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wmf" ContentType="image/x-wmf"/>
  <Default Extension="xml" ContentType="application/xml"/>
  <Default Extension="wdp" ContentType="image/vnd.ms-photo"/>
  <Default Extension="gif" ContentType="image/gif"/>
  <Override PartName="/docProps/app.xml" ContentType="application/vnd.openxmlformats-officedocument.extended-properties+xml"/>
  <Override PartName="/docProps/core.xml" ContentType="application/vnd.openxmlformats-package.core-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&#65279;<?xml version="1.0" encoding="utf-8"?><Relationships xmlns="http://schemas.openxmlformats.org/package/2006/relationships"><Relationship Type="http://schemas.openxmlformats.org/officeDocument/2006/relationships/officeDocument" Target="ppt/presentation.xml" Id="rId1" /><Relationship Type="http://schemas.openxmlformats.org/package/2006/relationships/metadata/thumbnail" Target="docProps/thumbnail.jpeg" Id="rId2" /><Relationship Type="http://schemas.openxmlformats.org/package/2006/relationships/metadata/core-properties" Target="docProps/core.xml" Id="rId3" /><Relationship Type="http://schemas.openxmlformats.org/officeDocument/2006/relationships/extended-properties" Target="docProps/app.xml" Id="rId4"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388" r:id="rId3"/>
    <p:sldId id="390" r:id="rId4"/>
    <p:sldId id="391" r:id="rId5"/>
    <p:sldId id="392" r:id="rId6"/>
    <p:sldId id="427" r:id="rId7"/>
    <p:sldId id="428" r:id="rId8"/>
    <p:sldId id="293" r:id="rId9"/>
    <p:sldId id="419" r:id="rId10"/>
    <p:sldId id="420" r:id="rId11"/>
    <p:sldId id="306" r:id="rId12"/>
    <p:sldId id="421" r:id="rId13"/>
    <p:sldId id="422" r:id="rId14"/>
    <p:sldId id="394" r:id="rId15"/>
    <p:sldId id="423" r:id="rId16"/>
    <p:sldId id="424" r:id="rId17"/>
    <p:sldId id="402" r:id="rId18"/>
    <p:sldId id="426" r:id="rId19"/>
    <p:sldId id="425" r:id="rId20"/>
    <p:sldId id="296" r:id="rId21"/>
    <p:sldId id="418" r:id="rId22"/>
    <p:sldId id="324" r:id="rId23"/>
    <p:sldId id="300" r:id="rId24"/>
    <p:sldId id="393" r:id="rId25"/>
    <p:sldId id="322" r:id="rId26"/>
    <p:sldId id="287" r:id="rId27"/>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vsnitt" id="{5C37DD0D-CADA-48F8-A524-B86A4A9FB90E}">
          <p14:sldIdLst>
            <p14:sldId id="256"/>
          </p14:sldIdLst>
        </p14:section>
        <p14:section name="Bakgrund" id="{E66B2685-F8C8-4E6B-8C56-11EABFA01274}">
          <p14:sldIdLst>
            <p14:sldId id="388"/>
            <p14:sldId id="390"/>
            <p14:sldId id="391"/>
            <p14:sldId id="392"/>
          </p14:sldIdLst>
        </p14:section>
        <p14:section name="Ärenden i SAMSA" id="{0D76B05D-DA5A-4EAF-9612-1CD720180BBB}">
          <p14:sldIdLst>
            <p14:sldId id="427"/>
            <p14:sldId id="428"/>
            <p14:sldId id="293"/>
            <p14:sldId id="419"/>
            <p14:sldId id="420"/>
            <p14:sldId id="306"/>
            <p14:sldId id="421"/>
            <p14:sldId id="422"/>
            <p14:sldId id="394"/>
            <p14:sldId id="423"/>
            <p14:sldId id="424"/>
            <p14:sldId id="402"/>
            <p14:sldId id="426"/>
            <p14:sldId id="425"/>
            <p14:sldId id="296"/>
          </p14:sldIdLst>
        </p14:section>
        <p14:section name="Patientperspektiv" id="{6F4CA167-B406-4DD3-8163-A908FBB5D906}">
          <p14:sldIdLst>
            <p14:sldId id="418"/>
            <p14:sldId id="324"/>
          </p14:sldIdLst>
        </p14:section>
        <p14:section name="Mötes statistik" id="{0201BF1A-4181-4B8C-8DAE-C320EF74A70B}">
          <p14:sldIdLst>
            <p14:sldId id="300"/>
            <p14:sldId id="393"/>
          </p14:sldIdLst>
        </p14:section>
        <p14:section name="Summering" id="{A997D187-EEFE-44A8-9BA1-C140BDE024AC}">
          <p14:sldIdLst>
            <p14:sldId id="322"/>
            <p14:sldId id="287"/>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ngrid Svensson" initials="IS" lastIdx="6" clrIdx="0">
    <p:extLst>
      <p:ext uri="{19B8F6BF-5375-455C-9EA6-DF929625EA0E}">
        <p15:presenceInfo xmlns:p15="http://schemas.microsoft.com/office/powerpoint/2012/main" userId="S-1-5-21-4207368772-811273523-976865563-77357" providerId="AD"/>
      </p:ext>
    </p:extLst>
  </p:cmAuthor>
  <p:cmAuthor id="2" name="Jeanette Andersson" initials="JA" lastIdx="8" clrIdx="1">
    <p:extLst>
      <p:ext uri="{19B8F6BF-5375-455C-9EA6-DF929625EA0E}">
        <p15:presenceInfo xmlns:p15="http://schemas.microsoft.com/office/powerpoint/2012/main" userId="S-1-5-21-2065753588-3093254513-2873086428-69384" providerId="AD"/>
      </p:ext>
    </p:extLst>
  </p:cmAuthor>
  <p:cmAuthor id="3" name="Maria Fredriksson" initials="MF" lastIdx="1" clrIdx="2">
    <p:extLst>
      <p:ext uri="{19B8F6BF-5375-455C-9EA6-DF929625EA0E}">
        <p15:presenceInfo xmlns:p15="http://schemas.microsoft.com/office/powerpoint/2012/main" userId="S-1-5-21-4207368772-811273523-976865563-73072" providerId="AD"/>
      </p:ext>
    </p:extLst>
  </p:cmAuthor>
  <p:cmAuthor id="4" name="Ingrid Svensson" initials="IS [2]" lastIdx="1" clrIdx="3">
    <p:extLst>
      <p:ext uri="{19B8F6BF-5375-455C-9EA6-DF929625EA0E}">
        <p15:presenceInfo xmlns:p15="http://schemas.microsoft.com/office/powerpoint/2012/main" userId="S::ingsv56@vgregion.se::d68e9a0b-40b1-4015-b1f6-222fd32d1e2c"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29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Ljust format 3 - Dekorfärg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A111915-BE36-4E01-A7E5-04B1672EAD32}" styleName="Ljust format 2 - Dekorfärg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8FD4443E-F989-4FC4-A0C8-D5A2AF1F390B}" styleName="Mörkt format 1 - Dekorfärg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2838BEF-8BB2-4498-84A7-C5851F593DF1}" styleName="Mellanmörkt format 4 - Dekorfärg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18" autoAdjust="0"/>
    <p:restoredTop sz="94660"/>
  </p:normalViewPr>
  <p:slideViewPr>
    <p:cSldViewPr snapToGrid="0">
      <p:cViewPr varScale="1">
        <p:scale>
          <a:sx n="68" d="100"/>
          <a:sy n="68" d="100"/>
        </p:scale>
        <p:origin x="570" y="72"/>
      </p:cViewPr>
      <p:guideLst/>
    </p:cSldViewPr>
  </p:slideViewPr>
  <p:notesTextViewPr>
    <p:cViewPr>
      <p:scale>
        <a:sx n="1" d="1"/>
        <a:sy n="1" d="1"/>
      </p:scale>
      <p:origin x="0" y="0"/>
    </p:cViewPr>
  </p:notesTextViewPr>
  <p:sorterViewPr>
    <p:cViewPr>
      <p:scale>
        <a:sx n="100" d="100"/>
        <a:sy n="100" d="100"/>
      </p:scale>
      <p:origin x="0" y="-9168"/>
    </p:cViewPr>
  </p:sorterViewPr>
  <p:gridSpacing cx="72008" cy="72008"/>
</p:viewPr>
</file>

<file path=ppt/_rels/presentation.xml.rels>&#65279;<?xml version="1.0" encoding="utf-8"?><Relationships xmlns="http://schemas.openxmlformats.org/package/2006/relationships"><Relationship Type="http://schemas.openxmlformats.org/officeDocument/2006/relationships/slide" Target="slides/slide12.xml" Id="rId13" /><Relationship Type="http://schemas.openxmlformats.org/officeDocument/2006/relationships/slide" Target="slides/slide17.xml" Id="rId18" /><Relationship Type="http://schemas.openxmlformats.org/officeDocument/2006/relationships/slide" Target="slides/slide25.xml" Id="rId26" /><Relationship Type="http://schemas.openxmlformats.org/officeDocument/2006/relationships/slide" Target="slides/slide20.xml" Id="rId21" /><Relationship Type="http://schemas.openxmlformats.org/officeDocument/2006/relationships/slide" Target="slides/slide11.xml" Id="rId12" /><Relationship Type="http://schemas.openxmlformats.org/officeDocument/2006/relationships/slide" Target="slides/slide16.xml" Id="rId17" /><Relationship Type="http://schemas.openxmlformats.org/officeDocument/2006/relationships/slide" Target="slides/slide24.xml" Id="rId25" /><Relationship Type="http://schemas.openxmlformats.org/officeDocument/2006/relationships/tableStyles" Target="tableStyles.xml" Id="rId33" /><Relationship Type="http://schemas.openxmlformats.org/officeDocument/2006/relationships/slide" Target="slides/slide6.xml" Id="rId7" /><Relationship Type="http://schemas.openxmlformats.org/officeDocument/2006/relationships/slide" Target="slides/slide15.xml" Id="rId16" /><Relationship Type="http://schemas.openxmlformats.org/officeDocument/2006/relationships/slide" Target="slides/slide1.xml" Id="rId2" /><Relationship Type="http://schemas.openxmlformats.org/officeDocument/2006/relationships/slide" Target="slides/slide19.xml" Id="rId20" /><Relationship Type="http://schemas.openxmlformats.org/officeDocument/2006/relationships/commentAuthors" Target="commentAuthors.xml" Id="rId29" /><Relationship Type="http://schemas.openxmlformats.org/officeDocument/2006/relationships/slideMaster" Target="slideMasters/slideMaster1.xml" Id="rId1" /><Relationship Type="http://schemas.openxmlformats.org/officeDocument/2006/relationships/slide" Target="slides/slide10.xml" Id="rId11" /><Relationship Type="http://schemas.openxmlformats.org/officeDocument/2006/relationships/slide" Target="slides/slide23.xml" Id="rId24" /><Relationship Type="http://schemas.openxmlformats.org/officeDocument/2006/relationships/theme" Target="theme/theme1.xml" Id="rId32" /><Relationship Type="http://schemas.openxmlformats.org/officeDocument/2006/relationships/slide" Target="slides/slide5.xml" Id="rId6" /><Relationship Type="http://schemas.openxmlformats.org/officeDocument/2006/relationships/slide" Target="slides/slide14.xml" Id="rId15" /><Relationship Type="http://schemas.openxmlformats.org/officeDocument/2006/relationships/slide" Target="slides/slide22.xml" Id="rId23" /><Relationship Type="http://schemas.openxmlformats.org/officeDocument/2006/relationships/notesMaster" Target="notesMasters/notesMaster1.xml" Id="rId28" /><Relationship Type="http://schemas.openxmlformats.org/officeDocument/2006/relationships/slide" Target="slides/slide4.xml" Id="rId5" /><Relationship Type="http://schemas.openxmlformats.org/officeDocument/2006/relationships/slide" Target="slides/slide9.xml" Id="rId10" /><Relationship Type="http://schemas.openxmlformats.org/officeDocument/2006/relationships/slide" Target="slides/slide18.xml" Id="rId19" /><Relationship Type="http://schemas.openxmlformats.org/officeDocument/2006/relationships/viewProps" Target="viewProps.xml" Id="rId31" /><Relationship Type="http://schemas.openxmlformats.org/officeDocument/2006/relationships/slide" Target="slides/slide13.xml" Id="rId14" /><Relationship Type="http://schemas.openxmlformats.org/officeDocument/2006/relationships/slide" Target="slides/slide21.xml" Id="rId22" /><Relationship Type="http://schemas.openxmlformats.org/officeDocument/2006/relationships/slide" Target="slides/slide26.xml" Id="rId27" /><Relationship Type="http://schemas.openxmlformats.org/officeDocument/2006/relationships/presProps" Target="presProps.xml" Id="rId30" /><Relationship Type="http://schemas.openxmlformats.org/officeDocument/2006/relationships/slide" Target="slides/slide3.xml" Id="rId4" /><Relationship Type="http://schemas.openxmlformats.org/officeDocument/2006/relationships/slide" Target="slides/slide8.xml" Id="rId9" /><Relationship Type="http://schemas.openxmlformats.org/officeDocument/2006/relationships/slide" Target="slides/slide7.xml" Id="rId8" /><Relationship Type="http://schemas.openxmlformats.org/officeDocument/2006/relationships/slide" Target="slides/slide2.xml" Id="rId3" /></Relationships>
</file>

<file path=ppt/notesMasters/_rels/notesMaster1.xml.rels><?xml version="1.0" encoding="UTF-8"?>

<Relationships xmlns="http://schemas.openxmlformats.org/package/2006/relationships">
  <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572203-F591-49EA-815C-7D60B844F6ED}" type="datetimeFigureOut">
              <a:rPr lang="sv-SE" smtClean="0"/>
              <a:t>2020-04-16</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FEB6A0-6B8D-419B-8D0F-DD811EF18B60}" type="slidenum">
              <a:rPr lang="sv-SE" smtClean="0"/>
              <a:t>‹#›</a:t>
            </a:fld>
            <a:endParaRPr lang="sv-SE"/>
          </a:p>
        </p:txBody>
      </p:sp>
    </p:spTree>
    <p:extLst>
      <p:ext uri="{BB962C8B-B14F-4D97-AF65-F5344CB8AC3E}">
        <p14:creationId xmlns:p14="http://schemas.microsoft.com/office/powerpoint/2010/main" val="15777997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4.xml"/>
</Relationships>

</file>

<file path=ppt/notesSlides/_rels/notesSlide2.xml.rels><?xml version="1.0" encoding="UTF-8"?>

<Relationships xmlns="http://schemas.openxmlformats.org/package/2006/relationships">
  <Relationship Id="rId1" Type="http://schemas.openxmlformats.org/officeDocument/2006/relationships/notesMaster" Target="../notesMasters/notesMaster1.xml"/>
  <Relationship Id="rId2" Type="http://schemas.openxmlformats.org/officeDocument/2006/relationships/slide" Target="../slides/slide5.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kern="1200" dirty="0">
                <a:solidFill>
                  <a:schemeClr val="tx1"/>
                </a:solidFill>
                <a:effectLst/>
                <a:latin typeface="+mn-lt"/>
                <a:ea typeface="+mn-ea"/>
                <a:cs typeface="+mn-cs"/>
              </a:rPr>
              <a:t>Processen ser olika ut beroende på om den enskilde har behov av samordnade insatser från både region och kommun i form av hälso- och sjukvård eller socialtjänst efter utskrivning eller inte. Den kan även se olika</a:t>
            </a:r>
            <a:r>
              <a:rPr lang="sv-SE" sz="1200" kern="1200" baseline="0" dirty="0">
                <a:solidFill>
                  <a:schemeClr val="tx1"/>
                </a:solidFill>
                <a:effectLst/>
                <a:latin typeface="+mn-lt"/>
                <a:ea typeface="+mn-ea"/>
                <a:cs typeface="+mn-cs"/>
              </a:rPr>
              <a:t> ut om SIP görs på sjukhus eller i bostaden.</a:t>
            </a:r>
            <a:endParaRPr lang="sv-SE"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b="0" i="0" u="none" strike="noStrike" kern="1200" baseline="0" dirty="0">
                <a:solidFill>
                  <a:schemeClr val="tx1"/>
                </a:solidFill>
                <a:latin typeface="+mn-lt"/>
                <a:ea typeface="+mn-ea"/>
                <a:cs typeface="+mn-cs"/>
              </a:rPr>
              <a:t>Lag (2017:612) om samverkan vid utskrivning från sluten hälso- och sjukvård och VG riktlinje tar upp flera olika steg; inskrivningsmeddelande, fast vårdkontakt, planering inför utskrivning, meddelande om utskrivningsklar och information vid utskrivning, kallelse till SIP och SIP. Berörda verksamheter ska innan utskrivning vara överens om att hemgång kan ske på ett patientsäkert sätt. </a:t>
            </a:r>
          </a:p>
          <a:p>
            <a:endParaRPr lang="sv-SE" dirty="0"/>
          </a:p>
          <a:p>
            <a:endParaRPr lang="sv-SE" dirty="0"/>
          </a:p>
        </p:txBody>
      </p:sp>
      <p:sp>
        <p:nvSpPr>
          <p:cNvPr id="4" name="Platshållare för bildnummer 3"/>
          <p:cNvSpPr>
            <a:spLocks noGrp="1"/>
          </p:cNvSpPr>
          <p:nvPr>
            <p:ph type="sldNum" sz="quarter" idx="10"/>
          </p:nvPr>
        </p:nvSpPr>
        <p:spPr/>
        <p:txBody>
          <a:bodyPr/>
          <a:lstStyle/>
          <a:p>
            <a:fld id="{8AEB7A14-AC6A-486C-BEEE-DAE5F967C057}" type="slidenum">
              <a:rPr lang="sv-SE" smtClean="0"/>
              <a:t>4</a:t>
            </a:fld>
            <a:endParaRPr lang="sv-SE"/>
          </a:p>
        </p:txBody>
      </p:sp>
    </p:spTree>
    <p:extLst>
      <p:ext uri="{BB962C8B-B14F-4D97-AF65-F5344CB8AC3E}">
        <p14:creationId xmlns:p14="http://schemas.microsoft.com/office/powerpoint/2010/main" val="32170517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b="1" i="0" u="none" strike="noStrike" kern="1200" baseline="0" dirty="0">
                <a:solidFill>
                  <a:schemeClr val="tx1"/>
                </a:solidFill>
                <a:latin typeface="+mn-lt"/>
                <a:ea typeface="+mn-ea"/>
                <a:cs typeface="+mn-cs"/>
              </a:rPr>
              <a:t>Indikatorer för gemensam månadsvis uppföljning</a:t>
            </a:r>
            <a:endParaRPr lang="sv-SE" b="1"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sv-SE" b="1"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b="1" dirty="0"/>
              <a:t>Rekommendation från SAMSA arbetsgruppen för rapporter/utdata </a:t>
            </a:r>
            <a:br>
              <a:rPr lang="sv-SE" b="1" dirty="0"/>
            </a:br>
            <a:r>
              <a:rPr lang="sv-SE" b="1" dirty="0"/>
              <a:t>(SAMSA AU-</a:t>
            </a:r>
            <a:r>
              <a:rPr lang="sv-SE" b="1" dirty="0" err="1"/>
              <a:t>Adm</a:t>
            </a:r>
            <a:r>
              <a:rPr lang="sv-SE" b="1" dirty="0"/>
              <a:t>) </a:t>
            </a:r>
            <a:r>
              <a:rPr lang="sv-SE" dirty="0"/>
              <a:t>Ledtid </a:t>
            </a:r>
            <a:br>
              <a:rPr lang="sv-SE" dirty="0"/>
            </a:br>
            <a:r>
              <a:rPr lang="sv-SE" dirty="0"/>
              <a:t>Från och med ”Datum för Sista Utskivningsklar” till ”Utskrivningsdatum”.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b="1"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b="1" dirty="0"/>
              <a:t>Andel patienter (%) som skrivits ut från slutenvård den dag de blir utskrivningsklara. = nolldagarna är inräknade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dirty="0"/>
          </a:p>
          <a:p>
            <a:r>
              <a:rPr lang="sv-SE" b="1" dirty="0"/>
              <a:t>Andel eller antal kallelse till SIP i förhållande till antal ärenden/ månad</a:t>
            </a:r>
          </a:p>
          <a:p>
            <a:r>
              <a:rPr lang="sv-SE" b="1" dirty="0"/>
              <a:t>Totalt antal genomförda SIP i förhållande genomförda inom slutenvården</a:t>
            </a:r>
          </a:p>
          <a:p>
            <a:r>
              <a:rPr lang="sv-SE" b="1" dirty="0"/>
              <a:t>Totalt antal genomförda SIP i förhållande genomförda i hemmet</a:t>
            </a:r>
          </a:p>
          <a:p>
            <a:endParaRPr lang="sv-SE" b="1" dirty="0"/>
          </a:p>
          <a:p>
            <a:endParaRPr lang="sv-SE" b="1" dirty="0"/>
          </a:p>
          <a:p>
            <a:endParaRPr lang="sv-SE" dirty="0"/>
          </a:p>
        </p:txBody>
      </p:sp>
      <p:sp>
        <p:nvSpPr>
          <p:cNvPr id="4" name="Platshållare för bildnummer 3"/>
          <p:cNvSpPr>
            <a:spLocks noGrp="1"/>
          </p:cNvSpPr>
          <p:nvPr>
            <p:ph type="sldNum" sz="quarter" idx="10"/>
          </p:nvPr>
        </p:nvSpPr>
        <p:spPr/>
        <p:txBody>
          <a:bodyPr/>
          <a:lstStyle/>
          <a:p>
            <a:fld id="{2EEBC396-9E34-4F77-914C-057124697946}" type="slidenum">
              <a:rPr lang="sv-SE" smtClean="0"/>
              <a:t>5</a:t>
            </a:fld>
            <a:endParaRPr lang="sv-SE"/>
          </a:p>
        </p:txBody>
      </p:sp>
    </p:spTree>
    <p:extLst>
      <p:ext uri="{BB962C8B-B14F-4D97-AF65-F5344CB8AC3E}">
        <p14:creationId xmlns:p14="http://schemas.microsoft.com/office/powerpoint/2010/main" val="998806506"/>
      </p:ext>
    </p:extLst>
  </p:cSld>
  <p:clrMapOvr>
    <a:masterClrMapping/>
  </p:clrMapOvr>
</p:notes>
</file>

<file path=ppt/slideLayouts/_rels/slideLayout1.xml.rels><?xml version="1.0" encoding="UTF-8"?>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image" Target="../media/image1.wmf"/>
  <Relationship Id="rId3" Type="http://schemas.openxmlformats.org/officeDocument/2006/relationships/image" Target="../media/image4.jpeg"/>
  <Relationship Id="rId4" Type="http://schemas.openxmlformats.org/officeDocument/2006/relationships/image" Target="../media/image2.png"/>
  <Relationship Id="rId5" Type="http://schemas.microsoft.com/office/2007/relationships/hdphoto" Target="../media/hdphoto1.wdp"/>
</Relationships>

</file>

<file path=ppt/slideLayouts/_rels/slideLayout10.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image" Target="../media/image5.png"/>
  <Relationship Id="rId3" Type="http://schemas.microsoft.com/office/2007/relationships/hdphoto" Target="../media/hdphoto2.wdp"/>
  <Relationship Id="rId4" Type="http://schemas.openxmlformats.org/officeDocument/2006/relationships/image" Target="../media/image6.gif"/>
  <Relationship Id="rId5" Type="http://schemas.openxmlformats.org/officeDocument/2006/relationships/image" Target="../media/image1.wmf"/>
  <Relationship Id="rId6" Type="http://schemas.openxmlformats.org/officeDocument/2006/relationships/image" Target="../media/image7.png"/>
</Relationships>

</file>

<file path=ppt/slideLayouts/_rels/slideLayout3.xml.rels><?xml version="1.0" encoding="UTF-8"?>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image" Target="../media/image8.png"/>
</Relationships>

</file>

<file path=ppt/slideLayouts/_rels/slideLayout4.xml.rels><?xml version="1.0" encoding="UTF-8"?>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image" Target="../media/image8.png"/>
</Relationships>

</file>

<file path=ppt/slideLayouts/_rels/slideLayout5.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
  <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
  <Relationship Id="rId1" Type="http://schemas.openxmlformats.org/officeDocument/2006/relationships/slideMaster" Target="../slideMasters/slideMaster1.xml"/>
  <Relationship Id="rId2" Type="http://schemas.openxmlformats.org/officeDocument/2006/relationships/image" Target="../media/image8.png"/>
</Relationships>

</file>

<file path=ppt/slideLayouts/_rels/slideLayout9.xml.rels><?xml version="1.0" encoding="UTF-8"?>

<Relationships xmlns="http://schemas.openxmlformats.org/package/2006/relationships">
  <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Rubrikbild">
    <p:spTree>
      <p:nvGrpSpPr>
        <p:cNvPr id="1" name=""/>
        <p:cNvGrpSpPr/>
        <p:nvPr/>
      </p:nvGrpSpPr>
      <p:grpSpPr>
        <a:xfrm>
          <a:off x="0" y="0"/>
          <a:ext cx="0" cy="0"/>
          <a:chOff x="0" y="0"/>
          <a:chExt cx="0" cy="0"/>
        </a:xfrm>
      </p:grpSpPr>
      <p:grpSp>
        <p:nvGrpSpPr>
          <p:cNvPr id="2" name="Grupp 1">
            <a:extLst>
              <a:ext uri="{FF2B5EF4-FFF2-40B4-BE49-F238E27FC236}">
                <a16:creationId xmlns:a16="http://schemas.microsoft.com/office/drawing/2014/main" id="{D9C5251B-29CD-4F7C-BC48-0B546678AC7F}"/>
              </a:ext>
            </a:extLst>
          </p:cNvPr>
          <p:cNvGrpSpPr/>
          <p:nvPr userDrawn="1"/>
        </p:nvGrpSpPr>
        <p:grpSpPr>
          <a:xfrm>
            <a:off x="6466399" y="-915847"/>
            <a:ext cx="5725601" cy="8226126"/>
            <a:chOff x="6466398" y="-890909"/>
            <a:chExt cx="5725601" cy="8226126"/>
          </a:xfrm>
        </p:grpSpPr>
        <p:sp>
          <p:nvSpPr>
            <p:cNvPr id="13" name="Rektangel 12">
              <a:extLst>
                <a:ext uri="{FF2B5EF4-FFF2-40B4-BE49-F238E27FC236}">
                  <a16:creationId xmlns:a16="http://schemas.microsoft.com/office/drawing/2014/main" id="{89310AE6-DC5A-4F62-9E60-C5063A47BDDC}"/>
                </a:ext>
              </a:extLst>
            </p:cNvPr>
            <p:cNvSpPr/>
            <p:nvPr userDrawn="1"/>
          </p:nvSpPr>
          <p:spPr>
            <a:xfrm rot="2875732">
              <a:off x="4304763" y="1270726"/>
              <a:ext cx="8226126" cy="3902856"/>
            </a:xfrm>
            <a:prstGeom prst="rect">
              <a:avLst/>
            </a:prstGeom>
            <a:solidFill>
              <a:srgbClr val="006298"/>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8" name="Rektangel 7">
              <a:extLst>
                <a:ext uri="{FF2B5EF4-FFF2-40B4-BE49-F238E27FC236}">
                  <a16:creationId xmlns:a16="http://schemas.microsoft.com/office/drawing/2014/main" id="{083BC454-32A9-4DF5-BBC8-A18A28361F91}"/>
                </a:ext>
              </a:extLst>
            </p:cNvPr>
            <p:cNvSpPr/>
            <p:nvPr userDrawn="1"/>
          </p:nvSpPr>
          <p:spPr>
            <a:xfrm>
              <a:off x="7282542" y="0"/>
              <a:ext cx="4909457" cy="4618682"/>
            </a:xfrm>
            <a:prstGeom prst="rect">
              <a:avLst/>
            </a:prstGeom>
            <a:solidFill>
              <a:srgbClr val="006298"/>
            </a:solidFill>
            <a:ln>
              <a:solidFill>
                <a:srgbClr val="0062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sp>
        <p:nvSpPr>
          <p:cNvPr id="14" name="Rubrik 1">
            <a:extLst>
              <a:ext uri="{FF2B5EF4-FFF2-40B4-BE49-F238E27FC236}">
                <a16:creationId xmlns:a16="http://schemas.microsoft.com/office/drawing/2014/main" id="{9A6F16CC-0C8B-4D67-B62C-01C5682285C7}"/>
              </a:ext>
            </a:extLst>
          </p:cNvPr>
          <p:cNvSpPr>
            <a:spLocks noGrp="1"/>
          </p:cNvSpPr>
          <p:nvPr>
            <p:ph type="ctrTitle"/>
          </p:nvPr>
        </p:nvSpPr>
        <p:spPr>
          <a:xfrm>
            <a:off x="687977" y="2107215"/>
            <a:ext cx="6486546" cy="2372967"/>
          </a:xfrm>
          <a:prstGeom prst="rect">
            <a:avLst/>
          </a:prstGeom>
        </p:spPr>
        <p:txBody>
          <a:bodyPr anchor="b"/>
          <a:lstStyle>
            <a:lvl1pPr algn="ctr">
              <a:defRPr sz="6000"/>
            </a:lvl1pPr>
          </a:lstStyle>
          <a:p>
            <a:r>
              <a:rPr lang="sv-SE"/>
              <a:t>Klicka här för att ändra format</a:t>
            </a:r>
            <a:endParaRPr lang="sv-SE" dirty="0"/>
          </a:p>
        </p:txBody>
      </p:sp>
      <p:sp>
        <p:nvSpPr>
          <p:cNvPr id="15" name="Underrubrik 2">
            <a:extLst>
              <a:ext uri="{FF2B5EF4-FFF2-40B4-BE49-F238E27FC236}">
                <a16:creationId xmlns:a16="http://schemas.microsoft.com/office/drawing/2014/main" id="{F2D32C66-1FE6-495C-829F-A4EE9FEE319C}"/>
              </a:ext>
            </a:extLst>
          </p:cNvPr>
          <p:cNvSpPr>
            <a:spLocks noGrp="1"/>
          </p:cNvSpPr>
          <p:nvPr>
            <p:ph type="subTitle" idx="1"/>
          </p:nvPr>
        </p:nvSpPr>
        <p:spPr>
          <a:xfrm>
            <a:off x="687977" y="4480182"/>
            <a:ext cx="6486546"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format på underrubrik i bakgrunden</a:t>
            </a:r>
          </a:p>
        </p:txBody>
      </p:sp>
      <p:pic>
        <p:nvPicPr>
          <p:cNvPr id="11" name="Bildobjekt 10">
            <a:extLst>
              <a:ext uri="{FF2B5EF4-FFF2-40B4-BE49-F238E27FC236}">
                <a16:creationId xmlns:a16="http://schemas.microsoft.com/office/drawing/2014/main" id="{E12FB95A-AF2C-4F44-BD48-303A6CF68524}"/>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258030" y="6153150"/>
            <a:ext cx="1616075" cy="327660"/>
          </a:xfrm>
          <a:prstGeom prst="rect">
            <a:avLst/>
          </a:prstGeom>
          <a:solidFill>
            <a:schemeClr val="bg1"/>
          </a:solidFill>
        </p:spPr>
      </p:pic>
      <p:pic>
        <p:nvPicPr>
          <p:cNvPr id="12" name="Bildobjekt 11">
            <a:extLst>
              <a:ext uri="{FF2B5EF4-FFF2-40B4-BE49-F238E27FC236}">
                <a16:creationId xmlns:a16="http://schemas.microsoft.com/office/drawing/2014/main" id="{5D97C458-B9C6-4E16-8CB7-7F53E1F2C4A5}"/>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bwMode="auto">
          <a:xfrm>
            <a:off x="10258030" y="6480810"/>
            <a:ext cx="1276985" cy="377190"/>
          </a:xfrm>
          <a:prstGeom prst="rect">
            <a:avLst/>
          </a:prstGeom>
          <a:solidFill>
            <a:schemeClr val="bg1"/>
          </a:solidFill>
        </p:spPr>
      </p:pic>
      <p:grpSp>
        <p:nvGrpSpPr>
          <p:cNvPr id="19" name="Grupp 18">
            <a:extLst>
              <a:ext uri="{FF2B5EF4-FFF2-40B4-BE49-F238E27FC236}">
                <a16:creationId xmlns:a16="http://schemas.microsoft.com/office/drawing/2014/main" id="{FC447C37-F676-4DF1-8AAA-47784030C997}"/>
              </a:ext>
            </a:extLst>
          </p:cNvPr>
          <p:cNvGrpSpPr/>
          <p:nvPr userDrawn="1"/>
        </p:nvGrpSpPr>
        <p:grpSpPr>
          <a:xfrm>
            <a:off x="287337" y="190500"/>
            <a:ext cx="1135063" cy="1545292"/>
            <a:chOff x="287337" y="190500"/>
            <a:chExt cx="1135063" cy="1545292"/>
          </a:xfrm>
        </p:grpSpPr>
        <p:pic>
          <p:nvPicPr>
            <p:cNvPr id="20" name="Bildobjekt 19">
              <a:extLst>
                <a:ext uri="{FF2B5EF4-FFF2-40B4-BE49-F238E27FC236}">
                  <a16:creationId xmlns:a16="http://schemas.microsoft.com/office/drawing/2014/main" id="{964C0E89-7384-4B0B-BCDD-BDA6892F1198}"/>
                </a:ext>
              </a:extLst>
            </p:cNvPr>
            <p:cNvPicPr>
              <a:picLocks noChangeAspect="1"/>
            </p:cNvPicPr>
            <p:nvPr userDrawn="1"/>
          </p:nvPicPr>
          <p:blipFill>
            <a:blip r:embed="rId4" cstate="print">
              <a:extLst>
                <a:ext uri="{BEBA8EAE-BF5A-486C-A8C5-ECC9F3942E4B}">
                  <a14:imgProps xmlns:a14="http://schemas.microsoft.com/office/drawing/2010/main">
                    <a14:imgLayer r:embed="rId5">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287337" y="190500"/>
              <a:ext cx="1135063" cy="1408273"/>
            </a:xfrm>
            <a:prstGeom prst="rect">
              <a:avLst/>
            </a:prstGeom>
          </p:spPr>
        </p:pic>
        <p:sp>
          <p:nvSpPr>
            <p:cNvPr id="21" name="textruta 20">
              <a:extLst>
                <a:ext uri="{FF2B5EF4-FFF2-40B4-BE49-F238E27FC236}">
                  <a16:creationId xmlns:a16="http://schemas.microsoft.com/office/drawing/2014/main" id="{7DC4B907-2076-46AE-B1E3-FDCF839ED8A2}"/>
                </a:ext>
              </a:extLst>
            </p:cNvPr>
            <p:cNvSpPr txBox="1"/>
            <p:nvPr userDrawn="1"/>
          </p:nvSpPr>
          <p:spPr>
            <a:xfrm>
              <a:off x="287337" y="1027906"/>
              <a:ext cx="1135063" cy="707886"/>
            </a:xfrm>
            <a:prstGeom prst="rect">
              <a:avLst/>
            </a:prstGeom>
            <a:noFill/>
          </p:spPr>
          <p:txBody>
            <a:bodyPr wrap="square" rtlCol="0">
              <a:spAutoFit/>
            </a:bodyPr>
            <a:lstStyle/>
            <a:p>
              <a:pPr algn="ctr"/>
              <a:r>
                <a:rPr lang="sv-SE" sz="4000" b="0" dirty="0">
                  <a:solidFill>
                    <a:schemeClr val="accent1"/>
                  </a:solidFill>
                  <a:latin typeface="+mn-lt"/>
                </a:rPr>
                <a:t>GITS</a:t>
              </a:r>
            </a:p>
          </p:txBody>
        </p:sp>
      </p:grpSp>
      <p:sp>
        <p:nvSpPr>
          <p:cNvPr id="23" name="textruta 22">
            <a:extLst>
              <a:ext uri="{FF2B5EF4-FFF2-40B4-BE49-F238E27FC236}">
                <a16:creationId xmlns:a16="http://schemas.microsoft.com/office/drawing/2014/main" id="{8228B89D-A302-49C6-BFFA-72077284B105}"/>
              </a:ext>
            </a:extLst>
          </p:cNvPr>
          <p:cNvSpPr txBox="1"/>
          <p:nvPr userDrawn="1"/>
        </p:nvSpPr>
        <p:spPr>
          <a:xfrm>
            <a:off x="2905409" y="6106823"/>
            <a:ext cx="6381182" cy="584775"/>
          </a:xfrm>
          <a:prstGeom prst="rect">
            <a:avLst/>
          </a:prstGeom>
          <a:noFill/>
        </p:spPr>
        <p:txBody>
          <a:bodyPr wrap="square" rtlCol="0">
            <a:spAutoFit/>
          </a:bodyPr>
          <a:lstStyle/>
          <a:p>
            <a:pPr algn="ctr"/>
            <a:r>
              <a:rPr lang="sv-SE" sz="1600" b="1" i="0" dirty="0">
                <a:solidFill>
                  <a:schemeClr val="accent1"/>
                </a:solidFill>
              </a:rPr>
              <a:t>Gemensam IT samordningsfunktion</a:t>
            </a:r>
          </a:p>
          <a:p>
            <a:pPr algn="ctr"/>
            <a:r>
              <a:rPr lang="sv-SE" sz="1600" b="1" i="0" dirty="0">
                <a:solidFill>
                  <a:schemeClr val="accent1"/>
                </a:solidFill>
              </a:rPr>
              <a:t>49 kommuner i Västra Götaland</a:t>
            </a:r>
            <a:r>
              <a:rPr lang="sv-SE" sz="1600" b="1" i="0" baseline="0" dirty="0">
                <a:solidFill>
                  <a:schemeClr val="accent1"/>
                </a:solidFill>
              </a:rPr>
              <a:t> och Västra Götalandsregionen</a:t>
            </a:r>
            <a:endParaRPr lang="sv-SE" sz="1600" b="1" i="0" dirty="0">
              <a:solidFill>
                <a:schemeClr val="accent1"/>
              </a:solidFill>
            </a:endParaRPr>
          </a:p>
        </p:txBody>
      </p:sp>
    </p:spTree>
    <p:extLst>
      <p:ext uri="{BB962C8B-B14F-4D97-AF65-F5344CB8AC3E}">
        <p14:creationId xmlns:p14="http://schemas.microsoft.com/office/powerpoint/2010/main" val="24889559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5D2E512-9D06-4A04-8C0C-880E2856B5A3}"/>
              </a:ext>
            </a:extLst>
          </p:cNvPr>
          <p:cNvSpPr>
            <a:spLocks noGrp="1"/>
          </p:cNvSpPr>
          <p:nvPr>
            <p:ph type="title"/>
          </p:nvPr>
        </p:nvSpPr>
        <p:spPr>
          <a:xfrm>
            <a:off x="838200" y="365125"/>
            <a:ext cx="10515600" cy="1325563"/>
          </a:xfrm>
          <a:prstGeom prst="rect">
            <a:avLst/>
          </a:prstGeom>
        </p:spPr>
        <p:txBody>
          <a:bodyPr/>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58D47B85-1887-4F9F-BB52-404BA509979C}"/>
              </a:ext>
            </a:extLst>
          </p:cNvPr>
          <p:cNvSpPr>
            <a:spLocks noGrp="1"/>
          </p:cNvSpPr>
          <p:nvPr>
            <p:ph type="body" orient="vert" idx="1"/>
          </p:nvPr>
        </p:nvSpPr>
        <p:spPr>
          <a:xfrm>
            <a:off x="838200" y="1825625"/>
            <a:ext cx="10515600" cy="4351338"/>
          </a:xfrm>
          <a:prstGeom prst="rect">
            <a:avLst/>
          </a:prstGeom>
        </p:spPr>
        <p:txBody>
          <a:bodyPr vert="eaVert"/>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889A3C57-9962-4DF1-9546-8B86FA2044F1}"/>
              </a:ext>
            </a:extLst>
          </p:cNvPr>
          <p:cNvSpPr>
            <a:spLocks noGrp="1"/>
          </p:cNvSpPr>
          <p:nvPr>
            <p:ph type="dt" sz="half" idx="10"/>
          </p:nvPr>
        </p:nvSpPr>
        <p:spPr>
          <a:xfrm>
            <a:off x="838200" y="6356350"/>
            <a:ext cx="2743200" cy="365125"/>
          </a:xfrm>
          <a:prstGeom prst="rect">
            <a:avLst/>
          </a:prstGeom>
        </p:spPr>
        <p:txBody>
          <a:bodyPr/>
          <a:lstStyle/>
          <a:p>
            <a:fld id="{6E85AA66-D3B8-4316-8FEE-690D45A66144}" type="datetimeFigureOut">
              <a:rPr lang="sv-SE" smtClean="0"/>
              <a:t>2020-04-16</a:t>
            </a:fld>
            <a:endParaRPr lang="sv-SE"/>
          </a:p>
        </p:txBody>
      </p:sp>
      <p:sp>
        <p:nvSpPr>
          <p:cNvPr id="5" name="Platshållare för sidfot 4">
            <a:extLst>
              <a:ext uri="{FF2B5EF4-FFF2-40B4-BE49-F238E27FC236}">
                <a16:creationId xmlns:a16="http://schemas.microsoft.com/office/drawing/2014/main" id="{7BA3873B-6B33-4FD0-9F08-1EB928025E2C}"/>
              </a:ext>
            </a:extLst>
          </p:cNvPr>
          <p:cNvSpPr>
            <a:spLocks noGrp="1"/>
          </p:cNvSpPr>
          <p:nvPr>
            <p:ph type="ftr" sz="quarter" idx="11"/>
          </p:nvPr>
        </p:nvSpPr>
        <p:spPr>
          <a:xfrm>
            <a:off x="4038600" y="6356350"/>
            <a:ext cx="4114800" cy="365125"/>
          </a:xfrm>
          <a:prstGeom prst="rect">
            <a:avLst/>
          </a:prstGeom>
        </p:spPr>
        <p:txBody>
          <a:bodyPr/>
          <a:lstStyle/>
          <a:p>
            <a:endParaRPr lang="sv-SE"/>
          </a:p>
        </p:txBody>
      </p:sp>
      <p:sp>
        <p:nvSpPr>
          <p:cNvPr id="6" name="Platshållare för bildnummer 5">
            <a:extLst>
              <a:ext uri="{FF2B5EF4-FFF2-40B4-BE49-F238E27FC236}">
                <a16:creationId xmlns:a16="http://schemas.microsoft.com/office/drawing/2014/main" id="{2BFBEA28-8342-495B-992A-14064C185252}"/>
              </a:ext>
            </a:extLst>
          </p:cNvPr>
          <p:cNvSpPr>
            <a:spLocks noGrp="1"/>
          </p:cNvSpPr>
          <p:nvPr>
            <p:ph type="sldNum" sz="quarter" idx="12"/>
          </p:nvPr>
        </p:nvSpPr>
        <p:spPr>
          <a:xfrm>
            <a:off x="8610600" y="6356350"/>
            <a:ext cx="2743200" cy="365125"/>
          </a:xfrm>
          <a:prstGeom prst="rect">
            <a:avLst/>
          </a:prstGeom>
        </p:spPr>
        <p:txBody>
          <a:bodyPr/>
          <a:lstStyle/>
          <a:p>
            <a:fld id="{A6132F70-E5D6-4574-82E4-ECD7AF4B724F}" type="slidenum">
              <a:rPr lang="sv-SE" smtClean="0"/>
              <a:t>‹#›</a:t>
            </a:fld>
            <a:endParaRPr lang="sv-SE"/>
          </a:p>
        </p:txBody>
      </p:sp>
    </p:spTree>
    <p:extLst>
      <p:ext uri="{BB962C8B-B14F-4D97-AF65-F5344CB8AC3E}">
        <p14:creationId xmlns:p14="http://schemas.microsoft.com/office/powerpoint/2010/main" val="41475971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a:extLst>
              <a:ext uri="{FF2B5EF4-FFF2-40B4-BE49-F238E27FC236}">
                <a16:creationId xmlns:a16="http://schemas.microsoft.com/office/drawing/2014/main" id="{55BA9503-4C9B-4CD4-9D4D-8E82870F1F21}"/>
              </a:ext>
            </a:extLst>
          </p:cNvPr>
          <p:cNvSpPr>
            <a:spLocks noGrp="1"/>
          </p:cNvSpPr>
          <p:nvPr>
            <p:ph type="title" orient="vert"/>
          </p:nvPr>
        </p:nvSpPr>
        <p:spPr>
          <a:xfrm>
            <a:off x="8724900" y="365125"/>
            <a:ext cx="2628900" cy="5811838"/>
          </a:xfrm>
          <a:prstGeom prst="rect">
            <a:avLst/>
          </a:prstGeom>
        </p:spPr>
        <p:txBody>
          <a:bodyPr vert="eaVert"/>
          <a:lstStyle/>
          <a:p>
            <a:r>
              <a:rPr lang="sv-SE"/>
              <a:t>Klicka här för att ändra mall för rubrikformat</a:t>
            </a:r>
          </a:p>
        </p:txBody>
      </p:sp>
      <p:sp>
        <p:nvSpPr>
          <p:cNvPr id="3" name="Platshållare för lodrät text 2">
            <a:extLst>
              <a:ext uri="{FF2B5EF4-FFF2-40B4-BE49-F238E27FC236}">
                <a16:creationId xmlns:a16="http://schemas.microsoft.com/office/drawing/2014/main" id="{E2ECEBC8-A2E5-4DFE-B118-FAEBD04E9F23}"/>
              </a:ext>
            </a:extLst>
          </p:cNvPr>
          <p:cNvSpPr>
            <a:spLocks noGrp="1"/>
          </p:cNvSpPr>
          <p:nvPr>
            <p:ph type="body" orient="vert" idx="1"/>
          </p:nvPr>
        </p:nvSpPr>
        <p:spPr>
          <a:xfrm>
            <a:off x="838200" y="365125"/>
            <a:ext cx="7734300" cy="5811838"/>
          </a:xfrm>
          <a:prstGeom prst="rect">
            <a:avLst/>
          </a:prstGeom>
        </p:spPr>
        <p:txBody>
          <a:bodyPr vert="eaVert"/>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4A6F9ECF-E4CE-4695-94C5-07D612D5A288}"/>
              </a:ext>
            </a:extLst>
          </p:cNvPr>
          <p:cNvSpPr>
            <a:spLocks noGrp="1"/>
          </p:cNvSpPr>
          <p:nvPr>
            <p:ph type="dt" sz="half" idx="10"/>
          </p:nvPr>
        </p:nvSpPr>
        <p:spPr>
          <a:xfrm>
            <a:off x="838200" y="6356350"/>
            <a:ext cx="2743200" cy="365125"/>
          </a:xfrm>
          <a:prstGeom prst="rect">
            <a:avLst/>
          </a:prstGeom>
        </p:spPr>
        <p:txBody>
          <a:bodyPr/>
          <a:lstStyle/>
          <a:p>
            <a:fld id="{6E85AA66-D3B8-4316-8FEE-690D45A66144}" type="datetimeFigureOut">
              <a:rPr lang="sv-SE" smtClean="0"/>
              <a:t>2020-04-16</a:t>
            </a:fld>
            <a:endParaRPr lang="sv-SE"/>
          </a:p>
        </p:txBody>
      </p:sp>
      <p:sp>
        <p:nvSpPr>
          <p:cNvPr id="5" name="Platshållare för sidfot 4">
            <a:extLst>
              <a:ext uri="{FF2B5EF4-FFF2-40B4-BE49-F238E27FC236}">
                <a16:creationId xmlns:a16="http://schemas.microsoft.com/office/drawing/2014/main" id="{67A1E2E6-68B9-45F9-A842-465626FD028B}"/>
              </a:ext>
            </a:extLst>
          </p:cNvPr>
          <p:cNvSpPr>
            <a:spLocks noGrp="1"/>
          </p:cNvSpPr>
          <p:nvPr>
            <p:ph type="ftr" sz="quarter" idx="11"/>
          </p:nvPr>
        </p:nvSpPr>
        <p:spPr>
          <a:xfrm>
            <a:off x="4038600" y="6356350"/>
            <a:ext cx="4114800" cy="365125"/>
          </a:xfrm>
          <a:prstGeom prst="rect">
            <a:avLst/>
          </a:prstGeom>
        </p:spPr>
        <p:txBody>
          <a:bodyPr/>
          <a:lstStyle/>
          <a:p>
            <a:endParaRPr lang="sv-SE"/>
          </a:p>
        </p:txBody>
      </p:sp>
      <p:sp>
        <p:nvSpPr>
          <p:cNvPr id="6" name="Platshållare för bildnummer 5">
            <a:extLst>
              <a:ext uri="{FF2B5EF4-FFF2-40B4-BE49-F238E27FC236}">
                <a16:creationId xmlns:a16="http://schemas.microsoft.com/office/drawing/2014/main" id="{A85AD44A-2EC3-4A40-AEE2-7A8726E1F9CC}"/>
              </a:ext>
            </a:extLst>
          </p:cNvPr>
          <p:cNvSpPr>
            <a:spLocks noGrp="1"/>
          </p:cNvSpPr>
          <p:nvPr>
            <p:ph type="sldNum" sz="quarter" idx="12"/>
          </p:nvPr>
        </p:nvSpPr>
        <p:spPr>
          <a:xfrm>
            <a:off x="8610600" y="6356350"/>
            <a:ext cx="2743200" cy="365125"/>
          </a:xfrm>
          <a:prstGeom prst="rect">
            <a:avLst/>
          </a:prstGeom>
        </p:spPr>
        <p:txBody>
          <a:bodyPr/>
          <a:lstStyle/>
          <a:p>
            <a:fld id="{A6132F70-E5D6-4574-82E4-ECD7AF4B724F}" type="slidenum">
              <a:rPr lang="sv-SE" smtClean="0"/>
              <a:t>‹#›</a:t>
            </a:fld>
            <a:endParaRPr lang="sv-SE"/>
          </a:p>
        </p:txBody>
      </p:sp>
    </p:spTree>
    <p:extLst>
      <p:ext uri="{BB962C8B-B14F-4D97-AF65-F5344CB8AC3E}">
        <p14:creationId xmlns:p14="http://schemas.microsoft.com/office/powerpoint/2010/main" val="2875460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 och innehåll">
    <p:spTree>
      <p:nvGrpSpPr>
        <p:cNvPr id="1" name=""/>
        <p:cNvGrpSpPr/>
        <p:nvPr/>
      </p:nvGrpSpPr>
      <p:grpSpPr>
        <a:xfrm>
          <a:off x="0" y="0"/>
          <a:ext cx="0" cy="0"/>
          <a:chOff x="0" y="0"/>
          <a:chExt cx="0" cy="0"/>
        </a:xfrm>
      </p:grpSpPr>
      <p:grpSp>
        <p:nvGrpSpPr>
          <p:cNvPr id="19" name="Grupp 18">
            <a:extLst>
              <a:ext uri="{FF2B5EF4-FFF2-40B4-BE49-F238E27FC236}">
                <a16:creationId xmlns:a16="http://schemas.microsoft.com/office/drawing/2014/main" id="{BFB6789F-AEDB-4593-8A2E-1D08A39001FD}"/>
              </a:ext>
            </a:extLst>
          </p:cNvPr>
          <p:cNvGrpSpPr/>
          <p:nvPr userDrawn="1"/>
        </p:nvGrpSpPr>
        <p:grpSpPr>
          <a:xfrm>
            <a:off x="6466398" y="-890909"/>
            <a:ext cx="5725601" cy="8226126"/>
            <a:chOff x="6466398" y="-890909"/>
            <a:chExt cx="5725601" cy="8226126"/>
          </a:xfrm>
        </p:grpSpPr>
        <p:sp>
          <p:nvSpPr>
            <p:cNvPr id="20" name="Rektangel 19">
              <a:extLst>
                <a:ext uri="{FF2B5EF4-FFF2-40B4-BE49-F238E27FC236}">
                  <a16:creationId xmlns:a16="http://schemas.microsoft.com/office/drawing/2014/main" id="{C69242EE-F895-47D9-B975-293A339B15C0}"/>
                </a:ext>
              </a:extLst>
            </p:cNvPr>
            <p:cNvSpPr/>
            <p:nvPr userDrawn="1"/>
          </p:nvSpPr>
          <p:spPr>
            <a:xfrm rot="2875732">
              <a:off x="4304763" y="1270726"/>
              <a:ext cx="8226126" cy="3902856"/>
            </a:xfrm>
            <a:prstGeom prst="rect">
              <a:avLst/>
            </a:prstGeom>
            <a:solidFill>
              <a:srgbClr val="006298"/>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1" name="Rektangel 20">
              <a:extLst>
                <a:ext uri="{FF2B5EF4-FFF2-40B4-BE49-F238E27FC236}">
                  <a16:creationId xmlns:a16="http://schemas.microsoft.com/office/drawing/2014/main" id="{FEB35FC8-4AD8-4D51-A5B6-FCC2FE4A19B8}"/>
                </a:ext>
              </a:extLst>
            </p:cNvPr>
            <p:cNvSpPr/>
            <p:nvPr userDrawn="1"/>
          </p:nvSpPr>
          <p:spPr>
            <a:xfrm>
              <a:off x="7282542" y="0"/>
              <a:ext cx="4909457" cy="4618682"/>
            </a:xfrm>
            <a:prstGeom prst="rect">
              <a:avLst/>
            </a:prstGeom>
            <a:solidFill>
              <a:srgbClr val="006298"/>
            </a:solidFill>
            <a:ln>
              <a:solidFill>
                <a:srgbClr val="0062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cxnSp>
        <p:nvCxnSpPr>
          <p:cNvPr id="7" name="Rak 4">
            <a:extLst>
              <a:ext uri="{FF2B5EF4-FFF2-40B4-BE49-F238E27FC236}">
                <a16:creationId xmlns:a16="http://schemas.microsoft.com/office/drawing/2014/main" id="{799CD334-B15B-419E-875F-CEE9C8FB18C9}"/>
              </a:ext>
            </a:extLst>
          </p:cNvPr>
          <p:cNvCxnSpPr/>
          <p:nvPr userDrawn="1"/>
        </p:nvCxnSpPr>
        <p:spPr>
          <a:xfrm>
            <a:off x="152400" y="5778500"/>
            <a:ext cx="11887338"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8" name="Grupp 7">
            <a:extLst>
              <a:ext uri="{FF2B5EF4-FFF2-40B4-BE49-F238E27FC236}">
                <a16:creationId xmlns:a16="http://schemas.microsoft.com/office/drawing/2014/main" id="{19FCD55B-27A0-4F9B-982C-008AB96AA8CB}"/>
              </a:ext>
            </a:extLst>
          </p:cNvPr>
          <p:cNvGrpSpPr/>
          <p:nvPr userDrawn="1"/>
        </p:nvGrpSpPr>
        <p:grpSpPr>
          <a:xfrm>
            <a:off x="429418" y="5887143"/>
            <a:ext cx="800098" cy="983557"/>
            <a:chOff x="429418" y="5836343"/>
            <a:chExt cx="800098" cy="983557"/>
          </a:xfrm>
        </p:grpSpPr>
        <p:pic>
          <p:nvPicPr>
            <p:cNvPr id="9" name="Bildobjekt 8">
              <a:extLst>
                <a:ext uri="{FF2B5EF4-FFF2-40B4-BE49-F238E27FC236}">
                  <a16:creationId xmlns:a16="http://schemas.microsoft.com/office/drawing/2014/main" id="{C3E684F0-C8EC-4F06-A40B-130463A16D16}"/>
                </a:ext>
              </a:extLst>
            </p:cNvPr>
            <p:cNvPicPr>
              <a:picLocks noChangeAspect="1"/>
            </p:cNvPicPr>
            <p:nvPr userDrawn="1"/>
          </p:nvPicPr>
          <p:blipFill>
            <a:blip r:embed="rId2" cstate="print">
              <a:extLst>
                <a:ext uri="{BEBA8EAE-BF5A-486C-A8C5-ECC9F3942E4B}">
                  <a14:imgProps xmlns:a14="http://schemas.microsoft.com/office/drawing/2010/main">
                    <a14:imgLayer r:embed="rId3">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471777" y="5836343"/>
              <a:ext cx="715381" cy="887573"/>
            </a:xfrm>
            <a:prstGeom prst="rect">
              <a:avLst/>
            </a:prstGeom>
          </p:spPr>
        </p:pic>
        <p:sp>
          <p:nvSpPr>
            <p:cNvPr id="10" name="textruta 9">
              <a:extLst>
                <a:ext uri="{FF2B5EF4-FFF2-40B4-BE49-F238E27FC236}">
                  <a16:creationId xmlns:a16="http://schemas.microsoft.com/office/drawing/2014/main" id="{351833E4-BADC-4C70-A7DA-EF2126CD8F1D}"/>
                </a:ext>
              </a:extLst>
            </p:cNvPr>
            <p:cNvSpPr txBox="1"/>
            <p:nvPr userDrawn="1"/>
          </p:nvSpPr>
          <p:spPr>
            <a:xfrm>
              <a:off x="429418" y="6358235"/>
              <a:ext cx="800098" cy="461665"/>
            </a:xfrm>
            <a:prstGeom prst="rect">
              <a:avLst/>
            </a:prstGeom>
            <a:noFill/>
          </p:spPr>
          <p:txBody>
            <a:bodyPr wrap="square" rtlCol="0">
              <a:spAutoFit/>
            </a:bodyPr>
            <a:lstStyle/>
            <a:p>
              <a:pPr algn="ctr"/>
              <a:r>
                <a:rPr lang="sv-SE" sz="2400" b="0" dirty="0">
                  <a:solidFill>
                    <a:schemeClr val="accent1"/>
                  </a:solidFill>
                  <a:latin typeface="+mn-lt"/>
                </a:rPr>
                <a:t>GITS</a:t>
              </a:r>
            </a:p>
          </p:txBody>
        </p:sp>
      </p:grpSp>
      <p:sp>
        <p:nvSpPr>
          <p:cNvPr id="11" name="Rektangel 10">
            <a:extLst>
              <a:ext uri="{FF2B5EF4-FFF2-40B4-BE49-F238E27FC236}">
                <a16:creationId xmlns:a16="http://schemas.microsoft.com/office/drawing/2014/main" id="{BB11B25E-9E10-40FF-8DD0-EA9D3B60A0E2}"/>
              </a:ext>
            </a:extLst>
          </p:cNvPr>
          <p:cNvSpPr/>
          <p:nvPr userDrawn="1"/>
        </p:nvSpPr>
        <p:spPr>
          <a:xfrm>
            <a:off x="152400" y="127000"/>
            <a:ext cx="1485900" cy="15636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3" name="Rubrik 1">
            <a:extLst>
              <a:ext uri="{FF2B5EF4-FFF2-40B4-BE49-F238E27FC236}">
                <a16:creationId xmlns:a16="http://schemas.microsoft.com/office/drawing/2014/main" id="{E820F3D2-AB4D-423D-8B82-9B5767526C9A}"/>
              </a:ext>
            </a:extLst>
          </p:cNvPr>
          <p:cNvSpPr>
            <a:spLocks noGrp="1"/>
          </p:cNvSpPr>
          <p:nvPr>
            <p:ph type="ctrTitle"/>
          </p:nvPr>
        </p:nvSpPr>
        <p:spPr>
          <a:xfrm>
            <a:off x="687977" y="2107215"/>
            <a:ext cx="6143898" cy="2372967"/>
          </a:xfrm>
        </p:spPr>
        <p:txBody>
          <a:bodyPr anchor="b"/>
          <a:lstStyle>
            <a:lvl1pPr algn="ctr">
              <a:defRPr sz="6000"/>
            </a:lvl1pPr>
          </a:lstStyle>
          <a:p>
            <a:r>
              <a:rPr lang="sv-SE"/>
              <a:t>Klicka här för att ändra format</a:t>
            </a:r>
            <a:endParaRPr lang="sv-SE" dirty="0"/>
          </a:p>
        </p:txBody>
      </p:sp>
      <p:sp>
        <p:nvSpPr>
          <p:cNvPr id="14" name="Underrubrik 2">
            <a:extLst>
              <a:ext uri="{FF2B5EF4-FFF2-40B4-BE49-F238E27FC236}">
                <a16:creationId xmlns:a16="http://schemas.microsoft.com/office/drawing/2014/main" id="{51E87BCB-723B-42DF-BCD5-9459D856A9EE}"/>
              </a:ext>
            </a:extLst>
          </p:cNvPr>
          <p:cNvSpPr>
            <a:spLocks noGrp="1"/>
          </p:cNvSpPr>
          <p:nvPr>
            <p:ph type="subTitle" idx="1"/>
          </p:nvPr>
        </p:nvSpPr>
        <p:spPr>
          <a:xfrm>
            <a:off x="687977" y="4480182"/>
            <a:ext cx="6143898"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v-SE"/>
              <a:t>Klicka här för att ändra format på underrubrik i bakgrunden</a:t>
            </a:r>
          </a:p>
        </p:txBody>
      </p:sp>
      <p:grpSp>
        <p:nvGrpSpPr>
          <p:cNvPr id="15" name="Grupp 14">
            <a:extLst>
              <a:ext uri="{FF2B5EF4-FFF2-40B4-BE49-F238E27FC236}">
                <a16:creationId xmlns:a16="http://schemas.microsoft.com/office/drawing/2014/main" id="{5B7A4557-AAB0-4358-BE91-08B99E86D4C4}"/>
              </a:ext>
            </a:extLst>
          </p:cNvPr>
          <p:cNvGrpSpPr/>
          <p:nvPr userDrawn="1"/>
        </p:nvGrpSpPr>
        <p:grpSpPr>
          <a:xfrm>
            <a:off x="9996866" y="5892574"/>
            <a:ext cx="2053604" cy="1049305"/>
            <a:chOff x="9996866" y="5892574"/>
            <a:chExt cx="2053604" cy="1049305"/>
          </a:xfrm>
        </p:grpSpPr>
        <p:pic>
          <p:nvPicPr>
            <p:cNvPr id="16" name="Bildobjekt 15">
              <a:extLst>
                <a:ext uri="{FF2B5EF4-FFF2-40B4-BE49-F238E27FC236}">
                  <a16:creationId xmlns:a16="http://schemas.microsoft.com/office/drawing/2014/main" id="{2EC39935-7EB9-4D28-B9FC-900364EBF51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l="2549"/>
            <a:stretch/>
          </p:blipFill>
          <p:spPr>
            <a:xfrm>
              <a:off x="10007599" y="6309004"/>
              <a:ext cx="2032139" cy="632875"/>
            </a:xfrm>
            <a:prstGeom prst="rect">
              <a:avLst/>
            </a:prstGeom>
          </p:spPr>
        </p:pic>
        <p:pic>
          <p:nvPicPr>
            <p:cNvPr id="17" name="Bildobjekt 16">
              <a:extLst>
                <a:ext uri="{FF2B5EF4-FFF2-40B4-BE49-F238E27FC236}">
                  <a16:creationId xmlns:a16="http://schemas.microsoft.com/office/drawing/2014/main" id="{7B16D779-A178-41A7-85F0-F05E0D45A9E2}"/>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9996866" y="5892574"/>
              <a:ext cx="2053604" cy="416430"/>
            </a:xfrm>
            <a:prstGeom prst="rect">
              <a:avLst/>
            </a:prstGeom>
          </p:spPr>
        </p:pic>
      </p:grpSp>
      <p:pic>
        <p:nvPicPr>
          <p:cNvPr id="18" name="Bildobjekt 17">
            <a:extLst>
              <a:ext uri="{FF2B5EF4-FFF2-40B4-BE49-F238E27FC236}">
                <a16:creationId xmlns:a16="http://schemas.microsoft.com/office/drawing/2014/main" id="{5D061124-4590-4355-8430-49454511E3E4}"/>
              </a:ext>
            </a:extLst>
          </p:cNvPr>
          <p:cNvPicPr>
            <a:picLocks noChangeAspect="1"/>
          </p:cNvPicPr>
          <p:nvPr userDrawn="1"/>
        </p:nvPicPr>
        <p:blipFill rotWithShape="1">
          <a:blip r:embed="rId6">
            <a:duotone>
              <a:prstClr val="black"/>
              <a:schemeClr val="accent1">
                <a:tint val="45000"/>
                <a:satMod val="400000"/>
              </a:schemeClr>
            </a:duotone>
            <a:extLst>
              <a:ext uri="{28A0092B-C50C-407E-A947-70E740481C1C}">
                <a14:useLocalDpi xmlns:a14="http://schemas.microsoft.com/office/drawing/2010/main" val="0"/>
              </a:ext>
            </a:extLst>
          </a:blip>
          <a:srcRect t="4025"/>
          <a:stretch/>
        </p:blipFill>
        <p:spPr>
          <a:xfrm>
            <a:off x="6537277" y="163773"/>
            <a:ext cx="5915028" cy="6181502"/>
          </a:xfrm>
          <a:prstGeom prst="rect">
            <a:avLst/>
          </a:prstGeom>
        </p:spPr>
      </p:pic>
    </p:spTree>
    <p:extLst>
      <p:ext uri="{BB962C8B-B14F-4D97-AF65-F5344CB8AC3E}">
        <p14:creationId xmlns:p14="http://schemas.microsoft.com/office/powerpoint/2010/main" val="29490938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vsnittsrubrik">
    <p:spTree>
      <p:nvGrpSpPr>
        <p:cNvPr id="1" name=""/>
        <p:cNvGrpSpPr/>
        <p:nvPr/>
      </p:nvGrpSpPr>
      <p:grpSpPr>
        <a:xfrm>
          <a:off x="0" y="0"/>
          <a:ext cx="0" cy="0"/>
          <a:chOff x="0" y="0"/>
          <a:chExt cx="0" cy="0"/>
        </a:xfrm>
      </p:grpSpPr>
      <p:pic>
        <p:nvPicPr>
          <p:cNvPr id="7" name="Bildobjekt 6">
            <a:extLst>
              <a:ext uri="{FF2B5EF4-FFF2-40B4-BE49-F238E27FC236}">
                <a16:creationId xmlns:a16="http://schemas.microsoft.com/office/drawing/2014/main" id="{FC7E7F6F-51D4-4AFD-A29C-F31935636D36}"/>
              </a:ext>
            </a:extLst>
          </p:cNvPr>
          <p:cNvPicPr>
            <a:picLocks noChangeAspect="1"/>
          </p:cNvPicPr>
          <p:nvPr userDrawn="1"/>
        </p:nvPicPr>
        <p:blipFill rotWithShape="1">
          <a:blip r:embed="rId2"/>
          <a:srcRect l="12074" b="5974"/>
          <a:stretch/>
        </p:blipFill>
        <p:spPr>
          <a:xfrm>
            <a:off x="0" y="4728189"/>
            <a:ext cx="2011680" cy="2129811"/>
          </a:xfrm>
          <a:prstGeom prst="rect">
            <a:avLst/>
          </a:prstGeom>
        </p:spPr>
      </p:pic>
    </p:spTree>
    <p:extLst>
      <p:ext uri="{BB962C8B-B14F-4D97-AF65-F5344CB8AC3E}">
        <p14:creationId xmlns:p14="http://schemas.microsoft.com/office/powerpoint/2010/main" val="839397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vå delar">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2F66C887-FE7C-4BF6-BF05-888FCDB76B24}"/>
              </a:ext>
            </a:extLst>
          </p:cNvPr>
          <p:cNvSpPr/>
          <p:nvPr userDrawn="1"/>
        </p:nvSpPr>
        <p:spPr>
          <a:xfrm>
            <a:off x="152400" y="127000"/>
            <a:ext cx="1485900" cy="15636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ektangel 8">
            <a:extLst>
              <a:ext uri="{FF2B5EF4-FFF2-40B4-BE49-F238E27FC236}">
                <a16:creationId xmlns:a16="http://schemas.microsoft.com/office/drawing/2014/main" id="{D8F2BAAB-E56C-4637-AFBF-DF26944A10C9}"/>
              </a:ext>
            </a:extLst>
          </p:cNvPr>
          <p:cNvSpPr/>
          <p:nvPr userDrawn="1"/>
        </p:nvSpPr>
        <p:spPr>
          <a:xfrm>
            <a:off x="9833316" y="5795889"/>
            <a:ext cx="2358683" cy="106211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0" name="Bildobjekt 9">
            <a:extLst>
              <a:ext uri="{FF2B5EF4-FFF2-40B4-BE49-F238E27FC236}">
                <a16:creationId xmlns:a16="http://schemas.microsoft.com/office/drawing/2014/main" id="{98A559CA-4F15-4FB6-BC8D-680BF6CAD82A}"/>
              </a:ext>
            </a:extLst>
          </p:cNvPr>
          <p:cNvPicPr>
            <a:picLocks noChangeAspect="1"/>
          </p:cNvPicPr>
          <p:nvPr userDrawn="1"/>
        </p:nvPicPr>
        <p:blipFill rotWithShape="1">
          <a:blip r:embed="rId2"/>
          <a:srcRect l="-2878" r="1" b="168"/>
          <a:stretch/>
        </p:blipFill>
        <p:spPr>
          <a:xfrm>
            <a:off x="562708" y="309489"/>
            <a:ext cx="5710700" cy="5486400"/>
          </a:xfrm>
          <a:prstGeom prst="rect">
            <a:avLst/>
          </a:prstGeom>
        </p:spPr>
      </p:pic>
      <p:sp>
        <p:nvSpPr>
          <p:cNvPr id="11" name="textruta 10">
            <a:extLst>
              <a:ext uri="{FF2B5EF4-FFF2-40B4-BE49-F238E27FC236}">
                <a16:creationId xmlns:a16="http://schemas.microsoft.com/office/drawing/2014/main" id="{437AC72B-53C1-4689-9F53-6C3FE85DE22A}"/>
              </a:ext>
            </a:extLst>
          </p:cNvPr>
          <p:cNvSpPr txBox="1"/>
          <p:nvPr userDrawn="1"/>
        </p:nvSpPr>
        <p:spPr>
          <a:xfrm>
            <a:off x="6273408" y="1690688"/>
            <a:ext cx="4318783" cy="1323439"/>
          </a:xfrm>
          <a:prstGeom prst="rect">
            <a:avLst/>
          </a:prstGeom>
          <a:noFill/>
        </p:spPr>
        <p:txBody>
          <a:bodyPr wrap="square" rtlCol="0">
            <a:spAutoFit/>
          </a:bodyPr>
          <a:lstStyle/>
          <a:p>
            <a:pPr algn="ctr"/>
            <a:r>
              <a:rPr lang="sv-SE" sz="8000" dirty="0">
                <a:solidFill>
                  <a:schemeClr val="accent1"/>
                </a:solidFill>
              </a:rPr>
              <a:t>SLUT!</a:t>
            </a:r>
          </a:p>
        </p:txBody>
      </p:sp>
    </p:spTree>
    <p:extLst>
      <p:ext uri="{BB962C8B-B14F-4D97-AF65-F5344CB8AC3E}">
        <p14:creationId xmlns:p14="http://schemas.microsoft.com/office/powerpoint/2010/main" val="7582400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413C8AB-DEA6-4EAF-BB9D-35760D41323F}"/>
              </a:ext>
            </a:extLst>
          </p:cNvPr>
          <p:cNvSpPr>
            <a:spLocks noGrp="1"/>
          </p:cNvSpPr>
          <p:nvPr>
            <p:ph type="title"/>
          </p:nvPr>
        </p:nvSpPr>
        <p:spPr>
          <a:xfrm>
            <a:off x="839788" y="365125"/>
            <a:ext cx="10515600" cy="1325563"/>
          </a:xfrm>
          <a:prstGeom prst="rect">
            <a:avLst/>
          </a:prstGeom>
        </p:spPr>
        <p:txBody>
          <a:bodyPr/>
          <a:lstStyle/>
          <a:p>
            <a:r>
              <a:rPr lang="sv-SE"/>
              <a:t>Klicka här för att ändra mall för rubrikformat</a:t>
            </a:r>
          </a:p>
        </p:txBody>
      </p:sp>
      <p:sp>
        <p:nvSpPr>
          <p:cNvPr id="3" name="Platshållare för text 2">
            <a:extLst>
              <a:ext uri="{FF2B5EF4-FFF2-40B4-BE49-F238E27FC236}">
                <a16:creationId xmlns:a16="http://schemas.microsoft.com/office/drawing/2014/main" id="{FE25D33D-BA1C-47FE-9328-6D0FF6647CD8}"/>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Redigera format för bakgrundstext</a:t>
            </a:r>
          </a:p>
        </p:txBody>
      </p:sp>
      <p:sp>
        <p:nvSpPr>
          <p:cNvPr id="4" name="Platshållare för innehåll 3">
            <a:extLst>
              <a:ext uri="{FF2B5EF4-FFF2-40B4-BE49-F238E27FC236}">
                <a16:creationId xmlns:a16="http://schemas.microsoft.com/office/drawing/2014/main" id="{288CA554-D370-430E-B44B-09CC95D376CE}"/>
              </a:ext>
            </a:extLst>
          </p:cNvPr>
          <p:cNvSpPr>
            <a:spLocks noGrp="1"/>
          </p:cNvSpPr>
          <p:nvPr>
            <p:ph sz="half" idx="2"/>
          </p:nvPr>
        </p:nvSpPr>
        <p:spPr>
          <a:xfrm>
            <a:off x="839788" y="2505075"/>
            <a:ext cx="5157787" cy="3684588"/>
          </a:xfrm>
          <a:prstGeom prst="rect">
            <a:avLst/>
          </a:prstGeom>
        </p:spPr>
        <p:txBody>
          <a:body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5" name="Platshållare för text 4">
            <a:extLst>
              <a:ext uri="{FF2B5EF4-FFF2-40B4-BE49-F238E27FC236}">
                <a16:creationId xmlns:a16="http://schemas.microsoft.com/office/drawing/2014/main" id="{8714E986-A964-463F-8C8E-CC25F1115833}"/>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a:t>Redigera format för bakgrundstext</a:t>
            </a:r>
          </a:p>
        </p:txBody>
      </p:sp>
      <p:sp>
        <p:nvSpPr>
          <p:cNvPr id="6" name="Platshållare för innehåll 5">
            <a:extLst>
              <a:ext uri="{FF2B5EF4-FFF2-40B4-BE49-F238E27FC236}">
                <a16:creationId xmlns:a16="http://schemas.microsoft.com/office/drawing/2014/main" id="{D648093F-7CE4-4054-AB65-523EE922223F}"/>
              </a:ext>
            </a:extLst>
          </p:cNvPr>
          <p:cNvSpPr>
            <a:spLocks noGrp="1"/>
          </p:cNvSpPr>
          <p:nvPr>
            <p:ph sz="quarter" idx="4"/>
          </p:nvPr>
        </p:nvSpPr>
        <p:spPr>
          <a:xfrm>
            <a:off x="6172200" y="2505075"/>
            <a:ext cx="5183188" cy="3684588"/>
          </a:xfrm>
          <a:prstGeom prst="rect">
            <a:avLst/>
          </a:prstGeom>
        </p:spPr>
        <p:txBody>
          <a:body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7" name="Platshållare för datum 6">
            <a:extLst>
              <a:ext uri="{FF2B5EF4-FFF2-40B4-BE49-F238E27FC236}">
                <a16:creationId xmlns:a16="http://schemas.microsoft.com/office/drawing/2014/main" id="{9C7F50E2-DEF4-409F-B961-7F598E46CEF1}"/>
              </a:ext>
            </a:extLst>
          </p:cNvPr>
          <p:cNvSpPr>
            <a:spLocks noGrp="1"/>
          </p:cNvSpPr>
          <p:nvPr>
            <p:ph type="dt" sz="half" idx="10"/>
          </p:nvPr>
        </p:nvSpPr>
        <p:spPr>
          <a:xfrm>
            <a:off x="838200" y="6356350"/>
            <a:ext cx="2743200" cy="365125"/>
          </a:xfrm>
          <a:prstGeom prst="rect">
            <a:avLst/>
          </a:prstGeom>
        </p:spPr>
        <p:txBody>
          <a:bodyPr/>
          <a:lstStyle/>
          <a:p>
            <a:fld id="{6E85AA66-D3B8-4316-8FEE-690D45A66144}" type="datetimeFigureOut">
              <a:rPr lang="sv-SE" smtClean="0"/>
              <a:t>2020-04-16</a:t>
            </a:fld>
            <a:endParaRPr lang="sv-SE"/>
          </a:p>
        </p:txBody>
      </p:sp>
      <p:sp>
        <p:nvSpPr>
          <p:cNvPr id="8" name="Platshållare för sidfot 7">
            <a:extLst>
              <a:ext uri="{FF2B5EF4-FFF2-40B4-BE49-F238E27FC236}">
                <a16:creationId xmlns:a16="http://schemas.microsoft.com/office/drawing/2014/main" id="{F1B8E858-6057-4C6C-B0AB-439FC629CC11}"/>
              </a:ext>
            </a:extLst>
          </p:cNvPr>
          <p:cNvSpPr>
            <a:spLocks noGrp="1"/>
          </p:cNvSpPr>
          <p:nvPr>
            <p:ph type="ftr" sz="quarter" idx="11"/>
          </p:nvPr>
        </p:nvSpPr>
        <p:spPr>
          <a:xfrm>
            <a:off x="4038600" y="6356350"/>
            <a:ext cx="4114800" cy="365125"/>
          </a:xfrm>
          <a:prstGeom prst="rect">
            <a:avLst/>
          </a:prstGeom>
        </p:spPr>
        <p:txBody>
          <a:bodyPr/>
          <a:lstStyle/>
          <a:p>
            <a:endParaRPr lang="sv-SE"/>
          </a:p>
        </p:txBody>
      </p:sp>
      <p:sp>
        <p:nvSpPr>
          <p:cNvPr id="9" name="Platshållare för bildnummer 8">
            <a:extLst>
              <a:ext uri="{FF2B5EF4-FFF2-40B4-BE49-F238E27FC236}">
                <a16:creationId xmlns:a16="http://schemas.microsoft.com/office/drawing/2014/main" id="{BD6BCF6B-9BE3-4C91-8545-DAAAD9053F89}"/>
              </a:ext>
            </a:extLst>
          </p:cNvPr>
          <p:cNvSpPr>
            <a:spLocks noGrp="1"/>
          </p:cNvSpPr>
          <p:nvPr>
            <p:ph type="sldNum" sz="quarter" idx="12"/>
          </p:nvPr>
        </p:nvSpPr>
        <p:spPr>
          <a:xfrm>
            <a:off x="8610600" y="6356350"/>
            <a:ext cx="2743200" cy="365125"/>
          </a:xfrm>
          <a:prstGeom prst="rect">
            <a:avLst/>
          </a:prstGeom>
        </p:spPr>
        <p:txBody>
          <a:bodyPr/>
          <a:lstStyle/>
          <a:p>
            <a:fld id="{A6132F70-E5D6-4574-82E4-ECD7AF4B724F}" type="slidenum">
              <a:rPr lang="sv-SE" smtClean="0"/>
              <a:t>‹#›</a:t>
            </a:fld>
            <a:endParaRPr lang="sv-SE"/>
          </a:p>
        </p:txBody>
      </p:sp>
    </p:spTree>
    <p:extLst>
      <p:ext uri="{BB962C8B-B14F-4D97-AF65-F5344CB8AC3E}">
        <p14:creationId xmlns:p14="http://schemas.microsoft.com/office/powerpoint/2010/main" val="8649272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2A09C74-CDE9-4D4F-BC83-321491D50DBF}"/>
              </a:ext>
            </a:extLst>
          </p:cNvPr>
          <p:cNvSpPr>
            <a:spLocks noGrp="1"/>
          </p:cNvSpPr>
          <p:nvPr>
            <p:ph type="title"/>
          </p:nvPr>
        </p:nvSpPr>
        <p:spPr>
          <a:xfrm>
            <a:off x="838200" y="365125"/>
            <a:ext cx="10515600" cy="1325563"/>
          </a:xfrm>
          <a:prstGeom prst="rect">
            <a:avLst/>
          </a:prstGeom>
        </p:spPr>
        <p:txBody>
          <a:bodyPr/>
          <a:lstStyle/>
          <a:p>
            <a:r>
              <a:rPr lang="sv-SE"/>
              <a:t>Klicka här för att ändra mall för rubrikformat</a:t>
            </a:r>
          </a:p>
        </p:txBody>
      </p:sp>
      <p:sp>
        <p:nvSpPr>
          <p:cNvPr id="3" name="Platshållare för datum 2">
            <a:extLst>
              <a:ext uri="{FF2B5EF4-FFF2-40B4-BE49-F238E27FC236}">
                <a16:creationId xmlns:a16="http://schemas.microsoft.com/office/drawing/2014/main" id="{9880B9C4-0A1B-401B-A958-1B1F01DE4C8C}"/>
              </a:ext>
            </a:extLst>
          </p:cNvPr>
          <p:cNvSpPr>
            <a:spLocks noGrp="1"/>
          </p:cNvSpPr>
          <p:nvPr>
            <p:ph type="dt" sz="half" idx="10"/>
          </p:nvPr>
        </p:nvSpPr>
        <p:spPr>
          <a:xfrm>
            <a:off x="838200" y="6356350"/>
            <a:ext cx="2743200" cy="365125"/>
          </a:xfrm>
          <a:prstGeom prst="rect">
            <a:avLst/>
          </a:prstGeom>
        </p:spPr>
        <p:txBody>
          <a:bodyPr/>
          <a:lstStyle/>
          <a:p>
            <a:fld id="{6E85AA66-D3B8-4316-8FEE-690D45A66144}" type="datetimeFigureOut">
              <a:rPr lang="sv-SE" smtClean="0"/>
              <a:t>2020-04-16</a:t>
            </a:fld>
            <a:endParaRPr lang="sv-SE"/>
          </a:p>
        </p:txBody>
      </p:sp>
      <p:sp>
        <p:nvSpPr>
          <p:cNvPr id="4" name="Platshållare för sidfot 3">
            <a:extLst>
              <a:ext uri="{FF2B5EF4-FFF2-40B4-BE49-F238E27FC236}">
                <a16:creationId xmlns:a16="http://schemas.microsoft.com/office/drawing/2014/main" id="{0E106343-129D-4762-BEE7-28F78AED62C2}"/>
              </a:ext>
            </a:extLst>
          </p:cNvPr>
          <p:cNvSpPr>
            <a:spLocks noGrp="1"/>
          </p:cNvSpPr>
          <p:nvPr>
            <p:ph type="ftr" sz="quarter" idx="11"/>
          </p:nvPr>
        </p:nvSpPr>
        <p:spPr>
          <a:xfrm>
            <a:off x="4038600" y="6356350"/>
            <a:ext cx="4114800" cy="365125"/>
          </a:xfrm>
          <a:prstGeom prst="rect">
            <a:avLst/>
          </a:prstGeom>
        </p:spPr>
        <p:txBody>
          <a:bodyPr/>
          <a:lstStyle/>
          <a:p>
            <a:endParaRPr lang="sv-SE"/>
          </a:p>
        </p:txBody>
      </p:sp>
      <p:sp>
        <p:nvSpPr>
          <p:cNvPr id="5" name="Platshållare för bildnummer 4">
            <a:extLst>
              <a:ext uri="{FF2B5EF4-FFF2-40B4-BE49-F238E27FC236}">
                <a16:creationId xmlns:a16="http://schemas.microsoft.com/office/drawing/2014/main" id="{FFA6108C-C5A0-46E2-98C7-5FEA3D2D1115}"/>
              </a:ext>
            </a:extLst>
          </p:cNvPr>
          <p:cNvSpPr>
            <a:spLocks noGrp="1"/>
          </p:cNvSpPr>
          <p:nvPr>
            <p:ph type="sldNum" sz="quarter" idx="12"/>
          </p:nvPr>
        </p:nvSpPr>
        <p:spPr>
          <a:xfrm>
            <a:off x="8610600" y="6356350"/>
            <a:ext cx="2743200" cy="365125"/>
          </a:xfrm>
          <a:prstGeom prst="rect">
            <a:avLst/>
          </a:prstGeom>
        </p:spPr>
        <p:txBody>
          <a:bodyPr/>
          <a:lstStyle/>
          <a:p>
            <a:fld id="{A6132F70-E5D6-4574-82E4-ECD7AF4B724F}" type="slidenum">
              <a:rPr lang="sv-SE" smtClean="0"/>
              <a:t>‹#›</a:t>
            </a:fld>
            <a:endParaRPr lang="sv-SE"/>
          </a:p>
        </p:txBody>
      </p:sp>
    </p:spTree>
    <p:extLst>
      <p:ext uri="{BB962C8B-B14F-4D97-AF65-F5344CB8AC3E}">
        <p14:creationId xmlns:p14="http://schemas.microsoft.com/office/powerpoint/2010/main" val="33625579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a:extLst>
              <a:ext uri="{FF2B5EF4-FFF2-40B4-BE49-F238E27FC236}">
                <a16:creationId xmlns:a16="http://schemas.microsoft.com/office/drawing/2014/main" id="{C2B8C30B-2F15-4ABD-929C-AD4CA0EE46BB}"/>
              </a:ext>
            </a:extLst>
          </p:cNvPr>
          <p:cNvSpPr>
            <a:spLocks noGrp="1"/>
          </p:cNvSpPr>
          <p:nvPr>
            <p:ph type="dt" sz="half" idx="10"/>
          </p:nvPr>
        </p:nvSpPr>
        <p:spPr>
          <a:xfrm>
            <a:off x="838200" y="6356350"/>
            <a:ext cx="2743200" cy="365125"/>
          </a:xfrm>
          <a:prstGeom prst="rect">
            <a:avLst/>
          </a:prstGeom>
        </p:spPr>
        <p:txBody>
          <a:bodyPr/>
          <a:lstStyle/>
          <a:p>
            <a:fld id="{6E85AA66-D3B8-4316-8FEE-690D45A66144}" type="datetimeFigureOut">
              <a:rPr lang="sv-SE" smtClean="0"/>
              <a:t>2020-04-16</a:t>
            </a:fld>
            <a:endParaRPr lang="sv-SE"/>
          </a:p>
        </p:txBody>
      </p:sp>
      <p:sp>
        <p:nvSpPr>
          <p:cNvPr id="3" name="Platshållare för sidfot 2">
            <a:extLst>
              <a:ext uri="{FF2B5EF4-FFF2-40B4-BE49-F238E27FC236}">
                <a16:creationId xmlns:a16="http://schemas.microsoft.com/office/drawing/2014/main" id="{940BF076-5845-464A-AA8D-362DB87618A0}"/>
              </a:ext>
            </a:extLst>
          </p:cNvPr>
          <p:cNvSpPr>
            <a:spLocks noGrp="1"/>
          </p:cNvSpPr>
          <p:nvPr>
            <p:ph type="ftr" sz="quarter" idx="11"/>
          </p:nvPr>
        </p:nvSpPr>
        <p:spPr>
          <a:xfrm>
            <a:off x="4038600" y="6356350"/>
            <a:ext cx="4114800" cy="365125"/>
          </a:xfrm>
          <a:prstGeom prst="rect">
            <a:avLst/>
          </a:prstGeom>
        </p:spPr>
        <p:txBody>
          <a:bodyPr/>
          <a:lstStyle/>
          <a:p>
            <a:endParaRPr lang="sv-SE"/>
          </a:p>
        </p:txBody>
      </p:sp>
      <p:sp>
        <p:nvSpPr>
          <p:cNvPr id="4" name="Platshållare för bildnummer 3">
            <a:extLst>
              <a:ext uri="{FF2B5EF4-FFF2-40B4-BE49-F238E27FC236}">
                <a16:creationId xmlns:a16="http://schemas.microsoft.com/office/drawing/2014/main" id="{0668B02C-DAE8-49CA-B14A-4E887F92C3AE}"/>
              </a:ext>
            </a:extLst>
          </p:cNvPr>
          <p:cNvSpPr>
            <a:spLocks noGrp="1"/>
          </p:cNvSpPr>
          <p:nvPr>
            <p:ph type="sldNum" sz="quarter" idx="12"/>
          </p:nvPr>
        </p:nvSpPr>
        <p:spPr>
          <a:xfrm>
            <a:off x="8610600" y="6356350"/>
            <a:ext cx="2743200" cy="365125"/>
          </a:xfrm>
          <a:prstGeom prst="rect">
            <a:avLst/>
          </a:prstGeom>
        </p:spPr>
        <p:txBody>
          <a:bodyPr/>
          <a:lstStyle/>
          <a:p>
            <a:fld id="{A6132F70-E5D6-4574-82E4-ECD7AF4B724F}" type="slidenum">
              <a:rPr lang="sv-SE" smtClean="0"/>
              <a:t>‹#›</a:t>
            </a:fld>
            <a:endParaRPr lang="sv-SE"/>
          </a:p>
        </p:txBody>
      </p:sp>
    </p:spTree>
    <p:extLst>
      <p:ext uri="{BB962C8B-B14F-4D97-AF65-F5344CB8AC3E}">
        <p14:creationId xmlns:p14="http://schemas.microsoft.com/office/powerpoint/2010/main" val="27305566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med bildtext">
    <p:spTree>
      <p:nvGrpSpPr>
        <p:cNvPr id="1" name=""/>
        <p:cNvGrpSpPr/>
        <p:nvPr/>
      </p:nvGrpSpPr>
      <p:grpSpPr>
        <a:xfrm>
          <a:off x="0" y="0"/>
          <a:ext cx="0" cy="0"/>
          <a:chOff x="0" y="0"/>
          <a:chExt cx="0" cy="0"/>
        </a:xfrm>
      </p:grpSpPr>
      <p:sp>
        <p:nvSpPr>
          <p:cNvPr id="8" name="Rektangel 7">
            <a:extLst>
              <a:ext uri="{FF2B5EF4-FFF2-40B4-BE49-F238E27FC236}">
                <a16:creationId xmlns:a16="http://schemas.microsoft.com/office/drawing/2014/main" id="{3DBF6A37-FC71-4487-8414-67F92B3ACB8F}"/>
              </a:ext>
            </a:extLst>
          </p:cNvPr>
          <p:cNvSpPr/>
          <p:nvPr userDrawn="1"/>
        </p:nvSpPr>
        <p:spPr>
          <a:xfrm>
            <a:off x="152400" y="127000"/>
            <a:ext cx="1485900" cy="156368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9" name="Rektangel 8">
            <a:extLst>
              <a:ext uri="{FF2B5EF4-FFF2-40B4-BE49-F238E27FC236}">
                <a16:creationId xmlns:a16="http://schemas.microsoft.com/office/drawing/2014/main" id="{E74E6440-7BA3-4E5E-86AD-14BAB019B103}"/>
              </a:ext>
            </a:extLst>
          </p:cNvPr>
          <p:cNvSpPr/>
          <p:nvPr userDrawn="1"/>
        </p:nvSpPr>
        <p:spPr>
          <a:xfrm>
            <a:off x="0" y="5795889"/>
            <a:ext cx="12192000" cy="106211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0" name="Bildobjekt 9">
            <a:extLst>
              <a:ext uri="{FF2B5EF4-FFF2-40B4-BE49-F238E27FC236}">
                <a16:creationId xmlns:a16="http://schemas.microsoft.com/office/drawing/2014/main" id="{CBA6B4E9-ADB8-4750-96AE-CDBF8EC0BDC0}"/>
              </a:ext>
            </a:extLst>
          </p:cNvPr>
          <p:cNvPicPr>
            <a:picLocks noChangeAspect="1"/>
          </p:cNvPicPr>
          <p:nvPr userDrawn="1"/>
        </p:nvPicPr>
        <p:blipFill rotWithShape="1">
          <a:blip r:embed="rId2"/>
          <a:srcRect l="12074" b="5974"/>
          <a:stretch/>
        </p:blipFill>
        <p:spPr>
          <a:xfrm>
            <a:off x="0" y="4728189"/>
            <a:ext cx="2011680" cy="2129811"/>
          </a:xfrm>
          <a:prstGeom prst="rect">
            <a:avLst/>
          </a:prstGeom>
        </p:spPr>
      </p:pic>
    </p:spTree>
    <p:extLst>
      <p:ext uri="{BB962C8B-B14F-4D97-AF65-F5344CB8AC3E}">
        <p14:creationId xmlns:p14="http://schemas.microsoft.com/office/powerpoint/2010/main" val="38821255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8FE0DB3-30A9-4A37-A9E9-9D762D22269F}"/>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sv-SE"/>
              <a:t>Klicka här för att ändra mall för rubrikformat</a:t>
            </a:r>
          </a:p>
        </p:txBody>
      </p:sp>
      <p:sp>
        <p:nvSpPr>
          <p:cNvPr id="3" name="Platshållare för bild 2">
            <a:extLst>
              <a:ext uri="{FF2B5EF4-FFF2-40B4-BE49-F238E27FC236}">
                <a16:creationId xmlns:a16="http://schemas.microsoft.com/office/drawing/2014/main" id="{4C8FFF0E-98CD-4241-8DFF-7EC245E24E2D}"/>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Platshållare för text 3">
            <a:extLst>
              <a:ext uri="{FF2B5EF4-FFF2-40B4-BE49-F238E27FC236}">
                <a16:creationId xmlns:a16="http://schemas.microsoft.com/office/drawing/2014/main" id="{B3DFE503-CEEF-45F8-B54E-3CBA9B311D94}"/>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v-SE"/>
              <a:t>Redigera format för bakgrundstext</a:t>
            </a:r>
          </a:p>
        </p:txBody>
      </p:sp>
      <p:sp>
        <p:nvSpPr>
          <p:cNvPr id="5" name="Platshållare för datum 4">
            <a:extLst>
              <a:ext uri="{FF2B5EF4-FFF2-40B4-BE49-F238E27FC236}">
                <a16:creationId xmlns:a16="http://schemas.microsoft.com/office/drawing/2014/main" id="{F095F83C-B3D2-4938-8197-D2E8FCB181E5}"/>
              </a:ext>
            </a:extLst>
          </p:cNvPr>
          <p:cNvSpPr>
            <a:spLocks noGrp="1"/>
          </p:cNvSpPr>
          <p:nvPr>
            <p:ph type="dt" sz="half" idx="10"/>
          </p:nvPr>
        </p:nvSpPr>
        <p:spPr>
          <a:xfrm>
            <a:off x="838200" y="6356350"/>
            <a:ext cx="2743200" cy="365125"/>
          </a:xfrm>
          <a:prstGeom prst="rect">
            <a:avLst/>
          </a:prstGeom>
        </p:spPr>
        <p:txBody>
          <a:bodyPr/>
          <a:lstStyle/>
          <a:p>
            <a:fld id="{6E85AA66-D3B8-4316-8FEE-690D45A66144}" type="datetimeFigureOut">
              <a:rPr lang="sv-SE" smtClean="0"/>
              <a:t>2020-04-16</a:t>
            </a:fld>
            <a:endParaRPr lang="sv-SE"/>
          </a:p>
        </p:txBody>
      </p:sp>
      <p:sp>
        <p:nvSpPr>
          <p:cNvPr id="6" name="Platshållare för sidfot 5">
            <a:extLst>
              <a:ext uri="{FF2B5EF4-FFF2-40B4-BE49-F238E27FC236}">
                <a16:creationId xmlns:a16="http://schemas.microsoft.com/office/drawing/2014/main" id="{AF9FE37F-E206-4FEF-B975-8ABBEA350E55}"/>
              </a:ext>
            </a:extLst>
          </p:cNvPr>
          <p:cNvSpPr>
            <a:spLocks noGrp="1"/>
          </p:cNvSpPr>
          <p:nvPr>
            <p:ph type="ftr" sz="quarter" idx="11"/>
          </p:nvPr>
        </p:nvSpPr>
        <p:spPr>
          <a:xfrm>
            <a:off x="4038600" y="6356350"/>
            <a:ext cx="4114800" cy="365125"/>
          </a:xfrm>
          <a:prstGeom prst="rect">
            <a:avLst/>
          </a:prstGeom>
        </p:spPr>
        <p:txBody>
          <a:bodyPr/>
          <a:lstStyle/>
          <a:p>
            <a:endParaRPr lang="sv-SE"/>
          </a:p>
        </p:txBody>
      </p:sp>
      <p:sp>
        <p:nvSpPr>
          <p:cNvPr id="7" name="Platshållare för bildnummer 6">
            <a:extLst>
              <a:ext uri="{FF2B5EF4-FFF2-40B4-BE49-F238E27FC236}">
                <a16:creationId xmlns:a16="http://schemas.microsoft.com/office/drawing/2014/main" id="{6AFE34F0-358E-4FA9-BDA7-2B95E726C534}"/>
              </a:ext>
            </a:extLst>
          </p:cNvPr>
          <p:cNvSpPr>
            <a:spLocks noGrp="1"/>
          </p:cNvSpPr>
          <p:nvPr>
            <p:ph type="sldNum" sz="quarter" idx="12"/>
          </p:nvPr>
        </p:nvSpPr>
        <p:spPr>
          <a:xfrm>
            <a:off x="8610600" y="6356350"/>
            <a:ext cx="2743200" cy="365125"/>
          </a:xfrm>
          <a:prstGeom prst="rect">
            <a:avLst/>
          </a:prstGeom>
        </p:spPr>
        <p:txBody>
          <a:bodyPr/>
          <a:lstStyle/>
          <a:p>
            <a:fld id="{A6132F70-E5D6-4574-82E4-ECD7AF4B724F}" type="slidenum">
              <a:rPr lang="sv-SE" smtClean="0"/>
              <a:t>‹#›</a:t>
            </a:fld>
            <a:endParaRPr lang="sv-SE"/>
          </a:p>
        </p:txBody>
      </p:sp>
    </p:spTree>
    <p:extLst>
      <p:ext uri="{BB962C8B-B14F-4D97-AF65-F5344CB8AC3E}">
        <p14:creationId xmlns:p14="http://schemas.microsoft.com/office/powerpoint/2010/main" val="828429287"/>
      </p:ext>
    </p:extLst>
  </p:cSld>
  <p:clrMapOvr>
    <a:masterClrMapping/>
  </p:clrMapOvr>
</p:sldLayout>
</file>

<file path=ppt/slideMasters/_rels/slideMaster1.xml.rels><?xml version="1.0" encoding="UTF-8"?>

<Relationships xmlns="http://schemas.openxmlformats.org/package/2006/relationships">
  <Relationship Id="rId1" Type="http://schemas.openxmlformats.org/officeDocument/2006/relationships/slideLayout" Target="../slideLayouts/slideLayout1.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theme" Target="../theme/theme1.xml"/>
  <Relationship Id="rId13" Type="http://schemas.openxmlformats.org/officeDocument/2006/relationships/image" Target="../media/image1.wmf"/>
  <Relationship Id="rId14" Type="http://schemas.openxmlformats.org/officeDocument/2006/relationships/image" Target="../media/image2.png"/>
  <Relationship Id="rId15" Type="http://schemas.microsoft.com/office/2007/relationships/hdphoto" Target="../media/hdphoto1.wdp"/>
  <Relationship Id="rId16" Type="http://schemas.openxmlformats.org/officeDocument/2006/relationships/image" Target="../media/image3.jpeg"/>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Platshållare för rubrik 1">
            <a:extLst>
              <a:ext uri="{FF2B5EF4-FFF2-40B4-BE49-F238E27FC236}">
                <a16:creationId xmlns:a16="http://schemas.microsoft.com/office/drawing/2014/main" id="{746F5354-B746-42D2-BE04-5C5444E5F803}"/>
              </a:ext>
            </a:extLst>
          </p:cNvPr>
          <p:cNvSpPr>
            <a:spLocks noGrp="1"/>
          </p:cNvSpPr>
          <p:nvPr>
            <p:ph type="title"/>
          </p:nvPr>
        </p:nvSpPr>
        <p:spPr>
          <a:xfrm>
            <a:off x="1778000" y="365125"/>
            <a:ext cx="9575800" cy="1325563"/>
          </a:xfrm>
          <a:prstGeom prst="rect">
            <a:avLst/>
          </a:prstGeom>
        </p:spPr>
        <p:txBody>
          <a:bodyPr vert="horz" lIns="91440" tIns="45720" rIns="91440" bIns="45720" rtlCol="0" anchor="ctr">
            <a:normAutofit/>
          </a:bodyPr>
          <a:lstStyle/>
          <a:p>
            <a:r>
              <a:rPr lang="sv-SE" dirty="0"/>
              <a:t>Klicka här för att ändra format</a:t>
            </a:r>
          </a:p>
        </p:txBody>
      </p:sp>
      <p:sp>
        <p:nvSpPr>
          <p:cNvPr id="8" name="Platshållare för text 2">
            <a:extLst>
              <a:ext uri="{FF2B5EF4-FFF2-40B4-BE49-F238E27FC236}">
                <a16:creationId xmlns:a16="http://schemas.microsoft.com/office/drawing/2014/main" id="{3304619E-CD3C-4633-AACF-BF9587D19801}"/>
              </a:ext>
            </a:extLst>
          </p:cNvPr>
          <p:cNvSpPr>
            <a:spLocks noGrp="1"/>
          </p:cNvSpPr>
          <p:nvPr>
            <p:ph type="body" idx="1"/>
          </p:nvPr>
        </p:nvSpPr>
        <p:spPr>
          <a:xfrm>
            <a:off x="1777999" y="1694561"/>
            <a:ext cx="9575799" cy="3955227"/>
          </a:xfrm>
          <a:prstGeom prst="rect">
            <a:avLst/>
          </a:prstGeom>
        </p:spPr>
        <p:txBody>
          <a:bodyPr vert="horz" lIns="91440" tIns="45720" rIns="91440" bIns="45720" rtlCol="0">
            <a:normAutofit/>
          </a:body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9" name="Platshållare för datum 3">
            <a:extLst>
              <a:ext uri="{FF2B5EF4-FFF2-40B4-BE49-F238E27FC236}">
                <a16:creationId xmlns:a16="http://schemas.microsoft.com/office/drawing/2014/main" id="{C4CA27C0-6E53-44B2-AC9E-2FE5A34BC3F6}"/>
              </a:ext>
            </a:extLst>
          </p:cNvPr>
          <p:cNvSpPr>
            <a:spLocks noGrp="1"/>
          </p:cNvSpPr>
          <p:nvPr>
            <p:ph type="dt" sz="half" idx="2"/>
          </p:nvPr>
        </p:nvSpPr>
        <p:spPr>
          <a:xfrm>
            <a:off x="838200" y="6356350"/>
            <a:ext cx="939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9C5DA9-1119-4141-9A49-B394C8DEADF8}" type="datetimeFigureOut">
              <a:rPr lang="sv-SE" smtClean="0"/>
              <a:t>2020-04-16</a:t>
            </a:fld>
            <a:endParaRPr lang="sv-SE"/>
          </a:p>
        </p:txBody>
      </p:sp>
      <p:sp>
        <p:nvSpPr>
          <p:cNvPr id="10" name="textruta 9">
            <a:extLst>
              <a:ext uri="{FF2B5EF4-FFF2-40B4-BE49-F238E27FC236}">
                <a16:creationId xmlns:a16="http://schemas.microsoft.com/office/drawing/2014/main" id="{684C0D44-0AE2-406E-B510-81458E3C8526}"/>
              </a:ext>
            </a:extLst>
          </p:cNvPr>
          <p:cNvSpPr txBox="1"/>
          <p:nvPr userDrawn="1"/>
        </p:nvSpPr>
        <p:spPr>
          <a:xfrm>
            <a:off x="2905409" y="6106823"/>
            <a:ext cx="6381182" cy="584775"/>
          </a:xfrm>
          <a:prstGeom prst="rect">
            <a:avLst/>
          </a:prstGeom>
          <a:noFill/>
        </p:spPr>
        <p:txBody>
          <a:bodyPr wrap="square" rtlCol="0">
            <a:spAutoFit/>
          </a:bodyPr>
          <a:lstStyle/>
          <a:p>
            <a:pPr algn="ctr"/>
            <a:r>
              <a:rPr lang="sv-SE" sz="1600" b="1" i="0" dirty="0">
                <a:solidFill>
                  <a:schemeClr val="accent1"/>
                </a:solidFill>
              </a:rPr>
              <a:t>Gemensam IT samordningsfunktion</a:t>
            </a:r>
          </a:p>
          <a:p>
            <a:pPr algn="ctr"/>
            <a:r>
              <a:rPr lang="sv-SE" sz="1600" b="1" i="0" dirty="0">
                <a:solidFill>
                  <a:schemeClr val="accent1"/>
                </a:solidFill>
              </a:rPr>
              <a:t>49 kommuner i Västra Götaland</a:t>
            </a:r>
            <a:r>
              <a:rPr lang="sv-SE" sz="1600" b="1" i="0" baseline="0" dirty="0">
                <a:solidFill>
                  <a:schemeClr val="accent1"/>
                </a:solidFill>
              </a:rPr>
              <a:t> och Västra Götalandsregionen</a:t>
            </a:r>
            <a:endParaRPr lang="sv-SE" sz="1600" b="1" i="0" dirty="0">
              <a:solidFill>
                <a:schemeClr val="accent1"/>
              </a:solidFill>
            </a:endParaRPr>
          </a:p>
        </p:txBody>
      </p:sp>
      <p:pic>
        <p:nvPicPr>
          <p:cNvPr id="13" name="Bildobjekt 12">
            <a:extLst>
              <a:ext uri="{FF2B5EF4-FFF2-40B4-BE49-F238E27FC236}">
                <a16:creationId xmlns:a16="http://schemas.microsoft.com/office/drawing/2014/main" id="{A839AF84-DBBE-416B-B99B-A5A65596578E}"/>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9996866" y="5892574"/>
            <a:ext cx="2053604" cy="416430"/>
          </a:xfrm>
          <a:prstGeom prst="rect">
            <a:avLst/>
          </a:prstGeom>
        </p:spPr>
      </p:pic>
      <p:grpSp>
        <p:nvGrpSpPr>
          <p:cNvPr id="14" name="Grupp 13">
            <a:extLst>
              <a:ext uri="{FF2B5EF4-FFF2-40B4-BE49-F238E27FC236}">
                <a16:creationId xmlns:a16="http://schemas.microsoft.com/office/drawing/2014/main" id="{935868FB-78CD-406B-8DBF-06EAC60BBE16}"/>
              </a:ext>
            </a:extLst>
          </p:cNvPr>
          <p:cNvGrpSpPr/>
          <p:nvPr userDrawn="1"/>
        </p:nvGrpSpPr>
        <p:grpSpPr>
          <a:xfrm>
            <a:off x="287337" y="190500"/>
            <a:ext cx="1135063" cy="1545292"/>
            <a:chOff x="287337" y="190500"/>
            <a:chExt cx="1135063" cy="1545292"/>
          </a:xfrm>
        </p:grpSpPr>
        <p:pic>
          <p:nvPicPr>
            <p:cNvPr id="15" name="Bildobjekt 14">
              <a:extLst>
                <a:ext uri="{FF2B5EF4-FFF2-40B4-BE49-F238E27FC236}">
                  <a16:creationId xmlns:a16="http://schemas.microsoft.com/office/drawing/2014/main" id="{B36ACB70-BEE2-4A7A-A448-E1A8D95DB7C9}"/>
                </a:ext>
              </a:extLst>
            </p:cNvPr>
            <p:cNvPicPr>
              <a:picLocks noChangeAspect="1"/>
            </p:cNvPicPr>
            <p:nvPr userDrawn="1"/>
          </p:nvPicPr>
          <p:blipFill>
            <a:blip r:embed="rId14" cstate="print">
              <a:extLst>
                <a:ext uri="{BEBA8EAE-BF5A-486C-A8C5-ECC9F3942E4B}">
                  <a14:imgProps xmlns:a14="http://schemas.microsoft.com/office/drawing/2010/main">
                    <a14:imgLayer r:embed="rId15">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287337" y="190500"/>
              <a:ext cx="1135063" cy="1408273"/>
            </a:xfrm>
            <a:prstGeom prst="rect">
              <a:avLst/>
            </a:prstGeom>
          </p:spPr>
        </p:pic>
        <p:sp>
          <p:nvSpPr>
            <p:cNvPr id="16" name="textruta 15">
              <a:extLst>
                <a:ext uri="{FF2B5EF4-FFF2-40B4-BE49-F238E27FC236}">
                  <a16:creationId xmlns:a16="http://schemas.microsoft.com/office/drawing/2014/main" id="{09C11055-E7CE-4770-BE45-9B1E915050B8}"/>
                </a:ext>
              </a:extLst>
            </p:cNvPr>
            <p:cNvSpPr txBox="1"/>
            <p:nvPr userDrawn="1"/>
          </p:nvSpPr>
          <p:spPr>
            <a:xfrm>
              <a:off x="287337" y="1027906"/>
              <a:ext cx="1135063" cy="707886"/>
            </a:xfrm>
            <a:prstGeom prst="rect">
              <a:avLst/>
            </a:prstGeom>
            <a:noFill/>
          </p:spPr>
          <p:txBody>
            <a:bodyPr wrap="square" rtlCol="0">
              <a:spAutoFit/>
            </a:bodyPr>
            <a:lstStyle/>
            <a:p>
              <a:pPr algn="ctr"/>
              <a:r>
                <a:rPr lang="sv-SE" sz="4000" b="0" dirty="0">
                  <a:solidFill>
                    <a:schemeClr val="accent1"/>
                  </a:solidFill>
                  <a:latin typeface="+mn-lt"/>
                </a:rPr>
                <a:t>GITS</a:t>
              </a:r>
            </a:p>
          </p:txBody>
        </p:sp>
      </p:grpSp>
      <p:pic>
        <p:nvPicPr>
          <p:cNvPr id="17" name="Bildobjekt 16">
            <a:extLst>
              <a:ext uri="{FF2B5EF4-FFF2-40B4-BE49-F238E27FC236}">
                <a16:creationId xmlns:a16="http://schemas.microsoft.com/office/drawing/2014/main" id="{D4CC54E8-2A85-4676-96B6-052725008648}"/>
              </a:ext>
            </a:extLst>
          </p:cNvPr>
          <p:cNvPicPr/>
          <p:nvPr userDrawn="1"/>
        </p:nvPicPr>
        <p:blipFill>
          <a:blip r:embed="rId16" cstate="print">
            <a:extLst>
              <a:ext uri="{28A0092B-C50C-407E-A947-70E740481C1C}">
                <a14:useLocalDpi xmlns:a14="http://schemas.microsoft.com/office/drawing/2010/main" val="0"/>
              </a:ext>
            </a:extLst>
          </a:blip>
          <a:stretch>
            <a:fillRect/>
          </a:stretch>
        </p:blipFill>
        <p:spPr bwMode="auto">
          <a:xfrm>
            <a:off x="10055055" y="6338135"/>
            <a:ext cx="1582379" cy="467396"/>
          </a:xfrm>
          <a:prstGeom prst="rect">
            <a:avLst/>
          </a:prstGeom>
          <a:noFill/>
        </p:spPr>
      </p:pic>
    </p:spTree>
    <p:extLst>
      <p:ext uri="{BB962C8B-B14F-4D97-AF65-F5344CB8AC3E}">
        <p14:creationId xmlns:p14="http://schemas.microsoft.com/office/powerpoint/2010/main" val="17759406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Relationships xmlns="http://schemas.openxmlformats.org/package/2006/relationships">
  <Relationship Id="rId1" Type="http://schemas.openxmlformats.org/officeDocument/2006/relationships/slideLayout" Target="../slideLayouts/slideLayout1.xml"/>
</Relationships>

</file>

<file path=ppt/slides/_rels/slide10.xml.rels><?xml version="1.0" encoding="UTF-8"?>

<Relationships xmlns="http://schemas.openxmlformats.org/package/2006/relationships">
  <Relationship Id="rId1" Type="http://schemas.openxmlformats.org/officeDocument/2006/relationships/slideLayout" Target="../slideLayouts/slideLayout8.xml"/>
</Relationships>

</file>

<file path=ppt/slides/_rels/slide11.xml.rels><?xml version="1.0" encoding="UTF-8"?>

<Relationships xmlns="http://schemas.openxmlformats.org/package/2006/relationships">
  <Relationship Id="rId1" Type="http://schemas.openxmlformats.org/officeDocument/2006/relationships/slideLayout" Target="../slideLayouts/slideLayout8.xml"/>
</Relationships>

</file>

<file path=ppt/slides/_rels/slide12.xml.rels><?xml version="1.0" encoding="UTF-8"?>

<Relationships xmlns="http://schemas.openxmlformats.org/package/2006/relationships">
  <Relationship Id="rId1" Type="http://schemas.openxmlformats.org/officeDocument/2006/relationships/slideLayout" Target="../slideLayouts/slideLayout8.xml"/>
</Relationships>

</file>

<file path=ppt/slides/_rels/slide13.xml.rels><?xml version="1.0" encoding="UTF-8"?>

<Relationships xmlns="http://schemas.openxmlformats.org/package/2006/relationships">
  <Relationship Id="rId1" Type="http://schemas.openxmlformats.org/officeDocument/2006/relationships/slideLayout" Target="../slideLayouts/slideLayout8.xml"/>
</Relationships>

</file>

<file path=ppt/slides/_rels/slide14.xml.rels><?xml version="1.0" encoding="UTF-8"?>

<Relationships xmlns="http://schemas.openxmlformats.org/package/2006/relationships">
  <Relationship Id="rId1" Type="http://schemas.openxmlformats.org/officeDocument/2006/relationships/slideLayout" Target="../slideLayouts/slideLayout8.xml"/>
</Relationships>

</file>

<file path=ppt/slides/_rels/slide15.xml.rels><?xml version="1.0" encoding="UTF-8"?>

<Relationships xmlns="http://schemas.openxmlformats.org/package/2006/relationships">
  <Relationship Id="rId1" Type="http://schemas.openxmlformats.org/officeDocument/2006/relationships/slideLayout" Target="../slideLayouts/slideLayout8.xml"/>
</Relationships>

</file>

<file path=ppt/slides/_rels/slide16.xml.rels><?xml version="1.0" encoding="UTF-8"?>

<Relationships xmlns="http://schemas.openxmlformats.org/package/2006/relationships">
  <Relationship Id="rId1" Type="http://schemas.openxmlformats.org/officeDocument/2006/relationships/slideLayout" Target="../slideLayouts/slideLayout8.xml"/>
</Relationships>

</file>

<file path=ppt/slides/_rels/slide17.xml.rels><?xml version="1.0" encoding="UTF-8"?>

<Relationships xmlns="http://schemas.openxmlformats.org/package/2006/relationships">
  <Relationship Id="rId1" Type="http://schemas.openxmlformats.org/officeDocument/2006/relationships/slideLayout" Target="../slideLayouts/slideLayout8.xml"/>
</Relationships>

</file>

<file path=ppt/slides/_rels/slide18.xml.rels><?xml version="1.0" encoding="UTF-8"?>

<Relationships xmlns="http://schemas.openxmlformats.org/package/2006/relationships">
  <Relationship Id="rId1" Type="http://schemas.openxmlformats.org/officeDocument/2006/relationships/slideLayout" Target="../slideLayouts/slideLayout8.xml"/>
</Relationships>

</file>

<file path=ppt/slides/_rels/slide19.xml.rels><?xml version="1.0" encoding="UTF-8"?>

<Relationships xmlns="http://schemas.openxmlformats.org/package/2006/relationships">
  <Relationship Id="rId1" Type="http://schemas.openxmlformats.org/officeDocument/2006/relationships/slideLayout" Target="../slideLayouts/slideLayout8.xml"/>
</Relationships>

</file>

<file path=ppt/slides/_rels/slide2.xml.rels><?xml version="1.0" encoding="UTF-8"?>

<Relationships xmlns="http://schemas.openxmlformats.org/package/2006/relationships">
  <Relationship Id="rId1" Type="http://schemas.openxmlformats.org/officeDocument/2006/relationships/slideLayout" Target="../slideLayouts/slideLayout8.xml"/>
</Relationships>

</file>

<file path=ppt/slides/_rels/slide20.xml.rels><?xml version="1.0" encoding="UTF-8"?>

<Relationships xmlns="http://schemas.openxmlformats.org/package/2006/relationships">
  <Relationship Id="rId1" Type="http://schemas.openxmlformats.org/officeDocument/2006/relationships/slideLayout" Target="../slideLayouts/slideLayout8.xml"/>
</Relationships>

</file>

<file path=ppt/slides/_rels/slide21.xml.rels><?xml version="1.0" encoding="UTF-8"?>

<Relationships xmlns="http://schemas.openxmlformats.org/package/2006/relationships">
  <Relationship Id="rId1" Type="http://schemas.openxmlformats.org/officeDocument/2006/relationships/slideLayout" Target="../slideLayouts/slideLayout8.xml"/>
</Relationships>

</file>

<file path=ppt/slides/_rels/slide22.xml.rels><?xml version="1.0" encoding="UTF-8"?>

<Relationships xmlns="http://schemas.openxmlformats.org/package/2006/relationships">
  <Relationship Id="rId1" Type="http://schemas.openxmlformats.org/officeDocument/2006/relationships/slideLayout" Target="../slideLayouts/slideLayout8.xml"/>
  <Relationship Id="rId2" Type="http://schemas.openxmlformats.org/officeDocument/2006/relationships/image" Target="../media/image15.png"/>
</Relationships>

</file>

<file path=ppt/slides/_rels/slide23.xml.rels><?xml version="1.0" encoding="UTF-8"?>

<Relationships xmlns="http://schemas.openxmlformats.org/package/2006/relationships">
  <Relationship Id="rId1" Type="http://schemas.openxmlformats.org/officeDocument/2006/relationships/slideLayout" Target="../slideLayouts/slideLayout8.xml"/>
  <Relationship Id="rId2" Type="http://schemas.openxmlformats.org/officeDocument/2006/relationships/image" Target="../media/image16.png"/>
  <Relationship Id="rId3" Type="http://schemas.openxmlformats.org/officeDocument/2006/relationships/image" Target="../media/image17.png"/>
</Relationships>

</file>

<file path=ppt/slides/_rels/slide24.xml.rels><?xml version="1.0" encoding="UTF-8"?>

<Relationships xmlns="http://schemas.openxmlformats.org/package/2006/relationships">
  <Relationship Id="rId1" Type="http://schemas.openxmlformats.org/officeDocument/2006/relationships/slideLayout" Target="../slideLayouts/slideLayout8.xml"/>
  <Relationship Id="rId2" Type="http://schemas.openxmlformats.org/officeDocument/2006/relationships/image" Target="../media/image18.png"/>
  <Relationship Id="rId3" Type="http://schemas.openxmlformats.org/officeDocument/2006/relationships/image" Target="../media/image17.png"/>
</Relationships>

</file>

<file path=ppt/slides/_rels/slide25.xml.rels><?xml version="1.0" encoding="UTF-8"?>

<Relationships xmlns="http://schemas.openxmlformats.org/package/2006/relationships">
  <Relationship Id="rId1" Type="http://schemas.openxmlformats.org/officeDocument/2006/relationships/slideLayout" Target="../slideLayouts/slideLayout8.xml"/>
  <Relationship Id="rId2" Type="http://schemas.openxmlformats.org/officeDocument/2006/relationships/image" Target="../media/image19.png"/>
</Relationships>

</file>

<file path=ppt/slides/_rels/slide26.xml.rels><?xml version="1.0" encoding="UTF-8"?>

<Relationships xmlns="http://schemas.openxmlformats.org/package/2006/relationships">
  <Relationship Id="rId1" Type="http://schemas.openxmlformats.org/officeDocument/2006/relationships/slideLayout" Target="../slideLayouts/slideLayout4.xml"/>
  <Relationship Id="rId2" Type="http://schemas.openxmlformats.org/officeDocument/2006/relationships/hyperlink" TargetMode="External" Target="mailto:info.samsa@vgregion.se"/>
  <Relationship Id="rId3" Type="http://schemas.openxmlformats.org/officeDocument/2006/relationships/image" Target="../media/image20.png"/>
  <Relationship Id="rId4" Type="http://schemas.openxmlformats.org/officeDocument/2006/relationships/hyperlink" TargetMode="External" Target="mailto:Maria.fredriksson@vgregion.se"/>
  <Relationship Id="rId5" Type="http://schemas.openxmlformats.org/officeDocument/2006/relationships/hyperlink" TargetMode="External" Target="mailto:Lena.arvidsson@vgregion.se"/>
  <Relationship Id="rId6" Type="http://schemas.openxmlformats.org/officeDocument/2006/relationships/hyperlink" TargetMode="External" Target="mailto:Solveig.hogberg@vgregion.se"/>
</Relationships>

</file>

<file path=ppt/slides/_rels/slide3.xml.rels><?xml version="1.0" encoding="UTF-8"?>

<Relationships xmlns="http://schemas.openxmlformats.org/package/2006/relationships">
  <Relationship Id="rId1" Type="http://schemas.openxmlformats.org/officeDocument/2006/relationships/slideLayout" Target="../slideLayouts/slideLayout8.xml"/>
</Relationships>

</file>

<file path=ppt/slides/_rels/slide4.xml.rels><?xml version="1.0" encoding="UTF-8"?>

<Relationships xmlns="http://schemas.openxmlformats.org/package/2006/relationships">
  <Relationship Id="rId1" Type="http://schemas.openxmlformats.org/officeDocument/2006/relationships/slideLayout" Target="../slideLayouts/slideLayout8.xml"/>
  <Relationship Id="rId10" Type="http://schemas.openxmlformats.org/officeDocument/2006/relationships/image" Target="../media/image12.png"/>
  <Relationship Id="rId11" Type="http://schemas.openxmlformats.org/officeDocument/2006/relationships/slide" Target="slide23.xml"/>
  <Relationship Id="rId12" Type="http://schemas.openxmlformats.org/officeDocument/2006/relationships/image" Target="../media/image13.png"/>
  <Relationship Id="rId13" Type="http://schemas.openxmlformats.org/officeDocument/2006/relationships/slide" Target="slide25.xml"/>
  <Relationship Id="rId14" Type="http://schemas.openxmlformats.org/officeDocument/2006/relationships/image" Target="../media/image14.png"/>
  <Relationship Id="rId15" Type="http://schemas.openxmlformats.org/officeDocument/2006/relationships/slide" Target="slide26.xml"/>
  <Relationship Id="rId2" Type="http://schemas.openxmlformats.org/officeDocument/2006/relationships/notesSlide" Target="../notesSlides/notesSlide1.xml"/>
  <Relationship Id="rId3" Type="http://schemas.openxmlformats.org/officeDocument/2006/relationships/slide" Target="slide21.xml"/>
  <Relationship Id="rId4" Type="http://schemas.openxmlformats.org/officeDocument/2006/relationships/image" Target="../media/image9.png"/>
  <Relationship Id="rId5" Type="http://schemas.openxmlformats.org/officeDocument/2006/relationships/slide" Target="slide24.xml"/>
  <Relationship Id="rId6" Type="http://schemas.openxmlformats.org/officeDocument/2006/relationships/image" Target="../media/image10.png"/>
  <Relationship Id="rId7" Type="http://schemas.openxmlformats.org/officeDocument/2006/relationships/slide" Target="slide20.xml"/>
  <Relationship Id="rId8" Type="http://schemas.openxmlformats.org/officeDocument/2006/relationships/image" Target="../media/image11.png"/>
  <Relationship Id="rId9" Type="http://schemas.openxmlformats.org/officeDocument/2006/relationships/slide" Target="slide22.xml"/>
</Relationships>

</file>

<file path=ppt/slides/_rels/slide5.xml.rels><?xml version="1.0" encoding="UTF-8"?>

<Relationships xmlns="http://schemas.openxmlformats.org/package/2006/relationships">
  <Relationship Id="rId1" Type="http://schemas.openxmlformats.org/officeDocument/2006/relationships/slideLayout" Target="../slideLayouts/slideLayout8.xml"/>
  <Relationship Id="rId2" Type="http://schemas.openxmlformats.org/officeDocument/2006/relationships/notesSlide" Target="../notesSlides/notesSlide2.xml"/>
</Relationships>

</file>

<file path=ppt/slides/_rels/slide6.xml.rels><?xml version="1.0" encoding="UTF-8"?>

<Relationships xmlns="http://schemas.openxmlformats.org/package/2006/relationships">
  <Relationship Id="rId1" Type="http://schemas.openxmlformats.org/officeDocument/2006/relationships/slideLayout" Target="../slideLayouts/slideLayout8.xml"/>
</Relationships>

</file>

<file path=ppt/slides/_rels/slide7.xml.rels><?xml version="1.0" encoding="UTF-8"?>

<Relationships xmlns="http://schemas.openxmlformats.org/package/2006/relationships">
  <Relationship Id="rId1" Type="http://schemas.openxmlformats.org/officeDocument/2006/relationships/slideLayout" Target="../slideLayouts/slideLayout8.xml"/>
</Relationships>

</file>

<file path=ppt/slides/_rels/slide8.xml.rels><?xml version="1.0" encoding="UTF-8"?>

<Relationships xmlns="http://schemas.openxmlformats.org/package/2006/relationships">
  <Relationship Id="rId1" Type="http://schemas.openxmlformats.org/officeDocument/2006/relationships/slideLayout" Target="../slideLayouts/slideLayout8.xml"/>
</Relationships>

</file>

<file path=ppt/slides/_rels/slide9.xml.rels><?xml version="1.0" encoding="UTF-8"?>

<Relationships xmlns="http://schemas.openxmlformats.org/package/2006/relationships">
  <Relationship Id="rId1" Type="http://schemas.openxmlformats.org/officeDocument/2006/relationships/slideLayout" Target="../slideLayouts/slideLayout8.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1">
            <a:extLst>
              <a:ext uri="{FF2B5EF4-FFF2-40B4-BE49-F238E27FC236}">
                <a16:creationId xmlns:a16="http://schemas.microsoft.com/office/drawing/2014/main" id="{0258AEAF-8C2B-48A6-B535-03DE3BCBC86D}"/>
              </a:ext>
            </a:extLst>
          </p:cNvPr>
          <p:cNvSpPr txBox="1">
            <a:spLocks/>
          </p:cNvSpPr>
          <p:nvPr/>
        </p:nvSpPr>
        <p:spPr>
          <a:xfrm>
            <a:off x="687978" y="1427148"/>
            <a:ext cx="9622092" cy="1805348"/>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sv-SE" sz="4800" dirty="0"/>
              <a:t>Indikatorer för process uppföljning</a:t>
            </a:r>
            <a:br>
              <a:rPr lang="sv-SE" sz="4800" dirty="0"/>
            </a:br>
            <a:r>
              <a:rPr lang="sv-SE" sz="4800" dirty="0"/>
              <a:t>mars 2020</a:t>
            </a:r>
          </a:p>
        </p:txBody>
      </p:sp>
      <p:sp>
        <p:nvSpPr>
          <p:cNvPr id="5" name="Underrubrik 2">
            <a:extLst>
              <a:ext uri="{FF2B5EF4-FFF2-40B4-BE49-F238E27FC236}">
                <a16:creationId xmlns:a16="http://schemas.microsoft.com/office/drawing/2014/main" id="{2E20B66C-DB99-415C-8E24-A3FFA7B5DC38}"/>
              </a:ext>
            </a:extLst>
          </p:cNvPr>
          <p:cNvSpPr txBox="1">
            <a:spLocks/>
          </p:cNvSpPr>
          <p:nvPr/>
        </p:nvSpPr>
        <p:spPr>
          <a:xfrm>
            <a:off x="1405825" y="3775090"/>
            <a:ext cx="6866374" cy="1655762"/>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sv-SE" sz="1600" dirty="0"/>
              <a:t>kopplad till </a:t>
            </a:r>
            <a:br>
              <a:rPr lang="sv-SE" dirty="0"/>
            </a:br>
            <a:r>
              <a:rPr lang="sv-SE" dirty="0"/>
              <a:t>Överenskommelse mellan Västra Götalands kommuner och Västra Götalandsregionen om samverkan vid in- och utskrivning från sluten hälso- och sjukvård</a:t>
            </a:r>
          </a:p>
        </p:txBody>
      </p:sp>
      <p:sp>
        <p:nvSpPr>
          <p:cNvPr id="6" name="textruta 5">
            <a:extLst>
              <a:ext uri="{FF2B5EF4-FFF2-40B4-BE49-F238E27FC236}">
                <a16:creationId xmlns:a16="http://schemas.microsoft.com/office/drawing/2014/main" id="{E189D881-527A-44FB-97D7-E2A01918A2FD}"/>
              </a:ext>
            </a:extLst>
          </p:cNvPr>
          <p:cNvSpPr txBox="1"/>
          <p:nvPr/>
        </p:nvSpPr>
        <p:spPr>
          <a:xfrm>
            <a:off x="244391" y="6244233"/>
            <a:ext cx="1320458" cy="246221"/>
          </a:xfrm>
          <a:prstGeom prst="rect">
            <a:avLst/>
          </a:prstGeom>
          <a:noFill/>
        </p:spPr>
        <p:txBody>
          <a:bodyPr wrap="square" rtlCol="0">
            <a:spAutoFit/>
          </a:bodyPr>
          <a:lstStyle/>
          <a:p>
            <a:r>
              <a:rPr lang="sv-SE" sz="1000" dirty="0"/>
              <a:t>2020-04-15, v4</a:t>
            </a:r>
          </a:p>
        </p:txBody>
      </p:sp>
    </p:spTree>
    <p:extLst>
      <p:ext uri="{BB962C8B-B14F-4D97-AF65-F5344CB8AC3E}">
        <p14:creationId xmlns:p14="http://schemas.microsoft.com/office/powerpoint/2010/main" val="17084752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1"/>
          <p:cNvSpPr/>
          <p:nvPr/>
        </p:nvSpPr>
        <p:spPr>
          <a:xfrm>
            <a:off x="2326653" y="900731"/>
            <a:ext cx="9148565" cy="595932"/>
          </a:xfrm>
          <a:prstGeom prst="rect">
            <a:avLst/>
          </a:prstGeom>
        </p:spPr>
        <p:txBody>
          <a:bodyPr wrap="square">
            <a:spAutoFit/>
          </a:bodyPr>
          <a:lstStyle/>
          <a:p>
            <a:pPr>
              <a:lnSpc>
                <a:spcPct val="107000"/>
              </a:lnSpc>
              <a:spcAft>
                <a:spcPts val="800"/>
              </a:spcAft>
            </a:pPr>
            <a:r>
              <a:rPr lang="sv-SE" sz="3200" dirty="0">
                <a:latin typeface="Calibri" panose="020F0502020204030204" pitchFamily="34" charset="0"/>
                <a:ea typeface="Calibri" panose="020F0502020204030204" pitchFamily="34" charset="0"/>
                <a:cs typeface="Times New Roman" panose="02020603050405020304" pitchFamily="18" charset="0"/>
              </a:rPr>
              <a:t>Vårdtid som utskrivningsklar – per sjukhus, </a:t>
            </a:r>
            <a:r>
              <a:rPr lang="sv-SE" sz="3200" dirty="0">
                <a:solidFill>
                  <a:srgbClr val="FF0000"/>
                </a:solidFill>
                <a:latin typeface="Calibri" panose="020F0502020204030204" pitchFamily="34" charset="0"/>
                <a:ea typeface="Calibri" panose="020F0502020204030204" pitchFamily="34" charset="0"/>
                <a:cs typeface="Times New Roman" panose="02020603050405020304" pitchFamily="18" charset="0"/>
              </a:rPr>
              <a:t>Psykiatri</a:t>
            </a:r>
          </a:p>
        </p:txBody>
      </p:sp>
      <p:graphicFrame>
        <p:nvGraphicFramePr>
          <p:cNvPr id="3" name="Tabell 2">
            <a:extLst>
              <a:ext uri="{FF2B5EF4-FFF2-40B4-BE49-F238E27FC236}">
                <a16:creationId xmlns:a16="http://schemas.microsoft.com/office/drawing/2014/main" id="{24B86482-3440-446D-8513-6909E445D432}"/>
              </a:ext>
            </a:extLst>
          </p:cNvPr>
          <p:cNvGraphicFramePr>
            <a:graphicFrameLocks noGrp="1"/>
          </p:cNvGraphicFramePr>
          <p:nvPr>
            <p:extLst>
              <p:ext uri="{D42A27DB-BD31-4B8C-83A1-F6EECF244321}">
                <p14:modId xmlns:p14="http://schemas.microsoft.com/office/powerpoint/2010/main" val="1053571637"/>
              </p:ext>
            </p:extLst>
          </p:nvPr>
        </p:nvGraphicFramePr>
        <p:xfrm>
          <a:off x="1525771" y="1920003"/>
          <a:ext cx="9269999" cy="3133725"/>
        </p:xfrm>
        <a:graphic>
          <a:graphicData uri="http://schemas.openxmlformats.org/drawingml/2006/table">
            <a:tbl>
              <a:tblPr>
                <a:tableStyleId>{5C22544A-7EE6-4342-B048-85BDC9FD1C3A}</a:tableStyleId>
              </a:tblPr>
              <a:tblGrid>
                <a:gridCol w="3715700">
                  <a:extLst>
                    <a:ext uri="{9D8B030D-6E8A-4147-A177-3AD203B41FA5}">
                      <a16:colId xmlns:a16="http://schemas.microsoft.com/office/drawing/2014/main" val="337121404"/>
                    </a:ext>
                  </a:extLst>
                </a:gridCol>
                <a:gridCol w="1093946">
                  <a:extLst>
                    <a:ext uri="{9D8B030D-6E8A-4147-A177-3AD203B41FA5}">
                      <a16:colId xmlns:a16="http://schemas.microsoft.com/office/drawing/2014/main" val="4060819387"/>
                    </a:ext>
                  </a:extLst>
                </a:gridCol>
                <a:gridCol w="1115089">
                  <a:extLst>
                    <a:ext uri="{9D8B030D-6E8A-4147-A177-3AD203B41FA5}">
                      <a16:colId xmlns:a16="http://schemas.microsoft.com/office/drawing/2014/main" val="1638964786"/>
                    </a:ext>
                  </a:extLst>
                </a:gridCol>
                <a:gridCol w="1115089">
                  <a:extLst>
                    <a:ext uri="{9D8B030D-6E8A-4147-A177-3AD203B41FA5}">
                      <a16:colId xmlns:a16="http://schemas.microsoft.com/office/drawing/2014/main" val="489025341"/>
                    </a:ext>
                  </a:extLst>
                </a:gridCol>
                <a:gridCol w="469348">
                  <a:extLst>
                    <a:ext uri="{9D8B030D-6E8A-4147-A177-3AD203B41FA5}">
                      <a16:colId xmlns:a16="http://schemas.microsoft.com/office/drawing/2014/main" val="3736992531"/>
                    </a:ext>
                  </a:extLst>
                </a:gridCol>
                <a:gridCol w="1760827">
                  <a:extLst>
                    <a:ext uri="{9D8B030D-6E8A-4147-A177-3AD203B41FA5}">
                      <a16:colId xmlns:a16="http://schemas.microsoft.com/office/drawing/2014/main" val="3519220993"/>
                    </a:ext>
                  </a:extLst>
                </a:gridCol>
              </a:tblGrid>
              <a:tr h="113637">
                <a:tc>
                  <a:txBody>
                    <a:bodyPr/>
                    <a:lstStyle/>
                    <a:p>
                      <a:pPr algn="l" fontAlgn="b"/>
                      <a:r>
                        <a:rPr lang="sv-SE" sz="2000" b="1" u="none" strike="noStrike" dirty="0">
                          <a:effectLst/>
                        </a:rPr>
                        <a:t>Vårdtid som Utskrivningsklar</a:t>
                      </a:r>
                      <a:endParaRPr lang="sv-SE"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sv-SE"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sv-SE"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sv-SE"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sv-SE" sz="2000" b="1" i="0" u="none" strike="noStrike" dirty="0">
                        <a:solidFill>
                          <a:srgbClr val="000000"/>
                        </a:solidFill>
                        <a:effectLst/>
                        <a:latin typeface="Calibri" panose="020F0502020204030204" pitchFamily="34" charset="0"/>
                      </a:endParaRPr>
                    </a:p>
                  </a:txBody>
                  <a:tcPr marL="9525" marR="9525" marT="9525" marB="0" anchor="b">
                    <a:solidFill>
                      <a:schemeClr val="bg1"/>
                    </a:solidFill>
                  </a:tcPr>
                </a:tc>
                <a:tc>
                  <a:txBody>
                    <a:bodyPr/>
                    <a:lstStyle/>
                    <a:p>
                      <a:pPr algn="ctr" fontAlgn="b"/>
                      <a:r>
                        <a:rPr lang="sv-SE" sz="2000" b="1" i="0" u="none" strike="noStrike" dirty="0">
                          <a:solidFill>
                            <a:srgbClr val="000000"/>
                          </a:solidFill>
                          <a:effectLst/>
                          <a:latin typeface="Calibri" panose="020F0502020204030204" pitchFamily="34" charset="0"/>
                        </a:rPr>
                        <a:t>Total vårdtid  SAMSA ärenden </a:t>
                      </a:r>
                    </a:p>
                  </a:txBody>
                  <a:tcPr marL="9525" marR="9525" marT="9525" marB="0" anchor="b"/>
                </a:tc>
                <a:extLst>
                  <a:ext uri="{0D108BD9-81ED-4DB2-BD59-A6C34878D82A}">
                    <a16:rowId xmlns:a16="http://schemas.microsoft.com/office/drawing/2014/main" val="79809664"/>
                  </a:ext>
                </a:extLst>
              </a:tr>
              <a:tr h="258497">
                <a:tc>
                  <a:txBody>
                    <a:bodyPr/>
                    <a:lstStyle/>
                    <a:p>
                      <a:pPr algn="l" fontAlgn="b"/>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r>
                        <a:rPr lang="sv-SE" b="1" dirty="0"/>
                        <a:t>Jan 2020</a:t>
                      </a:r>
                    </a:p>
                  </a:txBody>
                  <a:tcPr marL="9525" marR="9525" marT="9525" marB="0" anchor="b"/>
                </a:tc>
                <a:tc>
                  <a:txBody>
                    <a:bodyPr/>
                    <a:lstStyle/>
                    <a:p>
                      <a:r>
                        <a:rPr lang="sv-SE" b="1" dirty="0"/>
                        <a:t>Feb 2020</a:t>
                      </a:r>
                    </a:p>
                  </a:txBody>
                  <a:tcPr marL="9525" marR="9525" marT="9525" marB="0" anchor="b"/>
                </a:tc>
                <a:tc>
                  <a:txBody>
                    <a:bodyPr/>
                    <a:lstStyle/>
                    <a:p>
                      <a:r>
                        <a:rPr lang="sv-SE" b="1" dirty="0"/>
                        <a:t>Mars 2020</a:t>
                      </a:r>
                    </a:p>
                  </a:txBody>
                  <a:tcPr marL="9525" marR="9525" marT="9525" marB="0" anchor="b"/>
                </a:tc>
                <a:tc>
                  <a:txBody>
                    <a:bodyPr/>
                    <a:lstStyle/>
                    <a:p>
                      <a:pPr algn="ctr" fontAlgn="b"/>
                      <a:endParaRPr lang="sv-SE" sz="1600" b="0" i="0" u="none" strike="noStrike" dirty="0">
                        <a:solidFill>
                          <a:srgbClr val="000000"/>
                        </a:solidFill>
                        <a:effectLst/>
                        <a:latin typeface="Calibri" panose="020F0502020204030204" pitchFamily="34" charset="0"/>
                      </a:endParaRPr>
                    </a:p>
                  </a:txBody>
                  <a:tcPr marL="9525" marR="9525" marT="9525"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800" b="1" i="0" u="none" strike="noStrike" dirty="0">
                          <a:solidFill>
                            <a:srgbClr val="000000"/>
                          </a:solidFill>
                          <a:effectLst/>
                          <a:latin typeface="Calibri" panose="020F0502020204030204" pitchFamily="34" charset="0"/>
                        </a:rPr>
                        <a:t>Mars 2020</a:t>
                      </a:r>
                    </a:p>
                  </a:txBody>
                  <a:tcPr marL="9525" marR="9525" marT="9525" marB="0" anchor="b"/>
                </a:tc>
                <a:extLst>
                  <a:ext uri="{0D108BD9-81ED-4DB2-BD59-A6C34878D82A}">
                    <a16:rowId xmlns:a16="http://schemas.microsoft.com/office/drawing/2014/main" val="1291072618"/>
                  </a:ext>
                </a:extLst>
              </a:tr>
              <a:tr h="258497">
                <a:tc>
                  <a:txBody>
                    <a:bodyPr/>
                    <a:lstStyle/>
                    <a:p>
                      <a:pPr algn="l" fontAlgn="b"/>
                      <a:r>
                        <a:rPr lang="sv-SE" sz="2000" u="none" strike="noStrike" dirty="0">
                          <a:effectLst/>
                        </a:rPr>
                        <a:t>Alingsås Lasarett</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a:t>
                      </a: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a:t>
                      </a: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a:t>
                      </a:r>
                    </a:p>
                  </a:txBody>
                  <a:tcPr marL="9525" marR="9525" marT="9525" marB="0" anchor="b"/>
                </a:tc>
                <a:tc>
                  <a:txBody>
                    <a:bodyPr/>
                    <a:lstStyle/>
                    <a:p>
                      <a:pPr marL="0" algn="ctr" defTabSz="914400" rtl="0" eaLnBrk="1" fontAlgn="b" latinLnBrk="0" hangingPunct="1"/>
                      <a:endParaRPr lang="sv-SE" sz="2000" b="0" i="0" u="none" strike="noStrike" kern="1200" dirty="0">
                        <a:solidFill>
                          <a:srgbClr val="000000"/>
                        </a:solidFill>
                        <a:effectLst/>
                        <a:latin typeface="Calibri" panose="020F0502020204030204" pitchFamily="34" charset="0"/>
                        <a:ea typeface="+mn-ea"/>
                        <a:cs typeface="+mn-cs"/>
                      </a:endParaRPr>
                    </a:p>
                  </a:txBody>
                  <a:tcPr marL="0" marR="0" marT="0" marB="0" anchor="b">
                    <a:solidFill>
                      <a:schemeClr val="bg1"/>
                    </a:solidFill>
                  </a:tcPr>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a:t>
                      </a:r>
                    </a:p>
                  </a:txBody>
                  <a:tcPr marL="0" marR="0" marT="0" marB="0" anchor="b"/>
                </a:tc>
                <a:extLst>
                  <a:ext uri="{0D108BD9-81ED-4DB2-BD59-A6C34878D82A}">
                    <a16:rowId xmlns:a16="http://schemas.microsoft.com/office/drawing/2014/main" val="4039929456"/>
                  </a:ext>
                </a:extLst>
              </a:tr>
              <a:tr h="258497">
                <a:tc>
                  <a:txBody>
                    <a:bodyPr/>
                    <a:lstStyle/>
                    <a:p>
                      <a:pPr algn="l" fontAlgn="b"/>
                      <a:r>
                        <a:rPr lang="sv-SE" sz="2000" u="none" strike="noStrike" dirty="0">
                          <a:effectLst/>
                        </a:rPr>
                        <a:t>Kungälvs 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2,8</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2,4</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1,1</a:t>
                      </a:r>
                    </a:p>
                  </a:txBody>
                  <a:tcPr marL="7620" marR="7620" marT="7620" marB="0" anchor="b"/>
                </a:tc>
                <a:tc>
                  <a:txBody>
                    <a:bodyPr/>
                    <a:lstStyle/>
                    <a:p>
                      <a:pPr algn="r" fontAlgn="b"/>
                      <a:endParaRPr lang="sv-SE" sz="1100" b="0" i="0" u="none" strike="noStrike" dirty="0">
                        <a:solidFill>
                          <a:srgbClr val="000000"/>
                        </a:solidFill>
                        <a:effectLst/>
                        <a:latin typeface="Calibri" panose="020F0502020204030204" pitchFamily="34" charset="0"/>
                      </a:endParaRPr>
                    </a:p>
                  </a:txBody>
                  <a:tcPr marL="7620" marR="7620" marT="7620"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2000" b="0" i="0" u="none" strike="noStrike" kern="1200" dirty="0">
                          <a:solidFill>
                            <a:schemeClr val="tx1"/>
                          </a:solidFill>
                          <a:effectLst/>
                          <a:latin typeface="Calibri" panose="020F0502020204030204" pitchFamily="34" charset="0"/>
                          <a:ea typeface="+mn-ea"/>
                          <a:cs typeface="+mn-cs"/>
                        </a:rPr>
                        <a:t>14 dagar</a:t>
                      </a:r>
                    </a:p>
                  </a:txBody>
                  <a:tcPr marL="0" marR="0" marT="0" marB="0" anchor="b"/>
                </a:tc>
                <a:extLst>
                  <a:ext uri="{0D108BD9-81ED-4DB2-BD59-A6C34878D82A}">
                    <a16:rowId xmlns:a16="http://schemas.microsoft.com/office/drawing/2014/main" val="3549782564"/>
                  </a:ext>
                </a:extLst>
              </a:tr>
              <a:tr h="258497">
                <a:tc>
                  <a:txBody>
                    <a:bodyPr/>
                    <a:lstStyle/>
                    <a:p>
                      <a:pPr algn="l" fontAlgn="b"/>
                      <a:r>
                        <a:rPr lang="sv-SE" sz="2000" u="none" strike="noStrike" dirty="0">
                          <a:effectLst/>
                        </a:rPr>
                        <a:t>NU-sjukvården</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0,9</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0,5</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0,6</a:t>
                      </a:r>
                    </a:p>
                  </a:txBody>
                  <a:tcPr marL="7620" marR="7620" marT="7620" marB="0" anchor="b"/>
                </a:tc>
                <a:tc>
                  <a:txBody>
                    <a:bodyPr/>
                    <a:lstStyle/>
                    <a:p>
                      <a:pPr algn="r" fontAlgn="b"/>
                      <a:endParaRPr lang="sv-SE" sz="1100" b="0" i="0" u="none" strike="noStrike" dirty="0">
                        <a:solidFill>
                          <a:srgbClr val="000000"/>
                        </a:solidFill>
                        <a:effectLst/>
                        <a:latin typeface="Calibri" panose="020F0502020204030204" pitchFamily="34" charset="0"/>
                      </a:endParaRPr>
                    </a:p>
                  </a:txBody>
                  <a:tcPr marL="7620" marR="7620" marT="7620"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2000" b="0" i="0" u="none" strike="noStrike" kern="1200" dirty="0">
                          <a:solidFill>
                            <a:schemeClr val="tx1"/>
                          </a:solidFill>
                          <a:effectLst/>
                          <a:latin typeface="Calibri" panose="020F0502020204030204" pitchFamily="34" charset="0"/>
                          <a:ea typeface="+mn-ea"/>
                          <a:cs typeface="+mn-cs"/>
                        </a:rPr>
                        <a:t>9 dagar</a:t>
                      </a:r>
                    </a:p>
                  </a:txBody>
                  <a:tcPr marL="0" marR="0" marT="0" marB="0" anchor="b"/>
                </a:tc>
                <a:extLst>
                  <a:ext uri="{0D108BD9-81ED-4DB2-BD59-A6C34878D82A}">
                    <a16:rowId xmlns:a16="http://schemas.microsoft.com/office/drawing/2014/main" val="4229674076"/>
                  </a:ext>
                </a:extLst>
              </a:tr>
              <a:tr h="258497">
                <a:tc>
                  <a:txBody>
                    <a:bodyPr/>
                    <a:lstStyle/>
                    <a:p>
                      <a:pPr algn="l" fontAlgn="b"/>
                      <a:r>
                        <a:rPr lang="sv-SE" sz="2000" u="none" strike="noStrike" dirty="0">
                          <a:effectLst/>
                        </a:rPr>
                        <a:t>Sahlgrenska Universitetssjukhus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1,3</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0,7</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1,1</a:t>
                      </a:r>
                    </a:p>
                  </a:txBody>
                  <a:tcPr marL="7620" marR="7620" marT="7620" marB="0" anchor="b"/>
                </a:tc>
                <a:tc>
                  <a:txBody>
                    <a:bodyPr/>
                    <a:lstStyle/>
                    <a:p>
                      <a:pPr algn="r" fontAlgn="b"/>
                      <a:endParaRPr lang="sv-SE" sz="1100" b="0" i="0" u="none" strike="noStrike" dirty="0">
                        <a:solidFill>
                          <a:srgbClr val="000000"/>
                        </a:solidFill>
                        <a:effectLst/>
                        <a:latin typeface="Calibri" panose="020F0502020204030204" pitchFamily="34" charset="0"/>
                      </a:endParaRPr>
                    </a:p>
                  </a:txBody>
                  <a:tcPr marL="7620" marR="7620" marT="7620"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2000" b="0" i="0" u="none" strike="noStrike" kern="1200" dirty="0">
                          <a:solidFill>
                            <a:schemeClr val="tx1"/>
                          </a:solidFill>
                          <a:effectLst/>
                          <a:latin typeface="Calibri" panose="020F0502020204030204" pitchFamily="34" charset="0"/>
                          <a:ea typeface="+mn-ea"/>
                          <a:cs typeface="+mn-cs"/>
                        </a:rPr>
                        <a:t>19 dagar</a:t>
                      </a:r>
                    </a:p>
                  </a:txBody>
                  <a:tcPr marL="0" marR="0" marT="0" marB="0" anchor="b"/>
                </a:tc>
                <a:extLst>
                  <a:ext uri="{0D108BD9-81ED-4DB2-BD59-A6C34878D82A}">
                    <a16:rowId xmlns:a16="http://schemas.microsoft.com/office/drawing/2014/main" val="1621806041"/>
                  </a:ext>
                </a:extLst>
              </a:tr>
              <a:tr h="258497">
                <a:tc>
                  <a:txBody>
                    <a:bodyPr/>
                    <a:lstStyle/>
                    <a:p>
                      <a:pPr algn="l" fontAlgn="b"/>
                      <a:r>
                        <a:rPr lang="sv-SE" sz="2000" u="none" strike="noStrike" dirty="0">
                          <a:effectLst/>
                        </a:rPr>
                        <a:t>Skaraborgs 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0,4</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0,5</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0,3</a:t>
                      </a:r>
                    </a:p>
                  </a:txBody>
                  <a:tcPr marL="7620" marR="7620" marT="7620" marB="0" anchor="b"/>
                </a:tc>
                <a:tc>
                  <a:txBody>
                    <a:bodyPr/>
                    <a:lstStyle/>
                    <a:p>
                      <a:pPr algn="r" fontAlgn="b"/>
                      <a:endParaRPr lang="sv-SE" sz="1100" b="0" i="0" u="none" strike="noStrike" dirty="0">
                        <a:solidFill>
                          <a:srgbClr val="000000"/>
                        </a:solidFill>
                        <a:effectLst/>
                        <a:latin typeface="Calibri" panose="020F0502020204030204" pitchFamily="34" charset="0"/>
                      </a:endParaRPr>
                    </a:p>
                  </a:txBody>
                  <a:tcPr marL="7620" marR="7620" marT="7620"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2000" b="0" i="0" u="none" strike="noStrike" kern="1200" dirty="0">
                          <a:solidFill>
                            <a:schemeClr val="tx1"/>
                          </a:solidFill>
                          <a:effectLst/>
                          <a:latin typeface="Calibri" panose="020F0502020204030204" pitchFamily="34" charset="0"/>
                          <a:ea typeface="+mn-ea"/>
                          <a:cs typeface="+mn-cs"/>
                        </a:rPr>
                        <a:t>7 dagar</a:t>
                      </a:r>
                    </a:p>
                  </a:txBody>
                  <a:tcPr marL="0" marR="0" marT="0" marB="0" anchor="b"/>
                </a:tc>
                <a:extLst>
                  <a:ext uri="{0D108BD9-81ED-4DB2-BD59-A6C34878D82A}">
                    <a16:rowId xmlns:a16="http://schemas.microsoft.com/office/drawing/2014/main" val="1185613664"/>
                  </a:ext>
                </a:extLst>
              </a:tr>
              <a:tr h="258497">
                <a:tc>
                  <a:txBody>
                    <a:bodyPr/>
                    <a:lstStyle/>
                    <a:p>
                      <a:pPr algn="l" fontAlgn="b"/>
                      <a:r>
                        <a:rPr lang="sv-SE" sz="2000" u="none" strike="noStrike" dirty="0">
                          <a:effectLst/>
                        </a:rPr>
                        <a:t>Södra Älvsborgs 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2000" b="0" i="0" u="none" strike="noStrike" kern="1200">
                          <a:solidFill>
                            <a:srgbClr val="000000"/>
                          </a:solidFill>
                          <a:effectLst/>
                          <a:latin typeface="Calibri" panose="020F0502020204030204" pitchFamily="34" charset="0"/>
                          <a:ea typeface="+mn-ea"/>
                          <a:cs typeface="+mn-cs"/>
                        </a:rPr>
                        <a:t>1,3</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1,7</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0,8</a:t>
                      </a:r>
                    </a:p>
                  </a:txBody>
                  <a:tcPr marL="7620" marR="7620" marT="7620" marB="0" anchor="b"/>
                </a:tc>
                <a:tc>
                  <a:txBody>
                    <a:bodyPr/>
                    <a:lstStyle/>
                    <a:p>
                      <a:pPr algn="r" fontAlgn="b"/>
                      <a:endParaRPr lang="sv-SE" sz="1100" b="0" i="0" u="none" strike="noStrike" dirty="0">
                        <a:solidFill>
                          <a:srgbClr val="000000"/>
                        </a:solidFill>
                        <a:effectLst/>
                        <a:latin typeface="Calibri" panose="020F0502020204030204" pitchFamily="34" charset="0"/>
                      </a:endParaRPr>
                    </a:p>
                  </a:txBody>
                  <a:tcPr marL="7620" marR="7620" marT="7620"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2000" b="0" i="0" u="none" strike="noStrike" kern="1200" dirty="0">
                          <a:solidFill>
                            <a:schemeClr val="tx1"/>
                          </a:solidFill>
                          <a:effectLst/>
                          <a:latin typeface="Calibri" panose="020F0502020204030204" pitchFamily="34" charset="0"/>
                          <a:ea typeface="+mn-ea"/>
                          <a:cs typeface="+mn-cs"/>
                        </a:rPr>
                        <a:t>9 dagar</a:t>
                      </a:r>
                    </a:p>
                  </a:txBody>
                  <a:tcPr marL="0" marR="0" marT="0" marB="0" anchor="b"/>
                </a:tc>
                <a:extLst>
                  <a:ext uri="{0D108BD9-81ED-4DB2-BD59-A6C34878D82A}">
                    <a16:rowId xmlns:a16="http://schemas.microsoft.com/office/drawing/2014/main" val="1834501825"/>
                  </a:ext>
                </a:extLst>
              </a:tr>
              <a:tr h="258497">
                <a:tc>
                  <a:txBody>
                    <a:bodyPr/>
                    <a:lstStyle/>
                    <a:p>
                      <a:pPr algn="l" fontAlgn="b"/>
                      <a:r>
                        <a:rPr lang="sv-SE" sz="2000" b="1" u="none" strike="noStrike" dirty="0">
                          <a:effectLst/>
                        </a:rPr>
                        <a:t>Hela regionen</a:t>
                      </a:r>
                      <a:endParaRPr lang="sv-SE" sz="2000" b="1"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2000" b="1" i="0" u="none" strike="noStrike" kern="1200" dirty="0">
                          <a:solidFill>
                            <a:srgbClr val="000000"/>
                          </a:solidFill>
                          <a:effectLst/>
                          <a:latin typeface="Calibri" panose="020F0502020204030204" pitchFamily="34" charset="0"/>
                          <a:ea typeface="+mn-ea"/>
                          <a:cs typeface="+mn-cs"/>
                        </a:rPr>
                        <a:t>1,1</a:t>
                      </a:r>
                    </a:p>
                  </a:txBody>
                  <a:tcPr marL="7620" marR="7620" marT="7620" marB="0" anchor="b"/>
                </a:tc>
                <a:tc>
                  <a:txBody>
                    <a:bodyPr/>
                    <a:lstStyle/>
                    <a:p>
                      <a:pPr marL="0" algn="ctr" defTabSz="914400" rtl="0" eaLnBrk="1" fontAlgn="b" latinLnBrk="0" hangingPunct="1"/>
                      <a:r>
                        <a:rPr lang="sv-SE" sz="2000" b="1" i="0" u="none" strike="noStrike" kern="1200" dirty="0">
                          <a:solidFill>
                            <a:srgbClr val="000000"/>
                          </a:solidFill>
                          <a:effectLst/>
                          <a:latin typeface="Calibri" panose="020F0502020204030204" pitchFamily="34" charset="0"/>
                          <a:ea typeface="+mn-ea"/>
                          <a:cs typeface="+mn-cs"/>
                        </a:rPr>
                        <a:t>0,8</a:t>
                      </a:r>
                    </a:p>
                  </a:txBody>
                  <a:tcPr marL="7620" marR="7620" marT="7620" marB="0" anchor="b"/>
                </a:tc>
                <a:tc>
                  <a:txBody>
                    <a:bodyPr/>
                    <a:lstStyle/>
                    <a:p>
                      <a:pPr marL="0" algn="ctr" defTabSz="914400" rtl="0" eaLnBrk="1" fontAlgn="b" latinLnBrk="0" hangingPunct="1"/>
                      <a:r>
                        <a:rPr lang="sv-SE" sz="2000" b="1" i="0" u="none" strike="noStrike" kern="1200" dirty="0">
                          <a:solidFill>
                            <a:srgbClr val="000000"/>
                          </a:solidFill>
                          <a:effectLst/>
                          <a:latin typeface="Calibri" panose="020F0502020204030204" pitchFamily="34" charset="0"/>
                          <a:ea typeface="+mn-ea"/>
                          <a:cs typeface="+mn-cs"/>
                        </a:rPr>
                        <a:t>0,6</a:t>
                      </a:r>
                    </a:p>
                  </a:txBody>
                  <a:tcPr marL="7620" marR="7620" marT="7620" marB="0" anchor="b"/>
                </a:tc>
                <a:tc>
                  <a:txBody>
                    <a:bodyPr/>
                    <a:lstStyle/>
                    <a:p>
                      <a:pPr algn="r" fontAlgn="b"/>
                      <a:endParaRPr lang="sv-SE" sz="1100" b="1" i="0" u="none" strike="noStrike" dirty="0">
                        <a:solidFill>
                          <a:srgbClr val="000000"/>
                        </a:solidFill>
                        <a:effectLst/>
                        <a:latin typeface="Calibri" panose="020F0502020204030204" pitchFamily="34" charset="0"/>
                      </a:endParaRPr>
                    </a:p>
                  </a:txBody>
                  <a:tcPr marL="7620" marR="7620" marT="7620" marB="0" anchor="b">
                    <a:solidFill>
                      <a:schemeClr val="bg1"/>
                    </a:solidFill>
                  </a:tcPr>
                </a:tc>
                <a:tc>
                  <a:txBody>
                    <a:bodyPr/>
                    <a:lstStyle/>
                    <a:p>
                      <a:pPr algn="ctr" fontAlgn="b"/>
                      <a:r>
                        <a:rPr lang="sv-SE" sz="2000" b="1" i="0" u="none" strike="noStrike" dirty="0">
                          <a:solidFill>
                            <a:schemeClr val="tx1"/>
                          </a:solidFill>
                          <a:effectLst/>
                          <a:latin typeface="Calibri" panose="020F0502020204030204" pitchFamily="34" charset="0"/>
                        </a:rPr>
                        <a:t>12 dagar</a:t>
                      </a:r>
                    </a:p>
                  </a:txBody>
                  <a:tcPr marL="0" marR="0" marT="0" marB="0" anchor="b"/>
                </a:tc>
                <a:extLst>
                  <a:ext uri="{0D108BD9-81ED-4DB2-BD59-A6C34878D82A}">
                    <a16:rowId xmlns:a16="http://schemas.microsoft.com/office/drawing/2014/main" val="3006392081"/>
                  </a:ext>
                </a:extLst>
              </a:tr>
            </a:tbl>
          </a:graphicData>
        </a:graphic>
      </p:graphicFrame>
      <p:sp>
        <p:nvSpPr>
          <p:cNvPr id="4" name="textruta 3">
            <a:extLst>
              <a:ext uri="{FF2B5EF4-FFF2-40B4-BE49-F238E27FC236}">
                <a16:creationId xmlns:a16="http://schemas.microsoft.com/office/drawing/2014/main" id="{352CB603-0BB8-4C89-8CEA-418925598E03}"/>
              </a:ext>
            </a:extLst>
          </p:cNvPr>
          <p:cNvSpPr txBox="1"/>
          <p:nvPr/>
        </p:nvSpPr>
        <p:spPr>
          <a:xfrm>
            <a:off x="1525771" y="5596116"/>
            <a:ext cx="10463121" cy="1261884"/>
          </a:xfrm>
          <a:prstGeom prst="rect">
            <a:avLst/>
          </a:prstGeom>
          <a:noFill/>
        </p:spPr>
        <p:txBody>
          <a:bodyPr wrap="none" rtlCol="0">
            <a:spAutoFit/>
          </a:bodyPr>
          <a:lstStyle/>
          <a:p>
            <a:r>
              <a:rPr lang="sv-SE" sz="1100" dirty="0"/>
              <a:t>De ärenden där patienten skrevs ut från en psykiatrisk avdelning, i mars.</a:t>
            </a:r>
          </a:p>
          <a:p>
            <a:endParaRPr lang="sv-SE" sz="1100" dirty="0"/>
          </a:p>
          <a:p>
            <a:r>
              <a:rPr lang="sv-SE" sz="1100" dirty="0"/>
              <a:t>För de patienter som varit inskrivna i slutenvården och där samverkan skett med kommun och/eller primärvård (= har hanterats i IT-tjänsten SAMSA) och som sedan skrivits ut från </a:t>
            </a:r>
            <a:br>
              <a:rPr lang="sv-SE" sz="1100" dirty="0"/>
            </a:br>
            <a:r>
              <a:rPr lang="sv-SE" sz="1100" dirty="0"/>
              <a:t>slutenvården under viss kalendermånad, beräknas medelvärdet av de dagar som patienten varit kvar på sjukhuset efter att Meddelande om utskrivningsklar skickats från sjukhuset.</a:t>
            </a:r>
          </a:p>
          <a:p>
            <a:endParaRPr lang="sv-SE" sz="1100" dirty="0"/>
          </a:p>
          <a:p>
            <a:r>
              <a:rPr lang="sv-SE" sz="1100" b="1" dirty="0"/>
              <a:t>Vårdtid enligt SAMSA </a:t>
            </a:r>
            <a:r>
              <a:rPr lang="sv-SE" sz="1100" dirty="0"/>
              <a:t>visar </a:t>
            </a:r>
            <a:r>
              <a:rPr lang="sv-SE" sz="1100" u="sng" dirty="0"/>
              <a:t>median-värdet</a:t>
            </a:r>
            <a:r>
              <a:rPr lang="sv-SE" sz="1100" dirty="0"/>
              <a:t> i kalenderdagar från inskrivning till utskrivning för ”SAMSA-patienter”, som skrevs ut i mars. </a:t>
            </a:r>
            <a:br>
              <a:rPr lang="sv-SE" sz="1100" dirty="0">
                <a:solidFill>
                  <a:srgbClr val="FF0000"/>
                </a:solidFill>
              </a:rPr>
            </a:br>
            <a:endParaRPr lang="sv-SE" sz="1000" dirty="0">
              <a:solidFill>
                <a:srgbClr val="FF0000"/>
              </a:solidFill>
            </a:endParaRPr>
          </a:p>
        </p:txBody>
      </p:sp>
    </p:spTree>
    <p:extLst>
      <p:ext uri="{BB962C8B-B14F-4D97-AF65-F5344CB8AC3E}">
        <p14:creationId xmlns:p14="http://schemas.microsoft.com/office/powerpoint/2010/main" val="29609188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1"/>
          <p:cNvSpPr/>
          <p:nvPr/>
        </p:nvSpPr>
        <p:spPr>
          <a:xfrm>
            <a:off x="1506270" y="97426"/>
            <a:ext cx="8022291" cy="839589"/>
          </a:xfrm>
          <a:prstGeom prst="rect">
            <a:avLst/>
          </a:prstGeom>
        </p:spPr>
        <p:txBody>
          <a:bodyPr wrap="square">
            <a:spAutoFit/>
          </a:bodyPr>
          <a:lstStyle/>
          <a:p>
            <a:pPr>
              <a:lnSpc>
                <a:spcPct val="107000"/>
              </a:lnSpc>
              <a:spcAft>
                <a:spcPts val="800"/>
              </a:spcAft>
            </a:pPr>
            <a:r>
              <a:rPr lang="sv-SE" sz="3200" dirty="0">
                <a:latin typeface="Calibri" panose="020F0502020204030204" pitchFamily="34" charset="0"/>
                <a:ea typeface="Calibri" panose="020F0502020204030204" pitchFamily="34" charset="0"/>
                <a:cs typeface="Times New Roman" panose="02020603050405020304" pitchFamily="18" charset="0"/>
              </a:rPr>
              <a:t>Vårdtid som utskrivningsklar – per kommun</a:t>
            </a:r>
            <a:br>
              <a:rPr lang="sv-SE" sz="3200" dirty="0">
                <a:latin typeface="Calibri" panose="020F0502020204030204" pitchFamily="34" charset="0"/>
                <a:ea typeface="Calibri" panose="020F0502020204030204" pitchFamily="34" charset="0"/>
                <a:cs typeface="Times New Roman" panose="02020603050405020304" pitchFamily="18" charset="0"/>
              </a:rPr>
            </a:br>
            <a:r>
              <a:rPr lang="sv-SE" sz="1400" dirty="0">
                <a:latin typeface="Calibri" panose="020F0502020204030204" pitchFamily="34" charset="0"/>
                <a:ea typeface="Calibri" panose="020F0502020204030204" pitchFamily="34" charset="0"/>
                <a:cs typeface="Times New Roman" panose="02020603050405020304" pitchFamily="18" charset="0"/>
              </a:rPr>
              <a:t>Antal kalenderdagar (medelvärde)</a:t>
            </a:r>
          </a:p>
        </p:txBody>
      </p:sp>
      <p:graphicFrame>
        <p:nvGraphicFramePr>
          <p:cNvPr id="4" name="Tabell 3">
            <a:extLst>
              <a:ext uri="{FF2B5EF4-FFF2-40B4-BE49-F238E27FC236}">
                <a16:creationId xmlns:a16="http://schemas.microsoft.com/office/drawing/2014/main" id="{EDB5F4A6-4173-47A7-B093-C10072B49B11}"/>
              </a:ext>
            </a:extLst>
          </p:cNvPr>
          <p:cNvGraphicFramePr>
            <a:graphicFrameLocks noGrp="1"/>
          </p:cNvGraphicFramePr>
          <p:nvPr>
            <p:extLst>
              <p:ext uri="{D42A27DB-BD31-4B8C-83A1-F6EECF244321}">
                <p14:modId xmlns:p14="http://schemas.microsoft.com/office/powerpoint/2010/main" val="1762579269"/>
              </p:ext>
            </p:extLst>
          </p:nvPr>
        </p:nvGraphicFramePr>
        <p:xfrm>
          <a:off x="1630037" y="862871"/>
          <a:ext cx="3456000" cy="5753072"/>
        </p:xfrm>
        <a:graphic>
          <a:graphicData uri="http://schemas.openxmlformats.org/drawingml/2006/table">
            <a:tbl>
              <a:tblPr>
                <a:tableStyleId>{5C22544A-7EE6-4342-B048-85BDC9FD1C3A}</a:tableStyleId>
              </a:tblPr>
              <a:tblGrid>
                <a:gridCol w="1188000">
                  <a:extLst>
                    <a:ext uri="{9D8B030D-6E8A-4147-A177-3AD203B41FA5}">
                      <a16:colId xmlns:a16="http://schemas.microsoft.com/office/drawing/2014/main" val="2708963678"/>
                    </a:ext>
                  </a:extLst>
                </a:gridCol>
                <a:gridCol w="756000">
                  <a:extLst>
                    <a:ext uri="{9D8B030D-6E8A-4147-A177-3AD203B41FA5}">
                      <a16:colId xmlns:a16="http://schemas.microsoft.com/office/drawing/2014/main" val="2446055734"/>
                    </a:ext>
                  </a:extLst>
                </a:gridCol>
                <a:gridCol w="756000">
                  <a:extLst>
                    <a:ext uri="{9D8B030D-6E8A-4147-A177-3AD203B41FA5}">
                      <a16:colId xmlns:a16="http://schemas.microsoft.com/office/drawing/2014/main" val="2520545571"/>
                    </a:ext>
                  </a:extLst>
                </a:gridCol>
                <a:gridCol w="756000">
                  <a:extLst>
                    <a:ext uri="{9D8B030D-6E8A-4147-A177-3AD203B41FA5}">
                      <a16:colId xmlns:a16="http://schemas.microsoft.com/office/drawing/2014/main" val="3150111345"/>
                    </a:ext>
                  </a:extLst>
                </a:gridCol>
              </a:tblGrid>
              <a:tr h="158242">
                <a:tc>
                  <a:txBody>
                    <a:bodyPr/>
                    <a:lstStyle/>
                    <a:p>
                      <a:pPr algn="l" fontAlgn="b"/>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200" b="1" i="0" u="none" strike="noStrike" dirty="0">
                          <a:solidFill>
                            <a:srgbClr val="000000"/>
                          </a:solidFill>
                          <a:effectLst/>
                          <a:latin typeface="Calibri" panose="020F0502020204030204" pitchFamily="34" charset="0"/>
                        </a:rPr>
                        <a:t>Jan 2020</a:t>
                      </a:r>
                    </a:p>
                  </a:txBody>
                  <a:tcPr marL="7912" marR="7912" marT="7912" marB="0" anchor="b"/>
                </a:tc>
                <a:tc>
                  <a:txBody>
                    <a:bodyPr/>
                    <a:lstStyle/>
                    <a:p>
                      <a:pPr algn="ctr" fontAlgn="b"/>
                      <a:r>
                        <a:rPr lang="sv-SE" sz="1200" b="1" i="0" u="none" strike="noStrike" dirty="0">
                          <a:solidFill>
                            <a:srgbClr val="000000"/>
                          </a:solidFill>
                          <a:effectLst/>
                          <a:latin typeface="Calibri" panose="020F0502020204030204" pitchFamily="34" charset="0"/>
                        </a:rPr>
                        <a:t>Feb 2020</a:t>
                      </a:r>
                    </a:p>
                  </a:txBody>
                  <a:tcPr marL="7912" marR="7912" marT="7912" marB="0" anchor="b"/>
                </a:tc>
                <a:tc>
                  <a:txBody>
                    <a:bodyPr/>
                    <a:lstStyle/>
                    <a:p>
                      <a:pPr algn="ctr" fontAlgn="b"/>
                      <a:r>
                        <a:rPr lang="sv-SE" sz="1200" b="1" i="0" u="none" strike="noStrike" dirty="0">
                          <a:solidFill>
                            <a:srgbClr val="000000"/>
                          </a:solidFill>
                          <a:effectLst/>
                          <a:latin typeface="Calibri" panose="020F0502020204030204" pitchFamily="34" charset="0"/>
                        </a:rPr>
                        <a:t>Mars 2020</a:t>
                      </a:r>
                    </a:p>
                  </a:txBody>
                  <a:tcPr marL="7912" marR="7912" marT="7912" marB="0" anchor="b"/>
                </a:tc>
                <a:extLst>
                  <a:ext uri="{0D108BD9-81ED-4DB2-BD59-A6C34878D82A}">
                    <a16:rowId xmlns:a16="http://schemas.microsoft.com/office/drawing/2014/main" val="606824346"/>
                  </a:ext>
                </a:extLst>
              </a:tr>
              <a:tr h="158242">
                <a:tc>
                  <a:txBody>
                    <a:bodyPr/>
                    <a:lstStyle/>
                    <a:p>
                      <a:pPr algn="l" fontAlgn="b"/>
                      <a:r>
                        <a:rPr lang="sv-SE" sz="1400" u="none" strike="noStrike" dirty="0">
                          <a:effectLst/>
                        </a:rPr>
                        <a:t>Ale</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2,4</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1,3</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1,5</a:t>
                      </a:r>
                    </a:p>
                  </a:txBody>
                  <a:tcPr marL="7620" marR="7620" marT="7620" marB="0" anchor="b"/>
                </a:tc>
                <a:extLst>
                  <a:ext uri="{0D108BD9-81ED-4DB2-BD59-A6C34878D82A}">
                    <a16:rowId xmlns:a16="http://schemas.microsoft.com/office/drawing/2014/main" val="748299645"/>
                  </a:ext>
                </a:extLst>
              </a:tr>
              <a:tr h="158242">
                <a:tc>
                  <a:txBody>
                    <a:bodyPr/>
                    <a:lstStyle/>
                    <a:p>
                      <a:pPr algn="l" fontAlgn="b"/>
                      <a:r>
                        <a:rPr lang="sv-SE" sz="1400" u="none" strike="noStrike" dirty="0">
                          <a:effectLst/>
                        </a:rPr>
                        <a:t>Alingsås</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1,1</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1,7</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1,2</a:t>
                      </a:r>
                    </a:p>
                  </a:txBody>
                  <a:tcPr marL="7620" marR="7620" marT="7620" marB="0" anchor="b"/>
                </a:tc>
                <a:extLst>
                  <a:ext uri="{0D108BD9-81ED-4DB2-BD59-A6C34878D82A}">
                    <a16:rowId xmlns:a16="http://schemas.microsoft.com/office/drawing/2014/main" val="1845981146"/>
                  </a:ext>
                </a:extLst>
              </a:tr>
              <a:tr h="158242">
                <a:tc>
                  <a:txBody>
                    <a:bodyPr/>
                    <a:lstStyle/>
                    <a:p>
                      <a:pPr algn="l" fontAlgn="b"/>
                      <a:r>
                        <a:rPr lang="sv-SE" sz="1400" u="none" strike="noStrike" dirty="0">
                          <a:effectLst/>
                        </a:rPr>
                        <a:t>Bengtsfors</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1,7</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1,8</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1,3</a:t>
                      </a:r>
                    </a:p>
                  </a:txBody>
                  <a:tcPr marL="7620" marR="7620" marT="7620" marB="0" anchor="b"/>
                </a:tc>
                <a:extLst>
                  <a:ext uri="{0D108BD9-81ED-4DB2-BD59-A6C34878D82A}">
                    <a16:rowId xmlns:a16="http://schemas.microsoft.com/office/drawing/2014/main" val="3209708288"/>
                  </a:ext>
                </a:extLst>
              </a:tr>
              <a:tr h="158242">
                <a:tc>
                  <a:txBody>
                    <a:bodyPr/>
                    <a:lstStyle/>
                    <a:p>
                      <a:pPr algn="l" fontAlgn="b"/>
                      <a:r>
                        <a:rPr lang="sv-SE" sz="1400" u="none" strike="noStrike" dirty="0">
                          <a:effectLst/>
                        </a:rPr>
                        <a:t>Bollebygd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0,5</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0,3</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1,0</a:t>
                      </a:r>
                    </a:p>
                  </a:txBody>
                  <a:tcPr marL="7620" marR="7620" marT="7620" marB="0" anchor="b"/>
                </a:tc>
                <a:extLst>
                  <a:ext uri="{0D108BD9-81ED-4DB2-BD59-A6C34878D82A}">
                    <a16:rowId xmlns:a16="http://schemas.microsoft.com/office/drawing/2014/main" val="424450175"/>
                  </a:ext>
                </a:extLst>
              </a:tr>
              <a:tr h="158242">
                <a:tc>
                  <a:txBody>
                    <a:bodyPr/>
                    <a:lstStyle/>
                    <a:p>
                      <a:pPr algn="l" fontAlgn="b"/>
                      <a:r>
                        <a:rPr lang="sv-SE" sz="1400" u="none" strike="noStrike" dirty="0">
                          <a:effectLst/>
                        </a:rPr>
                        <a:t>Borås</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1,1</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0,9</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1,1</a:t>
                      </a:r>
                    </a:p>
                  </a:txBody>
                  <a:tcPr marL="7620" marR="7620" marT="7620" marB="0" anchor="b"/>
                </a:tc>
                <a:extLst>
                  <a:ext uri="{0D108BD9-81ED-4DB2-BD59-A6C34878D82A}">
                    <a16:rowId xmlns:a16="http://schemas.microsoft.com/office/drawing/2014/main" val="4248254507"/>
                  </a:ext>
                </a:extLst>
              </a:tr>
              <a:tr h="158242">
                <a:tc>
                  <a:txBody>
                    <a:bodyPr/>
                    <a:lstStyle/>
                    <a:p>
                      <a:pPr algn="l" fontAlgn="b"/>
                      <a:r>
                        <a:rPr lang="sv-SE" sz="1400" u="none" strike="noStrike" dirty="0">
                          <a:effectLst/>
                        </a:rPr>
                        <a:t>Dals-Ed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0,8</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1,2</a:t>
                      </a:r>
                    </a:p>
                  </a:txBody>
                  <a:tcPr marL="7620" marR="7620" marT="7620"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1,0</a:t>
                      </a:r>
                    </a:p>
                  </a:txBody>
                  <a:tcPr marL="7620" marR="7620" marT="7620" marB="0" anchor="b"/>
                </a:tc>
                <a:extLst>
                  <a:ext uri="{0D108BD9-81ED-4DB2-BD59-A6C34878D82A}">
                    <a16:rowId xmlns:a16="http://schemas.microsoft.com/office/drawing/2014/main" val="3210520092"/>
                  </a:ext>
                </a:extLst>
              </a:tr>
              <a:tr h="158242">
                <a:tc>
                  <a:txBody>
                    <a:bodyPr/>
                    <a:lstStyle/>
                    <a:p>
                      <a:pPr algn="l" fontAlgn="b"/>
                      <a:r>
                        <a:rPr lang="sv-SE" sz="1400" u="none" strike="noStrike" dirty="0">
                          <a:effectLst/>
                        </a:rPr>
                        <a:t>Essunga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0,1</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0,6</a:t>
                      </a:r>
                    </a:p>
                  </a:txBody>
                  <a:tcPr marL="7620" marR="7620" marT="7620"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1,3</a:t>
                      </a:r>
                    </a:p>
                  </a:txBody>
                  <a:tcPr marL="7620" marR="7620" marT="7620" marB="0" anchor="b"/>
                </a:tc>
                <a:extLst>
                  <a:ext uri="{0D108BD9-81ED-4DB2-BD59-A6C34878D82A}">
                    <a16:rowId xmlns:a16="http://schemas.microsoft.com/office/drawing/2014/main" val="3069039900"/>
                  </a:ext>
                </a:extLst>
              </a:tr>
              <a:tr h="158242">
                <a:tc>
                  <a:txBody>
                    <a:bodyPr/>
                    <a:lstStyle/>
                    <a:p>
                      <a:pPr algn="l" fontAlgn="b"/>
                      <a:r>
                        <a:rPr lang="sv-SE" sz="1400" u="none" strike="noStrike" dirty="0">
                          <a:effectLst/>
                        </a:rPr>
                        <a:t>Falköping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1,6</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0,8</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0,5</a:t>
                      </a:r>
                    </a:p>
                  </a:txBody>
                  <a:tcPr marL="7620" marR="7620" marT="7620" marB="0" anchor="b"/>
                </a:tc>
                <a:extLst>
                  <a:ext uri="{0D108BD9-81ED-4DB2-BD59-A6C34878D82A}">
                    <a16:rowId xmlns:a16="http://schemas.microsoft.com/office/drawing/2014/main" val="1196639047"/>
                  </a:ext>
                </a:extLst>
              </a:tr>
              <a:tr h="158242">
                <a:tc>
                  <a:txBody>
                    <a:bodyPr/>
                    <a:lstStyle/>
                    <a:p>
                      <a:pPr algn="l" fontAlgn="b"/>
                      <a:r>
                        <a:rPr lang="sv-SE" sz="1400" u="none" strike="noStrike" dirty="0">
                          <a:effectLst/>
                        </a:rPr>
                        <a:t>Färgelanda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2,2</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1,5</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1,2</a:t>
                      </a:r>
                    </a:p>
                  </a:txBody>
                  <a:tcPr marL="7620" marR="7620" marT="7620" marB="0" anchor="b"/>
                </a:tc>
                <a:extLst>
                  <a:ext uri="{0D108BD9-81ED-4DB2-BD59-A6C34878D82A}">
                    <a16:rowId xmlns:a16="http://schemas.microsoft.com/office/drawing/2014/main" val="3161440152"/>
                  </a:ext>
                </a:extLst>
              </a:tr>
              <a:tr h="158242">
                <a:tc>
                  <a:txBody>
                    <a:bodyPr/>
                    <a:lstStyle/>
                    <a:p>
                      <a:pPr algn="l" fontAlgn="b"/>
                      <a:r>
                        <a:rPr lang="sv-SE" sz="1400" u="none" strike="noStrike">
                          <a:effectLst/>
                        </a:rPr>
                        <a:t>Grästorp</a:t>
                      </a:r>
                      <a:endParaRPr lang="sv-SE" sz="1400" b="0" i="0" u="none" strike="noStrike">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0,9</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0,6</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0,3</a:t>
                      </a:r>
                    </a:p>
                  </a:txBody>
                  <a:tcPr marL="7620" marR="7620" marT="7620" marB="0" anchor="b"/>
                </a:tc>
                <a:extLst>
                  <a:ext uri="{0D108BD9-81ED-4DB2-BD59-A6C34878D82A}">
                    <a16:rowId xmlns:a16="http://schemas.microsoft.com/office/drawing/2014/main" val="2715459181"/>
                  </a:ext>
                </a:extLst>
              </a:tr>
              <a:tr h="158242">
                <a:tc>
                  <a:txBody>
                    <a:bodyPr/>
                    <a:lstStyle/>
                    <a:p>
                      <a:pPr algn="l" fontAlgn="b"/>
                      <a:r>
                        <a:rPr lang="sv-SE" sz="1400" u="none" strike="noStrike" dirty="0">
                          <a:effectLst/>
                        </a:rPr>
                        <a:t>Gullspång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0,3</a:t>
                      </a:r>
                    </a:p>
                  </a:txBody>
                  <a:tcPr marL="7620" marR="7620" marT="7620"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0,3</a:t>
                      </a:r>
                    </a:p>
                  </a:txBody>
                  <a:tcPr marL="7620" marR="7620" marT="7620"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0,4</a:t>
                      </a:r>
                    </a:p>
                  </a:txBody>
                  <a:tcPr marL="7620" marR="7620" marT="7620" marB="0" anchor="b"/>
                </a:tc>
                <a:extLst>
                  <a:ext uri="{0D108BD9-81ED-4DB2-BD59-A6C34878D82A}">
                    <a16:rowId xmlns:a16="http://schemas.microsoft.com/office/drawing/2014/main" val="3803826772"/>
                  </a:ext>
                </a:extLst>
              </a:tr>
              <a:tr h="158242">
                <a:tc>
                  <a:txBody>
                    <a:bodyPr/>
                    <a:lstStyle/>
                    <a:p>
                      <a:pPr algn="l" fontAlgn="b"/>
                      <a:r>
                        <a:rPr lang="sv-SE" sz="1400" u="none" strike="noStrike" dirty="0">
                          <a:effectLst/>
                        </a:rPr>
                        <a:t>Göteborg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1,2</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1,1</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1,2</a:t>
                      </a:r>
                    </a:p>
                  </a:txBody>
                  <a:tcPr marL="7620" marR="7620" marT="7620" marB="0" anchor="b"/>
                </a:tc>
                <a:extLst>
                  <a:ext uri="{0D108BD9-81ED-4DB2-BD59-A6C34878D82A}">
                    <a16:rowId xmlns:a16="http://schemas.microsoft.com/office/drawing/2014/main" val="1610195000"/>
                  </a:ext>
                </a:extLst>
              </a:tr>
              <a:tr h="158242">
                <a:tc>
                  <a:txBody>
                    <a:bodyPr/>
                    <a:lstStyle/>
                    <a:p>
                      <a:pPr algn="l" fontAlgn="b"/>
                      <a:r>
                        <a:rPr lang="sv-SE" sz="1400" u="none" strike="noStrike" dirty="0">
                          <a:effectLst/>
                        </a:rPr>
                        <a:t>Götene</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0,4</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0,4</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0,3</a:t>
                      </a:r>
                    </a:p>
                  </a:txBody>
                  <a:tcPr marL="7620" marR="7620" marT="7620" marB="0" anchor="b"/>
                </a:tc>
                <a:extLst>
                  <a:ext uri="{0D108BD9-81ED-4DB2-BD59-A6C34878D82A}">
                    <a16:rowId xmlns:a16="http://schemas.microsoft.com/office/drawing/2014/main" val="1951873254"/>
                  </a:ext>
                </a:extLst>
              </a:tr>
              <a:tr h="158242">
                <a:tc>
                  <a:txBody>
                    <a:bodyPr/>
                    <a:lstStyle/>
                    <a:p>
                      <a:pPr algn="l" fontAlgn="b"/>
                      <a:r>
                        <a:rPr lang="sv-SE" sz="1400" u="none" strike="noStrike" dirty="0">
                          <a:effectLst/>
                        </a:rPr>
                        <a:t>Herrljunga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1,3</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1,9</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1,9</a:t>
                      </a:r>
                    </a:p>
                  </a:txBody>
                  <a:tcPr marL="7620" marR="7620" marT="7620" marB="0" anchor="b"/>
                </a:tc>
                <a:extLst>
                  <a:ext uri="{0D108BD9-81ED-4DB2-BD59-A6C34878D82A}">
                    <a16:rowId xmlns:a16="http://schemas.microsoft.com/office/drawing/2014/main" val="88406803"/>
                  </a:ext>
                </a:extLst>
              </a:tr>
              <a:tr h="158242">
                <a:tc>
                  <a:txBody>
                    <a:bodyPr/>
                    <a:lstStyle/>
                    <a:p>
                      <a:pPr algn="l" fontAlgn="b"/>
                      <a:r>
                        <a:rPr lang="sv-SE" sz="1400" u="none" strike="noStrike" dirty="0">
                          <a:effectLst/>
                        </a:rPr>
                        <a:t>Hjo</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0,2</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0,0</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0,2</a:t>
                      </a:r>
                    </a:p>
                  </a:txBody>
                  <a:tcPr marL="7620" marR="7620" marT="7620" marB="0" anchor="b"/>
                </a:tc>
                <a:extLst>
                  <a:ext uri="{0D108BD9-81ED-4DB2-BD59-A6C34878D82A}">
                    <a16:rowId xmlns:a16="http://schemas.microsoft.com/office/drawing/2014/main" val="3071094052"/>
                  </a:ext>
                </a:extLst>
              </a:tr>
              <a:tr h="158242">
                <a:tc>
                  <a:txBody>
                    <a:bodyPr/>
                    <a:lstStyle/>
                    <a:p>
                      <a:pPr algn="l" fontAlgn="b"/>
                      <a:r>
                        <a:rPr lang="sv-SE" sz="1400" u="none" strike="noStrike" dirty="0">
                          <a:effectLst/>
                        </a:rPr>
                        <a:t>Härryda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1,6</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1,6</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1,8</a:t>
                      </a:r>
                    </a:p>
                  </a:txBody>
                  <a:tcPr marL="7620" marR="7620" marT="7620" marB="0" anchor="b"/>
                </a:tc>
                <a:extLst>
                  <a:ext uri="{0D108BD9-81ED-4DB2-BD59-A6C34878D82A}">
                    <a16:rowId xmlns:a16="http://schemas.microsoft.com/office/drawing/2014/main" val="4095671191"/>
                  </a:ext>
                </a:extLst>
              </a:tr>
              <a:tr h="158242">
                <a:tc>
                  <a:txBody>
                    <a:bodyPr/>
                    <a:lstStyle/>
                    <a:p>
                      <a:pPr algn="l" fontAlgn="b"/>
                      <a:r>
                        <a:rPr lang="sv-SE" sz="1400" u="none" strike="noStrike" dirty="0">
                          <a:effectLst/>
                        </a:rPr>
                        <a:t>Karlsborg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0,1</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0,1</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0,0</a:t>
                      </a:r>
                    </a:p>
                  </a:txBody>
                  <a:tcPr marL="7620" marR="7620" marT="7620" marB="0" anchor="b"/>
                </a:tc>
                <a:extLst>
                  <a:ext uri="{0D108BD9-81ED-4DB2-BD59-A6C34878D82A}">
                    <a16:rowId xmlns:a16="http://schemas.microsoft.com/office/drawing/2014/main" val="1686662806"/>
                  </a:ext>
                </a:extLst>
              </a:tr>
              <a:tr h="158242">
                <a:tc>
                  <a:txBody>
                    <a:bodyPr/>
                    <a:lstStyle/>
                    <a:p>
                      <a:pPr algn="l" fontAlgn="b"/>
                      <a:r>
                        <a:rPr lang="sv-SE" sz="1400" u="none" strike="noStrike" dirty="0">
                          <a:effectLst/>
                        </a:rPr>
                        <a:t>Kungälv</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1,9</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2,0</a:t>
                      </a:r>
                    </a:p>
                  </a:txBody>
                  <a:tcPr marL="7620" marR="7620" marT="7620"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1,3</a:t>
                      </a:r>
                    </a:p>
                  </a:txBody>
                  <a:tcPr marL="7620" marR="7620" marT="7620" marB="0" anchor="b"/>
                </a:tc>
                <a:extLst>
                  <a:ext uri="{0D108BD9-81ED-4DB2-BD59-A6C34878D82A}">
                    <a16:rowId xmlns:a16="http://schemas.microsoft.com/office/drawing/2014/main" val="1867758871"/>
                  </a:ext>
                </a:extLst>
              </a:tr>
              <a:tr h="158242">
                <a:tc>
                  <a:txBody>
                    <a:bodyPr/>
                    <a:lstStyle/>
                    <a:p>
                      <a:pPr algn="l" fontAlgn="b"/>
                      <a:r>
                        <a:rPr lang="sv-SE" sz="1400" u="none" strike="noStrike" dirty="0">
                          <a:effectLst/>
                        </a:rPr>
                        <a:t>Lerum</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0,8</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0,8</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0,4</a:t>
                      </a:r>
                    </a:p>
                  </a:txBody>
                  <a:tcPr marL="7620" marR="7620" marT="7620" marB="0" anchor="b"/>
                </a:tc>
                <a:extLst>
                  <a:ext uri="{0D108BD9-81ED-4DB2-BD59-A6C34878D82A}">
                    <a16:rowId xmlns:a16="http://schemas.microsoft.com/office/drawing/2014/main" val="1401030626"/>
                  </a:ext>
                </a:extLst>
              </a:tr>
              <a:tr h="158242">
                <a:tc>
                  <a:txBody>
                    <a:bodyPr/>
                    <a:lstStyle/>
                    <a:p>
                      <a:pPr algn="l" fontAlgn="b"/>
                      <a:r>
                        <a:rPr lang="sv-SE" sz="1400" u="none" strike="noStrike" dirty="0">
                          <a:effectLst/>
                        </a:rPr>
                        <a:t>Lidköping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0,2</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0,3</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0,3</a:t>
                      </a:r>
                    </a:p>
                  </a:txBody>
                  <a:tcPr marL="7620" marR="7620" marT="7620" marB="0" anchor="b"/>
                </a:tc>
                <a:extLst>
                  <a:ext uri="{0D108BD9-81ED-4DB2-BD59-A6C34878D82A}">
                    <a16:rowId xmlns:a16="http://schemas.microsoft.com/office/drawing/2014/main" val="2054303113"/>
                  </a:ext>
                </a:extLst>
              </a:tr>
              <a:tr h="158242">
                <a:tc>
                  <a:txBody>
                    <a:bodyPr/>
                    <a:lstStyle/>
                    <a:p>
                      <a:pPr algn="l" fontAlgn="b"/>
                      <a:r>
                        <a:rPr lang="sv-SE" sz="1400" u="none" strike="noStrike" dirty="0">
                          <a:effectLst/>
                        </a:rPr>
                        <a:t>Lilla Edet</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1,3</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0,8</a:t>
                      </a:r>
                    </a:p>
                  </a:txBody>
                  <a:tcPr marL="7620" marR="7620" marT="7620"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1,0</a:t>
                      </a:r>
                    </a:p>
                  </a:txBody>
                  <a:tcPr marL="7620" marR="7620" marT="7620" marB="0" anchor="b"/>
                </a:tc>
                <a:extLst>
                  <a:ext uri="{0D108BD9-81ED-4DB2-BD59-A6C34878D82A}">
                    <a16:rowId xmlns:a16="http://schemas.microsoft.com/office/drawing/2014/main" val="4185723311"/>
                  </a:ext>
                </a:extLst>
              </a:tr>
              <a:tr h="158242">
                <a:tc>
                  <a:txBody>
                    <a:bodyPr/>
                    <a:lstStyle/>
                    <a:p>
                      <a:pPr algn="l" fontAlgn="b"/>
                      <a:r>
                        <a:rPr lang="sv-SE" sz="1400" u="none" strike="noStrike" dirty="0">
                          <a:effectLst/>
                        </a:rPr>
                        <a:t>Lysekil</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0,9</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1,5</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1,0</a:t>
                      </a:r>
                    </a:p>
                  </a:txBody>
                  <a:tcPr marL="7620" marR="7620" marT="7620" marB="0" anchor="b"/>
                </a:tc>
                <a:extLst>
                  <a:ext uri="{0D108BD9-81ED-4DB2-BD59-A6C34878D82A}">
                    <a16:rowId xmlns:a16="http://schemas.microsoft.com/office/drawing/2014/main" val="196645448"/>
                  </a:ext>
                </a:extLst>
              </a:tr>
              <a:tr h="158242">
                <a:tc>
                  <a:txBody>
                    <a:bodyPr/>
                    <a:lstStyle/>
                    <a:p>
                      <a:pPr algn="l" fontAlgn="b"/>
                      <a:r>
                        <a:rPr lang="sv-SE" sz="1400" u="none" strike="noStrike" dirty="0">
                          <a:effectLst/>
                        </a:rPr>
                        <a:t>Mariestad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0,2</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0,0</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0,1</a:t>
                      </a:r>
                    </a:p>
                  </a:txBody>
                  <a:tcPr marL="7620" marR="7620" marT="7620" marB="0" anchor="b"/>
                </a:tc>
                <a:extLst>
                  <a:ext uri="{0D108BD9-81ED-4DB2-BD59-A6C34878D82A}">
                    <a16:rowId xmlns:a16="http://schemas.microsoft.com/office/drawing/2014/main" val="1869652504"/>
                  </a:ext>
                </a:extLst>
              </a:tr>
              <a:tr h="158242">
                <a:tc>
                  <a:txBody>
                    <a:bodyPr/>
                    <a:lstStyle/>
                    <a:p>
                      <a:pPr algn="l" fontAlgn="b"/>
                      <a:r>
                        <a:rPr lang="sv-SE" sz="1400" u="none" strike="noStrike" dirty="0">
                          <a:effectLst/>
                        </a:rPr>
                        <a:t>Mark</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0,3</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0,5</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0,4</a:t>
                      </a:r>
                    </a:p>
                  </a:txBody>
                  <a:tcPr marL="7620" marR="7620" marT="7620" marB="0" anchor="b"/>
                </a:tc>
                <a:extLst>
                  <a:ext uri="{0D108BD9-81ED-4DB2-BD59-A6C34878D82A}">
                    <a16:rowId xmlns:a16="http://schemas.microsoft.com/office/drawing/2014/main" val="1509179398"/>
                  </a:ext>
                </a:extLst>
              </a:tr>
              <a:tr h="158242">
                <a:tc>
                  <a:txBody>
                    <a:bodyPr/>
                    <a:lstStyle/>
                    <a:p>
                      <a:pPr algn="l" fontAlgn="b"/>
                      <a:r>
                        <a:rPr lang="sv-SE" sz="1400" u="none" strike="noStrike" dirty="0">
                          <a:effectLst/>
                        </a:rPr>
                        <a:t>Mellerud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1,6</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0,8</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1,1</a:t>
                      </a:r>
                    </a:p>
                  </a:txBody>
                  <a:tcPr marL="7620" marR="7620" marT="7620" marB="0" anchor="b"/>
                </a:tc>
                <a:extLst>
                  <a:ext uri="{0D108BD9-81ED-4DB2-BD59-A6C34878D82A}">
                    <a16:rowId xmlns:a16="http://schemas.microsoft.com/office/drawing/2014/main" val="225473092"/>
                  </a:ext>
                </a:extLst>
              </a:tr>
            </a:tbl>
          </a:graphicData>
        </a:graphic>
      </p:graphicFrame>
      <p:graphicFrame>
        <p:nvGraphicFramePr>
          <p:cNvPr id="5" name="Tabell 4">
            <a:extLst>
              <a:ext uri="{FF2B5EF4-FFF2-40B4-BE49-F238E27FC236}">
                <a16:creationId xmlns:a16="http://schemas.microsoft.com/office/drawing/2014/main" id="{BC0E85CE-E40E-4680-A5CC-8056F66AF8EF}"/>
              </a:ext>
            </a:extLst>
          </p:cNvPr>
          <p:cNvGraphicFramePr>
            <a:graphicFrameLocks noGrp="1"/>
          </p:cNvGraphicFramePr>
          <p:nvPr>
            <p:extLst>
              <p:ext uri="{D42A27DB-BD31-4B8C-83A1-F6EECF244321}">
                <p14:modId xmlns:p14="http://schemas.microsoft.com/office/powerpoint/2010/main" val="2188216977"/>
              </p:ext>
            </p:extLst>
          </p:nvPr>
        </p:nvGraphicFramePr>
        <p:xfrm>
          <a:off x="5666067" y="809571"/>
          <a:ext cx="3456000" cy="5999682"/>
        </p:xfrm>
        <a:graphic>
          <a:graphicData uri="http://schemas.openxmlformats.org/drawingml/2006/table">
            <a:tbl>
              <a:tblPr>
                <a:tableStyleId>{5C22544A-7EE6-4342-B048-85BDC9FD1C3A}</a:tableStyleId>
              </a:tblPr>
              <a:tblGrid>
                <a:gridCol w="1188000">
                  <a:extLst>
                    <a:ext uri="{9D8B030D-6E8A-4147-A177-3AD203B41FA5}">
                      <a16:colId xmlns:a16="http://schemas.microsoft.com/office/drawing/2014/main" val="2858695138"/>
                    </a:ext>
                  </a:extLst>
                </a:gridCol>
                <a:gridCol w="756000">
                  <a:extLst>
                    <a:ext uri="{9D8B030D-6E8A-4147-A177-3AD203B41FA5}">
                      <a16:colId xmlns:a16="http://schemas.microsoft.com/office/drawing/2014/main" val="1257064634"/>
                    </a:ext>
                  </a:extLst>
                </a:gridCol>
                <a:gridCol w="756000">
                  <a:extLst>
                    <a:ext uri="{9D8B030D-6E8A-4147-A177-3AD203B41FA5}">
                      <a16:colId xmlns:a16="http://schemas.microsoft.com/office/drawing/2014/main" val="3728142676"/>
                    </a:ext>
                  </a:extLst>
                </a:gridCol>
                <a:gridCol w="756000">
                  <a:extLst>
                    <a:ext uri="{9D8B030D-6E8A-4147-A177-3AD203B41FA5}">
                      <a16:colId xmlns:a16="http://schemas.microsoft.com/office/drawing/2014/main" val="2112784845"/>
                    </a:ext>
                  </a:extLst>
                </a:gridCol>
              </a:tblGrid>
              <a:tr h="218557">
                <a:tc>
                  <a:txBody>
                    <a:bodyPr/>
                    <a:lstStyle/>
                    <a:p>
                      <a:pPr algn="l" fontAlgn="b"/>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200" b="1" i="0" u="none" strike="noStrike" dirty="0">
                          <a:solidFill>
                            <a:srgbClr val="000000"/>
                          </a:solidFill>
                          <a:effectLst/>
                          <a:latin typeface="Calibri" panose="020F0502020204030204" pitchFamily="34" charset="0"/>
                        </a:rPr>
                        <a:t>Jan 2020</a:t>
                      </a:r>
                    </a:p>
                  </a:txBody>
                  <a:tcPr marL="7912" marR="7912" marT="7912"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200" b="1" i="0" u="none" strike="noStrike" dirty="0">
                          <a:solidFill>
                            <a:srgbClr val="000000"/>
                          </a:solidFill>
                          <a:effectLst/>
                          <a:latin typeface="Calibri" panose="020F0502020204030204" pitchFamily="34" charset="0"/>
                        </a:rPr>
                        <a:t>Feb 2020</a:t>
                      </a:r>
                    </a:p>
                  </a:txBody>
                  <a:tcPr marL="7912" marR="7912" marT="7912"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200" b="1" i="0" u="none" strike="noStrike" dirty="0">
                          <a:solidFill>
                            <a:srgbClr val="000000"/>
                          </a:solidFill>
                          <a:effectLst/>
                          <a:latin typeface="Calibri" panose="020F0502020204030204" pitchFamily="34" charset="0"/>
                        </a:rPr>
                        <a:t>Mars 2020</a:t>
                      </a:r>
                    </a:p>
                  </a:txBody>
                  <a:tcPr marL="7912" marR="7912" marT="7912" marB="0" anchor="b"/>
                </a:tc>
                <a:extLst>
                  <a:ext uri="{0D108BD9-81ED-4DB2-BD59-A6C34878D82A}">
                    <a16:rowId xmlns:a16="http://schemas.microsoft.com/office/drawing/2014/main" val="3681931137"/>
                  </a:ext>
                </a:extLst>
              </a:tr>
              <a:tr h="220150">
                <a:tc>
                  <a:txBody>
                    <a:bodyPr/>
                    <a:lstStyle/>
                    <a:p>
                      <a:pPr algn="l" fontAlgn="b"/>
                      <a:r>
                        <a:rPr lang="sv-SE" sz="1400" u="none" strike="noStrike" dirty="0">
                          <a:effectLst/>
                        </a:rPr>
                        <a:t>Munkedal</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0,7</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0,6</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0,7</a:t>
                      </a:r>
                    </a:p>
                  </a:txBody>
                  <a:tcPr marL="7620" marR="7620" marT="7620" marB="0" anchor="b"/>
                </a:tc>
                <a:extLst>
                  <a:ext uri="{0D108BD9-81ED-4DB2-BD59-A6C34878D82A}">
                    <a16:rowId xmlns:a16="http://schemas.microsoft.com/office/drawing/2014/main" val="2150773022"/>
                  </a:ext>
                </a:extLst>
              </a:tr>
              <a:tr h="220150">
                <a:tc>
                  <a:txBody>
                    <a:bodyPr/>
                    <a:lstStyle/>
                    <a:p>
                      <a:pPr algn="l" fontAlgn="b"/>
                      <a:r>
                        <a:rPr lang="sv-SE" sz="1400" u="none" strike="noStrike" dirty="0">
                          <a:effectLst/>
                        </a:rPr>
                        <a:t>Mölndal</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2,7</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1,9</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2,3</a:t>
                      </a:r>
                    </a:p>
                  </a:txBody>
                  <a:tcPr marL="7620" marR="7620" marT="7620" marB="0" anchor="b"/>
                </a:tc>
                <a:extLst>
                  <a:ext uri="{0D108BD9-81ED-4DB2-BD59-A6C34878D82A}">
                    <a16:rowId xmlns:a16="http://schemas.microsoft.com/office/drawing/2014/main" val="4272209298"/>
                  </a:ext>
                </a:extLst>
              </a:tr>
              <a:tr h="220150">
                <a:tc>
                  <a:txBody>
                    <a:bodyPr/>
                    <a:lstStyle/>
                    <a:p>
                      <a:pPr algn="l" fontAlgn="b"/>
                      <a:r>
                        <a:rPr lang="sv-SE" sz="1400" u="none" strike="noStrike" dirty="0">
                          <a:effectLst/>
                        </a:rPr>
                        <a:t>Orust</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1,8</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1,0</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1,3</a:t>
                      </a:r>
                    </a:p>
                  </a:txBody>
                  <a:tcPr marL="7620" marR="7620" marT="7620" marB="0" anchor="b"/>
                </a:tc>
                <a:extLst>
                  <a:ext uri="{0D108BD9-81ED-4DB2-BD59-A6C34878D82A}">
                    <a16:rowId xmlns:a16="http://schemas.microsoft.com/office/drawing/2014/main" val="2872424539"/>
                  </a:ext>
                </a:extLst>
              </a:tr>
              <a:tr h="220150">
                <a:tc>
                  <a:txBody>
                    <a:bodyPr/>
                    <a:lstStyle/>
                    <a:p>
                      <a:pPr algn="l" fontAlgn="b"/>
                      <a:r>
                        <a:rPr lang="sv-SE" sz="1400" u="none" strike="noStrike" dirty="0">
                          <a:effectLst/>
                        </a:rPr>
                        <a:t>Partille</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1,1</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1,3</a:t>
                      </a:r>
                    </a:p>
                  </a:txBody>
                  <a:tcPr marL="7620" marR="7620" marT="7620"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1,4</a:t>
                      </a:r>
                    </a:p>
                  </a:txBody>
                  <a:tcPr marL="7620" marR="7620" marT="7620" marB="0" anchor="b"/>
                </a:tc>
                <a:extLst>
                  <a:ext uri="{0D108BD9-81ED-4DB2-BD59-A6C34878D82A}">
                    <a16:rowId xmlns:a16="http://schemas.microsoft.com/office/drawing/2014/main" val="210409951"/>
                  </a:ext>
                </a:extLst>
              </a:tr>
              <a:tr h="220150">
                <a:tc>
                  <a:txBody>
                    <a:bodyPr/>
                    <a:lstStyle/>
                    <a:p>
                      <a:pPr algn="l" fontAlgn="b"/>
                      <a:r>
                        <a:rPr lang="sv-SE" sz="1400" u="none" strike="noStrike" dirty="0">
                          <a:effectLst/>
                        </a:rPr>
                        <a:t>Skara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0,7</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1,2</a:t>
                      </a:r>
                    </a:p>
                  </a:txBody>
                  <a:tcPr marL="7620" marR="7620" marT="7620"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0,9</a:t>
                      </a:r>
                    </a:p>
                  </a:txBody>
                  <a:tcPr marL="7620" marR="7620" marT="7620" marB="0" anchor="b"/>
                </a:tc>
                <a:extLst>
                  <a:ext uri="{0D108BD9-81ED-4DB2-BD59-A6C34878D82A}">
                    <a16:rowId xmlns:a16="http://schemas.microsoft.com/office/drawing/2014/main" val="3975398583"/>
                  </a:ext>
                </a:extLst>
              </a:tr>
              <a:tr h="220150">
                <a:tc>
                  <a:txBody>
                    <a:bodyPr/>
                    <a:lstStyle/>
                    <a:p>
                      <a:pPr algn="l" fontAlgn="b"/>
                      <a:r>
                        <a:rPr lang="sv-SE" sz="1400" u="none" strike="noStrike" dirty="0">
                          <a:effectLst/>
                        </a:rPr>
                        <a:t>Skövde</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0,5</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0,4</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0,5</a:t>
                      </a:r>
                    </a:p>
                  </a:txBody>
                  <a:tcPr marL="7620" marR="7620" marT="7620" marB="0" anchor="b"/>
                </a:tc>
                <a:extLst>
                  <a:ext uri="{0D108BD9-81ED-4DB2-BD59-A6C34878D82A}">
                    <a16:rowId xmlns:a16="http://schemas.microsoft.com/office/drawing/2014/main" val="971917472"/>
                  </a:ext>
                </a:extLst>
              </a:tr>
              <a:tr h="220150">
                <a:tc>
                  <a:txBody>
                    <a:bodyPr/>
                    <a:lstStyle/>
                    <a:p>
                      <a:pPr algn="l" fontAlgn="b"/>
                      <a:r>
                        <a:rPr lang="sv-SE" sz="1400" u="none" strike="noStrike" dirty="0">
                          <a:effectLst/>
                        </a:rPr>
                        <a:t>Sotenäs</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1,3</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1,3</a:t>
                      </a:r>
                    </a:p>
                  </a:txBody>
                  <a:tcPr marL="7620" marR="7620" marT="7620"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1,2</a:t>
                      </a:r>
                    </a:p>
                  </a:txBody>
                  <a:tcPr marL="7620" marR="7620" marT="7620" marB="0" anchor="b"/>
                </a:tc>
                <a:extLst>
                  <a:ext uri="{0D108BD9-81ED-4DB2-BD59-A6C34878D82A}">
                    <a16:rowId xmlns:a16="http://schemas.microsoft.com/office/drawing/2014/main" val="1630564977"/>
                  </a:ext>
                </a:extLst>
              </a:tr>
              <a:tr h="220150">
                <a:tc>
                  <a:txBody>
                    <a:bodyPr/>
                    <a:lstStyle/>
                    <a:p>
                      <a:pPr algn="l" fontAlgn="b"/>
                      <a:r>
                        <a:rPr lang="sv-SE" sz="1400" u="none" strike="noStrike" dirty="0">
                          <a:effectLst/>
                        </a:rPr>
                        <a:t>Stenungsund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1,8</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1,9</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1,3</a:t>
                      </a:r>
                    </a:p>
                  </a:txBody>
                  <a:tcPr marL="7620" marR="7620" marT="7620" marB="0" anchor="b"/>
                </a:tc>
                <a:extLst>
                  <a:ext uri="{0D108BD9-81ED-4DB2-BD59-A6C34878D82A}">
                    <a16:rowId xmlns:a16="http://schemas.microsoft.com/office/drawing/2014/main" val="3806599430"/>
                  </a:ext>
                </a:extLst>
              </a:tr>
              <a:tr h="220150">
                <a:tc>
                  <a:txBody>
                    <a:bodyPr/>
                    <a:lstStyle/>
                    <a:p>
                      <a:pPr algn="l" fontAlgn="b"/>
                      <a:r>
                        <a:rPr lang="sv-SE" sz="1400" u="none" strike="noStrike" dirty="0">
                          <a:effectLst/>
                        </a:rPr>
                        <a:t>Strömstad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1,3</a:t>
                      </a:r>
                    </a:p>
                  </a:txBody>
                  <a:tcPr marL="7620" marR="7620" marT="7620"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1,1</a:t>
                      </a:r>
                    </a:p>
                  </a:txBody>
                  <a:tcPr marL="7620" marR="7620" marT="7620"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0,6</a:t>
                      </a:r>
                    </a:p>
                  </a:txBody>
                  <a:tcPr marL="7620" marR="7620" marT="7620" marB="0" anchor="b"/>
                </a:tc>
                <a:extLst>
                  <a:ext uri="{0D108BD9-81ED-4DB2-BD59-A6C34878D82A}">
                    <a16:rowId xmlns:a16="http://schemas.microsoft.com/office/drawing/2014/main" val="1477466390"/>
                  </a:ext>
                </a:extLst>
              </a:tr>
              <a:tr h="246902">
                <a:tc>
                  <a:txBody>
                    <a:bodyPr/>
                    <a:lstStyle/>
                    <a:p>
                      <a:pPr algn="l" fontAlgn="b"/>
                      <a:r>
                        <a:rPr lang="sv-SE" sz="1400" u="none" strike="noStrike" dirty="0">
                          <a:effectLst/>
                        </a:rPr>
                        <a:t>Svenljunga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0,7</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0,5</a:t>
                      </a:r>
                    </a:p>
                  </a:txBody>
                  <a:tcPr marL="7620" marR="7620" marT="7620"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1,0</a:t>
                      </a:r>
                    </a:p>
                  </a:txBody>
                  <a:tcPr marL="7620" marR="7620" marT="7620" marB="0" anchor="b"/>
                </a:tc>
                <a:extLst>
                  <a:ext uri="{0D108BD9-81ED-4DB2-BD59-A6C34878D82A}">
                    <a16:rowId xmlns:a16="http://schemas.microsoft.com/office/drawing/2014/main" val="3084349665"/>
                  </a:ext>
                </a:extLst>
              </a:tr>
              <a:tr h="220150">
                <a:tc>
                  <a:txBody>
                    <a:bodyPr/>
                    <a:lstStyle/>
                    <a:p>
                      <a:pPr algn="l" fontAlgn="b"/>
                      <a:r>
                        <a:rPr lang="sv-SE" sz="1400" u="none" strike="noStrike" dirty="0">
                          <a:effectLst/>
                        </a:rPr>
                        <a:t>Tanum</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0,8</a:t>
                      </a:r>
                    </a:p>
                  </a:txBody>
                  <a:tcPr marL="7620" marR="7620" marT="7620"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1,0</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1,1</a:t>
                      </a:r>
                    </a:p>
                  </a:txBody>
                  <a:tcPr marL="7620" marR="7620" marT="7620" marB="0" anchor="b"/>
                </a:tc>
                <a:extLst>
                  <a:ext uri="{0D108BD9-81ED-4DB2-BD59-A6C34878D82A}">
                    <a16:rowId xmlns:a16="http://schemas.microsoft.com/office/drawing/2014/main" val="3808389509"/>
                  </a:ext>
                </a:extLst>
              </a:tr>
              <a:tr h="220150">
                <a:tc>
                  <a:txBody>
                    <a:bodyPr/>
                    <a:lstStyle/>
                    <a:p>
                      <a:pPr algn="l" fontAlgn="b"/>
                      <a:r>
                        <a:rPr lang="sv-SE" sz="1400" u="none" strike="noStrike" dirty="0">
                          <a:effectLst/>
                        </a:rPr>
                        <a:t>Tibro</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0,4</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0,3</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0,5</a:t>
                      </a:r>
                    </a:p>
                  </a:txBody>
                  <a:tcPr marL="7620" marR="7620" marT="7620" marB="0" anchor="b"/>
                </a:tc>
                <a:extLst>
                  <a:ext uri="{0D108BD9-81ED-4DB2-BD59-A6C34878D82A}">
                    <a16:rowId xmlns:a16="http://schemas.microsoft.com/office/drawing/2014/main" val="1260153343"/>
                  </a:ext>
                </a:extLst>
              </a:tr>
              <a:tr h="220150">
                <a:tc>
                  <a:txBody>
                    <a:bodyPr/>
                    <a:lstStyle/>
                    <a:p>
                      <a:pPr algn="l" fontAlgn="b"/>
                      <a:r>
                        <a:rPr lang="sv-SE" sz="1400" u="none" strike="noStrike" dirty="0">
                          <a:effectLst/>
                        </a:rPr>
                        <a:t>Tidaholm</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0,1</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0,1</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0,1</a:t>
                      </a:r>
                    </a:p>
                  </a:txBody>
                  <a:tcPr marL="7620" marR="7620" marT="7620" marB="0" anchor="b"/>
                </a:tc>
                <a:extLst>
                  <a:ext uri="{0D108BD9-81ED-4DB2-BD59-A6C34878D82A}">
                    <a16:rowId xmlns:a16="http://schemas.microsoft.com/office/drawing/2014/main" val="3070305260"/>
                  </a:ext>
                </a:extLst>
              </a:tr>
              <a:tr h="220150">
                <a:tc>
                  <a:txBody>
                    <a:bodyPr/>
                    <a:lstStyle/>
                    <a:p>
                      <a:pPr algn="l" fontAlgn="b"/>
                      <a:r>
                        <a:rPr lang="sv-SE" sz="1400" u="none" strike="noStrike" dirty="0">
                          <a:effectLst/>
                        </a:rPr>
                        <a:t>Tjörn</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1,3</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1,3</a:t>
                      </a:r>
                    </a:p>
                  </a:txBody>
                  <a:tcPr marL="7620" marR="7620" marT="7620"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1,7</a:t>
                      </a:r>
                    </a:p>
                  </a:txBody>
                  <a:tcPr marL="7620" marR="7620" marT="7620" marB="0" anchor="b"/>
                </a:tc>
                <a:extLst>
                  <a:ext uri="{0D108BD9-81ED-4DB2-BD59-A6C34878D82A}">
                    <a16:rowId xmlns:a16="http://schemas.microsoft.com/office/drawing/2014/main" val="394049405"/>
                  </a:ext>
                </a:extLst>
              </a:tr>
              <a:tr h="220150">
                <a:tc>
                  <a:txBody>
                    <a:bodyPr/>
                    <a:lstStyle/>
                    <a:p>
                      <a:pPr algn="l" fontAlgn="b"/>
                      <a:r>
                        <a:rPr lang="sv-SE" sz="1400" u="none" strike="noStrike" dirty="0">
                          <a:effectLst/>
                        </a:rPr>
                        <a:t>Tranemo</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0,8</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1,0</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0,5</a:t>
                      </a:r>
                    </a:p>
                  </a:txBody>
                  <a:tcPr marL="7620" marR="7620" marT="7620" marB="0" anchor="b"/>
                </a:tc>
                <a:extLst>
                  <a:ext uri="{0D108BD9-81ED-4DB2-BD59-A6C34878D82A}">
                    <a16:rowId xmlns:a16="http://schemas.microsoft.com/office/drawing/2014/main" val="4180516443"/>
                  </a:ext>
                </a:extLst>
              </a:tr>
              <a:tr h="220150">
                <a:tc>
                  <a:txBody>
                    <a:bodyPr/>
                    <a:lstStyle/>
                    <a:p>
                      <a:pPr algn="l" fontAlgn="b"/>
                      <a:r>
                        <a:rPr lang="sv-SE" sz="1400" u="none" strike="noStrike" dirty="0">
                          <a:effectLst/>
                        </a:rPr>
                        <a:t>Trollhättan</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1,1</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1,2</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1,2</a:t>
                      </a:r>
                    </a:p>
                  </a:txBody>
                  <a:tcPr marL="7620" marR="7620" marT="7620" marB="0" anchor="b"/>
                </a:tc>
                <a:extLst>
                  <a:ext uri="{0D108BD9-81ED-4DB2-BD59-A6C34878D82A}">
                    <a16:rowId xmlns:a16="http://schemas.microsoft.com/office/drawing/2014/main" val="1535210941"/>
                  </a:ext>
                </a:extLst>
              </a:tr>
              <a:tr h="220150">
                <a:tc>
                  <a:txBody>
                    <a:bodyPr/>
                    <a:lstStyle/>
                    <a:p>
                      <a:pPr algn="l" fontAlgn="b"/>
                      <a:r>
                        <a:rPr lang="sv-SE" sz="1400" u="none" strike="noStrike" dirty="0">
                          <a:effectLst/>
                        </a:rPr>
                        <a:t>Töreboda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0,8</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0,1</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0,2</a:t>
                      </a:r>
                    </a:p>
                  </a:txBody>
                  <a:tcPr marL="7620" marR="7620" marT="7620" marB="0" anchor="b"/>
                </a:tc>
                <a:extLst>
                  <a:ext uri="{0D108BD9-81ED-4DB2-BD59-A6C34878D82A}">
                    <a16:rowId xmlns:a16="http://schemas.microsoft.com/office/drawing/2014/main" val="4204200685"/>
                  </a:ext>
                </a:extLst>
              </a:tr>
              <a:tr h="220150">
                <a:tc>
                  <a:txBody>
                    <a:bodyPr/>
                    <a:lstStyle/>
                    <a:p>
                      <a:pPr algn="l" fontAlgn="b"/>
                      <a:r>
                        <a:rPr lang="sv-SE" sz="1400" u="none" strike="noStrike" dirty="0">
                          <a:effectLst/>
                        </a:rPr>
                        <a:t>Uddevalla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2,5</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1,9</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1,4</a:t>
                      </a:r>
                    </a:p>
                  </a:txBody>
                  <a:tcPr marL="7620" marR="7620" marT="7620" marB="0" anchor="b"/>
                </a:tc>
                <a:extLst>
                  <a:ext uri="{0D108BD9-81ED-4DB2-BD59-A6C34878D82A}">
                    <a16:rowId xmlns:a16="http://schemas.microsoft.com/office/drawing/2014/main" val="1167531832"/>
                  </a:ext>
                </a:extLst>
              </a:tr>
              <a:tr h="220150">
                <a:tc>
                  <a:txBody>
                    <a:bodyPr/>
                    <a:lstStyle/>
                    <a:p>
                      <a:pPr algn="l" fontAlgn="b"/>
                      <a:r>
                        <a:rPr lang="sv-SE" sz="1400" u="none" strike="noStrike" dirty="0">
                          <a:effectLst/>
                        </a:rPr>
                        <a:t>Ulricehamn</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0,9</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0,6</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0,6</a:t>
                      </a:r>
                    </a:p>
                  </a:txBody>
                  <a:tcPr marL="7620" marR="7620" marT="7620" marB="0" anchor="b"/>
                </a:tc>
                <a:extLst>
                  <a:ext uri="{0D108BD9-81ED-4DB2-BD59-A6C34878D82A}">
                    <a16:rowId xmlns:a16="http://schemas.microsoft.com/office/drawing/2014/main" val="2851169426"/>
                  </a:ext>
                </a:extLst>
              </a:tr>
              <a:tr h="220150">
                <a:tc>
                  <a:txBody>
                    <a:bodyPr/>
                    <a:lstStyle/>
                    <a:p>
                      <a:pPr algn="l" fontAlgn="b"/>
                      <a:r>
                        <a:rPr lang="sv-SE" sz="1400" u="none" strike="noStrike" dirty="0">
                          <a:effectLst/>
                        </a:rPr>
                        <a:t>Vara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0,2</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0,1</a:t>
                      </a:r>
                    </a:p>
                  </a:txBody>
                  <a:tcPr marL="7620" marR="7620" marT="7620"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0,1</a:t>
                      </a:r>
                    </a:p>
                  </a:txBody>
                  <a:tcPr marL="7620" marR="7620" marT="7620" marB="0" anchor="b"/>
                </a:tc>
                <a:extLst>
                  <a:ext uri="{0D108BD9-81ED-4DB2-BD59-A6C34878D82A}">
                    <a16:rowId xmlns:a16="http://schemas.microsoft.com/office/drawing/2014/main" val="2041698811"/>
                  </a:ext>
                </a:extLst>
              </a:tr>
              <a:tr h="220150">
                <a:tc>
                  <a:txBody>
                    <a:bodyPr/>
                    <a:lstStyle/>
                    <a:p>
                      <a:pPr algn="l" fontAlgn="b"/>
                      <a:r>
                        <a:rPr lang="sv-SE" sz="1400" u="none" strike="noStrike" dirty="0">
                          <a:effectLst/>
                        </a:rPr>
                        <a:t>Vårgårda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0,6</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0,3</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0,6</a:t>
                      </a:r>
                    </a:p>
                  </a:txBody>
                  <a:tcPr marL="7620" marR="7620" marT="7620" marB="0" anchor="b"/>
                </a:tc>
                <a:extLst>
                  <a:ext uri="{0D108BD9-81ED-4DB2-BD59-A6C34878D82A}">
                    <a16:rowId xmlns:a16="http://schemas.microsoft.com/office/drawing/2014/main" val="4271876829"/>
                  </a:ext>
                </a:extLst>
              </a:tr>
              <a:tr h="220150">
                <a:tc>
                  <a:txBody>
                    <a:bodyPr/>
                    <a:lstStyle/>
                    <a:p>
                      <a:pPr algn="l" fontAlgn="b"/>
                      <a:r>
                        <a:rPr lang="sv-SE" sz="1400" u="none" strike="noStrike" dirty="0">
                          <a:effectLst/>
                        </a:rPr>
                        <a:t>Vänersborg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2,0</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1,1</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1,7</a:t>
                      </a:r>
                    </a:p>
                  </a:txBody>
                  <a:tcPr marL="7620" marR="7620" marT="7620" marB="0" anchor="b"/>
                </a:tc>
                <a:extLst>
                  <a:ext uri="{0D108BD9-81ED-4DB2-BD59-A6C34878D82A}">
                    <a16:rowId xmlns:a16="http://schemas.microsoft.com/office/drawing/2014/main" val="1980463595"/>
                  </a:ext>
                </a:extLst>
              </a:tr>
              <a:tr h="220150">
                <a:tc>
                  <a:txBody>
                    <a:bodyPr/>
                    <a:lstStyle/>
                    <a:p>
                      <a:pPr algn="l" fontAlgn="b"/>
                      <a:r>
                        <a:rPr lang="sv-SE" sz="1200" u="none" strike="noStrike" dirty="0">
                          <a:effectLst/>
                        </a:rPr>
                        <a:t>X Fiktiv kommun</a:t>
                      </a:r>
                      <a:endParaRPr lang="sv-SE" sz="12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0,1</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0,0</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0,1</a:t>
                      </a:r>
                    </a:p>
                  </a:txBody>
                  <a:tcPr marL="7620" marR="7620" marT="7620" marB="0" anchor="b"/>
                </a:tc>
                <a:extLst>
                  <a:ext uri="{0D108BD9-81ED-4DB2-BD59-A6C34878D82A}">
                    <a16:rowId xmlns:a16="http://schemas.microsoft.com/office/drawing/2014/main" val="3192222768"/>
                  </a:ext>
                </a:extLst>
              </a:tr>
              <a:tr h="220150">
                <a:tc>
                  <a:txBody>
                    <a:bodyPr/>
                    <a:lstStyle/>
                    <a:p>
                      <a:pPr algn="l" fontAlgn="b"/>
                      <a:r>
                        <a:rPr lang="sv-SE" sz="1400" u="none" strike="noStrike" dirty="0">
                          <a:effectLst/>
                        </a:rPr>
                        <a:t>Åmål</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1,6</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1,1</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1,4</a:t>
                      </a:r>
                    </a:p>
                  </a:txBody>
                  <a:tcPr marL="7620" marR="7620" marT="7620" marB="0" anchor="b"/>
                </a:tc>
                <a:extLst>
                  <a:ext uri="{0D108BD9-81ED-4DB2-BD59-A6C34878D82A}">
                    <a16:rowId xmlns:a16="http://schemas.microsoft.com/office/drawing/2014/main" val="3257928435"/>
                  </a:ext>
                </a:extLst>
              </a:tr>
              <a:tr h="220150">
                <a:tc>
                  <a:txBody>
                    <a:bodyPr/>
                    <a:lstStyle/>
                    <a:p>
                      <a:pPr algn="l" fontAlgn="b"/>
                      <a:r>
                        <a:rPr lang="sv-SE" sz="1400" u="none" strike="noStrike" dirty="0">
                          <a:effectLst/>
                        </a:rPr>
                        <a:t>Öckerö</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0,8</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2,2</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0,7</a:t>
                      </a:r>
                    </a:p>
                  </a:txBody>
                  <a:tcPr marL="7620" marR="7620" marT="7620" marB="0" anchor="b"/>
                </a:tc>
                <a:extLst>
                  <a:ext uri="{0D108BD9-81ED-4DB2-BD59-A6C34878D82A}">
                    <a16:rowId xmlns:a16="http://schemas.microsoft.com/office/drawing/2014/main" val="1661627828"/>
                  </a:ext>
                </a:extLst>
              </a:tr>
              <a:tr h="220150">
                <a:tc>
                  <a:txBody>
                    <a:bodyPr/>
                    <a:lstStyle/>
                    <a:p>
                      <a:pPr algn="l" fontAlgn="b"/>
                      <a:r>
                        <a:rPr lang="sv-SE" sz="1400" b="1" i="0" u="none" strike="noStrike" dirty="0">
                          <a:solidFill>
                            <a:srgbClr val="000000"/>
                          </a:solidFill>
                          <a:effectLst/>
                          <a:latin typeface="Calibri" panose="020F0502020204030204" pitchFamily="34" charset="0"/>
                        </a:rPr>
                        <a:t>Totalt regionen</a:t>
                      </a:r>
                    </a:p>
                  </a:txBody>
                  <a:tcPr marL="7912" marR="7912" marT="7912" marB="0" anchor="b"/>
                </a:tc>
                <a:tc>
                  <a:txBody>
                    <a:bodyPr/>
                    <a:lstStyle/>
                    <a:p>
                      <a:pPr marL="0" algn="ctr" defTabSz="914400" rtl="0" eaLnBrk="1" fontAlgn="b" latinLnBrk="0" hangingPunct="1"/>
                      <a:r>
                        <a:rPr lang="sv-SE" sz="1400" b="1" i="0" u="none" strike="noStrike" kern="1200" dirty="0">
                          <a:solidFill>
                            <a:srgbClr val="000000"/>
                          </a:solidFill>
                          <a:effectLst/>
                          <a:latin typeface="Calibri" panose="020F0502020204030204" pitchFamily="34" charset="0"/>
                          <a:ea typeface="+mn-ea"/>
                          <a:cs typeface="+mn-cs"/>
                        </a:rPr>
                        <a:t>1,1</a:t>
                      </a:r>
                    </a:p>
                  </a:txBody>
                  <a:tcPr marL="7620" marR="7620" marT="7620" marB="0" anchor="b"/>
                </a:tc>
                <a:tc>
                  <a:txBody>
                    <a:bodyPr/>
                    <a:lstStyle/>
                    <a:p>
                      <a:pPr marL="0" algn="ctr" defTabSz="914400" rtl="0" eaLnBrk="1" fontAlgn="b" latinLnBrk="0" hangingPunct="1"/>
                      <a:r>
                        <a:rPr lang="sv-SE" sz="1400" b="1" i="0" u="none" strike="noStrike" kern="1200" dirty="0">
                          <a:solidFill>
                            <a:srgbClr val="000000"/>
                          </a:solidFill>
                          <a:effectLst/>
                          <a:latin typeface="Calibri" panose="020F0502020204030204" pitchFamily="34" charset="0"/>
                          <a:ea typeface="+mn-ea"/>
                          <a:cs typeface="+mn-cs"/>
                        </a:rPr>
                        <a:t>1,0</a:t>
                      </a:r>
                    </a:p>
                  </a:txBody>
                  <a:tcPr marL="7620" marR="7620" marT="7620" marB="0" anchor="b"/>
                </a:tc>
                <a:tc>
                  <a:txBody>
                    <a:bodyPr/>
                    <a:lstStyle/>
                    <a:p>
                      <a:pPr marL="0" algn="ctr" defTabSz="914400" rtl="0" eaLnBrk="1" fontAlgn="b" latinLnBrk="0" hangingPunct="1"/>
                      <a:r>
                        <a:rPr lang="sv-SE" sz="1400" b="1" i="0" u="none" strike="noStrike" kern="1200" dirty="0">
                          <a:solidFill>
                            <a:srgbClr val="000000"/>
                          </a:solidFill>
                          <a:effectLst/>
                          <a:latin typeface="Calibri" panose="020F0502020204030204" pitchFamily="34" charset="0"/>
                          <a:ea typeface="+mn-ea"/>
                          <a:cs typeface="+mn-cs"/>
                        </a:rPr>
                        <a:t>1,0</a:t>
                      </a:r>
                    </a:p>
                  </a:txBody>
                  <a:tcPr marL="7620" marR="7620" marT="7620" marB="0" anchor="b"/>
                </a:tc>
                <a:extLst>
                  <a:ext uri="{0D108BD9-81ED-4DB2-BD59-A6C34878D82A}">
                    <a16:rowId xmlns:a16="http://schemas.microsoft.com/office/drawing/2014/main" val="3771902849"/>
                  </a:ext>
                </a:extLst>
              </a:tr>
            </a:tbl>
          </a:graphicData>
        </a:graphic>
      </p:graphicFrame>
      <p:sp>
        <p:nvSpPr>
          <p:cNvPr id="3" name="textruta 2">
            <a:extLst>
              <a:ext uri="{FF2B5EF4-FFF2-40B4-BE49-F238E27FC236}">
                <a16:creationId xmlns:a16="http://schemas.microsoft.com/office/drawing/2014/main" id="{FA939AB2-AFD6-40F0-A9E8-B12AB14DF6C8}"/>
              </a:ext>
            </a:extLst>
          </p:cNvPr>
          <p:cNvSpPr txBox="1"/>
          <p:nvPr/>
        </p:nvSpPr>
        <p:spPr>
          <a:xfrm>
            <a:off x="9395586" y="3042304"/>
            <a:ext cx="2486578" cy="3016210"/>
          </a:xfrm>
          <a:prstGeom prst="rect">
            <a:avLst/>
          </a:prstGeom>
          <a:noFill/>
        </p:spPr>
        <p:txBody>
          <a:bodyPr wrap="none" rtlCol="0">
            <a:spAutoFit/>
          </a:bodyPr>
          <a:lstStyle/>
          <a:p>
            <a:r>
              <a:rPr lang="sv-SE" sz="1100" b="1" dirty="0"/>
              <a:t>Exempel</a:t>
            </a:r>
            <a:r>
              <a:rPr lang="sv-SE" sz="1100" dirty="0"/>
              <a:t>:  </a:t>
            </a:r>
          </a:p>
          <a:p>
            <a:r>
              <a:rPr lang="sv-SE" sz="1100" dirty="0"/>
              <a:t>För patienter från </a:t>
            </a:r>
            <a:r>
              <a:rPr lang="sv-SE" sz="1100" b="1" dirty="0"/>
              <a:t>Strömstad</a:t>
            </a:r>
            <a:r>
              <a:rPr lang="sv-SE" sz="1100" dirty="0"/>
              <a:t>,</a:t>
            </a:r>
            <a:br>
              <a:rPr lang="sv-SE" sz="1100" dirty="0"/>
            </a:br>
            <a:r>
              <a:rPr lang="sv-SE" sz="1100" dirty="0"/>
              <a:t>som vårdats på sjukhus och som skrivits </a:t>
            </a:r>
            <a:br>
              <a:rPr lang="sv-SE" sz="1100" dirty="0"/>
            </a:br>
            <a:r>
              <a:rPr lang="sv-SE" sz="1100" dirty="0"/>
              <a:t>ut under </a:t>
            </a:r>
            <a:r>
              <a:rPr lang="sv-SE" sz="1100" b="1" dirty="0"/>
              <a:t>mars </a:t>
            </a:r>
            <a:r>
              <a:rPr lang="sv-SE" sz="1100" dirty="0"/>
              <a:t>månad, var antalet </a:t>
            </a:r>
            <a:br>
              <a:rPr lang="sv-SE" sz="1100" dirty="0"/>
            </a:br>
            <a:r>
              <a:rPr lang="sv-SE" sz="1100" dirty="0"/>
              <a:t>dagar som patienterna varit kvar på </a:t>
            </a:r>
            <a:br>
              <a:rPr lang="sv-SE" sz="1100" dirty="0"/>
            </a:br>
            <a:r>
              <a:rPr lang="sv-SE" sz="1100" dirty="0"/>
              <a:t>sjukhuset efter att de blivit </a:t>
            </a:r>
            <a:br>
              <a:rPr lang="sv-SE" sz="1100" dirty="0"/>
            </a:br>
            <a:r>
              <a:rPr lang="sv-SE" sz="1100" dirty="0"/>
              <a:t>utskrivningsklara, </a:t>
            </a:r>
            <a:br>
              <a:rPr lang="sv-SE" sz="1100" dirty="0"/>
            </a:br>
            <a:r>
              <a:rPr lang="sv-SE" sz="1100" dirty="0"/>
              <a:t>i medeltal </a:t>
            </a:r>
            <a:r>
              <a:rPr lang="sv-SE" sz="1100" b="1" dirty="0"/>
              <a:t>0,6 kalenderdagar</a:t>
            </a:r>
            <a:r>
              <a:rPr lang="sv-SE" sz="1100" dirty="0"/>
              <a:t>.</a:t>
            </a:r>
            <a:br>
              <a:rPr lang="sv-SE" sz="1100" dirty="0"/>
            </a:br>
            <a:endParaRPr lang="sv-SE" sz="1100" dirty="0"/>
          </a:p>
          <a:p>
            <a:br>
              <a:rPr lang="sv-SE" sz="1100" dirty="0"/>
            </a:br>
            <a:r>
              <a:rPr lang="sv-SE" sz="1100" dirty="0"/>
              <a:t>Patienter från kommuner utanför VG är </a:t>
            </a:r>
          </a:p>
          <a:p>
            <a:r>
              <a:rPr lang="sv-SE" sz="1100" dirty="0"/>
              <a:t>samlade under X Fiktiv kommun.</a:t>
            </a:r>
            <a:br>
              <a:rPr lang="sv-SE" sz="1100" dirty="0"/>
            </a:br>
            <a:br>
              <a:rPr lang="sv-SE" sz="1100" dirty="0"/>
            </a:br>
            <a:r>
              <a:rPr lang="sv-SE" sz="1400" b="1" dirty="0"/>
              <a:t>OBS! </a:t>
            </a:r>
            <a:r>
              <a:rPr lang="sv-SE" sz="1400" dirty="0"/>
              <a:t>D</a:t>
            </a:r>
            <a:r>
              <a:rPr lang="sv-SE" sz="1100" dirty="0"/>
              <a:t>enna ledtid är </a:t>
            </a:r>
            <a:r>
              <a:rPr lang="sv-SE" sz="1100" b="1" dirty="0"/>
              <a:t>INTE</a:t>
            </a:r>
            <a:r>
              <a:rPr lang="sv-SE" sz="1100" dirty="0"/>
              <a:t> samma </a:t>
            </a:r>
            <a:br>
              <a:rPr lang="sv-SE" sz="1100" dirty="0"/>
            </a:br>
            <a:r>
              <a:rPr lang="sv-SE" sz="1100" dirty="0"/>
              <a:t>sak som medelvärdet av betalnings-</a:t>
            </a:r>
            <a:br>
              <a:rPr lang="sv-SE" sz="1100" dirty="0"/>
            </a:br>
            <a:r>
              <a:rPr lang="sv-SE" sz="1100" dirty="0"/>
              <a:t>grundande dagar, som är grund för </a:t>
            </a:r>
            <a:br>
              <a:rPr lang="sv-SE" sz="1100" dirty="0"/>
            </a:br>
            <a:r>
              <a:rPr lang="sv-SE" sz="1100" dirty="0"/>
              <a:t>faktureringen.</a:t>
            </a:r>
          </a:p>
        </p:txBody>
      </p:sp>
      <p:cxnSp>
        <p:nvCxnSpPr>
          <p:cNvPr id="7" name="Rak pilkoppling 6">
            <a:extLst>
              <a:ext uri="{FF2B5EF4-FFF2-40B4-BE49-F238E27FC236}">
                <a16:creationId xmlns:a16="http://schemas.microsoft.com/office/drawing/2014/main" id="{2BC333A8-09C1-4998-8FC1-FA9FA8118BD2}"/>
              </a:ext>
            </a:extLst>
          </p:cNvPr>
          <p:cNvCxnSpPr>
            <a:cxnSpLocks/>
          </p:cNvCxnSpPr>
          <p:nvPr/>
        </p:nvCxnSpPr>
        <p:spPr>
          <a:xfrm flipH="1" flipV="1">
            <a:off x="9122067" y="2912882"/>
            <a:ext cx="1294552" cy="2450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25479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1"/>
          <p:cNvSpPr/>
          <p:nvPr/>
        </p:nvSpPr>
        <p:spPr>
          <a:xfrm>
            <a:off x="1506270" y="97426"/>
            <a:ext cx="9335901" cy="839589"/>
          </a:xfrm>
          <a:prstGeom prst="rect">
            <a:avLst/>
          </a:prstGeom>
        </p:spPr>
        <p:txBody>
          <a:bodyPr wrap="square">
            <a:spAutoFit/>
          </a:bodyPr>
          <a:lstStyle/>
          <a:p>
            <a:pPr>
              <a:lnSpc>
                <a:spcPct val="107000"/>
              </a:lnSpc>
              <a:spcAft>
                <a:spcPts val="800"/>
              </a:spcAft>
            </a:pPr>
            <a:r>
              <a:rPr lang="sv-SE" sz="3200" dirty="0">
                <a:latin typeface="Calibri" panose="020F0502020204030204" pitchFamily="34" charset="0"/>
                <a:ea typeface="Calibri" panose="020F0502020204030204" pitchFamily="34" charset="0"/>
                <a:cs typeface="Times New Roman" panose="02020603050405020304" pitchFamily="18" charset="0"/>
              </a:rPr>
              <a:t>Vårdtid som utskrivningsklar – per kommun , </a:t>
            </a:r>
            <a:r>
              <a:rPr lang="sv-SE" sz="3200" dirty="0" err="1">
                <a:solidFill>
                  <a:srgbClr val="FF0000"/>
                </a:solidFill>
                <a:latin typeface="Calibri" panose="020F0502020204030204" pitchFamily="34" charset="0"/>
                <a:ea typeface="Calibri" panose="020F0502020204030204" pitchFamily="34" charset="0"/>
                <a:cs typeface="Times New Roman" panose="02020603050405020304" pitchFamily="18" charset="0"/>
              </a:rPr>
              <a:t>Somatik</a:t>
            </a:r>
            <a:br>
              <a:rPr lang="sv-SE" sz="3200" dirty="0">
                <a:latin typeface="Calibri" panose="020F0502020204030204" pitchFamily="34" charset="0"/>
                <a:ea typeface="Calibri" panose="020F0502020204030204" pitchFamily="34" charset="0"/>
                <a:cs typeface="Times New Roman" panose="02020603050405020304" pitchFamily="18" charset="0"/>
              </a:rPr>
            </a:br>
            <a:r>
              <a:rPr lang="sv-SE" sz="1400" dirty="0">
                <a:latin typeface="Calibri" panose="020F0502020204030204" pitchFamily="34" charset="0"/>
                <a:ea typeface="Calibri" panose="020F0502020204030204" pitchFamily="34" charset="0"/>
                <a:cs typeface="Times New Roman" panose="02020603050405020304" pitchFamily="18" charset="0"/>
              </a:rPr>
              <a:t>Antal kalenderdagar (medelvärde)</a:t>
            </a:r>
          </a:p>
        </p:txBody>
      </p:sp>
      <p:graphicFrame>
        <p:nvGraphicFramePr>
          <p:cNvPr id="4" name="Tabell 3">
            <a:extLst>
              <a:ext uri="{FF2B5EF4-FFF2-40B4-BE49-F238E27FC236}">
                <a16:creationId xmlns:a16="http://schemas.microsoft.com/office/drawing/2014/main" id="{EDB5F4A6-4173-47A7-B093-C10072B49B11}"/>
              </a:ext>
            </a:extLst>
          </p:cNvPr>
          <p:cNvGraphicFramePr>
            <a:graphicFrameLocks noGrp="1"/>
          </p:cNvGraphicFramePr>
          <p:nvPr>
            <p:extLst>
              <p:ext uri="{D42A27DB-BD31-4B8C-83A1-F6EECF244321}">
                <p14:modId xmlns:p14="http://schemas.microsoft.com/office/powerpoint/2010/main" val="3614913974"/>
              </p:ext>
            </p:extLst>
          </p:nvPr>
        </p:nvGraphicFramePr>
        <p:xfrm>
          <a:off x="1630037" y="893416"/>
          <a:ext cx="3456000" cy="5753072"/>
        </p:xfrm>
        <a:graphic>
          <a:graphicData uri="http://schemas.openxmlformats.org/drawingml/2006/table">
            <a:tbl>
              <a:tblPr>
                <a:tableStyleId>{5C22544A-7EE6-4342-B048-85BDC9FD1C3A}</a:tableStyleId>
              </a:tblPr>
              <a:tblGrid>
                <a:gridCol w="1188000">
                  <a:extLst>
                    <a:ext uri="{9D8B030D-6E8A-4147-A177-3AD203B41FA5}">
                      <a16:colId xmlns:a16="http://schemas.microsoft.com/office/drawing/2014/main" val="2708963678"/>
                    </a:ext>
                  </a:extLst>
                </a:gridCol>
                <a:gridCol w="756000">
                  <a:extLst>
                    <a:ext uri="{9D8B030D-6E8A-4147-A177-3AD203B41FA5}">
                      <a16:colId xmlns:a16="http://schemas.microsoft.com/office/drawing/2014/main" val="2446055734"/>
                    </a:ext>
                  </a:extLst>
                </a:gridCol>
                <a:gridCol w="756000">
                  <a:extLst>
                    <a:ext uri="{9D8B030D-6E8A-4147-A177-3AD203B41FA5}">
                      <a16:colId xmlns:a16="http://schemas.microsoft.com/office/drawing/2014/main" val="2520545571"/>
                    </a:ext>
                  </a:extLst>
                </a:gridCol>
                <a:gridCol w="756000">
                  <a:extLst>
                    <a:ext uri="{9D8B030D-6E8A-4147-A177-3AD203B41FA5}">
                      <a16:colId xmlns:a16="http://schemas.microsoft.com/office/drawing/2014/main" val="3150111345"/>
                    </a:ext>
                  </a:extLst>
                </a:gridCol>
              </a:tblGrid>
              <a:tr h="158242">
                <a:tc>
                  <a:txBody>
                    <a:bodyPr/>
                    <a:lstStyle/>
                    <a:p>
                      <a:pPr algn="l" fontAlgn="b"/>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200" b="1" i="0" u="none" strike="noStrike" dirty="0">
                          <a:solidFill>
                            <a:srgbClr val="000000"/>
                          </a:solidFill>
                          <a:effectLst/>
                          <a:latin typeface="Calibri" panose="020F0502020204030204" pitchFamily="34" charset="0"/>
                        </a:rPr>
                        <a:t>Jan 2020</a:t>
                      </a:r>
                    </a:p>
                  </a:txBody>
                  <a:tcPr marL="7912" marR="7912" marT="7912" marB="0" anchor="b"/>
                </a:tc>
                <a:tc>
                  <a:txBody>
                    <a:bodyPr/>
                    <a:lstStyle/>
                    <a:p>
                      <a:pPr algn="ctr" fontAlgn="b"/>
                      <a:r>
                        <a:rPr lang="sv-SE" sz="1200" b="1" i="0" u="none" strike="noStrike" dirty="0">
                          <a:solidFill>
                            <a:srgbClr val="000000"/>
                          </a:solidFill>
                          <a:effectLst/>
                          <a:latin typeface="Calibri" panose="020F0502020204030204" pitchFamily="34" charset="0"/>
                        </a:rPr>
                        <a:t>Feb 2020</a:t>
                      </a:r>
                    </a:p>
                  </a:txBody>
                  <a:tcPr marL="7912" marR="7912" marT="7912" marB="0" anchor="b"/>
                </a:tc>
                <a:tc>
                  <a:txBody>
                    <a:bodyPr/>
                    <a:lstStyle/>
                    <a:p>
                      <a:pPr algn="ctr" fontAlgn="b"/>
                      <a:r>
                        <a:rPr lang="sv-SE" sz="1200" b="1" i="0" u="none" strike="noStrike" dirty="0">
                          <a:solidFill>
                            <a:srgbClr val="000000"/>
                          </a:solidFill>
                          <a:effectLst/>
                          <a:latin typeface="Calibri" panose="020F0502020204030204" pitchFamily="34" charset="0"/>
                        </a:rPr>
                        <a:t>Mars 2020</a:t>
                      </a:r>
                    </a:p>
                  </a:txBody>
                  <a:tcPr marL="7912" marR="7912" marT="7912" marB="0" anchor="b"/>
                </a:tc>
                <a:extLst>
                  <a:ext uri="{0D108BD9-81ED-4DB2-BD59-A6C34878D82A}">
                    <a16:rowId xmlns:a16="http://schemas.microsoft.com/office/drawing/2014/main" val="606824346"/>
                  </a:ext>
                </a:extLst>
              </a:tr>
              <a:tr h="158242">
                <a:tc>
                  <a:txBody>
                    <a:bodyPr/>
                    <a:lstStyle/>
                    <a:p>
                      <a:pPr algn="l" fontAlgn="b"/>
                      <a:r>
                        <a:rPr lang="sv-SE" sz="1400" u="none" strike="noStrike" dirty="0">
                          <a:effectLst/>
                        </a:rPr>
                        <a:t>Ale</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2,2</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1,2</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1,5</a:t>
                      </a:r>
                    </a:p>
                  </a:txBody>
                  <a:tcPr marL="7620" marR="7620" marT="7620" marB="0" anchor="b"/>
                </a:tc>
                <a:extLst>
                  <a:ext uri="{0D108BD9-81ED-4DB2-BD59-A6C34878D82A}">
                    <a16:rowId xmlns:a16="http://schemas.microsoft.com/office/drawing/2014/main" val="748299645"/>
                  </a:ext>
                </a:extLst>
              </a:tr>
              <a:tr h="158242">
                <a:tc>
                  <a:txBody>
                    <a:bodyPr/>
                    <a:lstStyle/>
                    <a:p>
                      <a:pPr algn="l" fontAlgn="b"/>
                      <a:r>
                        <a:rPr lang="sv-SE" sz="1400" u="none" strike="noStrike" dirty="0">
                          <a:effectLst/>
                        </a:rPr>
                        <a:t>Alingsås</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0,9</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1,5</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1,3</a:t>
                      </a:r>
                    </a:p>
                  </a:txBody>
                  <a:tcPr marL="7620" marR="7620" marT="7620" marB="0" anchor="b"/>
                </a:tc>
                <a:extLst>
                  <a:ext uri="{0D108BD9-81ED-4DB2-BD59-A6C34878D82A}">
                    <a16:rowId xmlns:a16="http://schemas.microsoft.com/office/drawing/2014/main" val="1845981146"/>
                  </a:ext>
                </a:extLst>
              </a:tr>
              <a:tr h="158242">
                <a:tc>
                  <a:txBody>
                    <a:bodyPr/>
                    <a:lstStyle/>
                    <a:p>
                      <a:pPr algn="l" fontAlgn="b"/>
                      <a:r>
                        <a:rPr lang="sv-SE" sz="1400" u="none" strike="noStrike" dirty="0">
                          <a:effectLst/>
                        </a:rPr>
                        <a:t>Bengtsfors</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1,6</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1,8</a:t>
                      </a:r>
                    </a:p>
                  </a:txBody>
                  <a:tcPr marL="7620" marR="7620" marT="7620"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1,4</a:t>
                      </a:r>
                    </a:p>
                  </a:txBody>
                  <a:tcPr marL="7620" marR="7620" marT="7620" marB="0" anchor="b"/>
                </a:tc>
                <a:extLst>
                  <a:ext uri="{0D108BD9-81ED-4DB2-BD59-A6C34878D82A}">
                    <a16:rowId xmlns:a16="http://schemas.microsoft.com/office/drawing/2014/main" val="3209708288"/>
                  </a:ext>
                </a:extLst>
              </a:tr>
              <a:tr h="158242">
                <a:tc>
                  <a:txBody>
                    <a:bodyPr/>
                    <a:lstStyle/>
                    <a:p>
                      <a:pPr algn="l" fontAlgn="b"/>
                      <a:r>
                        <a:rPr lang="sv-SE" sz="1400" u="none" strike="noStrike" dirty="0">
                          <a:effectLst/>
                        </a:rPr>
                        <a:t>Bollebygd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0,5</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0,3</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1,0</a:t>
                      </a:r>
                    </a:p>
                  </a:txBody>
                  <a:tcPr marL="7620" marR="7620" marT="7620" marB="0" anchor="b"/>
                </a:tc>
                <a:extLst>
                  <a:ext uri="{0D108BD9-81ED-4DB2-BD59-A6C34878D82A}">
                    <a16:rowId xmlns:a16="http://schemas.microsoft.com/office/drawing/2014/main" val="424450175"/>
                  </a:ext>
                </a:extLst>
              </a:tr>
              <a:tr h="158242">
                <a:tc>
                  <a:txBody>
                    <a:bodyPr/>
                    <a:lstStyle/>
                    <a:p>
                      <a:pPr algn="l" fontAlgn="b"/>
                      <a:r>
                        <a:rPr lang="sv-SE" sz="1400" u="none" strike="noStrike" dirty="0">
                          <a:effectLst/>
                        </a:rPr>
                        <a:t>Borås</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1,1</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0,8</a:t>
                      </a:r>
                    </a:p>
                  </a:txBody>
                  <a:tcPr marL="7620" marR="7620" marT="7620"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1,1</a:t>
                      </a:r>
                    </a:p>
                  </a:txBody>
                  <a:tcPr marL="7620" marR="7620" marT="7620" marB="0" anchor="b"/>
                </a:tc>
                <a:extLst>
                  <a:ext uri="{0D108BD9-81ED-4DB2-BD59-A6C34878D82A}">
                    <a16:rowId xmlns:a16="http://schemas.microsoft.com/office/drawing/2014/main" val="4248254507"/>
                  </a:ext>
                </a:extLst>
              </a:tr>
              <a:tr h="158242">
                <a:tc>
                  <a:txBody>
                    <a:bodyPr/>
                    <a:lstStyle/>
                    <a:p>
                      <a:pPr algn="l" fontAlgn="b"/>
                      <a:r>
                        <a:rPr lang="sv-SE" sz="1400" u="none" strike="noStrike" dirty="0">
                          <a:effectLst/>
                        </a:rPr>
                        <a:t>Dals-Ed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0,9</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1,2</a:t>
                      </a:r>
                    </a:p>
                  </a:txBody>
                  <a:tcPr marL="7620" marR="7620" marT="7620"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0,8</a:t>
                      </a:r>
                    </a:p>
                  </a:txBody>
                  <a:tcPr marL="7620" marR="7620" marT="7620" marB="0" anchor="b"/>
                </a:tc>
                <a:extLst>
                  <a:ext uri="{0D108BD9-81ED-4DB2-BD59-A6C34878D82A}">
                    <a16:rowId xmlns:a16="http://schemas.microsoft.com/office/drawing/2014/main" val="3210520092"/>
                  </a:ext>
                </a:extLst>
              </a:tr>
              <a:tr h="158242">
                <a:tc>
                  <a:txBody>
                    <a:bodyPr/>
                    <a:lstStyle/>
                    <a:p>
                      <a:pPr algn="l" fontAlgn="b"/>
                      <a:r>
                        <a:rPr lang="sv-SE" sz="1400" u="none" strike="noStrike" dirty="0">
                          <a:effectLst/>
                        </a:rPr>
                        <a:t>Essunga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0,1</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0,3</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0,6</a:t>
                      </a:r>
                    </a:p>
                  </a:txBody>
                  <a:tcPr marL="7620" marR="7620" marT="7620" marB="0" anchor="b"/>
                </a:tc>
                <a:extLst>
                  <a:ext uri="{0D108BD9-81ED-4DB2-BD59-A6C34878D82A}">
                    <a16:rowId xmlns:a16="http://schemas.microsoft.com/office/drawing/2014/main" val="3069039900"/>
                  </a:ext>
                </a:extLst>
              </a:tr>
              <a:tr h="158242">
                <a:tc>
                  <a:txBody>
                    <a:bodyPr/>
                    <a:lstStyle/>
                    <a:p>
                      <a:pPr algn="l" fontAlgn="b"/>
                      <a:r>
                        <a:rPr lang="sv-SE" sz="1400" u="none" strike="noStrike" dirty="0">
                          <a:effectLst/>
                        </a:rPr>
                        <a:t>Falköping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1,6</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0,9</a:t>
                      </a:r>
                    </a:p>
                  </a:txBody>
                  <a:tcPr marL="7620" marR="7620" marT="7620"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0,6</a:t>
                      </a:r>
                    </a:p>
                  </a:txBody>
                  <a:tcPr marL="7620" marR="7620" marT="7620" marB="0" anchor="b"/>
                </a:tc>
                <a:extLst>
                  <a:ext uri="{0D108BD9-81ED-4DB2-BD59-A6C34878D82A}">
                    <a16:rowId xmlns:a16="http://schemas.microsoft.com/office/drawing/2014/main" val="1196639047"/>
                  </a:ext>
                </a:extLst>
              </a:tr>
              <a:tr h="158242">
                <a:tc>
                  <a:txBody>
                    <a:bodyPr/>
                    <a:lstStyle/>
                    <a:p>
                      <a:pPr algn="l" fontAlgn="b"/>
                      <a:r>
                        <a:rPr lang="sv-SE" sz="1400" u="none" strike="noStrike" dirty="0">
                          <a:effectLst/>
                        </a:rPr>
                        <a:t>Färgelanda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2,2</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1,8</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1,8</a:t>
                      </a:r>
                    </a:p>
                  </a:txBody>
                  <a:tcPr marL="7620" marR="7620" marT="7620" marB="0" anchor="b"/>
                </a:tc>
                <a:extLst>
                  <a:ext uri="{0D108BD9-81ED-4DB2-BD59-A6C34878D82A}">
                    <a16:rowId xmlns:a16="http://schemas.microsoft.com/office/drawing/2014/main" val="3161440152"/>
                  </a:ext>
                </a:extLst>
              </a:tr>
              <a:tr h="158242">
                <a:tc>
                  <a:txBody>
                    <a:bodyPr/>
                    <a:lstStyle/>
                    <a:p>
                      <a:pPr algn="l" fontAlgn="b"/>
                      <a:r>
                        <a:rPr lang="sv-SE" sz="1400" u="none" strike="noStrike">
                          <a:effectLst/>
                        </a:rPr>
                        <a:t>Grästorp</a:t>
                      </a:r>
                      <a:endParaRPr lang="sv-SE" sz="1400" b="0" i="0" u="none" strike="noStrike">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1,1</a:t>
                      </a:r>
                    </a:p>
                  </a:txBody>
                  <a:tcPr marL="7620" marR="7620" marT="7620"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0,1</a:t>
                      </a:r>
                    </a:p>
                  </a:txBody>
                  <a:tcPr marL="7620" marR="7620" marT="7620"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0,3</a:t>
                      </a:r>
                    </a:p>
                  </a:txBody>
                  <a:tcPr marL="7620" marR="7620" marT="7620" marB="0" anchor="b"/>
                </a:tc>
                <a:extLst>
                  <a:ext uri="{0D108BD9-81ED-4DB2-BD59-A6C34878D82A}">
                    <a16:rowId xmlns:a16="http://schemas.microsoft.com/office/drawing/2014/main" val="2715459181"/>
                  </a:ext>
                </a:extLst>
              </a:tr>
              <a:tr h="158242">
                <a:tc>
                  <a:txBody>
                    <a:bodyPr/>
                    <a:lstStyle/>
                    <a:p>
                      <a:pPr algn="l" fontAlgn="b"/>
                      <a:r>
                        <a:rPr lang="sv-SE" sz="1400" u="none" strike="noStrike" dirty="0">
                          <a:effectLst/>
                        </a:rPr>
                        <a:t>Gullspång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0,3</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0,3</a:t>
                      </a:r>
                    </a:p>
                  </a:txBody>
                  <a:tcPr marL="7620" marR="7620" marT="7620"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0,4</a:t>
                      </a:r>
                    </a:p>
                  </a:txBody>
                  <a:tcPr marL="7620" marR="7620" marT="7620" marB="0" anchor="b"/>
                </a:tc>
                <a:extLst>
                  <a:ext uri="{0D108BD9-81ED-4DB2-BD59-A6C34878D82A}">
                    <a16:rowId xmlns:a16="http://schemas.microsoft.com/office/drawing/2014/main" val="3803826772"/>
                  </a:ext>
                </a:extLst>
              </a:tr>
              <a:tr h="158242">
                <a:tc>
                  <a:txBody>
                    <a:bodyPr/>
                    <a:lstStyle/>
                    <a:p>
                      <a:pPr algn="l" fontAlgn="b"/>
                      <a:r>
                        <a:rPr lang="sv-SE" sz="1400" u="none" strike="noStrike" dirty="0">
                          <a:effectLst/>
                        </a:rPr>
                        <a:t>Göteborg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1,2</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1,1</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1,2</a:t>
                      </a:r>
                    </a:p>
                  </a:txBody>
                  <a:tcPr marL="7620" marR="7620" marT="7620" marB="0" anchor="b"/>
                </a:tc>
                <a:extLst>
                  <a:ext uri="{0D108BD9-81ED-4DB2-BD59-A6C34878D82A}">
                    <a16:rowId xmlns:a16="http://schemas.microsoft.com/office/drawing/2014/main" val="1610195000"/>
                  </a:ext>
                </a:extLst>
              </a:tr>
              <a:tr h="158242">
                <a:tc>
                  <a:txBody>
                    <a:bodyPr/>
                    <a:lstStyle/>
                    <a:p>
                      <a:pPr algn="l" fontAlgn="b"/>
                      <a:r>
                        <a:rPr lang="sv-SE" sz="1400" u="none" strike="noStrike" dirty="0">
                          <a:effectLst/>
                        </a:rPr>
                        <a:t>Götene</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0,4</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0,4</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0,2</a:t>
                      </a:r>
                    </a:p>
                  </a:txBody>
                  <a:tcPr marL="7620" marR="7620" marT="7620" marB="0" anchor="b"/>
                </a:tc>
                <a:extLst>
                  <a:ext uri="{0D108BD9-81ED-4DB2-BD59-A6C34878D82A}">
                    <a16:rowId xmlns:a16="http://schemas.microsoft.com/office/drawing/2014/main" val="1951873254"/>
                  </a:ext>
                </a:extLst>
              </a:tr>
              <a:tr h="158242">
                <a:tc>
                  <a:txBody>
                    <a:bodyPr/>
                    <a:lstStyle/>
                    <a:p>
                      <a:pPr algn="l" fontAlgn="b"/>
                      <a:r>
                        <a:rPr lang="sv-SE" sz="1400" u="none" strike="noStrike" dirty="0">
                          <a:effectLst/>
                        </a:rPr>
                        <a:t>Herrljunga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1,3</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2,1</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2,0</a:t>
                      </a:r>
                    </a:p>
                  </a:txBody>
                  <a:tcPr marL="7620" marR="7620" marT="7620" marB="0" anchor="b"/>
                </a:tc>
                <a:extLst>
                  <a:ext uri="{0D108BD9-81ED-4DB2-BD59-A6C34878D82A}">
                    <a16:rowId xmlns:a16="http://schemas.microsoft.com/office/drawing/2014/main" val="88406803"/>
                  </a:ext>
                </a:extLst>
              </a:tr>
              <a:tr h="158242">
                <a:tc>
                  <a:txBody>
                    <a:bodyPr/>
                    <a:lstStyle/>
                    <a:p>
                      <a:pPr algn="l" fontAlgn="b"/>
                      <a:r>
                        <a:rPr lang="sv-SE" sz="1400" u="none" strike="noStrike" dirty="0">
                          <a:effectLst/>
                        </a:rPr>
                        <a:t>Hjo</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0,2</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0,0</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0,2</a:t>
                      </a:r>
                    </a:p>
                  </a:txBody>
                  <a:tcPr marL="7620" marR="7620" marT="7620" marB="0" anchor="b"/>
                </a:tc>
                <a:extLst>
                  <a:ext uri="{0D108BD9-81ED-4DB2-BD59-A6C34878D82A}">
                    <a16:rowId xmlns:a16="http://schemas.microsoft.com/office/drawing/2014/main" val="3071094052"/>
                  </a:ext>
                </a:extLst>
              </a:tr>
              <a:tr h="158242">
                <a:tc>
                  <a:txBody>
                    <a:bodyPr/>
                    <a:lstStyle/>
                    <a:p>
                      <a:pPr algn="l" fontAlgn="b"/>
                      <a:r>
                        <a:rPr lang="sv-SE" sz="1400" u="none" strike="noStrike" dirty="0">
                          <a:effectLst/>
                        </a:rPr>
                        <a:t>Härryda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1,6</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1,6</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1,7</a:t>
                      </a:r>
                    </a:p>
                  </a:txBody>
                  <a:tcPr marL="7620" marR="7620" marT="7620" marB="0" anchor="b"/>
                </a:tc>
                <a:extLst>
                  <a:ext uri="{0D108BD9-81ED-4DB2-BD59-A6C34878D82A}">
                    <a16:rowId xmlns:a16="http://schemas.microsoft.com/office/drawing/2014/main" val="383565825"/>
                  </a:ext>
                </a:extLst>
              </a:tr>
              <a:tr h="158242">
                <a:tc>
                  <a:txBody>
                    <a:bodyPr/>
                    <a:lstStyle/>
                    <a:p>
                      <a:pPr algn="l" fontAlgn="b"/>
                      <a:r>
                        <a:rPr lang="sv-SE" sz="1400" u="none" strike="noStrike" dirty="0">
                          <a:effectLst/>
                        </a:rPr>
                        <a:t>Karlsborg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0,1</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0,1</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0,0</a:t>
                      </a:r>
                    </a:p>
                  </a:txBody>
                  <a:tcPr marL="7620" marR="7620" marT="7620" marB="0" anchor="b"/>
                </a:tc>
                <a:extLst>
                  <a:ext uri="{0D108BD9-81ED-4DB2-BD59-A6C34878D82A}">
                    <a16:rowId xmlns:a16="http://schemas.microsoft.com/office/drawing/2014/main" val="1686662806"/>
                  </a:ext>
                </a:extLst>
              </a:tr>
              <a:tr h="158242">
                <a:tc>
                  <a:txBody>
                    <a:bodyPr/>
                    <a:lstStyle/>
                    <a:p>
                      <a:pPr algn="l" fontAlgn="b"/>
                      <a:r>
                        <a:rPr lang="sv-SE" sz="1400" u="none" strike="noStrike" dirty="0">
                          <a:effectLst/>
                        </a:rPr>
                        <a:t>Kungälv</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1,8</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1,8</a:t>
                      </a:r>
                    </a:p>
                  </a:txBody>
                  <a:tcPr marL="7620" marR="7620" marT="7620"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1,3</a:t>
                      </a:r>
                    </a:p>
                  </a:txBody>
                  <a:tcPr marL="7620" marR="7620" marT="7620" marB="0" anchor="b"/>
                </a:tc>
                <a:extLst>
                  <a:ext uri="{0D108BD9-81ED-4DB2-BD59-A6C34878D82A}">
                    <a16:rowId xmlns:a16="http://schemas.microsoft.com/office/drawing/2014/main" val="1867758871"/>
                  </a:ext>
                </a:extLst>
              </a:tr>
              <a:tr h="158242">
                <a:tc>
                  <a:txBody>
                    <a:bodyPr/>
                    <a:lstStyle/>
                    <a:p>
                      <a:pPr algn="l" fontAlgn="b"/>
                      <a:r>
                        <a:rPr lang="sv-SE" sz="1400" u="none" strike="noStrike" dirty="0">
                          <a:effectLst/>
                        </a:rPr>
                        <a:t>Lerum</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0,7</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0,8</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0,4</a:t>
                      </a:r>
                    </a:p>
                  </a:txBody>
                  <a:tcPr marL="7620" marR="7620" marT="7620" marB="0" anchor="b"/>
                </a:tc>
                <a:extLst>
                  <a:ext uri="{0D108BD9-81ED-4DB2-BD59-A6C34878D82A}">
                    <a16:rowId xmlns:a16="http://schemas.microsoft.com/office/drawing/2014/main" val="1401030626"/>
                  </a:ext>
                </a:extLst>
              </a:tr>
              <a:tr h="158242">
                <a:tc>
                  <a:txBody>
                    <a:bodyPr/>
                    <a:lstStyle/>
                    <a:p>
                      <a:pPr algn="l" fontAlgn="b"/>
                      <a:r>
                        <a:rPr lang="sv-SE" sz="1400" u="none" strike="noStrike" dirty="0">
                          <a:effectLst/>
                        </a:rPr>
                        <a:t>Lidköping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0,2</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0,3</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0,3</a:t>
                      </a:r>
                    </a:p>
                  </a:txBody>
                  <a:tcPr marL="7620" marR="7620" marT="7620" marB="0" anchor="b"/>
                </a:tc>
                <a:extLst>
                  <a:ext uri="{0D108BD9-81ED-4DB2-BD59-A6C34878D82A}">
                    <a16:rowId xmlns:a16="http://schemas.microsoft.com/office/drawing/2014/main" val="2054303113"/>
                  </a:ext>
                </a:extLst>
              </a:tr>
              <a:tr h="158242">
                <a:tc>
                  <a:txBody>
                    <a:bodyPr/>
                    <a:lstStyle/>
                    <a:p>
                      <a:pPr algn="l" fontAlgn="b"/>
                      <a:r>
                        <a:rPr lang="sv-SE" sz="1400" u="none" strike="noStrike" dirty="0">
                          <a:effectLst/>
                        </a:rPr>
                        <a:t>Lilla Edet</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1,5</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0,7</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1,2</a:t>
                      </a:r>
                    </a:p>
                  </a:txBody>
                  <a:tcPr marL="7620" marR="7620" marT="7620" marB="0" anchor="b"/>
                </a:tc>
                <a:extLst>
                  <a:ext uri="{0D108BD9-81ED-4DB2-BD59-A6C34878D82A}">
                    <a16:rowId xmlns:a16="http://schemas.microsoft.com/office/drawing/2014/main" val="4185723311"/>
                  </a:ext>
                </a:extLst>
              </a:tr>
              <a:tr h="158242">
                <a:tc>
                  <a:txBody>
                    <a:bodyPr/>
                    <a:lstStyle/>
                    <a:p>
                      <a:pPr algn="l" fontAlgn="b"/>
                      <a:r>
                        <a:rPr lang="sv-SE" sz="1400" u="none" strike="noStrike" dirty="0">
                          <a:effectLst/>
                        </a:rPr>
                        <a:t>Lysekil</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0,9</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1,3</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1,0</a:t>
                      </a:r>
                    </a:p>
                  </a:txBody>
                  <a:tcPr marL="7620" marR="7620" marT="7620" marB="0" anchor="b"/>
                </a:tc>
                <a:extLst>
                  <a:ext uri="{0D108BD9-81ED-4DB2-BD59-A6C34878D82A}">
                    <a16:rowId xmlns:a16="http://schemas.microsoft.com/office/drawing/2014/main" val="196645448"/>
                  </a:ext>
                </a:extLst>
              </a:tr>
              <a:tr h="158242">
                <a:tc>
                  <a:txBody>
                    <a:bodyPr/>
                    <a:lstStyle/>
                    <a:p>
                      <a:pPr algn="l" fontAlgn="b"/>
                      <a:r>
                        <a:rPr lang="sv-SE" sz="1400" u="none" strike="noStrike" dirty="0">
                          <a:effectLst/>
                        </a:rPr>
                        <a:t>Mariestad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0,1</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0,0</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0,1</a:t>
                      </a:r>
                    </a:p>
                  </a:txBody>
                  <a:tcPr marL="7620" marR="7620" marT="7620" marB="0" anchor="b"/>
                </a:tc>
                <a:extLst>
                  <a:ext uri="{0D108BD9-81ED-4DB2-BD59-A6C34878D82A}">
                    <a16:rowId xmlns:a16="http://schemas.microsoft.com/office/drawing/2014/main" val="1869652504"/>
                  </a:ext>
                </a:extLst>
              </a:tr>
              <a:tr h="158242">
                <a:tc>
                  <a:txBody>
                    <a:bodyPr/>
                    <a:lstStyle/>
                    <a:p>
                      <a:pPr algn="l" fontAlgn="b"/>
                      <a:r>
                        <a:rPr lang="sv-SE" sz="1400" u="none" strike="noStrike" dirty="0">
                          <a:effectLst/>
                        </a:rPr>
                        <a:t>Mark</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0,3</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0,4</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0,4</a:t>
                      </a:r>
                    </a:p>
                  </a:txBody>
                  <a:tcPr marL="7620" marR="7620" marT="7620" marB="0" anchor="b"/>
                </a:tc>
                <a:extLst>
                  <a:ext uri="{0D108BD9-81ED-4DB2-BD59-A6C34878D82A}">
                    <a16:rowId xmlns:a16="http://schemas.microsoft.com/office/drawing/2014/main" val="1509179398"/>
                  </a:ext>
                </a:extLst>
              </a:tr>
              <a:tr h="158242">
                <a:tc>
                  <a:txBody>
                    <a:bodyPr/>
                    <a:lstStyle/>
                    <a:p>
                      <a:pPr algn="l" fontAlgn="b"/>
                      <a:r>
                        <a:rPr lang="sv-SE" sz="1400" u="none" strike="noStrike" dirty="0">
                          <a:effectLst/>
                        </a:rPr>
                        <a:t>Mellerud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1,8</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0,9</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1,2</a:t>
                      </a:r>
                    </a:p>
                  </a:txBody>
                  <a:tcPr marL="7620" marR="7620" marT="7620" marB="0" anchor="b"/>
                </a:tc>
                <a:extLst>
                  <a:ext uri="{0D108BD9-81ED-4DB2-BD59-A6C34878D82A}">
                    <a16:rowId xmlns:a16="http://schemas.microsoft.com/office/drawing/2014/main" val="225473092"/>
                  </a:ext>
                </a:extLst>
              </a:tr>
            </a:tbl>
          </a:graphicData>
        </a:graphic>
      </p:graphicFrame>
      <p:graphicFrame>
        <p:nvGraphicFramePr>
          <p:cNvPr id="5" name="Tabell 4">
            <a:extLst>
              <a:ext uri="{FF2B5EF4-FFF2-40B4-BE49-F238E27FC236}">
                <a16:creationId xmlns:a16="http://schemas.microsoft.com/office/drawing/2014/main" id="{BC0E85CE-E40E-4680-A5CC-8056F66AF8EF}"/>
              </a:ext>
            </a:extLst>
          </p:cNvPr>
          <p:cNvGraphicFramePr>
            <a:graphicFrameLocks noGrp="1"/>
          </p:cNvGraphicFramePr>
          <p:nvPr>
            <p:extLst>
              <p:ext uri="{D42A27DB-BD31-4B8C-83A1-F6EECF244321}">
                <p14:modId xmlns:p14="http://schemas.microsoft.com/office/powerpoint/2010/main" val="2278657152"/>
              </p:ext>
            </p:extLst>
          </p:nvPr>
        </p:nvGraphicFramePr>
        <p:xfrm>
          <a:off x="5666067" y="856706"/>
          <a:ext cx="3456000" cy="5999682"/>
        </p:xfrm>
        <a:graphic>
          <a:graphicData uri="http://schemas.openxmlformats.org/drawingml/2006/table">
            <a:tbl>
              <a:tblPr>
                <a:tableStyleId>{5C22544A-7EE6-4342-B048-85BDC9FD1C3A}</a:tableStyleId>
              </a:tblPr>
              <a:tblGrid>
                <a:gridCol w="1188000">
                  <a:extLst>
                    <a:ext uri="{9D8B030D-6E8A-4147-A177-3AD203B41FA5}">
                      <a16:colId xmlns:a16="http://schemas.microsoft.com/office/drawing/2014/main" val="2858695138"/>
                    </a:ext>
                  </a:extLst>
                </a:gridCol>
                <a:gridCol w="756000">
                  <a:extLst>
                    <a:ext uri="{9D8B030D-6E8A-4147-A177-3AD203B41FA5}">
                      <a16:colId xmlns:a16="http://schemas.microsoft.com/office/drawing/2014/main" val="1257064634"/>
                    </a:ext>
                  </a:extLst>
                </a:gridCol>
                <a:gridCol w="756000">
                  <a:extLst>
                    <a:ext uri="{9D8B030D-6E8A-4147-A177-3AD203B41FA5}">
                      <a16:colId xmlns:a16="http://schemas.microsoft.com/office/drawing/2014/main" val="3728142676"/>
                    </a:ext>
                  </a:extLst>
                </a:gridCol>
                <a:gridCol w="756000">
                  <a:extLst>
                    <a:ext uri="{9D8B030D-6E8A-4147-A177-3AD203B41FA5}">
                      <a16:colId xmlns:a16="http://schemas.microsoft.com/office/drawing/2014/main" val="2112784845"/>
                    </a:ext>
                  </a:extLst>
                </a:gridCol>
              </a:tblGrid>
              <a:tr h="218557">
                <a:tc>
                  <a:txBody>
                    <a:bodyPr/>
                    <a:lstStyle/>
                    <a:p>
                      <a:pPr algn="l" fontAlgn="b"/>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200" b="1" i="0" u="none" strike="noStrike" dirty="0">
                          <a:solidFill>
                            <a:srgbClr val="000000"/>
                          </a:solidFill>
                          <a:effectLst/>
                          <a:latin typeface="Calibri" panose="020F0502020204030204" pitchFamily="34" charset="0"/>
                        </a:rPr>
                        <a:t>Jan 2020</a:t>
                      </a:r>
                    </a:p>
                  </a:txBody>
                  <a:tcPr marL="7912" marR="7912" marT="7912"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200" b="1" i="0" u="none" strike="noStrike" dirty="0">
                          <a:solidFill>
                            <a:srgbClr val="000000"/>
                          </a:solidFill>
                          <a:effectLst/>
                          <a:latin typeface="Calibri" panose="020F0502020204030204" pitchFamily="34" charset="0"/>
                        </a:rPr>
                        <a:t>Feb 2020</a:t>
                      </a:r>
                    </a:p>
                  </a:txBody>
                  <a:tcPr marL="7912" marR="7912" marT="7912"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200" b="1" i="0" u="none" strike="noStrike" dirty="0">
                          <a:solidFill>
                            <a:srgbClr val="000000"/>
                          </a:solidFill>
                          <a:effectLst/>
                          <a:latin typeface="Calibri" panose="020F0502020204030204" pitchFamily="34" charset="0"/>
                        </a:rPr>
                        <a:t>Mars 2020</a:t>
                      </a:r>
                    </a:p>
                  </a:txBody>
                  <a:tcPr marL="7912" marR="7912" marT="7912" marB="0" anchor="b"/>
                </a:tc>
                <a:extLst>
                  <a:ext uri="{0D108BD9-81ED-4DB2-BD59-A6C34878D82A}">
                    <a16:rowId xmlns:a16="http://schemas.microsoft.com/office/drawing/2014/main" val="3681931137"/>
                  </a:ext>
                </a:extLst>
              </a:tr>
              <a:tr h="220150">
                <a:tc>
                  <a:txBody>
                    <a:bodyPr/>
                    <a:lstStyle/>
                    <a:p>
                      <a:pPr algn="l" fontAlgn="b"/>
                      <a:r>
                        <a:rPr lang="sv-SE" sz="1400" u="none" strike="noStrike" dirty="0">
                          <a:effectLst/>
                        </a:rPr>
                        <a:t>Munkedal</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0,7</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0,6</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0,7</a:t>
                      </a:r>
                    </a:p>
                  </a:txBody>
                  <a:tcPr marL="7620" marR="7620" marT="7620" marB="0" anchor="b"/>
                </a:tc>
                <a:extLst>
                  <a:ext uri="{0D108BD9-81ED-4DB2-BD59-A6C34878D82A}">
                    <a16:rowId xmlns:a16="http://schemas.microsoft.com/office/drawing/2014/main" val="2150773022"/>
                  </a:ext>
                </a:extLst>
              </a:tr>
              <a:tr h="220150">
                <a:tc>
                  <a:txBody>
                    <a:bodyPr/>
                    <a:lstStyle/>
                    <a:p>
                      <a:pPr algn="l" fontAlgn="b"/>
                      <a:r>
                        <a:rPr lang="sv-SE" sz="1400" u="none" strike="noStrike" dirty="0">
                          <a:effectLst/>
                        </a:rPr>
                        <a:t>Mölndal</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2,8</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1,9</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2,4</a:t>
                      </a:r>
                    </a:p>
                  </a:txBody>
                  <a:tcPr marL="7620" marR="7620" marT="7620" marB="0" anchor="b"/>
                </a:tc>
                <a:extLst>
                  <a:ext uri="{0D108BD9-81ED-4DB2-BD59-A6C34878D82A}">
                    <a16:rowId xmlns:a16="http://schemas.microsoft.com/office/drawing/2014/main" val="4272209298"/>
                  </a:ext>
                </a:extLst>
              </a:tr>
              <a:tr h="220150">
                <a:tc>
                  <a:txBody>
                    <a:bodyPr/>
                    <a:lstStyle/>
                    <a:p>
                      <a:pPr algn="l" fontAlgn="b"/>
                      <a:r>
                        <a:rPr lang="sv-SE" sz="1400" u="none" strike="noStrike" dirty="0">
                          <a:effectLst/>
                        </a:rPr>
                        <a:t>Orust</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2,0</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1,0</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1,3</a:t>
                      </a:r>
                    </a:p>
                  </a:txBody>
                  <a:tcPr marL="7620" marR="7620" marT="7620" marB="0" anchor="b"/>
                </a:tc>
                <a:extLst>
                  <a:ext uri="{0D108BD9-81ED-4DB2-BD59-A6C34878D82A}">
                    <a16:rowId xmlns:a16="http://schemas.microsoft.com/office/drawing/2014/main" val="2872424539"/>
                  </a:ext>
                </a:extLst>
              </a:tr>
              <a:tr h="220150">
                <a:tc>
                  <a:txBody>
                    <a:bodyPr/>
                    <a:lstStyle/>
                    <a:p>
                      <a:pPr algn="l" fontAlgn="b"/>
                      <a:r>
                        <a:rPr lang="sv-SE" sz="1400" u="none" strike="noStrike" dirty="0">
                          <a:effectLst/>
                        </a:rPr>
                        <a:t>Partille</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1,2</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1,4</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1,5</a:t>
                      </a:r>
                    </a:p>
                  </a:txBody>
                  <a:tcPr marL="7620" marR="7620" marT="7620" marB="0" anchor="b"/>
                </a:tc>
                <a:extLst>
                  <a:ext uri="{0D108BD9-81ED-4DB2-BD59-A6C34878D82A}">
                    <a16:rowId xmlns:a16="http://schemas.microsoft.com/office/drawing/2014/main" val="210409951"/>
                  </a:ext>
                </a:extLst>
              </a:tr>
              <a:tr h="220150">
                <a:tc>
                  <a:txBody>
                    <a:bodyPr/>
                    <a:lstStyle/>
                    <a:p>
                      <a:pPr algn="l" fontAlgn="b"/>
                      <a:r>
                        <a:rPr lang="sv-SE" sz="1400" u="none" strike="noStrike" dirty="0">
                          <a:effectLst/>
                        </a:rPr>
                        <a:t>Skara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0,7</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1,2</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1,0</a:t>
                      </a:r>
                    </a:p>
                  </a:txBody>
                  <a:tcPr marL="7620" marR="7620" marT="7620" marB="0" anchor="b"/>
                </a:tc>
                <a:extLst>
                  <a:ext uri="{0D108BD9-81ED-4DB2-BD59-A6C34878D82A}">
                    <a16:rowId xmlns:a16="http://schemas.microsoft.com/office/drawing/2014/main" val="3975398583"/>
                  </a:ext>
                </a:extLst>
              </a:tr>
              <a:tr h="220150">
                <a:tc>
                  <a:txBody>
                    <a:bodyPr/>
                    <a:lstStyle/>
                    <a:p>
                      <a:pPr algn="l" fontAlgn="b"/>
                      <a:r>
                        <a:rPr lang="sv-SE" sz="1400" u="none" strike="noStrike" dirty="0">
                          <a:effectLst/>
                        </a:rPr>
                        <a:t>Skövde</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0,6</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0,4</a:t>
                      </a:r>
                    </a:p>
                  </a:txBody>
                  <a:tcPr marL="7620" marR="7620" marT="7620"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0,5</a:t>
                      </a:r>
                    </a:p>
                  </a:txBody>
                  <a:tcPr marL="7620" marR="7620" marT="7620" marB="0" anchor="b"/>
                </a:tc>
                <a:extLst>
                  <a:ext uri="{0D108BD9-81ED-4DB2-BD59-A6C34878D82A}">
                    <a16:rowId xmlns:a16="http://schemas.microsoft.com/office/drawing/2014/main" val="971917472"/>
                  </a:ext>
                </a:extLst>
              </a:tr>
              <a:tr h="220150">
                <a:tc>
                  <a:txBody>
                    <a:bodyPr/>
                    <a:lstStyle/>
                    <a:p>
                      <a:pPr algn="l" fontAlgn="b"/>
                      <a:r>
                        <a:rPr lang="sv-SE" sz="1400" u="none" strike="noStrike" dirty="0">
                          <a:effectLst/>
                        </a:rPr>
                        <a:t>Sotenäs</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1,3</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1,4</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1,1</a:t>
                      </a:r>
                    </a:p>
                  </a:txBody>
                  <a:tcPr marL="7620" marR="7620" marT="7620" marB="0" anchor="b"/>
                </a:tc>
                <a:extLst>
                  <a:ext uri="{0D108BD9-81ED-4DB2-BD59-A6C34878D82A}">
                    <a16:rowId xmlns:a16="http://schemas.microsoft.com/office/drawing/2014/main" val="1630564977"/>
                  </a:ext>
                </a:extLst>
              </a:tr>
              <a:tr h="220150">
                <a:tc>
                  <a:txBody>
                    <a:bodyPr/>
                    <a:lstStyle/>
                    <a:p>
                      <a:pPr algn="l" fontAlgn="b"/>
                      <a:r>
                        <a:rPr lang="sv-SE" sz="1400" u="none" strike="noStrike" dirty="0">
                          <a:effectLst/>
                        </a:rPr>
                        <a:t>Stenungsund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1,8</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1,9</a:t>
                      </a:r>
                    </a:p>
                  </a:txBody>
                  <a:tcPr marL="7620" marR="7620" marT="7620"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1,3</a:t>
                      </a:r>
                    </a:p>
                  </a:txBody>
                  <a:tcPr marL="7620" marR="7620" marT="7620" marB="0" anchor="b"/>
                </a:tc>
                <a:extLst>
                  <a:ext uri="{0D108BD9-81ED-4DB2-BD59-A6C34878D82A}">
                    <a16:rowId xmlns:a16="http://schemas.microsoft.com/office/drawing/2014/main" val="3806599430"/>
                  </a:ext>
                </a:extLst>
              </a:tr>
              <a:tr h="220150">
                <a:tc>
                  <a:txBody>
                    <a:bodyPr/>
                    <a:lstStyle/>
                    <a:p>
                      <a:pPr algn="l" fontAlgn="b"/>
                      <a:r>
                        <a:rPr lang="sv-SE" sz="1400" u="none" strike="noStrike" dirty="0">
                          <a:effectLst/>
                        </a:rPr>
                        <a:t>Strömstad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1,4</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1,2</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0,7</a:t>
                      </a:r>
                    </a:p>
                  </a:txBody>
                  <a:tcPr marL="7620" marR="7620" marT="7620" marB="0" anchor="b"/>
                </a:tc>
                <a:extLst>
                  <a:ext uri="{0D108BD9-81ED-4DB2-BD59-A6C34878D82A}">
                    <a16:rowId xmlns:a16="http://schemas.microsoft.com/office/drawing/2014/main" val="1477466390"/>
                  </a:ext>
                </a:extLst>
              </a:tr>
              <a:tr h="246902">
                <a:tc>
                  <a:txBody>
                    <a:bodyPr/>
                    <a:lstStyle/>
                    <a:p>
                      <a:pPr algn="l" fontAlgn="b"/>
                      <a:r>
                        <a:rPr lang="sv-SE" sz="1400" u="none" strike="noStrike" dirty="0">
                          <a:effectLst/>
                        </a:rPr>
                        <a:t>Svenljunga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0,7</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0,5</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1,0</a:t>
                      </a:r>
                    </a:p>
                  </a:txBody>
                  <a:tcPr marL="7620" marR="7620" marT="7620" marB="0" anchor="b"/>
                </a:tc>
                <a:extLst>
                  <a:ext uri="{0D108BD9-81ED-4DB2-BD59-A6C34878D82A}">
                    <a16:rowId xmlns:a16="http://schemas.microsoft.com/office/drawing/2014/main" val="3084349665"/>
                  </a:ext>
                </a:extLst>
              </a:tr>
              <a:tr h="220150">
                <a:tc>
                  <a:txBody>
                    <a:bodyPr/>
                    <a:lstStyle/>
                    <a:p>
                      <a:pPr algn="l" fontAlgn="b"/>
                      <a:r>
                        <a:rPr lang="sv-SE" sz="1400" u="none" strike="noStrike" dirty="0">
                          <a:effectLst/>
                        </a:rPr>
                        <a:t>Tanum</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0,9</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1,1</a:t>
                      </a:r>
                    </a:p>
                  </a:txBody>
                  <a:tcPr marL="7620" marR="7620" marT="7620"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1,2</a:t>
                      </a:r>
                    </a:p>
                  </a:txBody>
                  <a:tcPr marL="7620" marR="7620" marT="7620" marB="0" anchor="b"/>
                </a:tc>
                <a:extLst>
                  <a:ext uri="{0D108BD9-81ED-4DB2-BD59-A6C34878D82A}">
                    <a16:rowId xmlns:a16="http://schemas.microsoft.com/office/drawing/2014/main" val="3808389509"/>
                  </a:ext>
                </a:extLst>
              </a:tr>
              <a:tr h="220150">
                <a:tc>
                  <a:txBody>
                    <a:bodyPr/>
                    <a:lstStyle/>
                    <a:p>
                      <a:pPr algn="l" fontAlgn="b"/>
                      <a:r>
                        <a:rPr lang="sv-SE" sz="1400" u="none" strike="noStrike" dirty="0">
                          <a:effectLst/>
                        </a:rPr>
                        <a:t>Tibro</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0,5</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0,3</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0,5</a:t>
                      </a:r>
                    </a:p>
                  </a:txBody>
                  <a:tcPr marL="7620" marR="7620" marT="7620" marB="0" anchor="b"/>
                </a:tc>
                <a:extLst>
                  <a:ext uri="{0D108BD9-81ED-4DB2-BD59-A6C34878D82A}">
                    <a16:rowId xmlns:a16="http://schemas.microsoft.com/office/drawing/2014/main" val="1260153343"/>
                  </a:ext>
                </a:extLst>
              </a:tr>
              <a:tr h="220150">
                <a:tc>
                  <a:txBody>
                    <a:bodyPr/>
                    <a:lstStyle/>
                    <a:p>
                      <a:pPr algn="l" fontAlgn="b"/>
                      <a:r>
                        <a:rPr lang="sv-SE" sz="1400" u="none" strike="noStrike" dirty="0">
                          <a:effectLst/>
                        </a:rPr>
                        <a:t>Tidaholm</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0,0</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0,1</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0,1</a:t>
                      </a:r>
                    </a:p>
                  </a:txBody>
                  <a:tcPr marL="7620" marR="7620" marT="7620" marB="0" anchor="b"/>
                </a:tc>
                <a:extLst>
                  <a:ext uri="{0D108BD9-81ED-4DB2-BD59-A6C34878D82A}">
                    <a16:rowId xmlns:a16="http://schemas.microsoft.com/office/drawing/2014/main" val="3070305260"/>
                  </a:ext>
                </a:extLst>
              </a:tr>
              <a:tr h="220150">
                <a:tc>
                  <a:txBody>
                    <a:bodyPr/>
                    <a:lstStyle/>
                    <a:p>
                      <a:pPr algn="l" fontAlgn="b"/>
                      <a:r>
                        <a:rPr lang="sv-SE" sz="1400" u="none" strike="noStrike" dirty="0">
                          <a:effectLst/>
                        </a:rPr>
                        <a:t>Tjörn</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1,5</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1,5</a:t>
                      </a:r>
                    </a:p>
                  </a:txBody>
                  <a:tcPr marL="7620" marR="7620" marT="7620"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1,8</a:t>
                      </a:r>
                    </a:p>
                  </a:txBody>
                  <a:tcPr marL="7620" marR="7620" marT="7620" marB="0" anchor="b"/>
                </a:tc>
                <a:extLst>
                  <a:ext uri="{0D108BD9-81ED-4DB2-BD59-A6C34878D82A}">
                    <a16:rowId xmlns:a16="http://schemas.microsoft.com/office/drawing/2014/main" val="394049405"/>
                  </a:ext>
                </a:extLst>
              </a:tr>
              <a:tr h="220150">
                <a:tc>
                  <a:txBody>
                    <a:bodyPr/>
                    <a:lstStyle/>
                    <a:p>
                      <a:pPr algn="l" fontAlgn="b"/>
                      <a:r>
                        <a:rPr lang="sv-SE" sz="1400" u="none" strike="noStrike" dirty="0">
                          <a:effectLst/>
                        </a:rPr>
                        <a:t>Tranemo</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0,8</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1,0</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0,5</a:t>
                      </a:r>
                    </a:p>
                  </a:txBody>
                  <a:tcPr marL="7620" marR="7620" marT="7620" marB="0" anchor="b"/>
                </a:tc>
                <a:extLst>
                  <a:ext uri="{0D108BD9-81ED-4DB2-BD59-A6C34878D82A}">
                    <a16:rowId xmlns:a16="http://schemas.microsoft.com/office/drawing/2014/main" val="4180516443"/>
                  </a:ext>
                </a:extLst>
              </a:tr>
              <a:tr h="220150">
                <a:tc>
                  <a:txBody>
                    <a:bodyPr/>
                    <a:lstStyle/>
                    <a:p>
                      <a:pPr algn="l" fontAlgn="b"/>
                      <a:r>
                        <a:rPr lang="sv-SE" sz="1400" u="none" strike="noStrike" dirty="0">
                          <a:effectLst/>
                        </a:rPr>
                        <a:t>Trollhättan</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1,2</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1,4</a:t>
                      </a:r>
                    </a:p>
                  </a:txBody>
                  <a:tcPr marL="7620" marR="7620" marT="7620"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1,4</a:t>
                      </a:r>
                    </a:p>
                  </a:txBody>
                  <a:tcPr marL="7620" marR="7620" marT="7620" marB="0" anchor="b"/>
                </a:tc>
                <a:extLst>
                  <a:ext uri="{0D108BD9-81ED-4DB2-BD59-A6C34878D82A}">
                    <a16:rowId xmlns:a16="http://schemas.microsoft.com/office/drawing/2014/main" val="1535210941"/>
                  </a:ext>
                </a:extLst>
              </a:tr>
              <a:tr h="220150">
                <a:tc>
                  <a:txBody>
                    <a:bodyPr/>
                    <a:lstStyle/>
                    <a:p>
                      <a:pPr algn="l" fontAlgn="b"/>
                      <a:r>
                        <a:rPr lang="sv-SE" sz="1400" u="none" strike="noStrike" dirty="0">
                          <a:effectLst/>
                        </a:rPr>
                        <a:t>Töreboda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0,7</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0,1</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0,2</a:t>
                      </a:r>
                    </a:p>
                  </a:txBody>
                  <a:tcPr marL="7620" marR="7620" marT="7620" marB="0" anchor="b"/>
                </a:tc>
                <a:extLst>
                  <a:ext uri="{0D108BD9-81ED-4DB2-BD59-A6C34878D82A}">
                    <a16:rowId xmlns:a16="http://schemas.microsoft.com/office/drawing/2014/main" val="4204200685"/>
                  </a:ext>
                </a:extLst>
              </a:tr>
              <a:tr h="220150">
                <a:tc>
                  <a:txBody>
                    <a:bodyPr/>
                    <a:lstStyle/>
                    <a:p>
                      <a:pPr algn="l" fontAlgn="b"/>
                      <a:r>
                        <a:rPr lang="sv-SE" sz="1400" u="none" strike="noStrike" dirty="0">
                          <a:effectLst/>
                        </a:rPr>
                        <a:t>Uddevalla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2,5</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2,0</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1,6</a:t>
                      </a:r>
                    </a:p>
                  </a:txBody>
                  <a:tcPr marL="7620" marR="7620" marT="7620" marB="0" anchor="b"/>
                </a:tc>
                <a:extLst>
                  <a:ext uri="{0D108BD9-81ED-4DB2-BD59-A6C34878D82A}">
                    <a16:rowId xmlns:a16="http://schemas.microsoft.com/office/drawing/2014/main" val="1167531832"/>
                  </a:ext>
                </a:extLst>
              </a:tr>
              <a:tr h="220150">
                <a:tc>
                  <a:txBody>
                    <a:bodyPr/>
                    <a:lstStyle/>
                    <a:p>
                      <a:pPr algn="l" fontAlgn="b"/>
                      <a:r>
                        <a:rPr lang="sv-SE" sz="1400" u="none" strike="noStrike" dirty="0">
                          <a:effectLst/>
                        </a:rPr>
                        <a:t>Ulricehamn</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1,0</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0,7</a:t>
                      </a:r>
                    </a:p>
                  </a:txBody>
                  <a:tcPr marL="7620" marR="7620" marT="7620"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0,7</a:t>
                      </a:r>
                    </a:p>
                  </a:txBody>
                  <a:tcPr marL="7620" marR="7620" marT="7620" marB="0" anchor="b"/>
                </a:tc>
                <a:extLst>
                  <a:ext uri="{0D108BD9-81ED-4DB2-BD59-A6C34878D82A}">
                    <a16:rowId xmlns:a16="http://schemas.microsoft.com/office/drawing/2014/main" val="2851169426"/>
                  </a:ext>
                </a:extLst>
              </a:tr>
              <a:tr h="220150">
                <a:tc>
                  <a:txBody>
                    <a:bodyPr/>
                    <a:lstStyle/>
                    <a:p>
                      <a:pPr algn="l" fontAlgn="b"/>
                      <a:r>
                        <a:rPr lang="sv-SE" sz="1400" u="none" strike="noStrike" dirty="0">
                          <a:effectLst/>
                        </a:rPr>
                        <a:t>Vara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0,2</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0,1</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0,2</a:t>
                      </a:r>
                    </a:p>
                  </a:txBody>
                  <a:tcPr marL="7620" marR="7620" marT="7620" marB="0" anchor="b"/>
                </a:tc>
                <a:extLst>
                  <a:ext uri="{0D108BD9-81ED-4DB2-BD59-A6C34878D82A}">
                    <a16:rowId xmlns:a16="http://schemas.microsoft.com/office/drawing/2014/main" val="2041698811"/>
                  </a:ext>
                </a:extLst>
              </a:tr>
              <a:tr h="220150">
                <a:tc>
                  <a:txBody>
                    <a:bodyPr/>
                    <a:lstStyle/>
                    <a:p>
                      <a:pPr algn="l" fontAlgn="b"/>
                      <a:r>
                        <a:rPr lang="sv-SE" sz="1400" u="none" strike="noStrike" dirty="0">
                          <a:effectLst/>
                        </a:rPr>
                        <a:t>Vårgårda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0,6</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0,3</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0,5</a:t>
                      </a:r>
                    </a:p>
                  </a:txBody>
                  <a:tcPr marL="7620" marR="7620" marT="7620" marB="0" anchor="b"/>
                </a:tc>
                <a:extLst>
                  <a:ext uri="{0D108BD9-81ED-4DB2-BD59-A6C34878D82A}">
                    <a16:rowId xmlns:a16="http://schemas.microsoft.com/office/drawing/2014/main" val="4271876829"/>
                  </a:ext>
                </a:extLst>
              </a:tr>
              <a:tr h="220150">
                <a:tc>
                  <a:txBody>
                    <a:bodyPr/>
                    <a:lstStyle/>
                    <a:p>
                      <a:pPr algn="l" fontAlgn="b"/>
                      <a:r>
                        <a:rPr lang="sv-SE" sz="1400" u="none" strike="noStrike" dirty="0">
                          <a:effectLst/>
                        </a:rPr>
                        <a:t>Vänersborg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2,0</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1,1</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1,7</a:t>
                      </a:r>
                    </a:p>
                  </a:txBody>
                  <a:tcPr marL="7620" marR="7620" marT="7620" marB="0" anchor="b"/>
                </a:tc>
                <a:extLst>
                  <a:ext uri="{0D108BD9-81ED-4DB2-BD59-A6C34878D82A}">
                    <a16:rowId xmlns:a16="http://schemas.microsoft.com/office/drawing/2014/main" val="1980463595"/>
                  </a:ext>
                </a:extLst>
              </a:tr>
              <a:tr h="220150">
                <a:tc>
                  <a:txBody>
                    <a:bodyPr/>
                    <a:lstStyle/>
                    <a:p>
                      <a:pPr algn="l" fontAlgn="b"/>
                      <a:r>
                        <a:rPr lang="sv-SE" sz="1200" u="none" strike="noStrike" dirty="0">
                          <a:effectLst/>
                        </a:rPr>
                        <a:t>X Fiktiv kommun</a:t>
                      </a:r>
                      <a:endParaRPr lang="sv-SE" sz="12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0,1</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0,0</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0,1</a:t>
                      </a:r>
                    </a:p>
                  </a:txBody>
                  <a:tcPr marL="7620" marR="7620" marT="7620" marB="0" anchor="b"/>
                </a:tc>
                <a:extLst>
                  <a:ext uri="{0D108BD9-81ED-4DB2-BD59-A6C34878D82A}">
                    <a16:rowId xmlns:a16="http://schemas.microsoft.com/office/drawing/2014/main" val="3192222768"/>
                  </a:ext>
                </a:extLst>
              </a:tr>
              <a:tr h="220150">
                <a:tc>
                  <a:txBody>
                    <a:bodyPr/>
                    <a:lstStyle/>
                    <a:p>
                      <a:pPr algn="l" fontAlgn="b"/>
                      <a:r>
                        <a:rPr lang="sv-SE" sz="1400" u="none" strike="noStrike" dirty="0">
                          <a:effectLst/>
                        </a:rPr>
                        <a:t>Åmål</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1,5</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1,1</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1,4</a:t>
                      </a:r>
                    </a:p>
                  </a:txBody>
                  <a:tcPr marL="7620" marR="7620" marT="7620" marB="0" anchor="b"/>
                </a:tc>
                <a:extLst>
                  <a:ext uri="{0D108BD9-81ED-4DB2-BD59-A6C34878D82A}">
                    <a16:rowId xmlns:a16="http://schemas.microsoft.com/office/drawing/2014/main" val="3257928435"/>
                  </a:ext>
                </a:extLst>
              </a:tr>
              <a:tr h="220150">
                <a:tc>
                  <a:txBody>
                    <a:bodyPr/>
                    <a:lstStyle/>
                    <a:p>
                      <a:pPr algn="l" fontAlgn="b"/>
                      <a:r>
                        <a:rPr lang="sv-SE" sz="1400" u="none" strike="noStrike" dirty="0">
                          <a:effectLst/>
                        </a:rPr>
                        <a:t>Öckerö</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0,7</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2,2</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0,7</a:t>
                      </a:r>
                    </a:p>
                  </a:txBody>
                  <a:tcPr marL="7620" marR="7620" marT="7620" marB="0" anchor="b"/>
                </a:tc>
                <a:extLst>
                  <a:ext uri="{0D108BD9-81ED-4DB2-BD59-A6C34878D82A}">
                    <a16:rowId xmlns:a16="http://schemas.microsoft.com/office/drawing/2014/main" val="1661627828"/>
                  </a:ext>
                </a:extLst>
              </a:tr>
              <a:tr h="220150">
                <a:tc>
                  <a:txBody>
                    <a:bodyPr/>
                    <a:lstStyle/>
                    <a:p>
                      <a:pPr algn="l" fontAlgn="b"/>
                      <a:r>
                        <a:rPr lang="sv-SE" sz="1400" b="1" i="0" u="none" strike="noStrike" dirty="0">
                          <a:solidFill>
                            <a:srgbClr val="000000"/>
                          </a:solidFill>
                          <a:effectLst/>
                          <a:latin typeface="Calibri" panose="020F0502020204030204" pitchFamily="34" charset="0"/>
                        </a:rPr>
                        <a:t>Totalt regionen</a:t>
                      </a:r>
                    </a:p>
                  </a:txBody>
                  <a:tcPr marL="7912" marR="7912" marT="7912" marB="0" anchor="b"/>
                </a:tc>
                <a:tc>
                  <a:txBody>
                    <a:bodyPr/>
                    <a:lstStyle/>
                    <a:p>
                      <a:pPr marL="0" algn="ctr" defTabSz="914400" rtl="0" eaLnBrk="1" fontAlgn="b" latinLnBrk="0" hangingPunct="1"/>
                      <a:r>
                        <a:rPr lang="sv-SE" sz="1400" b="1" i="0" u="none" strike="noStrike" kern="1200" dirty="0">
                          <a:solidFill>
                            <a:srgbClr val="000000"/>
                          </a:solidFill>
                          <a:effectLst/>
                          <a:latin typeface="Calibri" panose="020F0502020204030204" pitchFamily="34" charset="0"/>
                          <a:ea typeface="+mn-ea"/>
                          <a:cs typeface="+mn-cs"/>
                        </a:rPr>
                        <a:t>1,1</a:t>
                      </a:r>
                    </a:p>
                  </a:txBody>
                  <a:tcPr marL="7620" marR="7620" marT="7620" marB="0" anchor="b"/>
                </a:tc>
                <a:tc>
                  <a:txBody>
                    <a:bodyPr/>
                    <a:lstStyle/>
                    <a:p>
                      <a:pPr marL="0" algn="ctr" defTabSz="914400" rtl="0" eaLnBrk="1" fontAlgn="b" latinLnBrk="0" hangingPunct="1"/>
                      <a:r>
                        <a:rPr lang="sv-SE" sz="1400" b="1" i="0" u="none" strike="noStrike" kern="1200" dirty="0">
                          <a:solidFill>
                            <a:srgbClr val="000000"/>
                          </a:solidFill>
                          <a:effectLst/>
                          <a:latin typeface="Calibri" panose="020F0502020204030204" pitchFamily="34" charset="0"/>
                          <a:ea typeface="+mn-ea"/>
                          <a:cs typeface="+mn-cs"/>
                        </a:rPr>
                        <a:t>1,0</a:t>
                      </a:r>
                    </a:p>
                  </a:txBody>
                  <a:tcPr marL="7620" marR="7620" marT="7620" marB="0" anchor="b"/>
                </a:tc>
                <a:tc>
                  <a:txBody>
                    <a:bodyPr/>
                    <a:lstStyle/>
                    <a:p>
                      <a:pPr marL="0" algn="ctr" defTabSz="914400" rtl="0" eaLnBrk="1" fontAlgn="b" latinLnBrk="0" hangingPunct="1"/>
                      <a:r>
                        <a:rPr lang="sv-SE" sz="1400" b="1" i="0" u="none" strike="noStrike" kern="1200" dirty="0">
                          <a:solidFill>
                            <a:srgbClr val="000000"/>
                          </a:solidFill>
                          <a:effectLst/>
                          <a:latin typeface="Calibri" panose="020F0502020204030204" pitchFamily="34" charset="0"/>
                          <a:ea typeface="+mn-ea"/>
                          <a:cs typeface="+mn-cs"/>
                        </a:rPr>
                        <a:t>1,1</a:t>
                      </a:r>
                    </a:p>
                  </a:txBody>
                  <a:tcPr marL="7620" marR="7620" marT="7620" marB="0" anchor="b"/>
                </a:tc>
                <a:extLst>
                  <a:ext uri="{0D108BD9-81ED-4DB2-BD59-A6C34878D82A}">
                    <a16:rowId xmlns:a16="http://schemas.microsoft.com/office/drawing/2014/main" val="2123483387"/>
                  </a:ext>
                </a:extLst>
              </a:tr>
            </a:tbl>
          </a:graphicData>
        </a:graphic>
      </p:graphicFrame>
      <p:sp>
        <p:nvSpPr>
          <p:cNvPr id="6" name="textruta 5">
            <a:extLst>
              <a:ext uri="{FF2B5EF4-FFF2-40B4-BE49-F238E27FC236}">
                <a16:creationId xmlns:a16="http://schemas.microsoft.com/office/drawing/2014/main" id="{02E094C5-4768-42EF-81F5-FA0E814E976B}"/>
              </a:ext>
            </a:extLst>
          </p:cNvPr>
          <p:cNvSpPr txBox="1"/>
          <p:nvPr/>
        </p:nvSpPr>
        <p:spPr>
          <a:xfrm>
            <a:off x="9395586" y="3042304"/>
            <a:ext cx="2484976" cy="1831271"/>
          </a:xfrm>
          <a:prstGeom prst="rect">
            <a:avLst/>
          </a:prstGeom>
          <a:noFill/>
        </p:spPr>
        <p:txBody>
          <a:bodyPr wrap="none" rtlCol="0">
            <a:spAutoFit/>
          </a:bodyPr>
          <a:lstStyle/>
          <a:p>
            <a:br>
              <a:rPr lang="sv-SE" sz="1100" dirty="0"/>
            </a:br>
            <a:endParaRPr lang="sv-SE" sz="1100" dirty="0"/>
          </a:p>
          <a:p>
            <a:br>
              <a:rPr lang="sv-SE" sz="1100" dirty="0"/>
            </a:br>
            <a:r>
              <a:rPr lang="sv-SE" sz="1100" dirty="0"/>
              <a:t>Patienter från kommuner utanför VG är </a:t>
            </a:r>
          </a:p>
          <a:p>
            <a:r>
              <a:rPr lang="sv-SE" sz="1100" dirty="0"/>
              <a:t>samlade under X Fiktiv kommun.</a:t>
            </a:r>
            <a:br>
              <a:rPr lang="sv-SE" sz="1100" dirty="0"/>
            </a:br>
            <a:br>
              <a:rPr lang="sv-SE" sz="1100" dirty="0"/>
            </a:br>
            <a:r>
              <a:rPr lang="sv-SE" sz="1400" b="1" dirty="0"/>
              <a:t>OBS! </a:t>
            </a:r>
            <a:r>
              <a:rPr lang="sv-SE" sz="1400" dirty="0"/>
              <a:t>D</a:t>
            </a:r>
            <a:r>
              <a:rPr lang="sv-SE" sz="1100" dirty="0"/>
              <a:t>enna ledtid är </a:t>
            </a:r>
            <a:r>
              <a:rPr lang="sv-SE" sz="1100" b="1" dirty="0"/>
              <a:t>INTE</a:t>
            </a:r>
            <a:r>
              <a:rPr lang="sv-SE" sz="1100" dirty="0"/>
              <a:t> samma </a:t>
            </a:r>
            <a:br>
              <a:rPr lang="sv-SE" sz="1100" dirty="0"/>
            </a:br>
            <a:r>
              <a:rPr lang="sv-SE" sz="1100" dirty="0"/>
              <a:t>sak som medelvärdet av betalnings-</a:t>
            </a:r>
            <a:br>
              <a:rPr lang="sv-SE" sz="1100" dirty="0"/>
            </a:br>
            <a:r>
              <a:rPr lang="sv-SE" sz="1100" dirty="0"/>
              <a:t>grundande dagar, som är grund för </a:t>
            </a:r>
            <a:br>
              <a:rPr lang="sv-SE" sz="1100" dirty="0"/>
            </a:br>
            <a:r>
              <a:rPr lang="sv-SE" sz="1100" dirty="0"/>
              <a:t>faktureringen.</a:t>
            </a:r>
          </a:p>
        </p:txBody>
      </p:sp>
    </p:spTree>
    <p:extLst>
      <p:ext uri="{BB962C8B-B14F-4D97-AF65-F5344CB8AC3E}">
        <p14:creationId xmlns:p14="http://schemas.microsoft.com/office/powerpoint/2010/main" val="3726082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1"/>
          <p:cNvSpPr/>
          <p:nvPr/>
        </p:nvSpPr>
        <p:spPr>
          <a:xfrm>
            <a:off x="1506270" y="97426"/>
            <a:ext cx="9617255" cy="839589"/>
          </a:xfrm>
          <a:prstGeom prst="rect">
            <a:avLst/>
          </a:prstGeom>
        </p:spPr>
        <p:txBody>
          <a:bodyPr wrap="square">
            <a:spAutoFit/>
          </a:bodyPr>
          <a:lstStyle/>
          <a:p>
            <a:pPr>
              <a:lnSpc>
                <a:spcPct val="107000"/>
              </a:lnSpc>
              <a:spcAft>
                <a:spcPts val="800"/>
              </a:spcAft>
            </a:pPr>
            <a:r>
              <a:rPr lang="sv-SE" sz="3200" dirty="0">
                <a:latin typeface="Calibri" panose="020F0502020204030204" pitchFamily="34" charset="0"/>
                <a:ea typeface="Calibri" panose="020F0502020204030204" pitchFamily="34" charset="0"/>
                <a:cs typeface="Times New Roman" panose="02020603050405020304" pitchFamily="18" charset="0"/>
              </a:rPr>
              <a:t>Vårdtid som utskrivningsklar – per kommun, </a:t>
            </a:r>
            <a:r>
              <a:rPr lang="sv-SE" sz="3200" dirty="0">
                <a:solidFill>
                  <a:srgbClr val="FF0000"/>
                </a:solidFill>
                <a:latin typeface="Calibri" panose="020F0502020204030204" pitchFamily="34" charset="0"/>
                <a:ea typeface="Calibri" panose="020F0502020204030204" pitchFamily="34" charset="0"/>
                <a:cs typeface="Times New Roman" panose="02020603050405020304" pitchFamily="18" charset="0"/>
              </a:rPr>
              <a:t>Psykiatri</a:t>
            </a:r>
            <a:br>
              <a:rPr lang="sv-SE" sz="3200" dirty="0">
                <a:latin typeface="Calibri" panose="020F0502020204030204" pitchFamily="34" charset="0"/>
                <a:ea typeface="Calibri" panose="020F0502020204030204" pitchFamily="34" charset="0"/>
                <a:cs typeface="Times New Roman" panose="02020603050405020304" pitchFamily="18" charset="0"/>
              </a:rPr>
            </a:br>
            <a:r>
              <a:rPr lang="sv-SE" sz="1400" dirty="0">
                <a:latin typeface="Calibri" panose="020F0502020204030204" pitchFamily="34" charset="0"/>
                <a:ea typeface="Calibri" panose="020F0502020204030204" pitchFamily="34" charset="0"/>
                <a:cs typeface="Times New Roman" panose="02020603050405020304" pitchFamily="18" charset="0"/>
              </a:rPr>
              <a:t>Antal kalenderdagar (medelvärde)</a:t>
            </a:r>
          </a:p>
        </p:txBody>
      </p:sp>
      <p:graphicFrame>
        <p:nvGraphicFramePr>
          <p:cNvPr id="4" name="Tabell 3">
            <a:extLst>
              <a:ext uri="{FF2B5EF4-FFF2-40B4-BE49-F238E27FC236}">
                <a16:creationId xmlns:a16="http://schemas.microsoft.com/office/drawing/2014/main" id="{EDB5F4A6-4173-47A7-B093-C10072B49B11}"/>
              </a:ext>
            </a:extLst>
          </p:cNvPr>
          <p:cNvGraphicFramePr>
            <a:graphicFrameLocks noGrp="1"/>
          </p:cNvGraphicFramePr>
          <p:nvPr>
            <p:extLst>
              <p:ext uri="{D42A27DB-BD31-4B8C-83A1-F6EECF244321}">
                <p14:modId xmlns:p14="http://schemas.microsoft.com/office/powerpoint/2010/main" val="502939915"/>
              </p:ext>
            </p:extLst>
          </p:nvPr>
        </p:nvGraphicFramePr>
        <p:xfrm>
          <a:off x="1658317" y="853288"/>
          <a:ext cx="3456000" cy="5755000"/>
        </p:xfrm>
        <a:graphic>
          <a:graphicData uri="http://schemas.openxmlformats.org/drawingml/2006/table">
            <a:tbl>
              <a:tblPr>
                <a:tableStyleId>{5C22544A-7EE6-4342-B048-85BDC9FD1C3A}</a:tableStyleId>
              </a:tblPr>
              <a:tblGrid>
                <a:gridCol w="1188000">
                  <a:extLst>
                    <a:ext uri="{9D8B030D-6E8A-4147-A177-3AD203B41FA5}">
                      <a16:colId xmlns:a16="http://schemas.microsoft.com/office/drawing/2014/main" val="2708963678"/>
                    </a:ext>
                  </a:extLst>
                </a:gridCol>
                <a:gridCol w="756000">
                  <a:extLst>
                    <a:ext uri="{9D8B030D-6E8A-4147-A177-3AD203B41FA5}">
                      <a16:colId xmlns:a16="http://schemas.microsoft.com/office/drawing/2014/main" val="2446055734"/>
                    </a:ext>
                  </a:extLst>
                </a:gridCol>
                <a:gridCol w="756000">
                  <a:extLst>
                    <a:ext uri="{9D8B030D-6E8A-4147-A177-3AD203B41FA5}">
                      <a16:colId xmlns:a16="http://schemas.microsoft.com/office/drawing/2014/main" val="2520545571"/>
                    </a:ext>
                  </a:extLst>
                </a:gridCol>
                <a:gridCol w="756000">
                  <a:extLst>
                    <a:ext uri="{9D8B030D-6E8A-4147-A177-3AD203B41FA5}">
                      <a16:colId xmlns:a16="http://schemas.microsoft.com/office/drawing/2014/main" val="3150111345"/>
                    </a:ext>
                  </a:extLst>
                </a:gridCol>
              </a:tblGrid>
              <a:tr h="213445">
                <a:tc>
                  <a:txBody>
                    <a:bodyPr/>
                    <a:lstStyle/>
                    <a:p>
                      <a:pPr algn="l" fontAlgn="b"/>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200" b="1" i="0" u="none" strike="noStrike" dirty="0">
                          <a:solidFill>
                            <a:srgbClr val="000000"/>
                          </a:solidFill>
                          <a:effectLst/>
                          <a:latin typeface="Calibri" panose="020F0502020204030204" pitchFamily="34" charset="0"/>
                        </a:rPr>
                        <a:t>Jan 2020</a:t>
                      </a:r>
                    </a:p>
                  </a:txBody>
                  <a:tcPr marL="7912" marR="7912" marT="7912" marB="0" anchor="b"/>
                </a:tc>
                <a:tc>
                  <a:txBody>
                    <a:bodyPr/>
                    <a:lstStyle/>
                    <a:p>
                      <a:pPr algn="ctr" fontAlgn="b"/>
                      <a:r>
                        <a:rPr lang="sv-SE" sz="1200" b="1" i="0" u="none" strike="noStrike" dirty="0">
                          <a:solidFill>
                            <a:srgbClr val="000000"/>
                          </a:solidFill>
                          <a:effectLst/>
                          <a:latin typeface="Calibri" panose="020F0502020204030204" pitchFamily="34" charset="0"/>
                        </a:rPr>
                        <a:t>Feb 2020</a:t>
                      </a:r>
                    </a:p>
                  </a:txBody>
                  <a:tcPr marL="7912" marR="7912" marT="7912" marB="0" anchor="b"/>
                </a:tc>
                <a:tc>
                  <a:txBody>
                    <a:bodyPr/>
                    <a:lstStyle/>
                    <a:p>
                      <a:pPr algn="ctr" fontAlgn="b"/>
                      <a:r>
                        <a:rPr lang="sv-SE" sz="1200" b="1" i="0" u="none" strike="noStrike" dirty="0">
                          <a:solidFill>
                            <a:srgbClr val="000000"/>
                          </a:solidFill>
                          <a:effectLst/>
                          <a:latin typeface="Calibri" panose="020F0502020204030204" pitchFamily="34" charset="0"/>
                        </a:rPr>
                        <a:t>Mars 2020</a:t>
                      </a:r>
                    </a:p>
                  </a:txBody>
                  <a:tcPr marL="7912" marR="7912" marT="7912" marB="0" anchor="b"/>
                </a:tc>
                <a:extLst>
                  <a:ext uri="{0D108BD9-81ED-4DB2-BD59-A6C34878D82A}">
                    <a16:rowId xmlns:a16="http://schemas.microsoft.com/office/drawing/2014/main" val="606824346"/>
                  </a:ext>
                </a:extLst>
              </a:tr>
              <a:tr h="215001">
                <a:tc>
                  <a:txBody>
                    <a:bodyPr/>
                    <a:lstStyle/>
                    <a:p>
                      <a:pPr algn="l" fontAlgn="b"/>
                      <a:r>
                        <a:rPr lang="sv-SE" sz="1400" u="none" strike="noStrike" dirty="0">
                          <a:effectLst/>
                        </a:rPr>
                        <a:t>Ale</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2,5</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1,0</a:t>
                      </a:r>
                    </a:p>
                  </a:txBody>
                  <a:tcPr marL="7620" marR="7620" marT="7620" marB="0" anchor="b"/>
                </a:tc>
                <a:extLst>
                  <a:ext uri="{0D108BD9-81ED-4DB2-BD59-A6C34878D82A}">
                    <a16:rowId xmlns:a16="http://schemas.microsoft.com/office/drawing/2014/main" val="748299645"/>
                  </a:ext>
                </a:extLst>
              </a:tr>
              <a:tr h="215001">
                <a:tc>
                  <a:txBody>
                    <a:bodyPr/>
                    <a:lstStyle/>
                    <a:p>
                      <a:pPr algn="l" fontAlgn="b"/>
                      <a:r>
                        <a:rPr lang="sv-SE" sz="1400" u="none" strike="noStrike" dirty="0">
                          <a:effectLst/>
                        </a:rPr>
                        <a:t>Alingsås</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3,8</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3,5</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0,5</a:t>
                      </a:r>
                    </a:p>
                  </a:txBody>
                  <a:tcPr marL="7620" marR="7620" marT="7620" marB="0" anchor="b"/>
                </a:tc>
                <a:extLst>
                  <a:ext uri="{0D108BD9-81ED-4DB2-BD59-A6C34878D82A}">
                    <a16:rowId xmlns:a16="http://schemas.microsoft.com/office/drawing/2014/main" val="1845981146"/>
                  </a:ext>
                </a:extLst>
              </a:tr>
              <a:tr h="215001">
                <a:tc>
                  <a:txBody>
                    <a:bodyPr/>
                    <a:lstStyle/>
                    <a:p>
                      <a:pPr algn="l" fontAlgn="b"/>
                      <a:r>
                        <a:rPr lang="sv-SE" sz="1400" u="none" strike="noStrike" dirty="0">
                          <a:effectLst/>
                        </a:rPr>
                        <a:t>Bengtsfors</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endParaRPr lang="sv-SE" sz="1400" b="0" i="0" u="none" strike="noStrike" kern="1200" dirty="0">
                        <a:solidFill>
                          <a:srgbClr val="000000"/>
                        </a:solidFill>
                        <a:effectLst/>
                        <a:latin typeface="Calibri" panose="020F0502020204030204" pitchFamily="34" charset="0"/>
                        <a:ea typeface="+mn-ea"/>
                        <a:cs typeface="+mn-cs"/>
                      </a:endParaRP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extLst>
                  <a:ext uri="{0D108BD9-81ED-4DB2-BD59-A6C34878D82A}">
                    <a16:rowId xmlns:a16="http://schemas.microsoft.com/office/drawing/2014/main" val="3209708288"/>
                  </a:ext>
                </a:extLst>
              </a:tr>
              <a:tr h="215001">
                <a:tc>
                  <a:txBody>
                    <a:bodyPr/>
                    <a:lstStyle/>
                    <a:p>
                      <a:pPr algn="l" fontAlgn="b"/>
                      <a:r>
                        <a:rPr lang="sv-SE" sz="1400" u="none" strike="noStrike" dirty="0">
                          <a:effectLst/>
                        </a:rPr>
                        <a:t>Bollebygd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endParaRPr lang="sv-SE" sz="1400" b="0" i="0" u="none" strike="noStrike" kern="1200" dirty="0">
                        <a:solidFill>
                          <a:srgbClr val="000000"/>
                        </a:solidFill>
                        <a:effectLst/>
                        <a:latin typeface="Calibri" panose="020F0502020204030204" pitchFamily="34" charset="0"/>
                        <a:ea typeface="+mn-ea"/>
                        <a:cs typeface="+mn-cs"/>
                      </a:endParaRPr>
                    </a:p>
                  </a:txBody>
                  <a:tcPr marL="7620" marR="7620" marT="7620" marB="0" anchor="b"/>
                </a:tc>
                <a:tc>
                  <a:txBody>
                    <a:bodyPr/>
                    <a:lstStyle/>
                    <a:p>
                      <a:pPr marL="0" algn="ctr" defTabSz="914400" rtl="0" eaLnBrk="1" fontAlgn="b" latinLnBrk="0" hangingPunct="1"/>
                      <a:endParaRPr lang="sv-SE" sz="1400" b="0" i="0" u="none" strike="noStrike" kern="1200" dirty="0">
                        <a:solidFill>
                          <a:srgbClr val="000000"/>
                        </a:solidFill>
                        <a:effectLst/>
                        <a:latin typeface="Calibri" panose="020F0502020204030204" pitchFamily="34" charset="0"/>
                        <a:ea typeface="+mn-ea"/>
                        <a:cs typeface="+mn-cs"/>
                      </a:endParaRP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extLst>
                  <a:ext uri="{0D108BD9-81ED-4DB2-BD59-A6C34878D82A}">
                    <a16:rowId xmlns:a16="http://schemas.microsoft.com/office/drawing/2014/main" val="424450175"/>
                  </a:ext>
                </a:extLst>
              </a:tr>
              <a:tr h="215001">
                <a:tc>
                  <a:txBody>
                    <a:bodyPr/>
                    <a:lstStyle/>
                    <a:p>
                      <a:pPr algn="l" fontAlgn="b"/>
                      <a:r>
                        <a:rPr lang="sv-SE" sz="1400" u="none" strike="noStrike" dirty="0">
                          <a:effectLst/>
                        </a:rPr>
                        <a:t>Borås</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0,7</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3,1</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1,4</a:t>
                      </a:r>
                    </a:p>
                  </a:txBody>
                  <a:tcPr marL="7620" marR="7620" marT="7620" marB="0" anchor="b"/>
                </a:tc>
                <a:extLst>
                  <a:ext uri="{0D108BD9-81ED-4DB2-BD59-A6C34878D82A}">
                    <a16:rowId xmlns:a16="http://schemas.microsoft.com/office/drawing/2014/main" val="4248254507"/>
                  </a:ext>
                </a:extLst>
              </a:tr>
              <a:tr h="215001">
                <a:tc>
                  <a:txBody>
                    <a:bodyPr/>
                    <a:lstStyle/>
                    <a:p>
                      <a:pPr algn="l" fontAlgn="b"/>
                      <a:r>
                        <a:rPr lang="sv-SE" sz="1400" u="none" strike="noStrike" dirty="0">
                          <a:effectLst/>
                        </a:rPr>
                        <a:t>Dals-Ed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endParaRPr lang="sv-SE" sz="1400" b="0" i="0" u="none" strike="noStrike" kern="1200" dirty="0">
                        <a:solidFill>
                          <a:srgbClr val="000000"/>
                        </a:solidFill>
                        <a:effectLst/>
                        <a:latin typeface="Calibri" panose="020F0502020204030204" pitchFamily="34" charset="0"/>
                        <a:ea typeface="+mn-ea"/>
                        <a:cs typeface="+mn-cs"/>
                      </a:endParaRP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extLst>
                  <a:ext uri="{0D108BD9-81ED-4DB2-BD59-A6C34878D82A}">
                    <a16:rowId xmlns:a16="http://schemas.microsoft.com/office/drawing/2014/main" val="3210520092"/>
                  </a:ext>
                </a:extLst>
              </a:tr>
              <a:tr h="215001">
                <a:tc>
                  <a:txBody>
                    <a:bodyPr/>
                    <a:lstStyle/>
                    <a:p>
                      <a:pPr algn="l" fontAlgn="b"/>
                      <a:r>
                        <a:rPr lang="sv-SE" sz="1400" u="none" strike="noStrike" dirty="0">
                          <a:effectLst/>
                        </a:rPr>
                        <a:t>Essunga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endParaRPr lang="sv-SE" sz="1400" b="0" i="0" u="none" strike="noStrike" kern="1200" dirty="0">
                        <a:solidFill>
                          <a:srgbClr val="000000"/>
                        </a:solidFill>
                        <a:effectLst/>
                        <a:latin typeface="Calibri" panose="020F0502020204030204" pitchFamily="34" charset="0"/>
                        <a:ea typeface="+mn-ea"/>
                        <a:cs typeface="+mn-cs"/>
                      </a:endParaRP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1,8</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extLst>
                  <a:ext uri="{0D108BD9-81ED-4DB2-BD59-A6C34878D82A}">
                    <a16:rowId xmlns:a16="http://schemas.microsoft.com/office/drawing/2014/main" val="3069039900"/>
                  </a:ext>
                </a:extLst>
              </a:tr>
              <a:tr h="215001">
                <a:tc>
                  <a:txBody>
                    <a:bodyPr/>
                    <a:lstStyle/>
                    <a:p>
                      <a:pPr algn="l" fontAlgn="b"/>
                      <a:r>
                        <a:rPr lang="sv-SE" sz="1400" u="none" strike="noStrike" dirty="0">
                          <a:effectLst/>
                        </a:rPr>
                        <a:t>Falköping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1,9</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0,0</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0,0</a:t>
                      </a:r>
                    </a:p>
                  </a:txBody>
                  <a:tcPr marL="7620" marR="7620" marT="7620" marB="0" anchor="b"/>
                </a:tc>
                <a:extLst>
                  <a:ext uri="{0D108BD9-81ED-4DB2-BD59-A6C34878D82A}">
                    <a16:rowId xmlns:a16="http://schemas.microsoft.com/office/drawing/2014/main" val="1196639047"/>
                  </a:ext>
                </a:extLst>
              </a:tr>
              <a:tr h="215001">
                <a:tc>
                  <a:txBody>
                    <a:bodyPr/>
                    <a:lstStyle/>
                    <a:p>
                      <a:pPr algn="l" fontAlgn="b"/>
                      <a:r>
                        <a:rPr lang="sv-SE" sz="1400" u="none" strike="noStrike" dirty="0">
                          <a:effectLst/>
                        </a:rPr>
                        <a:t>Färgelanda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endParaRPr lang="sv-SE" sz="1400" b="0" i="0" u="none" strike="noStrike" kern="1200" dirty="0">
                        <a:solidFill>
                          <a:srgbClr val="000000"/>
                        </a:solidFill>
                        <a:effectLst/>
                        <a:latin typeface="Calibri" panose="020F0502020204030204" pitchFamily="34" charset="0"/>
                        <a:ea typeface="+mn-ea"/>
                        <a:cs typeface="+mn-cs"/>
                      </a:endParaRP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0,1</a:t>
                      </a:r>
                    </a:p>
                  </a:txBody>
                  <a:tcPr marL="7620" marR="7620" marT="7620" marB="0" anchor="b"/>
                </a:tc>
                <a:extLst>
                  <a:ext uri="{0D108BD9-81ED-4DB2-BD59-A6C34878D82A}">
                    <a16:rowId xmlns:a16="http://schemas.microsoft.com/office/drawing/2014/main" val="3161440152"/>
                  </a:ext>
                </a:extLst>
              </a:tr>
              <a:tr h="215001">
                <a:tc>
                  <a:txBody>
                    <a:bodyPr/>
                    <a:lstStyle/>
                    <a:p>
                      <a:pPr algn="l" fontAlgn="b"/>
                      <a:r>
                        <a:rPr lang="sv-SE" sz="1400" u="none" strike="noStrike">
                          <a:effectLst/>
                        </a:rPr>
                        <a:t>Grästorp</a:t>
                      </a:r>
                      <a:endParaRPr lang="sv-SE" sz="1400" b="0" i="0" u="none" strike="noStrike">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endParaRPr lang="sv-SE" sz="1400" b="0" i="0" u="none" strike="noStrike" kern="1200">
                        <a:solidFill>
                          <a:srgbClr val="000000"/>
                        </a:solidFill>
                        <a:effectLst/>
                        <a:latin typeface="Calibri" panose="020F0502020204030204" pitchFamily="34" charset="0"/>
                        <a:ea typeface="+mn-ea"/>
                        <a:cs typeface="+mn-cs"/>
                      </a:endParaRPr>
                    </a:p>
                  </a:txBody>
                  <a:tcPr marL="7620" marR="7620" marT="7620" marB="0" anchor="b"/>
                </a:tc>
                <a:extLst>
                  <a:ext uri="{0D108BD9-81ED-4DB2-BD59-A6C34878D82A}">
                    <a16:rowId xmlns:a16="http://schemas.microsoft.com/office/drawing/2014/main" val="2715459181"/>
                  </a:ext>
                </a:extLst>
              </a:tr>
              <a:tr h="215001">
                <a:tc>
                  <a:txBody>
                    <a:bodyPr/>
                    <a:lstStyle/>
                    <a:p>
                      <a:pPr algn="l" fontAlgn="b"/>
                      <a:r>
                        <a:rPr lang="sv-SE" sz="1400" u="none" strike="noStrike" dirty="0">
                          <a:effectLst/>
                        </a:rPr>
                        <a:t>Gullspång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endParaRPr lang="sv-SE" sz="1400" b="0" i="0" u="none" strike="noStrike" kern="1200" dirty="0">
                        <a:solidFill>
                          <a:srgbClr val="000000"/>
                        </a:solidFill>
                        <a:effectLst/>
                        <a:latin typeface="Calibri" panose="020F0502020204030204" pitchFamily="34" charset="0"/>
                        <a:ea typeface="+mn-ea"/>
                        <a:cs typeface="+mn-cs"/>
                      </a:endParaRP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endParaRPr lang="sv-SE" sz="1400" b="0" i="0" u="none" strike="noStrike" kern="1200">
                        <a:solidFill>
                          <a:srgbClr val="000000"/>
                        </a:solidFill>
                        <a:effectLst/>
                        <a:latin typeface="Calibri" panose="020F0502020204030204" pitchFamily="34" charset="0"/>
                        <a:ea typeface="+mn-ea"/>
                        <a:cs typeface="+mn-cs"/>
                      </a:endParaRPr>
                    </a:p>
                  </a:txBody>
                  <a:tcPr marL="7620" marR="7620" marT="7620" marB="0" anchor="b"/>
                </a:tc>
                <a:extLst>
                  <a:ext uri="{0D108BD9-81ED-4DB2-BD59-A6C34878D82A}">
                    <a16:rowId xmlns:a16="http://schemas.microsoft.com/office/drawing/2014/main" val="3803826772"/>
                  </a:ext>
                </a:extLst>
              </a:tr>
              <a:tr h="215001">
                <a:tc>
                  <a:txBody>
                    <a:bodyPr/>
                    <a:lstStyle/>
                    <a:p>
                      <a:pPr algn="l" fontAlgn="b"/>
                      <a:r>
                        <a:rPr lang="sv-SE" sz="1400" u="none" strike="noStrike" dirty="0">
                          <a:effectLst/>
                        </a:rPr>
                        <a:t>Göteborg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1,8</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0,7</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1,1</a:t>
                      </a:r>
                    </a:p>
                  </a:txBody>
                  <a:tcPr marL="7620" marR="7620" marT="7620" marB="0" anchor="b"/>
                </a:tc>
                <a:extLst>
                  <a:ext uri="{0D108BD9-81ED-4DB2-BD59-A6C34878D82A}">
                    <a16:rowId xmlns:a16="http://schemas.microsoft.com/office/drawing/2014/main" val="1610195000"/>
                  </a:ext>
                </a:extLst>
              </a:tr>
              <a:tr h="215001">
                <a:tc>
                  <a:txBody>
                    <a:bodyPr/>
                    <a:lstStyle/>
                    <a:p>
                      <a:pPr algn="l" fontAlgn="b"/>
                      <a:r>
                        <a:rPr lang="sv-SE" sz="1400" u="none" strike="noStrike" dirty="0">
                          <a:effectLst/>
                        </a:rPr>
                        <a:t>Götene</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extLst>
                  <a:ext uri="{0D108BD9-81ED-4DB2-BD59-A6C34878D82A}">
                    <a16:rowId xmlns:a16="http://schemas.microsoft.com/office/drawing/2014/main" val="1951873254"/>
                  </a:ext>
                </a:extLst>
              </a:tr>
              <a:tr h="215001">
                <a:tc>
                  <a:txBody>
                    <a:bodyPr/>
                    <a:lstStyle/>
                    <a:p>
                      <a:pPr algn="l" fontAlgn="b"/>
                      <a:r>
                        <a:rPr lang="sv-SE" sz="1400" u="none" strike="noStrike" dirty="0">
                          <a:effectLst/>
                        </a:rPr>
                        <a:t>Herrljunga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extLst>
                  <a:ext uri="{0D108BD9-81ED-4DB2-BD59-A6C34878D82A}">
                    <a16:rowId xmlns:a16="http://schemas.microsoft.com/office/drawing/2014/main" val="88406803"/>
                  </a:ext>
                </a:extLst>
              </a:tr>
              <a:tr h="215001">
                <a:tc>
                  <a:txBody>
                    <a:bodyPr/>
                    <a:lstStyle/>
                    <a:p>
                      <a:pPr algn="l" fontAlgn="b"/>
                      <a:r>
                        <a:rPr lang="sv-SE" sz="1400" u="none" strike="noStrike" dirty="0">
                          <a:effectLst/>
                        </a:rPr>
                        <a:t>Hjo</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extLst>
                  <a:ext uri="{0D108BD9-81ED-4DB2-BD59-A6C34878D82A}">
                    <a16:rowId xmlns:a16="http://schemas.microsoft.com/office/drawing/2014/main" val="3071094052"/>
                  </a:ext>
                </a:extLst>
              </a:tr>
              <a:tr h="215001">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sv-SE" sz="1400" u="none" strike="noStrike" dirty="0">
                          <a:effectLst/>
                        </a:rPr>
                        <a:t>Härryda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extLst>
                  <a:ext uri="{0D108BD9-81ED-4DB2-BD59-A6C34878D82A}">
                    <a16:rowId xmlns:a16="http://schemas.microsoft.com/office/drawing/2014/main" val="3942119857"/>
                  </a:ext>
                </a:extLst>
              </a:tr>
              <a:tr h="215001">
                <a:tc>
                  <a:txBody>
                    <a:bodyPr/>
                    <a:lstStyle/>
                    <a:p>
                      <a:pPr algn="l" fontAlgn="b"/>
                      <a:r>
                        <a:rPr lang="sv-SE" sz="1400" u="none" strike="noStrike" dirty="0">
                          <a:effectLst/>
                        </a:rPr>
                        <a:t>Karlsborg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endParaRPr lang="sv-SE" sz="1400" b="0" i="0" u="none" strike="noStrike" kern="1200" dirty="0">
                        <a:solidFill>
                          <a:srgbClr val="000000"/>
                        </a:solidFill>
                        <a:effectLst/>
                        <a:latin typeface="Calibri" panose="020F0502020204030204" pitchFamily="34" charset="0"/>
                        <a:ea typeface="+mn-ea"/>
                        <a:cs typeface="+mn-cs"/>
                      </a:endParaRPr>
                    </a:p>
                  </a:txBody>
                  <a:tcPr marL="7620" marR="7620" marT="7620" marB="0" anchor="b"/>
                </a:tc>
                <a:extLst>
                  <a:ext uri="{0D108BD9-81ED-4DB2-BD59-A6C34878D82A}">
                    <a16:rowId xmlns:a16="http://schemas.microsoft.com/office/drawing/2014/main" val="1686662806"/>
                  </a:ext>
                </a:extLst>
              </a:tr>
              <a:tr h="215001">
                <a:tc>
                  <a:txBody>
                    <a:bodyPr/>
                    <a:lstStyle/>
                    <a:p>
                      <a:pPr algn="l" fontAlgn="b"/>
                      <a:r>
                        <a:rPr lang="sv-SE" sz="1400" u="none" strike="noStrike" dirty="0">
                          <a:effectLst/>
                        </a:rPr>
                        <a:t>Kungälv</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2,8</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3,1</a:t>
                      </a:r>
                    </a:p>
                  </a:txBody>
                  <a:tcPr marL="7620" marR="7620" marT="7620"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1,2</a:t>
                      </a:r>
                    </a:p>
                  </a:txBody>
                  <a:tcPr marL="7620" marR="7620" marT="7620" marB="0" anchor="b"/>
                </a:tc>
                <a:extLst>
                  <a:ext uri="{0D108BD9-81ED-4DB2-BD59-A6C34878D82A}">
                    <a16:rowId xmlns:a16="http://schemas.microsoft.com/office/drawing/2014/main" val="1867758871"/>
                  </a:ext>
                </a:extLst>
              </a:tr>
              <a:tr h="215001">
                <a:tc>
                  <a:txBody>
                    <a:bodyPr/>
                    <a:lstStyle/>
                    <a:p>
                      <a:pPr algn="l" fontAlgn="b"/>
                      <a:r>
                        <a:rPr lang="sv-SE" sz="1400" u="none" strike="noStrike" dirty="0">
                          <a:effectLst/>
                        </a:rPr>
                        <a:t>Lerum</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endParaRPr lang="sv-SE" sz="1400" b="0" i="0" u="none" strike="noStrike" kern="1200">
                        <a:solidFill>
                          <a:srgbClr val="000000"/>
                        </a:solidFill>
                        <a:effectLst/>
                        <a:latin typeface="Calibri" panose="020F0502020204030204" pitchFamily="34" charset="0"/>
                        <a:ea typeface="+mn-ea"/>
                        <a:cs typeface="+mn-cs"/>
                      </a:endParaRPr>
                    </a:p>
                  </a:txBody>
                  <a:tcPr marL="7620" marR="7620" marT="7620" marB="0" anchor="b"/>
                </a:tc>
                <a:extLst>
                  <a:ext uri="{0D108BD9-81ED-4DB2-BD59-A6C34878D82A}">
                    <a16:rowId xmlns:a16="http://schemas.microsoft.com/office/drawing/2014/main" val="1401030626"/>
                  </a:ext>
                </a:extLst>
              </a:tr>
              <a:tr h="215001">
                <a:tc>
                  <a:txBody>
                    <a:bodyPr/>
                    <a:lstStyle/>
                    <a:p>
                      <a:pPr algn="l" fontAlgn="b"/>
                      <a:r>
                        <a:rPr lang="sv-SE" sz="1400" u="none" strike="noStrike" dirty="0">
                          <a:effectLst/>
                        </a:rPr>
                        <a:t>Lidköping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0,0</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0,1</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0,1</a:t>
                      </a:r>
                    </a:p>
                  </a:txBody>
                  <a:tcPr marL="7620" marR="7620" marT="7620" marB="0" anchor="b"/>
                </a:tc>
                <a:extLst>
                  <a:ext uri="{0D108BD9-81ED-4DB2-BD59-A6C34878D82A}">
                    <a16:rowId xmlns:a16="http://schemas.microsoft.com/office/drawing/2014/main" val="2054303113"/>
                  </a:ext>
                </a:extLst>
              </a:tr>
              <a:tr h="215001">
                <a:tc>
                  <a:txBody>
                    <a:bodyPr/>
                    <a:lstStyle/>
                    <a:p>
                      <a:pPr algn="l" fontAlgn="b"/>
                      <a:r>
                        <a:rPr lang="sv-SE" sz="1400" u="none" strike="noStrike" dirty="0">
                          <a:effectLst/>
                        </a:rPr>
                        <a:t>Lilla Edet</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0,0</a:t>
                      </a:r>
                    </a:p>
                  </a:txBody>
                  <a:tcPr marL="7620" marR="7620" marT="7620" marB="0" anchor="b"/>
                </a:tc>
                <a:extLst>
                  <a:ext uri="{0D108BD9-81ED-4DB2-BD59-A6C34878D82A}">
                    <a16:rowId xmlns:a16="http://schemas.microsoft.com/office/drawing/2014/main" val="4185723311"/>
                  </a:ext>
                </a:extLst>
              </a:tr>
              <a:tr h="215001">
                <a:tc>
                  <a:txBody>
                    <a:bodyPr/>
                    <a:lstStyle/>
                    <a:p>
                      <a:pPr algn="l" fontAlgn="b"/>
                      <a:r>
                        <a:rPr lang="sv-SE" sz="1400" u="none" strike="noStrike" dirty="0">
                          <a:effectLst/>
                        </a:rPr>
                        <a:t>Lysekil</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extLst>
                  <a:ext uri="{0D108BD9-81ED-4DB2-BD59-A6C34878D82A}">
                    <a16:rowId xmlns:a16="http://schemas.microsoft.com/office/drawing/2014/main" val="196645448"/>
                  </a:ext>
                </a:extLst>
              </a:tr>
              <a:tr h="215001">
                <a:tc>
                  <a:txBody>
                    <a:bodyPr/>
                    <a:lstStyle/>
                    <a:p>
                      <a:pPr algn="l" fontAlgn="b"/>
                      <a:r>
                        <a:rPr lang="sv-SE" sz="1400" u="none" strike="noStrike" dirty="0">
                          <a:effectLst/>
                        </a:rPr>
                        <a:t>Mariestad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1,0</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0,1</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0,1</a:t>
                      </a:r>
                    </a:p>
                  </a:txBody>
                  <a:tcPr marL="7620" marR="7620" marT="7620" marB="0" anchor="b"/>
                </a:tc>
                <a:extLst>
                  <a:ext uri="{0D108BD9-81ED-4DB2-BD59-A6C34878D82A}">
                    <a16:rowId xmlns:a16="http://schemas.microsoft.com/office/drawing/2014/main" val="1869652504"/>
                  </a:ext>
                </a:extLst>
              </a:tr>
              <a:tr h="215001">
                <a:tc>
                  <a:txBody>
                    <a:bodyPr/>
                    <a:lstStyle/>
                    <a:p>
                      <a:pPr algn="l" fontAlgn="b"/>
                      <a:r>
                        <a:rPr lang="sv-SE" sz="1400" u="none" strike="noStrike" dirty="0">
                          <a:effectLst/>
                        </a:rPr>
                        <a:t>Mark</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extLst>
                  <a:ext uri="{0D108BD9-81ED-4DB2-BD59-A6C34878D82A}">
                    <a16:rowId xmlns:a16="http://schemas.microsoft.com/office/drawing/2014/main" val="1509179398"/>
                  </a:ext>
                </a:extLst>
              </a:tr>
              <a:tr h="223200">
                <a:tc>
                  <a:txBody>
                    <a:bodyPr/>
                    <a:lstStyle/>
                    <a:p>
                      <a:pPr algn="l" fontAlgn="b"/>
                      <a:r>
                        <a:rPr lang="sv-SE" sz="1400" u="none" strike="noStrike" dirty="0">
                          <a:effectLst/>
                        </a:rPr>
                        <a:t>Mellerud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extLst>
                  <a:ext uri="{0D108BD9-81ED-4DB2-BD59-A6C34878D82A}">
                    <a16:rowId xmlns:a16="http://schemas.microsoft.com/office/drawing/2014/main" val="225473092"/>
                  </a:ext>
                </a:extLst>
              </a:tr>
            </a:tbl>
          </a:graphicData>
        </a:graphic>
      </p:graphicFrame>
      <p:graphicFrame>
        <p:nvGraphicFramePr>
          <p:cNvPr id="5" name="Tabell 4">
            <a:extLst>
              <a:ext uri="{FF2B5EF4-FFF2-40B4-BE49-F238E27FC236}">
                <a16:creationId xmlns:a16="http://schemas.microsoft.com/office/drawing/2014/main" id="{BC0E85CE-E40E-4680-A5CC-8056F66AF8EF}"/>
              </a:ext>
            </a:extLst>
          </p:cNvPr>
          <p:cNvGraphicFramePr>
            <a:graphicFrameLocks noGrp="1"/>
          </p:cNvGraphicFramePr>
          <p:nvPr>
            <p:extLst>
              <p:ext uri="{D42A27DB-BD31-4B8C-83A1-F6EECF244321}">
                <p14:modId xmlns:p14="http://schemas.microsoft.com/office/powerpoint/2010/main" val="2903641888"/>
              </p:ext>
            </p:extLst>
          </p:nvPr>
        </p:nvGraphicFramePr>
        <p:xfrm>
          <a:off x="5599522" y="809571"/>
          <a:ext cx="3522546" cy="5999682"/>
        </p:xfrm>
        <a:graphic>
          <a:graphicData uri="http://schemas.openxmlformats.org/drawingml/2006/table">
            <a:tbl>
              <a:tblPr>
                <a:tableStyleId>{5C22544A-7EE6-4342-B048-85BDC9FD1C3A}</a:tableStyleId>
              </a:tblPr>
              <a:tblGrid>
                <a:gridCol w="1210875">
                  <a:extLst>
                    <a:ext uri="{9D8B030D-6E8A-4147-A177-3AD203B41FA5}">
                      <a16:colId xmlns:a16="http://schemas.microsoft.com/office/drawing/2014/main" val="2858695138"/>
                    </a:ext>
                  </a:extLst>
                </a:gridCol>
                <a:gridCol w="770557">
                  <a:extLst>
                    <a:ext uri="{9D8B030D-6E8A-4147-A177-3AD203B41FA5}">
                      <a16:colId xmlns:a16="http://schemas.microsoft.com/office/drawing/2014/main" val="1257064634"/>
                    </a:ext>
                  </a:extLst>
                </a:gridCol>
                <a:gridCol w="770557">
                  <a:extLst>
                    <a:ext uri="{9D8B030D-6E8A-4147-A177-3AD203B41FA5}">
                      <a16:colId xmlns:a16="http://schemas.microsoft.com/office/drawing/2014/main" val="3728142676"/>
                    </a:ext>
                  </a:extLst>
                </a:gridCol>
                <a:gridCol w="770557">
                  <a:extLst>
                    <a:ext uri="{9D8B030D-6E8A-4147-A177-3AD203B41FA5}">
                      <a16:colId xmlns:a16="http://schemas.microsoft.com/office/drawing/2014/main" val="2112784845"/>
                    </a:ext>
                  </a:extLst>
                </a:gridCol>
              </a:tblGrid>
              <a:tr h="218557">
                <a:tc>
                  <a:txBody>
                    <a:bodyPr/>
                    <a:lstStyle/>
                    <a:p>
                      <a:pPr algn="l" fontAlgn="b"/>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200" b="1" i="0" u="none" strike="noStrike" dirty="0">
                          <a:solidFill>
                            <a:srgbClr val="000000"/>
                          </a:solidFill>
                          <a:effectLst/>
                          <a:latin typeface="Calibri" panose="020F0502020204030204" pitchFamily="34" charset="0"/>
                        </a:rPr>
                        <a:t>Jan 2020</a:t>
                      </a:r>
                    </a:p>
                  </a:txBody>
                  <a:tcPr marL="7912" marR="7912" marT="7912"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200" b="1" i="0" u="none" strike="noStrike" dirty="0">
                          <a:solidFill>
                            <a:srgbClr val="000000"/>
                          </a:solidFill>
                          <a:effectLst/>
                          <a:latin typeface="Calibri" panose="020F0502020204030204" pitchFamily="34" charset="0"/>
                        </a:rPr>
                        <a:t>Feb 2020</a:t>
                      </a:r>
                    </a:p>
                  </a:txBody>
                  <a:tcPr marL="7912" marR="7912" marT="7912"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200" b="1" i="0" u="none" strike="noStrike" dirty="0">
                          <a:solidFill>
                            <a:srgbClr val="000000"/>
                          </a:solidFill>
                          <a:effectLst/>
                          <a:latin typeface="Calibri" panose="020F0502020204030204" pitchFamily="34" charset="0"/>
                        </a:rPr>
                        <a:t>Mars 2020</a:t>
                      </a:r>
                    </a:p>
                  </a:txBody>
                  <a:tcPr marL="7912" marR="7912" marT="7912" marB="0" anchor="b"/>
                </a:tc>
                <a:extLst>
                  <a:ext uri="{0D108BD9-81ED-4DB2-BD59-A6C34878D82A}">
                    <a16:rowId xmlns:a16="http://schemas.microsoft.com/office/drawing/2014/main" val="3681931137"/>
                  </a:ext>
                </a:extLst>
              </a:tr>
              <a:tr h="220150">
                <a:tc>
                  <a:txBody>
                    <a:bodyPr/>
                    <a:lstStyle/>
                    <a:p>
                      <a:pPr algn="l" fontAlgn="b"/>
                      <a:r>
                        <a:rPr lang="sv-SE" sz="1400" u="none" strike="noStrike" dirty="0">
                          <a:effectLst/>
                        </a:rPr>
                        <a:t>Munkedal</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endParaRPr lang="sv-SE" sz="1400" b="0" i="0" u="none" strike="noStrike" kern="1200" dirty="0">
                        <a:solidFill>
                          <a:srgbClr val="000000"/>
                        </a:solidFill>
                        <a:effectLst/>
                        <a:latin typeface="Calibri" panose="020F0502020204030204" pitchFamily="34" charset="0"/>
                        <a:ea typeface="+mn-ea"/>
                        <a:cs typeface="+mn-cs"/>
                      </a:endParaRPr>
                    </a:p>
                  </a:txBody>
                  <a:tcPr marL="7620" marR="7620" marT="7620" marB="0" anchor="b"/>
                </a:tc>
                <a:tc>
                  <a:txBody>
                    <a:bodyPr/>
                    <a:lstStyle/>
                    <a:p>
                      <a:pPr marL="0" algn="ctr" defTabSz="914400" rtl="0" eaLnBrk="1" fontAlgn="b" latinLnBrk="0" hangingPunct="1"/>
                      <a:endParaRPr lang="sv-SE" sz="1400" b="0" i="0" u="none" strike="noStrike" kern="1200" dirty="0">
                        <a:solidFill>
                          <a:srgbClr val="000000"/>
                        </a:solidFill>
                        <a:effectLst/>
                        <a:latin typeface="Calibri" panose="020F0502020204030204" pitchFamily="34" charset="0"/>
                        <a:ea typeface="+mn-ea"/>
                        <a:cs typeface="+mn-cs"/>
                      </a:endParaRP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extLst>
                  <a:ext uri="{0D108BD9-81ED-4DB2-BD59-A6C34878D82A}">
                    <a16:rowId xmlns:a16="http://schemas.microsoft.com/office/drawing/2014/main" val="2150773022"/>
                  </a:ext>
                </a:extLst>
              </a:tr>
              <a:tr h="220150">
                <a:tc>
                  <a:txBody>
                    <a:bodyPr/>
                    <a:lstStyle/>
                    <a:p>
                      <a:pPr algn="l" fontAlgn="b"/>
                      <a:r>
                        <a:rPr lang="sv-SE" sz="1400" u="none" strike="noStrike" dirty="0">
                          <a:effectLst/>
                        </a:rPr>
                        <a:t>Mölndal</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0,5</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1,3</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0,7</a:t>
                      </a:r>
                    </a:p>
                  </a:txBody>
                  <a:tcPr marL="7620" marR="7620" marT="7620" marB="0" anchor="b"/>
                </a:tc>
                <a:extLst>
                  <a:ext uri="{0D108BD9-81ED-4DB2-BD59-A6C34878D82A}">
                    <a16:rowId xmlns:a16="http://schemas.microsoft.com/office/drawing/2014/main" val="4272209298"/>
                  </a:ext>
                </a:extLst>
              </a:tr>
              <a:tr h="220150">
                <a:tc>
                  <a:txBody>
                    <a:bodyPr/>
                    <a:lstStyle/>
                    <a:p>
                      <a:pPr algn="l" fontAlgn="b"/>
                      <a:r>
                        <a:rPr lang="sv-SE" sz="1400" u="none" strike="noStrike" dirty="0">
                          <a:effectLst/>
                        </a:rPr>
                        <a:t>Orust</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0,2</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0,8</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extLst>
                  <a:ext uri="{0D108BD9-81ED-4DB2-BD59-A6C34878D82A}">
                    <a16:rowId xmlns:a16="http://schemas.microsoft.com/office/drawing/2014/main" val="2872424539"/>
                  </a:ext>
                </a:extLst>
              </a:tr>
              <a:tr h="220150">
                <a:tc>
                  <a:txBody>
                    <a:bodyPr/>
                    <a:lstStyle/>
                    <a:p>
                      <a:pPr algn="l" fontAlgn="b"/>
                      <a:r>
                        <a:rPr lang="sv-SE" sz="1400" u="none" strike="noStrike" dirty="0">
                          <a:effectLst/>
                        </a:rPr>
                        <a:t>Partille</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0,0</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0,0</a:t>
                      </a:r>
                    </a:p>
                  </a:txBody>
                  <a:tcPr marL="7620" marR="7620" marT="7620" marB="0" anchor="b"/>
                </a:tc>
                <a:extLst>
                  <a:ext uri="{0D108BD9-81ED-4DB2-BD59-A6C34878D82A}">
                    <a16:rowId xmlns:a16="http://schemas.microsoft.com/office/drawing/2014/main" val="210409951"/>
                  </a:ext>
                </a:extLst>
              </a:tr>
              <a:tr h="220150">
                <a:tc>
                  <a:txBody>
                    <a:bodyPr/>
                    <a:lstStyle/>
                    <a:p>
                      <a:pPr algn="l" fontAlgn="b"/>
                      <a:r>
                        <a:rPr lang="sv-SE" sz="1400" u="none" strike="noStrike" dirty="0">
                          <a:effectLst/>
                        </a:rPr>
                        <a:t>Skara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1,5</a:t>
                      </a:r>
                    </a:p>
                  </a:txBody>
                  <a:tcPr marL="7620" marR="7620" marT="7620"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0,3</a:t>
                      </a:r>
                    </a:p>
                  </a:txBody>
                  <a:tcPr marL="7620" marR="7620" marT="7620" marB="0" anchor="b"/>
                </a:tc>
                <a:extLst>
                  <a:ext uri="{0D108BD9-81ED-4DB2-BD59-A6C34878D82A}">
                    <a16:rowId xmlns:a16="http://schemas.microsoft.com/office/drawing/2014/main" val="3975398583"/>
                  </a:ext>
                </a:extLst>
              </a:tr>
              <a:tr h="220150">
                <a:tc>
                  <a:txBody>
                    <a:bodyPr/>
                    <a:lstStyle/>
                    <a:p>
                      <a:pPr algn="l" fontAlgn="b"/>
                      <a:r>
                        <a:rPr lang="sv-SE" sz="1400" u="none" strike="noStrike" dirty="0">
                          <a:effectLst/>
                        </a:rPr>
                        <a:t>Skövde</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0,3</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0,4</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0,3</a:t>
                      </a:r>
                    </a:p>
                  </a:txBody>
                  <a:tcPr marL="7620" marR="7620" marT="7620" marB="0" anchor="b"/>
                </a:tc>
                <a:extLst>
                  <a:ext uri="{0D108BD9-81ED-4DB2-BD59-A6C34878D82A}">
                    <a16:rowId xmlns:a16="http://schemas.microsoft.com/office/drawing/2014/main" val="971917472"/>
                  </a:ext>
                </a:extLst>
              </a:tr>
              <a:tr h="220150">
                <a:tc>
                  <a:txBody>
                    <a:bodyPr/>
                    <a:lstStyle/>
                    <a:p>
                      <a:pPr algn="l" fontAlgn="b"/>
                      <a:r>
                        <a:rPr lang="sv-SE" sz="1400" u="none" strike="noStrike" dirty="0">
                          <a:effectLst/>
                        </a:rPr>
                        <a:t>Sotenäs</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extLst>
                  <a:ext uri="{0D108BD9-81ED-4DB2-BD59-A6C34878D82A}">
                    <a16:rowId xmlns:a16="http://schemas.microsoft.com/office/drawing/2014/main" val="1630564977"/>
                  </a:ext>
                </a:extLst>
              </a:tr>
              <a:tr h="220150">
                <a:tc>
                  <a:txBody>
                    <a:bodyPr/>
                    <a:lstStyle/>
                    <a:p>
                      <a:pPr algn="l" fontAlgn="b"/>
                      <a:r>
                        <a:rPr lang="sv-SE" sz="1400" u="none" strike="noStrike" dirty="0">
                          <a:effectLst/>
                        </a:rPr>
                        <a:t>Stenungsund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0,7</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2,0</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1,2</a:t>
                      </a:r>
                    </a:p>
                  </a:txBody>
                  <a:tcPr marL="7620" marR="7620" marT="7620" marB="0" anchor="b"/>
                </a:tc>
                <a:extLst>
                  <a:ext uri="{0D108BD9-81ED-4DB2-BD59-A6C34878D82A}">
                    <a16:rowId xmlns:a16="http://schemas.microsoft.com/office/drawing/2014/main" val="3806599430"/>
                  </a:ext>
                </a:extLst>
              </a:tr>
              <a:tr h="220150">
                <a:tc>
                  <a:txBody>
                    <a:bodyPr/>
                    <a:lstStyle/>
                    <a:p>
                      <a:pPr algn="l" fontAlgn="b"/>
                      <a:r>
                        <a:rPr lang="sv-SE" sz="1400" u="none" strike="noStrike" dirty="0">
                          <a:effectLst/>
                        </a:rPr>
                        <a:t>Strömstad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extLst>
                  <a:ext uri="{0D108BD9-81ED-4DB2-BD59-A6C34878D82A}">
                    <a16:rowId xmlns:a16="http://schemas.microsoft.com/office/drawing/2014/main" val="1477466390"/>
                  </a:ext>
                </a:extLst>
              </a:tr>
              <a:tr h="246902">
                <a:tc>
                  <a:txBody>
                    <a:bodyPr/>
                    <a:lstStyle/>
                    <a:p>
                      <a:pPr algn="l" fontAlgn="b"/>
                      <a:r>
                        <a:rPr lang="sv-SE" sz="1400" u="none" strike="noStrike" dirty="0">
                          <a:effectLst/>
                        </a:rPr>
                        <a:t>Svenljunga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endParaRPr lang="sv-SE" sz="1400" b="0" i="0" u="none" strike="noStrike" kern="1200" dirty="0">
                        <a:solidFill>
                          <a:srgbClr val="000000"/>
                        </a:solidFill>
                        <a:effectLst/>
                        <a:latin typeface="Calibri" panose="020F0502020204030204" pitchFamily="34" charset="0"/>
                        <a:ea typeface="+mn-ea"/>
                        <a:cs typeface="+mn-cs"/>
                      </a:endParaRP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extLst>
                  <a:ext uri="{0D108BD9-81ED-4DB2-BD59-A6C34878D82A}">
                    <a16:rowId xmlns:a16="http://schemas.microsoft.com/office/drawing/2014/main" val="3084349665"/>
                  </a:ext>
                </a:extLst>
              </a:tr>
              <a:tr h="220150">
                <a:tc>
                  <a:txBody>
                    <a:bodyPr/>
                    <a:lstStyle/>
                    <a:p>
                      <a:pPr algn="l" fontAlgn="b"/>
                      <a:r>
                        <a:rPr lang="sv-SE" sz="1400" u="none" strike="noStrike" dirty="0">
                          <a:effectLst/>
                        </a:rPr>
                        <a:t>Tanum</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extLst>
                  <a:ext uri="{0D108BD9-81ED-4DB2-BD59-A6C34878D82A}">
                    <a16:rowId xmlns:a16="http://schemas.microsoft.com/office/drawing/2014/main" val="3808389509"/>
                  </a:ext>
                </a:extLst>
              </a:tr>
              <a:tr h="220150">
                <a:tc>
                  <a:txBody>
                    <a:bodyPr/>
                    <a:lstStyle/>
                    <a:p>
                      <a:pPr algn="l" fontAlgn="b"/>
                      <a:r>
                        <a:rPr lang="sv-SE" sz="1400" u="none" strike="noStrike" dirty="0">
                          <a:effectLst/>
                        </a:rPr>
                        <a:t>Tibro</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0,0</a:t>
                      </a:r>
                    </a:p>
                  </a:txBody>
                  <a:tcPr marL="7620" marR="7620" marT="7620"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0,1</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extLst>
                  <a:ext uri="{0D108BD9-81ED-4DB2-BD59-A6C34878D82A}">
                    <a16:rowId xmlns:a16="http://schemas.microsoft.com/office/drawing/2014/main" val="1260153343"/>
                  </a:ext>
                </a:extLst>
              </a:tr>
              <a:tr h="220150">
                <a:tc>
                  <a:txBody>
                    <a:bodyPr/>
                    <a:lstStyle/>
                    <a:p>
                      <a:pPr algn="l" fontAlgn="b"/>
                      <a:r>
                        <a:rPr lang="sv-SE" sz="1400" u="none" strike="noStrike" dirty="0">
                          <a:effectLst/>
                        </a:rPr>
                        <a:t>Tidaholm</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1,0</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0,0</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extLst>
                  <a:ext uri="{0D108BD9-81ED-4DB2-BD59-A6C34878D82A}">
                    <a16:rowId xmlns:a16="http://schemas.microsoft.com/office/drawing/2014/main" val="3070305260"/>
                  </a:ext>
                </a:extLst>
              </a:tr>
              <a:tr h="220150">
                <a:tc>
                  <a:txBody>
                    <a:bodyPr/>
                    <a:lstStyle/>
                    <a:p>
                      <a:pPr algn="l" fontAlgn="b"/>
                      <a:r>
                        <a:rPr lang="sv-SE" sz="1400" u="none" strike="noStrike" dirty="0">
                          <a:effectLst/>
                        </a:rPr>
                        <a:t>Tjörn</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0,0</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0,5</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extLst>
                  <a:ext uri="{0D108BD9-81ED-4DB2-BD59-A6C34878D82A}">
                    <a16:rowId xmlns:a16="http://schemas.microsoft.com/office/drawing/2014/main" val="394049405"/>
                  </a:ext>
                </a:extLst>
              </a:tr>
              <a:tr h="220150">
                <a:tc>
                  <a:txBody>
                    <a:bodyPr/>
                    <a:lstStyle/>
                    <a:p>
                      <a:pPr algn="l" fontAlgn="b"/>
                      <a:r>
                        <a:rPr lang="sv-SE" sz="1400" u="none" strike="noStrike" dirty="0">
                          <a:effectLst/>
                        </a:rPr>
                        <a:t>Tranemo</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endParaRPr lang="sv-SE" sz="1400" b="0" i="0" u="none" strike="noStrike" kern="1200" dirty="0">
                        <a:solidFill>
                          <a:srgbClr val="000000"/>
                        </a:solidFill>
                        <a:effectLst/>
                        <a:latin typeface="Calibri" panose="020F0502020204030204" pitchFamily="34" charset="0"/>
                        <a:ea typeface="+mn-ea"/>
                        <a:cs typeface="+mn-cs"/>
                      </a:endParaRP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extLst>
                  <a:ext uri="{0D108BD9-81ED-4DB2-BD59-A6C34878D82A}">
                    <a16:rowId xmlns:a16="http://schemas.microsoft.com/office/drawing/2014/main" val="4180516443"/>
                  </a:ext>
                </a:extLst>
              </a:tr>
              <a:tr h="220150">
                <a:tc>
                  <a:txBody>
                    <a:bodyPr/>
                    <a:lstStyle/>
                    <a:p>
                      <a:pPr algn="l" fontAlgn="b"/>
                      <a:r>
                        <a:rPr lang="sv-SE" sz="1400" u="none" strike="noStrike" dirty="0">
                          <a:effectLst/>
                        </a:rPr>
                        <a:t>Trollhättan</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0,1</a:t>
                      </a:r>
                    </a:p>
                  </a:txBody>
                  <a:tcPr marL="7620" marR="7620" marT="7620"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0,4</a:t>
                      </a:r>
                    </a:p>
                  </a:txBody>
                  <a:tcPr marL="7620" marR="7620" marT="7620"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0,5</a:t>
                      </a:r>
                    </a:p>
                  </a:txBody>
                  <a:tcPr marL="7620" marR="7620" marT="7620" marB="0" anchor="b"/>
                </a:tc>
                <a:extLst>
                  <a:ext uri="{0D108BD9-81ED-4DB2-BD59-A6C34878D82A}">
                    <a16:rowId xmlns:a16="http://schemas.microsoft.com/office/drawing/2014/main" val="1535210941"/>
                  </a:ext>
                </a:extLst>
              </a:tr>
              <a:tr h="220150">
                <a:tc>
                  <a:txBody>
                    <a:bodyPr/>
                    <a:lstStyle/>
                    <a:p>
                      <a:pPr algn="l" fontAlgn="b"/>
                      <a:r>
                        <a:rPr lang="sv-SE" sz="1400" u="none" strike="noStrike" dirty="0">
                          <a:effectLst/>
                        </a:rPr>
                        <a:t>Töreboda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0,0</a:t>
                      </a:r>
                    </a:p>
                  </a:txBody>
                  <a:tcPr marL="7620" marR="7620" marT="7620" marB="0" anchor="b"/>
                </a:tc>
                <a:extLst>
                  <a:ext uri="{0D108BD9-81ED-4DB2-BD59-A6C34878D82A}">
                    <a16:rowId xmlns:a16="http://schemas.microsoft.com/office/drawing/2014/main" val="4204200685"/>
                  </a:ext>
                </a:extLst>
              </a:tr>
              <a:tr h="220150">
                <a:tc>
                  <a:txBody>
                    <a:bodyPr/>
                    <a:lstStyle/>
                    <a:p>
                      <a:pPr algn="l" fontAlgn="b"/>
                      <a:r>
                        <a:rPr lang="sv-SE" sz="1400" u="none" strike="noStrike" dirty="0">
                          <a:effectLst/>
                        </a:rPr>
                        <a:t>Uddevalla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a:solidFill>
                            <a:srgbClr val="000000"/>
                          </a:solidFill>
                          <a:effectLst/>
                          <a:latin typeface="Calibri" panose="020F0502020204030204" pitchFamily="34" charset="0"/>
                          <a:ea typeface="+mn-ea"/>
                          <a:cs typeface="+mn-cs"/>
                        </a:rPr>
                        <a:t>2,5</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0,3</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0,0</a:t>
                      </a:r>
                    </a:p>
                  </a:txBody>
                  <a:tcPr marL="7620" marR="7620" marT="7620" marB="0" anchor="b"/>
                </a:tc>
                <a:extLst>
                  <a:ext uri="{0D108BD9-81ED-4DB2-BD59-A6C34878D82A}">
                    <a16:rowId xmlns:a16="http://schemas.microsoft.com/office/drawing/2014/main" val="1167531832"/>
                  </a:ext>
                </a:extLst>
              </a:tr>
              <a:tr h="220150">
                <a:tc>
                  <a:txBody>
                    <a:bodyPr/>
                    <a:lstStyle/>
                    <a:p>
                      <a:pPr algn="l" fontAlgn="b"/>
                      <a:r>
                        <a:rPr lang="sv-SE" sz="1400" u="none" strike="noStrike" dirty="0">
                          <a:effectLst/>
                        </a:rPr>
                        <a:t>Ulricehamn</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0,0</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0,3</a:t>
                      </a:r>
                    </a:p>
                  </a:txBody>
                  <a:tcPr marL="7620" marR="7620" marT="7620" marB="0" anchor="b"/>
                </a:tc>
                <a:extLst>
                  <a:ext uri="{0D108BD9-81ED-4DB2-BD59-A6C34878D82A}">
                    <a16:rowId xmlns:a16="http://schemas.microsoft.com/office/drawing/2014/main" val="2851169426"/>
                  </a:ext>
                </a:extLst>
              </a:tr>
              <a:tr h="220150">
                <a:tc>
                  <a:txBody>
                    <a:bodyPr/>
                    <a:lstStyle/>
                    <a:p>
                      <a:pPr algn="l" fontAlgn="b"/>
                      <a:r>
                        <a:rPr lang="sv-SE" sz="1400" u="none" strike="noStrike" dirty="0">
                          <a:effectLst/>
                        </a:rPr>
                        <a:t>Vara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extLst>
                  <a:ext uri="{0D108BD9-81ED-4DB2-BD59-A6C34878D82A}">
                    <a16:rowId xmlns:a16="http://schemas.microsoft.com/office/drawing/2014/main" val="2041698811"/>
                  </a:ext>
                </a:extLst>
              </a:tr>
              <a:tr h="220150">
                <a:tc>
                  <a:txBody>
                    <a:bodyPr/>
                    <a:lstStyle/>
                    <a:p>
                      <a:pPr algn="l" fontAlgn="b"/>
                      <a:r>
                        <a:rPr lang="sv-SE" sz="1400" u="none" strike="noStrike" dirty="0">
                          <a:effectLst/>
                        </a:rPr>
                        <a:t>Vårgårda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endParaRPr lang="sv-SE" sz="1400" b="0" i="0" u="none" strike="noStrike" kern="1200" dirty="0">
                        <a:solidFill>
                          <a:srgbClr val="000000"/>
                        </a:solidFill>
                        <a:effectLst/>
                        <a:latin typeface="Calibri" panose="020F0502020204030204" pitchFamily="34" charset="0"/>
                        <a:ea typeface="+mn-ea"/>
                        <a:cs typeface="+mn-cs"/>
                      </a:endParaRP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extLst>
                  <a:ext uri="{0D108BD9-81ED-4DB2-BD59-A6C34878D82A}">
                    <a16:rowId xmlns:a16="http://schemas.microsoft.com/office/drawing/2014/main" val="4271876829"/>
                  </a:ext>
                </a:extLst>
              </a:tr>
              <a:tr h="220150">
                <a:tc>
                  <a:txBody>
                    <a:bodyPr/>
                    <a:lstStyle/>
                    <a:p>
                      <a:pPr algn="l" fontAlgn="b"/>
                      <a:r>
                        <a:rPr lang="sv-SE" sz="1400" u="none" strike="noStrike" dirty="0">
                          <a:effectLst/>
                        </a:rPr>
                        <a:t>Vänersborg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1,6</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0,5</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1,8</a:t>
                      </a:r>
                    </a:p>
                  </a:txBody>
                  <a:tcPr marL="7620" marR="7620" marT="7620" marB="0" anchor="b"/>
                </a:tc>
                <a:extLst>
                  <a:ext uri="{0D108BD9-81ED-4DB2-BD59-A6C34878D82A}">
                    <a16:rowId xmlns:a16="http://schemas.microsoft.com/office/drawing/2014/main" val="1980463595"/>
                  </a:ext>
                </a:extLst>
              </a:tr>
              <a:tr h="220150">
                <a:tc>
                  <a:txBody>
                    <a:bodyPr/>
                    <a:lstStyle/>
                    <a:p>
                      <a:pPr algn="l" fontAlgn="b"/>
                      <a:r>
                        <a:rPr lang="sv-SE" sz="1200" u="none" strike="noStrike" dirty="0">
                          <a:effectLst/>
                        </a:rPr>
                        <a:t>X Fiktiv kommun</a:t>
                      </a:r>
                      <a:endParaRPr lang="sv-SE" sz="12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0,0</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0,1</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0,1</a:t>
                      </a:r>
                    </a:p>
                  </a:txBody>
                  <a:tcPr marL="7620" marR="7620" marT="7620" marB="0" anchor="b"/>
                </a:tc>
                <a:extLst>
                  <a:ext uri="{0D108BD9-81ED-4DB2-BD59-A6C34878D82A}">
                    <a16:rowId xmlns:a16="http://schemas.microsoft.com/office/drawing/2014/main" val="3192222768"/>
                  </a:ext>
                </a:extLst>
              </a:tr>
              <a:tr h="220150">
                <a:tc>
                  <a:txBody>
                    <a:bodyPr/>
                    <a:lstStyle/>
                    <a:p>
                      <a:pPr algn="l" fontAlgn="b"/>
                      <a:r>
                        <a:rPr lang="sv-SE" sz="1400" u="none" strike="noStrike" dirty="0">
                          <a:effectLst/>
                        </a:rPr>
                        <a:t>Åmål</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3,0</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2,3</a:t>
                      </a:r>
                    </a:p>
                  </a:txBody>
                  <a:tcPr marL="7620" marR="7620" marT="7620" marB="0" anchor="b"/>
                </a:tc>
                <a:extLst>
                  <a:ext uri="{0D108BD9-81ED-4DB2-BD59-A6C34878D82A}">
                    <a16:rowId xmlns:a16="http://schemas.microsoft.com/office/drawing/2014/main" val="3257928435"/>
                  </a:ext>
                </a:extLst>
              </a:tr>
              <a:tr h="220150">
                <a:tc>
                  <a:txBody>
                    <a:bodyPr/>
                    <a:lstStyle/>
                    <a:p>
                      <a:pPr algn="l" fontAlgn="b"/>
                      <a:r>
                        <a:rPr lang="sv-SE" sz="1400" u="none" strike="noStrike" dirty="0">
                          <a:effectLst/>
                        </a:rPr>
                        <a:t>Öckerö</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algn="ctr" defTabSz="914400" rtl="0" eaLnBrk="1" fontAlgn="b" latinLnBrk="0" hangingPunct="1"/>
                      <a:r>
                        <a:rPr lang="sv-SE" sz="1400" b="0" i="0" u="none" strike="noStrike" kern="1200" dirty="0">
                          <a:solidFill>
                            <a:srgbClr val="000000"/>
                          </a:solidFill>
                          <a:effectLst/>
                          <a:latin typeface="Calibri" panose="020F0502020204030204" pitchFamily="34" charset="0"/>
                          <a:ea typeface="+mn-ea"/>
                          <a:cs typeface="+mn-cs"/>
                        </a:rPr>
                        <a:t>*</a:t>
                      </a:r>
                    </a:p>
                  </a:txBody>
                  <a:tcPr marL="7620" marR="7620" marT="7620" marB="0" anchor="b"/>
                </a:tc>
                <a:tc>
                  <a:txBody>
                    <a:bodyPr/>
                    <a:lstStyle/>
                    <a:p>
                      <a:pPr marL="0" algn="ctr" defTabSz="914400" rtl="0" eaLnBrk="1" fontAlgn="b" latinLnBrk="0" hangingPunct="1"/>
                      <a:endParaRPr lang="sv-SE" sz="1400" b="0" i="0" u="none" strike="noStrike" kern="1200" dirty="0">
                        <a:solidFill>
                          <a:srgbClr val="000000"/>
                        </a:solidFill>
                        <a:effectLst/>
                        <a:latin typeface="Calibri" panose="020F0502020204030204" pitchFamily="34" charset="0"/>
                        <a:ea typeface="+mn-ea"/>
                        <a:cs typeface="+mn-cs"/>
                      </a:endParaRPr>
                    </a:p>
                  </a:txBody>
                  <a:tcPr marL="7620" marR="7620" marT="7620" marB="0" anchor="b"/>
                </a:tc>
                <a:tc>
                  <a:txBody>
                    <a:bodyPr/>
                    <a:lstStyle/>
                    <a:p>
                      <a:pPr marL="0" algn="ctr" defTabSz="914400" rtl="0" eaLnBrk="1" fontAlgn="b" latinLnBrk="0" hangingPunct="1"/>
                      <a:endParaRPr lang="sv-SE" sz="1400" b="0" i="0" u="none" strike="noStrike" kern="1200" dirty="0">
                        <a:solidFill>
                          <a:srgbClr val="000000"/>
                        </a:solidFill>
                        <a:effectLst/>
                        <a:latin typeface="Calibri" panose="020F0502020204030204" pitchFamily="34" charset="0"/>
                        <a:ea typeface="+mn-ea"/>
                        <a:cs typeface="+mn-cs"/>
                      </a:endParaRPr>
                    </a:p>
                  </a:txBody>
                  <a:tcPr marL="7620" marR="7620" marT="7620" marB="0" anchor="b"/>
                </a:tc>
                <a:extLst>
                  <a:ext uri="{0D108BD9-81ED-4DB2-BD59-A6C34878D82A}">
                    <a16:rowId xmlns:a16="http://schemas.microsoft.com/office/drawing/2014/main" val="1661627828"/>
                  </a:ext>
                </a:extLst>
              </a:tr>
              <a:tr h="220150">
                <a:tc>
                  <a:txBody>
                    <a:bodyPr/>
                    <a:lstStyle/>
                    <a:p>
                      <a:pPr algn="l" fontAlgn="b"/>
                      <a:r>
                        <a:rPr lang="sv-SE" sz="1400" b="1" i="0" u="none" strike="noStrike" dirty="0">
                          <a:solidFill>
                            <a:srgbClr val="000000"/>
                          </a:solidFill>
                          <a:effectLst/>
                          <a:latin typeface="Calibri" panose="020F0502020204030204" pitchFamily="34" charset="0"/>
                        </a:rPr>
                        <a:t>Totalt regionen</a:t>
                      </a:r>
                    </a:p>
                  </a:txBody>
                  <a:tcPr marL="7912" marR="7912" marT="7912" marB="0" anchor="b"/>
                </a:tc>
                <a:tc>
                  <a:txBody>
                    <a:bodyPr/>
                    <a:lstStyle/>
                    <a:p>
                      <a:pPr marL="0" algn="ctr" defTabSz="914400" rtl="0" eaLnBrk="1" fontAlgn="b" latinLnBrk="0" hangingPunct="1"/>
                      <a:r>
                        <a:rPr lang="sv-SE" sz="1400" b="1" i="0" u="none" strike="noStrike" kern="1200" dirty="0">
                          <a:solidFill>
                            <a:srgbClr val="000000"/>
                          </a:solidFill>
                          <a:effectLst/>
                          <a:latin typeface="Calibri" panose="020F0502020204030204" pitchFamily="34" charset="0"/>
                          <a:ea typeface="+mn-ea"/>
                          <a:cs typeface="+mn-cs"/>
                        </a:rPr>
                        <a:t>1,1</a:t>
                      </a:r>
                    </a:p>
                  </a:txBody>
                  <a:tcPr marL="7620" marR="7620" marT="7620" marB="0" anchor="b"/>
                </a:tc>
                <a:tc>
                  <a:txBody>
                    <a:bodyPr/>
                    <a:lstStyle/>
                    <a:p>
                      <a:pPr marL="0" algn="ctr" defTabSz="914400" rtl="0" eaLnBrk="1" fontAlgn="b" latinLnBrk="0" hangingPunct="1"/>
                      <a:r>
                        <a:rPr lang="sv-SE" sz="1400" b="1" i="0" u="none" strike="noStrike" kern="1200" dirty="0">
                          <a:solidFill>
                            <a:srgbClr val="000000"/>
                          </a:solidFill>
                          <a:effectLst/>
                          <a:latin typeface="Calibri" panose="020F0502020204030204" pitchFamily="34" charset="0"/>
                          <a:ea typeface="+mn-ea"/>
                          <a:cs typeface="+mn-cs"/>
                        </a:rPr>
                        <a:t>0,8</a:t>
                      </a:r>
                    </a:p>
                  </a:txBody>
                  <a:tcPr marL="7620" marR="7620" marT="7620" marB="0" anchor="b"/>
                </a:tc>
                <a:tc>
                  <a:txBody>
                    <a:bodyPr/>
                    <a:lstStyle/>
                    <a:p>
                      <a:pPr marL="0" algn="ctr" defTabSz="914400" rtl="0" eaLnBrk="1" fontAlgn="b" latinLnBrk="0" hangingPunct="1"/>
                      <a:r>
                        <a:rPr lang="sv-SE" sz="1400" b="1" i="0" u="none" strike="noStrike" kern="1200" dirty="0">
                          <a:solidFill>
                            <a:srgbClr val="000000"/>
                          </a:solidFill>
                          <a:effectLst/>
                          <a:latin typeface="Calibri" panose="020F0502020204030204" pitchFamily="34" charset="0"/>
                          <a:ea typeface="+mn-ea"/>
                          <a:cs typeface="+mn-cs"/>
                        </a:rPr>
                        <a:t>0,6</a:t>
                      </a:r>
                    </a:p>
                  </a:txBody>
                  <a:tcPr marL="7620" marR="7620" marT="7620" marB="0" anchor="b"/>
                </a:tc>
                <a:extLst>
                  <a:ext uri="{0D108BD9-81ED-4DB2-BD59-A6C34878D82A}">
                    <a16:rowId xmlns:a16="http://schemas.microsoft.com/office/drawing/2014/main" val="735357329"/>
                  </a:ext>
                </a:extLst>
              </a:tr>
            </a:tbl>
          </a:graphicData>
        </a:graphic>
      </p:graphicFrame>
      <p:sp>
        <p:nvSpPr>
          <p:cNvPr id="6" name="textruta 5">
            <a:extLst>
              <a:ext uri="{FF2B5EF4-FFF2-40B4-BE49-F238E27FC236}">
                <a16:creationId xmlns:a16="http://schemas.microsoft.com/office/drawing/2014/main" id="{9C455B41-78CB-4FE6-8DD7-B2A1223AE27D}"/>
              </a:ext>
            </a:extLst>
          </p:cNvPr>
          <p:cNvSpPr txBox="1"/>
          <p:nvPr/>
        </p:nvSpPr>
        <p:spPr>
          <a:xfrm>
            <a:off x="9291891" y="2385945"/>
            <a:ext cx="2731838" cy="2846933"/>
          </a:xfrm>
          <a:prstGeom prst="rect">
            <a:avLst/>
          </a:prstGeom>
          <a:noFill/>
        </p:spPr>
        <p:txBody>
          <a:bodyPr wrap="none" rtlCol="0">
            <a:spAutoFit/>
          </a:bodyPr>
          <a:lstStyle/>
          <a:p>
            <a:r>
              <a:rPr lang="sv-SE" sz="1100" b="1" dirty="0"/>
              <a:t>Notera:</a:t>
            </a:r>
            <a:r>
              <a:rPr lang="sv-SE" sz="1100" dirty="0"/>
              <a:t> </a:t>
            </a:r>
          </a:p>
          <a:p>
            <a:r>
              <a:rPr lang="sv-SE" sz="1100" dirty="0"/>
              <a:t>Asterisk (*) markerar att färre än 5 psykiatri-</a:t>
            </a:r>
            <a:br>
              <a:rPr lang="sv-SE" sz="1100" dirty="0"/>
            </a:br>
            <a:r>
              <a:rPr lang="sv-SE" sz="1100" dirty="0"/>
              <a:t>ärenden/patienter blev utskrivna under </a:t>
            </a:r>
            <a:br>
              <a:rPr lang="sv-SE" sz="1100" dirty="0"/>
            </a:br>
            <a:r>
              <a:rPr lang="sv-SE" sz="1100" dirty="0"/>
              <a:t>månaden. </a:t>
            </a:r>
          </a:p>
          <a:p>
            <a:endParaRPr lang="sv-SE" sz="1100" dirty="0"/>
          </a:p>
          <a:p>
            <a:r>
              <a:rPr lang="sv-SE" sz="1100" dirty="0"/>
              <a:t>Blankt visar att det var noll ärenden.</a:t>
            </a:r>
          </a:p>
          <a:p>
            <a:br>
              <a:rPr lang="sv-SE" sz="1100" dirty="0"/>
            </a:br>
            <a:endParaRPr lang="sv-SE" sz="1100" dirty="0"/>
          </a:p>
          <a:p>
            <a:br>
              <a:rPr lang="sv-SE" sz="1100" dirty="0"/>
            </a:br>
            <a:r>
              <a:rPr lang="sv-SE" sz="1100" dirty="0"/>
              <a:t>Patienter från kommuner utanför VG är </a:t>
            </a:r>
          </a:p>
          <a:p>
            <a:r>
              <a:rPr lang="sv-SE" sz="1100" dirty="0"/>
              <a:t>samlade under X Fiktiv kommun.</a:t>
            </a:r>
            <a:br>
              <a:rPr lang="sv-SE" sz="1100" dirty="0"/>
            </a:br>
            <a:br>
              <a:rPr lang="sv-SE" sz="1100" dirty="0"/>
            </a:br>
            <a:r>
              <a:rPr lang="sv-SE" sz="1400" b="1" dirty="0"/>
              <a:t>OBS! </a:t>
            </a:r>
            <a:r>
              <a:rPr lang="sv-SE" sz="1400" dirty="0"/>
              <a:t>D</a:t>
            </a:r>
            <a:r>
              <a:rPr lang="sv-SE" sz="1100" dirty="0"/>
              <a:t>enna ledtid är </a:t>
            </a:r>
            <a:r>
              <a:rPr lang="sv-SE" sz="1100" b="1" dirty="0"/>
              <a:t>INTE</a:t>
            </a:r>
            <a:r>
              <a:rPr lang="sv-SE" sz="1100" dirty="0"/>
              <a:t> samma </a:t>
            </a:r>
            <a:br>
              <a:rPr lang="sv-SE" sz="1100" dirty="0"/>
            </a:br>
            <a:r>
              <a:rPr lang="sv-SE" sz="1100" dirty="0"/>
              <a:t>sak som medelvärdet av betalnings-</a:t>
            </a:r>
            <a:br>
              <a:rPr lang="sv-SE" sz="1100" dirty="0"/>
            </a:br>
            <a:r>
              <a:rPr lang="sv-SE" sz="1100" dirty="0"/>
              <a:t>grundande dagar, som är grund för </a:t>
            </a:r>
            <a:br>
              <a:rPr lang="sv-SE" sz="1100" dirty="0"/>
            </a:br>
            <a:r>
              <a:rPr lang="sv-SE" sz="1100" dirty="0"/>
              <a:t>faktureringen.</a:t>
            </a:r>
          </a:p>
        </p:txBody>
      </p:sp>
    </p:spTree>
    <p:extLst>
      <p:ext uri="{BB962C8B-B14F-4D97-AF65-F5344CB8AC3E}">
        <p14:creationId xmlns:p14="http://schemas.microsoft.com/office/powerpoint/2010/main" val="33814541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1"/>
          <p:cNvSpPr/>
          <p:nvPr/>
        </p:nvSpPr>
        <p:spPr>
          <a:xfrm>
            <a:off x="796954" y="900731"/>
            <a:ext cx="11920756" cy="1146211"/>
          </a:xfrm>
          <a:prstGeom prst="rect">
            <a:avLst/>
          </a:prstGeom>
        </p:spPr>
        <p:txBody>
          <a:bodyPr wrap="square">
            <a:spAutoFit/>
          </a:bodyPr>
          <a:lstStyle/>
          <a:p>
            <a:pPr>
              <a:lnSpc>
                <a:spcPct val="107000"/>
              </a:lnSpc>
              <a:spcAft>
                <a:spcPts val="800"/>
              </a:spcAft>
            </a:pPr>
            <a:r>
              <a:rPr lang="sv-SE" sz="3200" dirty="0">
                <a:latin typeface="Calibri" panose="020F0502020204030204" pitchFamily="34" charset="0"/>
                <a:ea typeface="Calibri" panose="020F0502020204030204" pitchFamily="34" charset="0"/>
                <a:cs typeface="Times New Roman" panose="02020603050405020304" pitchFamily="18" charset="0"/>
              </a:rPr>
              <a:t>Andel patienter(%) som skrivits ut från slutenvården den dag </a:t>
            </a:r>
            <a:br>
              <a:rPr lang="sv-SE" sz="3200" dirty="0">
                <a:latin typeface="Calibri" panose="020F0502020204030204" pitchFamily="34" charset="0"/>
                <a:ea typeface="Calibri" panose="020F0502020204030204" pitchFamily="34" charset="0"/>
                <a:cs typeface="Times New Roman" panose="02020603050405020304" pitchFamily="18" charset="0"/>
              </a:rPr>
            </a:br>
            <a:r>
              <a:rPr lang="sv-SE" sz="3200" dirty="0">
                <a:latin typeface="Calibri" panose="020F0502020204030204" pitchFamily="34" charset="0"/>
                <a:ea typeface="Calibri" panose="020F0502020204030204" pitchFamily="34" charset="0"/>
                <a:cs typeface="Times New Roman" panose="02020603050405020304" pitchFamily="18" charset="0"/>
              </a:rPr>
              <a:t>de blir utskrivningsklara, januari 2020 - mars 2020</a:t>
            </a:r>
          </a:p>
        </p:txBody>
      </p:sp>
      <p:graphicFrame>
        <p:nvGraphicFramePr>
          <p:cNvPr id="3" name="Tabell 2">
            <a:extLst>
              <a:ext uri="{FF2B5EF4-FFF2-40B4-BE49-F238E27FC236}">
                <a16:creationId xmlns:a16="http://schemas.microsoft.com/office/drawing/2014/main" id="{615218C7-2796-4803-AC8A-1A7D539AF17F}"/>
              </a:ext>
            </a:extLst>
          </p:cNvPr>
          <p:cNvGraphicFramePr>
            <a:graphicFrameLocks noGrp="1"/>
          </p:cNvGraphicFramePr>
          <p:nvPr>
            <p:extLst>
              <p:ext uri="{D42A27DB-BD31-4B8C-83A1-F6EECF244321}">
                <p14:modId xmlns:p14="http://schemas.microsoft.com/office/powerpoint/2010/main" val="3031463858"/>
              </p:ext>
            </p:extLst>
          </p:nvPr>
        </p:nvGraphicFramePr>
        <p:xfrm>
          <a:off x="2019655" y="2303760"/>
          <a:ext cx="7363627" cy="2724150"/>
        </p:xfrm>
        <a:graphic>
          <a:graphicData uri="http://schemas.openxmlformats.org/drawingml/2006/table">
            <a:tbl>
              <a:tblPr>
                <a:tableStyleId>{5C22544A-7EE6-4342-B048-85BDC9FD1C3A}</a:tableStyleId>
              </a:tblPr>
              <a:tblGrid>
                <a:gridCol w="3600000">
                  <a:extLst>
                    <a:ext uri="{9D8B030D-6E8A-4147-A177-3AD203B41FA5}">
                      <a16:colId xmlns:a16="http://schemas.microsoft.com/office/drawing/2014/main" val="2136850323"/>
                    </a:ext>
                  </a:extLst>
                </a:gridCol>
                <a:gridCol w="1276801">
                  <a:extLst>
                    <a:ext uri="{9D8B030D-6E8A-4147-A177-3AD203B41FA5}">
                      <a16:colId xmlns:a16="http://schemas.microsoft.com/office/drawing/2014/main" val="1762091608"/>
                    </a:ext>
                  </a:extLst>
                </a:gridCol>
                <a:gridCol w="1326817">
                  <a:extLst>
                    <a:ext uri="{9D8B030D-6E8A-4147-A177-3AD203B41FA5}">
                      <a16:colId xmlns:a16="http://schemas.microsoft.com/office/drawing/2014/main" val="1776254426"/>
                    </a:ext>
                  </a:extLst>
                </a:gridCol>
                <a:gridCol w="1160009">
                  <a:extLst>
                    <a:ext uri="{9D8B030D-6E8A-4147-A177-3AD203B41FA5}">
                      <a16:colId xmlns:a16="http://schemas.microsoft.com/office/drawing/2014/main" val="2059886903"/>
                    </a:ext>
                  </a:extLst>
                </a:gridCol>
              </a:tblGrid>
              <a:tr h="523875">
                <a:tc>
                  <a:txBody>
                    <a:bodyPr/>
                    <a:lstStyle/>
                    <a:p>
                      <a:pPr algn="l" fontAlgn="b"/>
                      <a:r>
                        <a:rPr lang="sv-SE" sz="2000" b="1" u="none" strike="noStrike" dirty="0">
                          <a:effectLst/>
                        </a:rPr>
                        <a:t>Slutenvårdsärenden i SAMSA</a:t>
                      </a:r>
                      <a:endParaRPr lang="sv-SE"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1800" b="1" u="none" strike="noStrike" dirty="0">
                          <a:effectLst/>
                        </a:rPr>
                        <a:t>Jan 2020</a:t>
                      </a:r>
                      <a:endParaRPr lang="sv-SE" sz="18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1800" b="1" u="none" strike="noStrike" dirty="0">
                          <a:effectLst/>
                        </a:rPr>
                        <a:t>Feb 2020</a:t>
                      </a:r>
                      <a:endParaRPr lang="sv-SE" sz="18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1800" b="1" u="none" strike="noStrike" dirty="0">
                          <a:effectLst/>
                        </a:rPr>
                        <a:t>Mars 2020</a:t>
                      </a:r>
                      <a:endParaRPr lang="sv-SE" sz="18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96872532"/>
                  </a:ext>
                </a:extLst>
              </a:tr>
              <a:tr h="190500">
                <a:tc>
                  <a:txBody>
                    <a:bodyPr/>
                    <a:lstStyle/>
                    <a:p>
                      <a:pPr algn="l" fontAlgn="b"/>
                      <a:r>
                        <a:rPr lang="sv-SE" sz="2000" u="none" strike="noStrike" dirty="0">
                          <a:effectLst/>
                        </a:rPr>
                        <a:t>Alingsås Lasarett</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60 %</a:t>
                      </a:r>
                    </a:p>
                  </a:txBody>
                  <a:tcPr marL="7620" marR="7620" marT="7620"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59 %</a:t>
                      </a:r>
                    </a:p>
                  </a:txBody>
                  <a:tcPr marL="7620" marR="7620" marT="7620"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58 %</a:t>
                      </a:r>
                    </a:p>
                  </a:txBody>
                  <a:tcPr marL="7620" marR="7620" marT="7620" marB="0" anchor="b"/>
                </a:tc>
                <a:extLst>
                  <a:ext uri="{0D108BD9-81ED-4DB2-BD59-A6C34878D82A}">
                    <a16:rowId xmlns:a16="http://schemas.microsoft.com/office/drawing/2014/main" val="4026911861"/>
                  </a:ext>
                </a:extLst>
              </a:tr>
              <a:tr h="137044">
                <a:tc>
                  <a:txBody>
                    <a:bodyPr/>
                    <a:lstStyle/>
                    <a:p>
                      <a:pPr algn="l" fontAlgn="b"/>
                      <a:r>
                        <a:rPr lang="sv-SE" sz="2000" u="none" strike="noStrike" dirty="0">
                          <a:effectLst/>
                        </a:rPr>
                        <a:t>Kungälvs 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44 %</a:t>
                      </a:r>
                    </a:p>
                  </a:txBody>
                  <a:tcPr marL="7620" marR="7620" marT="7620"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42 %</a:t>
                      </a:r>
                    </a:p>
                  </a:txBody>
                  <a:tcPr marL="7620" marR="7620" marT="7620"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42 %</a:t>
                      </a:r>
                    </a:p>
                  </a:txBody>
                  <a:tcPr marL="7620" marR="7620" marT="7620" marB="0" anchor="b"/>
                </a:tc>
                <a:extLst>
                  <a:ext uri="{0D108BD9-81ED-4DB2-BD59-A6C34878D82A}">
                    <a16:rowId xmlns:a16="http://schemas.microsoft.com/office/drawing/2014/main" val="2570751130"/>
                  </a:ext>
                </a:extLst>
              </a:tr>
              <a:tr h="190500">
                <a:tc>
                  <a:txBody>
                    <a:bodyPr/>
                    <a:lstStyle/>
                    <a:p>
                      <a:pPr algn="l" fontAlgn="b"/>
                      <a:r>
                        <a:rPr lang="sv-SE" sz="2000" u="none" strike="noStrike" dirty="0">
                          <a:effectLst/>
                        </a:rPr>
                        <a:t>NU-sjukvården</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47 %</a:t>
                      </a:r>
                    </a:p>
                  </a:txBody>
                  <a:tcPr marL="7620" marR="7620" marT="7620"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51 %</a:t>
                      </a:r>
                    </a:p>
                  </a:txBody>
                  <a:tcPr marL="7620" marR="7620" marT="7620"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48 %</a:t>
                      </a:r>
                    </a:p>
                  </a:txBody>
                  <a:tcPr marL="7620" marR="7620" marT="7620" marB="0" anchor="b"/>
                </a:tc>
                <a:extLst>
                  <a:ext uri="{0D108BD9-81ED-4DB2-BD59-A6C34878D82A}">
                    <a16:rowId xmlns:a16="http://schemas.microsoft.com/office/drawing/2014/main" val="4183656261"/>
                  </a:ext>
                </a:extLst>
              </a:tr>
              <a:tr h="190500">
                <a:tc>
                  <a:txBody>
                    <a:bodyPr/>
                    <a:lstStyle/>
                    <a:p>
                      <a:pPr algn="l" fontAlgn="b"/>
                      <a:r>
                        <a:rPr lang="sv-SE" sz="2000" u="none" strike="noStrike" dirty="0">
                          <a:effectLst/>
                        </a:rPr>
                        <a:t>Sahlgrenska Universitetssjukhus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51 %</a:t>
                      </a:r>
                    </a:p>
                  </a:txBody>
                  <a:tcPr marL="7620" marR="7620" marT="7620"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51 %</a:t>
                      </a:r>
                    </a:p>
                  </a:txBody>
                  <a:tcPr marL="7620" marR="7620" marT="7620"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48 %</a:t>
                      </a:r>
                    </a:p>
                  </a:txBody>
                  <a:tcPr marL="7620" marR="7620" marT="7620" marB="0" anchor="b"/>
                </a:tc>
                <a:extLst>
                  <a:ext uri="{0D108BD9-81ED-4DB2-BD59-A6C34878D82A}">
                    <a16:rowId xmlns:a16="http://schemas.microsoft.com/office/drawing/2014/main" val="518326228"/>
                  </a:ext>
                </a:extLst>
              </a:tr>
              <a:tr h="190500">
                <a:tc>
                  <a:txBody>
                    <a:bodyPr/>
                    <a:lstStyle/>
                    <a:p>
                      <a:pPr algn="l" fontAlgn="b"/>
                      <a:r>
                        <a:rPr lang="sv-SE" sz="2000" u="none" strike="noStrike" dirty="0">
                          <a:effectLst/>
                        </a:rPr>
                        <a:t>Skaraborgs 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79 %</a:t>
                      </a:r>
                    </a:p>
                  </a:txBody>
                  <a:tcPr marL="7620" marR="7620" marT="7620"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80 %</a:t>
                      </a:r>
                    </a:p>
                  </a:txBody>
                  <a:tcPr marL="7620" marR="7620" marT="7620"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80 %</a:t>
                      </a:r>
                    </a:p>
                  </a:txBody>
                  <a:tcPr marL="7620" marR="7620" marT="7620" marB="0" anchor="b"/>
                </a:tc>
                <a:extLst>
                  <a:ext uri="{0D108BD9-81ED-4DB2-BD59-A6C34878D82A}">
                    <a16:rowId xmlns:a16="http://schemas.microsoft.com/office/drawing/2014/main" val="2096915174"/>
                  </a:ext>
                </a:extLst>
              </a:tr>
              <a:tr h="190500">
                <a:tc>
                  <a:txBody>
                    <a:bodyPr/>
                    <a:lstStyle/>
                    <a:p>
                      <a:pPr algn="l" fontAlgn="b"/>
                      <a:r>
                        <a:rPr lang="sv-SE" sz="2000" u="none" strike="noStrike" dirty="0">
                          <a:effectLst/>
                        </a:rPr>
                        <a:t>Södra Älvsborgs 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58 %</a:t>
                      </a:r>
                    </a:p>
                  </a:txBody>
                  <a:tcPr marL="7620" marR="7620" marT="7620"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59 %</a:t>
                      </a:r>
                    </a:p>
                  </a:txBody>
                  <a:tcPr marL="7620" marR="7620" marT="7620"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56 %</a:t>
                      </a:r>
                    </a:p>
                  </a:txBody>
                  <a:tcPr marL="7620" marR="7620" marT="7620" marB="0" anchor="b"/>
                </a:tc>
                <a:extLst>
                  <a:ext uri="{0D108BD9-81ED-4DB2-BD59-A6C34878D82A}">
                    <a16:rowId xmlns:a16="http://schemas.microsoft.com/office/drawing/2014/main" val="3761133248"/>
                  </a:ext>
                </a:extLst>
              </a:tr>
              <a:tr h="190500">
                <a:tc>
                  <a:txBody>
                    <a:bodyPr/>
                    <a:lstStyle/>
                    <a:p>
                      <a:pPr algn="l" fontAlgn="b"/>
                      <a:r>
                        <a:rPr lang="sv-SE" sz="2000" b="1" u="none" strike="noStrike" dirty="0">
                          <a:effectLst/>
                        </a:rPr>
                        <a:t>Hela regionen</a:t>
                      </a:r>
                      <a:endParaRPr lang="sv-SE" sz="2000" b="1"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1800" b="1" i="0" u="none" strike="noStrike" kern="1200" dirty="0">
                          <a:solidFill>
                            <a:srgbClr val="000000"/>
                          </a:solidFill>
                          <a:effectLst/>
                          <a:latin typeface="Calibri" panose="020F0502020204030204" pitchFamily="34" charset="0"/>
                          <a:ea typeface="+mn-ea"/>
                          <a:cs typeface="+mn-cs"/>
                        </a:rPr>
                        <a:t>57 %</a:t>
                      </a:r>
                    </a:p>
                  </a:txBody>
                  <a:tcPr marL="7620" marR="7620" marT="7620" marB="0" anchor="b"/>
                </a:tc>
                <a:tc>
                  <a:txBody>
                    <a:bodyPr/>
                    <a:lstStyle/>
                    <a:p>
                      <a:pPr marL="0" algn="ctr" defTabSz="914400" rtl="0" eaLnBrk="1" fontAlgn="b" latinLnBrk="0" hangingPunct="1"/>
                      <a:r>
                        <a:rPr lang="sv-SE" sz="1800" b="1" i="0" u="none" strike="noStrike" kern="1200" dirty="0">
                          <a:solidFill>
                            <a:srgbClr val="000000"/>
                          </a:solidFill>
                          <a:effectLst/>
                          <a:latin typeface="Calibri" panose="020F0502020204030204" pitchFamily="34" charset="0"/>
                          <a:ea typeface="+mn-ea"/>
                          <a:cs typeface="+mn-cs"/>
                        </a:rPr>
                        <a:t>58 %</a:t>
                      </a:r>
                    </a:p>
                  </a:txBody>
                  <a:tcPr marL="7620" marR="7620" marT="7620" marB="0" anchor="b"/>
                </a:tc>
                <a:tc>
                  <a:txBody>
                    <a:bodyPr/>
                    <a:lstStyle/>
                    <a:p>
                      <a:pPr marL="0" algn="ctr" defTabSz="914400" rtl="0" eaLnBrk="1" fontAlgn="b" latinLnBrk="0" hangingPunct="1"/>
                      <a:r>
                        <a:rPr lang="sv-SE" sz="1800" b="1" i="0" u="none" strike="noStrike" kern="1200" dirty="0">
                          <a:solidFill>
                            <a:srgbClr val="000000"/>
                          </a:solidFill>
                          <a:effectLst/>
                          <a:latin typeface="Calibri" panose="020F0502020204030204" pitchFamily="34" charset="0"/>
                          <a:ea typeface="+mn-ea"/>
                          <a:cs typeface="+mn-cs"/>
                        </a:rPr>
                        <a:t>56 %</a:t>
                      </a:r>
                    </a:p>
                  </a:txBody>
                  <a:tcPr marL="7620" marR="7620" marT="7620" marB="0" anchor="b"/>
                </a:tc>
                <a:extLst>
                  <a:ext uri="{0D108BD9-81ED-4DB2-BD59-A6C34878D82A}">
                    <a16:rowId xmlns:a16="http://schemas.microsoft.com/office/drawing/2014/main" val="2322211148"/>
                  </a:ext>
                </a:extLst>
              </a:tr>
            </a:tbl>
          </a:graphicData>
        </a:graphic>
      </p:graphicFrame>
      <p:sp>
        <p:nvSpPr>
          <p:cNvPr id="4" name="textruta 3">
            <a:extLst>
              <a:ext uri="{FF2B5EF4-FFF2-40B4-BE49-F238E27FC236}">
                <a16:creationId xmlns:a16="http://schemas.microsoft.com/office/drawing/2014/main" id="{6D8063ED-C8A2-4199-AD89-68E7B9691CDF}"/>
              </a:ext>
            </a:extLst>
          </p:cNvPr>
          <p:cNvSpPr txBox="1"/>
          <p:nvPr/>
        </p:nvSpPr>
        <p:spPr>
          <a:xfrm>
            <a:off x="1668439" y="5738376"/>
            <a:ext cx="9728945" cy="1277273"/>
          </a:xfrm>
          <a:prstGeom prst="rect">
            <a:avLst/>
          </a:prstGeom>
          <a:noFill/>
        </p:spPr>
        <p:txBody>
          <a:bodyPr wrap="none" rtlCol="0">
            <a:spAutoFit/>
          </a:bodyPr>
          <a:lstStyle/>
          <a:p>
            <a:r>
              <a:rPr lang="sv-SE" sz="1100" b="1" dirty="0"/>
              <a:t>Exempel: 48% </a:t>
            </a:r>
            <a:r>
              <a:rPr lang="sv-SE" sz="1100" dirty="0"/>
              <a:t>av patienterna som vårdats inom </a:t>
            </a:r>
            <a:r>
              <a:rPr lang="sv-SE" sz="1100" b="1" dirty="0"/>
              <a:t>NU-sjukvården </a:t>
            </a:r>
            <a:r>
              <a:rPr lang="sv-SE" sz="1100" dirty="0"/>
              <a:t>skrevs ut från slutenvården samma dag som de blev utskrivningsklara, under </a:t>
            </a:r>
            <a:r>
              <a:rPr lang="sv-SE" sz="1100" b="1" dirty="0"/>
              <a:t>mars</a:t>
            </a:r>
            <a:r>
              <a:rPr lang="sv-SE" sz="1100" dirty="0"/>
              <a:t> månad.</a:t>
            </a:r>
            <a:br>
              <a:rPr lang="sv-SE" sz="1100" dirty="0"/>
            </a:br>
            <a:endParaRPr lang="sv-SE" sz="1100" dirty="0"/>
          </a:p>
          <a:p>
            <a:r>
              <a:rPr lang="sv-SE" sz="1100" dirty="0"/>
              <a:t>En målsättning med den nya lagen och överenskommelsen i VG är att patienterna ska kunna skrivas ut från slutenvården samma dag som de blivit utskrivningsklara. </a:t>
            </a:r>
            <a:br>
              <a:rPr lang="sv-SE" sz="1100" dirty="0"/>
            </a:br>
            <a:r>
              <a:rPr lang="sv-SE" sz="1100" dirty="0"/>
              <a:t>För att mäta följsamheten till detta mål beräknas här andelen av de patienter som varit inskrivna vid visst sjukhus, som kunnat skrivas ut från slutenvården samma dag </a:t>
            </a:r>
            <a:br>
              <a:rPr lang="sv-SE" sz="1100" dirty="0"/>
            </a:br>
            <a:r>
              <a:rPr lang="sv-SE" sz="1100" dirty="0"/>
              <a:t>som de blivit utskrivningsklara. </a:t>
            </a:r>
            <a:br>
              <a:rPr lang="sv-SE" sz="1100" dirty="0"/>
            </a:br>
            <a:r>
              <a:rPr lang="sv-SE" sz="1100" dirty="0"/>
              <a:t>Relaterat till antal slutenvårdstillfällen som hanteras i IT-tjänsten SAMSA.</a:t>
            </a:r>
            <a:br>
              <a:rPr lang="sv-SE" sz="1100" dirty="0"/>
            </a:br>
            <a:endParaRPr lang="sv-SE" sz="1100" dirty="0"/>
          </a:p>
        </p:txBody>
      </p:sp>
      <p:cxnSp>
        <p:nvCxnSpPr>
          <p:cNvPr id="5" name="Rak pilkoppling 4">
            <a:extLst>
              <a:ext uri="{FF2B5EF4-FFF2-40B4-BE49-F238E27FC236}">
                <a16:creationId xmlns:a16="http://schemas.microsoft.com/office/drawing/2014/main" id="{2CC622A7-428B-48B5-8FF5-511B8E23B08F}"/>
              </a:ext>
            </a:extLst>
          </p:cNvPr>
          <p:cNvCxnSpPr/>
          <p:nvPr/>
        </p:nvCxnSpPr>
        <p:spPr>
          <a:xfrm flipH="1">
            <a:off x="9250313" y="3202422"/>
            <a:ext cx="1130660" cy="4529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67337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1"/>
          <p:cNvSpPr/>
          <p:nvPr/>
        </p:nvSpPr>
        <p:spPr>
          <a:xfrm>
            <a:off x="796954" y="900731"/>
            <a:ext cx="11920756" cy="1146211"/>
          </a:xfrm>
          <a:prstGeom prst="rect">
            <a:avLst/>
          </a:prstGeom>
        </p:spPr>
        <p:txBody>
          <a:bodyPr wrap="square">
            <a:spAutoFit/>
          </a:bodyPr>
          <a:lstStyle/>
          <a:p>
            <a:pPr>
              <a:lnSpc>
                <a:spcPct val="107000"/>
              </a:lnSpc>
              <a:spcAft>
                <a:spcPts val="800"/>
              </a:spcAft>
            </a:pPr>
            <a:r>
              <a:rPr lang="sv-SE" sz="3200" dirty="0">
                <a:latin typeface="Calibri" panose="020F0502020204030204" pitchFamily="34" charset="0"/>
                <a:ea typeface="Calibri" panose="020F0502020204030204" pitchFamily="34" charset="0"/>
                <a:cs typeface="Times New Roman" panose="02020603050405020304" pitchFamily="18" charset="0"/>
              </a:rPr>
              <a:t>Andel patienter(%) som skrivits ut från slutenvården den dag </a:t>
            </a:r>
            <a:br>
              <a:rPr lang="sv-SE" sz="3200" dirty="0">
                <a:latin typeface="Calibri" panose="020F0502020204030204" pitchFamily="34" charset="0"/>
                <a:ea typeface="Calibri" panose="020F0502020204030204" pitchFamily="34" charset="0"/>
                <a:cs typeface="Times New Roman" panose="02020603050405020304" pitchFamily="18" charset="0"/>
              </a:rPr>
            </a:br>
            <a:r>
              <a:rPr lang="sv-SE" sz="3200" dirty="0">
                <a:latin typeface="Calibri" panose="020F0502020204030204" pitchFamily="34" charset="0"/>
                <a:ea typeface="Calibri" panose="020F0502020204030204" pitchFamily="34" charset="0"/>
                <a:cs typeface="Times New Roman" panose="02020603050405020304" pitchFamily="18" charset="0"/>
              </a:rPr>
              <a:t>de blir utskrivningsklara, januari 2020 - mars 2020, </a:t>
            </a:r>
            <a:r>
              <a:rPr lang="sv-SE" sz="3200" dirty="0">
                <a:solidFill>
                  <a:srgbClr val="FF0000"/>
                </a:solidFill>
                <a:latin typeface="Calibri" panose="020F0502020204030204" pitchFamily="34" charset="0"/>
                <a:ea typeface="Calibri" panose="020F0502020204030204" pitchFamily="34" charset="0"/>
                <a:cs typeface="Times New Roman" panose="02020603050405020304" pitchFamily="18" charset="0"/>
              </a:rPr>
              <a:t>Somatik</a:t>
            </a:r>
          </a:p>
        </p:txBody>
      </p:sp>
      <p:graphicFrame>
        <p:nvGraphicFramePr>
          <p:cNvPr id="3" name="Tabell 2">
            <a:extLst>
              <a:ext uri="{FF2B5EF4-FFF2-40B4-BE49-F238E27FC236}">
                <a16:creationId xmlns:a16="http://schemas.microsoft.com/office/drawing/2014/main" id="{615218C7-2796-4803-AC8A-1A7D539AF17F}"/>
              </a:ext>
            </a:extLst>
          </p:cNvPr>
          <p:cNvGraphicFramePr>
            <a:graphicFrameLocks noGrp="1"/>
          </p:cNvGraphicFramePr>
          <p:nvPr>
            <p:extLst>
              <p:ext uri="{D42A27DB-BD31-4B8C-83A1-F6EECF244321}">
                <p14:modId xmlns:p14="http://schemas.microsoft.com/office/powerpoint/2010/main" val="3618805452"/>
              </p:ext>
            </p:extLst>
          </p:nvPr>
        </p:nvGraphicFramePr>
        <p:xfrm>
          <a:off x="2019655" y="2303760"/>
          <a:ext cx="7363627" cy="2724150"/>
        </p:xfrm>
        <a:graphic>
          <a:graphicData uri="http://schemas.openxmlformats.org/drawingml/2006/table">
            <a:tbl>
              <a:tblPr>
                <a:tableStyleId>{5C22544A-7EE6-4342-B048-85BDC9FD1C3A}</a:tableStyleId>
              </a:tblPr>
              <a:tblGrid>
                <a:gridCol w="3600000">
                  <a:extLst>
                    <a:ext uri="{9D8B030D-6E8A-4147-A177-3AD203B41FA5}">
                      <a16:colId xmlns:a16="http://schemas.microsoft.com/office/drawing/2014/main" val="2136850323"/>
                    </a:ext>
                  </a:extLst>
                </a:gridCol>
                <a:gridCol w="1276801">
                  <a:extLst>
                    <a:ext uri="{9D8B030D-6E8A-4147-A177-3AD203B41FA5}">
                      <a16:colId xmlns:a16="http://schemas.microsoft.com/office/drawing/2014/main" val="1762091608"/>
                    </a:ext>
                  </a:extLst>
                </a:gridCol>
                <a:gridCol w="1326817">
                  <a:extLst>
                    <a:ext uri="{9D8B030D-6E8A-4147-A177-3AD203B41FA5}">
                      <a16:colId xmlns:a16="http://schemas.microsoft.com/office/drawing/2014/main" val="1776254426"/>
                    </a:ext>
                  </a:extLst>
                </a:gridCol>
                <a:gridCol w="1160009">
                  <a:extLst>
                    <a:ext uri="{9D8B030D-6E8A-4147-A177-3AD203B41FA5}">
                      <a16:colId xmlns:a16="http://schemas.microsoft.com/office/drawing/2014/main" val="2059886903"/>
                    </a:ext>
                  </a:extLst>
                </a:gridCol>
              </a:tblGrid>
              <a:tr h="523875">
                <a:tc>
                  <a:txBody>
                    <a:bodyPr/>
                    <a:lstStyle/>
                    <a:p>
                      <a:pPr algn="l" fontAlgn="b"/>
                      <a:r>
                        <a:rPr lang="sv-SE" sz="2000" b="1" u="none" strike="noStrike" dirty="0">
                          <a:effectLst/>
                        </a:rPr>
                        <a:t>Slutenvårdsärenden i SAMSA</a:t>
                      </a:r>
                      <a:endParaRPr lang="sv-SE"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1800" b="1" u="none" strike="noStrike" dirty="0">
                          <a:effectLst/>
                        </a:rPr>
                        <a:t>Jan 2020</a:t>
                      </a:r>
                      <a:endParaRPr lang="sv-SE" sz="18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1800" b="1" u="none" strike="noStrike" dirty="0">
                          <a:effectLst/>
                        </a:rPr>
                        <a:t>Feb 2020</a:t>
                      </a:r>
                      <a:endParaRPr lang="sv-SE" sz="18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1800" b="1" u="none" strike="noStrike" dirty="0">
                          <a:effectLst/>
                        </a:rPr>
                        <a:t>Mars 2020</a:t>
                      </a:r>
                      <a:endParaRPr lang="sv-SE" sz="18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96872532"/>
                  </a:ext>
                </a:extLst>
              </a:tr>
              <a:tr h="131105">
                <a:tc>
                  <a:txBody>
                    <a:bodyPr/>
                    <a:lstStyle/>
                    <a:p>
                      <a:pPr algn="l" fontAlgn="b"/>
                      <a:r>
                        <a:rPr lang="sv-SE" sz="2000" u="none" strike="noStrike" dirty="0">
                          <a:effectLst/>
                        </a:rPr>
                        <a:t>Alingsås Lasarett</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60 %</a:t>
                      </a:r>
                    </a:p>
                  </a:txBody>
                  <a:tcPr marL="7620" marR="7620" marT="7620"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59 %</a:t>
                      </a:r>
                    </a:p>
                  </a:txBody>
                  <a:tcPr marL="7620" marR="7620" marT="7620"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58 %</a:t>
                      </a:r>
                    </a:p>
                  </a:txBody>
                  <a:tcPr marL="7620" marR="7620" marT="7620" marB="0" anchor="b"/>
                </a:tc>
                <a:extLst>
                  <a:ext uri="{0D108BD9-81ED-4DB2-BD59-A6C34878D82A}">
                    <a16:rowId xmlns:a16="http://schemas.microsoft.com/office/drawing/2014/main" val="4026911861"/>
                  </a:ext>
                </a:extLst>
              </a:tr>
              <a:tr h="137044">
                <a:tc>
                  <a:txBody>
                    <a:bodyPr/>
                    <a:lstStyle/>
                    <a:p>
                      <a:pPr algn="l" fontAlgn="b"/>
                      <a:r>
                        <a:rPr lang="sv-SE" sz="2000" u="none" strike="noStrike" dirty="0">
                          <a:effectLst/>
                        </a:rPr>
                        <a:t>Kungälvs 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44 %</a:t>
                      </a:r>
                    </a:p>
                  </a:txBody>
                  <a:tcPr marL="7620" marR="7620" marT="7620"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44 %</a:t>
                      </a:r>
                    </a:p>
                  </a:txBody>
                  <a:tcPr marL="7620" marR="7620" marT="7620"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43 %</a:t>
                      </a:r>
                    </a:p>
                  </a:txBody>
                  <a:tcPr marL="7620" marR="7620" marT="7620" marB="0" anchor="b"/>
                </a:tc>
                <a:extLst>
                  <a:ext uri="{0D108BD9-81ED-4DB2-BD59-A6C34878D82A}">
                    <a16:rowId xmlns:a16="http://schemas.microsoft.com/office/drawing/2014/main" val="2570751130"/>
                  </a:ext>
                </a:extLst>
              </a:tr>
              <a:tr h="190500">
                <a:tc>
                  <a:txBody>
                    <a:bodyPr/>
                    <a:lstStyle/>
                    <a:p>
                      <a:pPr algn="l" fontAlgn="b"/>
                      <a:r>
                        <a:rPr lang="sv-SE" sz="2000" u="none" strike="noStrike" dirty="0">
                          <a:effectLst/>
                        </a:rPr>
                        <a:t>NU-sjukvården</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45 %</a:t>
                      </a:r>
                    </a:p>
                  </a:txBody>
                  <a:tcPr marL="7620" marR="7620" marT="7620"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48 %</a:t>
                      </a:r>
                    </a:p>
                  </a:txBody>
                  <a:tcPr marL="7620" marR="7620" marT="7620"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45 %</a:t>
                      </a:r>
                    </a:p>
                  </a:txBody>
                  <a:tcPr marL="7620" marR="7620" marT="7620" marB="0" anchor="b"/>
                </a:tc>
                <a:extLst>
                  <a:ext uri="{0D108BD9-81ED-4DB2-BD59-A6C34878D82A}">
                    <a16:rowId xmlns:a16="http://schemas.microsoft.com/office/drawing/2014/main" val="4183656261"/>
                  </a:ext>
                </a:extLst>
              </a:tr>
              <a:tr h="190500">
                <a:tc>
                  <a:txBody>
                    <a:bodyPr/>
                    <a:lstStyle/>
                    <a:p>
                      <a:pPr algn="l" fontAlgn="b"/>
                      <a:r>
                        <a:rPr lang="sv-SE" sz="2000" u="none" strike="noStrike" dirty="0">
                          <a:effectLst/>
                        </a:rPr>
                        <a:t>Sahlgrenska Universitetssjukhus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52 %</a:t>
                      </a:r>
                    </a:p>
                  </a:txBody>
                  <a:tcPr marL="7620" marR="7620" marT="7620"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51 %</a:t>
                      </a:r>
                    </a:p>
                  </a:txBody>
                  <a:tcPr marL="7620" marR="7620" marT="7620"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49 %</a:t>
                      </a:r>
                    </a:p>
                  </a:txBody>
                  <a:tcPr marL="7620" marR="7620" marT="7620" marB="0" anchor="b"/>
                </a:tc>
                <a:extLst>
                  <a:ext uri="{0D108BD9-81ED-4DB2-BD59-A6C34878D82A}">
                    <a16:rowId xmlns:a16="http://schemas.microsoft.com/office/drawing/2014/main" val="518326228"/>
                  </a:ext>
                </a:extLst>
              </a:tr>
              <a:tr h="190500">
                <a:tc>
                  <a:txBody>
                    <a:bodyPr/>
                    <a:lstStyle/>
                    <a:p>
                      <a:pPr algn="l" fontAlgn="b"/>
                      <a:r>
                        <a:rPr lang="sv-SE" sz="2000" u="none" strike="noStrike" dirty="0">
                          <a:effectLst/>
                        </a:rPr>
                        <a:t>Skaraborgs 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79 %</a:t>
                      </a:r>
                    </a:p>
                  </a:txBody>
                  <a:tcPr marL="7620" marR="7620" marT="7620"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81 %</a:t>
                      </a:r>
                    </a:p>
                  </a:txBody>
                  <a:tcPr marL="7620" marR="7620" marT="7620"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79 %</a:t>
                      </a:r>
                    </a:p>
                  </a:txBody>
                  <a:tcPr marL="7620" marR="7620" marT="7620" marB="0" anchor="b"/>
                </a:tc>
                <a:extLst>
                  <a:ext uri="{0D108BD9-81ED-4DB2-BD59-A6C34878D82A}">
                    <a16:rowId xmlns:a16="http://schemas.microsoft.com/office/drawing/2014/main" val="2096915174"/>
                  </a:ext>
                </a:extLst>
              </a:tr>
              <a:tr h="190500">
                <a:tc>
                  <a:txBody>
                    <a:bodyPr/>
                    <a:lstStyle/>
                    <a:p>
                      <a:pPr algn="l" fontAlgn="b"/>
                      <a:r>
                        <a:rPr lang="sv-SE" sz="2000" u="none" strike="noStrike" dirty="0">
                          <a:effectLst/>
                        </a:rPr>
                        <a:t>Södra Älvsborgs 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58 %</a:t>
                      </a:r>
                    </a:p>
                  </a:txBody>
                  <a:tcPr marL="7620" marR="7620" marT="7620"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60 %</a:t>
                      </a:r>
                    </a:p>
                  </a:txBody>
                  <a:tcPr marL="7620" marR="7620" marT="7620"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56 %</a:t>
                      </a:r>
                    </a:p>
                  </a:txBody>
                  <a:tcPr marL="7620" marR="7620" marT="7620" marB="0" anchor="b"/>
                </a:tc>
                <a:extLst>
                  <a:ext uri="{0D108BD9-81ED-4DB2-BD59-A6C34878D82A}">
                    <a16:rowId xmlns:a16="http://schemas.microsoft.com/office/drawing/2014/main" val="3761133248"/>
                  </a:ext>
                </a:extLst>
              </a:tr>
              <a:tr h="190500">
                <a:tc>
                  <a:txBody>
                    <a:bodyPr/>
                    <a:lstStyle/>
                    <a:p>
                      <a:pPr algn="l" fontAlgn="b"/>
                      <a:r>
                        <a:rPr lang="sv-SE" sz="2000" b="1" u="none" strike="noStrike" dirty="0">
                          <a:effectLst/>
                        </a:rPr>
                        <a:t>Hela regionen</a:t>
                      </a:r>
                      <a:endParaRPr lang="sv-SE" sz="2000" b="1"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1800" b="1" i="0" u="none" strike="noStrike" kern="1200" dirty="0">
                          <a:solidFill>
                            <a:srgbClr val="000000"/>
                          </a:solidFill>
                          <a:effectLst/>
                          <a:latin typeface="Calibri" panose="020F0502020204030204" pitchFamily="34" charset="0"/>
                          <a:ea typeface="+mn-ea"/>
                          <a:cs typeface="+mn-cs"/>
                        </a:rPr>
                        <a:t>57 %</a:t>
                      </a:r>
                    </a:p>
                  </a:txBody>
                  <a:tcPr marL="7620" marR="7620" marT="7620" marB="0" anchor="b"/>
                </a:tc>
                <a:tc>
                  <a:txBody>
                    <a:bodyPr/>
                    <a:lstStyle/>
                    <a:p>
                      <a:pPr marL="0" algn="ctr" defTabSz="914400" rtl="0" eaLnBrk="1" fontAlgn="b" latinLnBrk="0" hangingPunct="1"/>
                      <a:r>
                        <a:rPr lang="sv-SE" sz="1800" b="1" i="0" u="none" strike="noStrike" kern="1200" dirty="0">
                          <a:solidFill>
                            <a:srgbClr val="000000"/>
                          </a:solidFill>
                          <a:effectLst/>
                          <a:latin typeface="Calibri" panose="020F0502020204030204" pitchFamily="34" charset="0"/>
                          <a:ea typeface="+mn-ea"/>
                          <a:cs typeface="+mn-cs"/>
                        </a:rPr>
                        <a:t>58 %</a:t>
                      </a:r>
                    </a:p>
                  </a:txBody>
                  <a:tcPr marL="7620" marR="7620" marT="7620" marB="0" anchor="b"/>
                </a:tc>
                <a:tc>
                  <a:txBody>
                    <a:bodyPr/>
                    <a:lstStyle/>
                    <a:p>
                      <a:pPr marL="0" algn="ctr" defTabSz="914400" rtl="0" eaLnBrk="1" fontAlgn="b" latinLnBrk="0" hangingPunct="1"/>
                      <a:r>
                        <a:rPr lang="sv-SE" sz="1800" b="1" i="0" u="none" strike="noStrike" kern="1200" dirty="0">
                          <a:solidFill>
                            <a:srgbClr val="000000"/>
                          </a:solidFill>
                          <a:effectLst/>
                          <a:latin typeface="Calibri" panose="020F0502020204030204" pitchFamily="34" charset="0"/>
                          <a:ea typeface="+mn-ea"/>
                          <a:cs typeface="+mn-cs"/>
                        </a:rPr>
                        <a:t>56 %</a:t>
                      </a:r>
                    </a:p>
                  </a:txBody>
                  <a:tcPr marL="7620" marR="7620" marT="7620" marB="0" anchor="b"/>
                </a:tc>
                <a:extLst>
                  <a:ext uri="{0D108BD9-81ED-4DB2-BD59-A6C34878D82A}">
                    <a16:rowId xmlns:a16="http://schemas.microsoft.com/office/drawing/2014/main" val="2322211148"/>
                  </a:ext>
                </a:extLst>
              </a:tr>
            </a:tbl>
          </a:graphicData>
        </a:graphic>
      </p:graphicFrame>
      <p:sp>
        <p:nvSpPr>
          <p:cNvPr id="5" name="textruta 4">
            <a:extLst>
              <a:ext uri="{FF2B5EF4-FFF2-40B4-BE49-F238E27FC236}">
                <a16:creationId xmlns:a16="http://schemas.microsoft.com/office/drawing/2014/main" id="{D2EC69EB-EE2A-4784-90F8-507C867C5827}"/>
              </a:ext>
            </a:extLst>
          </p:cNvPr>
          <p:cNvSpPr txBox="1"/>
          <p:nvPr/>
        </p:nvSpPr>
        <p:spPr>
          <a:xfrm>
            <a:off x="1668439" y="5738376"/>
            <a:ext cx="10177786" cy="1277273"/>
          </a:xfrm>
          <a:prstGeom prst="rect">
            <a:avLst/>
          </a:prstGeom>
          <a:noFill/>
        </p:spPr>
        <p:txBody>
          <a:bodyPr wrap="none" rtlCol="0">
            <a:spAutoFit/>
          </a:bodyPr>
          <a:lstStyle/>
          <a:p>
            <a:r>
              <a:rPr lang="sv-SE" sz="1100" dirty="0"/>
              <a:t>De ärenden där patienten skrevs ut från en somatisk avdelning, i mars.</a:t>
            </a:r>
            <a:br>
              <a:rPr lang="sv-SE" sz="1100" dirty="0"/>
            </a:br>
            <a:endParaRPr lang="sv-SE" sz="1100" dirty="0"/>
          </a:p>
          <a:p>
            <a:r>
              <a:rPr lang="sv-SE" sz="1100" dirty="0"/>
              <a:t>En målsättning med den nya lagen och överenskommelsen i VG är att patienterna ska kunna skrivas ut från slutenvården samma dag som de blivit utskrivningsklara. </a:t>
            </a:r>
            <a:br>
              <a:rPr lang="sv-SE" sz="1100" dirty="0"/>
            </a:br>
            <a:r>
              <a:rPr lang="sv-SE" sz="1100" dirty="0"/>
              <a:t>För att mäta följsamheten till detta mål beräknas här andelen av de patienter som varit inskrivna vid visst sjukhus, som kunnat skrivas ut från slutenvården samma dag som de </a:t>
            </a:r>
            <a:br>
              <a:rPr lang="sv-SE" sz="1100" dirty="0"/>
            </a:br>
            <a:r>
              <a:rPr lang="sv-SE" sz="1100" dirty="0"/>
              <a:t>blivit utskrivningsklara. </a:t>
            </a:r>
            <a:br>
              <a:rPr lang="sv-SE" sz="1100" dirty="0"/>
            </a:br>
            <a:r>
              <a:rPr lang="sv-SE" sz="1100" dirty="0"/>
              <a:t>Relaterat till antal slutenvårdstillfällen som hanteras i IT-tjänsten SAMSA.</a:t>
            </a:r>
            <a:br>
              <a:rPr lang="sv-SE" sz="1100" dirty="0"/>
            </a:br>
            <a:endParaRPr lang="sv-SE" sz="1100" dirty="0"/>
          </a:p>
        </p:txBody>
      </p:sp>
    </p:spTree>
    <p:extLst>
      <p:ext uri="{BB962C8B-B14F-4D97-AF65-F5344CB8AC3E}">
        <p14:creationId xmlns:p14="http://schemas.microsoft.com/office/powerpoint/2010/main" val="32442445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1"/>
          <p:cNvSpPr/>
          <p:nvPr/>
        </p:nvSpPr>
        <p:spPr>
          <a:xfrm>
            <a:off x="796954" y="900731"/>
            <a:ext cx="11920756" cy="1146211"/>
          </a:xfrm>
          <a:prstGeom prst="rect">
            <a:avLst/>
          </a:prstGeom>
        </p:spPr>
        <p:txBody>
          <a:bodyPr wrap="square">
            <a:spAutoFit/>
          </a:bodyPr>
          <a:lstStyle/>
          <a:p>
            <a:pPr>
              <a:lnSpc>
                <a:spcPct val="107000"/>
              </a:lnSpc>
              <a:spcAft>
                <a:spcPts val="800"/>
              </a:spcAft>
            </a:pPr>
            <a:r>
              <a:rPr lang="sv-SE" sz="3200" dirty="0">
                <a:latin typeface="Calibri" panose="020F0502020204030204" pitchFamily="34" charset="0"/>
                <a:ea typeface="Calibri" panose="020F0502020204030204" pitchFamily="34" charset="0"/>
                <a:cs typeface="Times New Roman" panose="02020603050405020304" pitchFamily="18" charset="0"/>
              </a:rPr>
              <a:t>Andel patienter(%) som skrivits ut från slutenvården den dag </a:t>
            </a:r>
            <a:br>
              <a:rPr lang="sv-SE" sz="3200" dirty="0">
                <a:latin typeface="Calibri" panose="020F0502020204030204" pitchFamily="34" charset="0"/>
                <a:ea typeface="Calibri" panose="020F0502020204030204" pitchFamily="34" charset="0"/>
                <a:cs typeface="Times New Roman" panose="02020603050405020304" pitchFamily="18" charset="0"/>
              </a:rPr>
            </a:br>
            <a:r>
              <a:rPr lang="sv-SE" sz="3200" dirty="0">
                <a:latin typeface="Calibri" panose="020F0502020204030204" pitchFamily="34" charset="0"/>
                <a:ea typeface="Calibri" panose="020F0502020204030204" pitchFamily="34" charset="0"/>
                <a:cs typeface="Times New Roman" panose="02020603050405020304" pitchFamily="18" charset="0"/>
              </a:rPr>
              <a:t>de blir utskrivningsklara, januari 2020 - mars 2020, </a:t>
            </a:r>
            <a:r>
              <a:rPr lang="sv-SE" sz="3200" dirty="0">
                <a:solidFill>
                  <a:srgbClr val="FF0000"/>
                </a:solidFill>
                <a:latin typeface="Calibri" panose="020F0502020204030204" pitchFamily="34" charset="0"/>
                <a:ea typeface="Calibri" panose="020F0502020204030204" pitchFamily="34" charset="0"/>
                <a:cs typeface="Times New Roman" panose="02020603050405020304" pitchFamily="18" charset="0"/>
              </a:rPr>
              <a:t>Psykiatri</a:t>
            </a:r>
          </a:p>
        </p:txBody>
      </p:sp>
      <p:graphicFrame>
        <p:nvGraphicFramePr>
          <p:cNvPr id="3" name="Tabell 2">
            <a:extLst>
              <a:ext uri="{FF2B5EF4-FFF2-40B4-BE49-F238E27FC236}">
                <a16:creationId xmlns:a16="http://schemas.microsoft.com/office/drawing/2014/main" id="{615218C7-2796-4803-AC8A-1A7D539AF17F}"/>
              </a:ext>
            </a:extLst>
          </p:cNvPr>
          <p:cNvGraphicFramePr>
            <a:graphicFrameLocks noGrp="1"/>
          </p:cNvGraphicFramePr>
          <p:nvPr>
            <p:extLst>
              <p:ext uri="{D42A27DB-BD31-4B8C-83A1-F6EECF244321}">
                <p14:modId xmlns:p14="http://schemas.microsoft.com/office/powerpoint/2010/main" val="1633448419"/>
              </p:ext>
            </p:extLst>
          </p:nvPr>
        </p:nvGraphicFramePr>
        <p:xfrm>
          <a:off x="2019655" y="2303760"/>
          <a:ext cx="7363627" cy="2724150"/>
        </p:xfrm>
        <a:graphic>
          <a:graphicData uri="http://schemas.openxmlformats.org/drawingml/2006/table">
            <a:tbl>
              <a:tblPr>
                <a:tableStyleId>{5C22544A-7EE6-4342-B048-85BDC9FD1C3A}</a:tableStyleId>
              </a:tblPr>
              <a:tblGrid>
                <a:gridCol w="3600000">
                  <a:extLst>
                    <a:ext uri="{9D8B030D-6E8A-4147-A177-3AD203B41FA5}">
                      <a16:colId xmlns:a16="http://schemas.microsoft.com/office/drawing/2014/main" val="2136850323"/>
                    </a:ext>
                  </a:extLst>
                </a:gridCol>
                <a:gridCol w="1276801">
                  <a:extLst>
                    <a:ext uri="{9D8B030D-6E8A-4147-A177-3AD203B41FA5}">
                      <a16:colId xmlns:a16="http://schemas.microsoft.com/office/drawing/2014/main" val="1762091608"/>
                    </a:ext>
                  </a:extLst>
                </a:gridCol>
                <a:gridCol w="1326817">
                  <a:extLst>
                    <a:ext uri="{9D8B030D-6E8A-4147-A177-3AD203B41FA5}">
                      <a16:colId xmlns:a16="http://schemas.microsoft.com/office/drawing/2014/main" val="1776254426"/>
                    </a:ext>
                  </a:extLst>
                </a:gridCol>
                <a:gridCol w="1160009">
                  <a:extLst>
                    <a:ext uri="{9D8B030D-6E8A-4147-A177-3AD203B41FA5}">
                      <a16:colId xmlns:a16="http://schemas.microsoft.com/office/drawing/2014/main" val="2059886903"/>
                    </a:ext>
                  </a:extLst>
                </a:gridCol>
              </a:tblGrid>
              <a:tr h="523875">
                <a:tc>
                  <a:txBody>
                    <a:bodyPr/>
                    <a:lstStyle/>
                    <a:p>
                      <a:pPr algn="l" fontAlgn="b"/>
                      <a:r>
                        <a:rPr lang="sv-SE" sz="2000" b="1" u="none" strike="noStrike" dirty="0">
                          <a:effectLst/>
                        </a:rPr>
                        <a:t>Slutenvårdsärenden i SAMSA</a:t>
                      </a:r>
                      <a:endParaRPr lang="sv-SE"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1800" b="1" u="none" strike="noStrike" dirty="0">
                          <a:effectLst/>
                        </a:rPr>
                        <a:t>Jan 2020</a:t>
                      </a:r>
                      <a:endParaRPr lang="sv-SE" sz="18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1800" b="1" u="none" strike="noStrike" dirty="0">
                          <a:effectLst/>
                        </a:rPr>
                        <a:t>Feb 2020</a:t>
                      </a:r>
                      <a:endParaRPr lang="sv-SE" sz="1800" b="1"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b"/>
                      <a:r>
                        <a:rPr lang="sv-SE" sz="1800" b="1" u="none" strike="noStrike" dirty="0">
                          <a:effectLst/>
                        </a:rPr>
                        <a:t>Mars 2020</a:t>
                      </a:r>
                      <a:endParaRPr lang="sv-SE" sz="18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96872532"/>
                  </a:ext>
                </a:extLst>
              </a:tr>
              <a:tr h="190500">
                <a:tc>
                  <a:txBody>
                    <a:bodyPr/>
                    <a:lstStyle/>
                    <a:p>
                      <a:pPr algn="l" fontAlgn="b"/>
                      <a:r>
                        <a:rPr lang="sv-SE" sz="2000" u="none" strike="noStrike" dirty="0">
                          <a:effectLst/>
                        </a:rPr>
                        <a:t>Alingsås Lasarett</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a:t>
                      </a:r>
                    </a:p>
                  </a:txBody>
                  <a:tcPr marL="9525" marR="9525" marT="9525"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a:t>
                      </a:r>
                    </a:p>
                  </a:txBody>
                  <a:tcPr marL="9525" marR="9525" marT="9525"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a:t>
                      </a:r>
                    </a:p>
                  </a:txBody>
                  <a:tcPr marL="9525" marR="9525" marT="9525" marB="0" anchor="b"/>
                </a:tc>
                <a:extLst>
                  <a:ext uri="{0D108BD9-81ED-4DB2-BD59-A6C34878D82A}">
                    <a16:rowId xmlns:a16="http://schemas.microsoft.com/office/drawing/2014/main" val="4026911861"/>
                  </a:ext>
                </a:extLst>
              </a:tr>
              <a:tr h="137044">
                <a:tc>
                  <a:txBody>
                    <a:bodyPr/>
                    <a:lstStyle/>
                    <a:p>
                      <a:pPr algn="l" fontAlgn="b"/>
                      <a:r>
                        <a:rPr lang="sv-SE" sz="2000" u="none" strike="noStrike" dirty="0">
                          <a:effectLst/>
                        </a:rPr>
                        <a:t>Kungälvs 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43 %</a:t>
                      </a:r>
                    </a:p>
                  </a:txBody>
                  <a:tcPr marL="7620" marR="7620" marT="7620"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21 %</a:t>
                      </a:r>
                    </a:p>
                  </a:txBody>
                  <a:tcPr marL="7620" marR="7620" marT="7620"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35 %</a:t>
                      </a:r>
                    </a:p>
                  </a:txBody>
                  <a:tcPr marL="7620" marR="7620" marT="7620" marB="0" anchor="b"/>
                </a:tc>
                <a:extLst>
                  <a:ext uri="{0D108BD9-81ED-4DB2-BD59-A6C34878D82A}">
                    <a16:rowId xmlns:a16="http://schemas.microsoft.com/office/drawing/2014/main" val="2570751130"/>
                  </a:ext>
                </a:extLst>
              </a:tr>
              <a:tr h="190500">
                <a:tc>
                  <a:txBody>
                    <a:bodyPr/>
                    <a:lstStyle/>
                    <a:p>
                      <a:pPr algn="l" fontAlgn="b"/>
                      <a:r>
                        <a:rPr lang="sv-SE" sz="2000" u="none" strike="noStrike" dirty="0">
                          <a:effectLst/>
                        </a:rPr>
                        <a:t>NU-sjukvården</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66 %</a:t>
                      </a:r>
                    </a:p>
                  </a:txBody>
                  <a:tcPr marL="7620" marR="7620" marT="7620"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72 %</a:t>
                      </a:r>
                    </a:p>
                  </a:txBody>
                  <a:tcPr marL="7620" marR="7620" marT="7620"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68 %</a:t>
                      </a:r>
                    </a:p>
                  </a:txBody>
                  <a:tcPr marL="7620" marR="7620" marT="7620" marB="0" anchor="b"/>
                </a:tc>
                <a:extLst>
                  <a:ext uri="{0D108BD9-81ED-4DB2-BD59-A6C34878D82A}">
                    <a16:rowId xmlns:a16="http://schemas.microsoft.com/office/drawing/2014/main" val="4183656261"/>
                  </a:ext>
                </a:extLst>
              </a:tr>
              <a:tr h="190500">
                <a:tc>
                  <a:txBody>
                    <a:bodyPr/>
                    <a:lstStyle/>
                    <a:p>
                      <a:pPr algn="l" fontAlgn="b"/>
                      <a:r>
                        <a:rPr lang="sv-SE" sz="2000" u="none" strike="noStrike" dirty="0">
                          <a:effectLst/>
                        </a:rPr>
                        <a:t>Sahlgrenska Universitetssjukhus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40 %</a:t>
                      </a:r>
                    </a:p>
                  </a:txBody>
                  <a:tcPr marL="7620" marR="7620" marT="7620"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42 %</a:t>
                      </a:r>
                    </a:p>
                  </a:txBody>
                  <a:tcPr marL="7620" marR="7620" marT="7620"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37 %</a:t>
                      </a:r>
                    </a:p>
                  </a:txBody>
                  <a:tcPr marL="7620" marR="7620" marT="7620" marB="0" anchor="b"/>
                </a:tc>
                <a:extLst>
                  <a:ext uri="{0D108BD9-81ED-4DB2-BD59-A6C34878D82A}">
                    <a16:rowId xmlns:a16="http://schemas.microsoft.com/office/drawing/2014/main" val="518326228"/>
                  </a:ext>
                </a:extLst>
              </a:tr>
              <a:tr h="190500">
                <a:tc>
                  <a:txBody>
                    <a:bodyPr/>
                    <a:lstStyle/>
                    <a:p>
                      <a:pPr algn="l" fontAlgn="b"/>
                      <a:r>
                        <a:rPr lang="sv-SE" sz="2000" u="none" strike="noStrike" dirty="0">
                          <a:effectLst/>
                        </a:rPr>
                        <a:t>Skaraborgs 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77 %</a:t>
                      </a:r>
                    </a:p>
                  </a:txBody>
                  <a:tcPr marL="7620" marR="7620" marT="7620"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76 %</a:t>
                      </a:r>
                    </a:p>
                  </a:txBody>
                  <a:tcPr marL="7620" marR="7620" marT="7620"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83 %</a:t>
                      </a:r>
                    </a:p>
                  </a:txBody>
                  <a:tcPr marL="7620" marR="7620" marT="7620" marB="0" anchor="b"/>
                </a:tc>
                <a:extLst>
                  <a:ext uri="{0D108BD9-81ED-4DB2-BD59-A6C34878D82A}">
                    <a16:rowId xmlns:a16="http://schemas.microsoft.com/office/drawing/2014/main" val="2096915174"/>
                  </a:ext>
                </a:extLst>
              </a:tr>
              <a:tr h="190500">
                <a:tc>
                  <a:txBody>
                    <a:bodyPr/>
                    <a:lstStyle/>
                    <a:p>
                      <a:pPr algn="l" fontAlgn="b"/>
                      <a:r>
                        <a:rPr lang="sv-SE" sz="2000" u="none" strike="noStrike" dirty="0">
                          <a:effectLst/>
                        </a:rPr>
                        <a:t>Södra Älvsborgs 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64 %</a:t>
                      </a:r>
                    </a:p>
                  </a:txBody>
                  <a:tcPr marL="7620" marR="7620" marT="7620"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53 %</a:t>
                      </a:r>
                    </a:p>
                  </a:txBody>
                  <a:tcPr marL="7620" marR="7620" marT="7620" marB="0" anchor="b"/>
                </a:tc>
                <a:tc>
                  <a:txBody>
                    <a:bodyPr/>
                    <a:lstStyle/>
                    <a:p>
                      <a:pPr marL="0" algn="ctr" defTabSz="914400" rtl="0" eaLnBrk="1" fontAlgn="b" latinLnBrk="0" hangingPunct="1"/>
                      <a:r>
                        <a:rPr lang="sv-SE" sz="1800" b="0" i="0" u="none" strike="noStrike" kern="1200" dirty="0">
                          <a:solidFill>
                            <a:srgbClr val="000000"/>
                          </a:solidFill>
                          <a:effectLst/>
                          <a:latin typeface="Calibri" panose="020F0502020204030204" pitchFamily="34" charset="0"/>
                          <a:ea typeface="+mn-ea"/>
                          <a:cs typeface="+mn-cs"/>
                        </a:rPr>
                        <a:t>56 %</a:t>
                      </a:r>
                    </a:p>
                  </a:txBody>
                  <a:tcPr marL="7620" marR="7620" marT="7620" marB="0" anchor="b"/>
                </a:tc>
                <a:extLst>
                  <a:ext uri="{0D108BD9-81ED-4DB2-BD59-A6C34878D82A}">
                    <a16:rowId xmlns:a16="http://schemas.microsoft.com/office/drawing/2014/main" val="3761133248"/>
                  </a:ext>
                </a:extLst>
              </a:tr>
              <a:tr h="190500">
                <a:tc>
                  <a:txBody>
                    <a:bodyPr/>
                    <a:lstStyle/>
                    <a:p>
                      <a:pPr algn="l" fontAlgn="b"/>
                      <a:r>
                        <a:rPr lang="sv-SE" sz="2000" b="1" u="none" strike="noStrike" dirty="0">
                          <a:effectLst/>
                        </a:rPr>
                        <a:t>Hela regionen</a:t>
                      </a:r>
                      <a:endParaRPr lang="sv-SE" sz="2000" b="1"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1800" b="1" i="0" u="none" strike="noStrike" kern="1200" dirty="0">
                          <a:solidFill>
                            <a:srgbClr val="000000"/>
                          </a:solidFill>
                          <a:effectLst/>
                          <a:latin typeface="Calibri" panose="020F0502020204030204" pitchFamily="34" charset="0"/>
                          <a:ea typeface="+mn-ea"/>
                          <a:cs typeface="+mn-cs"/>
                        </a:rPr>
                        <a:t>60 %</a:t>
                      </a:r>
                    </a:p>
                  </a:txBody>
                  <a:tcPr marL="7620" marR="7620" marT="7620" marB="0" anchor="b"/>
                </a:tc>
                <a:tc>
                  <a:txBody>
                    <a:bodyPr/>
                    <a:lstStyle/>
                    <a:p>
                      <a:pPr marL="0" algn="ctr" defTabSz="914400" rtl="0" eaLnBrk="1" fontAlgn="b" latinLnBrk="0" hangingPunct="1"/>
                      <a:r>
                        <a:rPr lang="sv-SE" sz="1800" b="1" i="0" u="none" strike="noStrike" kern="1200" dirty="0">
                          <a:solidFill>
                            <a:srgbClr val="000000"/>
                          </a:solidFill>
                          <a:effectLst/>
                          <a:latin typeface="Calibri" panose="020F0502020204030204" pitchFamily="34" charset="0"/>
                          <a:ea typeface="+mn-ea"/>
                          <a:cs typeface="+mn-cs"/>
                        </a:rPr>
                        <a:t>60 %</a:t>
                      </a:r>
                    </a:p>
                  </a:txBody>
                  <a:tcPr marL="7620" marR="7620" marT="7620" marB="0" anchor="b"/>
                </a:tc>
                <a:tc>
                  <a:txBody>
                    <a:bodyPr/>
                    <a:lstStyle/>
                    <a:p>
                      <a:pPr marL="0" algn="ctr" defTabSz="914400" rtl="0" eaLnBrk="1" fontAlgn="b" latinLnBrk="0" hangingPunct="1"/>
                      <a:r>
                        <a:rPr lang="sv-SE" sz="1800" b="1" i="0" u="none" strike="noStrike" kern="1200" dirty="0">
                          <a:solidFill>
                            <a:srgbClr val="000000"/>
                          </a:solidFill>
                          <a:effectLst/>
                          <a:latin typeface="Calibri" panose="020F0502020204030204" pitchFamily="34" charset="0"/>
                          <a:ea typeface="+mn-ea"/>
                          <a:cs typeface="+mn-cs"/>
                        </a:rPr>
                        <a:t>60 %</a:t>
                      </a:r>
                    </a:p>
                  </a:txBody>
                  <a:tcPr marL="7620" marR="7620" marT="7620" marB="0" anchor="b"/>
                </a:tc>
                <a:extLst>
                  <a:ext uri="{0D108BD9-81ED-4DB2-BD59-A6C34878D82A}">
                    <a16:rowId xmlns:a16="http://schemas.microsoft.com/office/drawing/2014/main" val="2322211148"/>
                  </a:ext>
                </a:extLst>
              </a:tr>
            </a:tbl>
          </a:graphicData>
        </a:graphic>
      </p:graphicFrame>
      <p:sp>
        <p:nvSpPr>
          <p:cNvPr id="4" name="textruta 3">
            <a:extLst>
              <a:ext uri="{FF2B5EF4-FFF2-40B4-BE49-F238E27FC236}">
                <a16:creationId xmlns:a16="http://schemas.microsoft.com/office/drawing/2014/main" id="{C16A84AD-809A-4A5F-A674-CD1C67F2B636}"/>
              </a:ext>
            </a:extLst>
          </p:cNvPr>
          <p:cNvSpPr txBox="1"/>
          <p:nvPr/>
        </p:nvSpPr>
        <p:spPr>
          <a:xfrm>
            <a:off x="1668439" y="5738376"/>
            <a:ext cx="10177786" cy="1277273"/>
          </a:xfrm>
          <a:prstGeom prst="rect">
            <a:avLst/>
          </a:prstGeom>
          <a:noFill/>
        </p:spPr>
        <p:txBody>
          <a:bodyPr wrap="none" rtlCol="0">
            <a:spAutoFit/>
          </a:bodyPr>
          <a:lstStyle/>
          <a:p>
            <a:r>
              <a:rPr lang="sv-SE" sz="1100" dirty="0"/>
              <a:t>De ärenden där patienten skrevs ut från en psykiatrisk avdelning, i mars.</a:t>
            </a:r>
            <a:br>
              <a:rPr lang="sv-SE" sz="1100" dirty="0"/>
            </a:br>
            <a:endParaRPr lang="sv-SE" sz="1100" dirty="0"/>
          </a:p>
          <a:p>
            <a:r>
              <a:rPr lang="sv-SE" sz="1100" dirty="0"/>
              <a:t>En målsättning med den nya lagen och överenskommelsen i VG är att patienterna ska kunna skrivas ut från slutenvården samma dag som de blivit utskrivningsklara. </a:t>
            </a:r>
            <a:br>
              <a:rPr lang="sv-SE" sz="1100" dirty="0"/>
            </a:br>
            <a:r>
              <a:rPr lang="sv-SE" sz="1100" dirty="0"/>
              <a:t>För att mäta följsamheten till detta mål beräknas här andelen av de patienter som varit inskrivna vid visst sjukhus, som kunnat skrivas ut från slutenvården samma dag som de </a:t>
            </a:r>
            <a:br>
              <a:rPr lang="sv-SE" sz="1100" dirty="0"/>
            </a:br>
            <a:r>
              <a:rPr lang="sv-SE" sz="1100" dirty="0"/>
              <a:t>blivit utskrivningsklara. </a:t>
            </a:r>
            <a:br>
              <a:rPr lang="sv-SE" sz="1100" dirty="0"/>
            </a:br>
            <a:r>
              <a:rPr lang="sv-SE" sz="1100" dirty="0"/>
              <a:t>Relaterat till antal slutenvårdstillfällen som hanteras i IT-tjänsten SAMSA.</a:t>
            </a:r>
            <a:br>
              <a:rPr lang="sv-SE" sz="1100" dirty="0"/>
            </a:br>
            <a:endParaRPr lang="sv-SE" sz="1100" dirty="0"/>
          </a:p>
        </p:txBody>
      </p:sp>
    </p:spTree>
    <p:extLst>
      <p:ext uri="{BB962C8B-B14F-4D97-AF65-F5344CB8AC3E}">
        <p14:creationId xmlns:p14="http://schemas.microsoft.com/office/powerpoint/2010/main" val="24111518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1"/>
          <p:cNvSpPr/>
          <p:nvPr/>
        </p:nvSpPr>
        <p:spPr>
          <a:xfrm>
            <a:off x="685858" y="88881"/>
            <a:ext cx="11920756" cy="1146211"/>
          </a:xfrm>
          <a:prstGeom prst="rect">
            <a:avLst/>
          </a:prstGeom>
        </p:spPr>
        <p:txBody>
          <a:bodyPr wrap="square">
            <a:spAutoFit/>
          </a:bodyPr>
          <a:lstStyle/>
          <a:p>
            <a:pPr>
              <a:lnSpc>
                <a:spcPct val="107000"/>
              </a:lnSpc>
              <a:spcAft>
                <a:spcPts val="800"/>
              </a:spcAft>
            </a:pPr>
            <a:r>
              <a:rPr lang="sv-SE" sz="3200" dirty="0">
                <a:latin typeface="Calibri" panose="020F0502020204030204" pitchFamily="34" charset="0"/>
                <a:ea typeface="Calibri" panose="020F0502020204030204" pitchFamily="34" charset="0"/>
                <a:cs typeface="Times New Roman" panose="02020603050405020304" pitchFamily="18" charset="0"/>
              </a:rPr>
              <a:t>Andel patienter(%) som skrivits ut från slutenvården den dag </a:t>
            </a:r>
            <a:br>
              <a:rPr lang="sv-SE" sz="3200" dirty="0">
                <a:latin typeface="Calibri" panose="020F0502020204030204" pitchFamily="34" charset="0"/>
                <a:ea typeface="Calibri" panose="020F0502020204030204" pitchFamily="34" charset="0"/>
                <a:cs typeface="Times New Roman" panose="02020603050405020304" pitchFamily="18" charset="0"/>
              </a:rPr>
            </a:br>
            <a:r>
              <a:rPr lang="sv-SE" sz="3200" dirty="0">
                <a:latin typeface="Calibri" panose="020F0502020204030204" pitchFamily="34" charset="0"/>
                <a:ea typeface="Calibri" panose="020F0502020204030204" pitchFamily="34" charset="0"/>
                <a:cs typeface="Times New Roman" panose="02020603050405020304" pitchFamily="18" charset="0"/>
              </a:rPr>
              <a:t>de blir utskrivningsklara, januari 2020 - mars 2020</a:t>
            </a:r>
          </a:p>
        </p:txBody>
      </p:sp>
      <p:graphicFrame>
        <p:nvGraphicFramePr>
          <p:cNvPr id="4" name="Tabell 3">
            <a:extLst>
              <a:ext uri="{FF2B5EF4-FFF2-40B4-BE49-F238E27FC236}">
                <a16:creationId xmlns:a16="http://schemas.microsoft.com/office/drawing/2014/main" id="{FA498888-804D-472B-8CFC-692FCE5CC2FA}"/>
              </a:ext>
            </a:extLst>
          </p:cNvPr>
          <p:cNvGraphicFramePr>
            <a:graphicFrameLocks noGrp="1"/>
          </p:cNvGraphicFramePr>
          <p:nvPr>
            <p:extLst>
              <p:ext uri="{D42A27DB-BD31-4B8C-83A1-F6EECF244321}">
                <p14:modId xmlns:p14="http://schemas.microsoft.com/office/powerpoint/2010/main" val="1651114953"/>
              </p:ext>
            </p:extLst>
          </p:nvPr>
        </p:nvGraphicFramePr>
        <p:xfrm>
          <a:off x="1510018" y="1350026"/>
          <a:ext cx="3660558" cy="5193862"/>
        </p:xfrm>
        <a:graphic>
          <a:graphicData uri="http://schemas.openxmlformats.org/drawingml/2006/table">
            <a:tbl>
              <a:tblPr>
                <a:tableStyleId>{5C22544A-7EE6-4342-B048-85BDC9FD1C3A}</a:tableStyleId>
              </a:tblPr>
              <a:tblGrid>
                <a:gridCol w="1332000">
                  <a:extLst>
                    <a:ext uri="{9D8B030D-6E8A-4147-A177-3AD203B41FA5}">
                      <a16:colId xmlns:a16="http://schemas.microsoft.com/office/drawing/2014/main" val="812088887"/>
                    </a:ext>
                  </a:extLst>
                </a:gridCol>
                <a:gridCol w="776186">
                  <a:extLst>
                    <a:ext uri="{9D8B030D-6E8A-4147-A177-3AD203B41FA5}">
                      <a16:colId xmlns:a16="http://schemas.microsoft.com/office/drawing/2014/main" val="3233408985"/>
                    </a:ext>
                  </a:extLst>
                </a:gridCol>
                <a:gridCol w="776186">
                  <a:extLst>
                    <a:ext uri="{9D8B030D-6E8A-4147-A177-3AD203B41FA5}">
                      <a16:colId xmlns:a16="http://schemas.microsoft.com/office/drawing/2014/main" val="1189214089"/>
                    </a:ext>
                  </a:extLst>
                </a:gridCol>
                <a:gridCol w="776186">
                  <a:extLst>
                    <a:ext uri="{9D8B030D-6E8A-4147-A177-3AD203B41FA5}">
                      <a16:colId xmlns:a16="http://schemas.microsoft.com/office/drawing/2014/main" val="1420829465"/>
                    </a:ext>
                  </a:extLst>
                </a:gridCol>
              </a:tblGrid>
              <a:tr h="423862">
                <a:tc>
                  <a:txBody>
                    <a:bodyPr/>
                    <a:lstStyle/>
                    <a:p>
                      <a:pPr marL="0" algn="l" defTabSz="914400" rtl="0" eaLnBrk="1" fontAlgn="b" latinLnBrk="0" hangingPunct="1"/>
                      <a:r>
                        <a:rPr lang="sv-SE" sz="1200" b="1" u="none" strike="noStrike" kern="1200" dirty="0">
                          <a:solidFill>
                            <a:schemeClr val="dk1"/>
                          </a:solidFill>
                          <a:effectLst/>
                          <a:latin typeface="+mn-lt"/>
                          <a:ea typeface="+mn-ea"/>
                          <a:cs typeface="+mn-cs"/>
                        </a:rPr>
                        <a:t>Slutenvårdsärenden i SAMSA</a:t>
                      </a:r>
                    </a:p>
                  </a:txBody>
                  <a:tcPr marL="7064" marR="7064" marT="7064" marB="0" anchor="b"/>
                </a:tc>
                <a:tc>
                  <a:txBody>
                    <a:bodyPr/>
                    <a:lstStyle/>
                    <a:p>
                      <a:pPr marL="0" algn="ctr" defTabSz="914400" rtl="0" eaLnBrk="1" fontAlgn="b" latinLnBrk="0" hangingPunct="1"/>
                      <a:r>
                        <a:rPr lang="sv-SE" sz="1200" b="1" u="none" strike="noStrike" kern="1200" dirty="0">
                          <a:solidFill>
                            <a:schemeClr val="dk1"/>
                          </a:solidFill>
                          <a:effectLst/>
                          <a:latin typeface="+mn-lt"/>
                          <a:ea typeface="+mn-ea"/>
                          <a:cs typeface="+mn-cs"/>
                        </a:rPr>
                        <a:t>Jan 2020</a:t>
                      </a:r>
                    </a:p>
                  </a:txBody>
                  <a:tcPr marL="7064" marR="7064" marT="7064" marB="0" anchor="b"/>
                </a:tc>
                <a:tc>
                  <a:txBody>
                    <a:bodyPr/>
                    <a:lstStyle/>
                    <a:p>
                      <a:pPr marL="0" algn="ctr" defTabSz="914400" rtl="0" eaLnBrk="1" fontAlgn="b" latinLnBrk="0" hangingPunct="1"/>
                      <a:r>
                        <a:rPr lang="sv-SE" sz="1200" b="1" u="none" strike="noStrike" kern="1200" dirty="0">
                          <a:solidFill>
                            <a:schemeClr val="dk1"/>
                          </a:solidFill>
                          <a:effectLst/>
                          <a:latin typeface="+mn-lt"/>
                          <a:ea typeface="+mn-ea"/>
                          <a:cs typeface="+mn-cs"/>
                        </a:rPr>
                        <a:t>Feb 2020</a:t>
                      </a:r>
                    </a:p>
                  </a:txBody>
                  <a:tcPr marL="7064" marR="7064" marT="7064" marB="0" anchor="b"/>
                </a:tc>
                <a:tc>
                  <a:txBody>
                    <a:bodyPr/>
                    <a:lstStyle/>
                    <a:p>
                      <a:pPr marL="0" algn="ctr" defTabSz="914400" rtl="0" eaLnBrk="1" fontAlgn="b" latinLnBrk="0" hangingPunct="1"/>
                      <a:r>
                        <a:rPr lang="sv-SE" sz="1200" b="1" u="none" strike="noStrike" kern="1200" dirty="0">
                          <a:solidFill>
                            <a:schemeClr val="dk1"/>
                          </a:solidFill>
                          <a:effectLst/>
                          <a:latin typeface="+mn-lt"/>
                          <a:ea typeface="+mn-ea"/>
                          <a:cs typeface="+mn-cs"/>
                        </a:rPr>
                        <a:t>Mars 2020</a:t>
                      </a:r>
                    </a:p>
                  </a:txBody>
                  <a:tcPr marL="7064" marR="7064" marT="7064" marB="0" anchor="b"/>
                </a:tc>
                <a:extLst>
                  <a:ext uri="{0D108BD9-81ED-4DB2-BD59-A6C34878D82A}">
                    <a16:rowId xmlns:a16="http://schemas.microsoft.com/office/drawing/2014/main" val="4105738095"/>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Ale</a:t>
                      </a: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45 %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48 %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44 %</a:t>
                      </a:r>
                    </a:p>
                  </a:txBody>
                  <a:tcPr marL="7620" marR="7620" marT="7620" marB="0" anchor="b"/>
                </a:tc>
                <a:extLst>
                  <a:ext uri="{0D108BD9-81ED-4DB2-BD59-A6C34878D82A}">
                    <a16:rowId xmlns:a16="http://schemas.microsoft.com/office/drawing/2014/main" val="11451193"/>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Alingsås</a:t>
                      </a:r>
                    </a:p>
                  </a:txBody>
                  <a:tcPr marL="7064" marR="7064" marT="7064" marB="0" anchor="b"/>
                </a:tc>
                <a:tc>
                  <a:txBody>
                    <a:bodyPr/>
                    <a:lstStyle/>
                    <a:p>
                      <a:pPr algn="ctr" fontAlgn="b"/>
                      <a:r>
                        <a:rPr lang="sv-SE" sz="1100" b="0" i="0" u="none" strike="noStrike">
                          <a:solidFill>
                            <a:srgbClr val="000000"/>
                          </a:solidFill>
                          <a:effectLst/>
                          <a:latin typeface="Calibri" panose="020F0502020204030204" pitchFamily="34" charset="0"/>
                        </a:rPr>
                        <a:t>62 %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53 %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54 %</a:t>
                      </a:r>
                    </a:p>
                  </a:txBody>
                  <a:tcPr marL="7620" marR="7620" marT="7620" marB="0" anchor="b"/>
                </a:tc>
                <a:extLst>
                  <a:ext uri="{0D108BD9-81ED-4DB2-BD59-A6C34878D82A}">
                    <a16:rowId xmlns:a16="http://schemas.microsoft.com/office/drawing/2014/main" val="2199041891"/>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Bengtsfors</a:t>
                      </a: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41 %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44 %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30 %</a:t>
                      </a:r>
                    </a:p>
                  </a:txBody>
                  <a:tcPr marL="7620" marR="7620" marT="7620" marB="0" anchor="b"/>
                </a:tc>
                <a:extLst>
                  <a:ext uri="{0D108BD9-81ED-4DB2-BD59-A6C34878D82A}">
                    <a16:rowId xmlns:a16="http://schemas.microsoft.com/office/drawing/2014/main" val="449577441"/>
                  </a:ext>
                </a:extLst>
              </a:tr>
              <a:tr h="190800">
                <a:tc>
                  <a:txBody>
                    <a:bodyPr/>
                    <a:lstStyle/>
                    <a:p>
                      <a:pPr marL="0" algn="l" defTabSz="914400" rtl="0" eaLnBrk="1" fontAlgn="b" latinLnBrk="0" hangingPunct="1"/>
                      <a:r>
                        <a:rPr lang="sv-SE" sz="1200" u="none" strike="noStrike" kern="1200">
                          <a:solidFill>
                            <a:schemeClr val="dk1"/>
                          </a:solidFill>
                          <a:effectLst/>
                          <a:latin typeface="+mn-lt"/>
                          <a:ea typeface="+mn-ea"/>
                          <a:cs typeface="+mn-cs"/>
                        </a:rPr>
                        <a:t>Bollebygd</a:t>
                      </a:r>
                    </a:p>
                  </a:txBody>
                  <a:tcPr marL="7064" marR="7064" marT="7064" marB="0" anchor="b"/>
                </a:tc>
                <a:tc>
                  <a:txBody>
                    <a:bodyPr/>
                    <a:lstStyle/>
                    <a:p>
                      <a:pPr algn="ctr" fontAlgn="b"/>
                      <a:r>
                        <a:rPr lang="sv-SE" sz="1100" b="0" i="0" u="none" strike="noStrike">
                          <a:solidFill>
                            <a:srgbClr val="000000"/>
                          </a:solidFill>
                          <a:effectLst/>
                          <a:latin typeface="Calibri" panose="020F0502020204030204" pitchFamily="34" charset="0"/>
                        </a:rPr>
                        <a:t>67 %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86 %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42 %</a:t>
                      </a:r>
                    </a:p>
                  </a:txBody>
                  <a:tcPr marL="7620" marR="7620" marT="7620" marB="0" anchor="b"/>
                </a:tc>
                <a:extLst>
                  <a:ext uri="{0D108BD9-81ED-4DB2-BD59-A6C34878D82A}">
                    <a16:rowId xmlns:a16="http://schemas.microsoft.com/office/drawing/2014/main" val="793404180"/>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Borås</a:t>
                      </a: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53 %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58 %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53 %</a:t>
                      </a:r>
                    </a:p>
                  </a:txBody>
                  <a:tcPr marL="7620" marR="7620" marT="7620" marB="0" anchor="b"/>
                </a:tc>
                <a:extLst>
                  <a:ext uri="{0D108BD9-81ED-4DB2-BD59-A6C34878D82A}">
                    <a16:rowId xmlns:a16="http://schemas.microsoft.com/office/drawing/2014/main" val="1257628783"/>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Dals-Ed</a:t>
                      </a: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67 %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62 %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58 %</a:t>
                      </a:r>
                    </a:p>
                  </a:txBody>
                  <a:tcPr marL="7620" marR="7620" marT="7620" marB="0" anchor="b"/>
                </a:tc>
                <a:extLst>
                  <a:ext uri="{0D108BD9-81ED-4DB2-BD59-A6C34878D82A}">
                    <a16:rowId xmlns:a16="http://schemas.microsoft.com/office/drawing/2014/main" val="432302471"/>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Essunga</a:t>
                      </a: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87 %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75 %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62 %</a:t>
                      </a:r>
                    </a:p>
                  </a:txBody>
                  <a:tcPr marL="7620" marR="7620" marT="7620" marB="0" anchor="b"/>
                </a:tc>
                <a:extLst>
                  <a:ext uri="{0D108BD9-81ED-4DB2-BD59-A6C34878D82A}">
                    <a16:rowId xmlns:a16="http://schemas.microsoft.com/office/drawing/2014/main" val="1202618650"/>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Falköping</a:t>
                      </a: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65 %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69 %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73 %</a:t>
                      </a:r>
                    </a:p>
                  </a:txBody>
                  <a:tcPr marL="7620" marR="7620" marT="7620" marB="0" anchor="b"/>
                </a:tc>
                <a:extLst>
                  <a:ext uri="{0D108BD9-81ED-4DB2-BD59-A6C34878D82A}">
                    <a16:rowId xmlns:a16="http://schemas.microsoft.com/office/drawing/2014/main" val="1466819773"/>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Färgelanda</a:t>
                      </a:r>
                    </a:p>
                  </a:txBody>
                  <a:tcPr marL="7064" marR="7064" marT="7064" marB="0" anchor="b"/>
                </a:tc>
                <a:tc>
                  <a:txBody>
                    <a:bodyPr/>
                    <a:lstStyle/>
                    <a:p>
                      <a:pPr algn="ctr" fontAlgn="b"/>
                      <a:r>
                        <a:rPr lang="sv-SE" sz="1100" b="0" i="0" u="none" strike="noStrike">
                          <a:solidFill>
                            <a:srgbClr val="000000"/>
                          </a:solidFill>
                          <a:effectLst/>
                          <a:latin typeface="Calibri" panose="020F0502020204030204" pitchFamily="34" charset="0"/>
                        </a:rPr>
                        <a:t>39 %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33 %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48 %</a:t>
                      </a:r>
                    </a:p>
                  </a:txBody>
                  <a:tcPr marL="7620" marR="7620" marT="7620" marB="0" anchor="b"/>
                </a:tc>
                <a:extLst>
                  <a:ext uri="{0D108BD9-81ED-4DB2-BD59-A6C34878D82A}">
                    <a16:rowId xmlns:a16="http://schemas.microsoft.com/office/drawing/2014/main" val="3926079687"/>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Grästorp</a:t>
                      </a: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63 %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93 %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65 %</a:t>
                      </a:r>
                    </a:p>
                  </a:txBody>
                  <a:tcPr marL="7620" marR="7620" marT="7620" marB="0" anchor="b"/>
                </a:tc>
                <a:extLst>
                  <a:ext uri="{0D108BD9-81ED-4DB2-BD59-A6C34878D82A}">
                    <a16:rowId xmlns:a16="http://schemas.microsoft.com/office/drawing/2014/main" val="488807697"/>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Gullspång</a:t>
                      </a: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68 %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67 %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67 %</a:t>
                      </a:r>
                    </a:p>
                  </a:txBody>
                  <a:tcPr marL="7620" marR="7620" marT="7620" marB="0" anchor="b"/>
                </a:tc>
                <a:extLst>
                  <a:ext uri="{0D108BD9-81ED-4DB2-BD59-A6C34878D82A}">
                    <a16:rowId xmlns:a16="http://schemas.microsoft.com/office/drawing/2014/main" val="2525816026"/>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Göteborg</a:t>
                      </a: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52 %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52 %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48 %</a:t>
                      </a:r>
                    </a:p>
                  </a:txBody>
                  <a:tcPr marL="7620" marR="7620" marT="7620" marB="0" anchor="b"/>
                </a:tc>
                <a:extLst>
                  <a:ext uri="{0D108BD9-81ED-4DB2-BD59-A6C34878D82A}">
                    <a16:rowId xmlns:a16="http://schemas.microsoft.com/office/drawing/2014/main" val="2997419265"/>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Götene</a:t>
                      </a:r>
                    </a:p>
                  </a:txBody>
                  <a:tcPr marL="7064" marR="7064" marT="7064" marB="0" anchor="b"/>
                </a:tc>
                <a:tc>
                  <a:txBody>
                    <a:bodyPr/>
                    <a:lstStyle/>
                    <a:p>
                      <a:pPr algn="ctr" fontAlgn="b"/>
                      <a:r>
                        <a:rPr lang="sv-SE" sz="1100" b="0" i="0" u="none" strike="noStrike">
                          <a:solidFill>
                            <a:srgbClr val="000000"/>
                          </a:solidFill>
                          <a:effectLst/>
                          <a:latin typeface="Calibri" panose="020F0502020204030204" pitchFamily="34" charset="0"/>
                        </a:rPr>
                        <a:t>76 %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62 %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88 %</a:t>
                      </a:r>
                    </a:p>
                  </a:txBody>
                  <a:tcPr marL="7620" marR="7620" marT="7620" marB="0" anchor="b"/>
                </a:tc>
                <a:extLst>
                  <a:ext uri="{0D108BD9-81ED-4DB2-BD59-A6C34878D82A}">
                    <a16:rowId xmlns:a16="http://schemas.microsoft.com/office/drawing/2014/main" val="2458507890"/>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Herrljunga</a:t>
                      </a: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50 %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53 %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68 %</a:t>
                      </a:r>
                    </a:p>
                  </a:txBody>
                  <a:tcPr marL="7620" marR="7620" marT="7620" marB="0" anchor="b"/>
                </a:tc>
                <a:extLst>
                  <a:ext uri="{0D108BD9-81ED-4DB2-BD59-A6C34878D82A}">
                    <a16:rowId xmlns:a16="http://schemas.microsoft.com/office/drawing/2014/main" val="596460270"/>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Hjo</a:t>
                      </a:r>
                    </a:p>
                  </a:txBody>
                  <a:tcPr marL="7064" marR="7064" marT="7064" marB="0" anchor="b"/>
                </a:tc>
                <a:tc>
                  <a:txBody>
                    <a:bodyPr/>
                    <a:lstStyle/>
                    <a:p>
                      <a:pPr algn="ctr" fontAlgn="b"/>
                      <a:r>
                        <a:rPr lang="sv-SE" sz="1100" b="0" i="0" u="none" strike="noStrike">
                          <a:solidFill>
                            <a:srgbClr val="000000"/>
                          </a:solidFill>
                          <a:effectLst/>
                          <a:latin typeface="Calibri" panose="020F0502020204030204" pitchFamily="34" charset="0"/>
                        </a:rPr>
                        <a:t>91 %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89 %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89 %</a:t>
                      </a:r>
                    </a:p>
                  </a:txBody>
                  <a:tcPr marL="7620" marR="7620" marT="7620" marB="0" anchor="b"/>
                </a:tc>
                <a:extLst>
                  <a:ext uri="{0D108BD9-81ED-4DB2-BD59-A6C34878D82A}">
                    <a16:rowId xmlns:a16="http://schemas.microsoft.com/office/drawing/2014/main" val="4143710954"/>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Härryda</a:t>
                      </a: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44 %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43 %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33 %</a:t>
                      </a:r>
                    </a:p>
                  </a:txBody>
                  <a:tcPr marL="7620" marR="7620" marT="7620" marB="0" anchor="b"/>
                </a:tc>
                <a:extLst>
                  <a:ext uri="{0D108BD9-81ED-4DB2-BD59-A6C34878D82A}">
                    <a16:rowId xmlns:a16="http://schemas.microsoft.com/office/drawing/2014/main" val="689666831"/>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Karlsborg</a:t>
                      </a: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100 %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88 %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100 %</a:t>
                      </a:r>
                    </a:p>
                  </a:txBody>
                  <a:tcPr marL="7620" marR="7620" marT="7620" marB="0" anchor="b"/>
                </a:tc>
                <a:extLst>
                  <a:ext uri="{0D108BD9-81ED-4DB2-BD59-A6C34878D82A}">
                    <a16:rowId xmlns:a16="http://schemas.microsoft.com/office/drawing/2014/main" val="907645359"/>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Kungälv</a:t>
                      </a: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45 %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42 %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44 %</a:t>
                      </a:r>
                    </a:p>
                  </a:txBody>
                  <a:tcPr marL="7620" marR="7620" marT="7620" marB="0" anchor="b"/>
                </a:tc>
                <a:extLst>
                  <a:ext uri="{0D108BD9-81ED-4DB2-BD59-A6C34878D82A}">
                    <a16:rowId xmlns:a16="http://schemas.microsoft.com/office/drawing/2014/main" val="3024995705"/>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Lerum</a:t>
                      </a: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55 %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64 %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66 %</a:t>
                      </a:r>
                    </a:p>
                  </a:txBody>
                  <a:tcPr marL="7620" marR="7620" marT="7620" marB="0" anchor="b"/>
                </a:tc>
                <a:extLst>
                  <a:ext uri="{0D108BD9-81ED-4DB2-BD59-A6C34878D82A}">
                    <a16:rowId xmlns:a16="http://schemas.microsoft.com/office/drawing/2014/main" val="720141360"/>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Lidköping</a:t>
                      </a: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78 %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77 %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78 %</a:t>
                      </a:r>
                    </a:p>
                  </a:txBody>
                  <a:tcPr marL="7620" marR="7620" marT="7620" marB="0" anchor="b"/>
                </a:tc>
                <a:extLst>
                  <a:ext uri="{0D108BD9-81ED-4DB2-BD59-A6C34878D82A}">
                    <a16:rowId xmlns:a16="http://schemas.microsoft.com/office/drawing/2014/main" val="1764688223"/>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Lilla Edet</a:t>
                      </a: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55 %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68 %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62 %</a:t>
                      </a:r>
                    </a:p>
                  </a:txBody>
                  <a:tcPr marL="7620" marR="7620" marT="7620" marB="0" anchor="b"/>
                </a:tc>
                <a:extLst>
                  <a:ext uri="{0D108BD9-81ED-4DB2-BD59-A6C34878D82A}">
                    <a16:rowId xmlns:a16="http://schemas.microsoft.com/office/drawing/2014/main" val="2424050705"/>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Lysekil</a:t>
                      </a: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53 %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43 %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47 %</a:t>
                      </a:r>
                    </a:p>
                  </a:txBody>
                  <a:tcPr marL="7620" marR="7620" marT="7620" marB="0" anchor="b"/>
                </a:tc>
                <a:extLst>
                  <a:ext uri="{0D108BD9-81ED-4DB2-BD59-A6C34878D82A}">
                    <a16:rowId xmlns:a16="http://schemas.microsoft.com/office/drawing/2014/main" val="1250223608"/>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Mariestad</a:t>
                      </a: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86 %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91 %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87 %</a:t>
                      </a:r>
                    </a:p>
                  </a:txBody>
                  <a:tcPr marL="7620" marR="7620" marT="7620" marB="0" anchor="b"/>
                </a:tc>
                <a:extLst>
                  <a:ext uri="{0D108BD9-81ED-4DB2-BD59-A6C34878D82A}">
                    <a16:rowId xmlns:a16="http://schemas.microsoft.com/office/drawing/2014/main" val="533586349"/>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Mark</a:t>
                      </a: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67 %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60 %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67 %</a:t>
                      </a:r>
                    </a:p>
                  </a:txBody>
                  <a:tcPr marL="7620" marR="7620" marT="7620" marB="0" anchor="b"/>
                </a:tc>
                <a:extLst>
                  <a:ext uri="{0D108BD9-81ED-4DB2-BD59-A6C34878D82A}">
                    <a16:rowId xmlns:a16="http://schemas.microsoft.com/office/drawing/2014/main" val="2855373681"/>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Mellerud</a:t>
                      </a: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57 %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56 %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42 %</a:t>
                      </a:r>
                    </a:p>
                  </a:txBody>
                  <a:tcPr marL="7620" marR="7620" marT="7620" marB="0" anchor="b"/>
                </a:tc>
                <a:extLst>
                  <a:ext uri="{0D108BD9-81ED-4DB2-BD59-A6C34878D82A}">
                    <a16:rowId xmlns:a16="http://schemas.microsoft.com/office/drawing/2014/main" val="3673608678"/>
                  </a:ext>
                </a:extLst>
              </a:tr>
            </a:tbl>
          </a:graphicData>
        </a:graphic>
      </p:graphicFrame>
      <p:graphicFrame>
        <p:nvGraphicFramePr>
          <p:cNvPr id="5" name="Tabell 4">
            <a:extLst>
              <a:ext uri="{FF2B5EF4-FFF2-40B4-BE49-F238E27FC236}">
                <a16:creationId xmlns:a16="http://schemas.microsoft.com/office/drawing/2014/main" id="{B47083A4-5D3D-4B71-B1AD-981A8E5AF754}"/>
              </a:ext>
            </a:extLst>
          </p:cNvPr>
          <p:cNvGraphicFramePr>
            <a:graphicFrameLocks noGrp="1"/>
          </p:cNvGraphicFramePr>
          <p:nvPr>
            <p:extLst>
              <p:ext uri="{D42A27DB-BD31-4B8C-83A1-F6EECF244321}">
                <p14:modId xmlns:p14="http://schemas.microsoft.com/office/powerpoint/2010/main" val="124475176"/>
              </p:ext>
            </p:extLst>
          </p:nvPr>
        </p:nvGraphicFramePr>
        <p:xfrm>
          <a:off x="5643146" y="1348540"/>
          <a:ext cx="3600000" cy="5362406"/>
        </p:xfrm>
        <a:graphic>
          <a:graphicData uri="http://schemas.openxmlformats.org/drawingml/2006/table">
            <a:tbl>
              <a:tblPr>
                <a:tableStyleId>{5C22544A-7EE6-4342-B048-85BDC9FD1C3A}</a:tableStyleId>
              </a:tblPr>
              <a:tblGrid>
                <a:gridCol w="1332000">
                  <a:extLst>
                    <a:ext uri="{9D8B030D-6E8A-4147-A177-3AD203B41FA5}">
                      <a16:colId xmlns:a16="http://schemas.microsoft.com/office/drawing/2014/main" val="502167274"/>
                    </a:ext>
                  </a:extLst>
                </a:gridCol>
                <a:gridCol w="756000">
                  <a:extLst>
                    <a:ext uri="{9D8B030D-6E8A-4147-A177-3AD203B41FA5}">
                      <a16:colId xmlns:a16="http://schemas.microsoft.com/office/drawing/2014/main" val="4178596774"/>
                    </a:ext>
                  </a:extLst>
                </a:gridCol>
                <a:gridCol w="756000">
                  <a:extLst>
                    <a:ext uri="{9D8B030D-6E8A-4147-A177-3AD203B41FA5}">
                      <a16:colId xmlns:a16="http://schemas.microsoft.com/office/drawing/2014/main" val="4081966675"/>
                    </a:ext>
                  </a:extLst>
                </a:gridCol>
                <a:gridCol w="756000">
                  <a:extLst>
                    <a:ext uri="{9D8B030D-6E8A-4147-A177-3AD203B41FA5}">
                      <a16:colId xmlns:a16="http://schemas.microsoft.com/office/drawing/2014/main" val="3088091172"/>
                    </a:ext>
                  </a:extLst>
                </a:gridCol>
              </a:tblGrid>
              <a:tr h="423862">
                <a:tc>
                  <a:txBody>
                    <a:bodyPr/>
                    <a:lstStyle/>
                    <a:p>
                      <a:pPr algn="l" fontAlgn="b"/>
                      <a:r>
                        <a:rPr lang="sv-SE" sz="1200" b="1" u="none" strike="noStrike" dirty="0">
                          <a:effectLst/>
                        </a:rPr>
                        <a:t>Slutenvårdsärenden i SAMSA</a:t>
                      </a:r>
                      <a:endParaRPr lang="sv-SE" sz="1200" b="1" i="0" u="none" strike="noStrike" dirty="0">
                        <a:solidFill>
                          <a:srgbClr val="000000"/>
                        </a:solidFill>
                        <a:effectLst/>
                        <a:latin typeface="Calibri" panose="020F0502020204030204" pitchFamily="34" charset="0"/>
                      </a:endParaRPr>
                    </a:p>
                  </a:txBody>
                  <a:tcPr marL="7064" marR="7064" marT="7064" marB="0" anchor="b"/>
                </a:tc>
                <a:tc>
                  <a:txBody>
                    <a:bodyPr/>
                    <a:lstStyle/>
                    <a:p>
                      <a:pPr marL="0" algn="ctr" defTabSz="914400" rtl="0" eaLnBrk="1" fontAlgn="b" latinLnBrk="0" hangingPunct="1"/>
                      <a:r>
                        <a:rPr lang="sv-SE" sz="1200" b="1" u="none" strike="noStrike" kern="1200" dirty="0">
                          <a:solidFill>
                            <a:schemeClr val="dk1"/>
                          </a:solidFill>
                          <a:effectLst/>
                          <a:latin typeface="+mn-lt"/>
                          <a:ea typeface="+mn-ea"/>
                          <a:cs typeface="+mn-cs"/>
                        </a:rPr>
                        <a:t>Jan 2020</a:t>
                      </a:r>
                    </a:p>
                  </a:txBody>
                  <a:tcPr marL="7064" marR="7064" marT="7064" marB="0" anchor="b"/>
                </a:tc>
                <a:tc>
                  <a:txBody>
                    <a:bodyPr/>
                    <a:lstStyle/>
                    <a:p>
                      <a:pPr marL="0" algn="ctr" defTabSz="914400" rtl="0" eaLnBrk="1" fontAlgn="b" latinLnBrk="0" hangingPunct="1"/>
                      <a:r>
                        <a:rPr lang="sv-SE" sz="1200" b="1" u="none" strike="noStrike" kern="1200" dirty="0">
                          <a:solidFill>
                            <a:schemeClr val="dk1"/>
                          </a:solidFill>
                          <a:effectLst/>
                          <a:latin typeface="+mn-lt"/>
                          <a:ea typeface="+mn-ea"/>
                          <a:cs typeface="+mn-cs"/>
                        </a:rPr>
                        <a:t>Feb 2020</a:t>
                      </a:r>
                    </a:p>
                  </a:txBody>
                  <a:tcPr marL="7064" marR="7064" marT="7064" marB="0" anchor="b"/>
                </a:tc>
                <a:tc>
                  <a:txBody>
                    <a:bodyPr/>
                    <a:lstStyle/>
                    <a:p>
                      <a:pPr marL="0" algn="ctr" defTabSz="914400" rtl="0" eaLnBrk="1" fontAlgn="b" latinLnBrk="0" hangingPunct="1"/>
                      <a:r>
                        <a:rPr lang="sv-SE" sz="1200" b="1" u="none" strike="noStrike" kern="1200" dirty="0">
                          <a:solidFill>
                            <a:schemeClr val="dk1"/>
                          </a:solidFill>
                          <a:effectLst/>
                          <a:latin typeface="+mn-lt"/>
                          <a:ea typeface="+mn-ea"/>
                          <a:cs typeface="+mn-cs"/>
                        </a:rPr>
                        <a:t>Mars 2020</a:t>
                      </a:r>
                    </a:p>
                  </a:txBody>
                  <a:tcPr marL="7064" marR="7064" marT="7064" marB="0" anchor="b"/>
                </a:tc>
                <a:extLst>
                  <a:ext uri="{0D108BD9-81ED-4DB2-BD59-A6C34878D82A}">
                    <a16:rowId xmlns:a16="http://schemas.microsoft.com/office/drawing/2014/main" val="295509544"/>
                  </a:ext>
                </a:extLst>
              </a:tr>
              <a:tr h="141287">
                <a:tc>
                  <a:txBody>
                    <a:bodyPr/>
                    <a:lstStyle/>
                    <a:p>
                      <a:pPr algn="l" fontAlgn="b"/>
                      <a:r>
                        <a:rPr lang="sv-SE" sz="1200" u="none" strike="noStrike" dirty="0">
                          <a:effectLst/>
                        </a:rPr>
                        <a:t>Munkedal</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61 %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69 %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48 %</a:t>
                      </a:r>
                    </a:p>
                  </a:txBody>
                  <a:tcPr marL="7620" marR="7620" marT="7620" marB="0" anchor="b"/>
                </a:tc>
                <a:extLst>
                  <a:ext uri="{0D108BD9-81ED-4DB2-BD59-A6C34878D82A}">
                    <a16:rowId xmlns:a16="http://schemas.microsoft.com/office/drawing/2014/main" val="3969748439"/>
                  </a:ext>
                </a:extLst>
              </a:tr>
              <a:tr h="141287">
                <a:tc>
                  <a:txBody>
                    <a:bodyPr/>
                    <a:lstStyle/>
                    <a:p>
                      <a:pPr algn="l" fontAlgn="b"/>
                      <a:r>
                        <a:rPr lang="sv-SE" sz="1200" u="none" strike="noStrike" dirty="0">
                          <a:effectLst/>
                        </a:rPr>
                        <a:t>Mölndal</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39 %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40 %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47 %</a:t>
                      </a:r>
                    </a:p>
                  </a:txBody>
                  <a:tcPr marL="7620" marR="7620" marT="7620" marB="0" anchor="b"/>
                </a:tc>
                <a:extLst>
                  <a:ext uri="{0D108BD9-81ED-4DB2-BD59-A6C34878D82A}">
                    <a16:rowId xmlns:a16="http://schemas.microsoft.com/office/drawing/2014/main" val="2399703856"/>
                  </a:ext>
                </a:extLst>
              </a:tr>
              <a:tr h="141287">
                <a:tc>
                  <a:txBody>
                    <a:bodyPr/>
                    <a:lstStyle/>
                    <a:p>
                      <a:pPr algn="l" fontAlgn="b"/>
                      <a:r>
                        <a:rPr lang="sv-SE" sz="1200" u="none" strike="noStrike" dirty="0">
                          <a:effectLst/>
                        </a:rPr>
                        <a:t>Orust</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36 %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59 %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54 %</a:t>
                      </a:r>
                    </a:p>
                  </a:txBody>
                  <a:tcPr marL="7620" marR="7620" marT="7620" marB="0" anchor="b"/>
                </a:tc>
                <a:extLst>
                  <a:ext uri="{0D108BD9-81ED-4DB2-BD59-A6C34878D82A}">
                    <a16:rowId xmlns:a16="http://schemas.microsoft.com/office/drawing/2014/main" val="2040989485"/>
                  </a:ext>
                </a:extLst>
              </a:tr>
              <a:tr h="141287">
                <a:tc>
                  <a:txBody>
                    <a:bodyPr/>
                    <a:lstStyle/>
                    <a:p>
                      <a:pPr algn="l" fontAlgn="b"/>
                      <a:r>
                        <a:rPr lang="sv-SE" sz="1200" u="none" strike="noStrike" dirty="0">
                          <a:effectLst/>
                        </a:rPr>
                        <a:t>Partille</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a:solidFill>
                            <a:srgbClr val="000000"/>
                          </a:solidFill>
                          <a:effectLst/>
                          <a:latin typeface="Calibri" panose="020F0502020204030204" pitchFamily="34" charset="0"/>
                        </a:rPr>
                        <a:t>53 %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43 %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45 %</a:t>
                      </a:r>
                    </a:p>
                  </a:txBody>
                  <a:tcPr marL="7620" marR="7620" marT="7620" marB="0" anchor="b"/>
                </a:tc>
                <a:extLst>
                  <a:ext uri="{0D108BD9-81ED-4DB2-BD59-A6C34878D82A}">
                    <a16:rowId xmlns:a16="http://schemas.microsoft.com/office/drawing/2014/main" val="1712468697"/>
                  </a:ext>
                </a:extLst>
              </a:tr>
              <a:tr h="141287">
                <a:tc>
                  <a:txBody>
                    <a:bodyPr/>
                    <a:lstStyle/>
                    <a:p>
                      <a:pPr algn="l" fontAlgn="b"/>
                      <a:r>
                        <a:rPr lang="sv-SE" sz="1200" u="none" strike="noStrike" dirty="0">
                          <a:effectLst/>
                        </a:rPr>
                        <a:t>Skara</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77 %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63 %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66 %</a:t>
                      </a:r>
                    </a:p>
                  </a:txBody>
                  <a:tcPr marL="7620" marR="7620" marT="7620" marB="0" anchor="b"/>
                </a:tc>
                <a:extLst>
                  <a:ext uri="{0D108BD9-81ED-4DB2-BD59-A6C34878D82A}">
                    <a16:rowId xmlns:a16="http://schemas.microsoft.com/office/drawing/2014/main" val="3686709470"/>
                  </a:ext>
                </a:extLst>
              </a:tr>
              <a:tr h="141287">
                <a:tc>
                  <a:txBody>
                    <a:bodyPr/>
                    <a:lstStyle/>
                    <a:p>
                      <a:pPr algn="l" fontAlgn="b"/>
                      <a:r>
                        <a:rPr lang="sv-SE" sz="1200" u="none" strike="noStrike" dirty="0">
                          <a:effectLst/>
                        </a:rPr>
                        <a:t>Skövde</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77 %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82 %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75 %</a:t>
                      </a:r>
                    </a:p>
                  </a:txBody>
                  <a:tcPr marL="7620" marR="7620" marT="7620" marB="0" anchor="b"/>
                </a:tc>
                <a:extLst>
                  <a:ext uri="{0D108BD9-81ED-4DB2-BD59-A6C34878D82A}">
                    <a16:rowId xmlns:a16="http://schemas.microsoft.com/office/drawing/2014/main" val="1471686421"/>
                  </a:ext>
                </a:extLst>
              </a:tr>
              <a:tr h="141287">
                <a:tc>
                  <a:txBody>
                    <a:bodyPr/>
                    <a:lstStyle/>
                    <a:p>
                      <a:pPr algn="l" fontAlgn="b"/>
                      <a:r>
                        <a:rPr lang="sv-SE" sz="1200" u="none" strike="noStrike" dirty="0">
                          <a:effectLst/>
                        </a:rPr>
                        <a:t>Sotenäs</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52 %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39 %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57 %</a:t>
                      </a:r>
                    </a:p>
                  </a:txBody>
                  <a:tcPr marL="7620" marR="7620" marT="7620" marB="0" anchor="b"/>
                </a:tc>
                <a:extLst>
                  <a:ext uri="{0D108BD9-81ED-4DB2-BD59-A6C34878D82A}">
                    <a16:rowId xmlns:a16="http://schemas.microsoft.com/office/drawing/2014/main" val="2307548186"/>
                  </a:ext>
                </a:extLst>
              </a:tr>
              <a:tr h="141287">
                <a:tc>
                  <a:txBody>
                    <a:bodyPr/>
                    <a:lstStyle/>
                    <a:p>
                      <a:pPr algn="l" fontAlgn="b"/>
                      <a:r>
                        <a:rPr lang="sv-SE" sz="1200" u="none" strike="noStrike" dirty="0">
                          <a:effectLst/>
                        </a:rPr>
                        <a:t>Stenungsund</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39 %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42 %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43 %</a:t>
                      </a:r>
                    </a:p>
                  </a:txBody>
                  <a:tcPr marL="7620" marR="7620" marT="7620" marB="0" anchor="b"/>
                </a:tc>
                <a:extLst>
                  <a:ext uri="{0D108BD9-81ED-4DB2-BD59-A6C34878D82A}">
                    <a16:rowId xmlns:a16="http://schemas.microsoft.com/office/drawing/2014/main" val="1231876726"/>
                  </a:ext>
                </a:extLst>
              </a:tr>
              <a:tr h="141287">
                <a:tc>
                  <a:txBody>
                    <a:bodyPr/>
                    <a:lstStyle/>
                    <a:p>
                      <a:pPr algn="l" fontAlgn="b"/>
                      <a:r>
                        <a:rPr lang="sv-SE" sz="1200" u="none" strike="noStrike">
                          <a:effectLst/>
                        </a:rPr>
                        <a:t>Strömstad</a:t>
                      </a:r>
                      <a:endParaRPr lang="sv-SE" sz="1200" b="0" i="0" u="none" strike="noStrike">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44 %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48 %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62 %</a:t>
                      </a:r>
                    </a:p>
                  </a:txBody>
                  <a:tcPr marL="7620" marR="7620" marT="7620" marB="0" anchor="b"/>
                </a:tc>
                <a:extLst>
                  <a:ext uri="{0D108BD9-81ED-4DB2-BD59-A6C34878D82A}">
                    <a16:rowId xmlns:a16="http://schemas.microsoft.com/office/drawing/2014/main" val="1862568106"/>
                  </a:ext>
                </a:extLst>
              </a:tr>
              <a:tr h="141287">
                <a:tc>
                  <a:txBody>
                    <a:bodyPr/>
                    <a:lstStyle/>
                    <a:p>
                      <a:pPr algn="l" fontAlgn="b"/>
                      <a:r>
                        <a:rPr lang="sv-SE" sz="1200" u="none" strike="noStrike" dirty="0">
                          <a:effectLst/>
                        </a:rPr>
                        <a:t>Svenljunga</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a:solidFill>
                            <a:srgbClr val="000000"/>
                          </a:solidFill>
                          <a:effectLst/>
                          <a:latin typeface="Calibri" panose="020F0502020204030204" pitchFamily="34" charset="0"/>
                        </a:rPr>
                        <a:t>80 %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63 %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56 %</a:t>
                      </a:r>
                    </a:p>
                  </a:txBody>
                  <a:tcPr marL="7620" marR="7620" marT="7620" marB="0" anchor="b"/>
                </a:tc>
                <a:extLst>
                  <a:ext uri="{0D108BD9-81ED-4DB2-BD59-A6C34878D82A}">
                    <a16:rowId xmlns:a16="http://schemas.microsoft.com/office/drawing/2014/main" val="3228878908"/>
                  </a:ext>
                </a:extLst>
              </a:tr>
              <a:tr h="141287">
                <a:tc>
                  <a:txBody>
                    <a:bodyPr/>
                    <a:lstStyle/>
                    <a:p>
                      <a:pPr algn="l" fontAlgn="b"/>
                      <a:r>
                        <a:rPr lang="sv-SE" sz="1200" u="none" strike="noStrike" dirty="0">
                          <a:effectLst/>
                        </a:rPr>
                        <a:t>Tanum</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60 %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48 %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53 %</a:t>
                      </a:r>
                    </a:p>
                  </a:txBody>
                  <a:tcPr marL="7620" marR="7620" marT="7620" marB="0" anchor="b"/>
                </a:tc>
                <a:extLst>
                  <a:ext uri="{0D108BD9-81ED-4DB2-BD59-A6C34878D82A}">
                    <a16:rowId xmlns:a16="http://schemas.microsoft.com/office/drawing/2014/main" val="1890155872"/>
                  </a:ext>
                </a:extLst>
              </a:tr>
              <a:tr h="141287">
                <a:tc>
                  <a:txBody>
                    <a:bodyPr/>
                    <a:lstStyle/>
                    <a:p>
                      <a:pPr algn="l" fontAlgn="b"/>
                      <a:r>
                        <a:rPr lang="sv-SE" sz="1200" u="none" strike="noStrike" dirty="0">
                          <a:effectLst/>
                        </a:rPr>
                        <a:t>Tibro</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71 %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76 %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71 %</a:t>
                      </a:r>
                    </a:p>
                  </a:txBody>
                  <a:tcPr marL="7620" marR="7620" marT="7620" marB="0" anchor="b"/>
                </a:tc>
                <a:extLst>
                  <a:ext uri="{0D108BD9-81ED-4DB2-BD59-A6C34878D82A}">
                    <a16:rowId xmlns:a16="http://schemas.microsoft.com/office/drawing/2014/main" val="1093143948"/>
                  </a:ext>
                </a:extLst>
              </a:tr>
              <a:tr h="141287">
                <a:tc>
                  <a:txBody>
                    <a:bodyPr/>
                    <a:lstStyle/>
                    <a:p>
                      <a:pPr algn="l" fontAlgn="b"/>
                      <a:r>
                        <a:rPr lang="sv-SE" sz="1200" u="none" strike="noStrike" dirty="0">
                          <a:effectLst/>
                        </a:rPr>
                        <a:t>Tidaholm</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a:solidFill>
                            <a:srgbClr val="000000"/>
                          </a:solidFill>
                          <a:effectLst/>
                          <a:latin typeface="Calibri" panose="020F0502020204030204" pitchFamily="34" charset="0"/>
                        </a:rPr>
                        <a:t>95 %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97 %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93 %</a:t>
                      </a:r>
                    </a:p>
                  </a:txBody>
                  <a:tcPr marL="7620" marR="7620" marT="7620" marB="0" anchor="b"/>
                </a:tc>
                <a:extLst>
                  <a:ext uri="{0D108BD9-81ED-4DB2-BD59-A6C34878D82A}">
                    <a16:rowId xmlns:a16="http://schemas.microsoft.com/office/drawing/2014/main" val="3470232309"/>
                  </a:ext>
                </a:extLst>
              </a:tr>
              <a:tr h="141287">
                <a:tc>
                  <a:txBody>
                    <a:bodyPr/>
                    <a:lstStyle/>
                    <a:p>
                      <a:pPr algn="l" fontAlgn="b"/>
                      <a:r>
                        <a:rPr lang="sv-SE" sz="1200" u="none" strike="noStrike" dirty="0">
                          <a:effectLst/>
                        </a:rPr>
                        <a:t>Tjörn</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54 %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42 %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41 %</a:t>
                      </a:r>
                    </a:p>
                  </a:txBody>
                  <a:tcPr marL="7620" marR="7620" marT="7620" marB="0" anchor="b"/>
                </a:tc>
                <a:extLst>
                  <a:ext uri="{0D108BD9-81ED-4DB2-BD59-A6C34878D82A}">
                    <a16:rowId xmlns:a16="http://schemas.microsoft.com/office/drawing/2014/main" val="2118413092"/>
                  </a:ext>
                </a:extLst>
              </a:tr>
              <a:tr h="141287">
                <a:tc>
                  <a:txBody>
                    <a:bodyPr/>
                    <a:lstStyle/>
                    <a:p>
                      <a:pPr algn="l" fontAlgn="b"/>
                      <a:r>
                        <a:rPr lang="sv-SE" sz="1200" u="none" strike="noStrike" dirty="0">
                          <a:effectLst/>
                        </a:rPr>
                        <a:t>Tranemo</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60 %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58 %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62 %</a:t>
                      </a:r>
                    </a:p>
                  </a:txBody>
                  <a:tcPr marL="7620" marR="7620" marT="7620" marB="0" anchor="b"/>
                </a:tc>
                <a:extLst>
                  <a:ext uri="{0D108BD9-81ED-4DB2-BD59-A6C34878D82A}">
                    <a16:rowId xmlns:a16="http://schemas.microsoft.com/office/drawing/2014/main" val="4169986"/>
                  </a:ext>
                </a:extLst>
              </a:tr>
              <a:tr h="141287">
                <a:tc>
                  <a:txBody>
                    <a:bodyPr/>
                    <a:lstStyle/>
                    <a:p>
                      <a:pPr algn="l" fontAlgn="b"/>
                      <a:r>
                        <a:rPr lang="sv-SE" sz="1200" u="none" strike="noStrike" dirty="0">
                          <a:effectLst/>
                        </a:rPr>
                        <a:t>Trollhättan</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a:solidFill>
                            <a:srgbClr val="000000"/>
                          </a:solidFill>
                          <a:effectLst/>
                          <a:latin typeface="Calibri" panose="020F0502020204030204" pitchFamily="34" charset="0"/>
                        </a:rPr>
                        <a:t>51 %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47 %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45 %</a:t>
                      </a:r>
                    </a:p>
                  </a:txBody>
                  <a:tcPr marL="7620" marR="7620" marT="7620" marB="0" anchor="b"/>
                </a:tc>
                <a:extLst>
                  <a:ext uri="{0D108BD9-81ED-4DB2-BD59-A6C34878D82A}">
                    <a16:rowId xmlns:a16="http://schemas.microsoft.com/office/drawing/2014/main" val="1396337972"/>
                  </a:ext>
                </a:extLst>
              </a:tr>
              <a:tr h="141287">
                <a:tc>
                  <a:txBody>
                    <a:bodyPr/>
                    <a:lstStyle/>
                    <a:p>
                      <a:pPr algn="l" fontAlgn="b"/>
                      <a:r>
                        <a:rPr lang="sv-SE" sz="1200" u="none" strike="noStrike" dirty="0">
                          <a:effectLst/>
                        </a:rPr>
                        <a:t>Töreboda</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74 %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87 %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87 %</a:t>
                      </a:r>
                    </a:p>
                  </a:txBody>
                  <a:tcPr marL="7620" marR="7620" marT="7620" marB="0" anchor="b"/>
                </a:tc>
                <a:extLst>
                  <a:ext uri="{0D108BD9-81ED-4DB2-BD59-A6C34878D82A}">
                    <a16:rowId xmlns:a16="http://schemas.microsoft.com/office/drawing/2014/main" val="3261562352"/>
                  </a:ext>
                </a:extLst>
              </a:tr>
              <a:tr h="141287">
                <a:tc>
                  <a:txBody>
                    <a:bodyPr/>
                    <a:lstStyle/>
                    <a:p>
                      <a:pPr algn="l" fontAlgn="b"/>
                      <a:r>
                        <a:rPr lang="sv-SE" sz="1200" u="none" strike="noStrike" dirty="0">
                          <a:effectLst/>
                        </a:rPr>
                        <a:t>Uddevalla</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38 %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46 %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47 %</a:t>
                      </a:r>
                    </a:p>
                  </a:txBody>
                  <a:tcPr marL="7620" marR="7620" marT="7620" marB="0" anchor="b"/>
                </a:tc>
                <a:extLst>
                  <a:ext uri="{0D108BD9-81ED-4DB2-BD59-A6C34878D82A}">
                    <a16:rowId xmlns:a16="http://schemas.microsoft.com/office/drawing/2014/main" val="3208094568"/>
                  </a:ext>
                </a:extLst>
              </a:tr>
              <a:tr h="141287">
                <a:tc>
                  <a:txBody>
                    <a:bodyPr/>
                    <a:lstStyle/>
                    <a:p>
                      <a:pPr algn="l" fontAlgn="b"/>
                      <a:r>
                        <a:rPr lang="sv-SE" sz="1200" u="none" strike="noStrike">
                          <a:effectLst/>
                        </a:rPr>
                        <a:t>Ulricehamn</a:t>
                      </a:r>
                      <a:endParaRPr lang="sv-SE" sz="1200" b="0" i="0" u="none" strike="noStrike">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61 %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57 %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60 %</a:t>
                      </a:r>
                    </a:p>
                  </a:txBody>
                  <a:tcPr marL="7620" marR="7620" marT="7620" marB="0" anchor="b"/>
                </a:tc>
                <a:extLst>
                  <a:ext uri="{0D108BD9-81ED-4DB2-BD59-A6C34878D82A}">
                    <a16:rowId xmlns:a16="http://schemas.microsoft.com/office/drawing/2014/main" val="2667925924"/>
                  </a:ext>
                </a:extLst>
              </a:tr>
              <a:tr h="141287">
                <a:tc>
                  <a:txBody>
                    <a:bodyPr/>
                    <a:lstStyle/>
                    <a:p>
                      <a:pPr algn="l" fontAlgn="b"/>
                      <a:r>
                        <a:rPr lang="sv-SE" sz="1200" u="none" strike="noStrike" dirty="0">
                          <a:effectLst/>
                        </a:rPr>
                        <a:t>Vara</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88 %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83 %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85 %</a:t>
                      </a:r>
                    </a:p>
                  </a:txBody>
                  <a:tcPr marL="7620" marR="7620" marT="7620" marB="0" anchor="b"/>
                </a:tc>
                <a:extLst>
                  <a:ext uri="{0D108BD9-81ED-4DB2-BD59-A6C34878D82A}">
                    <a16:rowId xmlns:a16="http://schemas.microsoft.com/office/drawing/2014/main" val="393222393"/>
                  </a:ext>
                </a:extLst>
              </a:tr>
              <a:tr h="141287">
                <a:tc>
                  <a:txBody>
                    <a:bodyPr/>
                    <a:lstStyle/>
                    <a:p>
                      <a:pPr algn="l" fontAlgn="b"/>
                      <a:r>
                        <a:rPr lang="sv-SE" sz="1200" u="none" strike="noStrike" dirty="0">
                          <a:effectLst/>
                        </a:rPr>
                        <a:t>Vårgårda</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67 %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76 %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59 %</a:t>
                      </a:r>
                    </a:p>
                  </a:txBody>
                  <a:tcPr marL="7620" marR="7620" marT="7620" marB="0" anchor="b"/>
                </a:tc>
                <a:extLst>
                  <a:ext uri="{0D108BD9-81ED-4DB2-BD59-A6C34878D82A}">
                    <a16:rowId xmlns:a16="http://schemas.microsoft.com/office/drawing/2014/main" val="1858722183"/>
                  </a:ext>
                </a:extLst>
              </a:tr>
              <a:tr h="141287">
                <a:tc>
                  <a:txBody>
                    <a:bodyPr/>
                    <a:lstStyle/>
                    <a:p>
                      <a:pPr algn="l" fontAlgn="b"/>
                      <a:r>
                        <a:rPr lang="sv-SE" sz="1200" u="none" strike="noStrike" dirty="0">
                          <a:effectLst/>
                        </a:rPr>
                        <a:t>Vänersborg</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44 %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50 %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45 %</a:t>
                      </a:r>
                    </a:p>
                  </a:txBody>
                  <a:tcPr marL="7620" marR="7620" marT="7620" marB="0" anchor="b"/>
                </a:tc>
                <a:extLst>
                  <a:ext uri="{0D108BD9-81ED-4DB2-BD59-A6C34878D82A}">
                    <a16:rowId xmlns:a16="http://schemas.microsoft.com/office/drawing/2014/main" val="1683772091"/>
                  </a:ext>
                </a:extLst>
              </a:tr>
              <a:tr h="141287">
                <a:tc>
                  <a:txBody>
                    <a:bodyPr/>
                    <a:lstStyle/>
                    <a:p>
                      <a:pPr algn="l" fontAlgn="b"/>
                      <a:r>
                        <a:rPr lang="sv-SE" sz="1200" u="none" strike="noStrike" dirty="0">
                          <a:effectLst/>
                        </a:rPr>
                        <a:t>X Fiktiv kommun</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84 %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85 %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87 %</a:t>
                      </a:r>
                    </a:p>
                  </a:txBody>
                  <a:tcPr marL="7620" marR="7620" marT="7620" marB="0" anchor="b"/>
                </a:tc>
                <a:extLst>
                  <a:ext uri="{0D108BD9-81ED-4DB2-BD59-A6C34878D82A}">
                    <a16:rowId xmlns:a16="http://schemas.microsoft.com/office/drawing/2014/main" val="3352752870"/>
                  </a:ext>
                </a:extLst>
              </a:tr>
              <a:tr h="141287">
                <a:tc>
                  <a:txBody>
                    <a:bodyPr/>
                    <a:lstStyle/>
                    <a:p>
                      <a:pPr algn="l" fontAlgn="b"/>
                      <a:r>
                        <a:rPr lang="sv-SE" sz="1200" u="none" strike="noStrike" dirty="0">
                          <a:effectLst/>
                        </a:rPr>
                        <a:t>Åmål</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38 %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55 %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48 %</a:t>
                      </a:r>
                    </a:p>
                  </a:txBody>
                  <a:tcPr marL="7620" marR="7620" marT="7620" marB="0" anchor="b"/>
                </a:tc>
                <a:extLst>
                  <a:ext uri="{0D108BD9-81ED-4DB2-BD59-A6C34878D82A}">
                    <a16:rowId xmlns:a16="http://schemas.microsoft.com/office/drawing/2014/main" val="4277920251"/>
                  </a:ext>
                </a:extLst>
              </a:tr>
              <a:tr h="141287">
                <a:tc>
                  <a:txBody>
                    <a:bodyPr/>
                    <a:lstStyle/>
                    <a:p>
                      <a:pPr algn="l" fontAlgn="b"/>
                      <a:r>
                        <a:rPr lang="sv-SE" sz="1200" u="none" strike="noStrike" dirty="0">
                          <a:effectLst/>
                        </a:rPr>
                        <a:t>Öckerö</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52 %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50 %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55 %</a:t>
                      </a:r>
                    </a:p>
                  </a:txBody>
                  <a:tcPr marL="7620" marR="7620" marT="7620" marB="0" anchor="b"/>
                </a:tc>
                <a:extLst>
                  <a:ext uri="{0D108BD9-81ED-4DB2-BD59-A6C34878D82A}">
                    <a16:rowId xmlns:a16="http://schemas.microsoft.com/office/drawing/2014/main" val="2823173892"/>
                  </a:ext>
                </a:extLst>
              </a:tr>
              <a:tr h="141287">
                <a:tc>
                  <a:txBody>
                    <a:bodyPr/>
                    <a:lstStyle/>
                    <a:p>
                      <a:pPr algn="l" fontAlgn="b"/>
                      <a:r>
                        <a:rPr lang="sv-SE" sz="1200" b="1" i="0" u="none" strike="noStrike" dirty="0">
                          <a:solidFill>
                            <a:srgbClr val="000000"/>
                          </a:solidFill>
                          <a:effectLst/>
                          <a:latin typeface="Calibri" panose="020F0502020204030204" pitchFamily="34" charset="0"/>
                        </a:rPr>
                        <a:t>Hela regionen</a:t>
                      </a:r>
                    </a:p>
                  </a:txBody>
                  <a:tcPr marL="7064" marR="7064" marT="7064" marB="0" anchor="b"/>
                </a:tc>
                <a:tc>
                  <a:txBody>
                    <a:bodyPr/>
                    <a:lstStyle/>
                    <a:p>
                      <a:pPr algn="ctr" fontAlgn="b"/>
                      <a:r>
                        <a:rPr lang="sv-SE" sz="1100" b="1" i="0" u="none" strike="noStrike" dirty="0">
                          <a:solidFill>
                            <a:srgbClr val="000000"/>
                          </a:solidFill>
                          <a:effectLst/>
                          <a:latin typeface="Calibri" panose="020F0502020204030204" pitchFamily="34" charset="0"/>
                        </a:rPr>
                        <a:t>57 %</a:t>
                      </a:r>
                    </a:p>
                  </a:txBody>
                  <a:tcPr marL="7620" marR="7620" marT="7620" marB="0" anchor="b"/>
                </a:tc>
                <a:tc>
                  <a:txBody>
                    <a:bodyPr/>
                    <a:lstStyle/>
                    <a:p>
                      <a:pPr algn="ctr" fontAlgn="b"/>
                      <a:r>
                        <a:rPr lang="sv-SE" sz="1100" b="1" i="0" u="none" strike="noStrike" dirty="0">
                          <a:solidFill>
                            <a:srgbClr val="000000"/>
                          </a:solidFill>
                          <a:effectLst/>
                          <a:latin typeface="Calibri" panose="020F0502020204030204" pitchFamily="34" charset="0"/>
                        </a:rPr>
                        <a:t>58 %</a:t>
                      </a:r>
                    </a:p>
                  </a:txBody>
                  <a:tcPr marL="7620" marR="7620" marT="7620" marB="0" anchor="b"/>
                </a:tc>
                <a:tc>
                  <a:txBody>
                    <a:bodyPr/>
                    <a:lstStyle/>
                    <a:p>
                      <a:pPr algn="ctr" fontAlgn="b"/>
                      <a:r>
                        <a:rPr lang="sv-SE" sz="1100" b="1" i="0" u="none" strike="noStrike" dirty="0">
                          <a:solidFill>
                            <a:srgbClr val="000000"/>
                          </a:solidFill>
                          <a:effectLst/>
                          <a:latin typeface="Calibri" panose="020F0502020204030204" pitchFamily="34" charset="0"/>
                        </a:rPr>
                        <a:t>56 %</a:t>
                      </a:r>
                    </a:p>
                  </a:txBody>
                  <a:tcPr marL="7620" marR="7620" marT="7620" marB="0" anchor="b"/>
                </a:tc>
                <a:extLst>
                  <a:ext uri="{0D108BD9-81ED-4DB2-BD59-A6C34878D82A}">
                    <a16:rowId xmlns:a16="http://schemas.microsoft.com/office/drawing/2014/main" val="2649650242"/>
                  </a:ext>
                </a:extLst>
              </a:tr>
            </a:tbl>
          </a:graphicData>
        </a:graphic>
      </p:graphicFrame>
      <p:sp>
        <p:nvSpPr>
          <p:cNvPr id="3" name="textruta 2">
            <a:extLst>
              <a:ext uri="{FF2B5EF4-FFF2-40B4-BE49-F238E27FC236}">
                <a16:creationId xmlns:a16="http://schemas.microsoft.com/office/drawing/2014/main" id="{2AD86763-8D9E-4B19-9CC9-2EC69A434B2D}"/>
              </a:ext>
            </a:extLst>
          </p:cNvPr>
          <p:cNvSpPr txBox="1"/>
          <p:nvPr/>
        </p:nvSpPr>
        <p:spPr>
          <a:xfrm>
            <a:off x="9335280" y="2704971"/>
            <a:ext cx="2778325" cy="3277820"/>
          </a:xfrm>
          <a:prstGeom prst="rect">
            <a:avLst/>
          </a:prstGeom>
          <a:noFill/>
        </p:spPr>
        <p:txBody>
          <a:bodyPr wrap="none" rtlCol="0">
            <a:spAutoFit/>
          </a:bodyPr>
          <a:lstStyle/>
          <a:p>
            <a:r>
              <a:rPr lang="sv-SE" sz="1100" b="1" dirty="0"/>
              <a:t>Exempel:</a:t>
            </a:r>
            <a:r>
              <a:rPr lang="sv-SE" sz="1100" dirty="0"/>
              <a:t> </a:t>
            </a:r>
            <a:r>
              <a:rPr lang="sv-SE" sz="1100" b="1" dirty="0"/>
              <a:t>75%</a:t>
            </a:r>
            <a:r>
              <a:rPr lang="sv-SE" sz="1100" b="1" dirty="0">
                <a:solidFill>
                  <a:srgbClr val="FF0000"/>
                </a:solidFill>
              </a:rPr>
              <a:t> </a:t>
            </a:r>
            <a:r>
              <a:rPr lang="sv-SE" sz="1100" dirty="0"/>
              <a:t>av patienterna från </a:t>
            </a:r>
            <a:r>
              <a:rPr lang="sv-SE" sz="1100" b="1" dirty="0"/>
              <a:t>Skövde</a:t>
            </a:r>
            <a:br>
              <a:rPr lang="sv-SE" sz="1100" dirty="0"/>
            </a:br>
            <a:r>
              <a:rPr lang="sv-SE" sz="1100" dirty="0"/>
              <a:t>skrevs ut från slutenvården samma dag som</a:t>
            </a:r>
            <a:br>
              <a:rPr lang="sv-SE" sz="1100" dirty="0"/>
            </a:br>
            <a:r>
              <a:rPr lang="sv-SE" sz="1100" dirty="0"/>
              <a:t>de blev utskrivningsklara, under </a:t>
            </a:r>
            <a:r>
              <a:rPr lang="sv-SE" sz="1100" b="1" dirty="0"/>
              <a:t>mars</a:t>
            </a:r>
            <a:br>
              <a:rPr lang="sv-SE" sz="1100" b="1" dirty="0"/>
            </a:br>
            <a:r>
              <a:rPr lang="sv-SE" sz="1100" dirty="0"/>
              <a:t>månad. </a:t>
            </a:r>
          </a:p>
          <a:p>
            <a:endParaRPr lang="sv-SE" sz="1100" dirty="0"/>
          </a:p>
          <a:p>
            <a:r>
              <a:rPr lang="sv-SE" sz="1100" dirty="0"/>
              <a:t>En målsättning med den nya lagen är att </a:t>
            </a:r>
          </a:p>
          <a:p>
            <a:r>
              <a:rPr lang="sv-SE" sz="1100" dirty="0"/>
              <a:t>patienterna ska kunna skrivas ut från </a:t>
            </a:r>
            <a:br>
              <a:rPr lang="sv-SE" sz="1100" dirty="0"/>
            </a:br>
            <a:r>
              <a:rPr lang="sv-SE" sz="1100" dirty="0"/>
              <a:t>slutenvården samma dag som de blivit </a:t>
            </a:r>
            <a:br>
              <a:rPr lang="sv-SE" sz="1100" dirty="0"/>
            </a:br>
            <a:r>
              <a:rPr lang="sv-SE" sz="1100" dirty="0"/>
              <a:t>utskrivningsklara. </a:t>
            </a:r>
            <a:br>
              <a:rPr lang="sv-SE" sz="1100" dirty="0"/>
            </a:br>
            <a:r>
              <a:rPr lang="sv-SE" sz="1100" dirty="0"/>
              <a:t>För att mäta följsamheten till detta mål </a:t>
            </a:r>
            <a:br>
              <a:rPr lang="sv-SE" sz="1100" dirty="0"/>
            </a:br>
            <a:r>
              <a:rPr lang="sv-SE" sz="1100" dirty="0"/>
              <a:t>beräknas här andelen av patienter från viss </a:t>
            </a:r>
            <a:br>
              <a:rPr lang="sv-SE" sz="1100" dirty="0"/>
            </a:br>
            <a:r>
              <a:rPr lang="sv-SE" sz="1100" dirty="0"/>
              <a:t>kommun, som blev utskrivna samma </a:t>
            </a:r>
          </a:p>
          <a:p>
            <a:r>
              <a:rPr lang="sv-SE" sz="1100" dirty="0"/>
              <a:t>dag som de blivit utskrivningsklara. </a:t>
            </a:r>
          </a:p>
          <a:p>
            <a:endParaRPr lang="sv-SE" sz="1100" dirty="0"/>
          </a:p>
          <a:p>
            <a:r>
              <a:rPr lang="sv-SE" sz="1100" dirty="0"/>
              <a:t>Relaterat till antal slutenvårdstillfällen som </a:t>
            </a:r>
            <a:br>
              <a:rPr lang="sv-SE" sz="1100" dirty="0"/>
            </a:br>
            <a:r>
              <a:rPr lang="sv-SE" sz="1100" dirty="0"/>
              <a:t>hanteras i IT-tjänsten SAMSA.</a:t>
            </a:r>
          </a:p>
          <a:p>
            <a:endParaRPr lang="sv-SE" sz="1100" dirty="0"/>
          </a:p>
          <a:p>
            <a:endParaRPr lang="sv-SE" sz="1000" dirty="0"/>
          </a:p>
          <a:p>
            <a:endParaRPr lang="sv-SE" sz="1000" dirty="0"/>
          </a:p>
        </p:txBody>
      </p:sp>
      <p:cxnSp>
        <p:nvCxnSpPr>
          <p:cNvPr id="6" name="Rak pilkoppling 5">
            <a:extLst>
              <a:ext uri="{FF2B5EF4-FFF2-40B4-BE49-F238E27FC236}">
                <a16:creationId xmlns:a16="http://schemas.microsoft.com/office/drawing/2014/main" id="{71E0ADEC-2A3F-45FE-8A61-63377DB500CB}"/>
              </a:ext>
            </a:extLst>
          </p:cNvPr>
          <p:cNvCxnSpPr/>
          <p:nvPr/>
        </p:nvCxnSpPr>
        <p:spPr>
          <a:xfrm flipH="1">
            <a:off x="9150386" y="2365222"/>
            <a:ext cx="1130660" cy="4529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05489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1"/>
          <p:cNvSpPr/>
          <p:nvPr/>
        </p:nvSpPr>
        <p:spPr>
          <a:xfrm>
            <a:off x="685858" y="88881"/>
            <a:ext cx="11920756" cy="1146211"/>
          </a:xfrm>
          <a:prstGeom prst="rect">
            <a:avLst/>
          </a:prstGeom>
        </p:spPr>
        <p:txBody>
          <a:bodyPr wrap="square">
            <a:spAutoFit/>
          </a:bodyPr>
          <a:lstStyle/>
          <a:p>
            <a:pPr>
              <a:lnSpc>
                <a:spcPct val="107000"/>
              </a:lnSpc>
              <a:spcAft>
                <a:spcPts val="800"/>
              </a:spcAft>
            </a:pPr>
            <a:r>
              <a:rPr lang="sv-SE" sz="3200" dirty="0">
                <a:latin typeface="Calibri" panose="020F0502020204030204" pitchFamily="34" charset="0"/>
                <a:ea typeface="Calibri" panose="020F0502020204030204" pitchFamily="34" charset="0"/>
                <a:cs typeface="Times New Roman" panose="02020603050405020304" pitchFamily="18" charset="0"/>
              </a:rPr>
              <a:t>Andel patienter(%) som skrivits ut från slutenvården den dag </a:t>
            </a:r>
            <a:br>
              <a:rPr lang="sv-SE" sz="3200" dirty="0">
                <a:latin typeface="Calibri" panose="020F0502020204030204" pitchFamily="34" charset="0"/>
                <a:ea typeface="Calibri" panose="020F0502020204030204" pitchFamily="34" charset="0"/>
                <a:cs typeface="Times New Roman" panose="02020603050405020304" pitchFamily="18" charset="0"/>
              </a:rPr>
            </a:br>
            <a:r>
              <a:rPr lang="sv-SE" sz="3200" dirty="0">
                <a:latin typeface="Calibri" panose="020F0502020204030204" pitchFamily="34" charset="0"/>
                <a:ea typeface="Calibri" panose="020F0502020204030204" pitchFamily="34" charset="0"/>
                <a:cs typeface="Times New Roman" panose="02020603050405020304" pitchFamily="18" charset="0"/>
              </a:rPr>
              <a:t>de blir utskrivningsklara, januari 2020 - mars 2020, </a:t>
            </a:r>
            <a:r>
              <a:rPr lang="sv-SE" sz="3200" dirty="0">
                <a:solidFill>
                  <a:srgbClr val="FF0000"/>
                </a:solidFill>
                <a:latin typeface="Calibri" panose="020F0502020204030204" pitchFamily="34" charset="0"/>
                <a:ea typeface="Calibri" panose="020F0502020204030204" pitchFamily="34" charset="0"/>
                <a:cs typeface="Times New Roman" panose="02020603050405020304" pitchFamily="18" charset="0"/>
              </a:rPr>
              <a:t>Somatik</a:t>
            </a:r>
          </a:p>
        </p:txBody>
      </p:sp>
      <p:graphicFrame>
        <p:nvGraphicFramePr>
          <p:cNvPr id="4" name="Tabell 3">
            <a:extLst>
              <a:ext uri="{FF2B5EF4-FFF2-40B4-BE49-F238E27FC236}">
                <a16:creationId xmlns:a16="http://schemas.microsoft.com/office/drawing/2014/main" id="{FA498888-804D-472B-8CFC-692FCE5CC2FA}"/>
              </a:ext>
            </a:extLst>
          </p:cNvPr>
          <p:cNvGraphicFramePr>
            <a:graphicFrameLocks noGrp="1"/>
          </p:cNvGraphicFramePr>
          <p:nvPr>
            <p:extLst>
              <p:ext uri="{D42A27DB-BD31-4B8C-83A1-F6EECF244321}">
                <p14:modId xmlns:p14="http://schemas.microsoft.com/office/powerpoint/2010/main" val="38046465"/>
              </p:ext>
            </p:extLst>
          </p:nvPr>
        </p:nvGraphicFramePr>
        <p:xfrm>
          <a:off x="1510018" y="1350026"/>
          <a:ext cx="3660558" cy="5193862"/>
        </p:xfrm>
        <a:graphic>
          <a:graphicData uri="http://schemas.openxmlformats.org/drawingml/2006/table">
            <a:tbl>
              <a:tblPr>
                <a:tableStyleId>{5C22544A-7EE6-4342-B048-85BDC9FD1C3A}</a:tableStyleId>
              </a:tblPr>
              <a:tblGrid>
                <a:gridCol w="1332000">
                  <a:extLst>
                    <a:ext uri="{9D8B030D-6E8A-4147-A177-3AD203B41FA5}">
                      <a16:colId xmlns:a16="http://schemas.microsoft.com/office/drawing/2014/main" val="812088887"/>
                    </a:ext>
                  </a:extLst>
                </a:gridCol>
                <a:gridCol w="776186">
                  <a:extLst>
                    <a:ext uri="{9D8B030D-6E8A-4147-A177-3AD203B41FA5}">
                      <a16:colId xmlns:a16="http://schemas.microsoft.com/office/drawing/2014/main" val="3233408985"/>
                    </a:ext>
                  </a:extLst>
                </a:gridCol>
                <a:gridCol w="776186">
                  <a:extLst>
                    <a:ext uri="{9D8B030D-6E8A-4147-A177-3AD203B41FA5}">
                      <a16:colId xmlns:a16="http://schemas.microsoft.com/office/drawing/2014/main" val="1189214089"/>
                    </a:ext>
                  </a:extLst>
                </a:gridCol>
                <a:gridCol w="776186">
                  <a:extLst>
                    <a:ext uri="{9D8B030D-6E8A-4147-A177-3AD203B41FA5}">
                      <a16:colId xmlns:a16="http://schemas.microsoft.com/office/drawing/2014/main" val="1420829465"/>
                    </a:ext>
                  </a:extLst>
                </a:gridCol>
              </a:tblGrid>
              <a:tr h="423862">
                <a:tc>
                  <a:txBody>
                    <a:bodyPr/>
                    <a:lstStyle/>
                    <a:p>
                      <a:pPr marL="0" algn="l" defTabSz="914400" rtl="0" eaLnBrk="1" fontAlgn="b" latinLnBrk="0" hangingPunct="1"/>
                      <a:r>
                        <a:rPr lang="sv-SE" sz="1200" b="1" u="none" strike="noStrike" kern="1200" dirty="0">
                          <a:solidFill>
                            <a:schemeClr val="dk1"/>
                          </a:solidFill>
                          <a:effectLst/>
                          <a:latin typeface="+mn-lt"/>
                          <a:ea typeface="+mn-ea"/>
                          <a:cs typeface="+mn-cs"/>
                        </a:rPr>
                        <a:t>Slutenvårdsärenden i SAMSA</a:t>
                      </a:r>
                    </a:p>
                  </a:txBody>
                  <a:tcPr marL="7064" marR="7064" marT="7064" marB="0" anchor="b"/>
                </a:tc>
                <a:tc>
                  <a:txBody>
                    <a:bodyPr/>
                    <a:lstStyle/>
                    <a:p>
                      <a:pPr marL="0" algn="ctr" defTabSz="914400" rtl="0" eaLnBrk="1" fontAlgn="b" latinLnBrk="0" hangingPunct="1"/>
                      <a:r>
                        <a:rPr lang="sv-SE" sz="1200" b="1" u="none" strike="noStrike" kern="1200" dirty="0">
                          <a:solidFill>
                            <a:schemeClr val="dk1"/>
                          </a:solidFill>
                          <a:effectLst/>
                          <a:latin typeface="+mn-lt"/>
                          <a:ea typeface="+mn-ea"/>
                          <a:cs typeface="+mn-cs"/>
                        </a:rPr>
                        <a:t>Jan 2020</a:t>
                      </a:r>
                    </a:p>
                  </a:txBody>
                  <a:tcPr marL="7064" marR="7064" marT="7064" marB="0" anchor="b"/>
                </a:tc>
                <a:tc>
                  <a:txBody>
                    <a:bodyPr/>
                    <a:lstStyle/>
                    <a:p>
                      <a:pPr marL="0" algn="ctr" defTabSz="914400" rtl="0" eaLnBrk="1" fontAlgn="b" latinLnBrk="0" hangingPunct="1"/>
                      <a:r>
                        <a:rPr lang="sv-SE" sz="1200" b="1" u="none" strike="noStrike" kern="1200" dirty="0">
                          <a:solidFill>
                            <a:schemeClr val="dk1"/>
                          </a:solidFill>
                          <a:effectLst/>
                          <a:latin typeface="+mn-lt"/>
                          <a:ea typeface="+mn-ea"/>
                          <a:cs typeface="+mn-cs"/>
                        </a:rPr>
                        <a:t>Feb 2020</a:t>
                      </a:r>
                    </a:p>
                  </a:txBody>
                  <a:tcPr marL="7064" marR="7064" marT="7064" marB="0" anchor="b"/>
                </a:tc>
                <a:tc>
                  <a:txBody>
                    <a:bodyPr/>
                    <a:lstStyle/>
                    <a:p>
                      <a:pPr marL="0" algn="ctr" defTabSz="914400" rtl="0" eaLnBrk="1" fontAlgn="b" latinLnBrk="0" hangingPunct="1"/>
                      <a:r>
                        <a:rPr lang="sv-SE" sz="1200" b="1" u="none" strike="noStrike" kern="1200" dirty="0">
                          <a:solidFill>
                            <a:schemeClr val="dk1"/>
                          </a:solidFill>
                          <a:effectLst/>
                          <a:latin typeface="+mn-lt"/>
                          <a:ea typeface="+mn-ea"/>
                          <a:cs typeface="+mn-cs"/>
                        </a:rPr>
                        <a:t>Mars 2020</a:t>
                      </a:r>
                    </a:p>
                  </a:txBody>
                  <a:tcPr marL="7064" marR="7064" marT="7064" marB="0" anchor="b"/>
                </a:tc>
                <a:extLst>
                  <a:ext uri="{0D108BD9-81ED-4DB2-BD59-A6C34878D82A}">
                    <a16:rowId xmlns:a16="http://schemas.microsoft.com/office/drawing/2014/main" val="4105738095"/>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Ale</a:t>
                      </a: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47 %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50 %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44 %</a:t>
                      </a:r>
                    </a:p>
                  </a:txBody>
                  <a:tcPr marL="7620" marR="7620" marT="7620" marB="0" anchor="b"/>
                </a:tc>
                <a:extLst>
                  <a:ext uri="{0D108BD9-81ED-4DB2-BD59-A6C34878D82A}">
                    <a16:rowId xmlns:a16="http://schemas.microsoft.com/office/drawing/2014/main" val="11451193"/>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Alingsås</a:t>
                      </a: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63 %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53 %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56 %</a:t>
                      </a:r>
                    </a:p>
                  </a:txBody>
                  <a:tcPr marL="7620" marR="7620" marT="7620" marB="0" anchor="b"/>
                </a:tc>
                <a:extLst>
                  <a:ext uri="{0D108BD9-81ED-4DB2-BD59-A6C34878D82A}">
                    <a16:rowId xmlns:a16="http://schemas.microsoft.com/office/drawing/2014/main" val="2199041891"/>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Bengtsfors</a:t>
                      </a:r>
                    </a:p>
                  </a:txBody>
                  <a:tcPr marL="7064" marR="7064" marT="7064" marB="0" anchor="b"/>
                </a:tc>
                <a:tc>
                  <a:txBody>
                    <a:bodyPr/>
                    <a:lstStyle/>
                    <a:p>
                      <a:pPr algn="ctr" fontAlgn="b"/>
                      <a:r>
                        <a:rPr lang="sv-SE" sz="1100" b="0" i="0" u="none" strike="noStrike">
                          <a:solidFill>
                            <a:srgbClr val="000000"/>
                          </a:solidFill>
                          <a:effectLst/>
                          <a:latin typeface="Calibri" panose="020F0502020204030204" pitchFamily="34" charset="0"/>
                        </a:rPr>
                        <a:t>42 %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44 %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26 %</a:t>
                      </a:r>
                    </a:p>
                  </a:txBody>
                  <a:tcPr marL="7620" marR="7620" marT="7620" marB="0" anchor="b"/>
                </a:tc>
                <a:extLst>
                  <a:ext uri="{0D108BD9-81ED-4DB2-BD59-A6C34878D82A}">
                    <a16:rowId xmlns:a16="http://schemas.microsoft.com/office/drawing/2014/main" val="449577441"/>
                  </a:ext>
                </a:extLst>
              </a:tr>
              <a:tr h="190800">
                <a:tc>
                  <a:txBody>
                    <a:bodyPr/>
                    <a:lstStyle/>
                    <a:p>
                      <a:pPr marL="0" algn="l" defTabSz="914400" rtl="0" eaLnBrk="1" fontAlgn="b" latinLnBrk="0" hangingPunct="1"/>
                      <a:r>
                        <a:rPr lang="sv-SE" sz="1200" u="none" strike="noStrike" kern="1200">
                          <a:solidFill>
                            <a:schemeClr val="dk1"/>
                          </a:solidFill>
                          <a:effectLst/>
                          <a:latin typeface="+mn-lt"/>
                          <a:ea typeface="+mn-ea"/>
                          <a:cs typeface="+mn-cs"/>
                        </a:rPr>
                        <a:t>Bollebygd</a:t>
                      </a:r>
                    </a:p>
                  </a:txBody>
                  <a:tcPr marL="7064" marR="7064" marT="7064" marB="0" anchor="b"/>
                </a:tc>
                <a:tc>
                  <a:txBody>
                    <a:bodyPr/>
                    <a:lstStyle/>
                    <a:p>
                      <a:pPr algn="ctr" fontAlgn="b"/>
                      <a:r>
                        <a:rPr lang="sv-SE" sz="1100" b="0" i="0" u="none" strike="noStrike">
                          <a:solidFill>
                            <a:srgbClr val="000000"/>
                          </a:solidFill>
                          <a:effectLst/>
                          <a:latin typeface="Calibri" panose="020F0502020204030204" pitchFamily="34" charset="0"/>
                        </a:rPr>
                        <a:t>67 %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86 %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44 %</a:t>
                      </a:r>
                    </a:p>
                  </a:txBody>
                  <a:tcPr marL="7620" marR="7620" marT="7620" marB="0" anchor="b"/>
                </a:tc>
                <a:extLst>
                  <a:ext uri="{0D108BD9-81ED-4DB2-BD59-A6C34878D82A}">
                    <a16:rowId xmlns:a16="http://schemas.microsoft.com/office/drawing/2014/main" val="793404180"/>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Borås</a:t>
                      </a:r>
                    </a:p>
                  </a:txBody>
                  <a:tcPr marL="7064" marR="7064" marT="7064" marB="0" anchor="b"/>
                </a:tc>
                <a:tc>
                  <a:txBody>
                    <a:bodyPr/>
                    <a:lstStyle/>
                    <a:p>
                      <a:pPr algn="ctr" fontAlgn="b"/>
                      <a:r>
                        <a:rPr lang="sv-SE" sz="1100" b="0" i="0" u="none" strike="noStrike">
                          <a:solidFill>
                            <a:srgbClr val="000000"/>
                          </a:solidFill>
                          <a:effectLst/>
                          <a:latin typeface="Calibri" panose="020F0502020204030204" pitchFamily="34" charset="0"/>
                        </a:rPr>
                        <a:t>52 %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59 %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53 %</a:t>
                      </a:r>
                    </a:p>
                  </a:txBody>
                  <a:tcPr marL="7620" marR="7620" marT="7620" marB="0" anchor="b"/>
                </a:tc>
                <a:extLst>
                  <a:ext uri="{0D108BD9-81ED-4DB2-BD59-A6C34878D82A}">
                    <a16:rowId xmlns:a16="http://schemas.microsoft.com/office/drawing/2014/main" val="1257628783"/>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Dals-Ed</a:t>
                      </a:r>
                    </a:p>
                  </a:txBody>
                  <a:tcPr marL="7064" marR="7064" marT="7064" marB="0" anchor="b"/>
                </a:tc>
                <a:tc>
                  <a:txBody>
                    <a:bodyPr/>
                    <a:lstStyle/>
                    <a:p>
                      <a:pPr algn="ctr" fontAlgn="b"/>
                      <a:r>
                        <a:rPr lang="sv-SE" sz="1100" b="0" i="0" u="none" strike="noStrike">
                          <a:solidFill>
                            <a:srgbClr val="000000"/>
                          </a:solidFill>
                          <a:effectLst/>
                          <a:latin typeface="Calibri" panose="020F0502020204030204" pitchFamily="34" charset="0"/>
                        </a:rPr>
                        <a:t>64 %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62 %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64 %</a:t>
                      </a:r>
                    </a:p>
                  </a:txBody>
                  <a:tcPr marL="7620" marR="7620" marT="7620" marB="0" anchor="b"/>
                </a:tc>
                <a:extLst>
                  <a:ext uri="{0D108BD9-81ED-4DB2-BD59-A6C34878D82A}">
                    <a16:rowId xmlns:a16="http://schemas.microsoft.com/office/drawing/2014/main" val="432302471"/>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Essunga</a:t>
                      </a:r>
                    </a:p>
                  </a:txBody>
                  <a:tcPr marL="7064" marR="7064" marT="7064" marB="0" anchor="b"/>
                </a:tc>
                <a:tc>
                  <a:txBody>
                    <a:bodyPr/>
                    <a:lstStyle/>
                    <a:p>
                      <a:pPr algn="ctr" fontAlgn="b"/>
                      <a:r>
                        <a:rPr lang="sv-SE" sz="1100" b="0" i="0" u="none" strike="noStrike">
                          <a:solidFill>
                            <a:srgbClr val="000000"/>
                          </a:solidFill>
                          <a:effectLst/>
                          <a:latin typeface="Calibri" panose="020F0502020204030204" pitchFamily="34" charset="0"/>
                        </a:rPr>
                        <a:t>87 %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75 %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63 %</a:t>
                      </a:r>
                    </a:p>
                  </a:txBody>
                  <a:tcPr marL="7620" marR="7620" marT="7620" marB="0" anchor="b"/>
                </a:tc>
                <a:extLst>
                  <a:ext uri="{0D108BD9-81ED-4DB2-BD59-A6C34878D82A}">
                    <a16:rowId xmlns:a16="http://schemas.microsoft.com/office/drawing/2014/main" val="1202618650"/>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Falköping</a:t>
                      </a:r>
                    </a:p>
                  </a:txBody>
                  <a:tcPr marL="7064" marR="7064" marT="7064" marB="0" anchor="b"/>
                </a:tc>
                <a:tc>
                  <a:txBody>
                    <a:bodyPr/>
                    <a:lstStyle/>
                    <a:p>
                      <a:pPr algn="ctr" fontAlgn="b"/>
                      <a:r>
                        <a:rPr lang="sv-SE" sz="1100" b="0" i="0" u="none" strike="noStrike">
                          <a:solidFill>
                            <a:srgbClr val="000000"/>
                          </a:solidFill>
                          <a:effectLst/>
                          <a:latin typeface="Calibri" panose="020F0502020204030204" pitchFamily="34" charset="0"/>
                        </a:rPr>
                        <a:t>66 %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68 %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70 %</a:t>
                      </a:r>
                    </a:p>
                  </a:txBody>
                  <a:tcPr marL="7620" marR="7620" marT="7620" marB="0" anchor="b"/>
                </a:tc>
                <a:extLst>
                  <a:ext uri="{0D108BD9-81ED-4DB2-BD59-A6C34878D82A}">
                    <a16:rowId xmlns:a16="http://schemas.microsoft.com/office/drawing/2014/main" val="1466819773"/>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Färgelanda</a:t>
                      </a:r>
                    </a:p>
                  </a:txBody>
                  <a:tcPr marL="7064" marR="7064" marT="7064" marB="0" anchor="b"/>
                </a:tc>
                <a:tc>
                  <a:txBody>
                    <a:bodyPr/>
                    <a:lstStyle/>
                    <a:p>
                      <a:pPr algn="ctr" fontAlgn="b"/>
                      <a:r>
                        <a:rPr lang="sv-SE" sz="1100" b="0" i="0" u="none" strike="noStrike">
                          <a:solidFill>
                            <a:srgbClr val="000000"/>
                          </a:solidFill>
                          <a:effectLst/>
                          <a:latin typeface="Calibri" panose="020F0502020204030204" pitchFamily="34" charset="0"/>
                        </a:rPr>
                        <a:t>39 %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25 %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29 %</a:t>
                      </a:r>
                    </a:p>
                  </a:txBody>
                  <a:tcPr marL="7620" marR="7620" marT="7620" marB="0" anchor="b"/>
                </a:tc>
                <a:extLst>
                  <a:ext uri="{0D108BD9-81ED-4DB2-BD59-A6C34878D82A}">
                    <a16:rowId xmlns:a16="http://schemas.microsoft.com/office/drawing/2014/main" val="3926079687"/>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Grästorp</a:t>
                      </a:r>
                    </a:p>
                  </a:txBody>
                  <a:tcPr marL="7064" marR="7064" marT="7064" marB="0" anchor="b"/>
                </a:tc>
                <a:tc>
                  <a:txBody>
                    <a:bodyPr/>
                    <a:lstStyle/>
                    <a:p>
                      <a:pPr algn="ctr" fontAlgn="b"/>
                      <a:r>
                        <a:rPr lang="sv-SE" sz="1100" b="0" i="0" u="none" strike="noStrike">
                          <a:solidFill>
                            <a:srgbClr val="000000"/>
                          </a:solidFill>
                          <a:effectLst/>
                          <a:latin typeface="Calibri" panose="020F0502020204030204" pitchFamily="34" charset="0"/>
                        </a:rPr>
                        <a:t>57 %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100 %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65 %</a:t>
                      </a:r>
                    </a:p>
                  </a:txBody>
                  <a:tcPr marL="7620" marR="7620" marT="7620" marB="0" anchor="b"/>
                </a:tc>
                <a:extLst>
                  <a:ext uri="{0D108BD9-81ED-4DB2-BD59-A6C34878D82A}">
                    <a16:rowId xmlns:a16="http://schemas.microsoft.com/office/drawing/2014/main" val="488807697"/>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Gullspång</a:t>
                      </a:r>
                    </a:p>
                  </a:txBody>
                  <a:tcPr marL="7064" marR="7064" marT="7064" marB="0" anchor="b"/>
                </a:tc>
                <a:tc>
                  <a:txBody>
                    <a:bodyPr/>
                    <a:lstStyle/>
                    <a:p>
                      <a:pPr algn="ctr" fontAlgn="b"/>
                      <a:r>
                        <a:rPr lang="sv-SE" sz="1100" b="0" i="0" u="none" strike="noStrike">
                          <a:solidFill>
                            <a:srgbClr val="000000"/>
                          </a:solidFill>
                          <a:effectLst/>
                          <a:latin typeface="Calibri" panose="020F0502020204030204" pitchFamily="34" charset="0"/>
                        </a:rPr>
                        <a:t>68 %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64 %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67 %</a:t>
                      </a:r>
                    </a:p>
                  </a:txBody>
                  <a:tcPr marL="7620" marR="7620" marT="7620" marB="0" anchor="b"/>
                </a:tc>
                <a:extLst>
                  <a:ext uri="{0D108BD9-81ED-4DB2-BD59-A6C34878D82A}">
                    <a16:rowId xmlns:a16="http://schemas.microsoft.com/office/drawing/2014/main" val="2525816026"/>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Göteborg</a:t>
                      </a: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53 %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53 %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49 %</a:t>
                      </a:r>
                    </a:p>
                  </a:txBody>
                  <a:tcPr marL="7620" marR="7620" marT="7620" marB="0" anchor="b"/>
                </a:tc>
                <a:extLst>
                  <a:ext uri="{0D108BD9-81ED-4DB2-BD59-A6C34878D82A}">
                    <a16:rowId xmlns:a16="http://schemas.microsoft.com/office/drawing/2014/main" val="2997419265"/>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Götene</a:t>
                      </a:r>
                    </a:p>
                  </a:txBody>
                  <a:tcPr marL="7064" marR="7064" marT="7064" marB="0" anchor="b"/>
                </a:tc>
                <a:tc>
                  <a:txBody>
                    <a:bodyPr/>
                    <a:lstStyle/>
                    <a:p>
                      <a:pPr algn="ctr" fontAlgn="b"/>
                      <a:r>
                        <a:rPr lang="sv-SE" sz="1100" b="0" i="0" u="none" strike="noStrike">
                          <a:solidFill>
                            <a:srgbClr val="000000"/>
                          </a:solidFill>
                          <a:effectLst/>
                          <a:latin typeface="Calibri" panose="020F0502020204030204" pitchFamily="34" charset="0"/>
                        </a:rPr>
                        <a:t>76 %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61 %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93 %</a:t>
                      </a:r>
                    </a:p>
                  </a:txBody>
                  <a:tcPr marL="7620" marR="7620" marT="7620" marB="0" anchor="b"/>
                </a:tc>
                <a:extLst>
                  <a:ext uri="{0D108BD9-81ED-4DB2-BD59-A6C34878D82A}">
                    <a16:rowId xmlns:a16="http://schemas.microsoft.com/office/drawing/2014/main" val="2458507890"/>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Herrljunga</a:t>
                      </a: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48 %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50 %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65 %</a:t>
                      </a:r>
                    </a:p>
                  </a:txBody>
                  <a:tcPr marL="7620" marR="7620" marT="7620" marB="0" anchor="b"/>
                </a:tc>
                <a:extLst>
                  <a:ext uri="{0D108BD9-81ED-4DB2-BD59-A6C34878D82A}">
                    <a16:rowId xmlns:a16="http://schemas.microsoft.com/office/drawing/2014/main" val="596460270"/>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Hjo</a:t>
                      </a:r>
                    </a:p>
                  </a:txBody>
                  <a:tcPr marL="7064" marR="7064" marT="7064" marB="0" anchor="b"/>
                </a:tc>
                <a:tc>
                  <a:txBody>
                    <a:bodyPr/>
                    <a:lstStyle/>
                    <a:p>
                      <a:pPr algn="ctr" fontAlgn="b"/>
                      <a:r>
                        <a:rPr lang="sv-SE" sz="1100" b="0" i="0" u="none" strike="noStrike">
                          <a:solidFill>
                            <a:srgbClr val="000000"/>
                          </a:solidFill>
                          <a:effectLst/>
                          <a:latin typeface="Calibri" panose="020F0502020204030204" pitchFamily="34" charset="0"/>
                        </a:rPr>
                        <a:t>91 %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92 %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88 %</a:t>
                      </a:r>
                    </a:p>
                  </a:txBody>
                  <a:tcPr marL="7620" marR="7620" marT="7620" marB="0" anchor="b"/>
                </a:tc>
                <a:extLst>
                  <a:ext uri="{0D108BD9-81ED-4DB2-BD59-A6C34878D82A}">
                    <a16:rowId xmlns:a16="http://schemas.microsoft.com/office/drawing/2014/main" val="4143710954"/>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Härryda</a:t>
                      </a: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44 %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43 %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35 %</a:t>
                      </a:r>
                    </a:p>
                  </a:txBody>
                  <a:tcPr marL="7620" marR="7620" marT="7620" marB="0" anchor="b"/>
                </a:tc>
                <a:extLst>
                  <a:ext uri="{0D108BD9-81ED-4DB2-BD59-A6C34878D82A}">
                    <a16:rowId xmlns:a16="http://schemas.microsoft.com/office/drawing/2014/main" val="689666831"/>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Karlsborg</a:t>
                      </a: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100 %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88 %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100 %</a:t>
                      </a:r>
                    </a:p>
                  </a:txBody>
                  <a:tcPr marL="7620" marR="7620" marT="7620" marB="0" anchor="b"/>
                </a:tc>
                <a:extLst>
                  <a:ext uri="{0D108BD9-81ED-4DB2-BD59-A6C34878D82A}">
                    <a16:rowId xmlns:a16="http://schemas.microsoft.com/office/drawing/2014/main" val="907645359"/>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Kungälv</a:t>
                      </a: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46 %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44 %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44 %</a:t>
                      </a:r>
                    </a:p>
                  </a:txBody>
                  <a:tcPr marL="7620" marR="7620" marT="7620" marB="0" anchor="b"/>
                </a:tc>
                <a:extLst>
                  <a:ext uri="{0D108BD9-81ED-4DB2-BD59-A6C34878D82A}">
                    <a16:rowId xmlns:a16="http://schemas.microsoft.com/office/drawing/2014/main" val="3024995705"/>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Lerum</a:t>
                      </a:r>
                    </a:p>
                  </a:txBody>
                  <a:tcPr marL="7064" marR="7064" marT="7064" marB="0" anchor="b"/>
                </a:tc>
                <a:tc>
                  <a:txBody>
                    <a:bodyPr/>
                    <a:lstStyle/>
                    <a:p>
                      <a:pPr algn="ctr" fontAlgn="b"/>
                      <a:r>
                        <a:rPr lang="sv-SE" sz="1100" b="0" i="0" u="none" strike="noStrike">
                          <a:solidFill>
                            <a:srgbClr val="000000"/>
                          </a:solidFill>
                          <a:effectLst/>
                          <a:latin typeface="Calibri" panose="020F0502020204030204" pitchFamily="34" charset="0"/>
                        </a:rPr>
                        <a:t>55 %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65 %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66 %</a:t>
                      </a:r>
                    </a:p>
                  </a:txBody>
                  <a:tcPr marL="7620" marR="7620" marT="7620" marB="0" anchor="b"/>
                </a:tc>
                <a:extLst>
                  <a:ext uri="{0D108BD9-81ED-4DB2-BD59-A6C34878D82A}">
                    <a16:rowId xmlns:a16="http://schemas.microsoft.com/office/drawing/2014/main" val="720141360"/>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Lidköping</a:t>
                      </a: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78 %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77 %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76 %</a:t>
                      </a:r>
                    </a:p>
                  </a:txBody>
                  <a:tcPr marL="7620" marR="7620" marT="7620" marB="0" anchor="b"/>
                </a:tc>
                <a:extLst>
                  <a:ext uri="{0D108BD9-81ED-4DB2-BD59-A6C34878D82A}">
                    <a16:rowId xmlns:a16="http://schemas.microsoft.com/office/drawing/2014/main" val="1764688223"/>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Lilla Edet</a:t>
                      </a: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48 %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68 %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58 %</a:t>
                      </a:r>
                    </a:p>
                  </a:txBody>
                  <a:tcPr marL="7620" marR="7620" marT="7620" marB="0" anchor="b"/>
                </a:tc>
                <a:extLst>
                  <a:ext uri="{0D108BD9-81ED-4DB2-BD59-A6C34878D82A}">
                    <a16:rowId xmlns:a16="http://schemas.microsoft.com/office/drawing/2014/main" val="2424050705"/>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Lysekil</a:t>
                      </a:r>
                    </a:p>
                  </a:txBody>
                  <a:tcPr marL="7064" marR="7064" marT="7064" marB="0" anchor="b"/>
                </a:tc>
                <a:tc>
                  <a:txBody>
                    <a:bodyPr/>
                    <a:lstStyle/>
                    <a:p>
                      <a:pPr algn="ctr" fontAlgn="b"/>
                      <a:r>
                        <a:rPr lang="sv-SE" sz="1100" b="0" i="0" u="none" strike="noStrike">
                          <a:solidFill>
                            <a:srgbClr val="000000"/>
                          </a:solidFill>
                          <a:effectLst/>
                          <a:latin typeface="Calibri" panose="020F0502020204030204" pitchFamily="34" charset="0"/>
                        </a:rPr>
                        <a:t>52 %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39 %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50 %</a:t>
                      </a:r>
                    </a:p>
                  </a:txBody>
                  <a:tcPr marL="7620" marR="7620" marT="7620" marB="0" anchor="b"/>
                </a:tc>
                <a:extLst>
                  <a:ext uri="{0D108BD9-81ED-4DB2-BD59-A6C34878D82A}">
                    <a16:rowId xmlns:a16="http://schemas.microsoft.com/office/drawing/2014/main" val="1250223608"/>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Mariestad</a:t>
                      </a:r>
                    </a:p>
                  </a:txBody>
                  <a:tcPr marL="7064" marR="7064" marT="7064" marB="0" anchor="b"/>
                </a:tc>
                <a:tc>
                  <a:txBody>
                    <a:bodyPr/>
                    <a:lstStyle/>
                    <a:p>
                      <a:pPr algn="ctr" fontAlgn="b"/>
                      <a:r>
                        <a:rPr lang="sv-SE" sz="1100" b="0" i="0" u="none" strike="noStrike">
                          <a:solidFill>
                            <a:srgbClr val="000000"/>
                          </a:solidFill>
                          <a:effectLst/>
                          <a:latin typeface="Calibri" panose="020F0502020204030204" pitchFamily="34" charset="0"/>
                        </a:rPr>
                        <a:t>88 %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93 %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88 %</a:t>
                      </a:r>
                    </a:p>
                  </a:txBody>
                  <a:tcPr marL="7620" marR="7620" marT="7620" marB="0" anchor="b"/>
                </a:tc>
                <a:extLst>
                  <a:ext uri="{0D108BD9-81ED-4DB2-BD59-A6C34878D82A}">
                    <a16:rowId xmlns:a16="http://schemas.microsoft.com/office/drawing/2014/main" val="533586349"/>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Mark</a:t>
                      </a: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67 %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61 %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67 %</a:t>
                      </a:r>
                    </a:p>
                  </a:txBody>
                  <a:tcPr marL="7620" marR="7620" marT="7620" marB="0" anchor="b"/>
                </a:tc>
                <a:extLst>
                  <a:ext uri="{0D108BD9-81ED-4DB2-BD59-A6C34878D82A}">
                    <a16:rowId xmlns:a16="http://schemas.microsoft.com/office/drawing/2014/main" val="2855373681"/>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Mellerud</a:t>
                      </a: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56 %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53 %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33 %</a:t>
                      </a:r>
                    </a:p>
                  </a:txBody>
                  <a:tcPr marL="7620" marR="7620" marT="7620" marB="0" anchor="b"/>
                </a:tc>
                <a:extLst>
                  <a:ext uri="{0D108BD9-81ED-4DB2-BD59-A6C34878D82A}">
                    <a16:rowId xmlns:a16="http://schemas.microsoft.com/office/drawing/2014/main" val="3673608678"/>
                  </a:ext>
                </a:extLst>
              </a:tr>
            </a:tbl>
          </a:graphicData>
        </a:graphic>
      </p:graphicFrame>
      <p:graphicFrame>
        <p:nvGraphicFramePr>
          <p:cNvPr id="5" name="Tabell 4">
            <a:extLst>
              <a:ext uri="{FF2B5EF4-FFF2-40B4-BE49-F238E27FC236}">
                <a16:creationId xmlns:a16="http://schemas.microsoft.com/office/drawing/2014/main" id="{B47083A4-5D3D-4B71-B1AD-981A8E5AF754}"/>
              </a:ext>
            </a:extLst>
          </p:cNvPr>
          <p:cNvGraphicFramePr>
            <a:graphicFrameLocks noGrp="1"/>
          </p:cNvGraphicFramePr>
          <p:nvPr>
            <p:extLst>
              <p:ext uri="{D42A27DB-BD31-4B8C-83A1-F6EECF244321}">
                <p14:modId xmlns:p14="http://schemas.microsoft.com/office/powerpoint/2010/main" val="255933181"/>
              </p:ext>
            </p:extLst>
          </p:nvPr>
        </p:nvGraphicFramePr>
        <p:xfrm>
          <a:off x="5643146" y="1348540"/>
          <a:ext cx="3600000" cy="5362406"/>
        </p:xfrm>
        <a:graphic>
          <a:graphicData uri="http://schemas.openxmlformats.org/drawingml/2006/table">
            <a:tbl>
              <a:tblPr>
                <a:tableStyleId>{5C22544A-7EE6-4342-B048-85BDC9FD1C3A}</a:tableStyleId>
              </a:tblPr>
              <a:tblGrid>
                <a:gridCol w="1332000">
                  <a:extLst>
                    <a:ext uri="{9D8B030D-6E8A-4147-A177-3AD203B41FA5}">
                      <a16:colId xmlns:a16="http://schemas.microsoft.com/office/drawing/2014/main" val="502167274"/>
                    </a:ext>
                  </a:extLst>
                </a:gridCol>
                <a:gridCol w="756000">
                  <a:extLst>
                    <a:ext uri="{9D8B030D-6E8A-4147-A177-3AD203B41FA5}">
                      <a16:colId xmlns:a16="http://schemas.microsoft.com/office/drawing/2014/main" val="4178596774"/>
                    </a:ext>
                  </a:extLst>
                </a:gridCol>
                <a:gridCol w="756000">
                  <a:extLst>
                    <a:ext uri="{9D8B030D-6E8A-4147-A177-3AD203B41FA5}">
                      <a16:colId xmlns:a16="http://schemas.microsoft.com/office/drawing/2014/main" val="4081966675"/>
                    </a:ext>
                  </a:extLst>
                </a:gridCol>
                <a:gridCol w="756000">
                  <a:extLst>
                    <a:ext uri="{9D8B030D-6E8A-4147-A177-3AD203B41FA5}">
                      <a16:colId xmlns:a16="http://schemas.microsoft.com/office/drawing/2014/main" val="3088091172"/>
                    </a:ext>
                  </a:extLst>
                </a:gridCol>
              </a:tblGrid>
              <a:tr h="423862">
                <a:tc>
                  <a:txBody>
                    <a:bodyPr/>
                    <a:lstStyle/>
                    <a:p>
                      <a:pPr algn="l" fontAlgn="b"/>
                      <a:r>
                        <a:rPr lang="sv-SE" sz="1200" b="1" u="none" strike="noStrike" dirty="0">
                          <a:effectLst/>
                        </a:rPr>
                        <a:t>Slutenvårdsärenden i SAMSA</a:t>
                      </a:r>
                      <a:endParaRPr lang="sv-SE" sz="1200" b="1" i="0" u="none" strike="noStrike" dirty="0">
                        <a:solidFill>
                          <a:srgbClr val="000000"/>
                        </a:solidFill>
                        <a:effectLst/>
                        <a:latin typeface="Calibri" panose="020F0502020204030204" pitchFamily="34" charset="0"/>
                      </a:endParaRPr>
                    </a:p>
                  </a:txBody>
                  <a:tcPr marL="7064" marR="7064" marT="7064" marB="0" anchor="b"/>
                </a:tc>
                <a:tc>
                  <a:txBody>
                    <a:bodyPr/>
                    <a:lstStyle/>
                    <a:p>
                      <a:pPr marL="0" algn="ctr" defTabSz="914400" rtl="0" eaLnBrk="1" fontAlgn="b" latinLnBrk="0" hangingPunct="1"/>
                      <a:r>
                        <a:rPr lang="sv-SE" sz="1200" b="1" u="none" strike="noStrike" kern="1200" dirty="0">
                          <a:solidFill>
                            <a:schemeClr val="dk1"/>
                          </a:solidFill>
                          <a:effectLst/>
                          <a:latin typeface="+mn-lt"/>
                          <a:ea typeface="+mn-ea"/>
                          <a:cs typeface="+mn-cs"/>
                        </a:rPr>
                        <a:t>Jan 2020</a:t>
                      </a:r>
                    </a:p>
                  </a:txBody>
                  <a:tcPr marL="7064" marR="7064" marT="7064" marB="0" anchor="b"/>
                </a:tc>
                <a:tc>
                  <a:txBody>
                    <a:bodyPr/>
                    <a:lstStyle/>
                    <a:p>
                      <a:pPr marL="0" algn="ctr" defTabSz="914400" rtl="0" eaLnBrk="1" fontAlgn="b" latinLnBrk="0" hangingPunct="1"/>
                      <a:r>
                        <a:rPr lang="sv-SE" sz="1200" b="1" u="none" strike="noStrike" kern="1200" dirty="0">
                          <a:solidFill>
                            <a:schemeClr val="dk1"/>
                          </a:solidFill>
                          <a:effectLst/>
                          <a:latin typeface="+mn-lt"/>
                          <a:ea typeface="+mn-ea"/>
                          <a:cs typeface="+mn-cs"/>
                        </a:rPr>
                        <a:t>Feb 2020</a:t>
                      </a:r>
                    </a:p>
                  </a:txBody>
                  <a:tcPr marL="7064" marR="7064" marT="7064" marB="0" anchor="b"/>
                </a:tc>
                <a:tc>
                  <a:txBody>
                    <a:bodyPr/>
                    <a:lstStyle/>
                    <a:p>
                      <a:pPr marL="0" algn="ctr" defTabSz="914400" rtl="0" eaLnBrk="1" fontAlgn="b" latinLnBrk="0" hangingPunct="1"/>
                      <a:r>
                        <a:rPr lang="sv-SE" sz="1200" b="1" u="none" strike="noStrike" kern="1200" dirty="0">
                          <a:solidFill>
                            <a:schemeClr val="dk1"/>
                          </a:solidFill>
                          <a:effectLst/>
                          <a:latin typeface="+mn-lt"/>
                          <a:ea typeface="+mn-ea"/>
                          <a:cs typeface="+mn-cs"/>
                        </a:rPr>
                        <a:t>Mars 2020</a:t>
                      </a:r>
                    </a:p>
                  </a:txBody>
                  <a:tcPr marL="7064" marR="7064" marT="7064" marB="0" anchor="b"/>
                </a:tc>
                <a:extLst>
                  <a:ext uri="{0D108BD9-81ED-4DB2-BD59-A6C34878D82A}">
                    <a16:rowId xmlns:a16="http://schemas.microsoft.com/office/drawing/2014/main" val="295509544"/>
                  </a:ext>
                </a:extLst>
              </a:tr>
              <a:tr h="141287">
                <a:tc>
                  <a:txBody>
                    <a:bodyPr/>
                    <a:lstStyle/>
                    <a:p>
                      <a:pPr algn="l" fontAlgn="b"/>
                      <a:r>
                        <a:rPr lang="sv-SE" sz="1200" u="none" strike="noStrike" dirty="0">
                          <a:effectLst/>
                        </a:rPr>
                        <a:t>Munkedal</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61 %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69 %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48 %</a:t>
                      </a:r>
                    </a:p>
                  </a:txBody>
                  <a:tcPr marL="7620" marR="7620" marT="7620" marB="0" anchor="b"/>
                </a:tc>
                <a:extLst>
                  <a:ext uri="{0D108BD9-81ED-4DB2-BD59-A6C34878D82A}">
                    <a16:rowId xmlns:a16="http://schemas.microsoft.com/office/drawing/2014/main" val="3969748439"/>
                  </a:ext>
                </a:extLst>
              </a:tr>
              <a:tr h="141287">
                <a:tc>
                  <a:txBody>
                    <a:bodyPr/>
                    <a:lstStyle/>
                    <a:p>
                      <a:pPr algn="l" fontAlgn="b"/>
                      <a:r>
                        <a:rPr lang="sv-SE" sz="1200" u="none" strike="noStrike" dirty="0">
                          <a:effectLst/>
                        </a:rPr>
                        <a:t>Mölndal</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a:solidFill>
                            <a:srgbClr val="000000"/>
                          </a:solidFill>
                          <a:effectLst/>
                          <a:latin typeface="Calibri" panose="020F0502020204030204" pitchFamily="34" charset="0"/>
                        </a:rPr>
                        <a:t>41 %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40 %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47 %</a:t>
                      </a:r>
                    </a:p>
                  </a:txBody>
                  <a:tcPr marL="7620" marR="7620" marT="7620" marB="0" anchor="b"/>
                </a:tc>
                <a:extLst>
                  <a:ext uri="{0D108BD9-81ED-4DB2-BD59-A6C34878D82A}">
                    <a16:rowId xmlns:a16="http://schemas.microsoft.com/office/drawing/2014/main" val="2399703856"/>
                  </a:ext>
                </a:extLst>
              </a:tr>
              <a:tr h="141287">
                <a:tc>
                  <a:txBody>
                    <a:bodyPr/>
                    <a:lstStyle/>
                    <a:p>
                      <a:pPr algn="l" fontAlgn="b"/>
                      <a:r>
                        <a:rPr lang="sv-SE" sz="1200" u="none" strike="noStrike" dirty="0">
                          <a:effectLst/>
                        </a:rPr>
                        <a:t>Orust</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a:solidFill>
                            <a:srgbClr val="000000"/>
                          </a:solidFill>
                          <a:effectLst/>
                          <a:latin typeface="Calibri" panose="020F0502020204030204" pitchFamily="34" charset="0"/>
                        </a:rPr>
                        <a:t>31 %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55 %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55 %</a:t>
                      </a:r>
                    </a:p>
                  </a:txBody>
                  <a:tcPr marL="7620" marR="7620" marT="7620" marB="0" anchor="b"/>
                </a:tc>
                <a:extLst>
                  <a:ext uri="{0D108BD9-81ED-4DB2-BD59-A6C34878D82A}">
                    <a16:rowId xmlns:a16="http://schemas.microsoft.com/office/drawing/2014/main" val="2040989485"/>
                  </a:ext>
                </a:extLst>
              </a:tr>
              <a:tr h="141287">
                <a:tc>
                  <a:txBody>
                    <a:bodyPr/>
                    <a:lstStyle/>
                    <a:p>
                      <a:pPr algn="l" fontAlgn="b"/>
                      <a:r>
                        <a:rPr lang="sv-SE" sz="1200" u="none" strike="noStrike" dirty="0">
                          <a:effectLst/>
                        </a:rPr>
                        <a:t>Partille</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53 %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41 %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48 %</a:t>
                      </a:r>
                    </a:p>
                  </a:txBody>
                  <a:tcPr marL="7620" marR="7620" marT="7620" marB="0" anchor="b"/>
                </a:tc>
                <a:extLst>
                  <a:ext uri="{0D108BD9-81ED-4DB2-BD59-A6C34878D82A}">
                    <a16:rowId xmlns:a16="http://schemas.microsoft.com/office/drawing/2014/main" val="1712468697"/>
                  </a:ext>
                </a:extLst>
              </a:tr>
              <a:tr h="141287">
                <a:tc>
                  <a:txBody>
                    <a:bodyPr/>
                    <a:lstStyle/>
                    <a:p>
                      <a:pPr algn="l" fontAlgn="b"/>
                      <a:r>
                        <a:rPr lang="sv-SE" sz="1200" u="none" strike="noStrike" dirty="0">
                          <a:effectLst/>
                        </a:rPr>
                        <a:t>Skara</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a:solidFill>
                            <a:srgbClr val="000000"/>
                          </a:solidFill>
                          <a:effectLst/>
                          <a:latin typeface="Calibri" panose="020F0502020204030204" pitchFamily="34" charset="0"/>
                        </a:rPr>
                        <a:t>75 %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60 %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66 %</a:t>
                      </a:r>
                    </a:p>
                  </a:txBody>
                  <a:tcPr marL="7620" marR="7620" marT="7620" marB="0" anchor="b"/>
                </a:tc>
                <a:extLst>
                  <a:ext uri="{0D108BD9-81ED-4DB2-BD59-A6C34878D82A}">
                    <a16:rowId xmlns:a16="http://schemas.microsoft.com/office/drawing/2014/main" val="3686709470"/>
                  </a:ext>
                </a:extLst>
              </a:tr>
              <a:tr h="141287">
                <a:tc>
                  <a:txBody>
                    <a:bodyPr/>
                    <a:lstStyle/>
                    <a:p>
                      <a:pPr algn="l" fontAlgn="b"/>
                      <a:r>
                        <a:rPr lang="sv-SE" sz="1200" u="none" strike="noStrike" dirty="0">
                          <a:effectLst/>
                        </a:rPr>
                        <a:t>Skövde</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76 %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83 %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74 %</a:t>
                      </a:r>
                    </a:p>
                  </a:txBody>
                  <a:tcPr marL="7620" marR="7620" marT="7620" marB="0" anchor="b"/>
                </a:tc>
                <a:extLst>
                  <a:ext uri="{0D108BD9-81ED-4DB2-BD59-A6C34878D82A}">
                    <a16:rowId xmlns:a16="http://schemas.microsoft.com/office/drawing/2014/main" val="1471686421"/>
                  </a:ext>
                </a:extLst>
              </a:tr>
              <a:tr h="141287">
                <a:tc>
                  <a:txBody>
                    <a:bodyPr/>
                    <a:lstStyle/>
                    <a:p>
                      <a:pPr algn="l" fontAlgn="b"/>
                      <a:r>
                        <a:rPr lang="sv-SE" sz="1200" u="none" strike="noStrike" dirty="0">
                          <a:effectLst/>
                        </a:rPr>
                        <a:t>Sotenäs</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a:solidFill>
                            <a:srgbClr val="000000"/>
                          </a:solidFill>
                          <a:effectLst/>
                          <a:latin typeface="Calibri" panose="020F0502020204030204" pitchFamily="34" charset="0"/>
                        </a:rPr>
                        <a:t>52 %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36 %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58 %</a:t>
                      </a:r>
                    </a:p>
                  </a:txBody>
                  <a:tcPr marL="7620" marR="7620" marT="7620" marB="0" anchor="b"/>
                </a:tc>
                <a:extLst>
                  <a:ext uri="{0D108BD9-81ED-4DB2-BD59-A6C34878D82A}">
                    <a16:rowId xmlns:a16="http://schemas.microsoft.com/office/drawing/2014/main" val="2307548186"/>
                  </a:ext>
                </a:extLst>
              </a:tr>
              <a:tr h="141287">
                <a:tc>
                  <a:txBody>
                    <a:bodyPr/>
                    <a:lstStyle/>
                    <a:p>
                      <a:pPr algn="l" fontAlgn="b"/>
                      <a:r>
                        <a:rPr lang="sv-SE" sz="1200" u="none" strike="noStrike" dirty="0">
                          <a:effectLst/>
                        </a:rPr>
                        <a:t>Stenungsund</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40 %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45 %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46 %</a:t>
                      </a:r>
                    </a:p>
                  </a:txBody>
                  <a:tcPr marL="7620" marR="7620" marT="7620" marB="0" anchor="b"/>
                </a:tc>
                <a:extLst>
                  <a:ext uri="{0D108BD9-81ED-4DB2-BD59-A6C34878D82A}">
                    <a16:rowId xmlns:a16="http://schemas.microsoft.com/office/drawing/2014/main" val="1231876726"/>
                  </a:ext>
                </a:extLst>
              </a:tr>
              <a:tr h="141287">
                <a:tc>
                  <a:txBody>
                    <a:bodyPr/>
                    <a:lstStyle/>
                    <a:p>
                      <a:pPr algn="l" fontAlgn="b"/>
                      <a:r>
                        <a:rPr lang="sv-SE" sz="1200" u="none" strike="noStrike">
                          <a:effectLst/>
                        </a:rPr>
                        <a:t>Strömstad</a:t>
                      </a:r>
                      <a:endParaRPr lang="sv-SE" sz="1200" b="0" i="0" u="none" strike="noStrike">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a:solidFill>
                            <a:srgbClr val="000000"/>
                          </a:solidFill>
                          <a:effectLst/>
                          <a:latin typeface="Calibri" panose="020F0502020204030204" pitchFamily="34" charset="0"/>
                        </a:rPr>
                        <a:t>44 %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41 %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59 %</a:t>
                      </a:r>
                    </a:p>
                  </a:txBody>
                  <a:tcPr marL="7620" marR="7620" marT="7620" marB="0" anchor="b"/>
                </a:tc>
                <a:extLst>
                  <a:ext uri="{0D108BD9-81ED-4DB2-BD59-A6C34878D82A}">
                    <a16:rowId xmlns:a16="http://schemas.microsoft.com/office/drawing/2014/main" val="1862568106"/>
                  </a:ext>
                </a:extLst>
              </a:tr>
              <a:tr h="141287">
                <a:tc>
                  <a:txBody>
                    <a:bodyPr/>
                    <a:lstStyle/>
                    <a:p>
                      <a:pPr algn="l" fontAlgn="b"/>
                      <a:r>
                        <a:rPr lang="sv-SE" sz="1200" u="none" strike="noStrike" dirty="0">
                          <a:effectLst/>
                        </a:rPr>
                        <a:t>Svenljunga</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a:solidFill>
                            <a:srgbClr val="000000"/>
                          </a:solidFill>
                          <a:effectLst/>
                          <a:latin typeface="Calibri" panose="020F0502020204030204" pitchFamily="34" charset="0"/>
                        </a:rPr>
                        <a:t>79 %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63 %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53 %</a:t>
                      </a:r>
                    </a:p>
                  </a:txBody>
                  <a:tcPr marL="7620" marR="7620" marT="7620" marB="0" anchor="b"/>
                </a:tc>
                <a:extLst>
                  <a:ext uri="{0D108BD9-81ED-4DB2-BD59-A6C34878D82A}">
                    <a16:rowId xmlns:a16="http://schemas.microsoft.com/office/drawing/2014/main" val="3228878908"/>
                  </a:ext>
                </a:extLst>
              </a:tr>
              <a:tr h="141287">
                <a:tc>
                  <a:txBody>
                    <a:bodyPr/>
                    <a:lstStyle/>
                    <a:p>
                      <a:pPr algn="l" fontAlgn="b"/>
                      <a:r>
                        <a:rPr lang="sv-SE" sz="1200" u="none" strike="noStrike" dirty="0">
                          <a:effectLst/>
                        </a:rPr>
                        <a:t>Tanum</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56 %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43 %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52 %</a:t>
                      </a:r>
                    </a:p>
                  </a:txBody>
                  <a:tcPr marL="7620" marR="7620" marT="7620" marB="0" anchor="b"/>
                </a:tc>
                <a:extLst>
                  <a:ext uri="{0D108BD9-81ED-4DB2-BD59-A6C34878D82A}">
                    <a16:rowId xmlns:a16="http://schemas.microsoft.com/office/drawing/2014/main" val="1890155872"/>
                  </a:ext>
                </a:extLst>
              </a:tr>
              <a:tr h="141287">
                <a:tc>
                  <a:txBody>
                    <a:bodyPr/>
                    <a:lstStyle/>
                    <a:p>
                      <a:pPr algn="l" fontAlgn="b"/>
                      <a:r>
                        <a:rPr lang="sv-SE" sz="1200" u="none" strike="noStrike" dirty="0">
                          <a:effectLst/>
                        </a:rPr>
                        <a:t>Tibro</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68 %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75 %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73 %</a:t>
                      </a:r>
                    </a:p>
                  </a:txBody>
                  <a:tcPr marL="7620" marR="7620" marT="7620" marB="0" anchor="b"/>
                </a:tc>
                <a:extLst>
                  <a:ext uri="{0D108BD9-81ED-4DB2-BD59-A6C34878D82A}">
                    <a16:rowId xmlns:a16="http://schemas.microsoft.com/office/drawing/2014/main" val="1093143948"/>
                  </a:ext>
                </a:extLst>
              </a:tr>
              <a:tr h="141287">
                <a:tc>
                  <a:txBody>
                    <a:bodyPr/>
                    <a:lstStyle/>
                    <a:p>
                      <a:pPr algn="l" fontAlgn="b"/>
                      <a:r>
                        <a:rPr lang="sv-SE" sz="1200" u="none" strike="noStrike" dirty="0">
                          <a:effectLst/>
                        </a:rPr>
                        <a:t>Tidaholm</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97 %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100 %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93 %</a:t>
                      </a:r>
                    </a:p>
                  </a:txBody>
                  <a:tcPr marL="7620" marR="7620" marT="7620" marB="0" anchor="b"/>
                </a:tc>
                <a:extLst>
                  <a:ext uri="{0D108BD9-81ED-4DB2-BD59-A6C34878D82A}">
                    <a16:rowId xmlns:a16="http://schemas.microsoft.com/office/drawing/2014/main" val="3470232309"/>
                  </a:ext>
                </a:extLst>
              </a:tr>
              <a:tr h="141287">
                <a:tc>
                  <a:txBody>
                    <a:bodyPr/>
                    <a:lstStyle/>
                    <a:p>
                      <a:pPr algn="l" fontAlgn="b"/>
                      <a:r>
                        <a:rPr lang="sv-SE" sz="1200" u="none" strike="noStrike" dirty="0">
                          <a:effectLst/>
                        </a:rPr>
                        <a:t>Tjörn</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a:solidFill>
                            <a:srgbClr val="000000"/>
                          </a:solidFill>
                          <a:effectLst/>
                          <a:latin typeface="Calibri" panose="020F0502020204030204" pitchFamily="34" charset="0"/>
                        </a:rPr>
                        <a:t>49 %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42 %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39 %</a:t>
                      </a:r>
                    </a:p>
                  </a:txBody>
                  <a:tcPr marL="7620" marR="7620" marT="7620" marB="0" anchor="b"/>
                </a:tc>
                <a:extLst>
                  <a:ext uri="{0D108BD9-81ED-4DB2-BD59-A6C34878D82A}">
                    <a16:rowId xmlns:a16="http://schemas.microsoft.com/office/drawing/2014/main" val="2118413092"/>
                  </a:ext>
                </a:extLst>
              </a:tr>
              <a:tr h="141287">
                <a:tc>
                  <a:txBody>
                    <a:bodyPr/>
                    <a:lstStyle/>
                    <a:p>
                      <a:pPr algn="l" fontAlgn="b"/>
                      <a:r>
                        <a:rPr lang="sv-SE" sz="1200" u="none" strike="noStrike" dirty="0">
                          <a:effectLst/>
                        </a:rPr>
                        <a:t>Tranemo</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62 %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58 %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61 %</a:t>
                      </a:r>
                    </a:p>
                  </a:txBody>
                  <a:tcPr marL="7620" marR="7620" marT="7620" marB="0" anchor="b"/>
                </a:tc>
                <a:extLst>
                  <a:ext uri="{0D108BD9-81ED-4DB2-BD59-A6C34878D82A}">
                    <a16:rowId xmlns:a16="http://schemas.microsoft.com/office/drawing/2014/main" val="4169986"/>
                  </a:ext>
                </a:extLst>
              </a:tr>
              <a:tr h="141287">
                <a:tc>
                  <a:txBody>
                    <a:bodyPr/>
                    <a:lstStyle/>
                    <a:p>
                      <a:pPr algn="l" fontAlgn="b"/>
                      <a:r>
                        <a:rPr lang="sv-SE" sz="1200" u="none" strike="noStrike" dirty="0">
                          <a:effectLst/>
                        </a:rPr>
                        <a:t>Trollhättan</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a:solidFill>
                            <a:srgbClr val="000000"/>
                          </a:solidFill>
                          <a:effectLst/>
                          <a:latin typeface="Calibri" panose="020F0502020204030204" pitchFamily="34" charset="0"/>
                        </a:rPr>
                        <a:t>49 %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42 %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36 %</a:t>
                      </a:r>
                    </a:p>
                  </a:txBody>
                  <a:tcPr marL="7620" marR="7620" marT="7620" marB="0" anchor="b"/>
                </a:tc>
                <a:extLst>
                  <a:ext uri="{0D108BD9-81ED-4DB2-BD59-A6C34878D82A}">
                    <a16:rowId xmlns:a16="http://schemas.microsoft.com/office/drawing/2014/main" val="1396337972"/>
                  </a:ext>
                </a:extLst>
              </a:tr>
              <a:tr h="141287">
                <a:tc>
                  <a:txBody>
                    <a:bodyPr/>
                    <a:lstStyle/>
                    <a:p>
                      <a:pPr algn="l" fontAlgn="b"/>
                      <a:r>
                        <a:rPr lang="sv-SE" sz="1200" u="none" strike="noStrike" dirty="0">
                          <a:effectLst/>
                        </a:rPr>
                        <a:t>Töreboda</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77 %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90 %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89 %</a:t>
                      </a:r>
                    </a:p>
                  </a:txBody>
                  <a:tcPr marL="7620" marR="7620" marT="7620" marB="0" anchor="b"/>
                </a:tc>
                <a:extLst>
                  <a:ext uri="{0D108BD9-81ED-4DB2-BD59-A6C34878D82A}">
                    <a16:rowId xmlns:a16="http://schemas.microsoft.com/office/drawing/2014/main" val="3261562352"/>
                  </a:ext>
                </a:extLst>
              </a:tr>
              <a:tr h="141287">
                <a:tc>
                  <a:txBody>
                    <a:bodyPr/>
                    <a:lstStyle/>
                    <a:p>
                      <a:pPr algn="l" fontAlgn="b"/>
                      <a:r>
                        <a:rPr lang="sv-SE" sz="1200" u="none" strike="noStrike" dirty="0">
                          <a:effectLst/>
                        </a:rPr>
                        <a:t>Uddevalla</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a:solidFill>
                            <a:srgbClr val="000000"/>
                          </a:solidFill>
                          <a:effectLst/>
                          <a:latin typeface="Calibri" panose="020F0502020204030204" pitchFamily="34" charset="0"/>
                        </a:rPr>
                        <a:t>37 %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46 %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42 %</a:t>
                      </a:r>
                    </a:p>
                  </a:txBody>
                  <a:tcPr marL="7620" marR="7620" marT="7620" marB="0" anchor="b"/>
                </a:tc>
                <a:extLst>
                  <a:ext uri="{0D108BD9-81ED-4DB2-BD59-A6C34878D82A}">
                    <a16:rowId xmlns:a16="http://schemas.microsoft.com/office/drawing/2014/main" val="3208094568"/>
                  </a:ext>
                </a:extLst>
              </a:tr>
              <a:tr h="141287">
                <a:tc>
                  <a:txBody>
                    <a:bodyPr/>
                    <a:lstStyle/>
                    <a:p>
                      <a:pPr algn="l" fontAlgn="b"/>
                      <a:r>
                        <a:rPr lang="sv-SE" sz="1200" u="none" strike="noStrike">
                          <a:effectLst/>
                        </a:rPr>
                        <a:t>Ulricehamn</a:t>
                      </a:r>
                      <a:endParaRPr lang="sv-SE" sz="1200" b="0" i="0" u="none" strike="noStrike">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59 %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54 %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56 %</a:t>
                      </a:r>
                    </a:p>
                  </a:txBody>
                  <a:tcPr marL="7620" marR="7620" marT="7620" marB="0" anchor="b"/>
                </a:tc>
                <a:extLst>
                  <a:ext uri="{0D108BD9-81ED-4DB2-BD59-A6C34878D82A}">
                    <a16:rowId xmlns:a16="http://schemas.microsoft.com/office/drawing/2014/main" val="2667925924"/>
                  </a:ext>
                </a:extLst>
              </a:tr>
              <a:tr h="141287">
                <a:tc>
                  <a:txBody>
                    <a:bodyPr/>
                    <a:lstStyle/>
                    <a:p>
                      <a:pPr algn="l" fontAlgn="b"/>
                      <a:r>
                        <a:rPr lang="sv-SE" sz="1200" u="none" strike="noStrike" dirty="0">
                          <a:effectLst/>
                        </a:rPr>
                        <a:t>Vara</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a:solidFill>
                            <a:srgbClr val="000000"/>
                          </a:solidFill>
                          <a:effectLst/>
                          <a:latin typeface="Calibri" panose="020F0502020204030204" pitchFamily="34" charset="0"/>
                        </a:rPr>
                        <a:t>88 %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87 %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84 %</a:t>
                      </a:r>
                    </a:p>
                  </a:txBody>
                  <a:tcPr marL="7620" marR="7620" marT="7620" marB="0" anchor="b"/>
                </a:tc>
                <a:extLst>
                  <a:ext uri="{0D108BD9-81ED-4DB2-BD59-A6C34878D82A}">
                    <a16:rowId xmlns:a16="http://schemas.microsoft.com/office/drawing/2014/main" val="393222393"/>
                  </a:ext>
                </a:extLst>
              </a:tr>
              <a:tr h="141287">
                <a:tc>
                  <a:txBody>
                    <a:bodyPr/>
                    <a:lstStyle/>
                    <a:p>
                      <a:pPr algn="l" fontAlgn="b"/>
                      <a:r>
                        <a:rPr lang="sv-SE" sz="1200" u="none" strike="noStrike" dirty="0">
                          <a:effectLst/>
                        </a:rPr>
                        <a:t>Vårgårda</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67 %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78 %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65 %</a:t>
                      </a:r>
                    </a:p>
                  </a:txBody>
                  <a:tcPr marL="7620" marR="7620" marT="7620" marB="0" anchor="b"/>
                </a:tc>
                <a:extLst>
                  <a:ext uri="{0D108BD9-81ED-4DB2-BD59-A6C34878D82A}">
                    <a16:rowId xmlns:a16="http://schemas.microsoft.com/office/drawing/2014/main" val="1858722183"/>
                  </a:ext>
                </a:extLst>
              </a:tr>
              <a:tr h="141287">
                <a:tc>
                  <a:txBody>
                    <a:bodyPr/>
                    <a:lstStyle/>
                    <a:p>
                      <a:pPr algn="l" fontAlgn="b"/>
                      <a:r>
                        <a:rPr lang="sv-SE" sz="1200" u="none" strike="noStrike" dirty="0">
                          <a:effectLst/>
                        </a:rPr>
                        <a:t>Vänersborg</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a:solidFill>
                            <a:srgbClr val="000000"/>
                          </a:solidFill>
                          <a:effectLst/>
                          <a:latin typeface="Calibri" panose="020F0502020204030204" pitchFamily="34" charset="0"/>
                        </a:rPr>
                        <a:t>41 %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51 %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44 %</a:t>
                      </a:r>
                    </a:p>
                  </a:txBody>
                  <a:tcPr marL="7620" marR="7620" marT="7620" marB="0" anchor="b"/>
                </a:tc>
                <a:extLst>
                  <a:ext uri="{0D108BD9-81ED-4DB2-BD59-A6C34878D82A}">
                    <a16:rowId xmlns:a16="http://schemas.microsoft.com/office/drawing/2014/main" val="1683772091"/>
                  </a:ext>
                </a:extLst>
              </a:tr>
              <a:tr h="141287">
                <a:tc>
                  <a:txBody>
                    <a:bodyPr/>
                    <a:lstStyle/>
                    <a:p>
                      <a:pPr algn="l" fontAlgn="b"/>
                      <a:r>
                        <a:rPr lang="sv-SE" sz="1200" u="none" strike="noStrike" dirty="0">
                          <a:effectLst/>
                        </a:rPr>
                        <a:t>X Fiktiv kommun</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a:solidFill>
                            <a:srgbClr val="000000"/>
                          </a:solidFill>
                          <a:effectLst/>
                          <a:latin typeface="Calibri" panose="020F0502020204030204" pitchFamily="34" charset="0"/>
                        </a:rPr>
                        <a:t>87 %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86 %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89 %</a:t>
                      </a:r>
                    </a:p>
                  </a:txBody>
                  <a:tcPr marL="7620" marR="7620" marT="7620" marB="0" anchor="b"/>
                </a:tc>
                <a:extLst>
                  <a:ext uri="{0D108BD9-81ED-4DB2-BD59-A6C34878D82A}">
                    <a16:rowId xmlns:a16="http://schemas.microsoft.com/office/drawing/2014/main" val="3352752870"/>
                  </a:ext>
                </a:extLst>
              </a:tr>
              <a:tr h="141287">
                <a:tc>
                  <a:txBody>
                    <a:bodyPr/>
                    <a:lstStyle/>
                    <a:p>
                      <a:pPr algn="l" fontAlgn="b"/>
                      <a:r>
                        <a:rPr lang="sv-SE" sz="1200" u="none" strike="noStrike" dirty="0">
                          <a:effectLst/>
                        </a:rPr>
                        <a:t>Åmål</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dirty="0">
                          <a:solidFill>
                            <a:srgbClr val="000000"/>
                          </a:solidFill>
                          <a:effectLst/>
                          <a:latin typeface="Calibri" panose="020F0502020204030204" pitchFamily="34" charset="0"/>
                        </a:rPr>
                        <a:t>40 %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55 %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50 %</a:t>
                      </a:r>
                    </a:p>
                  </a:txBody>
                  <a:tcPr marL="7620" marR="7620" marT="7620" marB="0" anchor="b"/>
                </a:tc>
                <a:extLst>
                  <a:ext uri="{0D108BD9-81ED-4DB2-BD59-A6C34878D82A}">
                    <a16:rowId xmlns:a16="http://schemas.microsoft.com/office/drawing/2014/main" val="4277920251"/>
                  </a:ext>
                </a:extLst>
              </a:tr>
              <a:tr h="141287">
                <a:tc>
                  <a:txBody>
                    <a:bodyPr/>
                    <a:lstStyle/>
                    <a:p>
                      <a:pPr algn="l" fontAlgn="b"/>
                      <a:r>
                        <a:rPr lang="sv-SE" sz="1200" u="none" strike="noStrike" dirty="0">
                          <a:effectLst/>
                        </a:rPr>
                        <a:t>Öckerö</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ctr" fontAlgn="b"/>
                      <a:r>
                        <a:rPr lang="sv-SE" sz="1100" b="0" i="0" u="none" strike="noStrike">
                          <a:solidFill>
                            <a:srgbClr val="000000"/>
                          </a:solidFill>
                          <a:effectLst/>
                          <a:latin typeface="Calibri" panose="020F0502020204030204" pitchFamily="34" charset="0"/>
                        </a:rPr>
                        <a:t>54 %</a:t>
                      </a:r>
                    </a:p>
                  </a:txBody>
                  <a:tcPr marL="7620" marR="7620" marT="7620" marB="0" anchor="b"/>
                </a:tc>
                <a:tc>
                  <a:txBody>
                    <a:bodyPr/>
                    <a:lstStyle/>
                    <a:p>
                      <a:pPr algn="ctr" fontAlgn="b"/>
                      <a:r>
                        <a:rPr lang="sv-SE" sz="1100" b="0" i="0" u="none" strike="noStrike" dirty="0">
                          <a:solidFill>
                            <a:srgbClr val="000000"/>
                          </a:solidFill>
                          <a:effectLst/>
                          <a:latin typeface="Calibri" panose="020F0502020204030204" pitchFamily="34" charset="0"/>
                        </a:rPr>
                        <a:t>50 %</a:t>
                      </a:r>
                    </a:p>
                  </a:txBody>
                  <a:tcPr marL="7620" marR="7620" marT="7620" marB="0" anchor="b"/>
                </a:tc>
                <a:tc>
                  <a:txBody>
                    <a:bodyPr/>
                    <a:lstStyle/>
                    <a:p>
                      <a:pPr algn="ctr" fontAlgn="b"/>
                      <a:r>
                        <a:rPr lang="sv-SE" sz="1100" b="0" i="0" u="none" strike="noStrike">
                          <a:solidFill>
                            <a:srgbClr val="000000"/>
                          </a:solidFill>
                          <a:effectLst/>
                          <a:latin typeface="Calibri" panose="020F0502020204030204" pitchFamily="34" charset="0"/>
                        </a:rPr>
                        <a:t>55 %</a:t>
                      </a:r>
                    </a:p>
                  </a:txBody>
                  <a:tcPr marL="7620" marR="7620" marT="7620" marB="0" anchor="b"/>
                </a:tc>
                <a:extLst>
                  <a:ext uri="{0D108BD9-81ED-4DB2-BD59-A6C34878D82A}">
                    <a16:rowId xmlns:a16="http://schemas.microsoft.com/office/drawing/2014/main" val="2823173892"/>
                  </a:ext>
                </a:extLst>
              </a:tr>
              <a:tr h="141287">
                <a:tc>
                  <a:txBody>
                    <a:bodyPr/>
                    <a:lstStyle/>
                    <a:p>
                      <a:pPr algn="l" fontAlgn="b"/>
                      <a:r>
                        <a:rPr lang="sv-SE" sz="1200" b="1" i="0" u="none" strike="noStrike" dirty="0">
                          <a:solidFill>
                            <a:srgbClr val="000000"/>
                          </a:solidFill>
                          <a:effectLst/>
                          <a:latin typeface="Calibri" panose="020F0502020204030204" pitchFamily="34" charset="0"/>
                        </a:rPr>
                        <a:t>Hela regionen</a:t>
                      </a:r>
                    </a:p>
                  </a:txBody>
                  <a:tcPr marL="7064" marR="7064" marT="7064" marB="0" anchor="b"/>
                </a:tc>
                <a:tc>
                  <a:txBody>
                    <a:bodyPr/>
                    <a:lstStyle/>
                    <a:p>
                      <a:pPr algn="ctr" fontAlgn="b"/>
                      <a:r>
                        <a:rPr lang="sv-SE" sz="1100" b="1" i="0" u="none" strike="noStrike" dirty="0">
                          <a:solidFill>
                            <a:srgbClr val="000000"/>
                          </a:solidFill>
                          <a:effectLst/>
                          <a:latin typeface="Calibri" panose="020F0502020204030204" pitchFamily="34" charset="0"/>
                        </a:rPr>
                        <a:t>57 %</a:t>
                      </a:r>
                    </a:p>
                  </a:txBody>
                  <a:tcPr marL="7620" marR="7620" marT="7620" marB="0" anchor="b"/>
                </a:tc>
                <a:tc>
                  <a:txBody>
                    <a:bodyPr/>
                    <a:lstStyle/>
                    <a:p>
                      <a:pPr algn="ctr" fontAlgn="b"/>
                      <a:r>
                        <a:rPr lang="sv-SE" sz="1100" b="1" i="0" u="none" strike="noStrike" dirty="0">
                          <a:solidFill>
                            <a:srgbClr val="000000"/>
                          </a:solidFill>
                          <a:effectLst/>
                          <a:latin typeface="Calibri" panose="020F0502020204030204" pitchFamily="34" charset="0"/>
                        </a:rPr>
                        <a:t>58 %</a:t>
                      </a:r>
                    </a:p>
                  </a:txBody>
                  <a:tcPr marL="7620" marR="7620" marT="7620" marB="0" anchor="b"/>
                </a:tc>
                <a:tc>
                  <a:txBody>
                    <a:bodyPr/>
                    <a:lstStyle/>
                    <a:p>
                      <a:pPr algn="ctr" fontAlgn="b"/>
                      <a:r>
                        <a:rPr lang="sv-SE" sz="1100" b="1" i="0" u="none" strike="noStrike" dirty="0">
                          <a:solidFill>
                            <a:srgbClr val="000000"/>
                          </a:solidFill>
                          <a:effectLst/>
                          <a:latin typeface="Calibri" panose="020F0502020204030204" pitchFamily="34" charset="0"/>
                        </a:rPr>
                        <a:t>56 %</a:t>
                      </a:r>
                    </a:p>
                  </a:txBody>
                  <a:tcPr marL="7620" marR="7620" marT="7620" marB="0" anchor="b"/>
                </a:tc>
                <a:extLst>
                  <a:ext uri="{0D108BD9-81ED-4DB2-BD59-A6C34878D82A}">
                    <a16:rowId xmlns:a16="http://schemas.microsoft.com/office/drawing/2014/main" val="2649650242"/>
                  </a:ext>
                </a:extLst>
              </a:tr>
            </a:tbl>
          </a:graphicData>
        </a:graphic>
      </p:graphicFrame>
    </p:spTree>
    <p:extLst>
      <p:ext uri="{BB962C8B-B14F-4D97-AF65-F5344CB8AC3E}">
        <p14:creationId xmlns:p14="http://schemas.microsoft.com/office/powerpoint/2010/main" val="24317341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1"/>
          <p:cNvSpPr/>
          <p:nvPr/>
        </p:nvSpPr>
        <p:spPr>
          <a:xfrm>
            <a:off x="685858" y="88881"/>
            <a:ext cx="11920756" cy="1146211"/>
          </a:xfrm>
          <a:prstGeom prst="rect">
            <a:avLst/>
          </a:prstGeom>
        </p:spPr>
        <p:txBody>
          <a:bodyPr wrap="square">
            <a:spAutoFit/>
          </a:bodyPr>
          <a:lstStyle/>
          <a:p>
            <a:pPr>
              <a:lnSpc>
                <a:spcPct val="107000"/>
              </a:lnSpc>
              <a:spcAft>
                <a:spcPts val="800"/>
              </a:spcAft>
            </a:pPr>
            <a:r>
              <a:rPr lang="sv-SE" sz="3200" dirty="0">
                <a:latin typeface="Calibri" panose="020F0502020204030204" pitchFamily="34" charset="0"/>
                <a:ea typeface="Calibri" panose="020F0502020204030204" pitchFamily="34" charset="0"/>
                <a:cs typeface="Times New Roman" panose="02020603050405020304" pitchFamily="18" charset="0"/>
              </a:rPr>
              <a:t>Andel patienter som skrivits ut från slutenvården den dag </a:t>
            </a:r>
            <a:br>
              <a:rPr lang="sv-SE" sz="3200" dirty="0">
                <a:latin typeface="Calibri" panose="020F0502020204030204" pitchFamily="34" charset="0"/>
                <a:ea typeface="Calibri" panose="020F0502020204030204" pitchFamily="34" charset="0"/>
                <a:cs typeface="Times New Roman" panose="02020603050405020304" pitchFamily="18" charset="0"/>
              </a:rPr>
            </a:br>
            <a:r>
              <a:rPr lang="sv-SE" sz="3200" dirty="0">
                <a:latin typeface="Calibri" panose="020F0502020204030204" pitchFamily="34" charset="0"/>
                <a:ea typeface="Calibri" panose="020F0502020204030204" pitchFamily="34" charset="0"/>
                <a:cs typeface="Times New Roman" panose="02020603050405020304" pitchFamily="18" charset="0"/>
              </a:rPr>
              <a:t>de blir utskrivningsklara, januari 2020 - mars 2020, </a:t>
            </a:r>
            <a:r>
              <a:rPr lang="sv-SE" sz="3200" dirty="0">
                <a:solidFill>
                  <a:srgbClr val="FF0000"/>
                </a:solidFill>
                <a:latin typeface="Calibri" panose="020F0502020204030204" pitchFamily="34" charset="0"/>
                <a:ea typeface="Calibri" panose="020F0502020204030204" pitchFamily="34" charset="0"/>
                <a:cs typeface="Times New Roman" panose="02020603050405020304" pitchFamily="18" charset="0"/>
              </a:rPr>
              <a:t>Psykiatri</a:t>
            </a:r>
          </a:p>
        </p:txBody>
      </p:sp>
      <p:graphicFrame>
        <p:nvGraphicFramePr>
          <p:cNvPr id="4" name="Tabell 3">
            <a:extLst>
              <a:ext uri="{FF2B5EF4-FFF2-40B4-BE49-F238E27FC236}">
                <a16:creationId xmlns:a16="http://schemas.microsoft.com/office/drawing/2014/main" id="{FA498888-804D-472B-8CFC-692FCE5CC2FA}"/>
              </a:ext>
            </a:extLst>
          </p:cNvPr>
          <p:cNvGraphicFramePr>
            <a:graphicFrameLocks noGrp="1"/>
          </p:cNvGraphicFramePr>
          <p:nvPr>
            <p:extLst>
              <p:ext uri="{D42A27DB-BD31-4B8C-83A1-F6EECF244321}">
                <p14:modId xmlns:p14="http://schemas.microsoft.com/office/powerpoint/2010/main" val="2581791748"/>
              </p:ext>
            </p:extLst>
          </p:nvPr>
        </p:nvGraphicFramePr>
        <p:xfrm>
          <a:off x="1510018" y="1350026"/>
          <a:ext cx="3660558" cy="5192150"/>
        </p:xfrm>
        <a:graphic>
          <a:graphicData uri="http://schemas.openxmlformats.org/drawingml/2006/table">
            <a:tbl>
              <a:tblPr>
                <a:tableStyleId>{5C22544A-7EE6-4342-B048-85BDC9FD1C3A}</a:tableStyleId>
              </a:tblPr>
              <a:tblGrid>
                <a:gridCol w="1332000">
                  <a:extLst>
                    <a:ext uri="{9D8B030D-6E8A-4147-A177-3AD203B41FA5}">
                      <a16:colId xmlns:a16="http://schemas.microsoft.com/office/drawing/2014/main" val="812088887"/>
                    </a:ext>
                  </a:extLst>
                </a:gridCol>
                <a:gridCol w="776186">
                  <a:extLst>
                    <a:ext uri="{9D8B030D-6E8A-4147-A177-3AD203B41FA5}">
                      <a16:colId xmlns:a16="http://schemas.microsoft.com/office/drawing/2014/main" val="3233408985"/>
                    </a:ext>
                  </a:extLst>
                </a:gridCol>
                <a:gridCol w="776186">
                  <a:extLst>
                    <a:ext uri="{9D8B030D-6E8A-4147-A177-3AD203B41FA5}">
                      <a16:colId xmlns:a16="http://schemas.microsoft.com/office/drawing/2014/main" val="1189214089"/>
                    </a:ext>
                  </a:extLst>
                </a:gridCol>
                <a:gridCol w="776186">
                  <a:extLst>
                    <a:ext uri="{9D8B030D-6E8A-4147-A177-3AD203B41FA5}">
                      <a16:colId xmlns:a16="http://schemas.microsoft.com/office/drawing/2014/main" val="1420829465"/>
                    </a:ext>
                  </a:extLst>
                </a:gridCol>
              </a:tblGrid>
              <a:tr h="423862">
                <a:tc>
                  <a:txBody>
                    <a:bodyPr/>
                    <a:lstStyle/>
                    <a:p>
                      <a:pPr marL="0" algn="l" defTabSz="914400" rtl="0" eaLnBrk="1" fontAlgn="b" latinLnBrk="0" hangingPunct="1"/>
                      <a:r>
                        <a:rPr lang="sv-SE" sz="1200" b="1" u="none" strike="noStrike" kern="1200" dirty="0">
                          <a:solidFill>
                            <a:schemeClr val="dk1"/>
                          </a:solidFill>
                          <a:effectLst/>
                          <a:latin typeface="+mn-lt"/>
                          <a:ea typeface="+mn-ea"/>
                          <a:cs typeface="+mn-cs"/>
                        </a:rPr>
                        <a:t>Slutenvårdsärenden i SAMSA</a:t>
                      </a:r>
                    </a:p>
                  </a:txBody>
                  <a:tcPr marL="7064" marR="7064" marT="7064" marB="0" anchor="b"/>
                </a:tc>
                <a:tc>
                  <a:txBody>
                    <a:bodyPr/>
                    <a:lstStyle/>
                    <a:p>
                      <a:pPr marL="0" algn="ctr" defTabSz="914400" rtl="0" eaLnBrk="1" fontAlgn="b" latinLnBrk="0" hangingPunct="1"/>
                      <a:r>
                        <a:rPr lang="sv-SE" sz="1200" b="1" u="none" strike="noStrike" kern="1200" dirty="0">
                          <a:solidFill>
                            <a:schemeClr val="dk1"/>
                          </a:solidFill>
                          <a:effectLst/>
                          <a:latin typeface="+mn-lt"/>
                          <a:ea typeface="+mn-ea"/>
                          <a:cs typeface="+mn-cs"/>
                        </a:rPr>
                        <a:t>Jan 2020</a:t>
                      </a:r>
                    </a:p>
                  </a:txBody>
                  <a:tcPr marL="7064" marR="7064" marT="7064" marB="0" anchor="b"/>
                </a:tc>
                <a:tc>
                  <a:txBody>
                    <a:bodyPr/>
                    <a:lstStyle/>
                    <a:p>
                      <a:pPr marL="0" algn="ctr" defTabSz="914400" rtl="0" eaLnBrk="1" fontAlgn="b" latinLnBrk="0" hangingPunct="1"/>
                      <a:r>
                        <a:rPr lang="sv-SE" sz="1200" b="1" u="none" strike="noStrike" kern="1200" dirty="0">
                          <a:solidFill>
                            <a:schemeClr val="dk1"/>
                          </a:solidFill>
                          <a:effectLst/>
                          <a:latin typeface="+mn-lt"/>
                          <a:ea typeface="+mn-ea"/>
                          <a:cs typeface="+mn-cs"/>
                        </a:rPr>
                        <a:t>Feb 2020</a:t>
                      </a:r>
                    </a:p>
                  </a:txBody>
                  <a:tcPr marL="7064" marR="7064" marT="7064" marB="0" anchor="b"/>
                </a:tc>
                <a:tc>
                  <a:txBody>
                    <a:bodyPr/>
                    <a:lstStyle/>
                    <a:p>
                      <a:pPr marL="0" algn="ctr" defTabSz="914400" rtl="0" eaLnBrk="1" fontAlgn="b" latinLnBrk="0" hangingPunct="1"/>
                      <a:r>
                        <a:rPr lang="sv-SE" sz="1200" b="1" u="none" strike="noStrike" kern="1200" dirty="0">
                          <a:solidFill>
                            <a:schemeClr val="dk1"/>
                          </a:solidFill>
                          <a:effectLst/>
                          <a:latin typeface="+mn-lt"/>
                          <a:ea typeface="+mn-ea"/>
                          <a:cs typeface="+mn-cs"/>
                        </a:rPr>
                        <a:t>Mars 2020</a:t>
                      </a:r>
                    </a:p>
                  </a:txBody>
                  <a:tcPr marL="7064" marR="7064" marT="7064" marB="0" anchor="b"/>
                </a:tc>
                <a:extLst>
                  <a:ext uri="{0D108BD9-81ED-4DB2-BD59-A6C34878D82A}">
                    <a16:rowId xmlns:a16="http://schemas.microsoft.com/office/drawing/2014/main" val="4105738095"/>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Ale</a:t>
                      </a:r>
                    </a:p>
                  </a:txBody>
                  <a:tcPr marL="7064" marR="7064" marT="7064"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1/7</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2/5</a:t>
                      </a:r>
                    </a:p>
                  </a:txBody>
                  <a:tcPr marL="7620" marR="7620" marT="7620" marB="0" anchor="b"/>
                </a:tc>
                <a:extLst>
                  <a:ext uri="{0D108BD9-81ED-4DB2-BD59-A6C34878D82A}">
                    <a16:rowId xmlns:a16="http://schemas.microsoft.com/office/drawing/2014/main" val="11451193"/>
                  </a:ext>
                </a:extLst>
              </a:tr>
              <a:tr h="100876">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Alingsås</a:t>
                      </a:r>
                    </a:p>
                  </a:txBody>
                  <a:tcPr marL="7064" marR="7064" marT="7064" marB="0" anchor="b"/>
                </a:tc>
                <a:tc>
                  <a:txBody>
                    <a:bodyPr/>
                    <a:lstStyle/>
                    <a:p>
                      <a:pPr algn="r" fontAlgn="b"/>
                      <a:r>
                        <a:rPr lang="sv-SE" sz="1100" b="0" i="0" u="none" strike="noStrike" dirty="0">
                          <a:solidFill>
                            <a:srgbClr val="000000"/>
                          </a:solidFill>
                          <a:effectLst/>
                          <a:latin typeface="Calibri" panose="020F0502020204030204" pitchFamily="34" charset="0"/>
                        </a:rPr>
                        <a:t>2/5</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3/9</a:t>
                      </a:r>
                    </a:p>
                  </a:txBody>
                  <a:tcPr marL="7620" marR="7620" marT="7620" marB="0" anchor="b"/>
                </a:tc>
                <a:tc>
                  <a:txBody>
                    <a:bodyPr/>
                    <a:lstStyle/>
                    <a:p>
                      <a:pPr algn="r" fontAlgn="b"/>
                      <a:r>
                        <a:rPr lang="sv-SE" sz="1100" b="0" i="0" u="none" strike="noStrike">
                          <a:solidFill>
                            <a:srgbClr val="000000"/>
                          </a:solidFill>
                          <a:effectLst/>
                          <a:latin typeface="Calibri" panose="020F0502020204030204" pitchFamily="34" charset="0"/>
                        </a:rPr>
                        <a:t>1/5</a:t>
                      </a:r>
                    </a:p>
                  </a:txBody>
                  <a:tcPr marL="7620" marR="7620" marT="7620" marB="0" anchor="b"/>
                </a:tc>
                <a:extLst>
                  <a:ext uri="{0D108BD9-81ED-4DB2-BD59-A6C34878D82A}">
                    <a16:rowId xmlns:a16="http://schemas.microsoft.com/office/drawing/2014/main" val="2199041891"/>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Bengtsfors</a:t>
                      </a:r>
                    </a:p>
                  </a:txBody>
                  <a:tcPr marL="7064" marR="7064" marT="7064"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tc>
                  <a:txBody>
                    <a:bodyPr/>
                    <a:lstStyle/>
                    <a:p>
                      <a:pPr algn="r" fontAlgn="b"/>
                      <a:endParaRPr lang="sv-SE"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sv-SE" sz="1100" b="0" i="0" u="none" strike="noStrike">
                          <a:solidFill>
                            <a:srgbClr val="000000"/>
                          </a:solidFill>
                          <a:effectLst/>
                          <a:latin typeface="Calibri" panose="020F0502020204030204" pitchFamily="34" charset="0"/>
                        </a:rPr>
                        <a:t>*</a:t>
                      </a:r>
                    </a:p>
                  </a:txBody>
                  <a:tcPr marL="7620" marR="7620" marT="7620" marB="0" anchor="b"/>
                </a:tc>
                <a:extLst>
                  <a:ext uri="{0D108BD9-81ED-4DB2-BD59-A6C34878D82A}">
                    <a16:rowId xmlns:a16="http://schemas.microsoft.com/office/drawing/2014/main" val="449577441"/>
                  </a:ext>
                </a:extLst>
              </a:tr>
              <a:tr h="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Bollebygd</a:t>
                      </a:r>
                    </a:p>
                  </a:txBody>
                  <a:tcPr marL="7064" marR="7064" marT="7064" marB="0" anchor="b"/>
                </a:tc>
                <a:tc>
                  <a:txBody>
                    <a:bodyPr/>
                    <a:lstStyle/>
                    <a:p>
                      <a:pPr algn="r" fontAlgn="b"/>
                      <a:endParaRPr lang="sv-SE"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endParaRPr lang="sv-SE"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sv-SE" sz="1100" b="0" i="0" u="none" strike="noStrike">
                          <a:solidFill>
                            <a:srgbClr val="000000"/>
                          </a:solidFill>
                          <a:effectLst/>
                          <a:latin typeface="Calibri" panose="020F0502020204030204" pitchFamily="34" charset="0"/>
                        </a:rPr>
                        <a:t>*</a:t>
                      </a:r>
                    </a:p>
                  </a:txBody>
                  <a:tcPr marL="7620" marR="7620" marT="7620" marB="0" anchor="b"/>
                </a:tc>
                <a:extLst>
                  <a:ext uri="{0D108BD9-81ED-4DB2-BD59-A6C34878D82A}">
                    <a16:rowId xmlns:a16="http://schemas.microsoft.com/office/drawing/2014/main" val="793404180"/>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Borås</a:t>
                      </a:r>
                    </a:p>
                  </a:txBody>
                  <a:tcPr marL="7064" marR="7064" marT="7064" marB="0" anchor="b"/>
                </a:tc>
                <a:tc>
                  <a:txBody>
                    <a:bodyPr/>
                    <a:lstStyle/>
                    <a:p>
                      <a:pPr algn="r" fontAlgn="b"/>
                      <a:r>
                        <a:rPr lang="sv-SE" sz="1100" b="0" i="0" u="none" strike="noStrike" dirty="0">
                          <a:solidFill>
                            <a:srgbClr val="000000"/>
                          </a:solidFill>
                          <a:effectLst/>
                          <a:latin typeface="Calibri" panose="020F0502020204030204" pitchFamily="34" charset="0"/>
                        </a:rPr>
                        <a:t>12/19</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6/15</a:t>
                      </a:r>
                    </a:p>
                  </a:txBody>
                  <a:tcPr marL="7620" marR="7620" marT="7620" marB="0" anchor="b"/>
                </a:tc>
                <a:tc>
                  <a:txBody>
                    <a:bodyPr/>
                    <a:lstStyle/>
                    <a:p>
                      <a:pPr algn="r" fontAlgn="b"/>
                      <a:r>
                        <a:rPr lang="sv-SE" sz="1100" b="0" i="0" u="none" strike="noStrike">
                          <a:solidFill>
                            <a:srgbClr val="000000"/>
                          </a:solidFill>
                          <a:effectLst/>
                          <a:latin typeface="Calibri" panose="020F0502020204030204" pitchFamily="34" charset="0"/>
                        </a:rPr>
                        <a:t>9/19</a:t>
                      </a:r>
                    </a:p>
                  </a:txBody>
                  <a:tcPr marL="7620" marR="7620" marT="7620" marB="0" anchor="b"/>
                </a:tc>
                <a:extLst>
                  <a:ext uri="{0D108BD9-81ED-4DB2-BD59-A6C34878D82A}">
                    <a16:rowId xmlns:a16="http://schemas.microsoft.com/office/drawing/2014/main" val="1257628783"/>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Dals-Ed</a:t>
                      </a:r>
                    </a:p>
                  </a:txBody>
                  <a:tcPr marL="7064" marR="7064" marT="7064"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tc>
                  <a:txBody>
                    <a:bodyPr/>
                    <a:lstStyle/>
                    <a:p>
                      <a:pPr algn="r" fontAlgn="b"/>
                      <a:endParaRPr lang="sv-SE"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sv-SE" sz="1100" b="0" i="0" u="none" strike="noStrike">
                          <a:solidFill>
                            <a:srgbClr val="000000"/>
                          </a:solidFill>
                          <a:effectLst/>
                          <a:latin typeface="Calibri" panose="020F0502020204030204" pitchFamily="34" charset="0"/>
                        </a:rPr>
                        <a:t>*</a:t>
                      </a:r>
                    </a:p>
                  </a:txBody>
                  <a:tcPr marL="7620" marR="7620" marT="7620" marB="0" anchor="b"/>
                </a:tc>
                <a:extLst>
                  <a:ext uri="{0D108BD9-81ED-4DB2-BD59-A6C34878D82A}">
                    <a16:rowId xmlns:a16="http://schemas.microsoft.com/office/drawing/2014/main" val="432302471"/>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Essunga</a:t>
                      </a:r>
                    </a:p>
                  </a:txBody>
                  <a:tcPr marL="7064" marR="7064" marT="7064" marB="0" anchor="b"/>
                </a:tc>
                <a:tc>
                  <a:txBody>
                    <a:bodyPr/>
                    <a:lstStyle/>
                    <a:p>
                      <a:pPr algn="r" fontAlgn="b"/>
                      <a:endParaRPr lang="sv-SE"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3/5</a:t>
                      </a:r>
                    </a:p>
                  </a:txBody>
                  <a:tcPr marL="7620" marR="7620" marT="7620" marB="0" anchor="b"/>
                </a:tc>
                <a:tc>
                  <a:txBody>
                    <a:bodyPr/>
                    <a:lstStyle/>
                    <a:p>
                      <a:pPr algn="r" fontAlgn="b"/>
                      <a:r>
                        <a:rPr lang="sv-SE" sz="1100" b="0" i="0" u="none" strike="noStrike">
                          <a:solidFill>
                            <a:srgbClr val="000000"/>
                          </a:solidFill>
                          <a:effectLst/>
                          <a:latin typeface="Calibri" panose="020F0502020204030204" pitchFamily="34" charset="0"/>
                        </a:rPr>
                        <a:t>*</a:t>
                      </a:r>
                    </a:p>
                  </a:txBody>
                  <a:tcPr marL="7620" marR="7620" marT="7620" marB="0" anchor="b"/>
                </a:tc>
                <a:extLst>
                  <a:ext uri="{0D108BD9-81ED-4DB2-BD59-A6C34878D82A}">
                    <a16:rowId xmlns:a16="http://schemas.microsoft.com/office/drawing/2014/main" val="1202618650"/>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Falköping</a:t>
                      </a:r>
                    </a:p>
                  </a:txBody>
                  <a:tcPr marL="7064" marR="7064" marT="7064" marB="0" anchor="b"/>
                </a:tc>
                <a:tc>
                  <a:txBody>
                    <a:bodyPr/>
                    <a:lstStyle/>
                    <a:p>
                      <a:pPr algn="r" fontAlgn="b"/>
                      <a:r>
                        <a:rPr lang="sv-SE" sz="1100" b="0" i="0" u="none" strike="noStrike" dirty="0">
                          <a:solidFill>
                            <a:srgbClr val="000000"/>
                          </a:solidFill>
                          <a:effectLst/>
                          <a:latin typeface="Calibri" panose="020F0502020204030204" pitchFamily="34" charset="0"/>
                        </a:rPr>
                        <a:t>6/10</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9/11</a:t>
                      </a:r>
                    </a:p>
                  </a:txBody>
                  <a:tcPr marL="7620" marR="7620" marT="7620" marB="0" anchor="b"/>
                </a:tc>
                <a:tc>
                  <a:txBody>
                    <a:bodyPr/>
                    <a:lstStyle/>
                    <a:p>
                      <a:pPr algn="r" fontAlgn="b"/>
                      <a:r>
                        <a:rPr lang="sv-SE" sz="1100" b="0" i="0" u="none" strike="noStrike">
                          <a:solidFill>
                            <a:srgbClr val="000000"/>
                          </a:solidFill>
                          <a:effectLst/>
                          <a:latin typeface="Calibri" panose="020F0502020204030204" pitchFamily="34" charset="0"/>
                        </a:rPr>
                        <a:t>13/15</a:t>
                      </a:r>
                    </a:p>
                  </a:txBody>
                  <a:tcPr marL="7620" marR="7620" marT="7620" marB="0" anchor="b"/>
                </a:tc>
                <a:extLst>
                  <a:ext uri="{0D108BD9-81ED-4DB2-BD59-A6C34878D82A}">
                    <a16:rowId xmlns:a16="http://schemas.microsoft.com/office/drawing/2014/main" val="1466819773"/>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Färgelanda</a:t>
                      </a:r>
                    </a:p>
                  </a:txBody>
                  <a:tcPr marL="7064" marR="7064" marT="7064" marB="0" anchor="b"/>
                </a:tc>
                <a:tc>
                  <a:txBody>
                    <a:bodyPr/>
                    <a:lstStyle/>
                    <a:p>
                      <a:pPr algn="r" fontAlgn="b"/>
                      <a:endParaRPr lang="sv-SE"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tc>
                  <a:txBody>
                    <a:bodyPr/>
                    <a:lstStyle/>
                    <a:p>
                      <a:pPr algn="r" fontAlgn="b"/>
                      <a:r>
                        <a:rPr lang="sv-SE" sz="1100" b="0" i="0" u="none" strike="noStrike">
                          <a:solidFill>
                            <a:srgbClr val="000000"/>
                          </a:solidFill>
                          <a:effectLst/>
                          <a:latin typeface="Calibri" panose="020F0502020204030204" pitchFamily="34" charset="0"/>
                        </a:rPr>
                        <a:t>6/8</a:t>
                      </a:r>
                    </a:p>
                  </a:txBody>
                  <a:tcPr marL="7620" marR="7620" marT="7620" marB="0" anchor="b"/>
                </a:tc>
                <a:extLst>
                  <a:ext uri="{0D108BD9-81ED-4DB2-BD59-A6C34878D82A}">
                    <a16:rowId xmlns:a16="http://schemas.microsoft.com/office/drawing/2014/main" val="3926079687"/>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Grästorp</a:t>
                      </a:r>
                    </a:p>
                  </a:txBody>
                  <a:tcPr marL="7064" marR="7064" marT="7064"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 </a:t>
                      </a:r>
                    </a:p>
                  </a:txBody>
                  <a:tcPr marL="7620" marR="7620" marT="7620" marB="0" anchor="b"/>
                </a:tc>
                <a:extLst>
                  <a:ext uri="{0D108BD9-81ED-4DB2-BD59-A6C34878D82A}">
                    <a16:rowId xmlns:a16="http://schemas.microsoft.com/office/drawing/2014/main" val="488807697"/>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Gullspång</a:t>
                      </a:r>
                    </a:p>
                  </a:txBody>
                  <a:tcPr marL="7064" marR="7064" marT="7064" marB="0" anchor="b"/>
                </a:tc>
                <a:tc>
                  <a:txBody>
                    <a:bodyPr/>
                    <a:lstStyle/>
                    <a:p>
                      <a:pPr algn="r" fontAlgn="b"/>
                      <a:endParaRPr lang="sv-SE"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 </a:t>
                      </a:r>
                    </a:p>
                  </a:txBody>
                  <a:tcPr marL="7620" marR="7620" marT="7620" marB="0" anchor="b"/>
                </a:tc>
                <a:extLst>
                  <a:ext uri="{0D108BD9-81ED-4DB2-BD59-A6C34878D82A}">
                    <a16:rowId xmlns:a16="http://schemas.microsoft.com/office/drawing/2014/main" val="2525816026"/>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Göteborg</a:t>
                      </a:r>
                    </a:p>
                  </a:txBody>
                  <a:tcPr marL="7064" marR="7064" marT="7064" marB="0" anchor="b"/>
                </a:tc>
                <a:tc>
                  <a:txBody>
                    <a:bodyPr/>
                    <a:lstStyle/>
                    <a:p>
                      <a:pPr algn="r" fontAlgn="b"/>
                      <a:r>
                        <a:rPr lang="sv-SE" sz="1100" b="0" i="0" u="none" strike="noStrike" dirty="0">
                          <a:solidFill>
                            <a:srgbClr val="000000"/>
                          </a:solidFill>
                          <a:effectLst/>
                          <a:latin typeface="Calibri" panose="020F0502020204030204" pitchFamily="34" charset="0"/>
                        </a:rPr>
                        <a:t>31/72</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31/70</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34/87</a:t>
                      </a:r>
                    </a:p>
                  </a:txBody>
                  <a:tcPr marL="7620" marR="7620" marT="7620" marB="0" anchor="b"/>
                </a:tc>
                <a:extLst>
                  <a:ext uri="{0D108BD9-81ED-4DB2-BD59-A6C34878D82A}">
                    <a16:rowId xmlns:a16="http://schemas.microsoft.com/office/drawing/2014/main" val="2997419265"/>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Götene</a:t>
                      </a:r>
                    </a:p>
                  </a:txBody>
                  <a:tcPr marL="7064" marR="7064" marT="7064"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extLst>
                  <a:ext uri="{0D108BD9-81ED-4DB2-BD59-A6C34878D82A}">
                    <a16:rowId xmlns:a16="http://schemas.microsoft.com/office/drawing/2014/main" val="2458507890"/>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Herrljunga</a:t>
                      </a:r>
                    </a:p>
                  </a:txBody>
                  <a:tcPr marL="7064" marR="7064" marT="7064" marB="0" anchor="b"/>
                </a:tc>
                <a:tc>
                  <a:txBody>
                    <a:bodyPr/>
                    <a:lstStyle/>
                    <a:p>
                      <a:pPr algn="r" fontAlgn="b"/>
                      <a:r>
                        <a:rPr lang="sv-SE" sz="1100" b="0" i="0" u="none" strike="noStrike">
                          <a:solidFill>
                            <a:srgbClr val="000000"/>
                          </a:solidFill>
                          <a:effectLst/>
                          <a:latin typeface="Calibri" panose="020F0502020204030204" pitchFamily="34" charset="0"/>
                        </a:rPr>
                        <a:t>*</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extLst>
                  <a:ext uri="{0D108BD9-81ED-4DB2-BD59-A6C34878D82A}">
                    <a16:rowId xmlns:a16="http://schemas.microsoft.com/office/drawing/2014/main" val="596460270"/>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Hjo</a:t>
                      </a:r>
                    </a:p>
                  </a:txBody>
                  <a:tcPr marL="7064" marR="7064" marT="7064"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extLst>
                  <a:ext uri="{0D108BD9-81ED-4DB2-BD59-A6C34878D82A}">
                    <a16:rowId xmlns:a16="http://schemas.microsoft.com/office/drawing/2014/main" val="4143710954"/>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Härryda</a:t>
                      </a:r>
                    </a:p>
                  </a:txBody>
                  <a:tcPr marL="7064" marR="7064" marT="7064"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extLst>
                  <a:ext uri="{0D108BD9-81ED-4DB2-BD59-A6C34878D82A}">
                    <a16:rowId xmlns:a16="http://schemas.microsoft.com/office/drawing/2014/main" val="689666831"/>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Karlsborg</a:t>
                      </a:r>
                    </a:p>
                  </a:txBody>
                  <a:tcPr marL="7064" marR="7064" marT="7064"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 </a:t>
                      </a:r>
                    </a:p>
                  </a:txBody>
                  <a:tcPr marL="7620" marR="7620" marT="7620" marB="0" anchor="b"/>
                </a:tc>
                <a:extLst>
                  <a:ext uri="{0D108BD9-81ED-4DB2-BD59-A6C34878D82A}">
                    <a16:rowId xmlns:a16="http://schemas.microsoft.com/office/drawing/2014/main" val="907645359"/>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Kungälv</a:t>
                      </a:r>
                    </a:p>
                  </a:txBody>
                  <a:tcPr marL="7064" marR="7064" marT="7064" marB="0" anchor="b"/>
                </a:tc>
                <a:tc>
                  <a:txBody>
                    <a:bodyPr/>
                    <a:lstStyle/>
                    <a:p>
                      <a:pPr algn="r" fontAlgn="b"/>
                      <a:r>
                        <a:rPr lang="sv-SE" sz="1100" b="0" i="0" u="none" strike="noStrike" dirty="0">
                          <a:solidFill>
                            <a:srgbClr val="000000"/>
                          </a:solidFill>
                          <a:effectLst/>
                          <a:latin typeface="Calibri" panose="020F0502020204030204" pitchFamily="34" charset="0"/>
                        </a:rPr>
                        <a:t>5/15</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2/9</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3/8</a:t>
                      </a:r>
                    </a:p>
                  </a:txBody>
                  <a:tcPr marL="7620" marR="7620" marT="7620" marB="0" anchor="b"/>
                </a:tc>
                <a:extLst>
                  <a:ext uri="{0D108BD9-81ED-4DB2-BD59-A6C34878D82A}">
                    <a16:rowId xmlns:a16="http://schemas.microsoft.com/office/drawing/2014/main" val="3024995705"/>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Lerum</a:t>
                      </a:r>
                    </a:p>
                  </a:txBody>
                  <a:tcPr marL="7064" marR="7064" marT="7064"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 </a:t>
                      </a:r>
                    </a:p>
                  </a:txBody>
                  <a:tcPr marL="7620" marR="7620" marT="7620" marB="0" anchor="b"/>
                </a:tc>
                <a:extLst>
                  <a:ext uri="{0D108BD9-81ED-4DB2-BD59-A6C34878D82A}">
                    <a16:rowId xmlns:a16="http://schemas.microsoft.com/office/drawing/2014/main" val="720141360"/>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Lidköping</a:t>
                      </a:r>
                    </a:p>
                  </a:txBody>
                  <a:tcPr marL="7064" marR="7064" marT="7064" marB="0" anchor="b"/>
                </a:tc>
                <a:tc>
                  <a:txBody>
                    <a:bodyPr/>
                    <a:lstStyle/>
                    <a:p>
                      <a:pPr algn="r" fontAlgn="b"/>
                      <a:r>
                        <a:rPr lang="sv-SE" sz="1100" b="0" i="0" u="none" strike="noStrike" dirty="0">
                          <a:solidFill>
                            <a:srgbClr val="000000"/>
                          </a:solidFill>
                          <a:effectLst/>
                          <a:latin typeface="Calibri" panose="020F0502020204030204" pitchFamily="34" charset="0"/>
                        </a:rPr>
                        <a:t>9/12</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7/9</a:t>
                      </a:r>
                    </a:p>
                  </a:txBody>
                  <a:tcPr marL="7620" marR="7620" marT="7620" marB="0" anchor="b"/>
                </a:tc>
                <a:tc>
                  <a:txBody>
                    <a:bodyPr/>
                    <a:lstStyle/>
                    <a:p>
                      <a:pPr marL="0" marR="0" lvl="0" indent="0" algn="r" defTabSz="914400" rtl="0" eaLnBrk="1" fontAlgn="b" latinLnBrk="0" hangingPunct="1">
                        <a:lnSpc>
                          <a:spcPct val="100000"/>
                        </a:lnSpc>
                        <a:spcBef>
                          <a:spcPts val="0"/>
                        </a:spcBef>
                        <a:spcAft>
                          <a:spcPts val="0"/>
                        </a:spcAft>
                        <a:buClrTx/>
                        <a:buSzTx/>
                        <a:buFontTx/>
                        <a:buNone/>
                        <a:tabLst/>
                        <a:defRPr/>
                      </a:pPr>
                      <a:r>
                        <a:rPr lang="sv-SE" sz="1100" b="0" i="0" u="none" strike="noStrike" dirty="0">
                          <a:solidFill>
                            <a:srgbClr val="000000"/>
                          </a:solidFill>
                          <a:effectLst/>
                          <a:latin typeface="Calibri" panose="020F0502020204030204" pitchFamily="34" charset="0"/>
                        </a:rPr>
                        <a:t>15/17</a:t>
                      </a:r>
                    </a:p>
                  </a:txBody>
                  <a:tcPr marL="7620" marR="7620" marT="7620" marB="0" anchor="b"/>
                </a:tc>
                <a:extLst>
                  <a:ext uri="{0D108BD9-81ED-4DB2-BD59-A6C34878D82A}">
                    <a16:rowId xmlns:a16="http://schemas.microsoft.com/office/drawing/2014/main" val="1764688223"/>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Lilla Edet</a:t>
                      </a:r>
                    </a:p>
                  </a:txBody>
                  <a:tcPr marL="7064" marR="7064" marT="7064"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5/6</a:t>
                      </a:r>
                    </a:p>
                  </a:txBody>
                  <a:tcPr marL="7620" marR="7620" marT="7620" marB="0" anchor="b"/>
                </a:tc>
                <a:extLst>
                  <a:ext uri="{0D108BD9-81ED-4DB2-BD59-A6C34878D82A}">
                    <a16:rowId xmlns:a16="http://schemas.microsoft.com/office/drawing/2014/main" val="2424050705"/>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Lysekil</a:t>
                      </a:r>
                    </a:p>
                  </a:txBody>
                  <a:tcPr marL="7064" marR="7064" marT="7064"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tc>
                  <a:txBody>
                    <a:bodyPr/>
                    <a:lstStyle/>
                    <a:p>
                      <a:pPr algn="r" fontAlgn="b"/>
                      <a:r>
                        <a:rPr lang="sv-SE" sz="1100" b="0" i="0" u="none" strike="noStrike">
                          <a:solidFill>
                            <a:srgbClr val="000000"/>
                          </a:solidFill>
                          <a:effectLst/>
                          <a:latin typeface="Calibri" panose="020F0502020204030204" pitchFamily="34" charset="0"/>
                        </a:rPr>
                        <a:t>*</a:t>
                      </a:r>
                    </a:p>
                  </a:txBody>
                  <a:tcPr marL="7620" marR="7620" marT="7620" marB="0" anchor="b"/>
                </a:tc>
                <a:extLst>
                  <a:ext uri="{0D108BD9-81ED-4DB2-BD59-A6C34878D82A}">
                    <a16:rowId xmlns:a16="http://schemas.microsoft.com/office/drawing/2014/main" val="1250223608"/>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Mariestad</a:t>
                      </a:r>
                    </a:p>
                  </a:txBody>
                  <a:tcPr marL="7064" marR="7064" marT="7064" marB="0" anchor="b"/>
                </a:tc>
                <a:tc>
                  <a:txBody>
                    <a:bodyPr/>
                    <a:lstStyle/>
                    <a:p>
                      <a:pPr algn="r" fontAlgn="b"/>
                      <a:r>
                        <a:rPr lang="sv-SE" sz="1100" b="0" i="0" u="none" strike="noStrike" dirty="0">
                          <a:solidFill>
                            <a:srgbClr val="000000"/>
                          </a:solidFill>
                          <a:effectLst/>
                          <a:latin typeface="Calibri" panose="020F0502020204030204" pitchFamily="34" charset="0"/>
                        </a:rPr>
                        <a:t>3/5</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8/10</a:t>
                      </a:r>
                    </a:p>
                  </a:txBody>
                  <a:tcPr marL="7620" marR="7620" marT="7620" marB="0" anchor="b"/>
                </a:tc>
                <a:tc>
                  <a:txBody>
                    <a:bodyPr/>
                    <a:lstStyle/>
                    <a:p>
                      <a:pPr algn="r" fontAlgn="b"/>
                      <a:r>
                        <a:rPr lang="sv-SE" sz="1100" b="0" i="0" u="none" strike="noStrike">
                          <a:solidFill>
                            <a:srgbClr val="000000"/>
                          </a:solidFill>
                          <a:effectLst/>
                          <a:latin typeface="Calibri" panose="020F0502020204030204" pitchFamily="34" charset="0"/>
                        </a:rPr>
                        <a:t>7/10</a:t>
                      </a:r>
                    </a:p>
                  </a:txBody>
                  <a:tcPr marL="7620" marR="7620" marT="7620" marB="0" anchor="b"/>
                </a:tc>
                <a:extLst>
                  <a:ext uri="{0D108BD9-81ED-4DB2-BD59-A6C34878D82A}">
                    <a16:rowId xmlns:a16="http://schemas.microsoft.com/office/drawing/2014/main" val="533586349"/>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Mark</a:t>
                      </a:r>
                    </a:p>
                  </a:txBody>
                  <a:tcPr marL="7064" marR="7064" marT="7064"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tc>
                  <a:txBody>
                    <a:bodyPr/>
                    <a:lstStyle/>
                    <a:p>
                      <a:pPr algn="r" fontAlgn="b"/>
                      <a:r>
                        <a:rPr lang="sv-SE" sz="1100" b="0" i="0" u="none" strike="noStrike">
                          <a:solidFill>
                            <a:srgbClr val="000000"/>
                          </a:solidFill>
                          <a:effectLst/>
                          <a:latin typeface="Calibri" panose="020F0502020204030204" pitchFamily="34" charset="0"/>
                        </a:rPr>
                        <a:t>*</a:t>
                      </a:r>
                    </a:p>
                  </a:txBody>
                  <a:tcPr marL="7620" marR="7620" marT="7620" marB="0" anchor="b"/>
                </a:tc>
                <a:extLst>
                  <a:ext uri="{0D108BD9-81ED-4DB2-BD59-A6C34878D82A}">
                    <a16:rowId xmlns:a16="http://schemas.microsoft.com/office/drawing/2014/main" val="2855373681"/>
                  </a:ext>
                </a:extLst>
              </a:tr>
              <a:tr h="190800">
                <a:tc>
                  <a:txBody>
                    <a:bodyPr/>
                    <a:lstStyle/>
                    <a:p>
                      <a:pPr marL="0" algn="l" defTabSz="914400" rtl="0" eaLnBrk="1" fontAlgn="b" latinLnBrk="0" hangingPunct="1"/>
                      <a:r>
                        <a:rPr lang="sv-SE" sz="1200" u="none" strike="noStrike" kern="1200" dirty="0">
                          <a:solidFill>
                            <a:schemeClr val="dk1"/>
                          </a:solidFill>
                          <a:effectLst/>
                          <a:latin typeface="+mn-lt"/>
                          <a:ea typeface="+mn-ea"/>
                          <a:cs typeface="+mn-cs"/>
                        </a:rPr>
                        <a:t>Mellerud</a:t>
                      </a:r>
                    </a:p>
                  </a:txBody>
                  <a:tcPr marL="7064" marR="7064" marT="7064"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extLst>
                  <a:ext uri="{0D108BD9-81ED-4DB2-BD59-A6C34878D82A}">
                    <a16:rowId xmlns:a16="http://schemas.microsoft.com/office/drawing/2014/main" val="3673608678"/>
                  </a:ext>
                </a:extLst>
              </a:tr>
            </a:tbl>
          </a:graphicData>
        </a:graphic>
      </p:graphicFrame>
      <p:graphicFrame>
        <p:nvGraphicFramePr>
          <p:cNvPr id="5" name="Tabell 4">
            <a:extLst>
              <a:ext uri="{FF2B5EF4-FFF2-40B4-BE49-F238E27FC236}">
                <a16:creationId xmlns:a16="http://schemas.microsoft.com/office/drawing/2014/main" id="{B47083A4-5D3D-4B71-B1AD-981A8E5AF754}"/>
              </a:ext>
            </a:extLst>
          </p:cNvPr>
          <p:cNvGraphicFramePr>
            <a:graphicFrameLocks noGrp="1"/>
          </p:cNvGraphicFramePr>
          <p:nvPr>
            <p:extLst>
              <p:ext uri="{D42A27DB-BD31-4B8C-83A1-F6EECF244321}">
                <p14:modId xmlns:p14="http://schemas.microsoft.com/office/powerpoint/2010/main" val="3075560348"/>
              </p:ext>
            </p:extLst>
          </p:nvPr>
        </p:nvGraphicFramePr>
        <p:xfrm>
          <a:off x="5643146" y="1348540"/>
          <a:ext cx="3600000" cy="5515362"/>
        </p:xfrm>
        <a:graphic>
          <a:graphicData uri="http://schemas.openxmlformats.org/drawingml/2006/table">
            <a:tbl>
              <a:tblPr>
                <a:tableStyleId>{5C22544A-7EE6-4342-B048-85BDC9FD1C3A}</a:tableStyleId>
              </a:tblPr>
              <a:tblGrid>
                <a:gridCol w="1332000">
                  <a:extLst>
                    <a:ext uri="{9D8B030D-6E8A-4147-A177-3AD203B41FA5}">
                      <a16:colId xmlns:a16="http://schemas.microsoft.com/office/drawing/2014/main" val="502167274"/>
                    </a:ext>
                  </a:extLst>
                </a:gridCol>
                <a:gridCol w="756000">
                  <a:extLst>
                    <a:ext uri="{9D8B030D-6E8A-4147-A177-3AD203B41FA5}">
                      <a16:colId xmlns:a16="http://schemas.microsoft.com/office/drawing/2014/main" val="4178596774"/>
                    </a:ext>
                  </a:extLst>
                </a:gridCol>
                <a:gridCol w="756000">
                  <a:extLst>
                    <a:ext uri="{9D8B030D-6E8A-4147-A177-3AD203B41FA5}">
                      <a16:colId xmlns:a16="http://schemas.microsoft.com/office/drawing/2014/main" val="4081966675"/>
                    </a:ext>
                  </a:extLst>
                </a:gridCol>
                <a:gridCol w="756000">
                  <a:extLst>
                    <a:ext uri="{9D8B030D-6E8A-4147-A177-3AD203B41FA5}">
                      <a16:colId xmlns:a16="http://schemas.microsoft.com/office/drawing/2014/main" val="3088091172"/>
                    </a:ext>
                  </a:extLst>
                </a:gridCol>
              </a:tblGrid>
              <a:tr h="423862">
                <a:tc>
                  <a:txBody>
                    <a:bodyPr/>
                    <a:lstStyle/>
                    <a:p>
                      <a:pPr algn="l" fontAlgn="b"/>
                      <a:r>
                        <a:rPr lang="sv-SE" sz="1200" b="1" u="none" strike="noStrike" dirty="0">
                          <a:effectLst/>
                        </a:rPr>
                        <a:t>Slutenvårdsärenden i SAMSA</a:t>
                      </a:r>
                      <a:endParaRPr lang="sv-SE" sz="1200" b="1" i="0" u="none" strike="noStrike" dirty="0">
                        <a:solidFill>
                          <a:srgbClr val="000000"/>
                        </a:solidFill>
                        <a:effectLst/>
                        <a:latin typeface="Calibri" panose="020F0502020204030204" pitchFamily="34" charset="0"/>
                      </a:endParaRPr>
                    </a:p>
                  </a:txBody>
                  <a:tcPr marL="7064" marR="7064" marT="7064" marB="0" anchor="b"/>
                </a:tc>
                <a:tc>
                  <a:txBody>
                    <a:bodyPr/>
                    <a:lstStyle/>
                    <a:p>
                      <a:pPr marL="0" algn="ctr" defTabSz="914400" rtl="0" eaLnBrk="1" fontAlgn="b" latinLnBrk="0" hangingPunct="1"/>
                      <a:r>
                        <a:rPr lang="sv-SE" sz="1200" b="1" u="none" strike="noStrike" kern="1200" dirty="0">
                          <a:solidFill>
                            <a:schemeClr val="dk1"/>
                          </a:solidFill>
                          <a:effectLst/>
                          <a:latin typeface="+mn-lt"/>
                          <a:ea typeface="+mn-ea"/>
                          <a:cs typeface="+mn-cs"/>
                        </a:rPr>
                        <a:t>Jan 2020</a:t>
                      </a:r>
                    </a:p>
                  </a:txBody>
                  <a:tcPr marL="7064" marR="7064" marT="7064" marB="0" anchor="b"/>
                </a:tc>
                <a:tc>
                  <a:txBody>
                    <a:bodyPr/>
                    <a:lstStyle/>
                    <a:p>
                      <a:pPr marL="0" algn="ctr" defTabSz="914400" rtl="0" eaLnBrk="1" fontAlgn="b" latinLnBrk="0" hangingPunct="1"/>
                      <a:r>
                        <a:rPr lang="sv-SE" sz="1200" b="1" u="none" strike="noStrike" kern="1200" dirty="0">
                          <a:solidFill>
                            <a:schemeClr val="dk1"/>
                          </a:solidFill>
                          <a:effectLst/>
                          <a:latin typeface="+mn-lt"/>
                          <a:ea typeface="+mn-ea"/>
                          <a:cs typeface="+mn-cs"/>
                        </a:rPr>
                        <a:t>Feb 2020</a:t>
                      </a:r>
                    </a:p>
                  </a:txBody>
                  <a:tcPr marL="7064" marR="7064" marT="7064" marB="0" anchor="b"/>
                </a:tc>
                <a:tc>
                  <a:txBody>
                    <a:bodyPr/>
                    <a:lstStyle/>
                    <a:p>
                      <a:pPr marL="0" algn="ctr" defTabSz="914400" rtl="0" eaLnBrk="1" fontAlgn="b" latinLnBrk="0" hangingPunct="1"/>
                      <a:r>
                        <a:rPr lang="sv-SE" sz="1200" b="1" u="none" strike="noStrike" kern="1200" dirty="0">
                          <a:solidFill>
                            <a:schemeClr val="dk1"/>
                          </a:solidFill>
                          <a:effectLst/>
                          <a:latin typeface="+mn-lt"/>
                          <a:ea typeface="+mn-ea"/>
                          <a:cs typeface="+mn-cs"/>
                        </a:rPr>
                        <a:t>Mars 2020</a:t>
                      </a:r>
                    </a:p>
                  </a:txBody>
                  <a:tcPr marL="7064" marR="7064" marT="7064" marB="0" anchor="b"/>
                </a:tc>
                <a:extLst>
                  <a:ext uri="{0D108BD9-81ED-4DB2-BD59-A6C34878D82A}">
                    <a16:rowId xmlns:a16="http://schemas.microsoft.com/office/drawing/2014/main" val="295509544"/>
                  </a:ext>
                </a:extLst>
              </a:tr>
              <a:tr h="141287">
                <a:tc>
                  <a:txBody>
                    <a:bodyPr/>
                    <a:lstStyle/>
                    <a:p>
                      <a:pPr algn="l" fontAlgn="b"/>
                      <a:r>
                        <a:rPr lang="sv-SE" sz="1200" u="none" strike="noStrike" dirty="0">
                          <a:effectLst/>
                        </a:rPr>
                        <a:t>Munkedal</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r" fontAlgn="b"/>
                      <a:endParaRPr lang="sv-SE"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endParaRPr lang="sv-SE"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extLst>
                  <a:ext uri="{0D108BD9-81ED-4DB2-BD59-A6C34878D82A}">
                    <a16:rowId xmlns:a16="http://schemas.microsoft.com/office/drawing/2014/main" val="3969748439"/>
                  </a:ext>
                </a:extLst>
              </a:tr>
              <a:tr h="141287">
                <a:tc>
                  <a:txBody>
                    <a:bodyPr/>
                    <a:lstStyle/>
                    <a:p>
                      <a:pPr algn="l" fontAlgn="b"/>
                      <a:r>
                        <a:rPr lang="sv-SE" sz="1200" u="none" strike="noStrike" dirty="0">
                          <a:effectLst/>
                        </a:rPr>
                        <a:t>Mölndal</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r" fontAlgn="b"/>
                      <a:r>
                        <a:rPr lang="sv-SE" sz="1100" b="0" i="0" u="none" strike="noStrike" dirty="0">
                          <a:solidFill>
                            <a:srgbClr val="000000"/>
                          </a:solidFill>
                          <a:effectLst/>
                          <a:latin typeface="Calibri" panose="020F0502020204030204" pitchFamily="34" charset="0"/>
                        </a:rPr>
                        <a:t>1/7</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2/6</a:t>
                      </a:r>
                    </a:p>
                  </a:txBody>
                  <a:tcPr marL="7620" marR="7620" marT="7620" marB="0" anchor="b"/>
                </a:tc>
                <a:tc>
                  <a:txBody>
                    <a:bodyPr/>
                    <a:lstStyle/>
                    <a:p>
                      <a:pPr algn="r" fontAlgn="b"/>
                      <a:r>
                        <a:rPr lang="sv-SE" sz="1100" b="0" i="0" u="none" strike="noStrike">
                          <a:solidFill>
                            <a:srgbClr val="000000"/>
                          </a:solidFill>
                          <a:effectLst/>
                          <a:latin typeface="Calibri" panose="020F0502020204030204" pitchFamily="34" charset="0"/>
                        </a:rPr>
                        <a:t>2/5</a:t>
                      </a:r>
                    </a:p>
                  </a:txBody>
                  <a:tcPr marL="7620" marR="7620" marT="7620" marB="0" anchor="b"/>
                </a:tc>
                <a:extLst>
                  <a:ext uri="{0D108BD9-81ED-4DB2-BD59-A6C34878D82A}">
                    <a16:rowId xmlns:a16="http://schemas.microsoft.com/office/drawing/2014/main" val="2399703856"/>
                  </a:ext>
                </a:extLst>
              </a:tr>
              <a:tr h="141287">
                <a:tc>
                  <a:txBody>
                    <a:bodyPr/>
                    <a:lstStyle/>
                    <a:p>
                      <a:pPr algn="l" fontAlgn="b"/>
                      <a:r>
                        <a:rPr lang="sv-SE" sz="1200" u="none" strike="noStrike" dirty="0">
                          <a:effectLst/>
                        </a:rPr>
                        <a:t>Orust</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r" fontAlgn="b"/>
                      <a:r>
                        <a:rPr lang="sv-SE" sz="1100" b="0" i="0" u="none" strike="noStrike" dirty="0">
                          <a:solidFill>
                            <a:srgbClr val="000000"/>
                          </a:solidFill>
                          <a:effectLst/>
                          <a:latin typeface="Calibri" panose="020F0502020204030204" pitchFamily="34" charset="0"/>
                        </a:rPr>
                        <a:t>5/6</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4/5</a:t>
                      </a:r>
                    </a:p>
                  </a:txBody>
                  <a:tcPr marL="7620" marR="7620" marT="7620" marB="0" anchor="b"/>
                </a:tc>
                <a:tc>
                  <a:txBody>
                    <a:bodyPr/>
                    <a:lstStyle/>
                    <a:p>
                      <a:pPr algn="r" fontAlgn="b"/>
                      <a:r>
                        <a:rPr lang="sv-SE" sz="1100" b="0" i="0" u="none" strike="noStrike">
                          <a:solidFill>
                            <a:srgbClr val="000000"/>
                          </a:solidFill>
                          <a:effectLst/>
                          <a:latin typeface="Calibri" panose="020F0502020204030204" pitchFamily="34" charset="0"/>
                        </a:rPr>
                        <a:t>*</a:t>
                      </a:r>
                    </a:p>
                  </a:txBody>
                  <a:tcPr marL="7620" marR="7620" marT="7620" marB="0" anchor="b"/>
                </a:tc>
                <a:extLst>
                  <a:ext uri="{0D108BD9-81ED-4DB2-BD59-A6C34878D82A}">
                    <a16:rowId xmlns:a16="http://schemas.microsoft.com/office/drawing/2014/main" val="2040989485"/>
                  </a:ext>
                </a:extLst>
              </a:tr>
              <a:tr h="141287">
                <a:tc>
                  <a:txBody>
                    <a:bodyPr/>
                    <a:lstStyle/>
                    <a:p>
                      <a:pPr algn="l" fontAlgn="b"/>
                      <a:r>
                        <a:rPr lang="sv-SE" sz="1200" u="none" strike="noStrike" dirty="0">
                          <a:effectLst/>
                        </a:rPr>
                        <a:t>Partille</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4/6</a:t>
                      </a:r>
                    </a:p>
                  </a:txBody>
                  <a:tcPr marL="7620" marR="7620" marT="7620" marB="0" anchor="b"/>
                </a:tc>
                <a:tc>
                  <a:txBody>
                    <a:bodyPr/>
                    <a:lstStyle/>
                    <a:p>
                      <a:pPr algn="r" fontAlgn="b"/>
                      <a:r>
                        <a:rPr lang="sv-SE" sz="1100" b="0" i="0" u="none" strike="noStrike">
                          <a:solidFill>
                            <a:srgbClr val="000000"/>
                          </a:solidFill>
                          <a:effectLst/>
                          <a:latin typeface="Calibri" panose="020F0502020204030204" pitchFamily="34" charset="0"/>
                        </a:rPr>
                        <a:t>1/6</a:t>
                      </a:r>
                    </a:p>
                  </a:txBody>
                  <a:tcPr marL="7620" marR="7620" marT="7620" marB="0" anchor="b"/>
                </a:tc>
                <a:extLst>
                  <a:ext uri="{0D108BD9-81ED-4DB2-BD59-A6C34878D82A}">
                    <a16:rowId xmlns:a16="http://schemas.microsoft.com/office/drawing/2014/main" val="1712468697"/>
                  </a:ext>
                </a:extLst>
              </a:tr>
              <a:tr h="141287">
                <a:tc>
                  <a:txBody>
                    <a:bodyPr/>
                    <a:lstStyle/>
                    <a:p>
                      <a:pPr algn="l" fontAlgn="b"/>
                      <a:r>
                        <a:rPr lang="sv-SE" sz="1200" u="none" strike="noStrike" dirty="0">
                          <a:effectLst/>
                        </a:rPr>
                        <a:t>Skara</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7/10</a:t>
                      </a:r>
                    </a:p>
                  </a:txBody>
                  <a:tcPr marL="7620" marR="7620" marT="7620" marB="0" anchor="b"/>
                </a:tc>
                <a:tc>
                  <a:txBody>
                    <a:bodyPr/>
                    <a:lstStyle/>
                    <a:p>
                      <a:pPr algn="r" fontAlgn="b"/>
                      <a:r>
                        <a:rPr lang="sv-SE" sz="1100" b="0" i="0" u="none" strike="noStrike">
                          <a:solidFill>
                            <a:srgbClr val="000000"/>
                          </a:solidFill>
                          <a:effectLst/>
                          <a:latin typeface="Calibri" panose="020F0502020204030204" pitchFamily="34" charset="0"/>
                        </a:rPr>
                        <a:t>6/9</a:t>
                      </a:r>
                    </a:p>
                  </a:txBody>
                  <a:tcPr marL="7620" marR="7620" marT="7620" marB="0" anchor="b"/>
                </a:tc>
                <a:extLst>
                  <a:ext uri="{0D108BD9-81ED-4DB2-BD59-A6C34878D82A}">
                    <a16:rowId xmlns:a16="http://schemas.microsoft.com/office/drawing/2014/main" val="3686709470"/>
                  </a:ext>
                </a:extLst>
              </a:tr>
              <a:tr h="141287">
                <a:tc>
                  <a:txBody>
                    <a:bodyPr/>
                    <a:lstStyle/>
                    <a:p>
                      <a:pPr algn="l" fontAlgn="b"/>
                      <a:r>
                        <a:rPr lang="sv-SE" sz="1200" u="none" strike="noStrike" dirty="0">
                          <a:effectLst/>
                        </a:rPr>
                        <a:t>Skövde</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r" fontAlgn="b"/>
                      <a:r>
                        <a:rPr lang="sv-SE" sz="1100" b="0" i="0" u="none" strike="noStrike" dirty="0">
                          <a:solidFill>
                            <a:srgbClr val="000000"/>
                          </a:solidFill>
                          <a:effectLst/>
                          <a:latin typeface="Calibri" panose="020F0502020204030204" pitchFamily="34" charset="0"/>
                        </a:rPr>
                        <a:t>12/15</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11/14</a:t>
                      </a:r>
                    </a:p>
                  </a:txBody>
                  <a:tcPr marL="7620" marR="7620" marT="7620" marB="0" anchor="b"/>
                </a:tc>
                <a:tc>
                  <a:txBody>
                    <a:bodyPr/>
                    <a:lstStyle/>
                    <a:p>
                      <a:pPr algn="r" fontAlgn="b"/>
                      <a:r>
                        <a:rPr lang="sv-SE" sz="1100" b="0" i="0" u="none" strike="noStrike">
                          <a:solidFill>
                            <a:srgbClr val="000000"/>
                          </a:solidFill>
                          <a:effectLst/>
                          <a:latin typeface="Calibri" panose="020F0502020204030204" pitchFamily="34" charset="0"/>
                        </a:rPr>
                        <a:t>12/17</a:t>
                      </a:r>
                    </a:p>
                  </a:txBody>
                  <a:tcPr marL="7620" marR="7620" marT="7620" marB="0" anchor="b"/>
                </a:tc>
                <a:extLst>
                  <a:ext uri="{0D108BD9-81ED-4DB2-BD59-A6C34878D82A}">
                    <a16:rowId xmlns:a16="http://schemas.microsoft.com/office/drawing/2014/main" val="1471686421"/>
                  </a:ext>
                </a:extLst>
              </a:tr>
              <a:tr h="141287">
                <a:tc>
                  <a:txBody>
                    <a:bodyPr/>
                    <a:lstStyle/>
                    <a:p>
                      <a:pPr algn="l" fontAlgn="b"/>
                      <a:r>
                        <a:rPr lang="sv-SE" sz="1200" u="none" strike="noStrike" dirty="0">
                          <a:effectLst/>
                        </a:rPr>
                        <a:t>Sotenäs</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r" fontAlgn="b"/>
                      <a:r>
                        <a:rPr lang="sv-SE" sz="1100" b="0" i="0" u="none" strike="noStrike">
                          <a:solidFill>
                            <a:srgbClr val="000000"/>
                          </a:solidFill>
                          <a:effectLst/>
                          <a:latin typeface="Calibri" panose="020F0502020204030204" pitchFamily="34" charset="0"/>
                        </a:rPr>
                        <a:t>*</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tc>
                  <a:txBody>
                    <a:bodyPr/>
                    <a:lstStyle/>
                    <a:p>
                      <a:pPr algn="r" fontAlgn="b"/>
                      <a:r>
                        <a:rPr lang="sv-SE" sz="1100" b="0" i="0" u="none" strike="noStrike">
                          <a:solidFill>
                            <a:srgbClr val="000000"/>
                          </a:solidFill>
                          <a:effectLst/>
                          <a:latin typeface="Calibri" panose="020F0502020204030204" pitchFamily="34" charset="0"/>
                        </a:rPr>
                        <a:t>*</a:t>
                      </a:r>
                    </a:p>
                  </a:txBody>
                  <a:tcPr marL="7620" marR="7620" marT="7620" marB="0" anchor="b"/>
                </a:tc>
                <a:extLst>
                  <a:ext uri="{0D108BD9-81ED-4DB2-BD59-A6C34878D82A}">
                    <a16:rowId xmlns:a16="http://schemas.microsoft.com/office/drawing/2014/main" val="2307548186"/>
                  </a:ext>
                </a:extLst>
              </a:tr>
              <a:tr h="141287">
                <a:tc>
                  <a:txBody>
                    <a:bodyPr/>
                    <a:lstStyle/>
                    <a:p>
                      <a:pPr algn="l" fontAlgn="b"/>
                      <a:r>
                        <a:rPr lang="sv-SE" sz="1200" u="none" strike="noStrike" dirty="0">
                          <a:effectLst/>
                        </a:rPr>
                        <a:t>Stenungsund</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1/6</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2/8</a:t>
                      </a:r>
                    </a:p>
                  </a:txBody>
                  <a:tcPr marL="7620" marR="7620" marT="7620" marB="0" anchor="b"/>
                </a:tc>
                <a:extLst>
                  <a:ext uri="{0D108BD9-81ED-4DB2-BD59-A6C34878D82A}">
                    <a16:rowId xmlns:a16="http://schemas.microsoft.com/office/drawing/2014/main" val="1231876726"/>
                  </a:ext>
                </a:extLst>
              </a:tr>
              <a:tr h="141287">
                <a:tc>
                  <a:txBody>
                    <a:bodyPr/>
                    <a:lstStyle/>
                    <a:p>
                      <a:pPr algn="l" fontAlgn="b"/>
                      <a:r>
                        <a:rPr lang="sv-SE" sz="1200" u="none" strike="noStrike">
                          <a:effectLst/>
                        </a:rPr>
                        <a:t>Strömstad</a:t>
                      </a:r>
                      <a:endParaRPr lang="sv-SE" sz="1200" b="0" i="0" u="none" strike="noStrike">
                        <a:solidFill>
                          <a:srgbClr val="000000"/>
                        </a:solidFill>
                        <a:effectLst/>
                        <a:latin typeface="Calibri" panose="020F0502020204030204" pitchFamily="34" charset="0"/>
                      </a:endParaRPr>
                    </a:p>
                  </a:txBody>
                  <a:tcPr marL="7064" marR="7064" marT="7064" marB="0" anchor="b"/>
                </a:tc>
                <a:tc>
                  <a:txBody>
                    <a:bodyPr/>
                    <a:lstStyle/>
                    <a:p>
                      <a:pPr algn="r" fontAlgn="b"/>
                      <a:r>
                        <a:rPr lang="sv-SE" sz="1100" b="0" i="0" u="none" strike="noStrike">
                          <a:solidFill>
                            <a:srgbClr val="000000"/>
                          </a:solidFill>
                          <a:effectLst/>
                          <a:latin typeface="Calibri" panose="020F0502020204030204" pitchFamily="34" charset="0"/>
                        </a:rPr>
                        <a:t>*</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extLst>
                  <a:ext uri="{0D108BD9-81ED-4DB2-BD59-A6C34878D82A}">
                    <a16:rowId xmlns:a16="http://schemas.microsoft.com/office/drawing/2014/main" val="1862568106"/>
                  </a:ext>
                </a:extLst>
              </a:tr>
              <a:tr h="141287">
                <a:tc>
                  <a:txBody>
                    <a:bodyPr/>
                    <a:lstStyle/>
                    <a:p>
                      <a:pPr algn="l" fontAlgn="b"/>
                      <a:r>
                        <a:rPr lang="sv-SE" sz="1200" u="none" strike="noStrike" dirty="0">
                          <a:effectLst/>
                        </a:rPr>
                        <a:t>Svenljunga</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r" fontAlgn="b"/>
                      <a:r>
                        <a:rPr lang="sv-SE" sz="1100" b="0" i="0" u="none" strike="noStrike">
                          <a:solidFill>
                            <a:srgbClr val="000000"/>
                          </a:solidFill>
                          <a:effectLst/>
                          <a:latin typeface="Calibri" panose="020F0502020204030204" pitchFamily="34" charset="0"/>
                        </a:rPr>
                        <a:t>*</a:t>
                      </a:r>
                    </a:p>
                  </a:txBody>
                  <a:tcPr marL="7620" marR="7620" marT="7620" marB="0" anchor="b"/>
                </a:tc>
                <a:tc>
                  <a:txBody>
                    <a:bodyPr/>
                    <a:lstStyle/>
                    <a:p>
                      <a:pPr algn="r" fontAlgn="b"/>
                      <a:endParaRPr lang="sv-SE"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sv-SE" sz="1100" b="0" i="0" u="none" strike="noStrike">
                          <a:solidFill>
                            <a:srgbClr val="000000"/>
                          </a:solidFill>
                          <a:effectLst/>
                          <a:latin typeface="Calibri" panose="020F0502020204030204" pitchFamily="34" charset="0"/>
                        </a:rPr>
                        <a:t>*</a:t>
                      </a:r>
                    </a:p>
                  </a:txBody>
                  <a:tcPr marL="7620" marR="7620" marT="7620" marB="0" anchor="b"/>
                </a:tc>
                <a:extLst>
                  <a:ext uri="{0D108BD9-81ED-4DB2-BD59-A6C34878D82A}">
                    <a16:rowId xmlns:a16="http://schemas.microsoft.com/office/drawing/2014/main" val="3228878908"/>
                  </a:ext>
                </a:extLst>
              </a:tr>
              <a:tr h="141287">
                <a:tc>
                  <a:txBody>
                    <a:bodyPr/>
                    <a:lstStyle/>
                    <a:p>
                      <a:pPr algn="l" fontAlgn="b"/>
                      <a:r>
                        <a:rPr lang="sv-SE" sz="1200" u="none" strike="noStrike" dirty="0">
                          <a:effectLst/>
                        </a:rPr>
                        <a:t>Tanum</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tc>
                  <a:txBody>
                    <a:bodyPr/>
                    <a:lstStyle/>
                    <a:p>
                      <a:pPr algn="r" fontAlgn="b"/>
                      <a:r>
                        <a:rPr lang="sv-SE" sz="1100" b="0" i="0" u="none" strike="noStrike">
                          <a:solidFill>
                            <a:srgbClr val="000000"/>
                          </a:solidFill>
                          <a:effectLst/>
                          <a:latin typeface="Calibri" panose="020F0502020204030204" pitchFamily="34" charset="0"/>
                        </a:rPr>
                        <a:t>*</a:t>
                      </a:r>
                    </a:p>
                  </a:txBody>
                  <a:tcPr marL="7620" marR="7620" marT="7620" marB="0" anchor="b"/>
                </a:tc>
                <a:extLst>
                  <a:ext uri="{0D108BD9-81ED-4DB2-BD59-A6C34878D82A}">
                    <a16:rowId xmlns:a16="http://schemas.microsoft.com/office/drawing/2014/main" val="1890155872"/>
                  </a:ext>
                </a:extLst>
              </a:tr>
              <a:tr h="141287">
                <a:tc>
                  <a:txBody>
                    <a:bodyPr/>
                    <a:lstStyle/>
                    <a:p>
                      <a:pPr algn="l" fontAlgn="b"/>
                      <a:r>
                        <a:rPr lang="sv-SE" sz="1200" u="none" strike="noStrike" dirty="0">
                          <a:effectLst/>
                        </a:rPr>
                        <a:t>Tibro</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r" fontAlgn="b"/>
                      <a:r>
                        <a:rPr lang="sv-SE" sz="1100" b="0" i="0" u="none" strike="noStrike" dirty="0">
                          <a:solidFill>
                            <a:srgbClr val="000000"/>
                          </a:solidFill>
                          <a:effectLst/>
                          <a:latin typeface="Calibri" panose="020F0502020204030204" pitchFamily="34" charset="0"/>
                        </a:rPr>
                        <a:t>6/6</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5/7</a:t>
                      </a:r>
                    </a:p>
                  </a:txBody>
                  <a:tcPr marL="7620" marR="7620" marT="7620" marB="0" anchor="b"/>
                </a:tc>
                <a:tc>
                  <a:txBody>
                    <a:bodyPr/>
                    <a:lstStyle/>
                    <a:p>
                      <a:pPr algn="r" fontAlgn="b"/>
                      <a:r>
                        <a:rPr lang="sv-SE" sz="1100" b="0" i="0" u="none" strike="noStrike">
                          <a:solidFill>
                            <a:srgbClr val="000000"/>
                          </a:solidFill>
                          <a:effectLst/>
                          <a:latin typeface="Calibri" panose="020F0502020204030204" pitchFamily="34" charset="0"/>
                        </a:rPr>
                        <a:t>*</a:t>
                      </a:r>
                    </a:p>
                  </a:txBody>
                  <a:tcPr marL="7620" marR="7620" marT="7620" marB="0" anchor="b"/>
                </a:tc>
                <a:extLst>
                  <a:ext uri="{0D108BD9-81ED-4DB2-BD59-A6C34878D82A}">
                    <a16:rowId xmlns:a16="http://schemas.microsoft.com/office/drawing/2014/main" val="1093143948"/>
                  </a:ext>
                </a:extLst>
              </a:tr>
              <a:tr h="141287">
                <a:tc>
                  <a:txBody>
                    <a:bodyPr/>
                    <a:lstStyle/>
                    <a:p>
                      <a:pPr algn="l" fontAlgn="b"/>
                      <a:r>
                        <a:rPr lang="sv-SE" sz="1200" u="none" strike="noStrike" dirty="0">
                          <a:effectLst/>
                        </a:rPr>
                        <a:t>Tidaholm</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r" fontAlgn="b"/>
                      <a:r>
                        <a:rPr lang="sv-SE" sz="1100" b="0" i="0" u="none" strike="noStrike" dirty="0">
                          <a:solidFill>
                            <a:srgbClr val="000000"/>
                          </a:solidFill>
                          <a:effectLst/>
                          <a:latin typeface="Calibri" panose="020F0502020204030204" pitchFamily="34" charset="0"/>
                        </a:rPr>
                        <a:t>4/5</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4/5</a:t>
                      </a:r>
                    </a:p>
                  </a:txBody>
                  <a:tcPr marL="7620" marR="7620" marT="7620" marB="0" anchor="b"/>
                </a:tc>
                <a:tc>
                  <a:txBody>
                    <a:bodyPr/>
                    <a:lstStyle/>
                    <a:p>
                      <a:pPr algn="r" fontAlgn="b"/>
                      <a:r>
                        <a:rPr lang="sv-SE" sz="1100" b="0" i="0" u="none" strike="noStrike">
                          <a:solidFill>
                            <a:srgbClr val="000000"/>
                          </a:solidFill>
                          <a:effectLst/>
                          <a:latin typeface="Calibri" panose="020F0502020204030204" pitchFamily="34" charset="0"/>
                        </a:rPr>
                        <a:t>*</a:t>
                      </a:r>
                    </a:p>
                  </a:txBody>
                  <a:tcPr marL="7620" marR="7620" marT="7620" marB="0" anchor="b"/>
                </a:tc>
                <a:extLst>
                  <a:ext uri="{0D108BD9-81ED-4DB2-BD59-A6C34878D82A}">
                    <a16:rowId xmlns:a16="http://schemas.microsoft.com/office/drawing/2014/main" val="3470232309"/>
                  </a:ext>
                </a:extLst>
              </a:tr>
              <a:tr h="141287">
                <a:tc>
                  <a:txBody>
                    <a:bodyPr/>
                    <a:lstStyle/>
                    <a:p>
                      <a:pPr algn="l" fontAlgn="b"/>
                      <a:r>
                        <a:rPr lang="sv-SE" sz="1200" u="none" strike="noStrike" dirty="0">
                          <a:effectLst/>
                        </a:rPr>
                        <a:t>Tjörn</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r" fontAlgn="b"/>
                      <a:r>
                        <a:rPr lang="sv-SE" sz="1100" b="0" i="0" u="none" strike="noStrike">
                          <a:solidFill>
                            <a:srgbClr val="000000"/>
                          </a:solidFill>
                          <a:effectLst/>
                          <a:latin typeface="Calibri" panose="020F0502020204030204" pitchFamily="34" charset="0"/>
                        </a:rPr>
                        <a:t>5/6</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4/10</a:t>
                      </a:r>
                    </a:p>
                  </a:txBody>
                  <a:tcPr marL="7620" marR="7620" marT="7620" marB="0" anchor="b"/>
                </a:tc>
                <a:tc>
                  <a:txBody>
                    <a:bodyPr/>
                    <a:lstStyle/>
                    <a:p>
                      <a:pPr algn="r" fontAlgn="b"/>
                      <a:r>
                        <a:rPr lang="sv-SE" sz="1100" b="0" i="0" u="none" strike="noStrike">
                          <a:solidFill>
                            <a:srgbClr val="000000"/>
                          </a:solidFill>
                          <a:effectLst/>
                          <a:latin typeface="Calibri" panose="020F0502020204030204" pitchFamily="34" charset="0"/>
                        </a:rPr>
                        <a:t>*</a:t>
                      </a:r>
                    </a:p>
                  </a:txBody>
                  <a:tcPr marL="7620" marR="7620" marT="7620" marB="0" anchor="b"/>
                </a:tc>
                <a:extLst>
                  <a:ext uri="{0D108BD9-81ED-4DB2-BD59-A6C34878D82A}">
                    <a16:rowId xmlns:a16="http://schemas.microsoft.com/office/drawing/2014/main" val="2118413092"/>
                  </a:ext>
                </a:extLst>
              </a:tr>
              <a:tr h="141287">
                <a:tc>
                  <a:txBody>
                    <a:bodyPr/>
                    <a:lstStyle/>
                    <a:p>
                      <a:pPr algn="l" fontAlgn="b"/>
                      <a:r>
                        <a:rPr lang="sv-SE" sz="1200" u="none" strike="noStrike" dirty="0">
                          <a:effectLst/>
                        </a:rPr>
                        <a:t>Tranemo</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tc>
                  <a:txBody>
                    <a:bodyPr/>
                    <a:lstStyle/>
                    <a:p>
                      <a:pPr algn="r" fontAlgn="b"/>
                      <a:endParaRPr lang="sv-SE"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sv-SE" sz="1100" b="0" i="0" u="none" strike="noStrike">
                          <a:solidFill>
                            <a:srgbClr val="000000"/>
                          </a:solidFill>
                          <a:effectLst/>
                          <a:latin typeface="Calibri" panose="020F0502020204030204" pitchFamily="34" charset="0"/>
                        </a:rPr>
                        <a:t>*</a:t>
                      </a:r>
                    </a:p>
                  </a:txBody>
                  <a:tcPr marL="7620" marR="7620" marT="7620" marB="0" anchor="b"/>
                </a:tc>
                <a:extLst>
                  <a:ext uri="{0D108BD9-81ED-4DB2-BD59-A6C34878D82A}">
                    <a16:rowId xmlns:a16="http://schemas.microsoft.com/office/drawing/2014/main" val="4169986"/>
                  </a:ext>
                </a:extLst>
              </a:tr>
              <a:tr h="141287">
                <a:tc>
                  <a:txBody>
                    <a:bodyPr/>
                    <a:lstStyle/>
                    <a:p>
                      <a:pPr algn="l" fontAlgn="b"/>
                      <a:r>
                        <a:rPr lang="sv-SE" sz="1200" u="none" strike="noStrike" dirty="0">
                          <a:effectLst/>
                        </a:rPr>
                        <a:t>Trollhättan</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r" fontAlgn="b"/>
                      <a:r>
                        <a:rPr lang="sv-SE" sz="1100" b="0" i="0" u="none" strike="noStrike" dirty="0">
                          <a:solidFill>
                            <a:srgbClr val="000000"/>
                          </a:solidFill>
                          <a:effectLst/>
                          <a:latin typeface="Calibri" panose="020F0502020204030204" pitchFamily="34" charset="0"/>
                        </a:rPr>
                        <a:t>17/27</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18/28</a:t>
                      </a:r>
                    </a:p>
                  </a:txBody>
                  <a:tcPr marL="7620" marR="7620" marT="7620" marB="0" anchor="b"/>
                </a:tc>
                <a:tc>
                  <a:txBody>
                    <a:bodyPr/>
                    <a:lstStyle/>
                    <a:p>
                      <a:pPr algn="r" fontAlgn="b"/>
                      <a:r>
                        <a:rPr lang="sv-SE" sz="1100" b="0" i="0" u="none" strike="noStrike">
                          <a:solidFill>
                            <a:srgbClr val="000000"/>
                          </a:solidFill>
                          <a:effectLst/>
                          <a:latin typeface="Calibri" panose="020F0502020204030204" pitchFamily="34" charset="0"/>
                        </a:rPr>
                        <a:t>21/29</a:t>
                      </a:r>
                    </a:p>
                  </a:txBody>
                  <a:tcPr marL="7620" marR="7620" marT="7620" marB="0" anchor="b"/>
                </a:tc>
                <a:extLst>
                  <a:ext uri="{0D108BD9-81ED-4DB2-BD59-A6C34878D82A}">
                    <a16:rowId xmlns:a16="http://schemas.microsoft.com/office/drawing/2014/main" val="1396337972"/>
                  </a:ext>
                </a:extLst>
              </a:tr>
              <a:tr h="141287">
                <a:tc>
                  <a:txBody>
                    <a:bodyPr/>
                    <a:lstStyle/>
                    <a:p>
                      <a:pPr algn="l" fontAlgn="b"/>
                      <a:r>
                        <a:rPr lang="sv-SE" sz="1200" u="none" strike="noStrike" dirty="0">
                          <a:effectLst/>
                        </a:rPr>
                        <a:t>Töreboda</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tc>
                  <a:txBody>
                    <a:bodyPr/>
                    <a:lstStyle/>
                    <a:p>
                      <a:pPr algn="r" fontAlgn="b"/>
                      <a:r>
                        <a:rPr lang="sv-SE" sz="1100" b="0" i="0" u="none" strike="noStrike">
                          <a:solidFill>
                            <a:srgbClr val="000000"/>
                          </a:solidFill>
                          <a:effectLst/>
                          <a:latin typeface="Calibri" panose="020F0502020204030204" pitchFamily="34" charset="0"/>
                        </a:rPr>
                        <a:t>4/5</a:t>
                      </a:r>
                    </a:p>
                  </a:txBody>
                  <a:tcPr marL="7620" marR="7620" marT="7620" marB="0" anchor="b"/>
                </a:tc>
                <a:extLst>
                  <a:ext uri="{0D108BD9-81ED-4DB2-BD59-A6C34878D82A}">
                    <a16:rowId xmlns:a16="http://schemas.microsoft.com/office/drawing/2014/main" val="3261562352"/>
                  </a:ext>
                </a:extLst>
              </a:tr>
              <a:tr h="141287">
                <a:tc>
                  <a:txBody>
                    <a:bodyPr/>
                    <a:lstStyle/>
                    <a:p>
                      <a:pPr algn="l" fontAlgn="b"/>
                      <a:r>
                        <a:rPr lang="sv-SE" sz="1200" u="none" strike="noStrike" dirty="0">
                          <a:effectLst/>
                        </a:rPr>
                        <a:t>Uddevalla</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r" fontAlgn="b"/>
                      <a:r>
                        <a:rPr lang="sv-SE" sz="1100" b="0" i="0" u="none" strike="noStrike" dirty="0">
                          <a:solidFill>
                            <a:srgbClr val="000000"/>
                          </a:solidFill>
                          <a:effectLst/>
                          <a:latin typeface="Calibri" panose="020F0502020204030204" pitchFamily="34" charset="0"/>
                        </a:rPr>
                        <a:t>7/14</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6/13</a:t>
                      </a:r>
                    </a:p>
                  </a:txBody>
                  <a:tcPr marL="7620" marR="7620" marT="7620" marB="0" anchor="b"/>
                </a:tc>
                <a:tc>
                  <a:txBody>
                    <a:bodyPr/>
                    <a:lstStyle/>
                    <a:p>
                      <a:pPr algn="r" fontAlgn="b"/>
                      <a:r>
                        <a:rPr lang="sv-SE" sz="1100" b="0" i="0" u="none" strike="noStrike">
                          <a:solidFill>
                            <a:srgbClr val="000000"/>
                          </a:solidFill>
                          <a:effectLst/>
                          <a:latin typeface="Calibri" panose="020F0502020204030204" pitchFamily="34" charset="0"/>
                        </a:rPr>
                        <a:t>15/19</a:t>
                      </a:r>
                    </a:p>
                  </a:txBody>
                  <a:tcPr marL="7620" marR="7620" marT="7620" marB="0" anchor="b"/>
                </a:tc>
                <a:extLst>
                  <a:ext uri="{0D108BD9-81ED-4DB2-BD59-A6C34878D82A}">
                    <a16:rowId xmlns:a16="http://schemas.microsoft.com/office/drawing/2014/main" val="3208094568"/>
                  </a:ext>
                </a:extLst>
              </a:tr>
              <a:tr h="141287">
                <a:tc>
                  <a:txBody>
                    <a:bodyPr/>
                    <a:lstStyle/>
                    <a:p>
                      <a:pPr algn="l" fontAlgn="b"/>
                      <a:r>
                        <a:rPr lang="sv-SE" sz="1200" u="none" strike="noStrike">
                          <a:effectLst/>
                        </a:rPr>
                        <a:t>Ulricehamn</a:t>
                      </a:r>
                      <a:endParaRPr lang="sv-SE" sz="1200" b="0" i="0" u="none" strike="noStrike">
                        <a:solidFill>
                          <a:srgbClr val="000000"/>
                        </a:solidFill>
                        <a:effectLst/>
                        <a:latin typeface="Calibri" panose="020F0502020204030204" pitchFamily="34" charset="0"/>
                      </a:endParaRPr>
                    </a:p>
                  </a:txBody>
                  <a:tcPr marL="7064" marR="7064" marT="7064" marB="0" anchor="b"/>
                </a:tc>
                <a:tc>
                  <a:txBody>
                    <a:bodyPr/>
                    <a:lstStyle/>
                    <a:p>
                      <a:pPr algn="r" fontAlgn="b"/>
                      <a:r>
                        <a:rPr lang="sv-SE" sz="1100" b="0" i="0" u="none" strike="noStrike">
                          <a:solidFill>
                            <a:srgbClr val="000000"/>
                          </a:solidFill>
                          <a:effectLst/>
                          <a:latin typeface="Calibri" panose="020F0502020204030204" pitchFamily="34" charset="0"/>
                        </a:rPr>
                        <a:t>*</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5/6</a:t>
                      </a:r>
                    </a:p>
                  </a:txBody>
                  <a:tcPr marL="7620" marR="7620" marT="7620" marB="0" anchor="b"/>
                </a:tc>
                <a:tc>
                  <a:txBody>
                    <a:bodyPr/>
                    <a:lstStyle/>
                    <a:p>
                      <a:pPr algn="r" fontAlgn="b"/>
                      <a:r>
                        <a:rPr lang="sv-SE" sz="1100" b="0" i="0" u="none" strike="noStrike">
                          <a:solidFill>
                            <a:srgbClr val="000000"/>
                          </a:solidFill>
                          <a:effectLst/>
                          <a:latin typeface="Calibri" panose="020F0502020204030204" pitchFamily="34" charset="0"/>
                        </a:rPr>
                        <a:t>7/9</a:t>
                      </a:r>
                    </a:p>
                  </a:txBody>
                  <a:tcPr marL="7620" marR="7620" marT="7620" marB="0" anchor="b"/>
                </a:tc>
                <a:extLst>
                  <a:ext uri="{0D108BD9-81ED-4DB2-BD59-A6C34878D82A}">
                    <a16:rowId xmlns:a16="http://schemas.microsoft.com/office/drawing/2014/main" val="2667925924"/>
                  </a:ext>
                </a:extLst>
              </a:tr>
              <a:tr h="141287">
                <a:tc>
                  <a:txBody>
                    <a:bodyPr/>
                    <a:lstStyle/>
                    <a:p>
                      <a:pPr algn="l" fontAlgn="b"/>
                      <a:r>
                        <a:rPr lang="sv-SE" sz="1200" u="none" strike="noStrike" dirty="0">
                          <a:effectLst/>
                        </a:rPr>
                        <a:t>Vara</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tc>
                  <a:txBody>
                    <a:bodyPr/>
                    <a:lstStyle/>
                    <a:p>
                      <a:pPr algn="r" fontAlgn="b"/>
                      <a:r>
                        <a:rPr lang="sv-SE" sz="1100" b="0" i="0" u="none" strike="noStrike">
                          <a:solidFill>
                            <a:srgbClr val="000000"/>
                          </a:solidFill>
                          <a:effectLst/>
                          <a:latin typeface="Calibri" panose="020F0502020204030204" pitchFamily="34" charset="0"/>
                        </a:rPr>
                        <a:t>*</a:t>
                      </a:r>
                    </a:p>
                  </a:txBody>
                  <a:tcPr marL="7620" marR="7620" marT="7620" marB="0" anchor="b"/>
                </a:tc>
                <a:extLst>
                  <a:ext uri="{0D108BD9-81ED-4DB2-BD59-A6C34878D82A}">
                    <a16:rowId xmlns:a16="http://schemas.microsoft.com/office/drawing/2014/main" val="393222393"/>
                  </a:ext>
                </a:extLst>
              </a:tr>
              <a:tr h="141287">
                <a:tc>
                  <a:txBody>
                    <a:bodyPr/>
                    <a:lstStyle/>
                    <a:p>
                      <a:pPr algn="l" fontAlgn="b"/>
                      <a:r>
                        <a:rPr lang="sv-SE" sz="1200" u="none" strike="noStrike" dirty="0">
                          <a:effectLst/>
                        </a:rPr>
                        <a:t>Vårgårda</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r" fontAlgn="b"/>
                      <a:endParaRPr lang="sv-SE"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tc>
                  <a:txBody>
                    <a:bodyPr/>
                    <a:lstStyle/>
                    <a:p>
                      <a:pPr algn="r" fontAlgn="b"/>
                      <a:r>
                        <a:rPr lang="sv-SE" sz="1100" b="0" i="0" u="none" strike="noStrike">
                          <a:solidFill>
                            <a:srgbClr val="000000"/>
                          </a:solidFill>
                          <a:effectLst/>
                          <a:latin typeface="Calibri" panose="020F0502020204030204" pitchFamily="34" charset="0"/>
                        </a:rPr>
                        <a:t>*</a:t>
                      </a:r>
                    </a:p>
                  </a:txBody>
                  <a:tcPr marL="7620" marR="7620" marT="7620" marB="0" anchor="b"/>
                </a:tc>
                <a:extLst>
                  <a:ext uri="{0D108BD9-81ED-4DB2-BD59-A6C34878D82A}">
                    <a16:rowId xmlns:a16="http://schemas.microsoft.com/office/drawing/2014/main" val="1858722183"/>
                  </a:ext>
                </a:extLst>
              </a:tr>
              <a:tr h="141287">
                <a:tc>
                  <a:txBody>
                    <a:bodyPr/>
                    <a:lstStyle/>
                    <a:p>
                      <a:pPr algn="l" fontAlgn="b"/>
                      <a:r>
                        <a:rPr lang="sv-SE" sz="1200" u="none" strike="noStrike" dirty="0">
                          <a:effectLst/>
                        </a:rPr>
                        <a:t>Vänersborg</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r" fontAlgn="b"/>
                      <a:r>
                        <a:rPr lang="sv-SE" sz="1100" b="0" i="0" u="none" strike="noStrike" dirty="0">
                          <a:solidFill>
                            <a:srgbClr val="000000"/>
                          </a:solidFill>
                          <a:effectLst/>
                          <a:latin typeface="Calibri" panose="020F0502020204030204" pitchFamily="34" charset="0"/>
                        </a:rPr>
                        <a:t>9/12</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3/7</a:t>
                      </a:r>
                    </a:p>
                  </a:txBody>
                  <a:tcPr marL="7620" marR="7620" marT="7620" marB="0" anchor="b"/>
                </a:tc>
                <a:tc>
                  <a:txBody>
                    <a:bodyPr/>
                    <a:lstStyle/>
                    <a:p>
                      <a:pPr algn="r" fontAlgn="b"/>
                      <a:r>
                        <a:rPr lang="sv-SE" sz="1100" b="0" i="0" u="none" strike="noStrike">
                          <a:solidFill>
                            <a:srgbClr val="000000"/>
                          </a:solidFill>
                          <a:effectLst/>
                          <a:latin typeface="Calibri" panose="020F0502020204030204" pitchFamily="34" charset="0"/>
                        </a:rPr>
                        <a:t>7/14</a:t>
                      </a:r>
                    </a:p>
                  </a:txBody>
                  <a:tcPr marL="7620" marR="7620" marT="7620" marB="0" anchor="b"/>
                </a:tc>
                <a:extLst>
                  <a:ext uri="{0D108BD9-81ED-4DB2-BD59-A6C34878D82A}">
                    <a16:rowId xmlns:a16="http://schemas.microsoft.com/office/drawing/2014/main" val="1683772091"/>
                  </a:ext>
                </a:extLst>
              </a:tr>
              <a:tr h="141287">
                <a:tc>
                  <a:txBody>
                    <a:bodyPr/>
                    <a:lstStyle/>
                    <a:p>
                      <a:pPr algn="l" fontAlgn="b"/>
                      <a:r>
                        <a:rPr lang="sv-SE" sz="1200" u="none" strike="noStrike" dirty="0">
                          <a:effectLst/>
                        </a:rPr>
                        <a:t>X Fiktiv kommun</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r" fontAlgn="b"/>
                      <a:r>
                        <a:rPr lang="sv-SE" sz="1100" b="0" i="0" u="none" strike="noStrike" dirty="0">
                          <a:solidFill>
                            <a:srgbClr val="000000"/>
                          </a:solidFill>
                          <a:effectLst/>
                          <a:latin typeface="Calibri" panose="020F0502020204030204" pitchFamily="34" charset="0"/>
                        </a:rPr>
                        <a:t>19/25</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35/42</a:t>
                      </a:r>
                    </a:p>
                  </a:txBody>
                  <a:tcPr marL="7620" marR="7620" marT="7620" marB="0" anchor="b"/>
                </a:tc>
                <a:tc>
                  <a:txBody>
                    <a:bodyPr/>
                    <a:lstStyle/>
                    <a:p>
                      <a:pPr algn="r" fontAlgn="b"/>
                      <a:r>
                        <a:rPr lang="sv-SE" sz="1100" b="0" i="0" u="none" strike="noStrike">
                          <a:solidFill>
                            <a:srgbClr val="000000"/>
                          </a:solidFill>
                          <a:effectLst/>
                          <a:latin typeface="Calibri" panose="020F0502020204030204" pitchFamily="34" charset="0"/>
                        </a:rPr>
                        <a:t>19/23</a:t>
                      </a:r>
                    </a:p>
                  </a:txBody>
                  <a:tcPr marL="7620" marR="7620" marT="7620" marB="0" anchor="b"/>
                </a:tc>
                <a:extLst>
                  <a:ext uri="{0D108BD9-81ED-4DB2-BD59-A6C34878D82A}">
                    <a16:rowId xmlns:a16="http://schemas.microsoft.com/office/drawing/2014/main" val="3352752870"/>
                  </a:ext>
                </a:extLst>
              </a:tr>
              <a:tr h="141287">
                <a:tc>
                  <a:txBody>
                    <a:bodyPr/>
                    <a:lstStyle/>
                    <a:p>
                      <a:pPr algn="l" fontAlgn="b"/>
                      <a:r>
                        <a:rPr lang="sv-SE" sz="1200" u="none" strike="noStrike" dirty="0">
                          <a:effectLst/>
                        </a:rPr>
                        <a:t>Åmål</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r" fontAlgn="b"/>
                      <a:r>
                        <a:rPr lang="sv-SE" sz="1100" b="0" i="0" u="none" strike="noStrike" dirty="0">
                          <a:solidFill>
                            <a:srgbClr val="000000"/>
                          </a:solidFill>
                          <a:effectLst/>
                          <a:latin typeface="Calibri" panose="020F0502020204030204" pitchFamily="34" charset="0"/>
                        </a:rPr>
                        <a:t>1/5</a:t>
                      </a:r>
                    </a:p>
                  </a:txBody>
                  <a:tcPr marL="7620" marR="7620" marT="7620"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tc>
                  <a:txBody>
                    <a:bodyPr/>
                    <a:lstStyle/>
                    <a:p>
                      <a:pPr algn="r" fontAlgn="b"/>
                      <a:r>
                        <a:rPr lang="sv-SE" sz="1100" b="0" i="0" u="none" strike="noStrike">
                          <a:solidFill>
                            <a:srgbClr val="000000"/>
                          </a:solidFill>
                          <a:effectLst/>
                          <a:latin typeface="Calibri" panose="020F0502020204030204" pitchFamily="34" charset="0"/>
                        </a:rPr>
                        <a:t>2/6</a:t>
                      </a:r>
                    </a:p>
                  </a:txBody>
                  <a:tcPr marL="7620" marR="7620" marT="7620" marB="0" anchor="b"/>
                </a:tc>
                <a:extLst>
                  <a:ext uri="{0D108BD9-81ED-4DB2-BD59-A6C34878D82A}">
                    <a16:rowId xmlns:a16="http://schemas.microsoft.com/office/drawing/2014/main" val="4277920251"/>
                  </a:ext>
                </a:extLst>
              </a:tr>
              <a:tr h="141287">
                <a:tc>
                  <a:txBody>
                    <a:bodyPr/>
                    <a:lstStyle/>
                    <a:p>
                      <a:pPr algn="l" fontAlgn="b"/>
                      <a:r>
                        <a:rPr lang="sv-SE" sz="1200" u="none" strike="noStrike" dirty="0">
                          <a:effectLst/>
                        </a:rPr>
                        <a:t>Öckerö</a:t>
                      </a:r>
                      <a:endParaRPr lang="sv-SE" sz="1200" b="0" i="0" u="none" strike="noStrike" dirty="0">
                        <a:solidFill>
                          <a:srgbClr val="000000"/>
                        </a:solidFill>
                        <a:effectLst/>
                        <a:latin typeface="Calibri" panose="020F0502020204030204" pitchFamily="34" charset="0"/>
                      </a:endParaRPr>
                    </a:p>
                  </a:txBody>
                  <a:tcPr marL="7064" marR="7064" marT="7064" marB="0" anchor="b"/>
                </a:tc>
                <a:tc>
                  <a:txBody>
                    <a:bodyPr/>
                    <a:lstStyle/>
                    <a:p>
                      <a:pPr algn="r" fontAlgn="b"/>
                      <a:r>
                        <a:rPr lang="sv-SE" sz="1100" b="0" i="0" u="none" strike="noStrike" dirty="0">
                          <a:solidFill>
                            <a:srgbClr val="000000"/>
                          </a:solidFill>
                          <a:effectLst/>
                          <a:latin typeface="Calibri" panose="020F0502020204030204" pitchFamily="34" charset="0"/>
                        </a:rPr>
                        <a:t>*</a:t>
                      </a:r>
                    </a:p>
                  </a:txBody>
                  <a:tcPr marL="7620" marR="7620" marT="7620" marB="0" anchor="b"/>
                </a:tc>
                <a:tc>
                  <a:txBody>
                    <a:bodyPr/>
                    <a:lstStyle/>
                    <a:p>
                      <a:pPr algn="r" fontAlgn="b"/>
                      <a:endParaRPr lang="sv-SE"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endParaRPr lang="sv-SE" sz="11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823173892"/>
                  </a:ext>
                </a:extLst>
              </a:tr>
              <a:tr h="141287">
                <a:tc>
                  <a:txBody>
                    <a:bodyPr/>
                    <a:lstStyle/>
                    <a:p>
                      <a:pPr algn="l" fontAlgn="b"/>
                      <a:r>
                        <a:rPr lang="sv-SE" sz="1200" b="1" i="0" u="none" strike="noStrike" dirty="0">
                          <a:solidFill>
                            <a:srgbClr val="000000"/>
                          </a:solidFill>
                          <a:effectLst/>
                          <a:latin typeface="Calibri" panose="020F0502020204030204" pitchFamily="34" charset="0"/>
                        </a:rPr>
                        <a:t>Hela regionen</a:t>
                      </a:r>
                    </a:p>
                  </a:txBody>
                  <a:tcPr marL="7064" marR="7064" marT="7064" marB="0" anchor="b"/>
                </a:tc>
                <a:tc>
                  <a:txBody>
                    <a:bodyPr/>
                    <a:lstStyle/>
                    <a:p>
                      <a:pPr algn="ctr" fontAlgn="b"/>
                      <a:r>
                        <a:rPr lang="sv-SE" sz="1100" b="1" i="0" u="none" strike="noStrike" dirty="0">
                          <a:solidFill>
                            <a:srgbClr val="000000"/>
                          </a:solidFill>
                          <a:effectLst/>
                          <a:latin typeface="Calibri" panose="020F0502020204030204" pitchFamily="34" charset="0"/>
                        </a:rPr>
                        <a:t>196/328</a:t>
                      </a:r>
                    </a:p>
                    <a:p>
                      <a:pPr algn="ctr" fontAlgn="b"/>
                      <a:r>
                        <a:rPr lang="sv-SE" sz="1100" b="1" i="0" u="none" strike="noStrike" dirty="0">
                          <a:solidFill>
                            <a:srgbClr val="000000"/>
                          </a:solidFill>
                          <a:effectLst/>
                          <a:latin typeface="Calibri" panose="020F0502020204030204" pitchFamily="34" charset="0"/>
                        </a:rPr>
                        <a:t>60%</a:t>
                      </a:r>
                    </a:p>
                  </a:txBody>
                  <a:tcPr marL="7620" marR="7620" marT="7620" marB="0" anchor="b"/>
                </a:tc>
                <a:tc>
                  <a:txBody>
                    <a:bodyPr/>
                    <a:lstStyle/>
                    <a:p>
                      <a:pPr algn="ctr" fontAlgn="b"/>
                      <a:r>
                        <a:rPr lang="sv-SE" sz="1100" b="1" i="0" u="none" strike="noStrike" dirty="0">
                          <a:solidFill>
                            <a:srgbClr val="000000"/>
                          </a:solidFill>
                          <a:effectLst/>
                          <a:latin typeface="Calibri" panose="020F0502020204030204" pitchFamily="34" charset="0"/>
                        </a:rPr>
                        <a:t>209/351</a:t>
                      </a:r>
                    </a:p>
                    <a:p>
                      <a:pPr algn="ctr" fontAlgn="b"/>
                      <a:r>
                        <a:rPr lang="sv-SE" sz="1100" b="1" i="0" u="none" strike="noStrike" dirty="0">
                          <a:solidFill>
                            <a:srgbClr val="000000"/>
                          </a:solidFill>
                          <a:effectLst/>
                          <a:latin typeface="Calibri" panose="020F0502020204030204" pitchFamily="34" charset="0"/>
                        </a:rPr>
                        <a:t>60%</a:t>
                      </a:r>
                    </a:p>
                  </a:txBody>
                  <a:tcPr marL="7620" marR="7620" marT="7620"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100" b="1" i="0" u="none" strike="noStrike" dirty="0">
                          <a:solidFill>
                            <a:srgbClr val="000000"/>
                          </a:solidFill>
                          <a:effectLst/>
                          <a:latin typeface="Calibri" panose="020F0502020204030204" pitchFamily="34" charset="0"/>
                        </a:rPr>
                        <a:t>228/383</a:t>
                      </a:r>
                    </a:p>
                    <a:p>
                      <a:pPr algn="ctr" fontAlgn="b"/>
                      <a:r>
                        <a:rPr lang="sv-SE" sz="1100" b="1" i="0" u="none" strike="noStrike" dirty="0">
                          <a:solidFill>
                            <a:srgbClr val="000000"/>
                          </a:solidFill>
                          <a:effectLst/>
                          <a:latin typeface="Calibri" panose="020F0502020204030204" pitchFamily="34" charset="0"/>
                        </a:rPr>
                        <a:t>60%</a:t>
                      </a:r>
                    </a:p>
                  </a:txBody>
                  <a:tcPr marL="7620" marR="7620" marT="7620" marB="0" anchor="b"/>
                </a:tc>
                <a:extLst>
                  <a:ext uri="{0D108BD9-81ED-4DB2-BD59-A6C34878D82A}">
                    <a16:rowId xmlns:a16="http://schemas.microsoft.com/office/drawing/2014/main" val="2649650242"/>
                  </a:ext>
                </a:extLst>
              </a:tr>
            </a:tbl>
          </a:graphicData>
        </a:graphic>
      </p:graphicFrame>
      <p:sp>
        <p:nvSpPr>
          <p:cNvPr id="6" name="textruta 5">
            <a:extLst>
              <a:ext uri="{FF2B5EF4-FFF2-40B4-BE49-F238E27FC236}">
                <a16:creationId xmlns:a16="http://schemas.microsoft.com/office/drawing/2014/main" id="{69DC2676-F706-4657-8F6D-8984BC085402}"/>
              </a:ext>
            </a:extLst>
          </p:cNvPr>
          <p:cNvSpPr txBox="1"/>
          <p:nvPr/>
        </p:nvSpPr>
        <p:spPr>
          <a:xfrm>
            <a:off x="9384266" y="2892750"/>
            <a:ext cx="2866490" cy="2769989"/>
          </a:xfrm>
          <a:prstGeom prst="rect">
            <a:avLst/>
          </a:prstGeom>
          <a:noFill/>
        </p:spPr>
        <p:txBody>
          <a:bodyPr wrap="none" rtlCol="0">
            <a:spAutoFit/>
          </a:bodyPr>
          <a:lstStyle/>
          <a:p>
            <a:r>
              <a:rPr lang="sv-SE" sz="1100" b="1" dirty="0"/>
              <a:t>Exempel: </a:t>
            </a:r>
            <a:r>
              <a:rPr lang="sv-SE" sz="1100" dirty="0"/>
              <a:t>För </a:t>
            </a:r>
            <a:r>
              <a:rPr lang="sv-SE" sz="1100" b="1" dirty="0"/>
              <a:t>Skövde</a:t>
            </a:r>
            <a:r>
              <a:rPr lang="sv-SE" sz="1100" dirty="0"/>
              <a:t> skrevs 12 av 17 patienter</a:t>
            </a:r>
            <a:br>
              <a:rPr lang="sv-SE" sz="1100" dirty="0"/>
            </a:br>
            <a:r>
              <a:rPr lang="sv-SE" sz="1100" dirty="0"/>
              <a:t>ut samma dag som de var utskrivningsklara</a:t>
            </a:r>
          </a:p>
          <a:p>
            <a:r>
              <a:rPr lang="sv-SE" sz="1100" dirty="0"/>
              <a:t>i </a:t>
            </a:r>
            <a:r>
              <a:rPr lang="sv-SE" sz="1100" b="1" dirty="0"/>
              <a:t>mars, </a:t>
            </a:r>
            <a:r>
              <a:rPr lang="sv-SE" sz="1100" dirty="0"/>
              <a:t>inom psykiatrin.</a:t>
            </a:r>
            <a:endParaRPr lang="sv-SE" sz="1100" b="1" dirty="0"/>
          </a:p>
          <a:p>
            <a:endParaRPr lang="sv-SE" sz="1100" b="1" dirty="0"/>
          </a:p>
          <a:p>
            <a:endParaRPr lang="sv-SE" sz="1100" b="1" dirty="0"/>
          </a:p>
          <a:p>
            <a:r>
              <a:rPr lang="sv-SE" sz="1100" b="1" dirty="0"/>
              <a:t>Notera:</a:t>
            </a:r>
            <a:r>
              <a:rPr lang="sv-SE" sz="1100" dirty="0"/>
              <a:t> </a:t>
            </a:r>
          </a:p>
          <a:p>
            <a:r>
              <a:rPr lang="sv-SE" sz="1100" dirty="0"/>
              <a:t>Asterisk (*) markerar att färre än 5 psykiatri-</a:t>
            </a:r>
            <a:br>
              <a:rPr lang="sv-SE" sz="1100" dirty="0"/>
            </a:br>
            <a:r>
              <a:rPr lang="sv-SE" sz="1100" dirty="0"/>
              <a:t>ärenden/patienter blev utskrivna under </a:t>
            </a:r>
            <a:br>
              <a:rPr lang="sv-SE" sz="1100" dirty="0"/>
            </a:br>
            <a:r>
              <a:rPr lang="sv-SE" sz="1100" dirty="0"/>
              <a:t>månaden. </a:t>
            </a:r>
          </a:p>
          <a:p>
            <a:endParaRPr lang="sv-SE" sz="1100" dirty="0"/>
          </a:p>
          <a:p>
            <a:r>
              <a:rPr lang="sv-SE" sz="1100" dirty="0"/>
              <a:t>Blankt visar att det var noll ärenden.</a:t>
            </a:r>
          </a:p>
          <a:p>
            <a:endParaRPr lang="sv-SE" sz="1100" dirty="0"/>
          </a:p>
          <a:p>
            <a:endParaRPr lang="sv-SE" sz="1100" dirty="0"/>
          </a:p>
          <a:p>
            <a:endParaRPr lang="sv-SE" sz="1100" dirty="0"/>
          </a:p>
          <a:p>
            <a:endParaRPr lang="sv-SE" sz="1000" dirty="0"/>
          </a:p>
          <a:p>
            <a:endParaRPr lang="sv-SE" sz="1000" dirty="0"/>
          </a:p>
        </p:txBody>
      </p:sp>
      <p:cxnSp>
        <p:nvCxnSpPr>
          <p:cNvPr id="7" name="Rak pilkoppling 6">
            <a:extLst>
              <a:ext uri="{FF2B5EF4-FFF2-40B4-BE49-F238E27FC236}">
                <a16:creationId xmlns:a16="http://schemas.microsoft.com/office/drawing/2014/main" id="{BBF42EB9-0A65-4C66-9C54-A9CBFEF8AA71}"/>
              </a:ext>
            </a:extLst>
          </p:cNvPr>
          <p:cNvCxnSpPr/>
          <p:nvPr/>
        </p:nvCxnSpPr>
        <p:spPr>
          <a:xfrm flipH="1">
            <a:off x="9243146" y="2383099"/>
            <a:ext cx="1130660" cy="4529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21429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1"/>
          <p:cNvSpPr/>
          <p:nvPr/>
        </p:nvSpPr>
        <p:spPr>
          <a:xfrm>
            <a:off x="3048000" y="1859340"/>
            <a:ext cx="6096000" cy="4154984"/>
          </a:xfrm>
          <a:prstGeom prst="rect">
            <a:avLst/>
          </a:prstGeom>
        </p:spPr>
        <p:txBody>
          <a:bodyPr>
            <a:spAutoFit/>
          </a:bodyPr>
          <a:lstStyle/>
          <a:p>
            <a:pPr marL="285750" indent="-285750">
              <a:buFont typeface="Arial" panose="020B0604020202020204" pitchFamily="34" charset="0"/>
              <a:buChar char="•"/>
            </a:pPr>
            <a:r>
              <a:rPr lang="sv-SE" sz="2200" dirty="0"/>
              <a:t>Lagen om samverkan vid utskrivning från sluten hälso- och sjukvård trädde i kraft den 1 januari 2018</a:t>
            </a:r>
          </a:p>
          <a:p>
            <a:pPr marL="285750" indent="-285750">
              <a:buFont typeface="Arial" panose="020B0604020202020204" pitchFamily="34" charset="0"/>
              <a:buChar char="•"/>
            </a:pPr>
            <a:endParaRPr lang="sv-SE" sz="2200" dirty="0"/>
          </a:p>
          <a:p>
            <a:pPr marL="285750" indent="-285750">
              <a:buFont typeface="Arial" panose="020B0604020202020204" pitchFamily="34" charset="0"/>
              <a:buChar char="•"/>
            </a:pPr>
            <a:r>
              <a:rPr lang="sv-SE" sz="2200" dirty="0"/>
              <a:t>Lagen ska främja en god vård och en socialtjänst av god kvalitet för enskilda som efter utskrivning från sluten vård behöver insatser</a:t>
            </a:r>
          </a:p>
          <a:p>
            <a:pPr marL="285750" indent="-285750">
              <a:buFont typeface="Arial" panose="020B0604020202020204" pitchFamily="34" charset="0"/>
              <a:buChar char="•"/>
            </a:pPr>
            <a:endParaRPr lang="sv-SE" sz="2200" dirty="0"/>
          </a:p>
          <a:p>
            <a:pPr marL="285750" indent="-285750">
              <a:buFont typeface="Arial" panose="020B0604020202020204" pitchFamily="34" charset="0"/>
              <a:buChar char="•"/>
            </a:pPr>
            <a:r>
              <a:rPr lang="sv-SE" sz="2200" dirty="0"/>
              <a:t>Lagen ska särskilt främja utskrivning så snart som möjligt efter det att den behandlande läkaren bedömt att patienten är utskrivningsklar och inte har behov av slutenvårdens resurser längre</a:t>
            </a:r>
          </a:p>
        </p:txBody>
      </p:sp>
      <p:sp>
        <p:nvSpPr>
          <p:cNvPr id="4" name="Rubrik 1">
            <a:extLst>
              <a:ext uri="{FF2B5EF4-FFF2-40B4-BE49-F238E27FC236}">
                <a16:creationId xmlns:a16="http://schemas.microsoft.com/office/drawing/2014/main" id="{10262C15-6DBC-4E45-A2C5-E0F5E273D327}"/>
              </a:ext>
            </a:extLst>
          </p:cNvPr>
          <p:cNvSpPr txBox="1">
            <a:spLocks/>
          </p:cNvSpPr>
          <p:nvPr/>
        </p:nvSpPr>
        <p:spPr>
          <a:xfrm>
            <a:off x="1951899" y="697031"/>
            <a:ext cx="9731141" cy="1416309"/>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sv-SE" dirty="0"/>
              <a:t>Bakgrund</a:t>
            </a:r>
            <a:br>
              <a:rPr lang="sv-SE" dirty="0"/>
            </a:br>
            <a:endParaRPr lang="sv-SE" dirty="0"/>
          </a:p>
        </p:txBody>
      </p:sp>
    </p:spTree>
    <p:extLst>
      <p:ext uri="{BB962C8B-B14F-4D97-AF65-F5344CB8AC3E}">
        <p14:creationId xmlns:p14="http://schemas.microsoft.com/office/powerpoint/2010/main" val="22685443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1"/>
          <p:cNvSpPr/>
          <p:nvPr/>
        </p:nvSpPr>
        <p:spPr>
          <a:xfrm>
            <a:off x="1283163" y="273226"/>
            <a:ext cx="10378440" cy="1122871"/>
          </a:xfrm>
          <a:prstGeom prst="rect">
            <a:avLst/>
          </a:prstGeom>
        </p:spPr>
        <p:txBody>
          <a:bodyPr wrap="square">
            <a:spAutoFit/>
          </a:bodyPr>
          <a:lstStyle/>
          <a:p>
            <a:pPr>
              <a:lnSpc>
                <a:spcPct val="107000"/>
              </a:lnSpc>
              <a:spcAft>
                <a:spcPts val="800"/>
              </a:spcAft>
            </a:pPr>
            <a:r>
              <a:rPr lang="sv-SE" sz="3200" dirty="0">
                <a:latin typeface="Calibri" panose="020F0502020204030204" pitchFamily="34" charset="0"/>
                <a:ea typeface="Calibri" panose="020F0502020204030204" pitchFamily="34" charset="0"/>
                <a:cs typeface="Times New Roman" panose="02020603050405020304" pitchFamily="18" charset="0"/>
              </a:rPr>
              <a:t>Andel patienter(%) som skrivits ut från slutenvården utan att Meddelande om utskrivningsklar skickats.  </a:t>
            </a:r>
          </a:p>
        </p:txBody>
      </p:sp>
      <p:graphicFrame>
        <p:nvGraphicFramePr>
          <p:cNvPr id="4" name="Tabell 3">
            <a:extLst>
              <a:ext uri="{FF2B5EF4-FFF2-40B4-BE49-F238E27FC236}">
                <a16:creationId xmlns:a16="http://schemas.microsoft.com/office/drawing/2014/main" id="{6A89A3F3-4B54-42BA-A5AC-67CCA3CB5BA4}"/>
              </a:ext>
            </a:extLst>
          </p:cNvPr>
          <p:cNvGraphicFramePr>
            <a:graphicFrameLocks noGrp="1"/>
          </p:cNvGraphicFramePr>
          <p:nvPr>
            <p:extLst>
              <p:ext uri="{D42A27DB-BD31-4B8C-83A1-F6EECF244321}">
                <p14:modId xmlns:p14="http://schemas.microsoft.com/office/powerpoint/2010/main" val="1760414424"/>
              </p:ext>
            </p:extLst>
          </p:nvPr>
        </p:nvGraphicFramePr>
        <p:xfrm>
          <a:off x="2192398" y="1667653"/>
          <a:ext cx="6967713" cy="3061918"/>
        </p:xfrm>
        <a:graphic>
          <a:graphicData uri="http://schemas.openxmlformats.org/drawingml/2006/table">
            <a:tbl>
              <a:tblPr>
                <a:tableStyleId>{5C22544A-7EE6-4342-B048-85BDC9FD1C3A}</a:tableStyleId>
              </a:tblPr>
              <a:tblGrid>
                <a:gridCol w="3727713">
                  <a:extLst>
                    <a:ext uri="{9D8B030D-6E8A-4147-A177-3AD203B41FA5}">
                      <a16:colId xmlns:a16="http://schemas.microsoft.com/office/drawing/2014/main" val="724685499"/>
                    </a:ext>
                  </a:extLst>
                </a:gridCol>
                <a:gridCol w="1080000">
                  <a:extLst>
                    <a:ext uri="{9D8B030D-6E8A-4147-A177-3AD203B41FA5}">
                      <a16:colId xmlns:a16="http://schemas.microsoft.com/office/drawing/2014/main" val="1940178427"/>
                    </a:ext>
                  </a:extLst>
                </a:gridCol>
                <a:gridCol w="1080000">
                  <a:extLst>
                    <a:ext uri="{9D8B030D-6E8A-4147-A177-3AD203B41FA5}">
                      <a16:colId xmlns:a16="http://schemas.microsoft.com/office/drawing/2014/main" val="1595515006"/>
                    </a:ext>
                  </a:extLst>
                </a:gridCol>
                <a:gridCol w="1080000">
                  <a:extLst>
                    <a:ext uri="{9D8B030D-6E8A-4147-A177-3AD203B41FA5}">
                      <a16:colId xmlns:a16="http://schemas.microsoft.com/office/drawing/2014/main" val="1097804502"/>
                    </a:ext>
                  </a:extLst>
                </a:gridCol>
              </a:tblGrid>
              <a:tr h="260985">
                <a:tc gridSpan="4">
                  <a:txBody>
                    <a:bodyPr/>
                    <a:lstStyle/>
                    <a:p>
                      <a:pPr algn="l" fontAlgn="b"/>
                      <a:r>
                        <a:rPr lang="sv-SE" sz="2000" b="1" u="none" strike="noStrike" dirty="0">
                          <a:effectLst/>
                        </a:rPr>
                        <a:t>Andel ärenden med negativ ledtid Utskrivningsklar - Utskrivning</a:t>
                      </a:r>
                      <a:endParaRPr lang="sv-SE" sz="2000" b="1" i="0" u="none" strike="noStrike" dirty="0">
                        <a:solidFill>
                          <a:srgbClr val="000000"/>
                        </a:solidFill>
                        <a:effectLst/>
                        <a:latin typeface="Calibri" panose="020F0502020204030204" pitchFamily="34" charset="0"/>
                      </a:endParaRPr>
                    </a:p>
                    <a:p>
                      <a:pPr algn="l" fontAlgn="b"/>
                      <a:r>
                        <a:rPr lang="sv-SE" sz="1600" u="none" strike="noStrike" dirty="0">
                          <a:effectLst/>
                        </a:rPr>
                        <a:t> </a:t>
                      </a:r>
                      <a:endParaRPr lang="sv-SE" sz="1600" b="0" i="0" u="none" strike="noStrike" dirty="0">
                        <a:solidFill>
                          <a:srgbClr val="000000"/>
                        </a:solidFill>
                        <a:effectLst/>
                        <a:latin typeface="Calibri" panose="020F0502020204030204" pitchFamily="34" charset="0"/>
                      </a:endParaRPr>
                    </a:p>
                  </a:txBody>
                  <a:tcPr marL="0" marR="0" marT="0" marB="0" anchor="b"/>
                </a:tc>
                <a:tc hMerge="1">
                  <a:txBody>
                    <a:bodyPr/>
                    <a:lstStyle/>
                    <a:p>
                      <a:endParaRPr lang="sv-SE"/>
                    </a:p>
                  </a:txBody>
                  <a:tcPr/>
                </a:tc>
                <a:tc hMerge="1">
                  <a:txBody>
                    <a:bodyPr/>
                    <a:lstStyle/>
                    <a:p>
                      <a:endParaRPr lang="sv-SE"/>
                    </a:p>
                  </a:txBody>
                  <a:tcPr/>
                </a:tc>
                <a:tc hMerge="1">
                  <a:txBody>
                    <a:bodyPr/>
                    <a:lstStyle/>
                    <a:p>
                      <a:pPr algn="l" fontAlgn="b"/>
                      <a:endParaRPr lang="sv-SE"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199642741"/>
                  </a:ext>
                </a:extLst>
              </a:tr>
              <a:tr h="319806">
                <a:tc>
                  <a:txBody>
                    <a:bodyPr/>
                    <a:lstStyle/>
                    <a:p>
                      <a:pPr algn="l" fontAlgn="b"/>
                      <a:r>
                        <a:rPr lang="sv-SE" sz="2000" b="1" u="none" strike="noStrike" dirty="0">
                          <a:effectLst/>
                        </a:rPr>
                        <a:t>Sjukhus</a:t>
                      </a:r>
                      <a:endParaRPr lang="sv-SE" sz="2000" b="1" i="0" u="none" strike="noStrike" dirty="0">
                        <a:solidFill>
                          <a:srgbClr val="000000"/>
                        </a:solidFill>
                        <a:effectLst/>
                        <a:latin typeface="Calibri" panose="020F0502020204030204" pitchFamily="34" charset="0"/>
                      </a:endParaRPr>
                    </a:p>
                  </a:txBody>
                  <a:tcPr marL="0" marR="0" marT="0" marB="0" anchor="b"/>
                </a:tc>
                <a:tc>
                  <a:txBody>
                    <a:bodyPr/>
                    <a:lstStyle/>
                    <a:p>
                      <a:pPr marL="0" algn="ctr" defTabSz="914400" rtl="0" eaLnBrk="1" latinLnBrk="0" hangingPunct="1"/>
                      <a:r>
                        <a:rPr lang="sv-SE" sz="1600" b="1" kern="1200" dirty="0">
                          <a:solidFill>
                            <a:schemeClr val="dk1"/>
                          </a:solidFill>
                          <a:latin typeface="+mn-lt"/>
                          <a:ea typeface="+mn-ea"/>
                          <a:cs typeface="+mn-cs"/>
                        </a:rPr>
                        <a:t>Jan 2020</a:t>
                      </a:r>
                    </a:p>
                  </a:txBody>
                  <a:tcPr marL="0" marR="0" marT="0" marB="0" anchor="b"/>
                </a:tc>
                <a:tc>
                  <a:txBody>
                    <a:bodyPr/>
                    <a:lstStyle/>
                    <a:p>
                      <a:pPr marL="0" algn="ctr" defTabSz="914400" rtl="0" eaLnBrk="1" latinLnBrk="0" hangingPunct="1"/>
                      <a:r>
                        <a:rPr lang="sv-SE" sz="1600" b="1" kern="1200" dirty="0">
                          <a:solidFill>
                            <a:schemeClr val="dk1"/>
                          </a:solidFill>
                          <a:latin typeface="+mn-lt"/>
                          <a:ea typeface="+mn-ea"/>
                          <a:cs typeface="+mn-cs"/>
                        </a:rPr>
                        <a:t>Feb 2020</a:t>
                      </a:r>
                    </a:p>
                  </a:txBody>
                  <a:tcPr marL="0" marR="0" marT="0" marB="0" anchor="b"/>
                </a:tc>
                <a:tc>
                  <a:txBody>
                    <a:bodyPr/>
                    <a:lstStyle/>
                    <a:p>
                      <a:pPr marL="0" algn="ctr" defTabSz="914400" rtl="0" eaLnBrk="1" latinLnBrk="0" hangingPunct="1"/>
                      <a:r>
                        <a:rPr lang="sv-SE" sz="1600" b="1" kern="1200" dirty="0">
                          <a:solidFill>
                            <a:schemeClr val="dk1"/>
                          </a:solidFill>
                          <a:latin typeface="+mn-lt"/>
                          <a:ea typeface="+mn-ea"/>
                          <a:cs typeface="+mn-cs"/>
                        </a:rPr>
                        <a:t>Mars 2020</a:t>
                      </a:r>
                    </a:p>
                  </a:txBody>
                  <a:tcPr marL="0" marR="0" marT="0" marB="0" anchor="b"/>
                </a:tc>
                <a:extLst>
                  <a:ext uri="{0D108BD9-81ED-4DB2-BD59-A6C34878D82A}">
                    <a16:rowId xmlns:a16="http://schemas.microsoft.com/office/drawing/2014/main" val="3775759780"/>
                  </a:ext>
                </a:extLst>
              </a:tr>
              <a:tr h="318952">
                <a:tc>
                  <a:txBody>
                    <a:bodyPr/>
                    <a:lstStyle/>
                    <a:p>
                      <a:pPr algn="l" fontAlgn="b"/>
                      <a:r>
                        <a:rPr lang="sv-SE" sz="2000" u="none" strike="noStrike" dirty="0">
                          <a:effectLst/>
                        </a:rPr>
                        <a:t>Alingsås Lasarett</a:t>
                      </a:r>
                      <a:endParaRPr lang="sv-SE" sz="2000" b="0" i="0" u="none" strike="noStrike" dirty="0">
                        <a:solidFill>
                          <a:srgbClr val="000000"/>
                        </a:solidFill>
                        <a:effectLst/>
                        <a:latin typeface="Calibri" panose="020F0502020204030204" pitchFamily="34" charset="0"/>
                      </a:endParaRPr>
                    </a:p>
                  </a:txBody>
                  <a:tcPr marL="0" marR="0" marT="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5%</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7%</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8%</a:t>
                      </a:r>
                    </a:p>
                  </a:txBody>
                  <a:tcPr marL="7620" marR="7620" marT="7620" marB="0" anchor="b"/>
                </a:tc>
                <a:extLst>
                  <a:ext uri="{0D108BD9-81ED-4DB2-BD59-A6C34878D82A}">
                    <a16:rowId xmlns:a16="http://schemas.microsoft.com/office/drawing/2014/main" val="872705676"/>
                  </a:ext>
                </a:extLst>
              </a:tr>
              <a:tr h="260985">
                <a:tc>
                  <a:txBody>
                    <a:bodyPr/>
                    <a:lstStyle/>
                    <a:p>
                      <a:pPr algn="l" fontAlgn="b"/>
                      <a:r>
                        <a:rPr lang="sv-SE" sz="2000" u="none" strike="noStrike" dirty="0">
                          <a:effectLst/>
                        </a:rPr>
                        <a:t>Kungälvs Sjukhus</a:t>
                      </a:r>
                      <a:endParaRPr lang="sv-SE" sz="2000" b="0" i="0" u="none" strike="noStrike" dirty="0">
                        <a:solidFill>
                          <a:srgbClr val="000000"/>
                        </a:solidFill>
                        <a:effectLst/>
                        <a:latin typeface="Calibri" panose="020F0502020204030204" pitchFamily="34" charset="0"/>
                      </a:endParaRPr>
                    </a:p>
                  </a:txBody>
                  <a:tcPr marL="0" marR="0" marT="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3%</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6%</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4%</a:t>
                      </a:r>
                    </a:p>
                  </a:txBody>
                  <a:tcPr marL="7620" marR="7620" marT="7620" marB="0" anchor="b"/>
                </a:tc>
                <a:extLst>
                  <a:ext uri="{0D108BD9-81ED-4DB2-BD59-A6C34878D82A}">
                    <a16:rowId xmlns:a16="http://schemas.microsoft.com/office/drawing/2014/main" val="3704487267"/>
                  </a:ext>
                </a:extLst>
              </a:tr>
              <a:tr h="260985">
                <a:tc>
                  <a:txBody>
                    <a:bodyPr/>
                    <a:lstStyle/>
                    <a:p>
                      <a:pPr algn="l" fontAlgn="b"/>
                      <a:r>
                        <a:rPr lang="sv-SE" sz="2000" u="none" strike="noStrike" dirty="0">
                          <a:effectLst/>
                        </a:rPr>
                        <a:t>NU-sjukvården</a:t>
                      </a:r>
                      <a:endParaRPr lang="sv-SE" sz="2000" b="0" i="0" u="none" strike="noStrike" dirty="0">
                        <a:solidFill>
                          <a:srgbClr val="000000"/>
                        </a:solidFill>
                        <a:effectLst/>
                        <a:latin typeface="Calibri" panose="020F0502020204030204" pitchFamily="34" charset="0"/>
                      </a:endParaRPr>
                    </a:p>
                  </a:txBody>
                  <a:tcPr marL="0" marR="0" marT="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6%</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7%</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6%</a:t>
                      </a:r>
                    </a:p>
                  </a:txBody>
                  <a:tcPr marL="7620" marR="7620" marT="7620" marB="0" anchor="b"/>
                </a:tc>
                <a:extLst>
                  <a:ext uri="{0D108BD9-81ED-4DB2-BD59-A6C34878D82A}">
                    <a16:rowId xmlns:a16="http://schemas.microsoft.com/office/drawing/2014/main" val="626047669"/>
                  </a:ext>
                </a:extLst>
              </a:tr>
              <a:tr h="260985">
                <a:tc>
                  <a:txBody>
                    <a:bodyPr/>
                    <a:lstStyle/>
                    <a:p>
                      <a:pPr algn="l" fontAlgn="b"/>
                      <a:r>
                        <a:rPr lang="sv-SE" sz="2000" u="none" strike="noStrike" dirty="0">
                          <a:effectLst/>
                        </a:rPr>
                        <a:t>Sahlgrenska Universitetssjukhuset</a:t>
                      </a:r>
                      <a:endParaRPr lang="sv-SE" sz="2000" b="0" i="0" u="none" strike="noStrike" dirty="0">
                        <a:solidFill>
                          <a:srgbClr val="000000"/>
                        </a:solidFill>
                        <a:effectLst/>
                        <a:latin typeface="Calibri" panose="020F0502020204030204" pitchFamily="34" charset="0"/>
                      </a:endParaRPr>
                    </a:p>
                  </a:txBody>
                  <a:tcPr marL="0" marR="0" marT="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11%</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13%</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12%</a:t>
                      </a:r>
                    </a:p>
                  </a:txBody>
                  <a:tcPr marL="7620" marR="7620" marT="7620" marB="0" anchor="b"/>
                </a:tc>
                <a:extLst>
                  <a:ext uri="{0D108BD9-81ED-4DB2-BD59-A6C34878D82A}">
                    <a16:rowId xmlns:a16="http://schemas.microsoft.com/office/drawing/2014/main" val="1767229673"/>
                  </a:ext>
                </a:extLst>
              </a:tr>
              <a:tr h="260985">
                <a:tc>
                  <a:txBody>
                    <a:bodyPr/>
                    <a:lstStyle/>
                    <a:p>
                      <a:pPr algn="l" fontAlgn="b"/>
                      <a:r>
                        <a:rPr lang="sv-SE" sz="2000" u="none" strike="noStrike">
                          <a:effectLst/>
                        </a:rPr>
                        <a:t>Skaraborgs sjukhus</a:t>
                      </a:r>
                      <a:endParaRPr lang="sv-SE" sz="2000" b="0" i="0" u="none" strike="noStrike">
                        <a:solidFill>
                          <a:srgbClr val="000000"/>
                        </a:solidFill>
                        <a:effectLst/>
                        <a:latin typeface="Calibri" panose="020F0502020204030204" pitchFamily="34" charset="0"/>
                      </a:endParaRPr>
                    </a:p>
                  </a:txBody>
                  <a:tcPr marL="0" marR="0" marT="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5%</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6%</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5%</a:t>
                      </a:r>
                    </a:p>
                  </a:txBody>
                  <a:tcPr marL="7620" marR="7620" marT="7620" marB="0" anchor="b"/>
                </a:tc>
                <a:extLst>
                  <a:ext uri="{0D108BD9-81ED-4DB2-BD59-A6C34878D82A}">
                    <a16:rowId xmlns:a16="http://schemas.microsoft.com/office/drawing/2014/main" val="3394770221"/>
                  </a:ext>
                </a:extLst>
              </a:tr>
              <a:tr h="260985">
                <a:tc>
                  <a:txBody>
                    <a:bodyPr/>
                    <a:lstStyle/>
                    <a:p>
                      <a:pPr algn="l" fontAlgn="b"/>
                      <a:r>
                        <a:rPr lang="sv-SE" sz="2000" u="none" strike="noStrike" dirty="0">
                          <a:effectLst/>
                        </a:rPr>
                        <a:t>Södra Älvsborgs Sjukhus</a:t>
                      </a:r>
                      <a:endParaRPr lang="sv-SE" sz="2000" b="0" i="0" u="none" strike="noStrike" dirty="0">
                        <a:solidFill>
                          <a:srgbClr val="000000"/>
                        </a:solidFill>
                        <a:effectLst/>
                        <a:latin typeface="Calibri" panose="020F0502020204030204" pitchFamily="34" charset="0"/>
                      </a:endParaRPr>
                    </a:p>
                  </a:txBody>
                  <a:tcPr marL="0" marR="0" marT="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9%</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9%</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9%</a:t>
                      </a:r>
                    </a:p>
                  </a:txBody>
                  <a:tcPr marL="7620" marR="7620" marT="7620" marB="0" anchor="b"/>
                </a:tc>
                <a:extLst>
                  <a:ext uri="{0D108BD9-81ED-4DB2-BD59-A6C34878D82A}">
                    <a16:rowId xmlns:a16="http://schemas.microsoft.com/office/drawing/2014/main" val="2173444609"/>
                  </a:ext>
                </a:extLst>
              </a:tr>
              <a:tr h="260985">
                <a:tc>
                  <a:txBody>
                    <a:bodyPr/>
                    <a:lstStyle/>
                    <a:p>
                      <a:pPr algn="l" fontAlgn="b"/>
                      <a:r>
                        <a:rPr lang="sv-SE" sz="2000" b="1" u="none" strike="noStrike" dirty="0">
                          <a:effectLst/>
                        </a:rPr>
                        <a:t>Totalt </a:t>
                      </a:r>
                      <a:endParaRPr lang="sv-SE" sz="2000" b="1" i="0" u="none" strike="noStrike" dirty="0">
                        <a:solidFill>
                          <a:srgbClr val="000000"/>
                        </a:solidFill>
                        <a:effectLst/>
                        <a:latin typeface="Calibri" panose="020F0502020204030204" pitchFamily="34" charset="0"/>
                      </a:endParaRPr>
                    </a:p>
                  </a:txBody>
                  <a:tcPr marL="0" marR="0" marT="0" marB="0" anchor="b"/>
                </a:tc>
                <a:tc>
                  <a:txBody>
                    <a:bodyPr/>
                    <a:lstStyle/>
                    <a:p>
                      <a:pPr marL="0" algn="ctr" defTabSz="914400" rtl="0" eaLnBrk="1" fontAlgn="b" latinLnBrk="0" hangingPunct="1"/>
                      <a:r>
                        <a:rPr lang="sv-SE" sz="2000" b="1" i="0" u="none" strike="noStrike" kern="1200" dirty="0">
                          <a:solidFill>
                            <a:srgbClr val="000000"/>
                          </a:solidFill>
                          <a:effectLst/>
                          <a:latin typeface="Calibri" panose="020F0502020204030204" pitchFamily="34" charset="0"/>
                          <a:ea typeface="+mn-ea"/>
                          <a:cs typeface="+mn-cs"/>
                        </a:rPr>
                        <a:t>8%</a:t>
                      </a:r>
                    </a:p>
                  </a:txBody>
                  <a:tcPr marL="7620" marR="7620" marT="7620" marB="0" anchor="b"/>
                </a:tc>
                <a:tc>
                  <a:txBody>
                    <a:bodyPr/>
                    <a:lstStyle/>
                    <a:p>
                      <a:pPr marL="0" algn="ctr" defTabSz="914400" rtl="0" eaLnBrk="1" fontAlgn="b" latinLnBrk="0" hangingPunct="1"/>
                      <a:r>
                        <a:rPr lang="sv-SE" sz="2000" b="1" i="0" u="none" strike="noStrike" kern="1200" dirty="0">
                          <a:solidFill>
                            <a:srgbClr val="000000"/>
                          </a:solidFill>
                          <a:effectLst/>
                          <a:latin typeface="Calibri" panose="020F0502020204030204" pitchFamily="34" charset="0"/>
                          <a:ea typeface="+mn-ea"/>
                          <a:cs typeface="+mn-cs"/>
                        </a:rPr>
                        <a:t>9%</a:t>
                      </a:r>
                    </a:p>
                  </a:txBody>
                  <a:tcPr marL="7620" marR="7620" marT="7620" marB="0" anchor="b"/>
                </a:tc>
                <a:tc>
                  <a:txBody>
                    <a:bodyPr/>
                    <a:lstStyle/>
                    <a:p>
                      <a:pPr marL="0" algn="ctr" defTabSz="914400" rtl="0" eaLnBrk="1" fontAlgn="b" latinLnBrk="0" hangingPunct="1"/>
                      <a:r>
                        <a:rPr lang="sv-SE" sz="2000" b="1" i="0" u="none" strike="noStrike" kern="1200" dirty="0">
                          <a:solidFill>
                            <a:srgbClr val="000000"/>
                          </a:solidFill>
                          <a:effectLst/>
                          <a:latin typeface="Calibri" panose="020F0502020204030204" pitchFamily="34" charset="0"/>
                          <a:ea typeface="+mn-ea"/>
                          <a:cs typeface="+mn-cs"/>
                        </a:rPr>
                        <a:t>8%</a:t>
                      </a:r>
                    </a:p>
                  </a:txBody>
                  <a:tcPr marL="7620" marR="7620" marT="7620" marB="0" anchor="b"/>
                </a:tc>
                <a:extLst>
                  <a:ext uri="{0D108BD9-81ED-4DB2-BD59-A6C34878D82A}">
                    <a16:rowId xmlns:a16="http://schemas.microsoft.com/office/drawing/2014/main" val="480597874"/>
                  </a:ext>
                </a:extLst>
              </a:tr>
            </a:tbl>
          </a:graphicData>
        </a:graphic>
      </p:graphicFrame>
      <p:sp>
        <p:nvSpPr>
          <p:cNvPr id="5" name="textruta 4">
            <a:extLst>
              <a:ext uri="{FF2B5EF4-FFF2-40B4-BE49-F238E27FC236}">
                <a16:creationId xmlns:a16="http://schemas.microsoft.com/office/drawing/2014/main" id="{4C7F7127-B163-400D-B6D5-C374A4EDF745}"/>
              </a:ext>
            </a:extLst>
          </p:cNvPr>
          <p:cNvSpPr txBox="1"/>
          <p:nvPr/>
        </p:nvSpPr>
        <p:spPr>
          <a:xfrm>
            <a:off x="1813560" y="5307501"/>
            <a:ext cx="10378440" cy="1277273"/>
          </a:xfrm>
          <a:prstGeom prst="rect">
            <a:avLst/>
          </a:prstGeom>
          <a:noFill/>
        </p:spPr>
        <p:txBody>
          <a:bodyPr wrap="square" rtlCol="0">
            <a:spAutoFit/>
          </a:bodyPr>
          <a:lstStyle/>
          <a:p>
            <a:r>
              <a:rPr lang="sv-SE" sz="1100" b="1" dirty="0"/>
              <a:t>Exempel</a:t>
            </a:r>
            <a:r>
              <a:rPr lang="sv-SE" sz="1100" dirty="0"/>
              <a:t>: I </a:t>
            </a:r>
            <a:r>
              <a:rPr lang="sv-SE" sz="1100" b="1" dirty="0"/>
              <a:t>6% </a:t>
            </a:r>
            <a:r>
              <a:rPr lang="sv-SE" sz="1100" dirty="0"/>
              <a:t>av slutenvårdsärendena som hanterats i SAMSA på </a:t>
            </a:r>
            <a:r>
              <a:rPr lang="sv-SE" sz="1100" b="1" dirty="0"/>
              <a:t>NU-sjukvården </a:t>
            </a:r>
            <a:r>
              <a:rPr lang="sv-SE" sz="1100" dirty="0"/>
              <a:t>i </a:t>
            </a:r>
            <a:r>
              <a:rPr lang="sv-SE" sz="1100" b="1" dirty="0"/>
              <a:t>mars</a:t>
            </a:r>
            <a:r>
              <a:rPr lang="sv-SE" sz="1100" dirty="0"/>
              <a:t>, har patienten skrivits ut från slutenvården innan Meddelande om </a:t>
            </a:r>
            <a:br>
              <a:rPr lang="sv-SE" sz="1100" dirty="0"/>
            </a:br>
            <a:r>
              <a:rPr lang="sv-SE" sz="1100" dirty="0"/>
              <a:t>utskrivningsklar skickats.</a:t>
            </a:r>
          </a:p>
          <a:p>
            <a:endParaRPr lang="sv-SE" sz="1100" dirty="0"/>
          </a:p>
          <a:p>
            <a:r>
              <a:rPr lang="sv-SE" sz="1100" dirty="0"/>
              <a:t>Vid framräkning av medelvärde för ”Vårdtid som utskrivningsklar” framkom att ett antal slutenvårdsärende har negativ ledtid, dvs. patienten har skrivits ut från slutenvården </a:t>
            </a:r>
            <a:br>
              <a:rPr lang="sv-SE" sz="1100" dirty="0"/>
            </a:br>
            <a:r>
              <a:rPr lang="sv-SE" sz="1100" dirty="0"/>
              <a:t>utan att Meddelande om utskrivningsklar skickats. Detta meddelande har skickats i efterhand, efter att patienten skrivits ut från slutenvården. Detta blir ett mått på </a:t>
            </a:r>
            <a:br>
              <a:rPr lang="sv-SE" sz="1100" dirty="0"/>
            </a:br>
            <a:r>
              <a:rPr lang="sv-SE" sz="1100" dirty="0"/>
              <a:t>följsamheten till processen, inga patienter borde skrivas ut utan att de samverkande parterna meddelats att patienten är utskrivningsklar. </a:t>
            </a:r>
            <a:br>
              <a:rPr lang="sv-SE" sz="1100" dirty="0"/>
            </a:br>
            <a:r>
              <a:rPr lang="sv-SE" sz="1100" u="sng" dirty="0"/>
              <a:t>Ärende med negativ ledtid har exkluderats ur de medelvärden som redovisats i bild 6-17 ovan.</a:t>
            </a:r>
          </a:p>
        </p:txBody>
      </p:sp>
      <p:cxnSp>
        <p:nvCxnSpPr>
          <p:cNvPr id="6" name="Rak pilkoppling 5">
            <a:extLst>
              <a:ext uri="{FF2B5EF4-FFF2-40B4-BE49-F238E27FC236}">
                <a16:creationId xmlns:a16="http://schemas.microsoft.com/office/drawing/2014/main" id="{9711D817-BBA4-4F56-B2DF-3ACC91AE619C}"/>
              </a:ext>
            </a:extLst>
          </p:cNvPr>
          <p:cNvCxnSpPr/>
          <p:nvPr/>
        </p:nvCxnSpPr>
        <p:spPr>
          <a:xfrm flipH="1">
            <a:off x="8999856" y="2898871"/>
            <a:ext cx="1130660" cy="4529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238640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1"/>
          <p:cNvSpPr/>
          <p:nvPr/>
        </p:nvSpPr>
        <p:spPr>
          <a:xfrm>
            <a:off x="2147606" y="406011"/>
            <a:ext cx="9697649" cy="1532022"/>
          </a:xfrm>
          <a:prstGeom prst="rect">
            <a:avLst/>
          </a:prstGeom>
        </p:spPr>
        <p:txBody>
          <a:bodyPr wrap="square">
            <a:spAutoFit/>
          </a:bodyPr>
          <a:lstStyle/>
          <a:p>
            <a:pPr>
              <a:lnSpc>
                <a:spcPct val="107000"/>
              </a:lnSpc>
              <a:spcAft>
                <a:spcPts val="800"/>
              </a:spcAft>
            </a:pPr>
            <a:r>
              <a:rPr lang="sv-SE" sz="3200" dirty="0">
                <a:latin typeface="Calibri" panose="020F0502020204030204" pitchFamily="34" charset="0"/>
                <a:ea typeface="Calibri" panose="020F0502020204030204" pitchFamily="34" charset="0"/>
                <a:cs typeface="Times New Roman" panose="02020603050405020304" pitchFamily="18" charset="0"/>
              </a:rPr>
              <a:t>Antal patienter som ”återinskrivs”, per tidsperiod,</a:t>
            </a:r>
            <a:br>
              <a:rPr lang="sv-SE" sz="3200" dirty="0">
                <a:latin typeface="Calibri" panose="020F0502020204030204" pitchFamily="34" charset="0"/>
                <a:ea typeface="Calibri" panose="020F0502020204030204" pitchFamily="34" charset="0"/>
                <a:cs typeface="Times New Roman" panose="02020603050405020304" pitchFamily="18" charset="0"/>
              </a:rPr>
            </a:br>
            <a:r>
              <a:rPr lang="sv-SE" sz="3200" dirty="0">
                <a:latin typeface="Calibri" panose="020F0502020204030204" pitchFamily="34" charset="0"/>
                <a:ea typeface="Calibri" panose="020F0502020204030204" pitchFamily="34" charset="0"/>
                <a:cs typeface="Times New Roman" panose="02020603050405020304" pitchFamily="18" charset="0"/>
              </a:rPr>
              <a:t>kopplat till IT-stödet SAMSA</a:t>
            </a:r>
          </a:p>
          <a:p>
            <a:pPr>
              <a:lnSpc>
                <a:spcPct val="107000"/>
              </a:lnSpc>
              <a:spcAft>
                <a:spcPts val="800"/>
              </a:spcAft>
            </a:pPr>
            <a:r>
              <a:rPr lang="sv-SE" dirty="0">
                <a:latin typeface="Calibri" panose="020F0502020204030204" pitchFamily="34" charset="0"/>
                <a:ea typeface="Calibri" panose="020F0502020204030204" pitchFamily="34" charset="0"/>
                <a:cs typeface="Times New Roman" panose="02020603050405020304" pitchFamily="18" charset="0"/>
              </a:rPr>
              <a:t>Antal Inskrivningar i SAMSA ställt mot antal unika patienter i dessa ärenden, per tvåmånadersperiod.</a:t>
            </a:r>
          </a:p>
        </p:txBody>
      </p:sp>
      <p:graphicFrame>
        <p:nvGraphicFramePr>
          <p:cNvPr id="5" name="Tabell 4">
            <a:extLst>
              <a:ext uri="{FF2B5EF4-FFF2-40B4-BE49-F238E27FC236}">
                <a16:creationId xmlns:a16="http://schemas.microsoft.com/office/drawing/2014/main" id="{32AC8205-494E-4849-9176-473A2793AA49}"/>
              </a:ext>
            </a:extLst>
          </p:cNvPr>
          <p:cNvGraphicFramePr>
            <a:graphicFrameLocks noGrp="1"/>
          </p:cNvGraphicFramePr>
          <p:nvPr>
            <p:extLst>
              <p:ext uri="{D42A27DB-BD31-4B8C-83A1-F6EECF244321}">
                <p14:modId xmlns:p14="http://schemas.microsoft.com/office/powerpoint/2010/main" val="2225633217"/>
              </p:ext>
            </p:extLst>
          </p:nvPr>
        </p:nvGraphicFramePr>
        <p:xfrm>
          <a:off x="2209490" y="2291491"/>
          <a:ext cx="6950839" cy="3223260"/>
        </p:xfrm>
        <a:graphic>
          <a:graphicData uri="http://schemas.openxmlformats.org/drawingml/2006/table">
            <a:tbl>
              <a:tblPr>
                <a:tableStyleId>{5C22544A-7EE6-4342-B048-85BDC9FD1C3A}</a:tableStyleId>
              </a:tblPr>
              <a:tblGrid>
                <a:gridCol w="3727713">
                  <a:extLst>
                    <a:ext uri="{9D8B030D-6E8A-4147-A177-3AD203B41FA5}">
                      <a16:colId xmlns:a16="http://schemas.microsoft.com/office/drawing/2014/main" val="724685499"/>
                    </a:ext>
                  </a:extLst>
                </a:gridCol>
                <a:gridCol w="1080000">
                  <a:extLst>
                    <a:ext uri="{9D8B030D-6E8A-4147-A177-3AD203B41FA5}">
                      <a16:colId xmlns:a16="http://schemas.microsoft.com/office/drawing/2014/main" val="1940178427"/>
                    </a:ext>
                  </a:extLst>
                </a:gridCol>
                <a:gridCol w="1080000">
                  <a:extLst>
                    <a:ext uri="{9D8B030D-6E8A-4147-A177-3AD203B41FA5}">
                      <a16:colId xmlns:a16="http://schemas.microsoft.com/office/drawing/2014/main" val="1595515006"/>
                    </a:ext>
                  </a:extLst>
                </a:gridCol>
                <a:gridCol w="1063126">
                  <a:extLst>
                    <a:ext uri="{9D8B030D-6E8A-4147-A177-3AD203B41FA5}">
                      <a16:colId xmlns:a16="http://schemas.microsoft.com/office/drawing/2014/main" val="1097804502"/>
                    </a:ext>
                  </a:extLst>
                </a:gridCol>
              </a:tblGrid>
              <a:tr h="260985">
                <a:tc gridSpan="4">
                  <a:txBody>
                    <a:bodyPr/>
                    <a:lstStyle/>
                    <a:p>
                      <a:pPr algn="l" fontAlgn="b"/>
                      <a:r>
                        <a:rPr lang="sv-SE" sz="2000" b="1" u="none" strike="noStrike" dirty="0">
                          <a:effectLst/>
                        </a:rPr>
                        <a:t>Andel (%) fler Inskrivningar än antal unika patienter</a:t>
                      </a:r>
                      <a:endParaRPr lang="sv-SE" sz="2000" b="1" i="0" u="none" strike="noStrike" dirty="0">
                        <a:solidFill>
                          <a:srgbClr val="000000"/>
                        </a:solidFill>
                        <a:effectLst/>
                        <a:latin typeface="Calibri" panose="020F0502020204030204" pitchFamily="34" charset="0"/>
                      </a:endParaRPr>
                    </a:p>
                    <a:p>
                      <a:pPr algn="l" fontAlgn="b"/>
                      <a:r>
                        <a:rPr lang="sv-SE" sz="1600" u="none" strike="noStrike" dirty="0">
                          <a:effectLst/>
                        </a:rPr>
                        <a:t> </a:t>
                      </a:r>
                      <a:endParaRPr lang="sv-SE" sz="1600" b="0" i="0" u="none" strike="noStrike" dirty="0">
                        <a:solidFill>
                          <a:srgbClr val="000000"/>
                        </a:solidFill>
                        <a:effectLst/>
                        <a:latin typeface="Calibri" panose="020F0502020204030204" pitchFamily="34" charset="0"/>
                      </a:endParaRPr>
                    </a:p>
                  </a:txBody>
                  <a:tcPr marL="0" marR="0" marT="0" marB="0" anchor="b"/>
                </a:tc>
                <a:tc hMerge="1">
                  <a:txBody>
                    <a:bodyPr/>
                    <a:lstStyle/>
                    <a:p>
                      <a:endParaRPr lang="sv-SE"/>
                    </a:p>
                  </a:txBody>
                  <a:tcPr/>
                </a:tc>
                <a:tc hMerge="1">
                  <a:txBody>
                    <a:bodyPr/>
                    <a:lstStyle/>
                    <a:p>
                      <a:endParaRPr lang="sv-SE"/>
                    </a:p>
                  </a:txBody>
                  <a:tcPr/>
                </a:tc>
                <a:tc hMerge="1">
                  <a:txBody>
                    <a:bodyPr/>
                    <a:lstStyle/>
                    <a:p>
                      <a:pPr algn="l" fontAlgn="b"/>
                      <a:endParaRPr lang="sv-SE"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199642741"/>
                  </a:ext>
                </a:extLst>
              </a:tr>
              <a:tr h="260985">
                <a:tc>
                  <a:txBody>
                    <a:bodyPr/>
                    <a:lstStyle/>
                    <a:p>
                      <a:pPr algn="l" fontAlgn="b"/>
                      <a:r>
                        <a:rPr lang="sv-SE" sz="2000" b="1" u="none" strike="noStrike" dirty="0">
                          <a:effectLst/>
                        </a:rPr>
                        <a:t>Sjukhus</a:t>
                      </a:r>
                      <a:endParaRPr lang="sv-SE" sz="2000" b="1" i="0" u="none" strike="noStrike" dirty="0">
                        <a:solidFill>
                          <a:srgbClr val="000000"/>
                        </a:solidFill>
                        <a:effectLst/>
                        <a:latin typeface="Calibri" panose="020F0502020204030204" pitchFamily="34" charset="0"/>
                      </a:endParaRPr>
                    </a:p>
                  </a:txBody>
                  <a:tcPr marL="0" marR="0" marT="0" marB="0" anchor="b"/>
                </a:tc>
                <a:tc>
                  <a:txBody>
                    <a:bodyPr/>
                    <a:lstStyle/>
                    <a:p>
                      <a:pPr algn="ctr"/>
                      <a:r>
                        <a:rPr lang="sv-SE" sz="1600" b="1" dirty="0">
                          <a:solidFill>
                            <a:schemeClr val="tx1"/>
                          </a:solidFill>
                        </a:rPr>
                        <a:t>Dec 2019-Jan 2020</a:t>
                      </a:r>
                    </a:p>
                  </a:txBody>
                  <a:tcPr marL="0" marR="0" marT="0" marB="0" anchor="b"/>
                </a:tc>
                <a:tc>
                  <a:txBody>
                    <a:bodyPr/>
                    <a:lstStyle/>
                    <a:p>
                      <a:pPr algn="ctr"/>
                      <a:r>
                        <a:rPr lang="sv-SE" sz="1600" b="1" dirty="0">
                          <a:solidFill>
                            <a:schemeClr val="tx1"/>
                          </a:solidFill>
                        </a:rPr>
                        <a:t>Jan-Feb 2020</a:t>
                      </a:r>
                    </a:p>
                  </a:txBody>
                  <a:tcPr marL="0" marR="0" marT="0" marB="0" anchor="b"/>
                </a:tc>
                <a:tc>
                  <a:txBody>
                    <a:bodyPr/>
                    <a:lstStyle/>
                    <a:p>
                      <a:pPr algn="ctr"/>
                      <a:r>
                        <a:rPr lang="sv-SE" sz="1600" b="1" dirty="0">
                          <a:solidFill>
                            <a:schemeClr val="tx1"/>
                          </a:solidFill>
                        </a:rPr>
                        <a:t>Feb-Mars 2020</a:t>
                      </a:r>
                    </a:p>
                  </a:txBody>
                  <a:tcPr marL="0" marR="0" marT="0" marB="0" anchor="b"/>
                </a:tc>
                <a:extLst>
                  <a:ext uri="{0D108BD9-81ED-4DB2-BD59-A6C34878D82A}">
                    <a16:rowId xmlns:a16="http://schemas.microsoft.com/office/drawing/2014/main" val="3775759780"/>
                  </a:ext>
                </a:extLst>
              </a:tr>
              <a:tr h="260985">
                <a:tc>
                  <a:txBody>
                    <a:bodyPr/>
                    <a:lstStyle/>
                    <a:p>
                      <a:pPr algn="l" fontAlgn="b"/>
                      <a:r>
                        <a:rPr lang="sv-SE" sz="2000" u="none" strike="noStrike" dirty="0">
                          <a:effectLst/>
                        </a:rPr>
                        <a:t>Alingsås Lasarett</a:t>
                      </a:r>
                      <a:endParaRPr lang="sv-SE" sz="2000" b="0" i="0" u="none" strike="noStrike" dirty="0">
                        <a:solidFill>
                          <a:srgbClr val="000000"/>
                        </a:solidFill>
                        <a:effectLst/>
                        <a:latin typeface="Calibri" panose="020F0502020204030204" pitchFamily="34" charset="0"/>
                      </a:endParaRPr>
                    </a:p>
                  </a:txBody>
                  <a:tcPr marL="0" marR="0" marT="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13%</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15%</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14%</a:t>
                      </a:r>
                    </a:p>
                  </a:txBody>
                  <a:tcPr marL="7620" marR="7620" marT="7620" marB="0" anchor="b"/>
                </a:tc>
                <a:extLst>
                  <a:ext uri="{0D108BD9-81ED-4DB2-BD59-A6C34878D82A}">
                    <a16:rowId xmlns:a16="http://schemas.microsoft.com/office/drawing/2014/main" val="872705676"/>
                  </a:ext>
                </a:extLst>
              </a:tr>
              <a:tr h="260985">
                <a:tc>
                  <a:txBody>
                    <a:bodyPr/>
                    <a:lstStyle/>
                    <a:p>
                      <a:pPr algn="l" fontAlgn="b"/>
                      <a:r>
                        <a:rPr lang="sv-SE" sz="2000" u="none" strike="noStrike">
                          <a:effectLst/>
                        </a:rPr>
                        <a:t>Kungälvs Sjukhus</a:t>
                      </a:r>
                      <a:endParaRPr lang="sv-SE" sz="2000" b="0" i="0" u="none" strike="noStrike">
                        <a:solidFill>
                          <a:srgbClr val="000000"/>
                        </a:solidFill>
                        <a:effectLst/>
                        <a:latin typeface="Calibri" panose="020F0502020204030204" pitchFamily="34" charset="0"/>
                      </a:endParaRPr>
                    </a:p>
                  </a:txBody>
                  <a:tcPr marL="0" marR="0" marT="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12%</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14%</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13%</a:t>
                      </a:r>
                    </a:p>
                  </a:txBody>
                  <a:tcPr marL="7620" marR="7620" marT="7620" marB="0" anchor="b"/>
                </a:tc>
                <a:extLst>
                  <a:ext uri="{0D108BD9-81ED-4DB2-BD59-A6C34878D82A}">
                    <a16:rowId xmlns:a16="http://schemas.microsoft.com/office/drawing/2014/main" val="3704487267"/>
                  </a:ext>
                </a:extLst>
              </a:tr>
              <a:tr h="260985">
                <a:tc>
                  <a:txBody>
                    <a:bodyPr/>
                    <a:lstStyle/>
                    <a:p>
                      <a:pPr algn="l" fontAlgn="b"/>
                      <a:r>
                        <a:rPr lang="sv-SE" sz="2000" u="none" strike="noStrike">
                          <a:effectLst/>
                        </a:rPr>
                        <a:t>NU-sjukvården</a:t>
                      </a:r>
                      <a:endParaRPr lang="sv-SE" sz="2000" b="0" i="0" u="none" strike="noStrike">
                        <a:solidFill>
                          <a:srgbClr val="000000"/>
                        </a:solidFill>
                        <a:effectLst/>
                        <a:latin typeface="Calibri" panose="020F0502020204030204" pitchFamily="34" charset="0"/>
                      </a:endParaRPr>
                    </a:p>
                  </a:txBody>
                  <a:tcPr marL="0" marR="0" marT="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15%</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16%</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13%</a:t>
                      </a:r>
                    </a:p>
                  </a:txBody>
                  <a:tcPr marL="7620" marR="7620" marT="7620" marB="0" anchor="b"/>
                </a:tc>
                <a:extLst>
                  <a:ext uri="{0D108BD9-81ED-4DB2-BD59-A6C34878D82A}">
                    <a16:rowId xmlns:a16="http://schemas.microsoft.com/office/drawing/2014/main" val="626047669"/>
                  </a:ext>
                </a:extLst>
              </a:tr>
              <a:tr h="260985">
                <a:tc>
                  <a:txBody>
                    <a:bodyPr/>
                    <a:lstStyle/>
                    <a:p>
                      <a:pPr algn="l" fontAlgn="b"/>
                      <a:r>
                        <a:rPr lang="sv-SE" sz="2000" u="none" strike="noStrike" dirty="0">
                          <a:effectLst/>
                        </a:rPr>
                        <a:t>Sahlgrenska Universitetssjukhuset</a:t>
                      </a:r>
                      <a:endParaRPr lang="sv-SE" sz="2000" b="0" i="0" u="none" strike="noStrike" dirty="0">
                        <a:solidFill>
                          <a:srgbClr val="000000"/>
                        </a:solidFill>
                        <a:effectLst/>
                        <a:latin typeface="Calibri" panose="020F0502020204030204" pitchFamily="34" charset="0"/>
                      </a:endParaRPr>
                    </a:p>
                  </a:txBody>
                  <a:tcPr marL="0" marR="0" marT="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12%</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11%</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10%</a:t>
                      </a:r>
                    </a:p>
                  </a:txBody>
                  <a:tcPr marL="7620" marR="7620" marT="7620" marB="0" anchor="b"/>
                </a:tc>
                <a:extLst>
                  <a:ext uri="{0D108BD9-81ED-4DB2-BD59-A6C34878D82A}">
                    <a16:rowId xmlns:a16="http://schemas.microsoft.com/office/drawing/2014/main" val="1767229673"/>
                  </a:ext>
                </a:extLst>
              </a:tr>
              <a:tr h="260985">
                <a:tc>
                  <a:txBody>
                    <a:bodyPr/>
                    <a:lstStyle/>
                    <a:p>
                      <a:pPr algn="l" fontAlgn="b"/>
                      <a:r>
                        <a:rPr lang="sv-SE" sz="2000" u="none" strike="noStrike">
                          <a:effectLst/>
                        </a:rPr>
                        <a:t>Skaraborgs sjukhus</a:t>
                      </a:r>
                      <a:endParaRPr lang="sv-SE" sz="2000" b="0" i="0" u="none" strike="noStrike">
                        <a:solidFill>
                          <a:srgbClr val="000000"/>
                        </a:solidFill>
                        <a:effectLst/>
                        <a:latin typeface="Calibri" panose="020F0502020204030204" pitchFamily="34" charset="0"/>
                      </a:endParaRPr>
                    </a:p>
                  </a:txBody>
                  <a:tcPr marL="0" marR="0" marT="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16%</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16%</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14%</a:t>
                      </a:r>
                    </a:p>
                  </a:txBody>
                  <a:tcPr marL="7620" marR="7620" marT="7620" marB="0" anchor="b"/>
                </a:tc>
                <a:extLst>
                  <a:ext uri="{0D108BD9-81ED-4DB2-BD59-A6C34878D82A}">
                    <a16:rowId xmlns:a16="http://schemas.microsoft.com/office/drawing/2014/main" val="3394770221"/>
                  </a:ext>
                </a:extLst>
              </a:tr>
              <a:tr h="260985">
                <a:tc>
                  <a:txBody>
                    <a:bodyPr/>
                    <a:lstStyle/>
                    <a:p>
                      <a:pPr algn="l" fontAlgn="b"/>
                      <a:r>
                        <a:rPr lang="sv-SE" sz="2000" u="none" strike="noStrike">
                          <a:effectLst/>
                        </a:rPr>
                        <a:t>Södra Älvsborgs Sjukhus</a:t>
                      </a:r>
                      <a:endParaRPr lang="sv-SE" sz="2000" b="0" i="0" u="none" strike="noStrike">
                        <a:solidFill>
                          <a:srgbClr val="000000"/>
                        </a:solidFill>
                        <a:effectLst/>
                        <a:latin typeface="Calibri" panose="020F0502020204030204" pitchFamily="34" charset="0"/>
                      </a:endParaRPr>
                    </a:p>
                  </a:txBody>
                  <a:tcPr marL="0" marR="0" marT="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15%</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15%</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13%</a:t>
                      </a:r>
                    </a:p>
                  </a:txBody>
                  <a:tcPr marL="7620" marR="7620" marT="7620" marB="0" anchor="b"/>
                </a:tc>
                <a:extLst>
                  <a:ext uri="{0D108BD9-81ED-4DB2-BD59-A6C34878D82A}">
                    <a16:rowId xmlns:a16="http://schemas.microsoft.com/office/drawing/2014/main" val="2173444609"/>
                  </a:ext>
                </a:extLst>
              </a:tr>
              <a:tr h="260985">
                <a:tc>
                  <a:txBody>
                    <a:bodyPr/>
                    <a:lstStyle/>
                    <a:p>
                      <a:pPr algn="l" fontAlgn="b"/>
                      <a:r>
                        <a:rPr lang="sv-SE" sz="2000" b="1" u="none" strike="noStrike" dirty="0">
                          <a:effectLst/>
                        </a:rPr>
                        <a:t>Totalt </a:t>
                      </a:r>
                      <a:endParaRPr lang="sv-SE" sz="2000" b="1" i="0" u="none" strike="noStrike" dirty="0">
                        <a:solidFill>
                          <a:srgbClr val="000000"/>
                        </a:solidFill>
                        <a:effectLst/>
                        <a:latin typeface="Calibri" panose="020F0502020204030204" pitchFamily="34" charset="0"/>
                      </a:endParaRPr>
                    </a:p>
                  </a:txBody>
                  <a:tcPr marL="0" marR="0" marT="0" marB="0" anchor="b"/>
                </a:tc>
                <a:tc>
                  <a:txBody>
                    <a:bodyPr/>
                    <a:lstStyle/>
                    <a:p>
                      <a:pPr marL="0" algn="ctr" defTabSz="914400" rtl="0" eaLnBrk="1" fontAlgn="b" latinLnBrk="0" hangingPunct="1"/>
                      <a:r>
                        <a:rPr lang="sv-SE" sz="2000" b="1" i="0" u="none" strike="noStrike" kern="1200" dirty="0">
                          <a:solidFill>
                            <a:srgbClr val="000000"/>
                          </a:solidFill>
                          <a:effectLst/>
                          <a:latin typeface="Calibri" panose="020F0502020204030204" pitchFamily="34" charset="0"/>
                          <a:ea typeface="+mn-ea"/>
                          <a:cs typeface="+mn-cs"/>
                        </a:rPr>
                        <a:t>14%</a:t>
                      </a:r>
                    </a:p>
                  </a:txBody>
                  <a:tcPr marL="7620" marR="7620" marT="7620" marB="0" anchor="b"/>
                </a:tc>
                <a:tc>
                  <a:txBody>
                    <a:bodyPr/>
                    <a:lstStyle/>
                    <a:p>
                      <a:pPr marL="0" algn="ctr" defTabSz="914400" rtl="0" eaLnBrk="1" fontAlgn="b" latinLnBrk="0" hangingPunct="1"/>
                      <a:r>
                        <a:rPr lang="sv-SE" sz="2000" b="1" i="0" u="none" strike="noStrike" kern="1200" dirty="0">
                          <a:solidFill>
                            <a:srgbClr val="000000"/>
                          </a:solidFill>
                          <a:effectLst/>
                          <a:latin typeface="Calibri" panose="020F0502020204030204" pitchFamily="34" charset="0"/>
                          <a:ea typeface="+mn-ea"/>
                          <a:cs typeface="+mn-cs"/>
                        </a:rPr>
                        <a:t>14%</a:t>
                      </a:r>
                    </a:p>
                  </a:txBody>
                  <a:tcPr marL="7620" marR="7620" marT="7620" marB="0" anchor="b"/>
                </a:tc>
                <a:tc>
                  <a:txBody>
                    <a:bodyPr/>
                    <a:lstStyle/>
                    <a:p>
                      <a:pPr marL="0" algn="ctr" defTabSz="914400" rtl="0" eaLnBrk="1" fontAlgn="b" latinLnBrk="0" hangingPunct="1"/>
                      <a:r>
                        <a:rPr lang="sv-SE" sz="2000" b="1" i="0" u="none" strike="noStrike" kern="1200" dirty="0">
                          <a:solidFill>
                            <a:srgbClr val="000000"/>
                          </a:solidFill>
                          <a:effectLst/>
                          <a:latin typeface="Calibri" panose="020F0502020204030204" pitchFamily="34" charset="0"/>
                          <a:ea typeface="+mn-ea"/>
                          <a:cs typeface="+mn-cs"/>
                        </a:rPr>
                        <a:t>13%</a:t>
                      </a:r>
                    </a:p>
                  </a:txBody>
                  <a:tcPr marL="7620" marR="7620" marT="7620" marB="0" anchor="b"/>
                </a:tc>
                <a:extLst>
                  <a:ext uri="{0D108BD9-81ED-4DB2-BD59-A6C34878D82A}">
                    <a16:rowId xmlns:a16="http://schemas.microsoft.com/office/drawing/2014/main" val="480597874"/>
                  </a:ext>
                </a:extLst>
              </a:tr>
            </a:tbl>
          </a:graphicData>
        </a:graphic>
      </p:graphicFrame>
      <p:sp>
        <p:nvSpPr>
          <p:cNvPr id="6" name="textruta 5">
            <a:extLst>
              <a:ext uri="{FF2B5EF4-FFF2-40B4-BE49-F238E27FC236}">
                <a16:creationId xmlns:a16="http://schemas.microsoft.com/office/drawing/2014/main" id="{DA8E535E-1459-42B7-834B-246A457F5F18}"/>
              </a:ext>
            </a:extLst>
          </p:cNvPr>
          <p:cNvSpPr txBox="1"/>
          <p:nvPr/>
        </p:nvSpPr>
        <p:spPr>
          <a:xfrm>
            <a:off x="2147607" y="5677995"/>
            <a:ext cx="9249736" cy="600164"/>
          </a:xfrm>
          <a:prstGeom prst="rect">
            <a:avLst/>
          </a:prstGeom>
          <a:noFill/>
        </p:spPr>
        <p:txBody>
          <a:bodyPr wrap="square" rtlCol="0">
            <a:spAutoFit/>
          </a:bodyPr>
          <a:lstStyle/>
          <a:p>
            <a:r>
              <a:rPr lang="sv-SE" sz="1100" b="1" dirty="0"/>
              <a:t>Exempel</a:t>
            </a:r>
            <a:r>
              <a:rPr lang="sv-SE" sz="1100" dirty="0"/>
              <a:t>: 13% fler Inskrivningar än antal unika patienter hanterades i SAMSA </a:t>
            </a:r>
            <a:r>
              <a:rPr lang="sv-SE" sz="1100" b="1" dirty="0"/>
              <a:t>Kungälvs sjukhus </a:t>
            </a:r>
            <a:r>
              <a:rPr lang="sv-SE" sz="1100" dirty="0"/>
              <a:t>under perioden </a:t>
            </a:r>
            <a:r>
              <a:rPr lang="sv-SE" sz="1100" b="1" dirty="0"/>
              <a:t>februari-mars.</a:t>
            </a:r>
            <a:br>
              <a:rPr lang="sv-SE" sz="1100" b="1" dirty="0"/>
            </a:br>
            <a:r>
              <a:rPr lang="sv-SE" sz="1100" dirty="0"/>
              <a:t>Sett över denna </a:t>
            </a:r>
            <a:r>
              <a:rPr lang="sv-SE" sz="1100" b="1" dirty="0"/>
              <a:t>två månaders period</a:t>
            </a:r>
            <a:r>
              <a:rPr lang="sv-SE" sz="1100" dirty="0"/>
              <a:t>, så var det 476 inskrivningar för 416 patienter, vilket ger ett mått på återinskrivningar på </a:t>
            </a:r>
            <a:r>
              <a:rPr lang="sv-SE" sz="1100" b="1" dirty="0"/>
              <a:t>13% </a:t>
            </a:r>
            <a:r>
              <a:rPr lang="sv-SE" sz="1100" dirty="0"/>
              <a:t>för </a:t>
            </a:r>
            <a:r>
              <a:rPr lang="sv-SE" sz="1100" b="1" dirty="0"/>
              <a:t>Kungälvs sjukhus.</a:t>
            </a:r>
            <a:br>
              <a:rPr lang="sv-SE" sz="1100" dirty="0"/>
            </a:br>
            <a:endParaRPr lang="sv-SE" sz="1100" dirty="0"/>
          </a:p>
        </p:txBody>
      </p:sp>
      <p:cxnSp>
        <p:nvCxnSpPr>
          <p:cNvPr id="7" name="Rak pilkoppling 6">
            <a:extLst>
              <a:ext uri="{FF2B5EF4-FFF2-40B4-BE49-F238E27FC236}">
                <a16:creationId xmlns:a16="http://schemas.microsoft.com/office/drawing/2014/main" id="{2ACBD67C-B3E3-4C41-BFCD-8F5B60B637DD}"/>
              </a:ext>
            </a:extLst>
          </p:cNvPr>
          <p:cNvCxnSpPr>
            <a:cxnSpLocks/>
          </p:cNvCxnSpPr>
          <p:nvPr/>
        </p:nvCxnSpPr>
        <p:spPr>
          <a:xfrm flipH="1">
            <a:off x="9041856" y="3224342"/>
            <a:ext cx="1019989" cy="58367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91001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1"/>
          <p:cNvSpPr/>
          <p:nvPr/>
        </p:nvSpPr>
        <p:spPr>
          <a:xfrm>
            <a:off x="2258271" y="339133"/>
            <a:ext cx="6895939" cy="996940"/>
          </a:xfrm>
          <a:prstGeom prst="rect">
            <a:avLst/>
          </a:prstGeom>
        </p:spPr>
        <p:txBody>
          <a:bodyPr wrap="square">
            <a:spAutoFit/>
          </a:bodyPr>
          <a:lstStyle/>
          <a:p>
            <a:pPr algn="ctr">
              <a:lnSpc>
                <a:spcPct val="107000"/>
              </a:lnSpc>
              <a:spcAft>
                <a:spcPts val="800"/>
              </a:spcAft>
            </a:pPr>
            <a:r>
              <a:rPr lang="sv-SE" sz="3200" dirty="0">
                <a:latin typeface="Calibri" panose="020F0502020204030204" pitchFamily="34" charset="0"/>
                <a:ea typeface="Calibri" panose="020F0502020204030204" pitchFamily="34" charset="0"/>
                <a:cs typeface="Times New Roman" panose="02020603050405020304" pitchFamily="18" charset="0"/>
              </a:rPr>
              <a:t>Samordnad individuell plan (SIP)	</a:t>
            </a:r>
            <a:br>
              <a:rPr lang="sv-SE" sz="3200" dirty="0">
                <a:latin typeface="Calibri" panose="020F0502020204030204" pitchFamily="34" charset="0"/>
                <a:ea typeface="Calibri" panose="020F0502020204030204" pitchFamily="34" charset="0"/>
                <a:cs typeface="Times New Roman" panose="02020603050405020304" pitchFamily="18" charset="0"/>
              </a:rPr>
            </a:br>
            <a:r>
              <a:rPr lang="sv-SE" sz="2400" dirty="0">
                <a:latin typeface="Calibri" panose="020F0502020204030204" pitchFamily="34" charset="0"/>
                <a:ea typeface="Calibri" panose="020F0502020204030204" pitchFamily="34" charset="0"/>
                <a:cs typeface="Times New Roman" panose="02020603050405020304" pitchFamily="18" charset="0"/>
              </a:rPr>
              <a:t>Totalt a</a:t>
            </a:r>
            <a:r>
              <a:rPr lang="sv-SE" sz="2400" dirty="0"/>
              <a:t>ntal hanterade SIP i SAMSA</a:t>
            </a:r>
            <a:endParaRPr lang="sv-SE" sz="2400" dirty="0">
              <a:solidFill>
                <a:srgbClr val="FF0000"/>
              </a:solidFill>
              <a:highlight>
                <a:srgbClr val="FFFF00"/>
              </a:highlight>
            </a:endParaRPr>
          </a:p>
        </p:txBody>
      </p:sp>
      <p:sp>
        <p:nvSpPr>
          <p:cNvPr id="4" name="textruta 3">
            <a:extLst>
              <a:ext uri="{FF2B5EF4-FFF2-40B4-BE49-F238E27FC236}">
                <a16:creationId xmlns:a16="http://schemas.microsoft.com/office/drawing/2014/main" id="{DD953C6E-286C-492A-BC37-25D615F34295}"/>
              </a:ext>
            </a:extLst>
          </p:cNvPr>
          <p:cNvSpPr txBox="1"/>
          <p:nvPr/>
        </p:nvSpPr>
        <p:spPr>
          <a:xfrm>
            <a:off x="2796989" y="5879770"/>
            <a:ext cx="5818505" cy="1092607"/>
          </a:xfrm>
          <a:prstGeom prst="rect">
            <a:avLst/>
          </a:prstGeom>
          <a:noFill/>
        </p:spPr>
        <p:txBody>
          <a:bodyPr wrap="square" rtlCol="0">
            <a:spAutoFit/>
          </a:bodyPr>
          <a:lstStyle/>
          <a:p>
            <a:r>
              <a:rPr lang="sv-SE" sz="1100" b="1" dirty="0"/>
              <a:t>Exempel:</a:t>
            </a:r>
            <a:r>
              <a:rPr lang="sv-SE" sz="1100" b="1" dirty="0">
                <a:solidFill>
                  <a:srgbClr val="FF0000"/>
                </a:solidFill>
              </a:rPr>
              <a:t> </a:t>
            </a:r>
            <a:r>
              <a:rPr lang="sv-SE" sz="1100" b="1" dirty="0"/>
              <a:t>163</a:t>
            </a:r>
            <a:r>
              <a:rPr lang="sv-SE" sz="1100" b="1" dirty="0">
                <a:solidFill>
                  <a:srgbClr val="FF0000"/>
                </a:solidFill>
              </a:rPr>
              <a:t> </a:t>
            </a:r>
            <a:r>
              <a:rPr lang="sv-SE" sz="1100" dirty="0" err="1"/>
              <a:t>SIPar</a:t>
            </a:r>
            <a:r>
              <a:rPr lang="sv-SE" sz="1100" dirty="0"/>
              <a:t> upprättades i SAMSA i </a:t>
            </a:r>
            <a:r>
              <a:rPr lang="sv-SE" sz="1100" b="1" dirty="0"/>
              <a:t>mars.</a:t>
            </a:r>
            <a:br>
              <a:rPr lang="sv-SE" sz="1100" b="1" dirty="0"/>
            </a:br>
            <a:r>
              <a:rPr lang="sv-SE" sz="1100" dirty="0"/>
              <a:t>Detta är oberoende av om </a:t>
            </a:r>
            <a:r>
              <a:rPr lang="sv-SE" sz="1100" dirty="0" err="1"/>
              <a:t>SIPen</a:t>
            </a:r>
            <a:r>
              <a:rPr lang="sv-SE" sz="1100" dirty="0"/>
              <a:t> gjorts i samband med ett slutenvårdstillfälle eller inte.</a:t>
            </a:r>
          </a:p>
          <a:p>
            <a:endParaRPr lang="sv-SE" sz="1100" b="1" dirty="0"/>
          </a:p>
          <a:p>
            <a:r>
              <a:rPr lang="sv-SE" sz="1100" b="1" dirty="0"/>
              <a:t>OBS! </a:t>
            </a:r>
            <a:r>
              <a:rPr lang="sv-SE" sz="1100" dirty="0"/>
              <a:t>Denna graf visar enbart de SIP som hanterats i SAMSA. </a:t>
            </a:r>
            <a:br>
              <a:rPr lang="sv-SE" sz="1100" dirty="0"/>
            </a:br>
            <a:br>
              <a:rPr lang="sv-SE" sz="1000" dirty="0"/>
            </a:br>
            <a:r>
              <a:rPr lang="sv-SE" sz="1000" dirty="0"/>
              <a:t> </a:t>
            </a:r>
          </a:p>
        </p:txBody>
      </p:sp>
      <p:sp>
        <p:nvSpPr>
          <p:cNvPr id="5" name="textruta 4">
            <a:extLst>
              <a:ext uri="{FF2B5EF4-FFF2-40B4-BE49-F238E27FC236}">
                <a16:creationId xmlns:a16="http://schemas.microsoft.com/office/drawing/2014/main" id="{057E30FD-11B7-40F6-B5B9-5B13E78F2388}"/>
              </a:ext>
            </a:extLst>
          </p:cNvPr>
          <p:cNvSpPr txBox="1"/>
          <p:nvPr/>
        </p:nvSpPr>
        <p:spPr>
          <a:xfrm>
            <a:off x="8830026" y="1922575"/>
            <a:ext cx="3400290" cy="4139595"/>
          </a:xfrm>
          <a:prstGeom prst="rect">
            <a:avLst/>
          </a:prstGeom>
          <a:noFill/>
        </p:spPr>
        <p:txBody>
          <a:bodyPr wrap="none" rtlCol="0">
            <a:spAutoFit/>
          </a:bodyPr>
          <a:lstStyle/>
          <a:p>
            <a:r>
              <a:rPr lang="sv-SE" sz="1100" b="1" dirty="0"/>
              <a:t>Förklaring på Status på SIP i SAMSA</a:t>
            </a:r>
          </a:p>
          <a:p>
            <a:br>
              <a:rPr lang="sv-SE" sz="1100" dirty="0"/>
            </a:br>
            <a:endParaRPr lang="sv-SE" sz="1100" dirty="0"/>
          </a:p>
          <a:p>
            <a:r>
              <a:rPr lang="sv-SE" sz="1100" b="1" dirty="0"/>
              <a:t>Upprättad:</a:t>
            </a:r>
            <a:br>
              <a:rPr lang="sv-SE" sz="1100" dirty="0"/>
            </a:br>
            <a:r>
              <a:rPr lang="sv-SE" sz="1100" dirty="0"/>
              <a:t>SIP har markerats med status Upprättad.</a:t>
            </a:r>
            <a:br>
              <a:rPr lang="sv-SE" sz="1100" dirty="0"/>
            </a:br>
            <a:r>
              <a:rPr lang="sv-SE" sz="1100" dirty="0"/>
              <a:t>Enbart en version av SIP för en patient kan ha denna </a:t>
            </a:r>
          </a:p>
          <a:p>
            <a:r>
              <a:rPr lang="sv-SE" sz="1100" dirty="0"/>
              <a:t>status.</a:t>
            </a:r>
          </a:p>
          <a:p>
            <a:endParaRPr lang="sv-SE" sz="1100" dirty="0"/>
          </a:p>
          <a:p>
            <a:r>
              <a:rPr lang="sv-SE" sz="1100" b="1" dirty="0"/>
              <a:t>Uppföljd:</a:t>
            </a:r>
          </a:p>
          <a:p>
            <a:r>
              <a:rPr lang="sv-SE" sz="1100" dirty="0"/>
              <a:t>SIP har markerats med status Uppföljd.</a:t>
            </a:r>
            <a:br>
              <a:rPr lang="sv-SE" sz="1100" dirty="0"/>
            </a:br>
            <a:r>
              <a:rPr lang="sv-SE" sz="1100" dirty="0"/>
              <a:t>Kan enbart göras efter att en SIP blivit Upprättad. </a:t>
            </a:r>
          </a:p>
          <a:p>
            <a:r>
              <a:rPr lang="sv-SE" sz="1100" dirty="0"/>
              <a:t>Flera versioner av en SIP kan ha status Uppföljd.</a:t>
            </a:r>
            <a:br>
              <a:rPr lang="sv-SE" sz="1100" dirty="0"/>
            </a:br>
            <a:r>
              <a:rPr lang="sv-SE" sz="1100" dirty="0"/>
              <a:t>Har en SIP flera versioner med status Uppföljd samma</a:t>
            </a:r>
            <a:br>
              <a:rPr lang="sv-SE" sz="1100" dirty="0"/>
            </a:br>
            <a:r>
              <a:rPr lang="sv-SE" sz="1100" dirty="0"/>
              <a:t>månad, räknas den bara en gång här.</a:t>
            </a:r>
          </a:p>
          <a:p>
            <a:endParaRPr lang="sv-SE" sz="1100" dirty="0"/>
          </a:p>
          <a:p>
            <a:r>
              <a:rPr lang="sv-SE" sz="1100" b="1" dirty="0"/>
              <a:t>Avslutad:</a:t>
            </a:r>
          </a:p>
          <a:p>
            <a:r>
              <a:rPr lang="sv-SE" sz="1100" dirty="0"/>
              <a:t>SIP kan avslutas, om den enskilde inte längre lämnar </a:t>
            </a:r>
            <a:br>
              <a:rPr lang="sv-SE" sz="1100" dirty="0"/>
            </a:br>
            <a:r>
              <a:rPr lang="sv-SE" sz="1100" dirty="0"/>
              <a:t>sitt samtycke, eller om inget samordningsbehov </a:t>
            </a:r>
            <a:br>
              <a:rPr lang="sv-SE" sz="1100" dirty="0"/>
            </a:br>
            <a:r>
              <a:rPr lang="sv-SE" sz="1100" dirty="0"/>
              <a:t>längre föreligger.</a:t>
            </a:r>
          </a:p>
          <a:p>
            <a:endParaRPr lang="sv-SE" sz="1100" dirty="0"/>
          </a:p>
          <a:p>
            <a:r>
              <a:rPr lang="sv-SE" sz="1100" dirty="0"/>
              <a:t>Samma SIP kan under månaden ha både blivit upprättad</a:t>
            </a:r>
            <a:br>
              <a:rPr lang="sv-SE" sz="1100" dirty="0"/>
            </a:br>
            <a:r>
              <a:rPr lang="sv-SE" sz="1100" dirty="0"/>
              <a:t>och uppföljd.</a:t>
            </a:r>
            <a:br>
              <a:rPr lang="sv-SE" sz="1100" dirty="0"/>
            </a:br>
            <a:r>
              <a:rPr lang="sv-SE" sz="1100" dirty="0"/>
              <a:t>Då räknas den med en gång för varje status.</a:t>
            </a:r>
          </a:p>
          <a:p>
            <a:r>
              <a:rPr lang="sv-SE" sz="1000" dirty="0"/>
              <a:t> </a:t>
            </a:r>
          </a:p>
        </p:txBody>
      </p:sp>
      <p:pic>
        <p:nvPicPr>
          <p:cNvPr id="7" name="Bildobjekt 6">
            <a:extLst>
              <a:ext uri="{FF2B5EF4-FFF2-40B4-BE49-F238E27FC236}">
                <a16:creationId xmlns:a16="http://schemas.microsoft.com/office/drawing/2014/main" id="{1F5AE473-2031-46C1-9883-4118A24A6466}"/>
              </a:ext>
            </a:extLst>
          </p:cNvPr>
          <p:cNvPicPr>
            <a:picLocks noChangeAspect="1"/>
          </p:cNvPicPr>
          <p:nvPr/>
        </p:nvPicPr>
        <p:blipFill>
          <a:blip r:embed="rId2"/>
          <a:stretch>
            <a:fillRect/>
          </a:stretch>
        </p:blipFill>
        <p:spPr>
          <a:xfrm>
            <a:off x="1379269" y="1342164"/>
            <a:ext cx="7343491" cy="4412017"/>
          </a:xfrm>
          <a:prstGeom prst="rect">
            <a:avLst/>
          </a:prstGeom>
        </p:spPr>
      </p:pic>
    </p:spTree>
    <p:extLst>
      <p:ext uri="{BB962C8B-B14F-4D97-AF65-F5344CB8AC3E}">
        <p14:creationId xmlns:p14="http://schemas.microsoft.com/office/powerpoint/2010/main" val="15885835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Bildobjekt 3">
            <a:extLst>
              <a:ext uri="{FF2B5EF4-FFF2-40B4-BE49-F238E27FC236}">
                <a16:creationId xmlns:a16="http://schemas.microsoft.com/office/drawing/2014/main" id="{19118F8E-82AE-4555-A662-37D8B55B6393}"/>
              </a:ext>
            </a:extLst>
          </p:cNvPr>
          <p:cNvPicPr>
            <a:picLocks noChangeAspect="1"/>
          </p:cNvPicPr>
          <p:nvPr/>
        </p:nvPicPr>
        <p:blipFill>
          <a:blip r:embed="rId2"/>
          <a:stretch>
            <a:fillRect/>
          </a:stretch>
        </p:blipFill>
        <p:spPr>
          <a:xfrm>
            <a:off x="845903" y="1365099"/>
            <a:ext cx="8210550" cy="4267200"/>
          </a:xfrm>
          <a:prstGeom prst="rect">
            <a:avLst/>
          </a:prstGeom>
        </p:spPr>
      </p:pic>
      <p:sp>
        <p:nvSpPr>
          <p:cNvPr id="2" name="Rektangel 1"/>
          <p:cNvSpPr/>
          <p:nvPr/>
        </p:nvSpPr>
        <p:spPr>
          <a:xfrm>
            <a:off x="1591353" y="649084"/>
            <a:ext cx="5905504" cy="1225464"/>
          </a:xfrm>
          <a:prstGeom prst="rect">
            <a:avLst/>
          </a:prstGeom>
        </p:spPr>
        <p:txBody>
          <a:bodyPr wrap="square">
            <a:spAutoFit/>
          </a:bodyPr>
          <a:lstStyle/>
          <a:p>
            <a:pPr>
              <a:lnSpc>
                <a:spcPct val="107000"/>
              </a:lnSpc>
              <a:spcAft>
                <a:spcPts val="800"/>
              </a:spcAft>
            </a:pPr>
            <a:r>
              <a:rPr lang="sv-SE" sz="3200" dirty="0">
                <a:latin typeface="Calibri" panose="020F0502020204030204" pitchFamily="34" charset="0"/>
                <a:ea typeface="Calibri" panose="020F0502020204030204" pitchFamily="34" charset="0"/>
                <a:cs typeface="Times New Roman" panose="02020603050405020304" pitchFamily="18" charset="0"/>
              </a:rPr>
              <a:t>Antal bokade SIP-möten</a:t>
            </a:r>
          </a:p>
          <a:p>
            <a:pPr>
              <a:lnSpc>
                <a:spcPct val="107000"/>
              </a:lnSpc>
              <a:spcAft>
                <a:spcPts val="800"/>
              </a:spcAft>
            </a:pPr>
            <a:endParaRPr lang="sv-SE" sz="3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textruta 2">
            <a:extLst>
              <a:ext uri="{FF2B5EF4-FFF2-40B4-BE49-F238E27FC236}">
                <a16:creationId xmlns:a16="http://schemas.microsoft.com/office/drawing/2014/main" id="{4EA38F80-627D-48F3-AF31-11ABD3FE1349}"/>
              </a:ext>
            </a:extLst>
          </p:cNvPr>
          <p:cNvSpPr txBox="1"/>
          <p:nvPr/>
        </p:nvSpPr>
        <p:spPr>
          <a:xfrm>
            <a:off x="9056453" y="1783006"/>
            <a:ext cx="2956402" cy="3616375"/>
          </a:xfrm>
          <a:prstGeom prst="rect">
            <a:avLst/>
          </a:prstGeom>
          <a:noFill/>
        </p:spPr>
        <p:txBody>
          <a:bodyPr wrap="square" rtlCol="0">
            <a:spAutoFit/>
          </a:bodyPr>
          <a:lstStyle/>
          <a:p>
            <a:r>
              <a:rPr lang="sv-SE" sz="1100" b="1" dirty="0"/>
              <a:t>Exempel:</a:t>
            </a:r>
            <a:endParaRPr lang="sv-SE" sz="1100" dirty="0"/>
          </a:p>
          <a:p>
            <a:r>
              <a:rPr lang="sv-SE" sz="1100" dirty="0"/>
              <a:t>Antal </a:t>
            </a:r>
            <a:r>
              <a:rPr lang="sv-SE" sz="1100" b="1" dirty="0"/>
              <a:t>SIP möten </a:t>
            </a:r>
            <a:r>
              <a:rPr lang="sv-SE" sz="1100" dirty="0"/>
              <a:t>(som hanterade i SAMSA) utan koppling till slutenvårdstillfälle var </a:t>
            </a:r>
            <a:r>
              <a:rPr lang="sv-SE" sz="1100" b="1" dirty="0"/>
              <a:t>399 </a:t>
            </a:r>
            <a:r>
              <a:rPr lang="sv-SE" sz="1100" dirty="0"/>
              <a:t>under </a:t>
            </a:r>
            <a:r>
              <a:rPr lang="sv-SE" sz="1100" b="1" dirty="0">
                <a:latin typeface="Calibri" panose="020F0502020204030204" pitchFamily="34" charset="0"/>
                <a:cs typeface="Times New Roman" panose="02020603050405020304" pitchFamily="18" charset="0"/>
              </a:rPr>
              <a:t>mars</a:t>
            </a:r>
            <a:r>
              <a:rPr lang="sv-SE" sz="1100" b="1" dirty="0"/>
              <a:t> </a:t>
            </a:r>
            <a:r>
              <a:rPr lang="sv-SE" sz="1100" dirty="0"/>
              <a:t>månad.</a:t>
            </a:r>
            <a:br>
              <a:rPr lang="sv-SE" sz="1100" dirty="0"/>
            </a:br>
            <a:endParaRPr lang="sv-SE" sz="1100" dirty="0"/>
          </a:p>
          <a:p>
            <a:endParaRPr lang="sv-SE" sz="1100" dirty="0"/>
          </a:p>
          <a:p>
            <a:endParaRPr lang="sv-SE" sz="1100" dirty="0"/>
          </a:p>
          <a:p>
            <a:endParaRPr lang="sv-SE" sz="1100" dirty="0"/>
          </a:p>
          <a:p>
            <a:endParaRPr lang="sv-SE" sz="1100" dirty="0"/>
          </a:p>
          <a:p>
            <a:endParaRPr lang="sv-SE" sz="1100" dirty="0"/>
          </a:p>
          <a:p>
            <a:endParaRPr lang="sv-SE" sz="1100" dirty="0"/>
          </a:p>
          <a:p>
            <a:br>
              <a:rPr lang="sv-SE" sz="1100" dirty="0"/>
            </a:br>
            <a:r>
              <a:rPr lang="sv-SE" sz="1100" b="1" dirty="0"/>
              <a:t>1277</a:t>
            </a:r>
            <a:r>
              <a:rPr lang="sv-SE" sz="1100" b="1" dirty="0">
                <a:solidFill>
                  <a:srgbClr val="FF0000"/>
                </a:solidFill>
              </a:rPr>
              <a:t> </a:t>
            </a:r>
            <a:r>
              <a:rPr lang="sv-SE" sz="1100" b="1" dirty="0"/>
              <a:t>Planeringsmöten </a:t>
            </a:r>
            <a:r>
              <a:rPr lang="sv-SE" sz="1100" dirty="0"/>
              <a:t>bokades under </a:t>
            </a:r>
            <a:r>
              <a:rPr lang="sv-SE" sz="1100" b="1" dirty="0"/>
              <a:t>mars </a:t>
            </a:r>
            <a:r>
              <a:rPr lang="sv-SE" sz="1100" dirty="0"/>
              <a:t>månad i SAMSA.</a:t>
            </a:r>
            <a:br>
              <a:rPr lang="sv-SE" sz="1100" dirty="0"/>
            </a:br>
            <a:r>
              <a:rPr lang="sv-SE" sz="1100" dirty="0"/>
              <a:t>Planeringsmöte hålls på sjukhus eller som </a:t>
            </a:r>
            <a:r>
              <a:rPr lang="sv-SE" sz="1100" dirty="0" err="1"/>
              <a:t>skype</a:t>
            </a:r>
            <a:r>
              <a:rPr lang="sv-SE" sz="1100" dirty="0"/>
              <a:t>- möte för den kortsiktiga planering inför hemgång.</a:t>
            </a:r>
          </a:p>
          <a:p>
            <a:br>
              <a:rPr lang="sv-SE" sz="1100" dirty="0"/>
            </a:br>
            <a:endParaRPr lang="sv-SE" sz="1100" dirty="0"/>
          </a:p>
          <a:p>
            <a:br>
              <a:rPr lang="sv-SE" sz="1000" dirty="0"/>
            </a:br>
            <a:endParaRPr lang="sv-SE" sz="1000" dirty="0"/>
          </a:p>
        </p:txBody>
      </p:sp>
      <p:cxnSp>
        <p:nvCxnSpPr>
          <p:cNvPr id="10" name="Rak pilkoppling 9">
            <a:extLst>
              <a:ext uri="{FF2B5EF4-FFF2-40B4-BE49-F238E27FC236}">
                <a16:creationId xmlns:a16="http://schemas.microsoft.com/office/drawing/2014/main" id="{8403E073-B70B-4E13-869B-5CF78A78FDC5}"/>
              </a:ext>
            </a:extLst>
          </p:cNvPr>
          <p:cNvCxnSpPr>
            <a:cxnSpLocks/>
          </p:cNvCxnSpPr>
          <p:nvPr/>
        </p:nvCxnSpPr>
        <p:spPr>
          <a:xfrm flipH="1">
            <a:off x="8916171" y="2667786"/>
            <a:ext cx="670890" cy="2693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Rak pilkoppling 13">
            <a:extLst>
              <a:ext uri="{FF2B5EF4-FFF2-40B4-BE49-F238E27FC236}">
                <a16:creationId xmlns:a16="http://schemas.microsoft.com/office/drawing/2014/main" id="{BDB17464-4B84-4813-A545-5D34E1E001A0}"/>
              </a:ext>
            </a:extLst>
          </p:cNvPr>
          <p:cNvCxnSpPr>
            <a:cxnSpLocks/>
          </p:cNvCxnSpPr>
          <p:nvPr/>
        </p:nvCxnSpPr>
        <p:spPr>
          <a:xfrm flipH="1">
            <a:off x="8925603" y="4751108"/>
            <a:ext cx="1349613" cy="7833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Rektangel 10">
            <a:extLst>
              <a:ext uri="{FF2B5EF4-FFF2-40B4-BE49-F238E27FC236}">
                <a16:creationId xmlns:a16="http://schemas.microsoft.com/office/drawing/2014/main" id="{77E482A9-9A55-47F8-AA3A-CAF5D13EC7FF}"/>
              </a:ext>
            </a:extLst>
          </p:cNvPr>
          <p:cNvSpPr/>
          <p:nvPr/>
        </p:nvSpPr>
        <p:spPr>
          <a:xfrm>
            <a:off x="1591353" y="3294147"/>
            <a:ext cx="5905504" cy="595932"/>
          </a:xfrm>
          <a:prstGeom prst="rect">
            <a:avLst/>
          </a:prstGeom>
        </p:spPr>
        <p:txBody>
          <a:bodyPr wrap="square">
            <a:spAutoFit/>
          </a:bodyPr>
          <a:lstStyle/>
          <a:p>
            <a:pPr>
              <a:lnSpc>
                <a:spcPct val="107000"/>
              </a:lnSpc>
              <a:spcAft>
                <a:spcPts val="800"/>
              </a:spcAft>
            </a:pPr>
            <a:r>
              <a:rPr lang="sv-SE" sz="3200" dirty="0">
                <a:latin typeface="Calibri" panose="020F0502020204030204" pitchFamily="34" charset="0"/>
                <a:ea typeface="Calibri" panose="020F0502020204030204" pitchFamily="34" charset="0"/>
                <a:cs typeface="Times New Roman" panose="02020603050405020304" pitchFamily="18" charset="0"/>
              </a:rPr>
              <a:t>Antal bokade Planeringsmöten</a:t>
            </a:r>
          </a:p>
        </p:txBody>
      </p:sp>
      <p:pic>
        <p:nvPicPr>
          <p:cNvPr id="8" name="Bildobjekt 7">
            <a:extLst>
              <a:ext uri="{FF2B5EF4-FFF2-40B4-BE49-F238E27FC236}">
                <a16:creationId xmlns:a16="http://schemas.microsoft.com/office/drawing/2014/main" id="{F850E6A3-F54B-40F8-9AFB-53A669370EE8}"/>
              </a:ext>
            </a:extLst>
          </p:cNvPr>
          <p:cNvPicPr/>
          <p:nvPr/>
        </p:nvPicPr>
        <p:blipFill>
          <a:blip r:embed="rId3"/>
          <a:stretch>
            <a:fillRect/>
          </a:stretch>
        </p:blipFill>
        <p:spPr>
          <a:xfrm>
            <a:off x="9191085" y="241946"/>
            <a:ext cx="2687139" cy="1312460"/>
          </a:xfrm>
          <a:prstGeom prst="rect">
            <a:avLst/>
          </a:prstGeom>
        </p:spPr>
      </p:pic>
      <p:sp>
        <p:nvSpPr>
          <p:cNvPr id="6" name="textruta 5">
            <a:extLst>
              <a:ext uri="{FF2B5EF4-FFF2-40B4-BE49-F238E27FC236}">
                <a16:creationId xmlns:a16="http://schemas.microsoft.com/office/drawing/2014/main" id="{9A762525-DFD6-4CC9-B1EA-BB11DA626501}"/>
              </a:ext>
            </a:extLst>
          </p:cNvPr>
          <p:cNvSpPr txBox="1"/>
          <p:nvPr/>
        </p:nvSpPr>
        <p:spPr>
          <a:xfrm>
            <a:off x="2064471" y="5903484"/>
            <a:ext cx="8065028" cy="769441"/>
          </a:xfrm>
          <a:prstGeom prst="rect">
            <a:avLst/>
          </a:prstGeom>
          <a:noFill/>
        </p:spPr>
        <p:txBody>
          <a:bodyPr wrap="none" rtlCol="0">
            <a:spAutoFit/>
          </a:bodyPr>
          <a:lstStyle/>
          <a:p>
            <a:r>
              <a:rPr lang="sv-SE" sz="1100" dirty="0"/>
              <a:t>Antal möten = antal möten som bokats i IT-tjänsten SAMSA. </a:t>
            </a:r>
            <a:br>
              <a:rPr lang="sv-SE" sz="1100" dirty="0"/>
            </a:br>
            <a:r>
              <a:rPr lang="sv-SE" sz="1100" dirty="0"/>
              <a:t>Därmed inte sagt att dessa möten är genomförda. Möten kan ha hållits men aldrig registrerats i SAMSA.</a:t>
            </a:r>
            <a:br>
              <a:rPr lang="sv-SE" sz="1100" dirty="0"/>
            </a:br>
            <a:br>
              <a:rPr lang="sv-SE" sz="1100" dirty="0"/>
            </a:br>
            <a:r>
              <a:rPr lang="sv-SE" sz="1100" dirty="0"/>
              <a:t>SIP kopplas till slutenvårdstillfälle om SIP skapas eller uppdateras eller om SIP-möte bokas samtidigt som det pågår ett slutenvårdstillfälle.</a:t>
            </a:r>
          </a:p>
        </p:txBody>
      </p:sp>
    </p:spTree>
    <p:extLst>
      <p:ext uri="{BB962C8B-B14F-4D97-AF65-F5344CB8AC3E}">
        <p14:creationId xmlns:p14="http://schemas.microsoft.com/office/powerpoint/2010/main" val="22025213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Bildobjekt 4">
            <a:extLst>
              <a:ext uri="{FF2B5EF4-FFF2-40B4-BE49-F238E27FC236}">
                <a16:creationId xmlns:a16="http://schemas.microsoft.com/office/drawing/2014/main" id="{D2FDCC3F-885C-4951-94E5-AA3155D235A2}"/>
              </a:ext>
            </a:extLst>
          </p:cNvPr>
          <p:cNvPicPr>
            <a:picLocks noChangeAspect="1"/>
          </p:cNvPicPr>
          <p:nvPr/>
        </p:nvPicPr>
        <p:blipFill>
          <a:blip r:embed="rId2"/>
          <a:stretch>
            <a:fillRect/>
          </a:stretch>
        </p:blipFill>
        <p:spPr>
          <a:xfrm>
            <a:off x="961485" y="898176"/>
            <a:ext cx="8229600" cy="4867275"/>
          </a:xfrm>
          <a:prstGeom prst="rect">
            <a:avLst/>
          </a:prstGeom>
        </p:spPr>
      </p:pic>
      <p:pic>
        <p:nvPicPr>
          <p:cNvPr id="8" name="Bildobjekt 7">
            <a:extLst>
              <a:ext uri="{FF2B5EF4-FFF2-40B4-BE49-F238E27FC236}">
                <a16:creationId xmlns:a16="http://schemas.microsoft.com/office/drawing/2014/main" id="{034855F0-2ACE-48A3-AFE7-297EB84D5343}"/>
              </a:ext>
            </a:extLst>
          </p:cNvPr>
          <p:cNvPicPr/>
          <p:nvPr/>
        </p:nvPicPr>
        <p:blipFill>
          <a:blip r:embed="rId3"/>
          <a:stretch>
            <a:fillRect/>
          </a:stretch>
        </p:blipFill>
        <p:spPr>
          <a:xfrm>
            <a:off x="9191085" y="241946"/>
            <a:ext cx="2687139" cy="1312460"/>
          </a:xfrm>
          <a:prstGeom prst="rect">
            <a:avLst/>
          </a:prstGeom>
        </p:spPr>
      </p:pic>
      <p:sp>
        <p:nvSpPr>
          <p:cNvPr id="2" name="Rektangel 1"/>
          <p:cNvSpPr/>
          <p:nvPr/>
        </p:nvSpPr>
        <p:spPr>
          <a:xfrm>
            <a:off x="1819281" y="319348"/>
            <a:ext cx="6471112" cy="595932"/>
          </a:xfrm>
          <a:prstGeom prst="rect">
            <a:avLst/>
          </a:prstGeom>
        </p:spPr>
        <p:txBody>
          <a:bodyPr wrap="square">
            <a:spAutoFit/>
          </a:bodyPr>
          <a:lstStyle/>
          <a:p>
            <a:pPr>
              <a:lnSpc>
                <a:spcPct val="107000"/>
              </a:lnSpc>
              <a:spcAft>
                <a:spcPts val="800"/>
              </a:spcAft>
            </a:pPr>
            <a:r>
              <a:rPr lang="sv-SE" sz="3200" dirty="0">
                <a:latin typeface="Calibri" panose="020F0502020204030204" pitchFamily="34" charset="0"/>
                <a:ea typeface="Calibri" panose="020F0502020204030204" pitchFamily="34" charset="0"/>
                <a:cs typeface="Times New Roman" panose="02020603050405020304" pitchFamily="18" charset="0"/>
              </a:rPr>
              <a:t>Antal bokade </a:t>
            </a:r>
            <a:r>
              <a:rPr lang="sv-SE" sz="3200" u="sng" dirty="0">
                <a:latin typeface="Calibri" panose="020F0502020204030204" pitchFamily="34" charset="0"/>
                <a:ea typeface="Calibri" panose="020F0502020204030204" pitchFamily="34" charset="0"/>
                <a:cs typeface="Times New Roman" panose="02020603050405020304" pitchFamily="18" charset="0"/>
              </a:rPr>
              <a:t>distans</a:t>
            </a:r>
            <a:r>
              <a:rPr lang="sv-SE" sz="3200" dirty="0">
                <a:latin typeface="Calibri" panose="020F0502020204030204" pitchFamily="34" charset="0"/>
                <a:ea typeface="Calibri" panose="020F0502020204030204" pitchFamily="34" charset="0"/>
                <a:cs typeface="Times New Roman" panose="02020603050405020304" pitchFamily="18" charset="0"/>
              </a:rPr>
              <a:t> SIP-möten </a:t>
            </a:r>
            <a:endParaRPr lang="sv-SE" sz="3200" dirty="0">
              <a:solidFill>
                <a:srgbClr val="FF0000"/>
              </a:solidFill>
              <a:latin typeface="Calibri" panose="020F0502020204030204" pitchFamily="34" charset="0"/>
              <a:ea typeface="Calibri" panose="020F0502020204030204" pitchFamily="34" charset="0"/>
              <a:cs typeface="Times New Roman" panose="02020603050405020304" pitchFamily="18" charset="0"/>
            </a:endParaRPr>
          </a:p>
        </p:txBody>
      </p:sp>
      <p:sp>
        <p:nvSpPr>
          <p:cNvPr id="3" name="textruta 2">
            <a:extLst>
              <a:ext uri="{FF2B5EF4-FFF2-40B4-BE49-F238E27FC236}">
                <a16:creationId xmlns:a16="http://schemas.microsoft.com/office/drawing/2014/main" id="{4EA38F80-627D-48F3-AF31-11ABD3FE1349}"/>
              </a:ext>
            </a:extLst>
          </p:cNvPr>
          <p:cNvSpPr txBox="1"/>
          <p:nvPr/>
        </p:nvSpPr>
        <p:spPr>
          <a:xfrm>
            <a:off x="9419168" y="3950960"/>
            <a:ext cx="2448130" cy="1585049"/>
          </a:xfrm>
          <a:prstGeom prst="rect">
            <a:avLst/>
          </a:prstGeom>
          <a:noFill/>
        </p:spPr>
        <p:txBody>
          <a:bodyPr wrap="square" rtlCol="0">
            <a:spAutoFit/>
          </a:bodyPr>
          <a:lstStyle/>
          <a:p>
            <a:r>
              <a:rPr lang="sv-SE" sz="1100" b="1" dirty="0"/>
              <a:t>Exempel: 86% </a:t>
            </a:r>
            <a:r>
              <a:rPr lang="sv-SE" sz="1100" dirty="0"/>
              <a:t>av</a:t>
            </a:r>
            <a:r>
              <a:rPr lang="sv-SE" sz="1100" b="1" dirty="0"/>
              <a:t> Planeringsmöten </a:t>
            </a:r>
            <a:r>
              <a:rPr lang="sv-SE" sz="1100" dirty="0"/>
              <a:t>bokades som </a:t>
            </a:r>
            <a:r>
              <a:rPr lang="sv-SE" sz="1100" b="1" dirty="0"/>
              <a:t>Online-möten</a:t>
            </a:r>
            <a:r>
              <a:rPr lang="sv-SE" sz="1100" dirty="0"/>
              <a:t> under </a:t>
            </a:r>
            <a:r>
              <a:rPr lang="sv-SE" sz="1100" b="1" dirty="0"/>
              <a:t>mars </a:t>
            </a:r>
            <a:r>
              <a:rPr lang="sv-SE" sz="1100" dirty="0"/>
              <a:t>månad, få SIP-möten.</a:t>
            </a:r>
            <a:br>
              <a:rPr lang="sv-SE" sz="1100" dirty="0"/>
            </a:br>
            <a:br>
              <a:rPr lang="sv-SE" sz="1100" dirty="0"/>
            </a:br>
            <a:r>
              <a:rPr lang="sv-SE" sz="1100" dirty="0"/>
              <a:t>Av totalt 1277 planeringsmöten (se föregående sida) var 1103 Online.</a:t>
            </a:r>
            <a:br>
              <a:rPr lang="sv-SE" sz="1100" dirty="0">
                <a:solidFill>
                  <a:srgbClr val="FF0000"/>
                </a:solidFill>
              </a:rPr>
            </a:br>
            <a:endParaRPr lang="sv-SE" sz="1100" dirty="0">
              <a:solidFill>
                <a:srgbClr val="FF0000"/>
              </a:solidFill>
            </a:endParaRPr>
          </a:p>
          <a:p>
            <a:br>
              <a:rPr lang="sv-SE" sz="1000" dirty="0"/>
            </a:br>
            <a:endParaRPr lang="sv-SE" sz="1000" dirty="0"/>
          </a:p>
        </p:txBody>
      </p:sp>
      <p:cxnSp>
        <p:nvCxnSpPr>
          <p:cNvPr id="10" name="Rak pilkoppling 9">
            <a:extLst>
              <a:ext uri="{FF2B5EF4-FFF2-40B4-BE49-F238E27FC236}">
                <a16:creationId xmlns:a16="http://schemas.microsoft.com/office/drawing/2014/main" id="{8403E073-B70B-4E13-869B-5CF78A78FDC5}"/>
              </a:ext>
            </a:extLst>
          </p:cNvPr>
          <p:cNvCxnSpPr>
            <a:cxnSpLocks/>
          </p:cNvCxnSpPr>
          <p:nvPr/>
        </p:nvCxnSpPr>
        <p:spPr>
          <a:xfrm flipH="1">
            <a:off x="9191085" y="5078126"/>
            <a:ext cx="1366220" cy="54138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Rektangel 6">
            <a:extLst>
              <a:ext uri="{FF2B5EF4-FFF2-40B4-BE49-F238E27FC236}">
                <a16:creationId xmlns:a16="http://schemas.microsoft.com/office/drawing/2014/main" id="{F64D7DD4-DADF-4B6A-9833-FE718549991D}"/>
              </a:ext>
            </a:extLst>
          </p:cNvPr>
          <p:cNvSpPr/>
          <p:nvPr/>
        </p:nvSpPr>
        <p:spPr>
          <a:xfrm>
            <a:off x="1783524" y="3435223"/>
            <a:ext cx="6995122" cy="595932"/>
          </a:xfrm>
          <a:prstGeom prst="rect">
            <a:avLst/>
          </a:prstGeom>
        </p:spPr>
        <p:txBody>
          <a:bodyPr wrap="square">
            <a:spAutoFit/>
          </a:bodyPr>
          <a:lstStyle/>
          <a:p>
            <a:pPr>
              <a:lnSpc>
                <a:spcPct val="107000"/>
              </a:lnSpc>
              <a:spcAft>
                <a:spcPts val="800"/>
              </a:spcAft>
            </a:pPr>
            <a:r>
              <a:rPr lang="sv-SE" sz="3200" dirty="0">
                <a:latin typeface="Calibri" panose="020F0502020204030204" pitchFamily="34" charset="0"/>
                <a:ea typeface="Calibri" panose="020F0502020204030204" pitchFamily="34" charset="0"/>
                <a:cs typeface="Times New Roman" panose="02020603050405020304" pitchFamily="18" charset="0"/>
              </a:rPr>
              <a:t>Antal bokade </a:t>
            </a:r>
            <a:r>
              <a:rPr lang="sv-SE" sz="3200" u="sng" dirty="0">
                <a:latin typeface="Calibri" panose="020F0502020204030204" pitchFamily="34" charset="0"/>
                <a:ea typeface="Calibri" panose="020F0502020204030204" pitchFamily="34" charset="0"/>
                <a:cs typeface="Times New Roman" panose="02020603050405020304" pitchFamily="18" charset="0"/>
              </a:rPr>
              <a:t>distans</a:t>
            </a:r>
            <a:r>
              <a:rPr lang="sv-SE" sz="3200" dirty="0">
                <a:latin typeface="Calibri" panose="020F0502020204030204" pitchFamily="34" charset="0"/>
                <a:ea typeface="Calibri" panose="020F0502020204030204" pitchFamily="34" charset="0"/>
                <a:cs typeface="Times New Roman" panose="02020603050405020304" pitchFamily="18" charset="0"/>
              </a:rPr>
              <a:t> planeringsmöten</a:t>
            </a:r>
          </a:p>
        </p:txBody>
      </p:sp>
      <p:sp>
        <p:nvSpPr>
          <p:cNvPr id="9" name="textruta 8">
            <a:extLst>
              <a:ext uri="{FF2B5EF4-FFF2-40B4-BE49-F238E27FC236}">
                <a16:creationId xmlns:a16="http://schemas.microsoft.com/office/drawing/2014/main" id="{8ABACE5A-223E-4B52-BDE3-24306AB8C90B}"/>
              </a:ext>
            </a:extLst>
          </p:cNvPr>
          <p:cNvSpPr txBox="1"/>
          <p:nvPr/>
        </p:nvSpPr>
        <p:spPr>
          <a:xfrm>
            <a:off x="1819281" y="5992623"/>
            <a:ext cx="8010519" cy="754053"/>
          </a:xfrm>
          <a:prstGeom prst="rect">
            <a:avLst/>
          </a:prstGeom>
          <a:noFill/>
        </p:spPr>
        <p:txBody>
          <a:bodyPr wrap="square" rtlCol="0">
            <a:spAutoFit/>
          </a:bodyPr>
          <a:lstStyle/>
          <a:p>
            <a:r>
              <a:rPr lang="sv-SE" sz="1100" dirty="0"/>
              <a:t>Antal Online möten = antal möten som bokats i IT-tjänsten SAMSA, som Distansmöte online eller Distansmöte via telefon.</a:t>
            </a:r>
            <a:br>
              <a:rPr lang="sv-SE" sz="1100" dirty="0"/>
            </a:br>
            <a:r>
              <a:rPr lang="sv-SE" sz="1100" dirty="0"/>
              <a:t>Därmed inte sagt att dessa möten är genomförda. Möten kan även ha hållits men aldrig registrerats i SAMSA</a:t>
            </a:r>
            <a:r>
              <a:rPr lang="sv-SE" sz="1000" dirty="0"/>
              <a:t>.</a:t>
            </a:r>
            <a:br>
              <a:rPr lang="sv-SE" sz="1000" dirty="0"/>
            </a:br>
            <a:br>
              <a:rPr lang="sv-SE" sz="1000" dirty="0"/>
            </a:br>
            <a:r>
              <a:rPr lang="sv-SE" sz="1100" dirty="0"/>
              <a:t>SIP kopplas till slutenvårdstillfälle om SIP skapas eller uppdateras eller om SIP-möte bokas samtidigt som det pågår ett slutenvårdstillfälle.</a:t>
            </a:r>
            <a:endParaRPr lang="sv-SE" sz="1000" dirty="0"/>
          </a:p>
        </p:txBody>
      </p:sp>
    </p:spTree>
    <p:extLst>
      <p:ext uri="{BB962C8B-B14F-4D97-AF65-F5344CB8AC3E}">
        <p14:creationId xmlns:p14="http://schemas.microsoft.com/office/powerpoint/2010/main" val="40776249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1"/>
          <p:cNvSpPr/>
          <p:nvPr/>
        </p:nvSpPr>
        <p:spPr>
          <a:xfrm>
            <a:off x="1375037" y="862481"/>
            <a:ext cx="11920756" cy="595932"/>
          </a:xfrm>
          <a:prstGeom prst="rect">
            <a:avLst/>
          </a:prstGeom>
        </p:spPr>
        <p:txBody>
          <a:bodyPr wrap="square">
            <a:spAutoFit/>
          </a:bodyPr>
          <a:lstStyle/>
          <a:p>
            <a:pPr>
              <a:lnSpc>
                <a:spcPct val="107000"/>
              </a:lnSpc>
              <a:spcAft>
                <a:spcPts val="800"/>
              </a:spcAft>
            </a:pPr>
            <a:r>
              <a:rPr lang="sv-SE" sz="3200" dirty="0">
                <a:latin typeface="Calibri" panose="020F0502020204030204" pitchFamily="34" charset="0"/>
                <a:ea typeface="Calibri" panose="020F0502020204030204" pitchFamily="34" charset="0"/>
                <a:cs typeface="Times New Roman" panose="02020603050405020304" pitchFamily="18" charset="0"/>
              </a:rPr>
              <a:t>Summering</a:t>
            </a:r>
          </a:p>
        </p:txBody>
      </p:sp>
      <p:sp>
        <p:nvSpPr>
          <p:cNvPr id="5" name="textruta 4">
            <a:extLst>
              <a:ext uri="{FF2B5EF4-FFF2-40B4-BE49-F238E27FC236}">
                <a16:creationId xmlns:a16="http://schemas.microsoft.com/office/drawing/2014/main" id="{2DC33860-733A-496E-A642-934B1790933D}"/>
              </a:ext>
            </a:extLst>
          </p:cNvPr>
          <p:cNvSpPr txBox="1"/>
          <p:nvPr/>
        </p:nvSpPr>
        <p:spPr>
          <a:xfrm>
            <a:off x="1375037" y="1677971"/>
            <a:ext cx="8316123" cy="369332"/>
          </a:xfrm>
          <a:prstGeom prst="rect">
            <a:avLst/>
          </a:prstGeom>
          <a:noFill/>
        </p:spPr>
        <p:txBody>
          <a:bodyPr wrap="none" rtlCol="0">
            <a:spAutoFit/>
          </a:bodyPr>
          <a:lstStyle/>
          <a:p>
            <a:r>
              <a:rPr lang="sv-SE" dirty="0"/>
              <a:t>Indikatorer för processen Samverkan vid in- och utskrivning i sluten hälso- och sjukvård</a:t>
            </a:r>
          </a:p>
        </p:txBody>
      </p:sp>
      <p:pic>
        <p:nvPicPr>
          <p:cNvPr id="4" name="Bildobjekt 3">
            <a:extLst>
              <a:ext uri="{FF2B5EF4-FFF2-40B4-BE49-F238E27FC236}">
                <a16:creationId xmlns:a16="http://schemas.microsoft.com/office/drawing/2014/main" id="{28342F66-E22E-46F4-846B-379C786D7EDD}"/>
              </a:ext>
            </a:extLst>
          </p:cNvPr>
          <p:cNvPicPr>
            <a:picLocks noChangeAspect="1"/>
          </p:cNvPicPr>
          <p:nvPr/>
        </p:nvPicPr>
        <p:blipFill>
          <a:blip r:embed="rId2"/>
          <a:stretch>
            <a:fillRect/>
          </a:stretch>
        </p:blipFill>
        <p:spPr>
          <a:xfrm>
            <a:off x="1046179" y="2295141"/>
            <a:ext cx="10401300" cy="3524250"/>
          </a:xfrm>
          <a:prstGeom prst="rect">
            <a:avLst/>
          </a:prstGeom>
        </p:spPr>
      </p:pic>
    </p:spTree>
    <p:extLst>
      <p:ext uri="{BB962C8B-B14F-4D97-AF65-F5344CB8AC3E}">
        <p14:creationId xmlns:p14="http://schemas.microsoft.com/office/powerpoint/2010/main" val="23330345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ruta 1">
            <a:extLst>
              <a:ext uri="{FF2B5EF4-FFF2-40B4-BE49-F238E27FC236}">
                <a16:creationId xmlns:a16="http://schemas.microsoft.com/office/drawing/2014/main" id="{DF54FA95-72E3-44C0-8B30-298932B1D813}"/>
              </a:ext>
            </a:extLst>
          </p:cNvPr>
          <p:cNvSpPr txBox="1"/>
          <p:nvPr/>
        </p:nvSpPr>
        <p:spPr>
          <a:xfrm>
            <a:off x="6697766" y="3137672"/>
            <a:ext cx="3762404" cy="1723549"/>
          </a:xfrm>
          <a:prstGeom prst="rect">
            <a:avLst/>
          </a:prstGeom>
          <a:noFill/>
        </p:spPr>
        <p:txBody>
          <a:bodyPr wrap="square" rtlCol="0">
            <a:spAutoFit/>
          </a:bodyPr>
          <a:lstStyle/>
          <a:p>
            <a:pPr algn="ctr"/>
            <a:endParaRPr lang="sv-SE" sz="1600" dirty="0">
              <a:solidFill>
                <a:schemeClr val="accent1"/>
              </a:solidFill>
            </a:endParaRPr>
          </a:p>
          <a:p>
            <a:pPr algn="ctr"/>
            <a:r>
              <a:rPr lang="sv-SE" sz="2400" dirty="0">
                <a:solidFill>
                  <a:schemeClr val="accent1"/>
                </a:solidFill>
              </a:rPr>
              <a:t>Frågor ställs till</a:t>
            </a:r>
            <a:br>
              <a:rPr lang="sv-SE" sz="2400" dirty="0">
                <a:solidFill>
                  <a:schemeClr val="accent1"/>
                </a:solidFill>
              </a:rPr>
            </a:br>
            <a:r>
              <a:rPr lang="sv-SE" sz="2400" dirty="0">
                <a:solidFill>
                  <a:schemeClr val="accent1"/>
                </a:solidFill>
                <a:hlinkClick r:id="rId2"/>
              </a:rPr>
              <a:t>info.samsa@vgregion.se</a:t>
            </a:r>
            <a:endParaRPr lang="sv-SE" sz="2400" dirty="0">
              <a:solidFill>
                <a:schemeClr val="accent1"/>
              </a:solidFill>
            </a:endParaRPr>
          </a:p>
          <a:p>
            <a:pPr algn="ctr"/>
            <a:endParaRPr lang="sv-SE" sz="2400" dirty="0">
              <a:solidFill>
                <a:schemeClr val="accent1"/>
              </a:solidFill>
            </a:endParaRPr>
          </a:p>
          <a:p>
            <a:endParaRPr lang="sv-SE" dirty="0"/>
          </a:p>
        </p:txBody>
      </p:sp>
      <p:pic>
        <p:nvPicPr>
          <p:cNvPr id="3" name="Bildobjekt 2">
            <a:extLst>
              <a:ext uri="{FF2B5EF4-FFF2-40B4-BE49-F238E27FC236}">
                <a16:creationId xmlns:a16="http://schemas.microsoft.com/office/drawing/2014/main" id="{A99B53B4-A592-4046-9D7F-0CA823E99EEB}"/>
              </a:ext>
            </a:extLst>
          </p:cNvPr>
          <p:cNvPicPr>
            <a:picLocks noChangeAspect="1"/>
          </p:cNvPicPr>
          <p:nvPr/>
        </p:nvPicPr>
        <p:blipFill rotWithShape="1">
          <a:blip r:embed="rId3"/>
          <a:srcRect r="57963"/>
          <a:stretch/>
        </p:blipFill>
        <p:spPr>
          <a:xfrm>
            <a:off x="9790551" y="1197863"/>
            <a:ext cx="1151309" cy="1660691"/>
          </a:xfrm>
          <a:prstGeom prst="rect">
            <a:avLst/>
          </a:prstGeom>
        </p:spPr>
      </p:pic>
      <p:sp>
        <p:nvSpPr>
          <p:cNvPr id="4" name="textruta 3">
            <a:extLst>
              <a:ext uri="{FF2B5EF4-FFF2-40B4-BE49-F238E27FC236}">
                <a16:creationId xmlns:a16="http://schemas.microsoft.com/office/drawing/2014/main" id="{9D97DB7A-CC81-47F6-8B5A-A49A64178A22}"/>
              </a:ext>
            </a:extLst>
          </p:cNvPr>
          <p:cNvSpPr txBox="1"/>
          <p:nvPr/>
        </p:nvSpPr>
        <p:spPr>
          <a:xfrm>
            <a:off x="244391" y="6244233"/>
            <a:ext cx="2919620" cy="246221"/>
          </a:xfrm>
          <a:prstGeom prst="rect">
            <a:avLst/>
          </a:prstGeom>
          <a:noFill/>
        </p:spPr>
        <p:txBody>
          <a:bodyPr wrap="square" rtlCol="0">
            <a:spAutoFit/>
          </a:bodyPr>
          <a:lstStyle/>
          <a:p>
            <a:r>
              <a:rPr lang="sv-SE" sz="1000" dirty="0"/>
              <a:t>SAMSA Förvaltning, Ingrid Svensson, 2020-04-15</a:t>
            </a:r>
          </a:p>
        </p:txBody>
      </p:sp>
      <p:sp>
        <p:nvSpPr>
          <p:cNvPr id="5" name="Platshållare för innehåll 2">
            <a:extLst>
              <a:ext uri="{FF2B5EF4-FFF2-40B4-BE49-F238E27FC236}">
                <a16:creationId xmlns:a16="http://schemas.microsoft.com/office/drawing/2014/main" id="{CBD6DADE-EA2A-4F43-A212-7B83CDABAFB4}"/>
              </a:ext>
            </a:extLst>
          </p:cNvPr>
          <p:cNvSpPr txBox="1">
            <a:spLocks/>
          </p:cNvSpPr>
          <p:nvPr/>
        </p:nvSpPr>
        <p:spPr>
          <a:xfrm>
            <a:off x="6871960" y="4106797"/>
            <a:ext cx="3865170" cy="1930046"/>
          </a:xfrm>
          <a:prstGeom prst="rect">
            <a:avLst/>
          </a:prstGeom>
        </p:spPr>
        <p:txBody>
          <a:bodyPr>
            <a:normAutofit fontScale="2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sv-SE" dirty="0"/>
          </a:p>
          <a:p>
            <a:pPr marL="0" indent="0">
              <a:buFont typeface="Arial" panose="020B0604020202020204" pitchFamily="34" charset="0"/>
              <a:buNone/>
            </a:pPr>
            <a:r>
              <a:rPr lang="sv-SE" sz="5600" b="1" dirty="0"/>
              <a:t>SAMSA förvaltning och processledare samverkan vid in- och utskrivning från sluten Hälso- och sjukvård:</a:t>
            </a:r>
          </a:p>
          <a:p>
            <a:pPr marL="0" indent="0">
              <a:buFont typeface="Arial" panose="020B0604020202020204" pitchFamily="34" charset="0"/>
              <a:buNone/>
            </a:pPr>
            <a:endParaRPr lang="sv-SE" dirty="0">
              <a:highlight>
                <a:srgbClr val="FFFF00"/>
              </a:highlight>
            </a:endParaRPr>
          </a:p>
          <a:p>
            <a:pPr marL="0" indent="0">
              <a:buNone/>
            </a:pPr>
            <a:r>
              <a:rPr lang="sv-SE" sz="4400" dirty="0">
                <a:hlinkClick r:id="rId4"/>
              </a:rPr>
              <a:t>Maria.fredriksson@vgregion.se</a:t>
            </a:r>
            <a:endParaRPr lang="sv-SE" sz="4400" dirty="0"/>
          </a:p>
          <a:p>
            <a:pPr marL="0" indent="0">
              <a:buNone/>
            </a:pPr>
            <a:r>
              <a:rPr lang="sv-SE" sz="4400" dirty="0">
                <a:hlinkClick r:id="rId5"/>
              </a:rPr>
              <a:t>Lena.arvidsson@vgregion.se</a:t>
            </a:r>
            <a:r>
              <a:rPr lang="sv-SE" sz="4400" dirty="0"/>
              <a:t> </a:t>
            </a:r>
          </a:p>
          <a:p>
            <a:pPr marL="0" indent="0">
              <a:buNone/>
            </a:pPr>
            <a:r>
              <a:rPr lang="sv-SE" sz="4400" dirty="0">
                <a:hlinkClick r:id="rId6"/>
              </a:rPr>
              <a:t>Solveig.hogberg@vgregion.se</a:t>
            </a:r>
            <a:endParaRPr lang="sv-SE" sz="4400" dirty="0"/>
          </a:p>
        </p:txBody>
      </p:sp>
    </p:spTree>
    <p:extLst>
      <p:ext uri="{BB962C8B-B14F-4D97-AF65-F5344CB8AC3E}">
        <p14:creationId xmlns:p14="http://schemas.microsoft.com/office/powerpoint/2010/main" val="37992503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1"/>
          <p:cNvSpPr/>
          <p:nvPr/>
        </p:nvSpPr>
        <p:spPr>
          <a:xfrm>
            <a:off x="2524124" y="1716465"/>
            <a:ext cx="6753225" cy="4431983"/>
          </a:xfrm>
          <a:prstGeom prst="rect">
            <a:avLst/>
          </a:prstGeom>
        </p:spPr>
        <p:txBody>
          <a:bodyPr wrap="square">
            <a:spAutoFit/>
          </a:bodyPr>
          <a:lstStyle/>
          <a:p>
            <a:pPr marL="285750" indent="-285750">
              <a:buFont typeface="Arial" panose="020B0604020202020204" pitchFamily="34" charset="0"/>
              <a:buChar char="•"/>
            </a:pPr>
            <a:r>
              <a:rPr lang="sv-SE" sz="2200" dirty="0"/>
              <a:t>Stärka den enskildes rätt till en trygg och effektiv utskrivning</a:t>
            </a:r>
            <a:br>
              <a:rPr lang="sv-SE" sz="2200" dirty="0"/>
            </a:br>
            <a:endParaRPr lang="sv-SE" sz="2200" dirty="0"/>
          </a:p>
          <a:p>
            <a:pPr marL="285750" indent="-285750">
              <a:buFont typeface="Arial" panose="020B0604020202020204" pitchFamily="34" charset="0"/>
              <a:buChar char="•"/>
            </a:pPr>
            <a:r>
              <a:rPr lang="sv-SE" sz="2200" dirty="0"/>
              <a:t>Arbetet ska vara tillitsskapande och utgå ifrån den enskildes behov </a:t>
            </a:r>
            <a:br>
              <a:rPr lang="sv-SE" sz="2200" dirty="0"/>
            </a:br>
            <a:endParaRPr lang="sv-SE" sz="2200" dirty="0"/>
          </a:p>
          <a:p>
            <a:pPr marL="285750" indent="-285750">
              <a:buFont typeface="Arial" panose="020B0604020202020204" pitchFamily="34" charset="0"/>
              <a:buChar char="•"/>
            </a:pPr>
            <a:r>
              <a:rPr lang="sv-SE" sz="2200" dirty="0"/>
              <a:t>Personer som inte längre har behov av slutenvårdens resurser ska omgående kunna skrivas ut därifrån, på ett tryggt och säkert sätt</a:t>
            </a:r>
            <a:br>
              <a:rPr lang="sv-SE" sz="2200" dirty="0"/>
            </a:br>
            <a:endParaRPr lang="sv-SE" sz="2200" dirty="0"/>
          </a:p>
          <a:p>
            <a:pPr marL="285750" indent="-285750">
              <a:buFont typeface="Arial" panose="020B0604020202020204" pitchFamily="34" charset="0"/>
              <a:buChar char="•"/>
            </a:pPr>
            <a:r>
              <a:rPr lang="sv-SE" sz="2200" dirty="0"/>
              <a:t>Antalet dagar som enskilda är kvar inom slutenvården efter att de bedömts som utskrivningsklara ska minska</a:t>
            </a:r>
          </a:p>
          <a:p>
            <a:endParaRPr lang="sv-SE" dirty="0"/>
          </a:p>
        </p:txBody>
      </p:sp>
      <p:sp>
        <p:nvSpPr>
          <p:cNvPr id="4" name="Rubrik 1">
            <a:extLst>
              <a:ext uri="{FF2B5EF4-FFF2-40B4-BE49-F238E27FC236}">
                <a16:creationId xmlns:a16="http://schemas.microsoft.com/office/drawing/2014/main" id="{10262C15-6DBC-4E45-A2C5-E0F5E273D327}"/>
              </a:ext>
            </a:extLst>
          </p:cNvPr>
          <p:cNvSpPr txBox="1">
            <a:spLocks/>
          </p:cNvSpPr>
          <p:nvPr/>
        </p:nvSpPr>
        <p:spPr>
          <a:xfrm>
            <a:off x="1918033" y="578498"/>
            <a:ext cx="9731141" cy="1416309"/>
          </a:xfrm>
          <a:prstGeom prst="rect">
            <a:avLst/>
          </a:prstGeom>
        </p:spPr>
        <p:txBody>
          <a:bodyPr vert="horz" lIns="91440" tIns="45720" rIns="91440" bIns="45720" rtlCol="0" anchor="ctr">
            <a:normAutofit fontScale="6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sv-SE" sz="3600" b="1" dirty="0"/>
          </a:p>
          <a:p>
            <a:r>
              <a:rPr lang="sv-SE" sz="7200" dirty="0"/>
              <a:t>Gemensam målsättning</a:t>
            </a:r>
          </a:p>
          <a:p>
            <a:br>
              <a:rPr lang="sv-SE" dirty="0"/>
            </a:br>
            <a:endParaRPr lang="sv-SE" dirty="0"/>
          </a:p>
        </p:txBody>
      </p:sp>
    </p:spTree>
    <p:extLst>
      <p:ext uri="{BB962C8B-B14F-4D97-AF65-F5344CB8AC3E}">
        <p14:creationId xmlns:p14="http://schemas.microsoft.com/office/powerpoint/2010/main" val="17490855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upp 25"/>
          <p:cNvGrpSpPr/>
          <p:nvPr/>
        </p:nvGrpSpPr>
        <p:grpSpPr>
          <a:xfrm>
            <a:off x="374852" y="1222100"/>
            <a:ext cx="7308665" cy="2286680"/>
            <a:chOff x="387042" y="1914875"/>
            <a:chExt cx="7308665" cy="2286680"/>
          </a:xfrm>
        </p:grpSpPr>
        <p:pic>
          <p:nvPicPr>
            <p:cNvPr id="6" name="Bildobjekt 5">
              <a:hlinkClick r:id="rId3" action="ppaction://hlinksldjump"/>
            </p:cNvPr>
            <p:cNvPicPr>
              <a:picLocks noChangeAspect="1"/>
            </p:cNvPicPr>
            <p:nvPr/>
          </p:nvPicPr>
          <p:blipFill>
            <a:blip r:embed="rId4"/>
            <a:stretch>
              <a:fillRect/>
            </a:stretch>
          </p:blipFill>
          <p:spPr>
            <a:xfrm>
              <a:off x="1506800" y="1920663"/>
              <a:ext cx="1039319" cy="521921"/>
            </a:xfrm>
            <a:prstGeom prst="rect">
              <a:avLst/>
            </a:prstGeom>
          </p:spPr>
        </p:pic>
        <p:pic>
          <p:nvPicPr>
            <p:cNvPr id="9" name="Bildobjekt 8">
              <a:hlinkClick r:id="rId5" action="ppaction://hlinksldjump"/>
            </p:cNvPr>
            <p:cNvPicPr>
              <a:picLocks noChangeAspect="1"/>
            </p:cNvPicPr>
            <p:nvPr/>
          </p:nvPicPr>
          <p:blipFill>
            <a:blip r:embed="rId6"/>
            <a:stretch>
              <a:fillRect/>
            </a:stretch>
          </p:blipFill>
          <p:spPr>
            <a:xfrm>
              <a:off x="3665877" y="2513853"/>
              <a:ext cx="1098658" cy="512086"/>
            </a:xfrm>
            <a:prstGeom prst="rect">
              <a:avLst/>
            </a:prstGeom>
          </p:spPr>
        </p:pic>
        <p:pic>
          <p:nvPicPr>
            <p:cNvPr id="5" name="Bildobjekt 4">
              <a:hlinkClick r:id="rId7" action="ppaction://hlinksldjump"/>
            </p:cNvPr>
            <p:cNvPicPr>
              <a:picLocks noChangeAspect="1"/>
            </p:cNvPicPr>
            <p:nvPr/>
          </p:nvPicPr>
          <p:blipFill>
            <a:blip r:embed="rId8"/>
            <a:stretch>
              <a:fillRect/>
            </a:stretch>
          </p:blipFill>
          <p:spPr>
            <a:xfrm>
              <a:off x="387042" y="1920663"/>
              <a:ext cx="1119758" cy="521921"/>
            </a:xfrm>
            <a:prstGeom prst="rect">
              <a:avLst/>
            </a:prstGeom>
          </p:spPr>
        </p:pic>
        <p:pic>
          <p:nvPicPr>
            <p:cNvPr id="7" name="Bildobjekt 6">
              <a:hlinkClick r:id="rId9" action="ppaction://hlinksldjump"/>
            </p:cNvPr>
            <p:cNvPicPr>
              <a:picLocks noChangeAspect="1"/>
            </p:cNvPicPr>
            <p:nvPr/>
          </p:nvPicPr>
          <p:blipFill>
            <a:blip r:embed="rId10"/>
            <a:stretch>
              <a:fillRect/>
            </a:stretch>
          </p:blipFill>
          <p:spPr>
            <a:xfrm>
              <a:off x="2546119" y="1914875"/>
              <a:ext cx="1119758" cy="533496"/>
            </a:xfrm>
            <a:prstGeom prst="rect">
              <a:avLst/>
            </a:prstGeom>
          </p:spPr>
        </p:pic>
        <p:pic>
          <p:nvPicPr>
            <p:cNvPr id="8" name="Bildobjekt 7">
              <a:hlinkClick r:id="rId11" action="ppaction://hlinksldjump"/>
            </p:cNvPr>
            <p:cNvPicPr>
              <a:picLocks noChangeAspect="1"/>
            </p:cNvPicPr>
            <p:nvPr/>
          </p:nvPicPr>
          <p:blipFill>
            <a:blip r:embed="rId12"/>
            <a:stretch>
              <a:fillRect/>
            </a:stretch>
          </p:blipFill>
          <p:spPr>
            <a:xfrm>
              <a:off x="2548658" y="2505907"/>
              <a:ext cx="1119758" cy="521921"/>
            </a:xfrm>
            <a:prstGeom prst="rect">
              <a:avLst/>
            </a:prstGeom>
          </p:spPr>
        </p:pic>
        <p:pic>
          <p:nvPicPr>
            <p:cNvPr id="10" name="Bildobjekt 9">
              <a:hlinkClick r:id="rId13" action="ppaction://hlinksldjump"/>
            </p:cNvPr>
            <p:cNvPicPr>
              <a:picLocks noChangeAspect="1"/>
            </p:cNvPicPr>
            <p:nvPr/>
          </p:nvPicPr>
          <p:blipFill>
            <a:blip r:embed="rId14"/>
            <a:stretch>
              <a:fillRect/>
            </a:stretch>
          </p:blipFill>
          <p:spPr>
            <a:xfrm>
              <a:off x="3665877" y="3119038"/>
              <a:ext cx="1098658" cy="512086"/>
            </a:xfrm>
            <a:prstGeom prst="rect">
              <a:avLst/>
            </a:prstGeom>
          </p:spPr>
        </p:pic>
        <p:sp>
          <p:nvSpPr>
            <p:cNvPr id="12" name="Femhörning 11">
              <a:hlinkClick r:id="rId11" action="ppaction://hlinksldjump"/>
            </p:cNvPr>
            <p:cNvSpPr/>
            <p:nvPr/>
          </p:nvSpPr>
          <p:spPr>
            <a:xfrm>
              <a:off x="2546119" y="3113999"/>
              <a:ext cx="1119758" cy="503674"/>
            </a:xfrm>
            <a:prstGeom prst="homePlat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900" dirty="0">
                  <a:solidFill>
                    <a:schemeClr val="tx1"/>
                  </a:solidFill>
                </a:rPr>
                <a:t>Under planering bestäm datum för SIP-möte</a:t>
              </a:r>
            </a:p>
          </p:txBody>
        </p:sp>
        <p:sp>
          <p:nvSpPr>
            <p:cNvPr id="16" name="Femhörning 15">
              <a:hlinkClick r:id="rId3" action="ppaction://hlinksldjump"/>
            </p:cNvPr>
            <p:cNvSpPr/>
            <p:nvPr/>
          </p:nvSpPr>
          <p:spPr>
            <a:xfrm>
              <a:off x="6762154" y="3687662"/>
              <a:ext cx="933553" cy="513893"/>
            </a:xfrm>
            <a:prstGeom prst="homePlate">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100" dirty="0">
                  <a:solidFill>
                    <a:schemeClr val="tx1"/>
                  </a:solidFill>
                </a:rPr>
                <a:t>Avsluta SIP</a:t>
              </a:r>
            </a:p>
          </p:txBody>
        </p:sp>
        <p:sp>
          <p:nvSpPr>
            <p:cNvPr id="14" name="Femhörning 13">
              <a:hlinkClick r:id="" action="ppaction://noaction"/>
            </p:cNvPr>
            <p:cNvSpPr/>
            <p:nvPr/>
          </p:nvSpPr>
          <p:spPr>
            <a:xfrm>
              <a:off x="5770076" y="3699238"/>
              <a:ext cx="992078" cy="502317"/>
            </a:xfrm>
            <a:prstGeom prst="homePlate">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000" dirty="0">
                  <a:solidFill>
                    <a:schemeClr val="tx1"/>
                  </a:solidFill>
                </a:rPr>
                <a:t>Följ upp SIP</a:t>
              </a:r>
            </a:p>
          </p:txBody>
        </p:sp>
        <p:sp>
          <p:nvSpPr>
            <p:cNvPr id="17" name="Femhörning 16">
              <a:hlinkClick r:id="rId15" action="ppaction://hlinksldjump"/>
            </p:cNvPr>
            <p:cNvSpPr/>
            <p:nvPr/>
          </p:nvSpPr>
          <p:spPr>
            <a:xfrm>
              <a:off x="3672939" y="3722334"/>
              <a:ext cx="1003233" cy="456127"/>
            </a:xfrm>
            <a:prstGeom prst="homePlate">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050" dirty="0">
                  <a:solidFill>
                    <a:schemeClr val="tx1"/>
                  </a:solidFill>
                </a:rPr>
                <a:t>Kallelse till SIP-möte</a:t>
              </a:r>
            </a:p>
          </p:txBody>
        </p:sp>
        <p:sp>
          <p:nvSpPr>
            <p:cNvPr id="15" name="Femhörning 14">
              <a:hlinkClick r:id="" action="ppaction://noaction"/>
            </p:cNvPr>
            <p:cNvSpPr/>
            <p:nvPr/>
          </p:nvSpPr>
          <p:spPr>
            <a:xfrm>
              <a:off x="4676172" y="3688359"/>
              <a:ext cx="1098182" cy="490102"/>
            </a:xfrm>
            <a:prstGeom prst="homePlat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100" dirty="0">
                <a:solidFill>
                  <a:schemeClr val="tx1"/>
                </a:solidFill>
              </a:endParaRPr>
            </a:p>
            <a:p>
              <a:pPr algn="ctr"/>
              <a:r>
                <a:rPr lang="sv-SE" sz="1000" dirty="0">
                  <a:solidFill>
                    <a:schemeClr val="tx1"/>
                  </a:solidFill>
                </a:rPr>
                <a:t>Upprätta</a:t>
              </a:r>
            </a:p>
            <a:p>
              <a:pPr algn="ctr"/>
              <a:r>
                <a:rPr lang="sv-SE" sz="1000" dirty="0">
                  <a:solidFill>
                    <a:schemeClr val="tx1"/>
                  </a:solidFill>
                </a:rPr>
                <a:t>Uppdatera</a:t>
              </a:r>
            </a:p>
            <a:p>
              <a:pPr algn="ctr"/>
              <a:r>
                <a:rPr lang="sv-SE" sz="1000" dirty="0">
                  <a:solidFill>
                    <a:schemeClr val="tx1"/>
                  </a:solidFill>
                </a:rPr>
                <a:t>SIP</a:t>
              </a:r>
            </a:p>
            <a:p>
              <a:pPr algn="ctr"/>
              <a:endParaRPr lang="sv-SE" sz="1000" dirty="0"/>
            </a:p>
          </p:txBody>
        </p:sp>
      </p:grpSp>
      <p:sp>
        <p:nvSpPr>
          <p:cNvPr id="18" name="Rubrik 1"/>
          <p:cNvSpPr>
            <a:spLocks noGrp="1"/>
          </p:cNvSpPr>
          <p:nvPr>
            <p:ph type="title" idx="4294967295"/>
          </p:nvPr>
        </p:nvSpPr>
        <p:spPr>
          <a:xfrm>
            <a:off x="274661" y="288432"/>
            <a:ext cx="5483225" cy="1035050"/>
          </a:xfrm>
        </p:spPr>
        <p:txBody>
          <a:bodyPr>
            <a:normAutofit/>
          </a:bodyPr>
          <a:lstStyle/>
          <a:p>
            <a:r>
              <a:rPr lang="sv-SE" sz="2400" b="1" dirty="0"/>
              <a:t>Process </a:t>
            </a:r>
            <a:r>
              <a:rPr lang="sv-SE" sz="2400" b="1" i="1" dirty="0"/>
              <a:t>med</a:t>
            </a:r>
            <a:r>
              <a:rPr lang="sv-SE" sz="2400" b="1" dirty="0"/>
              <a:t> behov av samordning efter utskrivning</a:t>
            </a:r>
            <a:endParaRPr lang="sv-SE" sz="2400" dirty="0"/>
          </a:p>
        </p:txBody>
      </p:sp>
      <p:grpSp>
        <p:nvGrpSpPr>
          <p:cNvPr id="27" name="Grupp 26"/>
          <p:cNvGrpSpPr/>
          <p:nvPr/>
        </p:nvGrpSpPr>
        <p:grpSpPr>
          <a:xfrm>
            <a:off x="6680947" y="1708781"/>
            <a:ext cx="4389722" cy="1687170"/>
            <a:chOff x="6603043" y="1766070"/>
            <a:chExt cx="4389722" cy="1687170"/>
          </a:xfrm>
        </p:grpSpPr>
        <p:pic>
          <p:nvPicPr>
            <p:cNvPr id="20" name="Bildobjekt 19">
              <a:hlinkClick r:id="rId7" action="ppaction://hlinksldjump"/>
            </p:cNvPr>
            <p:cNvPicPr>
              <a:picLocks noChangeAspect="1"/>
            </p:cNvPicPr>
            <p:nvPr/>
          </p:nvPicPr>
          <p:blipFill>
            <a:blip r:embed="rId8"/>
            <a:stretch>
              <a:fillRect/>
            </a:stretch>
          </p:blipFill>
          <p:spPr>
            <a:xfrm>
              <a:off x="6603043" y="1766071"/>
              <a:ext cx="1119758" cy="521921"/>
            </a:xfrm>
            <a:prstGeom prst="rect">
              <a:avLst/>
            </a:prstGeom>
          </p:spPr>
        </p:pic>
        <p:pic>
          <p:nvPicPr>
            <p:cNvPr id="21" name="Bildobjekt 20">
              <a:hlinkClick r:id="rId3" action="ppaction://hlinksldjump"/>
            </p:cNvPr>
            <p:cNvPicPr>
              <a:picLocks noChangeAspect="1"/>
            </p:cNvPicPr>
            <p:nvPr/>
          </p:nvPicPr>
          <p:blipFill>
            <a:blip r:embed="rId4"/>
            <a:stretch>
              <a:fillRect/>
            </a:stretch>
          </p:blipFill>
          <p:spPr>
            <a:xfrm>
              <a:off x="7724691" y="1766070"/>
              <a:ext cx="1039319" cy="521921"/>
            </a:xfrm>
            <a:prstGeom prst="rect">
              <a:avLst/>
            </a:prstGeom>
          </p:spPr>
        </p:pic>
        <p:pic>
          <p:nvPicPr>
            <p:cNvPr id="22" name="Bildobjekt 21">
              <a:hlinkClick r:id="rId9" action="ppaction://hlinksldjump"/>
            </p:cNvPr>
            <p:cNvPicPr>
              <a:picLocks noChangeAspect="1"/>
            </p:cNvPicPr>
            <p:nvPr/>
          </p:nvPicPr>
          <p:blipFill>
            <a:blip r:embed="rId10"/>
            <a:stretch>
              <a:fillRect/>
            </a:stretch>
          </p:blipFill>
          <p:spPr>
            <a:xfrm>
              <a:off x="8762120" y="1766070"/>
              <a:ext cx="1119758" cy="533496"/>
            </a:xfrm>
            <a:prstGeom prst="rect">
              <a:avLst/>
            </a:prstGeom>
          </p:spPr>
        </p:pic>
        <p:pic>
          <p:nvPicPr>
            <p:cNvPr id="23" name="Bildobjekt 22">
              <a:hlinkClick r:id="rId11" action="ppaction://hlinksldjump"/>
            </p:cNvPr>
            <p:cNvPicPr>
              <a:picLocks noChangeAspect="1"/>
            </p:cNvPicPr>
            <p:nvPr/>
          </p:nvPicPr>
          <p:blipFill>
            <a:blip r:embed="rId12"/>
            <a:stretch>
              <a:fillRect/>
            </a:stretch>
          </p:blipFill>
          <p:spPr>
            <a:xfrm>
              <a:off x="8762120" y="2352742"/>
              <a:ext cx="1119758" cy="521921"/>
            </a:xfrm>
            <a:prstGeom prst="rect">
              <a:avLst/>
            </a:prstGeom>
          </p:spPr>
        </p:pic>
        <p:pic>
          <p:nvPicPr>
            <p:cNvPr id="24" name="Bildobjekt 23">
              <a:hlinkClick r:id="rId5" action="ppaction://hlinksldjump"/>
            </p:cNvPr>
            <p:cNvPicPr>
              <a:picLocks noChangeAspect="1"/>
            </p:cNvPicPr>
            <p:nvPr/>
          </p:nvPicPr>
          <p:blipFill>
            <a:blip r:embed="rId6"/>
            <a:stretch>
              <a:fillRect/>
            </a:stretch>
          </p:blipFill>
          <p:spPr>
            <a:xfrm>
              <a:off x="9881878" y="2364317"/>
              <a:ext cx="1098658" cy="512086"/>
            </a:xfrm>
            <a:prstGeom prst="rect">
              <a:avLst/>
            </a:prstGeom>
          </p:spPr>
        </p:pic>
        <p:pic>
          <p:nvPicPr>
            <p:cNvPr id="25" name="Bildobjekt 24">
              <a:hlinkClick r:id="rId13" action="ppaction://hlinksldjump"/>
            </p:cNvPr>
            <p:cNvPicPr>
              <a:picLocks noChangeAspect="1"/>
            </p:cNvPicPr>
            <p:nvPr/>
          </p:nvPicPr>
          <p:blipFill>
            <a:blip r:embed="rId14"/>
            <a:stretch>
              <a:fillRect/>
            </a:stretch>
          </p:blipFill>
          <p:spPr>
            <a:xfrm>
              <a:off x="9894107" y="2941154"/>
              <a:ext cx="1098658" cy="512086"/>
            </a:xfrm>
            <a:prstGeom prst="rect">
              <a:avLst/>
            </a:prstGeom>
          </p:spPr>
        </p:pic>
      </p:grpSp>
      <p:sp>
        <p:nvSpPr>
          <p:cNvPr id="32" name="textruta 31"/>
          <p:cNvSpPr txBox="1"/>
          <p:nvPr/>
        </p:nvSpPr>
        <p:spPr>
          <a:xfrm>
            <a:off x="6547701" y="845258"/>
            <a:ext cx="5555847" cy="830997"/>
          </a:xfrm>
          <a:prstGeom prst="rect">
            <a:avLst/>
          </a:prstGeom>
          <a:noFill/>
        </p:spPr>
        <p:txBody>
          <a:bodyPr wrap="square" rtlCol="0">
            <a:spAutoFit/>
          </a:bodyPr>
          <a:lstStyle/>
          <a:p>
            <a:r>
              <a:rPr lang="sv-SE" sz="2400" b="1" dirty="0">
                <a:latin typeface="+mj-lt"/>
              </a:rPr>
              <a:t>Process </a:t>
            </a:r>
            <a:r>
              <a:rPr lang="sv-SE" sz="2400" b="1" i="1" dirty="0">
                <a:latin typeface="+mj-lt"/>
              </a:rPr>
              <a:t>utan</a:t>
            </a:r>
            <a:r>
              <a:rPr lang="sv-SE" sz="2400" b="1" dirty="0">
                <a:latin typeface="+mj-lt"/>
              </a:rPr>
              <a:t> behov av samordning efter utskrivning</a:t>
            </a:r>
          </a:p>
        </p:txBody>
      </p:sp>
      <p:sp>
        <p:nvSpPr>
          <p:cNvPr id="28" name="textruta 27"/>
          <p:cNvSpPr txBox="1"/>
          <p:nvPr/>
        </p:nvSpPr>
        <p:spPr>
          <a:xfrm>
            <a:off x="3518738" y="3948232"/>
            <a:ext cx="7220255" cy="461665"/>
          </a:xfrm>
          <a:prstGeom prst="rect">
            <a:avLst/>
          </a:prstGeom>
          <a:noFill/>
        </p:spPr>
        <p:txBody>
          <a:bodyPr wrap="square" rtlCol="0">
            <a:spAutoFit/>
          </a:bodyPr>
          <a:lstStyle/>
          <a:p>
            <a:r>
              <a:rPr lang="sv-SE" sz="2400" b="1" dirty="0">
                <a:latin typeface="+mj-lt"/>
              </a:rPr>
              <a:t>Process </a:t>
            </a:r>
            <a:r>
              <a:rPr lang="sv-SE" sz="2400" b="1" i="1" dirty="0">
                <a:latin typeface="+mj-lt"/>
              </a:rPr>
              <a:t>vid </a:t>
            </a:r>
            <a:r>
              <a:rPr lang="sv-SE" sz="2400" b="1" dirty="0">
                <a:latin typeface="+mj-lt"/>
              </a:rPr>
              <a:t>behov av samordning där SIP görs på sjukhus</a:t>
            </a:r>
          </a:p>
        </p:txBody>
      </p:sp>
      <p:grpSp>
        <p:nvGrpSpPr>
          <p:cNvPr id="3" name="Grupp 2"/>
          <p:cNvGrpSpPr/>
          <p:nvPr/>
        </p:nvGrpSpPr>
        <p:grpSpPr>
          <a:xfrm>
            <a:off x="3608855" y="4443491"/>
            <a:ext cx="6060306" cy="2220433"/>
            <a:chOff x="3895629" y="4347696"/>
            <a:chExt cx="6060306" cy="2220433"/>
          </a:xfrm>
        </p:grpSpPr>
        <p:pic>
          <p:nvPicPr>
            <p:cNvPr id="31" name="Bildobjekt 30">
              <a:hlinkClick r:id="rId3" action="ppaction://hlinksldjump"/>
            </p:cNvPr>
            <p:cNvPicPr>
              <a:picLocks noChangeAspect="1"/>
            </p:cNvPicPr>
            <p:nvPr/>
          </p:nvPicPr>
          <p:blipFill>
            <a:blip r:embed="rId4"/>
            <a:stretch>
              <a:fillRect/>
            </a:stretch>
          </p:blipFill>
          <p:spPr>
            <a:xfrm>
              <a:off x="5015387" y="4353484"/>
              <a:ext cx="1039319" cy="521921"/>
            </a:xfrm>
            <a:prstGeom prst="rect">
              <a:avLst/>
            </a:prstGeom>
          </p:spPr>
        </p:pic>
        <p:pic>
          <p:nvPicPr>
            <p:cNvPr id="34" name="Bildobjekt 33">
              <a:hlinkClick r:id="rId5" action="ppaction://hlinksldjump"/>
            </p:cNvPr>
            <p:cNvPicPr>
              <a:picLocks noChangeAspect="1"/>
            </p:cNvPicPr>
            <p:nvPr/>
          </p:nvPicPr>
          <p:blipFill>
            <a:blip r:embed="rId6"/>
            <a:stretch>
              <a:fillRect/>
            </a:stretch>
          </p:blipFill>
          <p:spPr>
            <a:xfrm>
              <a:off x="7174464" y="4933649"/>
              <a:ext cx="1098658" cy="512086"/>
            </a:xfrm>
            <a:prstGeom prst="rect">
              <a:avLst/>
            </a:prstGeom>
          </p:spPr>
        </p:pic>
        <p:pic>
          <p:nvPicPr>
            <p:cNvPr id="35" name="Bildobjekt 34">
              <a:hlinkClick r:id="rId7" action="ppaction://hlinksldjump"/>
            </p:cNvPr>
            <p:cNvPicPr>
              <a:picLocks noChangeAspect="1"/>
            </p:cNvPicPr>
            <p:nvPr/>
          </p:nvPicPr>
          <p:blipFill>
            <a:blip r:embed="rId8"/>
            <a:stretch>
              <a:fillRect/>
            </a:stretch>
          </p:blipFill>
          <p:spPr>
            <a:xfrm>
              <a:off x="3895629" y="4353484"/>
              <a:ext cx="1119758" cy="521921"/>
            </a:xfrm>
            <a:prstGeom prst="rect">
              <a:avLst/>
            </a:prstGeom>
          </p:spPr>
        </p:pic>
        <p:pic>
          <p:nvPicPr>
            <p:cNvPr id="36" name="Bildobjekt 35">
              <a:hlinkClick r:id="rId9" action="ppaction://hlinksldjump"/>
            </p:cNvPr>
            <p:cNvPicPr>
              <a:picLocks noChangeAspect="1"/>
            </p:cNvPicPr>
            <p:nvPr/>
          </p:nvPicPr>
          <p:blipFill>
            <a:blip r:embed="rId10"/>
            <a:stretch>
              <a:fillRect/>
            </a:stretch>
          </p:blipFill>
          <p:spPr>
            <a:xfrm>
              <a:off x="6054706" y="4347696"/>
              <a:ext cx="1119758" cy="533496"/>
            </a:xfrm>
            <a:prstGeom prst="rect">
              <a:avLst/>
            </a:prstGeom>
          </p:spPr>
        </p:pic>
        <p:pic>
          <p:nvPicPr>
            <p:cNvPr id="37" name="Bildobjekt 36">
              <a:hlinkClick r:id="rId11" action="ppaction://hlinksldjump"/>
            </p:cNvPr>
            <p:cNvPicPr>
              <a:picLocks noChangeAspect="1"/>
            </p:cNvPicPr>
            <p:nvPr/>
          </p:nvPicPr>
          <p:blipFill>
            <a:blip r:embed="rId12"/>
            <a:stretch>
              <a:fillRect/>
            </a:stretch>
          </p:blipFill>
          <p:spPr>
            <a:xfrm>
              <a:off x="6057245" y="4938728"/>
              <a:ext cx="1119758" cy="521921"/>
            </a:xfrm>
            <a:prstGeom prst="rect">
              <a:avLst/>
            </a:prstGeom>
          </p:spPr>
        </p:pic>
        <p:pic>
          <p:nvPicPr>
            <p:cNvPr id="38" name="Bildobjekt 37">
              <a:hlinkClick r:id="rId13" action="ppaction://hlinksldjump"/>
            </p:cNvPr>
            <p:cNvPicPr>
              <a:picLocks noChangeAspect="1"/>
            </p:cNvPicPr>
            <p:nvPr/>
          </p:nvPicPr>
          <p:blipFill>
            <a:blip r:embed="rId14"/>
            <a:stretch>
              <a:fillRect/>
            </a:stretch>
          </p:blipFill>
          <p:spPr>
            <a:xfrm>
              <a:off x="7174464" y="5527836"/>
              <a:ext cx="1098658" cy="512086"/>
            </a:xfrm>
            <a:prstGeom prst="rect">
              <a:avLst/>
            </a:prstGeom>
          </p:spPr>
        </p:pic>
        <p:sp>
          <p:nvSpPr>
            <p:cNvPr id="40" name="Femhörning 39">
              <a:hlinkClick r:id="rId3" action="ppaction://hlinksldjump"/>
            </p:cNvPr>
            <p:cNvSpPr/>
            <p:nvPr/>
          </p:nvSpPr>
          <p:spPr>
            <a:xfrm>
              <a:off x="9022382" y="6054236"/>
              <a:ext cx="933553" cy="513893"/>
            </a:xfrm>
            <a:prstGeom prst="homePlate">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100" dirty="0">
                  <a:solidFill>
                    <a:schemeClr val="tx1"/>
                  </a:solidFill>
                </a:rPr>
                <a:t>Avsluta SIP</a:t>
              </a:r>
            </a:p>
          </p:txBody>
        </p:sp>
        <p:sp>
          <p:nvSpPr>
            <p:cNvPr id="41" name="Femhörning 40">
              <a:hlinkClick r:id="" action="ppaction://noaction"/>
            </p:cNvPr>
            <p:cNvSpPr/>
            <p:nvPr/>
          </p:nvSpPr>
          <p:spPr>
            <a:xfrm>
              <a:off x="8004810" y="6065812"/>
              <a:ext cx="992078" cy="502317"/>
            </a:xfrm>
            <a:prstGeom prst="homePlate">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000" dirty="0">
                  <a:solidFill>
                    <a:schemeClr val="tx1"/>
                  </a:solidFill>
                </a:rPr>
                <a:t>Följ upp SIP i hemmet</a:t>
              </a:r>
            </a:p>
          </p:txBody>
        </p:sp>
        <p:sp>
          <p:nvSpPr>
            <p:cNvPr id="42" name="Femhörning 41">
              <a:hlinkClick r:id="rId15" action="ppaction://hlinksldjump"/>
            </p:cNvPr>
            <p:cNvSpPr/>
            <p:nvPr/>
          </p:nvSpPr>
          <p:spPr>
            <a:xfrm>
              <a:off x="6054706" y="5518185"/>
              <a:ext cx="1119758" cy="512086"/>
            </a:xfrm>
            <a:prstGeom prst="homePlate">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000" dirty="0">
                  <a:solidFill>
                    <a:schemeClr val="tx1"/>
                  </a:solidFill>
                </a:rPr>
                <a:t>Kallelse till SIP-möte på sjukhus</a:t>
              </a:r>
            </a:p>
          </p:txBody>
        </p:sp>
        <p:sp>
          <p:nvSpPr>
            <p:cNvPr id="43" name="Femhörning 42">
              <a:hlinkClick r:id="" action="ppaction://noaction"/>
            </p:cNvPr>
            <p:cNvSpPr/>
            <p:nvPr/>
          </p:nvSpPr>
          <p:spPr>
            <a:xfrm>
              <a:off x="6076282" y="6102721"/>
              <a:ext cx="1098182" cy="465408"/>
            </a:xfrm>
            <a:prstGeom prst="homePlate">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100" dirty="0">
                <a:solidFill>
                  <a:schemeClr val="tx1"/>
                </a:solidFill>
              </a:endParaRPr>
            </a:p>
            <a:p>
              <a:pPr algn="ctr"/>
              <a:r>
                <a:rPr lang="sv-SE" sz="1000" dirty="0">
                  <a:solidFill>
                    <a:schemeClr val="tx1"/>
                  </a:solidFill>
                </a:rPr>
                <a:t>Upprätta</a:t>
              </a:r>
            </a:p>
            <a:p>
              <a:pPr algn="ctr"/>
              <a:r>
                <a:rPr lang="sv-SE" sz="1000" dirty="0">
                  <a:solidFill>
                    <a:schemeClr val="tx1"/>
                  </a:solidFill>
                </a:rPr>
                <a:t>Uppdatera</a:t>
              </a:r>
            </a:p>
            <a:p>
              <a:pPr algn="ctr"/>
              <a:r>
                <a:rPr lang="sv-SE" sz="1000" dirty="0">
                  <a:solidFill>
                    <a:schemeClr val="tx1"/>
                  </a:solidFill>
                </a:rPr>
                <a:t>SIP</a:t>
              </a:r>
            </a:p>
            <a:p>
              <a:pPr algn="ctr"/>
              <a:endParaRPr lang="sv-SE" sz="1000" dirty="0"/>
            </a:p>
          </p:txBody>
        </p:sp>
      </p:grpSp>
    </p:spTree>
    <p:extLst>
      <p:ext uri="{BB962C8B-B14F-4D97-AF65-F5344CB8AC3E}">
        <p14:creationId xmlns:p14="http://schemas.microsoft.com/office/powerpoint/2010/main" val="42335207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0262C15-6DBC-4E45-A2C5-E0F5E273D327}"/>
              </a:ext>
            </a:extLst>
          </p:cNvPr>
          <p:cNvSpPr>
            <a:spLocks noGrp="1"/>
          </p:cNvSpPr>
          <p:nvPr>
            <p:ph type="title" idx="4294967295"/>
          </p:nvPr>
        </p:nvSpPr>
        <p:spPr>
          <a:xfrm>
            <a:off x="1230429" y="262589"/>
            <a:ext cx="10487438" cy="882385"/>
          </a:xfrm>
        </p:spPr>
        <p:txBody>
          <a:bodyPr>
            <a:normAutofit/>
          </a:bodyPr>
          <a:lstStyle/>
          <a:p>
            <a:r>
              <a:rPr lang="sv-SE" sz="3200" dirty="0">
                <a:latin typeface="+mn-lt"/>
              </a:rPr>
              <a:t>Mätbara gemensamma indikatorer Västra Götaland</a:t>
            </a:r>
          </a:p>
        </p:txBody>
      </p:sp>
      <p:sp>
        <p:nvSpPr>
          <p:cNvPr id="3" name="Platshållare för innehåll 2">
            <a:extLst>
              <a:ext uri="{FF2B5EF4-FFF2-40B4-BE49-F238E27FC236}">
                <a16:creationId xmlns:a16="http://schemas.microsoft.com/office/drawing/2014/main" id="{D994B532-2C84-4B91-ADD6-52D7D488D7D8}"/>
              </a:ext>
            </a:extLst>
          </p:cNvPr>
          <p:cNvSpPr>
            <a:spLocks noGrp="1"/>
          </p:cNvSpPr>
          <p:nvPr>
            <p:ph idx="4294967295"/>
          </p:nvPr>
        </p:nvSpPr>
        <p:spPr>
          <a:xfrm>
            <a:off x="1718008" y="1323387"/>
            <a:ext cx="9538106" cy="5272024"/>
          </a:xfrm>
        </p:spPr>
        <p:txBody>
          <a:bodyPr>
            <a:normAutofit fontScale="47500" lnSpcReduction="20000"/>
          </a:bodyPr>
          <a:lstStyle/>
          <a:p>
            <a:pPr marL="0" indent="0">
              <a:buNone/>
            </a:pPr>
            <a:r>
              <a:rPr lang="sv-SE" sz="3600" b="1" dirty="0"/>
              <a:t>Antal inskrivningar i SAMSA – per sjukhus</a:t>
            </a:r>
            <a:br>
              <a:rPr lang="sv-SE" sz="3600" b="1" dirty="0"/>
            </a:br>
            <a:r>
              <a:rPr lang="sv-SE" sz="2500" dirty="0"/>
              <a:t>Antal ärenden med inskrivningar i slutenvården per månad</a:t>
            </a:r>
            <a:br>
              <a:rPr lang="sv-SE" sz="3600" b="1" dirty="0"/>
            </a:br>
            <a:br>
              <a:rPr lang="sv-SE" sz="3600" b="1" dirty="0"/>
            </a:br>
            <a:r>
              <a:rPr lang="sv-SE" sz="3600" b="1" dirty="0"/>
              <a:t>Vårdtid som utskrivningsklar</a:t>
            </a:r>
            <a:br>
              <a:rPr lang="sv-SE" sz="3300" b="1" dirty="0"/>
            </a:br>
            <a:r>
              <a:rPr lang="sv-SE" sz="2500" dirty="0"/>
              <a:t>Ett medelvärde på antal kalenderdagar som patienter varit kvar inom slutenvården efter att de blivit Utskrivningsklara.</a:t>
            </a:r>
            <a:br>
              <a:rPr lang="sv-SE" sz="2500" dirty="0"/>
            </a:br>
            <a:r>
              <a:rPr lang="sv-SE" sz="2500" b="1" i="1" dirty="0"/>
              <a:t>  </a:t>
            </a:r>
          </a:p>
          <a:p>
            <a:pPr marL="0" indent="0">
              <a:buNone/>
            </a:pPr>
            <a:r>
              <a:rPr lang="sv-SE" sz="3600" b="1" dirty="0"/>
              <a:t>Andel patienter (%) som skrivits ut från slutenvård den dag de blir utskrivningsklara</a:t>
            </a:r>
            <a:br>
              <a:rPr lang="sv-SE" sz="2500" b="1" dirty="0"/>
            </a:br>
            <a:r>
              <a:rPr lang="sv-SE" sz="2500" dirty="0"/>
              <a:t>Andelen patienter som skrivits ut från slutenvården samma dag som de blivit Utskrivningsklara. </a:t>
            </a:r>
            <a:br>
              <a:rPr lang="sv-SE" sz="2500" dirty="0"/>
            </a:br>
            <a:br>
              <a:rPr lang="sv-SE" sz="3600" b="1" dirty="0"/>
            </a:br>
            <a:r>
              <a:rPr lang="sv-SE" sz="3600" b="1" dirty="0"/>
              <a:t>Andel patienter(%) som skrivits ut från slutenvården utan att Meddelande om utskrivningsklar skickats</a:t>
            </a:r>
            <a:br>
              <a:rPr lang="sv-SE" sz="3600" b="1" dirty="0"/>
            </a:br>
            <a:r>
              <a:rPr lang="sv-SE" sz="2500" dirty="0"/>
              <a:t>Antal ärenden med negativ ledtid utskrivningsklar - utskrivning</a:t>
            </a:r>
          </a:p>
          <a:p>
            <a:pPr marL="0" indent="0">
              <a:buNone/>
            </a:pPr>
            <a:r>
              <a:rPr lang="sv-SE" sz="3600" b="1" dirty="0"/>
              <a:t>Andel patienter som återinskrivs i slutenvården inom 2 månader</a:t>
            </a:r>
            <a:br>
              <a:rPr lang="sv-SE" sz="3300" b="1" dirty="0"/>
            </a:br>
            <a:r>
              <a:rPr lang="sv-SE" sz="2500" dirty="0"/>
              <a:t>Relationen mellan antal patienter och antal slutenvårdsärenen redovisas per rullande 2-månadersperiod. </a:t>
            </a:r>
            <a:br>
              <a:rPr lang="sv-SE" sz="2500" dirty="0"/>
            </a:br>
            <a:br>
              <a:rPr lang="sv-SE" sz="3600" b="1" dirty="0"/>
            </a:br>
            <a:r>
              <a:rPr lang="sv-SE" sz="3600" b="1" dirty="0"/>
              <a:t>Samordnad individuell plan SIP</a:t>
            </a:r>
            <a:br>
              <a:rPr lang="sv-SE" sz="3600" b="1" dirty="0"/>
            </a:br>
            <a:r>
              <a:rPr lang="sv-SE" sz="2500" dirty="0"/>
              <a:t>Antal SIP som registrerats som upprättade, uppföljda eller avslutade i SAMSA under månaden.</a:t>
            </a:r>
            <a:br>
              <a:rPr lang="sv-SE" sz="2500" dirty="0"/>
            </a:br>
            <a:endParaRPr lang="sv-SE" sz="2500" dirty="0"/>
          </a:p>
          <a:p>
            <a:pPr marL="0" indent="0">
              <a:buNone/>
            </a:pPr>
            <a:r>
              <a:rPr lang="sv-SE" sz="3600" b="1" dirty="0"/>
              <a:t>Antal möten</a:t>
            </a:r>
          </a:p>
          <a:p>
            <a:pPr lvl="1"/>
            <a:r>
              <a:rPr lang="sv-SE" sz="2900" b="1" dirty="0"/>
              <a:t>Antal kallade SIP-möte kopplat till slutenvårdstillfälle, mötet före utskrivning från sjukhus </a:t>
            </a:r>
          </a:p>
          <a:p>
            <a:pPr lvl="1"/>
            <a:r>
              <a:rPr lang="sv-SE" sz="2900" b="1" dirty="0"/>
              <a:t>Antal kallade SIP-möte kopplat till slutenvårdstillfälle, mötet efter utskrivning från sjukhus </a:t>
            </a:r>
          </a:p>
          <a:p>
            <a:pPr lvl="1"/>
            <a:r>
              <a:rPr lang="sv-SE" sz="2900" b="1" dirty="0"/>
              <a:t>Antal kallade SIP-möten utan koppling till slutenvårdstillfälle</a:t>
            </a:r>
          </a:p>
          <a:p>
            <a:pPr lvl="1"/>
            <a:r>
              <a:rPr lang="sv-SE" sz="2900" b="1" dirty="0"/>
              <a:t>Antal kallade Planeringsmöten</a:t>
            </a:r>
          </a:p>
          <a:p>
            <a:pPr marL="0" indent="0">
              <a:buNone/>
            </a:pPr>
            <a:endParaRPr lang="sv-SE" sz="2200" b="1" dirty="0"/>
          </a:p>
          <a:p>
            <a:pPr marL="0" indent="0">
              <a:buNone/>
            </a:pPr>
            <a:r>
              <a:rPr lang="sv-SE" sz="3600" b="1" dirty="0"/>
              <a:t>Andel möten på distans</a:t>
            </a:r>
            <a:br>
              <a:rPr lang="sv-SE" sz="3300" b="1" dirty="0"/>
            </a:br>
            <a:r>
              <a:rPr lang="sv-SE" sz="2500" dirty="0"/>
              <a:t>Andel möten på distans, (Skype eller telefon) för SIP och planering.</a:t>
            </a:r>
          </a:p>
        </p:txBody>
      </p:sp>
      <p:sp>
        <p:nvSpPr>
          <p:cNvPr id="4" name="textruta 3">
            <a:extLst>
              <a:ext uri="{FF2B5EF4-FFF2-40B4-BE49-F238E27FC236}">
                <a16:creationId xmlns:a16="http://schemas.microsoft.com/office/drawing/2014/main" id="{3CF52015-15C6-4F05-BF1A-3E4B170032E1}"/>
              </a:ext>
            </a:extLst>
          </p:cNvPr>
          <p:cNvSpPr txBox="1"/>
          <p:nvPr/>
        </p:nvSpPr>
        <p:spPr>
          <a:xfrm>
            <a:off x="1718008" y="6439866"/>
            <a:ext cx="6058069" cy="246221"/>
          </a:xfrm>
          <a:prstGeom prst="rect">
            <a:avLst/>
          </a:prstGeom>
          <a:noFill/>
        </p:spPr>
        <p:txBody>
          <a:bodyPr wrap="none" rtlCol="0">
            <a:spAutoFit/>
          </a:bodyPr>
          <a:lstStyle/>
          <a:p>
            <a:r>
              <a:rPr lang="sv-SE" sz="1000" dirty="0"/>
              <a:t>Indikatorerna är framtagna av (processledarna för) VGR och </a:t>
            </a:r>
            <a:r>
              <a:rPr lang="sv-SE" sz="1000" dirty="0" err="1"/>
              <a:t>VästKom</a:t>
            </a:r>
            <a:r>
              <a:rPr lang="sv-SE" sz="1000" dirty="0"/>
              <a:t> i samarbete med Operativ förvaltning GITS.</a:t>
            </a:r>
          </a:p>
        </p:txBody>
      </p:sp>
    </p:spTree>
    <p:extLst>
      <p:ext uri="{BB962C8B-B14F-4D97-AF65-F5344CB8AC3E}">
        <p14:creationId xmlns:p14="http://schemas.microsoft.com/office/powerpoint/2010/main" val="34091550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1"/>
          <p:cNvSpPr/>
          <p:nvPr/>
        </p:nvSpPr>
        <p:spPr>
          <a:xfrm>
            <a:off x="2326653" y="900731"/>
            <a:ext cx="7654835" cy="595932"/>
          </a:xfrm>
          <a:prstGeom prst="rect">
            <a:avLst/>
          </a:prstGeom>
        </p:spPr>
        <p:txBody>
          <a:bodyPr wrap="square">
            <a:spAutoFit/>
          </a:bodyPr>
          <a:lstStyle/>
          <a:p>
            <a:pPr>
              <a:lnSpc>
                <a:spcPct val="107000"/>
              </a:lnSpc>
              <a:spcAft>
                <a:spcPts val="800"/>
              </a:spcAft>
            </a:pPr>
            <a:r>
              <a:rPr lang="sv-SE" sz="3200" dirty="0">
                <a:latin typeface="Calibri" panose="020F0502020204030204" pitchFamily="34" charset="0"/>
                <a:ea typeface="Calibri" panose="020F0502020204030204" pitchFamily="34" charset="0"/>
                <a:cs typeface="Times New Roman" panose="02020603050405020304" pitchFamily="18" charset="0"/>
              </a:rPr>
              <a:t>Antal inskrivningar i SAMSA – per sjukhus</a:t>
            </a:r>
          </a:p>
        </p:txBody>
      </p:sp>
      <p:graphicFrame>
        <p:nvGraphicFramePr>
          <p:cNvPr id="3" name="Tabell 2">
            <a:extLst>
              <a:ext uri="{FF2B5EF4-FFF2-40B4-BE49-F238E27FC236}">
                <a16:creationId xmlns:a16="http://schemas.microsoft.com/office/drawing/2014/main" id="{24B86482-3440-446D-8513-6909E445D432}"/>
              </a:ext>
            </a:extLst>
          </p:cNvPr>
          <p:cNvGraphicFramePr>
            <a:graphicFrameLocks noGrp="1"/>
          </p:cNvGraphicFramePr>
          <p:nvPr>
            <p:extLst>
              <p:ext uri="{D42A27DB-BD31-4B8C-83A1-F6EECF244321}">
                <p14:modId xmlns:p14="http://schemas.microsoft.com/office/powerpoint/2010/main" val="545561891"/>
              </p:ext>
            </p:extLst>
          </p:nvPr>
        </p:nvGraphicFramePr>
        <p:xfrm>
          <a:off x="2326653" y="1901149"/>
          <a:ext cx="6685097" cy="2828925"/>
        </p:xfrm>
        <a:graphic>
          <a:graphicData uri="http://schemas.openxmlformats.org/drawingml/2006/table">
            <a:tbl>
              <a:tblPr>
                <a:solidFill>
                  <a:schemeClr val="bg2">
                    <a:lumMod val="90000"/>
                  </a:schemeClr>
                </a:solidFill>
                <a:tableStyleId>{5C22544A-7EE6-4342-B048-85BDC9FD1C3A}</a:tableStyleId>
              </a:tblPr>
              <a:tblGrid>
                <a:gridCol w="3508394">
                  <a:extLst>
                    <a:ext uri="{9D8B030D-6E8A-4147-A177-3AD203B41FA5}">
                      <a16:colId xmlns:a16="http://schemas.microsoft.com/office/drawing/2014/main" val="337121404"/>
                    </a:ext>
                  </a:extLst>
                </a:gridCol>
                <a:gridCol w="1058901">
                  <a:extLst>
                    <a:ext uri="{9D8B030D-6E8A-4147-A177-3AD203B41FA5}">
                      <a16:colId xmlns:a16="http://schemas.microsoft.com/office/drawing/2014/main" val="4060819387"/>
                    </a:ext>
                  </a:extLst>
                </a:gridCol>
                <a:gridCol w="1052452">
                  <a:extLst>
                    <a:ext uri="{9D8B030D-6E8A-4147-A177-3AD203B41FA5}">
                      <a16:colId xmlns:a16="http://schemas.microsoft.com/office/drawing/2014/main" val="1638964786"/>
                    </a:ext>
                  </a:extLst>
                </a:gridCol>
                <a:gridCol w="1065350">
                  <a:extLst>
                    <a:ext uri="{9D8B030D-6E8A-4147-A177-3AD203B41FA5}">
                      <a16:colId xmlns:a16="http://schemas.microsoft.com/office/drawing/2014/main" val="489025341"/>
                    </a:ext>
                  </a:extLst>
                </a:gridCol>
              </a:tblGrid>
              <a:tr h="113637">
                <a:tc>
                  <a:txBody>
                    <a:bodyPr/>
                    <a:lstStyle/>
                    <a:p>
                      <a:pPr algn="l" fontAlgn="b"/>
                      <a:r>
                        <a:rPr lang="sv-SE" sz="2000" b="1" u="none" strike="noStrike" dirty="0">
                          <a:effectLst/>
                        </a:rPr>
                        <a:t>Antal SAMSA patienter inskrivna </a:t>
                      </a:r>
                      <a:endParaRPr lang="sv-SE"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sv-SE"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sv-SE"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sv-SE" sz="2000" b="1"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9809664"/>
                  </a:ext>
                </a:extLst>
              </a:tr>
              <a:tr h="258497">
                <a:tc>
                  <a:txBody>
                    <a:bodyPr/>
                    <a:lstStyle/>
                    <a:p>
                      <a:pPr algn="l" fontAlgn="b"/>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r>
                        <a:rPr lang="sv-SE" b="1" dirty="0"/>
                        <a:t>Jan 2020</a:t>
                      </a:r>
                    </a:p>
                  </a:txBody>
                  <a:tcPr marL="9525" marR="9525" marT="9525" marB="0" anchor="b"/>
                </a:tc>
                <a:tc>
                  <a:txBody>
                    <a:bodyPr/>
                    <a:lstStyle/>
                    <a:p>
                      <a:r>
                        <a:rPr lang="sv-SE" b="1" dirty="0"/>
                        <a:t>Feb 2020</a:t>
                      </a:r>
                    </a:p>
                  </a:txBody>
                  <a:tcPr marL="9525" marR="9525" marT="9525" marB="0" anchor="b"/>
                </a:tc>
                <a:tc>
                  <a:txBody>
                    <a:bodyPr/>
                    <a:lstStyle/>
                    <a:p>
                      <a:r>
                        <a:rPr lang="sv-SE" b="1" dirty="0"/>
                        <a:t>Mars 2020</a:t>
                      </a:r>
                    </a:p>
                  </a:txBody>
                  <a:tcPr marL="9525" marR="9525" marT="9525" marB="0" anchor="b"/>
                </a:tc>
                <a:extLst>
                  <a:ext uri="{0D108BD9-81ED-4DB2-BD59-A6C34878D82A}">
                    <a16:rowId xmlns:a16="http://schemas.microsoft.com/office/drawing/2014/main" val="1291072618"/>
                  </a:ext>
                </a:extLst>
              </a:tr>
              <a:tr h="258497">
                <a:tc>
                  <a:txBody>
                    <a:bodyPr/>
                    <a:lstStyle/>
                    <a:p>
                      <a:pPr algn="l" fontAlgn="b"/>
                      <a:r>
                        <a:rPr lang="sv-SE" sz="2000" u="none" strike="noStrike" dirty="0">
                          <a:effectLst/>
                        </a:rPr>
                        <a:t>Alingsås Lasarett</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sv-SE" sz="2000" b="0" i="0" u="none" strike="noStrike" dirty="0">
                          <a:solidFill>
                            <a:srgbClr val="000000"/>
                          </a:solidFill>
                          <a:effectLst/>
                          <a:latin typeface="Calibri" panose="020F0502020204030204" pitchFamily="34" charset="0"/>
                        </a:rPr>
                        <a:t>190</a:t>
                      </a:r>
                    </a:p>
                  </a:txBody>
                  <a:tcPr marL="7620" marR="7620" marT="7620" marB="0" anchor="b"/>
                </a:tc>
                <a:tc>
                  <a:txBody>
                    <a:bodyPr/>
                    <a:lstStyle/>
                    <a:p>
                      <a:pPr algn="r" fontAlgn="b"/>
                      <a:r>
                        <a:rPr lang="sv-SE" sz="2000" b="0" i="0" u="none" strike="noStrike" dirty="0">
                          <a:solidFill>
                            <a:srgbClr val="000000"/>
                          </a:solidFill>
                          <a:effectLst/>
                          <a:latin typeface="Calibri" panose="020F0502020204030204" pitchFamily="34" charset="0"/>
                        </a:rPr>
                        <a:t>181</a:t>
                      </a:r>
                    </a:p>
                  </a:txBody>
                  <a:tcPr marL="7620" marR="7620" marT="7620" marB="0" anchor="b"/>
                </a:tc>
                <a:tc>
                  <a:txBody>
                    <a:bodyPr/>
                    <a:lstStyle/>
                    <a:p>
                      <a:pPr algn="r" fontAlgn="b"/>
                      <a:r>
                        <a:rPr lang="sv-SE" sz="2000" b="0" i="0" u="none" strike="noStrike">
                          <a:solidFill>
                            <a:srgbClr val="000000"/>
                          </a:solidFill>
                          <a:effectLst/>
                          <a:latin typeface="Calibri" panose="020F0502020204030204" pitchFamily="34" charset="0"/>
                        </a:rPr>
                        <a:t>160</a:t>
                      </a:r>
                    </a:p>
                  </a:txBody>
                  <a:tcPr marL="7620" marR="7620" marT="7620" marB="0" anchor="b"/>
                </a:tc>
                <a:extLst>
                  <a:ext uri="{0D108BD9-81ED-4DB2-BD59-A6C34878D82A}">
                    <a16:rowId xmlns:a16="http://schemas.microsoft.com/office/drawing/2014/main" val="4039929456"/>
                  </a:ext>
                </a:extLst>
              </a:tr>
              <a:tr h="258497">
                <a:tc>
                  <a:txBody>
                    <a:bodyPr/>
                    <a:lstStyle/>
                    <a:p>
                      <a:pPr algn="l" fontAlgn="b"/>
                      <a:r>
                        <a:rPr lang="sv-SE" sz="2000" u="none" strike="noStrike" dirty="0">
                          <a:effectLst/>
                        </a:rPr>
                        <a:t>Kungälvs 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sv-SE" sz="2000" b="0" i="0" u="none" strike="noStrike">
                          <a:solidFill>
                            <a:srgbClr val="000000"/>
                          </a:solidFill>
                          <a:effectLst/>
                          <a:latin typeface="Calibri" panose="020F0502020204030204" pitchFamily="34" charset="0"/>
                        </a:rPr>
                        <a:t>276</a:t>
                      </a:r>
                    </a:p>
                  </a:txBody>
                  <a:tcPr marL="7620" marR="7620" marT="7620" marB="0" anchor="b"/>
                </a:tc>
                <a:tc>
                  <a:txBody>
                    <a:bodyPr/>
                    <a:lstStyle/>
                    <a:p>
                      <a:pPr algn="r" fontAlgn="b"/>
                      <a:r>
                        <a:rPr lang="sv-SE" sz="2000" b="0" i="0" u="none" strike="noStrike" dirty="0">
                          <a:solidFill>
                            <a:srgbClr val="000000"/>
                          </a:solidFill>
                          <a:effectLst/>
                          <a:latin typeface="Calibri" panose="020F0502020204030204" pitchFamily="34" charset="0"/>
                        </a:rPr>
                        <a:t>256</a:t>
                      </a:r>
                    </a:p>
                  </a:txBody>
                  <a:tcPr marL="7620" marR="7620" marT="7620" marB="0" anchor="b"/>
                </a:tc>
                <a:tc>
                  <a:txBody>
                    <a:bodyPr/>
                    <a:lstStyle/>
                    <a:p>
                      <a:pPr algn="r" fontAlgn="b"/>
                      <a:r>
                        <a:rPr lang="sv-SE" sz="2000" b="0" i="0" u="none" strike="noStrike" dirty="0">
                          <a:solidFill>
                            <a:srgbClr val="000000"/>
                          </a:solidFill>
                          <a:effectLst/>
                          <a:latin typeface="Calibri" panose="020F0502020204030204" pitchFamily="34" charset="0"/>
                        </a:rPr>
                        <a:t>192</a:t>
                      </a:r>
                    </a:p>
                  </a:txBody>
                  <a:tcPr marL="7620" marR="7620" marT="7620" marB="0" anchor="b"/>
                </a:tc>
                <a:extLst>
                  <a:ext uri="{0D108BD9-81ED-4DB2-BD59-A6C34878D82A}">
                    <a16:rowId xmlns:a16="http://schemas.microsoft.com/office/drawing/2014/main" val="3549782564"/>
                  </a:ext>
                </a:extLst>
              </a:tr>
              <a:tr h="258497">
                <a:tc>
                  <a:txBody>
                    <a:bodyPr/>
                    <a:lstStyle/>
                    <a:p>
                      <a:pPr algn="l" fontAlgn="b"/>
                      <a:r>
                        <a:rPr lang="sv-SE" sz="2000" u="none" strike="noStrike" dirty="0">
                          <a:effectLst/>
                        </a:rPr>
                        <a:t>NU-sjukvården</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sv-SE" sz="2000" b="0" i="0" u="none" strike="noStrike">
                          <a:solidFill>
                            <a:srgbClr val="000000"/>
                          </a:solidFill>
                          <a:effectLst/>
                          <a:latin typeface="Calibri" panose="020F0502020204030204" pitchFamily="34" charset="0"/>
                        </a:rPr>
                        <a:t>818</a:t>
                      </a:r>
                    </a:p>
                  </a:txBody>
                  <a:tcPr marL="7620" marR="7620" marT="7620" marB="0" anchor="b"/>
                </a:tc>
                <a:tc>
                  <a:txBody>
                    <a:bodyPr/>
                    <a:lstStyle/>
                    <a:p>
                      <a:pPr algn="r" fontAlgn="b"/>
                      <a:r>
                        <a:rPr lang="sv-SE" sz="2000" b="0" i="0" u="none" strike="noStrike">
                          <a:solidFill>
                            <a:srgbClr val="000000"/>
                          </a:solidFill>
                          <a:effectLst/>
                          <a:latin typeface="Calibri" panose="020F0502020204030204" pitchFamily="34" charset="0"/>
                        </a:rPr>
                        <a:t>742</a:t>
                      </a:r>
                    </a:p>
                  </a:txBody>
                  <a:tcPr marL="7620" marR="7620" marT="7620" marB="0" anchor="b"/>
                </a:tc>
                <a:tc>
                  <a:txBody>
                    <a:bodyPr/>
                    <a:lstStyle/>
                    <a:p>
                      <a:pPr algn="r" fontAlgn="b"/>
                      <a:r>
                        <a:rPr lang="sv-SE" sz="2000" b="0" i="0" u="none" strike="noStrike" dirty="0">
                          <a:solidFill>
                            <a:srgbClr val="000000"/>
                          </a:solidFill>
                          <a:effectLst/>
                          <a:latin typeface="Calibri" panose="020F0502020204030204" pitchFamily="34" charset="0"/>
                        </a:rPr>
                        <a:t>594</a:t>
                      </a:r>
                    </a:p>
                  </a:txBody>
                  <a:tcPr marL="7620" marR="7620" marT="7620" marB="0" anchor="b"/>
                </a:tc>
                <a:extLst>
                  <a:ext uri="{0D108BD9-81ED-4DB2-BD59-A6C34878D82A}">
                    <a16:rowId xmlns:a16="http://schemas.microsoft.com/office/drawing/2014/main" val="4229674076"/>
                  </a:ext>
                </a:extLst>
              </a:tr>
              <a:tr h="258497">
                <a:tc>
                  <a:txBody>
                    <a:bodyPr/>
                    <a:lstStyle/>
                    <a:p>
                      <a:pPr algn="l" fontAlgn="b"/>
                      <a:r>
                        <a:rPr lang="sv-SE" sz="2000" u="none" strike="noStrike" dirty="0">
                          <a:effectLst/>
                        </a:rPr>
                        <a:t>Sahlgrenska Universitetssjukhus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sv-SE" sz="2000" b="0" i="0" u="none" strike="noStrike">
                          <a:solidFill>
                            <a:srgbClr val="000000"/>
                          </a:solidFill>
                          <a:effectLst/>
                          <a:latin typeface="Calibri" panose="020F0502020204030204" pitchFamily="34" charset="0"/>
                        </a:rPr>
                        <a:t>1 391</a:t>
                      </a:r>
                    </a:p>
                  </a:txBody>
                  <a:tcPr marL="7620" marR="7620" marT="7620" marB="0" anchor="b"/>
                </a:tc>
                <a:tc>
                  <a:txBody>
                    <a:bodyPr/>
                    <a:lstStyle/>
                    <a:p>
                      <a:pPr algn="r" fontAlgn="b"/>
                      <a:r>
                        <a:rPr lang="sv-SE" sz="2000" b="0" i="0" u="none" strike="noStrike">
                          <a:solidFill>
                            <a:srgbClr val="000000"/>
                          </a:solidFill>
                          <a:effectLst/>
                          <a:latin typeface="Calibri" panose="020F0502020204030204" pitchFamily="34" charset="0"/>
                        </a:rPr>
                        <a:t>1 217</a:t>
                      </a:r>
                    </a:p>
                  </a:txBody>
                  <a:tcPr marL="7620" marR="7620" marT="7620" marB="0" anchor="b"/>
                </a:tc>
                <a:tc>
                  <a:txBody>
                    <a:bodyPr/>
                    <a:lstStyle/>
                    <a:p>
                      <a:pPr algn="r" fontAlgn="b"/>
                      <a:r>
                        <a:rPr lang="sv-SE" sz="2000" b="0" i="0" u="none" strike="noStrike" dirty="0">
                          <a:solidFill>
                            <a:srgbClr val="000000"/>
                          </a:solidFill>
                          <a:effectLst/>
                          <a:latin typeface="Calibri" panose="020F0502020204030204" pitchFamily="34" charset="0"/>
                        </a:rPr>
                        <a:t>916</a:t>
                      </a:r>
                    </a:p>
                  </a:txBody>
                  <a:tcPr marL="7620" marR="7620" marT="7620" marB="0" anchor="b"/>
                </a:tc>
                <a:extLst>
                  <a:ext uri="{0D108BD9-81ED-4DB2-BD59-A6C34878D82A}">
                    <a16:rowId xmlns:a16="http://schemas.microsoft.com/office/drawing/2014/main" val="4187872637"/>
                  </a:ext>
                </a:extLst>
              </a:tr>
              <a:tr h="258497">
                <a:tc>
                  <a:txBody>
                    <a:bodyPr/>
                    <a:lstStyle/>
                    <a:p>
                      <a:pPr algn="l" fontAlgn="b"/>
                      <a:r>
                        <a:rPr lang="sv-SE" sz="2000" u="none" strike="noStrike" dirty="0">
                          <a:effectLst/>
                        </a:rPr>
                        <a:t>Skaraborgs 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sv-SE" sz="2000" b="0" i="0" u="none" strike="noStrike">
                          <a:solidFill>
                            <a:srgbClr val="000000"/>
                          </a:solidFill>
                          <a:effectLst/>
                          <a:latin typeface="Calibri" panose="020F0502020204030204" pitchFamily="34" charset="0"/>
                        </a:rPr>
                        <a:t>903</a:t>
                      </a:r>
                    </a:p>
                  </a:txBody>
                  <a:tcPr marL="7620" marR="7620" marT="7620" marB="0" anchor="b"/>
                </a:tc>
                <a:tc>
                  <a:txBody>
                    <a:bodyPr/>
                    <a:lstStyle/>
                    <a:p>
                      <a:pPr algn="r" fontAlgn="b"/>
                      <a:r>
                        <a:rPr lang="sv-SE" sz="2000" b="0" i="0" u="none" strike="noStrike">
                          <a:solidFill>
                            <a:srgbClr val="000000"/>
                          </a:solidFill>
                          <a:effectLst/>
                          <a:latin typeface="Calibri" panose="020F0502020204030204" pitchFamily="34" charset="0"/>
                        </a:rPr>
                        <a:t>835</a:t>
                      </a:r>
                    </a:p>
                  </a:txBody>
                  <a:tcPr marL="7620" marR="7620" marT="7620" marB="0" anchor="b"/>
                </a:tc>
                <a:tc>
                  <a:txBody>
                    <a:bodyPr/>
                    <a:lstStyle/>
                    <a:p>
                      <a:pPr algn="r" fontAlgn="b"/>
                      <a:r>
                        <a:rPr lang="sv-SE" sz="2000" b="0" i="0" u="none" strike="noStrike" dirty="0">
                          <a:solidFill>
                            <a:srgbClr val="000000"/>
                          </a:solidFill>
                          <a:effectLst/>
                          <a:latin typeface="Calibri" panose="020F0502020204030204" pitchFamily="34" charset="0"/>
                        </a:rPr>
                        <a:t>659</a:t>
                      </a:r>
                    </a:p>
                  </a:txBody>
                  <a:tcPr marL="7620" marR="7620" marT="7620" marB="0" anchor="b"/>
                </a:tc>
                <a:extLst>
                  <a:ext uri="{0D108BD9-81ED-4DB2-BD59-A6C34878D82A}">
                    <a16:rowId xmlns:a16="http://schemas.microsoft.com/office/drawing/2014/main" val="1185613664"/>
                  </a:ext>
                </a:extLst>
              </a:tr>
              <a:tr h="258497">
                <a:tc>
                  <a:txBody>
                    <a:bodyPr/>
                    <a:lstStyle/>
                    <a:p>
                      <a:pPr algn="l" fontAlgn="b"/>
                      <a:r>
                        <a:rPr lang="sv-SE" sz="2000" u="none" strike="noStrike" dirty="0">
                          <a:effectLst/>
                        </a:rPr>
                        <a:t>Södra Älvsborgs 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sv-SE" sz="2000" b="0" i="0" u="none" strike="noStrike">
                          <a:solidFill>
                            <a:srgbClr val="000000"/>
                          </a:solidFill>
                          <a:effectLst/>
                          <a:latin typeface="Calibri" panose="020F0502020204030204" pitchFamily="34" charset="0"/>
                        </a:rPr>
                        <a:t>579</a:t>
                      </a:r>
                    </a:p>
                  </a:txBody>
                  <a:tcPr marL="7620" marR="7620" marT="7620" marB="0" anchor="b"/>
                </a:tc>
                <a:tc>
                  <a:txBody>
                    <a:bodyPr/>
                    <a:lstStyle/>
                    <a:p>
                      <a:pPr algn="r" fontAlgn="b"/>
                      <a:r>
                        <a:rPr lang="sv-SE" sz="2000" b="0" i="0" u="none" strike="noStrike">
                          <a:solidFill>
                            <a:srgbClr val="000000"/>
                          </a:solidFill>
                          <a:effectLst/>
                          <a:latin typeface="Calibri" panose="020F0502020204030204" pitchFamily="34" charset="0"/>
                        </a:rPr>
                        <a:t>554</a:t>
                      </a:r>
                    </a:p>
                  </a:txBody>
                  <a:tcPr marL="7620" marR="7620" marT="7620" marB="0" anchor="b"/>
                </a:tc>
                <a:tc>
                  <a:txBody>
                    <a:bodyPr/>
                    <a:lstStyle/>
                    <a:p>
                      <a:pPr algn="r" fontAlgn="b"/>
                      <a:r>
                        <a:rPr lang="sv-SE" sz="2000" b="0" i="0" u="none" strike="noStrike" dirty="0">
                          <a:solidFill>
                            <a:srgbClr val="000000"/>
                          </a:solidFill>
                          <a:effectLst/>
                          <a:latin typeface="Calibri" panose="020F0502020204030204" pitchFamily="34" charset="0"/>
                        </a:rPr>
                        <a:t>401</a:t>
                      </a:r>
                    </a:p>
                  </a:txBody>
                  <a:tcPr marL="7620" marR="7620" marT="7620" marB="0" anchor="b"/>
                </a:tc>
                <a:extLst>
                  <a:ext uri="{0D108BD9-81ED-4DB2-BD59-A6C34878D82A}">
                    <a16:rowId xmlns:a16="http://schemas.microsoft.com/office/drawing/2014/main" val="1834501825"/>
                  </a:ext>
                </a:extLst>
              </a:tr>
              <a:tr h="258497">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sv-SE" sz="2000" b="1" u="none" strike="noStrike" dirty="0">
                          <a:effectLst/>
                        </a:rPr>
                        <a:t>Hela regionen</a:t>
                      </a:r>
                      <a:endParaRPr lang="sv-SE"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r" fontAlgn="b"/>
                      <a:r>
                        <a:rPr lang="sv-SE" sz="2000" b="1" i="0" u="none" strike="noStrike">
                          <a:solidFill>
                            <a:srgbClr val="000000"/>
                          </a:solidFill>
                          <a:effectLst/>
                          <a:latin typeface="Calibri" panose="020F0502020204030204" pitchFamily="34" charset="0"/>
                        </a:rPr>
                        <a:t>4 157</a:t>
                      </a:r>
                    </a:p>
                  </a:txBody>
                  <a:tcPr marL="7620" marR="7620" marT="7620" marB="0" anchor="b"/>
                </a:tc>
                <a:tc>
                  <a:txBody>
                    <a:bodyPr/>
                    <a:lstStyle/>
                    <a:p>
                      <a:pPr algn="r" fontAlgn="b"/>
                      <a:r>
                        <a:rPr lang="sv-SE" sz="2000" b="1" i="0" u="none" strike="noStrike">
                          <a:solidFill>
                            <a:srgbClr val="000000"/>
                          </a:solidFill>
                          <a:effectLst/>
                          <a:latin typeface="Calibri" panose="020F0502020204030204" pitchFamily="34" charset="0"/>
                        </a:rPr>
                        <a:t>3 785</a:t>
                      </a:r>
                    </a:p>
                  </a:txBody>
                  <a:tcPr marL="7620" marR="7620" marT="7620" marB="0" anchor="b"/>
                </a:tc>
                <a:tc>
                  <a:txBody>
                    <a:bodyPr/>
                    <a:lstStyle/>
                    <a:p>
                      <a:pPr algn="r" fontAlgn="b"/>
                      <a:r>
                        <a:rPr lang="sv-SE" sz="2000" b="1" i="0" u="none" strike="noStrike" dirty="0">
                          <a:solidFill>
                            <a:srgbClr val="000000"/>
                          </a:solidFill>
                          <a:effectLst/>
                          <a:latin typeface="Calibri" panose="020F0502020204030204" pitchFamily="34" charset="0"/>
                        </a:rPr>
                        <a:t>2 924</a:t>
                      </a:r>
                    </a:p>
                  </a:txBody>
                  <a:tcPr marL="7620" marR="7620" marT="7620" marB="0" anchor="b"/>
                </a:tc>
                <a:extLst>
                  <a:ext uri="{0D108BD9-81ED-4DB2-BD59-A6C34878D82A}">
                    <a16:rowId xmlns:a16="http://schemas.microsoft.com/office/drawing/2014/main" val="3452619552"/>
                  </a:ext>
                </a:extLst>
              </a:tr>
            </a:tbl>
          </a:graphicData>
        </a:graphic>
      </p:graphicFrame>
      <p:sp>
        <p:nvSpPr>
          <p:cNvPr id="4" name="textruta 3">
            <a:extLst>
              <a:ext uri="{FF2B5EF4-FFF2-40B4-BE49-F238E27FC236}">
                <a16:creationId xmlns:a16="http://schemas.microsoft.com/office/drawing/2014/main" id="{640B346E-0D3E-4559-9020-3539ED37197E}"/>
              </a:ext>
            </a:extLst>
          </p:cNvPr>
          <p:cNvSpPr txBox="1"/>
          <p:nvPr/>
        </p:nvSpPr>
        <p:spPr>
          <a:xfrm>
            <a:off x="2204501" y="5356137"/>
            <a:ext cx="5179623" cy="923330"/>
          </a:xfrm>
          <a:prstGeom prst="rect">
            <a:avLst/>
          </a:prstGeom>
          <a:noFill/>
        </p:spPr>
        <p:txBody>
          <a:bodyPr wrap="none" rtlCol="0">
            <a:spAutoFit/>
          </a:bodyPr>
          <a:lstStyle/>
          <a:p>
            <a:r>
              <a:rPr lang="sv-SE" sz="1100" b="1" dirty="0"/>
              <a:t>Exempel:  </a:t>
            </a:r>
            <a:r>
              <a:rPr lang="sv-SE" sz="1100" dirty="0"/>
              <a:t>På </a:t>
            </a:r>
            <a:r>
              <a:rPr lang="sv-SE" sz="1100" b="1" dirty="0"/>
              <a:t>Alingsås Lasarett</a:t>
            </a:r>
            <a:r>
              <a:rPr lang="sv-SE" sz="1100" dirty="0"/>
              <a:t> skapades 160 inskrivningar i SAMSA under </a:t>
            </a:r>
            <a:r>
              <a:rPr lang="sv-SE" sz="1100" b="1" dirty="0"/>
              <a:t>mars</a:t>
            </a:r>
            <a:r>
              <a:rPr lang="sv-SE" sz="1100" dirty="0"/>
              <a:t> månad.</a:t>
            </a:r>
            <a:br>
              <a:rPr lang="sv-SE" sz="1100" dirty="0"/>
            </a:br>
            <a:endParaRPr lang="sv-SE" sz="1100" u="sng" dirty="0"/>
          </a:p>
          <a:p>
            <a:endParaRPr lang="sv-SE" sz="1100" dirty="0"/>
          </a:p>
          <a:p>
            <a:br>
              <a:rPr lang="sv-SE" sz="1100" dirty="0">
                <a:solidFill>
                  <a:srgbClr val="FF0000"/>
                </a:solidFill>
              </a:rPr>
            </a:br>
            <a:endParaRPr lang="sv-SE" sz="1000" dirty="0">
              <a:solidFill>
                <a:srgbClr val="FF0000"/>
              </a:solidFill>
            </a:endParaRPr>
          </a:p>
        </p:txBody>
      </p:sp>
      <p:cxnSp>
        <p:nvCxnSpPr>
          <p:cNvPr id="5" name="Rak pilkoppling 4">
            <a:extLst>
              <a:ext uri="{FF2B5EF4-FFF2-40B4-BE49-F238E27FC236}">
                <a16:creationId xmlns:a16="http://schemas.microsoft.com/office/drawing/2014/main" id="{B590040E-670A-4C9F-A6DB-E56C6103A4D7}"/>
              </a:ext>
            </a:extLst>
          </p:cNvPr>
          <p:cNvCxnSpPr>
            <a:cxnSpLocks/>
          </p:cNvCxnSpPr>
          <p:nvPr/>
        </p:nvCxnSpPr>
        <p:spPr>
          <a:xfrm flipH="1" flipV="1">
            <a:off x="9109927" y="2678683"/>
            <a:ext cx="1281269" cy="5359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16202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 3">
            <a:extLst>
              <a:ext uri="{FF2B5EF4-FFF2-40B4-BE49-F238E27FC236}">
                <a16:creationId xmlns:a16="http://schemas.microsoft.com/office/drawing/2014/main" id="{EDB5F4A6-4173-47A7-B093-C10072B49B11}"/>
              </a:ext>
            </a:extLst>
          </p:cNvPr>
          <p:cNvGraphicFramePr>
            <a:graphicFrameLocks noGrp="1"/>
          </p:cNvGraphicFramePr>
          <p:nvPr>
            <p:extLst>
              <p:ext uri="{D42A27DB-BD31-4B8C-83A1-F6EECF244321}">
                <p14:modId xmlns:p14="http://schemas.microsoft.com/office/powerpoint/2010/main" val="843049796"/>
              </p:ext>
            </p:extLst>
          </p:nvPr>
        </p:nvGraphicFramePr>
        <p:xfrm>
          <a:off x="1630037" y="862871"/>
          <a:ext cx="3456000" cy="5753072"/>
        </p:xfrm>
        <a:graphic>
          <a:graphicData uri="http://schemas.openxmlformats.org/drawingml/2006/table">
            <a:tbl>
              <a:tblPr>
                <a:tableStyleId>{5C22544A-7EE6-4342-B048-85BDC9FD1C3A}</a:tableStyleId>
              </a:tblPr>
              <a:tblGrid>
                <a:gridCol w="1188000">
                  <a:extLst>
                    <a:ext uri="{9D8B030D-6E8A-4147-A177-3AD203B41FA5}">
                      <a16:colId xmlns:a16="http://schemas.microsoft.com/office/drawing/2014/main" val="2708963678"/>
                    </a:ext>
                  </a:extLst>
                </a:gridCol>
                <a:gridCol w="756000">
                  <a:extLst>
                    <a:ext uri="{9D8B030D-6E8A-4147-A177-3AD203B41FA5}">
                      <a16:colId xmlns:a16="http://schemas.microsoft.com/office/drawing/2014/main" val="2446055734"/>
                    </a:ext>
                  </a:extLst>
                </a:gridCol>
                <a:gridCol w="756000">
                  <a:extLst>
                    <a:ext uri="{9D8B030D-6E8A-4147-A177-3AD203B41FA5}">
                      <a16:colId xmlns:a16="http://schemas.microsoft.com/office/drawing/2014/main" val="2520545571"/>
                    </a:ext>
                  </a:extLst>
                </a:gridCol>
                <a:gridCol w="756000">
                  <a:extLst>
                    <a:ext uri="{9D8B030D-6E8A-4147-A177-3AD203B41FA5}">
                      <a16:colId xmlns:a16="http://schemas.microsoft.com/office/drawing/2014/main" val="3150111345"/>
                    </a:ext>
                  </a:extLst>
                </a:gridCol>
              </a:tblGrid>
              <a:tr h="158242">
                <a:tc>
                  <a:txBody>
                    <a:bodyPr/>
                    <a:lstStyle/>
                    <a:p>
                      <a:pPr algn="l" fontAlgn="b"/>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ctr" fontAlgn="b"/>
                      <a:r>
                        <a:rPr lang="sv-SE" sz="1200" b="1" i="0" u="none" strike="noStrike" dirty="0">
                          <a:solidFill>
                            <a:srgbClr val="000000"/>
                          </a:solidFill>
                          <a:effectLst/>
                          <a:latin typeface="Calibri" panose="020F0502020204030204" pitchFamily="34" charset="0"/>
                        </a:rPr>
                        <a:t>Jan 2020</a:t>
                      </a:r>
                    </a:p>
                  </a:txBody>
                  <a:tcPr marL="7912" marR="7912" marT="7912" marB="0" anchor="b"/>
                </a:tc>
                <a:tc>
                  <a:txBody>
                    <a:bodyPr/>
                    <a:lstStyle/>
                    <a:p>
                      <a:pPr algn="ctr" fontAlgn="b"/>
                      <a:r>
                        <a:rPr lang="sv-SE" sz="1200" b="1" i="0" u="none" strike="noStrike" dirty="0">
                          <a:solidFill>
                            <a:srgbClr val="000000"/>
                          </a:solidFill>
                          <a:effectLst/>
                          <a:latin typeface="Calibri" panose="020F0502020204030204" pitchFamily="34" charset="0"/>
                        </a:rPr>
                        <a:t>Feb 2020</a:t>
                      </a:r>
                    </a:p>
                  </a:txBody>
                  <a:tcPr marL="7912" marR="7912" marT="7912" marB="0" anchor="b"/>
                </a:tc>
                <a:tc>
                  <a:txBody>
                    <a:bodyPr/>
                    <a:lstStyle/>
                    <a:p>
                      <a:pPr algn="ctr" fontAlgn="b"/>
                      <a:r>
                        <a:rPr lang="sv-SE" sz="1200" b="1" i="0" u="none" strike="noStrike" dirty="0">
                          <a:solidFill>
                            <a:srgbClr val="000000"/>
                          </a:solidFill>
                          <a:effectLst/>
                          <a:latin typeface="Calibri" panose="020F0502020204030204" pitchFamily="34" charset="0"/>
                        </a:rPr>
                        <a:t>Mars 2020</a:t>
                      </a:r>
                    </a:p>
                  </a:txBody>
                  <a:tcPr marL="7912" marR="7912" marT="7912" marB="0" anchor="b"/>
                </a:tc>
                <a:extLst>
                  <a:ext uri="{0D108BD9-81ED-4DB2-BD59-A6C34878D82A}">
                    <a16:rowId xmlns:a16="http://schemas.microsoft.com/office/drawing/2014/main" val="606824346"/>
                  </a:ext>
                </a:extLst>
              </a:tr>
              <a:tr h="158242">
                <a:tc>
                  <a:txBody>
                    <a:bodyPr/>
                    <a:lstStyle/>
                    <a:p>
                      <a:pPr algn="l" fontAlgn="b"/>
                      <a:r>
                        <a:rPr lang="sv-SE" sz="1400" u="none" strike="noStrike" dirty="0">
                          <a:effectLst/>
                        </a:rPr>
                        <a:t>Ale</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dirty="0">
                          <a:solidFill>
                            <a:srgbClr val="000000"/>
                          </a:solidFill>
                          <a:effectLst/>
                          <a:latin typeface="Calibri" panose="020F0502020204030204" pitchFamily="34" charset="0"/>
                        </a:rPr>
                        <a:t>59</a:t>
                      </a:r>
                    </a:p>
                  </a:txBody>
                  <a:tcPr marL="7620" marR="7620" marT="7620" marB="0" anchor="b"/>
                </a:tc>
                <a:tc>
                  <a:txBody>
                    <a:bodyPr/>
                    <a:lstStyle/>
                    <a:p>
                      <a:pPr algn="r" fontAlgn="b"/>
                      <a:r>
                        <a:rPr lang="sv-SE" sz="1400" b="0" i="0" u="none" strike="noStrike" dirty="0">
                          <a:solidFill>
                            <a:srgbClr val="000000"/>
                          </a:solidFill>
                          <a:effectLst/>
                          <a:latin typeface="Calibri" panose="020F0502020204030204" pitchFamily="34" charset="0"/>
                        </a:rPr>
                        <a:t>70</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51</a:t>
                      </a:r>
                    </a:p>
                  </a:txBody>
                  <a:tcPr marL="7620" marR="7620" marT="7620" marB="0" anchor="b"/>
                </a:tc>
                <a:extLst>
                  <a:ext uri="{0D108BD9-81ED-4DB2-BD59-A6C34878D82A}">
                    <a16:rowId xmlns:a16="http://schemas.microsoft.com/office/drawing/2014/main" val="748299645"/>
                  </a:ext>
                </a:extLst>
              </a:tr>
              <a:tr h="158242">
                <a:tc>
                  <a:txBody>
                    <a:bodyPr/>
                    <a:lstStyle/>
                    <a:p>
                      <a:pPr algn="l" fontAlgn="b"/>
                      <a:r>
                        <a:rPr lang="sv-SE" sz="1400" u="none" strike="noStrike" dirty="0">
                          <a:effectLst/>
                        </a:rPr>
                        <a:t>Alingsås</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98</a:t>
                      </a:r>
                    </a:p>
                  </a:txBody>
                  <a:tcPr marL="7620" marR="7620" marT="7620" marB="0" anchor="b"/>
                </a:tc>
                <a:tc>
                  <a:txBody>
                    <a:bodyPr/>
                    <a:lstStyle/>
                    <a:p>
                      <a:pPr algn="r" fontAlgn="b"/>
                      <a:r>
                        <a:rPr lang="sv-SE" sz="1400" b="0" i="0" u="none" strike="noStrike" dirty="0">
                          <a:solidFill>
                            <a:srgbClr val="000000"/>
                          </a:solidFill>
                          <a:effectLst/>
                          <a:latin typeface="Calibri" panose="020F0502020204030204" pitchFamily="34" charset="0"/>
                        </a:rPr>
                        <a:t>102</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83</a:t>
                      </a:r>
                    </a:p>
                  </a:txBody>
                  <a:tcPr marL="7620" marR="7620" marT="7620" marB="0" anchor="b"/>
                </a:tc>
                <a:extLst>
                  <a:ext uri="{0D108BD9-81ED-4DB2-BD59-A6C34878D82A}">
                    <a16:rowId xmlns:a16="http://schemas.microsoft.com/office/drawing/2014/main" val="1845981146"/>
                  </a:ext>
                </a:extLst>
              </a:tr>
              <a:tr h="158242">
                <a:tc>
                  <a:txBody>
                    <a:bodyPr/>
                    <a:lstStyle/>
                    <a:p>
                      <a:pPr algn="l" fontAlgn="b"/>
                      <a:r>
                        <a:rPr lang="sv-SE" sz="1400" u="none" strike="noStrike" dirty="0">
                          <a:effectLst/>
                        </a:rPr>
                        <a:t>Bengtsfors</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23</a:t>
                      </a:r>
                    </a:p>
                  </a:txBody>
                  <a:tcPr marL="7620" marR="7620" marT="7620" marB="0" anchor="b"/>
                </a:tc>
                <a:tc>
                  <a:txBody>
                    <a:bodyPr/>
                    <a:lstStyle/>
                    <a:p>
                      <a:pPr algn="r" fontAlgn="b"/>
                      <a:r>
                        <a:rPr lang="sv-SE" sz="1400" b="0" i="0" u="none" strike="noStrike" dirty="0">
                          <a:solidFill>
                            <a:srgbClr val="000000"/>
                          </a:solidFill>
                          <a:effectLst/>
                          <a:latin typeface="Calibri" panose="020F0502020204030204" pitchFamily="34" charset="0"/>
                        </a:rPr>
                        <a:t>17</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22</a:t>
                      </a:r>
                    </a:p>
                  </a:txBody>
                  <a:tcPr marL="7620" marR="7620" marT="7620" marB="0" anchor="b"/>
                </a:tc>
                <a:extLst>
                  <a:ext uri="{0D108BD9-81ED-4DB2-BD59-A6C34878D82A}">
                    <a16:rowId xmlns:a16="http://schemas.microsoft.com/office/drawing/2014/main" val="3209708288"/>
                  </a:ext>
                </a:extLst>
              </a:tr>
              <a:tr h="158242">
                <a:tc>
                  <a:txBody>
                    <a:bodyPr/>
                    <a:lstStyle/>
                    <a:p>
                      <a:pPr algn="l" fontAlgn="b"/>
                      <a:r>
                        <a:rPr lang="sv-SE" sz="1400" u="none" strike="noStrike" dirty="0">
                          <a:effectLst/>
                        </a:rPr>
                        <a:t>Bollebygd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23</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24</a:t>
                      </a:r>
                    </a:p>
                  </a:txBody>
                  <a:tcPr marL="7620" marR="7620" marT="7620" marB="0" anchor="b"/>
                </a:tc>
                <a:tc>
                  <a:txBody>
                    <a:bodyPr/>
                    <a:lstStyle/>
                    <a:p>
                      <a:pPr algn="r" fontAlgn="b"/>
                      <a:r>
                        <a:rPr lang="sv-SE" sz="1400" b="0" i="0" u="none" strike="noStrike" dirty="0">
                          <a:solidFill>
                            <a:srgbClr val="000000"/>
                          </a:solidFill>
                          <a:effectLst/>
                          <a:latin typeface="Calibri" panose="020F0502020204030204" pitchFamily="34" charset="0"/>
                        </a:rPr>
                        <a:t>14</a:t>
                      </a:r>
                    </a:p>
                  </a:txBody>
                  <a:tcPr marL="7620" marR="7620" marT="7620" marB="0" anchor="b"/>
                </a:tc>
                <a:extLst>
                  <a:ext uri="{0D108BD9-81ED-4DB2-BD59-A6C34878D82A}">
                    <a16:rowId xmlns:a16="http://schemas.microsoft.com/office/drawing/2014/main" val="424450175"/>
                  </a:ext>
                </a:extLst>
              </a:tr>
              <a:tr h="158242">
                <a:tc>
                  <a:txBody>
                    <a:bodyPr/>
                    <a:lstStyle/>
                    <a:p>
                      <a:pPr algn="l" fontAlgn="b"/>
                      <a:r>
                        <a:rPr lang="sv-SE" sz="1400" u="none" strike="noStrike" dirty="0">
                          <a:effectLst/>
                        </a:rPr>
                        <a:t>Borås</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302</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284</a:t>
                      </a:r>
                    </a:p>
                  </a:txBody>
                  <a:tcPr marL="7620" marR="7620" marT="7620" marB="0" anchor="b"/>
                </a:tc>
                <a:tc>
                  <a:txBody>
                    <a:bodyPr/>
                    <a:lstStyle/>
                    <a:p>
                      <a:pPr algn="r" fontAlgn="b"/>
                      <a:r>
                        <a:rPr lang="sv-SE" sz="1400" b="0" i="0" u="none" strike="noStrike" dirty="0">
                          <a:solidFill>
                            <a:srgbClr val="000000"/>
                          </a:solidFill>
                          <a:effectLst/>
                          <a:latin typeface="Calibri" panose="020F0502020204030204" pitchFamily="34" charset="0"/>
                        </a:rPr>
                        <a:t>195</a:t>
                      </a:r>
                    </a:p>
                  </a:txBody>
                  <a:tcPr marL="7620" marR="7620" marT="7620" marB="0" anchor="b"/>
                </a:tc>
                <a:extLst>
                  <a:ext uri="{0D108BD9-81ED-4DB2-BD59-A6C34878D82A}">
                    <a16:rowId xmlns:a16="http://schemas.microsoft.com/office/drawing/2014/main" val="4248254507"/>
                  </a:ext>
                </a:extLst>
              </a:tr>
              <a:tr h="158242">
                <a:tc>
                  <a:txBody>
                    <a:bodyPr/>
                    <a:lstStyle/>
                    <a:p>
                      <a:pPr algn="l" fontAlgn="b"/>
                      <a:r>
                        <a:rPr lang="sv-SE" sz="1400" u="none" strike="noStrike" dirty="0">
                          <a:effectLst/>
                        </a:rPr>
                        <a:t>Dals-Ed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14</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12</a:t>
                      </a:r>
                    </a:p>
                  </a:txBody>
                  <a:tcPr marL="7620" marR="7620" marT="7620" marB="0" anchor="b"/>
                </a:tc>
                <a:tc>
                  <a:txBody>
                    <a:bodyPr/>
                    <a:lstStyle/>
                    <a:p>
                      <a:pPr algn="r" fontAlgn="b"/>
                      <a:r>
                        <a:rPr lang="sv-SE" sz="1400" b="0" i="0" u="none" strike="noStrike" dirty="0">
                          <a:solidFill>
                            <a:srgbClr val="000000"/>
                          </a:solidFill>
                          <a:effectLst/>
                          <a:latin typeface="Calibri" panose="020F0502020204030204" pitchFamily="34" charset="0"/>
                        </a:rPr>
                        <a:t>9</a:t>
                      </a:r>
                    </a:p>
                  </a:txBody>
                  <a:tcPr marL="7620" marR="7620" marT="7620" marB="0" anchor="b"/>
                </a:tc>
                <a:extLst>
                  <a:ext uri="{0D108BD9-81ED-4DB2-BD59-A6C34878D82A}">
                    <a16:rowId xmlns:a16="http://schemas.microsoft.com/office/drawing/2014/main" val="3210520092"/>
                  </a:ext>
                </a:extLst>
              </a:tr>
              <a:tr h="158242">
                <a:tc>
                  <a:txBody>
                    <a:bodyPr/>
                    <a:lstStyle/>
                    <a:p>
                      <a:pPr algn="l" fontAlgn="b"/>
                      <a:r>
                        <a:rPr lang="sv-SE" sz="1400" u="none" strike="noStrike" dirty="0">
                          <a:effectLst/>
                        </a:rPr>
                        <a:t>Essunga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18</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17</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19</a:t>
                      </a:r>
                    </a:p>
                  </a:txBody>
                  <a:tcPr marL="7620" marR="7620" marT="7620" marB="0" anchor="b"/>
                </a:tc>
                <a:extLst>
                  <a:ext uri="{0D108BD9-81ED-4DB2-BD59-A6C34878D82A}">
                    <a16:rowId xmlns:a16="http://schemas.microsoft.com/office/drawing/2014/main" val="3069039900"/>
                  </a:ext>
                </a:extLst>
              </a:tr>
              <a:tr h="158242">
                <a:tc>
                  <a:txBody>
                    <a:bodyPr/>
                    <a:lstStyle/>
                    <a:p>
                      <a:pPr algn="l" fontAlgn="b"/>
                      <a:r>
                        <a:rPr lang="sv-SE" sz="1400" u="none" strike="noStrike" dirty="0">
                          <a:effectLst/>
                        </a:rPr>
                        <a:t>Falköping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106</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100</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85</a:t>
                      </a:r>
                    </a:p>
                  </a:txBody>
                  <a:tcPr marL="7620" marR="7620" marT="7620" marB="0" anchor="b"/>
                </a:tc>
                <a:extLst>
                  <a:ext uri="{0D108BD9-81ED-4DB2-BD59-A6C34878D82A}">
                    <a16:rowId xmlns:a16="http://schemas.microsoft.com/office/drawing/2014/main" val="1196639047"/>
                  </a:ext>
                </a:extLst>
              </a:tr>
              <a:tr h="158242">
                <a:tc>
                  <a:txBody>
                    <a:bodyPr/>
                    <a:lstStyle/>
                    <a:p>
                      <a:pPr algn="l" fontAlgn="b"/>
                      <a:r>
                        <a:rPr lang="sv-SE" sz="1400" u="none" strike="noStrike" dirty="0">
                          <a:effectLst/>
                        </a:rPr>
                        <a:t>Färgelanda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24</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17</a:t>
                      </a:r>
                    </a:p>
                  </a:txBody>
                  <a:tcPr marL="7620" marR="7620" marT="7620" marB="0" anchor="b"/>
                </a:tc>
                <a:tc>
                  <a:txBody>
                    <a:bodyPr/>
                    <a:lstStyle/>
                    <a:p>
                      <a:pPr algn="r" fontAlgn="b"/>
                      <a:r>
                        <a:rPr lang="sv-SE" sz="1400" b="0" i="0" u="none" strike="noStrike" dirty="0">
                          <a:solidFill>
                            <a:srgbClr val="000000"/>
                          </a:solidFill>
                          <a:effectLst/>
                          <a:latin typeface="Calibri" panose="020F0502020204030204" pitchFamily="34" charset="0"/>
                        </a:rPr>
                        <a:t>17</a:t>
                      </a:r>
                    </a:p>
                  </a:txBody>
                  <a:tcPr marL="7620" marR="7620" marT="7620" marB="0" anchor="b"/>
                </a:tc>
                <a:extLst>
                  <a:ext uri="{0D108BD9-81ED-4DB2-BD59-A6C34878D82A}">
                    <a16:rowId xmlns:a16="http://schemas.microsoft.com/office/drawing/2014/main" val="3161440152"/>
                  </a:ext>
                </a:extLst>
              </a:tr>
              <a:tr h="158242">
                <a:tc>
                  <a:txBody>
                    <a:bodyPr/>
                    <a:lstStyle/>
                    <a:p>
                      <a:pPr algn="l" fontAlgn="b"/>
                      <a:r>
                        <a:rPr lang="sv-SE" sz="1400" u="none" strike="noStrike">
                          <a:effectLst/>
                        </a:rPr>
                        <a:t>Grästorp</a:t>
                      </a:r>
                      <a:endParaRPr lang="sv-SE" sz="1400" b="0" i="0" u="none" strike="noStrike">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16</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17</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14</a:t>
                      </a:r>
                    </a:p>
                  </a:txBody>
                  <a:tcPr marL="7620" marR="7620" marT="7620" marB="0" anchor="b"/>
                </a:tc>
                <a:extLst>
                  <a:ext uri="{0D108BD9-81ED-4DB2-BD59-A6C34878D82A}">
                    <a16:rowId xmlns:a16="http://schemas.microsoft.com/office/drawing/2014/main" val="2715459181"/>
                  </a:ext>
                </a:extLst>
              </a:tr>
              <a:tr h="158242">
                <a:tc>
                  <a:txBody>
                    <a:bodyPr/>
                    <a:lstStyle/>
                    <a:p>
                      <a:pPr algn="l" fontAlgn="b"/>
                      <a:r>
                        <a:rPr lang="sv-SE" sz="1400" u="none" strike="noStrike" dirty="0">
                          <a:effectLst/>
                        </a:rPr>
                        <a:t>Gullspång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19</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20</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10</a:t>
                      </a:r>
                    </a:p>
                  </a:txBody>
                  <a:tcPr marL="7620" marR="7620" marT="7620" marB="0" anchor="b"/>
                </a:tc>
                <a:extLst>
                  <a:ext uri="{0D108BD9-81ED-4DB2-BD59-A6C34878D82A}">
                    <a16:rowId xmlns:a16="http://schemas.microsoft.com/office/drawing/2014/main" val="3803826772"/>
                  </a:ext>
                </a:extLst>
              </a:tr>
              <a:tr h="158242">
                <a:tc>
                  <a:txBody>
                    <a:bodyPr/>
                    <a:lstStyle/>
                    <a:p>
                      <a:pPr algn="l" fontAlgn="b"/>
                      <a:r>
                        <a:rPr lang="sv-SE" sz="1400" u="none" strike="noStrike" dirty="0">
                          <a:effectLst/>
                        </a:rPr>
                        <a:t>Göteborg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1 088</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940</a:t>
                      </a:r>
                    </a:p>
                  </a:txBody>
                  <a:tcPr marL="7620" marR="7620" marT="7620" marB="0" anchor="b"/>
                </a:tc>
                <a:tc>
                  <a:txBody>
                    <a:bodyPr/>
                    <a:lstStyle/>
                    <a:p>
                      <a:pPr algn="r" fontAlgn="b"/>
                      <a:r>
                        <a:rPr lang="sv-SE" sz="1400" b="0" i="0" u="none" strike="noStrike" dirty="0">
                          <a:solidFill>
                            <a:srgbClr val="000000"/>
                          </a:solidFill>
                          <a:effectLst/>
                          <a:latin typeface="Calibri" panose="020F0502020204030204" pitchFamily="34" charset="0"/>
                        </a:rPr>
                        <a:t>705</a:t>
                      </a:r>
                    </a:p>
                  </a:txBody>
                  <a:tcPr marL="7620" marR="7620" marT="7620" marB="0" anchor="b"/>
                </a:tc>
                <a:extLst>
                  <a:ext uri="{0D108BD9-81ED-4DB2-BD59-A6C34878D82A}">
                    <a16:rowId xmlns:a16="http://schemas.microsoft.com/office/drawing/2014/main" val="1610195000"/>
                  </a:ext>
                </a:extLst>
              </a:tr>
              <a:tr h="158242">
                <a:tc>
                  <a:txBody>
                    <a:bodyPr/>
                    <a:lstStyle/>
                    <a:p>
                      <a:pPr algn="l" fontAlgn="b"/>
                      <a:r>
                        <a:rPr lang="sv-SE" sz="1400" u="none" strike="noStrike" dirty="0">
                          <a:effectLst/>
                        </a:rPr>
                        <a:t>Götene</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38</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18</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34</a:t>
                      </a:r>
                    </a:p>
                  </a:txBody>
                  <a:tcPr marL="7620" marR="7620" marT="7620" marB="0" anchor="b"/>
                </a:tc>
                <a:extLst>
                  <a:ext uri="{0D108BD9-81ED-4DB2-BD59-A6C34878D82A}">
                    <a16:rowId xmlns:a16="http://schemas.microsoft.com/office/drawing/2014/main" val="1951873254"/>
                  </a:ext>
                </a:extLst>
              </a:tr>
              <a:tr h="158242">
                <a:tc>
                  <a:txBody>
                    <a:bodyPr/>
                    <a:lstStyle/>
                    <a:p>
                      <a:pPr algn="l" fontAlgn="b"/>
                      <a:r>
                        <a:rPr lang="sv-SE" sz="1400" u="none" strike="noStrike" dirty="0">
                          <a:effectLst/>
                        </a:rPr>
                        <a:t>Herrljunga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33</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29</a:t>
                      </a:r>
                    </a:p>
                  </a:txBody>
                  <a:tcPr marL="7620" marR="7620" marT="7620" marB="0" anchor="b"/>
                </a:tc>
                <a:tc>
                  <a:txBody>
                    <a:bodyPr/>
                    <a:lstStyle/>
                    <a:p>
                      <a:pPr algn="r" fontAlgn="b"/>
                      <a:r>
                        <a:rPr lang="sv-SE" sz="1400" b="0" i="0" u="none" strike="noStrike" dirty="0">
                          <a:solidFill>
                            <a:srgbClr val="000000"/>
                          </a:solidFill>
                          <a:effectLst/>
                          <a:latin typeface="Calibri" panose="020F0502020204030204" pitchFamily="34" charset="0"/>
                        </a:rPr>
                        <a:t>33</a:t>
                      </a:r>
                    </a:p>
                  </a:txBody>
                  <a:tcPr marL="7620" marR="7620" marT="7620" marB="0" anchor="b"/>
                </a:tc>
                <a:extLst>
                  <a:ext uri="{0D108BD9-81ED-4DB2-BD59-A6C34878D82A}">
                    <a16:rowId xmlns:a16="http://schemas.microsoft.com/office/drawing/2014/main" val="88406803"/>
                  </a:ext>
                </a:extLst>
              </a:tr>
              <a:tr h="158242">
                <a:tc>
                  <a:txBody>
                    <a:bodyPr/>
                    <a:lstStyle/>
                    <a:p>
                      <a:pPr algn="l" fontAlgn="b"/>
                      <a:r>
                        <a:rPr lang="sv-SE" sz="1400" u="none" strike="noStrike" dirty="0">
                          <a:effectLst/>
                        </a:rPr>
                        <a:t>Hjo</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41</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27</a:t>
                      </a:r>
                    </a:p>
                  </a:txBody>
                  <a:tcPr marL="7620" marR="7620" marT="7620" marB="0" anchor="b"/>
                </a:tc>
                <a:tc>
                  <a:txBody>
                    <a:bodyPr/>
                    <a:lstStyle/>
                    <a:p>
                      <a:pPr algn="r" fontAlgn="b"/>
                      <a:r>
                        <a:rPr lang="sv-SE" sz="1400" b="0" i="0" u="none" strike="noStrike" dirty="0">
                          <a:solidFill>
                            <a:srgbClr val="000000"/>
                          </a:solidFill>
                          <a:effectLst/>
                          <a:latin typeface="Calibri" panose="020F0502020204030204" pitchFamily="34" charset="0"/>
                        </a:rPr>
                        <a:t>27</a:t>
                      </a:r>
                    </a:p>
                  </a:txBody>
                  <a:tcPr marL="7620" marR="7620" marT="7620" marB="0" anchor="b"/>
                </a:tc>
                <a:extLst>
                  <a:ext uri="{0D108BD9-81ED-4DB2-BD59-A6C34878D82A}">
                    <a16:rowId xmlns:a16="http://schemas.microsoft.com/office/drawing/2014/main" val="3071094052"/>
                  </a:ext>
                </a:extLst>
              </a:tr>
              <a:tr h="158242">
                <a:tc>
                  <a:txBody>
                    <a:bodyPr/>
                    <a:lstStyle/>
                    <a:p>
                      <a:pPr algn="l" fontAlgn="b"/>
                      <a:r>
                        <a:rPr lang="sv-SE" sz="1400" u="none" strike="noStrike" dirty="0">
                          <a:effectLst/>
                        </a:rPr>
                        <a:t>Härryda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69</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48</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34</a:t>
                      </a:r>
                    </a:p>
                  </a:txBody>
                  <a:tcPr marL="7620" marR="7620" marT="7620" marB="0" anchor="b"/>
                </a:tc>
                <a:extLst>
                  <a:ext uri="{0D108BD9-81ED-4DB2-BD59-A6C34878D82A}">
                    <a16:rowId xmlns:a16="http://schemas.microsoft.com/office/drawing/2014/main" val="4095671191"/>
                  </a:ext>
                </a:extLst>
              </a:tr>
              <a:tr h="158242">
                <a:tc>
                  <a:txBody>
                    <a:bodyPr/>
                    <a:lstStyle/>
                    <a:p>
                      <a:pPr algn="l" fontAlgn="b"/>
                      <a:r>
                        <a:rPr lang="sv-SE" sz="1400" u="none" strike="noStrike" dirty="0">
                          <a:effectLst/>
                        </a:rPr>
                        <a:t>Karlsborg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25</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27</a:t>
                      </a:r>
                    </a:p>
                  </a:txBody>
                  <a:tcPr marL="7620" marR="7620" marT="7620" marB="0" anchor="b"/>
                </a:tc>
                <a:tc>
                  <a:txBody>
                    <a:bodyPr/>
                    <a:lstStyle/>
                    <a:p>
                      <a:pPr algn="r" fontAlgn="b"/>
                      <a:r>
                        <a:rPr lang="sv-SE" sz="1400" b="0" i="0" u="none" strike="noStrike" dirty="0">
                          <a:solidFill>
                            <a:srgbClr val="000000"/>
                          </a:solidFill>
                          <a:effectLst/>
                          <a:latin typeface="Calibri" panose="020F0502020204030204" pitchFamily="34" charset="0"/>
                        </a:rPr>
                        <a:t>17</a:t>
                      </a:r>
                    </a:p>
                  </a:txBody>
                  <a:tcPr marL="7620" marR="7620" marT="7620" marB="0" anchor="b"/>
                </a:tc>
                <a:extLst>
                  <a:ext uri="{0D108BD9-81ED-4DB2-BD59-A6C34878D82A}">
                    <a16:rowId xmlns:a16="http://schemas.microsoft.com/office/drawing/2014/main" val="1686662806"/>
                  </a:ext>
                </a:extLst>
              </a:tr>
              <a:tr h="158242">
                <a:tc>
                  <a:txBody>
                    <a:bodyPr/>
                    <a:lstStyle/>
                    <a:p>
                      <a:pPr algn="l" fontAlgn="b"/>
                      <a:r>
                        <a:rPr lang="sv-SE" sz="1400" u="none" strike="noStrike" dirty="0">
                          <a:effectLst/>
                        </a:rPr>
                        <a:t>Kungälv</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108</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89</a:t>
                      </a:r>
                    </a:p>
                  </a:txBody>
                  <a:tcPr marL="7620" marR="7620" marT="7620" marB="0" anchor="b"/>
                </a:tc>
                <a:tc>
                  <a:txBody>
                    <a:bodyPr/>
                    <a:lstStyle/>
                    <a:p>
                      <a:pPr algn="r" fontAlgn="b"/>
                      <a:r>
                        <a:rPr lang="sv-SE" sz="1400" b="0" i="0" u="none" strike="noStrike" dirty="0">
                          <a:solidFill>
                            <a:srgbClr val="000000"/>
                          </a:solidFill>
                          <a:effectLst/>
                          <a:latin typeface="Calibri" panose="020F0502020204030204" pitchFamily="34" charset="0"/>
                        </a:rPr>
                        <a:t>69</a:t>
                      </a:r>
                    </a:p>
                  </a:txBody>
                  <a:tcPr marL="7620" marR="7620" marT="7620" marB="0" anchor="b"/>
                </a:tc>
                <a:extLst>
                  <a:ext uri="{0D108BD9-81ED-4DB2-BD59-A6C34878D82A}">
                    <a16:rowId xmlns:a16="http://schemas.microsoft.com/office/drawing/2014/main" val="1867758871"/>
                  </a:ext>
                </a:extLst>
              </a:tr>
              <a:tr h="158242">
                <a:tc>
                  <a:txBody>
                    <a:bodyPr/>
                    <a:lstStyle/>
                    <a:p>
                      <a:pPr algn="l" fontAlgn="b"/>
                      <a:r>
                        <a:rPr lang="sv-SE" sz="1400" u="none" strike="noStrike" dirty="0">
                          <a:effectLst/>
                        </a:rPr>
                        <a:t>Lerum</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80</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69</a:t>
                      </a:r>
                    </a:p>
                  </a:txBody>
                  <a:tcPr marL="7620" marR="7620" marT="7620" marB="0" anchor="b"/>
                </a:tc>
                <a:tc>
                  <a:txBody>
                    <a:bodyPr/>
                    <a:lstStyle/>
                    <a:p>
                      <a:pPr algn="r" fontAlgn="b"/>
                      <a:r>
                        <a:rPr lang="sv-SE" sz="1400" b="0" i="0" u="none" strike="noStrike" dirty="0">
                          <a:solidFill>
                            <a:srgbClr val="000000"/>
                          </a:solidFill>
                          <a:effectLst/>
                          <a:latin typeface="Calibri" panose="020F0502020204030204" pitchFamily="34" charset="0"/>
                        </a:rPr>
                        <a:t>61</a:t>
                      </a:r>
                    </a:p>
                  </a:txBody>
                  <a:tcPr marL="7620" marR="7620" marT="7620" marB="0" anchor="b"/>
                </a:tc>
                <a:extLst>
                  <a:ext uri="{0D108BD9-81ED-4DB2-BD59-A6C34878D82A}">
                    <a16:rowId xmlns:a16="http://schemas.microsoft.com/office/drawing/2014/main" val="1401030626"/>
                  </a:ext>
                </a:extLst>
              </a:tr>
              <a:tr h="158242">
                <a:tc>
                  <a:txBody>
                    <a:bodyPr/>
                    <a:lstStyle/>
                    <a:p>
                      <a:pPr algn="l" fontAlgn="b"/>
                      <a:r>
                        <a:rPr lang="sv-SE" sz="1400" u="none" strike="noStrike" dirty="0">
                          <a:effectLst/>
                        </a:rPr>
                        <a:t>Lidköping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123</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125</a:t>
                      </a:r>
                    </a:p>
                  </a:txBody>
                  <a:tcPr marL="7620" marR="7620" marT="7620" marB="0" anchor="b"/>
                </a:tc>
                <a:tc>
                  <a:txBody>
                    <a:bodyPr/>
                    <a:lstStyle/>
                    <a:p>
                      <a:pPr algn="r" fontAlgn="b"/>
                      <a:r>
                        <a:rPr lang="sv-SE" sz="1400" b="0" i="0" u="none" strike="noStrike" dirty="0">
                          <a:solidFill>
                            <a:srgbClr val="000000"/>
                          </a:solidFill>
                          <a:effectLst/>
                          <a:latin typeface="Calibri" panose="020F0502020204030204" pitchFamily="34" charset="0"/>
                        </a:rPr>
                        <a:t>78</a:t>
                      </a:r>
                    </a:p>
                  </a:txBody>
                  <a:tcPr marL="7620" marR="7620" marT="7620" marB="0" anchor="b"/>
                </a:tc>
                <a:extLst>
                  <a:ext uri="{0D108BD9-81ED-4DB2-BD59-A6C34878D82A}">
                    <a16:rowId xmlns:a16="http://schemas.microsoft.com/office/drawing/2014/main" val="2054303113"/>
                  </a:ext>
                </a:extLst>
              </a:tr>
              <a:tr h="158242">
                <a:tc>
                  <a:txBody>
                    <a:bodyPr/>
                    <a:lstStyle/>
                    <a:p>
                      <a:pPr algn="l" fontAlgn="b"/>
                      <a:r>
                        <a:rPr lang="sv-SE" sz="1400" u="none" strike="noStrike" dirty="0">
                          <a:effectLst/>
                        </a:rPr>
                        <a:t>Lilla Edet</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28</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37</a:t>
                      </a:r>
                    </a:p>
                  </a:txBody>
                  <a:tcPr marL="7620" marR="7620" marT="7620" marB="0" anchor="b"/>
                </a:tc>
                <a:tc>
                  <a:txBody>
                    <a:bodyPr/>
                    <a:lstStyle/>
                    <a:p>
                      <a:pPr algn="r" fontAlgn="b"/>
                      <a:r>
                        <a:rPr lang="sv-SE" sz="1400" b="0" i="0" u="none" strike="noStrike" dirty="0">
                          <a:solidFill>
                            <a:srgbClr val="000000"/>
                          </a:solidFill>
                          <a:effectLst/>
                          <a:latin typeface="Calibri" panose="020F0502020204030204" pitchFamily="34" charset="0"/>
                        </a:rPr>
                        <a:t>32</a:t>
                      </a:r>
                    </a:p>
                  </a:txBody>
                  <a:tcPr marL="7620" marR="7620" marT="7620" marB="0" anchor="b"/>
                </a:tc>
                <a:extLst>
                  <a:ext uri="{0D108BD9-81ED-4DB2-BD59-A6C34878D82A}">
                    <a16:rowId xmlns:a16="http://schemas.microsoft.com/office/drawing/2014/main" val="4185723311"/>
                  </a:ext>
                </a:extLst>
              </a:tr>
              <a:tr h="158242">
                <a:tc>
                  <a:txBody>
                    <a:bodyPr/>
                    <a:lstStyle/>
                    <a:p>
                      <a:pPr algn="l" fontAlgn="b"/>
                      <a:r>
                        <a:rPr lang="sv-SE" sz="1400" u="none" strike="noStrike" dirty="0">
                          <a:effectLst/>
                        </a:rPr>
                        <a:t>Lysekil</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38</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39</a:t>
                      </a:r>
                    </a:p>
                  </a:txBody>
                  <a:tcPr marL="7620" marR="7620" marT="7620" marB="0" anchor="b"/>
                </a:tc>
                <a:tc>
                  <a:txBody>
                    <a:bodyPr/>
                    <a:lstStyle/>
                    <a:p>
                      <a:pPr algn="r" fontAlgn="b"/>
                      <a:r>
                        <a:rPr lang="sv-SE" sz="1400" b="0" i="0" u="none" strike="noStrike" dirty="0">
                          <a:solidFill>
                            <a:srgbClr val="000000"/>
                          </a:solidFill>
                          <a:effectLst/>
                          <a:latin typeface="Calibri" panose="020F0502020204030204" pitchFamily="34" charset="0"/>
                        </a:rPr>
                        <a:t>29</a:t>
                      </a:r>
                    </a:p>
                  </a:txBody>
                  <a:tcPr marL="7620" marR="7620" marT="7620" marB="0" anchor="b"/>
                </a:tc>
                <a:extLst>
                  <a:ext uri="{0D108BD9-81ED-4DB2-BD59-A6C34878D82A}">
                    <a16:rowId xmlns:a16="http://schemas.microsoft.com/office/drawing/2014/main" val="196645448"/>
                  </a:ext>
                </a:extLst>
              </a:tr>
              <a:tr h="158242">
                <a:tc>
                  <a:txBody>
                    <a:bodyPr/>
                    <a:lstStyle/>
                    <a:p>
                      <a:pPr algn="l" fontAlgn="b"/>
                      <a:r>
                        <a:rPr lang="sv-SE" sz="1400" u="none" strike="noStrike" dirty="0">
                          <a:effectLst/>
                        </a:rPr>
                        <a:t>Mariestad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71</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67</a:t>
                      </a:r>
                    </a:p>
                  </a:txBody>
                  <a:tcPr marL="7620" marR="7620" marT="7620" marB="0" anchor="b"/>
                </a:tc>
                <a:tc>
                  <a:txBody>
                    <a:bodyPr/>
                    <a:lstStyle/>
                    <a:p>
                      <a:pPr algn="r" fontAlgn="b"/>
                      <a:r>
                        <a:rPr lang="sv-SE" sz="1400" b="0" i="0" u="none" strike="noStrike" dirty="0">
                          <a:solidFill>
                            <a:srgbClr val="000000"/>
                          </a:solidFill>
                          <a:effectLst/>
                          <a:latin typeface="Calibri" panose="020F0502020204030204" pitchFamily="34" charset="0"/>
                        </a:rPr>
                        <a:t>63</a:t>
                      </a:r>
                    </a:p>
                  </a:txBody>
                  <a:tcPr marL="7620" marR="7620" marT="7620" marB="0" anchor="b"/>
                </a:tc>
                <a:extLst>
                  <a:ext uri="{0D108BD9-81ED-4DB2-BD59-A6C34878D82A}">
                    <a16:rowId xmlns:a16="http://schemas.microsoft.com/office/drawing/2014/main" val="1869652504"/>
                  </a:ext>
                </a:extLst>
              </a:tr>
              <a:tr h="158242">
                <a:tc>
                  <a:txBody>
                    <a:bodyPr/>
                    <a:lstStyle/>
                    <a:p>
                      <a:pPr algn="l" fontAlgn="b"/>
                      <a:r>
                        <a:rPr lang="sv-SE" sz="1400" u="none" strike="noStrike" dirty="0">
                          <a:effectLst/>
                        </a:rPr>
                        <a:t>Mark</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98</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89</a:t>
                      </a:r>
                    </a:p>
                  </a:txBody>
                  <a:tcPr marL="7620" marR="7620" marT="7620" marB="0" anchor="b"/>
                </a:tc>
                <a:tc>
                  <a:txBody>
                    <a:bodyPr/>
                    <a:lstStyle/>
                    <a:p>
                      <a:pPr algn="r" fontAlgn="b"/>
                      <a:r>
                        <a:rPr lang="sv-SE" sz="1400" b="0" i="0" u="none" strike="noStrike" dirty="0">
                          <a:solidFill>
                            <a:srgbClr val="000000"/>
                          </a:solidFill>
                          <a:effectLst/>
                          <a:latin typeface="Calibri" panose="020F0502020204030204" pitchFamily="34" charset="0"/>
                        </a:rPr>
                        <a:t>72</a:t>
                      </a:r>
                    </a:p>
                  </a:txBody>
                  <a:tcPr marL="7620" marR="7620" marT="7620" marB="0" anchor="b"/>
                </a:tc>
                <a:extLst>
                  <a:ext uri="{0D108BD9-81ED-4DB2-BD59-A6C34878D82A}">
                    <a16:rowId xmlns:a16="http://schemas.microsoft.com/office/drawing/2014/main" val="1509179398"/>
                  </a:ext>
                </a:extLst>
              </a:tr>
              <a:tr h="158242">
                <a:tc>
                  <a:txBody>
                    <a:bodyPr/>
                    <a:lstStyle/>
                    <a:p>
                      <a:pPr algn="l" fontAlgn="b"/>
                      <a:r>
                        <a:rPr lang="sv-SE" sz="1400" u="none" strike="noStrike" dirty="0">
                          <a:effectLst/>
                        </a:rPr>
                        <a:t>Mellerud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23</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41</a:t>
                      </a:r>
                    </a:p>
                  </a:txBody>
                  <a:tcPr marL="7620" marR="7620" marT="7620" marB="0" anchor="b"/>
                </a:tc>
                <a:tc>
                  <a:txBody>
                    <a:bodyPr/>
                    <a:lstStyle/>
                    <a:p>
                      <a:pPr algn="r" fontAlgn="b"/>
                      <a:r>
                        <a:rPr lang="sv-SE" sz="1400" b="0" i="0" u="none" strike="noStrike" dirty="0">
                          <a:solidFill>
                            <a:srgbClr val="000000"/>
                          </a:solidFill>
                          <a:effectLst/>
                          <a:latin typeface="Calibri" panose="020F0502020204030204" pitchFamily="34" charset="0"/>
                        </a:rPr>
                        <a:t>23</a:t>
                      </a:r>
                    </a:p>
                  </a:txBody>
                  <a:tcPr marL="7620" marR="7620" marT="7620" marB="0" anchor="b"/>
                </a:tc>
                <a:extLst>
                  <a:ext uri="{0D108BD9-81ED-4DB2-BD59-A6C34878D82A}">
                    <a16:rowId xmlns:a16="http://schemas.microsoft.com/office/drawing/2014/main" val="225473092"/>
                  </a:ext>
                </a:extLst>
              </a:tr>
            </a:tbl>
          </a:graphicData>
        </a:graphic>
      </p:graphicFrame>
      <p:graphicFrame>
        <p:nvGraphicFramePr>
          <p:cNvPr id="5" name="Tabell 4">
            <a:extLst>
              <a:ext uri="{FF2B5EF4-FFF2-40B4-BE49-F238E27FC236}">
                <a16:creationId xmlns:a16="http://schemas.microsoft.com/office/drawing/2014/main" id="{BC0E85CE-E40E-4680-A5CC-8056F66AF8EF}"/>
              </a:ext>
            </a:extLst>
          </p:cNvPr>
          <p:cNvGraphicFramePr>
            <a:graphicFrameLocks noGrp="1"/>
          </p:cNvGraphicFramePr>
          <p:nvPr>
            <p:extLst>
              <p:ext uri="{D42A27DB-BD31-4B8C-83A1-F6EECF244321}">
                <p14:modId xmlns:p14="http://schemas.microsoft.com/office/powerpoint/2010/main" val="1308646797"/>
              </p:ext>
            </p:extLst>
          </p:nvPr>
        </p:nvGraphicFramePr>
        <p:xfrm>
          <a:off x="5666067" y="809571"/>
          <a:ext cx="3456000" cy="5999682"/>
        </p:xfrm>
        <a:graphic>
          <a:graphicData uri="http://schemas.openxmlformats.org/drawingml/2006/table">
            <a:tbl>
              <a:tblPr>
                <a:tableStyleId>{5C22544A-7EE6-4342-B048-85BDC9FD1C3A}</a:tableStyleId>
              </a:tblPr>
              <a:tblGrid>
                <a:gridCol w="1188000">
                  <a:extLst>
                    <a:ext uri="{9D8B030D-6E8A-4147-A177-3AD203B41FA5}">
                      <a16:colId xmlns:a16="http://schemas.microsoft.com/office/drawing/2014/main" val="2858695138"/>
                    </a:ext>
                  </a:extLst>
                </a:gridCol>
                <a:gridCol w="756000">
                  <a:extLst>
                    <a:ext uri="{9D8B030D-6E8A-4147-A177-3AD203B41FA5}">
                      <a16:colId xmlns:a16="http://schemas.microsoft.com/office/drawing/2014/main" val="1257064634"/>
                    </a:ext>
                  </a:extLst>
                </a:gridCol>
                <a:gridCol w="756000">
                  <a:extLst>
                    <a:ext uri="{9D8B030D-6E8A-4147-A177-3AD203B41FA5}">
                      <a16:colId xmlns:a16="http://schemas.microsoft.com/office/drawing/2014/main" val="3728142676"/>
                    </a:ext>
                  </a:extLst>
                </a:gridCol>
                <a:gridCol w="756000">
                  <a:extLst>
                    <a:ext uri="{9D8B030D-6E8A-4147-A177-3AD203B41FA5}">
                      <a16:colId xmlns:a16="http://schemas.microsoft.com/office/drawing/2014/main" val="2112784845"/>
                    </a:ext>
                  </a:extLst>
                </a:gridCol>
              </a:tblGrid>
              <a:tr h="218557">
                <a:tc>
                  <a:txBody>
                    <a:bodyPr/>
                    <a:lstStyle/>
                    <a:p>
                      <a:pPr algn="l" fontAlgn="b"/>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200" b="1" i="0" u="none" strike="noStrike" dirty="0">
                          <a:solidFill>
                            <a:srgbClr val="000000"/>
                          </a:solidFill>
                          <a:effectLst/>
                          <a:latin typeface="Calibri" panose="020F0502020204030204" pitchFamily="34" charset="0"/>
                        </a:rPr>
                        <a:t>Jan 2020</a:t>
                      </a:r>
                    </a:p>
                  </a:txBody>
                  <a:tcPr marL="7912" marR="7912" marT="7912"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200" b="1" i="0" u="none" strike="noStrike" dirty="0">
                          <a:solidFill>
                            <a:srgbClr val="000000"/>
                          </a:solidFill>
                          <a:effectLst/>
                          <a:latin typeface="Calibri" panose="020F0502020204030204" pitchFamily="34" charset="0"/>
                        </a:rPr>
                        <a:t>Feb 2020</a:t>
                      </a:r>
                    </a:p>
                  </a:txBody>
                  <a:tcPr marL="7912" marR="7912" marT="7912" marB="0" anchor="b"/>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200" b="1" i="0" u="none" strike="noStrike" dirty="0">
                          <a:solidFill>
                            <a:srgbClr val="000000"/>
                          </a:solidFill>
                          <a:effectLst/>
                          <a:latin typeface="Calibri" panose="020F0502020204030204" pitchFamily="34" charset="0"/>
                        </a:rPr>
                        <a:t>Mars 2020</a:t>
                      </a:r>
                    </a:p>
                  </a:txBody>
                  <a:tcPr marL="7912" marR="7912" marT="7912" marB="0" anchor="b"/>
                </a:tc>
                <a:extLst>
                  <a:ext uri="{0D108BD9-81ED-4DB2-BD59-A6C34878D82A}">
                    <a16:rowId xmlns:a16="http://schemas.microsoft.com/office/drawing/2014/main" val="3681931137"/>
                  </a:ext>
                </a:extLst>
              </a:tr>
              <a:tr h="220150">
                <a:tc>
                  <a:txBody>
                    <a:bodyPr/>
                    <a:lstStyle/>
                    <a:p>
                      <a:pPr algn="l" fontAlgn="b"/>
                      <a:r>
                        <a:rPr lang="sv-SE" sz="1400" u="none" strike="noStrike" dirty="0">
                          <a:effectLst/>
                        </a:rPr>
                        <a:t>Munkedal</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dirty="0">
                          <a:solidFill>
                            <a:srgbClr val="000000"/>
                          </a:solidFill>
                          <a:effectLst/>
                          <a:latin typeface="Calibri" panose="020F0502020204030204" pitchFamily="34" charset="0"/>
                        </a:rPr>
                        <a:t>37</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31</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19</a:t>
                      </a:r>
                    </a:p>
                  </a:txBody>
                  <a:tcPr marL="7620" marR="7620" marT="7620" marB="0" anchor="b"/>
                </a:tc>
                <a:extLst>
                  <a:ext uri="{0D108BD9-81ED-4DB2-BD59-A6C34878D82A}">
                    <a16:rowId xmlns:a16="http://schemas.microsoft.com/office/drawing/2014/main" val="2150773022"/>
                  </a:ext>
                </a:extLst>
              </a:tr>
              <a:tr h="220150">
                <a:tc>
                  <a:txBody>
                    <a:bodyPr/>
                    <a:lstStyle/>
                    <a:p>
                      <a:pPr algn="l" fontAlgn="b"/>
                      <a:r>
                        <a:rPr lang="sv-SE" sz="1400" u="none" strike="noStrike" dirty="0">
                          <a:effectLst/>
                        </a:rPr>
                        <a:t>Mölndal</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111</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113</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95</a:t>
                      </a:r>
                    </a:p>
                  </a:txBody>
                  <a:tcPr marL="7620" marR="7620" marT="7620" marB="0" anchor="b"/>
                </a:tc>
                <a:extLst>
                  <a:ext uri="{0D108BD9-81ED-4DB2-BD59-A6C34878D82A}">
                    <a16:rowId xmlns:a16="http://schemas.microsoft.com/office/drawing/2014/main" val="4272209298"/>
                  </a:ext>
                </a:extLst>
              </a:tr>
              <a:tr h="220150">
                <a:tc>
                  <a:txBody>
                    <a:bodyPr/>
                    <a:lstStyle/>
                    <a:p>
                      <a:pPr algn="l" fontAlgn="b"/>
                      <a:r>
                        <a:rPr lang="sv-SE" sz="1400" u="none" strike="noStrike" dirty="0">
                          <a:effectLst/>
                        </a:rPr>
                        <a:t>Orust</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55</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44</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34</a:t>
                      </a:r>
                    </a:p>
                  </a:txBody>
                  <a:tcPr marL="7620" marR="7620" marT="7620" marB="0" anchor="b"/>
                </a:tc>
                <a:extLst>
                  <a:ext uri="{0D108BD9-81ED-4DB2-BD59-A6C34878D82A}">
                    <a16:rowId xmlns:a16="http://schemas.microsoft.com/office/drawing/2014/main" val="2872424539"/>
                  </a:ext>
                </a:extLst>
              </a:tr>
              <a:tr h="220150">
                <a:tc>
                  <a:txBody>
                    <a:bodyPr/>
                    <a:lstStyle/>
                    <a:p>
                      <a:pPr algn="l" fontAlgn="b"/>
                      <a:r>
                        <a:rPr lang="sv-SE" sz="1400" u="none" strike="noStrike" dirty="0">
                          <a:effectLst/>
                        </a:rPr>
                        <a:t>Partille</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84</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65</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45</a:t>
                      </a:r>
                    </a:p>
                  </a:txBody>
                  <a:tcPr marL="7620" marR="7620" marT="7620" marB="0" anchor="b"/>
                </a:tc>
                <a:extLst>
                  <a:ext uri="{0D108BD9-81ED-4DB2-BD59-A6C34878D82A}">
                    <a16:rowId xmlns:a16="http://schemas.microsoft.com/office/drawing/2014/main" val="210409951"/>
                  </a:ext>
                </a:extLst>
              </a:tr>
              <a:tr h="220150">
                <a:tc>
                  <a:txBody>
                    <a:bodyPr/>
                    <a:lstStyle/>
                    <a:p>
                      <a:pPr algn="l" fontAlgn="b"/>
                      <a:r>
                        <a:rPr lang="sv-SE" sz="1400" u="none" strike="noStrike" dirty="0">
                          <a:effectLst/>
                        </a:rPr>
                        <a:t>Skara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77</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66</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46</a:t>
                      </a:r>
                    </a:p>
                  </a:txBody>
                  <a:tcPr marL="7620" marR="7620" marT="7620" marB="0" anchor="b"/>
                </a:tc>
                <a:extLst>
                  <a:ext uri="{0D108BD9-81ED-4DB2-BD59-A6C34878D82A}">
                    <a16:rowId xmlns:a16="http://schemas.microsoft.com/office/drawing/2014/main" val="3975398583"/>
                  </a:ext>
                </a:extLst>
              </a:tr>
              <a:tr h="220150">
                <a:tc>
                  <a:txBody>
                    <a:bodyPr/>
                    <a:lstStyle/>
                    <a:p>
                      <a:pPr algn="l" fontAlgn="b"/>
                      <a:r>
                        <a:rPr lang="sv-SE" sz="1400" u="none" strike="noStrike" dirty="0">
                          <a:effectLst/>
                        </a:rPr>
                        <a:t>Skövde</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147</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145</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123</a:t>
                      </a:r>
                    </a:p>
                  </a:txBody>
                  <a:tcPr marL="7620" marR="7620" marT="7620" marB="0" anchor="b"/>
                </a:tc>
                <a:extLst>
                  <a:ext uri="{0D108BD9-81ED-4DB2-BD59-A6C34878D82A}">
                    <a16:rowId xmlns:a16="http://schemas.microsoft.com/office/drawing/2014/main" val="971917472"/>
                  </a:ext>
                </a:extLst>
              </a:tr>
              <a:tr h="220150">
                <a:tc>
                  <a:txBody>
                    <a:bodyPr/>
                    <a:lstStyle/>
                    <a:p>
                      <a:pPr algn="l" fontAlgn="b"/>
                      <a:r>
                        <a:rPr lang="sv-SE" sz="1400" u="none" strike="noStrike" dirty="0">
                          <a:effectLst/>
                        </a:rPr>
                        <a:t>Sotenäs</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28</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22</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18</a:t>
                      </a:r>
                    </a:p>
                  </a:txBody>
                  <a:tcPr marL="7620" marR="7620" marT="7620" marB="0" anchor="b"/>
                </a:tc>
                <a:extLst>
                  <a:ext uri="{0D108BD9-81ED-4DB2-BD59-A6C34878D82A}">
                    <a16:rowId xmlns:a16="http://schemas.microsoft.com/office/drawing/2014/main" val="1630564977"/>
                  </a:ext>
                </a:extLst>
              </a:tr>
              <a:tr h="220150">
                <a:tc>
                  <a:txBody>
                    <a:bodyPr/>
                    <a:lstStyle/>
                    <a:p>
                      <a:pPr algn="l" fontAlgn="b"/>
                      <a:r>
                        <a:rPr lang="sv-SE" sz="1400" u="none" strike="noStrike" dirty="0">
                          <a:effectLst/>
                        </a:rPr>
                        <a:t>Stenungsund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59</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49</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44</a:t>
                      </a:r>
                    </a:p>
                  </a:txBody>
                  <a:tcPr marL="7620" marR="7620" marT="7620" marB="0" anchor="b"/>
                </a:tc>
                <a:extLst>
                  <a:ext uri="{0D108BD9-81ED-4DB2-BD59-A6C34878D82A}">
                    <a16:rowId xmlns:a16="http://schemas.microsoft.com/office/drawing/2014/main" val="3806599430"/>
                  </a:ext>
                </a:extLst>
              </a:tr>
              <a:tr h="220150">
                <a:tc>
                  <a:txBody>
                    <a:bodyPr/>
                    <a:lstStyle/>
                    <a:p>
                      <a:pPr algn="l" fontAlgn="b"/>
                      <a:r>
                        <a:rPr lang="sv-SE" sz="1400" u="none" strike="noStrike" dirty="0">
                          <a:effectLst/>
                        </a:rPr>
                        <a:t>Strömstad</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40</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19</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34</a:t>
                      </a:r>
                    </a:p>
                  </a:txBody>
                  <a:tcPr marL="7620" marR="7620" marT="7620" marB="0" anchor="b"/>
                </a:tc>
                <a:extLst>
                  <a:ext uri="{0D108BD9-81ED-4DB2-BD59-A6C34878D82A}">
                    <a16:rowId xmlns:a16="http://schemas.microsoft.com/office/drawing/2014/main" val="1477466390"/>
                  </a:ext>
                </a:extLst>
              </a:tr>
              <a:tr h="246902">
                <a:tc>
                  <a:txBody>
                    <a:bodyPr/>
                    <a:lstStyle/>
                    <a:p>
                      <a:pPr algn="l" fontAlgn="b"/>
                      <a:r>
                        <a:rPr lang="sv-SE" sz="1400" u="none" strike="noStrike" dirty="0">
                          <a:effectLst/>
                        </a:rPr>
                        <a:t>Svenljunga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15</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22</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15</a:t>
                      </a:r>
                    </a:p>
                  </a:txBody>
                  <a:tcPr marL="7620" marR="7620" marT="7620" marB="0" anchor="b"/>
                </a:tc>
                <a:extLst>
                  <a:ext uri="{0D108BD9-81ED-4DB2-BD59-A6C34878D82A}">
                    <a16:rowId xmlns:a16="http://schemas.microsoft.com/office/drawing/2014/main" val="3084349665"/>
                  </a:ext>
                </a:extLst>
              </a:tr>
              <a:tr h="220150">
                <a:tc>
                  <a:txBody>
                    <a:bodyPr/>
                    <a:lstStyle/>
                    <a:p>
                      <a:pPr algn="l" fontAlgn="b"/>
                      <a:r>
                        <a:rPr lang="sv-SE" sz="1400" u="none" strike="noStrike" dirty="0">
                          <a:effectLst/>
                        </a:rPr>
                        <a:t>Tanum</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45</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25</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31</a:t>
                      </a:r>
                    </a:p>
                  </a:txBody>
                  <a:tcPr marL="7620" marR="7620" marT="7620" marB="0" anchor="b"/>
                </a:tc>
                <a:extLst>
                  <a:ext uri="{0D108BD9-81ED-4DB2-BD59-A6C34878D82A}">
                    <a16:rowId xmlns:a16="http://schemas.microsoft.com/office/drawing/2014/main" val="3808389509"/>
                  </a:ext>
                </a:extLst>
              </a:tr>
              <a:tr h="220150">
                <a:tc>
                  <a:txBody>
                    <a:bodyPr/>
                    <a:lstStyle/>
                    <a:p>
                      <a:pPr algn="l" fontAlgn="b"/>
                      <a:r>
                        <a:rPr lang="sv-SE" sz="1400" u="none" strike="noStrike" dirty="0">
                          <a:effectLst/>
                        </a:rPr>
                        <a:t>Tibro</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46</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40</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22</a:t>
                      </a:r>
                    </a:p>
                  </a:txBody>
                  <a:tcPr marL="7620" marR="7620" marT="7620" marB="0" anchor="b"/>
                </a:tc>
                <a:extLst>
                  <a:ext uri="{0D108BD9-81ED-4DB2-BD59-A6C34878D82A}">
                    <a16:rowId xmlns:a16="http://schemas.microsoft.com/office/drawing/2014/main" val="1260153343"/>
                  </a:ext>
                </a:extLst>
              </a:tr>
              <a:tr h="220150">
                <a:tc>
                  <a:txBody>
                    <a:bodyPr/>
                    <a:lstStyle/>
                    <a:p>
                      <a:pPr algn="l" fontAlgn="b"/>
                      <a:r>
                        <a:rPr lang="sv-SE" sz="1400" u="none" strike="noStrike" dirty="0">
                          <a:effectLst/>
                        </a:rPr>
                        <a:t>Tidaholm</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41</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35</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28</a:t>
                      </a:r>
                    </a:p>
                  </a:txBody>
                  <a:tcPr marL="7620" marR="7620" marT="7620" marB="0" anchor="b"/>
                </a:tc>
                <a:extLst>
                  <a:ext uri="{0D108BD9-81ED-4DB2-BD59-A6C34878D82A}">
                    <a16:rowId xmlns:a16="http://schemas.microsoft.com/office/drawing/2014/main" val="3070305260"/>
                  </a:ext>
                </a:extLst>
              </a:tr>
              <a:tr h="220150">
                <a:tc>
                  <a:txBody>
                    <a:bodyPr/>
                    <a:lstStyle/>
                    <a:p>
                      <a:pPr algn="l" fontAlgn="b"/>
                      <a:r>
                        <a:rPr lang="sv-SE" sz="1400" u="none" strike="noStrike" dirty="0">
                          <a:effectLst/>
                        </a:rPr>
                        <a:t>Tjörn</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51</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53</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31</a:t>
                      </a:r>
                    </a:p>
                  </a:txBody>
                  <a:tcPr marL="7620" marR="7620" marT="7620" marB="0" anchor="b"/>
                </a:tc>
                <a:extLst>
                  <a:ext uri="{0D108BD9-81ED-4DB2-BD59-A6C34878D82A}">
                    <a16:rowId xmlns:a16="http://schemas.microsoft.com/office/drawing/2014/main" val="394049405"/>
                  </a:ext>
                </a:extLst>
              </a:tr>
              <a:tr h="220150">
                <a:tc>
                  <a:txBody>
                    <a:bodyPr/>
                    <a:lstStyle/>
                    <a:p>
                      <a:pPr algn="l" fontAlgn="b"/>
                      <a:r>
                        <a:rPr lang="sv-SE" sz="1400" u="none" strike="noStrike" dirty="0">
                          <a:effectLst/>
                        </a:rPr>
                        <a:t>Tranemo</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29</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28</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23</a:t>
                      </a:r>
                    </a:p>
                  </a:txBody>
                  <a:tcPr marL="7620" marR="7620" marT="7620" marB="0" anchor="b"/>
                </a:tc>
                <a:extLst>
                  <a:ext uri="{0D108BD9-81ED-4DB2-BD59-A6C34878D82A}">
                    <a16:rowId xmlns:a16="http://schemas.microsoft.com/office/drawing/2014/main" val="4180516443"/>
                  </a:ext>
                </a:extLst>
              </a:tr>
              <a:tr h="220150">
                <a:tc>
                  <a:txBody>
                    <a:bodyPr/>
                    <a:lstStyle/>
                    <a:p>
                      <a:pPr algn="l" fontAlgn="b"/>
                      <a:r>
                        <a:rPr lang="sv-SE" sz="1400" u="none" strike="noStrike" dirty="0">
                          <a:effectLst/>
                        </a:rPr>
                        <a:t>Trollhättan</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177</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145</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107</a:t>
                      </a:r>
                    </a:p>
                  </a:txBody>
                  <a:tcPr marL="7620" marR="7620" marT="7620" marB="0" anchor="b"/>
                </a:tc>
                <a:extLst>
                  <a:ext uri="{0D108BD9-81ED-4DB2-BD59-A6C34878D82A}">
                    <a16:rowId xmlns:a16="http://schemas.microsoft.com/office/drawing/2014/main" val="1535210941"/>
                  </a:ext>
                </a:extLst>
              </a:tr>
              <a:tr h="220150">
                <a:tc>
                  <a:txBody>
                    <a:bodyPr/>
                    <a:lstStyle/>
                    <a:p>
                      <a:pPr algn="l" fontAlgn="b"/>
                      <a:r>
                        <a:rPr lang="sv-SE" sz="1400" u="none" strike="noStrike" dirty="0">
                          <a:effectLst/>
                        </a:rPr>
                        <a:t>Töreboda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38</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34</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14</a:t>
                      </a:r>
                    </a:p>
                  </a:txBody>
                  <a:tcPr marL="7620" marR="7620" marT="7620" marB="0" anchor="b"/>
                </a:tc>
                <a:extLst>
                  <a:ext uri="{0D108BD9-81ED-4DB2-BD59-A6C34878D82A}">
                    <a16:rowId xmlns:a16="http://schemas.microsoft.com/office/drawing/2014/main" val="4204200685"/>
                  </a:ext>
                </a:extLst>
              </a:tr>
              <a:tr h="220150">
                <a:tc>
                  <a:txBody>
                    <a:bodyPr/>
                    <a:lstStyle/>
                    <a:p>
                      <a:pPr algn="l" fontAlgn="b"/>
                      <a:r>
                        <a:rPr lang="sv-SE" sz="1400" u="none" strike="noStrike" dirty="0">
                          <a:effectLst/>
                        </a:rPr>
                        <a:t>Uddevalla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128</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117</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109</a:t>
                      </a:r>
                    </a:p>
                  </a:txBody>
                  <a:tcPr marL="7620" marR="7620" marT="7620" marB="0" anchor="b"/>
                </a:tc>
                <a:extLst>
                  <a:ext uri="{0D108BD9-81ED-4DB2-BD59-A6C34878D82A}">
                    <a16:rowId xmlns:a16="http://schemas.microsoft.com/office/drawing/2014/main" val="1167531832"/>
                  </a:ext>
                </a:extLst>
              </a:tr>
              <a:tr h="220150">
                <a:tc>
                  <a:txBody>
                    <a:bodyPr/>
                    <a:lstStyle/>
                    <a:p>
                      <a:pPr algn="l" fontAlgn="b"/>
                      <a:r>
                        <a:rPr lang="sv-SE" sz="1400" u="none" strike="noStrike" dirty="0">
                          <a:effectLst/>
                        </a:rPr>
                        <a:t>Ulricehamn</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65</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69</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54</a:t>
                      </a:r>
                    </a:p>
                  </a:txBody>
                  <a:tcPr marL="7620" marR="7620" marT="7620" marB="0" anchor="b"/>
                </a:tc>
                <a:extLst>
                  <a:ext uri="{0D108BD9-81ED-4DB2-BD59-A6C34878D82A}">
                    <a16:rowId xmlns:a16="http://schemas.microsoft.com/office/drawing/2014/main" val="2851169426"/>
                  </a:ext>
                </a:extLst>
              </a:tr>
              <a:tr h="220150">
                <a:tc>
                  <a:txBody>
                    <a:bodyPr/>
                    <a:lstStyle/>
                    <a:p>
                      <a:pPr algn="l" fontAlgn="b"/>
                      <a:r>
                        <a:rPr lang="sv-SE" sz="1400" u="none" strike="noStrike" dirty="0">
                          <a:effectLst/>
                        </a:rPr>
                        <a:t>Vara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51</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49</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27</a:t>
                      </a:r>
                    </a:p>
                  </a:txBody>
                  <a:tcPr marL="7620" marR="7620" marT="7620" marB="0" anchor="b"/>
                </a:tc>
                <a:extLst>
                  <a:ext uri="{0D108BD9-81ED-4DB2-BD59-A6C34878D82A}">
                    <a16:rowId xmlns:a16="http://schemas.microsoft.com/office/drawing/2014/main" val="2041698811"/>
                  </a:ext>
                </a:extLst>
              </a:tr>
              <a:tr h="220150">
                <a:tc>
                  <a:txBody>
                    <a:bodyPr/>
                    <a:lstStyle/>
                    <a:p>
                      <a:pPr algn="l" fontAlgn="b"/>
                      <a:r>
                        <a:rPr lang="sv-SE" sz="1400" u="none" strike="noStrike" dirty="0">
                          <a:effectLst/>
                        </a:rPr>
                        <a:t>Vårgårda</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29</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34</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21</a:t>
                      </a:r>
                    </a:p>
                  </a:txBody>
                  <a:tcPr marL="7620" marR="7620" marT="7620" marB="0" anchor="b"/>
                </a:tc>
                <a:extLst>
                  <a:ext uri="{0D108BD9-81ED-4DB2-BD59-A6C34878D82A}">
                    <a16:rowId xmlns:a16="http://schemas.microsoft.com/office/drawing/2014/main" val="4271876829"/>
                  </a:ext>
                </a:extLst>
              </a:tr>
              <a:tr h="220150">
                <a:tc>
                  <a:txBody>
                    <a:bodyPr/>
                    <a:lstStyle/>
                    <a:p>
                      <a:pPr algn="l" fontAlgn="b"/>
                      <a:r>
                        <a:rPr lang="sv-SE" sz="1400" u="none" strike="noStrike" dirty="0">
                          <a:effectLst/>
                        </a:rPr>
                        <a:t>Vänersborg</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105</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104</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72</a:t>
                      </a:r>
                    </a:p>
                  </a:txBody>
                  <a:tcPr marL="7620" marR="7620" marT="7620" marB="0" anchor="b"/>
                </a:tc>
                <a:extLst>
                  <a:ext uri="{0D108BD9-81ED-4DB2-BD59-A6C34878D82A}">
                    <a16:rowId xmlns:a16="http://schemas.microsoft.com/office/drawing/2014/main" val="1980463595"/>
                  </a:ext>
                </a:extLst>
              </a:tr>
              <a:tr h="220150">
                <a:tc>
                  <a:txBody>
                    <a:bodyPr/>
                    <a:lstStyle/>
                    <a:p>
                      <a:pPr algn="l" fontAlgn="b"/>
                      <a:r>
                        <a:rPr lang="sv-SE" sz="1200" u="none" strike="noStrike" dirty="0">
                          <a:effectLst/>
                        </a:rPr>
                        <a:t>X Fiktiv kommun</a:t>
                      </a:r>
                      <a:endParaRPr lang="sv-SE" sz="12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67</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78</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63</a:t>
                      </a:r>
                    </a:p>
                  </a:txBody>
                  <a:tcPr marL="7620" marR="7620" marT="7620" marB="0" anchor="b"/>
                </a:tc>
                <a:extLst>
                  <a:ext uri="{0D108BD9-81ED-4DB2-BD59-A6C34878D82A}">
                    <a16:rowId xmlns:a16="http://schemas.microsoft.com/office/drawing/2014/main" val="3192222768"/>
                  </a:ext>
                </a:extLst>
              </a:tr>
              <a:tr h="220150">
                <a:tc>
                  <a:txBody>
                    <a:bodyPr/>
                    <a:lstStyle/>
                    <a:p>
                      <a:pPr algn="l" fontAlgn="b"/>
                      <a:r>
                        <a:rPr lang="sv-SE" sz="1400" u="none" strike="noStrike" dirty="0">
                          <a:effectLst/>
                        </a:rPr>
                        <a:t>Åmål</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45</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50</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41</a:t>
                      </a:r>
                    </a:p>
                  </a:txBody>
                  <a:tcPr marL="7620" marR="7620" marT="7620" marB="0" anchor="b"/>
                </a:tc>
                <a:extLst>
                  <a:ext uri="{0D108BD9-81ED-4DB2-BD59-A6C34878D82A}">
                    <a16:rowId xmlns:a16="http://schemas.microsoft.com/office/drawing/2014/main" val="3257928435"/>
                  </a:ext>
                </a:extLst>
              </a:tr>
              <a:tr h="220150">
                <a:tc>
                  <a:txBody>
                    <a:bodyPr/>
                    <a:lstStyle/>
                    <a:p>
                      <a:pPr algn="l" fontAlgn="b"/>
                      <a:r>
                        <a:rPr lang="sv-SE" sz="1400" u="none" strike="noStrike" dirty="0">
                          <a:effectLst/>
                        </a:rPr>
                        <a:t>Öckerö</a:t>
                      </a:r>
                      <a:endParaRPr lang="sv-SE" sz="1400" b="0" i="0" u="none" strike="noStrike" dirty="0">
                        <a:solidFill>
                          <a:srgbClr val="000000"/>
                        </a:solidFill>
                        <a:effectLst/>
                        <a:latin typeface="Calibri" panose="020F0502020204030204" pitchFamily="34" charset="0"/>
                      </a:endParaRPr>
                    </a:p>
                  </a:txBody>
                  <a:tcPr marL="7912" marR="7912" marT="7912" marB="0" anchor="b"/>
                </a:tc>
                <a:tc>
                  <a:txBody>
                    <a:bodyPr/>
                    <a:lstStyle/>
                    <a:p>
                      <a:pPr algn="r" fontAlgn="b"/>
                      <a:r>
                        <a:rPr lang="sv-SE" sz="1400" b="0" i="0" u="none" strike="noStrike">
                          <a:solidFill>
                            <a:srgbClr val="000000"/>
                          </a:solidFill>
                          <a:effectLst/>
                          <a:latin typeface="Calibri" panose="020F0502020204030204" pitchFamily="34" charset="0"/>
                        </a:rPr>
                        <a:t>22</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23</a:t>
                      </a:r>
                    </a:p>
                  </a:txBody>
                  <a:tcPr marL="7620" marR="7620" marT="7620" marB="0" anchor="b"/>
                </a:tc>
                <a:tc>
                  <a:txBody>
                    <a:bodyPr/>
                    <a:lstStyle/>
                    <a:p>
                      <a:pPr algn="r" fontAlgn="b"/>
                      <a:r>
                        <a:rPr lang="sv-SE" sz="1400" b="0" i="0" u="none" strike="noStrike">
                          <a:solidFill>
                            <a:srgbClr val="000000"/>
                          </a:solidFill>
                          <a:effectLst/>
                          <a:latin typeface="Calibri" panose="020F0502020204030204" pitchFamily="34" charset="0"/>
                        </a:rPr>
                        <a:t>10</a:t>
                      </a:r>
                    </a:p>
                  </a:txBody>
                  <a:tcPr marL="7620" marR="7620" marT="7620" marB="0" anchor="b"/>
                </a:tc>
                <a:extLst>
                  <a:ext uri="{0D108BD9-81ED-4DB2-BD59-A6C34878D82A}">
                    <a16:rowId xmlns:a16="http://schemas.microsoft.com/office/drawing/2014/main" val="1661627828"/>
                  </a:ext>
                </a:extLst>
              </a:tr>
              <a:tr h="220150">
                <a:tc>
                  <a:txBody>
                    <a:bodyPr/>
                    <a:lstStyle/>
                    <a:p>
                      <a:pPr algn="l" fontAlgn="b"/>
                      <a:r>
                        <a:rPr lang="sv-SE" sz="1400" b="1" i="0" u="none" strike="noStrike" dirty="0">
                          <a:solidFill>
                            <a:srgbClr val="000000"/>
                          </a:solidFill>
                          <a:effectLst/>
                          <a:latin typeface="Calibri" panose="020F0502020204030204" pitchFamily="34" charset="0"/>
                        </a:rPr>
                        <a:t>Totalt regionen</a:t>
                      </a:r>
                    </a:p>
                  </a:txBody>
                  <a:tcPr marL="7912" marR="7912" marT="7912" marB="0" anchor="b"/>
                </a:tc>
                <a:tc>
                  <a:txBody>
                    <a:bodyPr/>
                    <a:lstStyle/>
                    <a:p>
                      <a:pPr algn="r" fontAlgn="b"/>
                      <a:r>
                        <a:rPr lang="sv-SE" sz="1400" b="1" i="0" u="none" strike="noStrike">
                          <a:solidFill>
                            <a:srgbClr val="000000"/>
                          </a:solidFill>
                          <a:effectLst/>
                          <a:latin typeface="Calibri" panose="020F0502020204030204" pitchFamily="34" charset="0"/>
                        </a:rPr>
                        <a:t>4 157</a:t>
                      </a:r>
                    </a:p>
                  </a:txBody>
                  <a:tcPr marL="7620" marR="7620" marT="7620" marB="0" anchor="b"/>
                </a:tc>
                <a:tc>
                  <a:txBody>
                    <a:bodyPr/>
                    <a:lstStyle/>
                    <a:p>
                      <a:pPr algn="r" fontAlgn="b"/>
                      <a:r>
                        <a:rPr lang="sv-SE" sz="1400" b="1" i="0" u="none" strike="noStrike">
                          <a:solidFill>
                            <a:srgbClr val="000000"/>
                          </a:solidFill>
                          <a:effectLst/>
                          <a:latin typeface="Calibri" panose="020F0502020204030204" pitchFamily="34" charset="0"/>
                        </a:rPr>
                        <a:t>3 785</a:t>
                      </a:r>
                    </a:p>
                  </a:txBody>
                  <a:tcPr marL="7620" marR="7620" marT="7620" marB="0" anchor="b"/>
                </a:tc>
                <a:tc>
                  <a:txBody>
                    <a:bodyPr/>
                    <a:lstStyle/>
                    <a:p>
                      <a:pPr algn="r" fontAlgn="b"/>
                      <a:r>
                        <a:rPr lang="sv-SE" sz="1400" b="1" i="0" u="none" strike="noStrike" dirty="0">
                          <a:solidFill>
                            <a:srgbClr val="000000"/>
                          </a:solidFill>
                          <a:effectLst/>
                          <a:latin typeface="Calibri" panose="020F0502020204030204" pitchFamily="34" charset="0"/>
                        </a:rPr>
                        <a:t>2 924</a:t>
                      </a:r>
                    </a:p>
                  </a:txBody>
                  <a:tcPr marL="7620" marR="7620" marT="7620" marB="0" anchor="b"/>
                </a:tc>
                <a:extLst>
                  <a:ext uri="{0D108BD9-81ED-4DB2-BD59-A6C34878D82A}">
                    <a16:rowId xmlns:a16="http://schemas.microsoft.com/office/drawing/2014/main" val="3771902849"/>
                  </a:ext>
                </a:extLst>
              </a:tr>
            </a:tbl>
          </a:graphicData>
        </a:graphic>
      </p:graphicFrame>
      <p:sp>
        <p:nvSpPr>
          <p:cNvPr id="3" name="textruta 2">
            <a:extLst>
              <a:ext uri="{FF2B5EF4-FFF2-40B4-BE49-F238E27FC236}">
                <a16:creationId xmlns:a16="http://schemas.microsoft.com/office/drawing/2014/main" id="{FA939AB2-AFD6-40F0-A9E8-B12AB14DF6C8}"/>
              </a:ext>
            </a:extLst>
          </p:cNvPr>
          <p:cNvSpPr txBox="1"/>
          <p:nvPr/>
        </p:nvSpPr>
        <p:spPr>
          <a:xfrm>
            <a:off x="9395586" y="3042304"/>
            <a:ext cx="2484976" cy="1615827"/>
          </a:xfrm>
          <a:prstGeom prst="rect">
            <a:avLst/>
          </a:prstGeom>
          <a:noFill/>
        </p:spPr>
        <p:txBody>
          <a:bodyPr wrap="none" rtlCol="0">
            <a:spAutoFit/>
          </a:bodyPr>
          <a:lstStyle/>
          <a:p>
            <a:r>
              <a:rPr lang="sv-SE" sz="1100" b="1" dirty="0"/>
              <a:t>Exempel</a:t>
            </a:r>
            <a:r>
              <a:rPr lang="sv-SE" sz="1100" dirty="0"/>
              <a:t>:  </a:t>
            </a:r>
          </a:p>
          <a:p>
            <a:r>
              <a:rPr lang="sv-SE" sz="1100" dirty="0"/>
              <a:t>Det gjordes 123 inskrivningar i SAMSA </a:t>
            </a:r>
            <a:br>
              <a:rPr lang="sv-SE" sz="1100" dirty="0"/>
            </a:br>
            <a:r>
              <a:rPr lang="sv-SE" sz="1100" dirty="0"/>
              <a:t>för patienter från </a:t>
            </a:r>
            <a:r>
              <a:rPr lang="sv-SE" sz="1100" b="1" dirty="0"/>
              <a:t>Skövde</a:t>
            </a:r>
            <a:r>
              <a:rPr lang="sv-SE" sz="1100" dirty="0"/>
              <a:t>,</a:t>
            </a:r>
            <a:br>
              <a:rPr lang="sv-SE" sz="1100" dirty="0"/>
            </a:br>
            <a:r>
              <a:rPr lang="sv-SE" sz="1100" dirty="0"/>
              <a:t>under </a:t>
            </a:r>
            <a:r>
              <a:rPr lang="sv-SE" sz="1100" b="1" dirty="0"/>
              <a:t>mars </a:t>
            </a:r>
            <a:r>
              <a:rPr lang="sv-SE" sz="1100" dirty="0"/>
              <a:t>månad.</a:t>
            </a:r>
            <a:br>
              <a:rPr lang="sv-SE" sz="1100" dirty="0"/>
            </a:br>
            <a:endParaRPr lang="sv-SE" sz="1100" dirty="0"/>
          </a:p>
          <a:p>
            <a:br>
              <a:rPr lang="sv-SE" sz="1100" dirty="0"/>
            </a:br>
            <a:r>
              <a:rPr lang="sv-SE" sz="1100" dirty="0"/>
              <a:t>Patienter från kommuner utanför VG är </a:t>
            </a:r>
          </a:p>
          <a:p>
            <a:r>
              <a:rPr lang="sv-SE" sz="1100" dirty="0"/>
              <a:t>samlade under X Fiktiv kommun.</a:t>
            </a:r>
            <a:br>
              <a:rPr lang="sv-SE" sz="1100" dirty="0"/>
            </a:br>
            <a:endParaRPr lang="sv-SE" sz="1100" dirty="0"/>
          </a:p>
        </p:txBody>
      </p:sp>
      <p:cxnSp>
        <p:nvCxnSpPr>
          <p:cNvPr id="7" name="Rak pilkoppling 6">
            <a:extLst>
              <a:ext uri="{FF2B5EF4-FFF2-40B4-BE49-F238E27FC236}">
                <a16:creationId xmlns:a16="http://schemas.microsoft.com/office/drawing/2014/main" id="{2BC333A8-09C1-4998-8FC1-FA9FA8118BD2}"/>
              </a:ext>
            </a:extLst>
          </p:cNvPr>
          <p:cNvCxnSpPr>
            <a:cxnSpLocks/>
          </p:cNvCxnSpPr>
          <p:nvPr/>
        </p:nvCxnSpPr>
        <p:spPr>
          <a:xfrm flipH="1" flipV="1">
            <a:off x="9275975" y="2271860"/>
            <a:ext cx="1140644" cy="8861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Rektangel 7">
            <a:extLst>
              <a:ext uri="{FF2B5EF4-FFF2-40B4-BE49-F238E27FC236}">
                <a16:creationId xmlns:a16="http://schemas.microsoft.com/office/drawing/2014/main" id="{8C425B32-7900-44B2-BEE1-6A9928FA1FA4}"/>
              </a:ext>
            </a:extLst>
          </p:cNvPr>
          <p:cNvSpPr/>
          <p:nvPr/>
        </p:nvSpPr>
        <p:spPr>
          <a:xfrm>
            <a:off x="1838649" y="180305"/>
            <a:ext cx="7654835" cy="595932"/>
          </a:xfrm>
          <a:prstGeom prst="rect">
            <a:avLst/>
          </a:prstGeom>
        </p:spPr>
        <p:txBody>
          <a:bodyPr wrap="square">
            <a:spAutoFit/>
          </a:bodyPr>
          <a:lstStyle/>
          <a:p>
            <a:pPr>
              <a:lnSpc>
                <a:spcPct val="107000"/>
              </a:lnSpc>
              <a:spcAft>
                <a:spcPts val="800"/>
              </a:spcAft>
            </a:pPr>
            <a:r>
              <a:rPr lang="sv-SE" sz="3200" dirty="0">
                <a:latin typeface="Calibri" panose="020F0502020204030204" pitchFamily="34" charset="0"/>
                <a:ea typeface="Calibri" panose="020F0502020204030204" pitchFamily="34" charset="0"/>
                <a:cs typeface="Times New Roman" panose="02020603050405020304" pitchFamily="18" charset="0"/>
              </a:rPr>
              <a:t>Antal inskrivningar i SAMSA – per kommun</a:t>
            </a:r>
          </a:p>
        </p:txBody>
      </p:sp>
    </p:spTree>
    <p:extLst>
      <p:ext uri="{BB962C8B-B14F-4D97-AF65-F5344CB8AC3E}">
        <p14:creationId xmlns:p14="http://schemas.microsoft.com/office/powerpoint/2010/main" val="22632943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1"/>
          <p:cNvSpPr/>
          <p:nvPr/>
        </p:nvSpPr>
        <p:spPr>
          <a:xfrm>
            <a:off x="2326653" y="900731"/>
            <a:ext cx="7654835" cy="595932"/>
          </a:xfrm>
          <a:prstGeom prst="rect">
            <a:avLst/>
          </a:prstGeom>
        </p:spPr>
        <p:txBody>
          <a:bodyPr wrap="square">
            <a:spAutoFit/>
          </a:bodyPr>
          <a:lstStyle/>
          <a:p>
            <a:pPr>
              <a:lnSpc>
                <a:spcPct val="107000"/>
              </a:lnSpc>
              <a:spcAft>
                <a:spcPts val="800"/>
              </a:spcAft>
            </a:pPr>
            <a:r>
              <a:rPr lang="sv-SE" sz="3200" dirty="0">
                <a:latin typeface="Calibri" panose="020F0502020204030204" pitchFamily="34" charset="0"/>
                <a:ea typeface="Calibri" panose="020F0502020204030204" pitchFamily="34" charset="0"/>
                <a:cs typeface="Times New Roman" panose="02020603050405020304" pitchFamily="18" charset="0"/>
              </a:rPr>
              <a:t>Vårdtid som utskrivningsklar – per sjukhus</a:t>
            </a:r>
          </a:p>
        </p:txBody>
      </p:sp>
      <p:graphicFrame>
        <p:nvGraphicFramePr>
          <p:cNvPr id="3" name="Tabell 2">
            <a:extLst>
              <a:ext uri="{FF2B5EF4-FFF2-40B4-BE49-F238E27FC236}">
                <a16:creationId xmlns:a16="http://schemas.microsoft.com/office/drawing/2014/main" id="{24B86482-3440-446D-8513-6909E445D432}"/>
              </a:ext>
            </a:extLst>
          </p:cNvPr>
          <p:cNvGraphicFramePr>
            <a:graphicFrameLocks noGrp="1"/>
          </p:cNvGraphicFramePr>
          <p:nvPr>
            <p:extLst>
              <p:ext uri="{D42A27DB-BD31-4B8C-83A1-F6EECF244321}">
                <p14:modId xmlns:p14="http://schemas.microsoft.com/office/powerpoint/2010/main" val="4134293844"/>
              </p:ext>
            </p:extLst>
          </p:nvPr>
        </p:nvGraphicFramePr>
        <p:xfrm>
          <a:off x="1525771" y="1920003"/>
          <a:ext cx="9161803" cy="3133725"/>
        </p:xfrm>
        <a:graphic>
          <a:graphicData uri="http://schemas.openxmlformats.org/drawingml/2006/table">
            <a:tbl>
              <a:tblPr>
                <a:solidFill>
                  <a:schemeClr val="bg2">
                    <a:lumMod val="90000"/>
                  </a:schemeClr>
                </a:solidFill>
                <a:tableStyleId>{5C22544A-7EE6-4342-B048-85BDC9FD1C3A}</a:tableStyleId>
              </a:tblPr>
              <a:tblGrid>
                <a:gridCol w="3508394">
                  <a:extLst>
                    <a:ext uri="{9D8B030D-6E8A-4147-A177-3AD203B41FA5}">
                      <a16:colId xmlns:a16="http://schemas.microsoft.com/office/drawing/2014/main" val="337121404"/>
                    </a:ext>
                  </a:extLst>
                </a:gridCol>
                <a:gridCol w="1058901">
                  <a:extLst>
                    <a:ext uri="{9D8B030D-6E8A-4147-A177-3AD203B41FA5}">
                      <a16:colId xmlns:a16="http://schemas.microsoft.com/office/drawing/2014/main" val="4060819387"/>
                    </a:ext>
                  </a:extLst>
                </a:gridCol>
                <a:gridCol w="1052452">
                  <a:extLst>
                    <a:ext uri="{9D8B030D-6E8A-4147-A177-3AD203B41FA5}">
                      <a16:colId xmlns:a16="http://schemas.microsoft.com/office/drawing/2014/main" val="1638964786"/>
                    </a:ext>
                  </a:extLst>
                </a:gridCol>
                <a:gridCol w="1065350">
                  <a:extLst>
                    <a:ext uri="{9D8B030D-6E8A-4147-A177-3AD203B41FA5}">
                      <a16:colId xmlns:a16="http://schemas.microsoft.com/office/drawing/2014/main" val="489025341"/>
                    </a:ext>
                  </a:extLst>
                </a:gridCol>
                <a:gridCol w="622739">
                  <a:extLst>
                    <a:ext uri="{9D8B030D-6E8A-4147-A177-3AD203B41FA5}">
                      <a16:colId xmlns:a16="http://schemas.microsoft.com/office/drawing/2014/main" val="3736992531"/>
                    </a:ext>
                  </a:extLst>
                </a:gridCol>
                <a:gridCol w="1853967">
                  <a:extLst>
                    <a:ext uri="{9D8B030D-6E8A-4147-A177-3AD203B41FA5}">
                      <a16:colId xmlns:a16="http://schemas.microsoft.com/office/drawing/2014/main" val="3519220993"/>
                    </a:ext>
                  </a:extLst>
                </a:gridCol>
              </a:tblGrid>
              <a:tr h="113637">
                <a:tc>
                  <a:txBody>
                    <a:bodyPr/>
                    <a:lstStyle/>
                    <a:p>
                      <a:pPr algn="l" fontAlgn="b"/>
                      <a:r>
                        <a:rPr lang="sv-SE" sz="2000" b="1" u="none" strike="noStrike" dirty="0">
                          <a:effectLst/>
                        </a:rPr>
                        <a:t>Vårdtid som Utskrivningsklar</a:t>
                      </a:r>
                      <a:endParaRPr lang="sv-SE"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sv-SE"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sv-SE"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sv-SE"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sv-SE" sz="2000" b="1" i="0" u="none" strike="noStrike" dirty="0">
                        <a:solidFill>
                          <a:srgbClr val="000000"/>
                        </a:solidFill>
                        <a:effectLst/>
                        <a:latin typeface="Calibri" panose="020F0502020204030204" pitchFamily="34" charset="0"/>
                      </a:endParaRPr>
                    </a:p>
                  </a:txBody>
                  <a:tcPr marL="9525" marR="9525" marT="9525" marB="0" anchor="b">
                    <a:solidFill>
                      <a:schemeClr val="bg1"/>
                    </a:solidFill>
                  </a:tcPr>
                </a:tc>
                <a:tc>
                  <a:txBody>
                    <a:bodyPr/>
                    <a:lstStyle/>
                    <a:p>
                      <a:pPr algn="ctr" fontAlgn="b"/>
                      <a:r>
                        <a:rPr lang="sv-SE" sz="2000" b="1" i="0" u="none" strike="noStrike" dirty="0">
                          <a:solidFill>
                            <a:srgbClr val="000000"/>
                          </a:solidFill>
                          <a:effectLst/>
                          <a:latin typeface="Calibri" panose="020F0502020204030204" pitchFamily="34" charset="0"/>
                        </a:rPr>
                        <a:t>Total vårdtid  SAMSA ärenden </a:t>
                      </a:r>
                    </a:p>
                  </a:txBody>
                  <a:tcPr marL="9525" marR="9525" marT="9525" marB="0" anchor="b"/>
                </a:tc>
                <a:extLst>
                  <a:ext uri="{0D108BD9-81ED-4DB2-BD59-A6C34878D82A}">
                    <a16:rowId xmlns:a16="http://schemas.microsoft.com/office/drawing/2014/main" val="79809664"/>
                  </a:ext>
                </a:extLst>
              </a:tr>
              <a:tr h="258497">
                <a:tc>
                  <a:txBody>
                    <a:bodyPr/>
                    <a:lstStyle/>
                    <a:p>
                      <a:pPr algn="l" fontAlgn="b"/>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r>
                        <a:rPr lang="sv-SE" b="1" dirty="0"/>
                        <a:t>Jan 2020</a:t>
                      </a:r>
                    </a:p>
                  </a:txBody>
                  <a:tcPr marL="9525" marR="9525" marT="9525" marB="0" anchor="b"/>
                </a:tc>
                <a:tc>
                  <a:txBody>
                    <a:bodyPr/>
                    <a:lstStyle/>
                    <a:p>
                      <a:r>
                        <a:rPr lang="sv-SE" b="1" dirty="0"/>
                        <a:t>Feb 2020</a:t>
                      </a:r>
                    </a:p>
                  </a:txBody>
                  <a:tcPr marL="9525" marR="9525" marT="9525" marB="0" anchor="b"/>
                </a:tc>
                <a:tc>
                  <a:txBody>
                    <a:bodyPr/>
                    <a:lstStyle/>
                    <a:p>
                      <a:r>
                        <a:rPr lang="sv-SE" b="1" dirty="0"/>
                        <a:t>Mars 2020</a:t>
                      </a:r>
                    </a:p>
                  </a:txBody>
                  <a:tcPr marL="9525" marR="9525" marT="9525" marB="0" anchor="b"/>
                </a:tc>
                <a:tc>
                  <a:txBody>
                    <a:bodyPr/>
                    <a:lstStyle/>
                    <a:p>
                      <a:pPr algn="ctr" fontAlgn="b"/>
                      <a:endParaRPr lang="sv-SE" sz="1600" b="0" i="0" u="none" strike="noStrike" dirty="0">
                        <a:solidFill>
                          <a:srgbClr val="000000"/>
                        </a:solidFill>
                        <a:effectLst/>
                        <a:latin typeface="Calibri" panose="020F0502020204030204" pitchFamily="34" charset="0"/>
                      </a:endParaRPr>
                    </a:p>
                  </a:txBody>
                  <a:tcPr marL="9525" marR="9525" marT="9525"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800" b="1" i="0" u="none" strike="noStrike" dirty="0">
                          <a:solidFill>
                            <a:srgbClr val="000000"/>
                          </a:solidFill>
                          <a:effectLst/>
                          <a:latin typeface="Calibri" panose="020F0502020204030204" pitchFamily="34" charset="0"/>
                        </a:rPr>
                        <a:t>Mars 2020</a:t>
                      </a:r>
                    </a:p>
                  </a:txBody>
                  <a:tcPr marL="9525" marR="9525" marT="9525" marB="0" anchor="b"/>
                </a:tc>
                <a:extLst>
                  <a:ext uri="{0D108BD9-81ED-4DB2-BD59-A6C34878D82A}">
                    <a16:rowId xmlns:a16="http://schemas.microsoft.com/office/drawing/2014/main" val="1291072618"/>
                  </a:ext>
                </a:extLst>
              </a:tr>
              <a:tr h="258497">
                <a:tc>
                  <a:txBody>
                    <a:bodyPr/>
                    <a:lstStyle/>
                    <a:p>
                      <a:pPr algn="l" fontAlgn="b"/>
                      <a:r>
                        <a:rPr lang="sv-SE" sz="2000" u="none" strike="noStrike" dirty="0">
                          <a:effectLst/>
                        </a:rPr>
                        <a:t>Alingsås Lasarett</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0,9</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1,2</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1,1</a:t>
                      </a:r>
                    </a:p>
                  </a:txBody>
                  <a:tcPr marL="7620" marR="7620" marT="7620" marB="0" anchor="b"/>
                </a:tc>
                <a:tc>
                  <a:txBody>
                    <a:bodyPr/>
                    <a:lstStyle/>
                    <a:p>
                      <a:pPr marL="0" algn="ctr" defTabSz="914400" rtl="0" eaLnBrk="1" fontAlgn="b" latinLnBrk="0" hangingPunct="1"/>
                      <a:endParaRPr lang="sv-SE" sz="2000" b="0" i="0" u="none" strike="noStrike" kern="1200" dirty="0">
                        <a:solidFill>
                          <a:srgbClr val="000000"/>
                        </a:solidFill>
                        <a:effectLst/>
                        <a:latin typeface="Calibri" panose="020F0502020204030204" pitchFamily="34" charset="0"/>
                        <a:ea typeface="+mn-ea"/>
                        <a:cs typeface="+mn-cs"/>
                      </a:endParaRPr>
                    </a:p>
                  </a:txBody>
                  <a:tcPr marL="0" marR="0" marT="0" marB="0" anchor="b">
                    <a:solidFill>
                      <a:schemeClr val="bg1"/>
                    </a:solidFill>
                  </a:tcPr>
                </a:tc>
                <a:tc>
                  <a:txBody>
                    <a:bodyPr/>
                    <a:lstStyle/>
                    <a:p>
                      <a:pPr marL="0" algn="ctr" defTabSz="914400" rtl="0" eaLnBrk="1" fontAlgn="b" latinLnBrk="0" hangingPunct="1"/>
                      <a:r>
                        <a:rPr lang="sv-SE" sz="2000" b="0" i="0" u="none" strike="noStrike" kern="1200" dirty="0">
                          <a:solidFill>
                            <a:schemeClr val="tx1"/>
                          </a:solidFill>
                          <a:effectLst/>
                          <a:latin typeface="Calibri" panose="020F0502020204030204" pitchFamily="34" charset="0"/>
                          <a:ea typeface="+mn-ea"/>
                          <a:cs typeface="+mn-cs"/>
                        </a:rPr>
                        <a:t>7 dagar</a:t>
                      </a:r>
                    </a:p>
                  </a:txBody>
                  <a:tcPr marL="0" marR="0" marT="0" marB="0" anchor="b"/>
                </a:tc>
                <a:extLst>
                  <a:ext uri="{0D108BD9-81ED-4DB2-BD59-A6C34878D82A}">
                    <a16:rowId xmlns:a16="http://schemas.microsoft.com/office/drawing/2014/main" val="4039929456"/>
                  </a:ext>
                </a:extLst>
              </a:tr>
              <a:tr h="258497">
                <a:tc>
                  <a:txBody>
                    <a:bodyPr/>
                    <a:lstStyle/>
                    <a:p>
                      <a:pPr algn="l" fontAlgn="b"/>
                      <a:r>
                        <a:rPr lang="sv-SE" sz="2000" u="none" strike="noStrike" dirty="0">
                          <a:effectLst/>
                        </a:rPr>
                        <a:t>Kungälvs 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2000" b="0" i="0" u="none" strike="noStrike" kern="1200">
                          <a:solidFill>
                            <a:srgbClr val="000000"/>
                          </a:solidFill>
                          <a:effectLst/>
                          <a:latin typeface="Calibri" panose="020F0502020204030204" pitchFamily="34" charset="0"/>
                          <a:ea typeface="+mn-ea"/>
                          <a:cs typeface="+mn-cs"/>
                        </a:rPr>
                        <a:t>2,0</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1,7</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1,5</a:t>
                      </a:r>
                    </a:p>
                  </a:txBody>
                  <a:tcPr marL="7620" marR="7620" marT="7620" marB="0" anchor="b"/>
                </a:tc>
                <a:tc>
                  <a:txBody>
                    <a:bodyPr/>
                    <a:lstStyle/>
                    <a:p>
                      <a:pPr marL="0" algn="ctr" defTabSz="914400" rtl="0" eaLnBrk="1" fontAlgn="b" latinLnBrk="0" hangingPunct="1"/>
                      <a:endParaRPr lang="sv-SE" sz="2000" b="0" i="0" u="none" strike="noStrike" kern="1200" dirty="0">
                        <a:solidFill>
                          <a:srgbClr val="000000"/>
                        </a:solidFill>
                        <a:effectLst/>
                        <a:latin typeface="Calibri" panose="020F0502020204030204" pitchFamily="34" charset="0"/>
                        <a:ea typeface="+mn-ea"/>
                        <a:cs typeface="+mn-cs"/>
                      </a:endParaRPr>
                    </a:p>
                  </a:txBody>
                  <a:tcPr marL="0" marR="0" marT="0"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2000" b="0" i="0" u="none" strike="noStrike" kern="1200" dirty="0">
                          <a:solidFill>
                            <a:schemeClr val="tx1"/>
                          </a:solidFill>
                          <a:effectLst/>
                          <a:latin typeface="Calibri" panose="020F0502020204030204" pitchFamily="34" charset="0"/>
                          <a:ea typeface="+mn-ea"/>
                          <a:cs typeface="+mn-cs"/>
                        </a:rPr>
                        <a:t>8 dagar</a:t>
                      </a:r>
                    </a:p>
                  </a:txBody>
                  <a:tcPr marL="0" marR="0" marT="0" marB="0" anchor="b"/>
                </a:tc>
                <a:extLst>
                  <a:ext uri="{0D108BD9-81ED-4DB2-BD59-A6C34878D82A}">
                    <a16:rowId xmlns:a16="http://schemas.microsoft.com/office/drawing/2014/main" val="3549782564"/>
                  </a:ext>
                </a:extLst>
              </a:tr>
              <a:tr h="258497">
                <a:tc>
                  <a:txBody>
                    <a:bodyPr/>
                    <a:lstStyle/>
                    <a:p>
                      <a:pPr algn="l" fontAlgn="b"/>
                      <a:r>
                        <a:rPr lang="sv-SE" sz="2000" u="none" strike="noStrike" dirty="0">
                          <a:effectLst/>
                        </a:rPr>
                        <a:t>NU-sjukvården</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2000" b="0" i="0" u="none" strike="noStrike" kern="1200">
                          <a:solidFill>
                            <a:srgbClr val="000000"/>
                          </a:solidFill>
                          <a:effectLst/>
                          <a:latin typeface="Calibri" panose="020F0502020204030204" pitchFamily="34" charset="0"/>
                          <a:ea typeface="+mn-ea"/>
                          <a:cs typeface="+mn-cs"/>
                        </a:rPr>
                        <a:t>1,6</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1,2</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1,3</a:t>
                      </a:r>
                    </a:p>
                  </a:txBody>
                  <a:tcPr marL="7620" marR="7620" marT="7620" marB="0" anchor="b"/>
                </a:tc>
                <a:tc>
                  <a:txBody>
                    <a:bodyPr/>
                    <a:lstStyle/>
                    <a:p>
                      <a:pPr marL="0" algn="ctr" defTabSz="914400" rtl="0" eaLnBrk="1" fontAlgn="b" latinLnBrk="0" hangingPunct="1"/>
                      <a:endParaRPr lang="sv-SE" sz="2000" b="0" i="0" u="none" strike="noStrike" kern="1200" dirty="0">
                        <a:solidFill>
                          <a:srgbClr val="000000"/>
                        </a:solidFill>
                        <a:effectLst/>
                        <a:latin typeface="Calibri" panose="020F0502020204030204" pitchFamily="34" charset="0"/>
                        <a:ea typeface="+mn-ea"/>
                        <a:cs typeface="+mn-cs"/>
                      </a:endParaRPr>
                    </a:p>
                  </a:txBody>
                  <a:tcPr marL="0" marR="0" marT="0"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2000" b="0" i="0" u="none" strike="noStrike" kern="1200" dirty="0">
                          <a:solidFill>
                            <a:schemeClr val="tx1"/>
                          </a:solidFill>
                          <a:effectLst/>
                          <a:latin typeface="Calibri" panose="020F0502020204030204" pitchFamily="34" charset="0"/>
                          <a:ea typeface="+mn-ea"/>
                          <a:cs typeface="+mn-cs"/>
                        </a:rPr>
                        <a:t>7 dagar</a:t>
                      </a:r>
                    </a:p>
                  </a:txBody>
                  <a:tcPr marL="0" marR="0" marT="0" marB="0" anchor="b"/>
                </a:tc>
                <a:extLst>
                  <a:ext uri="{0D108BD9-81ED-4DB2-BD59-A6C34878D82A}">
                    <a16:rowId xmlns:a16="http://schemas.microsoft.com/office/drawing/2014/main" val="4229674076"/>
                  </a:ext>
                </a:extLst>
              </a:tr>
              <a:tr h="258497">
                <a:tc>
                  <a:txBody>
                    <a:bodyPr/>
                    <a:lstStyle/>
                    <a:p>
                      <a:pPr algn="l" fontAlgn="b"/>
                      <a:r>
                        <a:rPr lang="sv-SE" sz="2000" u="none" strike="noStrike" dirty="0">
                          <a:effectLst/>
                        </a:rPr>
                        <a:t>Sahlgrenska Universitetssjukhus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1,3</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1,2</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1,3</a:t>
                      </a:r>
                    </a:p>
                  </a:txBody>
                  <a:tcPr marL="7620" marR="7620" marT="7620" marB="0" anchor="b"/>
                </a:tc>
                <a:tc>
                  <a:txBody>
                    <a:bodyPr/>
                    <a:lstStyle/>
                    <a:p>
                      <a:pPr marL="0" algn="ctr" defTabSz="914400" rtl="0" eaLnBrk="1" fontAlgn="b" latinLnBrk="0" hangingPunct="1"/>
                      <a:endParaRPr lang="sv-SE" sz="2000" b="0" i="0" u="none" strike="noStrike" kern="1200" dirty="0">
                        <a:solidFill>
                          <a:srgbClr val="000000"/>
                        </a:solidFill>
                        <a:effectLst/>
                        <a:latin typeface="Calibri" panose="020F0502020204030204" pitchFamily="34" charset="0"/>
                        <a:ea typeface="+mn-ea"/>
                        <a:cs typeface="+mn-cs"/>
                      </a:endParaRPr>
                    </a:p>
                  </a:txBody>
                  <a:tcPr marL="0" marR="0" marT="0"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2000" b="0" i="0" u="none" strike="noStrike" kern="1200" dirty="0">
                          <a:solidFill>
                            <a:schemeClr val="tx1"/>
                          </a:solidFill>
                          <a:effectLst/>
                          <a:latin typeface="Calibri" panose="020F0502020204030204" pitchFamily="34" charset="0"/>
                          <a:ea typeface="+mn-ea"/>
                          <a:cs typeface="+mn-cs"/>
                        </a:rPr>
                        <a:t>9 dagar</a:t>
                      </a:r>
                    </a:p>
                  </a:txBody>
                  <a:tcPr marL="0" marR="0" marT="0" marB="0" anchor="b"/>
                </a:tc>
                <a:extLst>
                  <a:ext uri="{0D108BD9-81ED-4DB2-BD59-A6C34878D82A}">
                    <a16:rowId xmlns:a16="http://schemas.microsoft.com/office/drawing/2014/main" val="4187872637"/>
                  </a:ext>
                </a:extLst>
              </a:tr>
              <a:tr h="258497">
                <a:tc>
                  <a:txBody>
                    <a:bodyPr/>
                    <a:lstStyle/>
                    <a:p>
                      <a:pPr algn="l" fontAlgn="b"/>
                      <a:r>
                        <a:rPr lang="sv-SE" sz="2000" u="none" strike="noStrike" dirty="0">
                          <a:effectLst/>
                        </a:rPr>
                        <a:t>Skaraborgs 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2000" b="0" i="0" u="none" strike="noStrike" kern="1200">
                          <a:solidFill>
                            <a:srgbClr val="000000"/>
                          </a:solidFill>
                          <a:effectLst/>
                          <a:latin typeface="Calibri" panose="020F0502020204030204" pitchFamily="34" charset="0"/>
                          <a:ea typeface="+mn-ea"/>
                          <a:cs typeface="+mn-cs"/>
                        </a:rPr>
                        <a:t>0,5</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0,4</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0,4</a:t>
                      </a:r>
                    </a:p>
                  </a:txBody>
                  <a:tcPr marL="7620" marR="7620" marT="7620" marB="0" anchor="b"/>
                </a:tc>
                <a:tc>
                  <a:txBody>
                    <a:bodyPr/>
                    <a:lstStyle/>
                    <a:p>
                      <a:pPr marL="0" algn="ctr" defTabSz="914400" rtl="0" eaLnBrk="1" fontAlgn="b" latinLnBrk="0" hangingPunct="1"/>
                      <a:endParaRPr lang="sv-SE" sz="2000" b="0" i="0" u="none" strike="noStrike" kern="1200" dirty="0">
                        <a:solidFill>
                          <a:srgbClr val="000000"/>
                        </a:solidFill>
                        <a:effectLst/>
                        <a:latin typeface="Calibri" panose="020F0502020204030204" pitchFamily="34" charset="0"/>
                        <a:ea typeface="+mn-ea"/>
                        <a:cs typeface="+mn-cs"/>
                      </a:endParaRPr>
                    </a:p>
                  </a:txBody>
                  <a:tcPr marL="0" marR="0" marT="0"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2000" b="0" i="0" u="none" strike="noStrike" kern="1200" dirty="0">
                          <a:solidFill>
                            <a:schemeClr val="tx1"/>
                          </a:solidFill>
                          <a:effectLst/>
                          <a:latin typeface="Calibri" panose="020F0502020204030204" pitchFamily="34" charset="0"/>
                          <a:ea typeface="+mn-ea"/>
                          <a:cs typeface="+mn-cs"/>
                        </a:rPr>
                        <a:t>6 dagar</a:t>
                      </a:r>
                    </a:p>
                  </a:txBody>
                  <a:tcPr marL="0" marR="0" marT="0" marB="0" anchor="b"/>
                </a:tc>
                <a:extLst>
                  <a:ext uri="{0D108BD9-81ED-4DB2-BD59-A6C34878D82A}">
                    <a16:rowId xmlns:a16="http://schemas.microsoft.com/office/drawing/2014/main" val="1185613664"/>
                  </a:ext>
                </a:extLst>
              </a:tr>
              <a:tr h="258497">
                <a:tc>
                  <a:txBody>
                    <a:bodyPr/>
                    <a:lstStyle/>
                    <a:p>
                      <a:pPr algn="l" fontAlgn="b"/>
                      <a:r>
                        <a:rPr lang="sv-SE" sz="2000" u="none" strike="noStrike" dirty="0">
                          <a:effectLst/>
                        </a:rPr>
                        <a:t>Södra Älvsborgs 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2000" b="0" i="0" u="none" strike="noStrike" kern="1200">
                          <a:solidFill>
                            <a:srgbClr val="000000"/>
                          </a:solidFill>
                          <a:effectLst/>
                          <a:latin typeface="Calibri" panose="020F0502020204030204" pitchFamily="34" charset="0"/>
                          <a:ea typeface="+mn-ea"/>
                          <a:cs typeface="+mn-cs"/>
                        </a:rPr>
                        <a:t>0,9</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0,8</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0,9</a:t>
                      </a:r>
                    </a:p>
                  </a:txBody>
                  <a:tcPr marL="7620" marR="7620" marT="7620" marB="0" anchor="b"/>
                </a:tc>
                <a:tc>
                  <a:txBody>
                    <a:bodyPr/>
                    <a:lstStyle/>
                    <a:p>
                      <a:pPr marL="0" algn="ctr" defTabSz="914400" rtl="0" eaLnBrk="1" fontAlgn="b" latinLnBrk="0" hangingPunct="1"/>
                      <a:endParaRPr lang="sv-SE" sz="2000" b="0" i="0" u="none" strike="noStrike" kern="1200" dirty="0">
                        <a:solidFill>
                          <a:srgbClr val="000000"/>
                        </a:solidFill>
                        <a:effectLst/>
                        <a:latin typeface="Calibri" panose="020F0502020204030204" pitchFamily="34" charset="0"/>
                        <a:ea typeface="+mn-ea"/>
                        <a:cs typeface="+mn-cs"/>
                      </a:endParaRPr>
                    </a:p>
                  </a:txBody>
                  <a:tcPr marL="0" marR="0" marT="0"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2000" b="0" i="0" u="none" strike="noStrike" kern="1200" dirty="0">
                          <a:solidFill>
                            <a:schemeClr val="tx1"/>
                          </a:solidFill>
                          <a:effectLst/>
                          <a:latin typeface="Calibri" panose="020F0502020204030204" pitchFamily="34" charset="0"/>
                          <a:ea typeface="+mn-ea"/>
                          <a:cs typeface="+mn-cs"/>
                        </a:rPr>
                        <a:t>8 dagar</a:t>
                      </a:r>
                    </a:p>
                  </a:txBody>
                  <a:tcPr marL="0" marR="0" marT="0" marB="0" anchor="b"/>
                </a:tc>
                <a:extLst>
                  <a:ext uri="{0D108BD9-81ED-4DB2-BD59-A6C34878D82A}">
                    <a16:rowId xmlns:a16="http://schemas.microsoft.com/office/drawing/2014/main" val="1834501825"/>
                  </a:ext>
                </a:extLst>
              </a:tr>
              <a:tr h="258497">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sv-SE" sz="2000" b="1" u="none" strike="noStrike" dirty="0">
                          <a:effectLst/>
                        </a:rPr>
                        <a:t>Hela regionen</a:t>
                      </a:r>
                      <a:endParaRPr lang="sv-SE" sz="2000" b="1"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2000" b="1" i="0" u="none" strike="noStrike" kern="1200" dirty="0">
                          <a:solidFill>
                            <a:srgbClr val="000000"/>
                          </a:solidFill>
                          <a:effectLst/>
                          <a:latin typeface="Calibri" panose="020F0502020204030204" pitchFamily="34" charset="0"/>
                          <a:ea typeface="+mn-ea"/>
                          <a:cs typeface="+mn-cs"/>
                        </a:rPr>
                        <a:t>1,1</a:t>
                      </a:r>
                    </a:p>
                  </a:txBody>
                  <a:tcPr marL="7620" marR="7620" marT="7620" marB="0" anchor="b"/>
                </a:tc>
                <a:tc>
                  <a:txBody>
                    <a:bodyPr/>
                    <a:lstStyle/>
                    <a:p>
                      <a:pPr marL="0" algn="ctr" defTabSz="914400" rtl="0" eaLnBrk="1" fontAlgn="b" latinLnBrk="0" hangingPunct="1"/>
                      <a:r>
                        <a:rPr lang="sv-SE" sz="2000" b="1" i="0" u="none" strike="noStrike" kern="1200" dirty="0">
                          <a:solidFill>
                            <a:srgbClr val="000000"/>
                          </a:solidFill>
                          <a:effectLst/>
                          <a:latin typeface="Calibri" panose="020F0502020204030204" pitchFamily="34" charset="0"/>
                          <a:ea typeface="+mn-ea"/>
                          <a:cs typeface="+mn-cs"/>
                        </a:rPr>
                        <a:t>1,0</a:t>
                      </a:r>
                    </a:p>
                  </a:txBody>
                  <a:tcPr marL="7620" marR="7620" marT="7620" marB="0" anchor="b"/>
                </a:tc>
                <a:tc>
                  <a:txBody>
                    <a:bodyPr/>
                    <a:lstStyle/>
                    <a:p>
                      <a:pPr marL="0" algn="ctr" defTabSz="914400" rtl="0" eaLnBrk="1" fontAlgn="b" latinLnBrk="0" hangingPunct="1"/>
                      <a:r>
                        <a:rPr lang="sv-SE" sz="2000" b="1" i="0" u="none" strike="noStrike" kern="1200" dirty="0">
                          <a:solidFill>
                            <a:srgbClr val="000000"/>
                          </a:solidFill>
                          <a:effectLst/>
                          <a:latin typeface="Calibri" panose="020F0502020204030204" pitchFamily="34" charset="0"/>
                          <a:ea typeface="+mn-ea"/>
                          <a:cs typeface="+mn-cs"/>
                        </a:rPr>
                        <a:t>1,0</a:t>
                      </a:r>
                    </a:p>
                  </a:txBody>
                  <a:tcPr marL="7620" marR="7620" marT="7620" marB="0" anchor="b"/>
                </a:tc>
                <a:tc>
                  <a:txBody>
                    <a:bodyPr/>
                    <a:lstStyle/>
                    <a:p>
                      <a:pPr marL="0" algn="ctr" defTabSz="914400" rtl="0" eaLnBrk="1" fontAlgn="b" latinLnBrk="0" hangingPunct="1"/>
                      <a:endParaRPr lang="sv-SE" sz="2000" b="1" i="0" u="none" strike="noStrike" kern="1200" dirty="0">
                        <a:solidFill>
                          <a:srgbClr val="000000"/>
                        </a:solidFill>
                        <a:effectLst/>
                        <a:latin typeface="Calibri" panose="020F0502020204030204" pitchFamily="34" charset="0"/>
                        <a:ea typeface="+mn-ea"/>
                        <a:cs typeface="+mn-cs"/>
                      </a:endParaRPr>
                    </a:p>
                  </a:txBody>
                  <a:tcPr marL="0" marR="0" marT="0"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2000" b="1" i="0" u="none" strike="noStrike" kern="1200" dirty="0">
                          <a:solidFill>
                            <a:schemeClr val="tx1"/>
                          </a:solidFill>
                          <a:effectLst/>
                          <a:latin typeface="Calibri" panose="020F0502020204030204" pitchFamily="34" charset="0"/>
                          <a:ea typeface="+mn-ea"/>
                          <a:cs typeface="+mn-cs"/>
                        </a:rPr>
                        <a:t>8 dagar</a:t>
                      </a:r>
                    </a:p>
                  </a:txBody>
                  <a:tcPr marL="0" marR="0" marT="0" marB="0" anchor="b"/>
                </a:tc>
                <a:extLst>
                  <a:ext uri="{0D108BD9-81ED-4DB2-BD59-A6C34878D82A}">
                    <a16:rowId xmlns:a16="http://schemas.microsoft.com/office/drawing/2014/main" val="3452619552"/>
                  </a:ext>
                </a:extLst>
              </a:tr>
            </a:tbl>
          </a:graphicData>
        </a:graphic>
      </p:graphicFrame>
      <p:sp>
        <p:nvSpPr>
          <p:cNvPr id="4" name="textruta 3">
            <a:extLst>
              <a:ext uri="{FF2B5EF4-FFF2-40B4-BE49-F238E27FC236}">
                <a16:creationId xmlns:a16="http://schemas.microsoft.com/office/drawing/2014/main" id="{640B346E-0D3E-4559-9020-3539ED37197E}"/>
              </a:ext>
            </a:extLst>
          </p:cNvPr>
          <p:cNvSpPr txBox="1"/>
          <p:nvPr/>
        </p:nvSpPr>
        <p:spPr>
          <a:xfrm>
            <a:off x="1525771" y="5403271"/>
            <a:ext cx="10463121" cy="1431161"/>
          </a:xfrm>
          <a:prstGeom prst="rect">
            <a:avLst/>
          </a:prstGeom>
          <a:noFill/>
        </p:spPr>
        <p:txBody>
          <a:bodyPr wrap="none" rtlCol="0">
            <a:spAutoFit/>
          </a:bodyPr>
          <a:lstStyle/>
          <a:p>
            <a:r>
              <a:rPr lang="sv-SE" sz="1100" b="1" dirty="0"/>
              <a:t>Exempel:  </a:t>
            </a:r>
            <a:r>
              <a:rPr lang="sv-SE" sz="1100" dirty="0"/>
              <a:t>För de patienter som vårdats på </a:t>
            </a:r>
            <a:r>
              <a:rPr lang="sv-SE" sz="1100" b="1" dirty="0"/>
              <a:t>Södra Älvsborgs sjukhus </a:t>
            </a:r>
            <a:r>
              <a:rPr lang="sv-SE" sz="1100" dirty="0"/>
              <a:t>och som skrevs ut under </a:t>
            </a:r>
            <a:r>
              <a:rPr lang="sv-SE" sz="1100" b="1" dirty="0"/>
              <a:t>mars</a:t>
            </a:r>
            <a:r>
              <a:rPr lang="sv-SE" sz="1100" dirty="0"/>
              <a:t> månad, var antalet dagar som patienterna stannade på sjukhuset efter </a:t>
            </a:r>
            <a:br>
              <a:rPr lang="sv-SE" sz="1100" dirty="0"/>
            </a:br>
            <a:r>
              <a:rPr lang="sv-SE" sz="1100" dirty="0"/>
              <a:t>att de varit utskrivningsklara, i medeltal </a:t>
            </a:r>
            <a:r>
              <a:rPr lang="sv-SE" sz="1100" b="1" dirty="0"/>
              <a:t>0,9 kalenderdagar.</a:t>
            </a:r>
            <a:br>
              <a:rPr lang="sv-SE" sz="1100" dirty="0"/>
            </a:br>
            <a:endParaRPr lang="sv-SE" sz="1100" u="sng" dirty="0"/>
          </a:p>
          <a:p>
            <a:r>
              <a:rPr lang="sv-SE" sz="1100" dirty="0"/>
              <a:t>För de patienter som varit inskrivna i slutenvården och där samverkan skett med kommun och/eller primärvård (= har hanterats i IT-tjänsten SAMSA) och som sedan skrivits ut från </a:t>
            </a:r>
            <a:br>
              <a:rPr lang="sv-SE" sz="1100" dirty="0"/>
            </a:br>
            <a:r>
              <a:rPr lang="sv-SE" sz="1100" dirty="0"/>
              <a:t>slutenvården under viss kalendermånad, beräknas medelvärdet av de dagar som patienten varit kvar på sjukhuset efter att Meddelande om utskrivningsklar skickats från sjukhuset.</a:t>
            </a:r>
          </a:p>
          <a:p>
            <a:endParaRPr lang="sv-SE" sz="1100" dirty="0"/>
          </a:p>
          <a:p>
            <a:r>
              <a:rPr lang="sv-SE" sz="1100" b="1" dirty="0"/>
              <a:t>Total vårdtid SAMSA ärenden </a:t>
            </a:r>
            <a:r>
              <a:rPr lang="sv-SE" sz="1100" dirty="0"/>
              <a:t>visar </a:t>
            </a:r>
            <a:r>
              <a:rPr lang="sv-SE" sz="1100" u="sng" dirty="0"/>
              <a:t>median-värdet</a:t>
            </a:r>
            <a:r>
              <a:rPr lang="sv-SE" sz="1100" dirty="0"/>
              <a:t> i kalenderdagar från inskrivning till utskrivning för ”SAMSA-patienter”, som skrevs ut i </a:t>
            </a:r>
            <a:r>
              <a:rPr lang="sv-SE" sz="1100" b="1" dirty="0"/>
              <a:t>mars</a:t>
            </a:r>
            <a:r>
              <a:rPr lang="sv-SE" sz="1100" dirty="0"/>
              <a:t>. </a:t>
            </a:r>
            <a:br>
              <a:rPr lang="sv-SE" sz="1100" dirty="0">
                <a:solidFill>
                  <a:srgbClr val="FF0000"/>
                </a:solidFill>
              </a:rPr>
            </a:br>
            <a:endParaRPr lang="sv-SE" sz="1000" dirty="0">
              <a:solidFill>
                <a:srgbClr val="FF0000"/>
              </a:solidFill>
            </a:endParaRPr>
          </a:p>
        </p:txBody>
      </p:sp>
      <p:cxnSp>
        <p:nvCxnSpPr>
          <p:cNvPr id="5" name="Rak pilkoppling 4">
            <a:extLst>
              <a:ext uri="{FF2B5EF4-FFF2-40B4-BE49-F238E27FC236}">
                <a16:creationId xmlns:a16="http://schemas.microsoft.com/office/drawing/2014/main" id="{B590040E-670A-4C9F-A6DB-E56C6103A4D7}"/>
              </a:ext>
            </a:extLst>
          </p:cNvPr>
          <p:cNvCxnSpPr>
            <a:cxnSpLocks/>
          </p:cNvCxnSpPr>
          <p:nvPr/>
        </p:nvCxnSpPr>
        <p:spPr>
          <a:xfrm flipH="1" flipV="1">
            <a:off x="7865588" y="4601751"/>
            <a:ext cx="1281269" cy="5359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55305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ktangel 1"/>
          <p:cNvSpPr/>
          <p:nvPr/>
        </p:nvSpPr>
        <p:spPr>
          <a:xfrm>
            <a:off x="2326652" y="900731"/>
            <a:ext cx="8802897" cy="595932"/>
          </a:xfrm>
          <a:prstGeom prst="rect">
            <a:avLst/>
          </a:prstGeom>
        </p:spPr>
        <p:txBody>
          <a:bodyPr wrap="square">
            <a:spAutoFit/>
          </a:bodyPr>
          <a:lstStyle/>
          <a:p>
            <a:pPr>
              <a:lnSpc>
                <a:spcPct val="107000"/>
              </a:lnSpc>
              <a:spcAft>
                <a:spcPts val="800"/>
              </a:spcAft>
            </a:pPr>
            <a:r>
              <a:rPr lang="sv-SE" sz="3200" dirty="0">
                <a:latin typeface="Calibri" panose="020F0502020204030204" pitchFamily="34" charset="0"/>
                <a:ea typeface="Calibri" panose="020F0502020204030204" pitchFamily="34" charset="0"/>
                <a:cs typeface="Times New Roman" panose="02020603050405020304" pitchFamily="18" charset="0"/>
              </a:rPr>
              <a:t>Vårdtid som utskrivningsklar – per sjukhus, </a:t>
            </a:r>
            <a:r>
              <a:rPr lang="sv-SE" sz="3200" dirty="0" err="1">
                <a:solidFill>
                  <a:srgbClr val="FF0000"/>
                </a:solidFill>
                <a:latin typeface="Calibri" panose="020F0502020204030204" pitchFamily="34" charset="0"/>
                <a:ea typeface="Calibri" panose="020F0502020204030204" pitchFamily="34" charset="0"/>
                <a:cs typeface="Times New Roman" panose="02020603050405020304" pitchFamily="18" charset="0"/>
              </a:rPr>
              <a:t>Somatik</a:t>
            </a:r>
            <a:endParaRPr lang="sv-SE" sz="3200" dirty="0">
              <a:solidFill>
                <a:srgbClr val="FF0000"/>
              </a:solidFill>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3" name="Tabell 2">
            <a:extLst>
              <a:ext uri="{FF2B5EF4-FFF2-40B4-BE49-F238E27FC236}">
                <a16:creationId xmlns:a16="http://schemas.microsoft.com/office/drawing/2014/main" id="{24B86482-3440-446D-8513-6909E445D432}"/>
              </a:ext>
            </a:extLst>
          </p:cNvPr>
          <p:cNvGraphicFramePr>
            <a:graphicFrameLocks noGrp="1"/>
          </p:cNvGraphicFramePr>
          <p:nvPr>
            <p:extLst>
              <p:ext uri="{D42A27DB-BD31-4B8C-83A1-F6EECF244321}">
                <p14:modId xmlns:p14="http://schemas.microsoft.com/office/powerpoint/2010/main" val="1415639249"/>
              </p:ext>
            </p:extLst>
          </p:nvPr>
        </p:nvGraphicFramePr>
        <p:xfrm>
          <a:off x="1525771" y="1920003"/>
          <a:ext cx="9270001" cy="3133725"/>
        </p:xfrm>
        <a:graphic>
          <a:graphicData uri="http://schemas.openxmlformats.org/drawingml/2006/table">
            <a:tbl>
              <a:tblPr>
                <a:tableStyleId>{5C22544A-7EE6-4342-B048-85BDC9FD1C3A}</a:tableStyleId>
              </a:tblPr>
              <a:tblGrid>
                <a:gridCol w="3699372">
                  <a:extLst>
                    <a:ext uri="{9D8B030D-6E8A-4147-A177-3AD203B41FA5}">
                      <a16:colId xmlns:a16="http://schemas.microsoft.com/office/drawing/2014/main" val="337121404"/>
                    </a:ext>
                  </a:extLst>
                </a:gridCol>
                <a:gridCol w="1110275">
                  <a:extLst>
                    <a:ext uri="{9D8B030D-6E8A-4147-A177-3AD203B41FA5}">
                      <a16:colId xmlns:a16="http://schemas.microsoft.com/office/drawing/2014/main" val="4060819387"/>
                    </a:ext>
                  </a:extLst>
                </a:gridCol>
                <a:gridCol w="1115089">
                  <a:extLst>
                    <a:ext uri="{9D8B030D-6E8A-4147-A177-3AD203B41FA5}">
                      <a16:colId xmlns:a16="http://schemas.microsoft.com/office/drawing/2014/main" val="1638964786"/>
                    </a:ext>
                  </a:extLst>
                </a:gridCol>
                <a:gridCol w="1115089">
                  <a:extLst>
                    <a:ext uri="{9D8B030D-6E8A-4147-A177-3AD203B41FA5}">
                      <a16:colId xmlns:a16="http://schemas.microsoft.com/office/drawing/2014/main" val="489025341"/>
                    </a:ext>
                  </a:extLst>
                </a:gridCol>
                <a:gridCol w="489046">
                  <a:extLst>
                    <a:ext uri="{9D8B030D-6E8A-4147-A177-3AD203B41FA5}">
                      <a16:colId xmlns:a16="http://schemas.microsoft.com/office/drawing/2014/main" val="3736992531"/>
                    </a:ext>
                  </a:extLst>
                </a:gridCol>
                <a:gridCol w="1741130">
                  <a:extLst>
                    <a:ext uri="{9D8B030D-6E8A-4147-A177-3AD203B41FA5}">
                      <a16:colId xmlns:a16="http://schemas.microsoft.com/office/drawing/2014/main" val="3519220993"/>
                    </a:ext>
                  </a:extLst>
                </a:gridCol>
              </a:tblGrid>
              <a:tr h="113637">
                <a:tc>
                  <a:txBody>
                    <a:bodyPr/>
                    <a:lstStyle/>
                    <a:p>
                      <a:pPr algn="l" fontAlgn="b"/>
                      <a:r>
                        <a:rPr lang="sv-SE" sz="2000" b="1" u="none" strike="noStrike" dirty="0">
                          <a:effectLst/>
                        </a:rPr>
                        <a:t>Vårdtid som Utskrivningsklar</a:t>
                      </a:r>
                      <a:endParaRPr lang="sv-SE"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sv-SE"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sv-SE"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sv-SE" sz="20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sv-SE" sz="2000" b="1" i="0" u="none" strike="noStrike" dirty="0">
                        <a:solidFill>
                          <a:srgbClr val="000000"/>
                        </a:solidFill>
                        <a:effectLst/>
                        <a:latin typeface="Calibri" panose="020F0502020204030204" pitchFamily="34" charset="0"/>
                      </a:endParaRPr>
                    </a:p>
                  </a:txBody>
                  <a:tcPr marL="9525" marR="9525" marT="9525" marB="0" anchor="b">
                    <a:solidFill>
                      <a:schemeClr val="bg1"/>
                    </a:solidFill>
                  </a:tcPr>
                </a:tc>
                <a:tc>
                  <a:txBody>
                    <a:bodyPr/>
                    <a:lstStyle/>
                    <a:p>
                      <a:pPr algn="ctr" fontAlgn="b"/>
                      <a:r>
                        <a:rPr lang="sv-SE" sz="2000" b="1" i="0" u="none" strike="noStrike" dirty="0">
                          <a:solidFill>
                            <a:srgbClr val="000000"/>
                          </a:solidFill>
                          <a:effectLst/>
                          <a:latin typeface="Calibri" panose="020F0502020204030204" pitchFamily="34" charset="0"/>
                        </a:rPr>
                        <a:t>Total vårdtid  SAMSA ärenden </a:t>
                      </a:r>
                    </a:p>
                  </a:txBody>
                  <a:tcPr marL="9525" marR="9525" marT="9525" marB="0" anchor="b"/>
                </a:tc>
                <a:extLst>
                  <a:ext uri="{0D108BD9-81ED-4DB2-BD59-A6C34878D82A}">
                    <a16:rowId xmlns:a16="http://schemas.microsoft.com/office/drawing/2014/main" val="79809664"/>
                  </a:ext>
                </a:extLst>
              </a:tr>
              <a:tr h="258497">
                <a:tc>
                  <a:txBody>
                    <a:bodyPr/>
                    <a:lstStyle/>
                    <a:p>
                      <a:pPr algn="l" fontAlgn="b"/>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a:r>
                        <a:rPr lang="sv-SE" b="1" dirty="0"/>
                        <a:t>Jan 2020</a:t>
                      </a:r>
                    </a:p>
                  </a:txBody>
                  <a:tcPr marL="9525" marR="9525" marT="9525" marB="0" anchor="b"/>
                </a:tc>
                <a:tc>
                  <a:txBody>
                    <a:bodyPr/>
                    <a:lstStyle/>
                    <a:p>
                      <a:pPr algn="ctr"/>
                      <a:r>
                        <a:rPr lang="sv-SE" b="1" dirty="0"/>
                        <a:t>Feb 2020</a:t>
                      </a:r>
                    </a:p>
                  </a:txBody>
                  <a:tcPr marL="9525" marR="9525" marT="9525" marB="0" anchor="b"/>
                </a:tc>
                <a:tc>
                  <a:txBody>
                    <a:bodyPr/>
                    <a:lstStyle/>
                    <a:p>
                      <a:pPr algn="ctr"/>
                      <a:r>
                        <a:rPr lang="sv-SE" b="1" dirty="0"/>
                        <a:t>Mars 2020</a:t>
                      </a:r>
                    </a:p>
                  </a:txBody>
                  <a:tcPr marL="9525" marR="9525" marT="9525" marB="0" anchor="b"/>
                </a:tc>
                <a:tc>
                  <a:txBody>
                    <a:bodyPr/>
                    <a:lstStyle/>
                    <a:p>
                      <a:pPr algn="ctr" fontAlgn="b"/>
                      <a:endParaRPr lang="sv-SE" sz="1600" b="0" i="0" u="none" strike="noStrike" dirty="0">
                        <a:solidFill>
                          <a:srgbClr val="000000"/>
                        </a:solidFill>
                        <a:effectLst/>
                        <a:latin typeface="Calibri" panose="020F0502020204030204" pitchFamily="34" charset="0"/>
                      </a:endParaRPr>
                    </a:p>
                  </a:txBody>
                  <a:tcPr marL="9525" marR="9525" marT="9525"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1800" b="1" i="0" u="none" strike="noStrike" dirty="0">
                          <a:solidFill>
                            <a:srgbClr val="000000"/>
                          </a:solidFill>
                          <a:effectLst/>
                          <a:latin typeface="Calibri" panose="020F0502020204030204" pitchFamily="34" charset="0"/>
                        </a:rPr>
                        <a:t>Mars 2020</a:t>
                      </a:r>
                    </a:p>
                  </a:txBody>
                  <a:tcPr marL="9525" marR="9525" marT="9525" marB="0" anchor="b"/>
                </a:tc>
                <a:extLst>
                  <a:ext uri="{0D108BD9-81ED-4DB2-BD59-A6C34878D82A}">
                    <a16:rowId xmlns:a16="http://schemas.microsoft.com/office/drawing/2014/main" val="1291072618"/>
                  </a:ext>
                </a:extLst>
              </a:tr>
              <a:tr h="258497">
                <a:tc>
                  <a:txBody>
                    <a:bodyPr/>
                    <a:lstStyle/>
                    <a:p>
                      <a:pPr algn="l" fontAlgn="b"/>
                      <a:r>
                        <a:rPr lang="sv-SE" sz="2000" u="none" strike="noStrike" dirty="0">
                          <a:effectLst/>
                        </a:rPr>
                        <a:t>Alingsås Lasarett</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0,9</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1,2</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1,1</a:t>
                      </a:r>
                    </a:p>
                  </a:txBody>
                  <a:tcPr marL="7620" marR="7620" marT="7620" marB="0" anchor="b"/>
                </a:tc>
                <a:tc>
                  <a:txBody>
                    <a:bodyPr/>
                    <a:lstStyle/>
                    <a:p>
                      <a:pPr marL="0" algn="ctr" defTabSz="914400" rtl="0" eaLnBrk="1" fontAlgn="b" latinLnBrk="0" hangingPunct="1"/>
                      <a:endParaRPr lang="sv-SE" sz="2000" b="0" i="0" u="none" strike="noStrike" kern="1200" dirty="0">
                        <a:solidFill>
                          <a:srgbClr val="000000"/>
                        </a:solidFill>
                        <a:effectLst/>
                        <a:latin typeface="Calibri" panose="020F0502020204030204" pitchFamily="34" charset="0"/>
                        <a:ea typeface="+mn-ea"/>
                        <a:cs typeface="+mn-cs"/>
                      </a:endParaRPr>
                    </a:p>
                  </a:txBody>
                  <a:tcPr marL="0" marR="0" marT="0" marB="0" anchor="b">
                    <a:solidFill>
                      <a:schemeClr val="bg1"/>
                    </a:solidFill>
                  </a:tcPr>
                </a:tc>
                <a:tc>
                  <a:txBody>
                    <a:bodyPr/>
                    <a:lstStyle/>
                    <a:p>
                      <a:pPr marL="0" algn="ctr" defTabSz="914400" rtl="0" eaLnBrk="1" fontAlgn="b" latinLnBrk="0" hangingPunct="1"/>
                      <a:r>
                        <a:rPr lang="sv-SE" sz="2000" b="0" i="0" u="none" strike="noStrike" kern="1200" dirty="0">
                          <a:solidFill>
                            <a:schemeClr val="tx1"/>
                          </a:solidFill>
                          <a:effectLst/>
                          <a:latin typeface="Calibri" panose="020F0502020204030204" pitchFamily="34" charset="0"/>
                          <a:ea typeface="+mn-ea"/>
                          <a:cs typeface="+mn-cs"/>
                        </a:rPr>
                        <a:t>7 dagar</a:t>
                      </a:r>
                    </a:p>
                  </a:txBody>
                  <a:tcPr marL="0" marR="0" marT="0" marB="0" anchor="b"/>
                </a:tc>
                <a:extLst>
                  <a:ext uri="{0D108BD9-81ED-4DB2-BD59-A6C34878D82A}">
                    <a16:rowId xmlns:a16="http://schemas.microsoft.com/office/drawing/2014/main" val="4039929456"/>
                  </a:ext>
                </a:extLst>
              </a:tr>
              <a:tr h="258497">
                <a:tc>
                  <a:txBody>
                    <a:bodyPr/>
                    <a:lstStyle/>
                    <a:p>
                      <a:pPr algn="l" fontAlgn="b"/>
                      <a:r>
                        <a:rPr lang="sv-SE" sz="2000" u="none" strike="noStrike" dirty="0">
                          <a:effectLst/>
                        </a:rPr>
                        <a:t>Kungälvs 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1,9</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1,6</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1,5</a:t>
                      </a:r>
                    </a:p>
                  </a:txBody>
                  <a:tcPr marL="7620" marR="7620" marT="7620" marB="0" anchor="b"/>
                </a:tc>
                <a:tc>
                  <a:txBody>
                    <a:bodyPr/>
                    <a:lstStyle/>
                    <a:p>
                      <a:pPr marL="0" algn="ctr" defTabSz="914400" rtl="0" eaLnBrk="1" fontAlgn="b" latinLnBrk="0" hangingPunct="1"/>
                      <a:endParaRPr lang="sv-SE" sz="2000" b="0" i="0" u="none" strike="noStrike" kern="1200" dirty="0">
                        <a:solidFill>
                          <a:srgbClr val="000000"/>
                        </a:solidFill>
                        <a:effectLst/>
                        <a:latin typeface="Calibri" panose="020F0502020204030204" pitchFamily="34" charset="0"/>
                        <a:ea typeface="+mn-ea"/>
                        <a:cs typeface="+mn-cs"/>
                      </a:endParaRPr>
                    </a:p>
                  </a:txBody>
                  <a:tcPr marL="0" marR="0" marT="0"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2000" b="0" i="0" u="none" strike="noStrike" kern="1200" dirty="0">
                          <a:solidFill>
                            <a:schemeClr val="tx1"/>
                          </a:solidFill>
                          <a:effectLst/>
                          <a:latin typeface="Calibri" panose="020F0502020204030204" pitchFamily="34" charset="0"/>
                          <a:ea typeface="+mn-ea"/>
                          <a:cs typeface="+mn-cs"/>
                        </a:rPr>
                        <a:t>7 dagar</a:t>
                      </a:r>
                    </a:p>
                  </a:txBody>
                  <a:tcPr marL="0" marR="0" marT="0" marB="0" anchor="b"/>
                </a:tc>
                <a:extLst>
                  <a:ext uri="{0D108BD9-81ED-4DB2-BD59-A6C34878D82A}">
                    <a16:rowId xmlns:a16="http://schemas.microsoft.com/office/drawing/2014/main" val="3549782564"/>
                  </a:ext>
                </a:extLst>
              </a:tr>
              <a:tr h="258497">
                <a:tc>
                  <a:txBody>
                    <a:bodyPr/>
                    <a:lstStyle/>
                    <a:p>
                      <a:pPr algn="l" fontAlgn="b"/>
                      <a:r>
                        <a:rPr lang="sv-SE" sz="2000" u="none" strike="noStrike" dirty="0">
                          <a:effectLst/>
                        </a:rPr>
                        <a:t>NU-sjukvården</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1,6</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1,3</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1,4</a:t>
                      </a:r>
                    </a:p>
                  </a:txBody>
                  <a:tcPr marL="7620" marR="7620" marT="7620" marB="0" anchor="b"/>
                </a:tc>
                <a:tc>
                  <a:txBody>
                    <a:bodyPr/>
                    <a:lstStyle/>
                    <a:p>
                      <a:pPr marL="0" algn="ctr" defTabSz="914400" rtl="0" eaLnBrk="1" fontAlgn="b" latinLnBrk="0" hangingPunct="1"/>
                      <a:endParaRPr lang="sv-SE" sz="2000" b="0" i="0" u="none" strike="noStrike" kern="1200" dirty="0">
                        <a:solidFill>
                          <a:srgbClr val="000000"/>
                        </a:solidFill>
                        <a:effectLst/>
                        <a:latin typeface="Calibri" panose="020F0502020204030204" pitchFamily="34" charset="0"/>
                        <a:ea typeface="+mn-ea"/>
                        <a:cs typeface="+mn-cs"/>
                      </a:endParaRPr>
                    </a:p>
                  </a:txBody>
                  <a:tcPr marL="0" marR="0" marT="0"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2000" b="0" i="0" u="none" strike="noStrike" kern="1200" dirty="0">
                          <a:solidFill>
                            <a:schemeClr val="tx1"/>
                          </a:solidFill>
                          <a:effectLst/>
                          <a:latin typeface="Calibri" panose="020F0502020204030204" pitchFamily="34" charset="0"/>
                          <a:ea typeface="+mn-ea"/>
                          <a:cs typeface="+mn-cs"/>
                        </a:rPr>
                        <a:t>7 dagar</a:t>
                      </a:r>
                    </a:p>
                  </a:txBody>
                  <a:tcPr marL="0" marR="0" marT="0" marB="0" anchor="b"/>
                </a:tc>
                <a:extLst>
                  <a:ext uri="{0D108BD9-81ED-4DB2-BD59-A6C34878D82A}">
                    <a16:rowId xmlns:a16="http://schemas.microsoft.com/office/drawing/2014/main" val="4229674076"/>
                  </a:ext>
                </a:extLst>
              </a:tr>
              <a:tr h="258497">
                <a:tc>
                  <a:txBody>
                    <a:bodyPr/>
                    <a:lstStyle/>
                    <a:p>
                      <a:pPr algn="l" fontAlgn="b"/>
                      <a:r>
                        <a:rPr lang="sv-SE" sz="2000" u="none" strike="noStrike" dirty="0">
                          <a:effectLst/>
                        </a:rPr>
                        <a:t>Sahlgrenska Universitetssjukhus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1,3</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1,2</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1,3</a:t>
                      </a:r>
                    </a:p>
                  </a:txBody>
                  <a:tcPr marL="7620" marR="7620" marT="7620" marB="0" anchor="b"/>
                </a:tc>
                <a:tc>
                  <a:txBody>
                    <a:bodyPr/>
                    <a:lstStyle/>
                    <a:p>
                      <a:pPr marL="0" algn="ctr" defTabSz="914400" rtl="0" eaLnBrk="1" fontAlgn="b" latinLnBrk="0" hangingPunct="1"/>
                      <a:endParaRPr lang="sv-SE" sz="2000" b="0" i="0" u="none" strike="noStrike" kern="1200" dirty="0">
                        <a:solidFill>
                          <a:srgbClr val="000000"/>
                        </a:solidFill>
                        <a:effectLst/>
                        <a:latin typeface="Calibri" panose="020F0502020204030204" pitchFamily="34" charset="0"/>
                        <a:ea typeface="+mn-ea"/>
                        <a:cs typeface="+mn-cs"/>
                      </a:endParaRPr>
                    </a:p>
                  </a:txBody>
                  <a:tcPr marL="0" marR="0" marT="0"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2000" b="0" i="0" u="none" strike="noStrike" kern="1200" dirty="0">
                          <a:solidFill>
                            <a:schemeClr val="tx1"/>
                          </a:solidFill>
                          <a:effectLst/>
                          <a:latin typeface="Calibri" panose="020F0502020204030204" pitchFamily="34" charset="0"/>
                          <a:ea typeface="+mn-ea"/>
                          <a:cs typeface="+mn-cs"/>
                        </a:rPr>
                        <a:t>9 dagar</a:t>
                      </a:r>
                    </a:p>
                  </a:txBody>
                  <a:tcPr marL="0" marR="0" marT="0" marB="0" anchor="b"/>
                </a:tc>
                <a:extLst>
                  <a:ext uri="{0D108BD9-81ED-4DB2-BD59-A6C34878D82A}">
                    <a16:rowId xmlns:a16="http://schemas.microsoft.com/office/drawing/2014/main" val="1621806041"/>
                  </a:ext>
                </a:extLst>
              </a:tr>
              <a:tr h="258497">
                <a:tc>
                  <a:txBody>
                    <a:bodyPr/>
                    <a:lstStyle/>
                    <a:p>
                      <a:pPr algn="l" fontAlgn="b"/>
                      <a:r>
                        <a:rPr lang="sv-SE" sz="2000" u="none" strike="noStrike" dirty="0">
                          <a:effectLst/>
                        </a:rPr>
                        <a:t>Skaraborgs 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0,5</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0,3</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0,4</a:t>
                      </a:r>
                    </a:p>
                  </a:txBody>
                  <a:tcPr marL="7620" marR="7620" marT="7620" marB="0" anchor="b"/>
                </a:tc>
                <a:tc>
                  <a:txBody>
                    <a:bodyPr/>
                    <a:lstStyle/>
                    <a:p>
                      <a:pPr marL="0" algn="ctr" defTabSz="914400" rtl="0" eaLnBrk="1" fontAlgn="b" latinLnBrk="0" hangingPunct="1"/>
                      <a:endParaRPr lang="sv-SE" sz="2000" b="0" i="0" u="none" strike="noStrike" kern="1200" dirty="0">
                        <a:solidFill>
                          <a:srgbClr val="000000"/>
                        </a:solidFill>
                        <a:effectLst/>
                        <a:latin typeface="Calibri" panose="020F0502020204030204" pitchFamily="34" charset="0"/>
                        <a:ea typeface="+mn-ea"/>
                        <a:cs typeface="+mn-cs"/>
                      </a:endParaRPr>
                    </a:p>
                  </a:txBody>
                  <a:tcPr marL="0" marR="0" marT="0"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2000" b="0" i="0" u="none" strike="noStrike" kern="1200" dirty="0">
                          <a:solidFill>
                            <a:schemeClr val="tx1"/>
                          </a:solidFill>
                          <a:effectLst/>
                          <a:latin typeface="Calibri" panose="020F0502020204030204" pitchFamily="34" charset="0"/>
                          <a:ea typeface="+mn-ea"/>
                          <a:cs typeface="+mn-cs"/>
                        </a:rPr>
                        <a:t>6 dagar</a:t>
                      </a:r>
                    </a:p>
                  </a:txBody>
                  <a:tcPr marL="0" marR="0" marT="0" marB="0" anchor="b"/>
                </a:tc>
                <a:extLst>
                  <a:ext uri="{0D108BD9-81ED-4DB2-BD59-A6C34878D82A}">
                    <a16:rowId xmlns:a16="http://schemas.microsoft.com/office/drawing/2014/main" val="1185613664"/>
                  </a:ext>
                </a:extLst>
              </a:tr>
              <a:tr h="258497">
                <a:tc>
                  <a:txBody>
                    <a:bodyPr/>
                    <a:lstStyle/>
                    <a:p>
                      <a:pPr algn="l" fontAlgn="b"/>
                      <a:r>
                        <a:rPr lang="sv-SE" sz="2000" u="none" strike="noStrike" dirty="0">
                          <a:effectLst/>
                        </a:rPr>
                        <a:t>Södra Älvsborgs Sjukhus</a:t>
                      </a:r>
                      <a:endParaRPr lang="sv-SE" sz="2000" b="0"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2000" b="0" i="0" u="none" strike="noStrike" kern="1200">
                          <a:solidFill>
                            <a:srgbClr val="000000"/>
                          </a:solidFill>
                          <a:effectLst/>
                          <a:latin typeface="Calibri" panose="020F0502020204030204" pitchFamily="34" charset="0"/>
                          <a:ea typeface="+mn-ea"/>
                          <a:cs typeface="+mn-cs"/>
                        </a:rPr>
                        <a:t>0,9</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0,8</a:t>
                      </a:r>
                    </a:p>
                  </a:txBody>
                  <a:tcPr marL="7620" marR="7620" marT="7620" marB="0" anchor="b"/>
                </a:tc>
                <a:tc>
                  <a:txBody>
                    <a:bodyPr/>
                    <a:lstStyle/>
                    <a:p>
                      <a:pPr marL="0" algn="ctr" defTabSz="914400" rtl="0" eaLnBrk="1" fontAlgn="b" latinLnBrk="0" hangingPunct="1"/>
                      <a:r>
                        <a:rPr lang="sv-SE" sz="2000" b="0" i="0" u="none" strike="noStrike" kern="1200" dirty="0">
                          <a:solidFill>
                            <a:srgbClr val="000000"/>
                          </a:solidFill>
                          <a:effectLst/>
                          <a:latin typeface="Calibri" panose="020F0502020204030204" pitchFamily="34" charset="0"/>
                          <a:ea typeface="+mn-ea"/>
                          <a:cs typeface="+mn-cs"/>
                        </a:rPr>
                        <a:t>0,9</a:t>
                      </a:r>
                    </a:p>
                  </a:txBody>
                  <a:tcPr marL="7620" marR="7620" marT="7620" marB="0" anchor="b"/>
                </a:tc>
                <a:tc>
                  <a:txBody>
                    <a:bodyPr/>
                    <a:lstStyle/>
                    <a:p>
                      <a:pPr marL="0" algn="ctr" defTabSz="914400" rtl="0" eaLnBrk="1" fontAlgn="b" latinLnBrk="0" hangingPunct="1"/>
                      <a:endParaRPr lang="sv-SE" sz="2000" b="0" i="0" u="none" strike="noStrike" kern="1200" dirty="0">
                        <a:solidFill>
                          <a:srgbClr val="000000"/>
                        </a:solidFill>
                        <a:effectLst/>
                        <a:latin typeface="Calibri" panose="020F0502020204030204" pitchFamily="34" charset="0"/>
                        <a:ea typeface="+mn-ea"/>
                        <a:cs typeface="+mn-cs"/>
                      </a:endParaRPr>
                    </a:p>
                  </a:txBody>
                  <a:tcPr marL="0" marR="0" marT="0" marB="0" anchor="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sv-SE" sz="2000" b="0" i="0" u="none" strike="noStrike" kern="1200" dirty="0">
                          <a:solidFill>
                            <a:schemeClr val="tx1"/>
                          </a:solidFill>
                          <a:effectLst/>
                          <a:latin typeface="Calibri" panose="020F0502020204030204" pitchFamily="34" charset="0"/>
                          <a:ea typeface="+mn-ea"/>
                          <a:cs typeface="+mn-cs"/>
                        </a:rPr>
                        <a:t>7 dagar</a:t>
                      </a:r>
                    </a:p>
                  </a:txBody>
                  <a:tcPr marL="0" marR="0" marT="0" marB="0" anchor="b"/>
                </a:tc>
                <a:extLst>
                  <a:ext uri="{0D108BD9-81ED-4DB2-BD59-A6C34878D82A}">
                    <a16:rowId xmlns:a16="http://schemas.microsoft.com/office/drawing/2014/main" val="1834501825"/>
                  </a:ext>
                </a:extLst>
              </a:tr>
              <a:tr h="258497">
                <a:tc>
                  <a:txBody>
                    <a:bodyPr/>
                    <a:lstStyle/>
                    <a:p>
                      <a:pPr algn="l" fontAlgn="b"/>
                      <a:r>
                        <a:rPr lang="sv-SE" sz="2000" b="1" u="none" strike="noStrike" dirty="0">
                          <a:effectLst/>
                        </a:rPr>
                        <a:t>Hela regionen</a:t>
                      </a:r>
                      <a:endParaRPr lang="sv-SE" sz="2000" b="1" i="0" u="none" strike="noStrike" dirty="0">
                        <a:solidFill>
                          <a:srgbClr val="000000"/>
                        </a:solidFill>
                        <a:effectLst/>
                        <a:latin typeface="Calibri" panose="020F0502020204030204" pitchFamily="34" charset="0"/>
                      </a:endParaRPr>
                    </a:p>
                  </a:txBody>
                  <a:tcPr marL="9525" marR="9525" marT="9525" marB="0" anchor="b"/>
                </a:tc>
                <a:tc>
                  <a:txBody>
                    <a:bodyPr/>
                    <a:lstStyle/>
                    <a:p>
                      <a:pPr marL="0" algn="ctr" defTabSz="914400" rtl="0" eaLnBrk="1" fontAlgn="b" latinLnBrk="0" hangingPunct="1"/>
                      <a:r>
                        <a:rPr lang="sv-SE" sz="2000" b="1" i="0" u="none" strike="noStrike" kern="1200" dirty="0">
                          <a:solidFill>
                            <a:srgbClr val="000000"/>
                          </a:solidFill>
                          <a:effectLst/>
                          <a:latin typeface="Calibri" panose="020F0502020204030204" pitchFamily="34" charset="0"/>
                          <a:ea typeface="+mn-ea"/>
                          <a:cs typeface="+mn-cs"/>
                        </a:rPr>
                        <a:t>1,1</a:t>
                      </a:r>
                    </a:p>
                  </a:txBody>
                  <a:tcPr marL="7620" marR="7620" marT="7620" marB="0" anchor="b"/>
                </a:tc>
                <a:tc>
                  <a:txBody>
                    <a:bodyPr/>
                    <a:lstStyle/>
                    <a:p>
                      <a:pPr marL="0" algn="ctr" defTabSz="914400" rtl="0" eaLnBrk="1" fontAlgn="b" latinLnBrk="0" hangingPunct="1"/>
                      <a:r>
                        <a:rPr lang="sv-SE" sz="2000" b="1" i="0" u="none" strike="noStrike" kern="1200" dirty="0">
                          <a:solidFill>
                            <a:srgbClr val="000000"/>
                          </a:solidFill>
                          <a:effectLst/>
                          <a:latin typeface="Calibri" panose="020F0502020204030204" pitchFamily="34" charset="0"/>
                          <a:ea typeface="+mn-ea"/>
                          <a:cs typeface="+mn-cs"/>
                        </a:rPr>
                        <a:t>1,0</a:t>
                      </a:r>
                    </a:p>
                  </a:txBody>
                  <a:tcPr marL="7620" marR="7620" marT="7620" marB="0" anchor="b"/>
                </a:tc>
                <a:tc>
                  <a:txBody>
                    <a:bodyPr/>
                    <a:lstStyle/>
                    <a:p>
                      <a:pPr marL="0" algn="ctr" defTabSz="914400" rtl="0" eaLnBrk="1" fontAlgn="b" latinLnBrk="0" hangingPunct="1"/>
                      <a:r>
                        <a:rPr lang="sv-SE" sz="2000" b="1" i="0" u="none" strike="noStrike" kern="1200" dirty="0">
                          <a:solidFill>
                            <a:srgbClr val="000000"/>
                          </a:solidFill>
                          <a:effectLst/>
                          <a:latin typeface="Calibri" panose="020F0502020204030204" pitchFamily="34" charset="0"/>
                          <a:ea typeface="+mn-ea"/>
                          <a:cs typeface="+mn-cs"/>
                        </a:rPr>
                        <a:t>1,1</a:t>
                      </a:r>
                    </a:p>
                  </a:txBody>
                  <a:tcPr marL="7620" marR="7620" marT="7620" marB="0" anchor="b"/>
                </a:tc>
                <a:tc>
                  <a:txBody>
                    <a:bodyPr/>
                    <a:lstStyle/>
                    <a:p>
                      <a:pPr marL="0" algn="ctr" defTabSz="914400" rtl="0" eaLnBrk="1" fontAlgn="b" latinLnBrk="0" hangingPunct="1"/>
                      <a:endParaRPr lang="sv-SE" sz="2000" b="1" i="0" u="none" strike="noStrike" kern="1200" dirty="0">
                        <a:solidFill>
                          <a:srgbClr val="000000"/>
                        </a:solidFill>
                        <a:effectLst/>
                        <a:latin typeface="Calibri" panose="020F0502020204030204" pitchFamily="34" charset="0"/>
                        <a:ea typeface="+mn-ea"/>
                        <a:cs typeface="+mn-cs"/>
                      </a:endParaRPr>
                    </a:p>
                  </a:txBody>
                  <a:tcPr marL="0" marR="0" marT="0" marB="0" anchor="b">
                    <a:solidFill>
                      <a:schemeClr val="bg1"/>
                    </a:solidFill>
                  </a:tcPr>
                </a:tc>
                <a:tc>
                  <a:txBody>
                    <a:bodyPr/>
                    <a:lstStyle/>
                    <a:p>
                      <a:pPr algn="ctr" fontAlgn="b"/>
                      <a:r>
                        <a:rPr lang="sv-SE" sz="2000" b="1" i="0" u="none" strike="noStrike" dirty="0">
                          <a:solidFill>
                            <a:schemeClr val="tx1"/>
                          </a:solidFill>
                          <a:effectLst/>
                          <a:latin typeface="Calibri" panose="020F0502020204030204" pitchFamily="34" charset="0"/>
                        </a:rPr>
                        <a:t>7 dagar</a:t>
                      </a:r>
                    </a:p>
                  </a:txBody>
                  <a:tcPr marL="0" marR="0" marT="0" marB="0" anchor="b"/>
                </a:tc>
                <a:extLst>
                  <a:ext uri="{0D108BD9-81ED-4DB2-BD59-A6C34878D82A}">
                    <a16:rowId xmlns:a16="http://schemas.microsoft.com/office/drawing/2014/main" val="3006392081"/>
                  </a:ext>
                </a:extLst>
              </a:tr>
            </a:tbl>
          </a:graphicData>
        </a:graphic>
      </p:graphicFrame>
      <p:sp>
        <p:nvSpPr>
          <p:cNvPr id="4" name="textruta 3">
            <a:extLst>
              <a:ext uri="{FF2B5EF4-FFF2-40B4-BE49-F238E27FC236}">
                <a16:creationId xmlns:a16="http://schemas.microsoft.com/office/drawing/2014/main" id="{02DEE012-8E09-43C2-9764-716A0A37ECAC}"/>
              </a:ext>
            </a:extLst>
          </p:cNvPr>
          <p:cNvSpPr txBox="1"/>
          <p:nvPr/>
        </p:nvSpPr>
        <p:spPr>
          <a:xfrm>
            <a:off x="1496539" y="5596116"/>
            <a:ext cx="10463121" cy="1261884"/>
          </a:xfrm>
          <a:prstGeom prst="rect">
            <a:avLst/>
          </a:prstGeom>
          <a:noFill/>
        </p:spPr>
        <p:txBody>
          <a:bodyPr wrap="none" rtlCol="0">
            <a:spAutoFit/>
          </a:bodyPr>
          <a:lstStyle/>
          <a:p>
            <a:r>
              <a:rPr lang="sv-SE" sz="1100" dirty="0"/>
              <a:t>De ärenden där patienten skrevs ut från en somatisk avdelning, i mars. </a:t>
            </a:r>
          </a:p>
          <a:p>
            <a:endParaRPr lang="sv-SE" sz="1100" dirty="0"/>
          </a:p>
          <a:p>
            <a:r>
              <a:rPr lang="sv-SE" sz="1100" dirty="0"/>
              <a:t>För de patienter som varit inskrivna i slutenvården och där samverkan skett med kommun och/eller primärvård (= har hanterats i IT-tjänsten SAMSA) och som sedan skrivits ut från </a:t>
            </a:r>
            <a:br>
              <a:rPr lang="sv-SE" sz="1100" dirty="0"/>
            </a:br>
            <a:r>
              <a:rPr lang="sv-SE" sz="1100" dirty="0"/>
              <a:t>slutenvården under viss kalendermånad, beräknas medelvärdet av de dagar som patienten varit kvar på sjukhuset efter att Meddelande om utskrivningsklar skickats från sjukhuset.</a:t>
            </a:r>
          </a:p>
          <a:p>
            <a:endParaRPr lang="sv-SE" sz="1100" dirty="0"/>
          </a:p>
          <a:p>
            <a:r>
              <a:rPr lang="sv-SE" sz="1100" b="1" dirty="0"/>
              <a:t>Vårdtid enligt SAMSA </a:t>
            </a:r>
            <a:r>
              <a:rPr lang="sv-SE" sz="1100" dirty="0"/>
              <a:t>visar </a:t>
            </a:r>
            <a:r>
              <a:rPr lang="sv-SE" sz="1100" u="sng" dirty="0"/>
              <a:t>median-värdet</a:t>
            </a:r>
            <a:r>
              <a:rPr lang="sv-SE" sz="1100" dirty="0"/>
              <a:t> i kalenderdagar från inskrivning till utskrivning för ”SAMSA-patienter”, som skrevs ut i mars. </a:t>
            </a:r>
            <a:br>
              <a:rPr lang="sv-SE" sz="1100" dirty="0">
                <a:solidFill>
                  <a:srgbClr val="FF0000"/>
                </a:solidFill>
              </a:rPr>
            </a:br>
            <a:endParaRPr lang="sv-SE" sz="1000" dirty="0">
              <a:solidFill>
                <a:srgbClr val="FF0000"/>
              </a:solidFill>
            </a:endParaRPr>
          </a:p>
        </p:txBody>
      </p:sp>
    </p:spTree>
    <p:extLst>
      <p:ext uri="{BB962C8B-B14F-4D97-AF65-F5344CB8AC3E}">
        <p14:creationId xmlns:p14="http://schemas.microsoft.com/office/powerpoint/2010/main" val="2698582246"/>
      </p:ext>
    </p:extLst>
  </p:cSld>
  <p:clrMapOvr>
    <a:masterClrMapping/>
  </p:clrMapOvr>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8366</TotalTime>
  <Words>3292</Words>
  <Application>Microsoft Office PowerPoint</Application>
  <PresentationFormat>Bredbild</PresentationFormat>
  <Paragraphs>1956</Paragraphs>
  <Slides>26</Slides>
  <Notes>2</Notes>
  <HiddenSlides>0</HiddenSlides>
  <MMClips>0</MMClips>
  <ScaleCrop>false</ScaleCrop>
  <HeadingPairs>
    <vt:vector size="6" baseType="variant">
      <vt:variant>
        <vt:lpstr>Använt teckensnitt</vt:lpstr>
      </vt:variant>
      <vt:variant>
        <vt:i4>3</vt:i4>
      </vt:variant>
      <vt:variant>
        <vt:lpstr>Tema</vt:lpstr>
      </vt:variant>
      <vt:variant>
        <vt:i4>1</vt:i4>
      </vt:variant>
      <vt:variant>
        <vt:lpstr>Bildrubriker</vt:lpstr>
      </vt:variant>
      <vt:variant>
        <vt:i4>26</vt:i4>
      </vt:variant>
    </vt:vector>
  </HeadingPairs>
  <TitlesOfParts>
    <vt:vector size="30" baseType="lpstr">
      <vt:lpstr>Arial</vt:lpstr>
      <vt:lpstr>Calibri</vt:lpstr>
      <vt:lpstr>Calibri Light</vt:lpstr>
      <vt:lpstr>Office-tema</vt:lpstr>
      <vt:lpstr>PowerPoint-presentation</vt:lpstr>
      <vt:lpstr>PowerPoint-presentation</vt:lpstr>
      <vt:lpstr>PowerPoint-presentation</vt:lpstr>
      <vt:lpstr>Process med behov av samordning efter utskrivning</vt:lpstr>
      <vt:lpstr>Mätbara gemensamma indikatorer Västra Götaland</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vector>
  </TitlesOfParts>
  <LinksUpToDate>false</LinksUpToDate>
  <SharedDoc>false</SharedDoc>
  <HyperlinksChanged>false</HyperlinksChanged>
  <AppVersion>16.0000</AppVersion>
</Properties>
</file>

<file path=docProps/core.xml><?xml version="1.0" encoding="utf-8"?>
<coreProperties xmlns:dc="http://purl.org/dc/elements/1.1/" xmlns:dcterms="http://purl.org/dc/terms/" xmlns:xsi="http://www.w3.org/2001/XMLSchema-instance" xmlns="http://schemas.openxmlformats.org/package/2006/metadata/core-properties">
  <dc:title>2020-03 Process statistik -Samverkan vid in- och utskrivning från sluten hälso- och sjukvård samt SIP_v4</dc:title>
  <dc:creator>Maria Fredriksson</dc:creator>
  <keywords/>
  <lastModifiedBy>Maria Fredriksson</lastModifiedBy>
  <revision>437</revision>
  <dcterms:created xsi:type="dcterms:W3CDTF">2018-10-10T11:21:00.0000000Z</dcterms:created>
  <dcterms:modified xsi:type="dcterms:W3CDTF">2020-04-16T09:28:13.0000000Z</dcterms:modified>
</coreProperties>
</file>