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wmf" ContentType="image/x-wmf"/>
  <Default Extension="xml" ContentType="application/xml"/>
  <Override PartName="/docProps/app.xml" ContentType="application/vnd.openxmlformats-officedocument.extended-properties+xml"/>
  <Override PartName="/docProps/core.xml" ContentType="application/vnd.openxmlformats-package.core-properties+xml"/>
  <Override PartName="/ppt/changesInfos/changesInfo1.xml" ContentType="application/vnd.ms-powerpoint.changesinfo+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&#65279;<?xml version="1.0" encoding="utf-8"?><Relationships xmlns="http://schemas.openxmlformats.org/package/2006/relationships"><Relationship Type="http://schemas.openxmlformats.org/officeDocument/2006/relationships/officeDocument" Target="ppt/presentation.xml" Id="rId1" /><Relationship Type="http://schemas.openxmlformats.org/package/2006/relationships/metadata/thumbnail" Target="docProps/thumbnail.jpeg" Id="rId2" /><Relationship Type="http://schemas.openxmlformats.org/package/2006/relationships/metadata/core-properties" Target="docProps/core.xml" Id="rId3"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82" r:id="rId2"/>
    <p:sldMasterId id="2147483669" r:id="rId3"/>
  </p:sldMasterIdLst>
  <p:notesMasterIdLst>
    <p:notesMasterId r:id="rId31"/>
  </p:notesMasterIdLst>
  <p:handoutMasterIdLst>
    <p:handoutMasterId r:id="rId32"/>
  </p:handoutMasterIdLst>
  <p:sldIdLst>
    <p:sldId id="448" r:id="rId4"/>
    <p:sldId id="453" r:id="rId5"/>
    <p:sldId id="359" r:id="rId6"/>
    <p:sldId id="449" r:id="rId7"/>
    <p:sldId id="436" r:id="rId8"/>
    <p:sldId id="398" r:id="rId9"/>
    <p:sldId id="451" r:id="rId10"/>
    <p:sldId id="455" r:id="rId11"/>
    <p:sldId id="456" r:id="rId12"/>
    <p:sldId id="457" r:id="rId13"/>
    <p:sldId id="458" r:id="rId14"/>
    <p:sldId id="430" r:id="rId15"/>
    <p:sldId id="425" r:id="rId16"/>
    <p:sldId id="427" r:id="rId17"/>
    <p:sldId id="407" r:id="rId18"/>
    <p:sldId id="450" r:id="rId19"/>
    <p:sldId id="459" r:id="rId20"/>
    <p:sldId id="460" r:id="rId21"/>
    <p:sldId id="463" r:id="rId22"/>
    <p:sldId id="464" r:id="rId23"/>
    <p:sldId id="461" r:id="rId24"/>
    <p:sldId id="462" r:id="rId25"/>
    <p:sldId id="466" r:id="rId26"/>
    <p:sldId id="465" r:id="rId27"/>
    <p:sldId id="416" r:id="rId28"/>
    <p:sldId id="426" r:id="rId29"/>
    <p:sldId id="417" r:id="rId30"/>
  </p:sldIdLst>
  <p:sldSz cx="9144000" cy="6858000" type="screen4x3"/>
  <p:notesSz cx="6858000" cy="9144000"/>
  <p:defaultTex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8AB3D2"/>
    <a:srgbClr val="99CCFF"/>
    <a:srgbClr val="91A3D7"/>
    <a:srgbClr val="ACDEEE"/>
    <a:srgbClr val="A7F1F3"/>
    <a:srgbClr val="CCFF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24" autoAdjust="0"/>
  </p:normalViewPr>
  <p:slideViewPr>
    <p:cSldViewPr snapToGrid="0">
      <p:cViewPr varScale="1">
        <p:scale>
          <a:sx n="154" d="100"/>
          <a:sy n="154" d="100"/>
        </p:scale>
        <p:origin x="4542" y="132"/>
      </p:cViewPr>
      <p:guideLst>
        <p:guide orient="horz" pos="2160"/>
        <p:guide pos="2880"/>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10.xml" Id="rId13" /><Relationship Type="http://schemas.openxmlformats.org/officeDocument/2006/relationships/slide" Target="slides/slide15.xml" Id="rId18" /><Relationship Type="http://schemas.openxmlformats.org/officeDocument/2006/relationships/slide" Target="slides/slide23.xml" Id="rId26" /><Relationship Type="http://schemas.openxmlformats.org/officeDocument/2006/relationships/slide" Target="slides/slide18.xml" Id="rId21" /><Relationship Type="http://schemas.openxmlformats.org/officeDocument/2006/relationships/viewProps" Target="viewProps.xml" Id="rId34" /><Relationship Type="http://schemas.openxmlformats.org/officeDocument/2006/relationships/slide" Target="slides/slide4.xml" Id="rId7" /><Relationship Type="http://schemas.openxmlformats.org/officeDocument/2006/relationships/slide" Target="slides/slide13.xml" Id="rId16" /><Relationship Type="http://schemas.openxmlformats.org/officeDocument/2006/relationships/slideMaster" Target="slideMasters/slideMaster2.xml" Id="rId2" /><Relationship Type="http://schemas.openxmlformats.org/officeDocument/2006/relationships/slide" Target="slides/slide17.xml" Id="rId20" /><Relationship Type="http://schemas.openxmlformats.org/officeDocument/2006/relationships/slide" Target="slides/slide26.xml" Id="rId29" /><Relationship Type="http://schemas.openxmlformats.org/officeDocument/2006/relationships/slideMaster" Target="slideMasters/slideMaster1.xml" Id="rId1" /><Relationship Type="http://schemas.openxmlformats.org/officeDocument/2006/relationships/slide" Target="slides/slide8.xml" Id="rId11" /><Relationship Type="http://schemas.openxmlformats.org/officeDocument/2006/relationships/slide" Target="slides/slide21.xml" Id="rId24" /><Relationship Type="http://schemas.openxmlformats.org/officeDocument/2006/relationships/handoutMaster" Target="handoutMasters/handoutMaster1.xml" Id="rId32" /><Relationship Type="http://schemas.microsoft.com/office/2016/11/relationships/changesInfo" Target="changesInfos/changesInfo1.xml" Id="rId37" /><Relationship Type="http://schemas.openxmlformats.org/officeDocument/2006/relationships/slide" Target="slides/slide3.xml" Id="rId6" /><Relationship Type="http://schemas.openxmlformats.org/officeDocument/2006/relationships/slide" Target="slides/slide12.xml" Id="rId15" /><Relationship Type="http://schemas.openxmlformats.org/officeDocument/2006/relationships/slide" Target="slides/slide20.xml" Id="rId23" /><Relationship Type="http://schemas.openxmlformats.org/officeDocument/2006/relationships/slide" Target="slides/slide25.xml" Id="rId28" /><Relationship Type="http://schemas.openxmlformats.org/officeDocument/2006/relationships/tableStyles" Target="tableStyles.xml" Id="rId36" /><Relationship Type="http://schemas.openxmlformats.org/officeDocument/2006/relationships/slide" Target="slides/slide2.xml" Id="rId5" /><Relationship Type="http://schemas.openxmlformats.org/officeDocument/2006/relationships/slide" Target="slides/slide7.xml" Id="rId10" /><Relationship Type="http://schemas.openxmlformats.org/officeDocument/2006/relationships/slide" Target="slides/slide16.xml" Id="rId19" /><Relationship Type="http://schemas.openxmlformats.org/officeDocument/2006/relationships/notesMaster" Target="notesMasters/notesMaster1.xml" Id="rId31" /><Relationship Type="http://schemas.openxmlformats.org/officeDocument/2006/relationships/slide" Target="slides/slide11.xml" Id="rId14" /><Relationship Type="http://schemas.openxmlformats.org/officeDocument/2006/relationships/slide" Target="slides/slide19.xml" Id="rId22" /><Relationship Type="http://schemas.openxmlformats.org/officeDocument/2006/relationships/slide" Target="slides/slide24.xml" Id="rId27" /><Relationship Type="http://schemas.openxmlformats.org/officeDocument/2006/relationships/slide" Target="slides/slide27.xml" Id="rId30" /><Relationship Type="http://schemas.openxmlformats.org/officeDocument/2006/relationships/theme" Target="theme/theme1.xml" Id="rId35" /><Relationship Type="http://schemas.openxmlformats.org/officeDocument/2006/relationships/slide" Target="slides/slide1.xml" Id="rId4" /><Relationship Type="http://schemas.openxmlformats.org/officeDocument/2006/relationships/slide" Target="slides/slide6.xml" Id="rId9" /><Relationship Type="http://schemas.openxmlformats.org/officeDocument/2006/relationships/slide" Target="slides/slide5.xml" Id="rId8" /><Relationship Type="http://schemas.openxmlformats.org/officeDocument/2006/relationships/slideMaster" Target="slideMasters/slideMaster3.xml" Id="rId3" /><Relationship Type="http://schemas.openxmlformats.org/officeDocument/2006/relationships/slide" Target="slides/slide9.xml" Id="rId12" /><Relationship Type="http://schemas.openxmlformats.org/officeDocument/2006/relationships/slide" Target="slides/slide14.xml" Id="rId17" /><Relationship Type="http://schemas.openxmlformats.org/officeDocument/2006/relationships/slide" Target="slides/slide22.xml" Id="rId25" /><Relationship Type="http://schemas.openxmlformats.org/officeDocument/2006/relationships/presProps" Target="presProps.xml" Id="rId33"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a Fagerberg" userId="S::chrfa4@vgregion.se::57556e8a-bdf8-4359-909b-63161801947d" providerId="AD" clId="Web-{8C571FB0-7F2C-F877-E6AD-BD43FB8A883B}"/>
    <pc:docChg chg="modSld">
      <pc:chgData name="Christina Fagerberg" userId="S::chrfa4@vgregion.se::57556e8a-bdf8-4359-909b-63161801947d" providerId="AD" clId="Web-{8C571FB0-7F2C-F877-E6AD-BD43FB8A883B}" dt="2019-05-14T11:50:33.319" v="2" actId="20577"/>
      <pc:docMkLst>
        <pc:docMk/>
      </pc:docMkLst>
      <pc:sldChg chg="modSp">
        <pc:chgData name="Christina Fagerberg" userId="S::chrfa4@vgregion.se::57556e8a-bdf8-4359-909b-63161801947d" providerId="AD" clId="Web-{8C571FB0-7F2C-F877-E6AD-BD43FB8A883B}" dt="2019-05-14T11:50:33.319" v="2" actId="20577"/>
        <pc:sldMkLst>
          <pc:docMk/>
          <pc:sldMk cId="3121544695" sldId="417"/>
        </pc:sldMkLst>
        <pc:spChg chg="mod">
          <ac:chgData name="Christina Fagerberg" userId="S::chrfa4@vgregion.se::57556e8a-bdf8-4359-909b-63161801947d" providerId="AD" clId="Web-{8C571FB0-7F2C-F877-E6AD-BD43FB8A883B}" dt="2019-05-14T11:50:33.319" v="2" actId="20577"/>
          <ac:spMkLst>
            <pc:docMk/>
            <pc:sldMk cId="3121544695" sldId="417"/>
            <ac:spMk id="6" creationId="{00000000-0000-0000-0000-000000000000}"/>
          </ac:spMkLst>
        </pc:spChg>
      </pc:sldChg>
    </pc:docChg>
  </pc:docChgLst>
  <pc:docChgLst>
    <pc:chgData name="Elisabeth Wehlander" userId="S::eliwe5@vgregion.se::e06fc392-dd87-4ef8-b680-3e2ea2d7e4c2" providerId="AD" clId="Web-{570A42CF-C5DA-8689-B22E-14E44AB7396F}"/>
    <pc:docChg chg="modSld">
      <pc:chgData name="Elisabeth Wehlander" userId="S::eliwe5@vgregion.se::e06fc392-dd87-4ef8-b680-3e2ea2d7e4c2" providerId="AD" clId="Web-{570A42CF-C5DA-8689-B22E-14E44AB7396F}" dt="2019-05-16T17:45:07.820" v="70"/>
      <pc:docMkLst>
        <pc:docMk/>
      </pc:docMkLst>
      <pc:sldChg chg="addSp delSp modSp">
        <pc:chgData name="Elisabeth Wehlander" userId="S::eliwe5@vgregion.se::e06fc392-dd87-4ef8-b680-3e2ea2d7e4c2" providerId="AD" clId="Web-{570A42CF-C5DA-8689-B22E-14E44AB7396F}" dt="2019-05-16T17:45:07.820" v="70"/>
        <pc:sldMkLst>
          <pc:docMk/>
          <pc:sldMk cId="2581288279" sldId="407"/>
        </pc:sldMkLst>
        <pc:spChg chg="add del mod">
          <ac:chgData name="Elisabeth Wehlander" userId="S::eliwe5@vgregion.se::e06fc392-dd87-4ef8-b680-3e2ea2d7e4c2" providerId="AD" clId="Web-{570A42CF-C5DA-8689-B22E-14E44AB7396F}" dt="2019-05-16T17:33:54.063" v="9"/>
          <ac:spMkLst>
            <pc:docMk/>
            <pc:sldMk cId="2581288279" sldId="407"/>
            <ac:spMk id="4" creationId="{4FBA5598-F375-4DEC-BCA7-3E8AFDC1F8F2}"/>
          </ac:spMkLst>
        </pc:spChg>
        <pc:spChg chg="del">
          <ac:chgData name="Elisabeth Wehlander" userId="S::eliwe5@vgregion.se::e06fc392-dd87-4ef8-b680-3e2ea2d7e4c2" providerId="AD" clId="Web-{570A42CF-C5DA-8689-B22E-14E44AB7396F}" dt="2019-05-16T17:33:37.672" v="1"/>
          <ac:spMkLst>
            <pc:docMk/>
            <pc:sldMk cId="2581288279" sldId="407"/>
            <ac:spMk id="6" creationId="{00000000-0000-0000-0000-000000000000}"/>
          </ac:spMkLst>
        </pc:spChg>
        <pc:spChg chg="add del mod">
          <ac:chgData name="Elisabeth Wehlander" userId="S::eliwe5@vgregion.se::e06fc392-dd87-4ef8-b680-3e2ea2d7e4c2" providerId="AD" clId="Web-{570A42CF-C5DA-8689-B22E-14E44AB7396F}" dt="2019-05-16T17:33:46.128" v="6"/>
          <ac:spMkLst>
            <pc:docMk/>
            <pc:sldMk cId="2581288279" sldId="407"/>
            <ac:spMk id="10" creationId="{43F28750-DAA2-4A67-B55D-3C454021527E}"/>
          </ac:spMkLst>
        </pc:spChg>
        <pc:spChg chg="add mod">
          <ac:chgData name="Elisabeth Wehlander" userId="S::eliwe5@vgregion.se::e06fc392-dd87-4ef8-b680-3e2ea2d7e4c2" providerId="AD" clId="Web-{570A42CF-C5DA-8689-B22E-14E44AB7396F}" dt="2019-05-16T17:33:56.594" v="12"/>
          <ac:spMkLst>
            <pc:docMk/>
            <pc:sldMk cId="2581288279" sldId="407"/>
            <ac:spMk id="13" creationId="{6F2CCBBE-9D9E-485A-BA56-9C3D51A6E444}"/>
          </ac:spMkLst>
        </pc:spChg>
        <pc:spChg chg="add mod">
          <ac:chgData name="Elisabeth Wehlander" userId="S::eliwe5@vgregion.se::e06fc392-dd87-4ef8-b680-3e2ea2d7e4c2" providerId="AD" clId="Web-{570A42CF-C5DA-8689-B22E-14E44AB7396F}" dt="2019-05-16T17:35:18.186" v="30"/>
          <ac:spMkLst>
            <pc:docMk/>
            <pc:sldMk cId="2581288279" sldId="407"/>
            <ac:spMk id="16" creationId="{C77EDBD7-6948-4BE2-9A87-CA2F92EFE0F2}"/>
          </ac:spMkLst>
        </pc:spChg>
        <pc:spChg chg="add mod">
          <ac:chgData name="Elisabeth Wehlander" userId="S::eliwe5@vgregion.se::e06fc392-dd87-4ef8-b680-3e2ea2d7e4c2" providerId="AD" clId="Web-{570A42CF-C5DA-8689-B22E-14E44AB7396F}" dt="2019-05-16T17:44:04.336" v="59"/>
          <ac:spMkLst>
            <pc:docMk/>
            <pc:sldMk cId="2581288279" sldId="407"/>
            <ac:spMk id="19" creationId="{A88F95F9-2003-421C-8A2F-D5AE7B1AE76B}"/>
          </ac:spMkLst>
        </pc:spChg>
        <pc:graphicFrameChg chg="add del mod">
          <ac:chgData name="Elisabeth Wehlander" userId="S::eliwe5@vgregion.se::e06fc392-dd87-4ef8-b680-3e2ea2d7e4c2" providerId="AD" clId="Web-{570A42CF-C5DA-8689-B22E-14E44AB7396F}" dt="2019-05-16T17:33:46.128" v="7"/>
          <ac:graphicFrameMkLst>
            <pc:docMk/>
            <pc:sldMk cId="2581288279" sldId="407"/>
            <ac:graphicFrameMk id="9" creationId="{8C9EB9B2-0180-4E88-96A5-5689BC7B7D06}"/>
          </ac:graphicFrameMkLst>
        </pc:graphicFrameChg>
        <pc:graphicFrameChg chg="add del mod modGraphic">
          <ac:chgData name="Elisabeth Wehlander" userId="S::eliwe5@vgregion.se::e06fc392-dd87-4ef8-b680-3e2ea2d7e4c2" providerId="AD" clId="Web-{570A42CF-C5DA-8689-B22E-14E44AB7396F}" dt="2019-05-16T17:35:04.030" v="27"/>
          <ac:graphicFrameMkLst>
            <pc:docMk/>
            <pc:sldMk cId="2581288279" sldId="407"/>
            <ac:graphicFrameMk id="12" creationId="{1403CDAF-D02C-4C25-9291-25CC8F44FD3D}"/>
          </ac:graphicFrameMkLst>
        </pc:graphicFrameChg>
        <pc:graphicFrameChg chg="add del mod modGraphic">
          <ac:chgData name="Elisabeth Wehlander" userId="S::eliwe5@vgregion.se::e06fc392-dd87-4ef8-b680-3e2ea2d7e4c2" providerId="AD" clId="Web-{570A42CF-C5DA-8689-B22E-14E44AB7396F}" dt="2019-05-16T17:37:38.529" v="56"/>
          <ac:graphicFrameMkLst>
            <pc:docMk/>
            <pc:sldMk cId="2581288279" sldId="407"/>
            <ac:graphicFrameMk id="15" creationId="{5B573473-3AC9-4D0B-B18E-B87AA6C01CCA}"/>
          </ac:graphicFrameMkLst>
        </pc:graphicFrameChg>
        <pc:graphicFrameChg chg="add mod modGraphic">
          <ac:chgData name="Elisabeth Wehlander" userId="S::eliwe5@vgregion.se::e06fc392-dd87-4ef8-b680-3e2ea2d7e4c2" providerId="AD" clId="Web-{570A42CF-C5DA-8689-B22E-14E44AB7396F}" dt="2019-05-16T17:45:07.820" v="70"/>
          <ac:graphicFrameMkLst>
            <pc:docMk/>
            <pc:sldMk cId="2581288279" sldId="407"/>
            <ac:graphicFrameMk id="18" creationId="{7B07066D-E659-4888-8985-FB235949DABA}"/>
          </ac:graphicFrameMkLst>
        </pc:graphicFrameChg>
        <pc:picChg chg="del">
          <ac:chgData name="Elisabeth Wehlander" userId="S::eliwe5@vgregion.se::e06fc392-dd87-4ef8-b680-3e2ea2d7e4c2" providerId="AD" clId="Web-{570A42CF-C5DA-8689-B22E-14E44AB7396F}" dt="2019-05-16T17:33:33.625" v="0"/>
          <ac:picMkLst>
            <pc:docMk/>
            <pc:sldMk cId="2581288279" sldId="407"/>
            <ac:picMk id="2" creationId="{00000000-0000-0000-0000-000000000000}"/>
          </ac:picMkLst>
        </pc:picChg>
      </pc:sldChg>
    </pc:docChg>
  </pc:docChgLst>
  <pc:docChgLst>
    <pc:chgData name="Elisabeth Wehlander" userId="e06fc392-dd87-4ef8-b680-3e2ea2d7e4c2" providerId="ADAL" clId="{6C3637AF-1447-DB43-BBA2-AF4B24951328}"/>
    <pc:docChg chg="custSel modSld">
      <pc:chgData name="Elisabeth Wehlander" userId="e06fc392-dd87-4ef8-b680-3e2ea2d7e4c2" providerId="ADAL" clId="{6C3637AF-1447-DB43-BBA2-AF4B24951328}" dt="2019-05-16T17:50:24.851" v="38" actId="14100"/>
      <pc:docMkLst>
        <pc:docMk/>
      </pc:docMkLst>
      <pc:sldChg chg="addSp delSp modSp">
        <pc:chgData name="Elisabeth Wehlander" userId="e06fc392-dd87-4ef8-b680-3e2ea2d7e4c2" providerId="ADAL" clId="{6C3637AF-1447-DB43-BBA2-AF4B24951328}" dt="2019-05-16T17:50:24.851" v="38" actId="14100"/>
        <pc:sldMkLst>
          <pc:docMk/>
          <pc:sldMk cId="2581288279" sldId="407"/>
        </pc:sldMkLst>
        <pc:spChg chg="add del">
          <ac:chgData name="Elisabeth Wehlander" userId="e06fc392-dd87-4ef8-b680-3e2ea2d7e4c2" providerId="ADAL" clId="{6C3637AF-1447-DB43-BBA2-AF4B24951328}" dt="2019-05-16T17:49:52.462" v="33"/>
          <ac:spMkLst>
            <pc:docMk/>
            <pc:sldMk cId="2581288279" sldId="407"/>
            <ac:spMk id="3" creationId="{22B419CB-F9ED-134C-B077-D268DA64D876}"/>
          </ac:spMkLst>
        </pc:spChg>
        <pc:spChg chg="add del">
          <ac:chgData name="Elisabeth Wehlander" userId="e06fc392-dd87-4ef8-b680-3e2ea2d7e4c2" providerId="ADAL" clId="{6C3637AF-1447-DB43-BBA2-AF4B24951328}" dt="2019-05-16T17:50:03.292" v="35"/>
          <ac:spMkLst>
            <pc:docMk/>
            <pc:sldMk cId="2581288279" sldId="407"/>
            <ac:spMk id="4" creationId="{AB470B7F-163B-7042-85B0-53EED4B043B8}"/>
          </ac:spMkLst>
        </pc:spChg>
        <pc:graphicFrameChg chg="add del mod">
          <ac:chgData name="Elisabeth Wehlander" userId="e06fc392-dd87-4ef8-b680-3e2ea2d7e4c2" providerId="ADAL" clId="{6C3637AF-1447-DB43-BBA2-AF4B24951328}" dt="2019-05-16T17:49:41.896" v="31" actId="478"/>
          <ac:graphicFrameMkLst>
            <pc:docMk/>
            <pc:sldMk cId="2581288279" sldId="407"/>
            <ac:graphicFrameMk id="2" creationId="{660477FF-ECB9-C543-994B-85A3B25DDAAB}"/>
          </ac:graphicFrameMkLst>
        </pc:graphicFrameChg>
        <pc:graphicFrameChg chg="add mod modGraphic">
          <ac:chgData name="Elisabeth Wehlander" userId="e06fc392-dd87-4ef8-b680-3e2ea2d7e4c2" providerId="ADAL" clId="{6C3637AF-1447-DB43-BBA2-AF4B24951328}" dt="2019-05-16T17:50:24.851" v="38" actId="14100"/>
          <ac:graphicFrameMkLst>
            <pc:docMk/>
            <pc:sldMk cId="2581288279" sldId="407"/>
            <ac:graphicFrameMk id="6" creationId="{63A58AFD-939C-6E4A-826F-8E9FA9ADFF86}"/>
          </ac:graphicFrameMkLst>
        </pc:graphicFrameChg>
        <pc:graphicFrameChg chg="del mod modGraphic">
          <ac:chgData name="Elisabeth Wehlander" userId="e06fc392-dd87-4ef8-b680-3e2ea2d7e4c2" providerId="ADAL" clId="{6C3637AF-1447-DB43-BBA2-AF4B24951328}" dt="2019-05-16T17:48:33.879" v="17" actId="478"/>
          <ac:graphicFrameMkLst>
            <pc:docMk/>
            <pc:sldMk cId="2581288279" sldId="407"/>
            <ac:graphicFrameMk id="18" creationId="{7B07066D-E659-4888-8985-FB235949DABA}"/>
          </ac:graphicFrameMkLst>
        </pc:graphicFrameChg>
      </pc:sldChg>
    </pc:docChg>
  </pc:docChgLst>
</pc:chgInfo>
</file>

<file path=ppt/handoutMasters/_rels/handoutMaster1.xml.rels><?xml version="1.0" encoding="UTF-8"?>

<Relationships xmlns="http://schemas.openxmlformats.org/package/2006/relationships">
  <Relationship Id="rId1" Type="http://schemas.openxmlformats.org/officeDocument/2006/relationships/theme" Target="../theme/theme5.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488B517-D489-4067-B4C7-9D321F06038A}" type="datetimeFigureOut">
              <a:rPr lang="sv-SE" smtClean="0"/>
              <a:t>2019-07-09</a:t>
            </a:fld>
            <a:endParaRPr lang="sv-SE"/>
          </a:p>
        </p:txBody>
      </p:sp>
      <p:sp>
        <p:nvSpPr>
          <p:cNvPr id="4" name="Platshållare för sidfot 3"/>
          <p:cNvSpPr>
            <a:spLocks noGrp="1"/>
          </p:cNvSpPr>
          <p:nvPr>
            <p:ph type="ftr" sz="quarter" idx="2"/>
          </p:nvPr>
        </p:nvSpPr>
        <p:spPr>
          <a:xfrm>
            <a:off x="0" y="9428585"/>
            <a:ext cx="2945659" cy="498055"/>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50443" y="9428585"/>
            <a:ext cx="2945659" cy="498055"/>
          </a:xfrm>
          <a:prstGeom prst="rect">
            <a:avLst/>
          </a:prstGeom>
        </p:spPr>
        <p:txBody>
          <a:bodyPr vert="horz" lIns="91440" tIns="45720" rIns="91440" bIns="45720" rtlCol="0" anchor="b"/>
          <a:lstStyle>
            <a:lvl1pPr algn="r">
              <a:defRPr sz="1200"/>
            </a:lvl1pPr>
          </a:lstStyle>
          <a:p>
            <a:fld id="{10B523FA-5D06-41ED-B325-AE895CE00FD9}" type="slidenum">
              <a:rPr lang="sv-SE" smtClean="0"/>
              <a:t>‹#›</a:t>
            </a:fld>
            <a:endParaRPr lang="sv-SE"/>
          </a:p>
        </p:txBody>
      </p:sp>
    </p:spTree>
    <p:extLst>
      <p:ext uri="{BB962C8B-B14F-4D97-AF65-F5344CB8AC3E}">
        <p14:creationId xmlns:p14="http://schemas.microsoft.com/office/powerpoint/2010/main" val="35312709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Relationships xmlns="http://schemas.openxmlformats.org/package/2006/relationships">
  <Relationship Id="rId1" Type="http://schemas.openxmlformats.org/officeDocument/2006/relationships/theme" Target="../theme/theme4.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sv-SE"/>
          </a:p>
        </p:txBody>
      </p:sp>
      <p:sp>
        <p:nvSpPr>
          <p:cNvPr id="55299" name="Rectangle 3"/>
          <p:cNvSpPr>
            <a:spLocks noGrp="1" noChangeArrowheads="1"/>
          </p:cNvSpPr>
          <p:nvPr>
            <p:ph type="dt" idx="1"/>
          </p:nvPr>
        </p:nvSpPr>
        <p:spPr bwMode="auto">
          <a:xfrm>
            <a:off x="3850443"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sv-SE"/>
          </a:p>
        </p:txBody>
      </p:sp>
      <p:sp>
        <p:nvSpPr>
          <p:cNvPr id="55300"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5301" name="Rectangle 5"/>
          <p:cNvSpPr>
            <a:spLocks noGrp="1" noChangeArrowheads="1"/>
          </p:cNvSpPr>
          <p:nvPr>
            <p:ph type="body" sz="quarter" idx="3"/>
          </p:nvPr>
        </p:nvSpPr>
        <p:spPr bwMode="auto">
          <a:xfrm>
            <a:off x="679768" y="4715154"/>
            <a:ext cx="5438140"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5302" name="Rectangle 6"/>
          <p:cNvSpPr>
            <a:spLocks noGrp="1" noChangeArrowheads="1"/>
          </p:cNvSpPr>
          <p:nvPr>
            <p:ph type="ftr" sz="quarter" idx="4"/>
          </p:nvPr>
        </p:nvSpPr>
        <p:spPr bwMode="auto">
          <a:xfrm>
            <a:off x="0"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sv-SE"/>
          </a:p>
        </p:txBody>
      </p:sp>
      <p:sp>
        <p:nvSpPr>
          <p:cNvPr id="55303" name="Rectangle 7"/>
          <p:cNvSpPr>
            <a:spLocks noGrp="1" noChangeArrowheads="1"/>
          </p:cNvSpPr>
          <p:nvPr>
            <p:ph type="sldNum" sz="quarter" idx="5"/>
          </p:nvPr>
        </p:nvSpPr>
        <p:spPr bwMode="auto">
          <a:xfrm>
            <a:off x="3850443"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22722FF-2C33-4CB6-A3A8-76C6B33BE064}" type="slidenum">
              <a:rPr lang="sv-SE"/>
              <a:pPr/>
              <a:t>‹#›</a:t>
            </a:fld>
            <a:endParaRPr lang="sv-SE"/>
          </a:p>
        </p:txBody>
      </p:sp>
    </p:spTree>
    <p:extLst>
      <p:ext uri="{BB962C8B-B14F-4D97-AF65-F5344CB8AC3E}">
        <p14:creationId xmlns:p14="http://schemas.microsoft.com/office/powerpoint/2010/main" val="1079133475"/>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xml"/>
</Relationships>

</file>

<file path=ppt/notesSlides/_rels/notesSlide10.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0.xml"/>
</Relationships>

</file>

<file path=ppt/notesSlides/_rels/notesSlide1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1.xml"/>
</Relationships>

</file>

<file path=ppt/notesSlides/_rels/notesSlide1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2.xml"/>
</Relationships>

</file>

<file path=ppt/notesSlides/_rels/notesSlide1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3.xml"/>
</Relationships>

</file>

<file path=ppt/notesSlides/_rels/notesSlide1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4.xml"/>
</Relationships>

</file>

<file path=ppt/notesSlides/_rels/notesSlide1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5.xml"/>
</Relationships>

</file>

<file path=ppt/notesSlides/_rels/notesSlide1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6.xml"/>
</Relationships>

</file>

<file path=ppt/notesSlides/_rels/notesSlide17.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7.xml"/>
</Relationships>

</file>

<file path=ppt/notesSlides/_rels/notesSlide18.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8.xml"/>
</Relationships>

</file>

<file path=ppt/notesSlides/_rels/notesSlide19.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9.xml"/>
</Relationships>

</file>

<file path=ppt/notesSlides/_rels/notesSlide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xml"/>
</Relationships>

</file>

<file path=ppt/notesSlides/_rels/notesSlide20.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0.xml"/>
</Relationships>

</file>

<file path=ppt/notesSlides/_rels/notesSlide2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1.xml"/>
</Relationships>

</file>

<file path=ppt/notesSlides/_rels/notesSlide2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2.xml"/>
</Relationships>

</file>

<file path=ppt/notesSlides/_rels/notesSlide2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3.xml"/>
</Relationships>

</file>

<file path=ppt/notesSlides/_rels/notesSlide2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4.xml"/>
</Relationships>

</file>

<file path=ppt/notesSlides/_rels/notesSlide2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5.xml"/>
</Relationships>

</file>

<file path=ppt/notesSlides/_rels/notesSlide2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6.xml"/>
</Relationships>

</file>

<file path=ppt/notesSlides/_rels/notesSlide27.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7.xml"/>
</Relationships>

</file>

<file path=ppt/notesSlides/_rels/notesSlide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xml"/>
</Relationships>

</file>

<file path=ppt/notesSlides/_rels/notesSlide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xml"/>
</Relationships>

</file>

<file path=ppt/notesSlides/_rels/notesSlide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xml"/>
</Relationships>

</file>

<file path=ppt/notesSlides/_rels/notesSlide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xml"/>
</Relationships>

</file>

<file path=ppt/notesSlides/_rels/notesSlide7.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7.xml"/>
</Relationships>

</file>

<file path=ppt/notesSlides/_rels/notesSlide8.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8.xml"/>
</Relationships>

</file>

<file path=ppt/notesSlides/_rels/notesSlide9.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9.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Pers</a:t>
            </a:r>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1</a:t>
            </a:fld>
            <a:endParaRPr lang="sv-SE"/>
          </a:p>
        </p:txBody>
      </p:sp>
    </p:spTree>
    <p:extLst>
      <p:ext uri="{BB962C8B-B14F-4D97-AF65-F5344CB8AC3E}">
        <p14:creationId xmlns:p14="http://schemas.microsoft.com/office/powerpoint/2010/main" val="16735084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lvl="3" algn="l"/>
            <a:endParaRPr lang="sv-SE" sz="1200" kern="1200" dirty="0">
              <a:solidFill>
                <a:schemeClr val="tx1"/>
              </a:solidFill>
              <a:effectLst/>
              <a:latin typeface="Arial" panose="020B0604020202020204" pitchFamily="34" charset="0"/>
              <a:ea typeface="+mn-ea"/>
              <a:cs typeface="+mn-cs"/>
            </a:endParaRP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10</a:t>
            </a:fld>
            <a:endParaRPr lang="sv-SE"/>
          </a:p>
        </p:txBody>
      </p:sp>
    </p:spTree>
    <p:extLst>
      <p:ext uri="{BB962C8B-B14F-4D97-AF65-F5344CB8AC3E}">
        <p14:creationId xmlns:p14="http://schemas.microsoft.com/office/powerpoint/2010/main" val="29852017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11</a:t>
            </a:fld>
            <a:endParaRPr lang="sv-SE"/>
          </a:p>
        </p:txBody>
      </p:sp>
    </p:spTree>
    <p:extLst>
      <p:ext uri="{BB962C8B-B14F-4D97-AF65-F5344CB8AC3E}">
        <p14:creationId xmlns:p14="http://schemas.microsoft.com/office/powerpoint/2010/main" val="1753371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12</a:t>
            </a:fld>
            <a:endParaRPr lang="sv-SE"/>
          </a:p>
        </p:txBody>
      </p:sp>
    </p:spTree>
    <p:extLst>
      <p:ext uri="{BB962C8B-B14F-4D97-AF65-F5344CB8AC3E}">
        <p14:creationId xmlns:p14="http://schemas.microsoft.com/office/powerpoint/2010/main" val="4059741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sz="1000" b="0" dirty="0"/>
          </a:p>
        </p:txBody>
      </p:sp>
      <p:sp>
        <p:nvSpPr>
          <p:cNvPr id="4" name="Platshållare för bildnummer 3"/>
          <p:cNvSpPr>
            <a:spLocks noGrp="1"/>
          </p:cNvSpPr>
          <p:nvPr>
            <p:ph type="sldNum" sz="quarter" idx="10"/>
          </p:nvPr>
        </p:nvSpPr>
        <p:spPr/>
        <p:txBody>
          <a:bodyPr/>
          <a:lstStyle/>
          <a:p>
            <a:fld id="{522722FF-2C33-4CB6-A3A8-76C6B33BE064}" type="slidenum">
              <a:rPr lang="sv-SE" smtClean="0"/>
              <a:pPr/>
              <a:t>13</a:t>
            </a:fld>
            <a:endParaRPr lang="sv-SE"/>
          </a:p>
        </p:txBody>
      </p:sp>
      <p:sp>
        <p:nvSpPr>
          <p:cNvPr id="5" name="Platshållare för sidfot 4"/>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975895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14</a:t>
            </a:fld>
            <a:endParaRPr lang="sv-SE"/>
          </a:p>
        </p:txBody>
      </p:sp>
    </p:spTree>
    <p:extLst>
      <p:ext uri="{BB962C8B-B14F-4D97-AF65-F5344CB8AC3E}">
        <p14:creationId xmlns:p14="http://schemas.microsoft.com/office/powerpoint/2010/main" val="6883946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Journalmallen</a:t>
            </a:r>
            <a:r>
              <a:rPr lang="sv-SE" baseline="0" dirty="0"/>
              <a:t> i Melior heter ”Undantag från direktåtkomst”. Rutinbeskrivning finns.</a:t>
            </a:r>
          </a:p>
          <a:p>
            <a:r>
              <a:rPr lang="sv-SE" baseline="0" dirty="0"/>
              <a:t>Alla yrkeskategorier som kan dokumentera i journal har också tillgång till denna journalmall. </a:t>
            </a:r>
          </a:p>
          <a:p>
            <a:endParaRPr lang="sv-SE" baseline="0" dirty="0"/>
          </a:p>
          <a:p>
            <a:r>
              <a:rPr lang="sv-SE" baseline="0" dirty="0"/>
              <a:t>Det som dokumenteras här är synligt för hälso- och sjukvårdspersonal i journalsystemet men det visas inte upp för patienten i Journal via nätet. </a:t>
            </a:r>
          </a:p>
          <a:p>
            <a:endParaRPr lang="sv-SE" baseline="0" dirty="0"/>
          </a:p>
          <a:p>
            <a:r>
              <a:rPr lang="sv-SE" baseline="0" dirty="0"/>
              <a:t>Om patienten begär ut sin journalinformation på papper görs en sedvanlig menprövning. </a:t>
            </a:r>
            <a:endParaRPr lang="sv-SE" dirty="0"/>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15</a:t>
            </a:fld>
            <a:endParaRPr lang="sv-SE"/>
          </a:p>
        </p:txBody>
      </p:sp>
    </p:spTree>
    <p:extLst>
      <p:ext uri="{BB962C8B-B14F-4D97-AF65-F5344CB8AC3E}">
        <p14:creationId xmlns:p14="http://schemas.microsoft.com/office/powerpoint/2010/main" val="40267421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Förtydliga att rutinen kommer att finnas på webbplatsen inom kort. Blanketterna finns där redan idag.</a:t>
            </a: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16</a:t>
            </a:fld>
            <a:endParaRPr lang="sv-SE"/>
          </a:p>
        </p:txBody>
      </p:sp>
    </p:spTree>
    <p:extLst>
      <p:ext uri="{BB962C8B-B14F-4D97-AF65-F5344CB8AC3E}">
        <p14:creationId xmlns:p14="http://schemas.microsoft.com/office/powerpoint/2010/main" val="10556611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kern="1200" dirty="0">
                <a:solidFill>
                  <a:schemeClr val="tx1"/>
                </a:solidFill>
                <a:effectLst/>
                <a:latin typeface="Arial" panose="020B0604020202020204" pitchFamily="34" charset="0"/>
                <a:ea typeface="+mn-ea"/>
                <a:cs typeface="+mn-cs"/>
              </a:rPr>
              <a:t>Det är också möjligt att Ta bort direktåtkomst för minderårig – beskrivs i rutinen. </a:t>
            </a:r>
            <a:br>
              <a:rPr lang="sv-SE" sz="1200" b="0" kern="1200" dirty="0">
                <a:solidFill>
                  <a:schemeClr val="tx1"/>
                </a:solidFill>
                <a:effectLst/>
                <a:latin typeface="Arial" panose="020B0604020202020204" pitchFamily="34" charset="0"/>
                <a:ea typeface="+mn-ea"/>
                <a:cs typeface="+mn-cs"/>
              </a:rPr>
            </a:br>
            <a:endParaRPr lang="sv-SE" dirty="0">
              <a:cs typeface="Arial"/>
            </a:endParaRP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17</a:t>
            </a:fld>
            <a:endParaRPr lang="sv-SE"/>
          </a:p>
        </p:txBody>
      </p:sp>
    </p:spTree>
    <p:extLst>
      <p:ext uri="{BB962C8B-B14F-4D97-AF65-F5344CB8AC3E}">
        <p14:creationId xmlns:p14="http://schemas.microsoft.com/office/powerpoint/2010/main" val="18379209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18</a:t>
            </a:fld>
            <a:endParaRPr lang="sv-SE"/>
          </a:p>
        </p:txBody>
      </p:sp>
    </p:spTree>
    <p:extLst>
      <p:ext uri="{BB962C8B-B14F-4D97-AF65-F5344CB8AC3E}">
        <p14:creationId xmlns:p14="http://schemas.microsoft.com/office/powerpoint/2010/main" val="30290854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kern="1200" dirty="0">
                <a:solidFill>
                  <a:schemeClr val="tx1"/>
                </a:solidFill>
                <a:effectLst/>
                <a:latin typeface="Arial" panose="020B0604020202020204" pitchFamily="34" charset="0"/>
                <a:ea typeface="+mn-ea"/>
                <a:cs typeface="+mn-cs"/>
              </a:rPr>
              <a:t>Det är också möjligt att Ta bort direktåtkomst för vårdnadshavare – beskrivs i rutinen. </a:t>
            </a:r>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19</a:t>
            </a:fld>
            <a:endParaRPr lang="sv-SE"/>
          </a:p>
        </p:txBody>
      </p:sp>
    </p:spTree>
    <p:extLst>
      <p:ext uri="{BB962C8B-B14F-4D97-AF65-F5344CB8AC3E}">
        <p14:creationId xmlns:p14="http://schemas.microsoft.com/office/powerpoint/2010/main" val="1268592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sv-SE" sz="1200" dirty="0"/>
              <a:t>Journalen</a:t>
            </a:r>
            <a:r>
              <a:rPr lang="sv-SE" sz="1200" baseline="0" dirty="0"/>
              <a:t> är utvecklad av Landstinget Uppsala län. Uppsala bredd införde Journalen 2012 efter en 9 år lång pilot. </a:t>
            </a:r>
            <a:br>
              <a:rPr lang="sv-SE" sz="1200" baseline="0" dirty="0"/>
            </a:br>
            <a:r>
              <a:rPr lang="sv-SE" sz="1200" b="0" baseline="0" dirty="0"/>
              <a:t>Region Skåne följde efter 2014. </a:t>
            </a:r>
            <a:br>
              <a:rPr lang="sv-SE" sz="1200" b="0" baseline="0" dirty="0"/>
            </a:br>
            <a:r>
              <a:rPr lang="sv-SE" sz="1200" b="0" baseline="0" dirty="0"/>
              <a:t>(D</a:t>
            </a:r>
            <a:r>
              <a:rPr lang="sv-SE" sz="1200" baseline="0" dirty="0"/>
              <a:t>ärefter </a:t>
            </a:r>
            <a:r>
              <a:rPr lang="sv-SE" sz="1200" dirty="0"/>
              <a:t>Västmanland, Jönköping, Kalmar, Östergötland, Halland, Kronoberg, Västerbotten, Sörmland, Blekinge, Örebro, Värmland, VGR, Norrbotten, Dalarna, Gävleborg, Stockholm och Gotland och Jämtland/Härjedalen 2018. Västernorrland</a:t>
            </a:r>
            <a:r>
              <a:rPr lang="sv-SE" sz="1200" baseline="0" dirty="0"/>
              <a:t> anslöt våren 2018.)</a:t>
            </a:r>
            <a:endParaRPr lang="sv-SE" sz="1200"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sv-SE" sz="120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sv-SE" sz="1200" dirty="0"/>
              <a:t>Journalen</a:t>
            </a:r>
            <a:r>
              <a:rPr lang="sv-SE" sz="1200" baseline="0" dirty="0"/>
              <a:t> ägs av </a:t>
            </a:r>
            <a:r>
              <a:rPr lang="sv-SE" sz="1200" b="0" i="0" kern="1200" dirty="0">
                <a:solidFill>
                  <a:schemeClr val="tx1"/>
                </a:solidFill>
                <a:effectLst/>
                <a:latin typeface="Arial" panose="020B0604020202020204" pitchFamily="34" charset="0"/>
                <a:ea typeface="+mn-ea"/>
                <a:cs typeface="+mn-cs"/>
              </a:rPr>
              <a:t>Inera sedan 2015.</a:t>
            </a:r>
            <a:r>
              <a:rPr lang="sv-SE" sz="1200" b="0" i="0" kern="1200" baseline="0" dirty="0">
                <a:solidFill>
                  <a:schemeClr val="tx1"/>
                </a:solidFill>
                <a:effectLst/>
                <a:latin typeface="Arial" panose="020B0604020202020204" pitchFamily="34" charset="0"/>
                <a:ea typeface="+mn-ea"/>
                <a:cs typeface="+mn-cs"/>
              </a:rPr>
              <a:t> Inera a</a:t>
            </a:r>
            <a:r>
              <a:rPr lang="sv-SE" sz="1200" b="0" i="0" kern="1200" dirty="0">
                <a:solidFill>
                  <a:schemeClr val="tx1"/>
                </a:solidFill>
                <a:effectLst/>
                <a:latin typeface="Arial" panose="020B0604020202020204" pitchFamily="34" charset="0"/>
                <a:ea typeface="+mn-ea"/>
                <a:cs typeface="+mn-cs"/>
              </a:rPr>
              <a:t>nsvarar för finansiering, förvaltning och vidareutveckling av e-tjänsten. </a:t>
            </a:r>
            <a:br>
              <a:rPr lang="sv-SE" sz="1200" b="0" i="0" kern="1200" dirty="0">
                <a:solidFill>
                  <a:schemeClr val="tx1"/>
                </a:solidFill>
                <a:effectLst/>
                <a:latin typeface="Arial" panose="020B0604020202020204" pitchFamily="34" charset="0"/>
                <a:ea typeface="+mn-ea"/>
                <a:cs typeface="+mn-cs"/>
              </a:rPr>
            </a:br>
            <a:br>
              <a:rPr lang="sv-SE" sz="1200" b="0" i="0" kern="1200" dirty="0">
                <a:solidFill>
                  <a:schemeClr val="tx1"/>
                </a:solidFill>
                <a:effectLst/>
                <a:latin typeface="Arial" panose="020B0604020202020204" pitchFamily="34" charset="0"/>
                <a:ea typeface="+mn-ea"/>
                <a:cs typeface="+mn-cs"/>
              </a:rPr>
            </a:br>
            <a:r>
              <a:rPr lang="sv-SE" sz="1200" b="0" i="0" kern="1200" dirty="0">
                <a:solidFill>
                  <a:schemeClr val="tx1"/>
                </a:solidFill>
                <a:effectLst/>
                <a:latin typeface="Arial" panose="020B0604020202020204" pitchFamily="34" charset="0"/>
                <a:ea typeface="+mn-ea"/>
                <a:cs typeface="+mn-cs"/>
              </a:rPr>
              <a:t>Inera </a:t>
            </a:r>
            <a:r>
              <a:rPr lang="sv-SE" sz="1200" dirty="0"/>
              <a:t>koordinerar landstingens och regionernas gemensamma e-hälsoarbete och utvecklar tjänster till nytta för invånare, vård- och omsorgspersonal och beslutsfattare.</a:t>
            </a:r>
            <a:br>
              <a:rPr lang="sv-SE" sz="1200" dirty="0"/>
            </a:br>
            <a:r>
              <a:rPr lang="sv-SE" sz="1200" dirty="0"/>
              <a:t>Styrelsen består av två politiker från respektive hälso- och sjukvårdsregion, en från den styrande majoriteten och en från oppositionen</a:t>
            </a: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a:t>
            </a:fld>
            <a:endParaRPr lang="sv-SE"/>
          </a:p>
        </p:txBody>
      </p:sp>
    </p:spTree>
    <p:extLst>
      <p:ext uri="{BB962C8B-B14F-4D97-AF65-F5344CB8AC3E}">
        <p14:creationId xmlns:p14="http://schemas.microsoft.com/office/powerpoint/2010/main" val="12477522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20</a:t>
            </a:fld>
            <a:endParaRPr lang="sv-SE"/>
          </a:p>
        </p:txBody>
      </p:sp>
    </p:spTree>
    <p:extLst>
      <p:ext uri="{BB962C8B-B14F-4D97-AF65-F5344CB8AC3E}">
        <p14:creationId xmlns:p14="http://schemas.microsoft.com/office/powerpoint/2010/main" val="36332742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Att </a:t>
            </a:r>
            <a:r>
              <a:rPr lang="sv-SE" sz="1200" b="0" kern="1200" dirty="0">
                <a:solidFill>
                  <a:schemeClr val="tx1"/>
                </a:solidFill>
                <a:effectLst/>
                <a:latin typeface="Arial" panose="020B0604020202020204" pitchFamily="34" charset="0"/>
                <a:ea typeface="+mn-ea"/>
                <a:cs typeface="+mn-cs"/>
              </a:rPr>
              <a:t>Bryta blockering - </a:t>
            </a:r>
            <a:r>
              <a:rPr lang="sv-SE" sz="1200" kern="1200" dirty="0">
                <a:solidFill>
                  <a:schemeClr val="tx1"/>
                </a:solidFill>
                <a:effectLst/>
                <a:latin typeface="Arial" panose="020B0604020202020204" pitchFamily="34" charset="0"/>
                <a:ea typeface="+mn-ea"/>
                <a:cs typeface="+mn-cs"/>
              </a:rPr>
              <a:t>kan endast begäras av hälso-och sjukvårdspersonal, inte av vårdnadshavaren/</a:t>
            </a:r>
            <a:r>
              <a:rPr lang="sv-SE" sz="1200" kern="1200" dirty="0" err="1">
                <a:solidFill>
                  <a:schemeClr val="tx1"/>
                </a:solidFill>
                <a:effectLst/>
                <a:latin typeface="Arial" panose="020B0604020202020204" pitchFamily="34" charset="0"/>
                <a:ea typeface="+mn-ea"/>
                <a:cs typeface="+mn-cs"/>
              </a:rPr>
              <a:t>na</a:t>
            </a:r>
            <a:r>
              <a:rPr lang="sv-SE" sz="1200" kern="1200" dirty="0">
                <a:solidFill>
                  <a:schemeClr val="tx1"/>
                </a:solidFill>
                <a:effectLst/>
                <a:latin typeface="Arial" panose="020B0604020202020204" pitchFamily="34" charset="0"/>
                <a:ea typeface="+mn-ea"/>
                <a:cs typeface="+mn-cs"/>
              </a:rPr>
              <a:t> själva.</a:t>
            </a:r>
            <a:br>
              <a:rPr lang="sv-SE" sz="1200" kern="1200" dirty="0">
                <a:solidFill>
                  <a:schemeClr val="tx1"/>
                </a:solidFill>
                <a:effectLst/>
                <a:latin typeface="Arial" panose="020B0604020202020204" pitchFamily="34" charset="0"/>
                <a:ea typeface="+mn-ea"/>
                <a:cs typeface="+mn-cs"/>
              </a:rPr>
            </a:br>
            <a:r>
              <a:rPr lang="sv-SE" sz="1200" kern="1200" dirty="0">
                <a:solidFill>
                  <a:schemeClr val="tx1"/>
                </a:solidFill>
                <a:effectLst/>
                <a:latin typeface="Arial" panose="020B0604020202020204" pitchFamily="34" charset="0"/>
                <a:ea typeface="+mn-ea"/>
                <a:cs typeface="+mn-cs"/>
              </a:rPr>
              <a:t>Beslut om att bryta blockering ska föregås av nya uppgifter som föranlett ny menprövning, vilken utfallit utan anmärkning.</a:t>
            </a:r>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21</a:t>
            </a:fld>
            <a:endParaRPr lang="sv-SE"/>
          </a:p>
        </p:txBody>
      </p:sp>
    </p:spTree>
    <p:extLst>
      <p:ext uri="{BB962C8B-B14F-4D97-AF65-F5344CB8AC3E}">
        <p14:creationId xmlns:p14="http://schemas.microsoft.com/office/powerpoint/2010/main" val="23413922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22</a:t>
            </a:fld>
            <a:endParaRPr lang="sv-SE"/>
          </a:p>
        </p:txBody>
      </p:sp>
    </p:spTree>
    <p:extLst>
      <p:ext uri="{BB962C8B-B14F-4D97-AF65-F5344CB8AC3E}">
        <p14:creationId xmlns:p14="http://schemas.microsoft.com/office/powerpoint/2010/main" val="8466468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sv-SE" sz="1200" kern="1200" dirty="0">
                <a:solidFill>
                  <a:schemeClr val="tx1"/>
                </a:solidFill>
                <a:effectLst/>
                <a:latin typeface="Arial" panose="020B0604020202020204" pitchFamily="34" charset="0"/>
                <a:ea typeface="+mn-ea"/>
                <a:cs typeface="+mn-cs"/>
              </a:rPr>
              <a:t>Att bryta förseglingen av barnets konto kan endast begäras av hälso-och sjukvårdspersonal, inte av vårdnadshavaren/</a:t>
            </a:r>
            <a:r>
              <a:rPr lang="sv-SE" sz="1200" kern="1200" dirty="0" err="1">
                <a:solidFill>
                  <a:schemeClr val="tx1"/>
                </a:solidFill>
                <a:effectLst/>
                <a:latin typeface="Arial" panose="020B0604020202020204" pitchFamily="34" charset="0"/>
                <a:ea typeface="+mn-ea"/>
                <a:cs typeface="+mn-cs"/>
              </a:rPr>
              <a:t>na</a:t>
            </a:r>
            <a:r>
              <a:rPr lang="sv-SE" sz="1200" kern="1200" dirty="0">
                <a:solidFill>
                  <a:schemeClr val="tx1"/>
                </a:solidFill>
                <a:effectLst/>
                <a:latin typeface="Arial" panose="020B0604020202020204" pitchFamily="34" charset="0"/>
                <a:ea typeface="+mn-ea"/>
                <a:cs typeface="+mn-cs"/>
              </a:rPr>
              <a:t> själva. </a:t>
            </a:r>
            <a:br>
              <a:rPr lang="sv-SE" sz="1200" kern="1200" dirty="0">
                <a:solidFill>
                  <a:schemeClr val="tx1"/>
                </a:solidFill>
                <a:effectLst/>
                <a:latin typeface="Arial" panose="020B0604020202020204" pitchFamily="34" charset="0"/>
                <a:ea typeface="+mn-ea"/>
                <a:cs typeface="+mn-cs"/>
              </a:rPr>
            </a:br>
            <a:r>
              <a:rPr lang="sv-SE" sz="1200" kern="1200" dirty="0">
                <a:solidFill>
                  <a:schemeClr val="tx1"/>
                </a:solidFill>
                <a:effectLst/>
                <a:latin typeface="Arial" panose="020B0604020202020204" pitchFamily="34" charset="0"/>
                <a:ea typeface="+mn-ea"/>
                <a:cs typeface="+mn-cs"/>
              </a:rPr>
              <a:t>Upplåsning av endast barnets 1177 konto kan verkställas vid behov. </a:t>
            </a:r>
            <a:br>
              <a:rPr lang="sv-SE" sz="1200" kern="1200" dirty="0">
                <a:solidFill>
                  <a:schemeClr val="tx1"/>
                </a:solidFill>
                <a:effectLst/>
                <a:latin typeface="Arial" panose="020B0604020202020204" pitchFamily="34" charset="0"/>
                <a:ea typeface="+mn-ea"/>
                <a:cs typeface="+mn-cs"/>
              </a:rPr>
            </a:br>
            <a:br>
              <a:rPr lang="sv-SE" sz="1200" kern="1200" dirty="0">
                <a:solidFill>
                  <a:schemeClr val="tx1"/>
                </a:solidFill>
                <a:effectLst/>
                <a:latin typeface="Arial" panose="020B0604020202020204" pitchFamily="34" charset="0"/>
                <a:ea typeface="+mn-ea"/>
                <a:cs typeface="+mn-cs"/>
              </a:rPr>
            </a:br>
            <a:r>
              <a:rPr lang="sv-SE" sz="1200" kern="1200" dirty="0">
                <a:solidFill>
                  <a:schemeClr val="tx1"/>
                </a:solidFill>
                <a:effectLst/>
                <a:latin typeface="Arial" panose="020B0604020202020204" pitchFamily="34" charset="0"/>
                <a:ea typeface="+mn-ea"/>
                <a:cs typeface="+mn-cs"/>
              </a:rPr>
              <a:t>Beskrivs i rutinen.</a:t>
            </a:r>
          </a:p>
          <a:p>
            <a:r>
              <a:rPr lang="sv-SE" sz="1200" kern="1200" dirty="0">
                <a:solidFill>
                  <a:schemeClr val="tx1"/>
                </a:solidFill>
                <a:effectLst/>
                <a:latin typeface="Arial" panose="020B0604020202020204" pitchFamily="34" charset="0"/>
                <a:ea typeface="+mn-ea"/>
                <a:cs typeface="+mn-cs"/>
              </a:rPr>
              <a:t> </a:t>
            </a:r>
          </a:p>
          <a:p>
            <a:r>
              <a:rPr lang="sv-SE" sz="1200" kern="1200" dirty="0">
                <a:solidFill>
                  <a:schemeClr val="tx1"/>
                </a:solidFill>
                <a:effectLst/>
                <a:latin typeface="Arial" panose="020B0604020202020204" pitchFamily="34" charset="0"/>
                <a:ea typeface="+mn-ea"/>
                <a:cs typeface="+mn-cs"/>
              </a:rPr>
              <a:t>Beslut om att bryta försegling ska föregås av nya uppgifter som föranlett ny menprövning, vilken utfallit utan anmärkning. </a:t>
            </a:r>
          </a:p>
          <a:p>
            <a:r>
              <a:rPr lang="sv-SE" sz="1200" kern="1200" dirty="0">
                <a:solidFill>
                  <a:schemeClr val="tx1"/>
                </a:solidFill>
                <a:effectLst/>
                <a:latin typeface="Arial" panose="020B0604020202020204" pitchFamily="34" charset="0"/>
                <a:ea typeface="+mn-ea"/>
                <a:cs typeface="+mn-cs"/>
              </a:rPr>
              <a:t> </a:t>
            </a: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23</a:t>
            </a:fld>
            <a:endParaRPr lang="sv-SE"/>
          </a:p>
        </p:txBody>
      </p:sp>
    </p:spTree>
    <p:extLst>
      <p:ext uri="{BB962C8B-B14F-4D97-AF65-F5344CB8AC3E}">
        <p14:creationId xmlns:p14="http://schemas.microsoft.com/office/powerpoint/2010/main" val="10316625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br>
              <a:rPr lang="sv-SE" dirty="0"/>
            </a:br>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24</a:t>
            </a:fld>
            <a:endParaRPr lang="sv-SE"/>
          </a:p>
        </p:txBody>
      </p:sp>
    </p:spTree>
    <p:extLst>
      <p:ext uri="{BB962C8B-B14F-4D97-AF65-F5344CB8AC3E}">
        <p14:creationId xmlns:p14="http://schemas.microsoft.com/office/powerpoint/2010/main" val="12349115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br>
              <a:rPr lang="sv-SE" dirty="0"/>
            </a:br>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25</a:t>
            </a:fld>
            <a:endParaRPr lang="sv-SE"/>
          </a:p>
        </p:txBody>
      </p:sp>
    </p:spTree>
    <p:extLst>
      <p:ext uri="{BB962C8B-B14F-4D97-AF65-F5344CB8AC3E}">
        <p14:creationId xmlns:p14="http://schemas.microsoft.com/office/powerpoint/2010/main" val="25784247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26</a:t>
            </a:fld>
            <a:endParaRPr lang="sv-SE"/>
          </a:p>
        </p:txBody>
      </p:sp>
    </p:spTree>
    <p:extLst>
      <p:ext uri="{BB962C8B-B14F-4D97-AF65-F5344CB8AC3E}">
        <p14:creationId xmlns:p14="http://schemas.microsoft.com/office/powerpoint/2010/main" val="60301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27</a:t>
            </a:fld>
            <a:endParaRPr lang="sv-SE"/>
          </a:p>
        </p:txBody>
      </p:sp>
    </p:spTree>
    <p:extLst>
      <p:ext uri="{BB962C8B-B14F-4D97-AF65-F5344CB8AC3E}">
        <p14:creationId xmlns:p14="http://schemas.microsoft.com/office/powerpoint/2010/main" val="2138446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sv-SE" sz="1000" kern="1200" dirty="0">
              <a:solidFill>
                <a:schemeClr val="tx1"/>
              </a:solidFill>
              <a:effectLst/>
              <a:latin typeface="Arial" panose="020B0604020202020204" pitchFamily="34" charset="0"/>
              <a:ea typeface="+mn-ea"/>
              <a:cs typeface="+mn-cs"/>
            </a:endParaRPr>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3</a:t>
            </a:fld>
            <a:endParaRPr lang="sv-SE"/>
          </a:p>
        </p:txBody>
      </p:sp>
    </p:spTree>
    <p:extLst>
      <p:ext uri="{BB962C8B-B14F-4D97-AF65-F5344CB8AC3E}">
        <p14:creationId xmlns:p14="http://schemas.microsoft.com/office/powerpoint/2010/main" val="1949232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4</a:t>
            </a:fld>
            <a:endParaRPr lang="sv-SE"/>
          </a:p>
        </p:txBody>
      </p:sp>
    </p:spTree>
    <p:extLst>
      <p:ext uri="{BB962C8B-B14F-4D97-AF65-F5344CB8AC3E}">
        <p14:creationId xmlns:p14="http://schemas.microsoft.com/office/powerpoint/2010/main" val="3174269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Region Skåne </a:t>
            </a:r>
            <a:r>
              <a:rPr lang="sv-SE" dirty="0"/>
              <a:t>har rapporterat negativ konsekvens (hämtat från Skånes riskanalys)</a:t>
            </a:r>
            <a:br>
              <a:rPr lang="sv-SE" dirty="0"/>
            </a:br>
            <a:r>
              <a:rPr lang="sv-SE" dirty="0"/>
              <a:t>1. </a:t>
            </a:r>
            <a:r>
              <a:rPr lang="sv-SE" sz="1200" b="0" i="0" u="none" strike="noStrike" kern="1200" baseline="0" dirty="0">
                <a:solidFill>
                  <a:schemeClr val="tx1"/>
                </a:solidFill>
                <a:latin typeface="Arial" panose="020B0604020202020204" pitchFamily="34" charset="0"/>
                <a:ea typeface="+mn-ea"/>
                <a:cs typeface="+mn-cs"/>
              </a:rPr>
              <a:t>En SMS-påminnelse skickas till förälder vars barn är omhändertagna enligt LVU och har skyddat boende tillsammans med den andra föräldern. När de senare anländer till Skånes universitetssjukvård, SUS, för ''hälsoundersökning enligt </a:t>
            </a:r>
            <a:r>
              <a:rPr lang="sv-SE" sz="1200" b="0" i="0" u="none" strike="noStrike" kern="1200" baseline="0" dirty="0" err="1">
                <a:solidFill>
                  <a:schemeClr val="tx1"/>
                </a:solidFill>
                <a:latin typeface="Arial" panose="020B0604020202020204" pitchFamily="34" charset="0"/>
                <a:ea typeface="+mn-ea"/>
                <a:cs typeface="+mn-cs"/>
              </a:rPr>
              <a:t>BBiC</a:t>
            </a:r>
            <a:r>
              <a:rPr lang="sv-SE" sz="1200" b="0" i="0" u="none" strike="noStrike" kern="1200" baseline="0" dirty="0">
                <a:solidFill>
                  <a:schemeClr val="tx1"/>
                </a:solidFill>
                <a:latin typeface="Arial" panose="020B0604020202020204" pitchFamily="34" charset="0"/>
                <a:ea typeface="+mn-ea"/>
                <a:cs typeface="+mn-cs"/>
              </a:rPr>
              <a:t>'', barns behov i centrum*, är den förste föräldern redan på plats och en kritisk situation uppstår. </a:t>
            </a:r>
            <a:br>
              <a:rPr lang="sv-SE" sz="1200" b="0" i="0" u="none" strike="noStrike" kern="1200" baseline="0" dirty="0">
                <a:solidFill>
                  <a:schemeClr val="tx1"/>
                </a:solidFill>
                <a:latin typeface="Arial" panose="020B0604020202020204" pitchFamily="34" charset="0"/>
                <a:ea typeface="+mn-ea"/>
                <a:cs typeface="+mn-cs"/>
              </a:rPr>
            </a:br>
            <a:endParaRPr lang="sv-SE" sz="1200" b="0" i="0" u="none" strike="noStrike" kern="1200" baseline="0" dirty="0">
              <a:solidFill>
                <a:schemeClr val="tx1"/>
              </a:solidFill>
              <a:latin typeface="Arial" panose="020B0604020202020204" pitchFamily="34" charset="0"/>
              <a:ea typeface="+mn-ea"/>
              <a:cs typeface="+mn-cs"/>
            </a:endParaRPr>
          </a:p>
          <a:p>
            <a:r>
              <a:rPr lang="sv-SE" sz="1200" b="0" i="0" u="none" strike="noStrike" kern="1200" baseline="0" dirty="0">
                <a:solidFill>
                  <a:schemeClr val="tx1"/>
                </a:solidFill>
                <a:latin typeface="Arial" panose="020B0604020202020204" pitchFamily="34" charset="0"/>
                <a:ea typeface="+mn-ea"/>
                <a:cs typeface="+mn-cs"/>
              </a:rPr>
              <a:t>2. Läkare tar del av ett barns datajournal i utredningsarbete inom </a:t>
            </a:r>
            <a:r>
              <a:rPr lang="sv-SE" sz="1200" b="0" i="0" u="none" strike="noStrike" kern="1200" baseline="0" dirty="0" err="1">
                <a:solidFill>
                  <a:schemeClr val="tx1"/>
                </a:solidFill>
                <a:latin typeface="Arial" panose="020B0604020202020204" pitchFamily="34" charset="0"/>
                <a:ea typeface="+mn-ea"/>
                <a:cs typeface="+mn-cs"/>
              </a:rPr>
              <a:t>Barnahus</a:t>
            </a:r>
            <a:r>
              <a:rPr lang="sv-SE" sz="1200" b="0" i="0" u="none" strike="noStrike" kern="1200" baseline="0" dirty="0">
                <a:solidFill>
                  <a:schemeClr val="tx1"/>
                </a:solidFill>
                <a:latin typeface="Arial" panose="020B0604020202020204" pitchFamily="34" charset="0"/>
                <a:ea typeface="+mn-ea"/>
                <a:cs typeface="+mn-cs"/>
              </a:rPr>
              <a:t>**. För att markera orsaken till journalintrånget skriver läkaren ''Journalgranskning på </a:t>
            </a:r>
            <a:r>
              <a:rPr lang="sv-SE" sz="1200" b="0" i="0" u="none" strike="noStrike" kern="1200" baseline="0" dirty="0" err="1">
                <a:solidFill>
                  <a:schemeClr val="tx1"/>
                </a:solidFill>
                <a:latin typeface="Arial" panose="020B0604020202020204" pitchFamily="34" charset="0"/>
                <a:ea typeface="+mn-ea"/>
                <a:cs typeface="+mn-cs"/>
              </a:rPr>
              <a:t>Barnahus</a:t>
            </a:r>
            <a:r>
              <a:rPr lang="sv-SE" sz="1200" b="0" i="0" u="none" strike="noStrike" kern="1200" baseline="0" dirty="0">
                <a:solidFill>
                  <a:schemeClr val="tx1"/>
                </a:solidFill>
                <a:latin typeface="Arial" panose="020B0604020202020204" pitchFamily="34" charset="0"/>
                <a:ea typeface="+mn-ea"/>
                <a:cs typeface="+mn-cs"/>
              </a:rPr>
              <a:t>'' i </a:t>
            </a:r>
            <a:r>
              <a:rPr lang="sv-SE" sz="1200" b="0" i="0" u="none" strike="noStrike" kern="1200" baseline="0" dirty="0" err="1">
                <a:solidFill>
                  <a:schemeClr val="tx1"/>
                </a:solidFill>
                <a:latin typeface="Arial" panose="020B0604020202020204" pitchFamily="34" charset="0"/>
                <a:ea typeface="+mn-ea"/>
                <a:cs typeface="+mn-cs"/>
              </a:rPr>
              <a:t>Meliorjournalen</a:t>
            </a:r>
            <a:r>
              <a:rPr lang="sv-SE" sz="1200" b="0" i="0" u="none" strike="noStrike" kern="1200" baseline="0" dirty="0">
                <a:solidFill>
                  <a:schemeClr val="tx1"/>
                </a:solidFill>
                <a:latin typeface="Arial" panose="020B0604020202020204" pitchFamily="34" charset="0"/>
                <a:ea typeface="+mn-ea"/>
                <a:cs typeface="+mn-cs"/>
              </a:rPr>
              <a:t>. Senare under dagen kontaktas läkare av barnets ena förälder som via Mina vårdkontakter tagit del av barnets journal och ifrågasätter varför läkaren tagit del av journalen. Föräldern är misstänkt för brott mot barnet och åklagare har vid samverkan samma dag på </a:t>
            </a:r>
            <a:r>
              <a:rPr lang="sv-SE" sz="1200" b="0" i="0" u="none" strike="noStrike" kern="1200" baseline="0" dirty="0" err="1">
                <a:solidFill>
                  <a:schemeClr val="tx1"/>
                </a:solidFill>
                <a:latin typeface="Arial" panose="020B0604020202020204" pitchFamily="34" charset="0"/>
                <a:ea typeface="+mn-ea"/>
                <a:cs typeface="+mn-cs"/>
              </a:rPr>
              <a:t>Barnahus</a:t>
            </a:r>
            <a:r>
              <a:rPr lang="sv-SE" sz="1200" b="0" i="0" u="none" strike="noStrike" kern="1200" baseline="0" dirty="0">
                <a:solidFill>
                  <a:schemeClr val="tx1"/>
                </a:solidFill>
                <a:latin typeface="Arial" panose="020B0604020202020204" pitchFamily="34" charset="0"/>
                <a:ea typeface="+mn-ea"/>
                <a:cs typeface="+mn-cs"/>
              </a:rPr>
              <a:t> beslutat om förundersökningssekretess***. </a:t>
            </a:r>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5</a:t>
            </a:fld>
            <a:endParaRPr lang="sv-SE"/>
          </a:p>
        </p:txBody>
      </p:sp>
    </p:spTree>
    <p:extLst>
      <p:ext uri="{BB962C8B-B14F-4D97-AF65-F5344CB8AC3E}">
        <p14:creationId xmlns:p14="http://schemas.microsoft.com/office/powerpoint/2010/main" val="256725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br>
              <a:rPr lang="sv-SE" sz="1200" kern="1200" dirty="0">
                <a:solidFill>
                  <a:schemeClr val="tx1"/>
                </a:solidFill>
                <a:effectLst/>
                <a:latin typeface="Arial" panose="020B0604020202020204" pitchFamily="34" charset="0"/>
                <a:ea typeface="+mn-ea"/>
                <a:cs typeface="+mn-cs"/>
              </a:rPr>
            </a:br>
            <a:endParaRPr lang="sv-SE" dirty="0"/>
          </a:p>
        </p:txBody>
      </p:sp>
      <p:sp>
        <p:nvSpPr>
          <p:cNvPr id="4" name="Platshållare för sidfot 3"/>
          <p:cNvSpPr>
            <a:spLocks noGrp="1"/>
          </p:cNvSpPr>
          <p:nvPr>
            <p:ph type="ftr" sz="quarter" idx="10"/>
          </p:nvPr>
        </p:nvSpPr>
        <p:spPr/>
        <p:txBody>
          <a:bodyPr/>
          <a:lstStyle/>
          <a:p>
            <a:endParaRPr lang="sv-SE"/>
          </a:p>
        </p:txBody>
      </p:sp>
      <p:sp>
        <p:nvSpPr>
          <p:cNvPr id="5" name="Platshållare för bildnummer 4"/>
          <p:cNvSpPr>
            <a:spLocks noGrp="1"/>
          </p:cNvSpPr>
          <p:nvPr>
            <p:ph type="sldNum" sz="quarter" idx="11"/>
          </p:nvPr>
        </p:nvSpPr>
        <p:spPr/>
        <p:txBody>
          <a:bodyPr/>
          <a:lstStyle/>
          <a:p>
            <a:fld id="{522722FF-2C33-4CB6-A3A8-76C6B33BE064}" type="slidenum">
              <a:rPr lang="sv-SE" smtClean="0"/>
              <a:pPr/>
              <a:t>6</a:t>
            </a:fld>
            <a:endParaRPr lang="sv-SE"/>
          </a:p>
        </p:txBody>
      </p:sp>
    </p:spTree>
    <p:extLst>
      <p:ext uri="{BB962C8B-B14F-4D97-AF65-F5344CB8AC3E}">
        <p14:creationId xmlns:p14="http://schemas.microsoft.com/office/powerpoint/2010/main" val="4080981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latin typeface="Arial"/>
                <a:cs typeface="Arial"/>
              </a:rPr>
              <a:t>Prövning</a:t>
            </a:r>
            <a:r>
              <a:rPr lang="en-US" dirty="0">
                <a:latin typeface="Arial"/>
                <a:cs typeface="Arial"/>
              </a:rPr>
              <a:t> av </a:t>
            </a:r>
            <a:r>
              <a:rPr lang="en-US" dirty="0" err="1">
                <a:latin typeface="Arial"/>
                <a:cs typeface="Arial"/>
              </a:rPr>
              <a:t>barnets</a:t>
            </a:r>
            <a:r>
              <a:rPr lang="en-US" dirty="0">
                <a:latin typeface="Arial"/>
                <a:cs typeface="Arial"/>
              </a:rPr>
              <a:t> </a:t>
            </a:r>
            <a:r>
              <a:rPr lang="en-US" dirty="0" err="1">
                <a:latin typeface="Arial"/>
                <a:cs typeface="Arial"/>
              </a:rPr>
              <a:t>bästa</a:t>
            </a:r>
            <a:r>
              <a:rPr lang="en-US" dirty="0">
                <a:latin typeface="Arial"/>
                <a:cs typeface="Arial"/>
              </a:rPr>
              <a:t> </a:t>
            </a:r>
            <a:r>
              <a:rPr lang="en-US" dirty="0" err="1">
                <a:latin typeface="Arial"/>
                <a:cs typeface="Arial"/>
              </a:rPr>
              <a:t>utifrån</a:t>
            </a:r>
            <a:r>
              <a:rPr lang="en-US" dirty="0">
                <a:latin typeface="Arial"/>
                <a:cs typeface="Arial"/>
              </a:rPr>
              <a:t> FNs </a:t>
            </a:r>
            <a:r>
              <a:rPr lang="en-US" dirty="0" err="1">
                <a:latin typeface="Arial"/>
                <a:cs typeface="Arial"/>
              </a:rPr>
              <a:t>konvention</a:t>
            </a:r>
            <a:r>
              <a:rPr lang="en-US" dirty="0">
                <a:latin typeface="Arial"/>
                <a:cs typeface="Arial"/>
              </a:rPr>
              <a:t> av </a:t>
            </a:r>
            <a:r>
              <a:rPr lang="en-US" dirty="0" err="1">
                <a:latin typeface="Arial"/>
                <a:cs typeface="Arial"/>
              </a:rPr>
              <a:t>barnets</a:t>
            </a:r>
            <a:r>
              <a:rPr lang="en-US" dirty="0">
                <a:latin typeface="Arial"/>
                <a:cs typeface="Arial"/>
              </a:rPr>
              <a:t> </a:t>
            </a:r>
            <a:r>
              <a:rPr lang="en-US" dirty="0" err="1">
                <a:latin typeface="Arial"/>
                <a:cs typeface="Arial"/>
              </a:rPr>
              <a:t>rättigehter</a:t>
            </a:r>
            <a:br>
              <a:rPr lang="en-US" dirty="0">
                <a:latin typeface="Arial"/>
                <a:cs typeface="Arial"/>
              </a:rPr>
            </a:br>
            <a:r>
              <a:rPr lang="en-US" dirty="0">
                <a:latin typeface="Arial"/>
                <a:cs typeface="Arial"/>
              </a:rPr>
              <a:t> </a:t>
            </a:r>
            <a:br>
              <a:rPr lang="en-US" dirty="0">
                <a:latin typeface="Arial"/>
                <a:cs typeface="Arial"/>
              </a:rPr>
            </a:br>
            <a:r>
              <a:rPr lang="en-US" dirty="0" err="1">
                <a:latin typeface="Arial"/>
                <a:cs typeface="Arial"/>
              </a:rPr>
              <a:t>VästraGötalandsregionen</a:t>
            </a:r>
            <a:r>
              <a:rPr lang="en-US" dirty="0">
                <a:latin typeface="Arial"/>
                <a:cs typeface="Arial"/>
              </a:rPr>
              <a:t> har </a:t>
            </a:r>
            <a:r>
              <a:rPr lang="en-US" dirty="0" err="1">
                <a:latin typeface="Arial"/>
                <a:cs typeface="Arial"/>
              </a:rPr>
              <a:t>som</a:t>
            </a:r>
            <a:r>
              <a:rPr lang="en-US" dirty="0">
                <a:latin typeface="Arial"/>
                <a:cs typeface="Arial"/>
              </a:rPr>
              <a:t> </a:t>
            </a:r>
            <a:r>
              <a:rPr lang="en-US" dirty="0" err="1">
                <a:latin typeface="Arial"/>
                <a:cs typeface="Arial"/>
              </a:rPr>
              <a:t>offentlig</a:t>
            </a:r>
            <a:r>
              <a:rPr lang="en-US" dirty="0">
                <a:latin typeface="Arial"/>
                <a:cs typeface="Arial"/>
              </a:rPr>
              <a:t> </a:t>
            </a:r>
            <a:r>
              <a:rPr lang="en-US" dirty="0" err="1">
                <a:latin typeface="Arial"/>
                <a:cs typeface="Arial"/>
              </a:rPr>
              <a:t>aktör</a:t>
            </a:r>
            <a:r>
              <a:rPr lang="en-US" dirty="0">
                <a:latin typeface="Arial"/>
                <a:cs typeface="Arial"/>
              </a:rPr>
              <a:t> </a:t>
            </a:r>
            <a:r>
              <a:rPr lang="en-US" dirty="0" err="1">
                <a:latin typeface="Arial"/>
                <a:cs typeface="Arial"/>
              </a:rPr>
              <a:t>skyldighet</a:t>
            </a:r>
            <a:r>
              <a:rPr lang="en-US" dirty="0">
                <a:latin typeface="Arial"/>
                <a:cs typeface="Arial"/>
              </a:rPr>
              <a:t> </a:t>
            </a:r>
            <a:r>
              <a:rPr lang="en-US" dirty="0" err="1">
                <a:latin typeface="Arial"/>
                <a:cs typeface="Arial"/>
              </a:rPr>
              <a:t>att</a:t>
            </a:r>
            <a:r>
              <a:rPr lang="en-US" dirty="0">
                <a:latin typeface="Arial"/>
                <a:cs typeface="Arial"/>
              </a:rPr>
              <a:t> </a:t>
            </a:r>
            <a:r>
              <a:rPr lang="en-US" dirty="0" err="1">
                <a:latin typeface="Arial"/>
                <a:cs typeface="Arial"/>
              </a:rPr>
              <a:t>göra</a:t>
            </a:r>
            <a:r>
              <a:rPr lang="en-US" dirty="0">
                <a:latin typeface="Arial"/>
                <a:cs typeface="Arial"/>
              </a:rPr>
              <a:t> </a:t>
            </a:r>
            <a:r>
              <a:rPr lang="en-US" dirty="0" err="1">
                <a:latin typeface="Arial"/>
                <a:cs typeface="Arial"/>
              </a:rPr>
              <a:t>prövningar</a:t>
            </a:r>
            <a:r>
              <a:rPr lang="en-US" dirty="0">
                <a:latin typeface="Arial"/>
                <a:cs typeface="Arial"/>
              </a:rPr>
              <a:t> av </a:t>
            </a:r>
            <a:r>
              <a:rPr lang="en-US" dirty="0" err="1">
                <a:latin typeface="Arial"/>
                <a:cs typeface="Arial"/>
              </a:rPr>
              <a:t>barnets</a:t>
            </a:r>
            <a:r>
              <a:rPr lang="en-US" dirty="0">
                <a:latin typeface="Arial"/>
                <a:cs typeface="Arial"/>
              </a:rPr>
              <a:t> </a:t>
            </a:r>
            <a:r>
              <a:rPr lang="en-US" dirty="0" err="1">
                <a:latin typeface="Arial"/>
                <a:cs typeface="Arial"/>
              </a:rPr>
              <a:t>bästa</a:t>
            </a:r>
            <a:r>
              <a:rPr lang="en-US" dirty="0">
                <a:latin typeface="Arial"/>
                <a:cs typeface="Arial"/>
              </a:rPr>
              <a:t>/</a:t>
            </a:r>
            <a:r>
              <a:rPr lang="en-US" dirty="0" err="1">
                <a:latin typeface="Arial"/>
                <a:cs typeface="Arial"/>
              </a:rPr>
              <a:t>barnkonsekvensanalys</a:t>
            </a:r>
            <a:r>
              <a:rPr lang="en-US" dirty="0">
                <a:latin typeface="Arial"/>
                <a:cs typeface="Arial"/>
              </a:rPr>
              <a:t> </a:t>
            </a:r>
            <a:r>
              <a:rPr lang="en-US" dirty="0" err="1">
                <a:latin typeface="Arial"/>
                <a:cs typeface="Arial"/>
              </a:rPr>
              <a:t>inför</a:t>
            </a:r>
            <a:r>
              <a:rPr lang="en-US" dirty="0">
                <a:latin typeface="Arial"/>
                <a:cs typeface="Arial"/>
              </a:rPr>
              <a:t> </a:t>
            </a:r>
            <a:r>
              <a:rPr lang="en-US" dirty="0" err="1">
                <a:latin typeface="Arial"/>
                <a:cs typeface="Arial"/>
              </a:rPr>
              <a:t>beslut</a:t>
            </a:r>
            <a:r>
              <a:rPr lang="en-US" dirty="0">
                <a:latin typeface="Arial"/>
                <a:cs typeface="Arial"/>
              </a:rPr>
              <a:t> </a:t>
            </a:r>
            <a:r>
              <a:rPr lang="en-US" dirty="0" err="1">
                <a:latin typeface="Arial"/>
                <a:cs typeface="Arial"/>
              </a:rPr>
              <a:t>som</a:t>
            </a:r>
            <a:r>
              <a:rPr lang="en-US" dirty="0">
                <a:latin typeface="Arial"/>
                <a:cs typeface="Arial"/>
              </a:rPr>
              <a:t> </a:t>
            </a:r>
            <a:r>
              <a:rPr lang="en-US" dirty="0" err="1">
                <a:latin typeface="Arial"/>
                <a:cs typeface="Arial"/>
              </a:rPr>
              <a:t>berör</a:t>
            </a:r>
            <a:r>
              <a:rPr lang="en-US" dirty="0">
                <a:latin typeface="Arial"/>
                <a:cs typeface="Arial"/>
              </a:rPr>
              <a:t> barn. </a:t>
            </a:r>
            <a:br>
              <a:rPr lang="en-US" dirty="0">
                <a:latin typeface="Arial"/>
                <a:cs typeface="Arial"/>
              </a:rPr>
            </a:br>
            <a:r>
              <a:rPr lang="en-US" dirty="0">
                <a:latin typeface="Arial"/>
                <a:cs typeface="Arial"/>
              </a:rPr>
              <a:t>Det </a:t>
            </a:r>
            <a:r>
              <a:rPr lang="en-US" dirty="0" err="1">
                <a:latin typeface="Arial"/>
                <a:cs typeface="Arial"/>
              </a:rPr>
              <a:t>återfinns</a:t>
            </a:r>
            <a:r>
              <a:rPr lang="en-US" dirty="0">
                <a:latin typeface="Arial"/>
                <a:cs typeface="Arial"/>
              </a:rPr>
              <a:t> bland </a:t>
            </a:r>
            <a:r>
              <a:rPr lang="en-US" dirty="0" err="1">
                <a:latin typeface="Arial"/>
                <a:cs typeface="Arial"/>
              </a:rPr>
              <a:t>annat</a:t>
            </a:r>
            <a:r>
              <a:rPr lang="en-US" dirty="0">
                <a:latin typeface="Arial"/>
                <a:cs typeface="Arial"/>
              </a:rPr>
              <a:t> i ”</a:t>
            </a:r>
            <a:r>
              <a:rPr lang="en-US" dirty="0" err="1">
                <a:latin typeface="Arial"/>
                <a:cs typeface="Arial"/>
              </a:rPr>
              <a:t>För</a:t>
            </a:r>
            <a:r>
              <a:rPr lang="en-US" dirty="0">
                <a:latin typeface="Arial"/>
                <a:cs typeface="Arial"/>
              </a:rPr>
              <a:t> </a:t>
            </a:r>
            <a:r>
              <a:rPr lang="en-US" dirty="0" err="1">
                <a:latin typeface="Arial"/>
                <a:cs typeface="Arial"/>
              </a:rPr>
              <a:t>varje</a:t>
            </a:r>
            <a:r>
              <a:rPr lang="en-US" dirty="0">
                <a:latin typeface="Arial"/>
                <a:cs typeface="Arial"/>
              </a:rPr>
              <a:t> </a:t>
            </a:r>
            <a:r>
              <a:rPr lang="en-US" dirty="0" err="1">
                <a:latin typeface="Arial"/>
                <a:cs typeface="Arial"/>
              </a:rPr>
              <a:t>människa</a:t>
            </a:r>
            <a:r>
              <a:rPr lang="en-US" dirty="0">
                <a:latin typeface="Arial"/>
                <a:cs typeface="Arial"/>
              </a:rPr>
              <a:t>”, </a:t>
            </a:r>
            <a:r>
              <a:rPr lang="en-US" dirty="0" err="1">
                <a:latin typeface="Arial"/>
                <a:cs typeface="Arial"/>
              </a:rPr>
              <a:t>handlingsplan</a:t>
            </a:r>
            <a:r>
              <a:rPr lang="en-US" dirty="0">
                <a:latin typeface="Arial"/>
                <a:cs typeface="Arial"/>
              </a:rPr>
              <a:t> </a:t>
            </a:r>
            <a:r>
              <a:rPr lang="en-US" dirty="0" err="1">
                <a:latin typeface="Arial"/>
                <a:cs typeface="Arial"/>
              </a:rPr>
              <a:t>för</a:t>
            </a:r>
            <a:r>
              <a:rPr lang="en-US" dirty="0">
                <a:latin typeface="Arial"/>
                <a:cs typeface="Arial"/>
              </a:rPr>
              <a:t> det </a:t>
            </a:r>
            <a:r>
              <a:rPr lang="en-US" dirty="0" err="1">
                <a:latin typeface="Arial"/>
                <a:cs typeface="Arial"/>
              </a:rPr>
              <a:t>systematiska</a:t>
            </a:r>
            <a:r>
              <a:rPr lang="en-US" dirty="0">
                <a:latin typeface="Arial"/>
                <a:cs typeface="Arial"/>
              </a:rPr>
              <a:t> </a:t>
            </a:r>
            <a:r>
              <a:rPr lang="en-US" dirty="0" err="1">
                <a:latin typeface="Arial"/>
                <a:cs typeface="Arial"/>
              </a:rPr>
              <a:t>arbetet</a:t>
            </a:r>
            <a:r>
              <a:rPr lang="en-US" dirty="0">
                <a:latin typeface="Arial"/>
                <a:cs typeface="Arial"/>
              </a:rPr>
              <a:t> med </a:t>
            </a:r>
            <a:r>
              <a:rPr lang="en-US" dirty="0" err="1">
                <a:latin typeface="Arial"/>
                <a:cs typeface="Arial"/>
              </a:rPr>
              <a:t>mänskliga</a:t>
            </a:r>
            <a:r>
              <a:rPr lang="en-US" dirty="0">
                <a:latin typeface="Arial"/>
                <a:cs typeface="Arial"/>
              </a:rPr>
              <a:t> </a:t>
            </a:r>
            <a:r>
              <a:rPr lang="en-US" dirty="0" err="1">
                <a:latin typeface="Arial"/>
                <a:cs typeface="Arial"/>
              </a:rPr>
              <a:t>rättigheter</a:t>
            </a:r>
            <a:r>
              <a:rPr lang="en-US" dirty="0">
                <a:latin typeface="Arial"/>
                <a:cs typeface="Arial"/>
              </a:rPr>
              <a:t> 2017–2020. </a:t>
            </a:r>
            <a:br>
              <a:rPr lang="en-US" dirty="0">
                <a:latin typeface="Arial"/>
                <a:cs typeface="Arial"/>
              </a:rPr>
            </a:br>
            <a:br>
              <a:rPr lang="en-US" dirty="0">
                <a:latin typeface="Arial"/>
                <a:cs typeface="Arial"/>
              </a:rPr>
            </a:br>
            <a:r>
              <a:rPr lang="en-US" dirty="0" err="1">
                <a:latin typeface="Arial"/>
                <a:cs typeface="Arial"/>
              </a:rPr>
              <a:t>Är</a:t>
            </a:r>
            <a:r>
              <a:rPr lang="en-US" dirty="0">
                <a:latin typeface="Arial"/>
                <a:cs typeface="Arial"/>
              </a:rPr>
              <a:t> </a:t>
            </a:r>
            <a:r>
              <a:rPr lang="en-US" dirty="0" err="1">
                <a:latin typeface="Arial"/>
                <a:cs typeface="Arial"/>
              </a:rPr>
              <a:t>också</a:t>
            </a:r>
            <a:r>
              <a:rPr lang="en-US" dirty="0">
                <a:latin typeface="Arial"/>
                <a:cs typeface="Arial"/>
              </a:rPr>
              <a:t> </a:t>
            </a:r>
            <a:r>
              <a:rPr lang="en-US" dirty="0" err="1">
                <a:latin typeface="Arial"/>
                <a:cs typeface="Arial"/>
              </a:rPr>
              <a:t>en</a:t>
            </a:r>
            <a:r>
              <a:rPr lang="en-US" dirty="0">
                <a:latin typeface="Arial"/>
                <a:cs typeface="Arial"/>
              </a:rPr>
              <a:t> av </a:t>
            </a:r>
            <a:r>
              <a:rPr lang="en-US" dirty="0" err="1">
                <a:latin typeface="Arial"/>
                <a:cs typeface="Arial"/>
              </a:rPr>
              <a:t>rekomendationerna</a:t>
            </a:r>
            <a:r>
              <a:rPr lang="en-US" dirty="0">
                <a:latin typeface="Arial"/>
                <a:cs typeface="Arial"/>
              </a:rPr>
              <a:t> I det </a:t>
            </a:r>
            <a:r>
              <a:rPr lang="en-US" dirty="0" err="1">
                <a:latin typeface="Arial"/>
                <a:cs typeface="Arial"/>
              </a:rPr>
              <a:t>Nationella</a:t>
            </a:r>
            <a:r>
              <a:rPr lang="en-US" dirty="0">
                <a:latin typeface="Arial"/>
                <a:cs typeface="Arial"/>
              </a:rPr>
              <a:t> </a:t>
            </a:r>
            <a:r>
              <a:rPr lang="en-US" dirty="0" err="1">
                <a:latin typeface="Arial"/>
                <a:cs typeface="Arial"/>
              </a:rPr>
              <a:t>arbetet</a:t>
            </a:r>
            <a:r>
              <a:rPr lang="en-US" dirty="0">
                <a:latin typeface="Arial"/>
                <a:cs typeface="Arial"/>
              </a:rPr>
              <a:t> </a:t>
            </a:r>
            <a:endParaRPr lang="en-US" dirty="0">
              <a:cs typeface="Arial"/>
            </a:endParaRPr>
          </a:p>
        </p:txBody>
      </p:sp>
      <p:sp>
        <p:nvSpPr>
          <p:cNvPr id="4" name="Footer Placeholder 3"/>
          <p:cNvSpPr>
            <a:spLocks noGrp="1"/>
          </p:cNvSpPr>
          <p:nvPr>
            <p:ph type="ftr" sz="quarter" idx="4"/>
          </p:nvPr>
        </p:nvSpPr>
        <p:spPr/>
        <p:txBody>
          <a:bodyPr/>
          <a:lstStyle/>
          <a:p>
            <a:endParaRPr lang="sv-SE"/>
          </a:p>
        </p:txBody>
      </p:sp>
      <p:sp>
        <p:nvSpPr>
          <p:cNvPr id="5" name="Slide Number Placeholder 4"/>
          <p:cNvSpPr>
            <a:spLocks noGrp="1"/>
          </p:cNvSpPr>
          <p:nvPr>
            <p:ph type="sldNum" sz="quarter" idx="5"/>
          </p:nvPr>
        </p:nvSpPr>
        <p:spPr/>
        <p:txBody>
          <a:bodyPr/>
          <a:lstStyle/>
          <a:p>
            <a:fld id="{522722FF-2C33-4CB6-A3A8-76C6B33BE064}" type="slidenum">
              <a:rPr lang="sv-SE"/>
              <a:pPr/>
              <a:t>7</a:t>
            </a:fld>
            <a:endParaRPr lang="sv-SE"/>
          </a:p>
        </p:txBody>
      </p:sp>
    </p:spTree>
    <p:extLst>
      <p:ext uri="{BB962C8B-B14F-4D97-AF65-F5344CB8AC3E}">
        <p14:creationId xmlns:p14="http://schemas.microsoft.com/office/powerpoint/2010/main" val="2652172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Arial" panose="020B0604020202020204" pitchFamily="34" charset="0"/>
                <a:ea typeface="+mn-ea"/>
                <a:cs typeface="+mn-cs"/>
              </a:rPr>
              <a:t>Barnkonventionen kommer att gälla som svensk lag från och med 1 januari 2020, men Sverige är redan i dagsläget en av de stater som undertecknat den och därmed förbundit sig till att följa den. </a:t>
            </a:r>
          </a:p>
          <a:p>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8</a:t>
            </a:fld>
            <a:endParaRPr lang="sv-SE"/>
          </a:p>
        </p:txBody>
      </p:sp>
    </p:spTree>
    <p:extLst>
      <p:ext uri="{BB962C8B-B14F-4D97-AF65-F5344CB8AC3E}">
        <p14:creationId xmlns:p14="http://schemas.microsoft.com/office/powerpoint/2010/main" val="1628325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sidfot 3"/>
          <p:cNvSpPr>
            <a:spLocks noGrp="1"/>
          </p:cNvSpPr>
          <p:nvPr>
            <p:ph type="ftr" sz="quarter" idx="4"/>
          </p:nvPr>
        </p:nvSpPr>
        <p:spPr/>
        <p:txBody>
          <a:bodyPr/>
          <a:lstStyle/>
          <a:p>
            <a:endParaRPr lang="sv-SE"/>
          </a:p>
        </p:txBody>
      </p:sp>
      <p:sp>
        <p:nvSpPr>
          <p:cNvPr id="5" name="Platshållare för bildnummer 4"/>
          <p:cNvSpPr>
            <a:spLocks noGrp="1"/>
          </p:cNvSpPr>
          <p:nvPr>
            <p:ph type="sldNum" sz="quarter" idx="5"/>
          </p:nvPr>
        </p:nvSpPr>
        <p:spPr/>
        <p:txBody>
          <a:bodyPr/>
          <a:lstStyle/>
          <a:p>
            <a:fld id="{522722FF-2C33-4CB6-A3A8-76C6B33BE064}" type="slidenum">
              <a:rPr lang="sv-SE" smtClean="0"/>
              <a:pPr/>
              <a:t>9</a:t>
            </a:fld>
            <a:endParaRPr lang="sv-SE"/>
          </a:p>
        </p:txBody>
      </p:sp>
    </p:spTree>
    <p:extLst>
      <p:ext uri="{BB962C8B-B14F-4D97-AF65-F5344CB8AC3E}">
        <p14:creationId xmlns:p14="http://schemas.microsoft.com/office/powerpoint/2010/main" val="75933378"/>
      </p:ext>
    </p:extLst>
  </p:cSld>
  <p:clrMapOvr>
    <a:masterClrMapping/>
  </p:clrMapOvr>
</p:notes>
</file>

<file path=ppt/slideLayouts/_rels/slideLayout1.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2.png"/>
</Relationships>

</file>

<file path=ppt/slideLayouts/_rels/slideLayout10.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4.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5.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3.png"/>
  <Relationship Id="rId3" Type="http://schemas.openxmlformats.org/officeDocument/2006/relationships/image" TargetMode="External" Target="file://localhost/Volumes/Centralen/HD1/Vastra%20Gotalandsregionen/VGR%2015-2735%20Utveckling%20grafisk%20profil/Mallar%202015/Powerpoint/Dekor_powerpoint/Blue/Dekor_ppt_start_blue_5.png"/>
  <Relationship Id="rId4" Type="http://schemas.openxmlformats.org/officeDocument/2006/relationships/image" Target="../media/image4.wmf"/>
</Relationships>

</file>

<file path=ppt/slideLayouts/_rels/slideLayout16.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6.xml.rels><?xml version="1.0" encoding="UTF-8"?>

<Relationships xmlns="http://schemas.openxmlformats.org/package/2006/relationships">
  <Relationship Id="rId1" Type="http://schemas.openxmlformats.org/officeDocument/2006/relationships/slideMaster" Target="../slideMasters/slideMaster2.xml"/>
</Relationships>

</file>

<file path=ppt/slideLayouts/_rels/slideLayout27.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
  <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Rubrikbi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61443" name="Rectangle 3"/>
          <p:cNvSpPr>
            <a:spLocks noGrp="1" noChangeArrowheads="1"/>
          </p:cNvSpPr>
          <p:nvPr>
            <p:ph type="ctrTitle"/>
          </p:nvPr>
        </p:nvSpPr>
        <p:spPr>
          <a:xfrm>
            <a:off x="1343025" y="2082800"/>
            <a:ext cx="7108825" cy="1470025"/>
          </a:xfrm>
          <a:prstGeom prst="rect">
            <a:avLst/>
          </a:prstGeom>
        </p:spPr>
        <p:txBody>
          <a:bodyPr/>
          <a:lstStyle>
            <a:lvl1pPr>
              <a:defRPr>
                <a:solidFill>
                  <a:schemeClr val="bg1"/>
                </a:solidFill>
              </a:defRPr>
            </a:lvl1pPr>
          </a:lstStyle>
          <a:p>
            <a:pPr lvl="0"/>
            <a:r>
              <a:rPr lang="sv-SE" noProof="0"/>
              <a:t>Klicka här för att ändra format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punktlista, bildruta vänster">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0" y="0"/>
            <a:ext cx="2998800" cy="59580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3B39945F-1D65-4739-A1D6-65E62BF6D8A7}"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8" name="Rectangle 2"/>
          <p:cNvSpPr>
            <a:spLocks noGrp="1" noChangeArrowheads="1"/>
          </p:cNvSpPr>
          <p:nvPr>
            <p:ph type="title"/>
          </p:nvPr>
        </p:nvSpPr>
        <p:spPr>
          <a:xfrm>
            <a:off x="3241675" y="406400"/>
            <a:ext cx="5568950" cy="582613"/>
          </a:xfrm>
          <a:prstGeom prst="rect">
            <a:avLst/>
          </a:prstGeom>
        </p:spPr>
        <p:txBody>
          <a:bodyPr/>
          <a:lstStyle/>
          <a:p>
            <a:r>
              <a:rPr lang="sv-SE"/>
              <a:t>Klicka här för att ändra format</a:t>
            </a:r>
          </a:p>
        </p:txBody>
      </p:sp>
      <p:sp>
        <p:nvSpPr>
          <p:cNvPr id="9" name="Rectangle 3"/>
          <p:cNvSpPr>
            <a:spLocks noGrp="1" noChangeArrowheads="1"/>
          </p:cNvSpPr>
          <p:nvPr>
            <p:ph type="body" idx="1"/>
          </p:nvPr>
        </p:nvSpPr>
        <p:spPr>
          <a:xfrm>
            <a:off x="3263900" y="1130400"/>
            <a:ext cx="5545138" cy="4525963"/>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329333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ubrik. punktlista, bildruta höger">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6145200" y="0"/>
            <a:ext cx="2998800" cy="59580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CDC02DEB-2D45-4B35-AAFA-19A01A72A9B9}"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12" name="Rectangle 4"/>
          <p:cNvSpPr>
            <a:spLocks noGrp="1" noChangeArrowheads="1"/>
          </p:cNvSpPr>
          <p:nvPr>
            <p:ph type="title"/>
          </p:nvPr>
        </p:nvSpPr>
        <p:spPr>
          <a:xfrm>
            <a:off x="419100" y="406400"/>
            <a:ext cx="5603875" cy="582613"/>
          </a:xfrm>
          <a:prstGeom prst="rect">
            <a:avLst/>
          </a:prstGeom>
        </p:spPr>
        <p:txBody>
          <a:bodyPr/>
          <a:lstStyle/>
          <a:p>
            <a:r>
              <a:rPr lang="sv-SE"/>
              <a:t>Klicka här för att ändra format</a:t>
            </a:r>
          </a:p>
        </p:txBody>
      </p:sp>
      <p:sp>
        <p:nvSpPr>
          <p:cNvPr id="13" name="Rectangle 5"/>
          <p:cNvSpPr>
            <a:spLocks noGrp="1" noChangeArrowheads="1"/>
          </p:cNvSpPr>
          <p:nvPr>
            <p:ph type="body" idx="1"/>
          </p:nvPr>
        </p:nvSpPr>
        <p:spPr>
          <a:xfrm>
            <a:off x="423863" y="1130400"/>
            <a:ext cx="5599112" cy="4525963"/>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2257632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 punktlista, 2 st bildrutor höger">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6145200" y="3014663"/>
            <a:ext cx="2998800" cy="29412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14" name="Platshållare för bild 12"/>
          <p:cNvSpPr>
            <a:spLocks noGrp="1"/>
          </p:cNvSpPr>
          <p:nvPr>
            <p:ph type="pic" sz="quarter" idx="15" hasCustomPrompt="1"/>
          </p:nvPr>
        </p:nvSpPr>
        <p:spPr>
          <a:xfrm>
            <a:off x="6145200" y="0"/>
            <a:ext cx="2998800" cy="29412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53757B2E-6C29-4F3C-BA93-B98AB2CCAAB7}"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12" name="Rectangle 4"/>
          <p:cNvSpPr>
            <a:spLocks noGrp="1" noChangeArrowheads="1"/>
          </p:cNvSpPr>
          <p:nvPr>
            <p:ph type="title"/>
          </p:nvPr>
        </p:nvSpPr>
        <p:spPr>
          <a:xfrm>
            <a:off x="419100" y="406400"/>
            <a:ext cx="5603875" cy="582613"/>
          </a:xfrm>
          <a:prstGeom prst="rect">
            <a:avLst/>
          </a:prstGeom>
        </p:spPr>
        <p:txBody>
          <a:bodyPr/>
          <a:lstStyle/>
          <a:p>
            <a:r>
              <a:rPr lang="sv-SE"/>
              <a:t>Klicka här för att ändra format</a:t>
            </a:r>
          </a:p>
        </p:txBody>
      </p:sp>
      <p:sp>
        <p:nvSpPr>
          <p:cNvPr id="13" name="Rectangle 5"/>
          <p:cNvSpPr>
            <a:spLocks noGrp="1" noChangeArrowheads="1"/>
          </p:cNvSpPr>
          <p:nvPr>
            <p:ph type="body" idx="1"/>
          </p:nvPr>
        </p:nvSpPr>
        <p:spPr>
          <a:xfrm>
            <a:off x="423863" y="1130400"/>
            <a:ext cx="5599112" cy="4525963"/>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499436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punktlista, 2 st bildrutor vänster">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0" y="3014663"/>
            <a:ext cx="2998800" cy="29412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14" name="Platshållare för bild 12"/>
          <p:cNvSpPr>
            <a:spLocks noGrp="1"/>
          </p:cNvSpPr>
          <p:nvPr>
            <p:ph type="pic" sz="quarter" idx="15" hasCustomPrompt="1"/>
          </p:nvPr>
        </p:nvSpPr>
        <p:spPr>
          <a:xfrm>
            <a:off x="0" y="0"/>
            <a:ext cx="2998800" cy="29412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1A5664B9-3E2F-4BB5-AEDE-248CFD52D196}"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9" name="Rectangle 2"/>
          <p:cNvSpPr>
            <a:spLocks noGrp="1" noChangeArrowheads="1"/>
          </p:cNvSpPr>
          <p:nvPr>
            <p:ph type="title"/>
          </p:nvPr>
        </p:nvSpPr>
        <p:spPr>
          <a:xfrm>
            <a:off x="3241675" y="406400"/>
            <a:ext cx="5568950" cy="582613"/>
          </a:xfrm>
          <a:prstGeom prst="rect">
            <a:avLst/>
          </a:prstGeom>
        </p:spPr>
        <p:txBody>
          <a:bodyPr/>
          <a:lstStyle/>
          <a:p>
            <a:r>
              <a:rPr lang="sv-SE"/>
              <a:t>Klicka här för att ändra format</a:t>
            </a:r>
          </a:p>
        </p:txBody>
      </p:sp>
      <p:sp>
        <p:nvSpPr>
          <p:cNvPr id="10" name="Rectangle 3"/>
          <p:cNvSpPr>
            <a:spLocks noGrp="1" noChangeArrowheads="1"/>
          </p:cNvSpPr>
          <p:nvPr>
            <p:ph type="body" idx="1"/>
          </p:nvPr>
        </p:nvSpPr>
        <p:spPr>
          <a:xfrm>
            <a:off x="3263900" y="1130400"/>
            <a:ext cx="5545138" cy="4525963"/>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3939167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punktlista, bildruta">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4134900" y="1131888"/>
            <a:ext cx="4590000" cy="45252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4386499F-1381-46FC-8E25-77ED17F1F6C2}"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8" name="Rectangle 2"/>
          <p:cNvSpPr>
            <a:spLocks noGrp="1" noChangeArrowheads="1"/>
          </p:cNvSpPr>
          <p:nvPr>
            <p:ph type="title"/>
          </p:nvPr>
        </p:nvSpPr>
        <p:spPr>
          <a:xfrm>
            <a:off x="419100" y="406400"/>
            <a:ext cx="8305800" cy="582613"/>
          </a:xfrm>
          <a:prstGeom prst="rect">
            <a:avLst/>
          </a:prstGeom>
        </p:spPr>
        <p:txBody>
          <a:bodyPr/>
          <a:lstStyle/>
          <a:p>
            <a:r>
              <a:rPr lang="sv-SE"/>
              <a:t>Klicka här för att ändra format</a:t>
            </a:r>
          </a:p>
        </p:txBody>
      </p:sp>
      <p:sp>
        <p:nvSpPr>
          <p:cNvPr id="9" name="Rectangle 3"/>
          <p:cNvSpPr>
            <a:spLocks noGrp="1" noChangeArrowheads="1"/>
          </p:cNvSpPr>
          <p:nvPr>
            <p:ph type="body" idx="1"/>
          </p:nvPr>
        </p:nvSpPr>
        <p:spPr>
          <a:xfrm>
            <a:off x="423863" y="1131888"/>
            <a:ext cx="3322637" cy="4525962"/>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213588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833280"/>
            <a:ext cx="9147599" cy="3231631"/>
          </a:xfrm>
          <a:prstGeom prst="rect">
            <a:avLst/>
          </a:prstGeom>
        </p:spPr>
      </p:pic>
      <p:sp>
        <p:nvSpPr>
          <p:cNvPr id="2" name="Rubrik 1"/>
          <p:cNvSpPr>
            <a:spLocks noGrp="1"/>
          </p:cNvSpPr>
          <p:nvPr>
            <p:ph type="ctrTitle" hasCustomPrompt="1"/>
          </p:nvPr>
        </p:nvSpPr>
        <p:spPr>
          <a:xfrm>
            <a:off x="628650" y="2554171"/>
            <a:ext cx="8093825" cy="1536000"/>
          </a:xfrm>
        </p:spPr>
        <p:txBody>
          <a:bodyPr lIns="0" tIns="0" rIns="0" bIns="0" anchor="ctr" anchorCtr="0"/>
          <a:lstStyle>
            <a:lvl1pPr algn="l">
              <a:defRPr sz="4000" baseline="0">
                <a:solidFill>
                  <a:srgbClr val="FFFFFF"/>
                </a:solidFill>
              </a:defRPr>
            </a:lvl1pPr>
          </a:lstStyle>
          <a:p>
            <a:r>
              <a:rPr lang="sv-SE"/>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80" y="4301327"/>
            <a:ext cx="1782763" cy="4847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2183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143000" y="1122363"/>
            <a:ext cx="6858000" cy="2387600"/>
          </a:xfrm>
        </p:spPr>
        <p:txBody>
          <a:bodyPr anchor="b"/>
          <a:lstStyle>
            <a:lvl1pPr algn="ctr">
              <a:defRPr sz="6000"/>
            </a:lvl1pPr>
          </a:lstStyle>
          <a:p>
            <a:r>
              <a:rPr lang="sv-SE"/>
              <a:t>Klicka här för att ändra format</a:t>
            </a:r>
          </a:p>
        </p:txBody>
      </p:sp>
      <p:sp>
        <p:nvSpPr>
          <p:cNvPr id="3" name="Underrubrik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fld id="{3DC50C04-6F71-4C18-A43E-4854CC3DE648}"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4827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183B6066-EED7-44CF-A52C-D6B60F2D9F2A}"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38342587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623888" y="1709738"/>
            <a:ext cx="7886700" cy="2852737"/>
          </a:xfrm>
        </p:spPr>
        <p:txBody>
          <a:bodyPr anchor="b"/>
          <a:lstStyle>
            <a:lvl1pPr>
              <a:defRPr sz="6000"/>
            </a:lvl1pPr>
          </a:lstStyle>
          <a:p>
            <a:r>
              <a:rPr lang="sv-SE"/>
              <a:t>Klicka här för att ändra format</a:t>
            </a:r>
          </a:p>
        </p:txBody>
      </p:sp>
      <p:sp>
        <p:nvSpPr>
          <p:cNvPr id="3" name="Platshållare för text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fld id="{7108C11B-EDD6-4CAD-A445-CA03D4848195}"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9908123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628650" y="1825625"/>
            <a:ext cx="386715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825625"/>
            <a:ext cx="386715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fld id="{1A984C83-F896-42CA-85CA-49B3813B3267}"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108873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a:xfrm>
            <a:off x="419100" y="406400"/>
            <a:ext cx="8305800" cy="582613"/>
          </a:xfrm>
          <a:prstGeom prst="rect">
            <a:avLst/>
          </a:prstGeom>
        </p:spPr>
        <p:txBody>
          <a:bodyPr/>
          <a:lstStyle/>
          <a:p>
            <a:r>
              <a:rPr lang="sv-SE"/>
              <a:t>Klicka här för att ändra format</a:t>
            </a:r>
          </a:p>
        </p:txBody>
      </p:sp>
      <p:sp>
        <p:nvSpPr>
          <p:cNvPr id="3" name="Platshållare för datum 2"/>
          <p:cNvSpPr>
            <a:spLocks noGrp="1"/>
          </p:cNvSpPr>
          <p:nvPr>
            <p:ph type="dt" sz="half" idx="10"/>
          </p:nvPr>
        </p:nvSpPr>
        <p:spPr>
          <a:xfrm>
            <a:off x="393700" y="6535738"/>
            <a:ext cx="1343025" cy="147637"/>
          </a:xfrm>
          <a:prstGeom prst="rect">
            <a:avLst/>
          </a:prstGeom>
        </p:spPr>
        <p:txBody>
          <a:bodyPr/>
          <a:lstStyle/>
          <a:p>
            <a:r>
              <a:rPr lang="en-US"/>
              <a:t>|</a:t>
            </a:r>
            <a:r>
              <a:rPr lang="sv-SE" b="0"/>
              <a:t> </a:t>
            </a:r>
            <a:fld id="{ACE59058-720B-4052-93EA-A0CE9A07213E}" type="datetime1">
              <a:rPr lang="sv-SE" b="0" smtClean="0"/>
              <a:t>2019-07-09</a:t>
            </a:fld>
            <a:endParaRPr lang="sv-SE" b="0"/>
          </a:p>
        </p:txBody>
      </p:sp>
      <p:sp>
        <p:nvSpPr>
          <p:cNvPr id="4" name="Platshållare för sidfot 3"/>
          <p:cNvSpPr>
            <a:spLocks noGrp="1"/>
          </p:cNvSpPr>
          <p:nvPr>
            <p:ph type="ftr" sz="quarter" idx="11"/>
          </p:nvPr>
        </p:nvSpPr>
        <p:spPr/>
        <p:txBody>
          <a:bodyPr/>
          <a:lstStyle/>
          <a:p>
            <a:r>
              <a:rPr lang="sv-SE"/>
              <a:t>Journal via nätet | HSA</a:t>
            </a:r>
          </a:p>
        </p:txBody>
      </p:sp>
      <p:sp>
        <p:nvSpPr>
          <p:cNvPr id="5" name="Platshållare för bildnummer 4"/>
          <p:cNvSpPr>
            <a:spLocks noGrp="1"/>
          </p:cNvSpPr>
          <p:nvPr>
            <p:ph type="sldNum" sz="quarter" idx="12"/>
          </p:nvPr>
        </p:nvSpPr>
        <p:spPr>
          <a:xfrm>
            <a:off x="174625" y="6535738"/>
            <a:ext cx="217488" cy="150812"/>
          </a:xfrm>
          <a:prstGeom prst="rect">
            <a:avLst/>
          </a:prstGeom>
        </p:spPr>
        <p:txBody>
          <a:bodyPr/>
          <a:lstStyle/>
          <a:p>
            <a:fld id="{E14DB379-DBF1-4F58-A020-65DBAFACF965}" type="slidenum">
              <a:rPr lang="sv-SE" smtClean="0"/>
              <a:pPr/>
              <a:t>‹#›</a:t>
            </a:fld>
            <a:r>
              <a:rPr lang="sv-SE"/>
              <a:t> </a:t>
            </a:r>
            <a:endParaRPr lang="en-US">
              <a:cs typeface="Arial" panose="020B0604020202020204" pitchFamily="34" charset="0"/>
            </a:endParaRPr>
          </a:p>
        </p:txBody>
      </p:sp>
    </p:spTree>
    <p:extLst>
      <p:ext uri="{BB962C8B-B14F-4D97-AF65-F5344CB8AC3E}">
        <p14:creationId xmlns:p14="http://schemas.microsoft.com/office/powerpoint/2010/main" val="4009114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630238" y="365125"/>
            <a:ext cx="7886700" cy="1325563"/>
          </a:xfrm>
        </p:spPr>
        <p:txBody>
          <a:bodyPr/>
          <a:lstStyle/>
          <a:p>
            <a:r>
              <a:rPr lang="sv-SE"/>
              <a:t>Klicka här för att ändra format</a:t>
            </a:r>
          </a:p>
        </p:txBody>
      </p:sp>
      <p:sp>
        <p:nvSpPr>
          <p:cNvPr id="3" name="Platshållare för text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630238" y="2505075"/>
            <a:ext cx="386873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29150" y="2505075"/>
            <a:ext cx="38877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FDC32CDD-7B1B-4521-ADE6-113EAC40D38E}" type="datetime1">
              <a:rPr lang="sv-SE" smtClean="0"/>
              <a:t>2019-07-09</a:t>
            </a:fld>
            <a:endParaRPr lang="sv-SE"/>
          </a:p>
        </p:txBody>
      </p:sp>
      <p:sp>
        <p:nvSpPr>
          <p:cNvPr id="8" name="Platshållare för sidfot 7"/>
          <p:cNvSpPr>
            <a:spLocks noGrp="1"/>
          </p:cNvSpPr>
          <p:nvPr>
            <p:ph type="ftr" sz="quarter" idx="11"/>
          </p:nvPr>
        </p:nvSpPr>
        <p:spPr/>
        <p:txBody>
          <a:bodyPr/>
          <a:lstStyle/>
          <a:p>
            <a:r>
              <a:rPr lang="sv-SE"/>
              <a:t>Journal via nätet | HSA</a:t>
            </a:r>
          </a:p>
        </p:txBody>
      </p:sp>
      <p:sp>
        <p:nvSpPr>
          <p:cNvPr id="9" name="Platshållare för bildnummer 8"/>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8071365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383D86C8-E69F-4B4C-B39C-97E7D1DF6680}" type="datetime1">
              <a:rPr lang="sv-SE" smtClean="0"/>
              <a:t>2019-07-09</a:t>
            </a:fld>
            <a:endParaRPr lang="sv-SE"/>
          </a:p>
        </p:txBody>
      </p:sp>
      <p:sp>
        <p:nvSpPr>
          <p:cNvPr id="4" name="Platshållare för sidfot 3"/>
          <p:cNvSpPr>
            <a:spLocks noGrp="1"/>
          </p:cNvSpPr>
          <p:nvPr>
            <p:ph type="ftr" sz="quarter" idx="11"/>
          </p:nvPr>
        </p:nvSpPr>
        <p:spPr/>
        <p:txBody>
          <a:bodyPr/>
          <a:lstStyle/>
          <a:p>
            <a:r>
              <a:rPr lang="sv-SE"/>
              <a:t>Journal via nätet | HSA</a:t>
            </a:r>
          </a:p>
        </p:txBody>
      </p:sp>
      <p:sp>
        <p:nvSpPr>
          <p:cNvPr id="5" name="Platshållare för bildnummer 4"/>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4463303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13627DC8-026D-4C07-858D-651F367C6C63}" type="datetime1">
              <a:rPr lang="sv-SE" smtClean="0"/>
              <a:t>2019-07-09</a:t>
            </a:fld>
            <a:endParaRPr lang="sv-SE"/>
          </a:p>
        </p:txBody>
      </p:sp>
      <p:sp>
        <p:nvSpPr>
          <p:cNvPr id="3" name="Platshållare för sidfot 2"/>
          <p:cNvSpPr>
            <a:spLocks noGrp="1"/>
          </p:cNvSpPr>
          <p:nvPr>
            <p:ph type="ftr" sz="quarter" idx="11"/>
          </p:nvPr>
        </p:nvSpPr>
        <p:spPr/>
        <p:txBody>
          <a:bodyPr/>
          <a:lstStyle/>
          <a:p>
            <a:r>
              <a:rPr lang="sv-SE"/>
              <a:t>Journal via nätet | HSA</a:t>
            </a:r>
          </a:p>
        </p:txBody>
      </p:sp>
      <p:sp>
        <p:nvSpPr>
          <p:cNvPr id="4" name="Platshållare för bildnummer 3"/>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25437910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30238" y="457200"/>
            <a:ext cx="2949575" cy="1600200"/>
          </a:xfrm>
        </p:spPr>
        <p:txBody>
          <a:bodyPr anchor="b"/>
          <a:lstStyle>
            <a:lvl1pPr>
              <a:defRPr sz="3200"/>
            </a:lvl1pPr>
          </a:lstStyle>
          <a:p>
            <a:r>
              <a:rPr lang="sv-SE"/>
              <a:t>Klicka här för att ändra format</a:t>
            </a:r>
          </a:p>
        </p:txBody>
      </p:sp>
      <p:sp>
        <p:nvSpPr>
          <p:cNvPr id="3" name="Platshållare för innehåll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C3490FF4-E90B-4FA1-8969-35A5E3EB00C0}"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25442671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30238" y="457200"/>
            <a:ext cx="2949575" cy="1600200"/>
          </a:xfrm>
        </p:spPr>
        <p:txBody>
          <a:bodyPr anchor="b"/>
          <a:lstStyle>
            <a:lvl1pPr>
              <a:defRPr sz="3200"/>
            </a:lvl1pPr>
          </a:lstStyle>
          <a:p>
            <a:r>
              <a:rPr lang="sv-SE"/>
              <a:t>Klicka här för att ändra format</a:t>
            </a:r>
          </a:p>
        </p:txBody>
      </p:sp>
      <p:sp>
        <p:nvSpPr>
          <p:cNvPr id="3" name="Platshållare för bild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AC8A8B3C-D0E2-4E10-B1C3-CB4F2E85932F}"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0048469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2F301884-7788-4EAA-8587-E87977B1DAA2}"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12917613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543675" y="365125"/>
            <a:ext cx="1971675" cy="58118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628650" y="365125"/>
            <a:ext cx="5762625"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49D5B1C6-5F0F-44B6-9683-C674F608BD75}"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1B860CE5-168E-4DC9-B344-1DD71AE6AF54}" type="slidenum">
              <a:rPr lang="sv-SE" smtClean="0"/>
              <a:t>‹#›</a:t>
            </a:fld>
            <a:endParaRPr lang="sv-SE"/>
          </a:p>
        </p:txBody>
      </p:sp>
    </p:spTree>
    <p:extLst>
      <p:ext uri="{BB962C8B-B14F-4D97-AF65-F5344CB8AC3E}">
        <p14:creationId xmlns:p14="http://schemas.microsoft.com/office/powerpoint/2010/main" val="35461096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143000" y="1122363"/>
            <a:ext cx="6858000" cy="2387600"/>
          </a:xfrm>
        </p:spPr>
        <p:txBody>
          <a:bodyPr anchor="b"/>
          <a:lstStyle>
            <a:lvl1pPr algn="ctr">
              <a:defRPr sz="6000"/>
            </a:lvl1pPr>
          </a:lstStyle>
          <a:p>
            <a:r>
              <a:rPr lang="sv-SE"/>
              <a:t>Klicka här för att ändra format</a:t>
            </a:r>
          </a:p>
        </p:txBody>
      </p:sp>
      <p:sp>
        <p:nvSpPr>
          <p:cNvPr id="3" name="Underrubrik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fld id="{1761DA0F-D06E-43D6-AB59-1633912A2885}"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15714835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8434615-605A-4E63-A601-7EC0F05A2991}"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26737512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623888" y="1709738"/>
            <a:ext cx="7886700" cy="2852737"/>
          </a:xfrm>
        </p:spPr>
        <p:txBody>
          <a:bodyPr anchor="b"/>
          <a:lstStyle>
            <a:lvl1pPr>
              <a:defRPr sz="6000"/>
            </a:lvl1pPr>
          </a:lstStyle>
          <a:p>
            <a:r>
              <a:rPr lang="sv-SE"/>
              <a:t>Klicka här för att ändra format</a:t>
            </a:r>
          </a:p>
        </p:txBody>
      </p:sp>
      <p:sp>
        <p:nvSpPr>
          <p:cNvPr id="3" name="Platshållare för text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fld id="{6A9E5D4F-067C-4645-8F2C-8F1EFAA96A43}"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1755862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19100" y="406400"/>
            <a:ext cx="8305800" cy="582613"/>
          </a:xfrm>
          <a:prstGeom prst="rect">
            <a:avLst/>
          </a:prstGeom>
        </p:spPr>
        <p:txBody>
          <a:bodyPr/>
          <a:lstStyle/>
          <a:p>
            <a:r>
              <a:rPr lang="sv-SE"/>
              <a:t>Klicka här för att ändra format</a:t>
            </a:r>
          </a:p>
        </p:txBody>
      </p:sp>
      <p:sp>
        <p:nvSpPr>
          <p:cNvPr id="3" name="Platshållare för innehåll 2"/>
          <p:cNvSpPr>
            <a:spLocks noGrp="1"/>
          </p:cNvSpPr>
          <p:nvPr>
            <p:ph idx="1"/>
          </p:nvPr>
        </p:nvSpPr>
        <p:spPr>
          <a:xfrm>
            <a:off x="423863" y="1131888"/>
            <a:ext cx="8305800" cy="4525962"/>
          </a:xfrm>
          <a:prstGeom prst="rect">
            <a:avLst/>
          </a:prstGeo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6DB4E4B7-0A2E-4FC3-B2DB-308764661CD9}" type="datetime1">
              <a:rPr lang="sv-SE" b="0" smtClean="0"/>
              <a:t>2019-07-09</a:t>
            </a:fld>
            <a:endParaRPr lang="sv-SE" b="0"/>
          </a:p>
        </p:txBody>
      </p:sp>
      <p:sp>
        <p:nvSpPr>
          <p:cNvPr id="5" name="Platshållare för sidfot 4"/>
          <p:cNvSpPr>
            <a:spLocks noGrp="1"/>
          </p:cNvSpPr>
          <p:nvPr>
            <p:ph type="ftr" sz="quarter" idx="11"/>
          </p:nvPr>
        </p:nvSpPr>
        <p:spPr/>
        <p:txBody>
          <a:bodyPr/>
          <a:lstStyle>
            <a:lvl1pPr>
              <a:defRPr/>
            </a:lvl1pPr>
          </a:lstStyle>
          <a:p>
            <a:r>
              <a:rPr lang="sv-SE"/>
              <a:t>Journal via nätet | HSA</a:t>
            </a:r>
          </a:p>
        </p:txBody>
      </p:sp>
      <p:sp>
        <p:nvSpPr>
          <p:cNvPr id="6" name="Platshållare för bildnummer 5"/>
          <p:cNvSpPr>
            <a:spLocks noGrp="1"/>
          </p:cNvSpPr>
          <p:nvPr>
            <p:ph type="sldNum" sz="quarter" idx="12"/>
          </p:nvPr>
        </p:nvSpPr>
        <p:spPr>
          <a:xfrm>
            <a:off x="174625" y="6535738"/>
            <a:ext cx="217488" cy="150812"/>
          </a:xfrm>
          <a:prstGeom prst="rect">
            <a:avLst/>
          </a:prstGeom>
        </p:spPr>
        <p:txBody>
          <a:bodyPr/>
          <a:lstStyle>
            <a:lvl1pPr>
              <a:defRPr/>
            </a:lvl1pPr>
          </a:lstStyle>
          <a:p>
            <a:fld id="{147F4C95-AB21-461C-B50F-2C8E2482E886}" type="slidenum">
              <a:rPr lang="sv-SE"/>
              <a:pPr/>
              <a:t>‹#›</a:t>
            </a:fld>
            <a:r>
              <a:rPr lang="sv-SE"/>
              <a:t> </a:t>
            </a:r>
            <a:endParaRPr lang="en-US">
              <a:cs typeface="Arial" panose="020B0604020202020204" pitchFamily="34" charset="0"/>
            </a:endParaRPr>
          </a:p>
        </p:txBody>
      </p:sp>
    </p:spTree>
    <p:extLst>
      <p:ext uri="{BB962C8B-B14F-4D97-AF65-F5344CB8AC3E}">
        <p14:creationId xmlns:p14="http://schemas.microsoft.com/office/powerpoint/2010/main" val="3268939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628650" y="1825625"/>
            <a:ext cx="386715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825625"/>
            <a:ext cx="386715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fld id="{CCBE8610-7CAA-4B35-9AC1-E9DA69725349}"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13275490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630238" y="365125"/>
            <a:ext cx="7886700" cy="1325563"/>
          </a:xfrm>
        </p:spPr>
        <p:txBody>
          <a:bodyPr/>
          <a:lstStyle/>
          <a:p>
            <a:r>
              <a:rPr lang="sv-SE"/>
              <a:t>Klicka här för att ändra format</a:t>
            </a:r>
          </a:p>
        </p:txBody>
      </p:sp>
      <p:sp>
        <p:nvSpPr>
          <p:cNvPr id="3" name="Platshållare för text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630238" y="2505075"/>
            <a:ext cx="386873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29150" y="2505075"/>
            <a:ext cx="38877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899A739B-FFB2-4367-9FB6-752CA29B13D9}" type="datetime1">
              <a:rPr lang="sv-SE" smtClean="0"/>
              <a:t>2019-07-09</a:t>
            </a:fld>
            <a:endParaRPr lang="sv-SE"/>
          </a:p>
        </p:txBody>
      </p:sp>
      <p:sp>
        <p:nvSpPr>
          <p:cNvPr id="8" name="Platshållare för sidfot 7"/>
          <p:cNvSpPr>
            <a:spLocks noGrp="1"/>
          </p:cNvSpPr>
          <p:nvPr>
            <p:ph type="ftr" sz="quarter" idx="11"/>
          </p:nvPr>
        </p:nvSpPr>
        <p:spPr/>
        <p:txBody>
          <a:bodyPr/>
          <a:lstStyle/>
          <a:p>
            <a:r>
              <a:rPr lang="sv-SE"/>
              <a:t>Journal via nätet | HSA</a:t>
            </a:r>
          </a:p>
        </p:txBody>
      </p:sp>
      <p:sp>
        <p:nvSpPr>
          <p:cNvPr id="9" name="Platshållare för bildnummer 8"/>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8799788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1782C4CE-A43A-413C-B532-504FBF7E6C25}" type="datetime1">
              <a:rPr lang="sv-SE" smtClean="0"/>
              <a:t>2019-07-09</a:t>
            </a:fld>
            <a:endParaRPr lang="sv-SE"/>
          </a:p>
        </p:txBody>
      </p:sp>
      <p:sp>
        <p:nvSpPr>
          <p:cNvPr id="4" name="Platshållare för sidfot 3"/>
          <p:cNvSpPr>
            <a:spLocks noGrp="1"/>
          </p:cNvSpPr>
          <p:nvPr>
            <p:ph type="ftr" sz="quarter" idx="11"/>
          </p:nvPr>
        </p:nvSpPr>
        <p:spPr/>
        <p:txBody>
          <a:bodyPr/>
          <a:lstStyle/>
          <a:p>
            <a:r>
              <a:rPr lang="sv-SE"/>
              <a:t>Journal via nätet | HSA</a:t>
            </a:r>
          </a:p>
        </p:txBody>
      </p:sp>
      <p:sp>
        <p:nvSpPr>
          <p:cNvPr id="5" name="Platshållare för bildnummer 4"/>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28639583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C2903AB7-6685-40F9-A036-EC039D9EE3EC}" type="datetime1">
              <a:rPr lang="sv-SE" smtClean="0"/>
              <a:t>2019-07-09</a:t>
            </a:fld>
            <a:endParaRPr lang="sv-SE"/>
          </a:p>
        </p:txBody>
      </p:sp>
      <p:sp>
        <p:nvSpPr>
          <p:cNvPr id="3" name="Platshållare för sidfot 2"/>
          <p:cNvSpPr>
            <a:spLocks noGrp="1"/>
          </p:cNvSpPr>
          <p:nvPr>
            <p:ph type="ftr" sz="quarter" idx="11"/>
          </p:nvPr>
        </p:nvSpPr>
        <p:spPr/>
        <p:txBody>
          <a:bodyPr/>
          <a:lstStyle/>
          <a:p>
            <a:r>
              <a:rPr lang="sv-SE"/>
              <a:t>Journal via nätet | HSA</a:t>
            </a:r>
          </a:p>
        </p:txBody>
      </p:sp>
      <p:sp>
        <p:nvSpPr>
          <p:cNvPr id="4" name="Platshållare för bildnummer 3"/>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20184926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30238" y="457200"/>
            <a:ext cx="2949575" cy="1600200"/>
          </a:xfrm>
        </p:spPr>
        <p:txBody>
          <a:bodyPr anchor="b"/>
          <a:lstStyle>
            <a:lvl1pPr>
              <a:defRPr sz="3200"/>
            </a:lvl1pPr>
          </a:lstStyle>
          <a:p>
            <a:r>
              <a:rPr lang="sv-SE"/>
              <a:t>Klicka här för att ändra format</a:t>
            </a:r>
          </a:p>
        </p:txBody>
      </p:sp>
      <p:sp>
        <p:nvSpPr>
          <p:cNvPr id="3" name="Platshållare för innehåll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9051448C-2D9B-4487-9873-AEFAB1CE58E3}"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22808955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30238" y="457200"/>
            <a:ext cx="2949575" cy="1600200"/>
          </a:xfrm>
        </p:spPr>
        <p:txBody>
          <a:bodyPr anchor="b"/>
          <a:lstStyle>
            <a:lvl1pPr>
              <a:defRPr sz="3200"/>
            </a:lvl1pPr>
          </a:lstStyle>
          <a:p>
            <a:r>
              <a:rPr lang="sv-SE"/>
              <a:t>Klicka här för att ändra format</a:t>
            </a:r>
          </a:p>
        </p:txBody>
      </p:sp>
      <p:sp>
        <p:nvSpPr>
          <p:cNvPr id="3" name="Platshållare för bild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23866DE2-2F69-43FB-B320-08D5A25D8777}" type="datetime1">
              <a:rPr lang="sv-SE" smtClean="0"/>
              <a:t>2019-07-09</a:t>
            </a:fld>
            <a:endParaRPr lang="sv-SE"/>
          </a:p>
        </p:txBody>
      </p:sp>
      <p:sp>
        <p:nvSpPr>
          <p:cNvPr id="6" name="Platshållare för sidfot 5"/>
          <p:cNvSpPr>
            <a:spLocks noGrp="1"/>
          </p:cNvSpPr>
          <p:nvPr>
            <p:ph type="ftr" sz="quarter" idx="11"/>
          </p:nvPr>
        </p:nvSpPr>
        <p:spPr/>
        <p:txBody>
          <a:bodyPr/>
          <a:lstStyle/>
          <a:p>
            <a:r>
              <a:rPr lang="sv-SE"/>
              <a:t>Journal via nätet | HSA</a:t>
            </a:r>
          </a:p>
        </p:txBody>
      </p:sp>
      <p:sp>
        <p:nvSpPr>
          <p:cNvPr id="7" name="Platshållare för bildnummer 6"/>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19348406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B31DCF7C-8AD4-4C27-8EDD-EBF164F843AE}"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7185770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543675" y="365125"/>
            <a:ext cx="1971675" cy="58118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628650" y="365125"/>
            <a:ext cx="5762625"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64695F39-5F28-4CD6-9BD7-D96F2E45F8CA}" type="datetime1">
              <a:rPr lang="sv-SE" smtClean="0"/>
              <a:t>2019-07-09</a:t>
            </a:fld>
            <a:endParaRPr lang="sv-SE"/>
          </a:p>
        </p:txBody>
      </p:sp>
      <p:sp>
        <p:nvSpPr>
          <p:cNvPr id="5" name="Platshållare för sidfot 4"/>
          <p:cNvSpPr>
            <a:spLocks noGrp="1"/>
          </p:cNvSpPr>
          <p:nvPr>
            <p:ph type="ftr" sz="quarter" idx="11"/>
          </p:nvPr>
        </p:nvSpPr>
        <p:spPr/>
        <p:txBody>
          <a:bodyPr/>
          <a:lstStyle/>
          <a:p>
            <a:r>
              <a:rPr lang="sv-SE"/>
              <a:t>Journal via nätet | HSA</a:t>
            </a:r>
          </a:p>
        </p:txBody>
      </p:sp>
      <p:sp>
        <p:nvSpPr>
          <p:cNvPr id="6" name="Platshållare för bildnummer 5"/>
          <p:cNvSpPr>
            <a:spLocks noGrp="1"/>
          </p:cNvSpPr>
          <p:nvPr>
            <p:ph type="sldNum" sz="quarter" idx="12"/>
          </p:nvPr>
        </p:nvSpPr>
        <p:spPr/>
        <p:txBody>
          <a:bodyPr/>
          <a:lstStyle/>
          <a:p>
            <a:fld id="{51DF5D07-0BBD-42DA-8D22-BC8FCB69BFBE}" type="slidenum">
              <a:rPr lang="sv-SE" smtClean="0"/>
              <a:t>‹#›</a:t>
            </a:fld>
            <a:endParaRPr lang="sv-SE"/>
          </a:p>
        </p:txBody>
      </p:sp>
    </p:spTree>
    <p:extLst>
      <p:ext uri="{BB962C8B-B14F-4D97-AF65-F5344CB8AC3E}">
        <p14:creationId xmlns:p14="http://schemas.microsoft.com/office/powerpoint/2010/main" val="1326624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28650" y="1342346"/>
            <a:ext cx="7886700" cy="2852737"/>
          </a:xfrm>
          <a:prstGeom prst="rect">
            <a:avLst/>
          </a:prstGeom>
        </p:spPr>
        <p:txBody>
          <a:bodyPr anchor="b"/>
          <a:lstStyle>
            <a:lvl1pPr algn="l">
              <a:defRPr sz="5400" baseline="0"/>
            </a:lvl1pPr>
          </a:lstStyle>
          <a:p>
            <a:r>
              <a:rPr lang="sv-SE"/>
              <a:t>Skriv avsnittsrubrik här</a:t>
            </a:r>
          </a:p>
        </p:txBody>
      </p:sp>
      <p:sp>
        <p:nvSpPr>
          <p:cNvPr id="3" name="Platshållare för text 2"/>
          <p:cNvSpPr>
            <a:spLocks noGrp="1"/>
          </p:cNvSpPr>
          <p:nvPr>
            <p:ph type="body" idx="1"/>
          </p:nvPr>
        </p:nvSpPr>
        <p:spPr>
          <a:xfrm>
            <a:off x="628650" y="4222071"/>
            <a:ext cx="7886700" cy="1500187"/>
          </a:xfrm>
          <a:prstGeom prst="rect">
            <a:avLst/>
          </a:prstGeom>
        </p:spPr>
        <p:txBody>
          <a:bodyPr/>
          <a:lstStyle>
            <a:lvl1pPr marL="0" indent="0" algn="l">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sv-SE"/>
              <a:t>Klicka här för att ändra format på bakgrundstexten</a:t>
            </a:r>
          </a:p>
        </p:txBody>
      </p:sp>
      <p:sp>
        <p:nvSpPr>
          <p:cNvPr id="4" name="Platshållare för datum 3"/>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13AEE875-C72D-4C8F-8721-498561AE17DF}" type="datetime1">
              <a:rPr lang="sv-SE" b="0" smtClean="0"/>
              <a:t>2019-07-09</a:t>
            </a:fld>
            <a:endParaRPr lang="sv-SE" b="0"/>
          </a:p>
        </p:txBody>
      </p:sp>
      <p:sp>
        <p:nvSpPr>
          <p:cNvPr id="5" name="Platshållare för sidfot 4"/>
          <p:cNvSpPr>
            <a:spLocks noGrp="1"/>
          </p:cNvSpPr>
          <p:nvPr>
            <p:ph type="ftr" sz="quarter" idx="11"/>
          </p:nvPr>
        </p:nvSpPr>
        <p:spPr/>
        <p:txBody>
          <a:bodyPr/>
          <a:lstStyle>
            <a:lvl1pPr>
              <a:defRPr cap="all" baseline="0"/>
            </a:lvl1pPr>
          </a:lstStyle>
          <a:p>
            <a:r>
              <a:rPr lang="sv-SE"/>
              <a:t>Journal via nätet | HSA</a:t>
            </a:r>
          </a:p>
        </p:txBody>
      </p:sp>
      <p:sp>
        <p:nvSpPr>
          <p:cNvPr id="6" name="Platshållare för bildnummer 5"/>
          <p:cNvSpPr>
            <a:spLocks noGrp="1"/>
          </p:cNvSpPr>
          <p:nvPr>
            <p:ph type="sldNum" sz="quarter" idx="12"/>
          </p:nvPr>
        </p:nvSpPr>
        <p:spPr>
          <a:xfrm>
            <a:off x="174625" y="6535738"/>
            <a:ext cx="217488" cy="150812"/>
          </a:xfrm>
          <a:prstGeom prst="rect">
            <a:avLst/>
          </a:prstGeom>
        </p:spPr>
        <p:txBody>
          <a:bodyPr/>
          <a:lstStyle>
            <a:lvl1pPr>
              <a:defRPr/>
            </a:lvl1pPr>
          </a:lstStyle>
          <a:p>
            <a:fld id="{91A37274-9CE8-4320-9FB9-85E3B58EC048}" type="slidenum">
              <a:rPr lang="sv-SE"/>
              <a:pPr/>
              <a:t>‹#›</a:t>
            </a:fld>
            <a:r>
              <a:rPr lang="sv-SE"/>
              <a:t> </a:t>
            </a:r>
            <a:endParaRPr lang="en-US">
              <a:cs typeface="Arial" panose="020B0604020202020204" pitchFamily="34" charset="0"/>
            </a:endParaRPr>
          </a:p>
        </p:txBody>
      </p:sp>
    </p:spTree>
    <p:extLst>
      <p:ext uri="{BB962C8B-B14F-4D97-AF65-F5344CB8AC3E}">
        <p14:creationId xmlns:p14="http://schemas.microsoft.com/office/powerpoint/2010/main" val="3392394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19100" y="406400"/>
            <a:ext cx="8305800" cy="582613"/>
          </a:xfrm>
          <a:prstGeom prst="rect">
            <a:avLst/>
          </a:prstGeom>
        </p:spPr>
        <p:txBody>
          <a:bodyPr/>
          <a:lstStyle/>
          <a:p>
            <a:r>
              <a:rPr lang="sv-SE"/>
              <a:t>Klicka här för att ändra format</a:t>
            </a:r>
          </a:p>
        </p:txBody>
      </p:sp>
      <p:sp>
        <p:nvSpPr>
          <p:cNvPr id="3" name="Platshållare för datum 2"/>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23ADB767-568B-40EF-AB34-B0849C3675D9}" type="datetime1">
              <a:rPr lang="sv-SE" b="0" smtClean="0"/>
              <a:t>2019-07-09</a:t>
            </a:fld>
            <a:endParaRPr lang="sv-SE" b="0"/>
          </a:p>
        </p:txBody>
      </p:sp>
      <p:sp>
        <p:nvSpPr>
          <p:cNvPr id="4" name="Platshållare för sidfot 3"/>
          <p:cNvSpPr>
            <a:spLocks noGrp="1"/>
          </p:cNvSpPr>
          <p:nvPr>
            <p:ph type="ftr" sz="quarter" idx="11"/>
          </p:nvPr>
        </p:nvSpPr>
        <p:spPr/>
        <p:txBody>
          <a:bodyPr/>
          <a:lstStyle>
            <a:lvl1pPr>
              <a:defRPr/>
            </a:lvl1pPr>
          </a:lstStyle>
          <a:p>
            <a:r>
              <a:rPr lang="sv-SE"/>
              <a:t>Journal via nätet | HSA</a:t>
            </a:r>
          </a:p>
        </p:txBody>
      </p:sp>
      <p:sp>
        <p:nvSpPr>
          <p:cNvPr id="5" name="Platshållare för bildnummer 4"/>
          <p:cNvSpPr>
            <a:spLocks noGrp="1"/>
          </p:cNvSpPr>
          <p:nvPr>
            <p:ph type="sldNum" sz="quarter" idx="12"/>
          </p:nvPr>
        </p:nvSpPr>
        <p:spPr>
          <a:xfrm>
            <a:off x="174625" y="6535738"/>
            <a:ext cx="217488" cy="150812"/>
          </a:xfrm>
          <a:prstGeom prst="rect">
            <a:avLst/>
          </a:prstGeom>
        </p:spPr>
        <p:txBody>
          <a:bodyPr/>
          <a:lstStyle>
            <a:lvl1pPr>
              <a:defRPr/>
            </a:lvl1pPr>
          </a:lstStyle>
          <a:p>
            <a:fld id="{39BEC72D-DE90-44EA-A63A-A5B91EE644AD}" type="slidenum">
              <a:rPr lang="sv-SE"/>
              <a:pPr/>
              <a:t>‹#›</a:t>
            </a:fld>
            <a:r>
              <a:rPr lang="sv-SE"/>
              <a:t> </a:t>
            </a:r>
            <a:endParaRPr lang="en-US">
              <a:cs typeface="Arial" panose="020B0604020202020204" pitchFamily="34" charset="0"/>
            </a:endParaRPr>
          </a:p>
        </p:txBody>
      </p:sp>
    </p:spTree>
    <p:extLst>
      <p:ext uri="{BB962C8B-B14F-4D97-AF65-F5344CB8AC3E}">
        <p14:creationId xmlns:p14="http://schemas.microsoft.com/office/powerpoint/2010/main" val="3631559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0DAD04A7-55DA-4B53-9E50-ADC37F0FEB74}"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Tree>
    <p:extLst>
      <p:ext uri="{BB962C8B-B14F-4D97-AF65-F5344CB8AC3E}">
        <p14:creationId xmlns:p14="http://schemas.microsoft.com/office/powerpoint/2010/main" val="1946837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punktlista, 3 st bildrutor ovan">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0" y="0"/>
            <a:ext cx="2998800" cy="24156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13" name="Platshållare för bild 12"/>
          <p:cNvSpPr>
            <a:spLocks noGrp="1"/>
          </p:cNvSpPr>
          <p:nvPr>
            <p:ph type="pic" sz="quarter" idx="14" hasCustomPrompt="1"/>
          </p:nvPr>
        </p:nvSpPr>
        <p:spPr>
          <a:xfrm>
            <a:off x="3072600" y="0"/>
            <a:ext cx="2998800" cy="24156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14" name="Platshållare för bild 12"/>
          <p:cNvSpPr>
            <a:spLocks noGrp="1"/>
          </p:cNvSpPr>
          <p:nvPr>
            <p:ph type="pic" sz="quarter" idx="15" hasCustomPrompt="1"/>
          </p:nvPr>
        </p:nvSpPr>
        <p:spPr>
          <a:xfrm>
            <a:off x="6145200" y="0"/>
            <a:ext cx="2998800" cy="24156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AF8EE83B-EE96-4769-BF7D-6E6248C6FB0E}" type="datetime1">
              <a:rPr lang="sv-SE" b="0" smtClean="0"/>
              <a:t>2019-07-09</a:t>
            </a:fld>
            <a:endParaRPr lang="sv-SE" b="0"/>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5" name="Rectangle 2"/>
          <p:cNvSpPr>
            <a:spLocks noGrp="1" noChangeArrowheads="1"/>
          </p:cNvSpPr>
          <p:nvPr>
            <p:ph type="title"/>
          </p:nvPr>
        </p:nvSpPr>
        <p:spPr>
          <a:xfrm>
            <a:off x="419100" y="2628900"/>
            <a:ext cx="8305800" cy="582613"/>
          </a:xfrm>
          <a:prstGeom prst="rect">
            <a:avLst/>
          </a:prstGeom>
        </p:spPr>
        <p:txBody>
          <a:bodyPr/>
          <a:lstStyle/>
          <a:p>
            <a:r>
              <a:rPr lang="sv-SE"/>
              <a:t>Klicka här för att ändra format</a:t>
            </a:r>
          </a:p>
        </p:txBody>
      </p:sp>
      <p:sp>
        <p:nvSpPr>
          <p:cNvPr id="6" name="Rectangle 3"/>
          <p:cNvSpPr>
            <a:spLocks noGrp="1" noChangeArrowheads="1"/>
          </p:cNvSpPr>
          <p:nvPr>
            <p:ph type="body" idx="1"/>
          </p:nvPr>
        </p:nvSpPr>
        <p:spPr>
          <a:xfrm>
            <a:off x="423863" y="3405188"/>
            <a:ext cx="8305800" cy="2397125"/>
          </a:xfrm>
          <a:prstGeom prst="rect">
            <a:avLst/>
          </a:prstGeom>
        </p:spPr>
        <p:txBody>
          <a:bodyPr/>
          <a:lstStyle/>
          <a:p>
            <a:pPr lvl="0"/>
            <a:r>
              <a:rPr lang="sv-SE"/>
              <a:t>Klicka här för att ändra format på bakgrundstexten</a:t>
            </a:r>
          </a:p>
        </p:txBody>
      </p:sp>
    </p:spTree>
    <p:extLst>
      <p:ext uri="{BB962C8B-B14F-4D97-AF65-F5344CB8AC3E}">
        <p14:creationId xmlns:p14="http://schemas.microsoft.com/office/powerpoint/2010/main" val="3246641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punktlista, 2 st bildrutor ovan">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0" y="0"/>
            <a:ext cx="4536000" cy="24156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14" name="Platshållare för bild 12"/>
          <p:cNvSpPr>
            <a:spLocks noGrp="1"/>
          </p:cNvSpPr>
          <p:nvPr>
            <p:ph type="pic" sz="quarter" idx="15" hasCustomPrompt="1"/>
          </p:nvPr>
        </p:nvSpPr>
        <p:spPr>
          <a:xfrm>
            <a:off x="4608000" y="0"/>
            <a:ext cx="4536000" cy="2415600"/>
          </a:xfrm>
          <a:prstGeom prst="rect">
            <a:avLst/>
          </a:prstGeom>
        </p:spPr>
        <p:txBody>
          <a:bodyPr anchor="ctr"/>
          <a:lstStyle>
            <a:lvl1pPr marL="0" marR="0" indent="0" algn="ctr" defTabSz="914400" rtl="0" eaLnBrk="1" fontAlgn="base" latinLnBrk="0" hangingPunct="1">
              <a:lnSpc>
                <a:spcPct val="104000"/>
              </a:lnSpc>
              <a:spcBef>
                <a:spcPct val="40000"/>
              </a:spcBef>
              <a:spcAft>
                <a:spcPct val="0"/>
              </a:spcAft>
              <a:buClrTx/>
              <a:buSzTx/>
              <a:buFontTx/>
              <a:buNone/>
              <a:tabLst/>
              <a:defRPr sz="160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D9B4980F-1AEA-4381-88CB-06DA35299B0B}"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5" name="Rectangle 2"/>
          <p:cNvSpPr>
            <a:spLocks noGrp="1" noChangeArrowheads="1"/>
          </p:cNvSpPr>
          <p:nvPr>
            <p:ph type="title"/>
          </p:nvPr>
        </p:nvSpPr>
        <p:spPr>
          <a:xfrm>
            <a:off x="419100" y="2628900"/>
            <a:ext cx="8305800" cy="582613"/>
          </a:xfrm>
          <a:prstGeom prst="rect">
            <a:avLst/>
          </a:prstGeom>
        </p:spPr>
        <p:txBody>
          <a:bodyPr/>
          <a:lstStyle/>
          <a:p>
            <a:r>
              <a:rPr lang="sv-SE"/>
              <a:t>Klicka här för att ändra format</a:t>
            </a:r>
          </a:p>
        </p:txBody>
      </p:sp>
      <p:sp>
        <p:nvSpPr>
          <p:cNvPr id="6" name="Rectangle 3"/>
          <p:cNvSpPr>
            <a:spLocks noGrp="1" noChangeArrowheads="1"/>
          </p:cNvSpPr>
          <p:nvPr>
            <p:ph type="body" idx="1"/>
          </p:nvPr>
        </p:nvSpPr>
        <p:spPr>
          <a:xfrm>
            <a:off x="423863" y="3405188"/>
            <a:ext cx="8305800" cy="2397125"/>
          </a:xfrm>
          <a:prstGeom prst="rect">
            <a:avLst/>
          </a:prstGeom>
        </p:spPr>
        <p:txBody>
          <a:bodyPr/>
          <a:lstStyle/>
          <a:p>
            <a:pPr lvl="0"/>
            <a:r>
              <a:rPr lang="sv-SE"/>
              <a:t>Klicka här för att ändra format på bakgrundstexten</a:t>
            </a:r>
          </a:p>
        </p:txBody>
      </p:sp>
    </p:spTree>
    <p:extLst>
      <p:ext uri="{BB962C8B-B14F-4D97-AF65-F5344CB8AC3E}">
        <p14:creationId xmlns:p14="http://schemas.microsoft.com/office/powerpoint/2010/main" val="52703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punktlista, bildruta ovan">
    <p:spTree>
      <p:nvGrpSpPr>
        <p:cNvPr id="1" name=""/>
        <p:cNvGrpSpPr/>
        <p:nvPr/>
      </p:nvGrpSpPr>
      <p:grpSpPr>
        <a:xfrm>
          <a:off x="0" y="0"/>
          <a:ext cx="0" cy="0"/>
          <a:chOff x="0" y="0"/>
          <a:chExt cx="0" cy="0"/>
        </a:xfrm>
      </p:grpSpPr>
      <p:sp>
        <p:nvSpPr>
          <p:cNvPr id="11" name="Platshållare för bild 10"/>
          <p:cNvSpPr>
            <a:spLocks noGrp="1"/>
          </p:cNvSpPr>
          <p:nvPr>
            <p:ph type="pic" sz="quarter" idx="13" hasCustomPrompt="1"/>
          </p:nvPr>
        </p:nvSpPr>
        <p:spPr>
          <a:xfrm>
            <a:off x="0" y="0"/>
            <a:ext cx="9144000" cy="2415600"/>
          </a:xfrm>
          <a:prstGeom prst="rect">
            <a:avLst/>
          </a:prstGeom>
        </p:spPr>
        <p:txBody>
          <a:bodyPr anchor="ctr"/>
          <a:lstStyle>
            <a:lvl1pPr marL="0" indent="0" algn="ctr">
              <a:buNone/>
              <a:defRPr sz="1600" baseline="0"/>
            </a:lvl1pPr>
          </a:lstStyle>
          <a:p>
            <a:r>
              <a:rPr lang="sv-SE"/>
              <a:t>Klicka på ikonen</a:t>
            </a:r>
            <a:br>
              <a:rPr lang="sv-SE"/>
            </a:br>
            <a:br>
              <a:rPr lang="sv-SE"/>
            </a:br>
            <a:r>
              <a:rPr lang="sv-SE"/>
              <a:t>för att lägga till en bild</a:t>
            </a:r>
          </a:p>
        </p:txBody>
      </p:sp>
      <p:sp>
        <p:nvSpPr>
          <p:cNvPr id="2" name="Platshållare för datum 1"/>
          <p:cNvSpPr>
            <a:spLocks noGrp="1"/>
          </p:cNvSpPr>
          <p:nvPr>
            <p:ph type="dt" sz="half" idx="10"/>
          </p:nvPr>
        </p:nvSpPr>
        <p:spPr>
          <a:xfrm>
            <a:off x="393700" y="6535738"/>
            <a:ext cx="1343025" cy="147637"/>
          </a:xfrm>
          <a:prstGeom prst="rect">
            <a:avLst/>
          </a:prstGeom>
        </p:spPr>
        <p:txBody>
          <a:bodyPr/>
          <a:lstStyle>
            <a:lvl1pPr>
              <a:defRPr/>
            </a:lvl1pPr>
          </a:lstStyle>
          <a:p>
            <a:r>
              <a:rPr lang="en-US"/>
              <a:t>|</a:t>
            </a:r>
            <a:r>
              <a:rPr lang="sv-SE" b="0"/>
              <a:t> </a:t>
            </a:r>
            <a:fld id="{A68A2ADE-45C8-4D63-9D8C-2EC2736D969C}" type="datetime1">
              <a:rPr lang="sv-SE" b="0" smtClean="0"/>
              <a:t>2019-07-09</a:t>
            </a:fld>
            <a:endParaRPr lang="sv-SE" b="0"/>
          </a:p>
        </p:txBody>
      </p:sp>
      <p:sp>
        <p:nvSpPr>
          <p:cNvPr id="3" name="Platshållare för sidfot 2"/>
          <p:cNvSpPr>
            <a:spLocks noGrp="1"/>
          </p:cNvSpPr>
          <p:nvPr>
            <p:ph type="ftr" sz="quarter" idx="11"/>
          </p:nvPr>
        </p:nvSpPr>
        <p:spPr/>
        <p:txBody>
          <a:bodyPr/>
          <a:lstStyle>
            <a:lvl1pPr>
              <a:defRPr/>
            </a:lvl1pPr>
          </a:lstStyle>
          <a:p>
            <a:r>
              <a:rPr lang="sv-SE"/>
              <a:t>Journal via nätet | HSA</a:t>
            </a:r>
          </a:p>
        </p:txBody>
      </p:sp>
      <p:sp>
        <p:nvSpPr>
          <p:cNvPr id="4" name="Platshållare för bildnummer 3"/>
          <p:cNvSpPr>
            <a:spLocks noGrp="1"/>
          </p:cNvSpPr>
          <p:nvPr>
            <p:ph type="sldNum" sz="quarter" idx="12"/>
          </p:nvPr>
        </p:nvSpPr>
        <p:spPr>
          <a:xfrm>
            <a:off x="174625" y="6535738"/>
            <a:ext cx="217488" cy="150812"/>
          </a:xfrm>
          <a:prstGeom prst="rect">
            <a:avLst/>
          </a:prstGeom>
        </p:spPr>
        <p:txBody>
          <a:bodyPr/>
          <a:lstStyle>
            <a:lvl1pPr>
              <a:defRPr/>
            </a:lvl1pPr>
          </a:lstStyle>
          <a:p>
            <a:fld id="{901FEA8E-4BE1-4666-8772-40D15DB79463}" type="slidenum">
              <a:rPr lang="sv-SE"/>
              <a:pPr/>
              <a:t>‹#›</a:t>
            </a:fld>
            <a:r>
              <a:rPr lang="sv-SE"/>
              <a:t> </a:t>
            </a:r>
            <a:endParaRPr lang="en-US">
              <a:cs typeface="Arial" panose="020B0604020202020204" pitchFamily="34" charset="0"/>
            </a:endParaRPr>
          </a:p>
        </p:txBody>
      </p:sp>
      <p:sp>
        <p:nvSpPr>
          <p:cNvPr id="10" name="Rectangle 2"/>
          <p:cNvSpPr>
            <a:spLocks noGrp="1" noChangeArrowheads="1"/>
          </p:cNvSpPr>
          <p:nvPr>
            <p:ph type="title"/>
          </p:nvPr>
        </p:nvSpPr>
        <p:spPr>
          <a:xfrm>
            <a:off x="419100" y="2628900"/>
            <a:ext cx="8305800" cy="582613"/>
          </a:xfrm>
          <a:prstGeom prst="rect">
            <a:avLst/>
          </a:prstGeom>
        </p:spPr>
        <p:txBody>
          <a:bodyPr/>
          <a:lstStyle/>
          <a:p>
            <a:r>
              <a:rPr lang="sv-SE"/>
              <a:t>Klicka här för att ändra format</a:t>
            </a:r>
          </a:p>
        </p:txBody>
      </p:sp>
      <p:sp>
        <p:nvSpPr>
          <p:cNvPr id="12" name="Rectangle 3"/>
          <p:cNvSpPr>
            <a:spLocks noGrp="1" noChangeArrowheads="1"/>
          </p:cNvSpPr>
          <p:nvPr>
            <p:ph type="body" idx="1"/>
          </p:nvPr>
        </p:nvSpPr>
        <p:spPr>
          <a:xfrm>
            <a:off x="423863" y="3389313"/>
            <a:ext cx="8305800" cy="2439987"/>
          </a:xfrm>
          <a:prstGeom prst="rect">
            <a:avLst/>
          </a:prstGeom>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lvl="0"/>
            <a:r>
              <a:rPr lang="sv-SE"/>
              <a:t>Klicka här för att ändra format på bakgrundstexten</a:t>
            </a:r>
          </a:p>
        </p:txBody>
      </p:sp>
    </p:spTree>
    <p:extLst>
      <p:ext uri="{BB962C8B-B14F-4D97-AF65-F5344CB8AC3E}">
        <p14:creationId xmlns:p14="http://schemas.microsoft.com/office/powerpoint/2010/main" val="2099069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Relationships xmlns="http://schemas.openxmlformats.org/package/2006/relationships">
  <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slideLayout" Target="../slideLayouts/slideLayout15.xml"/>
  <Relationship Id="rId16" Type="http://schemas.openxmlformats.org/officeDocument/2006/relationships/theme" Target="../theme/theme1.xml"/>
  <Relationship Id="rId17" Type="http://schemas.openxmlformats.org/officeDocument/2006/relationships/image" Target="../media/image1.png"/>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_rels/slideMaster2.xml.rels><?xml version="1.0" encoding="UTF-8"?>

<Relationships xmlns="http://schemas.openxmlformats.org/package/2006/relationships">
  <Relationship Id="rId1" Type="http://schemas.openxmlformats.org/officeDocument/2006/relationships/slideLayout" Target="../slideLayouts/slideLayout16.xml"/>
  <Relationship Id="rId10" Type="http://schemas.openxmlformats.org/officeDocument/2006/relationships/slideLayout" Target="../slideLayouts/slideLayout25.xml"/>
  <Relationship Id="rId11" Type="http://schemas.openxmlformats.org/officeDocument/2006/relationships/slideLayout" Target="../slideLayouts/slideLayout26.xml"/>
  <Relationship Id="rId12" Type="http://schemas.openxmlformats.org/officeDocument/2006/relationships/theme" Target="../theme/theme2.xml"/>
  <Relationship Id="rId2" Type="http://schemas.openxmlformats.org/officeDocument/2006/relationships/slideLayout" Target="../slideLayouts/slideLayout17.xml"/>
  <Relationship Id="rId3" Type="http://schemas.openxmlformats.org/officeDocument/2006/relationships/slideLayout" Target="../slideLayouts/slideLayout18.xml"/>
  <Relationship Id="rId4" Type="http://schemas.openxmlformats.org/officeDocument/2006/relationships/slideLayout" Target="../slideLayouts/slideLayout19.xml"/>
  <Relationship Id="rId5" Type="http://schemas.openxmlformats.org/officeDocument/2006/relationships/slideLayout" Target="../slideLayouts/slideLayout20.xml"/>
  <Relationship Id="rId6" Type="http://schemas.openxmlformats.org/officeDocument/2006/relationships/slideLayout" Target="../slideLayouts/slideLayout21.xml"/>
  <Relationship Id="rId7" Type="http://schemas.openxmlformats.org/officeDocument/2006/relationships/slideLayout" Target="../slideLayouts/slideLayout22.xml"/>
  <Relationship Id="rId8" Type="http://schemas.openxmlformats.org/officeDocument/2006/relationships/slideLayout" Target="../slideLayouts/slideLayout23.xml"/>
  <Relationship Id="rId9" Type="http://schemas.openxmlformats.org/officeDocument/2006/relationships/slideLayout" Target="../slideLayouts/slideLayout24.xml"/>
</Relationships>

</file>

<file path=ppt/slideMasters/_rels/slideMaster3.xml.rels><?xml version="1.0" encoding="UTF-8"?>

<Relationships xmlns="http://schemas.openxmlformats.org/package/2006/relationships">
  <Relationship Id="rId1" Type="http://schemas.openxmlformats.org/officeDocument/2006/relationships/slideLayout" Target="../slideLayouts/slideLayout27.xml"/>
  <Relationship Id="rId10" Type="http://schemas.openxmlformats.org/officeDocument/2006/relationships/slideLayout" Target="../slideLayouts/slideLayout36.xml"/>
  <Relationship Id="rId11" Type="http://schemas.openxmlformats.org/officeDocument/2006/relationships/slideLayout" Target="../slideLayouts/slideLayout37.xml"/>
  <Relationship Id="rId12" Type="http://schemas.openxmlformats.org/officeDocument/2006/relationships/theme" Target="../theme/theme3.xml"/>
  <Relationship Id="rId2" Type="http://schemas.openxmlformats.org/officeDocument/2006/relationships/slideLayout" Target="../slideLayouts/slideLayout28.xml"/>
  <Relationship Id="rId3" Type="http://schemas.openxmlformats.org/officeDocument/2006/relationships/slideLayout" Target="../slideLayouts/slideLayout29.xml"/>
  <Relationship Id="rId4" Type="http://schemas.openxmlformats.org/officeDocument/2006/relationships/slideLayout" Target="../slideLayouts/slideLayout30.xml"/>
  <Relationship Id="rId5" Type="http://schemas.openxmlformats.org/officeDocument/2006/relationships/slideLayout" Target="../slideLayouts/slideLayout31.xml"/>
  <Relationship Id="rId6" Type="http://schemas.openxmlformats.org/officeDocument/2006/relationships/slideLayout" Target="../slideLayouts/slideLayout32.xml"/>
  <Relationship Id="rId7" Type="http://schemas.openxmlformats.org/officeDocument/2006/relationships/slideLayout" Target="../slideLayouts/slideLayout33.xml"/>
  <Relationship Id="rId8" Type="http://schemas.openxmlformats.org/officeDocument/2006/relationships/slideLayout" Target="../slideLayouts/slideLayout34.xml"/>
  <Relationship Id="rId9" Type="http://schemas.openxmlformats.org/officeDocument/2006/relationships/slideLayout" Target="../slideLayouts/slideLayout35.xml"/>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14" descr="test4738_VGR_ppt_board_undersidor_blue"/>
          <p:cNvPicPr>
            <a:picLocks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6045200"/>
            <a:ext cx="9140825" cy="812800"/>
          </a:xfrm>
          <a:prstGeom prst="rect">
            <a:avLst/>
          </a:prstGeom>
          <a:noFill/>
          <a:extLst>
            <a:ext uri="{909E8E84-426E-40DD-AFC4-6F175D3DCCD1}">
              <a14:hiddenFill xmlns:a14="http://schemas.microsoft.com/office/drawing/2010/main">
                <a:solidFill>
                  <a:srgbClr val="FFFFFF"/>
                </a:solidFill>
              </a14:hiddenFill>
            </a:ext>
          </a:extLst>
        </p:spPr>
      </p:pic>
      <p:sp>
        <p:nvSpPr>
          <p:cNvPr id="1029" name="Rectangle 5"/>
          <p:cNvSpPr>
            <a:spLocks noGrp="1" noChangeArrowheads="1"/>
          </p:cNvSpPr>
          <p:nvPr>
            <p:ph type="ftr" sz="quarter" idx="3"/>
          </p:nvPr>
        </p:nvSpPr>
        <p:spPr bwMode="auto">
          <a:xfrm>
            <a:off x="174625" y="6346825"/>
            <a:ext cx="5035550" cy="1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a:defRPr sz="1200" b="1" cap="all" baseline="0">
                <a:solidFill>
                  <a:schemeClr val="bg1"/>
                </a:solidFill>
              </a:defRPr>
            </a:lvl1pPr>
          </a:lstStyle>
          <a:p>
            <a:r>
              <a:rPr lang="sv-SE"/>
              <a:t>Journal via nätet | HSA</a:t>
            </a:r>
          </a:p>
        </p:txBody>
      </p:sp>
    </p:spTree>
  </p:cSld>
  <p:clrMap bg1="lt1" tx1="dk1" bg2="lt2" tx2="dk2" accent1="accent1" accent2="accent2" accent3="accent3" accent4="accent4" accent5="accent5" accent6="accent6" hlink="hlink" folHlink="folHlink"/>
  <p:sldLayoutIdLst>
    <p:sldLayoutId id="2147483649" r:id="rId1"/>
    <p:sldLayoutId id="2147483681" r:id="rId2"/>
    <p:sldLayoutId id="2147483650" r:id="rId3"/>
    <p:sldLayoutId id="2147483651" r:id="rId4"/>
    <p:sldLayoutId id="2147483654" r:id="rId5"/>
    <p:sldLayoutId id="2147483655" r:id="rId6"/>
    <p:sldLayoutId id="2147483660" r:id="rId7"/>
    <p:sldLayoutId id="2147483661" r:id="rId8"/>
    <p:sldLayoutId id="2147483666" r:id="rId9"/>
    <p:sldLayoutId id="2147483665" r:id="rId10"/>
    <p:sldLayoutId id="2147483664" r:id="rId11"/>
    <p:sldLayoutId id="2147483662" r:id="rId12"/>
    <p:sldLayoutId id="2147483663" r:id="rId13"/>
    <p:sldLayoutId id="2147483667" r:id="rId14"/>
    <p:sldLayoutId id="2147483694"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rtl="0" eaLnBrk="1" fontAlgn="base" hangingPunct="1">
        <a:spcBef>
          <a:spcPct val="0"/>
        </a:spcBef>
        <a:spcAft>
          <a:spcPct val="0"/>
        </a:spcAft>
        <a:defRPr sz="3400" kern="1200">
          <a:solidFill>
            <a:schemeClr val="tx2"/>
          </a:solidFill>
          <a:latin typeface="+mj-lt"/>
          <a:ea typeface="+mj-ea"/>
          <a:cs typeface="+mj-cs"/>
        </a:defRPr>
      </a:lvl1pPr>
      <a:lvl2pPr algn="l" rtl="0" eaLnBrk="1" fontAlgn="base" hangingPunct="1">
        <a:spcBef>
          <a:spcPct val="0"/>
        </a:spcBef>
        <a:spcAft>
          <a:spcPct val="0"/>
        </a:spcAft>
        <a:defRPr sz="3400">
          <a:solidFill>
            <a:schemeClr val="tx2"/>
          </a:solidFill>
          <a:latin typeface="Arial" panose="020B0604020202020204" pitchFamily="34" charset="0"/>
        </a:defRPr>
      </a:lvl2pPr>
      <a:lvl3pPr algn="l" rtl="0" eaLnBrk="1" fontAlgn="base" hangingPunct="1">
        <a:spcBef>
          <a:spcPct val="0"/>
        </a:spcBef>
        <a:spcAft>
          <a:spcPct val="0"/>
        </a:spcAft>
        <a:defRPr sz="3400">
          <a:solidFill>
            <a:schemeClr val="tx2"/>
          </a:solidFill>
          <a:latin typeface="Arial" panose="020B0604020202020204" pitchFamily="34" charset="0"/>
        </a:defRPr>
      </a:lvl3pPr>
      <a:lvl4pPr algn="l" rtl="0" eaLnBrk="1" fontAlgn="base" hangingPunct="1">
        <a:spcBef>
          <a:spcPct val="0"/>
        </a:spcBef>
        <a:spcAft>
          <a:spcPct val="0"/>
        </a:spcAft>
        <a:defRPr sz="3400">
          <a:solidFill>
            <a:schemeClr val="tx2"/>
          </a:solidFill>
          <a:latin typeface="Arial" panose="020B0604020202020204" pitchFamily="34" charset="0"/>
        </a:defRPr>
      </a:lvl4pPr>
      <a:lvl5pPr algn="l" rtl="0" eaLnBrk="1" fontAlgn="base" hangingPunct="1">
        <a:spcBef>
          <a:spcPct val="0"/>
        </a:spcBef>
        <a:spcAft>
          <a:spcPct val="0"/>
        </a:spcAft>
        <a:defRPr sz="3400">
          <a:solidFill>
            <a:schemeClr val="tx2"/>
          </a:solidFill>
          <a:latin typeface="Arial" panose="020B0604020202020204" pitchFamily="34" charset="0"/>
        </a:defRPr>
      </a:lvl5pPr>
      <a:lvl6pPr marL="457200" algn="l" rtl="0" eaLnBrk="1" fontAlgn="base" hangingPunct="1">
        <a:spcBef>
          <a:spcPct val="0"/>
        </a:spcBef>
        <a:spcAft>
          <a:spcPct val="0"/>
        </a:spcAft>
        <a:defRPr sz="3400">
          <a:solidFill>
            <a:schemeClr val="tx2"/>
          </a:solidFill>
          <a:latin typeface="Arial" panose="020B0604020202020204" pitchFamily="34" charset="0"/>
        </a:defRPr>
      </a:lvl6pPr>
      <a:lvl7pPr marL="914400" algn="l" rtl="0" eaLnBrk="1" fontAlgn="base" hangingPunct="1">
        <a:spcBef>
          <a:spcPct val="0"/>
        </a:spcBef>
        <a:spcAft>
          <a:spcPct val="0"/>
        </a:spcAft>
        <a:defRPr sz="3400">
          <a:solidFill>
            <a:schemeClr val="tx2"/>
          </a:solidFill>
          <a:latin typeface="Arial" panose="020B0604020202020204" pitchFamily="34" charset="0"/>
        </a:defRPr>
      </a:lvl7pPr>
      <a:lvl8pPr marL="1371600" algn="l" rtl="0" eaLnBrk="1" fontAlgn="base" hangingPunct="1">
        <a:spcBef>
          <a:spcPct val="0"/>
        </a:spcBef>
        <a:spcAft>
          <a:spcPct val="0"/>
        </a:spcAft>
        <a:defRPr sz="3400">
          <a:solidFill>
            <a:schemeClr val="tx2"/>
          </a:solidFill>
          <a:latin typeface="Arial" panose="020B0604020202020204" pitchFamily="34" charset="0"/>
        </a:defRPr>
      </a:lvl8pPr>
      <a:lvl9pPr marL="1828800" algn="l" rtl="0" eaLnBrk="1" fontAlgn="base" hangingPunct="1">
        <a:spcBef>
          <a:spcPct val="0"/>
        </a:spcBef>
        <a:spcAft>
          <a:spcPct val="0"/>
        </a:spcAft>
        <a:defRPr sz="3400">
          <a:solidFill>
            <a:schemeClr val="tx2"/>
          </a:solidFill>
          <a:latin typeface="Arial" panose="020B0604020202020204" pitchFamily="34" charset="0"/>
        </a:defRPr>
      </a:lvl9pPr>
    </p:titleStyle>
    <p:bodyStyle>
      <a:lvl1pPr marL="180975" indent="-180975" algn="l" rtl="0" eaLnBrk="1" fontAlgn="base" hangingPunct="1">
        <a:lnSpc>
          <a:spcPct val="104000"/>
        </a:lnSpc>
        <a:spcBef>
          <a:spcPct val="40000"/>
        </a:spcBef>
        <a:spcAft>
          <a:spcPct val="0"/>
        </a:spcAft>
        <a:buChar char="•"/>
        <a:defRPr sz="2400" kern="1200">
          <a:solidFill>
            <a:schemeClr val="tx1"/>
          </a:solidFill>
          <a:latin typeface="+mn-lt"/>
          <a:ea typeface="+mn-ea"/>
          <a:cs typeface="+mn-cs"/>
        </a:defRPr>
      </a:lvl1pPr>
      <a:lvl2pPr marL="627063" indent="-177800" algn="l" rtl="0" eaLnBrk="1" fontAlgn="base" hangingPunct="1">
        <a:lnSpc>
          <a:spcPct val="111000"/>
        </a:lnSpc>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035050" indent="-228600" algn="l" rtl="0" eaLnBrk="1" fontAlgn="base" hangingPunct="1">
        <a:spcBef>
          <a:spcPct val="20000"/>
        </a:spcBef>
        <a:spcAft>
          <a:spcPct val="0"/>
        </a:spcAft>
        <a:buChar char="•"/>
        <a:defRPr sz="2000" kern="1200">
          <a:solidFill>
            <a:schemeClr val="tx1"/>
          </a:solidFill>
          <a:latin typeface="+mn-lt"/>
          <a:ea typeface="+mn-ea"/>
          <a:cs typeface="+mn-cs"/>
        </a:defRPr>
      </a:lvl3pPr>
      <a:lvl4pPr marL="1443038"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851025"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7FBBF8-6571-4A70-A81A-B5798A1AAF93}" type="datetime1">
              <a:rPr lang="sv-SE" smtClean="0"/>
              <a:t>2019-07-09</a:t>
            </a:fld>
            <a:endParaRPr lang="sv-SE"/>
          </a:p>
        </p:txBody>
      </p:sp>
      <p:sp>
        <p:nvSpPr>
          <p:cNvPr id="5" name="Platshållare för sidfot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Journal via nätet | HSA</a:t>
            </a:r>
          </a:p>
        </p:txBody>
      </p:sp>
      <p:sp>
        <p:nvSpPr>
          <p:cNvPr id="6" name="Platshållare för bildnumm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860CE5-168E-4DC9-B344-1DD71AE6AF54}" type="slidenum">
              <a:rPr lang="sv-SE" smtClean="0"/>
              <a:t>‹#›</a:t>
            </a:fld>
            <a:endParaRPr lang="sv-SE"/>
          </a:p>
        </p:txBody>
      </p:sp>
    </p:spTree>
    <p:extLst>
      <p:ext uri="{BB962C8B-B14F-4D97-AF65-F5344CB8AC3E}">
        <p14:creationId xmlns:p14="http://schemas.microsoft.com/office/powerpoint/2010/main" val="4689159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0461E9-D4BE-4A32-BE84-618CDA8D6702}" type="datetime1">
              <a:rPr lang="sv-SE" smtClean="0"/>
              <a:t>2019-07-09</a:t>
            </a:fld>
            <a:endParaRPr lang="sv-SE"/>
          </a:p>
        </p:txBody>
      </p:sp>
      <p:sp>
        <p:nvSpPr>
          <p:cNvPr id="5" name="Platshållare för sidfot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Journal via nätet | HSA</a:t>
            </a:r>
          </a:p>
        </p:txBody>
      </p:sp>
      <p:sp>
        <p:nvSpPr>
          <p:cNvPr id="6" name="Platshållare för bildnumm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F5D07-0BBD-42DA-8D22-BC8FCB69BFBE}" type="slidenum">
              <a:rPr lang="sv-SE" smtClean="0"/>
              <a:t>‹#›</a:t>
            </a:fld>
            <a:endParaRPr lang="sv-SE"/>
          </a:p>
        </p:txBody>
      </p:sp>
    </p:spTree>
    <p:extLst>
      <p:ext uri="{BB962C8B-B14F-4D97-AF65-F5344CB8AC3E}">
        <p14:creationId xmlns:p14="http://schemas.microsoft.com/office/powerpoint/2010/main" val="128380249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
  <Relationship Id="rId1" Type="http://schemas.openxmlformats.org/officeDocument/2006/relationships/slideLayout" Target="../slideLayouts/slideLayout15.xml"/>
  <Relationship Id="rId2" Type="http://schemas.openxmlformats.org/officeDocument/2006/relationships/notesSlide" Target="../notesSlides/notesSlide1.xml"/>
  <Relationship Id="rId3" Type="http://schemas.openxmlformats.org/officeDocument/2006/relationships/image" Target="../media/image5.png"/>
  <Relationship Id="rId4" Type="http://schemas.openxmlformats.org/officeDocument/2006/relationships/image" Target="../media/image6.png"/>
</Relationships>

</file>

<file path=ppt/slides/_rels/slide10.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14.xml"/>
  <Relationship Id="rId3" Type="http://schemas.openxmlformats.org/officeDocument/2006/relationships/hyperlink" TargetMode="External" Target="https://alfresco.vgregion.se/alfresco/service/vgr/storage/node/content/workspace/SpacesStore/9009c58a-2329-4655-a123-492d3e811df5/Undantag%20fr%c3%a5n%20direkt%c3%a5tkomst%20enbart%20termer.pdf?a=false&amp;guest=true"/>
  <Relationship Id="rId4" Type="http://schemas.openxmlformats.org/officeDocument/2006/relationships/hyperlink" TargetMode="External" Target="https://www.vgregion.se/halsa-och-vard/vardgivarwebben/utveckling--uppfoljning/verksamhetsutveckling/projekt/journal-via-natet/rutiner-och-styrande-dokument/"/>
</Relationships>

</file>

<file path=ppt/slides/_rels/slide15.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15.xml"/>
  <Relationship Id="rId3" Type="http://schemas.openxmlformats.org/officeDocument/2006/relationships/hyperlink" TargetMode="External" Target="http://www.inera.se/TJANSTER--PROJEKT/Journalen/Nationellt-regelverk/"/>
  <Relationship Id="rId4" Type="http://schemas.openxmlformats.org/officeDocument/2006/relationships/hyperlink" TargetMode="External" Target="http://www.rikstermbanken.se/rtb/visaTermpost.html?id=177191"/>
  <Relationship Id="rId5" Type="http://schemas.openxmlformats.org/officeDocument/2006/relationships/hyperlink" TargetMode="External" Target="http://www.inera.se/aktuellt/nyheter/2016/allmant/nytt-regelverk-for-journalen-via-natet/"/>
</Relationships>

</file>

<file path=ppt/slides/_rels/slide16.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16.xml"/>
  <Relationship Id="rId3" Type="http://schemas.openxmlformats.org/officeDocument/2006/relationships/hyperlink" TargetMode="External" Target="https://www.vgregion.se/halsa-och-vard/vardgivarwebben/utveckling--uppfoljning/verksamhetsutveckling/projekt/journal-via-natet/"/>
</Relationships>

</file>

<file path=ppt/slides/_rels/slide17.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17.xml"/>
  <Relationship Id="rId3" Type="http://schemas.openxmlformats.org/officeDocument/2006/relationships/hyperlink" TargetMode="External" Target="https://www.vgregion.se/halsa-och-vard/vardgivarwebben/utveckling--uppfoljning/verksamhetsutveckling/projekt/journal-via-natet/"/>
</Relationships>

</file>

<file path=ppt/slides/_rels/slide18.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18.xml"/>
</Relationships>

</file>

<file path=ppt/slides/_rels/slide19.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19.xml"/>
  <Relationship Id="rId3" Type="http://schemas.openxmlformats.org/officeDocument/2006/relationships/hyperlink" TargetMode="External" Target="https://www.vgregion.se/halsa-och-vard/vardgivarwebben/utveckling--uppfoljning/verksamhetsutveckling/projekt/journal-via-natet/"/>
</Relationships>

</file>

<file path=ppt/slides/_rels/slide2.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2.xml"/>
  <Relationship Id="rId3" Type="http://schemas.openxmlformats.org/officeDocument/2006/relationships/hyperlink" TargetMode="External" Target="https://www.inera.se/"/>
</Relationships>

</file>

<file path=ppt/slides/_rels/slide20.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0.xml"/>
</Relationships>

</file>

<file path=ppt/slides/_rels/slide21.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1.xml"/>
  <Relationship Id="rId3" Type="http://schemas.openxmlformats.org/officeDocument/2006/relationships/hyperlink" TargetMode="External" Target="https://www.vgregion.se/halsa-och-vard/vardgivarwebben/utveckling--uppfoljning/verksamhetsutveckling/projekt/journal-via-natet/"/>
</Relationships>

</file>

<file path=ppt/slides/_rels/slide22.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2.xml"/>
</Relationships>

</file>

<file path=ppt/slides/_rels/slide23.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3.xml"/>
  <Relationship Id="rId3" Type="http://schemas.openxmlformats.org/officeDocument/2006/relationships/hyperlink" TargetMode="External" Target="https://www.vgregion.se/halsa-och-vard/vardgivarwebben/utveckling--uppfoljning/verksamhetsutveckling/projekt/journal-via-natet/"/>
</Relationships>

</file>

<file path=ppt/slides/_rels/slide24.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4.xml"/>
</Relationships>

</file>

<file path=ppt/slides/_rels/slide25.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5.xml"/>
  <Relationship Id="rId3" Type="http://schemas.openxmlformats.org/officeDocument/2006/relationships/hyperlink" TargetMode="External" Target="https://www.inera.se/kundservice/formular/felanmalan-och-support/formular-for-felanmalan-och-support/"/>
  <Relationship Id="rId4" Type="http://schemas.openxmlformats.org/officeDocument/2006/relationships/hyperlink" TargetMode="External" Target="http://intra.vgregion.se/sv/MedControl/VGR/MedControl_PRO/"/>
  <Relationship Id="rId5" Type="http://schemas.openxmlformats.org/officeDocument/2006/relationships/hyperlink" TargetMode="External" Target="https://www.1177.se/Vastra-Gotaland/om-1177-vardguiden/e-tjanster-pa-1177-vardguiden/support-och-tekniska-krav-for-e-tjansterna/"/>
  <Relationship Id="rId6" Type="http://schemas.openxmlformats.org/officeDocument/2006/relationships/hyperlink" TargetMode="External" Target="https://www.1177.se/Vastra-Gotaland/om-1177-vardguiden/e-tjanster-pa-1177-vardguiden/det-har-kan-du-gora-nar-du-loggat-in/las-din-journal/las-din-journal-via-natet/"/>
</Relationships>

</file>

<file path=ppt/slides/_rels/slide26.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26.xml"/>
  <Relationship Id="rId3" Type="http://schemas.openxmlformats.org/officeDocument/2006/relationships/image" Target="../media/image9.png"/>
  <Relationship Id="rId4" Type="http://schemas.openxmlformats.org/officeDocument/2006/relationships/image" Target="../media/image10.png"/>
</Relationships>

</file>

<file path=ppt/slides/_rels/slide27.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27.xml"/>
  <Relationship Id="rId3" Type="http://schemas.openxmlformats.org/officeDocument/2006/relationships/hyperlink" TargetMode="External" Target="http://www.vgregion.se/journalvianatet"/>
  <Relationship Id="rId4" Type="http://schemas.openxmlformats.org/officeDocument/2006/relationships/hyperlink" TargetMode="External" Target="mailto:journal.via.natet@vgregion.se"/>
  <Relationship Id="rId5" Type="http://schemas.openxmlformats.org/officeDocument/2006/relationships/hyperlink" TargetMode="External" Target="https://www.youtube.com/watch?v=qwSdPSSr4JI"/>
  <Relationship Id="rId6" Type="http://schemas.openxmlformats.org/officeDocument/2006/relationships/image" Target="../media/image11.png"/>
</Relationships>

</file>

<file path=ppt/slides/_rels/slide3.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3.xml"/>
</Relationships>

</file>

<file path=ppt/slides/_rels/slide4.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4.xml"/>
</Relationships>

</file>

<file path=ppt/slides/_rels/slide5.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5.xml"/>
</Relationships>

</file>

<file path=ppt/slides/_rels/slide6.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6.xml"/>
  <Relationship Id="rId3" Type="http://schemas.openxmlformats.org/officeDocument/2006/relationships/image" Target="../media/image7.png"/>
  <Relationship Id="rId4" Type="http://schemas.openxmlformats.org/officeDocument/2006/relationships/image" Target="../media/image8.png"/>
  <Relationship Id="rId5" Type="http://schemas.openxmlformats.org/officeDocument/2006/relationships/hyperlink" TargetMode="External" Target="http://www.vgregion.se/journalvianatet"/>
</Relationships>

</file>

<file path=ppt/slides/_rels/slide7.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7.xml"/>
</Relationships>

</file>

<file path=ppt/slides/_rels/slide8.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8.xml"/>
</Relationships>

</file>

<file path=ppt/slides/_rels/slide9.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61B6794-1E22-4EBF-B17E-C158C58103FD}"/>
              </a:ext>
            </a:extLst>
          </p:cNvPr>
          <p:cNvSpPr>
            <a:spLocks noGrp="1"/>
          </p:cNvSpPr>
          <p:nvPr>
            <p:ph type="ctrTitle"/>
          </p:nvPr>
        </p:nvSpPr>
        <p:spPr>
          <a:xfrm>
            <a:off x="422181" y="2906132"/>
            <a:ext cx="8624511" cy="901920"/>
          </a:xfrm>
        </p:spPr>
        <p:txBody>
          <a:bodyPr/>
          <a:lstStyle/>
          <a:p>
            <a:r>
              <a:rPr lang="sv-SE" sz="4400" b="1">
                <a:solidFill>
                  <a:schemeClr val="bg1"/>
                </a:solidFill>
                <a:latin typeface="Calibri Light" panose="020F0302020204030204" pitchFamily="34" charset="0"/>
              </a:rPr>
              <a:t>Barns journal via nätet i VGR </a:t>
            </a:r>
          </a:p>
        </p:txBody>
      </p:sp>
      <p:sp>
        <p:nvSpPr>
          <p:cNvPr id="3" name="textruta 2">
            <a:extLst>
              <a:ext uri="{FF2B5EF4-FFF2-40B4-BE49-F238E27FC236}">
                <a16:creationId xmlns:a16="http://schemas.microsoft.com/office/drawing/2014/main" id="{2574530A-BD9E-4DA4-8BCB-D4191A271038}"/>
              </a:ext>
            </a:extLst>
          </p:cNvPr>
          <p:cNvSpPr txBox="1"/>
          <p:nvPr/>
        </p:nvSpPr>
        <p:spPr>
          <a:xfrm>
            <a:off x="299168" y="2146020"/>
            <a:ext cx="3271345" cy="769441"/>
          </a:xfrm>
          <a:prstGeom prst="rect">
            <a:avLst/>
          </a:prstGeom>
          <a:noFill/>
        </p:spPr>
        <p:txBody>
          <a:bodyPr wrap="square" rtlCol="0">
            <a:spAutoFit/>
          </a:bodyPr>
          <a:lstStyle/>
          <a:p>
            <a:pPr algn="l"/>
            <a:r>
              <a:rPr lang="sv-SE" sz="4400" b="1">
                <a:solidFill>
                  <a:schemeClr val="bg1"/>
                </a:solidFill>
                <a:latin typeface="Calibri Light" panose="020F0302020204030204" pitchFamily="34" charset="0"/>
              </a:rPr>
              <a:t>Välkommen!</a:t>
            </a:r>
          </a:p>
        </p:txBody>
      </p:sp>
      <p:pic>
        <p:nvPicPr>
          <p:cNvPr id="4" name="Bildobjekt 3">
            <a:extLst>
              <a:ext uri="{FF2B5EF4-FFF2-40B4-BE49-F238E27FC236}">
                <a16:creationId xmlns:a16="http://schemas.microsoft.com/office/drawing/2014/main" id="{AF6E0662-2AE4-4E20-80E5-ECC50A8E06F8}"/>
              </a:ext>
            </a:extLst>
          </p:cNvPr>
          <p:cNvPicPr>
            <a:picLocks noChangeAspect="1"/>
          </p:cNvPicPr>
          <p:nvPr/>
        </p:nvPicPr>
        <p:blipFill>
          <a:blip r:embed="rId3"/>
          <a:stretch>
            <a:fillRect/>
          </a:stretch>
        </p:blipFill>
        <p:spPr>
          <a:xfrm>
            <a:off x="-42710" y="3942540"/>
            <a:ext cx="4614710" cy="2305967"/>
          </a:xfrm>
          <a:prstGeom prst="rect">
            <a:avLst/>
          </a:prstGeom>
          <a:effectLst>
            <a:softEdge rad="635000"/>
          </a:effectLst>
        </p:spPr>
      </p:pic>
      <p:pic>
        <p:nvPicPr>
          <p:cNvPr id="5" name="Bildobjekt 4">
            <a:extLst>
              <a:ext uri="{FF2B5EF4-FFF2-40B4-BE49-F238E27FC236}">
                <a16:creationId xmlns:a16="http://schemas.microsoft.com/office/drawing/2014/main" id="{D5634222-439E-422F-9C98-2C9EAF6E92AB}"/>
              </a:ext>
            </a:extLst>
          </p:cNvPr>
          <p:cNvPicPr>
            <a:picLocks noChangeAspect="1"/>
          </p:cNvPicPr>
          <p:nvPr/>
        </p:nvPicPr>
        <p:blipFill>
          <a:blip r:embed="rId4"/>
          <a:stretch>
            <a:fillRect/>
          </a:stretch>
        </p:blipFill>
        <p:spPr>
          <a:xfrm>
            <a:off x="4276395" y="258320"/>
            <a:ext cx="4770297" cy="2424820"/>
          </a:xfrm>
          <a:prstGeom prst="rect">
            <a:avLst/>
          </a:prstGeom>
          <a:effectLst>
            <a:softEdge rad="635000"/>
          </a:effectLst>
        </p:spPr>
      </p:pic>
    </p:spTree>
    <p:extLst>
      <p:ext uri="{BB962C8B-B14F-4D97-AF65-F5344CB8AC3E}">
        <p14:creationId xmlns:p14="http://schemas.microsoft.com/office/powerpoint/2010/main" val="752291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5C483A81-0B91-478C-B61B-6FBCEFFCDA79}"/>
              </a:ext>
            </a:extLst>
          </p:cNvPr>
          <p:cNvSpPr>
            <a:spLocks noGrp="1"/>
          </p:cNvSpPr>
          <p:nvPr>
            <p:ph type="title"/>
          </p:nvPr>
        </p:nvSpPr>
        <p:spPr>
          <a:xfrm>
            <a:off x="419100" y="409279"/>
            <a:ext cx="8724900" cy="582613"/>
          </a:xfrm>
        </p:spPr>
        <p:txBody>
          <a:bodyPr/>
          <a:lstStyle/>
          <a:p>
            <a:r>
              <a:rPr lang="sv-SE" sz="3200"/>
              <a:t>Nackdelar – barn som kan beröras negativt</a:t>
            </a:r>
          </a:p>
        </p:txBody>
      </p:sp>
      <p:sp>
        <p:nvSpPr>
          <p:cNvPr id="6" name="Platshållare för text 5">
            <a:extLst>
              <a:ext uri="{FF2B5EF4-FFF2-40B4-BE49-F238E27FC236}">
                <a16:creationId xmlns:a16="http://schemas.microsoft.com/office/drawing/2014/main" id="{9C650380-DF26-4529-AE44-351B7C44D8ED}"/>
              </a:ext>
            </a:extLst>
          </p:cNvPr>
          <p:cNvSpPr>
            <a:spLocks noGrp="1"/>
          </p:cNvSpPr>
          <p:nvPr>
            <p:ph type="body" idx="1"/>
          </p:nvPr>
        </p:nvSpPr>
        <p:spPr>
          <a:xfrm>
            <a:off x="388844" y="1286550"/>
            <a:ext cx="8366312" cy="2397125"/>
          </a:xfrm>
        </p:spPr>
        <p:txBody>
          <a:bodyPr/>
          <a:lstStyle/>
          <a:p>
            <a:pPr lvl="0"/>
            <a:r>
              <a:rPr lang="sv-SE" sz="1800"/>
              <a:t>Barn i utsatta situationer eller placerade</a:t>
            </a:r>
          </a:p>
          <a:p>
            <a:pPr lvl="0"/>
            <a:r>
              <a:rPr lang="sv-SE" sz="1800"/>
              <a:t>Barn utan internet eller inloggningsmöjligheter</a:t>
            </a:r>
          </a:p>
          <a:p>
            <a:pPr lvl="0"/>
            <a:r>
              <a:rPr lang="sv-SE" sz="1800"/>
              <a:t>Barn utan svenskt personnummer, papperslösa, asylsökande</a:t>
            </a:r>
          </a:p>
          <a:p>
            <a:pPr lvl="0"/>
            <a:r>
              <a:rPr lang="sv-SE" sz="1800"/>
              <a:t>Barn till föräldrar som inte är svenskspråkiga – risk att barnet får tolka</a:t>
            </a:r>
          </a:p>
          <a:p>
            <a:pPr lvl="0"/>
            <a:r>
              <a:rPr lang="sv-SE" sz="1800"/>
              <a:t>Barn som är analfabeter</a:t>
            </a:r>
          </a:p>
          <a:p>
            <a:pPr lvl="0"/>
            <a:r>
              <a:rPr lang="sv-SE" sz="1800"/>
              <a:t>Barn 13–15 år måste begära tillgång</a:t>
            </a:r>
            <a:br>
              <a:rPr lang="sv-SE" sz="1800"/>
            </a:br>
            <a:br>
              <a:rPr lang="sv-SE" sz="1800"/>
            </a:br>
            <a:br>
              <a:rPr lang="sv-SE" sz="1800">
                <a:latin typeface="+mj-lt"/>
              </a:rPr>
            </a:br>
            <a:r>
              <a:rPr lang="sv-SE" sz="3200">
                <a:latin typeface="+mj-lt"/>
              </a:rPr>
              <a:t>Barn som kan beröras positivt</a:t>
            </a:r>
          </a:p>
          <a:p>
            <a:pPr lvl="0"/>
            <a:r>
              <a:rPr lang="sv-SE" sz="1800"/>
              <a:t>Alla andra barn med hälso- och sjukvårdskontakter.</a:t>
            </a:r>
            <a:br>
              <a:rPr lang="sv-SE"/>
            </a:br>
            <a:br>
              <a:rPr lang="sv-SE"/>
            </a:br>
            <a:endParaRPr lang="sv-SE"/>
          </a:p>
        </p:txBody>
      </p:sp>
      <p:sp>
        <p:nvSpPr>
          <p:cNvPr id="4" name="Platshållare för sidfot 3">
            <a:extLst>
              <a:ext uri="{FF2B5EF4-FFF2-40B4-BE49-F238E27FC236}">
                <a16:creationId xmlns:a16="http://schemas.microsoft.com/office/drawing/2014/main" id="{BD08FFFF-6A4F-47F6-8FF9-7B1B9C85FCD0}"/>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1985298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5DF52432-53C6-4749-BE29-0838B0733363}"/>
              </a:ext>
            </a:extLst>
          </p:cNvPr>
          <p:cNvSpPr>
            <a:spLocks noGrp="1"/>
          </p:cNvSpPr>
          <p:nvPr>
            <p:ph type="title"/>
          </p:nvPr>
        </p:nvSpPr>
        <p:spPr>
          <a:xfrm>
            <a:off x="419100" y="289080"/>
            <a:ext cx="8305800" cy="582613"/>
          </a:xfrm>
        </p:spPr>
        <p:txBody>
          <a:bodyPr/>
          <a:lstStyle/>
          <a:p>
            <a:r>
              <a:rPr lang="sv-SE" sz="3200"/>
              <a:t>Sammanlagd bedömning</a:t>
            </a:r>
          </a:p>
        </p:txBody>
      </p:sp>
      <p:sp>
        <p:nvSpPr>
          <p:cNvPr id="6" name="Platshållare för text 5">
            <a:extLst>
              <a:ext uri="{FF2B5EF4-FFF2-40B4-BE49-F238E27FC236}">
                <a16:creationId xmlns:a16="http://schemas.microsoft.com/office/drawing/2014/main" id="{2190B9BA-C31F-4517-89AB-B015E3848341}"/>
              </a:ext>
            </a:extLst>
          </p:cNvPr>
          <p:cNvSpPr>
            <a:spLocks noGrp="1"/>
          </p:cNvSpPr>
          <p:nvPr>
            <p:ph type="body" idx="1"/>
          </p:nvPr>
        </p:nvSpPr>
        <p:spPr>
          <a:xfrm>
            <a:off x="419100" y="1121134"/>
            <a:ext cx="8599394" cy="4257649"/>
          </a:xfrm>
        </p:spPr>
        <p:txBody>
          <a:bodyPr/>
          <a:lstStyle/>
          <a:p>
            <a:pPr marL="0" indent="0">
              <a:buNone/>
            </a:pPr>
            <a:r>
              <a:rPr lang="sv-SE" sz="2000"/>
              <a:t>För de flesta barn är införandet till barnets bästa</a:t>
            </a:r>
          </a:p>
          <a:p>
            <a:pPr marL="0" indent="0">
              <a:buNone/>
            </a:pPr>
            <a:br>
              <a:rPr lang="sv-SE" sz="1600"/>
            </a:br>
            <a:r>
              <a:rPr lang="sv-SE" sz="1600"/>
              <a:t>För att säkra det enskilda barnets/minderåriges bästa har rutiner för e-tjänsten med tillämpningsanvisningar tagits fram </a:t>
            </a:r>
            <a:br>
              <a:rPr lang="sv-SE" sz="1600"/>
            </a:br>
            <a:br>
              <a:rPr lang="sv-SE" sz="1600"/>
            </a:br>
            <a:r>
              <a:rPr lang="sv-SE" sz="1600"/>
              <a:t>- Undantag från direktåtkomst</a:t>
            </a:r>
            <a:br>
              <a:rPr lang="sv-SE" sz="1600"/>
            </a:br>
            <a:br>
              <a:rPr lang="sv-SE" sz="1600"/>
            </a:br>
            <a:r>
              <a:rPr lang="sv-SE" sz="1600"/>
              <a:t>- Försegling på begäran av patient</a:t>
            </a:r>
            <a:br>
              <a:rPr lang="sv-SE" sz="1600"/>
            </a:br>
            <a:br>
              <a:rPr lang="sv-SE" sz="1600"/>
            </a:br>
            <a:r>
              <a:rPr lang="sv-SE" sz="1600"/>
              <a:t>- Försegling för patient på begäran av hälso-och sjukvårdspersonal</a:t>
            </a:r>
            <a:br>
              <a:rPr lang="sv-SE" sz="1600"/>
            </a:br>
            <a:br>
              <a:rPr lang="sv-SE" sz="1600"/>
            </a:br>
            <a:r>
              <a:rPr lang="sv-SE" sz="1600"/>
              <a:t>- VH/Barns utökade/begränsade åtkomst till barns journal via direktåtkomst</a:t>
            </a:r>
            <a:br>
              <a:rPr lang="sv-SE" sz="1600"/>
            </a:br>
            <a:r>
              <a:rPr lang="sv-SE" sz="1600"/>
              <a:t>          begäran av ungdomen att få åtkomst till sin information mellan 13 tom 15 år</a:t>
            </a:r>
          </a:p>
          <a:p>
            <a:pPr marL="0" indent="0">
              <a:buNone/>
            </a:pPr>
            <a:r>
              <a:rPr lang="sv-SE" sz="1600"/>
              <a:t>          begäran av vårdnadshavare att få åtkomst till ungdomens information mellan</a:t>
            </a:r>
            <a:br>
              <a:rPr lang="sv-SE" sz="1600"/>
            </a:br>
            <a:r>
              <a:rPr lang="sv-SE" sz="1600"/>
              <a:t>          13 tom 15 år</a:t>
            </a:r>
          </a:p>
          <a:p>
            <a:pPr marL="0" indent="0">
              <a:buNone/>
            </a:pPr>
            <a:r>
              <a:rPr lang="sv-SE" sz="1600"/>
              <a:t>          blockering av vårdnadshavares åtkomst</a:t>
            </a:r>
          </a:p>
          <a:p>
            <a:pPr marL="0" indent="0">
              <a:buNone/>
            </a:pPr>
            <a:r>
              <a:rPr lang="sv-SE" sz="1600"/>
              <a:t>          försegling av barnets/ungdomens journal via nätet vid skyddad ID</a:t>
            </a:r>
          </a:p>
          <a:p>
            <a:pPr marL="0" indent="0">
              <a:buNone/>
            </a:pPr>
            <a:endParaRPr lang="sv-SE" sz="1600"/>
          </a:p>
        </p:txBody>
      </p:sp>
      <p:sp>
        <p:nvSpPr>
          <p:cNvPr id="4" name="Platshållare för sidfot 3">
            <a:extLst>
              <a:ext uri="{FF2B5EF4-FFF2-40B4-BE49-F238E27FC236}">
                <a16:creationId xmlns:a16="http://schemas.microsoft.com/office/drawing/2014/main" id="{EC47B7E7-5267-4BE5-B2F7-6C7C0212244D}"/>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53400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530608" y="686953"/>
            <a:ext cx="7680194" cy="582613"/>
          </a:xfrm>
        </p:spPr>
        <p:txBody>
          <a:bodyPr/>
          <a:lstStyle/>
          <a:p>
            <a:r>
              <a:rPr lang="sv-SE" sz="2800">
                <a:solidFill>
                  <a:schemeClr val="tx1"/>
                </a:solidFill>
              </a:rPr>
              <a:t>Anslutningsdatum </a:t>
            </a:r>
            <a:br>
              <a:rPr lang="sv-SE" sz="2800">
                <a:solidFill>
                  <a:schemeClr val="tx1"/>
                </a:solidFill>
              </a:rPr>
            </a:br>
            <a:br>
              <a:rPr lang="sv-SE" sz="2800">
                <a:solidFill>
                  <a:schemeClr val="tx1"/>
                </a:solidFill>
              </a:rPr>
            </a:br>
            <a:br>
              <a:rPr lang="sv-SE" sz="2800">
                <a:solidFill>
                  <a:schemeClr val="tx1"/>
                </a:solidFill>
              </a:rPr>
            </a:br>
            <a:endParaRPr lang="sv-SE" sz="2800">
              <a:solidFill>
                <a:schemeClr val="tx1"/>
              </a:solidFill>
            </a:endParaRPr>
          </a:p>
        </p:txBody>
      </p:sp>
      <p:sp>
        <p:nvSpPr>
          <p:cNvPr id="6" name="Platshållare för text 5"/>
          <p:cNvSpPr>
            <a:spLocks noGrp="1"/>
          </p:cNvSpPr>
          <p:nvPr>
            <p:ph type="body" idx="1"/>
          </p:nvPr>
        </p:nvSpPr>
        <p:spPr>
          <a:xfrm>
            <a:off x="414494" y="1780971"/>
            <a:ext cx="8564614" cy="3850572"/>
          </a:xfrm>
        </p:spPr>
        <p:txBody>
          <a:bodyPr/>
          <a:lstStyle/>
          <a:p>
            <a:r>
              <a:rPr lang="sv-SE" sz="2000"/>
              <a:t>Barns journaler 0-12 år ansluts till e-tjänsten 191001</a:t>
            </a:r>
            <a:br>
              <a:rPr lang="sv-SE" sz="2000"/>
            </a:br>
            <a:r>
              <a:rPr lang="sv-SE" sz="2000"/>
              <a:t>BUP är undantagen</a:t>
            </a:r>
            <a:br>
              <a:rPr lang="sv-SE" sz="2000"/>
            </a:br>
            <a:endParaRPr lang="sv-SE" sz="2000"/>
          </a:p>
          <a:p>
            <a:r>
              <a:rPr lang="sv-SE" sz="2000"/>
              <a:t>Journalinformationen visas från anslutningsdatumet </a:t>
            </a:r>
            <a:br>
              <a:rPr lang="sv-SE" sz="2000"/>
            </a:br>
            <a:endParaRPr lang="sv-SE" sz="2000"/>
          </a:p>
          <a:p>
            <a:r>
              <a:rPr lang="sv-SE" sz="2000"/>
              <a:t>Äldre journalinformation kan begäras ut i pappersformat men utlämnas först efter att ansvarig utfört sedvanlig menprövning</a:t>
            </a:r>
            <a:br>
              <a:rPr lang="sv-SE" sz="2000"/>
            </a:br>
            <a:br>
              <a:rPr lang="sv-SE" sz="2000"/>
            </a:br>
            <a:endParaRPr lang="sv-SE" sz="2000"/>
          </a:p>
        </p:txBody>
      </p:sp>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3998289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ubrik 5"/>
          <p:cNvSpPr>
            <a:spLocks noGrp="1"/>
          </p:cNvSpPr>
          <p:nvPr>
            <p:ph type="title"/>
          </p:nvPr>
        </p:nvSpPr>
        <p:spPr>
          <a:xfrm>
            <a:off x="239062" y="328660"/>
            <a:ext cx="8305800" cy="582613"/>
          </a:xfrm>
        </p:spPr>
        <p:txBody>
          <a:bodyPr/>
          <a:lstStyle/>
          <a:p>
            <a:r>
              <a:rPr lang="sv-SE" sz="3200"/>
              <a:t>Vad krävs för åtkomst till Journalen</a:t>
            </a:r>
          </a:p>
        </p:txBody>
      </p:sp>
      <p:sp>
        <p:nvSpPr>
          <p:cNvPr id="5" name="Platshållare för sidfot 3"/>
          <p:cNvSpPr txBox="1">
            <a:spLocks/>
          </p:cNvSpPr>
          <p:nvPr/>
        </p:nvSpPr>
        <p:spPr>
          <a:xfrm>
            <a:off x="162891" y="6317598"/>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
        <p:nvSpPr>
          <p:cNvPr id="3" name="Rektangel 2">
            <a:extLst>
              <a:ext uri="{FF2B5EF4-FFF2-40B4-BE49-F238E27FC236}">
                <a16:creationId xmlns:a16="http://schemas.microsoft.com/office/drawing/2014/main" id="{EE61B731-DCF9-4154-8C30-E99105DDE21B}"/>
              </a:ext>
            </a:extLst>
          </p:cNvPr>
          <p:cNvSpPr/>
          <p:nvPr/>
        </p:nvSpPr>
        <p:spPr>
          <a:xfrm>
            <a:off x="239062" y="1115482"/>
            <a:ext cx="8665876" cy="4997907"/>
          </a:xfrm>
          <a:prstGeom prst="rect">
            <a:avLst/>
          </a:prstGeom>
        </p:spPr>
        <p:txBody>
          <a:bodyPr wrap="square">
            <a:spAutoFit/>
          </a:bodyPr>
          <a:lstStyle/>
          <a:p>
            <a:pPr marL="342900" lvl="0" indent="-342900" algn="l">
              <a:lnSpc>
                <a:spcPct val="107000"/>
              </a:lnSpc>
              <a:spcAft>
                <a:spcPts val="0"/>
              </a:spcAft>
              <a:buFont typeface="Symbol" panose="05050102010706020507" pitchFamily="18" charset="2"/>
              <a:buChar char=""/>
            </a:pPr>
            <a:r>
              <a:rPr lang="sv-SE">
                <a:latin typeface="Times New Roman" panose="02020603050405020304" pitchFamily="18" charset="0"/>
                <a:ea typeface="Times New Roman" panose="02020603050405020304" pitchFamily="18" charset="0"/>
                <a:cs typeface="Times New Roman" panose="02020603050405020304" pitchFamily="18" charset="0"/>
              </a:rPr>
              <a:t>Svenskt personnummer</a:t>
            </a:r>
          </a:p>
          <a:p>
            <a:pPr marL="342900" lvl="0" indent="-342900" algn="l">
              <a:lnSpc>
                <a:spcPct val="107000"/>
              </a:lnSpc>
              <a:spcAft>
                <a:spcPts val="0"/>
              </a:spcAft>
              <a:buFont typeface="Symbol" panose="05050102010706020507" pitchFamily="18" charset="2"/>
              <a:buChar char=""/>
            </a:pPr>
            <a:r>
              <a:rPr lang="sv-SE" u="sng">
                <a:latin typeface="Times New Roman" panose="02020603050405020304" pitchFamily="18" charset="0"/>
                <a:ea typeface="Times New Roman" panose="02020603050405020304" pitchFamily="18" charset="0"/>
                <a:cs typeface="Times New Roman" panose="02020603050405020304" pitchFamily="18" charset="0"/>
              </a:rPr>
              <a:t>&gt;</a:t>
            </a:r>
            <a:r>
              <a:rPr lang="sv-SE">
                <a:latin typeface="Times New Roman" panose="02020603050405020304" pitchFamily="18" charset="0"/>
                <a:ea typeface="Times New Roman" panose="02020603050405020304" pitchFamily="18" charset="0"/>
                <a:cs typeface="Times New Roman" panose="02020603050405020304" pitchFamily="18" charset="0"/>
              </a:rPr>
              <a:t> 16 år</a:t>
            </a:r>
          </a:p>
          <a:p>
            <a:pPr marL="342900" lvl="0" indent="-342900" algn="l">
              <a:lnSpc>
                <a:spcPct val="107000"/>
              </a:lnSpc>
              <a:spcAft>
                <a:spcPts val="0"/>
              </a:spcAft>
              <a:buFont typeface="Symbol" panose="05050102010706020507" pitchFamily="18" charset="2"/>
              <a:buChar char=""/>
            </a:pPr>
            <a:r>
              <a:rPr lang="sv-SE">
                <a:latin typeface="Times New Roman" panose="02020603050405020304" pitchFamily="18" charset="0"/>
                <a:ea typeface="Times New Roman" panose="02020603050405020304" pitchFamily="18" charset="0"/>
                <a:cs typeface="Times New Roman" panose="02020603050405020304" pitchFamily="18" charset="0"/>
              </a:rPr>
              <a:t>e-legitimation eller mobilt Bank ID</a:t>
            </a:r>
          </a:p>
          <a:p>
            <a:pPr marL="342900" lvl="0" indent="-342900" algn="l">
              <a:lnSpc>
                <a:spcPct val="107000"/>
              </a:lnSpc>
              <a:spcAft>
                <a:spcPts val="0"/>
              </a:spcAft>
              <a:buFont typeface="Symbol" panose="05050102010706020507" pitchFamily="18" charset="2"/>
              <a:buChar char=""/>
            </a:pPr>
            <a:r>
              <a:rPr lang="sv-SE">
                <a:latin typeface="Times New Roman" panose="02020603050405020304" pitchFamily="18" charset="0"/>
                <a:ea typeface="Times New Roman" panose="02020603050405020304" pitchFamily="18" charset="0"/>
                <a:cs typeface="Times New Roman" panose="02020603050405020304" pitchFamily="18" charset="0"/>
              </a:rPr>
              <a:t>inloggning via 1177 Vårdguidens e-tjänster</a:t>
            </a:r>
          </a:p>
          <a:p>
            <a:pPr algn="l">
              <a:lnSpc>
                <a:spcPct val="107000"/>
              </a:lnSpc>
              <a:spcAft>
                <a:spcPts val="800"/>
              </a:spcAft>
            </a:pPr>
            <a:r>
              <a:rPr lang="sv-SE">
                <a:latin typeface="Times New Roman" panose="02020603050405020304" pitchFamily="18" charset="0"/>
                <a:ea typeface="Times New Roman" panose="02020603050405020304" pitchFamily="18" charset="0"/>
                <a:cs typeface="Times New Roman" panose="02020603050405020304" pitchFamily="18" charset="0"/>
              </a:rPr>
              <a:t> </a:t>
            </a:r>
          </a:p>
          <a:p>
            <a:pPr algn="l">
              <a:lnSpc>
                <a:spcPct val="107000"/>
              </a:lnSpc>
              <a:spcAft>
                <a:spcPts val="800"/>
              </a:spcAft>
            </a:pPr>
            <a:r>
              <a:rPr lang="sv-SE" sz="3200">
                <a:solidFill>
                  <a:schemeClr val="tx2"/>
                </a:solidFill>
                <a:latin typeface="+mj-lt"/>
                <a:ea typeface="+mj-ea"/>
                <a:cs typeface="+mj-cs"/>
              </a:rPr>
              <a:t>Vad krävs för att få åtkomst till barns journal</a:t>
            </a:r>
          </a:p>
          <a:p>
            <a:pPr marL="342900" lvl="0" indent="-342900" algn="l">
              <a:lnSpc>
                <a:spcPct val="107000"/>
              </a:lnSpc>
              <a:spcAft>
                <a:spcPts val="0"/>
              </a:spcAft>
              <a:buFont typeface="Symbol" panose="05050102010706020507" pitchFamily="18" charset="2"/>
              <a:buChar char=""/>
            </a:pPr>
            <a:r>
              <a:rPr lang="sv-SE">
                <a:latin typeface="Times New Roman" panose="02020603050405020304" pitchFamily="18" charset="0"/>
                <a:ea typeface="Times New Roman" panose="02020603050405020304" pitchFamily="18" charset="0"/>
                <a:cs typeface="Times New Roman" panose="02020603050405020304" pitchFamily="18" charset="0"/>
              </a:rPr>
              <a:t>registrerad hos Skatteverket som vårdnadshavare för ett barn &lt;13 år</a:t>
            </a:r>
          </a:p>
          <a:p>
            <a:pPr marL="342900" lvl="0" indent="-342900" algn="l">
              <a:lnSpc>
                <a:spcPct val="107000"/>
              </a:lnSpc>
              <a:spcAft>
                <a:spcPts val="0"/>
              </a:spcAft>
              <a:buFont typeface="Symbol" panose="05050102010706020507" pitchFamily="18" charset="2"/>
              <a:buChar char=""/>
            </a:pPr>
            <a:r>
              <a:rPr lang="sv-SE">
                <a:latin typeface="Times New Roman" panose="02020603050405020304" pitchFamily="18" charset="0"/>
                <a:ea typeface="Times New Roman" panose="02020603050405020304" pitchFamily="18" charset="0"/>
                <a:cs typeface="Times New Roman" panose="02020603050405020304" pitchFamily="18" charset="0"/>
              </a:rPr>
              <a:t>logga in i din egen journal och växla till ditt barns journal</a:t>
            </a:r>
            <a:br>
              <a:rPr lang="sv-SE">
                <a:latin typeface="Times New Roman" panose="02020603050405020304" pitchFamily="18" charset="0"/>
                <a:ea typeface="Times New Roman" panose="02020603050405020304" pitchFamily="18" charset="0"/>
                <a:cs typeface="Times New Roman" panose="02020603050405020304" pitchFamily="18" charset="0"/>
              </a:rPr>
            </a:br>
            <a:r>
              <a:rPr lang="sv-SE">
                <a:latin typeface="Times New Roman" panose="02020603050405020304" pitchFamily="18" charset="0"/>
                <a:ea typeface="Times New Roman" panose="02020603050405020304" pitchFamily="18" charset="0"/>
                <a:cs typeface="Times New Roman" panose="02020603050405020304" pitchFamily="18" charset="0"/>
              </a:rPr>
              <a:t> </a:t>
            </a:r>
          </a:p>
          <a:p>
            <a:pPr algn="l"/>
            <a:r>
              <a:rPr lang="sv-SE">
                <a:latin typeface="Times New Roman" panose="02020603050405020304" pitchFamily="18" charset="0"/>
                <a:ea typeface="Times New Roman" panose="02020603050405020304" pitchFamily="18" charset="0"/>
              </a:rPr>
              <a:t>Är man registrerad hos Skatteverket som vårdnadshavare för ett barn &lt;13 år har man automatisk tillgång till barnets journal. Den automatiska tillgången upphör när barnet fyller 13 år.  </a:t>
            </a:r>
            <a:br>
              <a:rPr lang="sv-SE">
                <a:latin typeface="Times New Roman" panose="02020603050405020304" pitchFamily="18" charset="0"/>
                <a:ea typeface="Times New Roman" panose="02020603050405020304" pitchFamily="18" charset="0"/>
              </a:rPr>
            </a:br>
            <a:r>
              <a:rPr lang="sv-SE">
                <a:latin typeface="Times New Roman" panose="02020603050405020304" pitchFamily="18" charset="0"/>
                <a:ea typeface="Times New Roman" panose="02020603050405020304" pitchFamily="18" charset="0"/>
              </a:rPr>
              <a:t>Beroende på barnets situation kan särskilt tillstånd om förlängd åtkomst beviljas, likväl som motsatsen.</a:t>
            </a:r>
            <a:endParaRPr lang="sv-SE"/>
          </a:p>
        </p:txBody>
      </p:sp>
    </p:spTree>
    <p:extLst>
      <p:ext uri="{BB962C8B-B14F-4D97-AF65-F5344CB8AC3E}">
        <p14:creationId xmlns:p14="http://schemas.microsoft.com/office/powerpoint/2010/main" val="1463605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423863" y="642937"/>
            <a:ext cx="8305800" cy="582613"/>
          </a:xfrm>
        </p:spPr>
        <p:txBody>
          <a:bodyPr/>
          <a:lstStyle/>
          <a:p>
            <a:r>
              <a:rPr lang="sv-SE" sz="3200">
                <a:solidFill>
                  <a:schemeClr val="tx1"/>
                </a:solidFill>
              </a:rPr>
              <a:t>Rutiner </a:t>
            </a:r>
          </a:p>
        </p:txBody>
      </p:sp>
      <p:sp>
        <p:nvSpPr>
          <p:cNvPr id="6" name="Platshållare för text 5"/>
          <p:cNvSpPr>
            <a:spLocks noGrp="1"/>
          </p:cNvSpPr>
          <p:nvPr>
            <p:ph type="body" idx="1"/>
          </p:nvPr>
        </p:nvSpPr>
        <p:spPr>
          <a:xfrm>
            <a:off x="423862" y="1512070"/>
            <a:ext cx="8345233" cy="3992618"/>
          </a:xfrm>
        </p:spPr>
        <p:txBody>
          <a:bodyPr/>
          <a:lstStyle/>
          <a:p>
            <a:r>
              <a:rPr lang="sv-SE" dirty="0">
                <a:hlinkClick r:id="rId3"/>
              </a:rPr>
              <a:t>Undantag från direktåtkomst</a:t>
            </a:r>
            <a:br>
              <a:rPr lang="sv-SE" dirty="0"/>
            </a:br>
            <a:endParaRPr lang="sv-SE" dirty="0"/>
          </a:p>
          <a:p>
            <a:r>
              <a:rPr lang="sv-SE" dirty="0">
                <a:hlinkClick r:id="rId4"/>
              </a:rPr>
              <a:t>Försegling och återställande </a:t>
            </a:r>
            <a:r>
              <a:rPr lang="sv-SE" dirty="0"/>
              <a:t>av direktåtkomst för patient på uppdrag av hälso- och sjukvårdspersonal.</a:t>
            </a:r>
          </a:p>
          <a:p>
            <a:r>
              <a:rPr lang="sv-SE" dirty="0">
                <a:hlinkClick r:id="rId4"/>
              </a:rPr>
              <a:t>Försegling och upplåsning </a:t>
            </a:r>
            <a:r>
              <a:rPr lang="sv-SE" dirty="0"/>
              <a:t>av direktåtkomst på uppdrag av patient</a:t>
            </a:r>
          </a:p>
          <a:p>
            <a:r>
              <a:rPr lang="sv-SE" dirty="0"/>
              <a:t>Vårdnadshavares/Barns utökade begränsade direktåtkomst</a:t>
            </a:r>
          </a:p>
          <a:p>
            <a:endParaRPr lang="sv-SE" dirty="0"/>
          </a:p>
        </p:txBody>
      </p:sp>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3021232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419100" y="274564"/>
            <a:ext cx="8305800" cy="620625"/>
          </a:xfrm>
        </p:spPr>
        <p:txBody>
          <a:bodyPr/>
          <a:lstStyle/>
          <a:p>
            <a:r>
              <a:rPr lang="sv-SE" sz="2400">
                <a:solidFill>
                  <a:schemeClr val="tx1"/>
                </a:solidFill>
              </a:rPr>
              <a:t>Rutiner för dokumentation av undantag från direktåtkomst</a:t>
            </a:r>
          </a:p>
        </p:txBody>
      </p:sp>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
        <p:nvSpPr>
          <p:cNvPr id="13" name="TextBox 12">
            <a:extLst>
              <a:ext uri="{FF2B5EF4-FFF2-40B4-BE49-F238E27FC236}">
                <a16:creationId xmlns:a16="http://schemas.microsoft.com/office/drawing/2014/main" id="{6F2CCBBE-9D9E-485A-BA56-9C3D51A6E444}"/>
              </a:ext>
            </a:extLst>
          </p:cNvPr>
          <p:cNvSpPr txBox="1"/>
          <p:nvPr/>
        </p:nvSpPr>
        <p:spPr>
          <a:xfrm>
            <a:off x="3200400" y="3200400"/>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sv-SE"/>
          </a:p>
        </p:txBody>
      </p:sp>
      <p:sp>
        <p:nvSpPr>
          <p:cNvPr id="16" name="TextBox 15">
            <a:extLst>
              <a:ext uri="{FF2B5EF4-FFF2-40B4-BE49-F238E27FC236}">
                <a16:creationId xmlns:a16="http://schemas.microsoft.com/office/drawing/2014/main" id="{C77EDBD7-6948-4BE2-9A87-CA2F92EFE0F2}"/>
              </a:ext>
            </a:extLst>
          </p:cNvPr>
          <p:cNvSpPr txBox="1"/>
          <p:nvPr/>
        </p:nvSpPr>
        <p:spPr>
          <a:xfrm>
            <a:off x="3200400" y="3200400"/>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sv-SE"/>
          </a:p>
        </p:txBody>
      </p:sp>
      <p:sp>
        <p:nvSpPr>
          <p:cNvPr id="19" name="TextBox 18">
            <a:extLst>
              <a:ext uri="{FF2B5EF4-FFF2-40B4-BE49-F238E27FC236}">
                <a16:creationId xmlns:a16="http://schemas.microsoft.com/office/drawing/2014/main" id="{A88F95F9-2003-421C-8A2F-D5AE7B1AE76B}"/>
              </a:ext>
            </a:extLst>
          </p:cNvPr>
          <p:cNvSpPr txBox="1"/>
          <p:nvPr/>
        </p:nvSpPr>
        <p:spPr>
          <a:xfrm>
            <a:off x="3200400" y="3200400"/>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sv-SE"/>
          </a:p>
        </p:txBody>
      </p:sp>
      <p:graphicFrame>
        <p:nvGraphicFramePr>
          <p:cNvPr id="6" name="Tabell 5">
            <a:extLst>
              <a:ext uri="{FF2B5EF4-FFF2-40B4-BE49-F238E27FC236}">
                <a16:creationId xmlns:a16="http://schemas.microsoft.com/office/drawing/2014/main" id="{63A58AFD-939C-6E4A-826F-8E9FA9ADFF86}"/>
              </a:ext>
            </a:extLst>
          </p:cNvPr>
          <p:cNvGraphicFramePr>
            <a:graphicFrameLocks noGrp="1"/>
          </p:cNvGraphicFramePr>
          <p:nvPr>
            <p:extLst>
              <p:ext uri="{D42A27DB-BD31-4B8C-83A1-F6EECF244321}">
                <p14:modId xmlns:p14="http://schemas.microsoft.com/office/powerpoint/2010/main" val="124393814"/>
              </p:ext>
            </p:extLst>
          </p:nvPr>
        </p:nvGraphicFramePr>
        <p:xfrm>
          <a:off x="661509" y="895188"/>
          <a:ext cx="7896704" cy="4776948"/>
        </p:xfrm>
        <a:graphic>
          <a:graphicData uri="http://schemas.openxmlformats.org/drawingml/2006/table">
            <a:tbl>
              <a:tblPr firstRow="1" firstCol="1" bandRow="1"/>
              <a:tblGrid>
                <a:gridCol w="1678136">
                  <a:extLst>
                    <a:ext uri="{9D8B030D-6E8A-4147-A177-3AD203B41FA5}">
                      <a16:colId xmlns:a16="http://schemas.microsoft.com/office/drawing/2014/main" val="1269919499"/>
                    </a:ext>
                  </a:extLst>
                </a:gridCol>
                <a:gridCol w="1746168">
                  <a:extLst>
                    <a:ext uri="{9D8B030D-6E8A-4147-A177-3AD203B41FA5}">
                      <a16:colId xmlns:a16="http://schemas.microsoft.com/office/drawing/2014/main" val="2643241366"/>
                    </a:ext>
                  </a:extLst>
                </a:gridCol>
                <a:gridCol w="2411212">
                  <a:extLst>
                    <a:ext uri="{9D8B030D-6E8A-4147-A177-3AD203B41FA5}">
                      <a16:colId xmlns:a16="http://schemas.microsoft.com/office/drawing/2014/main" val="2277582607"/>
                    </a:ext>
                  </a:extLst>
                </a:gridCol>
                <a:gridCol w="2061188">
                  <a:extLst>
                    <a:ext uri="{9D8B030D-6E8A-4147-A177-3AD203B41FA5}">
                      <a16:colId xmlns:a16="http://schemas.microsoft.com/office/drawing/2014/main" val="2693585478"/>
                    </a:ext>
                  </a:extLst>
                </a:gridCol>
              </a:tblGrid>
              <a:tr h="144654">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Sökord</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Förklaring</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Källa</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Kommentar</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4113949"/>
                  </a:ext>
                </a:extLst>
              </a:tr>
              <a:tr h="1053094">
                <a:tc>
                  <a:txBody>
                    <a:bodyPr/>
                    <a:lstStyle/>
                    <a:p>
                      <a:pPr>
                        <a:lnSpc>
                          <a:spcPct val="107000"/>
                        </a:lnSpc>
                        <a:spcAft>
                          <a:spcPts val="0"/>
                        </a:spcAft>
                      </a:pPr>
                      <a:r>
                        <a:rPr lang="sv-SE" sz="800" b="1">
                          <a:effectLst/>
                          <a:latin typeface="Calibri" panose="020F0502020204030204" pitchFamily="34" charset="0"/>
                          <a:ea typeface="Calibri" panose="020F0502020204030204" pitchFamily="34" charset="0"/>
                          <a:cs typeface="Times New Roman" panose="02020603050405020304" pitchFamily="18" charset="0"/>
                        </a:rPr>
                        <a:t>Tidiga hypoteser</a:t>
                      </a:r>
                      <a:br>
                        <a:rPr lang="sv-SE" sz="800" b="1">
                          <a:effectLst/>
                          <a:latin typeface="Calibri" panose="020F0502020204030204" pitchFamily="34" charset="0"/>
                          <a:ea typeface="Calibri" panose="020F0502020204030204" pitchFamily="34" charset="0"/>
                          <a:cs typeface="Times New Roman" panose="02020603050405020304" pitchFamily="18" charset="0"/>
                        </a:rPr>
                      </a:br>
                      <a:br>
                        <a:rPr lang="sv-SE" sz="800" b="1">
                          <a:effectLst/>
                          <a:latin typeface="Calibri" panose="020F0502020204030204" pitchFamily="34" charset="0"/>
                          <a:ea typeface="Calibri" panose="020F0502020204030204" pitchFamily="34" charset="0"/>
                          <a:cs typeface="Times New Roman" panose="02020603050405020304" pitchFamily="18" charset="0"/>
                        </a:rPr>
                      </a:br>
                      <a:r>
                        <a:rPr lang="sv-SE" sz="800">
                          <a:effectLst/>
                          <a:latin typeface="Calibri" panose="020F0502020204030204" pitchFamily="34" charset="0"/>
                          <a:ea typeface="Calibri" panose="020F0502020204030204" pitchFamily="34" charset="0"/>
                          <a:cs typeface="Times New Roman" panose="02020603050405020304" pitchFamily="18" charset="0"/>
                        </a:rPr>
                        <a:t>Infört 160601</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Otillräckligt belagda journalanteckningar för övriga i vårdkedjans kännedom, som ännu bedöms för oklara att kommunicera med patienten själv innan en hypotes har förkastats eller fastställts</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Nationellt Regelverk för enskilds direktåtkomst till journalinformation </a:t>
                      </a:r>
                      <a:r>
                        <a:rPr lang="sv-SE" sz="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http://www.inera.se/TJANSTER--PROJEKT/Journalen/Nationellt-regelverk/</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 </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Endast för information som skall undantas från enskilds direktåtkomst. Skall användas sparsamt. När hypotes har kommunicerats med patienten eller klarlagts skall detta dokumenteras på ett sådant sätt att direktåtkomst är möjlig. </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4834446"/>
                  </a:ext>
                </a:extLst>
              </a:tr>
              <a:tr h="598874">
                <a:tc>
                  <a:txBody>
                    <a:bodyPr/>
                    <a:lstStyle/>
                    <a:p>
                      <a:pPr>
                        <a:lnSpc>
                          <a:spcPct val="107000"/>
                        </a:lnSpc>
                        <a:spcAft>
                          <a:spcPts val="0"/>
                        </a:spcAft>
                      </a:pPr>
                      <a:r>
                        <a:rPr lang="sv-SE" sz="800" b="1">
                          <a:effectLst/>
                          <a:latin typeface="Calibri" panose="020F0502020204030204" pitchFamily="34" charset="0"/>
                          <a:ea typeface="Calibri" panose="020F0502020204030204" pitchFamily="34" charset="0"/>
                          <a:cs typeface="Times New Roman" panose="02020603050405020304" pitchFamily="18" charset="0"/>
                        </a:rPr>
                        <a:t>Våldsutsatthet i nära relationer</a:t>
                      </a:r>
                      <a:br>
                        <a:rPr lang="sv-SE" sz="800" b="1">
                          <a:effectLst/>
                          <a:latin typeface="Calibri" panose="020F0502020204030204" pitchFamily="34" charset="0"/>
                          <a:ea typeface="Calibri" panose="020F0502020204030204" pitchFamily="34" charset="0"/>
                          <a:cs typeface="Times New Roman" panose="02020603050405020304" pitchFamily="18" charset="0"/>
                        </a:rPr>
                      </a:br>
                      <a:br>
                        <a:rPr lang="sv-SE" sz="800" b="1">
                          <a:effectLst/>
                          <a:latin typeface="Calibri" panose="020F0502020204030204" pitchFamily="34" charset="0"/>
                          <a:ea typeface="Calibri" panose="020F0502020204030204" pitchFamily="34" charset="0"/>
                          <a:cs typeface="Times New Roman" panose="02020603050405020304" pitchFamily="18" charset="0"/>
                        </a:rPr>
                      </a:br>
                      <a:r>
                        <a:rPr lang="sv-SE" sz="800">
                          <a:effectLst/>
                          <a:latin typeface="Calibri" panose="020F0502020204030204" pitchFamily="34" charset="0"/>
                          <a:ea typeface="Calibri" panose="020F0502020204030204" pitchFamily="34" charset="0"/>
                          <a:cs typeface="Times New Roman" panose="02020603050405020304" pitchFamily="18" charset="0"/>
                        </a:rPr>
                        <a:t>Infört 160601</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Journalanteckningar som hanterar för patienten eller tredje man känsliga uppgifter från t.ex. mottagning för våldtagna kvinnor.</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Nationellt Regelverk för enskilds direktåtkomst till journalinformation </a:t>
                      </a:r>
                      <a:r>
                        <a:rPr lang="sv-SE" sz="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http://www.inera.se/TJANSTER--PROJEKT/Journalen/Nationellt-regelverk/</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 </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Endast för information som skall undantas från enskilds direktåtkomst. Skall användas sparsamt.</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895249"/>
                  </a:ext>
                </a:extLst>
              </a:tr>
              <a:tr h="722733">
                <a:tc>
                  <a:txBody>
                    <a:bodyPr/>
                    <a:lstStyle/>
                    <a:p>
                      <a:pPr>
                        <a:lnSpc>
                          <a:spcPct val="107000"/>
                        </a:lnSpc>
                        <a:spcAft>
                          <a:spcPts val="0"/>
                        </a:spcAft>
                      </a:pPr>
                      <a:r>
                        <a:rPr lang="sv-SE" sz="800" b="1">
                          <a:effectLst/>
                          <a:latin typeface="Calibri" panose="020F0502020204030204" pitchFamily="34" charset="0"/>
                          <a:ea typeface="Calibri" panose="020F0502020204030204" pitchFamily="34" charset="0"/>
                          <a:cs typeface="Times New Roman" panose="02020603050405020304" pitchFamily="18" charset="0"/>
                        </a:rPr>
                        <a:t>Enkelblind prövning</a:t>
                      </a:r>
                      <a:br>
                        <a:rPr lang="sv-SE" sz="800" b="1">
                          <a:effectLst/>
                          <a:latin typeface="Calibri" panose="020F0502020204030204" pitchFamily="34" charset="0"/>
                          <a:ea typeface="Calibri" panose="020F0502020204030204" pitchFamily="34" charset="0"/>
                          <a:cs typeface="Times New Roman" panose="02020603050405020304" pitchFamily="18" charset="0"/>
                        </a:rPr>
                      </a:br>
                      <a:br>
                        <a:rPr lang="sv-SE" sz="800" b="1">
                          <a:effectLst/>
                          <a:latin typeface="Calibri" panose="020F0502020204030204" pitchFamily="34" charset="0"/>
                          <a:ea typeface="Calibri" panose="020F0502020204030204" pitchFamily="34" charset="0"/>
                          <a:cs typeface="Times New Roman" panose="02020603050405020304" pitchFamily="18" charset="0"/>
                        </a:rPr>
                      </a:br>
                      <a:r>
                        <a:rPr lang="sv-SE" sz="800">
                          <a:effectLst/>
                          <a:latin typeface="Calibri" panose="020F0502020204030204" pitchFamily="34" charset="0"/>
                          <a:ea typeface="Calibri" panose="020F0502020204030204" pitchFamily="34" charset="0"/>
                          <a:cs typeface="Times New Roman" panose="02020603050405020304" pitchFamily="18" charset="0"/>
                        </a:rPr>
                        <a:t>Infört 170323</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Klinisk prövning där endast den ena av parterna är ovetande om vilken åtgärd en viss deltagare får</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SBU, Statens beredning för medicinsk utvärdering, Jörgen Malmquist: Ordlista | 2004 </a:t>
                      </a:r>
                    </a:p>
                    <a:p>
                      <a:pPr>
                        <a:lnSpc>
                          <a:spcPct val="107000"/>
                        </a:lnSpc>
                        <a:spcAft>
                          <a:spcPts val="0"/>
                        </a:spcAft>
                      </a:pPr>
                      <a:r>
                        <a:rPr lang="sv-SE" sz="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http://www.rikstermbanken.se/rtb/visaTermpost.html?id=177191</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 </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Används när patienten ingår i en enkelblind studie.</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0089271"/>
                  </a:ext>
                </a:extLst>
              </a:tr>
              <a:tr h="1355907">
                <a:tc>
                  <a:txBody>
                    <a:bodyPr/>
                    <a:lstStyle/>
                    <a:p>
                      <a:pPr>
                        <a:lnSpc>
                          <a:spcPct val="107000"/>
                        </a:lnSpc>
                        <a:spcAft>
                          <a:spcPts val="0"/>
                        </a:spcAft>
                      </a:pPr>
                      <a:r>
                        <a:rPr lang="sv-SE" sz="800" b="1">
                          <a:effectLst/>
                          <a:latin typeface="Calibri" panose="020F0502020204030204" pitchFamily="34" charset="0"/>
                          <a:ea typeface="Calibri" panose="020F0502020204030204" pitchFamily="34" charset="0"/>
                          <a:cs typeface="Times New Roman" panose="02020603050405020304" pitchFamily="18" charset="0"/>
                        </a:rPr>
                        <a:t>Tredje person</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Infört 170710</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Härunder får endast de anteckningar föras där vårdpersonal har bedömt att informationen från/om annan person är nödvändig för att ge patienten en god och säker vård samt att bedömningen är att patienten själv, närstående eller tredje person kan lida skada av att ta del av uppgifterna direkt. </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Inera, Nytt regelverk för journalen via nätet</a:t>
                      </a:r>
                    </a:p>
                    <a:p>
                      <a:pPr>
                        <a:lnSpc>
                          <a:spcPct val="107000"/>
                        </a:lnSpc>
                        <a:spcAft>
                          <a:spcPts val="0"/>
                        </a:spcAft>
                      </a:pPr>
                      <a:r>
                        <a:rPr lang="sv-SE" sz="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http://www.inera.se/aktuellt/nyheter/2016/allmant/nytt-regelverk-for-journalen-via-natet/</a:t>
                      </a:r>
                      <a:endParaRPr lang="sv-SE" sz="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 </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Endast för information som skall undantas från enskilds direktåtkomst.</a:t>
                      </a:r>
                    </a:p>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Skall användas sparsamt.</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9942152"/>
                  </a:ext>
                </a:extLst>
              </a:tr>
              <a:tr h="901686">
                <a:tc>
                  <a:txBody>
                    <a:bodyPr/>
                    <a:lstStyle/>
                    <a:p>
                      <a:pPr>
                        <a:lnSpc>
                          <a:spcPct val="107000"/>
                        </a:lnSpc>
                        <a:spcAft>
                          <a:spcPts val="0"/>
                        </a:spcAft>
                      </a:pPr>
                      <a:r>
                        <a:rPr lang="sv-SE" sz="800" b="1">
                          <a:effectLst/>
                          <a:latin typeface="Calibri" panose="020F0502020204030204" pitchFamily="34" charset="0"/>
                          <a:ea typeface="Calibri" panose="020F0502020204030204" pitchFamily="34" charset="0"/>
                          <a:cs typeface="Times New Roman" panose="02020603050405020304" pitchFamily="18" charset="0"/>
                        </a:rPr>
                        <a:t>Orosanmälan gällande barn</a:t>
                      </a:r>
                      <a:br>
                        <a:rPr lang="sv-SE" sz="800" b="1">
                          <a:effectLst/>
                          <a:latin typeface="Calibri" panose="020F0502020204030204" pitchFamily="34" charset="0"/>
                          <a:ea typeface="Calibri" panose="020F0502020204030204" pitchFamily="34" charset="0"/>
                          <a:cs typeface="Times New Roman" panose="02020603050405020304" pitchFamily="18" charset="0"/>
                        </a:rPr>
                      </a:br>
                      <a:r>
                        <a:rPr lang="sv-SE" sz="800">
                          <a:effectLst/>
                          <a:latin typeface="Calibri" panose="020F0502020204030204" pitchFamily="34" charset="0"/>
                          <a:ea typeface="Calibri" panose="020F0502020204030204" pitchFamily="34" charset="0"/>
                          <a:cs typeface="Times New Roman" panose="02020603050405020304" pitchFamily="18" charset="0"/>
                        </a:rPr>
                        <a:t>Införs 190901</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Härunder får endast de anteckningar föras där vårdpersonal har bedömt att göra en orosanmälan gällande barn. Vårdnadshavare får inte ta del av denna information under utredning. </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a:effectLst/>
                          <a:latin typeface="Calibri" panose="020F0502020204030204" pitchFamily="34" charset="0"/>
                          <a:ea typeface="Calibri" panose="020F0502020204030204" pitchFamily="34" charset="0"/>
                          <a:cs typeface="Times New Roman" panose="02020603050405020304" pitchFamily="18" charset="0"/>
                        </a:rPr>
                        <a:t> </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sv-SE" sz="800" dirty="0">
                          <a:effectLst/>
                          <a:latin typeface="Calibri" panose="020F0502020204030204" pitchFamily="34" charset="0"/>
                          <a:ea typeface="Calibri" panose="020F0502020204030204" pitchFamily="34" charset="0"/>
                          <a:cs typeface="Times New Roman" panose="02020603050405020304" pitchFamily="18" charset="0"/>
                        </a:rPr>
                        <a:t>Endast för information som skall undantas från vårdnadshavares direktåtkomst. Skall användas då utredning pågår.</a:t>
                      </a:r>
                    </a:p>
                  </a:txBody>
                  <a:tcPr marL="52726" marR="52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5490071"/>
                  </a:ext>
                </a:extLst>
              </a:tr>
            </a:tbl>
          </a:graphicData>
        </a:graphic>
      </p:graphicFrame>
    </p:spTree>
    <p:extLst>
      <p:ext uri="{BB962C8B-B14F-4D97-AF65-F5344CB8AC3E}">
        <p14:creationId xmlns:p14="http://schemas.microsoft.com/office/powerpoint/2010/main" val="2581288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B2B9B1DF-70DC-41A7-BBD0-BF4E5663841F}"/>
              </a:ext>
            </a:extLst>
          </p:cNvPr>
          <p:cNvSpPr>
            <a:spLocks noGrp="1"/>
          </p:cNvSpPr>
          <p:nvPr>
            <p:ph type="title"/>
          </p:nvPr>
        </p:nvSpPr>
        <p:spPr>
          <a:xfrm>
            <a:off x="419100" y="738909"/>
            <a:ext cx="8691034" cy="582613"/>
          </a:xfrm>
        </p:spPr>
        <p:txBody>
          <a:bodyPr/>
          <a:lstStyle/>
          <a:p>
            <a:r>
              <a:rPr lang="sv-SE" sz="3200"/>
              <a:t>Vårdnadshavares/Barns utökade/begränsade direktåtkomst</a:t>
            </a:r>
            <a:br>
              <a:rPr lang="sv-SE" sz="3200"/>
            </a:br>
            <a:endParaRPr lang="sv-SE" sz="3200"/>
          </a:p>
        </p:txBody>
      </p:sp>
      <p:sp>
        <p:nvSpPr>
          <p:cNvPr id="6" name="Platshållare för text 5">
            <a:extLst>
              <a:ext uri="{FF2B5EF4-FFF2-40B4-BE49-F238E27FC236}">
                <a16:creationId xmlns:a16="http://schemas.microsoft.com/office/drawing/2014/main" id="{58548CF9-C308-4EB3-BA88-0AA30C1BAAFF}"/>
              </a:ext>
            </a:extLst>
          </p:cNvPr>
          <p:cNvSpPr>
            <a:spLocks noGrp="1"/>
          </p:cNvSpPr>
          <p:nvPr>
            <p:ph type="body" idx="1"/>
          </p:nvPr>
        </p:nvSpPr>
        <p:spPr>
          <a:xfrm>
            <a:off x="419100" y="1998397"/>
            <a:ext cx="8305800" cy="2969843"/>
          </a:xfrm>
        </p:spPr>
        <p:txBody>
          <a:bodyPr/>
          <a:lstStyle/>
          <a:p>
            <a:r>
              <a:rPr lang="sv-SE"/>
              <a:t>Direktåtkomst för minderårig mellan 13 – 15 år</a:t>
            </a:r>
            <a:endParaRPr lang="sv-SE">
              <a:solidFill>
                <a:srgbClr val="FF0000"/>
              </a:solidFill>
            </a:endParaRPr>
          </a:p>
          <a:p>
            <a:r>
              <a:rPr lang="sv-SE"/>
              <a:t>Direktåtkomst för vårdnadshavare till minderårigs journalinformation 13 – 15 år</a:t>
            </a:r>
            <a:endParaRPr lang="sv-SE">
              <a:solidFill>
                <a:srgbClr val="FF0000"/>
              </a:solidFill>
            </a:endParaRPr>
          </a:p>
          <a:p>
            <a:r>
              <a:rPr lang="sv-SE"/>
              <a:t>Borttag av vårdnadshavares direktåtkomst - blockera vårdnadshavare</a:t>
            </a:r>
            <a:endParaRPr lang="sv-SE">
              <a:solidFill>
                <a:srgbClr val="FF0000"/>
              </a:solidFill>
            </a:endParaRPr>
          </a:p>
          <a:p>
            <a:r>
              <a:rPr lang="sv-SE"/>
              <a:t>Barn med sekretesskydd (skyddat id) – försegling</a:t>
            </a:r>
            <a:endParaRPr lang="sv-SE">
              <a:solidFill>
                <a:srgbClr val="FF0000"/>
              </a:solidFill>
            </a:endParaRPr>
          </a:p>
          <a:p>
            <a:pPr marL="0" indent="0">
              <a:buNone/>
            </a:pPr>
            <a:endParaRPr lang="sv-SE"/>
          </a:p>
        </p:txBody>
      </p:sp>
      <p:sp>
        <p:nvSpPr>
          <p:cNvPr id="7" name="Platshållare för sidfot 3">
            <a:extLst>
              <a:ext uri="{FF2B5EF4-FFF2-40B4-BE49-F238E27FC236}">
                <a16:creationId xmlns:a16="http://schemas.microsoft.com/office/drawing/2014/main" id="{923BA8E8-A5FF-433C-9AF2-E9115C9D545C}"/>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
        <p:nvSpPr>
          <p:cNvPr id="2" name="textruta 1">
            <a:extLst>
              <a:ext uri="{FF2B5EF4-FFF2-40B4-BE49-F238E27FC236}">
                <a16:creationId xmlns:a16="http://schemas.microsoft.com/office/drawing/2014/main" id="{9CE2D28F-A3E4-465F-802B-4E5A68B44BBB}"/>
              </a:ext>
            </a:extLst>
          </p:cNvPr>
          <p:cNvSpPr txBox="1"/>
          <p:nvPr/>
        </p:nvSpPr>
        <p:spPr>
          <a:xfrm>
            <a:off x="701040" y="5318760"/>
            <a:ext cx="6172200" cy="400110"/>
          </a:xfrm>
          <a:prstGeom prst="rect">
            <a:avLst/>
          </a:prstGeom>
          <a:noFill/>
        </p:spPr>
        <p:txBody>
          <a:bodyPr wrap="square" rtlCol="0">
            <a:spAutoFit/>
          </a:bodyPr>
          <a:lstStyle/>
          <a:p>
            <a:pPr algn="l"/>
            <a:r>
              <a:rPr lang="sv-SE"/>
              <a:t>Rutinen finns på </a:t>
            </a:r>
            <a:r>
              <a:rPr lang="sv-SE">
                <a:hlinkClick r:id="rId3"/>
              </a:rPr>
              <a:t>projektets webbplats</a:t>
            </a:r>
            <a:endParaRPr lang="sv-SE">
              <a:solidFill>
                <a:srgbClr val="FF0000"/>
              </a:solidFill>
            </a:endParaRPr>
          </a:p>
        </p:txBody>
      </p:sp>
    </p:spTree>
    <p:extLst>
      <p:ext uri="{BB962C8B-B14F-4D97-AF65-F5344CB8AC3E}">
        <p14:creationId xmlns:p14="http://schemas.microsoft.com/office/powerpoint/2010/main" val="3311704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C1FDC1EC-FB94-4ED4-BBE8-FCE0CFEAA018}"/>
              </a:ext>
            </a:extLst>
          </p:cNvPr>
          <p:cNvSpPr>
            <a:spLocks noGrp="1"/>
          </p:cNvSpPr>
          <p:nvPr>
            <p:ph type="title"/>
          </p:nvPr>
        </p:nvSpPr>
        <p:spPr>
          <a:xfrm>
            <a:off x="419100" y="473074"/>
            <a:ext cx="8305800" cy="582613"/>
          </a:xfrm>
        </p:spPr>
        <p:txBody>
          <a:bodyPr/>
          <a:lstStyle/>
          <a:p>
            <a:r>
              <a:rPr lang="sv-SE" sz="2800" dirty="0"/>
              <a:t>Direktåtkomst för minderårig mellan 13 – 15 år</a:t>
            </a:r>
            <a:br>
              <a:rPr lang="sv-SE" sz="2800">
                <a:solidFill>
                  <a:srgbClr val="FF0000"/>
                </a:solidFill>
              </a:rPr>
            </a:br>
            <a:endParaRPr lang="sv-SE" sz="2800"/>
          </a:p>
        </p:txBody>
      </p:sp>
      <p:sp>
        <p:nvSpPr>
          <p:cNvPr id="6" name="Platshållare för text 5">
            <a:extLst>
              <a:ext uri="{FF2B5EF4-FFF2-40B4-BE49-F238E27FC236}">
                <a16:creationId xmlns:a16="http://schemas.microsoft.com/office/drawing/2014/main" id="{3E0E40E1-F657-4C7C-B00A-817CF62987E1}"/>
              </a:ext>
            </a:extLst>
          </p:cNvPr>
          <p:cNvSpPr>
            <a:spLocks noGrp="1"/>
          </p:cNvSpPr>
          <p:nvPr>
            <p:ph type="body" idx="1"/>
          </p:nvPr>
        </p:nvSpPr>
        <p:spPr>
          <a:xfrm>
            <a:off x="347213" y="2517667"/>
            <a:ext cx="8305800" cy="3101616"/>
          </a:xfrm>
        </p:spPr>
        <p:txBody>
          <a:bodyPr anchor="t"/>
          <a:lstStyle/>
          <a:p>
            <a:r>
              <a:rPr lang="sv-SE" sz="1800" dirty="0">
                <a:ea typeface="+mn-lt"/>
                <a:cs typeface="+mn-lt"/>
              </a:rPr>
              <a:t>Ansvarig personal bedömer barnets behov, eventuella risker för men, samt om barnet självt är moget att fatta beslut om utökad tillgång</a:t>
            </a:r>
            <a:endParaRPr lang="sv-SE" dirty="0"/>
          </a:p>
          <a:p>
            <a:r>
              <a:rPr lang="sv-SE" sz="1800" dirty="0">
                <a:ea typeface="+mn-lt"/>
                <a:cs typeface="+mn-lt"/>
              </a:rPr>
              <a:t>Ansvarig samråder med verksamhetschef (eller av denne utsedd) som fattar beslut. Beslutet gäller för verksamhetschefens vårdenhet</a:t>
            </a:r>
          </a:p>
          <a:p>
            <a:r>
              <a:rPr lang="sv-SE" sz="1800" dirty="0">
                <a:ea typeface="+mn-lt"/>
                <a:cs typeface="+mn-lt"/>
              </a:rPr>
              <a:t>För begäran om verkställighet, använd blankett </a:t>
            </a:r>
            <a:r>
              <a:rPr lang="sv-SE" sz="1800" i="1" dirty="0">
                <a:ea typeface="+mn-lt"/>
                <a:cs typeface="+mn-lt"/>
              </a:rPr>
              <a:t>Tilldela direktåtkomst för minderårig 13 tom 15 år </a:t>
            </a:r>
            <a:r>
              <a:rPr lang="sv-SE" sz="1800" dirty="0">
                <a:ea typeface="+mn-lt"/>
                <a:cs typeface="+mn-lt"/>
              </a:rPr>
              <a:t>som skickas undertecknad till adress angiven på blanketten. Blanketten finns på Journal via nätets </a:t>
            </a:r>
            <a:r>
              <a:rPr lang="sv-SE" sz="1800" dirty="0">
                <a:ea typeface="+mn-lt"/>
                <a:cs typeface="+mn-lt"/>
                <a:hlinkClick r:id="rId3"/>
              </a:rPr>
              <a:t>webbplats.</a:t>
            </a:r>
            <a:endParaRPr lang="sv-SE" sz="1800" dirty="0">
              <a:ea typeface="+mn-lt"/>
              <a:cs typeface="+mn-lt"/>
            </a:endParaRPr>
          </a:p>
          <a:p>
            <a:r>
              <a:rPr lang="sv-SE" sz="1800" dirty="0">
                <a:ea typeface="+mn-lt"/>
                <a:cs typeface="+mn-lt"/>
              </a:rPr>
              <a:t>Hälso-och sjukvårdspersonal ska dokumentera beslutet i journalsystemet, se avsnitt Dokumentera i journalen</a:t>
            </a:r>
            <a:br>
              <a:rPr lang="sv-SE" sz="1800" dirty="0">
                <a:ea typeface="+mn-lt"/>
                <a:cs typeface="+mn-lt"/>
              </a:rPr>
            </a:br>
            <a:endParaRPr lang="sv-SE" sz="1800" dirty="0">
              <a:ea typeface="+mn-lt"/>
              <a:cs typeface="+mn-lt"/>
            </a:endParaRPr>
          </a:p>
        </p:txBody>
      </p:sp>
      <p:sp>
        <p:nvSpPr>
          <p:cNvPr id="2" name="TextBox 1">
            <a:extLst>
              <a:ext uri="{FF2B5EF4-FFF2-40B4-BE49-F238E27FC236}">
                <a16:creationId xmlns:a16="http://schemas.microsoft.com/office/drawing/2014/main" id="{5AB1527F-ED0A-406E-929F-199C305EB46F}"/>
              </a:ext>
            </a:extLst>
          </p:cNvPr>
          <p:cNvSpPr txBox="1"/>
          <p:nvPr/>
        </p:nvSpPr>
        <p:spPr>
          <a:xfrm>
            <a:off x="425570" y="1130060"/>
            <a:ext cx="8551652"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sv-SE" dirty="0">
                <a:latin typeface="Arial"/>
                <a:cs typeface="Arial"/>
              </a:rPr>
              <a:t>I enskilda fall kan den minderårige efter samråd med vårdnadshavaren och hälso-och sjukvårdspersonal medges tillgång till sin journalinformation mellan 13 t o m 15 år  </a:t>
            </a:r>
            <a:endParaRPr lang="sv-SE" dirty="0"/>
          </a:p>
        </p:txBody>
      </p:sp>
      <p:sp>
        <p:nvSpPr>
          <p:cNvPr id="3" name="Platshållare för sidfot 3">
            <a:extLst>
              <a:ext uri="{FF2B5EF4-FFF2-40B4-BE49-F238E27FC236}">
                <a16:creationId xmlns:a16="http://schemas.microsoft.com/office/drawing/2014/main" id="{40798F64-9A0B-4C54-A36F-DDB0997C3105}"/>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134071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BFDA8095-3CA9-48A6-B496-44FC207F9711}"/>
              </a:ext>
            </a:extLst>
          </p:cNvPr>
          <p:cNvSpPr>
            <a:spLocks noGrp="1"/>
          </p:cNvSpPr>
          <p:nvPr>
            <p:ph type="title"/>
          </p:nvPr>
        </p:nvSpPr>
        <p:spPr>
          <a:xfrm>
            <a:off x="294467" y="597266"/>
            <a:ext cx="8607725" cy="582613"/>
          </a:xfrm>
        </p:spPr>
        <p:txBody>
          <a:bodyPr/>
          <a:lstStyle/>
          <a:p>
            <a:r>
              <a:rPr lang="sv-SE" sz="2400" dirty="0"/>
              <a:t>Direktåtkomst för vårdnadshavare till minderårigs journalinformation 13 – 15 år</a:t>
            </a:r>
            <a:br>
              <a:rPr lang="sv-SE" sz="2400" dirty="0">
                <a:solidFill>
                  <a:srgbClr val="FF0000"/>
                </a:solidFill>
              </a:rPr>
            </a:br>
            <a:endParaRPr lang="sv-SE" sz="2400" dirty="0"/>
          </a:p>
        </p:txBody>
      </p:sp>
      <p:sp>
        <p:nvSpPr>
          <p:cNvPr id="2" name="TextBox 1">
            <a:extLst>
              <a:ext uri="{FF2B5EF4-FFF2-40B4-BE49-F238E27FC236}">
                <a16:creationId xmlns:a16="http://schemas.microsoft.com/office/drawing/2014/main" id="{33D8113B-CD16-4FD5-AC1A-C780973A0782}"/>
              </a:ext>
            </a:extLst>
          </p:cNvPr>
          <p:cNvSpPr txBox="1"/>
          <p:nvPr/>
        </p:nvSpPr>
        <p:spPr>
          <a:xfrm>
            <a:off x="294467" y="1859339"/>
            <a:ext cx="8867954" cy="39395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sv-SE" sz="1800" dirty="0">
                <a:latin typeface="Arial"/>
                <a:cs typeface="Arial"/>
              </a:rPr>
              <a:t>Vårdnadshavare har direktåtkomst till sina barns journalinformation via sin egen inloggning tills barnet fyller 13 år</a:t>
            </a:r>
            <a:br>
              <a:rPr lang="sv-SE" sz="1800" dirty="0">
                <a:latin typeface="Arial"/>
                <a:cs typeface="Arial"/>
              </a:rPr>
            </a:br>
            <a:endParaRPr lang="sv-SE" sz="1800" dirty="0">
              <a:latin typeface="Arial"/>
              <a:cs typeface="Arial"/>
            </a:endParaRPr>
          </a:p>
          <a:p>
            <a:pPr algn="l"/>
            <a:r>
              <a:rPr lang="sv-SE" sz="1800" dirty="0">
                <a:latin typeface="Arial"/>
                <a:cs typeface="Arial"/>
              </a:rPr>
              <a:t>Fortsatt direktåtkomst kan beviljas. </a:t>
            </a:r>
            <a:br>
              <a:rPr lang="sv-SE" sz="1800" dirty="0">
                <a:latin typeface="Arial"/>
                <a:cs typeface="Arial"/>
              </a:rPr>
            </a:br>
            <a:endParaRPr lang="sv-SE" sz="1800" dirty="0">
              <a:latin typeface="Arial"/>
              <a:cs typeface="Arial"/>
            </a:endParaRPr>
          </a:p>
          <a:p>
            <a:pPr algn="l"/>
            <a:r>
              <a:rPr lang="sv-SE" sz="1800" dirty="0">
                <a:latin typeface="Arial"/>
                <a:cs typeface="Arial"/>
              </a:rPr>
              <a:t>Det kan vara aktuell när vårdnadshavaren långvarigt medverkar i vården och deltar i information och beslut av den minderårige</a:t>
            </a:r>
          </a:p>
          <a:p>
            <a:pPr algn="l"/>
            <a:br>
              <a:rPr lang="sv-SE" sz="1800" dirty="0">
                <a:latin typeface="Arial"/>
                <a:cs typeface="Arial"/>
              </a:rPr>
            </a:br>
            <a:r>
              <a:rPr lang="sv-SE" sz="1800" dirty="0">
                <a:latin typeface="Arial"/>
                <a:cs typeface="Arial"/>
              </a:rPr>
              <a:t>Direktåtkomst för vårdnadshavare till minderårigs journalinformation 13 t o m 15 år är inte en regel utan beviljas för dem som har särskilda behov och där menprövning utfaller utan anmärkning</a:t>
            </a:r>
          </a:p>
          <a:p>
            <a:pPr algn="l"/>
            <a:endParaRPr lang="sv-SE" sz="1800" dirty="0">
              <a:latin typeface="Arial"/>
              <a:cs typeface="Arial"/>
            </a:endParaRPr>
          </a:p>
          <a:p>
            <a:pPr algn="l"/>
            <a:endParaRPr lang="sv-SE" sz="1800" dirty="0">
              <a:latin typeface="Arial"/>
              <a:cs typeface="Arial"/>
            </a:endParaRPr>
          </a:p>
          <a:p>
            <a:pPr algn="l"/>
            <a:r>
              <a:rPr lang="sv-SE" sz="1600" dirty="0">
                <a:latin typeface="Arial"/>
                <a:cs typeface="Arial"/>
              </a:rPr>
              <a:t>forts. nästa bild</a:t>
            </a:r>
          </a:p>
        </p:txBody>
      </p:sp>
      <p:sp>
        <p:nvSpPr>
          <p:cNvPr id="7" name="Platshållare för sidfot 3">
            <a:extLst>
              <a:ext uri="{FF2B5EF4-FFF2-40B4-BE49-F238E27FC236}">
                <a16:creationId xmlns:a16="http://schemas.microsoft.com/office/drawing/2014/main" id="{010958DF-E146-44D8-B12B-D628B31E3707}"/>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806481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7396AB33-C116-4FBB-8906-D121DD380792}"/>
              </a:ext>
            </a:extLst>
          </p:cNvPr>
          <p:cNvSpPr>
            <a:spLocks noGrp="1"/>
          </p:cNvSpPr>
          <p:nvPr>
            <p:ph type="title"/>
          </p:nvPr>
        </p:nvSpPr>
        <p:spPr>
          <a:xfrm>
            <a:off x="326744" y="24606"/>
            <a:ext cx="8305800" cy="383358"/>
          </a:xfrm>
        </p:spPr>
        <p:txBody>
          <a:bodyPr/>
          <a:lstStyle/>
          <a:p>
            <a:r>
              <a:rPr lang="sv-SE" sz="1600" dirty="0"/>
              <a:t>…forts DÅ för VH 13-15 år </a:t>
            </a:r>
          </a:p>
        </p:txBody>
      </p:sp>
      <p:sp>
        <p:nvSpPr>
          <p:cNvPr id="7" name="Platshållare för text 5">
            <a:extLst>
              <a:ext uri="{FF2B5EF4-FFF2-40B4-BE49-F238E27FC236}">
                <a16:creationId xmlns:a16="http://schemas.microsoft.com/office/drawing/2014/main" id="{3A44554E-DD3A-4C72-8D81-A8F92CFCCDF0}"/>
              </a:ext>
            </a:extLst>
          </p:cNvPr>
          <p:cNvSpPr txBox="1">
            <a:spLocks/>
          </p:cNvSpPr>
          <p:nvPr/>
        </p:nvSpPr>
        <p:spPr>
          <a:xfrm>
            <a:off x="326744" y="506440"/>
            <a:ext cx="8634376" cy="5416058"/>
          </a:xfrm>
          <a:prstGeom prst="rect">
            <a:avLst/>
          </a:prstGeom>
        </p:spPr>
        <p:txBody>
          <a:bodyPr anchor="t"/>
          <a:lstStyle>
            <a:lvl1pPr marL="180975" indent="-180975" algn="l" rtl="0" eaLnBrk="1" fontAlgn="base" hangingPunct="1">
              <a:lnSpc>
                <a:spcPct val="104000"/>
              </a:lnSpc>
              <a:spcBef>
                <a:spcPct val="40000"/>
              </a:spcBef>
              <a:spcAft>
                <a:spcPct val="0"/>
              </a:spcAft>
              <a:buChar char="•"/>
              <a:defRPr sz="2400" kern="1200">
                <a:solidFill>
                  <a:schemeClr val="tx1"/>
                </a:solidFill>
                <a:latin typeface="+mn-lt"/>
                <a:ea typeface="+mn-ea"/>
                <a:cs typeface="+mn-cs"/>
              </a:defRPr>
            </a:lvl1pPr>
            <a:lvl2pPr marL="627063" indent="-177800" algn="l" rtl="0" eaLnBrk="1" fontAlgn="base" hangingPunct="1">
              <a:lnSpc>
                <a:spcPct val="111000"/>
              </a:lnSpc>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035050" indent="-228600" algn="l" rtl="0" eaLnBrk="1" fontAlgn="base" hangingPunct="1">
              <a:spcBef>
                <a:spcPct val="20000"/>
              </a:spcBef>
              <a:spcAft>
                <a:spcPct val="0"/>
              </a:spcAft>
              <a:buChar char="•"/>
              <a:defRPr sz="2000" kern="1200">
                <a:solidFill>
                  <a:schemeClr val="tx1"/>
                </a:solidFill>
                <a:latin typeface="+mn-lt"/>
                <a:ea typeface="+mn-ea"/>
                <a:cs typeface="+mn-cs"/>
              </a:defRPr>
            </a:lvl3pPr>
            <a:lvl4pPr marL="1443038"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851025"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sz="1800" dirty="0">
                <a:ea typeface="+mn-lt"/>
                <a:cs typeface="+mn-lt"/>
              </a:rPr>
              <a:t>Ansvarig personal bedömer barnets behov, eventuella risker för men, samt om barnet självt är moget att fatta beslut om förlängd direktåtkomst för vårdnadshavare. </a:t>
            </a:r>
          </a:p>
          <a:p>
            <a:r>
              <a:rPr lang="sv-SE" sz="1800" dirty="0">
                <a:ea typeface="+mn-lt"/>
                <a:cs typeface="+mn-lt"/>
              </a:rPr>
              <a:t>Personal ska också bedöma och så långt möjligt är förvissa sig om att både minderårig och vårdnadshavare har ett gemensamt intresse av att detta undantag görs. Den minderåriges vilja ska respekteras. </a:t>
            </a:r>
          </a:p>
          <a:p>
            <a:r>
              <a:rPr lang="sv-SE" sz="1800" dirty="0">
                <a:ea typeface="+mn-lt"/>
                <a:cs typeface="+mn-lt"/>
              </a:rPr>
              <a:t>I de fall minderårig inte kan uttrycka sin vilja ska så långt som är möjligt säkerställas att denne inte lider men av att vårdnadshavare får förlängd direktåtkomst. </a:t>
            </a:r>
          </a:p>
          <a:p>
            <a:r>
              <a:rPr lang="sv-SE" sz="1800" dirty="0">
                <a:cs typeface="Arial"/>
              </a:rPr>
              <a:t>Ansvarig samråder med verksamhetschef (eller av denne utsedd) som fattar beslut. Beslutet gäller för verksamhetschefens vårdenhet</a:t>
            </a:r>
          </a:p>
          <a:p>
            <a:r>
              <a:rPr lang="sv-SE" sz="1800" dirty="0">
                <a:ea typeface="+mn-lt"/>
                <a:cs typeface="+mn-lt"/>
              </a:rPr>
              <a:t>För begäran om verkställighet, använd blankett </a:t>
            </a:r>
            <a:r>
              <a:rPr lang="sv-SE" sz="1800" i="1" dirty="0"/>
              <a:t>Tilldela direktåtkomst för vårdnadshavare till minderårigs journalinformation 13 t o m 15 år</a:t>
            </a:r>
            <a:r>
              <a:rPr lang="sv-SE" sz="1800" dirty="0"/>
              <a:t> </a:t>
            </a:r>
            <a:r>
              <a:rPr lang="sv-SE" sz="1800" dirty="0">
                <a:ea typeface="+mn-lt"/>
                <a:cs typeface="+mn-lt"/>
              </a:rPr>
              <a:t>som skickas undertecknad till adress angiven på blanketten. </a:t>
            </a:r>
            <a:br>
              <a:rPr lang="sv-SE" sz="1800" dirty="0">
                <a:ea typeface="+mn-lt"/>
                <a:cs typeface="+mn-lt"/>
              </a:rPr>
            </a:br>
            <a:r>
              <a:rPr lang="sv-SE" sz="1800" dirty="0">
                <a:ea typeface="+mn-lt"/>
                <a:cs typeface="+mn-lt"/>
              </a:rPr>
              <a:t>Blanketten finns på Journal via nätets </a:t>
            </a:r>
            <a:r>
              <a:rPr lang="sv-SE" sz="1800" dirty="0">
                <a:ea typeface="+mn-lt"/>
                <a:cs typeface="+mn-lt"/>
                <a:hlinkClick r:id="rId3"/>
              </a:rPr>
              <a:t>webbplats.</a:t>
            </a:r>
            <a:endParaRPr lang="sv-SE" sz="1800" dirty="0">
              <a:ea typeface="+mn-lt"/>
              <a:cs typeface="+mn-lt"/>
            </a:endParaRPr>
          </a:p>
          <a:p>
            <a:r>
              <a:rPr lang="sv-SE" sz="1800" dirty="0">
                <a:ea typeface="+mn-lt"/>
                <a:cs typeface="+mn-lt"/>
              </a:rPr>
              <a:t>Hälso-och sjukvårdspersonal ska dokumentera beslutet i journalsystemet, se avsnitt Dokumentera i journalen </a:t>
            </a:r>
          </a:p>
          <a:p>
            <a:pPr marL="0" indent="0">
              <a:buNone/>
            </a:pPr>
            <a:endParaRPr lang="sv-SE" sz="1800" dirty="0">
              <a:ea typeface="+mn-lt"/>
              <a:cs typeface="+mn-lt"/>
            </a:endParaRPr>
          </a:p>
          <a:p>
            <a:pPr marL="0" indent="0">
              <a:buFontTx/>
              <a:buNone/>
            </a:pPr>
            <a:endParaRPr lang="sv-SE" sz="1800" dirty="0">
              <a:cs typeface="Arial"/>
            </a:endParaRPr>
          </a:p>
        </p:txBody>
      </p:sp>
      <p:sp>
        <p:nvSpPr>
          <p:cNvPr id="8" name="Platshållare för sidfot 3">
            <a:extLst>
              <a:ext uri="{FF2B5EF4-FFF2-40B4-BE49-F238E27FC236}">
                <a16:creationId xmlns:a16="http://schemas.microsoft.com/office/drawing/2014/main" id="{32E974AD-5ED2-4937-B171-BF7D9ABAC791}"/>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12704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19F21B69-FD7A-4410-9ED2-07D611B3F42B}"/>
              </a:ext>
            </a:extLst>
          </p:cNvPr>
          <p:cNvSpPr>
            <a:spLocks noGrp="1"/>
          </p:cNvSpPr>
          <p:nvPr>
            <p:ph type="title"/>
          </p:nvPr>
        </p:nvSpPr>
        <p:spPr>
          <a:xfrm>
            <a:off x="419100" y="579788"/>
            <a:ext cx="8305800" cy="1315086"/>
          </a:xfrm>
        </p:spPr>
        <p:txBody>
          <a:bodyPr/>
          <a:lstStyle/>
          <a:p>
            <a:r>
              <a:rPr lang="sv-SE" sz="3200"/>
              <a:t>E-tjänsten Journalen</a:t>
            </a:r>
            <a:br>
              <a:rPr lang="sv-SE"/>
            </a:br>
            <a:r>
              <a:rPr lang="sv-SE" sz="2400"/>
              <a:t>en del av 1177 vårdguidens e-tjänster</a:t>
            </a:r>
          </a:p>
        </p:txBody>
      </p:sp>
      <p:sp>
        <p:nvSpPr>
          <p:cNvPr id="6" name="Platshållare för text 5">
            <a:extLst>
              <a:ext uri="{FF2B5EF4-FFF2-40B4-BE49-F238E27FC236}">
                <a16:creationId xmlns:a16="http://schemas.microsoft.com/office/drawing/2014/main" id="{DFECF9DC-0DB7-4BF6-9403-1119BC358B33}"/>
              </a:ext>
            </a:extLst>
          </p:cNvPr>
          <p:cNvSpPr>
            <a:spLocks noGrp="1"/>
          </p:cNvSpPr>
          <p:nvPr>
            <p:ph type="body" idx="1"/>
          </p:nvPr>
        </p:nvSpPr>
        <p:spPr>
          <a:xfrm>
            <a:off x="419100" y="2230437"/>
            <a:ext cx="8724900" cy="2397125"/>
          </a:xfrm>
        </p:spPr>
        <p:txBody>
          <a:bodyPr/>
          <a:lstStyle/>
          <a:p>
            <a:r>
              <a:rPr lang="sv-SE"/>
              <a:t>Utvecklad av Landstinget Uppsala län, bredd införde 2012 </a:t>
            </a:r>
          </a:p>
          <a:p>
            <a:r>
              <a:rPr lang="sv-SE"/>
              <a:t>Samtliga regioner är anslutna sedan 2018</a:t>
            </a:r>
            <a:endParaRPr lang="sv-SE">
              <a:solidFill>
                <a:srgbClr val="FF0000"/>
              </a:solidFill>
            </a:endParaRPr>
          </a:p>
          <a:p>
            <a:r>
              <a:rPr lang="sv-SE"/>
              <a:t>Journalen ägs och förvaltas av Inera sedan 2015</a:t>
            </a:r>
            <a:br>
              <a:rPr lang="sv-SE"/>
            </a:br>
            <a:r>
              <a:rPr lang="sv-SE"/>
              <a:t>läs mer om Journalen på </a:t>
            </a:r>
            <a:r>
              <a:rPr lang="sv-SE">
                <a:hlinkClick r:id="rId3"/>
              </a:rPr>
              <a:t>Inera.se </a:t>
            </a:r>
            <a:endParaRPr lang="sv-SE"/>
          </a:p>
          <a:p>
            <a:pPr marL="0" indent="0">
              <a:buNone/>
            </a:pPr>
            <a:endParaRPr lang="sv-SE"/>
          </a:p>
        </p:txBody>
      </p:sp>
      <p:sp>
        <p:nvSpPr>
          <p:cNvPr id="7" name="Platshållare för sidfot 3">
            <a:extLst>
              <a:ext uri="{FF2B5EF4-FFF2-40B4-BE49-F238E27FC236}">
                <a16:creationId xmlns:a16="http://schemas.microsoft.com/office/drawing/2014/main" id="{26E3B68C-614E-4DFB-80B3-8DAF33B00AE8}"/>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 </a:t>
            </a:r>
          </a:p>
        </p:txBody>
      </p:sp>
    </p:spTree>
    <p:extLst>
      <p:ext uri="{BB962C8B-B14F-4D97-AF65-F5344CB8AC3E}">
        <p14:creationId xmlns:p14="http://schemas.microsoft.com/office/powerpoint/2010/main" val="976618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8E61757E-6AEB-4616-A9E8-0C16E9760601}"/>
              </a:ext>
            </a:extLst>
          </p:cNvPr>
          <p:cNvSpPr>
            <a:spLocks noGrp="1"/>
          </p:cNvSpPr>
          <p:nvPr>
            <p:ph type="title"/>
          </p:nvPr>
        </p:nvSpPr>
        <p:spPr>
          <a:xfrm>
            <a:off x="419100" y="315912"/>
            <a:ext cx="8305800" cy="582613"/>
          </a:xfrm>
        </p:spPr>
        <p:txBody>
          <a:bodyPr/>
          <a:lstStyle/>
          <a:p>
            <a:r>
              <a:rPr lang="sv-SE" dirty="0"/>
              <a:t>Vårdnadshavares direktåtkomst</a:t>
            </a:r>
          </a:p>
        </p:txBody>
      </p:sp>
      <p:sp>
        <p:nvSpPr>
          <p:cNvPr id="6" name="Platshållare för text 5">
            <a:extLst>
              <a:ext uri="{FF2B5EF4-FFF2-40B4-BE49-F238E27FC236}">
                <a16:creationId xmlns:a16="http://schemas.microsoft.com/office/drawing/2014/main" id="{A9D8793C-3F78-4086-BB2C-A442901627E2}"/>
              </a:ext>
            </a:extLst>
          </p:cNvPr>
          <p:cNvSpPr>
            <a:spLocks noGrp="1"/>
          </p:cNvSpPr>
          <p:nvPr>
            <p:ph type="body" idx="1"/>
          </p:nvPr>
        </p:nvSpPr>
        <p:spPr>
          <a:xfrm>
            <a:off x="419100" y="1238763"/>
            <a:ext cx="8305800" cy="2397125"/>
          </a:xfrm>
        </p:spPr>
        <p:txBody>
          <a:bodyPr/>
          <a:lstStyle/>
          <a:p>
            <a:pPr marL="0" indent="0">
              <a:buNone/>
            </a:pPr>
            <a:r>
              <a:rPr lang="sv-SE" sz="1800" dirty="0"/>
              <a:t>Normalt har en vårdnadshavare rätt att ta del av ett minderårigt barns patientjournal. </a:t>
            </a:r>
            <a:br>
              <a:rPr lang="sv-SE" sz="1800" dirty="0"/>
            </a:br>
            <a:endParaRPr lang="sv-SE" sz="1800" dirty="0"/>
          </a:p>
          <a:p>
            <a:pPr marL="0" indent="0">
              <a:buNone/>
            </a:pPr>
            <a:r>
              <a:rPr lang="sv-SE" sz="1800" dirty="0"/>
              <a:t>I vissa fall kan sekretess gälla mot vårdnadshavaren t ex då det kan antas att den underårige lider betydande men om uppgiften röjs för vårdnadshavaren, till exempel när tvångsåtgärder övervägs eller om rättsväsendet begärt en medicinsk utredning av misstänkta skador orsakade av fysiskt våld. Då är det inte längre lämpligt att journalen finns tillgänglig om vårdnadshavare är misstänkt. </a:t>
            </a:r>
            <a:br>
              <a:rPr lang="sv-SE" sz="1800" dirty="0"/>
            </a:br>
            <a:endParaRPr lang="sv-SE" sz="1800" dirty="0"/>
          </a:p>
          <a:p>
            <a:pPr marL="0" indent="0">
              <a:buNone/>
            </a:pPr>
            <a:r>
              <a:rPr lang="sv-SE" sz="1800" dirty="0"/>
              <a:t>Redan vid misstanke om att barn far illa bör blockering av vårdnadshavares direktåtkomst övervägas i syfte att skydda barnet. Det kan sedan omprövas och åtgärden kan hävas, enligt rutin.</a:t>
            </a:r>
          </a:p>
        </p:txBody>
      </p:sp>
      <p:sp>
        <p:nvSpPr>
          <p:cNvPr id="7" name="Platshållare för sidfot 3">
            <a:extLst>
              <a:ext uri="{FF2B5EF4-FFF2-40B4-BE49-F238E27FC236}">
                <a16:creationId xmlns:a16="http://schemas.microsoft.com/office/drawing/2014/main" id="{D9E32326-EF7A-4D6B-9D3C-2D96202D599F}"/>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522580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121350BB-AB22-4119-9151-52B314A56EAC}"/>
              </a:ext>
            </a:extLst>
          </p:cNvPr>
          <p:cNvSpPr>
            <a:spLocks noGrp="1"/>
          </p:cNvSpPr>
          <p:nvPr>
            <p:ph type="title"/>
          </p:nvPr>
        </p:nvSpPr>
        <p:spPr>
          <a:xfrm>
            <a:off x="419100" y="332394"/>
            <a:ext cx="8305800" cy="582613"/>
          </a:xfrm>
        </p:spPr>
        <p:txBody>
          <a:bodyPr/>
          <a:lstStyle/>
          <a:p>
            <a:r>
              <a:rPr lang="sv-SE" sz="2400" dirty="0"/>
              <a:t>Borttag av vårdnadshavares direktåtkomst - blockera vårdnadshavare</a:t>
            </a:r>
            <a:br>
              <a:rPr lang="sv-SE" sz="2400" dirty="0">
                <a:solidFill>
                  <a:srgbClr val="FF0000"/>
                </a:solidFill>
              </a:rPr>
            </a:br>
            <a:endParaRPr lang="sv-SE" sz="2400" dirty="0"/>
          </a:p>
        </p:txBody>
      </p:sp>
      <p:sp>
        <p:nvSpPr>
          <p:cNvPr id="6" name="Platshållare för text 5">
            <a:extLst>
              <a:ext uri="{FF2B5EF4-FFF2-40B4-BE49-F238E27FC236}">
                <a16:creationId xmlns:a16="http://schemas.microsoft.com/office/drawing/2014/main" id="{498FB086-9CB8-4AFD-8D80-3E4905490DDB}"/>
              </a:ext>
            </a:extLst>
          </p:cNvPr>
          <p:cNvSpPr>
            <a:spLocks noGrp="1"/>
          </p:cNvSpPr>
          <p:nvPr>
            <p:ph type="body" idx="1"/>
          </p:nvPr>
        </p:nvSpPr>
        <p:spPr>
          <a:xfrm>
            <a:off x="352647" y="2424884"/>
            <a:ext cx="8771206" cy="2397125"/>
          </a:xfrm>
        </p:spPr>
        <p:txBody>
          <a:bodyPr/>
          <a:lstStyle/>
          <a:p>
            <a:r>
              <a:rPr lang="sv-SE" sz="1600" dirty="0"/>
              <a:t>Efter menprövning samråder ansvarig med verksamhetschef som bedömer och beviljar blockering. Beslutet gäller hela kontot. </a:t>
            </a:r>
          </a:p>
          <a:p>
            <a:r>
              <a:rPr lang="sv-SE" sz="1600" dirty="0">
                <a:ea typeface="+mn-lt"/>
                <a:cs typeface="+mn-lt"/>
              </a:rPr>
              <a:t>För begäran om verkställighet, använd blankett </a:t>
            </a:r>
            <a:r>
              <a:rPr lang="sv-SE" sz="1600" i="1" dirty="0"/>
              <a:t>Blockering av vårdnadshavares direktåtkomst</a:t>
            </a:r>
            <a:r>
              <a:rPr lang="sv-SE" sz="1600" dirty="0"/>
              <a:t> </a:t>
            </a:r>
            <a:r>
              <a:rPr lang="sv-SE" sz="1600" dirty="0">
                <a:ea typeface="+mn-lt"/>
                <a:cs typeface="+mn-lt"/>
              </a:rPr>
              <a:t>som skickas undertecknad till adress angiven på blanketten. </a:t>
            </a:r>
            <a:br>
              <a:rPr lang="sv-SE" sz="1600" dirty="0">
                <a:ea typeface="+mn-lt"/>
                <a:cs typeface="+mn-lt"/>
              </a:rPr>
            </a:br>
            <a:r>
              <a:rPr lang="sv-SE" sz="1600" dirty="0">
                <a:ea typeface="+mn-lt"/>
                <a:cs typeface="+mn-lt"/>
              </a:rPr>
              <a:t>Blanketten finns på Journal via nätets </a:t>
            </a:r>
            <a:r>
              <a:rPr lang="sv-SE" sz="1600" dirty="0">
                <a:ea typeface="+mn-lt"/>
                <a:cs typeface="+mn-lt"/>
                <a:hlinkClick r:id="rId3"/>
              </a:rPr>
              <a:t>webbplats.</a:t>
            </a:r>
            <a:endParaRPr lang="sv-SE" sz="1600" dirty="0">
              <a:ea typeface="+mn-lt"/>
              <a:cs typeface="+mn-lt"/>
            </a:endParaRPr>
          </a:p>
          <a:p>
            <a:r>
              <a:rPr lang="sv-SE" sz="1600" dirty="0">
                <a:ea typeface="+mn-lt"/>
                <a:cs typeface="+mn-lt"/>
              </a:rPr>
              <a:t>Hälso-och sjukvårdspersonal ska dokumentera beslutet i journalsystemet, se avsnitt Dokumentera i journalen </a:t>
            </a:r>
          </a:p>
          <a:p>
            <a:r>
              <a:rPr lang="sv-SE" sz="1600" dirty="0"/>
              <a:t>Nytt ställningstagande om behov av fortsatt blockering föreligger beslutas av verksamhetschef (eller av denne utsedd). </a:t>
            </a:r>
            <a:br>
              <a:rPr lang="sv-SE" sz="1600" dirty="0"/>
            </a:br>
            <a:r>
              <a:rPr lang="sv-SE" sz="1600" dirty="0"/>
              <a:t>Vid behov av fortsatt blockering endast för en av vårdnadshavarna kan blockeringen förlängas för en och brytas för den andra vårdnadshavaren. </a:t>
            </a:r>
            <a:br>
              <a:rPr lang="sv-SE" sz="1600" dirty="0"/>
            </a:br>
            <a:r>
              <a:rPr lang="sv-SE" sz="1600" dirty="0"/>
              <a:t>Blankett </a:t>
            </a:r>
            <a:r>
              <a:rPr lang="sv-SE" sz="1600" i="1" dirty="0"/>
              <a:t>Förlängning blockering av vårdnadshavares direktåtkomst</a:t>
            </a:r>
            <a:r>
              <a:rPr lang="sv-SE" sz="1600" dirty="0"/>
              <a:t> finns på Journal via nätets </a:t>
            </a:r>
            <a:r>
              <a:rPr lang="sv-SE" sz="1600" u="sng" dirty="0">
                <a:hlinkClick r:id="rId3"/>
              </a:rPr>
              <a:t>webbplats</a:t>
            </a:r>
            <a:endParaRPr lang="sv-SE" sz="1600" dirty="0"/>
          </a:p>
          <a:p>
            <a:endParaRPr lang="sv-SE" sz="1600" dirty="0"/>
          </a:p>
        </p:txBody>
      </p:sp>
      <p:sp>
        <p:nvSpPr>
          <p:cNvPr id="2" name="Rektangel 1">
            <a:extLst>
              <a:ext uri="{FF2B5EF4-FFF2-40B4-BE49-F238E27FC236}">
                <a16:creationId xmlns:a16="http://schemas.microsoft.com/office/drawing/2014/main" id="{D1ABB335-0A9A-4571-B604-3CB91262929D}"/>
              </a:ext>
            </a:extLst>
          </p:cNvPr>
          <p:cNvSpPr/>
          <p:nvPr/>
        </p:nvSpPr>
        <p:spPr>
          <a:xfrm>
            <a:off x="419100" y="1217058"/>
            <a:ext cx="8644597" cy="1077218"/>
          </a:xfrm>
          <a:prstGeom prst="rect">
            <a:avLst/>
          </a:prstGeom>
        </p:spPr>
        <p:txBody>
          <a:bodyPr wrap="square">
            <a:spAutoFit/>
          </a:bodyPr>
          <a:lstStyle/>
          <a:p>
            <a:pPr algn="l"/>
            <a:r>
              <a:rPr lang="sv-SE" sz="1600" dirty="0">
                <a:latin typeface="+mn-lt"/>
                <a:ea typeface="Calibri" panose="020F0502020204030204" pitchFamily="34" charset="0"/>
              </a:rPr>
              <a:t>Blockering tillämpas då den minderårige lider betydande men om uppgifter röjs för vårdnadshavaren, när det finns uppgifter om andra personer i patientjournalen som kan vara skyddade av sekretess eller för placerade barn. </a:t>
            </a:r>
            <a:r>
              <a:rPr lang="sv-SE" sz="1600" dirty="0"/>
              <a:t>Bedömning ska också göras om behov av blockering omfattar familjens samtliga barn.</a:t>
            </a:r>
            <a:endParaRPr lang="sv-SE" sz="1600" dirty="0">
              <a:latin typeface="+mn-lt"/>
            </a:endParaRPr>
          </a:p>
        </p:txBody>
      </p:sp>
      <p:sp>
        <p:nvSpPr>
          <p:cNvPr id="7" name="Platshållare för sidfot 3">
            <a:extLst>
              <a:ext uri="{FF2B5EF4-FFF2-40B4-BE49-F238E27FC236}">
                <a16:creationId xmlns:a16="http://schemas.microsoft.com/office/drawing/2014/main" id="{C2CFB942-6AB6-41D2-919D-BFD6DB2BE246}"/>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007250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15B692C5-A7A4-4DEA-9E7F-017BFEDD6C36}"/>
              </a:ext>
            </a:extLst>
          </p:cNvPr>
          <p:cNvSpPr>
            <a:spLocks noGrp="1"/>
          </p:cNvSpPr>
          <p:nvPr>
            <p:ph type="title"/>
          </p:nvPr>
        </p:nvSpPr>
        <p:spPr>
          <a:xfrm>
            <a:off x="414337" y="504263"/>
            <a:ext cx="8305800" cy="582613"/>
          </a:xfrm>
        </p:spPr>
        <p:txBody>
          <a:bodyPr/>
          <a:lstStyle/>
          <a:p>
            <a:r>
              <a:rPr lang="sv-SE" sz="2800" dirty="0"/>
              <a:t>Barn med sekretesskydd (skyddat id) – försegling</a:t>
            </a:r>
            <a:br>
              <a:rPr lang="sv-SE" sz="2800" dirty="0">
                <a:solidFill>
                  <a:srgbClr val="FF0000"/>
                </a:solidFill>
              </a:rPr>
            </a:br>
            <a:endParaRPr lang="sv-SE" sz="2800" dirty="0"/>
          </a:p>
        </p:txBody>
      </p:sp>
      <p:sp>
        <p:nvSpPr>
          <p:cNvPr id="2" name="Rektangel 1">
            <a:extLst>
              <a:ext uri="{FF2B5EF4-FFF2-40B4-BE49-F238E27FC236}">
                <a16:creationId xmlns:a16="http://schemas.microsoft.com/office/drawing/2014/main" id="{53EF75B3-578E-4440-BE4B-054775057E0C}"/>
              </a:ext>
            </a:extLst>
          </p:cNvPr>
          <p:cNvSpPr/>
          <p:nvPr/>
        </p:nvSpPr>
        <p:spPr>
          <a:xfrm>
            <a:off x="414337" y="1413063"/>
            <a:ext cx="8447030" cy="4216539"/>
          </a:xfrm>
          <a:prstGeom prst="rect">
            <a:avLst/>
          </a:prstGeom>
        </p:spPr>
        <p:txBody>
          <a:bodyPr wrap="square">
            <a:spAutoFit/>
          </a:bodyPr>
          <a:lstStyle/>
          <a:p>
            <a:pPr marR="551180" algn="l">
              <a:spcAft>
                <a:spcPts val="0"/>
              </a:spcAft>
            </a:pPr>
            <a:r>
              <a:rPr lang="sv-SE" sz="1800" dirty="0">
                <a:latin typeface="+mn-lt"/>
                <a:ea typeface="Calibri" panose="020F0502020204030204" pitchFamily="34" charset="0"/>
                <a:cs typeface="Times New Roman" panose="02020603050405020304" pitchFamily="18" charset="0"/>
              </a:rPr>
              <a:t>Har ett barn sekretesskydd (skyddat id) ska rätten till direktåtkomst tas bort för bägge vårdnadshavarna och barnets konto på 1177.se ska låsas. </a:t>
            </a:r>
            <a:br>
              <a:rPr lang="sv-SE" sz="1800" dirty="0">
                <a:latin typeface="+mn-lt"/>
                <a:ea typeface="Calibri" panose="020F0502020204030204" pitchFamily="34" charset="0"/>
                <a:cs typeface="Times New Roman" panose="02020603050405020304" pitchFamily="18" charset="0"/>
              </a:rPr>
            </a:br>
            <a:br>
              <a:rPr lang="sv-SE" sz="1800" dirty="0">
                <a:latin typeface="+mn-lt"/>
                <a:ea typeface="Calibri" panose="020F0502020204030204" pitchFamily="34" charset="0"/>
                <a:cs typeface="Times New Roman" panose="02020603050405020304" pitchFamily="18" charset="0"/>
              </a:rPr>
            </a:br>
            <a:r>
              <a:rPr lang="sv-SE" sz="1800" dirty="0">
                <a:latin typeface="+mn-lt"/>
                <a:ea typeface="Calibri" panose="020F0502020204030204" pitchFamily="34" charset="0"/>
                <a:cs typeface="Times New Roman" panose="02020603050405020304" pitchFamily="18" charset="0"/>
              </a:rPr>
              <a:t>I dessa fall förseglas barnets hela journal via nätet (hela kontot) och barnets konto på 1177 ska låsas.</a:t>
            </a:r>
          </a:p>
          <a:p>
            <a:pPr marR="551180" algn="l">
              <a:spcAft>
                <a:spcPts val="0"/>
              </a:spcAft>
            </a:pPr>
            <a:r>
              <a:rPr lang="sv-SE" sz="1800" dirty="0">
                <a:latin typeface="+mn-lt"/>
                <a:ea typeface="Calibri" panose="020F0502020204030204" pitchFamily="34" charset="0"/>
                <a:cs typeface="Times New Roman" panose="02020603050405020304" pitchFamily="18" charset="0"/>
              </a:rPr>
              <a:t> </a:t>
            </a:r>
          </a:p>
          <a:p>
            <a:pPr marR="551180" algn="l">
              <a:spcAft>
                <a:spcPts val="0"/>
              </a:spcAft>
            </a:pPr>
            <a:r>
              <a:rPr lang="sv-SE" sz="1800" dirty="0">
                <a:latin typeface="+mn-lt"/>
                <a:ea typeface="Calibri" panose="020F0502020204030204" pitchFamily="34" charset="0"/>
                <a:cs typeface="Times New Roman" panose="02020603050405020304" pitchFamily="18" charset="0"/>
              </a:rPr>
              <a:t>I de fall där vårdnadsrätten är under utredningen för en eller bägge vårdnadshavarna kan de se sitt barns journal fram tills att vårdnadsrätten är borttagen hos Skatteverket. I dessa fall måste barnets konto förseglas för att ta bort vårdnadshavarnas direktåtkomst.</a:t>
            </a:r>
          </a:p>
          <a:p>
            <a:pPr marR="551180" algn="l">
              <a:spcAft>
                <a:spcPts val="0"/>
              </a:spcAft>
            </a:pPr>
            <a:endParaRPr lang="sv-SE" sz="1800" dirty="0">
              <a:latin typeface="+mn-lt"/>
              <a:ea typeface="Calibri" panose="020F0502020204030204" pitchFamily="34" charset="0"/>
              <a:cs typeface="Times New Roman" panose="02020603050405020304" pitchFamily="18" charset="0"/>
            </a:endParaRPr>
          </a:p>
          <a:p>
            <a:pPr marR="551180" algn="l">
              <a:spcAft>
                <a:spcPts val="0"/>
              </a:spcAft>
            </a:pPr>
            <a:r>
              <a:rPr lang="sv-SE" sz="1800" dirty="0"/>
              <a:t>Rutinen tillämpas också när en vårdnadshavare har sekretesskydd (skyddat ID) men inte barnet. </a:t>
            </a:r>
          </a:p>
          <a:p>
            <a:pPr marR="551180" algn="l">
              <a:spcAft>
                <a:spcPts val="0"/>
              </a:spcAft>
            </a:pPr>
            <a:endParaRPr lang="sv-SE" sz="1800" dirty="0">
              <a:latin typeface="+mn-lt"/>
              <a:ea typeface="Calibri" panose="020F0502020204030204" pitchFamily="34" charset="0"/>
              <a:cs typeface="Times New Roman" panose="02020603050405020304" pitchFamily="18" charset="0"/>
            </a:endParaRPr>
          </a:p>
          <a:p>
            <a:pPr marR="551180" algn="l">
              <a:spcAft>
                <a:spcPts val="0"/>
              </a:spcAft>
            </a:pPr>
            <a:r>
              <a:rPr lang="sv-SE" sz="1600" dirty="0">
                <a:latin typeface="+mn-lt"/>
                <a:ea typeface="Calibri" panose="020F0502020204030204" pitchFamily="34" charset="0"/>
                <a:cs typeface="Times New Roman" panose="02020603050405020304" pitchFamily="18" charset="0"/>
              </a:rPr>
              <a:t>forts nästa bild</a:t>
            </a:r>
          </a:p>
        </p:txBody>
      </p:sp>
      <p:sp>
        <p:nvSpPr>
          <p:cNvPr id="7" name="Platshållare för sidfot 3">
            <a:extLst>
              <a:ext uri="{FF2B5EF4-FFF2-40B4-BE49-F238E27FC236}">
                <a16:creationId xmlns:a16="http://schemas.microsoft.com/office/drawing/2014/main" id="{C66AE07F-1B7E-4DE4-9822-E6BB86ADD4A0}"/>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3387903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F5F1CEFD-64D4-4B43-8C5B-30C492525EE6}"/>
              </a:ext>
            </a:extLst>
          </p:cNvPr>
          <p:cNvSpPr>
            <a:spLocks noGrp="1"/>
          </p:cNvSpPr>
          <p:nvPr>
            <p:ph type="title"/>
          </p:nvPr>
        </p:nvSpPr>
        <p:spPr>
          <a:xfrm>
            <a:off x="419100" y="465542"/>
            <a:ext cx="8305800" cy="349106"/>
          </a:xfrm>
        </p:spPr>
        <p:txBody>
          <a:bodyPr/>
          <a:lstStyle/>
          <a:p>
            <a:r>
              <a:rPr lang="sv-SE" sz="1600" dirty="0"/>
              <a:t>forts barn med sekretesskydd - försegling </a:t>
            </a:r>
          </a:p>
        </p:txBody>
      </p:sp>
      <p:sp>
        <p:nvSpPr>
          <p:cNvPr id="6" name="Platshållare för text 5">
            <a:extLst>
              <a:ext uri="{FF2B5EF4-FFF2-40B4-BE49-F238E27FC236}">
                <a16:creationId xmlns:a16="http://schemas.microsoft.com/office/drawing/2014/main" id="{75087B45-0597-4B63-9036-53009E00C21A}"/>
              </a:ext>
            </a:extLst>
          </p:cNvPr>
          <p:cNvSpPr>
            <a:spLocks noGrp="1"/>
          </p:cNvSpPr>
          <p:nvPr>
            <p:ph type="body" idx="1"/>
          </p:nvPr>
        </p:nvSpPr>
        <p:spPr>
          <a:xfrm>
            <a:off x="419100" y="1331133"/>
            <a:ext cx="8305800" cy="2397125"/>
          </a:xfrm>
        </p:spPr>
        <p:txBody>
          <a:bodyPr/>
          <a:lstStyle/>
          <a:p>
            <a:r>
              <a:rPr lang="sv-SE" sz="1800" dirty="0"/>
              <a:t>Försegling ska bedömas och beviljas av verksamhetschef och ska omfatta barnets hela journal via nätet (hela kontot) och barnets konto på 1177 </a:t>
            </a:r>
            <a:br>
              <a:rPr lang="sv-SE" sz="1800" dirty="0"/>
            </a:br>
            <a:endParaRPr lang="sv-SE" sz="1800" dirty="0"/>
          </a:p>
          <a:p>
            <a:r>
              <a:rPr lang="sv-SE" sz="1800" dirty="0"/>
              <a:t>För begäran om verkställighet används blankett </a:t>
            </a:r>
            <a:r>
              <a:rPr lang="sv-SE" sz="1800" i="1" dirty="0"/>
              <a:t>Försegling av barns journal via nätet vid skyddat id och låsning av 1177-konto</a:t>
            </a:r>
            <a:r>
              <a:rPr lang="sv-SE" sz="1800" dirty="0"/>
              <a:t> som skickas undertecknad för verkställighet till adress angiven på blanketten. Blanketten återfinns på Journal via nätets </a:t>
            </a:r>
            <a:r>
              <a:rPr lang="sv-SE" sz="1800" u="sng" dirty="0">
                <a:hlinkClick r:id="rId3"/>
              </a:rPr>
              <a:t>webbplats</a:t>
            </a:r>
            <a:br>
              <a:rPr lang="sv-SE" sz="1800" u="sng" dirty="0"/>
            </a:br>
            <a:endParaRPr lang="sv-SE" sz="1800" u="sng" dirty="0"/>
          </a:p>
          <a:p>
            <a:r>
              <a:rPr lang="sv-SE" sz="1800" dirty="0"/>
              <a:t>Hälso-och sjukvårdspersonal ska dokumentera beslutet i journalsystemet, se avsnitt Dokumentera i journalen</a:t>
            </a:r>
          </a:p>
        </p:txBody>
      </p:sp>
      <p:sp>
        <p:nvSpPr>
          <p:cNvPr id="7" name="Platshållare för sidfot 3">
            <a:extLst>
              <a:ext uri="{FF2B5EF4-FFF2-40B4-BE49-F238E27FC236}">
                <a16:creationId xmlns:a16="http://schemas.microsoft.com/office/drawing/2014/main" id="{88093892-6157-413B-93DA-DE00E30EAB2D}"/>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 </a:t>
            </a:r>
          </a:p>
        </p:txBody>
      </p:sp>
    </p:spTree>
    <p:extLst>
      <p:ext uri="{BB962C8B-B14F-4D97-AF65-F5344CB8AC3E}">
        <p14:creationId xmlns:p14="http://schemas.microsoft.com/office/powerpoint/2010/main" val="3316649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42534538-172B-40AE-A483-0F122D6DA76A}"/>
              </a:ext>
            </a:extLst>
          </p:cNvPr>
          <p:cNvSpPr>
            <a:spLocks noGrp="1"/>
          </p:cNvSpPr>
          <p:nvPr>
            <p:ph type="title"/>
          </p:nvPr>
        </p:nvSpPr>
        <p:spPr>
          <a:xfrm>
            <a:off x="306559" y="372182"/>
            <a:ext cx="8305800" cy="582613"/>
          </a:xfrm>
        </p:spPr>
        <p:txBody>
          <a:bodyPr/>
          <a:lstStyle/>
          <a:p>
            <a:r>
              <a:rPr lang="sv-SE" sz="3200" dirty="0"/>
              <a:t>Brådskande behov av blockering/försegling</a:t>
            </a:r>
          </a:p>
        </p:txBody>
      </p:sp>
      <p:sp>
        <p:nvSpPr>
          <p:cNvPr id="6" name="Platshållare för text 5">
            <a:extLst>
              <a:ext uri="{FF2B5EF4-FFF2-40B4-BE49-F238E27FC236}">
                <a16:creationId xmlns:a16="http://schemas.microsoft.com/office/drawing/2014/main" id="{793404E4-4F0F-4418-8868-984365CFFC1A}"/>
              </a:ext>
            </a:extLst>
          </p:cNvPr>
          <p:cNvSpPr>
            <a:spLocks noGrp="1"/>
          </p:cNvSpPr>
          <p:nvPr>
            <p:ph type="body" idx="1"/>
          </p:nvPr>
        </p:nvSpPr>
        <p:spPr>
          <a:xfrm>
            <a:off x="306559" y="1326710"/>
            <a:ext cx="8305800" cy="3694178"/>
          </a:xfrm>
        </p:spPr>
        <p:txBody>
          <a:bodyPr/>
          <a:lstStyle/>
          <a:p>
            <a:r>
              <a:rPr lang="sv-SE" sz="2000" dirty="0"/>
              <a:t>Hälso-och sjukvårdspersonal ringer till VGR-IT tfn 010-47 37 100 knappval 5 och begär försegling av barnets journal via nätet. </a:t>
            </a:r>
          </a:p>
          <a:p>
            <a:r>
              <a:rPr lang="sv-SE" sz="2000" dirty="0"/>
              <a:t>Brådskande behov av försegling utförs 24/7/365.</a:t>
            </a:r>
          </a:p>
          <a:p>
            <a:r>
              <a:rPr lang="sv-SE" sz="2000" dirty="0"/>
              <a:t>Under samtalet med VGR-IT uppges följande</a:t>
            </a:r>
            <a:br>
              <a:rPr lang="sv-SE" sz="2000" dirty="0"/>
            </a:br>
            <a:r>
              <a:rPr lang="sv-SE" sz="2000" dirty="0"/>
              <a:t>- hälso-och sjukvårdspersonal identifierar sig med namn, VGR-ID och sin e-postadress, telefonnummer samt namn på ansvarig verksamhetschef</a:t>
            </a:r>
            <a:br>
              <a:rPr lang="sv-SE" sz="2000" dirty="0"/>
            </a:br>
            <a:r>
              <a:rPr lang="sv-SE" sz="2000" dirty="0"/>
              <a:t>- barnets och vårdnadshavares namn och personnummer</a:t>
            </a:r>
            <a:br>
              <a:rPr lang="sv-SE" sz="2000" dirty="0"/>
            </a:br>
            <a:r>
              <a:rPr lang="sv-SE" sz="2000" dirty="0"/>
              <a:t>- från och med datum för när åtgärden gäller </a:t>
            </a:r>
          </a:p>
          <a:p>
            <a:r>
              <a:rPr lang="sv-SE" sz="2000" dirty="0"/>
              <a:t>Efter telefonsamtalet skall avsedd blankett användas, som skickas undertecknad för verkställighet till adress angiven på blanketten.</a:t>
            </a:r>
          </a:p>
          <a:p>
            <a:endParaRPr lang="sv-SE" sz="2000" dirty="0"/>
          </a:p>
        </p:txBody>
      </p:sp>
      <p:sp>
        <p:nvSpPr>
          <p:cNvPr id="7" name="Platshållare för sidfot 3">
            <a:extLst>
              <a:ext uri="{FF2B5EF4-FFF2-40B4-BE49-F238E27FC236}">
                <a16:creationId xmlns:a16="http://schemas.microsoft.com/office/drawing/2014/main" id="{8659A700-88A9-4AFD-8C48-484D3ED2FB24}"/>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  </a:t>
            </a:r>
          </a:p>
        </p:txBody>
      </p:sp>
    </p:spTree>
    <p:extLst>
      <p:ext uri="{BB962C8B-B14F-4D97-AF65-F5344CB8AC3E}">
        <p14:creationId xmlns:p14="http://schemas.microsoft.com/office/powerpoint/2010/main" val="341937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423863" y="217516"/>
            <a:ext cx="8305800" cy="582613"/>
          </a:xfrm>
        </p:spPr>
        <p:txBody>
          <a:bodyPr/>
          <a:lstStyle/>
          <a:p>
            <a:r>
              <a:rPr lang="sv-SE" sz="3200" dirty="0"/>
              <a:t>Felärenden eller support</a:t>
            </a:r>
          </a:p>
        </p:txBody>
      </p:sp>
      <p:sp>
        <p:nvSpPr>
          <p:cNvPr id="6" name="Platshållare för text 5"/>
          <p:cNvSpPr>
            <a:spLocks noGrp="1"/>
          </p:cNvSpPr>
          <p:nvPr>
            <p:ph type="body" idx="1"/>
          </p:nvPr>
        </p:nvSpPr>
        <p:spPr>
          <a:xfrm>
            <a:off x="423863" y="960048"/>
            <a:ext cx="8618537" cy="4393982"/>
          </a:xfrm>
        </p:spPr>
        <p:txBody>
          <a:bodyPr/>
          <a:lstStyle/>
          <a:p>
            <a:pPr marL="0" indent="0">
              <a:buNone/>
            </a:pPr>
            <a:r>
              <a:rPr lang="sv-SE" b="1" dirty="0"/>
              <a:t>Medarbetare</a:t>
            </a:r>
            <a:br>
              <a:rPr lang="sv-SE"/>
            </a:br>
            <a:r>
              <a:rPr lang="sv-SE" sz="1800" dirty="0"/>
              <a:t>- anmäler fel till nationell kundtjänst hos </a:t>
            </a:r>
            <a:r>
              <a:rPr lang="sv-SE" sz="1800" dirty="0" err="1"/>
              <a:t>Inera</a:t>
            </a:r>
            <a:br>
              <a:rPr lang="sv-SE"/>
            </a:br>
            <a:r>
              <a:rPr lang="sv-SE" sz="1600" dirty="0">
                <a:hlinkClick r:id="rId3"/>
              </a:rPr>
              <a:t>https://www.inera.se/kundservice/formular/felanmalan-och-support/formular-for-felanmalan-och-support/</a:t>
            </a:r>
            <a:br>
              <a:rPr lang="sv-SE" sz="1600"/>
            </a:br>
            <a:r>
              <a:rPr lang="sv-SE" sz="1800" dirty="0"/>
              <a:t>- avvikelser rapporteras i Med </a:t>
            </a:r>
            <a:r>
              <a:rPr lang="sv-SE" sz="1800" dirty="0" err="1"/>
              <a:t>ControlPRO</a:t>
            </a:r>
            <a:br>
              <a:rPr lang="sv-SE"/>
            </a:br>
            <a:r>
              <a:rPr lang="sv-SE" sz="1600" u="sng" dirty="0">
                <a:hlinkClick r:id="rId4"/>
              </a:rPr>
              <a:t>http://intra.vgregion.se/sv/MedControl/VGR/MedControl_PRO/</a:t>
            </a:r>
            <a:br>
              <a:rPr lang="sv-SE" sz="1600" u="sng"/>
            </a:br>
            <a:br>
              <a:rPr lang="sv-SE" b="1"/>
            </a:br>
            <a:r>
              <a:rPr lang="sv-SE" b="1" dirty="0"/>
              <a:t>Patienter</a:t>
            </a:r>
            <a:r>
              <a:rPr lang="sv-SE" sz="1800" dirty="0"/>
              <a:t> </a:t>
            </a:r>
            <a:br>
              <a:rPr lang="sv-SE" sz="1800"/>
            </a:br>
            <a:r>
              <a:rPr lang="sv-SE" sz="1800" dirty="0"/>
              <a:t>- anmäler fel till </a:t>
            </a:r>
            <a:r>
              <a:rPr lang="sv-SE" sz="1800" dirty="0" err="1"/>
              <a:t>Inera</a:t>
            </a:r>
            <a:r>
              <a:rPr lang="sv-SE" sz="1800" dirty="0"/>
              <a:t>  efter inloggning i e-tjänsten Journalen. </a:t>
            </a:r>
            <a:br>
              <a:rPr lang="sv-SE" sz="1800"/>
            </a:br>
            <a:r>
              <a:rPr lang="sv-SE" sz="1800" dirty="0"/>
              <a:t>- kontaktar e-tjänsternas support via 1177 </a:t>
            </a:r>
            <a:r>
              <a:rPr lang="sv-SE" sz="1800" u="sng" dirty="0">
                <a:hlinkClick r:id="rId5"/>
              </a:rPr>
              <a:t>https://www.1177.se/Vastra-Gotaland/om-1177-vardguiden/e-tjanster-pa-1177-vardguiden/support-och-tekniska-krav-for-e-tjansterna/</a:t>
            </a:r>
            <a:endParaRPr lang="sv-SE" sz="1800" u="sng" dirty="0"/>
          </a:p>
          <a:p>
            <a:pPr marL="0" indent="0">
              <a:buNone/>
            </a:pPr>
            <a:r>
              <a:rPr lang="sv-SE" sz="1800" dirty="0"/>
              <a:t>- informeras på </a:t>
            </a:r>
            <a:r>
              <a:rPr lang="sv-SE" sz="1800" u="sng" dirty="0">
                <a:hlinkClick r:id="rId6"/>
              </a:rPr>
              <a:t>1177.se</a:t>
            </a:r>
            <a:r>
              <a:rPr lang="sv-SE" sz="1800" dirty="0"/>
              <a:t> om att vända sig till aktuell vårdenhet vid frågor om journaldokumentationen.</a:t>
            </a:r>
            <a:br>
              <a:rPr lang="sv-SE" sz="1800"/>
            </a:br>
            <a:endParaRPr lang="sv-SE" sz="1800"/>
          </a:p>
          <a:p>
            <a:pPr marL="0" indent="0">
              <a:buNone/>
            </a:pPr>
            <a:endParaRPr lang="sv-SE">
              <a:solidFill>
                <a:srgbClr val="FF0000"/>
              </a:solidFill>
            </a:endParaRPr>
          </a:p>
          <a:p>
            <a:pPr marL="0" indent="0">
              <a:buNone/>
            </a:pPr>
            <a:endParaRPr lang="sv-SE">
              <a:solidFill>
                <a:srgbClr val="FF0000"/>
              </a:solidFill>
            </a:endParaRPr>
          </a:p>
        </p:txBody>
      </p:sp>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1488971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  </a:t>
            </a:r>
          </a:p>
        </p:txBody>
      </p:sp>
      <p:pic>
        <p:nvPicPr>
          <p:cNvPr id="4" name="Bildobjekt 3">
            <a:extLst>
              <a:ext uri="{FF2B5EF4-FFF2-40B4-BE49-F238E27FC236}">
                <a16:creationId xmlns:a16="http://schemas.microsoft.com/office/drawing/2014/main" id="{521EAB27-A401-4A2A-BD10-6FAED7C0DCE6}"/>
              </a:ext>
            </a:extLst>
          </p:cNvPr>
          <p:cNvPicPr>
            <a:picLocks noChangeAspect="1"/>
          </p:cNvPicPr>
          <p:nvPr/>
        </p:nvPicPr>
        <p:blipFill>
          <a:blip r:embed="rId3"/>
          <a:stretch>
            <a:fillRect/>
          </a:stretch>
        </p:blipFill>
        <p:spPr>
          <a:xfrm>
            <a:off x="388769" y="1881462"/>
            <a:ext cx="8118487" cy="3624648"/>
          </a:xfrm>
          <a:prstGeom prst="rect">
            <a:avLst/>
          </a:prstGeom>
        </p:spPr>
      </p:pic>
      <p:sp>
        <p:nvSpPr>
          <p:cNvPr id="10" name="Rubrik 4">
            <a:extLst>
              <a:ext uri="{FF2B5EF4-FFF2-40B4-BE49-F238E27FC236}">
                <a16:creationId xmlns:a16="http://schemas.microsoft.com/office/drawing/2014/main" id="{972A0B9A-A1B2-49A5-AD7E-7EC0DADB681B}"/>
              </a:ext>
            </a:extLst>
          </p:cNvPr>
          <p:cNvSpPr txBox="1">
            <a:spLocks/>
          </p:cNvSpPr>
          <p:nvPr/>
        </p:nvSpPr>
        <p:spPr>
          <a:xfrm>
            <a:off x="295113" y="473074"/>
            <a:ext cx="8305800" cy="582613"/>
          </a:xfrm>
          <a:prstGeom prst="rect">
            <a:avLst/>
          </a:prstGeom>
        </p:spPr>
        <p:txBody>
          <a:bodyPr/>
          <a:lstStyle>
            <a:lvl1pPr algn="l" rtl="0" eaLnBrk="1" fontAlgn="base" hangingPunct="1">
              <a:spcBef>
                <a:spcPct val="0"/>
              </a:spcBef>
              <a:spcAft>
                <a:spcPct val="0"/>
              </a:spcAft>
              <a:defRPr sz="3400" kern="1200">
                <a:solidFill>
                  <a:schemeClr val="tx2"/>
                </a:solidFill>
                <a:latin typeface="+mj-lt"/>
                <a:ea typeface="+mj-ea"/>
                <a:cs typeface="+mj-cs"/>
              </a:defRPr>
            </a:lvl1pPr>
            <a:lvl2pPr algn="l" rtl="0" eaLnBrk="1" fontAlgn="base" hangingPunct="1">
              <a:spcBef>
                <a:spcPct val="0"/>
              </a:spcBef>
              <a:spcAft>
                <a:spcPct val="0"/>
              </a:spcAft>
              <a:defRPr sz="3400">
                <a:solidFill>
                  <a:schemeClr val="tx2"/>
                </a:solidFill>
                <a:latin typeface="Arial" panose="020B0604020202020204" pitchFamily="34" charset="0"/>
              </a:defRPr>
            </a:lvl2pPr>
            <a:lvl3pPr algn="l" rtl="0" eaLnBrk="1" fontAlgn="base" hangingPunct="1">
              <a:spcBef>
                <a:spcPct val="0"/>
              </a:spcBef>
              <a:spcAft>
                <a:spcPct val="0"/>
              </a:spcAft>
              <a:defRPr sz="3400">
                <a:solidFill>
                  <a:schemeClr val="tx2"/>
                </a:solidFill>
                <a:latin typeface="Arial" panose="020B0604020202020204" pitchFamily="34" charset="0"/>
              </a:defRPr>
            </a:lvl3pPr>
            <a:lvl4pPr algn="l" rtl="0" eaLnBrk="1" fontAlgn="base" hangingPunct="1">
              <a:spcBef>
                <a:spcPct val="0"/>
              </a:spcBef>
              <a:spcAft>
                <a:spcPct val="0"/>
              </a:spcAft>
              <a:defRPr sz="3400">
                <a:solidFill>
                  <a:schemeClr val="tx2"/>
                </a:solidFill>
                <a:latin typeface="Arial" panose="020B0604020202020204" pitchFamily="34" charset="0"/>
              </a:defRPr>
            </a:lvl4pPr>
            <a:lvl5pPr algn="l" rtl="0" eaLnBrk="1" fontAlgn="base" hangingPunct="1">
              <a:spcBef>
                <a:spcPct val="0"/>
              </a:spcBef>
              <a:spcAft>
                <a:spcPct val="0"/>
              </a:spcAft>
              <a:defRPr sz="3400">
                <a:solidFill>
                  <a:schemeClr val="tx2"/>
                </a:solidFill>
                <a:latin typeface="Arial" panose="020B0604020202020204" pitchFamily="34" charset="0"/>
              </a:defRPr>
            </a:lvl5pPr>
            <a:lvl6pPr marL="457200" algn="l" rtl="0" eaLnBrk="1" fontAlgn="base" hangingPunct="1">
              <a:spcBef>
                <a:spcPct val="0"/>
              </a:spcBef>
              <a:spcAft>
                <a:spcPct val="0"/>
              </a:spcAft>
              <a:defRPr sz="3400">
                <a:solidFill>
                  <a:schemeClr val="tx2"/>
                </a:solidFill>
                <a:latin typeface="Arial" panose="020B0604020202020204" pitchFamily="34" charset="0"/>
              </a:defRPr>
            </a:lvl6pPr>
            <a:lvl7pPr marL="914400" algn="l" rtl="0" eaLnBrk="1" fontAlgn="base" hangingPunct="1">
              <a:spcBef>
                <a:spcPct val="0"/>
              </a:spcBef>
              <a:spcAft>
                <a:spcPct val="0"/>
              </a:spcAft>
              <a:defRPr sz="3400">
                <a:solidFill>
                  <a:schemeClr val="tx2"/>
                </a:solidFill>
                <a:latin typeface="Arial" panose="020B0604020202020204" pitchFamily="34" charset="0"/>
              </a:defRPr>
            </a:lvl7pPr>
            <a:lvl8pPr marL="1371600" algn="l" rtl="0" eaLnBrk="1" fontAlgn="base" hangingPunct="1">
              <a:spcBef>
                <a:spcPct val="0"/>
              </a:spcBef>
              <a:spcAft>
                <a:spcPct val="0"/>
              </a:spcAft>
              <a:defRPr sz="3400">
                <a:solidFill>
                  <a:schemeClr val="tx2"/>
                </a:solidFill>
                <a:latin typeface="Arial" panose="020B0604020202020204" pitchFamily="34" charset="0"/>
              </a:defRPr>
            </a:lvl8pPr>
            <a:lvl9pPr marL="1828800" algn="l" rtl="0" eaLnBrk="1" fontAlgn="base" hangingPunct="1">
              <a:spcBef>
                <a:spcPct val="0"/>
              </a:spcBef>
              <a:spcAft>
                <a:spcPct val="0"/>
              </a:spcAft>
              <a:defRPr sz="3400">
                <a:solidFill>
                  <a:schemeClr val="tx2"/>
                </a:solidFill>
                <a:latin typeface="Arial" panose="020B0604020202020204" pitchFamily="34" charset="0"/>
              </a:defRPr>
            </a:lvl9pPr>
          </a:lstStyle>
          <a:p>
            <a:r>
              <a:rPr lang="sv-SE" sz="3200" dirty="0"/>
              <a:t>Invånare</a:t>
            </a:r>
            <a:br>
              <a:rPr lang="sv-SE" sz="2000"/>
            </a:br>
            <a:r>
              <a:rPr lang="sv-SE" sz="2000" dirty="0"/>
              <a:t>visar antalet invånare som använt Journalen fördelat på  kön och åldersgrupp 2019 i Västra Götalands län.</a:t>
            </a:r>
            <a:br>
              <a:rPr lang="sv-SE" sz="2000"/>
            </a:br>
            <a:endParaRPr lang="sv-SE" sz="2000"/>
          </a:p>
        </p:txBody>
      </p:sp>
      <p:pic>
        <p:nvPicPr>
          <p:cNvPr id="13" name="Bildobjekt 12">
            <a:extLst>
              <a:ext uri="{FF2B5EF4-FFF2-40B4-BE49-F238E27FC236}">
                <a16:creationId xmlns:a16="http://schemas.microsoft.com/office/drawing/2014/main" id="{D9A366A2-BBA4-49E4-8268-D970927DD7AF}"/>
              </a:ext>
            </a:extLst>
          </p:cNvPr>
          <p:cNvPicPr>
            <a:picLocks noChangeAspect="1"/>
          </p:cNvPicPr>
          <p:nvPr/>
        </p:nvPicPr>
        <p:blipFill>
          <a:blip r:embed="rId4"/>
          <a:stretch>
            <a:fillRect/>
          </a:stretch>
        </p:blipFill>
        <p:spPr>
          <a:xfrm>
            <a:off x="6848313" y="2765712"/>
            <a:ext cx="1752600" cy="1590675"/>
          </a:xfrm>
          <a:prstGeom prst="rect">
            <a:avLst/>
          </a:prstGeom>
        </p:spPr>
      </p:pic>
    </p:spTree>
    <p:extLst>
      <p:ext uri="{BB962C8B-B14F-4D97-AF65-F5344CB8AC3E}">
        <p14:creationId xmlns:p14="http://schemas.microsoft.com/office/powerpoint/2010/main" val="562715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904081" y="581987"/>
            <a:ext cx="5395119" cy="582613"/>
          </a:xfrm>
        </p:spPr>
        <p:txBody>
          <a:bodyPr/>
          <a:lstStyle/>
          <a:p>
            <a:r>
              <a:rPr lang="sv-SE" sz="3200" dirty="0"/>
              <a:t>Kontakt</a:t>
            </a:r>
          </a:p>
        </p:txBody>
      </p:sp>
      <p:sp>
        <p:nvSpPr>
          <p:cNvPr id="6" name="Platshållare för text 5"/>
          <p:cNvSpPr>
            <a:spLocks noGrp="1"/>
          </p:cNvSpPr>
          <p:nvPr>
            <p:ph type="body" idx="4294967295"/>
          </p:nvPr>
        </p:nvSpPr>
        <p:spPr>
          <a:xfrm>
            <a:off x="904081" y="1877378"/>
            <a:ext cx="7335838" cy="1344793"/>
          </a:xfrm>
          <a:prstGeom prst="rect">
            <a:avLst/>
          </a:prstGeom>
        </p:spPr>
        <p:txBody>
          <a:bodyPr anchor="t"/>
          <a:lstStyle/>
          <a:p>
            <a:pPr marL="0" indent="0">
              <a:lnSpc>
                <a:spcPct val="100000"/>
              </a:lnSpc>
              <a:buNone/>
            </a:pPr>
            <a:r>
              <a:rPr lang="sv-SE" sz="2000" b="1" dirty="0"/>
              <a:t>Projekt Journal via nätet</a:t>
            </a:r>
            <a:br>
              <a:rPr lang="sv-SE" sz="2000" b="1" dirty="0"/>
            </a:br>
            <a:r>
              <a:rPr lang="sv-SE" sz="1800" dirty="0"/>
              <a:t>webbplats:	</a:t>
            </a:r>
            <a:r>
              <a:rPr lang="sv-SE" sz="1800" dirty="0">
                <a:hlinkClick r:id="rId3"/>
              </a:rPr>
              <a:t>www.vgregion.se/journalvianatet</a:t>
            </a:r>
            <a:br>
              <a:rPr lang="sv-SE" sz="1800" dirty="0"/>
            </a:br>
            <a:br>
              <a:rPr lang="sv-SE" sz="1800" dirty="0"/>
            </a:br>
            <a:r>
              <a:rPr lang="sv-SE" sz="1800" dirty="0"/>
              <a:t>e-post:		</a:t>
            </a:r>
            <a:r>
              <a:rPr lang="sv-SE" sz="1800" dirty="0">
                <a:hlinkClick r:id="rId4"/>
              </a:rPr>
              <a:t>journal.via.natet@vgregion.se</a:t>
            </a:r>
            <a:endParaRPr lang="sv-SE" sz="1800" dirty="0"/>
          </a:p>
          <a:p>
            <a:pPr marL="0" indent="0">
              <a:buNone/>
            </a:pPr>
            <a:endParaRPr lang="sv-SE"/>
          </a:p>
          <a:p>
            <a:pPr marL="0" indent="0">
              <a:buNone/>
            </a:pPr>
            <a:endParaRPr lang="sv-SE" sz="1800"/>
          </a:p>
          <a:p>
            <a:pPr marL="0" indent="0">
              <a:buNone/>
            </a:pPr>
            <a:r>
              <a:rPr lang="sv-SE" sz="1800" dirty="0"/>
              <a:t>Vad gör du om du möter en tjur?</a:t>
            </a:r>
            <a:br>
              <a:rPr lang="sv-SE" dirty="0"/>
            </a:br>
            <a:r>
              <a:rPr lang="sv-SE" sz="1800" dirty="0"/>
              <a:t>	</a:t>
            </a:r>
            <a:endParaRPr lang="sv-SE" sz="1800" dirty="0">
              <a:cs typeface="Arial"/>
            </a:endParaRPr>
          </a:p>
          <a:p>
            <a:pPr marL="0" indent="0">
              <a:buNone/>
            </a:pPr>
            <a:endParaRPr lang="sv-SE" sz="1800"/>
          </a:p>
          <a:p>
            <a:pPr marL="0" indent="0">
              <a:buNone/>
            </a:pPr>
            <a:br>
              <a:rPr lang="sv-SE" dirty="0"/>
            </a:br>
            <a:endParaRPr lang="sv-SE"/>
          </a:p>
        </p:txBody>
      </p:sp>
      <p:sp>
        <p:nvSpPr>
          <p:cNvPr id="7"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dirty="0">
                <a:solidFill>
                  <a:schemeClr val="bg1"/>
                </a:solidFill>
              </a:rPr>
              <a:t>JOURNAL VIA NÄTET |  Koncernstab Hälso-och sjukvård / Vårdens digitalisering /e-Hälsa</a:t>
            </a:r>
          </a:p>
        </p:txBody>
      </p:sp>
      <p:pic>
        <p:nvPicPr>
          <p:cNvPr id="2" name="Bildobjekt 1">
            <a:hlinkClick r:id="rId5"/>
            <a:extLst>
              <a:ext uri="{FF2B5EF4-FFF2-40B4-BE49-F238E27FC236}">
                <a16:creationId xmlns:a16="http://schemas.microsoft.com/office/drawing/2014/main" id="{7B893270-2BB8-4A3B-9AD1-56E8547E5736}"/>
              </a:ext>
            </a:extLst>
          </p:cNvPr>
          <p:cNvPicPr>
            <a:picLocks noChangeAspect="1"/>
          </p:cNvPicPr>
          <p:nvPr/>
        </p:nvPicPr>
        <p:blipFill>
          <a:blip r:embed="rId6"/>
          <a:stretch>
            <a:fillRect/>
          </a:stretch>
        </p:blipFill>
        <p:spPr>
          <a:xfrm>
            <a:off x="4572000" y="3536874"/>
            <a:ext cx="2216692" cy="1344793"/>
          </a:xfrm>
          <a:prstGeom prst="rect">
            <a:avLst/>
          </a:prstGeom>
        </p:spPr>
      </p:pic>
    </p:spTree>
    <p:extLst>
      <p:ext uri="{BB962C8B-B14F-4D97-AF65-F5344CB8AC3E}">
        <p14:creationId xmlns:p14="http://schemas.microsoft.com/office/powerpoint/2010/main" val="3121544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a:xfrm>
            <a:off x="419100" y="385253"/>
            <a:ext cx="8503674" cy="582613"/>
          </a:xfrm>
        </p:spPr>
        <p:txBody>
          <a:bodyPr/>
          <a:lstStyle/>
          <a:p>
            <a:r>
              <a:rPr lang="sv-SE" sz="3200">
                <a:solidFill>
                  <a:schemeClr val="tx1"/>
                </a:solidFill>
              </a:rPr>
              <a:t>Vårdnadshavares synpunkter</a:t>
            </a:r>
          </a:p>
        </p:txBody>
      </p:sp>
      <p:sp>
        <p:nvSpPr>
          <p:cNvPr id="6" name="Platshållare för text 5"/>
          <p:cNvSpPr>
            <a:spLocks noGrp="1"/>
          </p:cNvSpPr>
          <p:nvPr>
            <p:ph type="body" idx="1"/>
          </p:nvPr>
        </p:nvSpPr>
        <p:spPr>
          <a:xfrm>
            <a:off x="419100" y="1487171"/>
            <a:ext cx="8305800" cy="2397125"/>
          </a:xfrm>
        </p:spPr>
        <p:txBody>
          <a:bodyPr/>
          <a:lstStyle/>
          <a:p>
            <a:r>
              <a:rPr lang="sv-SE" sz="1800" i="1"/>
              <a:t>Journal via nätet fungerar utmärkt, det är lätt att läsa bra användargränssnitt</a:t>
            </a:r>
          </a:p>
          <a:p>
            <a:r>
              <a:rPr lang="sv-SE" sz="1800" i="1"/>
              <a:t>Unga med kronisk kroppslig sjukdom ska ha Journal via nätet</a:t>
            </a:r>
          </a:p>
          <a:p>
            <a:r>
              <a:rPr lang="sv-SE" sz="1800" i="1"/>
              <a:t>Jag är också påläst inför besöket och förutsätter av vårdpersonal vet att jag läser i Journal via nätet. Jag vill vara förberedd liksom vårdpersonal</a:t>
            </a:r>
          </a:p>
          <a:p>
            <a:r>
              <a:rPr lang="sv-SE" sz="1800" i="1"/>
              <a:t>Jag vill få provsvar, det går snabbare via journalen via nätet än att någon ska skicka hem ett papper eller få tag i mig per telefon och sammanfattning av besöket</a:t>
            </a:r>
          </a:p>
          <a:p>
            <a:r>
              <a:rPr lang="sv-SE" sz="1800" i="1"/>
              <a:t>Går snabbare att titta själv och inte vänta på att läkaren ska återkoppla</a:t>
            </a:r>
          </a:p>
          <a:p>
            <a:r>
              <a:rPr lang="sv-SE" sz="1800" i="1"/>
              <a:t>Jag vill hellre få provsvaren även om det skulle vara konstiga svar hemma, så jag kan smälta och fundera vad betyder det här istället för att få det i knät under ett besök</a:t>
            </a:r>
          </a:p>
          <a:p>
            <a:r>
              <a:rPr lang="sv-SE" sz="1800" i="1"/>
              <a:t>Ju förr dottern och jag kan läsa ihop ju bättre</a:t>
            </a:r>
          </a:p>
          <a:p>
            <a:r>
              <a:rPr lang="sv-SE" sz="1800" i="1"/>
              <a:t>Svårt för min 14-åring att förstå fackspråket</a:t>
            </a:r>
            <a:br>
              <a:rPr lang="sv-SE" sz="1800"/>
            </a:br>
            <a:endParaRPr lang="sv-SE" sz="1800"/>
          </a:p>
        </p:txBody>
      </p:sp>
      <p:sp>
        <p:nvSpPr>
          <p:cNvPr id="8"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
        <p:nvSpPr>
          <p:cNvPr id="2" name="textruta 1">
            <a:extLst>
              <a:ext uri="{FF2B5EF4-FFF2-40B4-BE49-F238E27FC236}">
                <a16:creationId xmlns:a16="http://schemas.microsoft.com/office/drawing/2014/main" id="{45B3CA6D-1966-4A9B-8335-423A9D7CCF7A}"/>
              </a:ext>
            </a:extLst>
          </p:cNvPr>
          <p:cNvSpPr txBox="1"/>
          <p:nvPr/>
        </p:nvSpPr>
        <p:spPr>
          <a:xfrm>
            <a:off x="419100" y="904558"/>
            <a:ext cx="8503674" cy="338554"/>
          </a:xfrm>
          <a:prstGeom prst="rect">
            <a:avLst/>
          </a:prstGeom>
          <a:noFill/>
        </p:spPr>
        <p:txBody>
          <a:bodyPr wrap="square" rtlCol="0">
            <a:spAutoFit/>
          </a:bodyPr>
          <a:lstStyle/>
          <a:p>
            <a:pPr algn="l"/>
            <a:r>
              <a:rPr lang="sv-SE" sz="1600"/>
              <a:t>källa, samtal/intervjuer med föräldrar i Uppsala </a:t>
            </a:r>
          </a:p>
        </p:txBody>
      </p:sp>
    </p:spTree>
    <p:extLst>
      <p:ext uri="{BB962C8B-B14F-4D97-AF65-F5344CB8AC3E}">
        <p14:creationId xmlns:p14="http://schemas.microsoft.com/office/powerpoint/2010/main" val="973444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EE40145B-B7A0-46DB-B3E0-EDBC4DA21A3B}"/>
              </a:ext>
            </a:extLst>
          </p:cNvPr>
          <p:cNvSpPr>
            <a:spLocks noGrp="1"/>
          </p:cNvSpPr>
          <p:nvPr>
            <p:ph type="title"/>
          </p:nvPr>
        </p:nvSpPr>
        <p:spPr>
          <a:xfrm>
            <a:off x="419100" y="384534"/>
            <a:ext cx="8305800" cy="582613"/>
          </a:xfrm>
        </p:spPr>
        <p:txBody>
          <a:bodyPr/>
          <a:lstStyle/>
          <a:p>
            <a:r>
              <a:rPr lang="sv-SE" sz="3200"/>
              <a:t>Barn/ungas synpunkter</a:t>
            </a:r>
          </a:p>
        </p:txBody>
      </p:sp>
      <p:sp>
        <p:nvSpPr>
          <p:cNvPr id="6" name="Platshållare för text 5">
            <a:extLst>
              <a:ext uri="{FF2B5EF4-FFF2-40B4-BE49-F238E27FC236}">
                <a16:creationId xmlns:a16="http://schemas.microsoft.com/office/drawing/2014/main" id="{5FCDFFA9-7120-4BDF-9B19-573329D860DB}"/>
              </a:ext>
            </a:extLst>
          </p:cNvPr>
          <p:cNvSpPr>
            <a:spLocks noGrp="1"/>
          </p:cNvSpPr>
          <p:nvPr>
            <p:ph type="body" idx="1"/>
          </p:nvPr>
        </p:nvSpPr>
        <p:spPr>
          <a:xfrm>
            <a:off x="423203" y="1609153"/>
            <a:ext cx="8567431" cy="2397125"/>
          </a:xfrm>
        </p:spPr>
        <p:txBody>
          <a:bodyPr/>
          <a:lstStyle/>
          <a:p>
            <a:r>
              <a:rPr lang="sv-SE" sz="1600" i="1"/>
              <a:t>En </a:t>
            </a:r>
            <a:r>
              <a:rPr lang="sv-SE" sz="1600" i="1" err="1"/>
              <a:t>App</a:t>
            </a:r>
            <a:r>
              <a:rPr lang="sv-SE" sz="1600" i="1"/>
              <a:t> skulle underlätta inloggningen</a:t>
            </a:r>
          </a:p>
          <a:p>
            <a:r>
              <a:rPr lang="sv-SE" sz="1600" i="1"/>
              <a:t>Stor nytta att läsa innan ett besök</a:t>
            </a:r>
          </a:p>
          <a:p>
            <a:r>
              <a:rPr lang="sv-SE" sz="1600" i="1"/>
              <a:t>Man kan bearbeta det man varit med om </a:t>
            </a:r>
          </a:p>
          <a:p>
            <a:r>
              <a:rPr lang="sv-SE" sz="1600" i="1"/>
              <a:t>Det borde verkligen komma ut information när man är 16 att det finns en journal</a:t>
            </a:r>
            <a:endParaRPr lang="sv-SE" sz="1600"/>
          </a:p>
          <a:p>
            <a:r>
              <a:rPr lang="sv-SE" sz="1600" i="1"/>
              <a:t>Dåligt med åldersgränsen 16 år, är man tillräckligt mogen ska man få läsa fast man är yngre </a:t>
            </a:r>
          </a:p>
          <a:p>
            <a:r>
              <a:rPr lang="sv-SE" sz="1600" i="1"/>
              <a:t>Det är en stor trygghet att gå in och läsa min egen journal</a:t>
            </a:r>
            <a:endParaRPr lang="sv-SE" sz="1600"/>
          </a:p>
          <a:p>
            <a:r>
              <a:rPr lang="sv-SE" sz="1600" i="1"/>
              <a:t>Det viktigaste är att jag kan se provsvar som jag tagit nyligen</a:t>
            </a:r>
          </a:p>
          <a:p>
            <a:r>
              <a:rPr lang="sv-SE" sz="1600" i="1"/>
              <a:t>Vill ha mer information om sjukdom och behandling. Men relativt få känner till att journal mm kan läsas via nätet. Vårdens rutiner borde inkludera att informera om möjligheterna att se sin journal med mera. Det behövs marknadsföring på bred front i olika kanaler, t ex filmer, foldrar och information från personalen under vårdbesök.</a:t>
            </a:r>
            <a:br>
              <a:rPr lang="sv-SE" sz="1600" i="1"/>
            </a:br>
            <a:endParaRPr lang="sv-SE" sz="1600"/>
          </a:p>
          <a:p>
            <a:pPr marL="0" indent="0">
              <a:buNone/>
            </a:pPr>
            <a:r>
              <a:rPr lang="sv-SE" sz="1800"/>
              <a:t>För mer information se Prövningen avsnitt 10</a:t>
            </a:r>
          </a:p>
        </p:txBody>
      </p:sp>
      <p:sp>
        <p:nvSpPr>
          <p:cNvPr id="7" name="Rektangel 6">
            <a:extLst>
              <a:ext uri="{FF2B5EF4-FFF2-40B4-BE49-F238E27FC236}">
                <a16:creationId xmlns:a16="http://schemas.microsoft.com/office/drawing/2014/main" id="{43EE68EA-6876-44DA-B790-D3682E921877}"/>
              </a:ext>
            </a:extLst>
          </p:cNvPr>
          <p:cNvSpPr/>
          <p:nvPr/>
        </p:nvSpPr>
        <p:spPr>
          <a:xfrm>
            <a:off x="423863" y="1026540"/>
            <a:ext cx="8085956" cy="523220"/>
          </a:xfrm>
          <a:prstGeom prst="rect">
            <a:avLst/>
          </a:prstGeom>
        </p:spPr>
        <p:txBody>
          <a:bodyPr wrap="square">
            <a:spAutoFit/>
          </a:bodyPr>
          <a:lstStyle/>
          <a:p>
            <a:pPr lvl="0" algn="l"/>
            <a:r>
              <a:rPr lang="sv-SE" sz="1400">
                <a:latin typeface="Calibri" panose="020F0502020204030204" pitchFamily="34" charset="0"/>
                <a:ea typeface="Calibri" panose="020F0502020204030204" pitchFamily="34" charset="0"/>
                <a:cs typeface="Times New Roman" panose="02020603050405020304" pitchFamily="18" charset="0"/>
              </a:rPr>
              <a:t>källa, samtal/intervjuer med barn/unga i Uppsala, </a:t>
            </a:r>
            <a:r>
              <a:rPr lang="sv-SE" sz="1400"/>
              <a:t>Ineras film Journalen via nätet för 16-åringar och </a:t>
            </a:r>
          </a:p>
          <a:p>
            <a:pPr lvl="0" algn="l"/>
            <a:r>
              <a:rPr lang="sv-SE" sz="1400"/>
              <a:t>workshop Journalen 13–15 år</a:t>
            </a:r>
          </a:p>
        </p:txBody>
      </p:sp>
      <p:sp>
        <p:nvSpPr>
          <p:cNvPr id="8" name="Platshållare för sidfot 3">
            <a:extLst>
              <a:ext uri="{FF2B5EF4-FFF2-40B4-BE49-F238E27FC236}">
                <a16:creationId xmlns:a16="http://schemas.microsoft.com/office/drawing/2014/main" id="{0899ED8D-318D-4ACE-84C8-039E45E56011}"/>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57308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326218D6-B514-4FB5-A633-C14830629259}"/>
              </a:ext>
            </a:extLst>
          </p:cNvPr>
          <p:cNvSpPr>
            <a:spLocks noGrp="1"/>
          </p:cNvSpPr>
          <p:nvPr>
            <p:ph type="title"/>
          </p:nvPr>
        </p:nvSpPr>
        <p:spPr>
          <a:xfrm>
            <a:off x="222081" y="413692"/>
            <a:ext cx="8305800" cy="582613"/>
          </a:xfrm>
        </p:spPr>
        <p:txBody>
          <a:bodyPr/>
          <a:lstStyle/>
          <a:p>
            <a:r>
              <a:rPr lang="sv-SE" sz="3200" dirty="0">
                <a:solidFill>
                  <a:schemeClr val="tx1"/>
                </a:solidFill>
              </a:rPr>
              <a:t>Professionens synpunkter</a:t>
            </a:r>
          </a:p>
        </p:txBody>
      </p:sp>
      <p:sp>
        <p:nvSpPr>
          <p:cNvPr id="6" name="Platshållare för text 5">
            <a:extLst>
              <a:ext uri="{FF2B5EF4-FFF2-40B4-BE49-F238E27FC236}">
                <a16:creationId xmlns:a16="http://schemas.microsoft.com/office/drawing/2014/main" id="{B871DE41-6774-4308-AAEE-FC06A3F5E4AF}"/>
              </a:ext>
            </a:extLst>
          </p:cNvPr>
          <p:cNvSpPr>
            <a:spLocks noGrp="1"/>
          </p:cNvSpPr>
          <p:nvPr>
            <p:ph type="body" idx="1"/>
          </p:nvPr>
        </p:nvSpPr>
        <p:spPr>
          <a:xfrm>
            <a:off x="232960" y="1365732"/>
            <a:ext cx="8678079" cy="3478692"/>
          </a:xfrm>
        </p:spPr>
        <p:txBody>
          <a:bodyPr/>
          <a:lstStyle/>
          <a:p>
            <a:r>
              <a:rPr lang="sv-SE" sz="2200" dirty="0"/>
              <a:t>E-tjänsten fungerat bra</a:t>
            </a:r>
          </a:p>
          <a:p>
            <a:r>
              <a:rPr lang="sv-SE" sz="2200" dirty="0"/>
              <a:t>Inga riskfyllda situationer</a:t>
            </a:r>
          </a:p>
          <a:p>
            <a:r>
              <a:rPr lang="sv-SE" sz="2200" dirty="0"/>
              <a:t>Går snabbt att försegla när det behövs</a:t>
            </a:r>
          </a:p>
          <a:p>
            <a:r>
              <a:rPr lang="sv-SE" sz="2200" dirty="0"/>
              <a:t>Socialtjänst och polis påverkas inte då andra rutiner gäller för </a:t>
            </a:r>
            <a:br>
              <a:rPr lang="sv-SE" sz="2200" dirty="0"/>
            </a:br>
            <a:r>
              <a:rPr lang="sv-SE" sz="2200" dirty="0"/>
              <a:t>utlämnande av journalhandling</a:t>
            </a:r>
          </a:p>
          <a:p>
            <a:r>
              <a:rPr lang="sv-SE" sz="2200" dirty="0"/>
              <a:t>Försegling utförs mellan 5-8 gånger/månad beroende på regionens storlek, kunskap om barns rättigheter, förseglingsrutin</a:t>
            </a:r>
            <a:br>
              <a:rPr lang="sv-SE" sz="2200" dirty="0"/>
            </a:br>
            <a:endParaRPr lang="sv-SE" sz="2200" dirty="0"/>
          </a:p>
          <a:p>
            <a:r>
              <a:rPr lang="sv-SE" sz="2200" dirty="0"/>
              <a:t>Region Skåne har rapporterat negativ konsekvens </a:t>
            </a:r>
            <a:br>
              <a:rPr lang="sv-SE" sz="2200" dirty="0"/>
            </a:br>
            <a:r>
              <a:rPr lang="sv-SE" sz="2200" dirty="0"/>
              <a:t>Efter riskanalys har rutin för försegling skapats. </a:t>
            </a:r>
          </a:p>
          <a:p>
            <a:endParaRPr lang="sv-SE" sz="2200" dirty="0"/>
          </a:p>
        </p:txBody>
      </p:sp>
      <p:sp>
        <p:nvSpPr>
          <p:cNvPr id="4" name="Platshållare för sidfot 3">
            <a:extLst>
              <a:ext uri="{FF2B5EF4-FFF2-40B4-BE49-F238E27FC236}">
                <a16:creationId xmlns:a16="http://schemas.microsoft.com/office/drawing/2014/main" id="{7297564F-4C7A-48DE-90B2-B98CC28D686A}"/>
              </a:ext>
            </a:extLst>
          </p:cNvPr>
          <p:cNvSpPr txBox="1">
            <a:spLocks/>
          </p:cNvSpPr>
          <p:nvPr/>
        </p:nvSpPr>
        <p:spPr>
          <a:xfrm>
            <a:off x="222081" y="6281409"/>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78547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 11"/>
          <p:cNvGrpSpPr/>
          <p:nvPr/>
        </p:nvGrpSpPr>
        <p:grpSpPr>
          <a:xfrm>
            <a:off x="6720114" y="106650"/>
            <a:ext cx="2279495" cy="1689826"/>
            <a:chOff x="0" y="0"/>
            <a:chExt cx="3340735" cy="2333625"/>
          </a:xfrm>
        </p:grpSpPr>
        <p:pic>
          <p:nvPicPr>
            <p:cNvPr id="13" name="Bildobjekt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340735" cy="2333625"/>
            </a:xfrm>
            <a:prstGeom prst="rect">
              <a:avLst/>
            </a:prstGeom>
          </p:spPr>
        </p:pic>
        <p:pic>
          <p:nvPicPr>
            <p:cNvPr id="14" name="Bildobjekt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24635">
              <a:off x="1162050" y="266700"/>
              <a:ext cx="1885315" cy="970280"/>
            </a:xfrm>
            <a:prstGeom prst="rect">
              <a:avLst/>
            </a:prstGeom>
            <a:ln>
              <a:noFill/>
            </a:ln>
            <a:effectLst>
              <a:softEdge rad="112500"/>
            </a:effectLst>
          </p:spPr>
        </p:pic>
      </p:grpSp>
      <p:sp>
        <p:nvSpPr>
          <p:cNvPr id="2" name="Rubrik 1"/>
          <p:cNvSpPr>
            <a:spLocks noGrp="1"/>
          </p:cNvSpPr>
          <p:nvPr>
            <p:ph type="title"/>
          </p:nvPr>
        </p:nvSpPr>
        <p:spPr>
          <a:xfrm>
            <a:off x="475046" y="251157"/>
            <a:ext cx="6992045" cy="582613"/>
          </a:xfrm>
        </p:spPr>
        <p:txBody>
          <a:bodyPr/>
          <a:lstStyle/>
          <a:p>
            <a:r>
              <a:rPr lang="sv-SE" sz="2600"/>
              <a:t>Anslutning till Journalen och NPÖ i VGR</a:t>
            </a:r>
          </a:p>
        </p:txBody>
      </p:sp>
      <p:sp>
        <p:nvSpPr>
          <p:cNvPr id="5" name="textruta 4"/>
          <p:cNvSpPr txBox="1"/>
          <p:nvPr/>
        </p:nvSpPr>
        <p:spPr>
          <a:xfrm>
            <a:off x="475046" y="951563"/>
            <a:ext cx="8200822" cy="1569660"/>
          </a:xfrm>
          <a:prstGeom prst="rect">
            <a:avLst/>
          </a:prstGeom>
          <a:noFill/>
        </p:spPr>
        <p:txBody>
          <a:bodyPr wrap="square" rtlCol="0">
            <a:spAutoFit/>
          </a:bodyPr>
          <a:lstStyle/>
          <a:p>
            <a:pPr marL="457200" indent="-457200" algn="l">
              <a:buFont typeface="+mj-lt"/>
              <a:buAutoNum type="arabicPeriod"/>
            </a:pPr>
            <a:r>
              <a:rPr lang="sv-SE" sz="1800"/>
              <a:t>Sjukhusens journalsystem Melior 1 juni 2016</a:t>
            </a:r>
            <a:br>
              <a:rPr lang="sv-SE" sz="1800"/>
            </a:br>
            <a:endParaRPr lang="sv-SE" sz="1800"/>
          </a:p>
          <a:p>
            <a:pPr marL="457200" indent="-457200" algn="l">
              <a:buFont typeface="+mj-lt"/>
              <a:buAutoNum type="arabicPeriod"/>
            </a:pPr>
            <a:r>
              <a:rPr lang="sv-SE" sz="1800"/>
              <a:t>Närhälsan, Habilitering &amp; Hälsas och Hjälpmedelscentralens journalsystem AsynjaVisph 1 november 2016</a:t>
            </a:r>
            <a:br>
              <a:rPr lang="sv-SE" sz="1800"/>
            </a:br>
            <a:br>
              <a:rPr lang="sv-SE" sz="1200"/>
            </a:br>
            <a:endParaRPr lang="sv-SE" sz="1200"/>
          </a:p>
        </p:txBody>
      </p:sp>
      <p:sp>
        <p:nvSpPr>
          <p:cNvPr id="6" name="Rektangel 5"/>
          <p:cNvSpPr/>
          <p:nvPr/>
        </p:nvSpPr>
        <p:spPr>
          <a:xfrm>
            <a:off x="475046" y="2355961"/>
            <a:ext cx="8200822" cy="2031325"/>
          </a:xfrm>
          <a:prstGeom prst="rect">
            <a:avLst/>
          </a:prstGeom>
        </p:spPr>
        <p:txBody>
          <a:bodyPr wrap="square">
            <a:spAutoFit/>
          </a:bodyPr>
          <a:lstStyle/>
          <a:p>
            <a:pPr algn="l"/>
            <a:r>
              <a:rPr lang="sv-SE" sz="1800"/>
              <a:t>Vad visas?</a:t>
            </a:r>
            <a:br>
              <a:rPr lang="sv-SE" sz="1800"/>
            </a:br>
            <a:r>
              <a:rPr lang="sv-SE" sz="1800"/>
              <a:t>vårdkontakter, diagnoser, vårddokumentation och uppmärksamhetsinformation</a:t>
            </a:r>
            <a:br>
              <a:rPr lang="sv-SE" sz="1800"/>
            </a:br>
            <a:r>
              <a:rPr lang="sv-SE" sz="1800"/>
              <a:t>från samtliga personalkategorier</a:t>
            </a:r>
          </a:p>
          <a:p>
            <a:pPr algn="l"/>
            <a:endParaRPr lang="sv-SE" sz="1800"/>
          </a:p>
          <a:p>
            <a:pPr algn="l"/>
            <a:r>
              <a:rPr lang="sv-SE" sz="1800"/>
              <a:t>Samtliga vårdverksamheter omfattas. Regleras av Västra Götalandsregionens regelverk </a:t>
            </a:r>
            <a:r>
              <a:rPr lang="sv-SE" sz="1800">
                <a:hlinkClick r:id="rId5"/>
              </a:rPr>
              <a:t>http://www.vgregion.se/journalvianatet</a:t>
            </a:r>
            <a:endParaRPr lang="sv-SE" sz="1800"/>
          </a:p>
          <a:p>
            <a:pPr algn="l"/>
            <a:endParaRPr lang="sv-SE" sz="1800"/>
          </a:p>
        </p:txBody>
      </p:sp>
      <p:sp>
        <p:nvSpPr>
          <p:cNvPr id="9" name="Platshållare för sidfot 3"/>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
        <p:nvSpPr>
          <p:cNvPr id="3" name="textruta 2"/>
          <p:cNvSpPr txBox="1"/>
          <p:nvPr/>
        </p:nvSpPr>
        <p:spPr>
          <a:xfrm>
            <a:off x="475046" y="4608217"/>
            <a:ext cx="8062732" cy="923330"/>
          </a:xfrm>
          <a:prstGeom prst="rect">
            <a:avLst/>
          </a:prstGeom>
          <a:noFill/>
        </p:spPr>
        <p:txBody>
          <a:bodyPr wrap="square" rtlCol="0">
            <a:spAutoFit/>
          </a:bodyPr>
          <a:lstStyle/>
          <a:p>
            <a:pPr algn="l"/>
            <a:r>
              <a:rPr lang="sv-SE" sz="1800"/>
              <a:t>Fler informationsmängder, system eller vårdenheter har anslutits, t ex </a:t>
            </a:r>
            <a:br>
              <a:rPr lang="sv-SE" sz="1800"/>
            </a:br>
            <a:r>
              <a:rPr lang="sv-SE" sz="1800"/>
              <a:t>labbsvar och vaccinationer från Närhälsan samt information från Vuxenpsykiatrin, från Journalia och Obstetrix.</a:t>
            </a:r>
          </a:p>
        </p:txBody>
      </p:sp>
    </p:spTree>
    <p:extLst>
      <p:ext uri="{BB962C8B-B14F-4D97-AF65-F5344CB8AC3E}">
        <p14:creationId xmlns:p14="http://schemas.microsoft.com/office/powerpoint/2010/main" val="3246700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D307E666-45C5-476F-B4F2-8C7D613E71ED}"/>
              </a:ext>
            </a:extLst>
          </p:cNvPr>
          <p:cNvSpPr>
            <a:spLocks noGrp="1"/>
          </p:cNvSpPr>
          <p:nvPr>
            <p:ph type="title"/>
          </p:nvPr>
        </p:nvSpPr>
        <p:spPr>
          <a:xfrm>
            <a:off x="419100" y="226870"/>
            <a:ext cx="8587740" cy="582613"/>
          </a:xfrm>
        </p:spPr>
        <p:txBody>
          <a:bodyPr anchor="t"/>
          <a:lstStyle/>
          <a:p>
            <a:r>
              <a:rPr lang="sv-SE" sz="2200" dirty="0">
                <a:solidFill>
                  <a:schemeClr val="tx1"/>
                </a:solidFill>
              </a:rPr>
              <a:t>VGR 2018 Prövning av barnets bästa – Barnkonsekvensanalys</a:t>
            </a:r>
          </a:p>
        </p:txBody>
      </p:sp>
      <p:sp>
        <p:nvSpPr>
          <p:cNvPr id="6" name="Platshållare för text 5">
            <a:extLst>
              <a:ext uri="{FF2B5EF4-FFF2-40B4-BE49-F238E27FC236}">
                <a16:creationId xmlns:a16="http://schemas.microsoft.com/office/drawing/2014/main" id="{8F10FA93-952F-4F07-B948-3B0C3C003C6E}"/>
              </a:ext>
            </a:extLst>
          </p:cNvPr>
          <p:cNvSpPr>
            <a:spLocks noGrp="1"/>
          </p:cNvSpPr>
          <p:nvPr>
            <p:ph type="body" idx="1"/>
          </p:nvPr>
        </p:nvSpPr>
        <p:spPr>
          <a:xfrm>
            <a:off x="419100" y="950380"/>
            <a:ext cx="8305800" cy="5180286"/>
          </a:xfrm>
        </p:spPr>
        <p:txBody>
          <a:bodyPr/>
          <a:lstStyle/>
          <a:p>
            <a:r>
              <a:rPr lang="sv-SE" sz="1600" dirty="0"/>
              <a:t>Arbetsgrupp, verksamhetsutvecklare och projektledare BUP, barnöverläkare, barnsjuksköterska, Barnskyddsteam, regionjurist, regionutvecklare avdelning mänskliga rättigheter, regionutvecklare avdelning vårdens digitalisering och chefssekreterare från koncernstab hälso-och sjukvård. </a:t>
            </a:r>
          </a:p>
          <a:p>
            <a:r>
              <a:rPr lang="sv-SE" sz="1600" dirty="0"/>
              <a:t>Två heldagar för att gå igenom processen</a:t>
            </a:r>
          </a:p>
          <a:p>
            <a:r>
              <a:rPr lang="sv-SE" sz="1600" dirty="0"/>
              <a:t>Inför tillfällena förberedde sig arbetsgruppen genom att läsa igenom bakgrundsinformation om frågan, de nationella vägledningarna och Ineras erfarenheter. Varje deltagare förberedde också information utifrån sin egen verksamhet för att delge arbetsgruppen. </a:t>
            </a:r>
            <a:br>
              <a:rPr lang="sv-SE" sz="1600" dirty="0"/>
            </a:br>
            <a:endParaRPr lang="sv-SE" sz="1600" dirty="0"/>
          </a:p>
          <a:p>
            <a:pPr marL="0" indent="0">
              <a:buNone/>
            </a:pPr>
            <a:r>
              <a:rPr lang="sv-SE" sz="2200" dirty="0"/>
              <a:t>Workshop utifrån </a:t>
            </a:r>
            <a:r>
              <a:rPr lang="sv-SE" sz="2200" dirty="0" err="1"/>
              <a:t>bl</a:t>
            </a:r>
            <a:r>
              <a:rPr lang="sv-SE" sz="2200" dirty="0"/>
              <a:t> a</a:t>
            </a:r>
          </a:p>
          <a:p>
            <a:r>
              <a:rPr lang="sv-SE" sz="1600" dirty="0"/>
              <a:t>Vilka barn berörs av ärendet?</a:t>
            </a:r>
          </a:p>
          <a:p>
            <a:pPr lvl="0"/>
            <a:r>
              <a:rPr lang="sv-SE" sz="1600" dirty="0"/>
              <a:t>Vilka lagar berörs?</a:t>
            </a:r>
          </a:p>
          <a:p>
            <a:pPr lvl="0"/>
            <a:r>
              <a:rPr lang="sv-SE" sz="1600" dirty="0"/>
              <a:t>Vad säger barnkonventionen</a:t>
            </a:r>
          </a:p>
          <a:p>
            <a:pPr lvl="0"/>
            <a:r>
              <a:rPr lang="sv-SE" sz="1600" dirty="0"/>
              <a:t>Vilka för- och nackdelar finns det med ärendet/förslaget utifrån barnets rättigheter?</a:t>
            </a:r>
          </a:p>
          <a:p>
            <a:pPr lvl="0"/>
            <a:r>
              <a:rPr lang="sv-SE" sz="1600" dirty="0"/>
              <a:t>Vad är barnets bästa i ärendet/förslaget enligt den sammanlagda bedömningen?</a:t>
            </a:r>
          </a:p>
          <a:p>
            <a:pPr marL="0" indent="0">
              <a:buNone/>
            </a:pPr>
            <a:endParaRPr lang="sv-SE" sz="1600" dirty="0"/>
          </a:p>
          <a:p>
            <a:endParaRPr lang="sv-SE" sz="1600" dirty="0">
              <a:solidFill>
                <a:srgbClr val="FF0000"/>
              </a:solidFill>
            </a:endParaRPr>
          </a:p>
        </p:txBody>
      </p:sp>
      <p:sp>
        <p:nvSpPr>
          <p:cNvPr id="7" name="Platshållare för sidfot 3">
            <a:extLst>
              <a:ext uri="{FF2B5EF4-FFF2-40B4-BE49-F238E27FC236}">
                <a16:creationId xmlns:a16="http://schemas.microsoft.com/office/drawing/2014/main" id="{067EE76B-071D-4A12-B675-6576E4DFC73C}"/>
              </a:ext>
            </a:extLst>
          </p:cNvPr>
          <p:cNvSpPr txBox="1">
            <a:spLocks/>
          </p:cNvSpPr>
          <p:nvPr/>
        </p:nvSpPr>
        <p:spPr>
          <a:xfrm>
            <a:off x="141894" y="6271563"/>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131854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8DE6E49E-12B6-48B6-9714-C66BB856A7D1}"/>
              </a:ext>
            </a:extLst>
          </p:cNvPr>
          <p:cNvSpPr>
            <a:spLocks noGrp="1"/>
          </p:cNvSpPr>
          <p:nvPr>
            <p:ph type="title"/>
          </p:nvPr>
        </p:nvSpPr>
        <p:spPr>
          <a:xfrm>
            <a:off x="423863" y="473074"/>
            <a:ext cx="8305800" cy="582613"/>
          </a:xfrm>
        </p:spPr>
        <p:txBody>
          <a:bodyPr/>
          <a:lstStyle/>
          <a:p>
            <a:r>
              <a:rPr lang="sv-SE" sz="3200"/>
              <a:t>Vilka barn berörs?</a:t>
            </a:r>
          </a:p>
        </p:txBody>
      </p:sp>
      <p:sp>
        <p:nvSpPr>
          <p:cNvPr id="6" name="Platshållare för text 5">
            <a:extLst>
              <a:ext uri="{FF2B5EF4-FFF2-40B4-BE49-F238E27FC236}">
                <a16:creationId xmlns:a16="http://schemas.microsoft.com/office/drawing/2014/main" id="{471F3C96-5379-4B96-A144-0D73F4A2AA69}"/>
              </a:ext>
            </a:extLst>
          </p:cNvPr>
          <p:cNvSpPr>
            <a:spLocks noGrp="1"/>
          </p:cNvSpPr>
          <p:nvPr>
            <p:ph type="body" idx="1"/>
          </p:nvPr>
        </p:nvSpPr>
        <p:spPr>
          <a:xfrm>
            <a:off x="419100" y="1198047"/>
            <a:ext cx="8305800" cy="582613"/>
          </a:xfrm>
        </p:spPr>
        <p:txBody>
          <a:bodyPr/>
          <a:lstStyle/>
          <a:p>
            <a:pPr lvl="0"/>
            <a:r>
              <a:rPr lang="sv-SE"/>
              <a:t>Alla barn med hälso- och sjukvårdskontakt </a:t>
            </a:r>
            <a:endParaRPr lang="sv-SE" sz="1600">
              <a:solidFill>
                <a:srgbClr val="FF0000"/>
              </a:solidFill>
            </a:endParaRPr>
          </a:p>
        </p:txBody>
      </p:sp>
      <p:sp>
        <p:nvSpPr>
          <p:cNvPr id="7" name="Rubrik 4">
            <a:extLst>
              <a:ext uri="{FF2B5EF4-FFF2-40B4-BE49-F238E27FC236}">
                <a16:creationId xmlns:a16="http://schemas.microsoft.com/office/drawing/2014/main" id="{CF40D3A9-D295-4E0A-8D66-2F38467FE384}"/>
              </a:ext>
            </a:extLst>
          </p:cNvPr>
          <p:cNvSpPr txBox="1">
            <a:spLocks/>
          </p:cNvSpPr>
          <p:nvPr/>
        </p:nvSpPr>
        <p:spPr>
          <a:xfrm>
            <a:off x="419100" y="2149474"/>
            <a:ext cx="8305800" cy="878206"/>
          </a:xfrm>
          <a:prstGeom prst="rect">
            <a:avLst/>
          </a:prstGeom>
        </p:spPr>
        <p:txBody>
          <a:bodyPr/>
          <a:lstStyle>
            <a:lvl1pPr algn="l" rtl="0" eaLnBrk="1" fontAlgn="base" hangingPunct="1">
              <a:spcBef>
                <a:spcPct val="0"/>
              </a:spcBef>
              <a:spcAft>
                <a:spcPct val="0"/>
              </a:spcAft>
              <a:defRPr sz="3400" kern="1200">
                <a:solidFill>
                  <a:schemeClr val="tx2"/>
                </a:solidFill>
                <a:latin typeface="+mj-lt"/>
                <a:ea typeface="+mj-ea"/>
                <a:cs typeface="+mj-cs"/>
              </a:defRPr>
            </a:lvl1pPr>
            <a:lvl2pPr algn="l" rtl="0" eaLnBrk="1" fontAlgn="base" hangingPunct="1">
              <a:spcBef>
                <a:spcPct val="0"/>
              </a:spcBef>
              <a:spcAft>
                <a:spcPct val="0"/>
              </a:spcAft>
              <a:defRPr sz="3400">
                <a:solidFill>
                  <a:schemeClr val="tx2"/>
                </a:solidFill>
                <a:latin typeface="Arial" panose="020B0604020202020204" pitchFamily="34" charset="0"/>
              </a:defRPr>
            </a:lvl2pPr>
            <a:lvl3pPr algn="l" rtl="0" eaLnBrk="1" fontAlgn="base" hangingPunct="1">
              <a:spcBef>
                <a:spcPct val="0"/>
              </a:spcBef>
              <a:spcAft>
                <a:spcPct val="0"/>
              </a:spcAft>
              <a:defRPr sz="3400">
                <a:solidFill>
                  <a:schemeClr val="tx2"/>
                </a:solidFill>
                <a:latin typeface="Arial" panose="020B0604020202020204" pitchFamily="34" charset="0"/>
              </a:defRPr>
            </a:lvl3pPr>
            <a:lvl4pPr algn="l" rtl="0" eaLnBrk="1" fontAlgn="base" hangingPunct="1">
              <a:spcBef>
                <a:spcPct val="0"/>
              </a:spcBef>
              <a:spcAft>
                <a:spcPct val="0"/>
              </a:spcAft>
              <a:defRPr sz="3400">
                <a:solidFill>
                  <a:schemeClr val="tx2"/>
                </a:solidFill>
                <a:latin typeface="Arial" panose="020B0604020202020204" pitchFamily="34" charset="0"/>
              </a:defRPr>
            </a:lvl4pPr>
            <a:lvl5pPr algn="l" rtl="0" eaLnBrk="1" fontAlgn="base" hangingPunct="1">
              <a:spcBef>
                <a:spcPct val="0"/>
              </a:spcBef>
              <a:spcAft>
                <a:spcPct val="0"/>
              </a:spcAft>
              <a:defRPr sz="3400">
                <a:solidFill>
                  <a:schemeClr val="tx2"/>
                </a:solidFill>
                <a:latin typeface="Arial" panose="020B0604020202020204" pitchFamily="34" charset="0"/>
              </a:defRPr>
            </a:lvl5pPr>
            <a:lvl6pPr marL="457200" algn="l" rtl="0" eaLnBrk="1" fontAlgn="base" hangingPunct="1">
              <a:spcBef>
                <a:spcPct val="0"/>
              </a:spcBef>
              <a:spcAft>
                <a:spcPct val="0"/>
              </a:spcAft>
              <a:defRPr sz="3400">
                <a:solidFill>
                  <a:schemeClr val="tx2"/>
                </a:solidFill>
                <a:latin typeface="Arial" panose="020B0604020202020204" pitchFamily="34" charset="0"/>
              </a:defRPr>
            </a:lvl6pPr>
            <a:lvl7pPr marL="914400" algn="l" rtl="0" eaLnBrk="1" fontAlgn="base" hangingPunct="1">
              <a:spcBef>
                <a:spcPct val="0"/>
              </a:spcBef>
              <a:spcAft>
                <a:spcPct val="0"/>
              </a:spcAft>
              <a:defRPr sz="3400">
                <a:solidFill>
                  <a:schemeClr val="tx2"/>
                </a:solidFill>
                <a:latin typeface="Arial" panose="020B0604020202020204" pitchFamily="34" charset="0"/>
              </a:defRPr>
            </a:lvl7pPr>
            <a:lvl8pPr marL="1371600" algn="l" rtl="0" eaLnBrk="1" fontAlgn="base" hangingPunct="1">
              <a:spcBef>
                <a:spcPct val="0"/>
              </a:spcBef>
              <a:spcAft>
                <a:spcPct val="0"/>
              </a:spcAft>
              <a:defRPr sz="3400">
                <a:solidFill>
                  <a:schemeClr val="tx2"/>
                </a:solidFill>
                <a:latin typeface="Arial" panose="020B0604020202020204" pitchFamily="34" charset="0"/>
              </a:defRPr>
            </a:lvl8pPr>
            <a:lvl9pPr marL="1828800" algn="l" rtl="0" eaLnBrk="1" fontAlgn="base" hangingPunct="1">
              <a:spcBef>
                <a:spcPct val="0"/>
              </a:spcBef>
              <a:spcAft>
                <a:spcPct val="0"/>
              </a:spcAft>
              <a:defRPr sz="3400">
                <a:solidFill>
                  <a:schemeClr val="tx2"/>
                </a:solidFill>
                <a:latin typeface="Arial" panose="020B0604020202020204" pitchFamily="34" charset="0"/>
              </a:defRPr>
            </a:lvl9pPr>
          </a:lstStyle>
          <a:p>
            <a:r>
              <a:rPr lang="sv-SE" sz="3200"/>
              <a:t>Vilka lagar berörs?</a:t>
            </a:r>
          </a:p>
          <a:p>
            <a:r>
              <a:rPr lang="sv-SE" sz="1600">
                <a:solidFill>
                  <a:schemeClr val="tx1"/>
                </a:solidFill>
              </a:rPr>
              <a:t>beskrivs närmare i PM juridisk bedömning</a:t>
            </a:r>
          </a:p>
        </p:txBody>
      </p:sp>
      <p:sp>
        <p:nvSpPr>
          <p:cNvPr id="8" name="Platshållare för text 5">
            <a:extLst>
              <a:ext uri="{FF2B5EF4-FFF2-40B4-BE49-F238E27FC236}">
                <a16:creationId xmlns:a16="http://schemas.microsoft.com/office/drawing/2014/main" id="{82F4E312-0501-435D-8AC3-966A502E14B3}"/>
              </a:ext>
            </a:extLst>
          </p:cNvPr>
          <p:cNvSpPr txBox="1">
            <a:spLocks/>
          </p:cNvSpPr>
          <p:nvPr/>
        </p:nvSpPr>
        <p:spPr>
          <a:xfrm>
            <a:off x="419100" y="3147773"/>
            <a:ext cx="8305800" cy="1576547"/>
          </a:xfrm>
          <a:prstGeom prst="rect">
            <a:avLst/>
          </a:prstGeom>
        </p:spPr>
        <p:txBody>
          <a:bodyPr/>
          <a:lstStyle>
            <a:lvl1pPr marL="180975" indent="-180975" algn="l" rtl="0" eaLnBrk="1" fontAlgn="base" hangingPunct="1">
              <a:lnSpc>
                <a:spcPct val="104000"/>
              </a:lnSpc>
              <a:spcBef>
                <a:spcPct val="40000"/>
              </a:spcBef>
              <a:spcAft>
                <a:spcPct val="0"/>
              </a:spcAft>
              <a:buChar char="•"/>
              <a:defRPr sz="2400" kern="1200">
                <a:solidFill>
                  <a:schemeClr val="tx1"/>
                </a:solidFill>
                <a:latin typeface="+mn-lt"/>
                <a:ea typeface="+mn-ea"/>
                <a:cs typeface="+mn-cs"/>
              </a:defRPr>
            </a:lvl1pPr>
            <a:lvl2pPr marL="627063" indent="-177800" algn="l" rtl="0" eaLnBrk="1" fontAlgn="base" hangingPunct="1">
              <a:lnSpc>
                <a:spcPct val="111000"/>
              </a:lnSpc>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035050" indent="-228600" algn="l" rtl="0" eaLnBrk="1" fontAlgn="base" hangingPunct="1">
              <a:spcBef>
                <a:spcPct val="20000"/>
              </a:spcBef>
              <a:spcAft>
                <a:spcPct val="0"/>
              </a:spcAft>
              <a:buChar char="•"/>
              <a:defRPr sz="2000" kern="1200">
                <a:solidFill>
                  <a:schemeClr val="tx1"/>
                </a:solidFill>
                <a:latin typeface="+mn-lt"/>
                <a:ea typeface="+mn-ea"/>
                <a:cs typeface="+mn-cs"/>
              </a:defRPr>
            </a:lvl3pPr>
            <a:lvl4pPr marL="1443038"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851025"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600"/>
              <a:t>Barnkonventionen gäller som svensk lag fr om 1 januari 2020</a:t>
            </a:r>
          </a:p>
          <a:p>
            <a:r>
              <a:rPr lang="sv-SE" sz="1600"/>
              <a:t>Föräldrabalken (SFS 1949:381)</a:t>
            </a:r>
          </a:p>
          <a:p>
            <a:r>
              <a:rPr lang="sv-SE" sz="1600"/>
              <a:t>Patientdatalagen 2008:355</a:t>
            </a:r>
          </a:p>
          <a:p>
            <a:r>
              <a:rPr lang="sv-SE" sz="1600"/>
              <a:t>Offentlighets- och sekretesslagen</a:t>
            </a:r>
          </a:p>
        </p:txBody>
      </p:sp>
      <p:sp>
        <p:nvSpPr>
          <p:cNvPr id="9" name="Rubrik 4">
            <a:extLst>
              <a:ext uri="{FF2B5EF4-FFF2-40B4-BE49-F238E27FC236}">
                <a16:creationId xmlns:a16="http://schemas.microsoft.com/office/drawing/2014/main" id="{CAF670F2-DB77-4A17-BE40-DAAD16365DE1}"/>
              </a:ext>
            </a:extLst>
          </p:cNvPr>
          <p:cNvSpPr txBox="1">
            <a:spLocks/>
          </p:cNvSpPr>
          <p:nvPr/>
        </p:nvSpPr>
        <p:spPr>
          <a:xfrm>
            <a:off x="419100" y="4995227"/>
            <a:ext cx="8305800" cy="836613"/>
          </a:xfrm>
          <a:prstGeom prst="rect">
            <a:avLst/>
          </a:prstGeom>
        </p:spPr>
        <p:txBody>
          <a:bodyPr/>
          <a:lstStyle>
            <a:lvl1pPr algn="l" rtl="0" eaLnBrk="1" fontAlgn="base" hangingPunct="1">
              <a:spcBef>
                <a:spcPct val="0"/>
              </a:spcBef>
              <a:spcAft>
                <a:spcPct val="0"/>
              </a:spcAft>
              <a:defRPr sz="3400" kern="1200">
                <a:solidFill>
                  <a:schemeClr val="tx2"/>
                </a:solidFill>
                <a:latin typeface="+mj-lt"/>
                <a:ea typeface="+mj-ea"/>
                <a:cs typeface="+mj-cs"/>
              </a:defRPr>
            </a:lvl1pPr>
            <a:lvl2pPr algn="l" rtl="0" eaLnBrk="1" fontAlgn="base" hangingPunct="1">
              <a:spcBef>
                <a:spcPct val="0"/>
              </a:spcBef>
              <a:spcAft>
                <a:spcPct val="0"/>
              </a:spcAft>
              <a:defRPr sz="3400">
                <a:solidFill>
                  <a:schemeClr val="tx2"/>
                </a:solidFill>
                <a:latin typeface="Arial" panose="020B0604020202020204" pitchFamily="34" charset="0"/>
              </a:defRPr>
            </a:lvl2pPr>
            <a:lvl3pPr algn="l" rtl="0" eaLnBrk="1" fontAlgn="base" hangingPunct="1">
              <a:spcBef>
                <a:spcPct val="0"/>
              </a:spcBef>
              <a:spcAft>
                <a:spcPct val="0"/>
              </a:spcAft>
              <a:defRPr sz="3400">
                <a:solidFill>
                  <a:schemeClr val="tx2"/>
                </a:solidFill>
                <a:latin typeface="Arial" panose="020B0604020202020204" pitchFamily="34" charset="0"/>
              </a:defRPr>
            </a:lvl3pPr>
            <a:lvl4pPr algn="l" rtl="0" eaLnBrk="1" fontAlgn="base" hangingPunct="1">
              <a:spcBef>
                <a:spcPct val="0"/>
              </a:spcBef>
              <a:spcAft>
                <a:spcPct val="0"/>
              </a:spcAft>
              <a:defRPr sz="3400">
                <a:solidFill>
                  <a:schemeClr val="tx2"/>
                </a:solidFill>
                <a:latin typeface="Arial" panose="020B0604020202020204" pitchFamily="34" charset="0"/>
              </a:defRPr>
            </a:lvl4pPr>
            <a:lvl5pPr algn="l" rtl="0" eaLnBrk="1" fontAlgn="base" hangingPunct="1">
              <a:spcBef>
                <a:spcPct val="0"/>
              </a:spcBef>
              <a:spcAft>
                <a:spcPct val="0"/>
              </a:spcAft>
              <a:defRPr sz="3400">
                <a:solidFill>
                  <a:schemeClr val="tx2"/>
                </a:solidFill>
                <a:latin typeface="Arial" panose="020B0604020202020204" pitchFamily="34" charset="0"/>
              </a:defRPr>
            </a:lvl5pPr>
            <a:lvl6pPr marL="457200" algn="l" rtl="0" eaLnBrk="1" fontAlgn="base" hangingPunct="1">
              <a:spcBef>
                <a:spcPct val="0"/>
              </a:spcBef>
              <a:spcAft>
                <a:spcPct val="0"/>
              </a:spcAft>
              <a:defRPr sz="3400">
                <a:solidFill>
                  <a:schemeClr val="tx2"/>
                </a:solidFill>
                <a:latin typeface="Arial" panose="020B0604020202020204" pitchFamily="34" charset="0"/>
              </a:defRPr>
            </a:lvl6pPr>
            <a:lvl7pPr marL="914400" algn="l" rtl="0" eaLnBrk="1" fontAlgn="base" hangingPunct="1">
              <a:spcBef>
                <a:spcPct val="0"/>
              </a:spcBef>
              <a:spcAft>
                <a:spcPct val="0"/>
              </a:spcAft>
              <a:defRPr sz="3400">
                <a:solidFill>
                  <a:schemeClr val="tx2"/>
                </a:solidFill>
                <a:latin typeface="Arial" panose="020B0604020202020204" pitchFamily="34" charset="0"/>
              </a:defRPr>
            </a:lvl7pPr>
            <a:lvl8pPr marL="1371600" algn="l" rtl="0" eaLnBrk="1" fontAlgn="base" hangingPunct="1">
              <a:spcBef>
                <a:spcPct val="0"/>
              </a:spcBef>
              <a:spcAft>
                <a:spcPct val="0"/>
              </a:spcAft>
              <a:defRPr sz="3400">
                <a:solidFill>
                  <a:schemeClr val="tx2"/>
                </a:solidFill>
                <a:latin typeface="Arial" panose="020B0604020202020204" pitchFamily="34" charset="0"/>
              </a:defRPr>
            </a:lvl8pPr>
            <a:lvl9pPr marL="1828800" algn="l" rtl="0" eaLnBrk="1" fontAlgn="base" hangingPunct="1">
              <a:spcBef>
                <a:spcPct val="0"/>
              </a:spcBef>
              <a:spcAft>
                <a:spcPct val="0"/>
              </a:spcAft>
              <a:defRPr sz="3400">
                <a:solidFill>
                  <a:schemeClr val="tx2"/>
                </a:solidFill>
                <a:latin typeface="Arial" panose="020B0604020202020204" pitchFamily="34" charset="0"/>
              </a:defRPr>
            </a:lvl9pPr>
          </a:lstStyle>
          <a:p>
            <a:r>
              <a:rPr lang="sv-SE" sz="3200"/>
              <a:t>Barnkonventionen</a:t>
            </a:r>
            <a:r>
              <a:rPr lang="sv-SE" sz="2800"/>
              <a:t> </a:t>
            </a:r>
            <a:br>
              <a:rPr lang="sv-SE" sz="2800"/>
            </a:br>
            <a:r>
              <a:rPr lang="sv-SE" sz="1600"/>
              <a:t>beskrivs i avsnitt 15.3 </a:t>
            </a:r>
          </a:p>
        </p:txBody>
      </p:sp>
      <p:sp>
        <p:nvSpPr>
          <p:cNvPr id="10" name="Platshållare för sidfot 3">
            <a:extLst>
              <a:ext uri="{FF2B5EF4-FFF2-40B4-BE49-F238E27FC236}">
                <a16:creationId xmlns:a16="http://schemas.microsoft.com/office/drawing/2014/main" id="{20ED117C-998A-450E-A5DE-F931EE02B601}"/>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3327241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C607B811-FD28-47B3-97DF-9953EA5BEF81}"/>
              </a:ext>
            </a:extLst>
          </p:cNvPr>
          <p:cNvSpPr>
            <a:spLocks noGrp="1"/>
          </p:cNvSpPr>
          <p:nvPr>
            <p:ph type="title"/>
          </p:nvPr>
        </p:nvSpPr>
        <p:spPr>
          <a:xfrm>
            <a:off x="419100" y="473074"/>
            <a:ext cx="7375071" cy="582613"/>
          </a:xfrm>
        </p:spPr>
        <p:txBody>
          <a:bodyPr/>
          <a:lstStyle/>
          <a:p>
            <a:r>
              <a:rPr lang="sv-SE" sz="3200">
                <a:solidFill>
                  <a:schemeClr val="tx1"/>
                </a:solidFill>
              </a:rPr>
              <a:t>Fördelar</a:t>
            </a:r>
          </a:p>
        </p:txBody>
      </p:sp>
      <p:sp>
        <p:nvSpPr>
          <p:cNvPr id="6" name="Platshållare för text 5">
            <a:extLst>
              <a:ext uri="{FF2B5EF4-FFF2-40B4-BE49-F238E27FC236}">
                <a16:creationId xmlns:a16="http://schemas.microsoft.com/office/drawing/2014/main" id="{12025BC0-DDEB-4344-A98A-8C607DE39108}"/>
              </a:ext>
            </a:extLst>
          </p:cNvPr>
          <p:cNvSpPr>
            <a:spLocks noGrp="1"/>
          </p:cNvSpPr>
          <p:nvPr>
            <p:ph type="body" idx="1"/>
          </p:nvPr>
        </p:nvSpPr>
        <p:spPr>
          <a:xfrm>
            <a:off x="419100" y="1336392"/>
            <a:ext cx="8305800" cy="4541894"/>
          </a:xfrm>
        </p:spPr>
        <p:txBody>
          <a:bodyPr/>
          <a:lstStyle/>
          <a:p>
            <a:r>
              <a:rPr lang="sv-SE" sz="1800">
                <a:latin typeface="Arial" panose="020B0604020202020204" pitchFamily="34" charset="0"/>
              </a:rPr>
              <a:t>Lättare för barnet att bli delaktig i sin egen vård och behandling - Barnkonventionens artikel 12 </a:t>
            </a:r>
          </a:p>
          <a:p>
            <a:r>
              <a:rPr lang="sv-SE" sz="1800">
                <a:latin typeface="Arial" panose="020B0604020202020204" pitchFamily="34" charset="0"/>
              </a:rPr>
              <a:t>Barnet och vårdnadshavaren har ökad möjlighet att vara mer förberedd och påläst, vilket kan skapa bättre följsamhet till behandling. Dessutom ökas möjligheten till en jämlik vård för barnet till exempel vid flytt mellan regioner </a:t>
            </a:r>
          </a:p>
          <a:p>
            <a:r>
              <a:rPr lang="sv-SE" sz="1800">
                <a:latin typeface="Arial" panose="020B0604020202020204" pitchFamily="34" charset="0"/>
              </a:rPr>
              <a:t>Barnet delaktig i sitt eget liv, artikel 12</a:t>
            </a:r>
          </a:p>
          <a:p>
            <a:r>
              <a:rPr lang="sv-SE" sz="1800">
                <a:latin typeface="Arial" panose="020B0604020202020204" pitchFamily="34" charset="0"/>
              </a:rPr>
              <a:t>Kan underlätta för VH att främja barnets rätt till liv, överlevnad och utveckling -  artikel 6</a:t>
            </a:r>
          </a:p>
          <a:p>
            <a:r>
              <a:rPr lang="sv-SE" sz="1800">
                <a:latin typeface="Arial" panose="020B0604020202020204" pitchFamily="34" charset="0"/>
              </a:rPr>
              <a:t>För det enskilda barnet kan möjligheten att VH tar del av barnets journal vara till barnets bästa - artikel 3</a:t>
            </a:r>
          </a:p>
          <a:p>
            <a:r>
              <a:rPr lang="sv-SE" sz="1800">
                <a:latin typeface="Arial" panose="020B0604020202020204" pitchFamily="34" charset="0"/>
              </a:rPr>
              <a:t>Ett sätt att informera barn och vuxna om barnets mänskliga rättigheter - artikel 42. Därmed ett sätt att stärka artikel 5 och 18 </a:t>
            </a:r>
          </a:p>
          <a:p>
            <a:pPr marL="0" indent="0">
              <a:buNone/>
            </a:pPr>
            <a:endParaRPr lang="sv-SE" sz="1800">
              <a:latin typeface="Arial" panose="020B0604020202020204" pitchFamily="34" charset="0"/>
            </a:endParaRPr>
          </a:p>
          <a:p>
            <a:pPr marL="0" indent="0">
              <a:buNone/>
            </a:pPr>
            <a:endParaRPr lang="sv-SE" sz="1800"/>
          </a:p>
        </p:txBody>
      </p:sp>
      <p:sp>
        <p:nvSpPr>
          <p:cNvPr id="4" name="Platshållare för sidfot 3">
            <a:extLst>
              <a:ext uri="{FF2B5EF4-FFF2-40B4-BE49-F238E27FC236}">
                <a16:creationId xmlns:a16="http://schemas.microsoft.com/office/drawing/2014/main" id="{B3553A5B-970F-4422-863E-88AB3C957FEC}"/>
              </a:ext>
            </a:extLst>
          </p:cNvPr>
          <p:cNvSpPr txBox="1">
            <a:spLocks/>
          </p:cNvSpPr>
          <p:nvPr/>
        </p:nvSpPr>
        <p:spPr>
          <a:xfrm>
            <a:off x="91453" y="6331885"/>
            <a:ext cx="6500416" cy="405736"/>
          </a:xfrm>
          <a:prstGeom prst="rect">
            <a:avLst/>
          </a:prstGeom>
        </p:spPr>
        <p:txBody>
          <a:bodyPr/>
          <a:lstStyle>
            <a:defPPr>
              <a:defRPr lang="sv-SE"/>
            </a:defPPr>
            <a:lvl1pPr algn="ctr"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a:lstStyle>
          <a:p>
            <a:pPr algn="l"/>
            <a:r>
              <a:rPr lang="sv-SE" sz="1100">
                <a:solidFill>
                  <a:schemeClr val="bg1"/>
                </a:solidFill>
              </a:rPr>
              <a:t>JOURNAL VIA NÄTET |  Koncernstab Hälso-och sjukvård / Vårdens digitalisering /e-Hälsa</a:t>
            </a:r>
          </a:p>
        </p:txBody>
      </p:sp>
    </p:spTree>
    <p:extLst>
      <p:ext uri="{BB962C8B-B14F-4D97-AF65-F5344CB8AC3E}">
        <p14:creationId xmlns:p14="http://schemas.microsoft.com/office/powerpoint/2010/main" val="2386541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tandardformgivning">
  <a:themeElements>
    <a:clrScheme name="VG-Regionen blå">
      <a:dk1>
        <a:srgbClr val="000000"/>
      </a:dk1>
      <a:lt1>
        <a:srgbClr val="FFFFFF"/>
      </a:lt1>
      <a:dk2>
        <a:srgbClr val="000000"/>
      </a:dk2>
      <a:lt2>
        <a:srgbClr val="808080"/>
      </a:lt2>
      <a:accent1>
        <a:srgbClr val="2B5484"/>
      </a:accent1>
      <a:accent2>
        <a:srgbClr val="58723A"/>
      </a:accent2>
      <a:accent3>
        <a:srgbClr val="E5BA1F"/>
      </a:accent3>
      <a:accent4>
        <a:srgbClr val="810131"/>
      </a:accent4>
      <a:accent5>
        <a:srgbClr val="C1B176"/>
      </a:accent5>
      <a:accent6>
        <a:srgbClr val="85B0D0"/>
      </a:accent6>
      <a:hlink>
        <a:srgbClr val="203E63"/>
      </a:hlink>
      <a:folHlink>
        <a:srgbClr val="900074"/>
      </a:folHlink>
    </a:clrScheme>
    <a:fontScheme name="VG-region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sz="2000" b="0" i="0" u="none" strike="noStrike" cap="none" normalizeH="0" baseline="0" dirty="0" err="1" smtClean="0">
            <a:ln>
              <a:noFill/>
            </a:ln>
            <a:solidFill>
              <a:schemeClr val="bg1"/>
            </a:solidFill>
            <a:effectLst/>
            <a:latin typeface="Arial"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ln>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err="1" smtClean="0"/>
        </a:defPPr>
      </a:lstStyle>
    </a:txDef>
  </a:objectDefaults>
  <a:extraClrSchemeLst>
    <a:extraClrScheme>
      <a:clrScheme name="Standardformgivning 1">
        <a:dk1>
          <a:srgbClr val="000000"/>
        </a:dk1>
        <a:lt1>
          <a:srgbClr val="FFFFFF"/>
        </a:lt1>
        <a:dk2>
          <a:srgbClr val="000000"/>
        </a:dk2>
        <a:lt2>
          <a:srgbClr val="808080"/>
        </a:lt2>
        <a:accent1>
          <a:srgbClr val="2B5483"/>
        </a:accent1>
        <a:accent2>
          <a:srgbClr val="57723A"/>
        </a:accent2>
        <a:accent3>
          <a:srgbClr val="FFFFFF"/>
        </a:accent3>
        <a:accent4>
          <a:srgbClr val="000000"/>
        </a:accent4>
        <a:accent5>
          <a:srgbClr val="ACB3C1"/>
        </a:accent5>
        <a:accent6>
          <a:srgbClr val="4E6734"/>
        </a:accent6>
        <a:hlink>
          <a:srgbClr val="7E0031"/>
        </a:hlink>
        <a:folHlink>
          <a:srgbClr val="E2BA1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VG_pp-mall_2013_blue 140523_med_foton.potx [Skrivskyddad]" id="{134EAED7-9F13-497A-B19F-7719B7C0B3AE}" vid="{01729C69-934E-49BE-B5CE-18CBDBAF5D30}"/>
    </a:ext>
  </a:extLst>
</a:theme>
</file>

<file path=ppt/theme/theme2.xml><?xml version="1.0" encoding="utf-8"?>
<a:theme xmlns:a="http://schemas.openxmlformats.org/drawingml/2006/main" name="1_Anpassad formgivning">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npassad formgivning">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TotalTime>
  <Words>2062</Words>
  <Application>Microsoft Office PowerPoint</Application>
  <PresentationFormat>Bildspel på skärmen (4:3)</PresentationFormat>
  <Paragraphs>277</Paragraphs>
  <Slides>27</Slides>
  <Notes>27</Notes>
  <HiddenSlides>0</HiddenSlides>
  <MMClips>0</MMClips>
  <ScaleCrop>false</ScaleCrop>
  <HeadingPairs>
    <vt:vector size="6" baseType="variant">
      <vt:variant>
        <vt:lpstr>Använt teckensnitt</vt:lpstr>
      </vt:variant>
      <vt:variant>
        <vt:i4>5</vt:i4>
      </vt:variant>
      <vt:variant>
        <vt:lpstr>Tema</vt:lpstr>
      </vt:variant>
      <vt:variant>
        <vt:i4>3</vt:i4>
      </vt:variant>
      <vt:variant>
        <vt:lpstr>Bildrubriker</vt:lpstr>
      </vt:variant>
      <vt:variant>
        <vt:i4>27</vt:i4>
      </vt:variant>
    </vt:vector>
  </HeadingPairs>
  <TitlesOfParts>
    <vt:vector size="35" baseType="lpstr">
      <vt:lpstr>Arial</vt:lpstr>
      <vt:lpstr>Calibri</vt:lpstr>
      <vt:lpstr>Calibri Light</vt:lpstr>
      <vt:lpstr>Symbol</vt:lpstr>
      <vt:lpstr>Times New Roman</vt:lpstr>
      <vt:lpstr>Standardformgivning</vt:lpstr>
      <vt:lpstr>1_Anpassad formgivning</vt:lpstr>
      <vt:lpstr>Anpassad formgivning</vt:lpstr>
      <vt:lpstr>Barns journal via nätet i VGR </vt:lpstr>
      <vt:lpstr>E-tjänsten Journalen en del av 1177 vårdguidens e-tjänster</vt:lpstr>
      <vt:lpstr>Vårdnadshavares synpunkter</vt:lpstr>
      <vt:lpstr>Barn/ungas synpunkter</vt:lpstr>
      <vt:lpstr>Professionens synpunkter</vt:lpstr>
      <vt:lpstr>Anslutning till Journalen och NPÖ i VGR</vt:lpstr>
      <vt:lpstr>VGR 2018 Prövning av barnets bästa – Barnkonsekvensanalys</vt:lpstr>
      <vt:lpstr>Vilka barn berörs?</vt:lpstr>
      <vt:lpstr>Fördelar</vt:lpstr>
      <vt:lpstr>Nackdelar – barn som kan beröras negativt</vt:lpstr>
      <vt:lpstr>Sammanlagd bedömning</vt:lpstr>
      <vt:lpstr>Anslutningsdatum    </vt:lpstr>
      <vt:lpstr>Vad krävs för åtkomst till Journalen</vt:lpstr>
      <vt:lpstr>Rutiner </vt:lpstr>
      <vt:lpstr>Rutiner för dokumentation av undantag från direktåtkomst</vt:lpstr>
      <vt:lpstr>Vårdnadshavares/Barns utökade/begränsade direktåtkomst </vt:lpstr>
      <vt:lpstr>Direktåtkomst för minderårig mellan 13 – 15 år </vt:lpstr>
      <vt:lpstr>Direktåtkomst för vårdnadshavare till minderårigs journalinformation 13 – 15 år </vt:lpstr>
      <vt:lpstr>…forts DÅ för VH 13-15 år </vt:lpstr>
      <vt:lpstr>Vårdnadshavares direktåtkomst</vt:lpstr>
      <vt:lpstr>Borttag av vårdnadshavares direktåtkomst - blockera vårdnadshavare </vt:lpstr>
      <vt:lpstr>Barn med sekretesskydd (skyddat id) – försegling </vt:lpstr>
      <vt:lpstr>forts barn med sekretesskydd - försegling </vt:lpstr>
      <vt:lpstr>Brådskande behov av blockering/försegling</vt:lpstr>
      <vt:lpstr>Felärenden eller support</vt:lpstr>
      <vt:lpstr>PowerPoint-presentation</vt:lpstr>
      <vt:lpstr>Kontakt</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190517 Barns journaler via nätet- Personal</dc:title>
  <dc:creator>Christina Fagerberg</dc:creator>
  <keywords/>
  <lastModifiedBy>Elisabeth Wehlander</lastModifiedBy>
  <revision>48</revision>
  <lastPrinted>2015-09-17T16:13:55.0000000Z</lastPrinted>
  <dcterms:created xsi:type="dcterms:W3CDTF">2014-05-23T07:16:43.0000000Z</dcterms:created>
  <dcterms:modified xsi:type="dcterms:W3CDTF">2019-07-09T14:23:08.0000000Z</dcterms:modified>
</coreProperties>
</file>