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3"/>
  </p:notesMasterIdLst>
  <p:handoutMasterIdLst>
    <p:handoutMasterId r:id="rId44"/>
  </p:handoutMasterIdLst>
  <p:sldIdLst>
    <p:sldId id="418" r:id="rId6"/>
    <p:sldId id="658" r:id="rId7"/>
    <p:sldId id="640" r:id="rId8"/>
    <p:sldId id="287" r:id="rId9"/>
    <p:sldId id="638" r:id="rId10"/>
    <p:sldId id="327" r:id="rId11"/>
    <p:sldId id="323" r:id="rId12"/>
    <p:sldId id="647" r:id="rId13"/>
    <p:sldId id="336" r:id="rId14"/>
    <p:sldId id="328" r:id="rId15"/>
    <p:sldId id="646" r:id="rId16"/>
    <p:sldId id="650" r:id="rId17"/>
    <p:sldId id="659" r:id="rId18"/>
    <p:sldId id="660" r:id="rId19"/>
    <p:sldId id="639" r:id="rId20"/>
    <p:sldId id="641" r:id="rId21"/>
    <p:sldId id="342" r:id="rId22"/>
    <p:sldId id="346" r:id="rId23"/>
    <p:sldId id="652" r:id="rId24"/>
    <p:sldId id="618" r:id="rId25"/>
    <p:sldId id="654" r:id="rId26"/>
    <p:sldId id="657" r:id="rId27"/>
    <p:sldId id="329" r:id="rId28"/>
    <p:sldId id="330" r:id="rId29"/>
    <p:sldId id="642" r:id="rId30"/>
    <p:sldId id="643" r:id="rId31"/>
    <p:sldId id="311" r:id="rId32"/>
    <p:sldId id="314" r:id="rId33"/>
    <p:sldId id="312" r:id="rId34"/>
    <p:sldId id="644" r:id="rId35"/>
    <p:sldId id="645" r:id="rId36"/>
    <p:sldId id="648" r:id="rId37"/>
    <p:sldId id="425" r:id="rId38"/>
    <p:sldId id="649" r:id="rId39"/>
    <p:sldId id="656" r:id="rId40"/>
    <p:sldId id="637" r:id="rId41"/>
    <p:sldId id="633" r:id="rId42"/>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Ahlberg" initials="MA" lastIdx="186" clrIdx="0">
    <p:extLst>
      <p:ext uri="{19B8F6BF-5375-455C-9EA6-DF929625EA0E}">
        <p15:presenceInfo xmlns:p15="http://schemas.microsoft.com/office/powerpoint/2012/main" userId="S::marru16@vgregion.se::5029f755-04d2-4d74-bbbb-0129ce8e4c75" providerId="AD"/>
      </p:ext>
    </p:extLst>
  </p:cmAuthor>
  <p:cmAuthor id="2" name="Mari Turos" initials="MT" lastIdx="56" clrIdx="1">
    <p:extLst>
      <p:ext uri="{19B8F6BF-5375-455C-9EA6-DF929625EA0E}">
        <p15:presenceInfo xmlns:p15="http://schemas.microsoft.com/office/powerpoint/2012/main" userId="S::martu12@vgregion.se::6b4f8cbd-48a1-49aa-bd28-389d9234375c" providerId="AD"/>
      </p:ext>
    </p:extLst>
  </p:cmAuthor>
  <p:cmAuthor id="3" name="My Opperdoes" initials="MO" lastIdx="20" clrIdx="2">
    <p:extLst>
      <p:ext uri="{19B8F6BF-5375-455C-9EA6-DF929625EA0E}">
        <p15:presenceInfo xmlns:p15="http://schemas.microsoft.com/office/powerpoint/2012/main" userId="S::my.opperdoes@gu.se::3077da0d-3ed5-45fd-ae39-4da05884e0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91A493-74E4-46E1-B624-8212A545B005}" v="9" dt="2022-12-19T16:38:19.8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160" autoAdjust="0"/>
  </p:normalViewPr>
  <p:slideViewPr>
    <p:cSldViewPr snapToGrid="0">
      <p:cViewPr varScale="1">
        <p:scale>
          <a:sx n="137" d="100"/>
          <a:sy n="137" d="100"/>
        </p:scale>
        <p:origin x="5022" y="120"/>
      </p:cViewPr>
      <p:guideLst>
        <p:guide orient="horz" pos="1620"/>
        <p:guide pos="2880"/>
        <p:guide orient="horz" pos="1595"/>
        <p:guide pos="3661"/>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34.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slide" Target="slides/slide37.xml" Id="rId42" /><Relationship Type="http://schemas.openxmlformats.org/officeDocument/2006/relationships/viewProps" Target="viewProps.xml" Id="rId47" /><Relationship Type="http://schemas.microsoft.com/office/2016/11/relationships/changesInfo" Target="changesInfos/changesInfo1.xml" Id="rId50"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slide" Target="slides/slide33.xml" Id="rId38" /><Relationship Type="http://schemas.openxmlformats.org/officeDocument/2006/relationships/presProps" Target="presProps.xml" Id="rId46"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slide" Target="slides/slide36.xml" Id="rId41"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slide" Target="slides/slide32.xml" Id="rId37" /><Relationship Type="http://schemas.openxmlformats.org/officeDocument/2006/relationships/slide" Target="slides/slide35.xml" Id="rId40" /><Relationship Type="http://schemas.openxmlformats.org/officeDocument/2006/relationships/commentAuthors" Target="commentAuthors.xml" Id="rId45"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tableStyles" Target="tableStyles.xml" Id="rId49"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handoutMaster" Target="handoutMasters/handoutMaster1.xml" Id="rId44"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openxmlformats.org/officeDocument/2006/relationships/notesMaster" Target="notesMasters/notesMaster1.xml" Id="rId43" /><Relationship Type="http://schemas.openxmlformats.org/officeDocument/2006/relationships/theme" Target="theme/theme1.xml" Id="rId48" /><Relationship Type="http://schemas.openxmlformats.org/officeDocument/2006/relationships/slide" Target="slides/slide3.xml" Id="rId8" /><Relationship Type="http://schemas.microsoft.com/office/2015/10/relationships/revisionInfo" Target="revisionInfo.xml" Id="rId51"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 Turos" userId="6b4f8cbd-48a1-49aa-bd28-389d9234375c" providerId="ADAL" clId="{FBC760C8-7476-4CDD-BE51-769564729B2B}"/>
    <pc:docChg chg="custSel modSld">
      <pc:chgData name="Mari Turos" userId="6b4f8cbd-48a1-49aa-bd28-389d9234375c" providerId="ADAL" clId="{FBC760C8-7476-4CDD-BE51-769564729B2B}" dt="2022-11-30T10:14:37.051" v="173" actId="1592"/>
      <pc:docMkLst>
        <pc:docMk/>
      </pc:docMkLst>
      <pc:sldChg chg="modSp mod delCm">
        <pc:chgData name="Mari Turos" userId="6b4f8cbd-48a1-49aa-bd28-389d9234375c" providerId="ADAL" clId="{FBC760C8-7476-4CDD-BE51-769564729B2B}" dt="2022-11-30T10:04:15.950" v="29" actId="20577"/>
        <pc:sldMkLst>
          <pc:docMk/>
          <pc:sldMk cId="2859140333" sldId="287"/>
        </pc:sldMkLst>
        <pc:spChg chg="mod">
          <ac:chgData name="Mari Turos" userId="6b4f8cbd-48a1-49aa-bd28-389d9234375c" providerId="ADAL" clId="{FBC760C8-7476-4CDD-BE51-769564729B2B}" dt="2022-11-30T10:04:15.950" v="29" actId="20577"/>
          <ac:spMkLst>
            <pc:docMk/>
            <pc:sldMk cId="2859140333" sldId="287"/>
            <ac:spMk id="7" creationId="{C2FA4237-3FED-4BFF-AA87-B54089153FF9}"/>
          </ac:spMkLst>
        </pc:spChg>
      </pc:sldChg>
      <pc:sldChg chg="modSp mod delCm">
        <pc:chgData name="Mari Turos" userId="6b4f8cbd-48a1-49aa-bd28-389d9234375c" providerId="ADAL" clId="{FBC760C8-7476-4CDD-BE51-769564729B2B}" dt="2022-11-30T10:11:22.065" v="64" actId="1592"/>
        <pc:sldMkLst>
          <pc:docMk/>
          <pc:sldMk cId="3558117364" sldId="311"/>
        </pc:sldMkLst>
        <pc:spChg chg="mod">
          <ac:chgData name="Mari Turos" userId="6b4f8cbd-48a1-49aa-bd28-389d9234375c" providerId="ADAL" clId="{FBC760C8-7476-4CDD-BE51-769564729B2B}" dt="2022-11-30T10:11:05.417" v="63" actId="20577"/>
          <ac:spMkLst>
            <pc:docMk/>
            <pc:sldMk cId="3558117364" sldId="311"/>
            <ac:spMk id="3" creationId="{AB7941B2-0A57-486F-8371-BCAB7EDA2A35}"/>
          </ac:spMkLst>
        </pc:spChg>
      </pc:sldChg>
      <pc:sldChg chg="delCm">
        <pc:chgData name="Mari Turos" userId="6b4f8cbd-48a1-49aa-bd28-389d9234375c" providerId="ADAL" clId="{FBC760C8-7476-4CDD-BE51-769564729B2B}" dt="2022-11-30T10:09:42.506" v="54" actId="1592"/>
        <pc:sldMkLst>
          <pc:docMk/>
          <pc:sldMk cId="996877364" sldId="342"/>
        </pc:sldMkLst>
      </pc:sldChg>
      <pc:sldChg chg="modSp mod delCm">
        <pc:chgData name="Mari Turos" userId="6b4f8cbd-48a1-49aa-bd28-389d9234375c" providerId="ADAL" clId="{FBC760C8-7476-4CDD-BE51-769564729B2B}" dt="2022-11-30T10:03:10.361" v="1" actId="14100"/>
        <pc:sldMkLst>
          <pc:docMk/>
          <pc:sldMk cId="4113064847" sldId="641"/>
        </pc:sldMkLst>
        <pc:spChg chg="mod">
          <ac:chgData name="Mari Turos" userId="6b4f8cbd-48a1-49aa-bd28-389d9234375c" providerId="ADAL" clId="{FBC760C8-7476-4CDD-BE51-769564729B2B}" dt="2022-11-30T10:03:10.361" v="1" actId="14100"/>
          <ac:spMkLst>
            <pc:docMk/>
            <pc:sldMk cId="4113064847" sldId="641"/>
            <ac:spMk id="4" creationId="{7917E4A1-FE11-141E-CFC2-AE25B9A228BA}"/>
          </ac:spMkLst>
        </pc:spChg>
      </pc:sldChg>
      <pc:sldChg chg="delSp modSp mod delCm">
        <pc:chgData name="Mari Turos" userId="6b4f8cbd-48a1-49aa-bd28-389d9234375c" providerId="ADAL" clId="{FBC760C8-7476-4CDD-BE51-769564729B2B}" dt="2022-11-30T10:07:46.025" v="47" actId="1592"/>
        <pc:sldMkLst>
          <pc:docMk/>
          <pc:sldMk cId="984747031" sldId="644"/>
        </pc:sldMkLst>
        <pc:spChg chg="del">
          <ac:chgData name="Mari Turos" userId="6b4f8cbd-48a1-49aa-bd28-389d9234375c" providerId="ADAL" clId="{FBC760C8-7476-4CDD-BE51-769564729B2B}" dt="2022-11-30T10:07:39.251" v="46" actId="478"/>
          <ac:spMkLst>
            <pc:docMk/>
            <pc:sldMk cId="984747031" sldId="644"/>
            <ac:spMk id="2" creationId="{27CED6F8-0B8B-46D3-9535-88C51E9AE624}"/>
          </ac:spMkLst>
        </pc:spChg>
        <pc:spChg chg="mod">
          <ac:chgData name="Mari Turos" userId="6b4f8cbd-48a1-49aa-bd28-389d9234375c" providerId="ADAL" clId="{FBC760C8-7476-4CDD-BE51-769564729B2B}" dt="2022-11-30T10:07:31.467" v="45" actId="1036"/>
          <ac:spMkLst>
            <pc:docMk/>
            <pc:sldMk cId="984747031" sldId="644"/>
            <ac:spMk id="3" creationId="{FFD978EB-FCD6-40B6-A1E5-70FB813ED2D1}"/>
          </ac:spMkLst>
        </pc:spChg>
      </pc:sldChg>
      <pc:sldChg chg="addCm">
        <pc:chgData name="Mari Turos" userId="6b4f8cbd-48a1-49aa-bd28-389d9234375c" providerId="ADAL" clId="{FBC760C8-7476-4CDD-BE51-769564729B2B}" dt="2022-11-30T10:06:39.811" v="30" actId="1589"/>
        <pc:sldMkLst>
          <pc:docMk/>
          <pc:sldMk cId="3126291947" sldId="646"/>
        </pc:sldMkLst>
      </pc:sldChg>
      <pc:sldChg chg="delCm">
        <pc:chgData name="Mari Turos" userId="6b4f8cbd-48a1-49aa-bd28-389d9234375c" providerId="ADAL" clId="{FBC760C8-7476-4CDD-BE51-769564729B2B}" dt="2022-11-30T10:14:37.051" v="173" actId="1592"/>
        <pc:sldMkLst>
          <pc:docMk/>
          <pc:sldMk cId="88337495" sldId="649"/>
        </pc:sldMkLst>
      </pc:sldChg>
      <pc:sldChg chg="modSp mod delCm">
        <pc:chgData name="Mari Turos" userId="6b4f8cbd-48a1-49aa-bd28-389d9234375c" providerId="ADAL" clId="{FBC760C8-7476-4CDD-BE51-769564729B2B}" dt="2022-11-30T10:14:15.148" v="172" actId="1592"/>
        <pc:sldMkLst>
          <pc:docMk/>
          <pc:sldMk cId="697876352" sldId="650"/>
        </pc:sldMkLst>
        <pc:spChg chg="mod">
          <ac:chgData name="Mari Turos" userId="6b4f8cbd-48a1-49aa-bd28-389d9234375c" providerId="ADAL" clId="{FBC760C8-7476-4CDD-BE51-769564729B2B}" dt="2022-11-30T10:14:05.522" v="171" actId="20577"/>
          <ac:spMkLst>
            <pc:docMk/>
            <pc:sldMk cId="697876352" sldId="650"/>
            <ac:spMk id="3" creationId="{662603D1-066E-4449-ABBB-E474B13B0129}"/>
          </ac:spMkLst>
        </pc:spChg>
      </pc:sldChg>
      <pc:sldChg chg="modSp mod">
        <pc:chgData name="Mari Turos" userId="6b4f8cbd-48a1-49aa-bd28-389d9234375c" providerId="ADAL" clId="{FBC760C8-7476-4CDD-BE51-769564729B2B}" dt="2022-11-30T10:12:08.633" v="140" actId="20577"/>
        <pc:sldMkLst>
          <pc:docMk/>
          <pc:sldMk cId="2783777871" sldId="652"/>
        </pc:sldMkLst>
        <pc:spChg chg="mod">
          <ac:chgData name="Mari Turos" userId="6b4f8cbd-48a1-49aa-bd28-389d9234375c" providerId="ADAL" clId="{FBC760C8-7476-4CDD-BE51-769564729B2B}" dt="2022-11-30T10:12:08.633" v="140" actId="20577"/>
          <ac:spMkLst>
            <pc:docMk/>
            <pc:sldMk cId="2783777871" sldId="652"/>
            <ac:spMk id="3" creationId="{39F582FE-611B-4585-8D98-75F658BB8422}"/>
          </ac:spMkLst>
        </pc:spChg>
      </pc:sldChg>
      <pc:sldChg chg="modSp mod">
        <pc:chgData name="Mari Turos" userId="6b4f8cbd-48a1-49aa-bd28-389d9234375c" providerId="ADAL" clId="{FBC760C8-7476-4CDD-BE51-769564729B2B}" dt="2022-11-30T10:10:31.497" v="59" actId="20577"/>
        <pc:sldMkLst>
          <pc:docMk/>
          <pc:sldMk cId="640855626" sldId="657"/>
        </pc:sldMkLst>
        <pc:spChg chg="mod">
          <ac:chgData name="Mari Turos" userId="6b4f8cbd-48a1-49aa-bd28-389d9234375c" providerId="ADAL" clId="{FBC760C8-7476-4CDD-BE51-769564729B2B}" dt="2022-11-30T10:10:31.497" v="59" actId="20577"/>
          <ac:spMkLst>
            <pc:docMk/>
            <pc:sldMk cId="640855626" sldId="657"/>
            <ac:spMk id="3" creationId="{FFD978EB-FCD6-40B6-A1E5-70FB813ED2D1}"/>
          </ac:spMkLst>
        </pc:spChg>
      </pc:sldChg>
    </pc:docChg>
  </pc:docChgLst>
  <pc:docChgLst>
    <pc:chgData name="Marie Ahlberg" userId="5029f755-04d2-4d74-bbbb-0129ce8e4c75" providerId="ADAL" clId="{8391A493-74E4-46E1-B624-8212A545B005}"/>
    <pc:docChg chg="custSel addSld delSld modSld sldOrd">
      <pc:chgData name="Marie Ahlberg" userId="5029f755-04d2-4d74-bbbb-0129ce8e4c75" providerId="ADAL" clId="{8391A493-74E4-46E1-B624-8212A545B005}" dt="2022-12-19T16:39:46.987" v="897" actId="20577"/>
      <pc:docMkLst>
        <pc:docMk/>
      </pc:docMkLst>
      <pc:sldChg chg="ord">
        <pc:chgData name="Marie Ahlberg" userId="5029f755-04d2-4d74-bbbb-0129ce8e4c75" providerId="ADAL" clId="{8391A493-74E4-46E1-B624-8212A545B005}" dt="2022-12-07T12:47:13.756" v="497"/>
        <pc:sldMkLst>
          <pc:docMk/>
          <pc:sldMk cId="3558117364" sldId="311"/>
        </pc:sldMkLst>
      </pc:sldChg>
      <pc:sldChg chg="ord">
        <pc:chgData name="Marie Ahlberg" userId="5029f755-04d2-4d74-bbbb-0129ce8e4c75" providerId="ADAL" clId="{8391A493-74E4-46E1-B624-8212A545B005}" dt="2022-12-07T12:52:28.808" v="626"/>
        <pc:sldMkLst>
          <pc:docMk/>
          <pc:sldMk cId="577128146" sldId="314"/>
        </pc:sldMkLst>
      </pc:sldChg>
      <pc:sldChg chg="ord">
        <pc:chgData name="Marie Ahlberg" userId="5029f755-04d2-4d74-bbbb-0129ce8e4c75" providerId="ADAL" clId="{8391A493-74E4-46E1-B624-8212A545B005}" dt="2022-12-07T12:46:23.972" v="489"/>
        <pc:sldMkLst>
          <pc:docMk/>
          <pc:sldMk cId="2621034208" sldId="329"/>
        </pc:sldMkLst>
      </pc:sldChg>
      <pc:sldChg chg="ord">
        <pc:chgData name="Marie Ahlberg" userId="5029f755-04d2-4d74-bbbb-0129ce8e4c75" providerId="ADAL" clId="{8391A493-74E4-46E1-B624-8212A545B005}" dt="2022-12-07T12:46:33.892" v="491"/>
        <pc:sldMkLst>
          <pc:docMk/>
          <pc:sldMk cId="872914450" sldId="330"/>
        </pc:sldMkLst>
      </pc:sldChg>
      <pc:sldChg chg="ord modNotesTx">
        <pc:chgData name="Marie Ahlberg" userId="5029f755-04d2-4d74-bbbb-0129ce8e4c75" providerId="ADAL" clId="{8391A493-74E4-46E1-B624-8212A545B005}" dt="2022-12-07T12:44:25.956" v="477"/>
        <pc:sldMkLst>
          <pc:docMk/>
          <pc:sldMk cId="996877364" sldId="342"/>
        </pc:sldMkLst>
      </pc:sldChg>
      <pc:sldChg chg="ord">
        <pc:chgData name="Marie Ahlberg" userId="5029f755-04d2-4d74-bbbb-0129ce8e4c75" providerId="ADAL" clId="{8391A493-74E4-46E1-B624-8212A545B005}" dt="2022-12-07T12:45:24.717" v="481"/>
        <pc:sldMkLst>
          <pc:docMk/>
          <pc:sldMk cId="1498155647" sldId="346"/>
        </pc:sldMkLst>
      </pc:sldChg>
      <pc:sldChg chg="modNotesTx">
        <pc:chgData name="Marie Ahlberg" userId="5029f755-04d2-4d74-bbbb-0129ce8e4c75" providerId="ADAL" clId="{8391A493-74E4-46E1-B624-8212A545B005}" dt="2022-12-19T16:32:56.939" v="819" actId="313"/>
        <pc:sldMkLst>
          <pc:docMk/>
          <pc:sldMk cId="215384682" sldId="418"/>
        </pc:sldMkLst>
      </pc:sldChg>
      <pc:sldChg chg="ord">
        <pc:chgData name="Marie Ahlberg" userId="5029f755-04d2-4d74-bbbb-0129ce8e4c75" providerId="ADAL" clId="{8391A493-74E4-46E1-B624-8212A545B005}" dt="2022-12-07T12:45:27.148" v="483"/>
        <pc:sldMkLst>
          <pc:docMk/>
          <pc:sldMk cId="4002794003" sldId="618"/>
        </pc:sldMkLst>
      </pc:sldChg>
      <pc:sldChg chg="modSp del mod">
        <pc:chgData name="Marie Ahlberg" userId="5029f755-04d2-4d74-bbbb-0129ce8e4c75" providerId="ADAL" clId="{8391A493-74E4-46E1-B624-8212A545B005}" dt="2022-12-07T12:56:29.621" v="680" actId="47"/>
        <pc:sldMkLst>
          <pc:docMk/>
          <pc:sldMk cId="2885165121" sldId="636"/>
        </pc:sldMkLst>
        <pc:spChg chg="mod">
          <ac:chgData name="Marie Ahlberg" userId="5029f755-04d2-4d74-bbbb-0129ce8e4c75" providerId="ADAL" clId="{8391A493-74E4-46E1-B624-8212A545B005}" dt="2022-11-28T13:57:03.858" v="294" actId="9"/>
          <ac:spMkLst>
            <pc:docMk/>
            <pc:sldMk cId="2885165121" sldId="636"/>
            <ac:spMk id="4" creationId="{7917E4A1-FE11-141E-CFC2-AE25B9A228BA}"/>
          </ac:spMkLst>
        </pc:spChg>
      </pc:sldChg>
      <pc:sldChg chg="modSp mod">
        <pc:chgData name="Marie Ahlberg" userId="5029f755-04d2-4d74-bbbb-0129ce8e4c75" providerId="ADAL" clId="{8391A493-74E4-46E1-B624-8212A545B005}" dt="2022-12-19T16:39:16.517" v="860" actId="20577"/>
        <pc:sldMkLst>
          <pc:docMk/>
          <pc:sldMk cId="2042436250" sldId="639"/>
        </pc:sldMkLst>
        <pc:spChg chg="mod">
          <ac:chgData name="Marie Ahlberg" userId="5029f755-04d2-4d74-bbbb-0129ce8e4c75" providerId="ADAL" clId="{8391A493-74E4-46E1-B624-8212A545B005}" dt="2022-12-19T16:39:16.517" v="860" actId="20577"/>
          <ac:spMkLst>
            <pc:docMk/>
            <pc:sldMk cId="2042436250" sldId="639"/>
            <ac:spMk id="2" creationId="{AADC6A7A-CE1C-4D63-942D-3A530032DD4B}"/>
          </ac:spMkLst>
        </pc:spChg>
      </pc:sldChg>
      <pc:sldChg chg="modSp mod ord addCm modCm">
        <pc:chgData name="Marie Ahlberg" userId="5029f755-04d2-4d74-bbbb-0129ce8e4c75" providerId="ADAL" clId="{8391A493-74E4-46E1-B624-8212A545B005}" dt="2022-12-19T16:39:29.913" v="870" actId="20577"/>
        <pc:sldMkLst>
          <pc:docMk/>
          <pc:sldMk cId="4113064847" sldId="641"/>
        </pc:sldMkLst>
        <pc:spChg chg="mod">
          <ac:chgData name="Marie Ahlberg" userId="5029f755-04d2-4d74-bbbb-0129ce8e4c75" providerId="ADAL" clId="{8391A493-74E4-46E1-B624-8212A545B005}" dt="2022-12-19T16:39:29.913" v="870" actId="20577"/>
          <ac:spMkLst>
            <pc:docMk/>
            <pc:sldMk cId="4113064847" sldId="641"/>
            <ac:spMk id="2" creationId="{83B6923A-D08B-4D64-9123-E6B4669AD65B}"/>
          </ac:spMkLst>
        </pc:spChg>
        <pc:spChg chg="mod">
          <ac:chgData name="Marie Ahlberg" userId="5029f755-04d2-4d74-bbbb-0129ce8e4c75" providerId="ADAL" clId="{8391A493-74E4-46E1-B624-8212A545B005}" dt="2022-12-07T12:56:17.815" v="679" actId="20577"/>
          <ac:spMkLst>
            <pc:docMk/>
            <pc:sldMk cId="4113064847" sldId="641"/>
            <ac:spMk id="4" creationId="{7917E4A1-FE11-141E-CFC2-AE25B9A228BA}"/>
          </ac:spMkLst>
        </pc:spChg>
      </pc:sldChg>
      <pc:sldChg chg="ord">
        <pc:chgData name="Marie Ahlberg" userId="5029f755-04d2-4d74-bbbb-0129ce8e4c75" providerId="ADAL" clId="{8391A493-74E4-46E1-B624-8212A545B005}" dt="2022-12-07T12:46:40.796" v="493"/>
        <pc:sldMkLst>
          <pc:docMk/>
          <pc:sldMk cId="3450516044" sldId="642"/>
        </pc:sldMkLst>
      </pc:sldChg>
      <pc:sldChg chg="ord">
        <pc:chgData name="Marie Ahlberg" userId="5029f755-04d2-4d74-bbbb-0129ce8e4c75" providerId="ADAL" clId="{8391A493-74E4-46E1-B624-8212A545B005}" dt="2022-12-07T12:46:48.044" v="495"/>
        <pc:sldMkLst>
          <pc:docMk/>
          <pc:sldMk cId="2450493701" sldId="643"/>
        </pc:sldMkLst>
      </pc:sldChg>
      <pc:sldChg chg="delSp modSp mod addCm delCm modCm">
        <pc:chgData name="Marie Ahlberg" userId="5029f755-04d2-4d74-bbbb-0129ce8e4c75" providerId="ADAL" clId="{8391A493-74E4-46E1-B624-8212A545B005}" dt="2022-12-19T16:35:15.912" v="822" actId="1592"/>
        <pc:sldMkLst>
          <pc:docMk/>
          <pc:sldMk cId="3126291947" sldId="646"/>
        </pc:sldMkLst>
        <pc:spChg chg="del mod">
          <ac:chgData name="Marie Ahlberg" userId="5029f755-04d2-4d74-bbbb-0129ce8e4c75" providerId="ADAL" clId="{8391A493-74E4-46E1-B624-8212A545B005}" dt="2022-11-30T22:38:14.779" v="469" actId="478"/>
          <ac:spMkLst>
            <pc:docMk/>
            <pc:sldMk cId="3126291947" sldId="646"/>
            <ac:spMk id="6" creationId="{56ACD234-E931-41CD-8338-90F0D7D811F0}"/>
          </ac:spMkLst>
        </pc:spChg>
        <pc:spChg chg="mod">
          <ac:chgData name="Marie Ahlberg" userId="5029f755-04d2-4d74-bbbb-0129ce8e4c75" providerId="ADAL" clId="{8391A493-74E4-46E1-B624-8212A545B005}" dt="2022-11-30T22:38:34.559" v="474" actId="1076"/>
          <ac:spMkLst>
            <pc:docMk/>
            <pc:sldMk cId="3126291947" sldId="646"/>
            <ac:spMk id="7" creationId="{4D717E07-E86D-43E1-BA48-9139387C6F40}"/>
          </ac:spMkLst>
        </pc:spChg>
        <pc:spChg chg="mod">
          <ac:chgData name="Marie Ahlberg" userId="5029f755-04d2-4d74-bbbb-0129ce8e4c75" providerId="ADAL" clId="{8391A493-74E4-46E1-B624-8212A545B005}" dt="2022-11-30T22:38:31.834" v="473" actId="14100"/>
          <ac:spMkLst>
            <pc:docMk/>
            <pc:sldMk cId="3126291947" sldId="646"/>
            <ac:spMk id="8" creationId="{B255211A-0696-4D24-986E-C6C655DB18F7}"/>
          </ac:spMkLst>
        </pc:spChg>
      </pc:sldChg>
      <pc:sldChg chg="modSp mod modNotesTx">
        <pc:chgData name="Marie Ahlberg" userId="5029f755-04d2-4d74-bbbb-0129ce8e4c75" providerId="ADAL" clId="{8391A493-74E4-46E1-B624-8212A545B005}" dt="2022-12-07T12:49:54.158" v="621" actId="20577"/>
        <pc:sldMkLst>
          <pc:docMk/>
          <pc:sldMk cId="88337495" sldId="649"/>
        </pc:sldMkLst>
        <pc:spChg chg="mod">
          <ac:chgData name="Marie Ahlberg" userId="5029f755-04d2-4d74-bbbb-0129ce8e4c75" providerId="ADAL" clId="{8391A493-74E4-46E1-B624-8212A545B005}" dt="2022-12-07T12:48:59.553" v="531" actId="20577"/>
          <ac:spMkLst>
            <pc:docMk/>
            <pc:sldMk cId="88337495" sldId="649"/>
            <ac:spMk id="8" creationId="{CDBCC7FB-D212-47D2-9489-3FAA62135111}"/>
          </ac:spMkLst>
        </pc:spChg>
      </pc:sldChg>
      <pc:sldChg chg="ord addCm">
        <pc:chgData name="Marie Ahlberg" userId="5029f755-04d2-4d74-bbbb-0129ce8e4c75" providerId="ADAL" clId="{8391A493-74E4-46E1-B624-8212A545B005}" dt="2022-12-07T12:53:44.103" v="649"/>
        <pc:sldMkLst>
          <pc:docMk/>
          <pc:sldMk cId="697876352" sldId="650"/>
        </pc:sldMkLst>
      </pc:sldChg>
      <pc:sldChg chg="ord">
        <pc:chgData name="Marie Ahlberg" userId="5029f755-04d2-4d74-bbbb-0129ce8e4c75" providerId="ADAL" clId="{8391A493-74E4-46E1-B624-8212A545B005}" dt="2022-12-07T12:45:24.717" v="481"/>
        <pc:sldMkLst>
          <pc:docMk/>
          <pc:sldMk cId="2783777871" sldId="652"/>
        </pc:sldMkLst>
      </pc:sldChg>
      <pc:sldChg chg="ord">
        <pc:chgData name="Marie Ahlberg" userId="5029f755-04d2-4d74-bbbb-0129ce8e4c75" providerId="ADAL" clId="{8391A493-74E4-46E1-B624-8212A545B005}" dt="2022-12-07T12:45:24.717" v="481"/>
        <pc:sldMkLst>
          <pc:docMk/>
          <pc:sldMk cId="634291704" sldId="654"/>
        </pc:sldMkLst>
      </pc:sldChg>
      <pc:sldChg chg="ord">
        <pc:chgData name="Marie Ahlberg" userId="5029f755-04d2-4d74-bbbb-0129ce8e4c75" providerId="ADAL" clId="{8391A493-74E4-46E1-B624-8212A545B005}" dt="2022-12-07T12:46:06.108" v="485"/>
        <pc:sldMkLst>
          <pc:docMk/>
          <pc:sldMk cId="640855626" sldId="657"/>
        </pc:sldMkLst>
      </pc:sldChg>
      <pc:sldChg chg="modSp add mod addCm delCm modCm">
        <pc:chgData name="Marie Ahlberg" userId="5029f755-04d2-4d74-bbbb-0129ce8e4c75" providerId="ADAL" clId="{8391A493-74E4-46E1-B624-8212A545B005}" dt="2022-12-19T16:39:46.987" v="897" actId="20577"/>
        <pc:sldMkLst>
          <pc:docMk/>
          <pc:sldMk cId="1031863095" sldId="658"/>
        </pc:sldMkLst>
        <pc:spChg chg="mod">
          <ac:chgData name="Marie Ahlberg" userId="5029f755-04d2-4d74-bbbb-0129ce8e4c75" providerId="ADAL" clId="{8391A493-74E4-46E1-B624-8212A545B005}" dt="2022-12-19T16:39:46.987" v="897" actId="20577"/>
          <ac:spMkLst>
            <pc:docMk/>
            <pc:sldMk cId="1031863095" sldId="658"/>
            <ac:spMk id="2" creationId="{83B6923A-D08B-4D64-9123-E6B4669AD65B}"/>
          </ac:spMkLst>
        </pc:spChg>
        <pc:spChg chg="mod">
          <ac:chgData name="Marie Ahlberg" userId="5029f755-04d2-4d74-bbbb-0129ce8e4c75" providerId="ADAL" clId="{8391A493-74E4-46E1-B624-8212A545B005}" dt="2022-12-07T12:55:31.013" v="675" actId="21"/>
          <ac:spMkLst>
            <pc:docMk/>
            <pc:sldMk cId="1031863095" sldId="658"/>
            <ac:spMk id="4" creationId="{7917E4A1-FE11-141E-CFC2-AE25B9A228B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2022-12-19</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2022-12-19</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rikshandboken-bhv.se/pediatrik/uro-genitalt/icke-medicinsk-omskarelse-av-pojkar/#section-23467"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angeredsnarsjukhus.se/vara-mottagningar2/vulvamottagning/"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8" Type="http://schemas.openxmlformats.org/officeDocument/2006/relationships/hyperlink" Target="https://www.1177.se/Vastra-Gotaland/sjukdomar--besvar/konsorgan/konssjukdomar/syfilis/" TargetMode="External"/><Relationship Id="rId3" Type="http://schemas.openxmlformats.org/officeDocument/2006/relationships/hyperlink" Target="http://www.1177.se/Regler-och-rattigheter/Smittskyddslagen/" TargetMode="External"/><Relationship Id="rId7" Type="http://schemas.openxmlformats.org/officeDocument/2006/relationships/hyperlink" Target="https://www.1177.se/Vastra-Gotaland/sjukdomar--besvar/konsorgan/konssjukdomar/klamydia/"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www.1177.se/Vastra-Gotaland/sjukdomar--besvar/infektioner/ovanliga-infektioner/hiv-och-aids/" TargetMode="External"/><Relationship Id="rId5" Type="http://schemas.openxmlformats.org/officeDocument/2006/relationships/hyperlink" Target="https://www.1177.se/Vastra-Gotaland/sjukdomar--besvar/mage-och-tarm/lever-galla-och-bukspottkortel/hepatit-b/" TargetMode="External"/><Relationship Id="rId4" Type="http://schemas.openxmlformats.org/officeDocument/2006/relationships/hyperlink" Target="https://www.1177.se/Vastra-Gotaland/sjukdomar--besvar/konsorgan/konssjukdomar/gonorre/"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Den här presentationen heter "Hälsoinformation +Sexuell och reproduktiv hälsa och rättigheter –SRHR- Den ska ge dig ökad kunskap för att kunna ta hand om dig själv och för att känna till dina rättigheter och skyldigheter när det gäller sexuell och reproduktiv hälsa.  Du hittar användbara länkar på webben under rubriken ”Förberedelser SRHR”</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a:t>
            </a:fld>
            <a:endParaRPr lang="sv-SE"/>
          </a:p>
        </p:txBody>
      </p:sp>
    </p:spTree>
    <p:extLst>
      <p:ext uri="{BB962C8B-B14F-4D97-AF65-F5344CB8AC3E}">
        <p14:creationId xmlns:p14="http://schemas.microsoft.com/office/powerpoint/2010/main" val="2130043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Begreppsförklaring: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1" i="0" dirty="0">
                <a:solidFill>
                  <a:srgbClr val="353535"/>
                </a:solidFill>
                <a:effectLst/>
                <a:latin typeface="Open Sans" panose="020B0606030504020204" pitchFamily="34" charset="0"/>
              </a:rPr>
              <a:t>Homosexualitet</a:t>
            </a:r>
            <a:r>
              <a:rPr lang="sv-SE" b="0" i="0" dirty="0">
                <a:solidFill>
                  <a:srgbClr val="353535"/>
                </a:solidFill>
                <a:effectLst/>
                <a:latin typeface="Open Sans" panose="020B0606030504020204" pitchFamily="34" charset="0"/>
              </a:rPr>
              <a:t>: En person som blir kär i eller sexuellt attraherad av en personer som har samma kön som personen självt.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b="0" i="0" dirty="0">
              <a:solidFill>
                <a:srgbClr val="353535"/>
              </a:solidFill>
              <a:effectLst/>
              <a:latin typeface="Open Sans" panose="020B0606030504020204" pitchFamily="34" charset="0"/>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1" dirty="0"/>
              <a:t>Bisexuell</a:t>
            </a:r>
            <a:r>
              <a:rPr lang="sv-SE" dirty="0"/>
              <a:t>: En person som blir kär i </a:t>
            </a:r>
            <a:r>
              <a:rPr lang="sv-SE" b="0" i="0" dirty="0">
                <a:solidFill>
                  <a:srgbClr val="353535"/>
                </a:solidFill>
                <a:effectLst/>
                <a:latin typeface="Open Sans" panose="020B0606030504020204" pitchFamily="34" charset="0"/>
              </a:rPr>
              <a:t>och sexuellt attraherad av både män och kvinnor.</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b="0" i="0" dirty="0">
              <a:solidFill>
                <a:srgbClr val="353535"/>
              </a:solidFill>
              <a:effectLst/>
              <a:latin typeface="Open Sans" panose="020B0606030504020204" pitchFamily="34" charset="0"/>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1" dirty="0"/>
              <a:t>Trans/transpersoner</a:t>
            </a:r>
            <a:r>
              <a:rPr lang="sv-SE" dirty="0"/>
              <a:t>: </a:t>
            </a:r>
            <a:r>
              <a:rPr lang="sv-SE" b="0" i="0" dirty="0">
                <a:solidFill>
                  <a:srgbClr val="000000"/>
                </a:solidFill>
                <a:effectLst/>
                <a:latin typeface="Source Serif Pro" panose="02040603050405020204" pitchFamily="18" charset="0"/>
              </a:rPr>
              <a:t>Att vara trans eller transperson handlar om att bryta mot samhällets normer för kön, könsuttryck och könsidentitet. Gemensamt för transpersoner är att ens könsidentitet och/ eller könsuttryck inte stämmer överens med det juridiska kön man blev tilldelad när man föddes. Transpersoner kan, som alla andra, ha olika sexuella läggningar.</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i="1" dirty="0"/>
              <a:t>Transkvinna</a:t>
            </a:r>
            <a:r>
              <a:rPr lang="sv-SE" dirty="0"/>
              <a:t>: En person som föddes med penis och fick det juridiska könet ”man” vid födseln, men som känner inuti att hon är kvinna.</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i="1" dirty="0"/>
              <a:t>Transman</a:t>
            </a:r>
            <a:r>
              <a:rPr lang="sv-SE" dirty="0"/>
              <a:t>: En person som föddes med vagina och som därför fick det juridiska könet ”kvinna” vid födseln, men som känner inuti att han är man.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i="1" dirty="0"/>
              <a:t>Icke-binär</a:t>
            </a:r>
            <a:r>
              <a:rPr lang="sv-SE" dirty="0"/>
              <a:t>: En person som varken känner sig som man eller kvinna.</a:t>
            </a:r>
          </a:p>
          <a:p>
            <a:pPr marL="457200" marR="0" lvl="1"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dirty="0"/>
              <a:t>Queer</a:t>
            </a:r>
            <a:r>
              <a:rPr lang="sv-SE" sz="1200" dirty="0"/>
              <a:t>: En queer person ifrågasätter heteronormen. Det kan gälla sexuell läggning, könsidentitet eller hur man vill bilda relationer med andra. </a:t>
            </a:r>
            <a:r>
              <a:rPr lang="sv-SE" b="0" i="0" dirty="0">
                <a:solidFill>
                  <a:srgbClr val="353535"/>
                </a:solidFill>
                <a:effectLst/>
                <a:latin typeface="Open Sans" panose="020B0606030504020204" pitchFamily="34" charset="0"/>
              </a:rPr>
              <a:t>Att kalla sig för queer kan vara ett sätt att visa att du inte känner att du passar in i det som brukar kallas heteronormen. </a:t>
            </a:r>
            <a:r>
              <a:rPr lang="sv-SE" sz="1200" dirty="0"/>
              <a:t>Begreppet har dock många betydelser </a:t>
            </a:r>
            <a:r>
              <a:rPr lang="sv-SE" b="0" i="0" dirty="0">
                <a:solidFill>
                  <a:srgbClr val="353535"/>
                </a:solidFill>
                <a:effectLst/>
                <a:latin typeface="Open Sans" panose="020B0606030504020204" pitchFamily="34" charset="0"/>
              </a:rPr>
              <a:t>och kan betyda olika saker för olika personer. Därför är det svårt att definiera ordet queer på ett enda sätt. Hur man ser på queer och på sig själv är upp till var och en.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b="0" i="0" dirty="0">
              <a:solidFill>
                <a:srgbClr val="353535"/>
              </a:solidFill>
              <a:effectLst/>
              <a:latin typeface="Open Sans" panose="020B0606030504020204" pitchFamily="34" charset="0"/>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dirty="0"/>
              <a:t>Intersexvariation:</a:t>
            </a:r>
            <a:r>
              <a:rPr lang="sv-SE" sz="1200" dirty="0"/>
              <a:t> Ett samlingsbegrepp för olika fysiska egenskaper som gör att ens kropp inte enkelt går att könsbestämma enligt samhällets normer för kön, och alltså inte är typiskt “manlig” eller “kvinnlig”. Variationerna kan gälla yttre och/eller inre könsorgan, kromosomer och hormonnivåer.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dirty="0"/>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dirty="0"/>
              <a:t>Källa: RFSU och 1177.se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dirty="0"/>
              <a:t>Vart kan man vända sig med frågor kring sexuell identitet</a:t>
            </a:r>
            <a:r>
              <a:rPr lang="sv-SE" sz="1200" dirty="0"/>
              <a:t>: </a:t>
            </a:r>
            <a:br>
              <a:rPr lang="sv-SE" sz="1200" dirty="0"/>
            </a:br>
            <a:r>
              <a:rPr lang="sv-SE" sz="1200" dirty="0"/>
              <a:t>Om du har frågor kring din sexuella identitet kan du vända dig till ungdomsmottagningen, skolhälsovården, studenthälsan, RFSU, RFSL, Transammans, Föreningen för transpersoner. Det kan även finnas lokala mottagningar och föreningar i din kommun.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t>Titta gärna på ”RFSU Vårdkarta” för Västra Götaland.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dirty="0"/>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1113289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Dags att diskutera! </a:t>
            </a:r>
          </a:p>
          <a:p>
            <a:r>
              <a:rPr lang="sv-SE" dirty="0"/>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14058106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a:t>Det är även bra att ha med sig att våld i nära relationer samt hedersförtryck kan vara relaterat till området sexuell och reproduktiv hälsa och rättigheter. </a:t>
            </a:r>
          </a:p>
          <a:p>
            <a:pPr marL="0" indent="0">
              <a:buFont typeface="Arial" panose="020B0604020202020204" pitchFamily="34" charset="0"/>
              <a:buNone/>
            </a:pPr>
            <a:r>
              <a:rPr lang="sv-SE"/>
              <a:t>En rekommendation till dig som håller i informationsträffen är att ta reda på vilka lokala föreningar och mottagningar som arbetar och erbjuder stöd inom dessa områden.</a:t>
            </a:r>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3955101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28244887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Den som håller i träffen avslutar med att sammanfatta innehåller träffen.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t>Planera in tid för att hinna med avslutande frågor från deltagarna eller avsätta tid efter träffen för att svara på enskilda frågor.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4140276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15</a:t>
            </a:fld>
            <a:endParaRPr lang="sv-SE"/>
          </a:p>
        </p:txBody>
      </p:sp>
    </p:spTree>
    <p:extLst>
      <p:ext uri="{BB962C8B-B14F-4D97-AF65-F5344CB8AC3E}">
        <p14:creationId xmlns:p14="http://schemas.microsoft.com/office/powerpoint/2010/main" val="2090090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En rekommendation är att dela upp informationen på två tillfällen à 2 x ca 45 min + paus. Det här är agendan för andra träffen. </a:t>
            </a:r>
            <a:endParaRPr lang="sv-SE" sz="1200"/>
          </a:p>
          <a:p>
            <a:pPr marL="0" marR="0" lvl="0" indent="0" algn="l" defTabSz="457200" rtl="0" eaLnBrk="1" fontAlgn="auto" latinLnBrk="0" hangingPunct="1">
              <a:lnSpc>
                <a:spcPct val="100000"/>
              </a:lnSpc>
              <a:spcBef>
                <a:spcPts val="0"/>
              </a:spcBef>
              <a:spcAft>
                <a:spcPts val="0"/>
              </a:spcAft>
              <a:buClrTx/>
              <a:buSzTx/>
              <a:buFontTx/>
              <a:buNone/>
              <a:tabLst/>
              <a:defRPr/>
            </a:pPr>
            <a:r>
              <a:rPr lang="sv-SE" sz="1100"/>
              <a:t>Anpassa agendan efter behov.</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16</a:t>
            </a:fld>
            <a:endParaRPr lang="sv-SE"/>
          </a:p>
        </p:txBody>
      </p:sp>
    </p:spTree>
    <p:extLst>
      <p:ext uri="{BB962C8B-B14F-4D97-AF65-F5344CB8AC3E}">
        <p14:creationId xmlns:p14="http://schemas.microsoft.com/office/powerpoint/2010/main" val="4084087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Tips till användaren: Det kan vara bra att ge utrymme för bilder av könsorganen. Bra bilder hittas på Bildstöd och på RFSUs webbplats.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t>Ytterligare förslag på diskussionsfråga till deltagarna: Vilka andra ord kan användas för könsorganen? </a:t>
            </a:r>
          </a:p>
        </p:txBody>
      </p:sp>
      <p:sp>
        <p:nvSpPr>
          <p:cNvPr id="4" name="Platshållare för bildnummer 3"/>
          <p:cNvSpPr>
            <a:spLocks noGrp="1"/>
          </p:cNvSpPr>
          <p:nvPr>
            <p:ph type="sldNum" sz="quarter" idx="5"/>
          </p:nvPr>
        </p:nvSpPr>
        <p:spPr/>
        <p:txBody>
          <a:bodyPr/>
          <a:lstStyle/>
          <a:p>
            <a:fld id="{2E060D78-0732-444B-B0D5-1543BC9666EF}" type="slidenum">
              <a:rPr lang="sv-SE" smtClean="0"/>
              <a:t>17</a:t>
            </a:fld>
            <a:endParaRPr lang="sv-SE"/>
          </a:p>
        </p:txBody>
      </p:sp>
    </p:spTree>
    <p:extLst>
      <p:ext uri="{BB962C8B-B14F-4D97-AF65-F5344CB8AC3E}">
        <p14:creationId xmlns:p14="http://schemas.microsoft.com/office/powerpoint/2010/main" val="1004741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Undersök förförståelsen och berätta vad omskärelse är. </a:t>
            </a:r>
          </a:p>
          <a:p>
            <a:r>
              <a:rPr lang="sv-SE"/>
              <a:t>Källa och mer information om manlig omskärelse finns på www.rfsu.se och www.1177.se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18</a:t>
            </a:fld>
            <a:endParaRPr lang="sv-SE"/>
          </a:p>
        </p:txBody>
      </p:sp>
    </p:spTree>
    <p:extLst>
      <p:ext uri="{BB962C8B-B14F-4D97-AF65-F5344CB8AC3E}">
        <p14:creationId xmlns:p14="http://schemas.microsoft.com/office/powerpoint/2010/main" val="760938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Källa: Barnhälsovårdens Rikshandbok</a:t>
            </a:r>
          </a:p>
          <a:p>
            <a:r>
              <a:rPr lang="sv-SE">
                <a:hlinkClick r:id="rId3"/>
              </a:rPr>
              <a:t>Icke-medicinsk omskärelse av pojkar - Rikshandboken i barnhälsovård (rikshandboken-bhv.se)</a:t>
            </a: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19</a:t>
            </a:fld>
            <a:endParaRPr lang="sv-SE"/>
          </a:p>
        </p:txBody>
      </p:sp>
    </p:spTree>
    <p:extLst>
      <p:ext uri="{BB962C8B-B14F-4D97-AF65-F5344CB8AC3E}">
        <p14:creationId xmlns:p14="http://schemas.microsoft.com/office/powerpoint/2010/main" val="4161494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En rekommendation är att dela upp informationen på två tillfällen à 2 x ca 45 min + paus. Det här är agendan för första träffen. </a:t>
            </a:r>
            <a:endParaRPr lang="sv-SE" sz="1200"/>
          </a:p>
          <a:p>
            <a:pPr marL="0" marR="0" lvl="0" indent="0" algn="l" defTabSz="457200" rtl="0" eaLnBrk="1" fontAlgn="auto" latinLnBrk="0" hangingPunct="1">
              <a:lnSpc>
                <a:spcPct val="100000"/>
              </a:lnSpc>
              <a:spcBef>
                <a:spcPts val="0"/>
              </a:spcBef>
              <a:spcAft>
                <a:spcPts val="0"/>
              </a:spcAft>
              <a:buClrTx/>
              <a:buSzTx/>
              <a:buFontTx/>
              <a:buNone/>
              <a:tabLst/>
              <a:defRPr/>
            </a:pPr>
            <a:r>
              <a:rPr lang="sv-SE" sz="1100"/>
              <a:t>Anpassa agendan efter behov.</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3597418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Vulvamottagningen finns på Angereds Närsjukhus i Göteborg. Vid vulvamottagningen finns ett team som arbetar med kvinnlig könsstympning (KKS-teamet) Teamet tar emot kvinnor från hela Västra Götaland.  </a:t>
            </a:r>
            <a:br>
              <a:rPr lang="sv-SE"/>
            </a:br>
            <a:endParaRPr lang="sv-SE"/>
          </a:p>
          <a:p>
            <a:pPr algn="l"/>
            <a:r>
              <a:rPr lang="sv-SE" b="0" i="0">
                <a:solidFill>
                  <a:srgbClr val="494746"/>
                </a:solidFill>
                <a:effectLst/>
                <a:latin typeface="PT Serif" panose="020A0603040505020204" pitchFamily="18" charset="0"/>
              </a:rPr>
              <a:t>Teamet tar emot patienter som har problem orsakade av kvinnlig omskärelse. Det kan handla om fysiska besvär som till exempel svårigheter att kissa, smärta vid menstruation eller olika psykiska besvär. </a:t>
            </a:r>
          </a:p>
          <a:p>
            <a:pPr algn="l"/>
            <a:r>
              <a:rPr lang="sv-SE" b="0" i="0">
                <a:solidFill>
                  <a:srgbClr val="494746"/>
                </a:solidFill>
                <a:effectLst/>
                <a:latin typeface="PT Serif" panose="020A0603040505020204" pitchFamily="18" charset="0"/>
              </a:rPr>
              <a:t>De kan hjälpa till med rådgivning, stödjande samtal och behandling av fysiska besvär som uppkommit till följd av omskärelsen. De kan också utföra öppningsoperationer vid behov.</a:t>
            </a:r>
          </a:p>
          <a:p>
            <a:pPr algn="l"/>
            <a:endParaRPr lang="sv-SE" b="0" i="0">
              <a:solidFill>
                <a:srgbClr val="494746"/>
              </a:solidFill>
              <a:effectLst/>
              <a:latin typeface="PT Serif" panose="020A0603040505020204" pitchFamily="18" charset="0"/>
            </a:endParaRPr>
          </a:p>
          <a:p>
            <a:pPr algn="l"/>
            <a:r>
              <a:rPr lang="sv-SE" b="0" i="0">
                <a:solidFill>
                  <a:srgbClr val="494746"/>
                </a:solidFill>
                <a:effectLst/>
                <a:latin typeface="PT Serif" panose="020A0603040505020204" pitchFamily="18" charset="0"/>
              </a:rPr>
              <a:t>Källa: Vulvamottagningen vid Angereds Närsjukhus</a:t>
            </a:r>
          </a:p>
          <a:p>
            <a:pPr algn="l"/>
            <a:r>
              <a:rPr lang="sv-SE">
                <a:hlinkClick r:id="rId3"/>
              </a:rPr>
              <a:t>Vulvamottagning - Angereds närsjukhus (angeredsnarsjukhus.se)</a:t>
            </a:r>
            <a:endParaRPr lang="sv-SE" b="0" i="0">
              <a:solidFill>
                <a:srgbClr val="494746"/>
              </a:solidFill>
              <a:effectLst/>
              <a:latin typeface="PT Serif" panose="020A0603040505020204" pitchFamily="18" charset="0"/>
            </a:endParaRPr>
          </a:p>
          <a:p>
            <a:pPr algn="l"/>
            <a:endParaRPr lang="sv-SE" b="0" i="0">
              <a:solidFill>
                <a:srgbClr val="494746"/>
              </a:solidFill>
              <a:effectLst/>
              <a:latin typeface="PT Serif" panose="020A0603040505020204" pitchFamily="18" charset="0"/>
            </a:endParaRP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20</a:t>
            </a:fld>
            <a:endParaRPr lang="sv-SE"/>
          </a:p>
        </p:txBody>
      </p:sp>
    </p:spTree>
    <p:extLst>
      <p:ext uri="{BB962C8B-B14F-4D97-AF65-F5344CB8AC3E}">
        <p14:creationId xmlns:p14="http://schemas.microsoft.com/office/powerpoint/2010/main" val="1830296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Länkarna är kopplade till filmer som finns på Youtube. I filmerna ges en kortfattad beskrivning av Vulvamottagningen och en kort information om att kvinnlig könsstympning är olagligt att genomföra </a:t>
            </a:r>
            <a:br>
              <a:rPr lang="sv-SE"/>
            </a:br>
            <a:r>
              <a:rPr lang="sv-SE"/>
              <a:t>i och utanför Sverige.</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21</a:t>
            </a:fld>
            <a:endParaRPr lang="sv-SE"/>
          </a:p>
        </p:txBody>
      </p:sp>
    </p:spTree>
    <p:extLst>
      <p:ext uri="{BB962C8B-B14F-4D97-AF65-F5344CB8AC3E}">
        <p14:creationId xmlns:p14="http://schemas.microsoft.com/office/powerpoint/2010/main" val="3162439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22</a:t>
            </a:fld>
            <a:endParaRPr lang="sv-SE"/>
          </a:p>
        </p:txBody>
      </p:sp>
    </p:spTree>
    <p:extLst>
      <p:ext uri="{BB962C8B-B14F-4D97-AF65-F5344CB8AC3E}">
        <p14:creationId xmlns:p14="http://schemas.microsoft.com/office/powerpoint/2010/main" val="35685209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Hit vänder jag mig vid frågor </a:t>
            </a:r>
            <a:r>
              <a:rPr lang="sv-SE"/>
              <a:t>och för att få preventivmedel: Tips: Vårdkartan och kondomer kan köpas i affären. Ungdomsmottagningar delar ut kondomer. </a:t>
            </a:r>
          </a:p>
        </p:txBody>
      </p:sp>
      <p:sp>
        <p:nvSpPr>
          <p:cNvPr id="4" name="Platshållare för bildnummer 3"/>
          <p:cNvSpPr>
            <a:spLocks noGrp="1"/>
          </p:cNvSpPr>
          <p:nvPr>
            <p:ph type="sldNum" sz="quarter" idx="5"/>
          </p:nvPr>
        </p:nvSpPr>
        <p:spPr/>
        <p:txBody>
          <a:bodyPr/>
          <a:lstStyle/>
          <a:p>
            <a:fld id="{2E060D78-0732-444B-B0D5-1543BC9666EF}" type="slidenum">
              <a:rPr lang="sv-SE" smtClean="0"/>
              <a:t>23</a:t>
            </a:fld>
            <a:endParaRPr lang="sv-SE"/>
          </a:p>
        </p:txBody>
      </p:sp>
    </p:spTree>
    <p:extLst>
      <p:ext uri="{BB962C8B-B14F-4D97-AF65-F5344CB8AC3E}">
        <p14:creationId xmlns:p14="http://schemas.microsoft.com/office/powerpoint/2010/main" val="28979362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Syfte med bilden</a:t>
            </a:r>
            <a:r>
              <a:rPr lang="sv-SE" b="0"/>
              <a:t>: </a:t>
            </a:r>
            <a:r>
              <a:rPr lang="sv-SE"/>
              <a:t>Att ge tips till användaren om vad som kan tas upp gällande graviditet, barnlöshet och missfall. </a:t>
            </a:r>
          </a:p>
          <a:p>
            <a:endParaRPr lang="sv-SE"/>
          </a:p>
          <a:p>
            <a:r>
              <a:rPr lang="sv-SE"/>
              <a:t>Om olika sätt att få barn, två exempel: </a:t>
            </a:r>
          </a:p>
          <a:p>
            <a:pPr marL="171450" indent="-171450">
              <a:buFont typeface="Arial" panose="020B0604020202020204" pitchFamily="34" charset="0"/>
              <a:buChar char="•"/>
            </a:pPr>
            <a:r>
              <a:rPr lang="sv-SE"/>
              <a:t>IVF, provrörsbefruktning. IVF är en förkortning av in vitro-fertilisering. Det betyder befruktning i laboratorium i glaskärl eller provrör. IVF kallas också för provrörsbefruktning.</a:t>
            </a:r>
          </a:p>
          <a:p>
            <a:pPr marL="171450" indent="-171450">
              <a:buFont typeface="Arial" panose="020B0604020202020204" pitchFamily="34" charset="0"/>
              <a:buChar char="•"/>
            </a:pPr>
            <a:r>
              <a:rPr lang="sv-SE"/>
              <a:t>Adoption: Att adoptera betyder att du blir barnets nya förälder och vårdnadshavare.</a:t>
            </a:r>
          </a:p>
          <a:p>
            <a:pPr marL="171450" indent="-171450">
              <a:buFont typeface="Arial" panose="020B0604020202020204" pitchFamily="34" charset="0"/>
              <a:buChar cha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24</a:t>
            </a:fld>
            <a:endParaRPr lang="sv-SE"/>
          </a:p>
        </p:txBody>
      </p:sp>
    </p:spTree>
    <p:extLst>
      <p:ext uri="{BB962C8B-B14F-4D97-AF65-F5344CB8AC3E}">
        <p14:creationId xmlns:p14="http://schemas.microsoft.com/office/powerpoint/2010/main" val="38817748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Undersök förförståelsen och förklara: Vad betyder ofrivillig barnlöshet?</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25</a:t>
            </a:fld>
            <a:endParaRPr lang="sv-SE"/>
          </a:p>
        </p:txBody>
      </p:sp>
    </p:spTree>
    <p:extLst>
      <p:ext uri="{BB962C8B-B14F-4D97-AF65-F5344CB8AC3E}">
        <p14:creationId xmlns:p14="http://schemas.microsoft.com/office/powerpoint/2010/main" val="31951429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Undersök förförståelsen och förklara: Vad betyder missfall?</a:t>
            </a:r>
            <a:endParaRPr lang="sv-SE" sz="1050"/>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26</a:t>
            </a:fld>
            <a:endParaRPr lang="sv-SE"/>
          </a:p>
        </p:txBody>
      </p:sp>
    </p:spTree>
    <p:extLst>
      <p:ext uri="{BB962C8B-B14F-4D97-AF65-F5344CB8AC3E}">
        <p14:creationId xmlns:p14="http://schemas.microsoft.com/office/powerpoint/2010/main" val="3352067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Undersök förkunskaperna och förklara. Vad betyder abort?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a:p>
            <a:pPr marL="0" marR="0" lvl="0" indent="0" algn="l" defTabSz="457200" rtl="0" eaLnBrk="1" fontAlgn="auto" latinLnBrk="0" hangingPunct="1">
              <a:lnSpc>
                <a:spcPct val="100000"/>
              </a:lnSpc>
              <a:spcBef>
                <a:spcPts val="0"/>
              </a:spcBef>
              <a:spcAft>
                <a:spcPts val="0"/>
              </a:spcAft>
              <a:buClrTx/>
              <a:buSzTx/>
              <a:buFontTx/>
              <a:buNone/>
              <a:tabLst/>
              <a:defRPr/>
            </a:pPr>
            <a:r>
              <a:rPr lang="sv-SE"/>
              <a:t>Abortlagen ger kvinnor rätt till fri abort till även efter 18:e graviditetsveckan </a:t>
            </a:r>
            <a:r>
              <a:rPr lang="sv-SE" b="1"/>
              <a:t>i synnerliga skäl </a:t>
            </a:r>
            <a:r>
              <a:rPr lang="sv-SE"/>
              <a:t>om Socialstyrelsen godkänt.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27</a:t>
            </a:fld>
            <a:endParaRPr lang="sv-SE"/>
          </a:p>
        </p:txBody>
      </p:sp>
    </p:spTree>
    <p:extLst>
      <p:ext uri="{BB962C8B-B14F-4D97-AF65-F5344CB8AC3E}">
        <p14:creationId xmlns:p14="http://schemas.microsoft.com/office/powerpoint/2010/main" val="34718246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1" i="0">
                <a:solidFill>
                  <a:srgbClr val="C12143"/>
                </a:solidFill>
                <a:effectLst/>
                <a:latin typeface="Inter UI"/>
              </a:rPr>
              <a:t>Könssjukdomar som ingår i Smittskyddslagen</a:t>
            </a:r>
          </a:p>
          <a:p>
            <a:pPr algn="l"/>
            <a:r>
              <a:rPr lang="sv-SE" b="0" i="0">
                <a:solidFill>
                  <a:srgbClr val="353535"/>
                </a:solidFill>
                <a:effectLst/>
                <a:latin typeface="Open Sans" panose="020B0606030504020204" pitchFamily="34" charset="0"/>
              </a:rPr>
              <a:t>Vissa sjukdomar är viktiga att spåra så att de inte förs vidare till någon annan. De sjukdomarna ingår i </a:t>
            </a:r>
            <a:r>
              <a:rPr lang="sv-SE" b="0" i="0">
                <a:solidFill>
                  <a:srgbClr val="396291"/>
                </a:solidFill>
                <a:effectLst/>
                <a:latin typeface="Open Sans" panose="020B0606030504020204" pitchFamily="34" charset="0"/>
                <a:hlinkClick r:id="rId3"/>
              </a:rPr>
              <a:t>smittskyddslagen</a:t>
            </a:r>
            <a:r>
              <a:rPr lang="sv-SE" b="0" i="0">
                <a:solidFill>
                  <a:srgbClr val="353535"/>
                </a:solidFill>
                <a:effectLst/>
                <a:latin typeface="Open Sans" panose="020B0606030504020204" pitchFamily="34" charset="0"/>
              </a:rPr>
              <a:t>. Det innebär att du enligt lag måste testa dig om du vet eller misstänker att du har en sådan sjukdom.</a:t>
            </a:r>
          </a:p>
          <a:p>
            <a:pPr algn="l"/>
            <a:r>
              <a:rPr lang="sv-SE" b="0" i="0">
                <a:solidFill>
                  <a:srgbClr val="353535"/>
                </a:solidFill>
                <a:effectLst/>
                <a:latin typeface="Open Sans" panose="020B0606030504020204" pitchFamily="34" charset="0"/>
              </a:rPr>
              <a:t>De könssjukdomar som ingår i smittskyddslagen är</a:t>
            </a:r>
          </a:p>
          <a:p>
            <a:pPr algn="l">
              <a:buFont typeface="Arial" panose="020B0604020202020204" pitchFamily="34" charset="0"/>
              <a:buChar char="•"/>
            </a:pPr>
            <a:r>
              <a:rPr lang="sv-SE" b="0" i="0">
                <a:solidFill>
                  <a:srgbClr val="396291"/>
                </a:solidFill>
                <a:effectLst/>
                <a:latin typeface="Open Sans" panose="020B0606030504020204" pitchFamily="34" charset="0"/>
                <a:hlinkClick r:id="rId4" tooltip="Gonorré"/>
              </a:rPr>
              <a:t>gonorré</a:t>
            </a:r>
            <a:endParaRPr lang="sv-SE" b="0" i="0">
              <a:solidFill>
                <a:srgbClr val="353535"/>
              </a:solidFill>
              <a:effectLst/>
              <a:latin typeface="Open Sans" panose="020B0606030504020204" pitchFamily="34" charset="0"/>
            </a:endParaRPr>
          </a:p>
          <a:p>
            <a:pPr algn="l">
              <a:buFont typeface="Arial" panose="020B0604020202020204" pitchFamily="34" charset="0"/>
              <a:buChar char="•"/>
            </a:pPr>
            <a:r>
              <a:rPr lang="sv-SE" b="0" i="0">
                <a:solidFill>
                  <a:srgbClr val="396291"/>
                </a:solidFill>
                <a:effectLst/>
                <a:latin typeface="Open Sans" panose="020B0606030504020204" pitchFamily="34" charset="0"/>
                <a:hlinkClick r:id="rId5" tooltip="Hepatit B"/>
              </a:rPr>
              <a:t>hepatit B</a:t>
            </a:r>
            <a:endParaRPr lang="sv-SE" b="0" i="0">
              <a:solidFill>
                <a:srgbClr val="353535"/>
              </a:solidFill>
              <a:effectLst/>
              <a:latin typeface="Open Sans" panose="020B0606030504020204" pitchFamily="34" charset="0"/>
            </a:endParaRPr>
          </a:p>
          <a:p>
            <a:pPr algn="l">
              <a:buFont typeface="Arial" panose="020B0604020202020204" pitchFamily="34" charset="0"/>
              <a:buChar char="•"/>
            </a:pPr>
            <a:r>
              <a:rPr lang="sv-SE" b="0" i="0">
                <a:solidFill>
                  <a:srgbClr val="396291"/>
                </a:solidFill>
                <a:effectLst/>
                <a:latin typeface="Open Sans" panose="020B0606030504020204" pitchFamily="34" charset="0"/>
                <a:hlinkClick r:id="rId6" tooltip="Hiv och aids"/>
              </a:rPr>
              <a:t>hiv</a:t>
            </a:r>
            <a:endParaRPr lang="sv-SE" b="0" i="0">
              <a:solidFill>
                <a:srgbClr val="353535"/>
              </a:solidFill>
              <a:effectLst/>
              <a:latin typeface="Open Sans" panose="020B0606030504020204" pitchFamily="34" charset="0"/>
            </a:endParaRPr>
          </a:p>
          <a:p>
            <a:pPr algn="l">
              <a:buFont typeface="Arial" panose="020B0604020202020204" pitchFamily="34" charset="0"/>
              <a:buChar char="•"/>
            </a:pPr>
            <a:r>
              <a:rPr lang="sv-SE" b="0" i="0">
                <a:solidFill>
                  <a:srgbClr val="396291"/>
                </a:solidFill>
                <a:effectLst/>
                <a:latin typeface="Open Sans" panose="020B0606030504020204" pitchFamily="34" charset="0"/>
                <a:hlinkClick r:id="rId7" tooltip="Klamydia"/>
              </a:rPr>
              <a:t>klamydia</a:t>
            </a:r>
            <a:endParaRPr lang="sv-SE" b="0" i="0">
              <a:solidFill>
                <a:srgbClr val="353535"/>
              </a:solidFill>
              <a:effectLst/>
              <a:latin typeface="Open Sans" panose="020B0606030504020204" pitchFamily="34" charset="0"/>
            </a:endParaRPr>
          </a:p>
          <a:p>
            <a:pPr algn="l">
              <a:buFont typeface="Arial" panose="020B0604020202020204" pitchFamily="34" charset="0"/>
              <a:buChar char="•"/>
            </a:pPr>
            <a:r>
              <a:rPr lang="sv-SE" b="0" i="0">
                <a:solidFill>
                  <a:srgbClr val="396291"/>
                </a:solidFill>
                <a:effectLst/>
                <a:latin typeface="Open Sans" panose="020B0606030504020204" pitchFamily="34" charset="0"/>
                <a:hlinkClick r:id="rId8" tooltip="Syfilis"/>
              </a:rPr>
              <a:t>syfilis.</a:t>
            </a:r>
            <a:endParaRPr lang="sv-SE" b="0" i="0">
              <a:solidFill>
                <a:srgbClr val="353535"/>
              </a:solidFill>
              <a:effectLst/>
              <a:latin typeface="Open Sans" panose="020B0606030504020204" pitchFamily="34" charset="0"/>
            </a:endParaRPr>
          </a:p>
          <a:p>
            <a:pPr algn="l"/>
            <a:endParaRPr lang="sv-SE" b="0" i="0">
              <a:solidFill>
                <a:srgbClr val="353535"/>
              </a:solidFill>
              <a:effectLst/>
              <a:latin typeface="Open Sans" panose="020B0606030504020204" pitchFamily="34" charset="0"/>
            </a:endParaRPr>
          </a:p>
          <a:p>
            <a:pPr algn="l"/>
            <a:r>
              <a:rPr lang="sv-SE" b="0" i="0">
                <a:solidFill>
                  <a:srgbClr val="353535"/>
                </a:solidFill>
                <a:effectLst/>
                <a:latin typeface="Open Sans" panose="020B0606030504020204" pitchFamily="34" charset="0"/>
              </a:rPr>
              <a:t>Du behöver inte betala någonting för undersökning, provtagning eller eventuell behandling av de här sjukdomarna.</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b="1"/>
          </a:p>
          <a:p>
            <a:pPr algn="l"/>
            <a:r>
              <a:rPr lang="sv-SE" b="1" i="0">
                <a:solidFill>
                  <a:srgbClr val="353535"/>
                </a:solidFill>
                <a:effectLst/>
                <a:latin typeface="Inter UI"/>
              </a:rPr>
              <a:t>Smittspårning</a:t>
            </a:r>
          </a:p>
          <a:p>
            <a:pPr algn="l"/>
            <a:r>
              <a:rPr lang="sv-SE" b="0" i="0">
                <a:solidFill>
                  <a:srgbClr val="353535"/>
                </a:solidFill>
                <a:effectLst/>
                <a:latin typeface="Open Sans" panose="020B0606030504020204" pitchFamily="34" charset="0"/>
              </a:rPr>
              <a:t>Om du har någon eller några av könssjukdomarna som finns med i smittskyddslagen görs en så kallad smittspårning. Det innebär att du måste berätta vem eller vilka du har haft sex med det senaste året, oavsett om ni har använt någon typ av skydd eller inte. För syfilis och hiv behöver du berätta vilka du har haft sex med ännu längre tillbaka.  </a:t>
            </a:r>
          </a:p>
          <a:p>
            <a:pPr algn="l"/>
            <a:r>
              <a:rPr lang="sv-SE" b="0" i="0">
                <a:solidFill>
                  <a:srgbClr val="353535"/>
                </a:solidFill>
                <a:effectLst/>
                <a:latin typeface="Open Sans" panose="020B0606030504020204" pitchFamily="34" charset="0"/>
              </a:rPr>
              <a:t>Ibland kanske du inte vet så mycket om personen som du har haft sex med. Du kanske till exempel inte vet vad personen heter i efternamn. Då är det viktigt att du ändå berättar det du vet för att personalen ska kunna hitta personen.</a:t>
            </a:r>
          </a:p>
          <a:p>
            <a:pPr algn="l"/>
            <a:endParaRPr lang="sv-SE" b="0" i="0">
              <a:solidFill>
                <a:srgbClr val="353535"/>
              </a:solidFill>
              <a:effectLst/>
              <a:latin typeface="Open Sans" panose="020B0606030504020204" pitchFamily="34" charset="0"/>
            </a:endParaRPr>
          </a:p>
          <a:p>
            <a:pPr algn="l"/>
            <a:r>
              <a:rPr lang="sv-SE" b="1" i="0">
                <a:solidFill>
                  <a:srgbClr val="353535"/>
                </a:solidFill>
                <a:effectLst/>
                <a:latin typeface="Inter UI"/>
              </a:rPr>
              <a:t>Personalen kontaktar dem som du har haft sex med</a:t>
            </a:r>
          </a:p>
          <a:p>
            <a:pPr algn="l"/>
            <a:r>
              <a:rPr lang="sv-SE" b="0" i="0">
                <a:solidFill>
                  <a:srgbClr val="353535"/>
                </a:solidFill>
                <a:effectLst/>
                <a:latin typeface="Open Sans" panose="020B0606030504020204" pitchFamily="34" charset="0"/>
              </a:rPr>
              <a:t>Personalen på mottagningen kontaktar sedan den personen eller de personerna och berättar att de också måste testa sig.</a:t>
            </a:r>
          </a:p>
          <a:p>
            <a:pPr algn="l"/>
            <a:r>
              <a:rPr lang="sv-SE" b="0" i="0">
                <a:solidFill>
                  <a:srgbClr val="353535"/>
                </a:solidFill>
                <a:effectLst/>
                <a:latin typeface="Open Sans" panose="020B0606030504020204" pitchFamily="34" charset="0"/>
              </a:rPr>
              <a:t>Det är mycket viktigt att hitta alla personer som har sjukdomen så att de kan erbjudas behandling, dels för att minska risken för komplikationer och dels för att infektionen inte ska överföras till flera.</a:t>
            </a:r>
          </a:p>
          <a:p>
            <a:pPr algn="l"/>
            <a:endParaRPr lang="sv-SE" b="0" i="0">
              <a:solidFill>
                <a:srgbClr val="353535"/>
              </a:solidFill>
              <a:effectLst/>
              <a:latin typeface="Open Sans" panose="020B0606030504020204" pitchFamily="34" charset="0"/>
            </a:endParaRPr>
          </a:p>
          <a:p>
            <a:pPr algn="l"/>
            <a:r>
              <a:rPr lang="sv-SE" b="1" i="0">
                <a:solidFill>
                  <a:srgbClr val="353535"/>
                </a:solidFill>
                <a:effectLst/>
                <a:latin typeface="Inter UI"/>
              </a:rPr>
              <a:t>Du är alltid anonym</a:t>
            </a:r>
          </a:p>
          <a:p>
            <a:pPr algn="l"/>
            <a:r>
              <a:rPr lang="sv-SE" b="0" i="0">
                <a:solidFill>
                  <a:srgbClr val="353535"/>
                </a:solidFill>
                <a:effectLst/>
                <a:latin typeface="Open Sans" panose="020B0606030504020204" pitchFamily="34" charset="0"/>
              </a:rPr>
              <a:t>Det du säger till smittspåraren är hemligt. De personer du berättar om kommer inte att få reda på vem du är. De kommer bara att få veta att de måste testa sig.</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b="1"/>
          </a:p>
          <a:p>
            <a:pPr marL="0" marR="0" lvl="0" indent="0" algn="l" defTabSz="457200" rtl="0" eaLnBrk="1" fontAlgn="auto" latinLnBrk="0" hangingPunct="1">
              <a:lnSpc>
                <a:spcPct val="100000"/>
              </a:lnSpc>
              <a:spcBef>
                <a:spcPts val="0"/>
              </a:spcBef>
              <a:spcAft>
                <a:spcPts val="0"/>
              </a:spcAft>
              <a:buClrTx/>
              <a:buSzTx/>
              <a:buFontTx/>
              <a:buNone/>
              <a:tabLst/>
              <a:defRPr/>
            </a:pPr>
            <a:r>
              <a:rPr lang="sv-SE" b="0"/>
              <a:t>Källa: www.1177.se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28</a:t>
            </a:fld>
            <a:endParaRPr lang="sv-SE"/>
          </a:p>
        </p:txBody>
      </p:sp>
    </p:spTree>
    <p:extLst>
      <p:ext uri="{BB962C8B-B14F-4D97-AF65-F5344CB8AC3E}">
        <p14:creationId xmlns:p14="http://schemas.microsoft.com/office/powerpoint/2010/main" val="13250784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a:effectLst/>
                <a:latin typeface="Calibri" panose="020F0502020204030204" pitchFamily="34" charset="0"/>
                <a:ea typeface="MS Mincho" panose="02020609040205080304" pitchFamily="49" charset="-128"/>
                <a:cs typeface="Arial" panose="020B0604020202020204" pitchFamily="34" charset="0"/>
              </a:rPr>
              <a:t>Observera: Cellprovtagning är endast tillgängligt för personer med svenskt personnummer. Om informationen vänder sig till personer utan svenskt personnummer behöver användaren fundera över om den här bilden ska visas.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29</a:t>
            </a:fld>
            <a:endParaRPr lang="sv-SE"/>
          </a:p>
        </p:txBody>
      </p:sp>
    </p:spTree>
    <p:extLst>
      <p:ext uri="{BB962C8B-B14F-4D97-AF65-F5344CB8AC3E}">
        <p14:creationId xmlns:p14="http://schemas.microsoft.com/office/powerpoint/2010/main" val="3502984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Länken är kopplad till film som finns på www.SRHR.se . I filmen ges förklaring till vad SRHR betyder, hur SRHR påverkar oss under hela livet och varför det är viktigt att prata om. SRHR.se vänder sig till alla som arbetar med sexualitet och hälsa. Här hittar du metodmaterial och information om sexuell och reproduktiv hälsa och rättigheter.</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28280128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30</a:t>
            </a:fld>
            <a:endParaRPr lang="sv-SE"/>
          </a:p>
        </p:txBody>
      </p:sp>
    </p:spTree>
    <p:extLst>
      <p:ext uri="{BB962C8B-B14F-4D97-AF65-F5344CB8AC3E}">
        <p14:creationId xmlns:p14="http://schemas.microsoft.com/office/powerpoint/2010/main" val="15091092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Dags att diskutera! </a:t>
            </a:r>
          </a:p>
          <a:p>
            <a:r>
              <a:rPr lang="sv-SE"/>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31</a:t>
            </a:fld>
            <a:endParaRPr lang="sv-SE"/>
          </a:p>
        </p:txBody>
      </p:sp>
    </p:spTree>
    <p:extLst>
      <p:ext uri="{BB962C8B-B14F-4D97-AF65-F5344CB8AC3E}">
        <p14:creationId xmlns:p14="http://schemas.microsoft.com/office/powerpoint/2010/main" val="25780249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32</a:t>
            </a:fld>
            <a:endParaRPr lang="sv-SE"/>
          </a:p>
        </p:txBody>
      </p:sp>
    </p:spTree>
    <p:extLst>
      <p:ext uri="{BB962C8B-B14F-4D97-AF65-F5344CB8AC3E}">
        <p14:creationId xmlns:p14="http://schemas.microsoft.com/office/powerpoint/2010/main" val="26428461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33</a:t>
            </a:fld>
            <a:endParaRPr lang="sv-SE"/>
          </a:p>
        </p:txBody>
      </p:sp>
    </p:spTree>
    <p:extLst>
      <p:ext uri="{BB962C8B-B14F-4D97-AF65-F5344CB8AC3E}">
        <p14:creationId xmlns:p14="http://schemas.microsoft.com/office/powerpoint/2010/main" val="215896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Mottagning för unga män (MUM) finns i Göteborg, Borås, Trollhättan och gång i Skaraborg.</a:t>
            </a:r>
          </a:p>
        </p:txBody>
      </p:sp>
      <p:sp>
        <p:nvSpPr>
          <p:cNvPr id="4" name="Platshållare för bildnummer 3"/>
          <p:cNvSpPr>
            <a:spLocks noGrp="1"/>
          </p:cNvSpPr>
          <p:nvPr>
            <p:ph type="sldNum" sz="quarter" idx="5"/>
          </p:nvPr>
        </p:nvSpPr>
        <p:spPr/>
        <p:txBody>
          <a:bodyPr/>
          <a:lstStyle/>
          <a:p>
            <a:fld id="{2E060D78-0732-444B-B0D5-1543BC9666EF}" type="slidenum">
              <a:rPr lang="sv-SE" smtClean="0"/>
              <a:t>34</a:t>
            </a:fld>
            <a:endParaRPr lang="sv-SE"/>
          </a:p>
        </p:txBody>
      </p:sp>
    </p:spTree>
    <p:extLst>
      <p:ext uri="{BB962C8B-B14F-4D97-AF65-F5344CB8AC3E}">
        <p14:creationId xmlns:p14="http://schemas.microsoft.com/office/powerpoint/2010/main" val="28019940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Utöver de föreningar som finns med på RFSUs vårdkarta finns ytterligare föreningar som arbetar med  hedersrelaterat våld och förtryck.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En rekommendation till dig som håller i informationsträffen är också att ta reda på vilka lokala föreningar och mottagningar som arbetar och erbjuder stöd inom dessa områden.</a:t>
            </a:r>
          </a:p>
        </p:txBody>
      </p:sp>
      <p:sp>
        <p:nvSpPr>
          <p:cNvPr id="4" name="Platshållare för bildnummer 3"/>
          <p:cNvSpPr>
            <a:spLocks noGrp="1"/>
          </p:cNvSpPr>
          <p:nvPr>
            <p:ph type="sldNum" sz="quarter" idx="5"/>
          </p:nvPr>
        </p:nvSpPr>
        <p:spPr/>
        <p:txBody>
          <a:bodyPr/>
          <a:lstStyle/>
          <a:p>
            <a:fld id="{2E060D78-0732-444B-B0D5-1543BC9666EF}" type="slidenum">
              <a:rPr lang="sv-SE" smtClean="0"/>
              <a:t>35</a:t>
            </a:fld>
            <a:endParaRPr lang="sv-SE"/>
          </a:p>
        </p:txBody>
      </p:sp>
    </p:spTree>
    <p:extLst>
      <p:ext uri="{BB962C8B-B14F-4D97-AF65-F5344CB8AC3E}">
        <p14:creationId xmlns:p14="http://schemas.microsoft.com/office/powerpoint/2010/main" val="33726342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36</a:t>
            </a:fld>
            <a:endParaRPr lang="sv-SE"/>
          </a:p>
        </p:txBody>
      </p:sp>
    </p:spTree>
    <p:extLst>
      <p:ext uri="{BB962C8B-B14F-4D97-AF65-F5344CB8AC3E}">
        <p14:creationId xmlns:p14="http://schemas.microsoft.com/office/powerpoint/2010/main" val="836192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Den som håller i träffen avslutar med att sammanfatta innehåller träffen.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t>Planera in tid för att hinna med avslutande frågor från deltagarna eller avsätta tid efter träffen för att svara på enskilda frågor.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37</a:t>
            </a:fld>
            <a:endParaRPr lang="sv-SE"/>
          </a:p>
        </p:txBody>
      </p:sp>
    </p:spTree>
    <p:extLst>
      <p:ext uri="{BB962C8B-B14F-4D97-AF65-F5344CB8AC3E}">
        <p14:creationId xmlns:p14="http://schemas.microsoft.com/office/powerpoint/2010/main" val="905268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Kunskap om SRHR är viktig för att kunna fatta beslut i enlighet med vad en önskar och vill. </a:t>
            </a:r>
          </a:p>
        </p:txBody>
      </p:sp>
      <p:sp>
        <p:nvSpPr>
          <p:cNvPr id="4" name="Platshållare för bildnummer 3"/>
          <p:cNvSpPr>
            <a:spLocks noGrp="1"/>
          </p:cNvSpPr>
          <p:nvPr>
            <p:ph type="sldNum" sz="quarter" idx="10"/>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3209339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Dags att diskutera! </a:t>
            </a:r>
          </a:p>
          <a:p>
            <a:r>
              <a:rPr lang="sv-SE"/>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5</a:t>
            </a:fld>
            <a:endParaRPr lang="sv-SE"/>
          </a:p>
        </p:txBody>
      </p:sp>
    </p:spTree>
    <p:extLst>
      <p:ext uri="{BB962C8B-B14F-4D97-AF65-F5344CB8AC3E}">
        <p14:creationId xmlns:p14="http://schemas.microsoft.com/office/powerpoint/2010/main" val="3257698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2302435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3830221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Dags att diskutera! </a:t>
            </a:r>
          </a:p>
          <a:p>
            <a:r>
              <a:rPr lang="sv-SE"/>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1055169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31350519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Rubrik och innehåll och 2 bilder">
    <p:spTree>
      <p:nvGrpSpPr>
        <p:cNvPr id="1" name=""/>
        <p:cNvGrpSpPr/>
        <p:nvPr/>
      </p:nvGrpSpPr>
      <p:grpSpPr>
        <a:xfrm>
          <a:off x="0" y="0"/>
          <a:ext cx="0" cy="0"/>
          <a:chOff x="0" y="0"/>
          <a:chExt cx="0" cy="0"/>
        </a:xfrm>
      </p:grpSpPr>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540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2022-12-19</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2022-12-19</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 id="2147483671"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https://www.rfsu.se/vad-vi-gor/nara-dig/lokalforeningar/rfsu-goteborg/vardkartan-vastra-gotaland/" TargetMode="External"/><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8" Type="http://schemas.openxmlformats.org/officeDocument/2006/relationships/image" Target="file://localhost/Volumes/Centralen/HD1/Vastra%20Gotalandsregionen/VGR%2015-2735%20Utveckling%20grafisk%20profil/Mallar%202015/Powerpoint/Dekor_powerpoint/Blue/Bullet_blue.png" TargetMode="External"/><Relationship Id="rId3" Type="http://schemas.openxmlformats.org/officeDocument/2006/relationships/image" Target="../media/image18.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8" Type="http://schemas.openxmlformats.org/officeDocument/2006/relationships/hyperlink" Target="https://www.youtube.com/watch?v=qr89PlYf9VA" TargetMode="External"/><Relationship Id="rId3" Type="http://schemas.openxmlformats.org/officeDocument/2006/relationships/image" Target="../media/image10.jpeg"/><Relationship Id="rId7" Type="http://schemas.openxmlformats.org/officeDocument/2006/relationships/hyperlink" Target="https://www.youtube.com/watch?v=PKwnu-FUV0I" TargetMode="External"/><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hyperlink" Target="https://www.youtube.com/watch?v=ApQpv0wpyZM" TargetMode="Externa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kbeil/3736430524/"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rfsu.se/sex-och-relationer/for-dig-som-undrar/kropp-och-kon/mens/om-mensen/" TargetMode="External"/><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hyperlink" Target="https://creativecommons.org/licenses/by-nc-nd/3.0/" TargetMode="External"/><Relationship Id="rId5" Type="http://schemas.openxmlformats.org/officeDocument/2006/relationships/hyperlink" Target="https://www.flickr.com/photos/kbeil/3736430524/" TargetMode="Externa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www.srhr.se/"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hyperlink" Target="https://creativecommons.org/licenses/by-nc-nd/3.0/" TargetMode="External"/><Relationship Id="rId5" Type="http://schemas.openxmlformats.org/officeDocument/2006/relationships/hyperlink" Target="https://www.flickr.com/photos/kbeil/3736430524/" TargetMode="External"/><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hyperlink" Target="https://cellprov.vgregion.se/pratacellprov/" TargetMode="External"/><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hyperlink" Target="https://creativecommons.org/licenses/by-nc-nd/3.0/" TargetMode="External"/><Relationship Id="rId5" Type="http://schemas.openxmlformats.org/officeDocument/2006/relationships/hyperlink" Target="https://www.flickr.com/photos/kbeil/3736430524/" TargetMode="Externa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hyperlink" Target="http://www.1177.se/" TargetMode="External"/><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hyperlink" Target="https://www.rfsu.se/sex-och-relationer/for-pedagoger-och-yrkesverksamma/sex-kropp-och-halsa-pa-olika-sprak-upos/"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hyperlink" Target="https://gapf.se/kontakta-stodjouren/" TargetMode="External"/><Relationship Id="rId2" Type="http://schemas.openxmlformats.org/officeDocument/2006/relationships/notesSlide" Target="../notesSlides/notesSlide35.xml"/><Relationship Id="rId1" Type="http://schemas.openxmlformats.org/officeDocument/2006/relationships/slideLayout" Target="../slideLayouts/slideLayout14.xml"/><Relationship Id="rId5" Type="http://schemas.openxmlformats.org/officeDocument/2006/relationships/hyperlink" Target="https://www.tris.se/" TargetMode="External"/><Relationship Id="rId4" Type="http://schemas.openxmlformats.org/officeDocument/2006/relationships/hyperlink" Target="https://www.raddabarnen.se/rad-och-kunskap/karleken-ar-fri/om-heder-for-dig-som-ung/karleken-ar-fri-chatt/"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539999" y="1926600"/>
            <a:ext cx="8318251" cy="1008000"/>
          </a:xfrm>
        </p:spPr>
        <p:txBody>
          <a:bodyPr>
            <a:noAutofit/>
          </a:bodyPr>
          <a:lstStyle/>
          <a:p>
            <a:r>
              <a:rPr lang="sv-SE" sz="4800" b="1"/>
              <a:t>Hälsoinformation om sexuell och reproduktiv hälsa och rättigheter (SRHR)</a:t>
            </a:r>
            <a:endParaRPr lang="sv-SE" sz="4800" b="1">
              <a:latin typeface="+mn-lt"/>
            </a:endParaRPr>
          </a:p>
        </p:txBody>
      </p:sp>
    </p:spTree>
    <p:extLst>
      <p:ext uri="{BB962C8B-B14F-4D97-AF65-F5344CB8AC3E}">
        <p14:creationId xmlns:p14="http://schemas.microsoft.com/office/powerpoint/2010/main" val="215384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33F270-49C9-4B75-AD9E-9E4EEAA208E0}"/>
              </a:ext>
            </a:extLst>
          </p:cNvPr>
          <p:cNvSpPr>
            <a:spLocks noGrp="1"/>
          </p:cNvSpPr>
          <p:nvPr>
            <p:ph type="title" idx="4294967295"/>
          </p:nvPr>
        </p:nvSpPr>
        <p:spPr>
          <a:xfrm>
            <a:off x="540326" y="673100"/>
            <a:ext cx="3758623" cy="1036638"/>
          </a:xfrm>
        </p:spPr>
        <p:txBody>
          <a:bodyPr anchor="ctr">
            <a:normAutofit/>
          </a:bodyPr>
          <a:lstStyle/>
          <a:p>
            <a:r>
              <a:rPr lang="sv-SE"/>
              <a:t>HBTQI</a:t>
            </a:r>
          </a:p>
        </p:txBody>
      </p:sp>
      <p:sp>
        <p:nvSpPr>
          <p:cNvPr id="3" name="Platshållare för innehåll 2">
            <a:extLst>
              <a:ext uri="{FF2B5EF4-FFF2-40B4-BE49-F238E27FC236}">
                <a16:creationId xmlns:a16="http://schemas.microsoft.com/office/drawing/2014/main" id="{9E5618EC-72EE-410B-8F5C-F504C5317866}"/>
              </a:ext>
            </a:extLst>
          </p:cNvPr>
          <p:cNvSpPr>
            <a:spLocks noGrp="1"/>
          </p:cNvSpPr>
          <p:nvPr>
            <p:ph idx="4294967295"/>
          </p:nvPr>
        </p:nvSpPr>
        <p:spPr>
          <a:xfrm>
            <a:off x="588818" y="1593850"/>
            <a:ext cx="6099320" cy="3233738"/>
          </a:xfrm>
          <a:ln>
            <a:noFill/>
          </a:ln>
        </p:spPr>
        <p:txBody>
          <a:bodyPr>
            <a:normAutofit/>
          </a:bodyPr>
          <a:lstStyle/>
          <a:p>
            <a:pPr>
              <a:lnSpc>
                <a:spcPts val="2000"/>
              </a:lnSpc>
            </a:pPr>
            <a:r>
              <a:rPr lang="sv-SE" sz="1800"/>
              <a:t>HBTQI </a:t>
            </a:r>
          </a:p>
          <a:p>
            <a:pPr lvl="1">
              <a:lnSpc>
                <a:spcPts val="2000"/>
              </a:lnSpc>
            </a:pPr>
            <a:r>
              <a:rPr lang="sv-SE"/>
              <a:t>Homosexuella</a:t>
            </a:r>
          </a:p>
          <a:p>
            <a:pPr lvl="1">
              <a:lnSpc>
                <a:spcPts val="2000"/>
              </a:lnSpc>
            </a:pPr>
            <a:r>
              <a:rPr lang="sv-SE"/>
              <a:t>Bisexuella</a:t>
            </a:r>
          </a:p>
          <a:p>
            <a:pPr lvl="1">
              <a:lnSpc>
                <a:spcPts val="2000"/>
              </a:lnSpc>
            </a:pPr>
            <a:r>
              <a:rPr lang="sv-SE"/>
              <a:t>Transpersoner</a:t>
            </a:r>
          </a:p>
          <a:p>
            <a:pPr lvl="1">
              <a:lnSpc>
                <a:spcPts val="2000"/>
              </a:lnSpc>
            </a:pPr>
            <a:r>
              <a:rPr lang="sv-SE"/>
              <a:t>Queer </a:t>
            </a:r>
          </a:p>
          <a:p>
            <a:pPr lvl="1">
              <a:lnSpc>
                <a:spcPts val="2000"/>
              </a:lnSpc>
            </a:pPr>
            <a:r>
              <a:rPr lang="sv-SE"/>
              <a:t>Intersexvariation</a:t>
            </a:r>
          </a:p>
          <a:p>
            <a:pPr>
              <a:lnSpc>
                <a:spcPts val="2000"/>
              </a:lnSpc>
            </a:pPr>
            <a:r>
              <a:rPr lang="sv-SE" sz="1800"/>
              <a:t>Alla har rätt att själv bestämma sin sexuella identitet.</a:t>
            </a:r>
          </a:p>
          <a:p>
            <a:pPr>
              <a:lnSpc>
                <a:spcPts val="2000"/>
              </a:lnSpc>
              <a:spcAft>
                <a:spcPts val="600"/>
              </a:spcAft>
            </a:pPr>
            <a:r>
              <a:rPr lang="sv-SE" sz="1800"/>
              <a:t>Alla har rätt att själv välja partner</a:t>
            </a:r>
          </a:p>
          <a:p>
            <a:pPr marL="358775" lvl="1" indent="0">
              <a:lnSpc>
                <a:spcPct val="90000"/>
              </a:lnSpc>
              <a:buNone/>
            </a:pPr>
            <a:endParaRPr lang="sv-SE" sz="2100"/>
          </a:p>
        </p:txBody>
      </p:sp>
      <p:pic>
        <p:nvPicPr>
          <p:cNvPr id="6" name="Bildobjekt 5" descr="På bilden ses Prideflaggor, det vill säga flaggor i regnbågsfärger. ">
            <a:extLst>
              <a:ext uri="{FF2B5EF4-FFF2-40B4-BE49-F238E27FC236}">
                <a16:creationId xmlns:a16="http://schemas.microsoft.com/office/drawing/2014/main" id="{8B04B4F7-64F6-4C50-B128-86315B257A84}"/>
              </a:ext>
            </a:extLst>
          </p:cNvPr>
          <p:cNvPicPr>
            <a:picLocks noChangeAspect="1"/>
          </p:cNvPicPr>
          <p:nvPr/>
        </p:nvPicPr>
        <p:blipFill rotWithShape="1">
          <a:blip r:embed="rId3"/>
          <a:srcRect r="2508" b="-2"/>
          <a:stretch/>
        </p:blipFill>
        <p:spPr>
          <a:xfrm>
            <a:off x="6661494" y="1060231"/>
            <a:ext cx="2516605" cy="1723081"/>
          </a:xfrm>
          <a:prstGeom prst="rect">
            <a:avLst/>
          </a:prstGeom>
          <a:noFill/>
        </p:spPr>
      </p:pic>
      <p:sp>
        <p:nvSpPr>
          <p:cNvPr id="9" name="Rektangel 8">
            <a:extLst>
              <a:ext uri="{FF2B5EF4-FFF2-40B4-BE49-F238E27FC236}">
                <a16:creationId xmlns:a16="http://schemas.microsoft.com/office/drawing/2014/main" id="{E770115A-844A-4A3E-B87D-535F067F82C0}"/>
              </a:ext>
            </a:extLst>
          </p:cNvPr>
          <p:cNvSpPr/>
          <p:nvPr/>
        </p:nvSpPr>
        <p:spPr>
          <a:xfrm>
            <a:off x="6660931" y="2784347"/>
            <a:ext cx="2483069" cy="12673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313">
              <a:lnSpc>
                <a:spcPts val="2000"/>
              </a:lnSpc>
              <a:buNone/>
            </a:pPr>
            <a:r>
              <a:rPr lang="sv-SE" sz="1600" b="1">
                <a:solidFill>
                  <a:schemeClr val="bg1"/>
                </a:solidFill>
              </a:rPr>
              <a:t>Vart kan vi vända oss </a:t>
            </a:r>
            <a:br>
              <a:rPr lang="sv-SE" sz="1600" b="1">
                <a:solidFill>
                  <a:schemeClr val="bg1"/>
                </a:solidFill>
              </a:rPr>
            </a:br>
            <a:r>
              <a:rPr lang="sv-SE" sz="1600" b="1">
                <a:solidFill>
                  <a:schemeClr val="bg1"/>
                </a:solidFill>
              </a:rPr>
              <a:t>med frågor kring vår sexuella identitet?</a:t>
            </a:r>
          </a:p>
        </p:txBody>
      </p:sp>
    </p:spTree>
    <p:extLst>
      <p:ext uri="{BB962C8B-B14F-4D97-AF65-F5344CB8AC3E}">
        <p14:creationId xmlns:p14="http://schemas.microsoft.com/office/powerpoint/2010/main" val="3935247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8" name="Pratbubbla: oval 7">
            <a:extLst>
              <a:ext uri="{FF2B5EF4-FFF2-40B4-BE49-F238E27FC236}">
                <a16:creationId xmlns:a16="http://schemas.microsoft.com/office/drawing/2014/main" id="{B255211A-0696-4D24-986E-C6C655DB18F7}"/>
              </a:ext>
            </a:extLst>
          </p:cNvPr>
          <p:cNvSpPr/>
          <p:nvPr/>
        </p:nvSpPr>
        <p:spPr>
          <a:xfrm>
            <a:off x="498312" y="680213"/>
            <a:ext cx="4819515" cy="2187600"/>
          </a:xfrm>
          <a:prstGeom prst="wedgeEllipseCallout">
            <a:avLst>
              <a:gd name="adj1" fmla="val -41613"/>
              <a:gd name="adj2" fmla="val 61328"/>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Vad tänker du om att vi i Sverige har rätt att identifiera oss så som vi själva </a:t>
            </a:r>
            <a:br>
              <a:rPr lang="sv-SE" sz="2100">
                <a:solidFill>
                  <a:schemeClr val="tx1"/>
                </a:solidFill>
              </a:rPr>
            </a:br>
            <a:r>
              <a:rPr lang="sv-SE" sz="2100">
                <a:solidFill>
                  <a:schemeClr val="tx1"/>
                </a:solidFill>
              </a:rPr>
              <a:t>upplever oss? </a:t>
            </a:r>
          </a:p>
        </p:txBody>
      </p:sp>
      <p:sp>
        <p:nvSpPr>
          <p:cNvPr id="7" name="Pratbubbla: oval 6">
            <a:extLst>
              <a:ext uri="{FF2B5EF4-FFF2-40B4-BE49-F238E27FC236}">
                <a16:creationId xmlns:a16="http://schemas.microsoft.com/office/drawing/2014/main" id="{4D717E07-E86D-43E1-BA48-9139387C6F40}"/>
              </a:ext>
            </a:extLst>
          </p:cNvPr>
          <p:cNvSpPr/>
          <p:nvPr/>
        </p:nvSpPr>
        <p:spPr>
          <a:xfrm>
            <a:off x="4668452" y="2344086"/>
            <a:ext cx="3588078" cy="2275060"/>
          </a:xfrm>
          <a:prstGeom prst="wedgeEllipseCallout">
            <a:avLst>
              <a:gd name="adj1" fmla="val 53548"/>
              <a:gd name="adj2" fmla="val 40290"/>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dirty="0">
                <a:solidFill>
                  <a:schemeClr val="tx1"/>
                </a:solidFill>
              </a:rPr>
              <a:t>Vad tycker du om att vi själva får välja vår partner och att relationer kan se ut på olika sätt?</a:t>
            </a:r>
          </a:p>
        </p:txBody>
      </p:sp>
    </p:spTree>
    <p:extLst>
      <p:ext uri="{BB962C8B-B14F-4D97-AF65-F5344CB8AC3E}">
        <p14:creationId xmlns:p14="http://schemas.microsoft.com/office/powerpoint/2010/main" val="3126291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01B348-B5D9-4AF2-B850-77212DEBC251}"/>
              </a:ext>
            </a:extLst>
          </p:cNvPr>
          <p:cNvSpPr>
            <a:spLocks noGrp="1"/>
          </p:cNvSpPr>
          <p:nvPr>
            <p:ph type="title" idx="4294967295"/>
          </p:nvPr>
        </p:nvSpPr>
        <p:spPr>
          <a:xfrm>
            <a:off x="374072" y="720725"/>
            <a:ext cx="7703127" cy="1036638"/>
          </a:xfrm>
          <a:ln>
            <a:noFill/>
          </a:ln>
        </p:spPr>
        <p:txBody>
          <a:bodyPr/>
          <a:lstStyle/>
          <a:p>
            <a:r>
              <a:rPr lang="sv-SE" dirty="0"/>
              <a:t>Om du behöver stöd kring sexuella </a:t>
            </a:r>
            <a:br>
              <a:rPr lang="sv-SE" dirty="0"/>
            </a:br>
            <a:r>
              <a:rPr lang="sv-SE" dirty="0"/>
              <a:t>och reproduktiva rättigheter</a:t>
            </a:r>
          </a:p>
        </p:txBody>
      </p:sp>
      <p:sp>
        <p:nvSpPr>
          <p:cNvPr id="3" name="Platshållare för innehåll 2">
            <a:extLst>
              <a:ext uri="{FF2B5EF4-FFF2-40B4-BE49-F238E27FC236}">
                <a16:creationId xmlns:a16="http://schemas.microsoft.com/office/drawing/2014/main" id="{662603D1-066E-4449-ABBB-E474B13B0129}"/>
              </a:ext>
            </a:extLst>
          </p:cNvPr>
          <p:cNvSpPr>
            <a:spLocks noGrp="1"/>
          </p:cNvSpPr>
          <p:nvPr>
            <p:ph idx="4294967295"/>
          </p:nvPr>
        </p:nvSpPr>
        <p:spPr>
          <a:xfrm>
            <a:off x="554183" y="1868488"/>
            <a:ext cx="8589818" cy="2700337"/>
          </a:xfrm>
          <a:ln>
            <a:noFill/>
          </a:ln>
        </p:spPr>
        <p:txBody>
          <a:bodyPr/>
          <a:lstStyle/>
          <a:p>
            <a:r>
              <a:rPr lang="sv-SE" dirty="0"/>
              <a:t>Ibland kan stöd behövas så att </a:t>
            </a:r>
          </a:p>
          <a:p>
            <a:pPr lvl="1"/>
            <a:r>
              <a:rPr lang="sv-SE" dirty="0"/>
              <a:t>du kan</a:t>
            </a:r>
            <a:r>
              <a:rPr lang="sv-SE" b="1" dirty="0"/>
              <a:t> bestämma </a:t>
            </a:r>
            <a:r>
              <a:rPr lang="sv-SE" dirty="0"/>
              <a:t>över din sexuella och reproduktiva hälsa</a:t>
            </a:r>
          </a:p>
          <a:p>
            <a:pPr lvl="1"/>
            <a:r>
              <a:rPr lang="sv-SE" dirty="0"/>
              <a:t>du kan </a:t>
            </a:r>
            <a:r>
              <a:rPr lang="sv-SE" b="1" dirty="0"/>
              <a:t>sluta kontrollera </a:t>
            </a:r>
            <a:r>
              <a:rPr lang="sv-SE" dirty="0"/>
              <a:t>din partners sexuella och reproduktiva hälsa</a:t>
            </a:r>
          </a:p>
          <a:p>
            <a:r>
              <a:rPr lang="sv-SE" dirty="0"/>
              <a:t>RFSU vårdkarta tipsar om var du kan få hjälp</a:t>
            </a:r>
          </a:p>
          <a:p>
            <a:pPr lvl="1"/>
            <a:r>
              <a:rPr lang="sv-SE" dirty="0"/>
              <a:t>Du kan även vända dig till mottagningarna på den förra bilden</a:t>
            </a:r>
          </a:p>
          <a:p>
            <a:pPr marL="0" indent="0">
              <a:buNone/>
            </a:pPr>
            <a:r>
              <a:rPr lang="sv-SE" dirty="0">
                <a:hlinkClick r:id="rId3"/>
              </a:rPr>
              <a:t>Vårdkartan Västra Götaland | RFSU</a:t>
            </a:r>
            <a:endParaRPr lang="sv-SE" dirty="0"/>
          </a:p>
          <a:p>
            <a:pPr marL="0" indent="0">
              <a:buNone/>
            </a:pPr>
            <a:endParaRPr lang="sv-SE" dirty="0"/>
          </a:p>
        </p:txBody>
      </p:sp>
    </p:spTree>
    <p:extLst>
      <p:ext uri="{BB962C8B-B14F-4D97-AF65-F5344CB8AC3E}">
        <p14:creationId xmlns:p14="http://schemas.microsoft.com/office/powerpoint/2010/main" val="697876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flipH="1">
            <a:off x="1276350" y="939876"/>
            <a:ext cx="3501390" cy="2227428"/>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2100">
                <a:solidFill>
                  <a:schemeClr val="tx1"/>
                </a:solidFill>
              </a:rPr>
              <a:t>Vad tycker du om informationen du har fått idag?</a:t>
            </a:r>
          </a:p>
        </p:txBody>
      </p:sp>
      <p:sp>
        <p:nvSpPr>
          <p:cNvPr id="8" name="Pratbubbla: oval 7">
            <a:extLst>
              <a:ext uri="{FF2B5EF4-FFF2-40B4-BE49-F238E27FC236}">
                <a16:creationId xmlns:a16="http://schemas.microsoft.com/office/drawing/2014/main" id="{FE601EC2-B7F7-4A4C-925D-F071707BDF14}"/>
              </a:ext>
            </a:extLst>
          </p:cNvPr>
          <p:cNvSpPr/>
          <p:nvPr/>
        </p:nvSpPr>
        <p:spPr>
          <a:xfrm>
            <a:off x="4291263" y="2403729"/>
            <a:ext cx="3695097" cy="1350315"/>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2000">
              <a:solidFill>
                <a:schemeClr val="tx1"/>
              </a:solidFill>
            </a:endParaRPr>
          </a:p>
          <a:p>
            <a:pPr algn="ctr"/>
            <a:r>
              <a:rPr lang="sv-SE" sz="2100">
                <a:solidFill>
                  <a:schemeClr val="tx1"/>
                </a:solidFill>
              </a:rPr>
              <a:t>Vad har varit viktigt?</a:t>
            </a:r>
            <a:endParaRPr lang="sv-SE" sz="2100">
              <a:solidFill>
                <a:schemeClr val="tx1"/>
              </a:solidFill>
              <a:ea typeface="Calibri"/>
              <a:cs typeface="Calibri"/>
            </a:endParaRPr>
          </a:p>
          <a:p>
            <a:pPr algn="ctr"/>
            <a:endParaRPr lang="sv-SE" sz="2100">
              <a:solidFill>
                <a:schemeClr val="tx1"/>
              </a:solidFill>
            </a:endParaRPr>
          </a:p>
        </p:txBody>
      </p:sp>
    </p:spTree>
    <p:extLst>
      <p:ext uri="{BB962C8B-B14F-4D97-AF65-F5344CB8AC3E}">
        <p14:creationId xmlns:p14="http://schemas.microsoft.com/office/powerpoint/2010/main" val="2171183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B76AE10-599D-428C-963F-4D9D066450C0}"/>
              </a:ext>
            </a:extLst>
          </p:cNvPr>
          <p:cNvSpPr>
            <a:spLocks noGrp="1"/>
          </p:cNvSpPr>
          <p:nvPr>
            <p:ph idx="4294967295"/>
          </p:nvPr>
        </p:nvSpPr>
        <p:spPr>
          <a:xfrm>
            <a:off x="975011" y="1586405"/>
            <a:ext cx="3306043" cy="914400"/>
          </a:xfrm>
        </p:spPr>
        <p:txBody>
          <a:bodyPr/>
          <a:lstStyle/>
          <a:p>
            <a:pPr marL="0" indent="0">
              <a:buNone/>
            </a:pPr>
            <a:r>
              <a:rPr lang="sv-SE" sz="3600"/>
              <a:t>Sammanfattning </a:t>
            </a:r>
            <a:br>
              <a:rPr lang="sv-SE" sz="3600"/>
            </a:br>
            <a:r>
              <a:rPr lang="sv-SE" sz="3600"/>
              <a:t>och frågor</a:t>
            </a:r>
          </a:p>
        </p:txBody>
      </p:sp>
      <p:grpSp>
        <p:nvGrpSpPr>
          <p:cNvPr id="10" name="Grupp 9">
            <a:extLst>
              <a:ext uri="{FF2B5EF4-FFF2-40B4-BE49-F238E27FC236}">
                <a16:creationId xmlns:a16="http://schemas.microsoft.com/office/drawing/2014/main" id="{22DEC0C6-012B-45C2-8082-8AEEF5B8BF0E}"/>
              </a:ext>
            </a:extLst>
          </p:cNvPr>
          <p:cNvGrpSpPr/>
          <p:nvPr/>
        </p:nvGrpSpPr>
        <p:grpSpPr>
          <a:xfrm>
            <a:off x="4062845" y="276334"/>
            <a:ext cx="4821381" cy="4732723"/>
            <a:chOff x="4879203" y="192568"/>
            <a:chExt cx="3984242" cy="3984242"/>
          </a:xfrm>
        </p:grpSpPr>
        <p:pic>
          <p:nvPicPr>
            <p:cNvPr id="9" name="Bild 8" descr="Tankebubbla med hel fyllning">
              <a:extLst>
                <a:ext uri="{FF2B5EF4-FFF2-40B4-BE49-F238E27FC236}">
                  <a16:creationId xmlns:a16="http://schemas.microsoft.com/office/drawing/2014/main" id="{04BD27C1-B77C-4F5D-A60A-46F42B833F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79203" y="192568"/>
              <a:ext cx="3984242" cy="3984242"/>
            </a:xfrm>
            <a:prstGeom prst="rect">
              <a:avLst/>
            </a:prstGeom>
          </p:spPr>
        </p:pic>
        <p:pic>
          <p:nvPicPr>
            <p:cNvPr id="7" name="Bild 6" descr="Frågetecken med hel fyllning">
              <a:extLst>
                <a:ext uri="{FF2B5EF4-FFF2-40B4-BE49-F238E27FC236}">
                  <a16:creationId xmlns:a16="http://schemas.microsoft.com/office/drawing/2014/main" id="{BFD4FC18-D645-4C53-9211-140A52B407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1190" y="1293665"/>
              <a:ext cx="914400" cy="914400"/>
            </a:xfrm>
            <a:prstGeom prst="rect">
              <a:avLst/>
            </a:prstGeom>
          </p:spPr>
        </p:pic>
      </p:grpSp>
    </p:spTree>
    <p:extLst>
      <p:ext uri="{BB962C8B-B14F-4D97-AF65-F5344CB8AC3E}">
        <p14:creationId xmlns:p14="http://schemas.microsoft.com/office/powerpoint/2010/main" val="3897004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835274" y="1926600"/>
            <a:ext cx="8094885" cy="1008000"/>
          </a:xfrm>
        </p:spPr>
        <p:txBody>
          <a:bodyPr>
            <a:noAutofit/>
          </a:bodyPr>
          <a:lstStyle/>
          <a:p>
            <a:r>
              <a:rPr lang="sv-SE" sz="4800" b="1" dirty="0">
                <a:latin typeface="+mn-lt"/>
              </a:rPr>
              <a:t>Andra tillfället</a:t>
            </a:r>
          </a:p>
        </p:txBody>
      </p:sp>
    </p:spTree>
    <p:extLst>
      <p:ext uri="{BB962C8B-B14F-4D97-AF65-F5344CB8AC3E}">
        <p14:creationId xmlns:p14="http://schemas.microsoft.com/office/powerpoint/2010/main" val="2042436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B6923A-D08B-4D64-9123-E6B4669AD65B}"/>
              </a:ext>
            </a:extLst>
          </p:cNvPr>
          <p:cNvSpPr>
            <a:spLocks noGrp="1"/>
          </p:cNvSpPr>
          <p:nvPr>
            <p:ph type="title" idx="4294967295"/>
          </p:nvPr>
        </p:nvSpPr>
        <p:spPr>
          <a:xfrm>
            <a:off x="532800" y="720725"/>
            <a:ext cx="6028338" cy="1036638"/>
          </a:xfrm>
        </p:spPr>
        <p:txBody>
          <a:bodyPr vert="horz" lIns="0" tIns="0" rIns="0" bIns="0" rtlCol="0" anchor="ctr">
            <a:normAutofit/>
          </a:bodyPr>
          <a:lstStyle/>
          <a:p>
            <a:r>
              <a:rPr lang="sv-SE" kern="1200" dirty="0">
                <a:latin typeface="+mj-lt"/>
                <a:ea typeface="+mj-ea"/>
                <a:cs typeface="+mj-cs"/>
              </a:rPr>
              <a:t>Detta ska du få information om idag </a:t>
            </a:r>
            <a:br>
              <a:rPr lang="sv-SE" kern="1200" dirty="0">
                <a:latin typeface="+mj-lt"/>
                <a:ea typeface="+mj-ea"/>
                <a:cs typeface="+mj-cs"/>
              </a:rPr>
            </a:br>
            <a:r>
              <a:rPr lang="sv-SE" kern="1200" dirty="0">
                <a:latin typeface="+mj-lt"/>
                <a:ea typeface="+mj-ea"/>
                <a:cs typeface="+mj-cs"/>
              </a:rPr>
              <a:t>(andra träffen)</a:t>
            </a:r>
          </a:p>
        </p:txBody>
      </p:sp>
      <p:sp>
        <p:nvSpPr>
          <p:cNvPr id="4" name="textruta 3">
            <a:extLst>
              <a:ext uri="{FF2B5EF4-FFF2-40B4-BE49-F238E27FC236}">
                <a16:creationId xmlns:a16="http://schemas.microsoft.com/office/drawing/2014/main" id="{7917E4A1-FE11-141E-CFC2-AE25B9A228BA}"/>
              </a:ext>
            </a:extLst>
          </p:cNvPr>
          <p:cNvSpPr txBox="1"/>
          <p:nvPr/>
        </p:nvSpPr>
        <p:spPr>
          <a:xfrm>
            <a:off x="451104" y="1800000"/>
            <a:ext cx="8160096" cy="2906112"/>
          </a:xfrm>
          <a:prstGeom prst="rect">
            <a:avLst/>
          </a:prstGeom>
          <a:ln>
            <a:noFill/>
          </a:ln>
        </p:spPr>
        <p:txBody>
          <a:bodyPr rot="0" spcFirstLastPara="0" vertOverflow="overflow" horzOverflow="overflow" vert="horz" lIns="0" tIns="0" rIns="0" bIns="0" numCol="2" spcCol="180000" rtlCol="0" fromWordArt="0" anchor="t" anchorCtr="0" forceAA="0" compatLnSpc="1">
            <a:prstTxWarp prst="textNoShape">
              <a:avLst/>
            </a:prstTxWarp>
            <a:noAutofit/>
          </a:bodyPr>
          <a:lstStyle/>
          <a:p>
            <a:pPr marL="685800" lvl="1" indent="-342900">
              <a:lnSpc>
                <a:spcPts val="2160"/>
              </a:lnSpc>
              <a:spcAft>
                <a:spcPts val="600"/>
              </a:spcAft>
              <a:buSzPct val="100000"/>
              <a:buFontTx/>
              <a:buAutoNum type="arabicPeriod"/>
            </a:pPr>
            <a:r>
              <a:rPr lang="sv-SE" sz="1400" dirty="0">
                <a:cs typeface="Calibri"/>
              </a:rPr>
              <a:t>Könsorgan</a:t>
            </a:r>
          </a:p>
          <a:p>
            <a:pPr marL="685800" lvl="1" indent="-342900">
              <a:lnSpc>
                <a:spcPts val="2160"/>
              </a:lnSpc>
              <a:spcAft>
                <a:spcPts val="600"/>
              </a:spcAft>
              <a:buSzPct val="100000"/>
              <a:buFontTx/>
              <a:buAutoNum type="arabicPeriod"/>
            </a:pPr>
            <a:r>
              <a:rPr lang="sv-SE" sz="1400" dirty="0">
                <a:cs typeface="Calibri"/>
              </a:rPr>
              <a:t>Manlig omskärelse</a:t>
            </a:r>
          </a:p>
          <a:p>
            <a:pPr marL="685800" lvl="1" indent="-342900">
              <a:lnSpc>
                <a:spcPts val="2160"/>
              </a:lnSpc>
              <a:spcAft>
                <a:spcPts val="600"/>
              </a:spcAft>
              <a:buSzPct val="100000"/>
              <a:buFontTx/>
              <a:buAutoNum type="arabicPeriod"/>
            </a:pPr>
            <a:r>
              <a:rPr lang="sv-SE" sz="1400" dirty="0">
                <a:cs typeface="Calibri"/>
              </a:rPr>
              <a:t>Kvinnlig könsstympning</a:t>
            </a:r>
          </a:p>
          <a:p>
            <a:pPr marL="685800" lvl="1" indent="-342900">
              <a:lnSpc>
                <a:spcPts val="2160"/>
              </a:lnSpc>
              <a:spcAft>
                <a:spcPts val="600"/>
              </a:spcAft>
              <a:buSzPct val="100000"/>
              <a:buFontTx/>
              <a:buAutoNum type="arabicPeriod"/>
            </a:pPr>
            <a:r>
              <a:rPr lang="sv-SE" sz="1400" dirty="0">
                <a:cs typeface="Calibri"/>
              </a:rPr>
              <a:t>Menstruation</a:t>
            </a:r>
          </a:p>
          <a:p>
            <a:pPr marL="685800" lvl="1" indent="-342900">
              <a:lnSpc>
                <a:spcPts val="2160"/>
              </a:lnSpc>
              <a:spcAft>
                <a:spcPts val="600"/>
              </a:spcAft>
              <a:buSzPct val="100000"/>
              <a:buFontTx/>
              <a:buAutoNum type="arabicPeriod"/>
            </a:pPr>
            <a:r>
              <a:rPr lang="sv-SE" sz="1400" dirty="0">
                <a:cs typeface="Calibri"/>
              </a:rPr>
              <a:t>Preventivmedel </a:t>
            </a:r>
          </a:p>
          <a:p>
            <a:pPr marL="685800" lvl="1" indent="-342900">
              <a:lnSpc>
                <a:spcPts val="2160"/>
              </a:lnSpc>
              <a:spcAft>
                <a:spcPts val="600"/>
              </a:spcAft>
              <a:buSzPct val="100000"/>
              <a:buFontTx/>
              <a:buAutoNum type="arabicPeriod"/>
            </a:pPr>
            <a:r>
              <a:rPr lang="sv-SE" sz="1400" dirty="0">
                <a:cs typeface="Calibri"/>
              </a:rPr>
              <a:t>Graviditet, ofrivillig barnlöshet </a:t>
            </a:r>
            <a:br>
              <a:rPr lang="sv-SE" sz="1400" dirty="0">
                <a:cs typeface="Calibri"/>
              </a:rPr>
            </a:br>
            <a:r>
              <a:rPr lang="sv-SE" sz="1400" dirty="0">
                <a:cs typeface="Calibri"/>
              </a:rPr>
              <a:t>och missfall</a:t>
            </a:r>
          </a:p>
          <a:p>
            <a:pPr marL="685800" lvl="1" indent="-342900">
              <a:lnSpc>
                <a:spcPts val="2160"/>
              </a:lnSpc>
              <a:spcAft>
                <a:spcPts val="600"/>
              </a:spcAft>
              <a:buSzPct val="100000"/>
              <a:buFontTx/>
              <a:buAutoNum type="arabicPeriod"/>
            </a:pPr>
            <a:r>
              <a:rPr lang="sv-SE" sz="1400" dirty="0">
                <a:cs typeface="Calibri"/>
              </a:rPr>
              <a:t>Abort</a:t>
            </a:r>
          </a:p>
          <a:p>
            <a:pPr marL="685800" lvl="1" indent="-342900">
              <a:lnSpc>
                <a:spcPts val="2160"/>
              </a:lnSpc>
              <a:spcAft>
                <a:spcPts val="600"/>
              </a:spcAft>
              <a:buSzPct val="100000"/>
              <a:buFontTx/>
              <a:buAutoNum type="arabicPeriod"/>
            </a:pPr>
            <a:r>
              <a:rPr lang="sv-SE" sz="1400" dirty="0">
                <a:cs typeface="Calibri"/>
              </a:rPr>
              <a:t>Könssjukdomar</a:t>
            </a:r>
          </a:p>
          <a:p>
            <a:pPr marL="685800" lvl="1" indent="-342900">
              <a:lnSpc>
                <a:spcPts val="2160"/>
              </a:lnSpc>
              <a:spcAft>
                <a:spcPts val="600"/>
              </a:spcAft>
              <a:buSzPct val="100000"/>
              <a:buFontTx/>
              <a:buAutoNum type="arabicPeriod"/>
            </a:pPr>
            <a:r>
              <a:rPr lang="sv-SE" sz="1400" dirty="0">
                <a:cs typeface="Calibri"/>
              </a:rPr>
              <a:t>Cellprovtagning</a:t>
            </a:r>
          </a:p>
          <a:p>
            <a:pPr marL="685800" lvl="1" indent="-342900">
              <a:lnSpc>
                <a:spcPts val="2160"/>
              </a:lnSpc>
              <a:spcAft>
                <a:spcPts val="600"/>
              </a:spcAft>
              <a:buSzPct val="100000"/>
              <a:buFontTx/>
              <a:buAutoNum type="arabicPeriod"/>
            </a:pPr>
            <a:r>
              <a:rPr lang="sv-SE" sz="1400" dirty="0">
                <a:cs typeface="Calibri"/>
              </a:rPr>
              <a:t>Klimakteriet</a:t>
            </a:r>
          </a:p>
          <a:p>
            <a:pPr marL="685800" lvl="1" indent="-342900">
              <a:lnSpc>
                <a:spcPts val="2160"/>
              </a:lnSpc>
              <a:spcAft>
                <a:spcPts val="600"/>
              </a:spcAft>
              <a:buSzPct val="100000"/>
              <a:buFontTx/>
              <a:buAutoNum type="arabicPeriod"/>
            </a:pPr>
            <a:r>
              <a:rPr lang="sv-SE" sz="1400" dirty="0">
                <a:cs typeface="Calibri"/>
              </a:rPr>
              <a:t>Hit kan du vända dig för information och stöd</a:t>
            </a:r>
          </a:p>
          <a:p>
            <a:pPr marL="685800" lvl="1" indent="-342900">
              <a:lnSpc>
                <a:spcPts val="2160"/>
              </a:lnSpc>
              <a:spcAft>
                <a:spcPts val="600"/>
              </a:spcAft>
              <a:buSzPct val="100000"/>
              <a:buFontTx/>
              <a:buAutoNum type="arabicPeriod"/>
            </a:pPr>
            <a:endParaRPr lang="sv-SE" sz="1400" dirty="0">
              <a:cs typeface="Calibri"/>
            </a:endParaRPr>
          </a:p>
        </p:txBody>
      </p:sp>
    </p:spTree>
    <p:extLst>
      <p:ext uri="{BB962C8B-B14F-4D97-AF65-F5344CB8AC3E}">
        <p14:creationId xmlns:p14="http://schemas.microsoft.com/office/powerpoint/2010/main" val="4113064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0188289-9B29-4A85-8448-054B814818A5}"/>
              </a:ext>
            </a:extLst>
          </p:cNvPr>
          <p:cNvSpPr>
            <a:spLocks noGrp="1"/>
          </p:cNvSpPr>
          <p:nvPr>
            <p:ph type="title" idx="4294967295"/>
          </p:nvPr>
        </p:nvSpPr>
        <p:spPr>
          <a:xfrm>
            <a:off x="692726" y="720725"/>
            <a:ext cx="4585711" cy="1036638"/>
          </a:xfrm>
          <a:ln>
            <a:noFill/>
          </a:ln>
        </p:spPr>
        <p:txBody>
          <a:bodyPr/>
          <a:lstStyle/>
          <a:p>
            <a:r>
              <a:rPr lang="sv-SE"/>
              <a:t>Våra könsorgan</a:t>
            </a:r>
          </a:p>
        </p:txBody>
      </p:sp>
      <p:sp>
        <p:nvSpPr>
          <p:cNvPr id="7" name="Platshållare för innehåll 6">
            <a:extLst>
              <a:ext uri="{FF2B5EF4-FFF2-40B4-BE49-F238E27FC236}">
                <a16:creationId xmlns:a16="http://schemas.microsoft.com/office/drawing/2014/main" id="{A57D5FB6-A4C2-4AF6-AC2F-2EABD495FDC6}"/>
              </a:ext>
            </a:extLst>
          </p:cNvPr>
          <p:cNvSpPr>
            <a:spLocks noGrp="1"/>
          </p:cNvSpPr>
          <p:nvPr>
            <p:ph idx="4294967295"/>
          </p:nvPr>
        </p:nvSpPr>
        <p:spPr>
          <a:xfrm>
            <a:off x="692724" y="1625600"/>
            <a:ext cx="4230113" cy="2700338"/>
          </a:xfrm>
        </p:spPr>
        <p:txBody>
          <a:bodyPr/>
          <a:lstStyle/>
          <a:p>
            <a:pPr marL="0" indent="0">
              <a:buNone/>
            </a:pPr>
            <a:r>
              <a:rPr lang="sv-SE"/>
              <a:t>Vulva och</a:t>
            </a:r>
            <a:br>
              <a:rPr lang="sv-SE"/>
            </a:br>
            <a:r>
              <a:rPr lang="sv-SE"/>
              <a:t>vagina</a:t>
            </a:r>
          </a:p>
          <a:p>
            <a:pPr marL="0" indent="0">
              <a:buNone/>
            </a:pPr>
            <a:endParaRPr lang="sv-SE"/>
          </a:p>
          <a:p>
            <a:pPr marL="0" indent="0">
              <a:buNone/>
            </a:pPr>
            <a:endParaRPr lang="sv-SE"/>
          </a:p>
          <a:p>
            <a:pPr marL="0" indent="0">
              <a:buNone/>
            </a:pPr>
            <a:endParaRPr lang="sv-SE"/>
          </a:p>
          <a:p>
            <a:pPr marL="0" indent="0">
              <a:buNone/>
            </a:pPr>
            <a:endParaRPr lang="sv-SE"/>
          </a:p>
        </p:txBody>
      </p:sp>
      <p:pic>
        <p:nvPicPr>
          <p:cNvPr id="16" name="Bildobjekt 15">
            <a:extLst>
              <a:ext uri="{FF2B5EF4-FFF2-40B4-BE49-F238E27FC236}">
                <a16:creationId xmlns:a16="http://schemas.microsoft.com/office/drawing/2014/main" id="{C7C70BD1-2984-4304-AE6C-D6CB369B348D}"/>
              </a:ext>
            </a:extLst>
          </p:cNvPr>
          <p:cNvPicPr>
            <a:picLocks noChangeAspect="1"/>
          </p:cNvPicPr>
          <p:nvPr/>
        </p:nvPicPr>
        <p:blipFill rotWithShape="1">
          <a:blip r:embed="rId3"/>
          <a:srcRect b="5499"/>
          <a:stretch/>
        </p:blipFill>
        <p:spPr>
          <a:xfrm>
            <a:off x="6893258" y="1692632"/>
            <a:ext cx="1381125" cy="1242173"/>
          </a:xfrm>
          <a:prstGeom prst="rect">
            <a:avLst/>
          </a:prstGeom>
        </p:spPr>
      </p:pic>
      <p:pic>
        <p:nvPicPr>
          <p:cNvPr id="18" name="Bildobjekt 17">
            <a:extLst>
              <a:ext uri="{FF2B5EF4-FFF2-40B4-BE49-F238E27FC236}">
                <a16:creationId xmlns:a16="http://schemas.microsoft.com/office/drawing/2014/main" id="{86058175-75A3-46EF-9D65-E4CA2F28461D}"/>
              </a:ext>
            </a:extLst>
          </p:cNvPr>
          <p:cNvPicPr>
            <a:picLocks noChangeAspect="1"/>
          </p:cNvPicPr>
          <p:nvPr/>
        </p:nvPicPr>
        <p:blipFill rotWithShape="1">
          <a:blip r:embed="rId4"/>
          <a:srcRect l="5868" t="18040" r="5483" b="20370"/>
          <a:stretch/>
        </p:blipFill>
        <p:spPr>
          <a:xfrm>
            <a:off x="1807813" y="1708178"/>
            <a:ext cx="1585561" cy="1045310"/>
          </a:xfrm>
          <a:prstGeom prst="rect">
            <a:avLst/>
          </a:prstGeom>
        </p:spPr>
      </p:pic>
      <p:pic>
        <p:nvPicPr>
          <p:cNvPr id="20" name="Bildobjekt 19">
            <a:extLst>
              <a:ext uri="{FF2B5EF4-FFF2-40B4-BE49-F238E27FC236}">
                <a16:creationId xmlns:a16="http://schemas.microsoft.com/office/drawing/2014/main" id="{F15E08C5-6B45-4C60-B72C-AED7FAE4D4E8}"/>
              </a:ext>
            </a:extLst>
          </p:cNvPr>
          <p:cNvPicPr>
            <a:picLocks noChangeAspect="1"/>
          </p:cNvPicPr>
          <p:nvPr/>
        </p:nvPicPr>
        <p:blipFill rotWithShape="1">
          <a:blip r:embed="rId5"/>
          <a:srcRect r="72828"/>
          <a:stretch/>
        </p:blipFill>
        <p:spPr>
          <a:xfrm>
            <a:off x="2955446" y="3692602"/>
            <a:ext cx="1018381" cy="959646"/>
          </a:xfrm>
          <a:prstGeom prst="rect">
            <a:avLst/>
          </a:prstGeom>
        </p:spPr>
      </p:pic>
      <p:pic>
        <p:nvPicPr>
          <p:cNvPr id="22" name="Bildobjekt 21">
            <a:extLst>
              <a:ext uri="{FF2B5EF4-FFF2-40B4-BE49-F238E27FC236}">
                <a16:creationId xmlns:a16="http://schemas.microsoft.com/office/drawing/2014/main" id="{0A2D72A8-EE58-442E-AE39-90D4E8A70657}"/>
              </a:ext>
            </a:extLst>
          </p:cNvPr>
          <p:cNvPicPr>
            <a:picLocks noChangeAspect="1"/>
          </p:cNvPicPr>
          <p:nvPr/>
        </p:nvPicPr>
        <p:blipFill>
          <a:blip r:embed="rId6"/>
          <a:stretch>
            <a:fillRect/>
          </a:stretch>
        </p:blipFill>
        <p:spPr>
          <a:xfrm>
            <a:off x="4123733" y="2753488"/>
            <a:ext cx="1175974" cy="1094521"/>
          </a:xfrm>
          <a:prstGeom prst="rect">
            <a:avLst/>
          </a:prstGeom>
        </p:spPr>
      </p:pic>
      <p:sp>
        <p:nvSpPr>
          <p:cNvPr id="23" name="textruta 22">
            <a:extLst>
              <a:ext uri="{FF2B5EF4-FFF2-40B4-BE49-F238E27FC236}">
                <a16:creationId xmlns:a16="http://schemas.microsoft.com/office/drawing/2014/main" id="{C2007EBE-8559-4793-A830-92D0D1EA0B6B}"/>
              </a:ext>
            </a:extLst>
          </p:cNvPr>
          <p:cNvSpPr txBox="1"/>
          <p:nvPr/>
        </p:nvSpPr>
        <p:spPr>
          <a:xfrm>
            <a:off x="596534" y="3002161"/>
            <a:ext cx="4008120" cy="1785104"/>
          </a:xfrm>
          <a:prstGeom prst="rect">
            <a:avLst/>
          </a:prstGeom>
          <a:noFill/>
        </p:spPr>
        <p:txBody>
          <a:bodyPr wrap="square" rtlCol="0">
            <a:spAutoFit/>
          </a:bodyPr>
          <a:lstStyle/>
          <a:p>
            <a:pPr>
              <a:spcAft>
                <a:spcPts val="600"/>
              </a:spcAft>
            </a:pPr>
            <a:r>
              <a:rPr lang="sv-SE" sz="2100"/>
              <a:t>Runt om slidan finns en slidkrans. </a:t>
            </a:r>
            <a:br>
              <a:rPr lang="sv-SE" sz="2100"/>
            </a:br>
            <a:r>
              <a:rPr lang="sv-SE" sz="2100"/>
              <a:t>Den har olika storlek och form.</a:t>
            </a:r>
          </a:p>
          <a:p>
            <a:r>
              <a:rPr lang="sv-SE" sz="2100"/>
              <a:t>Det finns ingen hinna </a:t>
            </a:r>
            <a:br>
              <a:rPr lang="sv-SE" sz="2100"/>
            </a:br>
            <a:r>
              <a:rPr lang="sv-SE" sz="2100"/>
              <a:t>som täcker slidan! </a:t>
            </a:r>
          </a:p>
          <a:p>
            <a:endParaRPr lang="sv-SE" sz="2100"/>
          </a:p>
        </p:txBody>
      </p:sp>
      <p:sp>
        <p:nvSpPr>
          <p:cNvPr id="9" name="Platshållare för innehåll 6">
            <a:extLst>
              <a:ext uri="{FF2B5EF4-FFF2-40B4-BE49-F238E27FC236}">
                <a16:creationId xmlns:a16="http://schemas.microsoft.com/office/drawing/2014/main" id="{80C5F02E-9917-465B-9FB1-329159AC988D}"/>
              </a:ext>
            </a:extLst>
          </p:cNvPr>
          <p:cNvSpPr txBox="1">
            <a:spLocks/>
          </p:cNvSpPr>
          <p:nvPr/>
        </p:nvSpPr>
        <p:spPr>
          <a:xfrm>
            <a:off x="5299708" y="1585387"/>
            <a:ext cx="1698256" cy="1892602"/>
          </a:xfrm>
          <a:prstGeom prst="rect">
            <a:avLst/>
          </a:prstGeom>
        </p:spPr>
        <p:txBody>
          <a:bodyPr vert="horz" lIns="0" tIns="0" rIns="0" bIns="0" spcCol="180000" rtlCol="0">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7" r:link="rId8"/>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FontTx/>
              <a:buNone/>
            </a:pPr>
            <a:r>
              <a:rPr lang="sv-SE"/>
              <a:t>Penis och pung</a:t>
            </a:r>
          </a:p>
          <a:p>
            <a:pPr marL="0" indent="0" algn="r">
              <a:buFontTx/>
              <a:buNone/>
            </a:pPr>
            <a:r>
              <a:rPr lang="sv-SE"/>
              <a:t>Penisen har olika storlek och form.</a:t>
            </a:r>
          </a:p>
          <a:p>
            <a:pPr marL="0" indent="0">
              <a:buFontTx/>
              <a:buNone/>
            </a:pPr>
            <a:endParaRPr lang="sv-SE"/>
          </a:p>
          <a:p>
            <a:pPr marL="0" indent="0">
              <a:buFontTx/>
              <a:buNone/>
            </a:pPr>
            <a:endParaRPr lang="sv-SE"/>
          </a:p>
        </p:txBody>
      </p:sp>
      <p:sp>
        <p:nvSpPr>
          <p:cNvPr id="12" name="Ellips 11">
            <a:extLst>
              <a:ext uri="{FF2B5EF4-FFF2-40B4-BE49-F238E27FC236}">
                <a16:creationId xmlns:a16="http://schemas.microsoft.com/office/drawing/2014/main" id="{EFD5607F-91C1-4BD2-9F14-E7FFD3E8E2D4}"/>
              </a:ext>
            </a:extLst>
          </p:cNvPr>
          <p:cNvSpPr/>
          <p:nvPr/>
        </p:nvSpPr>
        <p:spPr>
          <a:xfrm>
            <a:off x="6236548" y="3483646"/>
            <a:ext cx="3532599" cy="189260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spcAft>
                <a:spcPts val="600"/>
              </a:spcAft>
              <a:buNone/>
            </a:pPr>
            <a:r>
              <a:rPr lang="sv-SE" sz="1600" b="1"/>
              <a:t>Vilka myter finns </a:t>
            </a:r>
            <a:br>
              <a:rPr lang="sv-SE" sz="1600" b="1"/>
            </a:br>
            <a:r>
              <a:rPr lang="sv-SE" sz="1600" b="1"/>
              <a:t>om våra olika köns-</a:t>
            </a:r>
            <a:br>
              <a:rPr lang="sv-SE" sz="1600" b="1"/>
            </a:br>
            <a:r>
              <a:rPr lang="sv-SE" sz="1600" b="1"/>
              <a:t>organ och att vara </a:t>
            </a:r>
            <a:br>
              <a:rPr lang="sv-SE" sz="1600" b="1"/>
            </a:br>
            <a:r>
              <a:rPr lang="sv-SE" sz="1600" b="1"/>
              <a:t>”oskuld”?</a:t>
            </a:r>
          </a:p>
        </p:txBody>
      </p:sp>
    </p:spTree>
    <p:extLst>
      <p:ext uri="{BB962C8B-B14F-4D97-AF65-F5344CB8AC3E}">
        <p14:creationId xmlns:p14="http://schemas.microsoft.com/office/powerpoint/2010/main" val="996877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8A7FB35-BB68-4651-951A-76C0EE992673}"/>
              </a:ext>
            </a:extLst>
          </p:cNvPr>
          <p:cNvSpPr>
            <a:spLocks noGrp="1"/>
          </p:cNvSpPr>
          <p:nvPr>
            <p:ph type="title" idx="4294967295"/>
          </p:nvPr>
        </p:nvSpPr>
        <p:spPr>
          <a:xfrm>
            <a:off x="471055" y="720725"/>
            <a:ext cx="4288270" cy="1036638"/>
          </a:xfrm>
        </p:spPr>
        <p:txBody>
          <a:bodyPr/>
          <a:lstStyle/>
          <a:p>
            <a:r>
              <a:rPr lang="sv-SE"/>
              <a:t>Manlig omskärelse</a:t>
            </a:r>
          </a:p>
        </p:txBody>
      </p:sp>
      <p:sp>
        <p:nvSpPr>
          <p:cNvPr id="3" name="Platshållare för innehåll 2">
            <a:extLst>
              <a:ext uri="{FF2B5EF4-FFF2-40B4-BE49-F238E27FC236}">
                <a16:creationId xmlns:a16="http://schemas.microsoft.com/office/drawing/2014/main" id="{39F582FE-611B-4585-8D98-75F658BB8422}"/>
              </a:ext>
            </a:extLst>
          </p:cNvPr>
          <p:cNvSpPr>
            <a:spLocks noGrp="1"/>
          </p:cNvSpPr>
          <p:nvPr>
            <p:ph idx="4294967295"/>
          </p:nvPr>
        </p:nvSpPr>
        <p:spPr>
          <a:xfrm>
            <a:off x="471055" y="1597602"/>
            <a:ext cx="8672945" cy="2714625"/>
          </a:xfrm>
          <a:ln>
            <a:noFill/>
          </a:ln>
        </p:spPr>
        <p:txBody>
          <a:bodyPr>
            <a:normAutofit/>
          </a:bodyPr>
          <a:lstStyle/>
          <a:p>
            <a:pPr marL="358775" lvl="1" indent="-358775" defTabSz="358775">
              <a:spcAft>
                <a:spcPts val="1200"/>
              </a:spcAft>
              <a:buNone/>
            </a:pPr>
            <a:r>
              <a:rPr lang="sv-SE" sz="2100" b="1"/>
              <a:t>Är inte vanligt i Sverige.</a:t>
            </a:r>
          </a:p>
          <a:p>
            <a:pPr marL="358775" lvl="1" indent="-358775" defTabSz="358775">
              <a:buNone/>
            </a:pPr>
            <a:r>
              <a:rPr lang="sv-SE" sz="2100"/>
              <a:t>Görs bara på helprivata sjukvårdsmottagningar</a:t>
            </a:r>
          </a:p>
          <a:p>
            <a:pPr marL="358775" lvl="2" indent="-358775" defTabSz="358775"/>
            <a:r>
              <a:rPr lang="sv-SE" sz="1800"/>
              <a:t>Ska alltid göras med smärtlindring – oavsett ålder – som ges av legitimerad </a:t>
            </a:r>
            <a:br>
              <a:rPr lang="sv-SE" sz="1800"/>
            </a:br>
            <a:r>
              <a:rPr lang="sv-SE" sz="1800"/>
              <a:t>läkare eller sjuksköterska.</a:t>
            </a:r>
          </a:p>
          <a:p>
            <a:pPr marL="358775" lvl="2" indent="-358775" defTabSz="358775"/>
            <a:r>
              <a:rPr lang="sv-SE" sz="1800"/>
              <a:t>På pojkar som är </a:t>
            </a:r>
            <a:r>
              <a:rPr lang="sv-SE" sz="1800" b="1"/>
              <a:t>yngre än två månader </a:t>
            </a:r>
            <a:r>
              <a:rPr lang="sv-SE" sz="1800"/>
              <a:t>får omskärelse bara göras av en person </a:t>
            </a:r>
            <a:br>
              <a:rPr lang="sv-SE" sz="1800"/>
            </a:br>
            <a:r>
              <a:rPr lang="sv-SE" sz="1800"/>
              <a:t>med särskilt tillstånd. </a:t>
            </a:r>
          </a:p>
          <a:p>
            <a:pPr marL="358775" lvl="2" indent="-358775" defTabSz="358775"/>
            <a:r>
              <a:rPr lang="sv-SE" sz="1800"/>
              <a:t>Omskärelse på pojkar som är </a:t>
            </a:r>
            <a:r>
              <a:rPr lang="sv-SE" sz="1800" b="1"/>
              <a:t>äldre än två månader </a:t>
            </a:r>
            <a:r>
              <a:rPr lang="sv-SE" sz="1800"/>
              <a:t>får bara göras av legitimerad läkare. </a:t>
            </a:r>
          </a:p>
          <a:p>
            <a:pPr marL="358775" lvl="2" indent="-358775" defTabSz="358775"/>
            <a:r>
              <a:rPr lang="sv-SE" sz="1800" b="1"/>
              <a:t>Omskärelse får inte utföras mot pojkens vilja.</a:t>
            </a:r>
          </a:p>
          <a:p>
            <a:pPr marL="358775" lvl="2" indent="-358775" defTabSz="358775"/>
            <a:endParaRPr lang="sv-SE" sz="1800"/>
          </a:p>
          <a:p>
            <a:pPr marL="539750" lvl="2" indent="0">
              <a:buNone/>
            </a:pPr>
            <a:endParaRPr lang="sv-SE" sz="2100"/>
          </a:p>
          <a:p>
            <a:pPr lvl="1"/>
            <a:endParaRPr lang="sv-SE" sz="2100"/>
          </a:p>
          <a:p>
            <a:pPr marL="0" indent="0">
              <a:buNone/>
            </a:pPr>
            <a:endParaRPr lang="sv-SE"/>
          </a:p>
        </p:txBody>
      </p:sp>
    </p:spTree>
    <p:extLst>
      <p:ext uri="{BB962C8B-B14F-4D97-AF65-F5344CB8AC3E}">
        <p14:creationId xmlns:p14="http://schemas.microsoft.com/office/powerpoint/2010/main" val="1498155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8A7FB35-BB68-4651-951A-76C0EE992673}"/>
              </a:ext>
            </a:extLst>
          </p:cNvPr>
          <p:cNvSpPr>
            <a:spLocks noGrp="1"/>
          </p:cNvSpPr>
          <p:nvPr>
            <p:ph type="title" idx="4294967295"/>
          </p:nvPr>
        </p:nvSpPr>
        <p:spPr>
          <a:xfrm>
            <a:off x="422565" y="720725"/>
            <a:ext cx="5036416" cy="1036638"/>
          </a:xfrm>
          <a:ln>
            <a:noFill/>
          </a:ln>
        </p:spPr>
        <p:txBody>
          <a:bodyPr/>
          <a:lstStyle/>
          <a:p>
            <a:r>
              <a:rPr lang="sv-SE"/>
              <a:t>Mer om manlig omskärelse</a:t>
            </a:r>
          </a:p>
        </p:txBody>
      </p:sp>
      <p:sp>
        <p:nvSpPr>
          <p:cNvPr id="3" name="Platshållare för innehåll 2">
            <a:extLst>
              <a:ext uri="{FF2B5EF4-FFF2-40B4-BE49-F238E27FC236}">
                <a16:creationId xmlns:a16="http://schemas.microsoft.com/office/drawing/2014/main" id="{39F582FE-611B-4585-8D98-75F658BB8422}"/>
              </a:ext>
            </a:extLst>
          </p:cNvPr>
          <p:cNvSpPr>
            <a:spLocks noGrp="1"/>
          </p:cNvSpPr>
          <p:nvPr>
            <p:ph idx="4294967295"/>
          </p:nvPr>
        </p:nvSpPr>
        <p:spPr>
          <a:xfrm>
            <a:off x="540327" y="1743075"/>
            <a:ext cx="8603673" cy="2714625"/>
          </a:xfrm>
        </p:spPr>
        <p:txBody>
          <a:bodyPr>
            <a:normAutofit lnSpcReduction="10000"/>
          </a:bodyPr>
          <a:lstStyle/>
          <a:p>
            <a:pPr marL="0" lvl="2" indent="0">
              <a:buNone/>
              <a:tabLst>
                <a:tab pos="90488" algn="l"/>
              </a:tabLst>
            </a:pPr>
            <a:r>
              <a:rPr lang="sv-SE" sz="1800"/>
              <a:t>Alla har rätt att bestämma över sin egen kropp. </a:t>
            </a:r>
          </a:p>
          <a:p>
            <a:pPr marL="0" lvl="2" indent="0">
              <a:buNone/>
              <a:tabLst>
                <a:tab pos="90488" algn="l"/>
              </a:tabLst>
            </a:pPr>
            <a:r>
              <a:rPr lang="sv-SE" sz="1800"/>
              <a:t>Om förhuden har tagits bort så är den för alltid borta.</a:t>
            </a:r>
          </a:p>
          <a:p>
            <a:pPr marL="0" lvl="2" indent="0">
              <a:buNone/>
              <a:tabLst>
                <a:tab pos="90488" algn="l"/>
              </a:tabLst>
            </a:pPr>
            <a:endParaRPr lang="sv-SE" sz="1800"/>
          </a:p>
          <a:p>
            <a:pPr marL="0" lvl="2" indent="0">
              <a:buNone/>
              <a:tabLst>
                <a:tab pos="90488" algn="l"/>
              </a:tabLst>
            </a:pPr>
            <a:r>
              <a:rPr lang="sv-SE" sz="1800"/>
              <a:t>En rituell ceremoni som är kopplad till kultur och</a:t>
            </a:r>
            <a:br>
              <a:rPr lang="sv-SE" sz="1800"/>
            </a:br>
            <a:r>
              <a:rPr lang="sv-SE" sz="1800"/>
              <a:t>tradition. Den hjälper inte mot sjukdom, skada eller annat </a:t>
            </a:r>
            <a:br>
              <a:rPr lang="sv-SE" sz="1800"/>
            </a:br>
            <a:r>
              <a:rPr lang="sv-SE" sz="1800"/>
              <a:t>hälsoproblem.</a:t>
            </a:r>
            <a:endParaRPr lang="sv-SE" sz="1800" strike="sngStrike"/>
          </a:p>
          <a:p>
            <a:pPr marL="0" lvl="2" indent="0">
              <a:buNone/>
              <a:tabLst>
                <a:tab pos="90488" algn="l"/>
              </a:tabLst>
            </a:pPr>
            <a:endParaRPr lang="sv-SE" sz="1800"/>
          </a:p>
          <a:p>
            <a:pPr marL="0" lvl="2" indent="0">
              <a:buNone/>
              <a:tabLst>
                <a:tab pos="90488" algn="l"/>
              </a:tabLst>
            </a:pPr>
            <a:r>
              <a:rPr lang="sv-SE" sz="1800"/>
              <a:t>Omskärelse har inga hygieniska fördelar och förebygger </a:t>
            </a:r>
            <a:br>
              <a:rPr lang="sv-SE" sz="1800"/>
            </a:br>
            <a:r>
              <a:rPr lang="sv-SE" sz="1800"/>
              <a:t>inte sjukdom senare i livet.</a:t>
            </a:r>
          </a:p>
          <a:p>
            <a:pPr marL="539750" lvl="2" indent="0">
              <a:buNone/>
            </a:pPr>
            <a:endParaRPr lang="sv-SE" sz="1800"/>
          </a:p>
          <a:p>
            <a:pPr marL="0" indent="0">
              <a:buNone/>
            </a:pPr>
            <a:endParaRPr lang="sv-SE" sz="1800"/>
          </a:p>
        </p:txBody>
      </p:sp>
      <p:sp>
        <p:nvSpPr>
          <p:cNvPr id="4" name="Ellips 3">
            <a:extLst>
              <a:ext uri="{FF2B5EF4-FFF2-40B4-BE49-F238E27FC236}">
                <a16:creationId xmlns:a16="http://schemas.microsoft.com/office/drawing/2014/main" id="{01E4E6E9-24CB-4D2F-92A3-88E32EE00C96}"/>
              </a:ext>
            </a:extLst>
          </p:cNvPr>
          <p:cNvSpPr/>
          <p:nvPr/>
        </p:nvSpPr>
        <p:spPr>
          <a:xfrm>
            <a:off x="6296891" y="1918855"/>
            <a:ext cx="3472257" cy="345739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buNone/>
            </a:pPr>
            <a:r>
              <a:rPr lang="sv-SE" sz="1600" b="1"/>
              <a:t>Går det att vänta </a:t>
            </a:r>
            <a:r>
              <a:rPr lang="sv-SE" sz="1600"/>
              <a:t>tills pojken blir så gammal </a:t>
            </a:r>
            <a:br>
              <a:rPr lang="sv-SE" sz="1600"/>
            </a:br>
            <a:r>
              <a:rPr lang="sv-SE" sz="1600"/>
              <a:t>att han kan bestämma själv?</a:t>
            </a:r>
          </a:p>
          <a:p>
            <a:pPr marL="0" lvl="2">
              <a:buNone/>
            </a:pPr>
            <a:endParaRPr lang="sv-SE" sz="1600"/>
          </a:p>
          <a:p>
            <a:pPr marL="0" lvl="2">
              <a:buNone/>
            </a:pPr>
            <a:r>
              <a:rPr lang="sv-SE" sz="1600" b="1"/>
              <a:t>Går det att ha en annan ceremoni </a:t>
            </a:r>
            <a:r>
              <a:rPr lang="sv-SE" sz="1600"/>
              <a:t>i väntan på pojkens beslut?</a:t>
            </a:r>
          </a:p>
        </p:txBody>
      </p:sp>
    </p:spTree>
    <p:extLst>
      <p:ext uri="{BB962C8B-B14F-4D97-AF65-F5344CB8AC3E}">
        <p14:creationId xmlns:p14="http://schemas.microsoft.com/office/powerpoint/2010/main" val="2783777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B6923A-D08B-4D64-9123-E6B4669AD65B}"/>
              </a:ext>
            </a:extLst>
          </p:cNvPr>
          <p:cNvSpPr>
            <a:spLocks noGrp="1"/>
          </p:cNvSpPr>
          <p:nvPr>
            <p:ph type="title" idx="4294967295"/>
          </p:nvPr>
        </p:nvSpPr>
        <p:spPr>
          <a:xfrm>
            <a:off x="581890" y="720725"/>
            <a:ext cx="6737350" cy="1036638"/>
          </a:xfrm>
        </p:spPr>
        <p:txBody>
          <a:bodyPr vert="horz" lIns="0" tIns="0" rIns="0" bIns="0" rtlCol="0" anchor="ctr">
            <a:normAutofit/>
          </a:bodyPr>
          <a:lstStyle/>
          <a:p>
            <a:r>
              <a:rPr lang="sv-SE" kern="1200" dirty="0">
                <a:latin typeface="+mj-lt"/>
                <a:ea typeface="+mj-ea"/>
                <a:cs typeface="+mj-cs"/>
              </a:rPr>
              <a:t>Detta ska du få information om idag (första tr</a:t>
            </a:r>
            <a:r>
              <a:rPr lang="sv-SE" dirty="0"/>
              <a:t>äffen</a:t>
            </a:r>
            <a:r>
              <a:rPr lang="sv-SE" kern="1200" dirty="0">
                <a:latin typeface="+mj-lt"/>
                <a:ea typeface="+mj-ea"/>
                <a:cs typeface="+mj-cs"/>
              </a:rPr>
              <a:t>)</a:t>
            </a:r>
          </a:p>
        </p:txBody>
      </p:sp>
      <p:sp>
        <p:nvSpPr>
          <p:cNvPr id="4" name="textruta 3">
            <a:extLst>
              <a:ext uri="{FF2B5EF4-FFF2-40B4-BE49-F238E27FC236}">
                <a16:creationId xmlns:a16="http://schemas.microsoft.com/office/drawing/2014/main" id="{7917E4A1-FE11-141E-CFC2-AE25B9A228BA}"/>
              </a:ext>
            </a:extLst>
          </p:cNvPr>
          <p:cNvSpPr txBox="1"/>
          <p:nvPr/>
        </p:nvSpPr>
        <p:spPr>
          <a:xfrm>
            <a:off x="512064" y="1757362"/>
            <a:ext cx="8050046" cy="4100894"/>
          </a:xfrm>
          <a:prstGeom prst="rect">
            <a:avLst/>
          </a:prstGeom>
          <a:ln>
            <a:noFill/>
          </a:ln>
        </p:spPr>
        <p:txBody>
          <a:bodyPr rot="0" spcFirstLastPara="0" vertOverflow="overflow" horzOverflow="overflow" vert="horz" lIns="0" tIns="0" rIns="0" bIns="0" numCol="2" spcCol="180000" rtlCol="0" fromWordArt="0" anchor="t" anchorCtr="0" forceAA="0" compatLnSpc="1">
            <a:prstTxWarp prst="textNoShape">
              <a:avLst/>
            </a:prstTxWarp>
            <a:noAutofit/>
          </a:bodyPr>
          <a:lstStyle/>
          <a:p>
            <a:pPr marL="685800" lvl="1" indent="-342900">
              <a:lnSpc>
                <a:spcPct val="150000"/>
              </a:lnSpc>
              <a:spcAft>
                <a:spcPts val="600"/>
              </a:spcAft>
              <a:buSzPct val="100000"/>
              <a:buAutoNum type="arabicPeriod"/>
            </a:pPr>
            <a:r>
              <a:rPr lang="sv-SE" sz="1400" dirty="0"/>
              <a:t>Vad SRHR betyder och varför det är viktigt att prata om </a:t>
            </a:r>
          </a:p>
          <a:p>
            <a:pPr marL="685800" lvl="1" indent="-342900">
              <a:lnSpc>
                <a:spcPct val="150000"/>
              </a:lnSpc>
              <a:spcAft>
                <a:spcPts val="600"/>
              </a:spcAft>
              <a:buSzPct val="100000"/>
              <a:buAutoNum type="arabicPeriod"/>
            </a:pPr>
            <a:r>
              <a:rPr lang="sv-SE" sz="1400" dirty="0">
                <a:cs typeface="Calibri"/>
              </a:rPr>
              <a:t>Rättigheter</a:t>
            </a:r>
          </a:p>
          <a:p>
            <a:pPr marL="685800" lvl="1" indent="-342900">
              <a:lnSpc>
                <a:spcPct val="150000"/>
              </a:lnSpc>
              <a:spcAft>
                <a:spcPts val="600"/>
              </a:spcAft>
              <a:buSzPct val="100000"/>
              <a:buAutoNum type="arabicPeriod"/>
            </a:pPr>
            <a:r>
              <a:rPr lang="sv-SE" sz="1400" dirty="0">
                <a:cs typeface="Calibri"/>
              </a:rPr>
              <a:t>Relationer</a:t>
            </a:r>
          </a:p>
          <a:p>
            <a:pPr marL="685800" lvl="1" indent="-342900">
              <a:lnSpc>
                <a:spcPct val="150000"/>
              </a:lnSpc>
              <a:spcAft>
                <a:spcPts val="600"/>
              </a:spcAft>
              <a:buSzPct val="100000"/>
              <a:buAutoNum type="arabicPeriod"/>
            </a:pPr>
            <a:r>
              <a:rPr lang="sv-SE" sz="1400" dirty="0">
                <a:cs typeface="Calibri"/>
              </a:rPr>
              <a:t>HBTQI</a:t>
            </a:r>
          </a:p>
          <a:p>
            <a:pPr marL="685800" lvl="1" indent="-342900">
              <a:lnSpc>
                <a:spcPct val="150000"/>
              </a:lnSpc>
              <a:spcAft>
                <a:spcPts val="600"/>
              </a:spcAft>
              <a:buSzPct val="100000"/>
              <a:buAutoNum type="arabicPeriod"/>
            </a:pPr>
            <a:r>
              <a:rPr lang="sv-SE" sz="1400" dirty="0">
                <a:cs typeface="Calibri"/>
              </a:rPr>
              <a:t>Om du behöver stöd kring sexuella </a:t>
            </a:r>
            <a:br>
              <a:rPr lang="sv-SE" sz="1400" dirty="0">
                <a:cs typeface="Calibri"/>
              </a:rPr>
            </a:br>
            <a:r>
              <a:rPr lang="sv-SE" sz="1400" dirty="0">
                <a:cs typeface="Calibri"/>
              </a:rPr>
              <a:t>och reproduktiva rättigheter</a:t>
            </a:r>
          </a:p>
          <a:p>
            <a:pPr lvl="1">
              <a:lnSpc>
                <a:spcPct val="150000"/>
              </a:lnSpc>
              <a:spcAft>
                <a:spcPts val="600"/>
              </a:spcAft>
              <a:buSzPct val="100000"/>
            </a:pPr>
            <a:endParaRPr lang="sv-SE" sz="1400" dirty="0">
              <a:cs typeface="Calibri"/>
            </a:endParaRPr>
          </a:p>
          <a:p>
            <a:pPr marL="685800" lvl="1" indent="-342900">
              <a:lnSpc>
                <a:spcPct val="150000"/>
              </a:lnSpc>
              <a:spcAft>
                <a:spcPts val="600"/>
              </a:spcAft>
              <a:buSzPct val="100000"/>
              <a:buAutoNum type="arabicPeriod"/>
            </a:pPr>
            <a:endParaRPr lang="sv-SE" sz="1800" dirty="0">
              <a:cs typeface="Calibri"/>
            </a:endParaRPr>
          </a:p>
        </p:txBody>
      </p:sp>
    </p:spTree>
    <p:extLst>
      <p:ext uri="{BB962C8B-B14F-4D97-AF65-F5344CB8AC3E}">
        <p14:creationId xmlns:p14="http://schemas.microsoft.com/office/powerpoint/2010/main" val="1031863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FF8A685-37AA-4B48-B991-E32C5F5DF77E}"/>
              </a:ext>
            </a:extLst>
          </p:cNvPr>
          <p:cNvSpPr>
            <a:spLocks noGrp="1"/>
          </p:cNvSpPr>
          <p:nvPr>
            <p:ph type="title" idx="4294967295"/>
          </p:nvPr>
        </p:nvSpPr>
        <p:spPr>
          <a:xfrm>
            <a:off x="484909" y="484188"/>
            <a:ext cx="5049982" cy="1036637"/>
          </a:xfrm>
        </p:spPr>
        <p:txBody>
          <a:bodyPr/>
          <a:lstStyle/>
          <a:p>
            <a:r>
              <a:rPr lang="sv-SE"/>
              <a:t>Kvinnlig omskärelse…</a:t>
            </a:r>
          </a:p>
        </p:txBody>
      </p:sp>
      <p:sp>
        <p:nvSpPr>
          <p:cNvPr id="5" name="Platshållare för innehåll 4">
            <a:extLst>
              <a:ext uri="{FF2B5EF4-FFF2-40B4-BE49-F238E27FC236}">
                <a16:creationId xmlns:a16="http://schemas.microsoft.com/office/drawing/2014/main" id="{84DBB3CD-3C10-4244-A3FA-CB2B3E8AFDAA}"/>
              </a:ext>
            </a:extLst>
          </p:cNvPr>
          <p:cNvSpPr>
            <a:spLocks noGrp="1"/>
          </p:cNvSpPr>
          <p:nvPr>
            <p:ph idx="4294967295"/>
          </p:nvPr>
        </p:nvSpPr>
        <p:spPr>
          <a:xfrm>
            <a:off x="572221" y="1373188"/>
            <a:ext cx="4962670" cy="3403600"/>
          </a:xfrm>
        </p:spPr>
        <p:txBody>
          <a:bodyPr>
            <a:normAutofit/>
          </a:bodyPr>
          <a:lstStyle/>
          <a:p>
            <a:pPr marL="0" indent="0">
              <a:lnSpc>
                <a:spcPts val="2000"/>
              </a:lnSpc>
              <a:spcAft>
                <a:spcPts val="1200"/>
              </a:spcAft>
              <a:buNone/>
            </a:pPr>
            <a:r>
              <a:rPr lang="sv-SE" sz="1800" b="1"/>
              <a:t>…är könsstympning och olagligt att utföra </a:t>
            </a:r>
            <a:br>
              <a:rPr lang="sv-SE" sz="1800" b="1"/>
            </a:br>
            <a:r>
              <a:rPr lang="sv-SE" sz="1800" b="1"/>
              <a:t>i och utanför Sverige.</a:t>
            </a:r>
          </a:p>
          <a:p>
            <a:pPr marL="0" indent="0">
              <a:lnSpc>
                <a:spcPts val="2000"/>
              </a:lnSpc>
              <a:buNone/>
            </a:pPr>
            <a:r>
              <a:rPr lang="sv-SE" sz="1800"/>
              <a:t>Om du har frågor om kvinnlig könsstympning</a:t>
            </a:r>
          </a:p>
          <a:p>
            <a:pPr marL="360363" lvl="1">
              <a:lnSpc>
                <a:spcPts val="2000"/>
              </a:lnSpc>
              <a:spcAft>
                <a:spcPts val="600"/>
              </a:spcAft>
            </a:pPr>
            <a:r>
              <a:rPr lang="sv-SE"/>
              <a:t>prata med din vårdcentral, ungdomsmottagning, gynekolog eller elevhälsa</a:t>
            </a:r>
          </a:p>
          <a:p>
            <a:pPr marL="0" indent="0">
              <a:lnSpc>
                <a:spcPts val="2000"/>
              </a:lnSpc>
              <a:buNone/>
            </a:pPr>
            <a:r>
              <a:rPr lang="sv-SE" sz="1800"/>
              <a:t>Vulvamottagning på Angereds Närsjukhus </a:t>
            </a:r>
          </a:p>
          <a:p>
            <a:pPr marL="360363" lvl="1">
              <a:lnSpc>
                <a:spcPts val="2000"/>
              </a:lnSpc>
            </a:pPr>
            <a:r>
              <a:rPr lang="sv-SE"/>
              <a:t>Här får kvinnor från Västra Götaland hjälp </a:t>
            </a:r>
            <a:br>
              <a:rPr lang="sv-SE"/>
            </a:br>
            <a:r>
              <a:rPr lang="sv-SE"/>
              <a:t>med besvär på grund av könsstympning</a:t>
            </a:r>
          </a:p>
          <a:p>
            <a:pPr marL="360363" lvl="1">
              <a:lnSpc>
                <a:spcPts val="2000"/>
              </a:lnSpc>
            </a:pPr>
            <a:r>
              <a:rPr lang="sv-SE"/>
              <a:t>Kontakta Vulvamottagningen: </a:t>
            </a:r>
            <a:br>
              <a:rPr lang="sv-SE"/>
            </a:br>
            <a:r>
              <a:rPr lang="sv-SE"/>
              <a:t>031 – 332 69 02</a:t>
            </a:r>
          </a:p>
          <a:p>
            <a:pPr lvl="1">
              <a:lnSpc>
                <a:spcPts val="2000"/>
              </a:lnSpc>
            </a:pPr>
            <a:endParaRPr lang="sv-SE"/>
          </a:p>
          <a:p>
            <a:pPr lvl="1">
              <a:lnSpc>
                <a:spcPts val="2000"/>
              </a:lnSpc>
            </a:pPr>
            <a:endParaRPr lang="sv-SE"/>
          </a:p>
        </p:txBody>
      </p:sp>
      <p:pic>
        <p:nvPicPr>
          <p:cNvPr id="3" name="Bildobjekt 2" descr="En foto som föreställer ett vårdmöte. På bilden ses två personer som sitter och pratar. En person har hälso- och sjukvårdskläder. ">
            <a:extLst>
              <a:ext uri="{FF2B5EF4-FFF2-40B4-BE49-F238E27FC236}">
                <a16:creationId xmlns:a16="http://schemas.microsoft.com/office/drawing/2014/main" id="{2A3A793E-AF6F-4AAB-8E2C-A87ED389AE97}"/>
              </a:ext>
            </a:extLst>
          </p:cNvPr>
          <p:cNvPicPr>
            <a:picLocks noChangeAspect="1"/>
          </p:cNvPicPr>
          <p:nvPr/>
        </p:nvPicPr>
        <p:blipFill>
          <a:blip r:embed="rId3"/>
          <a:stretch>
            <a:fillRect/>
          </a:stretch>
        </p:blipFill>
        <p:spPr>
          <a:xfrm flipH="1">
            <a:off x="5624111" y="0"/>
            <a:ext cx="3531493" cy="4972050"/>
          </a:xfrm>
          <a:prstGeom prst="rect">
            <a:avLst/>
          </a:prstGeom>
          <a:ln w="6350">
            <a:solidFill>
              <a:schemeClr val="tx1"/>
            </a:solidFill>
          </a:ln>
        </p:spPr>
      </p:pic>
    </p:spTree>
    <p:extLst>
      <p:ext uri="{BB962C8B-B14F-4D97-AF65-F5344CB8AC3E}">
        <p14:creationId xmlns:p14="http://schemas.microsoft.com/office/powerpoint/2010/main" val="4002794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Bildobjekt 11" descr="En bild som visar av trä, gammal, stack, trä&#10;&#10;Automatiskt genererad beskrivning">
            <a:extLst>
              <a:ext uri="{FF2B5EF4-FFF2-40B4-BE49-F238E27FC236}">
                <a16:creationId xmlns:a16="http://schemas.microsoft.com/office/drawing/2014/main" id="{A4A1C5FA-06F1-4A3A-8874-213B5F6BB647}"/>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6434" r="20305" b="4027"/>
          <a:stretch/>
        </p:blipFill>
        <p:spPr>
          <a:xfrm>
            <a:off x="5467971" y="10"/>
            <a:ext cx="3676029" cy="4967990"/>
          </a:xfrm>
          <a:prstGeom prst="rect">
            <a:avLst/>
          </a:prstGeom>
          <a:noFill/>
        </p:spPr>
      </p:pic>
      <p:sp>
        <p:nvSpPr>
          <p:cNvPr id="13" name="textruta 12">
            <a:extLst>
              <a:ext uri="{FF2B5EF4-FFF2-40B4-BE49-F238E27FC236}">
                <a16:creationId xmlns:a16="http://schemas.microsoft.com/office/drawing/2014/main" id="{FA9EA59A-2197-4791-84D0-CB3A53E17771}"/>
              </a:ext>
            </a:extLst>
          </p:cNvPr>
          <p:cNvSpPr txBox="1"/>
          <p:nvPr/>
        </p:nvSpPr>
        <p:spPr>
          <a:xfrm>
            <a:off x="6609332" y="4767945"/>
            <a:ext cx="2534668" cy="200055"/>
          </a:xfrm>
          <a:prstGeom prst="rect">
            <a:avLst/>
          </a:prstGeom>
          <a:solidFill>
            <a:srgbClr val="000000"/>
          </a:solidFill>
        </p:spPr>
        <p:txBody>
          <a:bodyPr wrap="none" rtlCol="0">
            <a:spAutoFit/>
          </a:bodyPr>
          <a:lstStyle/>
          <a:p>
            <a:pPr algn="r">
              <a:spcAft>
                <a:spcPts val="600"/>
              </a:spcAft>
            </a:pPr>
            <a:r>
              <a:rPr lang="sv-SE" sz="700">
                <a:solidFill>
                  <a:srgbClr val="FFFFFF"/>
                </a:solidFill>
                <a:hlinkClick r:id="rId4" tooltip="https://www.flickr.com/photos/kbeil/3736430524/">
                  <a:extLst>
                    <a:ext uri="{A12FA001-AC4F-418D-AE19-62706E023703}">
                      <ahyp:hlinkClr xmlns:ahyp="http://schemas.microsoft.com/office/drawing/2018/hyperlinkcolor" val="tx"/>
                    </a:ext>
                  </a:extLst>
                </a:hlinkClick>
              </a:rPr>
              <a:t>Det här fotot</a:t>
            </a:r>
            <a:r>
              <a:rPr lang="sv-SE" sz="700">
                <a:solidFill>
                  <a:srgbClr val="FFFFFF"/>
                </a:solidFill>
              </a:rPr>
              <a:t> av Okänd författare licensieras enligt </a:t>
            </a:r>
            <a:r>
              <a:rPr lang="sv-SE" sz="70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sv-SE" sz="700">
              <a:solidFill>
                <a:srgbClr val="FFFFFF"/>
              </a:solidFill>
            </a:endParaRPr>
          </a:p>
        </p:txBody>
      </p:sp>
      <p:sp>
        <p:nvSpPr>
          <p:cNvPr id="4" name="Platshållare för innehåll 3">
            <a:extLst>
              <a:ext uri="{FF2B5EF4-FFF2-40B4-BE49-F238E27FC236}">
                <a16:creationId xmlns:a16="http://schemas.microsoft.com/office/drawing/2014/main" id="{15BEDA55-CB78-4F87-92BC-B58DEF5812A0}"/>
              </a:ext>
            </a:extLst>
          </p:cNvPr>
          <p:cNvSpPr>
            <a:spLocks noGrp="1"/>
          </p:cNvSpPr>
          <p:nvPr>
            <p:ph idx="4294967295"/>
          </p:nvPr>
        </p:nvSpPr>
        <p:spPr>
          <a:xfrm>
            <a:off x="1558635" y="1800225"/>
            <a:ext cx="3595688" cy="2714625"/>
          </a:xfrm>
        </p:spPr>
        <p:txBody>
          <a:bodyPr/>
          <a:lstStyle/>
          <a:p>
            <a:pPr marL="0" indent="0">
              <a:buNone/>
            </a:pPr>
            <a:r>
              <a:rPr lang="sv-SE"/>
              <a:t>Filmer om Vulvamottagningen </a:t>
            </a:r>
            <a:br>
              <a:rPr lang="sv-SE"/>
            </a:br>
            <a:r>
              <a:rPr lang="sv-SE"/>
              <a:t>på Angereds närsjukhus:</a:t>
            </a:r>
          </a:p>
          <a:p>
            <a:pPr marL="358775" lvl="1" indent="0">
              <a:buNone/>
            </a:pPr>
            <a:r>
              <a:rPr lang="sv-SE">
                <a:hlinkClick r:id="rId6"/>
              </a:rPr>
              <a:t>Svenska</a:t>
            </a:r>
            <a:endParaRPr lang="sv-SE"/>
          </a:p>
          <a:p>
            <a:pPr marL="358775" lvl="1" indent="0">
              <a:buNone/>
            </a:pPr>
            <a:r>
              <a:rPr lang="sv-SE">
                <a:hlinkClick r:id="rId7"/>
              </a:rPr>
              <a:t>Arabiska</a:t>
            </a:r>
            <a:endParaRPr lang="sv-SE"/>
          </a:p>
          <a:p>
            <a:pPr marL="358775" lvl="1" indent="0">
              <a:buNone/>
            </a:pPr>
            <a:r>
              <a:rPr lang="sv-SE">
                <a:hlinkClick r:id="rId8"/>
              </a:rPr>
              <a:t>Somaliska</a:t>
            </a:r>
            <a:endParaRPr lang="sv-SE"/>
          </a:p>
        </p:txBody>
      </p:sp>
    </p:spTree>
    <p:extLst>
      <p:ext uri="{BB962C8B-B14F-4D97-AF65-F5344CB8AC3E}">
        <p14:creationId xmlns:p14="http://schemas.microsoft.com/office/powerpoint/2010/main" val="634291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7CED6F8-0B8B-46D3-9535-88C51E9AE624}"/>
              </a:ext>
            </a:extLst>
          </p:cNvPr>
          <p:cNvSpPr>
            <a:spLocks noGrp="1"/>
          </p:cNvSpPr>
          <p:nvPr>
            <p:ph type="title" idx="4294967295"/>
          </p:nvPr>
        </p:nvSpPr>
        <p:spPr>
          <a:xfrm>
            <a:off x="341312" y="720725"/>
            <a:ext cx="4418013" cy="1036638"/>
          </a:xfrm>
        </p:spPr>
        <p:txBody>
          <a:bodyPr/>
          <a:lstStyle/>
          <a:p>
            <a:r>
              <a:rPr lang="sv-SE"/>
              <a:t>Menstruation (mens)</a:t>
            </a:r>
          </a:p>
        </p:txBody>
      </p:sp>
      <p:sp>
        <p:nvSpPr>
          <p:cNvPr id="3" name="Platshållare för innehåll 2">
            <a:extLst>
              <a:ext uri="{FF2B5EF4-FFF2-40B4-BE49-F238E27FC236}">
                <a16:creationId xmlns:a16="http://schemas.microsoft.com/office/drawing/2014/main" id="{FFD978EB-FCD6-40B6-A1E5-70FB813ED2D1}"/>
              </a:ext>
            </a:extLst>
          </p:cNvPr>
          <p:cNvSpPr>
            <a:spLocks noGrp="1"/>
          </p:cNvSpPr>
          <p:nvPr>
            <p:ph idx="4294967295"/>
          </p:nvPr>
        </p:nvSpPr>
        <p:spPr>
          <a:xfrm>
            <a:off x="2586445" y="1800225"/>
            <a:ext cx="2699658" cy="2714625"/>
          </a:xfrm>
        </p:spPr>
        <p:txBody>
          <a:bodyPr/>
          <a:lstStyle/>
          <a:p>
            <a:pPr marL="0" indent="0" algn="r">
              <a:buNone/>
            </a:pPr>
            <a:r>
              <a:rPr lang="sv-SE">
                <a:hlinkClick r:id="rId3"/>
              </a:rPr>
              <a:t>Film om mens </a:t>
            </a:r>
            <a:br>
              <a:rPr lang="sv-SE"/>
            </a:br>
            <a:r>
              <a:rPr lang="sv-SE"/>
              <a:t>(på 15 språk) </a:t>
            </a:r>
          </a:p>
          <a:p>
            <a:pPr marL="0" indent="0" algn="r">
              <a:buNone/>
            </a:pPr>
            <a:endParaRPr lang="sv-SE"/>
          </a:p>
        </p:txBody>
      </p:sp>
      <p:pic>
        <p:nvPicPr>
          <p:cNvPr id="9" name="Bildobjekt 8" descr="En bild som visar av trä, gammal, stack, trä&#10;&#10;Automatiskt genererad beskrivning">
            <a:extLst>
              <a:ext uri="{FF2B5EF4-FFF2-40B4-BE49-F238E27FC236}">
                <a16:creationId xmlns:a16="http://schemas.microsoft.com/office/drawing/2014/main" id="{061C48A3-B078-4E2F-97BD-8C7FDD157C2D}"/>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6434" r="20305" b="4027"/>
          <a:stretch/>
        </p:blipFill>
        <p:spPr>
          <a:xfrm>
            <a:off x="5467971" y="10"/>
            <a:ext cx="3676029" cy="4967990"/>
          </a:xfrm>
          <a:prstGeom prst="rect">
            <a:avLst/>
          </a:prstGeom>
          <a:noFill/>
        </p:spPr>
      </p:pic>
      <p:sp>
        <p:nvSpPr>
          <p:cNvPr id="10" name="textruta 9">
            <a:extLst>
              <a:ext uri="{FF2B5EF4-FFF2-40B4-BE49-F238E27FC236}">
                <a16:creationId xmlns:a16="http://schemas.microsoft.com/office/drawing/2014/main" id="{C28ADB7B-008C-4653-BCCB-72EB5FDF419A}"/>
              </a:ext>
            </a:extLst>
          </p:cNvPr>
          <p:cNvSpPr txBox="1"/>
          <p:nvPr/>
        </p:nvSpPr>
        <p:spPr>
          <a:xfrm>
            <a:off x="6609332" y="4767945"/>
            <a:ext cx="2534668" cy="200055"/>
          </a:xfrm>
          <a:prstGeom prst="rect">
            <a:avLst/>
          </a:prstGeom>
          <a:solidFill>
            <a:srgbClr val="000000"/>
          </a:solidFill>
        </p:spPr>
        <p:txBody>
          <a:bodyPr wrap="none" rtlCol="0">
            <a:spAutoFit/>
          </a:bodyPr>
          <a:lstStyle/>
          <a:p>
            <a:pPr algn="r">
              <a:spcAft>
                <a:spcPts val="600"/>
              </a:spcAft>
            </a:pPr>
            <a:r>
              <a:rPr lang="sv-SE" sz="700">
                <a:solidFill>
                  <a:srgbClr val="FFFFFF"/>
                </a:solidFill>
                <a:hlinkClick r:id="rId5" tooltip="https://www.flickr.com/photos/kbeil/3736430524/">
                  <a:extLst>
                    <a:ext uri="{A12FA001-AC4F-418D-AE19-62706E023703}">
                      <ahyp:hlinkClr xmlns:ahyp="http://schemas.microsoft.com/office/drawing/2018/hyperlinkcolor" val="tx"/>
                    </a:ext>
                  </a:extLst>
                </a:hlinkClick>
              </a:rPr>
              <a:t>Det här fotot</a:t>
            </a:r>
            <a:r>
              <a:rPr lang="sv-SE" sz="700">
                <a:solidFill>
                  <a:srgbClr val="FFFFFF"/>
                </a:solidFill>
              </a:rPr>
              <a:t> av Okänd författare licensieras enligt </a:t>
            </a:r>
            <a:r>
              <a:rPr lang="sv-SE" sz="700">
                <a:solidFill>
                  <a:srgbClr val="FFFFFF"/>
                </a:solidFill>
                <a:hlinkClick r:id="rId6" tooltip="https://creativecommons.org/licenses/by-nc-nd/3.0/">
                  <a:extLst>
                    <a:ext uri="{A12FA001-AC4F-418D-AE19-62706E023703}">
                      <ahyp:hlinkClr xmlns:ahyp="http://schemas.microsoft.com/office/drawing/2018/hyperlinkcolor" val="tx"/>
                    </a:ext>
                  </a:extLst>
                </a:hlinkClick>
              </a:rPr>
              <a:t>CC BY-NC-ND</a:t>
            </a:r>
            <a:endParaRPr lang="sv-SE" sz="700">
              <a:solidFill>
                <a:srgbClr val="FFFFFF"/>
              </a:solidFill>
            </a:endParaRPr>
          </a:p>
        </p:txBody>
      </p:sp>
    </p:spTree>
    <p:extLst>
      <p:ext uri="{BB962C8B-B14F-4D97-AF65-F5344CB8AC3E}">
        <p14:creationId xmlns:p14="http://schemas.microsoft.com/office/powerpoint/2010/main" val="640855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FED16C-E781-4EB2-B1C3-69F16BFD1B8F}"/>
              </a:ext>
            </a:extLst>
          </p:cNvPr>
          <p:cNvSpPr>
            <a:spLocks noGrp="1"/>
          </p:cNvSpPr>
          <p:nvPr>
            <p:ph type="title" idx="4294967295"/>
          </p:nvPr>
        </p:nvSpPr>
        <p:spPr>
          <a:xfrm>
            <a:off x="415636" y="752475"/>
            <a:ext cx="8728364" cy="1036638"/>
          </a:xfrm>
        </p:spPr>
        <p:txBody>
          <a:bodyPr>
            <a:normAutofit/>
          </a:bodyPr>
          <a:lstStyle/>
          <a:p>
            <a:r>
              <a:rPr lang="sv-SE"/>
              <a:t>Det är en rättighet att använda preventivmedel</a:t>
            </a:r>
          </a:p>
        </p:txBody>
      </p:sp>
      <p:sp>
        <p:nvSpPr>
          <p:cNvPr id="3" name="Platshållare för innehåll 2">
            <a:extLst>
              <a:ext uri="{FF2B5EF4-FFF2-40B4-BE49-F238E27FC236}">
                <a16:creationId xmlns:a16="http://schemas.microsoft.com/office/drawing/2014/main" id="{4D9A2DFA-48DE-4FB3-B76B-F8D87C1FBDBD}"/>
              </a:ext>
            </a:extLst>
          </p:cNvPr>
          <p:cNvSpPr>
            <a:spLocks noGrp="1"/>
          </p:cNvSpPr>
          <p:nvPr>
            <p:ph idx="4294967295"/>
          </p:nvPr>
        </p:nvSpPr>
        <p:spPr>
          <a:xfrm>
            <a:off x="699655" y="1800225"/>
            <a:ext cx="8444345" cy="2714625"/>
          </a:xfrm>
        </p:spPr>
        <p:txBody>
          <a:bodyPr>
            <a:normAutofit/>
          </a:bodyPr>
          <a:lstStyle/>
          <a:p>
            <a:pPr marL="0" indent="0">
              <a:buNone/>
            </a:pPr>
            <a:r>
              <a:rPr lang="sv-SE"/>
              <a:t>Preventivmedel skyddar mot graviditet </a:t>
            </a:r>
            <a:br>
              <a:rPr lang="sv-SE"/>
            </a:br>
            <a:r>
              <a:rPr lang="sv-SE"/>
              <a:t>och kan även skydda mot infektioner.</a:t>
            </a:r>
          </a:p>
          <a:p>
            <a:pPr marL="0" indent="0">
              <a:buNone/>
            </a:pPr>
            <a:r>
              <a:rPr lang="sv-SE"/>
              <a:t>Det finns olika preventivmedel: </a:t>
            </a:r>
          </a:p>
          <a:p>
            <a:pPr lvl="1"/>
            <a:r>
              <a:rPr lang="sv-SE"/>
              <a:t>Kondom, femidom och slicklapp skyddar både </a:t>
            </a:r>
            <a:br>
              <a:rPr lang="sv-SE"/>
            </a:br>
            <a:r>
              <a:rPr lang="sv-SE"/>
              <a:t>mot oönskad graviditet och könssjukdomar</a:t>
            </a:r>
          </a:p>
          <a:p>
            <a:pPr lvl="1"/>
            <a:r>
              <a:rPr lang="sv-SE"/>
              <a:t>Övriga preventivmedel exempelvis </a:t>
            </a:r>
            <a:br>
              <a:rPr lang="sv-SE"/>
            </a:br>
            <a:r>
              <a:rPr lang="sv-SE"/>
              <a:t>p-piller, p-ring, spiral skyddar endast </a:t>
            </a:r>
            <a:br>
              <a:rPr lang="sv-SE"/>
            </a:br>
            <a:r>
              <a:rPr lang="sv-SE"/>
              <a:t>mot oönskad graviditet</a:t>
            </a:r>
          </a:p>
        </p:txBody>
      </p:sp>
      <p:sp>
        <p:nvSpPr>
          <p:cNvPr id="6" name="Rektangel 5">
            <a:extLst>
              <a:ext uri="{FF2B5EF4-FFF2-40B4-BE49-F238E27FC236}">
                <a16:creationId xmlns:a16="http://schemas.microsoft.com/office/drawing/2014/main" id="{30AFEA55-4A71-4FA1-927A-A41072519939}"/>
              </a:ext>
            </a:extLst>
          </p:cNvPr>
          <p:cNvSpPr/>
          <p:nvPr/>
        </p:nvSpPr>
        <p:spPr>
          <a:xfrm>
            <a:off x="6793666" y="1907802"/>
            <a:ext cx="2350334" cy="12673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313">
              <a:lnSpc>
                <a:spcPts val="2000"/>
              </a:lnSpc>
              <a:buNone/>
            </a:pPr>
            <a:r>
              <a:rPr lang="sv-SE" sz="1600" b="1">
                <a:solidFill>
                  <a:schemeClr val="bg1"/>
                </a:solidFill>
              </a:rPr>
              <a:t>Vart kan vi vända oss </a:t>
            </a:r>
            <a:br>
              <a:rPr lang="sv-SE" sz="1600" b="1">
                <a:solidFill>
                  <a:schemeClr val="bg1"/>
                </a:solidFill>
              </a:rPr>
            </a:br>
            <a:r>
              <a:rPr lang="sv-SE" sz="1600" b="1">
                <a:solidFill>
                  <a:schemeClr val="bg1"/>
                </a:solidFill>
              </a:rPr>
              <a:t>med frågor för att </a:t>
            </a:r>
            <a:br>
              <a:rPr lang="sv-SE" sz="1600" b="1">
                <a:solidFill>
                  <a:schemeClr val="bg1"/>
                </a:solidFill>
              </a:rPr>
            </a:br>
            <a:r>
              <a:rPr lang="sv-SE" sz="1600" b="1">
                <a:solidFill>
                  <a:schemeClr val="bg1"/>
                </a:solidFill>
              </a:rPr>
              <a:t>få preventivmedel?</a:t>
            </a:r>
          </a:p>
        </p:txBody>
      </p:sp>
      <p:pic>
        <p:nvPicPr>
          <p:cNvPr id="5" name="Bildobjekt 4">
            <a:extLst>
              <a:ext uri="{FF2B5EF4-FFF2-40B4-BE49-F238E27FC236}">
                <a16:creationId xmlns:a16="http://schemas.microsoft.com/office/drawing/2014/main" id="{DD27A6D9-19E4-48B2-9E7B-490104AF7C85}"/>
              </a:ext>
            </a:extLst>
          </p:cNvPr>
          <p:cNvPicPr>
            <a:picLocks noChangeAspect="1"/>
          </p:cNvPicPr>
          <p:nvPr/>
        </p:nvPicPr>
        <p:blipFill>
          <a:blip r:embed="rId3"/>
          <a:stretch>
            <a:fillRect/>
          </a:stretch>
        </p:blipFill>
        <p:spPr>
          <a:xfrm>
            <a:off x="4786767" y="3463144"/>
            <a:ext cx="1428750" cy="1276350"/>
          </a:xfrm>
          <a:prstGeom prst="rect">
            <a:avLst/>
          </a:prstGeom>
        </p:spPr>
      </p:pic>
    </p:spTree>
    <p:extLst>
      <p:ext uri="{BB962C8B-B14F-4D97-AF65-F5344CB8AC3E}">
        <p14:creationId xmlns:p14="http://schemas.microsoft.com/office/powerpoint/2010/main" val="26210342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FFB9CF6-DA81-49EE-90DC-B67D85B91F38}"/>
              </a:ext>
            </a:extLst>
          </p:cNvPr>
          <p:cNvSpPr>
            <a:spLocks noGrp="1"/>
          </p:cNvSpPr>
          <p:nvPr>
            <p:ph type="title" idx="4294967295"/>
          </p:nvPr>
        </p:nvSpPr>
        <p:spPr>
          <a:xfrm>
            <a:off x="477982" y="720725"/>
            <a:ext cx="4281343" cy="1036638"/>
          </a:xfrm>
        </p:spPr>
        <p:txBody>
          <a:bodyPr/>
          <a:lstStyle/>
          <a:p>
            <a:r>
              <a:rPr lang="sv-SE"/>
              <a:t>Graviditet</a:t>
            </a:r>
          </a:p>
        </p:txBody>
      </p:sp>
      <p:sp>
        <p:nvSpPr>
          <p:cNvPr id="3" name="Platshållare för innehåll 2">
            <a:extLst>
              <a:ext uri="{FF2B5EF4-FFF2-40B4-BE49-F238E27FC236}">
                <a16:creationId xmlns:a16="http://schemas.microsoft.com/office/drawing/2014/main" id="{02688085-881A-4279-86B1-AC0B37707DB1}"/>
              </a:ext>
            </a:extLst>
          </p:cNvPr>
          <p:cNvSpPr>
            <a:spLocks noGrp="1"/>
          </p:cNvSpPr>
          <p:nvPr>
            <p:ph idx="4294967295"/>
          </p:nvPr>
        </p:nvSpPr>
        <p:spPr>
          <a:xfrm>
            <a:off x="477982" y="1800225"/>
            <a:ext cx="4028931" cy="2714625"/>
          </a:xfrm>
        </p:spPr>
        <p:txBody>
          <a:bodyPr numCol="1"/>
          <a:lstStyle/>
          <a:p>
            <a:r>
              <a:rPr lang="sv-SE"/>
              <a:t>Hur vi blir gravida</a:t>
            </a:r>
            <a:endParaRPr lang="sv-SE" sz="2100"/>
          </a:p>
          <a:p>
            <a:r>
              <a:rPr lang="sv-SE" sz="2100"/>
              <a:t>Det finn</a:t>
            </a:r>
            <a:r>
              <a:rPr lang="sv-SE"/>
              <a:t>s olika</a:t>
            </a:r>
            <a:r>
              <a:rPr lang="sv-SE" sz="2100"/>
              <a:t> sätt att få barn </a:t>
            </a:r>
          </a:p>
          <a:p>
            <a:endParaRPr lang="sv-SE" sz="2100"/>
          </a:p>
          <a:p>
            <a:pPr marL="0" indent="0">
              <a:buNone/>
            </a:pPr>
            <a:endParaRPr lang="sv-SE"/>
          </a:p>
          <a:p>
            <a:pPr marL="358775" lvl="1" indent="0">
              <a:buNone/>
            </a:pPr>
            <a:endParaRPr lang="sv-SE" sz="2100"/>
          </a:p>
        </p:txBody>
      </p:sp>
      <p:pic>
        <p:nvPicPr>
          <p:cNvPr id="7" name="Bildobjekt 6" descr="Gravid person i barn rummet">
            <a:extLst>
              <a:ext uri="{FF2B5EF4-FFF2-40B4-BE49-F238E27FC236}">
                <a16:creationId xmlns:a16="http://schemas.microsoft.com/office/drawing/2014/main" id="{69BE83FA-8130-4E62-BBF1-F41EE3BAB2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1760" y="1635760"/>
            <a:ext cx="2682240" cy="1790148"/>
          </a:xfrm>
          <a:prstGeom prst="rect">
            <a:avLst/>
          </a:prstGeom>
        </p:spPr>
      </p:pic>
    </p:spTree>
    <p:extLst>
      <p:ext uri="{BB962C8B-B14F-4D97-AF65-F5344CB8AC3E}">
        <p14:creationId xmlns:p14="http://schemas.microsoft.com/office/powerpoint/2010/main" val="872914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E8A689-AD91-4183-B4A3-6BB7376224BB}"/>
              </a:ext>
            </a:extLst>
          </p:cNvPr>
          <p:cNvSpPr>
            <a:spLocks noGrp="1"/>
          </p:cNvSpPr>
          <p:nvPr>
            <p:ph type="title" idx="4294967295"/>
          </p:nvPr>
        </p:nvSpPr>
        <p:spPr>
          <a:xfrm>
            <a:off x="471055" y="720725"/>
            <a:ext cx="4288270" cy="1036638"/>
          </a:xfrm>
        </p:spPr>
        <p:txBody>
          <a:bodyPr/>
          <a:lstStyle/>
          <a:p>
            <a:r>
              <a:rPr lang="sv-SE"/>
              <a:t>Ofrivillig barnlöshet</a:t>
            </a:r>
          </a:p>
        </p:txBody>
      </p:sp>
      <p:sp>
        <p:nvSpPr>
          <p:cNvPr id="3" name="Platshållare för innehåll 2">
            <a:extLst>
              <a:ext uri="{FF2B5EF4-FFF2-40B4-BE49-F238E27FC236}">
                <a16:creationId xmlns:a16="http://schemas.microsoft.com/office/drawing/2014/main" id="{84D68A22-1AE5-4286-87B1-775487F66845}"/>
              </a:ext>
            </a:extLst>
          </p:cNvPr>
          <p:cNvSpPr>
            <a:spLocks noGrp="1"/>
          </p:cNvSpPr>
          <p:nvPr>
            <p:ph idx="4294967295"/>
          </p:nvPr>
        </p:nvSpPr>
        <p:spPr>
          <a:xfrm>
            <a:off x="655638" y="1757363"/>
            <a:ext cx="7573962" cy="2714625"/>
          </a:xfrm>
        </p:spPr>
        <p:txBody>
          <a:bodyPr/>
          <a:lstStyle/>
          <a:p>
            <a:r>
              <a:rPr lang="sv-SE"/>
              <a:t>Utredningar om fertilitet kan göras på personer med svenskt personnummer.</a:t>
            </a:r>
          </a:p>
          <a:p>
            <a:r>
              <a:rPr lang="sv-SE"/>
              <a:t>Om en kvinna och en man börjar en gemensam utredning </a:t>
            </a:r>
            <a:br>
              <a:rPr lang="sv-SE"/>
            </a:br>
            <a:r>
              <a:rPr lang="sv-SE"/>
              <a:t>så undersöks båda två. </a:t>
            </a:r>
          </a:p>
          <a:p>
            <a:pPr marL="0" indent="0">
              <a:buNone/>
            </a:pPr>
            <a:endParaRPr lang="sv-SE"/>
          </a:p>
        </p:txBody>
      </p:sp>
    </p:spTree>
    <p:extLst>
      <p:ext uri="{BB962C8B-B14F-4D97-AF65-F5344CB8AC3E}">
        <p14:creationId xmlns:p14="http://schemas.microsoft.com/office/powerpoint/2010/main" val="34505160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AD04B6-CC1B-4B14-9236-67CC9D1230D8}"/>
              </a:ext>
            </a:extLst>
          </p:cNvPr>
          <p:cNvSpPr>
            <a:spLocks noGrp="1"/>
          </p:cNvSpPr>
          <p:nvPr>
            <p:ph type="title" idx="4294967295"/>
          </p:nvPr>
        </p:nvSpPr>
        <p:spPr>
          <a:xfrm>
            <a:off x="484909" y="720725"/>
            <a:ext cx="4274416" cy="1036638"/>
          </a:xfrm>
        </p:spPr>
        <p:txBody>
          <a:bodyPr/>
          <a:lstStyle/>
          <a:p>
            <a:r>
              <a:rPr lang="sv-SE"/>
              <a:t>Missfall </a:t>
            </a:r>
            <a:br>
              <a:rPr lang="sv-SE"/>
            </a:br>
            <a:endParaRPr lang="sv-SE"/>
          </a:p>
        </p:txBody>
      </p:sp>
      <p:sp>
        <p:nvSpPr>
          <p:cNvPr id="3" name="Platshållare för innehåll 2">
            <a:extLst>
              <a:ext uri="{FF2B5EF4-FFF2-40B4-BE49-F238E27FC236}">
                <a16:creationId xmlns:a16="http://schemas.microsoft.com/office/drawing/2014/main" id="{A72414CB-DFF0-4E19-AFA3-6FD9F1EF65B0}"/>
              </a:ext>
            </a:extLst>
          </p:cNvPr>
          <p:cNvSpPr>
            <a:spLocks noGrp="1"/>
          </p:cNvSpPr>
          <p:nvPr>
            <p:ph idx="4294967295"/>
          </p:nvPr>
        </p:nvSpPr>
        <p:spPr>
          <a:xfrm>
            <a:off x="484908" y="1639888"/>
            <a:ext cx="5180879" cy="3044825"/>
          </a:xfrm>
        </p:spPr>
        <p:txBody>
          <a:bodyPr/>
          <a:lstStyle/>
          <a:p>
            <a:r>
              <a:rPr lang="sv-SE"/>
              <a:t>Det är vanligt med missfall</a:t>
            </a:r>
          </a:p>
          <a:p>
            <a:r>
              <a:rPr lang="sv-SE" sz="2100"/>
              <a:t>Det är </a:t>
            </a:r>
            <a:r>
              <a:rPr lang="sv-SE"/>
              <a:t>i</a:t>
            </a:r>
            <a:r>
              <a:rPr lang="sv-SE" sz="2100"/>
              <a:t>ngens fel</a:t>
            </a:r>
          </a:p>
          <a:p>
            <a:r>
              <a:rPr lang="sv-SE"/>
              <a:t>Missfall är i</a:t>
            </a:r>
            <a:r>
              <a:rPr lang="sv-SE" sz="2100"/>
              <a:t>nget hinder för att bli gravid igen</a:t>
            </a:r>
          </a:p>
          <a:p>
            <a:pPr marL="0" indent="0">
              <a:buNone/>
            </a:pPr>
            <a:endParaRPr lang="sv-SE"/>
          </a:p>
        </p:txBody>
      </p:sp>
    </p:spTree>
    <p:extLst>
      <p:ext uri="{BB962C8B-B14F-4D97-AF65-F5344CB8AC3E}">
        <p14:creationId xmlns:p14="http://schemas.microsoft.com/office/powerpoint/2010/main" val="2450493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B1F20C-6E56-453F-8AE5-4D6B68304C74}"/>
              </a:ext>
            </a:extLst>
          </p:cNvPr>
          <p:cNvSpPr>
            <a:spLocks noGrp="1"/>
          </p:cNvSpPr>
          <p:nvPr>
            <p:ph type="title" idx="4294967295"/>
          </p:nvPr>
        </p:nvSpPr>
        <p:spPr>
          <a:xfrm>
            <a:off x="561109" y="753485"/>
            <a:ext cx="4198216" cy="1036638"/>
          </a:xfrm>
        </p:spPr>
        <p:txBody>
          <a:bodyPr/>
          <a:lstStyle/>
          <a:p>
            <a:r>
              <a:rPr lang="sv-SE"/>
              <a:t>Abort</a:t>
            </a:r>
          </a:p>
        </p:txBody>
      </p:sp>
      <p:sp>
        <p:nvSpPr>
          <p:cNvPr id="3" name="Platshållare för innehåll 2">
            <a:extLst>
              <a:ext uri="{FF2B5EF4-FFF2-40B4-BE49-F238E27FC236}">
                <a16:creationId xmlns:a16="http://schemas.microsoft.com/office/drawing/2014/main" id="{AB7941B2-0A57-486F-8371-BCAB7EDA2A35}"/>
              </a:ext>
            </a:extLst>
          </p:cNvPr>
          <p:cNvSpPr>
            <a:spLocks noGrp="1"/>
          </p:cNvSpPr>
          <p:nvPr>
            <p:ph idx="4294967295"/>
          </p:nvPr>
        </p:nvSpPr>
        <p:spPr>
          <a:xfrm>
            <a:off x="727364" y="1703388"/>
            <a:ext cx="8416636" cy="2714625"/>
          </a:xfrm>
        </p:spPr>
        <p:txBody>
          <a:bodyPr/>
          <a:lstStyle/>
          <a:p>
            <a:r>
              <a:rPr lang="sv-SE"/>
              <a:t>Den som är gravid bestämmer</a:t>
            </a:r>
          </a:p>
          <a:p>
            <a:pPr lvl="1"/>
            <a:r>
              <a:rPr lang="sv-SE"/>
              <a:t>Att bestämma över sin kropp</a:t>
            </a:r>
          </a:p>
          <a:p>
            <a:pPr lvl="1"/>
            <a:r>
              <a:rPr lang="sv-SE"/>
              <a:t>Att bestämma om antalet barn </a:t>
            </a:r>
          </a:p>
          <a:p>
            <a:pPr lvl="1"/>
            <a:r>
              <a:rPr lang="sv-SE"/>
              <a:t>Att bestämma om tiden mellan graviditeter</a:t>
            </a:r>
          </a:p>
          <a:p>
            <a:r>
              <a:rPr lang="sv-SE"/>
              <a:t>Abortlagen </a:t>
            </a:r>
          </a:p>
          <a:p>
            <a:pPr lvl="1"/>
            <a:r>
              <a:rPr lang="sv-SE"/>
              <a:t>Ger alla kvinnor rätt till fri abort till och med den 18:e graviditetsveckan </a:t>
            </a:r>
            <a:br>
              <a:rPr lang="sv-SE"/>
            </a:br>
            <a:r>
              <a:rPr lang="sv-SE"/>
              <a:t>och efter 18:e graviditetsveckan om Socialstyrelsen godkänt.</a:t>
            </a:r>
          </a:p>
        </p:txBody>
      </p:sp>
      <p:sp>
        <p:nvSpPr>
          <p:cNvPr id="6" name="Rektangel 5">
            <a:extLst>
              <a:ext uri="{FF2B5EF4-FFF2-40B4-BE49-F238E27FC236}">
                <a16:creationId xmlns:a16="http://schemas.microsoft.com/office/drawing/2014/main" id="{7784A668-F964-485D-862D-A55DF967ACFE}"/>
              </a:ext>
            </a:extLst>
          </p:cNvPr>
          <p:cNvSpPr/>
          <p:nvPr/>
        </p:nvSpPr>
        <p:spPr>
          <a:xfrm>
            <a:off x="6660931" y="1929062"/>
            <a:ext cx="2483069" cy="9058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600" b="1"/>
              <a:t>Du har rätt till samtalsstöd före och efter abort. </a:t>
            </a:r>
          </a:p>
        </p:txBody>
      </p:sp>
    </p:spTree>
    <p:extLst>
      <p:ext uri="{BB962C8B-B14F-4D97-AF65-F5344CB8AC3E}">
        <p14:creationId xmlns:p14="http://schemas.microsoft.com/office/powerpoint/2010/main" val="3558117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0EAF87D-5AC5-4C61-994D-46E84942F6BE}"/>
              </a:ext>
            </a:extLst>
          </p:cNvPr>
          <p:cNvSpPr>
            <a:spLocks noGrp="1"/>
          </p:cNvSpPr>
          <p:nvPr>
            <p:ph type="title" idx="4294967295"/>
          </p:nvPr>
        </p:nvSpPr>
        <p:spPr>
          <a:xfrm>
            <a:off x="554182" y="720725"/>
            <a:ext cx="4205143" cy="1036638"/>
          </a:xfrm>
        </p:spPr>
        <p:txBody>
          <a:bodyPr/>
          <a:lstStyle/>
          <a:p>
            <a:r>
              <a:rPr lang="sv-SE"/>
              <a:t>Könssjukdomar</a:t>
            </a:r>
          </a:p>
        </p:txBody>
      </p:sp>
      <p:sp>
        <p:nvSpPr>
          <p:cNvPr id="3" name="Platshållare för innehåll 2">
            <a:extLst>
              <a:ext uri="{FF2B5EF4-FFF2-40B4-BE49-F238E27FC236}">
                <a16:creationId xmlns:a16="http://schemas.microsoft.com/office/drawing/2014/main" id="{F82F3B3E-6EE8-4774-94EE-83297AF1B391}"/>
              </a:ext>
            </a:extLst>
          </p:cNvPr>
          <p:cNvSpPr>
            <a:spLocks noGrp="1"/>
          </p:cNvSpPr>
          <p:nvPr>
            <p:ph idx="4294967295"/>
          </p:nvPr>
        </p:nvSpPr>
        <p:spPr>
          <a:xfrm>
            <a:off x="690563" y="1660525"/>
            <a:ext cx="8453437" cy="2713038"/>
          </a:xfrm>
          <a:ln>
            <a:noFill/>
          </a:ln>
        </p:spPr>
        <p:txBody>
          <a:bodyPr>
            <a:noAutofit/>
          </a:bodyPr>
          <a:lstStyle/>
          <a:p>
            <a:r>
              <a:rPr lang="sv-SE"/>
              <a:t>Du har rätt att skydda dig mot sexuellt överförda infektioner.</a:t>
            </a:r>
          </a:p>
          <a:p>
            <a:r>
              <a:rPr lang="sv-SE"/>
              <a:t>Du kan smittas vid </a:t>
            </a:r>
            <a:r>
              <a:rPr lang="sv-SE" b="1"/>
              <a:t>oskyddat</a:t>
            </a:r>
            <a:r>
              <a:rPr lang="sv-SE"/>
              <a:t> oralt, vaginalt och analt samlag.</a:t>
            </a:r>
          </a:p>
          <a:p>
            <a:r>
              <a:rPr lang="sv-SE"/>
              <a:t>Testa dig på vårdcentral, gynekologisk mottagning eller ungdomsmottagning (13-25 år). Ring 1177 om du behöver råd.</a:t>
            </a:r>
          </a:p>
          <a:p>
            <a:r>
              <a:rPr lang="sv-SE"/>
              <a:t>Du är skyldig att testa dig vid misstanke om att du har en könssjukdom som finns i Smittskyddslagen.</a:t>
            </a:r>
            <a:endParaRPr lang="sv-SE" sz="1800"/>
          </a:p>
          <a:p>
            <a:r>
              <a:rPr lang="sv-SE" sz="2100"/>
              <a:t>Det är </a:t>
            </a:r>
            <a:r>
              <a:rPr lang="sv-SE" sz="2100" b="1"/>
              <a:t>gratis att testa sig </a:t>
            </a:r>
            <a:r>
              <a:rPr lang="sv-SE" sz="2100"/>
              <a:t>för sjukdomar som finns i Smittskyddslagen.</a:t>
            </a:r>
          </a:p>
        </p:txBody>
      </p:sp>
    </p:spTree>
    <p:extLst>
      <p:ext uri="{BB962C8B-B14F-4D97-AF65-F5344CB8AC3E}">
        <p14:creationId xmlns:p14="http://schemas.microsoft.com/office/powerpoint/2010/main" val="577128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29C9B60-2B69-4F1A-B3DA-A382D27C635E}"/>
              </a:ext>
            </a:extLst>
          </p:cNvPr>
          <p:cNvSpPr>
            <a:spLocks noGrp="1"/>
          </p:cNvSpPr>
          <p:nvPr>
            <p:ph type="title" idx="4294967295"/>
          </p:nvPr>
        </p:nvSpPr>
        <p:spPr>
          <a:xfrm>
            <a:off x="325582" y="630670"/>
            <a:ext cx="3973368" cy="1036638"/>
          </a:xfrm>
        </p:spPr>
        <p:txBody>
          <a:bodyPr/>
          <a:lstStyle/>
          <a:p>
            <a:r>
              <a:rPr lang="sv-SE"/>
              <a:t>Cellprovtagning</a:t>
            </a:r>
          </a:p>
        </p:txBody>
      </p:sp>
      <p:sp>
        <p:nvSpPr>
          <p:cNvPr id="3" name="Platshållare för innehåll 2">
            <a:extLst>
              <a:ext uri="{FF2B5EF4-FFF2-40B4-BE49-F238E27FC236}">
                <a16:creationId xmlns:a16="http://schemas.microsoft.com/office/drawing/2014/main" id="{61F04048-0CE1-402D-94AE-41A57B441759}"/>
              </a:ext>
            </a:extLst>
          </p:cNvPr>
          <p:cNvSpPr>
            <a:spLocks noGrp="1"/>
          </p:cNvSpPr>
          <p:nvPr>
            <p:ph idx="4294967295"/>
          </p:nvPr>
        </p:nvSpPr>
        <p:spPr>
          <a:xfrm>
            <a:off x="491836" y="1527175"/>
            <a:ext cx="4904077" cy="2700338"/>
          </a:xfrm>
        </p:spPr>
        <p:txBody>
          <a:bodyPr/>
          <a:lstStyle/>
          <a:p>
            <a:pPr marL="0" indent="0">
              <a:buNone/>
            </a:pPr>
            <a:r>
              <a:rPr lang="sv-SE"/>
              <a:t>En form av hälsoundersökning – screening – </a:t>
            </a:r>
            <a:br>
              <a:rPr lang="sv-SE"/>
            </a:br>
            <a:r>
              <a:rPr lang="sv-SE"/>
              <a:t>för att upptäcka livmoderhalscancer.</a:t>
            </a:r>
          </a:p>
          <a:p>
            <a:r>
              <a:rPr lang="sv-SE"/>
              <a:t>Cellprovtagning räddar liv!</a:t>
            </a:r>
          </a:p>
          <a:p>
            <a:r>
              <a:rPr lang="sv-SE"/>
              <a:t>För kvinnor med svenskt personnummer</a:t>
            </a:r>
          </a:p>
          <a:p>
            <a:r>
              <a:rPr lang="sv-SE"/>
              <a:t>Undersökningen är frivillig</a:t>
            </a:r>
          </a:p>
          <a:p>
            <a:r>
              <a:rPr lang="sv-SE"/>
              <a:t>Sök vård om du är orolig</a:t>
            </a:r>
          </a:p>
        </p:txBody>
      </p:sp>
      <p:pic>
        <p:nvPicPr>
          <p:cNvPr id="9" name="Bildobjekt 8" descr="En foto av ett av rum. Utanför rummet finns en skylt på vilken det står &quot;Provrum&quot;. Bilden ska illustrera ett rum i vilket en undersökning kan genomföras">
            <a:extLst>
              <a:ext uri="{FF2B5EF4-FFF2-40B4-BE49-F238E27FC236}">
                <a16:creationId xmlns:a16="http://schemas.microsoft.com/office/drawing/2014/main" id="{1A20EC3B-1074-4592-A02F-4923E852E228}"/>
              </a:ext>
            </a:extLst>
          </p:cNvPr>
          <p:cNvPicPr>
            <a:picLocks noChangeAspect="1"/>
          </p:cNvPicPr>
          <p:nvPr/>
        </p:nvPicPr>
        <p:blipFill rotWithShape="1">
          <a:blip r:embed="rId3"/>
          <a:srcRect r="1073" b="6"/>
          <a:stretch/>
        </p:blipFill>
        <p:spPr>
          <a:xfrm>
            <a:off x="6156000" y="1641811"/>
            <a:ext cx="2988000" cy="2016000"/>
          </a:xfrm>
          <a:prstGeom prst="rect">
            <a:avLst/>
          </a:prstGeom>
          <a:noFill/>
          <a:ln w="6350">
            <a:solidFill>
              <a:schemeClr val="tx1"/>
            </a:solidFill>
          </a:ln>
        </p:spPr>
      </p:pic>
    </p:spTree>
    <p:extLst>
      <p:ext uri="{BB962C8B-B14F-4D97-AF65-F5344CB8AC3E}">
        <p14:creationId xmlns:p14="http://schemas.microsoft.com/office/powerpoint/2010/main" val="1365436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D1B9850C-47F5-4335-941E-20BAF5C619BF}"/>
              </a:ext>
            </a:extLst>
          </p:cNvPr>
          <p:cNvSpPr>
            <a:spLocks noGrp="1"/>
          </p:cNvSpPr>
          <p:nvPr>
            <p:ph idx="4294967295"/>
          </p:nvPr>
        </p:nvSpPr>
        <p:spPr>
          <a:xfrm>
            <a:off x="3020298" y="2089150"/>
            <a:ext cx="1689100" cy="598488"/>
          </a:xfrm>
        </p:spPr>
        <p:txBody>
          <a:bodyPr>
            <a:normAutofit/>
          </a:bodyPr>
          <a:lstStyle/>
          <a:p>
            <a:pPr marL="0" indent="0">
              <a:buNone/>
            </a:pPr>
            <a:r>
              <a:rPr lang="sv-SE">
                <a:effectLst/>
                <a:hlinkClick r:id="rId3"/>
              </a:rPr>
              <a:t>Film om SRHR</a:t>
            </a:r>
            <a:endParaRPr lang="sv-SE">
              <a:effectLst/>
            </a:endParaRPr>
          </a:p>
          <a:p>
            <a:pPr marL="0" indent="0">
              <a:buNone/>
            </a:pPr>
            <a:endParaRPr lang="sv-SE"/>
          </a:p>
        </p:txBody>
      </p:sp>
      <p:pic>
        <p:nvPicPr>
          <p:cNvPr id="12" name="Bildobjekt 11" descr="En bild som visar av trä, gammal, stack, trä&#10;&#10;Automatiskt genererad beskrivning">
            <a:extLst>
              <a:ext uri="{FF2B5EF4-FFF2-40B4-BE49-F238E27FC236}">
                <a16:creationId xmlns:a16="http://schemas.microsoft.com/office/drawing/2014/main" id="{A4A1C5FA-06F1-4A3A-8874-213B5F6BB647}"/>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6434" r="20305" b="4027"/>
          <a:stretch/>
        </p:blipFill>
        <p:spPr>
          <a:xfrm>
            <a:off x="5467971" y="10"/>
            <a:ext cx="3676029" cy="4967990"/>
          </a:xfrm>
          <a:prstGeom prst="rect">
            <a:avLst/>
          </a:prstGeom>
          <a:noFill/>
        </p:spPr>
      </p:pic>
      <p:sp>
        <p:nvSpPr>
          <p:cNvPr id="13" name="textruta 12">
            <a:extLst>
              <a:ext uri="{FF2B5EF4-FFF2-40B4-BE49-F238E27FC236}">
                <a16:creationId xmlns:a16="http://schemas.microsoft.com/office/drawing/2014/main" id="{FA9EA59A-2197-4791-84D0-CB3A53E17771}"/>
              </a:ext>
            </a:extLst>
          </p:cNvPr>
          <p:cNvSpPr txBox="1"/>
          <p:nvPr/>
        </p:nvSpPr>
        <p:spPr>
          <a:xfrm>
            <a:off x="6609332" y="4767945"/>
            <a:ext cx="2534668" cy="200055"/>
          </a:xfrm>
          <a:prstGeom prst="rect">
            <a:avLst/>
          </a:prstGeom>
          <a:solidFill>
            <a:srgbClr val="000000"/>
          </a:solidFill>
        </p:spPr>
        <p:txBody>
          <a:bodyPr wrap="none" rtlCol="0">
            <a:spAutoFit/>
          </a:bodyPr>
          <a:lstStyle/>
          <a:p>
            <a:pPr algn="r">
              <a:spcAft>
                <a:spcPts val="600"/>
              </a:spcAft>
            </a:pPr>
            <a:r>
              <a:rPr lang="sv-SE" sz="700">
                <a:solidFill>
                  <a:srgbClr val="FFFFFF"/>
                </a:solidFill>
                <a:hlinkClick r:id="rId5" tooltip="https://www.flickr.com/photos/kbeil/3736430524/">
                  <a:extLst>
                    <a:ext uri="{A12FA001-AC4F-418D-AE19-62706E023703}">
                      <ahyp:hlinkClr xmlns:ahyp="http://schemas.microsoft.com/office/drawing/2018/hyperlinkcolor" val="tx"/>
                    </a:ext>
                  </a:extLst>
                </a:hlinkClick>
              </a:rPr>
              <a:t>Det här fotot</a:t>
            </a:r>
            <a:r>
              <a:rPr lang="sv-SE" sz="700">
                <a:solidFill>
                  <a:srgbClr val="FFFFFF"/>
                </a:solidFill>
              </a:rPr>
              <a:t> av Okänd författare licensieras enligt </a:t>
            </a:r>
            <a:r>
              <a:rPr lang="sv-SE" sz="700">
                <a:solidFill>
                  <a:srgbClr val="FFFFFF"/>
                </a:solidFill>
                <a:hlinkClick r:id="rId6" tooltip="https://creativecommons.org/licenses/by-nc-nd/3.0/">
                  <a:extLst>
                    <a:ext uri="{A12FA001-AC4F-418D-AE19-62706E023703}">
                      <ahyp:hlinkClr xmlns:ahyp="http://schemas.microsoft.com/office/drawing/2018/hyperlinkcolor" val="tx"/>
                    </a:ext>
                  </a:extLst>
                </a:hlinkClick>
              </a:rPr>
              <a:t>CC BY-NC-ND</a:t>
            </a:r>
            <a:endParaRPr lang="sv-SE" sz="700">
              <a:solidFill>
                <a:srgbClr val="FFFFFF"/>
              </a:solidFill>
            </a:endParaRPr>
          </a:p>
        </p:txBody>
      </p:sp>
    </p:spTree>
    <p:extLst>
      <p:ext uri="{BB962C8B-B14F-4D97-AF65-F5344CB8AC3E}">
        <p14:creationId xmlns:p14="http://schemas.microsoft.com/office/powerpoint/2010/main" val="10775782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FFD978EB-FCD6-40B6-A1E5-70FB813ED2D1}"/>
              </a:ext>
            </a:extLst>
          </p:cNvPr>
          <p:cNvSpPr>
            <a:spLocks noGrp="1"/>
          </p:cNvSpPr>
          <p:nvPr>
            <p:ph idx="4294967295"/>
          </p:nvPr>
        </p:nvSpPr>
        <p:spPr>
          <a:xfrm>
            <a:off x="1733005" y="1973747"/>
            <a:ext cx="3544389" cy="2714625"/>
          </a:xfrm>
        </p:spPr>
        <p:txBody>
          <a:bodyPr/>
          <a:lstStyle/>
          <a:p>
            <a:pPr marL="0" indent="0" algn="r">
              <a:buNone/>
            </a:pPr>
            <a:r>
              <a:rPr lang="sv-SE">
                <a:hlinkClick r:id="rId3"/>
              </a:rPr>
              <a:t>Film om cellprov</a:t>
            </a:r>
            <a:r>
              <a:rPr lang="sv-SE"/>
              <a:t> </a:t>
            </a:r>
            <a:br>
              <a:rPr lang="sv-SE"/>
            </a:br>
            <a:r>
              <a:rPr lang="sv-SE"/>
              <a:t>(på sex språk) </a:t>
            </a:r>
          </a:p>
          <a:p>
            <a:pPr marL="0" indent="0" algn="r">
              <a:buNone/>
            </a:pPr>
            <a:endParaRPr lang="sv-SE"/>
          </a:p>
        </p:txBody>
      </p:sp>
      <p:pic>
        <p:nvPicPr>
          <p:cNvPr id="9" name="Bildobjekt 8" descr="En bild som visar av trä, gammal, stack, trä&#10;&#10;Automatiskt genererad beskrivning">
            <a:extLst>
              <a:ext uri="{FF2B5EF4-FFF2-40B4-BE49-F238E27FC236}">
                <a16:creationId xmlns:a16="http://schemas.microsoft.com/office/drawing/2014/main" id="{061C48A3-B078-4E2F-97BD-8C7FDD157C2D}"/>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6434" r="20305" b="4027"/>
          <a:stretch/>
        </p:blipFill>
        <p:spPr>
          <a:xfrm>
            <a:off x="5467971" y="10"/>
            <a:ext cx="3676029" cy="4967990"/>
          </a:xfrm>
          <a:prstGeom prst="rect">
            <a:avLst/>
          </a:prstGeom>
          <a:noFill/>
        </p:spPr>
      </p:pic>
      <p:sp>
        <p:nvSpPr>
          <p:cNvPr id="10" name="textruta 9">
            <a:extLst>
              <a:ext uri="{FF2B5EF4-FFF2-40B4-BE49-F238E27FC236}">
                <a16:creationId xmlns:a16="http://schemas.microsoft.com/office/drawing/2014/main" id="{C28ADB7B-008C-4653-BCCB-72EB5FDF419A}"/>
              </a:ext>
            </a:extLst>
          </p:cNvPr>
          <p:cNvSpPr txBox="1"/>
          <p:nvPr/>
        </p:nvSpPr>
        <p:spPr>
          <a:xfrm>
            <a:off x="6609332" y="4767945"/>
            <a:ext cx="2534668" cy="200055"/>
          </a:xfrm>
          <a:prstGeom prst="rect">
            <a:avLst/>
          </a:prstGeom>
          <a:solidFill>
            <a:srgbClr val="000000"/>
          </a:solidFill>
        </p:spPr>
        <p:txBody>
          <a:bodyPr wrap="none" rtlCol="0">
            <a:spAutoFit/>
          </a:bodyPr>
          <a:lstStyle/>
          <a:p>
            <a:pPr algn="r">
              <a:spcAft>
                <a:spcPts val="600"/>
              </a:spcAft>
            </a:pPr>
            <a:r>
              <a:rPr lang="sv-SE" sz="700">
                <a:solidFill>
                  <a:srgbClr val="FFFFFF"/>
                </a:solidFill>
                <a:hlinkClick r:id="rId5" tooltip="https://www.flickr.com/photos/kbeil/3736430524/">
                  <a:extLst>
                    <a:ext uri="{A12FA001-AC4F-418D-AE19-62706E023703}">
                      <ahyp:hlinkClr xmlns:ahyp="http://schemas.microsoft.com/office/drawing/2018/hyperlinkcolor" val="tx"/>
                    </a:ext>
                  </a:extLst>
                </a:hlinkClick>
              </a:rPr>
              <a:t>Det här fotot</a:t>
            </a:r>
            <a:r>
              <a:rPr lang="sv-SE" sz="700">
                <a:solidFill>
                  <a:srgbClr val="FFFFFF"/>
                </a:solidFill>
              </a:rPr>
              <a:t> av Okänd författare licensieras enligt </a:t>
            </a:r>
            <a:r>
              <a:rPr lang="sv-SE" sz="700">
                <a:solidFill>
                  <a:srgbClr val="FFFFFF"/>
                </a:solidFill>
                <a:hlinkClick r:id="rId6" tooltip="https://creativecommons.org/licenses/by-nc-nd/3.0/">
                  <a:extLst>
                    <a:ext uri="{A12FA001-AC4F-418D-AE19-62706E023703}">
                      <ahyp:hlinkClr xmlns:ahyp="http://schemas.microsoft.com/office/drawing/2018/hyperlinkcolor" val="tx"/>
                    </a:ext>
                  </a:extLst>
                </a:hlinkClick>
              </a:rPr>
              <a:t>CC BY-NC-ND</a:t>
            </a:r>
            <a:endParaRPr lang="sv-SE" sz="700">
              <a:solidFill>
                <a:srgbClr val="FFFFFF"/>
              </a:solidFill>
            </a:endParaRPr>
          </a:p>
        </p:txBody>
      </p:sp>
    </p:spTree>
    <p:extLst>
      <p:ext uri="{BB962C8B-B14F-4D97-AF65-F5344CB8AC3E}">
        <p14:creationId xmlns:p14="http://schemas.microsoft.com/office/powerpoint/2010/main" val="9847470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8" name="Pratbubbla: oval 7">
            <a:extLst>
              <a:ext uri="{FF2B5EF4-FFF2-40B4-BE49-F238E27FC236}">
                <a16:creationId xmlns:a16="http://schemas.microsoft.com/office/drawing/2014/main" id="{B255211A-0696-4D24-986E-C6C655DB18F7}"/>
              </a:ext>
            </a:extLst>
          </p:cNvPr>
          <p:cNvSpPr/>
          <p:nvPr/>
        </p:nvSpPr>
        <p:spPr>
          <a:xfrm>
            <a:off x="4567101" y="1347614"/>
            <a:ext cx="4466683" cy="2564091"/>
          </a:xfrm>
          <a:prstGeom prst="wedgeEllipseCallout">
            <a:avLst>
              <a:gd name="adj1" fmla="val -11280"/>
              <a:gd name="adj2" fmla="val 73991"/>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Om ja, kan du hjälpa till att göra det lättare för flickor och kvinnor att vara med, även när de har mens?</a:t>
            </a:r>
          </a:p>
        </p:txBody>
      </p:sp>
      <p:sp>
        <p:nvSpPr>
          <p:cNvPr id="6" name="Pratbubbla: oval 5">
            <a:extLst>
              <a:ext uri="{FF2B5EF4-FFF2-40B4-BE49-F238E27FC236}">
                <a16:creationId xmlns:a16="http://schemas.microsoft.com/office/drawing/2014/main" id="{56ACD234-E931-41CD-8338-90F0D7D811F0}"/>
              </a:ext>
            </a:extLst>
          </p:cNvPr>
          <p:cNvSpPr/>
          <p:nvPr/>
        </p:nvSpPr>
        <p:spPr>
          <a:xfrm>
            <a:off x="302419" y="1066184"/>
            <a:ext cx="4870310" cy="2885254"/>
          </a:xfrm>
          <a:prstGeom prst="wedgeEllipseCallout">
            <a:avLst>
              <a:gd name="adj1" fmla="val -28023"/>
              <a:gd name="adj2" fmla="val -71349"/>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Finns det myter och tankar om mens som hindrar flickors och kvinnors liv? </a:t>
            </a:r>
            <a:br>
              <a:rPr lang="sv-SE" sz="2100">
                <a:solidFill>
                  <a:schemeClr val="tx1"/>
                </a:solidFill>
              </a:rPr>
            </a:br>
            <a:r>
              <a:rPr lang="sv-SE" sz="2100">
                <a:solidFill>
                  <a:schemeClr val="tx1"/>
                </a:solidFill>
              </a:rPr>
              <a:t>Exempel: att gå i skolan, delta i aktiviteter och att arbeta?</a:t>
            </a:r>
          </a:p>
        </p:txBody>
      </p:sp>
    </p:spTree>
    <p:extLst>
      <p:ext uri="{BB962C8B-B14F-4D97-AF65-F5344CB8AC3E}">
        <p14:creationId xmlns:p14="http://schemas.microsoft.com/office/powerpoint/2010/main" val="974968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3D2D2ECD-41E9-48C4-8A2F-548253B87F82}"/>
              </a:ext>
            </a:extLst>
          </p:cNvPr>
          <p:cNvSpPr>
            <a:spLocks noGrp="1"/>
          </p:cNvSpPr>
          <p:nvPr>
            <p:ph type="title" idx="4294967295"/>
          </p:nvPr>
        </p:nvSpPr>
        <p:spPr>
          <a:xfrm>
            <a:off x="360218" y="720725"/>
            <a:ext cx="8077200" cy="1036638"/>
          </a:xfrm>
        </p:spPr>
        <p:txBody>
          <a:bodyPr/>
          <a:lstStyle/>
          <a:p>
            <a:r>
              <a:rPr lang="sv-SE"/>
              <a:t>Klimakteriet är en naturlig del av att bli äldre</a:t>
            </a:r>
          </a:p>
        </p:txBody>
      </p:sp>
      <p:sp>
        <p:nvSpPr>
          <p:cNvPr id="8" name="Platshållare för innehåll 7">
            <a:extLst>
              <a:ext uri="{FF2B5EF4-FFF2-40B4-BE49-F238E27FC236}">
                <a16:creationId xmlns:a16="http://schemas.microsoft.com/office/drawing/2014/main" id="{B3CEA871-CF55-424E-BFC6-AF987964B5A8}"/>
              </a:ext>
            </a:extLst>
          </p:cNvPr>
          <p:cNvSpPr>
            <a:spLocks noGrp="1"/>
          </p:cNvSpPr>
          <p:nvPr>
            <p:ph idx="4294967295"/>
          </p:nvPr>
        </p:nvSpPr>
        <p:spPr>
          <a:xfrm>
            <a:off x="651165" y="1800225"/>
            <a:ext cx="8853054" cy="2700338"/>
          </a:xfrm>
        </p:spPr>
        <p:txBody>
          <a:bodyPr/>
          <a:lstStyle/>
          <a:p>
            <a:pPr marL="0" indent="0">
              <a:buNone/>
            </a:pPr>
            <a:r>
              <a:rPr lang="sv-SE" b="1"/>
              <a:t>Vad händer när en kvinna kommer i klimakteriet?</a:t>
            </a:r>
          </a:p>
          <a:p>
            <a:pPr marL="0" indent="0">
              <a:buNone/>
            </a:pPr>
            <a:r>
              <a:rPr lang="sv-SE"/>
              <a:t>Kvinnor känner av klimakteriet på olika sätt</a:t>
            </a:r>
          </a:p>
          <a:p>
            <a:pPr lvl="1"/>
            <a:r>
              <a:rPr lang="sv-SE"/>
              <a:t>Fysiskt och psykiskt</a:t>
            </a:r>
          </a:p>
          <a:p>
            <a:pPr lvl="1"/>
            <a:r>
              <a:rPr lang="sv-SE"/>
              <a:t>En del kvinnor påverkas mycket </a:t>
            </a:r>
            <a:br>
              <a:rPr lang="sv-SE"/>
            </a:br>
            <a:r>
              <a:rPr lang="sv-SE"/>
              <a:t>och andra mindre eller inte alls.</a:t>
            </a:r>
          </a:p>
        </p:txBody>
      </p:sp>
      <p:sp>
        <p:nvSpPr>
          <p:cNvPr id="9" name="Ellips 8">
            <a:extLst>
              <a:ext uri="{FF2B5EF4-FFF2-40B4-BE49-F238E27FC236}">
                <a16:creationId xmlns:a16="http://schemas.microsoft.com/office/drawing/2014/main" id="{6AB5EE1C-063C-4F46-BD11-2E250AD5E1A6}"/>
              </a:ext>
            </a:extLst>
          </p:cNvPr>
          <p:cNvSpPr/>
          <p:nvPr/>
        </p:nvSpPr>
        <p:spPr>
          <a:xfrm>
            <a:off x="4994563" y="2868069"/>
            <a:ext cx="5577791" cy="259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spcAft>
                <a:spcPts val="600"/>
              </a:spcAft>
              <a:buNone/>
            </a:pPr>
            <a:r>
              <a:rPr lang="sv-SE" sz="1600" b="1"/>
              <a:t>Kontakta din vårdcentral </a:t>
            </a:r>
            <a:br>
              <a:rPr lang="sv-SE" sz="1600" b="1"/>
            </a:br>
            <a:r>
              <a:rPr lang="sv-SE" sz="1600" b="1"/>
              <a:t>eller gynekolog om behöver hjälp.</a:t>
            </a:r>
          </a:p>
          <a:p>
            <a:pPr marL="0" indent="0">
              <a:buNone/>
            </a:pPr>
            <a:r>
              <a:rPr lang="sv-SE" sz="1600" b="1"/>
              <a:t>Läs om klimakteriet på 1177.se </a:t>
            </a:r>
            <a:br>
              <a:rPr lang="sv-SE" sz="1600" b="1"/>
            </a:br>
            <a:r>
              <a:rPr lang="sv-SE" sz="1600" b="1"/>
              <a:t>och på RFSU.se.</a:t>
            </a:r>
          </a:p>
        </p:txBody>
      </p:sp>
    </p:spTree>
    <p:extLst>
      <p:ext uri="{BB962C8B-B14F-4D97-AF65-F5344CB8AC3E}">
        <p14:creationId xmlns:p14="http://schemas.microsoft.com/office/powerpoint/2010/main" val="41967361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6840D38-8375-479D-9D72-BB644D137F4A}"/>
              </a:ext>
            </a:extLst>
          </p:cNvPr>
          <p:cNvSpPr>
            <a:spLocks noGrp="1"/>
          </p:cNvSpPr>
          <p:nvPr>
            <p:ph type="title" idx="4294967295"/>
          </p:nvPr>
        </p:nvSpPr>
        <p:spPr>
          <a:xfrm>
            <a:off x="471054" y="720725"/>
            <a:ext cx="5683250" cy="1036638"/>
          </a:xfrm>
        </p:spPr>
        <p:txBody>
          <a:bodyPr/>
          <a:lstStyle/>
          <a:p>
            <a:r>
              <a:rPr lang="sv-SE"/>
              <a:t>Om du vill veta mer</a:t>
            </a:r>
          </a:p>
        </p:txBody>
      </p:sp>
      <p:sp>
        <p:nvSpPr>
          <p:cNvPr id="3" name="Platshållare för innehåll 2">
            <a:extLst>
              <a:ext uri="{FF2B5EF4-FFF2-40B4-BE49-F238E27FC236}">
                <a16:creationId xmlns:a16="http://schemas.microsoft.com/office/drawing/2014/main" id="{C4C23D2F-93A4-46F7-AAED-8CE70B8C5F0A}"/>
              </a:ext>
            </a:extLst>
          </p:cNvPr>
          <p:cNvSpPr>
            <a:spLocks noGrp="1"/>
          </p:cNvSpPr>
          <p:nvPr>
            <p:ph idx="4294967295"/>
          </p:nvPr>
        </p:nvSpPr>
        <p:spPr>
          <a:xfrm>
            <a:off x="699655" y="1800225"/>
            <a:ext cx="8444345" cy="2924175"/>
          </a:xfrm>
        </p:spPr>
        <p:txBody>
          <a:bodyPr vert="horz" lIns="0" tIns="0" rIns="0" bIns="0" spcCol="180000" rtlCol="0" anchor="t">
            <a:noAutofit/>
          </a:bodyPr>
          <a:lstStyle/>
          <a:p>
            <a:pPr marL="0" indent="0">
              <a:spcAft>
                <a:spcPts val="1200"/>
              </a:spcAft>
              <a:buNone/>
            </a:pPr>
            <a:r>
              <a:rPr lang="sv-SE"/>
              <a:t>Du hittar information på </a:t>
            </a:r>
            <a:r>
              <a:rPr lang="sv-SE">
                <a:hlinkClick r:id="rId3"/>
              </a:rPr>
              <a:t>www.1177.se</a:t>
            </a:r>
            <a:r>
              <a:rPr lang="sv-SE"/>
              <a:t> 	</a:t>
            </a:r>
          </a:p>
          <a:p>
            <a:pPr marL="0" indent="0">
              <a:spcAft>
                <a:spcPts val="1200"/>
              </a:spcAft>
              <a:buNone/>
            </a:pPr>
            <a:r>
              <a:rPr lang="sv-SE"/>
              <a:t>Information finns även här: </a:t>
            </a:r>
            <a:r>
              <a:rPr lang="sv-SE">
                <a:hlinkClick r:id="rId4"/>
              </a:rPr>
              <a:t>Sex, kropp och hälsa på olika språk | RFSU</a:t>
            </a:r>
            <a:endParaRPr lang="sv-SE"/>
          </a:p>
          <a:p>
            <a:pPr marL="358775" lvl="1" indent="0">
              <a:buNone/>
            </a:pPr>
            <a:endParaRPr lang="sv-SE"/>
          </a:p>
        </p:txBody>
      </p:sp>
    </p:spTree>
    <p:extLst>
      <p:ext uri="{BB962C8B-B14F-4D97-AF65-F5344CB8AC3E}">
        <p14:creationId xmlns:p14="http://schemas.microsoft.com/office/powerpoint/2010/main" val="1791973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D50E00A8-06B2-4829-B42F-B2A9478F20FB}"/>
              </a:ext>
            </a:extLst>
          </p:cNvPr>
          <p:cNvSpPr>
            <a:spLocks noGrp="1"/>
          </p:cNvSpPr>
          <p:nvPr>
            <p:ph type="title" idx="4294967295"/>
          </p:nvPr>
        </p:nvSpPr>
        <p:spPr>
          <a:xfrm>
            <a:off x="401782" y="720725"/>
            <a:ext cx="7675418" cy="1036638"/>
          </a:xfrm>
        </p:spPr>
        <p:txBody>
          <a:bodyPr/>
          <a:lstStyle/>
          <a:p>
            <a:r>
              <a:rPr lang="sv-SE"/>
              <a:t>Var kan jag få hjälp och stöd?</a:t>
            </a:r>
          </a:p>
        </p:txBody>
      </p:sp>
      <p:sp>
        <p:nvSpPr>
          <p:cNvPr id="8" name="Platshållare för innehåll 7">
            <a:extLst>
              <a:ext uri="{FF2B5EF4-FFF2-40B4-BE49-F238E27FC236}">
                <a16:creationId xmlns:a16="http://schemas.microsoft.com/office/drawing/2014/main" id="{CDBCC7FB-D212-47D2-9489-3FAA62135111}"/>
              </a:ext>
            </a:extLst>
          </p:cNvPr>
          <p:cNvSpPr>
            <a:spLocks noGrp="1"/>
          </p:cNvSpPr>
          <p:nvPr>
            <p:ph idx="4294967295"/>
          </p:nvPr>
        </p:nvSpPr>
        <p:spPr>
          <a:xfrm>
            <a:off x="574964" y="1601788"/>
            <a:ext cx="8569036" cy="2700337"/>
          </a:xfrm>
        </p:spPr>
        <p:txBody>
          <a:bodyPr>
            <a:noAutofit/>
          </a:bodyPr>
          <a:lstStyle/>
          <a:p>
            <a:r>
              <a:rPr lang="sv-SE" sz="2000" dirty="0"/>
              <a:t>Vårdcentral</a:t>
            </a:r>
          </a:p>
          <a:p>
            <a:r>
              <a:rPr lang="sv-SE" sz="2000" dirty="0"/>
              <a:t>Privata specialistläkare med avtal med Västra Götalandsregionen</a:t>
            </a:r>
          </a:p>
          <a:p>
            <a:r>
              <a:rPr lang="sv-SE" sz="2000" dirty="0"/>
              <a:t>Barnmorskemottagning</a:t>
            </a:r>
          </a:p>
          <a:p>
            <a:r>
              <a:rPr lang="sv-SE" sz="2000" dirty="0"/>
              <a:t>Gynekologisk mottagning</a:t>
            </a:r>
          </a:p>
          <a:p>
            <a:r>
              <a:rPr lang="sv-SE" sz="2000" dirty="0"/>
              <a:t>Ungdomsmottagning, även digital ungdomsmottagning </a:t>
            </a:r>
            <a:r>
              <a:rPr lang="sv-SE" sz="2000" dirty="0" err="1"/>
              <a:t>Umo</a:t>
            </a:r>
            <a:r>
              <a:rPr lang="sv-SE" sz="2000" dirty="0"/>
              <a:t> och Youmo</a:t>
            </a:r>
          </a:p>
          <a:p>
            <a:r>
              <a:rPr lang="sv-SE" sz="2000" dirty="0"/>
              <a:t>Elevhälsan</a:t>
            </a:r>
          </a:p>
          <a:p>
            <a:r>
              <a:rPr lang="sv-SE" sz="2000" dirty="0"/>
              <a:t>Mottagning för unga män (MUM)</a:t>
            </a:r>
          </a:p>
          <a:p>
            <a:r>
              <a:rPr lang="sv-SE" sz="2000" dirty="0"/>
              <a:t>Lokala mottagningar för sex och samlevnad </a:t>
            </a:r>
          </a:p>
        </p:txBody>
      </p:sp>
    </p:spTree>
    <p:extLst>
      <p:ext uri="{BB962C8B-B14F-4D97-AF65-F5344CB8AC3E}">
        <p14:creationId xmlns:p14="http://schemas.microsoft.com/office/powerpoint/2010/main" val="883374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01B348-B5D9-4AF2-B850-77212DEBC251}"/>
              </a:ext>
            </a:extLst>
          </p:cNvPr>
          <p:cNvSpPr>
            <a:spLocks noGrp="1"/>
          </p:cNvSpPr>
          <p:nvPr>
            <p:ph type="title" idx="4294967295"/>
          </p:nvPr>
        </p:nvSpPr>
        <p:spPr>
          <a:xfrm>
            <a:off x="498764" y="679163"/>
            <a:ext cx="7578436" cy="1036638"/>
          </a:xfrm>
          <a:ln>
            <a:noFill/>
          </a:ln>
        </p:spPr>
        <p:txBody>
          <a:bodyPr>
            <a:normAutofit/>
          </a:bodyPr>
          <a:lstStyle/>
          <a:p>
            <a:r>
              <a:rPr lang="sv-SE"/>
              <a:t>Om du behöver stöd vid hedersrelaterat </a:t>
            </a:r>
            <a:br>
              <a:rPr lang="sv-SE"/>
            </a:br>
            <a:r>
              <a:rPr lang="sv-SE"/>
              <a:t>våld och förtryck</a:t>
            </a:r>
            <a:endParaRPr lang="sv-SE" strike="sngStrike"/>
          </a:p>
        </p:txBody>
      </p:sp>
      <p:sp>
        <p:nvSpPr>
          <p:cNvPr id="3" name="Platshållare för innehåll 2">
            <a:extLst>
              <a:ext uri="{FF2B5EF4-FFF2-40B4-BE49-F238E27FC236}">
                <a16:creationId xmlns:a16="http://schemas.microsoft.com/office/drawing/2014/main" id="{662603D1-066E-4449-ABBB-E474B13B0129}"/>
              </a:ext>
            </a:extLst>
          </p:cNvPr>
          <p:cNvSpPr>
            <a:spLocks noGrp="1"/>
          </p:cNvSpPr>
          <p:nvPr>
            <p:ph idx="4294967295"/>
          </p:nvPr>
        </p:nvSpPr>
        <p:spPr>
          <a:xfrm>
            <a:off x="651164" y="1800225"/>
            <a:ext cx="8492836" cy="2700338"/>
          </a:xfrm>
          <a:ln>
            <a:noFill/>
          </a:ln>
        </p:spPr>
        <p:txBody>
          <a:bodyPr>
            <a:noAutofit/>
          </a:bodyPr>
          <a:lstStyle/>
          <a:p>
            <a:r>
              <a:rPr lang="sv-SE" sz="1800"/>
              <a:t>Glöm aldrig </a:t>
            </a:r>
            <a:r>
              <a:rPr lang="sv-SE" sz="1800" err="1"/>
              <a:t>Pela</a:t>
            </a:r>
            <a:r>
              <a:rPr lang="sv-SE" sz="1800"/>
              <a:t> och </a:t>
            </a:r>
            <a:r>
              <a:rPr lang="sv-SE" sz="1800" err="1"/>
              <a:t>Fadime</a:t>
            </a:r>
            <a:r>
              <a:rPr lang="sv-SE" sz="1800"/>
              <a:t> (GAPF)</a:t>
            </a:r>
          </a:p>
          <a:p>
            <a:pPr marL="358775" lvl="1" indent="0">
              <a:spcAft>
                <a:spcPts val="600"/>
              </a:spcAft>
              <a:buNone/>
            </a:pPr>
            <a:r>
              <a:rPr lang="sv-SE">
                <a:hlinkClick r:id="rId3"/>
              </a:rPr>
              <a:t>Stödjouren, riksorganisationen GAPF</a:t>
            </a:r>
            <a:endParaRPr lang="sv-SE"/>
          </a:p>
          <a:p>
            <a:r>
              <a:rPr lang="sv-SE" sz="1800"/>
              <a:t>Rädda Barnen: Kärleken är fri - stödchatt</a:t>
            </a:r>
          </a:p>
          <a:p>
            <a:pPr marL="358775" lvl="1" indent="0">
              <a:spcAft>
                <a:spcPts val="600"/>
              </a:spcAft>
              <a:buNone/>
            </a:pPr>
            <a:r>
              <a:rPr lang="sv-SE">
                <a:hlinkClick r:id="rId4"/>
              </a:rPr>
              <a:t>Stödchatt</a:t>
            </a:r>
            <a:endParaRPr lang="sv-SE"/>
          </a:p>
          <a:p>
            <a:r>
              <a:rPr lang="sv-SE" sz="1800"/>
              <a:t>Tjejers rätt i samhället (TRIS)</a:t>
            </a:r>
          </a:p>
          <a:p>
            <a:pPr marL="358775" lvl="1" indent="0">
              <a:spcAft>
                <a:spcPts val="600"/>
              </a:spcAft>
              <a:buNone/>
            </a:pPr>
            <a:r>
              <a:rPr lang="sv-SE">
                <a:hlinkClick r:id="rId5"/>
              </a:rPr>
              <a:t>TRIS</a:t>
            </a:r>
            <a:endParaRPr lang="sv-SE"/>
          </a:p>
          <a:p>
            <a:r>
              <a:rPr lang="sv-SE" sz="1800"/>
              <a:t>Linnamottagningen: Finns i Stockholm men ger stöd för ungdomar via telefon. </a:t>
            </a:r>
          </a:p>
          <a:p>
            <a:pPr marL="358775" lvl="1" indent="0">
              <a:buNone/>
            </a:pPr>
            <a:r>
              <a:rPr lang="sv-SE">
                <a:solidFill>
                  <a:schemeClr val="accent6">
                    <a:lumMod val="50000"/>
                  </a:schemeClr>
                </a:solidFill>
              </a:rPr>
              <a:t>Jourtelefon för ungdomar: 020-40 70 40, alla dagar 9-22</a:t>
            </a:r>
            <a:endParaRPr lang="sv-SE" sz="1800"/>
          </a:p>
          <a:p>
            <a:endParaRPr lang="sv-SE" sz="1800"/>
          </a:p>
          <a:p>
            <a:endParaRPr lang="sv-SE" sz="1800"/>
          </a:p>
          <a:p>
            <a:pPr marL="0" indent="0">
              <a:buNone/>
            </a:pPr>
            <a:endParaRPr lang="sv-SE" sz="1800"/>
          </a:p>
        </p:txBody>
      </p:sp>
    </p:spTree>
    <p:extLst>
      <p:ext uri="{BB962C8B-B14F-4D97-AF65-F5344CB8AC3E}">
        <p14:creationId xmlns:p14="http://schemas.microsoft.com/office/powerpoint/2010/main" val="18999568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flipH="1">
            <a:off x="1276350" y="939876"/>
            <a:ext cx="3501390" cy="2227428"/>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2100">
                <a:solidFill>
                  <a:schemeClr val="tx1"/>
                </a:solidFill>
              </a:rPr>
              <a:t>Vad tycker du om informationen du har fått idag?</a:t>
            </a:r>
          </a:p>
        </p:txBody>
      </p:sp>
      <p:sp>
        <p:nvSpPr>
          <p:cNvPr id="8" name="Pratbubbla: oval 7">
            <a:extLst>
              <a:ext uri="{FF2B5EF4-FFF2-40B4-BE49-F238E27FC236}">
                <a16:creationId xmlns:a16="http://schemas.microsoft.com/office/drawing/2014/main" id="{FE601EC2-B7F7-4A4C-925D-F071707BDF14}"/>
              </a:ext>
            </a:extLst>
          </p:cNvPr>
          <p:cNvSpPr/>
          <p:nvPr/>
        </p:nvSpPr>
        <p:spPr>
          <a:xfrm>
            <a:off x="4291263" y="2403729"/>
            <a:ext cx="3695097" cy="1350315"/>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2000">
              <a:solidFill>
                <a:schemeClr val="tx1"/>
              </a:solidFill>
            </a:endParaRPr>
          </a:p>
          <a:p>
            <a:pPr algn="ctr"/>
            <a:r>
              <a:rPr lang="sv-SE" sz="2100">
                <a:solidFill>
                  <a:schemeClr val="tx1"/>
                </a:solidFill>
              </a:rPr>
              <a:t>Vad har varit viktigt?</a:t>
            </a:r>
            <a:endParaRPr lang="sv-SE" sz="2100">
              <a:solidFill>
                <a:schemeClr val="tx1"/>
              </a:solidFill>
              <a:ea typeface="Calibri"/>
              <a:cs typeface="Calibri"/>
            </a:endParaRPr>
          </a:p>
          <a:p>
            <a:pPr algn="ctr"/>
            <a:endParaRPr lang="sv-SE" sz="2100">
              <a:solidFill>
                <a:schemeClr val="tx1"/>
              </a:solidFill>
            </a:endParaRPr>
          </a:p>
        </p:txBody>
      </p:sp>
    </p:spTree>
    <p:extLst>
      <p:ext uri="{BB962C8B-B14F-4D97-AF65-F5344CB8AC3E}">
        <p14:creationId xmlns:p14="http://schemas.microsoft.com/office/powerpoint/2010/main" val="5199482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B76AE10-599D-428C-963F-4D9D066450C0}"/>
              </a:ext>
            </a:extLst>
          </p:cNvPr>
          <p:cNvSpPr>
            <a:spLocks noGrp="1"/>
          </p:cNvSpPr>
          <p:nvPr>
            <p:ph idx="4294967295"/>
          </p:nvPr>
        </p:nvSpPr>
        <p:spPr>
          <a:xfrm>
            <a:off x="975011" y="1586405"/>
            <a:ext cx="3306043" cy="914400"/>
          </a:xfrm>
        </p:spPr>
        <p:txBody>
          <a:bodyPr/>
          <a:lstStyle/>
          <a:p>
            <a:pPr marL="0" indent="0">
              <a:buNone/>
            </a:pPr>
            <a:r>
              <a:rPr lang="sv-SE" sz="3600"/>
              <a:t>Sammanfattning </a:t>
            </a:r>
            <a:br>
              <a:rPr lang="sv-SE" sz="3600"/>
            </a:br>
            <a:r>
              <a:rPr lang="sv-SE" sz="3600"/>
              <a:t>och frågor</a:t>
            </a:r>
          </a:p>
        </p:txBody>
      </p:sp>
      <p:grpSp>
        <p:nvGrpSpPr>
          <p:cNvPr id="10" name="Grupp 9">
            <a:extLst>
              <a:ext uri="{FF2B5EF4-FFF2-40B4-BE49-F238E27FC236}">
                <a16:creationId xmlns:a16="http://schemas.microsoft.com/office/drawing/2014/main" id="{22DEC0C6-012B-45C2-8082-8AEEF5B8BF0E}"/>
              </a:ext>
            </a:extLst>
          </p:cNvPr>
          <p:cNvGrpSpPr/>
          <p:nvPr/>
        </p:nvGrpSpPr>
        <p:grpSpPr>
          <a:xfrm>
            <a:off x="4062845" y="276334"/>
            <a:ext cx="4821381" cy="4732723"/>
            <a:chOff x="4879203" y="192568"/>
            <a:chExt cx="3984242" cy="3984242"/>
          </a:xfrm>
        </p:grpSpPr>
        <p:pic>
          <p:nvPicPr>
            <p:cNvPr id="9" name="Bild 8" descr="Tankebubbla med hel fyllning">
              <a:extLst>
                <a:ext uri="{FF2B5EF4-FFF2-40B4-BE49-F238E27FC236}">
                  <a16:creationId xmlns:a16="http://schemas.microsoft.com/office/drawing/2014/main" id="{04BD27C1-B77C-4F5D-A60A-46F42B833F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79203" y="192568"/>
              <a:ext cx="3984242" cy="3984242"/>
            </a:xfrm>
            <a:prstGeom prst="rect">
              <a:avLst/>
            </a:prstGeom>
          </p:spPr>
        </p:pic>
        <p:pic>
          <p:nvPicPr>
            <p:cNvPr id="7" name="Bild 6" descr="Frågetecken med hel fyllning">
              <a:extLst>
                <a:ext uri="{FF2B5EF4-FFF2-40B4-BE49-F238E27FC236}">
                  <a16:creationId xmlns:a16="http://schemas.microsoft.com/office/drawing/2014/main" id="{BFD4FC18-D645-4C53-9211-140A52B407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1190" y="1293665"/>
              <a:ext cx="914400" cy="914400"/>
            </a:xfrm>
            <a:prstGeom prst="rect">
              <a:avLst/>
            </a:prstGeom>
          </p:spPr>
        </p:pic>
      </p:grpSp>
    </p:spTree>
    <p:extLst>
      <p:ext uri="{BB962C8B-B14F-4D97-AF65-F5344CB8AC3E}">
        <p14:creationId xmlns:p14="http://schemas.microsoft.com/office/powerpoint/2010/main" val="1508113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idx="4294967295"/>
          </p:nvPr>
        </p:nvSpPr>
        <p:spPr>
          <a:xfrm>
            <a:off x="367144" y="720725"/>
            <a:ext cx="4911293" cy="1036638"/>
          </a:xfrm>
        </p:spPr>
        <p:txBody>
          <a:bodyPr>
            <a:normAutofit/>
          </a:bodyPr>
          <a:lstStyle/>
          <a:p>
            <a:r>
              <a:rPr lang="sv-SE"/>
              <a:t>Varför ska vi prata om SRHR?</a:t>
            </a:r>
            <a:br>
              <a:rPr lang="sv-SE">
                <a:highlight>
                  <a:srgbClr val="FFFF00"/>
                </a:highlight>
              </a:rPr>
            </a:br>
            <a:endParaRPr lang="sv-SE">
              <a:highlight>
                <a:srgbClr val="FFFF00"/>
              </a:highlight>
            </a:endParaRPr>
          </a:p>
        </p:txBody>
      </p:sp>
      <p:sp>
        <p:nvSpPr>
          <p:cNvPr id="3" name="Platshållare för innehåll 2"/>
          <p:cNvSpPr>
            <a:spLocks noGrp="1"/>
          </p:cNvSpPr>
          <p:nvPr>
            <p:ph idx="4294967295"/>
          </p:nvPr>
        </p:nvSpPr>
        <p:spPr>
          <a:xfrm>
            <a:off x="429490" y="1800225"/>
            <a:ext cx="6995247" cy="2700338"/>
          </a:xfrm>
          <a:ln>
            <a:noFill/>
          </a:ln>
        </p:spPr>
        <p:txBody>
          <a:bodyPr>
            <a:noAutofit/>
          </a:bodyPr>
          <a:lstStyle/>
          <a:p>
            <a:pPr lvl="1">
              <a:lnSpc>
                <a:spcPts val="2160"/>
              </a:lnSpc>
            </a:pPr>
            <a:r>
              <a:rPr lang="sv-SE"/>
              <a:t>Sexuell hälsa är en viktig del av vår hälsa genom hela livet. </a:t>
            </a:r>
          </a:p>
          <a:p>
            <a:pPr lvl="1">
              <a:lnSpc>
                <a:spcPts val="2160"/>
              </a:lnSpc>
            </a:pPr>
            <a:r>
              <a:rPr lang="sv-SE"/>
              <a:t>Vi kan behöva stöd för att prata om sexuell hälsa och våra rättigheter.</a:t>
            </a:r>
          </a:p>
          <a:p>
            <a:pPr lvl="1">
              <a:lnSpc>
                <a:spcPts val="2160"/>
              </a:lnSpc>
            </a:pPr>
            <a:r>
              <a:rPr lang="sv-SE"/>
              <a:t>Det är viktigt att vi lär oss om våra kroppar.</a:t>
            </a:r>
          </a:p>
          <a:p>
            <a:pPr lvl="1">
              <a:lnSpc>
                <a:spcPts val="2160"/>
              </a:lnSpc>
            </a:pPr>
            <a:r>
              <a:rPr lang="sv-SE"/>
              <a:t>Vi har rättigheter och skyldigheter.</a:t>
            </a:r>
          </a:p>
          <a:p>
            <a:pPr lvl="1">
              <a:lnSpc>
                <a:spcPts val="2160"/>
              </a:lnSpc>
            </a:pPr>
            <a:r>
              <a:rPr lang="sv-SE"/>
              <a:t>För att veta var vi kan få hjälp. </a:t>
            </a:r>
          </a:p>
          <a:p>
            <a:pPr marL="358775" lvl="1" indent="0">
              <a:buNone/>
            </a:pPr>
            <a:endParaRPr lang="sv-SE" sz="2000"/>
          </a:p>
        </p:txBody>
      </p:sp>
      <p:sp>
        <p:nvSpPr>
          <p:cNvPr id="7" name="Ellips 6">
            <a:extLst>
              <a:ext uri="{FF2B5EF4-FFF2-40B4-BE49-F238E27FC236}">
                <a16:creationId xmlns:a16="http://schemas.microsoft.com/office/drawing/2014/main" id="{C2FA4237-3FED-4BFF-AA87-B54089153FF9}"/>
              </a:ext>
            </a:extLst>
          </p:cNvPr>
          <p:cNvSpPr/>
          <p:nvPr/>
        </p:nvSpPr>
        <p:spPr>
          <a:xfrm>
            <a:off x="5278437" y="2586129"/>
            <a:ext cx="4933699" cy="259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buNone/>
            </a:pPr>
            <a:r>
              <a:rPr lang="sv-SE" sz="1600" b="1"/>
              <a:t>Hur vi tänker och pratar </a:t>
            </a:r>
            <a:br>
              <a:rPr lang="sv-SE" sz="1600" b="1"/>
            </a:br>
            <a:r>
              <a:rPr lang="sv-SE" sz="1600" b="1"/>
              <a:t>om sexuell hälsa och </a:t>
            </a:r>
            <a:br>
              <a:rPr lang="sv-SE" sz="1600" b="1"/>
            </a:br>
            <a:r>
              <a:rPr lang="sv-SE" sz="1600" b="1"/>
              <a:t>reproduktiva rättigheter </a:t>
            </a:r>
            <a:br>
              <a:rPr lang="sv-SE" sz="1600" b="1"/>
            </a:br>
            <a:r>
              <a:rPr lang="sv-SE" sz="1600" b="1"/>
              <a:t>och skyldigheter kan skilja sig åt </a:t>
            </a:r>
            <a:br>
              <a:rPr lang="sv-SE" sz="1600" b="1"/>
            </a:br>
            <a:r>
              <a:rPr lang="sv-SE" sz="1600" b="1"/>
              <a:t>mellan kulturer och traditioner. </a:t>
            </a:r>
          </a:p>
        </p:txBody>
      </p:sp>
    </p:spTree>
    <p:extLst>
      <p:ext uri="{BB962C8B-B14F-4D97-AF65-F5344CB8AC3E}">
        <p14:creationId xmlns:p14="http://schemas.microsoft.com/office/powerpoint/2010/main" val="2859140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8" name="Pratbubbla: oval 7">
            <a:extLst>
              <a:ext uri="{FF2B5EF4-FFF2-40B4-BE49-F238E27FC236}">
                <a16:creationId xmlns:a16="http://schemas.microsoft.com/office/drawing/2014/main" id="{B255211A-0696-4D24-986E-C6C655DB18F7}"/>
              </a:ext>
            </a:extLst>
          </p:cNvPr>
          <p:cNvSpPr/>
          <p:nvPr/>
        </p:nvSpPr>
        <p:spPr>
          <a:xfrm flipH="1">
            <a:off x="4861166" y="741553"/>
            <a:ext cx="3624580" cy="2292720"/>
          </a:xfrm>
          <a:prstGeom prst="wedgeEllipseCallout">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Hur kan det bli enklare att prata om SRHR? </a:t>
            </a:r>
          </a:p>
        </p:txBody>
      </p:sp>
      <p:sp>
        <p:nvSpPr>
          <p:cNvPr id="6" name="Pratbubbla: oval 5">
            <a:extLst>
              <a:ext uri="{FF2B5EF4-FFF2-40B4-BE49-F238E27FC236}">
                <a16:creationId xmlns:a16="http://schemas.microsoft.com/office/drawing/2014/main" id="{56ACD234-E931-41CD-8338-90F0D7D811F0}"/>
              </a:ext>
            </a:extLst>
          </p:cNvPr>
          <p:cNvSpPr/>
          <p:nvPr/>
        </p:nvSpPr>
        <p:spPr>
          <a:xfrm>
            <a:off x="479155" y="1315454"/>
            <a:ext cx="4730519" cy="2292720"/>
          </a:xfrm>
          <a:prstGeom prst="wedgeEllipseCallout">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sv-SE" sz="2100">
                <a:solidFill>
                  <a:schemeClr val="tx1"/>
                </a:solidFill>
              </a:rPr>
              <a:t>Är det viktigt att prata om SRHR? </a:t>
            </a:r>
          </a:p>
          <a:p>
            <a:pPr algn="ctr"/>
            <a:r>
              <a:rPr lang="sv-SE" sz="2100">
                <a:solidFill>
                  <a:schemeClr val="tx1"/>
                </a:solidFill>
              </a:rPr>
              <a:t>Vad vill du veta mer om?</a:t>
            </a:r>
          </a:p>
        </p:txBody>
      </p:sp>
    </p:spTree>
    <p:extLst>
      <p:ext uri="{BB962C8B-B14F-4D97-AF65-F5344CB8AC3E}">
        <p14:creationId xmlns:p14="http://schemas.microsoft.com/office/powerpoint/2010/main" val="2453785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2BD6FA-6F70-4133-B0F6-554BE912422D}"/>
              </a:ext>
            </a:extLst>
          </p:cNvPr>
          <p:cNvSpPr>
            <a:spLocks noGrp="1"/>
          </p:cNvSpPr>
          <p:nvPr>
            <p:ph type="title" idx="4294967295"/>
          </p:nvPr>
        </p:nvSpPr>
        <p:spPr>
          <a:xfrm>
            <a:off x="904874" y="561399"/>
            <a:ext cx="7213889" cy="1328738"/>
          </a:xfrm>
        </p:spPr>
        <p:txBody>
          <a:bodyPr anchor="ctr">
            <a:normAutofit/>
          </a:bodyPr>
          <a:lstStyle/>
          <a:p>
            <a:r>
              <a:rPr lang="sv-SE"/>
              <a:t>Sexuella och reproduktiva rättigheter</a:t>
            </a:r>
          </a:p>
        </p:txBody>
      </p:sp>
      <p:sp>
        <p:nvSpPr>
          <p:cNvPr id="3" name="Platshållare för innehåll 2">
            <a:extLst>
              <a:ext uri="{FF2B5EF4-FFF2-40B4-BE49-F238E27FC236}">
                <a16:creationId xmlns:a16="http://schemas.microsoft.com/office/drawing/2014/main" id="{17B9AB09-D07B-4FC0-A629-1AAF7D8EB8A6}"/>
              </a:ext>
            </a:extLst>
          </p:cNvPr>
          <p:cNvSpPr>
            <a:spLocks noGrp="1"/>
          </p:cNvSpPr>
          <p:nvPr>
            <p:ph idx="4294967295"/>
          </p:nvPr>
        </p:nvSpPr>
        <p:spPr>
          <a:xfrm>
            <a:off x="904875" y="1557338"/>
            <a:ext cx="8239125" cy="492125"/>
          </a:xfrm>
        </p:spPr>
        <p:txBody>
          <a:bodyPr numCol="2">
            <a:normAutofit/>
          </a:bodyPr>
          <a:lstStyle/>
          <a:p>
            <a:pPr marL="0" indent="0">
              <a:lnSpc>
                <a:spcPct val="90000"/>
              </a:lnSpc>
              <a:buNone/>
            </a:pPr>
            <a:r>
              <a:rPr lang="sv-SE" sz="2300" b="1">
                <a:solidFill>
                  <a:schemeClr val="accent1">
                    <a:lumMod val="75000"/>
                  </a:schemeClr>
                </a:solidFill>
              </a:rPr>
              <a:t>SRHR är en mänsklig rättighet.</a:t>
            </a:r>
            <a:endParaRPr lang="sv-SE" sz="2000" b="1">
              <a:solidFill>
                <a:schemeClr val="accent1">
                  <a:lumMod val="75000"/>
                </a:schemeClr>
              </a:solidFill>
            </a:endParaRPr>
          </a:p>
          <a:p>
            <a:pPr marL="0" indent="0">
              <a:lnSpc>
                <a:spcPct val="90000"/>
              </a:lnSpc>
              <a:buNone/>
            </a:pPr>
            <a:endParaRPr lang="sv-SE" sz="1600"/>
          </a:p>
        </p:txBody>
      </p:sp>
      <p:sp>
        <p:nvSpPr>
          <p:cNvPr id="7" name="textruta 6">
            <a:extLst>
              <a:ext uri="{FF2B5EF4-FFF2-40B4-BE49-F238E27FC236}">
                <a16:creationId xmlns:a16="http://schemas.microsoft.com/office/drawing/2014/main" id="{8C544415-DD5D-4859-9880-C8E92701C5CE}"/>
              </a:ext>
            </a:extLst>
          </p:cNvPr>
          <p:cNvSpPr txBox="1"/>
          <p:nvPr/>
        </p:nvSpPr>
        <p:spPr>
          <a:xfrm>
            <a:off x="859223" y="2157450"/>
            <a:ext cx="3862551" cy="2073388"/>
          </a:xfrm>
          <a:prstGeom prst="rect">
            <a:avLst/>
          </a:prstGeom>
          <a:noFill/>
        </p:spPr>
        <p:txBody>
          <a:bodyPr wrap="square" rtlCol="0">
            <a:spAutoFit/>
          </a:bodyPr>
          <a:lstStyle/>
          <a:p>
            <a:pPr marL="0" indent="0">
              <a:lnSpc>
                <a:spcPct val="90000"/>
              </a:lnSpc>
              <a:spcAft>
                <a:spcPts val="600"/>
              </a:spcAft>
              <a:buNone/>
            </a:pPr>
            <a:r>
              <a:rPr lang="sv-SE" sz="2300">
                <a:solidFill>
                  <a:schemeClr val="accent1">
                    <a:lumMod val="75000"/>
                  </a:schemeClr>
                </a:solidFill>
              </a:rPr>
              <a:t>Sexuella rättigheter </a:t>
            </a:r>
          </a:p>
          <a:p>
            <a:pPr marL="358775" lvl="1" indent="0">
              <a:lnSpc>
                <a:spcPct val="90000"/>
              </a:lnSpc>
              <a:buNone/>
            </a:pPr>
            <a:r>
              <a:rPr lang="sv-SE" sz="1800" b="1"/>
              <a:t>Att bestämma över sin egen</a:t>
            </a:r>
          </a:p>
          <a:p>
            <a:pPr lvl="2">
              <a:lnSpc>
                <a:spcPts val="2160"/>
              </a:lnSpc>
            </a:pPr>
            <a:r>
              <a:rPr lang="sv-SE" sz="1800"/>
              <a:t>- kropp</a:t>
            </a:r>
          </a:p>
          <a:p>
            <a:pPr lvl="2">
              <a:lnSpc>
                <a:spcPts val="2160"/>
              </a:lnSpc>
            </a:pPr>
            <a:r>
              <a:rPr lang="sv-SE" sz="1800"/>
              <a:t>- identitet</a:t>
            </a:r>
          </a:p>
          <a:p>
            <a:pPr lvl="2">
              <a:lnSpc>
                <a:spcPts val="2160"/>
              </a:lnSpc>
            </a:pPr>
            <a:r>
              <a:rPr lang="sv-SE" sz="1800"/>
              <a:t>- val av partner </a:t>
            </a:r>
          </a:p>
          <a:p>
            <a:pPr lvl="2">
              <a:lnSpc>
                <a:spcPts val="2160"/>
              </a:lnSpc>
            </a:pPr>
            <a:r>
              <a:rPr lang="sv-SE" sz="1800"/>
              <a:t>- sexualitet</a:t>
            </a:r>
          </a:p>
          <a:p>
            <a:endParaRPr lang="sv-SE"/>
          </a:p>
        </p:txBody>
      </p:sp>
      <p:sp>
        <p:nvSpPr>
          <p:cNvPr id="8" name="textruta 7">
            <a:extLst>
              <a:ext uri="{FF2B5EF4-FFF2-40B4-BE49-F238E27FC236}">
                <a16:creationId xmlns:a16="http://schemas.microsoft.com/office/drawing/2014/main" id="{8DBF1FF8-1675-4ABC-84BD-9F549CFE7125}"/>
              </a:ext>
            </a:extLst>
          </p:cNvPr>
          <p:cNvSpPr txBox="1"/>
          <p:nvPr/>
        </p:nvSpPr>
        <p:spPr>
          <a:xfrm>
            <a:off x="4414341" y="2172198"/>
            <a:ext cx="4358184" cy="2260106"/>
          </a:xfrm>
          <a:prstGeom prst="rect">
            <a:avLst/>
          </a:prstGeom>
          <a:noFill/>
        </p:spPr>
        <p:txBody>
          <a:bodyPr wrap="square" rtlCol="0">
            <a:spAutoFit/>
          </a:bodyPr>
          <a:lstStyle/>
          <a:p>
            <a:pPr marL="0" indent="0">
              <a:lnSpc>
                <a:spcPct val="90000"/>
              </a:lnSpc>
              <a:spcAft>
                <a:spcPts val="600"/>
              </a:spcAft>
              <a:buNone/>
            </a:pPr>
            <a:r>
              <a:rPr lang="sv-SE" sz="2300">
                <a:solidFill>
                  <a:schemeClr val="accent1">
                    <a:lumMod val="75000"/>
                  </a:schemeClr>
                </a:solidFill>
              </a:rPr>
              <a:t>Reproduktiva rättigheter </a:t>
            </a:r>
          </a:p>
          <a:p>
            <a:pPr marL="358775" lvl="1" indent="0">
              <a:lnSpc>
                <a:spcPts val="2160"/>
              </a:lnSpc>
              <a:buNone/>
            </a:pPr>
            <a:r>
              <a:rPr lang="sv-SE" sz="1800" b="1"/>
              <a:t>Tillgång till </a:t>
            </a:r>
          </a:p>
          <a:p>
            <a:pPr lvl="2">
              <a:lnSpc>
                <a:spcPts val="2160"/>
              </a:lnSpc>
            </a:pPr>
            <a:r>
              <a:rPr lang="sv-SE" sz="1800"/>
              <a:t>- sexuell upplysning och utbildning</a:t>
            </a:r>
          </a:p>
          <a:p>
            <a:pPr lvl="2">
              <a:lnSpc>
                <a:spcPts val="2160"/>
              </a:lnSpc>
              <a:spcAft>
                <a:spcPts val="600"/>
              </a:spcAft>
            </a:pPr>
            <a:r>
              <a:rPr lang="sv-SE" sz="1800"/>
              <a:t>- preventivmedel </a:t>
            </a:r>
          </a:p>
          <a:p>
            <a:pPr marL="361950" lvl="2">
              <a:lnSpc>
                <a:spcPts val="2160"/>
              </a:lnSpc>
              <a:spcAft>
                <a:spcPts val="600"/>
              </a:spcAft>
            </a:pPr>
            <a:r>
              <a:rPr lang="sv-SE" sz="1800" b="1"/>
              <a:t>Att bestämma antalet barn. </a:t>
            </a:r>
          </a:p>
          <a:p>
            <a:pPr lvl="1">
              <a:lnSpc>
                <a:spcPts val="2160"/>
              </a:lnSpc>
            </a:pPr>
            <a:r>
              <a:rPr lang="sv-SE" sz="1800" b="1"/>
              <a:t>Att bestämma tiden mellan graviditeter.</a:t>
            </a:r>
          </a:p>
          <a:p>
            <a:endParaRPr lang="sv-SE"/>
          </a:p>
        </p:txBody>
      </p:sp>
    </p:spTree>
    <p:extLst>
      <p:ext uri="{BB962C8B-B14F-4D97-AF65-F5344CB8AC3E}">
        <p14:creationId xmlns:p14="http://schemas.microsoft.com/office/powerpoint/2010/main" val="3079669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2BD6FA-6F70-4133-B0F6-554BE912422D}"/>
              </a:ext>
            </a:extLst>
          </p:cNvPr>
          <p:cNvSpPr>
            <a:spLocks noGrp="1"/>
          </p:cNvSpPr>
          <p:nvPr>
            <p:ph type="title" idx="4294967295"/>
          </p:nvPr>
        </p:nvSpPr>
        <p:spPr>
          <a:xfrm>
            <a:off x="394854" y="757238"/>
            <a:ext cx="4883583" cy="1036637"/>
          </a:xfrm>
        </p:spPr>
        <p:txBody>
          <a:bodyPr anchor="ctr">
            <a:normAutofit/>
          </a:bodyPr>
          <a:lstStyle/>
          <a:p>
            <a:r>
              <a:rPr lang="sv-SE"/>
              <a:t>Lagar och rättigheter</a:t>
            </a:r>
          </a:p>
        </p:txBody>
      </p:sp>
      <p:sp>
        <p:nvSpPr>
          <p:cNvPr id="3" name="Platshållare för innehåll 2">
            <a:extLst>
              <a:ext uri="{FF2B5EF4-FFF2-40B4-BE49-F238E27FC236}">
                <a16:creationId xmlns:a16="http://schemas.microsoft.com/office/drawing/2014/main" id="{17B9AB09-D07B-4FC0-A629-1AAF7D8EB8A6}"/>
              </a:ext>
            </a:extLst>
          </p:cNvPr>
          <p:cNvSpPr>
            <a:spLocks noGrp="1"/>
          </p:cNvSpPr>
          <p:nvPr>
            <p:ph idx="4294967295"/>
          </p:nvPr>
        </p:nvSpPr>
        <p:spPr>
          <a:xfrm>
            <a:off x="464126" y="1917700"/>
            <a:ext cx="7174923" cy="2644775"/>
          </a:xfrm>
        </p:spPr>
        <p:txBody>
          <a:bodyPr numCol="2">
            <a:noAutofit/>
          </a:bodyPr>
          <a:lstStyle/>
          <a:p>
            <a:pPr marL="0" indent="0">
              <a:lnSpc>
                <a:spcPct val="90000"/>
              </a:lnSpc>
              <a:buNone/>
            </a:pPr>
            <a:r>
              <a:rPr lang="sv-SE"/>
              <a:t>I Sverige finns lagar som skyddar och stärker de sexuella och reproduktiva rättigheterna:</a:t>
            </a:r>
          </a:p>
          <a:p>
            <a:pPr>
              <a:lnSpc>
                <a:spcPct val="90000"/>
              </a:lnSpc>
            </a:pPr>
            <a:endParaRPr lang="sv-SE"/>
          </a:p>
          <a:p>
            <a:pPr marL="0" indent="0">
              <a:lnSpc>
                <a:spcPct val="90000"/>
              </a:lnSpc>
              <a:buNone/>
            </a:pPr>
            <a:endParaRPr lang="sv-SE"/>
          </a:p>
          <a:p>
            <a:pPr>
              <a:lnSpc>
                <a:spcPct val="90000"/>
              </a:lnSpc>
            </a:pPr>
            <a:endParaRPr lang="sv-SE"/>
          </a:p>
          <a:p>
            <a:pPr>
              <a:lnSpc>
                <a:spcPct val="90000"/>
              </a:lnSpc>
            </a:pPr>
            <a:endParaRPr lang="sv-SE"/>
          </a:p>
          <a:p>
            <a:pPr marL="0" indent="0">
              <a:lnSpc>
                <a:spcPct val="90000"/>
              </a:lnSpc>
              <a:buNone/>
            </a:pPr>
            <a:endParaRPr lang="sv-SE"/>
          </a:p>
          <a:p>
            <a:pPr>
              <a:lnSpc>
                <a:spcPct val="90000"/>
              </a:lnSpc>
            </a:pPr>
            <a:r>
              <a:rPr lang="sv-SE" sz="2100"/>
              <a:t>Mänskliga rättigheter</a:t>
            </a:r>
            <a:endParaRPr lang="sv-SE"/>
          </a:p>
          <a:p>
            <a:pPr>
              <a:lnSpc>
                <a:spcPct val="90000"/>
              </a:lnSpc>
            </a:pPr>
            <a:r>
              <a:rPr lang="sv-SE" sz="2100"/>
              <a:t>Abortlagstiftning</a:t>
            </a:r>
            <a:endParaRPr lang="sv-SE"/>
          </a:p>
          <a:p>
            <a:pPr>
              <a:lnSpc>
                <a:spcPct val="90000"/>
              </a:lnSpc>
            </a:pPr>
            <a:r>
              <a:rPr lang="sv-SE" sz="2100"/>
              <a:t>Samtyckeslagen</a:t>
            </a:r>
          </a:p>
          <a:p>
            <a:pPr>
              <a:lnSpc>
                <a:spcPct val="90000"/>
              </a:lnSpc>
            </a:pPr>
            <a:r>
              <a:rPr lang="sv-SE" sz="2100"/>
              <a:t>Diskrimineringslagen</a:t>
            </a:r>
            <a:endParaRPr lang="sv-SE"/>
          </a:p>
          <a:p>
            <a:pPr>
              <a:lnSpc>
                <a:spcPct val="90000"/>
              </a:lnSpc>
            </a:pPr>
            <a:r>
              <a:rPr lang="sv-SE" sz="2100"/>
              <a:t>Sexualbrottslagen</a:t>
            </a:r>
            <a:endParaRPr lang="sv-SE"/>
          </a:p>
          <a:p>
            <a:pPr>
              <a:lnSpc>
                <a:spcPct val="90000"/>
              </a:lnSpc>
            </a:pPr>
            <a:r>
              <a:rPr lang="sv-SE" sz="2100"/>
              <a:t>Smittskyddslagen</a:t>
            </a:r>
          </a:p>
          <a:p>
            <a:pPr>
              <a:lnSpc>
                <a:spcPct val="90000"/>
              </a:lnSpc>
            </a:pPr>
            <a:r>
              <a:rPr lang="sv-SE" sz="2100"/>
              <a:t>Barnkonventionen</a:t>
            </a:r>
          </a:p>
        </p:txBody>
      </p:sp>
      <p:pic>
        <p:nvPicPr>
          <p:cNvPr id="6" name="Bildobjekt 5" descr="På bilden ses en våg med två jämbördiga vågskålar. Bilden symboliserar rättvisa och vårt rättsväsende. ">
            <a:extLst>
              <a:ext uri="{FF2B5EF4-FFF2-40B4-BE49-F238E27FC236}">
                <a16:creationId xmlns:a16="http://schemas.microsoft.com/office/drawing/2014/main" id="{34F2CFCF-01D1-4776-8653-6BDBFBBAC1AA}"/>
              </a:ext>
            </a:extLst>
          </p:cNvPr>
          <p:cNvPicPr>
            <a:picLocks noChangeAspect="1"/>
          </p:cNvPicPr>
          <p:nvPr/>
        </p:nvPicPr>
        <p:blipFill>
          <a:blip r:embed="rId3"/>
          <a:stretch>
            <a:fillRect/>
          </a:stretch>
        </p:blipFill>
        <p:spPr>
          <a:xfrm>
            <a:off x="4018165" y="-148253"/>
            <a:ext cx="1692179" cy="1697308"/>
          </a:xfrm>
          <a:prstGeom prst="rect">
            <a:avLst/>
          </a:prstGeom>
          <a:noFill/>
        </p:spPr>
      </p:pic>
    </p:spTree>
    <p:extLst>
      <p:ext uri="{BB962C8B-B14F-4D97-AF65-F5344CB8AC3E}">
        <p14:creationId xmlns:p14="http://schemas.microsoft.com/office/powerpoint/2010/main" val="1175246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a:off x="1263238" y="1024361"/>
            <a:ext cx="6735690" cy="3094303"/>
          </a:xfrm>
          <a:prstGeom prst="wedgeEllipseCallout">
            <a:avLst>
              <a:gd name="adj1" fmla="val 42948"/>
              <a:gd name="adj2" fmla="val -62073"/>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Vi har sexuella och reproduktiva rättigheter som skyddar oss själva.</a:t>
            </a:r>
          </a:p>
          <a:p>
            <a:pPr algn="ctr"/>
            <a:endParaRPr lang="sv-SE" sz="2100">
              <a:solidFill>
                <a:schemeClr val="tx1"/>
              </a:solidFill>
            </a:endParaRPr>
          </a:p>
          <a:p>
            <a:pPr algn="ctr"/>
            <a:r>
              <a:rPr lang="sv-SE" sz="2100" b="1">
                <a:solidFill>
                  <a:schemeClr val="tx1"/>
                </a:solidFill>
              </a:rPr>
              <a:t>Men vilka sexuella och reproduktiva skyldigheter har vi mot andra </a:t>
            </a:r>
            <a:br>
              <a:rPr lang="sv-SE" sz="2100" b="1">
                <a:solidFill>
                  <a:schemeClr val="tx1"/>
                </a:solidFill>
              </a:rPr>
            </a:br>
            <a:r>
              <a:rPr lang="sv-SE" sz="2100" b="1">
                <a:solidFill>
                  <a:schemeClr val="tx1"/>
                </a:solidFill>
              </a:rPr>
              <a:t>och vår partner?</a:t>
            </a:r>
          </a:p>
        </p:txBody>
      </p:sp>
    </p:spTree>
    <p:extLst>
      <p:ext uri="{BB962C8B-B14F-4D97-AF65-F5344CB8AC3E}">
        <p14:creationId xmlns:p14="http://schemas.microsoft.com/office/powerpoint/2010/main" val="1169111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6D17CE0-2098-4413-9F4B-F7AA733A4C4D}"/>
              </a:ext>
            </a:extLst>
          </p:cNvPr>
          <p:cNvSpPr>
            <a:spLocks noGrp="1"/>
          </p:cNvSpPr>
          <p:nvPr>
            <p:ph type="title" idx="4294967295"/>
          </p:nvPr>
        </p:nvSpPr>
        <p:spPr>
          <a:xfrm>
            <a:off x="464126" y="720725"/>
            <a:ext cx="4814311" cy="1036638"/>
          </a:xfrm>
        </p:spPr>
        <p:txBody>
          <a:bodyPr anchor="ctr">
            <a:normAutofit/>
          </a:bodyPr>
          <a:lstStyle/>
          <a:p>
            <a:r>
              <a:rPr lang="sv-SE"/>
              <a:t>Relationer</a:t>
            </a:r>
          </a:p>
        </p:txBody>
      </p:sp>
      <p:sp>
        <p:nvSpPr>
          <p:cNvPr id="3" name="Platshållare för innehåll 2">
            <a:extLst>
              <a:ext uri="{FF2B5EF4-FFF2-40B4-BE49-F238E27FC236}">
                <a16:creationId xmlns:a16="http://schemas.microsoft.com/office/drawing/2014/main" id="{74F8D083-A7F3-4FDC-B5C4-695419B3FA46}"/>
              </a:ext>
            </a:extLst>
          </p:cNvPr>
          <p:cNvSpPr>
            <a:spLocks noGrp="1"/>
          </p:cNvSpPr>
          <p:nvPr>
            <p:ph idx="4294967295"/>
          </p:nvPr>
        </p:nvSpPr>
        <p:spPr>
          <a:xfrm>
            <a:off x="658091" y="1800225"/>
            <a:ext cx="4394922" cy="2700338"/>
          </a:xfrm>
        </p:spPr>
        <p:txBody>
          <a:bodyPr>
            <a:normAutofit/>
          </a:bodyPr>
          <a:lstStyle/>
          <a:p>
            <a:r>
              <a:rPr lang="sv-SE"/>
              <a:t>Relationer kan se olika ut</a:t>
            </a:r>
          </a:p>
          <a:p>
            <a:r>
              <a:rPr lang="sv-SE"/>
              <a:t>Alla har rätt att själv välja partner</a:t>
            </a:r>
          </a:p>
          <a:p>
            <a:r>
              <a:rPr lang="sv-SE"/>
              <a:t>Alla vill inte gifta sig</a:t>
            </a:r>
          </a:p>
          <a:p>
            <a:pPr marL="0" indent="0">
              <a:buNone/>
            </a:pPr>
            <a:endParaRPr lang="sv-SE"/>
          </a:p>
        </p:txBody>
      </p:sp>
      <p:pic>
        <p:nvPicPr>
          <p:cNvPr id="13" name="Bildobjekt 12" descr="Bild som visar tre olika ansiktspar, kind mot kind.&#10;På det övre paret ses två män. På den mittersta bilden ses två kvinnliga ansikten. På det nedre ansiktsparet ses ett manligt och ett kvinnligt ansikte.">
            <a:extLst>
              <a:ext uri="{FF2B5EF4-FFF2-40B4-BE49-F238E27FC236}">
                <a16:creationId xmlns:a16="http://schemas.microsoft.com/office/drawing/2014/main" id="{B2E2CB48-A2E2-41DA-B6A7-31E7724DA4E0}"/>
              </a:ext>
            </a:extLst>
          </p:cNvPr>
          <p:cNvPicPr>
            <a:picLocks noChangeAspect="1"/>
          </p:cNvPicPr>
          <p:nvPr/>
        </p:nvPicPr>
        <p:blipFill rotWithShape="1">
          <a:blip r:embed="rId3"/>
          <a:srcRect t="2044" b="811"/>
          <a:stretch/>
        </p:blipFill>
        <p:spPr>
          <a:xfrm>
            <a:off x="6735580" y="0"/>
            <a:ext cx="2408420" cy="4992403"/>
          </a:xfrm>
          <a:prstGeom prst="rect">
            <a:avLst/>
          </a:prstGeom>
        </p:spPr>
      </p:pic>
    </p:spTree>
    <p:extLst>
      <p:ext uri="{BB962C8B-B14F-4D97-AF65-F5344CB8AC3E}">
        <p14:creationId xmlns:p14="http://schemas.microsoft.com/office/powerpoint/2010/main" val="2543293086"/>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VGR_vit_blue</Template>
  <TotalTime>21</TotalTime>
  <Words>3131</Words>
  <Application>Microsoft Office PowerPoint</Application>
  <PresentationFormat>Bildspel på skärmen (16:9)</PresentationFormat>
  <Paragraphs>336</Paragraphs>
  <Slides>37</Slides>
  <Notes>37</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37</vt:i4>
      </vt:variant>
    </vt:vector>
  </HeadingPairs>
  <TitlesOfParts>
    <vt:vector size="45" baseType="lpstr">
      <vt:lpstr>Arial</vt:lpstr>
      <vt:lpstr>Calibri</vt:lpstr>
      <vt:lpstr>Calibri Light</vt:lpstr>
      <vt:lpstr>Inter UI</vt:lpstr>
      <vt:lpstr>Open Sans</vt:lpstr>
      <vt:lpstr>PT Serif</vt:lpstr>
      <vt:lpstr>Source Serif Pro</vt:lpstr>
      <vt:lpstr>VGR_vitt_blue</vt:lpstr>
      <vt:lpstr>Hälsoinformation om sexuell och reproduktiv hälsa och rättigheter (SRHR)</vt:lpstr>
      <vt:lpstr>Detta ska du få information om idag (första träffen)</vt:lpstr>
      <vt:lpstr>PowerPoint-presentation</vt:lpstr>
      <vt:lpstr>Varför ska vi prata om SRHR? </vt:lpstr>
      <vt:lpstr>PowerPoint-presentation</vt:lpstr>
      <vt:lpstr>Sexuella och reproduktiva rättigheter</vt:lpstr>
      <vt:lpstr>Lagar och rättigheter</vt:lpstr>
      <vt:lpstr>PowerPoint-presentation</vt:lpstr>
      <vt:lpstr>Relationer</vt:lpstr>
      <vt:lpstr>HBTQI</vt:lpstr>
      <vt:lpstr>PowerPoint-presentation</vt:lpstr>
      <vt:lpstr>Om du behöver stöd kring sexuella  och reproduktiva rättigheter</vt:lpstr>
      <vt:lpstr>PowerPoint-presentation</vt:lpstr>
      <vt:lpstr>PowerPoint-presentation</vt:lpstr>
      <vt:lpstr>Andra tillfället</vt:lpstr>
      <vt:lpstr>Detta ska du få information om idag  (andra träffen)</vt:lpstr>
      <vt:lpstr>Våra könsorgan</vt:lpstr>
      <vt:lpstr>Manlig omskärelse</vt:lpstr>
      <vt:lpstr>Mer om manlig omskärelse</vt:lpstr>
      <vt:lpstr>Kvinnlig omskärelse…</vt:lpstr>
      <vt:lpstr>PowerPoint-presentation</vt:lpstr>
      <vt:lpstr>Menstruation (mens)</vt:lpstr>
      <vt:lpstr>Det är en rättighet att använda preventivmedel</vt:lpstr>
      <vt:lpstr>Graviditet</vt:lpstr>
      <vt:lpstr>Ofrivillig barnlöshet</vt:lpstr>
      <vt:lpstr>Missfall  </vt:lpstr>
      <vt:lpstr>Abort</vt:lpstr>
      <vt:lpstr>Könssjukdomar</vt:lpstr>
      <vt:lpstr>Cellprovtagning</vt:lpstr>
      <vt:lpstr>PowerPoint-presentation</vt:lpstr>
      <vt:lpstr>PowerPoint-presentation</vt:lpstr>
      <vt:lpstr>Klimakteriet är en naturlig del av att bli äldre</vt:lpstr>
      <vt:lpstr>Om du vill veta mer</vt:lpstr>
      <vt:lpstr>Var kan jag få hjälp och stöd?</vt:lpstr>
      <vt:lpstr>Om du behöver stöd vid hedersrelaterat  våld och förtryck</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Hälsoinformation om SRHR </dc:title>
  <dc:creator>Marie Ahlberg</dc:creator>
  <keywords/>
  <lastModifiedBy>Marie Ahlberg</lastModifiedBy>
  <revision>1</revision>
  <dcterms:created xsi:type="dcterms:W3CDTF">2021-06-29T08:15:38.0000000Z</dcterms:created>
  <dcterms:modified xsi:type="dcterms:W3CDTF">2022-12-19T16:39:55.0000000Z</dcterms:modified>
</coreProperties>
</file>