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4"/>
  </p:notesMasterIdLst>
  <p:handoutMasterIdLst>
    <p:handoutMasterId r:id="rId15"/>
  </p:handoutMasterIdLst>
  <p:sldIdLst>
    <p:sldId id="284" r:id="rId6"/>
    <p:sldId id="277" r:id="rId7"/>
    <p:sldId id="297" r:id="rId8"/>
    <p:sldId id="291" r:id="rId9"/>
    <p:sldId id="302" r:id="rId10"/>
    <p:sldId id="304" r:id="rId11"/>
    <p:sldId id="293" r:id="rId12"/>
    <p:sldId id="296" r:id="rId13"/>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84"/>
          </p14:sldIdLst>
        </p14:section>
        <p14:section name="Instruktioner" id="{2CE78CED-5BFF-4E73-9F86-7FD6AA461B08}">
          <p14:sldIdLst/>
        </p14:section>
        <p14:section name="Presentation" id="{B972C155-D5BF-46A7-B591-A42909CFC1FA}">
          <p14:sldIdLst>
            <p14:sldId id="277"/>
            <p14:sldId id="297"/>
            <p14:sldId id="291"/>
            <p14:sldId id="302"/>
            <p14:sldId id="304"/>
            <p14:sldId id="293"/>
            <p14:sldId id="29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71F19D-3C35-9E2E-B2B1-F67B285971A9}" v="5" dt="2025-05-20T06:46:43.757"/>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448" autoAdjust="0"/>
  </p:normalViewPr>
  <p:slideViewPr>
    <p:cSldViewPr snapToGrid="0">
      <p:cViewPr varScale="1">
        <p:scale>
          <a:sx n="44" d="100"/>
          <a:sy n="44" d="100"/>
        </p:scale>
        <p:origin x="1500" y="4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theme" Target="theme/theme1.xml" Id="rId18"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viewProps" Target="viewProps.xml" Id="rId17" /><Relationship Type="http://schemas.openxmlformats.org/officeDocument/2006/relationships/presProps" Target="presProps.xml" Id="rId16" /><Relationship Type="http://schemas.microsoft.com/office/2015/10/relationships/revisionInfo" Target="revisionInfo.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handoutMaster" Target="handoutMasters/handoutMaster1.xml" Id="rId15" /><Relationship Type="http://schemas.openxmlformats.org/officeDocument/2006/relationships/slide" Target="slides/slide5.xml" Id="rId10" /><Relationship Type="http://schemas.openxmlformats.org/officeDocument/2006/relationships/tableStyles" Target="tableStyles.xml" Id="rId19" /><Relationship Type="http://schemas.openxmlformats.org/officeDocument/2006/relationships/slide" Target="slides/slide4.xml" Id="rId9" /><Relationship Type="http://schemas.openxmlformats.org/officeDocument/2006/relationships/notesMaster" Target="notesMasters/notesMaster1.xml" Id="rId14"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2025-05-20</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2025-05-20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ea typeface="Verdana"/>
              </a:rPr>
              <a:t>Det här bildspelet handlar om hur hälso- och sjukvården kan bemöta kvinnor och män på ett jämställt sätt vid förskrivning av personliga hjälpmedel. Bildspelet innehåller forskningsbaserad kunskap om jämställdhet kopplat till hjälpmedel och avslutas med frågor för reflektion och diskussion. </a:t>
            </a:r>
          </a:p>
          <a:p>
            <a:endParaRPr lang="sv-SE">
              <a:ea typeface="Verdana"/>
            </a:endParaRPr>
          </a:p>
          <a:p>
            <a:endParaRPr lang="sv-SE">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090815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ea typeface="Verdana"/>
              </a:rPr>
              <a:t>Från Västra Götalandsregionens budget 2025. </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039309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592918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Det är vanligt att hälso- och sjukvårdspersonal har olika förväntningar på kvinnor och män. </a:t>
            </a:r>
          </a:p>
          <a:p>
            <a:r>
              <a:rPr lang="sv-SE"/>
              <a:t>Inom forskningen framkommer olika mönster, exempelvis är det vanligt att kvinnor förväntas ha ansvar för familj och hushållsuppgifter och att män prioriterar förvärvsarbete och fritid. Ett annat mönster är att män förväntas vara starka, att ha en vältränad kropp och att utöva idrott och sport. Kvinnor förväntas vara känsliga och emotionella och att de lär sig att balansera mellan huvudansvaret för hem och familj, förvärvsarbete och att ta hand om sin kropp/egenvård. </a:t>
            </a:r>
          </a:p>
          <a:p>
            <a:r>
              <a:rPr lang="sv-SE"/>
              <a:t>Bland arbetsterapistudenter var det vanligare att välja aktiviteter som trädgårdsarbete, att meka med bilen eller tyngdlyftning för män och shopping och aerobics för kvinnor.</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4055682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1381482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ea typeface="Verdana"/>
              </a:rPr>
              <a:t>Reflektera kring följande frågor enskilt eller tillsammans med kollegor. </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1002580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err="1">
                <a:latin typeface="Calibri"/>
                <a:ea typeface="Calibri"/>
                <a:cs typeface="Calibri"/>
              </a:rPr>
              <a:t>Här</a:t>
            </a:r>
            <a:r>
              <a:rPr lang="en-US" dirty="0">
                <a:latin typeface="Calibri"/>
                <a:ea typeface="Calibri"/>
                <a:cs typeface="Calibri"/>
              </a:rPr>
              <a:t> </a:t>
            </a:r>
            <a:r>
              <a:rPr lang="en-US" dirty="0" err="1">
                <a:latin typeface="Calibri"/>
                <a:ea typeface="Calibri"/>
                <a:cs typeface="Calibri"/>
              </a:rPr>
              <a:t>kan</a:t>
            </a:r>
            <a:r>
              <a:rPr lang="en-US" dirty="0">
                <a:latin typeface="Calibri"/>
                <a:ea typeface="Calibri"/>
                <a:cs typeface="Calibri"/>
              </a:rPr>
              <a:t> du </a:t>
            </a:r>
            <a:r>
              <a:rPr lang="en-US" dirty="0" err="1">
                <a:latin typeface="Calibri"/>
                <a:ea typeface="Calibri"/>
                <a:cs typeface="Calibri"/>
              </a:rPr>
              <a:t>läsa</a:t>
            </a:r>
            <a:r>
              <a:rPr lang="en-US" dirty="0">
                <a:latin typeface="Calibri"/>
                <a:ea typeface="Calibri"/>
                <a:cs typeface="Calibri"/>
              </a:rPr>
              <a:t> </a:t>
            </a:r>
            <a:r>
              <a:rPr lang="en-US" dirty="0" err="1">
                <a:latin typeface="Calibri"/>
                <a:ea typeface="Calibri"/>
                <a:cs typeface="Calibri"/>
              </a:rPr>
              <a:t>mer</a:t>
            </a:r>
            <a:r>
              <a:rPr lang="en-US" dirty="0">
                <a:latin typeface="Calibri"/>
                <a:ea typeface="Calibri"/>
                <a:cs typeface="Calibri"/>
              </a:rPr>
              <a:t> om Västra </a:t>
            </a:r>
            <a:r>
              <a:rPr lang="en-US" dirty="0" err="1">
                <a:latin typeface="Calibri"/>
                <a:ea typeface="Calibri"/>
                <a:cs typeface="Calibri"/>
              </a:rPr>
              <a:t>Götalandsregionens</a:t>
            </a:r>
            <a:r>
              <a:rPr lang="en-US" dirty="0">
                <a:latin typeface="Calibri"/>
                <a:ea typeface="Calibri"/>
                <a:cs typeface="Calibri"/>
              </a:rPr>
              <a:t> </a:t>
            </a:r>
            <a:r>
              <a:rPr lang="en-US" dirty="0" err="1">
                <a:latin typeface="Calibri"/>
                <a:ea typeface="Calibri"/>
                <a:cs typeface="Calibri"/>
              </a:rPr>
              <a:t>arbete</a:t>
            </a:r>
            <a:r>
              <a:rPr lang="en-US" dirty="0">
                <a:latin typeface="Calibri"/>
                <a:ea typeface="Calibri"/>
                <a:cs typeface="Calibri"/>
              </a:rPr>
              <a:t> för </a:t>
            </a:r>
            <a:r>
              <a:rPr lang="en-US" dirty="0" err="1">
                <a:latin typeface="Calibri"/>
                <a:ea typeface="Calibri"/>
                <a:cs typeface="Calibri"/>
              </a:rPr>
              <a:t>jämlik</a:t>
            </a:r>
            <a:r>
              <a:rPr lang="en-US" dirty="0">
                <a:latin typeface="Calibri"/>
                <a:ea typeface="Calibri"/>
                <a:cs typeface="Calibri"/>
              </a:rPr>
              <a:t> och </a:t>
            </a:r>
            <a:r>
              <a:rPr lang="en-US" dirty="0" err="1">
                <a:latin typeface="Calibri"/>
                <a:ea typeface="Calibri"/>
                <a:cs typeface="Calibri"/>
              </a:rPr>
              <a:t>jämställd</a:t>
            </a:r>
            <a:r>
              <a:rPr lang="en-US" dirty="0">
                <a:latin typeface="Calibri"/>
                <a:ea typeface="Calibri"/>
                <a:cs typeface="Calibri"/>
              </a:rPr>
              <a:t> vård.</a:t>
            </a:r>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25415794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2025-05-20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4000" cy="6092422"/>
            <a:chOff x="4833937" y="1810035"/>
            <a:chExt cx="2409825"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2025-05-20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2025-05-20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2025-05-20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2025-05-20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2025-05-20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2025-05-20</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2025-05-20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2025-05-20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2025-05-20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2025-05-20</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vgregion.se/politik/sa-styrs-vastra-gotalandsregionen/budget/"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hittaidiariet.vgregion.se/DocumentHittaDiariet/DownloadDocument/3490006?filename=Kartl%C3%A4ggning%20av%20k%C3%B6nsskillnader%20i%20h%C3%A4lso-%20och%20sjukv%C3%A5rden%20i%20V%C3%A4stra%20G%C3%B6talandsregionen"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onlinelibrary.wiley.com/doi/10.1155/2018/6358624"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www.tandfonline.com/doi/full/10.1080/09593985.2021.1970867" TargetMode="External"/><Relationship Id="rId5" Type="http://schemas.openxmlformats.org/officeDocument/2006/relationships/hyperlink" Target="https://onlinelibrary.wiley.com/doi/10.1111/j.1440-1630.2010.00856.x" TargetMode="External"/><Relationship Id="rId4" Type="http://schemas.openxmlformats.org/officeDocument/2006/relationships/hyperlink" Target="https://journals.sagepub.com/doi/10.4276/030802211X13074383957904"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onlinelibrary.wiley.com/doi/10.1111/j.1440-1630.2010.00856.x"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www.tandfonline.com/doi/full/10.3109/17483107.2014.968811"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D11FED8F-FD75-BCD2-0422-2887022A3BDB}"/>
              </a:ext>
            </a:extLst>
          </p:cNvPr>
          <p:cNvSpPr>
            <a:spLocks noGrp="1"/>
          </p:cNvSpPr>
          <p:nvPr>
            <p:ph type="ctrTitle"/>
          </p:nvPr>
        </p:nvSpPr>
        <p:spPr>
          <a:xfrm>
            <a:off x="627707" y="297660"/>
            <a:ext cx="6352224" cy="2387600"/>
          </a:xfrm>
        </p:spPr>
        <p:txBody>
          <a:bodyPr/>
          <a:lstStyle/>
          <a:p>
            <a:pPr algn="ctr"/>
            <a:r>
              <a:rPr lang="sv-SE" dirty="0"/>
              <a:t>Jämställt bemötande vid hjälpmedelsförskrivning</a:t>
            </a:r>
            <a:endParaRPr lang="sv-SE" dirty="0">
              <a:ea typeface="Verdana"/>
            </a:endParaRPr>
          </a:p>
        </p:txBody>
      </p:sp>
      <p:sp>
        <p:nvSpPr>
          <p:cNvPr id="9" name="Underrubrik 8">
            <a:extLst>
              <a:ext uri="{FF2B5EF4-FFF2-40B4-BE49-F238E27FC236}">
                <a16:creationId xmlns:a16="http://schemas.microsoft.com/office/drawing/2014/main" id="{5DEA5B0C-F232-3975-5648-E459042AD240}"/>
              </a:ext>
            </a:extLst>
          </p:cNvPr>
          <p:cNvSpPr>
            <a:spLocks noGrp="1"/>
          </p:cNvSpPr>
          <p:nvPr>
            <p:ph type="subTitle" idx="1"/>
          </p:nvPr>
        </p:nvSpPr>
        <p:spPr>
          <a:xfrm>
            <a:off x="892513" y="3184183"/>
            <a:ext cx="5822611" cy="1683433"/>
          </a:xfrm>
        </p:spPr>
        <p:txBody>
          <a:bodyPr vert="horz" lIns="0" tIns="0" rIns="0" bIns="0" rtlCol="0" anchor="t">
            <a:noAutofit/>
          </a:bodyPr>
          <a:lstStyle/>
          <a:p>
            <a:pPr algn="ctr"/>
            <a:r>
              <a:rPr lang="sv-SE" dirty="0">
                <a:ea typeface="Verdana"/>
              </a:rPr>
              <a:t>Kunskaps- och diskussionsunderlag för förskrivare av personliga hjälpmedel</a:t>
            </a:r>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fld id="{5FA2736A-5A47-45C7-BEAA-C23E1FD1FE5A}" type="datetime1">
              <a:rPr lang="sv-SE" smtClean="0"/>
              <a:pPr/>
              <a:t>2025-05-20</a:t>
            </a:fld>
            <a:endParaRPr lang="sv-SE"/>
          </a:p>
        </p:txBody>
      </p:sp>
      <p:sp>
        <p:nvSpPr>
          <p:cNvPr id="2" name="textruta 1">
            <a:extLst>
              <a:ext uri="{FF2B5EF4-FFF2-40B4-BE49-F238E27FC236}">
                <a16:creationId xmlns:a16="http://schemas.microsoft.com/office/drawing/2014/main" id="{CD450E5B-42BD-C677-0357-26C7E5F7E1B7}"/>
              </a:ext>
            </a:extLst>
          </p:cNvPr>
          <p:cNvSpPr txBox="1"/>
          <p:nvPr/>
        </p:nvSpPr>
        <p:spPr>
          <a:xfrm>
            <a:off x="2859133" y="5366540"/>
            <a:ext cx="3855992" cy="1038105"/>
          </a:xfrm>
          <a:prstGeom prst="rect">
            <a:avLst/>
          </a:prstGeom>
          <a:noFill/>
        </p:spPr>
        <p:txBody>
          <a:bodyPr wrap="none" lIns="0" tIns="0" rIns="0" bIns="0" rtlCol="0">
            <a:spAutoFit/>
          </a:bodyPr>
          <a:lstStyle/>
          <a:p>
            <a:pPr algn="ctr">
              <a:lnSpc>
                <a:spcPct val="130000"/>
              </a:lnSpc>
            </a:pPr>
            <a:r>
              <a:rPr lang="sv-SE" dirty="0"/>
              <a:t>Kunskapscentrum för jämlik vård</a:t>
            </a:r>
            <a:br>
              <a:rPr lang="sv-SE" dirty="0"/>
            </a:br>
            <a:r>
              <a:rPr lang="sv-SE" dirty="0"/>
              <a:t>Tina Andersson</a:t>
            </a:r>
            <a:br>
              <a:rPr lang="sv-SE" dirty="0"/>
            </a:br>
            <a:r>
              <a:rPr lang="sv-SE" dirty="0"/>
              <a:t>Anke Samulowitz</a:t>
            </a:r>
          </a:p>
        </p:txBody>
      </p:sp>
    </p:spTree>
    <p:extLst>
      <p:ext uri="{BB962C8B-B14F-4D97-AF65-F5344CB8AC3E}">
        <p14:creationId xmlns:p14="http://schemas.microsoft.com/office/powerpoint/2010/main" val="3875330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a:xfrm>
            <a:off x="1082675" y="1085021"/>
            <a:ext cx="8650817" cy="4658553"/>
          </a:xfrm>
        </p:spPr>
        <p:txBody>
          <a:bodyPr vert="horz" lIns="0" tIns="0" rIns="0" bIns="0" rtlCol="0" anchor="t">
            <a:noAutofit/>
          </a:bodyPr>
          <a:lstStyle/>
          <a:p>
            <a:pPr marL="0" indent="0">
              <a:buNone/>
            </a:pPr>
            <a:r>
              <a:rPr lang="sv-SE" dirty="0"/>
              <a:t>Det finns många föreställningar om kvinnor och män som kan påverka både hälsa och vård.</a:t>
            </a:r>
          </a:p>
          <a:p>
            <a:pPr marL="0" indent="0">
              <a:buNone/>
            </a:pPr>
            <a:endParaRPr lang="sv-SE" sz="800" dirty="0"/>
          </a:p>
          <a:p>
            <a:pPr marL="0" indent="0">
              <a:buNone/>
            </a:pPr>
            <a:r>
              <a:rPr lang="sv-SE" dirty="0"/>
              <a:t>Forskning har visat att stereotypa föreställningar kan leda medicinskt omotiverade skillnader i bemötande och behandling.</a:t>
            </a:r>
            <a:endParaRPr lang="sv-SE" dirty="0">
              <a:ea typeface="Verdana"/>
            </a:endParaRPr>
          </a:p>
          <a:p>
            <a:pPr marL="0" indent="0">
              <a:buNone/>
            </a:pPr>
            <a:endParaRPr lang="sv-SE" sz="800" dirty="0"/>
          </a:p>
          <a:p>
            <a:pPr marL="0" indent="0">
              <a:buNone/>
            </a:pPr>
            <a:r>
              <a:rPr lang="sv-SE" dirty="0"/>
              <a:t>Att bli medveten om egna föreställningar och att diskutera dessa med kollegor är ett första steg till en mer jämställd och jämlik vård.  </a:t>
            </a:r>
            <a:endParaRPr lang="sv-SE" dirty="0">
              <a:ea typeface="Verdana"/>
            </a:endParaRPr>
          </a:p>
          <a:p>
            <a:pPr marL="0" indent="0">
              <a:buNone/>
            </a:pPr>
            <a:endParaRPr lang="sv-SE" i="1" dirty="0">
              <a:highlight>
                <a:srgbClr val="FFFF00"/>
              </a:highlight>
              <a:ea typeface="Verdana"/>
            </a:endParaRPr>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2025-05-20</a:t>
            </a:fld>
            <a:endParaRPr lang="sv-SE"/>
          </a:p>
        </p:txBody>
      </p:sp>
    </p:spTree>
    <p:extLst>
      <p:ext uri="{BB962C8B-B14F-4D97-AF65-F5344CB8AC3E}">
        <p14:creationId xmlns:p14="http://schemas.microsoft.com/office/powerpoint/2010/main" val="67797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a:xfrm>
            <a:off x="1082675" y="1075497"/>
            <a:ext cx="8650817" cy="3311526"/>
          </a:xfrm>
        </p:spPr>
        <p:txBody>
          <a:bodyPr vert="horz" lIns="0" tIns="0" rIns="0" bIns="0" rtlCol="0" anchor="t">
            <a:noAutofit/>
          </a:bodyPr>
          <a:lstStyle/>
          <a:p>
            <a:pPr marL="0" indent="0">
              <a:buNone/>
            </a:pPr>
            <a:endParaRPr lang="sv-SE"/>
          </a:p>
          <a:p>
            <a:pPr marL="0" indent="0">
              <a:buNone/>
            </a:pPr>
            <a:r>
              <a:rPr lang="sv-SE" i="1">
                <a:ea typeface="+mn-lt"/>
                <a:cs typeface="+mn-lt"/>
              </a:rPr>
              <a:t>Västra Götalandsregionen ska arbeta för en mer jämlik vård och att invånarna får vård efter behov (…) Alla människor har lika värde och samma rätt till hälsa och relevant behandling. </a:t>
            </a:r>
            <a:endParaRPr lang="sv-SE" b="1">
              <a:ea typeface="+mn-lt"/>
              <a:cs typeface="+mn-lt"/>
            </a:endParaRPr>
          </a:p>
          <a:p>
            <a:pPr marL="0" indent="0">
              <a:buNone/>
            </a:pPr>
            <a:r>
              <a:rPr lang="sv-SE">
                <a:ea typeface="+mn-lt"/>
                <a:cs typeface="+mn-lt"/>
              </a:rPr>
              <a:t>Västra Götalandsregionens budget 2025</a:t>
            </a:r>
            <a:r>
              <a:rPr lang="sv-SE" baseline="30000">
                <a:ea typeface="+mn-lt"/>
                <a:cs typeface="+mn-lt"/>
              </a:rPr>
              <a:t>1</a:t>
            </a:r>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2025-05-20</a:t>
            </a:fld>
            <a:endParaRPr lang="sv-SE"/>
          </a:p>
        </p:txBody>
      </p:sp>
      <p:sp>
        <p:nvSpPr>
          <p:cNvPr id="2" name="textruta 1">
            <a:extLst>
              <a:ext uri="{FF2B5EF4-FFF2-40B4-BE49-F238E27FC236}">
                <a16:creationId xmlns:a16="http://schemas.microsoft.com/office/drawing/2014/main" id="{F7E7FCF9-DC05-462F-0B35-E2CE31A03A2F}"/>
              </a:ext>
            </a:extLst>
          </p:cNvPr>
          <p:cNvSpPr txBox="1"/>
          <p:nvPr/>
        </p:nvSpPr>
        <p:spPr>
          <a:xfrm>
            <a:off x="1082675" y="6479177"/>
            <a:ext cx="2970365" cy="194284"/>
          </a:xfrm>
          <a:prstGeom prst="rect">
            <a:avLst/>
          </a:prstGeom>
          <a:noFill/>
        </p:spPr>
        <p:txBody>
          <a:bodyPr wrap="none" lIns="0" tIns="0" rIns="0" bIns="0" rtlCol="0">
            <a:spAutoFit/>
          </a:bodyPr>
          <a:lstStyle/>
          <a:p>
            <a:pPr algn="l">
              <a:lnSpc>
                <a:spcPct val="130000"/>
              </a:lnSpc>
            </a:pPr>
            <a:r>
              <a:rPr lang="sv-SE" sz="1100" baseline="30000"/>
              <a:t>1</a:t>
            </a:r>
            <a:r>
              <a:rPr lang="sv-SE" sz="1100"/>
              <a:t> </a:t>
            </a:r>
            <a:r>
              <a:rPr lang="sv-SE" sz="1100">
                <a:hlinkClick r:id="rId3"/>
              </a:rPr>
              <a:t>Västra Götalandsregionens budget 2025</a:t>
            </a:r>
            <a:endParaRPr lang="sv-SE" sz="1100"/>
          </a:p>
        </p:txBody>
      </p:sp>
    </p:spTree>
    <p:extLst>
      <p:ext uri="{BB962C8B-B14F-4D97-AF65-F5344CB8AC3E}">
        <p14:creationId xmlns:p14="http://schemas.microsoft.com/office/powerpoint/2010/main" val="847769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a:xfrm>
            <a:off x="1100653" y="278212"/>
            <a:ext cx="8642350" cy="1047750"/>
          </a:xfrm>
        </p:spPr>
        <p:txBody>
          <a:bodyPr/>
          <a:lstStyle/>
          <a:p>
            <a:r>
              <a:rPr lang="sv-SE"/>
              <a:t>Data från VGR</a:t>
            </a:r>
            <a:r>
              <a:rPr lang="sv-SE" baseline="30000"/>
              <a:t>3</a:t>
            </a:r>
            <a:r>
              <a:rPr lang="sv-SE"/>
              <a:t> visar…</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a:xfrm>
            <a:off x="1092186" y="1709819"/>
            <a:ext cx="8650817" cy="4433673"/>
          </a:xfrm>
        </p:spPr>
        <p:txBody>
          <a:bodyPr vert="horz" lIns="0" tIns="0" rIns="0" bIns="0" rtlCol="0" anchor="t">
            <a:noAutofit/>
          </a:bodyPr>
          <a:lstStyle/>
          <a:p>
            <a:pPr>
              <a:buFont typeface="Arial" panose="020B0604030504040204" pitchFamily="34" charset="0"/>
              <a:buChar char="•"/>
            </a:pPr>
            <a:r>
              <a:rPr lang="sv-SE" sz="2000">
                <a:ea typeface="Verdana"/>
              </a:rPr>
              <a:t>Skillnader mellan kvinnor och män vid hjälpmedelsförskrivning av t.ex. stöd- och kompressionsstrumpor, CPAP-apparater, hörapparater, manuella och eldrivna rullstolar </a:t>
            </a:r>
          </a:p>
          <a:p>
            <a:pPr>
              <a:buFont typeface="Arial" panose="020B0604030504040204" pitchFamily="34" charset="0"/>
              <a:buChar char="•"/>
            </a:pPr>
            <a:r>
              <a:rPr lang="sv-SE" sz="2000">
                <a:ea typeface="Verdana"/>
              </a:rPr>
              <a:t>Både total- och genomsnittskostnad för eldrivna rullstolar är högre för män än kvinnor</a:t>
            </a:r>
          </a:p>
          <a:p>
            <a:pPr>
              <a:buFont typeface="Arial" panose="020B0604030504040204" pitchFamily="34" charset="0"/>
              <a:buChar char="•"/>
            </a:pPr>
            <a:r>
              <a:rPr lang="sv-SE" sz="2000">
                <a:ea typeface="Verdana"/>
              </a:rPr>
              <a:t>Även för manuella rullstolar, gåstolar och rollatorer är genomsnittskostnaden högre för män</a:t>
            </a:r>
          </a:p>
          <a:p>
            <a:pPr>
              <a:buFont typeface="Arial" panose="020B0604030504040204" pitchFamily="34" charset="0"/>
              <a:buChar char="•"/>
            </a:pPr>
            <a:r>
              <a:rPr lang="sv-SE" sz="2000">
                <a:ea typeface="Verdana"/>
              </a:rPr>
              <a:t>Några medicinska skillnader som kan förklara varför män förskrivs fler och dyrare elrullstolar har inte kunnat visas</a:t>
            </a:r>
          </a:p>
          <a:p>
            <a:pPr marL="0" indent="0">
              <a:buNone/>
            </a:pPr>
            <a:endParaRPr lang="sv-SE">
              <a:ea typeface="Verdana"/>
            </a:endParaRPr>
          </a:p>
          <a:p>
            <a:pPr marL="0" indent="0">
              <a:buNone/>
            </a:pPr>
            <a:endParaRPr lang="sv-SE" sz="2000">
              <a:ea typeface="Verdana"/>
            </a:endParaRPr>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2025-05-20</a:t>
            </a:fld>
            <a:endParaRPr lang="sv-SE"/>
          </a:p>
        </p:txBody>
      </p:sp>
      <p:sp>
        <p:nvSpPr>
          <p:cNvPr id="2" name="textruta 1">
            <a:extLst>
              <a:ext uri="{FF2B5EF4-FFF2-40B4-BE49-F238E27FC236}">
                <a16:creationId xmlns:a16="http://schemas.microsoft.com/office/drawing/2014/main" id="{B4A32E5F-E378-98FD-FD21-5BA84242C39C}"/>
              </a:ext>
            </a:extLst>
          </p:cNvPr>
          <p:cNvSpPr txBox="1"/>
          <p:nvPr/>
        </p:nvSpPr>
        <p:spPr>
          <a:xfrm>
            <a:off x="1306779" y="6432284"/>
            <a:ext cx="8637916" cy="1692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sv-SE" sz="1100" baseline="30000">
                <a:ea typeface="Verdana"/>
                <a:hlinkClick r:id="rId3"/>
              </a:rPr>
              <a:t>3 </a:t>
            </a:r>
            <a:r>
              <a:rPr lang="sv-SE" sz="1100">
                <a:ea typeface="Verdana"/>
                <a:hlinkClick r:id="rId3"/>
              </a:rPr>
              <a:t>Kartläggning av könsskillnader i hälso- och sjukvården i Västra götalandsregionen, (2023)</a:t>
            </a:r>
            <a:endParaRPr lang="sv-SE" sz="1100">
              <a:ea typeface="Verdana"/>
            </a:endParaRPr>
          </a:p>
        </p:txBody>
      </p:sp>
    </p:spTree>
    <p:extLst>
      <p:ext uri="{BB962C8B-B14F-4D97-AF65-F5344CB8AC3E}">
        <p14:creationId xmlns:p14="http://schemas.microsoft.com/office/powerpoint/2010/main" val="2585314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1725F3F-0284-1AC2-BAB3-140C4221ABF0}"/>
              </a:ext>
            </a:extLst>
          </p:cNvPr>
          <p:cNvSpPr>
            <a:spLocks noGrp="1"/>
          </p:cNvSpPr>
          <p:nvPr>
            <p:ph type="title"/>
          </p:nvPr>
        </p:nvSpPr>
        <p:spPr>
          <a:xfrm>
            <a:off x="1100666" y="325105"/>
            <a:ext cx="8642350" cy="1047750"/>
          </a:xfrm>
        </p:spPr>
        <p:txBody>
          <a:bodyPr/>
          <a:lstStyle/>
          <a:p>
            <a:r>
              <a:rPr lang="sv-SE">
                <a:ea typeface="Verdana"/>
              </a:rPr>
              <a:t>Föreställningar om kvinnor och män</a:t>
            </a:r>
            <a:endParaRPr lang="sv-SE"/>
          </a:p>
        </p:txBody>
      </p:sp>
      <p:sp>
        <p:nvSpPr>
          <p:cNvPr id="3" name="Platshållare för innehåll 2">
            <a:extLst>
              <a:ext uri="{FF2B5EF4-FFF2-40B4-BE49-F238E27FC236}">
                <a16:creationId xmlns:a16="http://schemas.microsoft.com/office/drawing/2014/main" id="{AE4424B3-2BAB-B7C5-9D87-2C9E0DD55958}"/>
              </a:ext>
            </a:extLst>
          </p:cNvPr>
          <p:cNvSpPr>
            <a:spLocks noGrp="1"/>
          </p:cNvSpPr>
          <p:nvPr>
            <p:ph sz="quarter" idx="13"/>
          </p:nvPr>
        </p:nvSpPr>
        <p:spPr>
          <a:xfrm>
            <a:off x="1100666" y="1850359"/>
            <a:ext cx="8914739" cy="3311526"/>
          </a:xfrm>
        </p:spPr>
        <p:txBody>
          <a:bodyPr vert="horz" lIns="0" tIns="0" rIns="0" bIns="0" rtlCol="0" anchor="t">
            <a:noAutofit/>
          </a:bodyPr>
          <a:lstStyle/>
          <a:p>
            <a:r>
              <a:rPr lang="sv-SE" sz="1800">
                <a:ea typeface="Verdana"/>
              </a:rPr>
              <a:t>Forskning har visat att hälso- och sjukvårdspersonal (som samhället i stort) ofta har olika förväntningar på kvinnor respektive män, t.ex. gällande aktiviteter, intressen och ansvar för hushållsuppgifter</a:t>
            </a:r>
            <a:r>
              <a:rPr lang="sv-SE" sz="1800" baseline="30000">
                <a:ea typeface="Verdana"/>
              </a:rPr>
              <a:t>4,5</a:t>
            </a:r>
            <a:endParaRPr lang="sv-SE" sz="1800">
              <a:ea typeface="Verdana"/>
            </a:endParaRPr>
          </a:p>
          <a:p>
            <a:r>
              <a:rPr lang="sv-SE" sz="1800">
                <a:ea typeface="Verdana"/>
              </a:rPr>
              <a:t>Svenska studier har visat att dessa föreställningar omedvetet och oavsiktligt påverkar vård och behandling, exempelvis vilka frågor som ställs till kvinnor och män</a:t>
            </a:r>
            <a:r>
              <a:rPr lang="sv-SE" sz="1800" baseline="30000">
                <a:ea typeface="Verdana"/>
              </a:rPr>
              <a:t>6,7,8</a:t>
            </a:r>
            <a:r>
              <a:rPr lang="sv-SE" sz="1800">
                <a:ea typeface="Verdana"/>
              </a:rPr>
              <a:t>   </a:t>
            </a:r>
          </a:p>
          <a:p>
            <a:r>
              <a:rPr lang="sv-SE" sz="1800"/>
              <a:t>Vanliga uppfattningar som att ”män kräver” och ”kvinnor vill inte vara till besvär” kan påverka hjälpmedelsförskrivning</a:t>
            </a:r>
            <a:r>
              <a:rPr lang="sv-SE" sz="1800" baseline="30000"/>
              <a:t>7</a:t>
            </a:r>
            <a:endParaRPr lang="sv-SE" sz="1800" baseline="30000">
              <a:ea typeface="Verdana"/>
            </a:endParaRPr>
          </a:p>
          <a:p>
            <a:endParaRPr lang="sv-SE" sz="1800">
              <a:ea typeface="Verdana"/>
            </a:endParaRPr>
          </a:p>
        </p:txBody>
      </p:sp>
      <p:sp>
        <p:nvSpPr>
          <p:cNvPr id="4" name="Platshållare för datum 3">
            <a:extLst>
              <a:ext uri="{FF2B5EF4-FFF2-40B4-BE49-F238E27FC236}">
                <a16:creationId xmlns:a16="http://schemas.microsoft.com/office/drawing/2014/main" id="{56ED8AAF-93EA-7F1A-54ED-95FAEB9F44E8}"/>
              </a:ext>
            </a:extLst>
          </p:cNvPr>
          <p:cNvSpPr>
            <a:spLocks noGrp="1"/>
          </p:cNvSpPr>
          <p:nvPr>
            <p:ph type="dt" sz="half" idx="14"/>
          </p:nvPr>
        </p:nvSpPr>
        <p:spPr/>
        <p:txBody>
          <a:bodyPr/>
          <a:lstStyle/>
          <a:p>
            <a:fld id="{094EC4B8-68CD-44A3-B172-19A87347D395}" type="datetime1">
              <a:rPr lang="sv-SE" smtClean="0"/>
              <a:t>2025-05-20</a:t>
            </a:fld>
            <a:endParaRPr lang="sv-SE"/>
          </a:p>
        </p:txBody>
      </p:sp>
      <p:sp>
        <p:nvSpPr>
          <p:cNvPr id="5" name="textruta 4">
            <a:extLst>
              <a:ext uri="{FF2B5EF4-FFF2-40B4-BE49-F238E27FC236}">
                <a16:creationId xmlns:a16="http://schemas.microsoft.com/office/drawing/2014/main" id="{8808E8C9-05ED-34D4-16CF-60D81D31ED78}"/>
              </a:ext>
            </a:extLst>
          </p:cNvPr>
          <p:cNvSpPr txBox="1"/>
          <p:nvPr/>
        </p:nvSpPr>
        <p:spPr>
          <a:xfrm>
            <a:off x="1100665" y="5264272"/>
            <a:ext cx="8914739" cy="1168012"/>
          </a:xfrm>
          <a:prstGeom prst="rect">
            <a:avLst/>
          </a:prstGeom>
          <a:noFill/>
        </p:spPr>
        <p:txBody>
          <a:bodyPr wrap="square" lIns="0" tIns="0" rIns="0" bIns="0" rtlCol="0">
            <a:spAutoFit/>
          </a:bodyPr>
          <a:lstStyle/>
          <a:p>
            <a:pPr algn="l">
              <a:lnSpc>
                <a:spcPct val="130000"/>
              </a:lnSpc>
            </a:pPr>
            <a:r>
              <a:rPr lang="sv-SE" sz="1100" baseline="30000"/>
              <a:t>4</a:t>
            </a:r>
            <a:r>
              <a:rPr lang="sv-SE" sz="1100"/>
              <a:t> Genus och kön inom medicin- och vårdutbildningar, Studentlitteratur (2010)</a:t>
            </a:r>
          </a:p>
          <a:p>
            <a:pPr algn="l">
              <a:lnSpc>
                <a:spcPct val="130000"/>
              </a:lnSpc>
            </a:pPr>
            <a:r>
              <a:rPr lang="sv-SE" sz="1100" baseline="30000"/>
              <a:t>5</a:t>
            </a:r>
            <a:r>
              <a:rPr lang="sv-SE" sz="1100"/>
              <a:t> </a:t>
            </a:r>
            <a:r>
              <a:rPr lang="sv-SE" sz="1100">
                <a:hlinkClick r:id="rId3"/>
              </a:rPr>
              <a:t>”Brave men” and ”emotional women”: a </a:t>
            </a:r>
            <a:r>
              <a:rPr lang="sv-SE" sz="1100" err="1">
                <a:hlinkClick r:id="rId3"/>
              </a:rPr>
              <a:t>theory-guided</a:t>
            </a:r>
            <a:r>
              <a:rPr lang="sv-SE" sz="1100">
                <a:hlinkClick r:id="rId3"/>
              </a:rPr>
              <a:t> </a:t>
            </a:r>
            <a:r>
              <a:rPr lang="sv-SE" sz="1100" err="1">
                <a:hlinkClick r:id="rId3"/>
              </a:rPr>
              <a:t>literature</a:t>
            </a:r>
            <a:r>
              <a:rPr lang="sv-SE" sz="1100">
                <a:hlinkClick r:id="rId3"/>
              </a:rPr>
              <a:t> </a:t>
            </a:r>
            <a:r>
              <a:rPr lang="sv-SE" sz="1100" err="1">
                <a:hlinkClick r:id="rId3"/>
              </a:rPr>
              <a:t>review</a:t>
            </a:r>
            <a:r>
              <a:rPr lang="sv-SE" sz="1100">
                <a:hlinkClick r:id="rId3"/>
              </a:rPr>
              <a:t> on gender bias i </a:t>
            </a:r>
            <a:r>
              <a:rPr lang="sv-SE" sz="1100" err="1">
                <a:hlinkClick r:id="rId3"/>
              </a:rPr>
              <a:t>health</a:t>
            </a:r>
            <a:r>
              <a:rPr lang="sv-SE" sz="1100">
                <a:hlinkClick r:id="rId3"/>
              </a:rPr>
              <a:t> </a:t>
            </a:r>
            <a:r>
              <a:rPr lang="sv-SE" sz="1100" err="1">
                <a:hlinkClick r:id="rId3"/>
              </a:rPr>
              <a:t>care</a:t>
            </a:r>
            <a:r>
              <a:rPr lang="sv-SE" sz="1100">
                <a:hlinkClick r:id="rId3"/>
              </a:rPr>
              <a:t> and </a:t>
            </a:r>
            <a:r>
              <a:rPr lang="sv-SE" sz="1100" err="1">
                <a:hlinkClick r:id="rId3"/>
              </a:rPr>
              <a:t>gendered</a:t>
            </a:r>
            <a:r>
              <a:rPr lang="sv-SE" sz="1100">
                <a:hlinkClick r:id="rId3"/>
              </a:rPr>
              <a:t> norms </a:t>
            </a:r>
            <a:r>
              <a:rPr lang="sv-SE" sz="1100" err="1">
                <a:hlinkClick r:id="rId3"/>
              </a:rPr>
              <a:t>towards</a:t>
            </a:r>
            <a:r>
              <a:rPr lang="sv-SE" sz="1100">
                <a:hlinkClick r:id="rId3"/>
              </a:rPr>
              <a:t> patients </a:t>
            </a:r>
            <a:r>
              <a:rPr lang="sv-SE" sz="1100" err="1">
                <a:hlinkClick r:id="rId3"/>
              </a:rPr>
              <a:t>with</a:t>
            </a:r>
            <a:r>
              <a:rPr lang="sv-SE" sz="1100">
                <a:hlinkClick r:id="rId3"/>
              </a:rPr>
              <a:t> </a:t>
            </a:r>
            <a:r>
              <a:rPr lang="sv-SE" sz="1100" err="1">
                <a:hlinkClick r:id="rId3"/>
              </a:rPr>
              <a:t>chronic</a:t>
            </a:r>
            <a:r>
              <a:rPr lang="sv-SE" sz="1100">
                <a:hlinkClick r:id="rId3"/>
              </a:rPr>
              <a:t> pain. Samulowitz et al. (2018) </a:t>
            </a:r>
            <a:endParaRPr lang="sv-SE" sz="1100"/>
          </a:p>
          <a:p>
            <a:pPr algn="l"/>
            <a:r>
              <a:rPr lang="sv-SE" sz="1100" baseline="30000"/>
              <a:t>6</a:t>
            </a:r>
            <a:r>
              <a:rPr lang="sv-SE" sz="1100"/>
              <a:t> </a:t>
            </a:r>
            <a:r>
              <a:rPr lang="en-US" sz="1100" b="0" i="0" u="none" strike="noStrike" baseline="0">
                <a:hlinkClick r:id="rId4"/>
              </a:rPr>
              <a:t>Occupational therapy students’ choice of client </a:t>
            </a:r>
            <a:r>
              <a:rPr lang="sv-SE" sz="1100" b="0" i="0" u="none" strike="noStrike" baseline="0" err="1">
                <a:hlinkClick r:id="rId4"/>
              </a:rPr>
              <a:t>activities</a:t>
            </a:r>
            <a:r>
              <a:rPr lang="sv-SE" sz="1100" b="0" i="0" u="none" strike="noStrike" baseline="0">
                <a:hlinkClick r:id="rId4"/>
              </a:rPr>
              <a:t>: </a:t>
            </a:r>
            <a:r>
              <a:rPr lang="sv-SE" sz="1100" b="0" i="0" u="none" strike="noStrike" baseline="0" err="1">
                <a:hlinkClick r:id="rId4"/>
              </a:rPr>
              <a:t>does</a:t>
            </a:r>
            <a:r>
              <a:rPr lang="sv-SE" sz="1100" b="0" i="0" u="none" strike="noStrike" baseline="0">
                <a:hlinkClick r:id="rId4"/>
              </a:rPr>
              <a:t> patients’ gender </a:t>
            </a:r>
            <a:r>
              <a:rPr lang="sv-SE" sz="1100" b="0" i="0" u="none" strike="noStrike" baseline="0" err="1">
                <a:hlinkClick r:id="rId4"/>
              </a:rPr>
              <a:t>matter</a:t>
            </a:r>
            <a:r>
              <a:rPr lang="sv-SE" sz="1100" b="0" i="0" u="none" strike="noStrike" baseline="0">
                <a:hlinkClick r:id="rId4"/>
              </a:rPr>
              <a:t>? Liedberg &amp; </a:t>
            </a:r>
            <a:r>
              <a:rPr lang="sv-SE" sz="1100">
                <a:hlinkClick r:id="rId4"/>
              </a:rPr>
              <a:t>H</a:t>
            </a:r>
            <a:r>
              <a:rPr lang="sv-SE" sz="1100" b="0" i="0" u="none" strike="noStrike" baseline="0">
                <a:hlinkClick r:id="rId4"/>
              </a:rPr>
              <a:t>ensing 2011</a:t>
            </a:r>
            <a:endParaRPr lang="sv-SE" sz="1100" b="0" i="0" u="none" strike="noStrike" baseline="0"/>
          </a:p>
          <a:p>
            <a:pPr algn="l"/>
            <a:r>
              <a:rPr lang="sv-SE" sz="1100" baseline="30000"/>
              <a:t>7</a:t>
            </a:r>
            <a:r>
              <a:rPr lang="sv-SE" sz="1100"/>
              <a:t> </a:t>
            </a:r>
            <a:r>
              <a:rPr lang="en-US" sz="1100" b="0" i="0" u="none" strike="noStrike" baseline="0">
                <a:hlinkClick r:id="rId5"/>
              </a:rPr>
              <a:t>Occupational therapists’ perceptions of gender – A focus </a:t>
            </a:r>
            <a:r>
              <a:rPr lang="sv-SE" sz="1100" b="0" i="0" u="none" strike="noStrike" baseline="0" err="1">
                <a:hlinkClick r:id="rId5"/>
              </a:rPr>
              <a:t>group</a:t>
            </a:r>
            <a:r>
              <a:rPr lang="sv-SE" sz="1100" b="0" i="0" u="none" strike="noStrike" baseline="0">
                <a:hlinkClick r:id="rId5"/>
              </a:rPr>
              <a:t> </a:t>
            </a:r>
            <a:r>
              <a:rPr lang="sv-SE" sz="1100" b="0" i="0" u="none" strike="noStrike" baseline="0" err="1">
                <a:hlinkClick r:id="rId5"/>
              </a:rPr>
              <a:t>study</a:t>
            </a:r>
            <a:r>
              <a:rPr lang="sv-SE" sz="1100">
                <a:hlinkClick r:id="rId5"/>
              </a:rPr>
              <a:t>. Liedberg et al. (2010)</a:t>
            </a:r>
            <a:endParaRPr lang="sv-SE" sz="1100"/>
          </a:p>
          <a:p>
            <a:pPr algn="l"/>
            <a:r>
              <a:rPr lang="sv-SE" sz="1100" baseline="30000"/>
              <a:t>8</a:t>
            </a:r>
            <a:r>
              <a:rPr lang="sv-SE" sz="1100"/>
              <a:t> </a:t>
            </a:r>
            <a:r>
              <a:rPr lang="sv-SE" sz="1100">
                <a:hlinkClick r:id="rId6"/>
              </a:rPr>
              <a:t>Gender </a:t>
            </a:r>
            <a:r>
              <a:rPr lang="sv-SE" sz="1100" err="1">
                <a:hlinkClick r:id="rId6"/>
              </a:rPr>
              <a:t>matters</a:t>
            </a:r>
            <a:r>
              <a:rPr lang="sv-SE" sz="1100">
                <a:hlinkClick r:id="rId6"/>
              </a:rPr>
              <a:t> in </a:t>
            </a:r>
            <a:r>
              <a:rPr lang="sv-SE" sz="1100" err="1">
                <a:hlinkClick r:id="rId6"/>
              </a:rPr>
              <a:t>physiotherapy</a:t>
            </a:r>
            <a:r>
              <a:rPr lang="sv-SE" sz="1100">
                <a:hlinkClick r:id="rId6"/>
              </a:rPr>
              <a:t>. Stenberg et al. (2022)</a:t>
            </a:r>
            <a:endParaRPr lang="sv-SE" sz="1100"/>
          </a:p>
        </p:txBody>
      </p:sp>
    </p:spTree>
    <p:extLst>
      <p:ext uri="{BB962C8B-B14F-4D97-AF65-F5344CB8AC3E}">
        <p14:creationId xmlns:p14="http://schemas.microsoft.com/office/powerpoint/2010/main" val="1429647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E539FC1-EF6B-25F5-A042-A0A7D0954F8F}"/>
              </a:ext>
            </a:extLst>
          </p:cNvPr>
          <p:cNvSpPr>
            <a:spLocks noGrp="1"/>
          </p:cNvSpPr>
          <p:nvPr>
            <p:ph type="title"/>
          </p:nvPr>
        </p:nvSpPr>
        <p:spPr>
          <a:xfrm>
            <a:off x="996164" y="403416"/>
            <a:ext cx="8642350" cy="1047750"/>
          </a:xfrm>
        </p:spPr>
        <p:txBody>
          <a:bodyPr/>
          <a:lstStyle/>
          <a:p>
            <a:r>
              <a:rPr lang="sv-SE"/>
              <a:t>Föreställningar om kvinnor och män</a:t>
            </a:r>
            <a:br>
              <a:rPr lang="sv-SE" sz="3600"/>
            </a:br>
            <a:endParaRPr lang="sv-SE"/>
          </a:p>
        </p:txBody>
      </p:sp>
      <p:sp>
        <p:nvSpPr>
          <p:cNvPr id="3" name="Platshållare för innehåll 2">
            <a:extLst>
              <a:ext uri="{FF2B5EF4-FFF2-40B4-BE49-F238E27FC236}">
                <a16:creationId xmlns:a16="http://schemas.microsoft.com/office/drawing/2014/main" id="{FFB13C19-AA4E-537C-3932-CFBFE15F2BC9}"/>
              </a:ext>
            </a:extLst>
          </p:cNvPr>
          <p:cNvSpPr>
            <a:spLocks noGrp="1"/>
          </p:cNvSpPr>
          <p:nvPr>
            <p:ph sz="quarter" idx="13"/>
          </p:nvPr>
        </p:nvSpPr>
        <p:spPr>
          <a:xfrm>
            <a:off x="987697" y="1236986"/>
            <a:ext cx="8650817" cy="3311526"/>
          </a:xfrm>
        </p:spPr>
        <p:txBody>
          <a:bodyPr vert="horz" lIns="0" tIns="0" rIns="0" bIns="0" rtlCol="0" anchor="t">
            <a:noAutofit/>
          </a:bodyPr>
          <a:lstStyle/>
          <a:p>
            <a:r>
              <a:rPr lang="sv-SE" sz="2000" dirty="0"/>
              <a:t>En svensk studie beskriver ett dilemma som är vanligt även för andra yrkesgrupper. Många arbetsterapeuter utgick ifrån att de genom ett personcentrerat arbetssätt redan inkluderade ett genusperspektiv. Samtidigt fanns det könstypiska förväntningar och en omedvetenhet hur egna värderingar om könsroller kan påverka behandlingen de ger</a:t>
            </a:r>
            <a:r>
              <a:rPr lang="sv-SE" sz="2000" baseline="30000" dirty="0"/>
              <a:t>9</a:t>
            </a:r>
            <a:endParaRPr lang="sv-SE" sz="2000" baseline="30000" dirty="0">
              <a:ea typeface="Verdana"/>
            </a:endParaRPr>
          </a:p>
          <a:p>
            <a:r>
              <a:rPr lang="sv-SE" sz="2000" dirty="0"/>
              <a:t>Även om eldrivna rullstolar förväntas vara könsneutrala har svensk forskning visat att både funktionalitet och design utgår från maskulina normer, vilket behöver beaktas vid förskrivningen</a:t>
            </a:r>
            <a:r>
              <a:rPr lang="sv-SE" sz="2000" baseline="30000" dirty="0"/>
              <a:t>10</a:t>
            </a:r>
            <a:endParaRPr lang="sv-SE" sz="2000" baseline="30000" dirty="0">
              <a:ea typeface="Verdana"/>
            </a:endParaRPr>
          </a:p>
          <a:p>
            <a:endParaRPr lang="sv-SE" sz="1800" baseline="30000"/>
          </a:p>
          <a:p>
            <a:endParaRPr lang="sv-SE" sz="1800"/>
          </a:p>
          <a:p>
            <a:endParaRPr lang="sv-SE" sz="1800"/>
          </a:p>
        </p:txBody>
      </p:sp>
      <p:sp>
        <p:nvSpPr>
          <p:cNvPr id="4" name="Platshållare för datum 3">
            <a:extLst>
              <a:ext uri="{FF2B5EF4-FFF2-40B4-BE49-F238E27FC236}">
                <a16:creationId xmlns:a16="http://schemas.microsoft.com/office/drawing/2014/main" id="{A66BC31B-18CE-8643-D8F7-988A55CF36F9}"/>
              </a:ext>
            </a:extLst>
          </p:cNvPr>
          <p:cNvSpPr>
            <a:spLocks noGrp="1"/>
          </p:cNvSpPr>
          <p:nvPr>
            <p:ph type="dt" sz="half" idx="14"/>
          </p:nvPr>
        </p:nvSpPr>
        <p:spPr/>
        <p:txBody>
          <a:bodyPr/>
          <a:lstStyle/>
          <a:p>
            <a:fld id="{094EC4B8-68CD-44A3-B172-19A87347D395}" type="datetime1">
              <a:rPr lang="sv-SE" smtClean="0"/>
              <a:t>2025-05-20</a:t>
            </a:fld>
            <a:endParaRPr lang="sv-SE"/>
          </a:p>
        </p:txBody>
      </p:sp>
      <p:sp>
        <p:nvSpPr>
          <p:cNvPr id="6" name="textruta 5">
            <a:extLst>
              <a:ext uri="{FF2B5EF4-FFF2-40B4-BE49-F238E27FC236}">
                <a16:creationId xmlns:a16="http://schemas.microsoft.com/office/drawing/2014/main" id="{5E629F0B-061C-03BF-C492-127D8C255F17}"/>
              </a:ext>
            </a:extLst>
          </p:cNvPr>
          <p:cNvSpPr txBox="1"/>
          <p:nvPr/>
        </p:nvSpPr>
        <p:spPr>
          <a:xfrm>
            <a:off x="996164" y="6165854"/>
            <a:ext cx="9258179" cy="506677"/>
          </a:xfrm>
          <a:prstGeom prst="rect">
            <a:avLst/>
          </a:prstGeom>
          <a:noFill/>
        </p:spPr>
        <p:txBody>
          <a:bodyPr wrap="square">
            <a:spAutoFit/>
          </a:bodyPr>
          <a:lstStyle/>
          <a:p>
            <a:pPr>
              <a:lnSpc>
                <a:spcPct val="130000"/>
              </a:lnSpc>
            </a:pPr>
            <a:r>
              <a:rPr lang="sv-SE" sz="1100" baseline="30000"/>
              <a:t>9 </a:t>
            </a:r>
            <a:r>
              <a:rPr lang="en-US" sz="1100" b="0" i="0" u="none" strike="noStrike" baseline="0">
                <a:hlinkClick r:id="rId3"/>
              </a:rPr>
              <a:t>Occupational therapists’ perceptions of gender – A focus </a:t>
            </a:r>
            <a:r>
              <a:rPr lang="sv-SE" sz="1100" b="0" i="0" u="none" strike="noStrike" baseline="0" err="1">
                <a:hlinkClick r:id="rId3"/>
              </a:rPr>
              <a:t>group</a:t>
            </a:r>
            <a:r>
              <a:rPr lang="sv-SE" sz="1100" b="0" i="0" u="none" strike="noStrike" baseline="0">
                <a:hlinkClick r:id="rId3"/>
              </a:rPr>
              <a:t> </a:t>
            </a:r>
            <a:r>
              <a:rPr lang="sv-SE" sz="1100" b="0" i="0" u="none" strike="noStrike" baseline="0" err="1">
                <a:hlinkClick r:id="rId3"/>
              </a:rPr>
              <a:t>study</a:t>
            </a:r>
            <a:r>
              <a:rPr lang="sv-SE" sz="1100">
                <a:hlinkClick r:id="rId3"/>
              </a:rPr>
              <a:t>. Liedberg et al. (2010)</a:t>
            </a:r>
            <a:endParaRPr lang="sv-SE" sz="1100"/>
          </a:p>
          <a:p>
            <a:pPr>
              <a:lnSpc>
                <a:spcPct val="130000"/>
              </a:lnSpc>
            </a:pPr>
            <a:r>
              <a:rPr lang="sv-SE" sz="1100" baseline="30000"/>
              <a:t>10 </a:t>
            </a:r>
            <a:r>
              <a:rPr lang="sv-SE" sz="1100">
                <a:hlinkClick r:id="rId4"/>
              </a:rPr>
              <a:t>Living </a:t>
            </a:r>
            <a:r>
              <a:rPr lang="sv-SE" sz="1100" err="1">
                <a:hlinkClick r:id="rId4"/>
              </a:rPr>
              <a:t>with</a:t>
            </a:r>
            <a:r>
              <a:rPr lang="sv-SE" sz="1100">
                <a:hlinkClick r:id="rId4"/>
              </a:rPr>
              <a:t> an </a:t>
            </a:r>
            <a:r>
              <a:rPr lang="sv-SE" sz="1100" err="1">
                <a:hlinkClick r:id="rId4"/>
              </a:rPr>
              <a:t>electric</a:t>
            </a:r>
            <a:r>
              <a:rPr lang="sv-SE" sz="1100">
                <a:hlinkClick r:id="rId4"/>
              </a:rPr>
              <a:t> </a:t>
            </a:r>
            <a:r>
              <a:rPr lang="sv-SE" sz="1100" err="1">
                <a:hlinkClick r:id="rId4"/>
              </a:rPr>
              <a:t>wheelchair</a:t>
            </a:r>
            <a:r>
              <a:rPr lang="sv-SE" sz="1100">
                <a:hlinkClick r:id="rId4"/>
              </a:rPr>
              <a:t>: the </a:t>
            </a:r>
            <a:r>
              <a:rPr lang="sv-SE" sz="1100" err="1">
                <a:hlinkClick r:id="rId4"/>
              </a:rPr>
              <a:t>user</a:t>
            </a:r>
            <a:r>
              <a:rPr lang="sv-SE" sz="1100">
                <a:hlinkClick r:id="rId4"/>
              </a:rPr>
              <a:t> </a:t>
            </a:r>
            <a:r>
              <a:rPr lang="sv-SE" sz="1100" err="1">
                <a:hlinkClick r:id="rId4"/>
              </a:rPr>
              <a:t>perspective</a:t>
            </a:r>
            <a:r>
              <a:rPr lang="sv-SE" sz="1100">
                <a:hlinkClick r:id="rId4"/>
              </a:rPr>
              <a:t>. Stenberg et al. 2016</a:t>
            </a:r>
            <a:endParaRPr lang="sv-SE" sz="1100"/>
          </a:p>
        </p:txBody>
      </p:sp>
    </p:spTree>
    <p:extLst>
      <p:ext uri="{BB962C8B-B14F-4D97-AF65-F5344CB8AC3E}">
        <p14:creationId xmlns:p14="http://schemas.microsoft.com/office/powerpoint/2010/main" val="4092977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55F9CEA-A91D-F2FD-6C3D-759EE83EAA66}"/>
              </a:ext>
            </a:extLst>
          </p:cNvPr>
          <p:cNvSpPr>
            <a:spLocks noGrp="1"/>
          </p:cNvSpPr>
          <p:nvPr>
            <p:ph type="title"/>
          </p:nvPr>
        </p:nvSpPr>
        <p:spPr/>
        <p:txBody>
          <a:bodyPr/>
          <a:lstStyle/>
          <a:p>
            <a:r>
              <a:rPr lang="sv-SE"/>
              <a:t>Reflektionsfrågor</a:t>
            </a:r>
          </a:p>
        </p:txBody>
      </p:sp>
      <p:sp>
        <p:nvSpPr>
          <p:cNvPr id="3" name="Platshållare för innehåll 2">
            <a:extLst>
              <a:ext uri="{FF2B5EF4-FFF2-40B4-BE49-F238E27FC236}">
                <a16:creationId xmlns:a16="http://schemas.microsoft.com/office/drawing/2014/main" id="{C6B1FB3A-10A5-2FCE-3096-9CFD5E0649BC}"/>
              </a:ext>
            </a:extLst>
          </p:cNvPr>
          <p:cNvSpPr>
            <a:spLocks noGrp="1"/>
          </p:cNvSpPr>
          <p:nvPr>
            <p:ph sz="quarter" idx="13"/>
          </p:nvPr>
        </p:nvSpPr>
        <p:spPr>
          <a:xfrm>
            <a:off x="1092200" y="1778473"/>
            <a:ext cx="8650817" cy="3311526"/>
          </a:xfrm>
        </p:spPr>
        <p:txBody>
          <a:bodyPr vert="horz" lIns="0" tIns="0" rIns="0" bIns="0" rtlCol="0" anchor="t">
            <a:noAutofit/>
          </a:bodyPr>
          <a:lstStyle/>
          <a:p>
            <a:r>
              <a:rPr lang="sv-SE" sz="2000"/>
              <a:t>Påverkar normer och föreställningar om kön dig i ditt arbete? Hur då? Vilka konsekvenser kan det få?</a:t>
            </a:r>
            <a:endParaRPr lang="sv-SE" sz="2000">
              <a:ea typeface="Verdana"/>
            </a:endParaRPr>
          </a:p>
          <a:p>
            <a:r>
              <a:rPr lang="sv-SE" sz="2000"/>
              <a:t>Tänker du på att föreställningar om kön kan påverka både dig och patienten i </a:t>
            </a:r>
            <a:r>
              <a:rPr lang="sv-SE" sz="2000" err="1"/>
              <a:t>vårdmötet</a:t>
            </a:r>
            <a:r>
              <a:rPr lang="sv-SE" sz="2000"/>
              <a:t>? Hur kan du vara medveten om det när du ställer frågor, lyssnar och drar slutsatser? </a:t>
            </a:r>
            <a:endParaRPr lang="sv-SE" sz="2000">
              <a:ea typeface="Verdana"/>
            </a:endParaRPr>
          </a:p>
          <a:p>
            <a:r>
              <a:rPr lang="sv-SE" sz="2000">
                <a:ea typeface="Verdana"/>
              </a:rPr>
              <a:t>Hur kan verksamheten organiseras för att hjälpmedelsförskrivningen ska bli mer jämställd?</a:t>
            </a:r>
          </a:p>
          <a:p>
            <a:r>
              <a:rPr lang="sv-SE" sz="2000"/>
              <a:t>Hur tror du att medarbetare och chefer kan bidra till en mer jämställd vård för personer med behov av hjälpmedel? Vad kan du göra?</a:t>
            </a:r>
            <a:endParaRPr lang="sv-SE" sz="2000">
              <a:ea typeface="Verdana"/>
            </a:endParaRPr>
          </a:p>
        </p:txBody>
      </p:sp>
      <p:sp>
        <p:nvSpPr>
          <p:cNvPr id="4" name="Platshållare för datum 3">
            <a:extLst>
              <a:ext uri="{FF2B5EF4-FFF2-40B4-BE49-F238E27FC236}">
                <a16:creationId xmlns:a16="http://schemas.microsoft.com/office/drawing/2014/main" id="{E040BAA0-C7E4-96AC-8702-A044887D0284}"/>
              </a:ext>
            </a:extLst>
          </p:cNvPr>
          <p:cNvSpPr>
            <a:spLocks noGrp="1"/>
          </p:cNvSpPr>
          <p:nvPr>
            <p:ph type="dt" sz="half" idx="14"/>
          </p:nvPr>
        </p:nvSpPr>
        <p:spPr/>
        <p:txBody>
          <a:bodyPr/>
          <a:lstStyle/>
          <a:p>
            <a:fld id="{094EC4B8-68CD-44A3-B172-19A87347D395}" type="datetime1">
              <a:rPr lang="sv-SE" smtClean="0"/>
              <a:t>2025-05-20</a:t>
            </a:fld>
            <a:endParaRPr lang="sv-SE"/>
          </a:p>
        </p:txBody>
      </p:sp>
    </p:spTree>
    <p:extLst>
      <p:ext uri="{BB962C8B-B14F-4D97-AF65-F5344CB8AC3E}">
        <p14:creationId xmlns:p14="http://schemas.microsoft.com/office/powerpoint/2010/main" val="2961834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43F07-88DF-B2D8-2B2D-5645D869482A}"/>
              </a:ext>
            </a:extLst>
          </p:cNvPr>
          <p:cNvSpPr>
            <a:spLocks noGrp="1"/>
          </p:cNvSpPr>
          <p:nvPr>
            <p:ph type="ctrTitle"/>
          </p:nvPr>
        </p:nvSpPr>
        <p:spPr/>
        <p:txBody>
          <a:bodyPr/>
          <a:lstStyle/>
          <a:p>
            <a:r>
              <a:rPr lang="sv-SE" sz="3200">
                <a:ea typeface="Verdana"/>
              </a:rPr>
              <a:t>vgregion.se/</a:t>
            </a:r>
            <a:r>
              <a:rPr lang="sv-SE" sz="3200" err="1">
                <a:ea typeface="Verdana"/>
              </a:rPr>
              <a:t>jamlikvard</a:t>
            </a:r>
            <a:endParaRPr lang="sv-SE" sz="3200">
              <a:ea typeface="Verdana"/>
            </a:endParaRPr>
          </a:p>
        </p:txBody>
      </p:sp>
      <p:sp>
        <p:nvSpPr>
          <p:cNvPr id="3" name="Underrubrik 2">
            <a:extLst>
              <a:ext uri="{FF2B5EF4-FFF2-40B4-BE49-F238E27FC236}">
                <a16:creationId xmlns:a16="http://schemas.microsoft.com/office/drawing/2014/main" id="{CE38EB03-DC5A-0370-A7EC-8F897C5A544A}"/>
              </a:ext>
            </a:extLst>
          </p:cNvPr>
          <p:cNvSpPr>
            <a:spLocks noGrp="1"/>
          </p:cNvSpPr>
          <p:nvPr>
            <p:ph type="subTitle" idx="1"/>
          </p:nvPr>
        </p:nvSpPr>
        <p:spPr/>
        <p:txBody>
          <a:bodyPr vert="horz" lIns="0" tIns="0" rIns="0" bIns="0" rtlCol="0" anchor="t">
            <a:noAutofit/>
          </a:bodyPr>
          <a:lstStyle/>
          <a:p>
            <a:r>
              <a:rPr lang="sv-SE" dirty="0">
                <a:ea typeface="Verdana"/>
              </a:rPr>
              <a:t>Kunskapscentrum för jämlik vård</a:t>
            </a:r>
            <a:endParaRPr lang="sv-SE" dirty="0"/>
          </a:p>
        </p:txBody>
      </p:sp>
      <p:sp>
        <p:nvSpPr>
          <p:cNvPr id="4" name="Platshållare för datum 3">
            <a:extLst>
              <a:ext uri="{FF2B5EF4-FFF2-40B4-BE49-F238E27FC236}">
                <a16:creationId xmlns:a16="http://schemas.microsoft.com/office/drawing/2014/main" id="{3DF776C9-2209-C343-786D-867E590D66CD}"/>
              </a:ext>
            </a:extLst>
          </p:cNvPr>
          <p:cNvSpPr>
            <a:spLocks noGrp="1"/>
          </p:cNvSpPr>
          <p:nvPr>
            <p:ph type="dt" sz="half" idx="10"/>
          </p:nvPr>
        </p:nvSpPr>
        <p:spPr/>
        <p:txBody>
          <a:bodyPr/>
          <a:lstStyle/>
          <a:p>
            <a:fld id="{19E49B6E-96DA-4186-8F39-3AB022B7993C}" type="datetime1">
              <a:rPr lang="sv-SE" smtClean="0"/>
              <a:t>2025-05-20</a:t>
            </a:fld>
            <a:endParaRPr lang="sv-SE"/>
          </a:p>
        </p:txBody>
      </p:sp>
    </p:spTree>
    <p:extLst>
      <p:ext uri="{BB962C8B-B14F-4D97-AF65-F5344CB8AC3E}">
        <p14:creationId xmlns:p14="http://schemas.microsoft.com/office/powerpoint/2010/main" val="3544891761"/>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ptx" id="{494517CD-828D-45AE-A628-A0FD2772A96A}" vid="{5B72D066-4C57-4B7B-BB5F-F839A5ABA72B}"/>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0</TotalTime>
  <Words>816</Words>
  <Application>Microsoft Office PowerPoint</Application>
  <PresentationFormat>Bredbild</PresentationFormat>
  <Paragraphs>63</Paragraphs>
  <Slides>8</Slides>
  <Notes>8</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8</vt:i4>
      </vt:variant>
    </vt:vector>
  </HeadingPairs>
  <TitlesOfParts>
    <vt:vector size="12" baseType="lpstr">
      <vt:lpstr>Arial</vt:lpstr>
      <vt:lpstr>Calibri</vt:lpstr>
      <vt:lpstr>Verdana</vt:lpstr>
      <vt:lpstr>VGR</vt:lpstr>
      <vt:lpstr>Jämställt bemötande vid hjälpmedelsförskrivning</vt:lpstr>
      <vt:lpstr>PowerPoint-presentation</vt:lpstr>
      <vt:lpstr>PowerPoint-presentation</vt:lpstr>
      <vt:lpstr>Data från VGR3 visar…</vt:lpstr>
      <vt:lpstr>Föreställningar om kvinnor och män</vt:lpstr>
      <vt:lpstr>Föreställningar om kvinnor och män </vt:lpstr>
      <vt:lpstr>Reflektionsfrågor</vt:lpstr>
      <vt:lpstr>vgregion.se/jamlikvard</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Jämställt bemötande vid hjälpmedelsförskrivning_utskick</dc:title>
  <dc:creator>Anke Samulowitz</dc:creator>
  <keywords/>
  <lastModifiedBy>Anette Alfredsson</lastModifiedBy>
  <revision>6</revision>
  <dcterms:created xsi:type="dcterms:W3CDTF">2024-05-27T13:09:49.0000000Z</dcterms:created>
  <dcterms:modified xsi:type="dcterms:W3CDTF">2025-05-20T08:59:57.0000000Z</dcterms:modified>
</coreProperties>
</file>