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32.xml" ContentType="application/vnd.openxmlformats-officedocument.presentationml.notesSlide+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notesSlides/notesSlide33.xml" ContentType="application/vnd.openxmlformats-officedocument.presentationml.notesSlide+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notesSlides/notesSlide38.xml" ContentType="application/vnd.openxmlformats-officedocument.presentationml.notesSlide+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notesSlides/notesSlide39.xml" ContentType="application/vnd.openxmlformats-officedocument.presentationml.notesSlide+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diagrams/data13.xml" ContentType="application/vnd.openxmlformats-officedocument.drawingml.diagramData+xml"/>
  <Override PartName="/ppt/diagrams/layout13.xml" ContentType="application/vnd.openxmlformats-officedocument.drawingml.diagramLayout+xml"/>
  <Override PartName="/ppt/diagrams/quickStyle13.xml" ContentType="application/vnd.openxmlformats-officedocument.drawingml.diagramStyle+xml"/>
  <Override PartName="/ppt/diagrams/colors13.xml" ContentType="application/vnd.openxmlformats-officedocument.drawingml.diagramColors+xml"/>
  <Override PartName="/ppt/diagrams/drawing13.xml" ContentType="application/vnd.ms-office.drawingml.diagramDrawing+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&#65279;<?xml version="1.0" encoding="utf-8"?><Relationships xmlns="http://schemas.openxmlformats.org/package/2006/relationships"><Relationship Type="http://schemas.openxmlformats.org/package/2006/relationships/metadata/core-properties" Target="docProps/core.xml" Id="rId3" /><Relationship Type="http://schemas.openxmlformats.org/package/2006/relationships/metadata/thumbnail" Target="docProps/thumbnail.jpeg" Id="rId2" /><Relationship Type="http://schemas.openxmlformats.org/officeDocument/2006/relationships/officeDocument" Target="ppt/presentation.xml" Id="rId1" /><Relationship Type="http://schemas.openxmlformats.org/officeDocument/2006/relationships/extended-properties" Target="docProps/app.xml" Id="rId4" /></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5"/>
  </p:sldMasterIdLst>
  <p:notesMasterIdLst>
    <p:notesMasterId r:id="rId74"/>
  </p:notesMasterIdLst>
  <p:handoutMasterIdLst>
    <p:handoutMasterId r:id="rId75"/>
  </p:handoutMasterIdLst>
  <p:sldIdLst>
    <p:sldId id="284" r:id="rId6"/>
    <p:sldId id="2147477994" r:id="rId7"/>
    <p:sldId id="2147478013" r:id="rId8"/>
    <p:sldId id="268" r:id="rId9"/>
    <p:sldId id="2147477977" r:id="rId10"/>
    <p:sldId id="349" r:id="rId11"/>
    <p:sldId id="2147477970" r:id="rId12"/>
    <p:sldId id="2147477971" r:id="rId13"/>
    <p:sldId id="257" r:id="rId14"/>
    <p:sldId id="274" r:id="rId15"/>
    <p:sldId id="276" r:id="rId16"/>
    <p:sldId id="277" r:id="rId17"/>
    <p:sldId id="286" r:id="rId18"/>
    <p:sldId id="292" r:id="rId19"/>
    <p:sldId id="2147478001" r:id="rId20"/>
    <p:sldId id="2147477998" r:id="rId21"/>
    <p:sldId id="296" r:id="rId22"/>
    <p:sldId id="293" r:id="rId23"/>
    <p:sldId id="294" r:id="rId24"/>
    <p:sldId id="2147478002" r:id="rId25"/>
    <p:sldId id="2147478003" r:id="rId26"/>
    <p:sldId id="306" r:id="rId27"/>
    <p:sldId id="320" r:id="rId28"/>
    <p:sldId id="321" r:id="rId29"/>
    <p:sldId id="323" r:id="rId30"/>
    <p:sldId id="324" r:id="rId31"/>
    <p:sldId id="2147478004" r:id="rId32"/>
    <p:sldId id="295" r:id="rId33"/>
    <p:sldId id="307" r:id="rId34"/>
    <p:sldId id="297" r:id="rId35"/>
    <p:sldId id="264" r:id="rId36"/>
    <p:sldId id="259" r:id="rId37"/>
    <p:sldId id="2147477993" r:id="rId38"/>
    <p:sldId id="261" r:id="rId39"/>
    <p:sldId id="260" r:id="rId40"/>
    <p:sldId id="347" r:id="rId41"/>
    <p:sldId id="266" r:id="rId42"/>
    <p:sldId id="269" r:id="rId43"/>
    <p:sldId id="2147477992" r:id="rId44"/>
    <p:sldId id="281" r:id="rId45"/>
    <p:sldId id="271" r:id="rId46"/>
    <p:sldId id="272" r:id="rId47"/>
    <p:sldId id="339" r:id="rId48"/>
    <p:sldId id="2147477974" r:id="rId49"/>
    <p:sldId id="2147477976" r:id="rId50"/>
    <p:sldId id="298" r:id="rId51"/>
    <p:sldId id="304" r:id="rId52"/>
    <p:sldId id="278" r:id="rId53"/>
    <p:sldId id="327" r:id="rId54"/>
    <p:sldId id="328" r:id="rId55"/>
    <p:sldId id="331" r:id="rId56"/>
    <p:sldId id="332" r:id="rId57"/>
    <p:sldId id="329" r:id="rId58"/>
    <p:sldId id="330" r:id="rId59"/>
    <p:sldId id="335" r:id="rId60"/>
    <p:sldId id="273" r:id="rId61"/>
    <p:sldId id="280" r:id="rId62"/>
    <p:sldId id="2147478005" r:id="rId63"/>
    <p:sldId id="2147478011" r:id="rId64"/>
    <p:sldId id="2147478006" r:id="rId65"/>
    <p:sldId id="2147478008" r:id="rId66"/>
    <p:sldId id="2147478012" r:id="rId67"/>
    <p:sldId id="2147478000" r:id="rId68"/>
    <p:sldId id="2147477975" r:id="rId69"/>
    <p:sldId id="2147477978" r:id="rId70"/>
    <p:sldId id="2147478009" r:id="rId71"/>
    <p:sldId id="2147478010" r:id="rId72"/>
    <p:sldId id="290" r:id="rId73"/>
  </p:sldIdLst>
  <p:sldSz cx="12192000" cy="6858000"/>
  <p:notesSz cx="6858000" cy="9144000"/>
  <p:defaultTextStyle>
    <a:defPPr>
      <a:defRPr lang="sv-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Thumbnail" id="{6E6E6ECD-356C-4D49-9D22-22C3E7AF66C1}">
          <p14:sldIdLst/>
        </p14:section>
        <p14:section name="Instruktioner" id="{2CE78CED-5BFF-4E73-9F86-7FD6AA461B08}">
          <p14:sldIdLst/>
        </p14:section>
        <p14:section name="Presentation" id="{B972C155-D5BF-46A7-B591-A42909CFC1FA}">
          <p14:sldIdLst>
            <p14:sldId id="284"/>
            <p14:sldId id="2147477994"/>
            <p14:sldId id="2147478013"/>
            <p14:sldId id="268"/>
            <p14:sldId id="2147477977"/>
            <p14:sldId id="349"/>
            <p14:sldId id="2147477970"/>
            <p14:sldId id="2147477971"/>
            <p14:sldId id="257"/>
            <p14:sldId id="274"/>
            <p14:sldId id="276"/>
            <p14:sldId id="277"/>
            <p14:sldId id="286"/>
            <p14:sldId id="292"/>
            <p14:sldId id="2147478001"/>
            <p14:sldId id="2147477998"/>
            <p14:sldId id="296"/>
            <p14:sldId id="293"/>
            <p14:sldId id="294"/>
            <p14:sldId id="2147478002"/>
            <p14:sldId id="2147478003"/>
            <p14:sldId id="306"/>
            <p14:sldId id="320"/>
            <p14:sldId id="321"/>
            <p14:sldId id="323"/>
            <p14:sldId id="324"/>
            <p14:sldId id="2147478004"/>
            <p14:sldId id="295"/>
            <p14:sldId id="307"/>
            <p14:sldId id="297"/>
            <p14:sldId id="264"/>
            <p14:sldId id="259"/>
            <p14:sldId id="2147477993"/>
            <p14:sldId id="261"/>
            <p14:sldId id="260"/>
            <p14:sldId id="347"/>
            <p14:sldId id="266"/>
            <p14:sldId id="269"/>
            <p14:sldId id="2147477992"/>
            <p14:sldId id="281"/>
            <p14:sldId id="271"/>
            <p14:sldId id="272"/>
            <p14:sldId id="339"/>
            <p14:sldId id="2147477974"/>
            <p14:sldId id="2147477976"/>
            <p14:sldId id="298"/>
            <p14:sldId id="304"/>
            <p14:sldId id="278"/>
            <p14:sldId id="327"/>
            <p14:sldId id="328"/>
            <p14:sldId id="331"/>
            <p14:sldId id="332"/>
            <p14:sldId id="329"/>
            <p14:sldId id="330"/>
            <p14:sldId id="335"/>
            <p14:sldId id="273"/>
            <p14:sldId id="280"/>
            <p14:sldId id="2147478005"/>
            <p14:sldId id="2147478011"/>
            <p14:sldId id="2147478006"/>
            <p14:sldId id="2147478008"/>
            <p14:sldId id="2147478012"/>
            <p14:sldId id="2147478000"/>
            <p14:sldId id="2147477975"/>
            <p14:sldId id="2147477978"/>
            <p14:sldId id="2147478009"/>
            <p14:sldId id="2147478010"/>
            <p14:sldId id="290"/>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C54FE7BA-3A98-7C93-DA4E-796CD62D1D1D}" name="Linn Jansson" initials="LJ" userId="8mistyubL/r8U7qAGXKtysF0pldry1DBux9W9QmctVc=" providerId="None"/>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DF500D6C-1037-4FE4-98EC-46382DBA4740}" v="1" dt="2025-09-09T16:07:07.353"/>
  </p1510:revLst>
</p1510:revInfo>
</file>

<file path=ppt/tableStyles.xml><?xml version="1.0" encoding="utf-8"?>
<a:tblStyleLst xmlns:a="http://schemas.openxmlformats.org/drawingml/2006/main" def="{3B4B98B0-60AC-42C2-AFA5-B58CD77FA1E5}">
  <a:tblStyle styleId="{5C22544A-7EE6-4342-B048-85BDC9FD1C3A}" styleName="Mellanmörkt format 2 - Dekorfärg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B4B98B0-60AC-42C2-AFA5-B58CD77FA1E5}" styleName="Ljust format 1 - Dekorfärg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731" autoAdjust="0"/>
    <p:restoredTop sz="73333" autoAdjust="0"/>
  </p:normalViewPr>
  <p:slideViewPr>
    <p:cSldViewPr snapToGrid="0">
      <p:cViewPr varScale="1">
        <p:scale>
          <a:sx n="81" d="100"/>
          <a:sy n="81" d="100"/>
        </p:scale>
        <p:origin x="1764" y="84"/>
      </p:cViewPr>
      <p:guideLst/>
    </p:cSldViewPr>
  </p:slideViewPr>
  <p:notesTextViewPr>
    <p:cViewPr>
      <p:scale>
        <a:sx n="1" d="1"/>
        <a:sy n="1" d="1"/>
      </p:scale>
      <p:origin x="0" y="0"/>
    </p:cViewPr>
  </p:notesTextViewPr>
  <p:sorterViewPr>
    <p:cViewPr>
      <p:scale>
        <a:sx n="100" d="100"/>
        <a:sy n="100" d="100"/>
      </p:scale>
      <p:origin x="0" y="0"/>
    </p:cViewPr>
  </p:sorterViewPr>
  <p:notesViewPr>
    <p:cSldViewPr snapToGrid="0">
      <p:cViewPr varScale="1">
        <p:scale>
          <a:sx n="91" d="100"/>
          <a:sy n="91" d="100"/>
        </p:scale>
        <p:origin x="2820" y="78"/>
      </p:cViewPr>
      <p:guideLst/>
    </p:cSldViewPr>
  </p:notesViewPr>
  <p:gridSpacing cx="72008" cy="72008"/>
</p:viewPr>
</file>

<file path=ppt/_rels/presentation.xml.rels>&#65279;<?xml version="1.0" encoding="utf-8"?><Relationships xmlns="http://schemas.openxmlformats.org/package/2006/relationships"><Relationship Type="http://schemas.openxmlformats.org/officeDocument/2006/relationships/slide" Target="slides/slide8.xml" Id="rId13" /><Relationship Type="http://schemas.openxmlformats.org/officeDocument/2006/relationships/slide" Target="slides/slide13.xml" Id="rId18" /><Relationship Type="http://schemas.openxmlformats.org/officeDocument/2006/relationships/slide" Target="slides/slide21.xml" Id="rId26" /><Relationship Type="http://schemas.openxmlformats.org/officeDocument/2006/relationships/slide" Target="slides/slide34.xml" Id="rId39" /><Relationship Type="http://schemas.openxmlformats.org/officeDocument/2006/relationships/slide" Target="slides/slide16.xml" Id="rId21" /><Relationship Type="http://schemas.openxmlformats.org/officeDocument/2006/relationships/slide" Target="slides/slide29.xml" Id="rId34" /><Relationship Type="http://schemas.openxmlformats.org/officeDocument/2006/relationships/slide" Target="slides/slide37.xml" Id="rId42" /><Relationship Type="http://schemas.openxmlformats.org/officeDocument/2006/relationships/slide" Target="slides/slide42.xml" Id="rId47" /><Relationship Type="http://schemas.openxmlformats.org/officeDocument/2006/relationships/slide" Target="slides/slide45.xml" Id="rId50" /><Relationship Type="http://schemas.openxmlformats.org/officeDocument/2006/relationships/slide" Target="slides/slide50.xml" Id="rId55" /><Relationship Type="http://schemas.openxmlformats.org/officeDocument/2006/relationships/slide" Target="slides/slide58.xml" Id="rId63" /><Relationship Type="http://schemas.openxmlformats.org/officeDocument/2006/relationships/slide" Target="slides/slide63.xml" Id="rId68" /><Relationship Type="http://schemas.openxmlformats.org/officeDocument/2006/relationships/presProps" Target="presProps.xml" Id="rId76" /><Relationship Type="http://schemas.openxmlformats.org/officeDocument/2006/relationships/slide" Target="slides/slide2.xml" Id="rId7" /><Relationship Type="http://schemas.openxmlformats.org/officeDocument/2006/relationships/slide" Target="slides/slide66.xml" Id="rId71" /><Relationship Type="http://schemas.openxmlformats.org/officeDocument/2006/relationships/slide" Target="slides/slide11.xml" Id="rId16" /><Relationship Type="http://schemas.openxmlformats.org/officeDocument/2006/relationships/slide" Target="slides/slide24.xml" Id="rId29" /><Relationship Type="http://schemas.openxmlformats.org/officeDocument/2006/relationships/slide" Target="slides/slide6.xml" Id="rId11" /><Relationship Type="http://schemas.openxmlformats.org/officeDocument/2006/relationships/slide" Target="slides/slide19.xml" Id="rId24" /><Relationship Type="http://schemas.openxmlformats.org/officeDocument/2006/relationships/slide" Target="slides/slide27.xml" Id="rId32" /><Relationship Type="http://schemas.openxmlformats.org/officeDocument/2006/relationships/slide" Target="slides/slide32.xml" Id="rId37" /><Relationship Type="http://schemas.openxmlformats.org/officeDocument/2006/relationships/slide" Target="slides/slide35.xml" Id="rId40" /><Relationship Type="http://schemas.openxmlformats.org/officeDocument/2006/relationships/slide" Target="slides/slide40.xml" Id="rId45" /><Relationship Type="http://schemas.openxmlformats.org/officeDocument/2006/relationships/slide" Target="slides/slide48.xml" Id="rId53" /><Relationship Type="http://schemas.openxmlformats.org/officeDocument/2006/relationships/slide" Target="slides/slide53.xml" Id="rId58" /><Relationship Type="http://schemas.openxmlformats.org/officeDocument/2006/relationships/slide" Target="slides/slide61.xml" Id="rId66" /><Relationship Type="http://schemas.openxmlformats.org/officeDocument/2006/relationships/notesMaster" Target="notesMasters/notesMaster1.xml" Id="rId74" /><Relationship Type="http://schemas.openxmlformats.org/officeDocument/2006/relationships/tableStyles" Target="tableStyles.xml" Id="rId79" /><Relationship Type="http://schemas.openxmlformats.org/officeDocument/2006/relationships/slideMaster" Target="slideMasters/slideMaster1.xml" Id="rId5" /><Relationship Type="http://schemas.openxmlformats.org/officeDocument/2006/relationships/slide" Target="slides/slide56.xml" Id="rId61" /><Relationship Type="http://schemas.openxmlformats.org/officeDocument/2006/relationships/slide" Target="slides/slide5.xml" Id="rId10" /><Relationship Type="http://schemas.openxmlformats.org/officeDocument/2006/relationships/slide" Target="slides/slide14.xml" Id="rId19" /><Relationship Type="http://schemas.openxmlformats.org/officeDocument/2006/relationships/slide" Target="slides/slide26.xml" Id="rId31" /><Relationship Type="http://schemas.openxmlformats.org/officeDocument/2006/relationships/slide" Target="slides/slide39.xml" Id="rId44" /><Relationship Type="http://schemas.openxmlformats.org/officeDocument/2006/relationships/slide" Target="slides/slide47.xml" Id="rId52" /><Relationship Type="http://schemas.openxmlformats.org/officeDocument/2006/relationships/slide" Target="slides/slide55.xml" Id="rId60" /><Relationship Type="http://schemas.openxmlformats.org/officeDocument/2006/relationships/slide" Target="slides/slide60.xml" Id="rId65" /><Relationship Type="http://schemas.openxmlformats.org/officeDocument/2006/relationships/slide" Target="slides/slide68.xml" Id="rId73" /><Relationship Type="http://schemas.openxmlformats.org/officeDocument/2006/relationships/theme" Target="theme/theme1.xml" Id="rId78" /><Relationship Type="http://schemas.microsoft.com/office/2018/10/relationships/authors" Target="authors.xml" Id="rId81" /><Relationship Type="http://schemas.openxmlformats.org/officeDocument/2006/relationships/slide" Target="slides/slide4.xml" Id="rId9" /><Relationship Type="http://schemas.openxmlformats.org/officeDocument/2006/relationships/slide" Target="slides/slide9.xml" Id="rId14" /><Relationship Type="http://schemas.openxmlformats.org/officeDocument/2006/relationships/slide" Target="slides/slide17.xml" Id="rId22" /><Relationship Type="http://schemas.openxmlformats.org/officeDocument/2006/relationships/slide" Target="slides/slide22.xml" Id="rId27" /><Relationship Type="http://schemas.openxmlformats.org/officeDocument/2006/relationships/slide" Target="slides/slide25.xml" Id="rId30" /><Relationship Type="http://schemas.openxmlformats.org/officeDocument/2006/relationships/slide" Target="slides/slide30.xml" Id="rId35" /><Relationship Type="http://schemas.openxmlformats.org/officeDocument/2006/relationships/slide" Target="slides/slide38.xml" Id="rId43" /><Relationship Type="http://schemas.openxmlformats.org/officeDocument/2006/relationships/slide" Target="slides/slide43.xml" Id="rId48" /><Relationship Type="http://schemas.openxmlformats.org/officeDocument/2006/relationships/slide" Target="slides/slide51.xml" Id="rId56" /><Relationship Type="http://schemas.openxmlformats.org/officeDocument/2006/relationships/slide" Target="slides/slide59.xml" Id="rId64" /><Relationship Type="http://schemas.openxmlformats.org/officeDocument/2006/relationships/slide" Target="slides/slide64.xml" Id="rId69" /><Relationship Type="http://schemas.openxmlformats.org/officeDocument/2006/relationships/viewProps" Target="viewProps.xml" Id="rId77" /><Relationship Type="http://schemas.openxmlformats.org/officeDocument/2006/relationships/slide" Target="slides/slide3.xml" Id="rId8" /><Relationship Type="http://schemas.openxmlformats.org/officeDocument/2006/relationships/slide" Target="slides/slide46.xml" Id="rId51" /><Relationship Type="http://schemas.openxmlformats.org/officeDocument/2006/relationships/slide" Target="slides/slide67.xml" Id="rId72" /><Relationship Type="http://schemas.microsoft.com/office/2015/10/relationships/revisionInfo" Target="revisionInfo.xml" Id="rId80" /><Relationship Type="http://schemas.openxmlformats.org/officeDocument/2006/relationships/slide" Target="slides/slide7.xml" Id="rId12" /><Relationship Type="http://schemas.openxmlformats.org/officeDocument/2006/relationships/slide" Target="slides/slide12.xml" Id="rId17" /><Relationship Type="http://schemas.openxmlformats.org/officeDocument/2006/relationships/slide" Target="slides/slide20.xml" Id="rId25" /><Relationship Type="http://schemas.openxmlformats.org/officeDocument/2006/relationships/slide" Target="slides/slide28.xml" Id="rId33" /><Relationship Type="http://schemas.openxmlformats.org/officeDocument/2006/relationships/slide" Target="slides/slide33.xml" Id="rId38" /><Relationship Type="http://schemas.openxmlformats.org/officeDocument/2006/relationships/slide" Target="slides/slide41.xml" Id="rId46" /><Relationship Type="http://schemas.openxmlformats.org/officeDocument/2006/relationships/slide" Target="slides/slide54.xml" Id="rId59" /><Relationship Type="http://schemas.openxmlformats.org/officeDocument/2006/relationships/slide" Target="slides/slide62.xml" Id="rId67" /><Relationship Type="http://schemas.openxmlformats.org/officeDocument/2006/relationships/slide" Target="slides/slide15.xml" Id="rId20" /><Relationship Type="http://schemas.openxmlformats.org/officeDocument/2006/relationships/slide" Target="slides/slide36.xml" Id="rId41" /><Relationship Type="http://schemas.openxmlformats.org/officeDocument/2006/relationships/slide" Target="slides/slide49.xml" Id="rId54" /><Relationship Type="http://schemas.openxmlformats.org/officeDocument/2006/relationships/slide" Target="slides/slide57.xml" Id="rId62" /><Relationship Type="http://schemas.openxmlformats.org/officeDocument/2006/relationships/slide" Target="slides/slide65.xml" Id="rId70" /><Relationship Type="http://schemas.openxmlformats.org/officeDocument/2006/relationships/handoutMaster" Target="handoutMasters/handoutMaster1.xml" Id="rId75" /><Relationship Type="http://schemas.openxmlformats.org/officeDocument/2006/relationships/slide" Target="slides/slide1.xml" Id="rId6" /><Relationship Type="http://schemas.openxmlformats.org/officeDocument/2006/relationships/slide" Target="slides/slide10.xml" Id="rId15" /><Relationship Type="http://schemas.openxmlformats.org/officeDocument/2006/relationships/slide" Target="slides/slide18.xml" Id="rId23" /><Relationship Type="http://schemas.openxmlformats.org/officeDocument/2006/relationships/slide" Target="slides/slide23.xml" Id="rId28" /><Relationship Type="http://schemas.openxmlformats.org/officeDocument/2006/relationships/slide" Target="slides/slide31.xml" Id="rId36" /><Relationship Type="http://schemas.openxmlformats.org/officeDocument/2006/relationships/slide" Target="slides/slide44.xml" Id="rId49" /><Relationship Type="http://schemas.openxmlformats.org/officeDocument/2006/relationships/slide" Target="slides/slide52.xml" Id="rId57" /></Relationships>
</file>

<file path=ppt/diagrams/_rels/data10.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6.svg"/><Relationship Id="rId1" Type="http://schemas.openxmlformats.org/officeDocument/2006/relationships/image" Target="../media/image35.png"/><Relationship Id="rId4" Type="http://schemas.openxmlformats.org/officeDocument/2006/relationships/image" Target="../media/image38.svg"/></Relationships>
</file>

<file path=ppt/diagrams/_rels/data11.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21.svg"/><Relationship Id="rId1" Type="http://schemas.openxmlformats.org/officeDocument/2006/relationships/image" Target="../media/image20.png"/><Relationship Id="rId6" Type="http://schemas.openxmlformats.org/officeDocument/2006/relationships/image" Target="../media/image42.svg"/><Relationship Id="rId5" Type="http://schemas.openxmlformats.org/officeDocument/2006/relationships/image" Target="../media/image41.png"/><Relationship Id="rId4" Type="http://schemas.openxmlformats.org/officeDocument/2006/relationships/image" Target="../media/image40.svg"/></Relationships>
</file>

<file path=ppt/diagrams/_rels/data4.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svg"/><Relationship Id="rId1" Type="http://schemas.openxmlformats.org/officeDocument/2006/relationships/image" Target="../media/image20.png"/><Relationship Id="rId6" Type="http://schemas.openxmlformats.org/officeDocument/2006/relationships/image" Target="../media/image25.svg"/><Relationship Id="rId5" Type="http://schemas.openxmlformats.org/officeDocument/2006/relationships/image" Target="../media/image24.png"/><Relationship Id="rId4" Type="http://schemas.openxmlformats.org/officeDocument/2006/relationships/image" Target="../media/image23.svg"/></Relationships>
</file>

<file path=ppt/diagrams/_rels/data5.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svg"/><Relationship Id="rId1" Type="http://schemas.openxmlformats.org/officeDocument/2006/relationships/image" Target="../media/image29.png"/><Relationship Id="rId4" Type="http://schemas.openxmlformats.org/officeDocument/2006/relationships/image" Target="../media/image32.svg"/></Relationships>
</file>

<file path=ppt/diagrams/_rels/drawing10.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6.svg"/><Relationship Id="rId1" Type="http://schemas.openxmlformats.org/officeDocument/2006/relationships/image" Target="../media/image35.png"/><Relationship Id="rId4" Type="http://schemas.openxmlformats.org/officeDocument/2006/relationships/image" Target="../media/image38.svg"/></Relationships>
</file>

<file path=ppt/diagrams/_rels/drawing11.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21.svg"/><Relationship Id="rId1" Type="http://schemas.openxmlformats.org/officeDocument/2006/relationships/image" Target="../media/image20.png"/><Relationship Id="rId6" Type="http://schemas.openxmlformats.org/officeDocument/2006/relationships/image" Target="../media/image42.svg"/><Relationship Id="rId5" Type="http://schemas.openxmlformats.org/officeDocument/2006/relationships/image" Target="../media/image41.png"/><Relationship Id="rId4" Type="http://schemas.openxmlformats.org/officeDocument/2006/relationships/image" Target="../media/image40.svg"/></Relationships>
</file>

<file path=ppt/diagrams/_rels/drawing4.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svg"/><Relationship Id="rId1" Type="http://schemas.openxmlformats.org/officeDocument/2006/relationships/image" Target="../media/image20.png"/><Relationship Id="rId6" Type="http://schemas.openxmlformats.org/officeDocument/2006/relationships/image" Target="../media/image25.svg"/><Relationship Id="rId5" Type="http://schemas.openxmlformats.org/officeDocument/2006/relationships/image" Target="../media/image24.png"/><Relationship Id="rId4" Type="http://schemas.openxmlformats.org/officeDocument/2006/relationships/image" Target="../media/image23.svg"/></Relationships>
</file>

<file path=ppt/diagrams/_rels/drawing5.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svg"/><Relationship Id="rId1" Type="http://schemas.openxmlformats.org/officeDocument/2006/relationships/image" Target="../media/image29.png"/><Relationship Id="rId4" Type="http://schemas.openxmlformats.org/officeDocument/2006/relationships/image" Target="../media/image32.svg"/></Relationships>
</file>

<file path=ppt/diagrams/colors1.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91B68E2-7056-48A5-93B5-4664CEFFC6DF}" type="doc">
      <dgm:prSet loTypeId="urn:microsoft.com/office/officeart/2005/8/layout/vList2" loCatId="list" qsTypeId="urn:microsoft.com/office/officeart/2005/8/quickstyle/simple1" qsCatId="simple" csTypeId="urn:microsoft.com/office/officeart/2005/8/colors/accent2_2" csCatId="accent2" phldr="1"/>
      <dgm:spPr/>
      <dgm:t>
        <a:bodyPr/>
        <a:lstStyle/>
        <a:p>
          <a:endParaRPr lang="en-US"/>
        </a:p>
      </dgm:t>
    </dgm:pt>
    <dgm:pt modelId="{F045FB78-4D0D-4BB4-95FB-F1A376C6D32B}">
      <dgm:prSet/>
      <dgm:spPr/>
      <dgm:t>
        <a:bodyPr/>
        <a:lstStyle/>
        <a:p>
          <a:r>
            <a:rPr lang="sv-SE" dirty="0"/>
            <a:t>Introduktion av </a:t>
          </a:r>
          <a:r>
            <a:rPr lang="sv-SE" dirty="0">
              <a:latin typeface="Verdana"/>
            </a:rPr>
            <a:t>avtalsförvaltningen</a:t>
          </a:r>
          <a:endParaRPr lang="sv-SE" dirty="0"/>
        </a:p>
      </dgm:t>
    </dgm:pt>
    <dgm:pt modelId="{CA75F5A2-7E77-4CB8-9A6A-B39446C5B9F7}" type="parTrans" cxnId="{B3EB7F5A-5A94-49AA-98A9-C5B4AE1C8678}">
      <dgm:prSet/>
      <dgm:spPr/>
      <dgm:t>
        <a:bodyPr/>
        <a:lstStyle/>
        <a:p>
          <a:endParaRPr lang="en-US"/>
        </a:p>
      </dgm:t>
    </dgm:pt>
    <dgm:pt modelId="{FFB165C1-A17F-4B4D-BA59-11DE5A481C2D}" type="sibTrans" cxnId="{B3EB7F5A-5A94-49AA-98A9-C5B4AE1C8678}">
      <dgm:prSet/>
      <dgm:spPr/>
      <dgm:t>
        <a:bodyPr/>
        <a:lstStyle/>
        <a:p>
          <a:endParaRPr lang="en-US"/>
        </a:p>
      </dgm:t>
    </dgm:pt>
    <dgm:pt modelId="{284452EA-154C-4A5D-B64F-CCDB301CCC7D}">
      <dgm:prSet/>
      <dgm:spPr/>
      <dgm:t>
        <a:bodyPr/>
        <a:lstStyle/>
        <a:p>
          <a:pPr rtl="0"/>
          <a:r>
            <a:rPr lang="sv-SE" dirty="0">
              <a:latin typeface="Verdana"/>
            </a:rPr>
            <a:t>Upphandling</a:t>
          </a:r>
          <a:r>
            <a:rPr lang="sv-SE" dirty="0"/>
            <a:t> </a:t>
          </a:r>
          <a:r>
            <a:rPr lang="sv-SE" dirty="0">
              <a:latin typeface="Verdana"/>
            </a:rPr>
            <a:t>och avropsförfarande</a:t>
          </a:r>
          <a:endParaRPr lang="sv-SE" dirty="0"/>
        </a:p>
      </dgm:t>
    </dgm:pt>
    <dgm:pt modelId="{A8B98508-013E-46C9-8C1B-D1F7762B2DE7}" type="parTrans" cxnId="{41CDC957-8233-4E95-B649-22E65A6D72E6}">
      <dgm:prSet/>
      <dgm:spPr/>
      <dgm:t>
        <a:bodyPr/>
        <a:lstStyle/>
        <a:p>
          <a:endParaRPr lang="en-US"/>
        </a:p>
      </dgm:t>
    </dgm:pt>
    <dgm:pt modelId="{5F283668-0982-4DF3-9942-EA25BCC7E69B}" type="sibTrans" cxnId="{41CDC957-8233-4E95-B649-22E65A6D72E6}">
      <dgm:prSet/>
      <dgm:spPr/>
      <dgm:t>
        <a:bodyPr/>
        <a:lstStyle/>
        <a:p>
          <a:endParaRPr lang="en-US"/>
        </a:p>
      </dgm:t>
    </dgm:pt>
    <dgm:pt modelId="{16B5555B-9222-44B6-A0AE-9454F18F0BE7}">
      <dgm:prSet/>
      <dgm:spPr/>
      <dgm:t>
        <a:bodyPr/>
        <a:lstStyle/>
        <a:p>
          <a:r>
            <a:rPr lang="sv-SE" dirty="0">
              <a:latin typeface="Verdana"/>
            </a:rPr>
            <a:t>Kravspecifikation</a:t>
          </a:r>
          <a:endParaRPr lang="sv-SE" dirty="0"/>
        </a:p>
      </dgm:t>
    </dgm:pt>
    <dgm:pt modelId="{A1FD03A7-0673-4814-979E-4A068D9AB806}" type="parTrans" cxnId="{34608ED5-E7B0-4196-83AC-EF0F863AEF90}">
      <dgm:prSet/>
      <dgm:spPr/>
      <dgm:t>
        <a:bodyPr/>
        <a:lstStyle/>
        <a:p>
          <a:endParaRPr lang="en-US"/>
        </a:p>
      </dgm:t>
    </dgm:pt>
    <dgm:pt modelId="{B08C74A2-BF12-4620-A92E-40468083517B}" type="sibTrans" cxnId="{34608ED5-E7B0-4196-83AC-EF0F863AEF90}">
      <dgm:prSet/>
      <dgm:spPr/>
      <dgm:t>
        <a:bodyPr/>
        <a:lstStyle/>
        <a:p>
          <a:endParaRPr lang="en-US"/>
        </a:p>
      </dgm:t>
    </dgm:pt>
    <dgm:pt modelId="{90BAEE71-DA71-476E-8044-7CB5E4F68C10}">
      <dgm:prSet/>
      <dgm:spPr/>
      <dgm:t>
        <a:bodyPr/>
        <a:lstStyle/>
        <a:p>
          <a:r>
            <a:rPr lang="sv-SE" dirty="0"/>
            <a:t>Avtalsvillkor</a:t>
          </a:r>
        </a:p>
      </dgm:t>
    </dgm:pt>
    <dgm:pt modelId="{B4CA0C4A-9DDB-40E7-B6FD-8419C86C84D6}" type="parTrans" cxnId="{6035F41C-39EF-4E50-940B-D5CBF21041B4}">
      <dgm:prSet/>
      <dgm:spPr/>
      <dgm:t>
        <a:bodyPr/>
        <a:lstStyle/>
        <a:p>
          <a:endParaRPr lang="en-US"/>
        </a:p>
      </dgm:t>
    </dgm:pt>
    <dgm:pt modelId="{4974B866-DAB4-4077-BC24-6F028B438E1F}" type="sibTrans" cxnId="{6035F41C-39EF-4E50-940B-D5CBF21041B4}">
      <dgm:prSet/>
      <dgm:spPr/>
      <dgm:t>
        <a:bodyPr/>
        <a:lstStyle/>
        <a:p>
          <a:endParaRPr lang="en-US"/>
        </a:p>
      </dgm:t>
    </dgm:pt>
    <dgm:pt modelId="{2625C348-175B-4080-AE9D-CDC7178FCD1B}">
      <dgm:prSet phldr="0"/>
      <dgm:spPr/>
      <dgm:t>
        <a:bodyPr/>
        <a:lstStyle/>
        <a:p>
          <a:r>
            <a:rPr lang="sv-SE" dirty="0">
              <a:latin typeface="Verdana"/>
            </a:rPr>
            <a:t>Paus</a:t>
          </a:r>
        </a:p>
      </dgm:t>
    </dgm:pt>
    <dgm:pt modelId="{221D7279-8654-43BC-B1BF-9A2DC8FCD342}" type="parTrans" cxnId="{BDAB528F-C4CF-431F-9707-4740EE0A901D}">
      <dgm:prSet/>
      <dgm:spPr/>
    </dgm:pt>
    <dgm:pt modelId="{158C530C-862F-44C5-97BF-F03BEB54C946}" type="sibTrans" cxnId="{BDAB528F-C4CF-431F-9707-4740EE0A901D}">
      <dgm:prSet/>
      <dgm:spPr/>
    </dgm:pt>
    <dgm:pt modelId="{E1C8F070-4DC3-44E8-871C-367EFF4250E7}" type="pres">
      <dgm:prSet presAssocID="{891B68E2-7056-48A5-93B5-4664CEFFC6DF}" presName="linear" presStyleCnt="0">
        <dgm:presLayoutVars>
          <dgm:animLvl val="lvl"/>
          <dgm:resizeHandles val="exact"/>
        </dgm:presLayoutVars>
      </dgm:prSet>
      <dgm:spPr/>
    </dgm:pt>
    <dgm:pt modelId="{58694E25-B2BB-4C6C-8A52-ADC6A90C4EC3}" type="pres">
      <dgm:prSet presAssocID="{F045FB78-4D0D-4BB4-95FB-F1A376C6D32B}" presName="parentText" presStyleLbl="node1" presStyleIdx="0" presStyleCnt="5">
        <dgm:presLayoutVars>
          <dgm:chMax val="0"/>
          <dgm:bulletEnabled val="1"/>
        </dgm:presLayoutVars>
      </dgm:prSet>
      <dgm:spPr/>
    </dgm:pt>
    <dgm:pt modelId="{B9F880F9-53F1-42A1-B222-653C578EEF9D}" type="pres">
      <dgm:prSet presAssocID="{FFB165C1-A17F-4B4D-BA59-11DE5A481C2D}" presName="spacer" presStyleCnt="0"/>
      <dgm:spPr/>
    </dgm:pt>
    <dgm:pt modelId="{8DF43C4F-DABC-4120-ADCC-E53756655E9A}" type="pres">
      <dgm:prSet presAssocID="{284452EA-154C-4A5D-B64F-CCDB301CCC7D}" presName="parentText" presStyleLbl="node1" presStyleIdx="1" presStyleCnt="5">
        <dgm:presLayoutVars>
          <dgm:chMax val="0"/>
          <dgm:bulletEnabled val="1"/>
        </dgm:presLayoutVars>
      </dgm:prSet>
      <dgm:spPr/>
    </dgm:pt>
    <dgm:pt modelId="{E64AB757-28D8-4808-9234-FAEE08E64886}" type="pres">
      <dgm:prSet presAssocID="{5F283668-0982-4DF3-9942-EA25BCC7E69B}" presName="spacer" presStyleCnt="0"/>
      <dgm:spPr/>
    </dgm:pt>
    <dgm:pt modelId="{4E7318B6-53C4-491E-95A7-5618018EDFA7}" type="pres">
      <dgm:prSet presAssocID="{2625C348-175B-4080-AE9D-CDC7178FCD1B}" presName="parentText" presStyleLbl="node1" presStyleIdx="2" presStyleCnt="5">
        <dgm:presLayoutVars>
          <dgm:chMax val="0"/>
          <dgm:bulletEnabled val="1"/>
        </dgm:presLayoutVars>
      </dgm:prSet>
      <dgm:spPr/>
    </dgm:pt>
    <dgm:pt modelId="{B3099D4E-766F-4365-8440-513BF686EF15}" type="pres">
      <dgm:prSet presAssocID="{158C530C-862F-44C5-97BF-F03BEB54C946}" presName="spacer" presStyleCnt="0"/>
      <dgm:spPr/>
    </dgm:pt>
    <dgm:pt modelId="{61AFA79B-8466-437F-82A7-DC728A3F7E5E}" type="pres">
      <dgm:prSet presAssocID="{16B5555B-9222-44B6-A0AE-9454F18F0BE7}" presName="parentText" presStyleLbl="node1" presStyleIdx="3" presStyleCnt="5">
        <dgm:presLayoutVars>
          <dgm:chMax val="0"/>
          <dgm:bulletEnabled val="1"/>
        </dgm:presLayoutVars>
      </dgm:prSet>
      <dgm:spPr/>
    </dgm:pt>
    <dgm:pt modelId="{8314CC11-B006-4B03-B842-4B1CC98D40C7}" type="pres">
      <dgm:prSet presAssocID="{B08C74A2-BF12-4620-A92E-40468083517B}" presName="spacer" presStyleCnt="0"/>
      <dgm:spPr/>
    </dgm:pt>
    <dgm:pt modelId="{BC0E3C0F-EA9F-43AD-A02F-3D7E18FF1355}" type="pres">
      <dgm:prSet presAssocID="{90BAEE71-DA71-476E-8044-7CB5E4F68C10}" presName="parentText" presStyleLbl="node1" presStyleIdx="4" presStyleCnt="5">
        <dgm:presLayoutVars>
          <dgm:chMax val="0"/>
          <dgm:bulletEnabled val="1"/>
        </dgm:presLayoutVars>
      </dgm:prSet>
      <dgm:spPr/>
    </dgm:pt>
  </dgm:ptLst>
  <dgm:cxnLst>
    <dgm:cxn modelId="{A648EC03-4D0C-4CB9-89E7-9A228D94B88A}" type="presOf" srcId="{90BAEE71-DA71-476E-8044-7CB5E4F68C10}" destId="{BC0E3C0F-EA9F-43AD-A02F-3D7E18FF1355}" srcOrd="0" destOrd="0" presId="urn:microsoft.com/office/officeart/2005/8/layout/vList2"/>
    <dgm:cxn modelId="{6035F41C-39EF-4E50-940B-D5CBF21041B4}" srcId="{891B68E2-7056-48A5-93B5-4664CEFFC6DF}" destId="{90BAEE71-DA71-476E-8044-7CB5E4F68C10}" srcOrd="4" destOrd="0" parTransId="{B4CA0C4A-9DDB-40E7-B6FD-8419C86C84D6}" sibTransId="{4974B866-DAB4-4077-BC24-6F028B438E1F}"/>
    <dgm:cxn modelId="{E214C93A-56C0-4F44-9ED0-AEAA51EC4EBB}" type="presOf" srcId="{284452EA-154C-4A5D-B64F-CCDB301CCC7D}" destId="{8DF43C4F-DABC-4120-ADCC-E53756655E9A}" srcOrd="0" destOrd="0" presId="urn:microsoft.com/office/officeart/2005/8/layout/vList2"/>
    <dgm:cxn modelId="{4B6DCF3A-B25E-4077-88B4-D0E01F9E4710}" type="presOf" srcId="{16B5555B-9222-44B6-A0AE-9454F18F0BE7}" destId="{61AFA79B-8466-437F-82A7-DC728A3F7E5E}" srcOrd="0" destOrd="0" presId="urn:microsoft.com/office/officeart/2005/8/layout/vList2"/>
    <dgm:cxn modelId="{41CDC957-8233-4E95-B649-22E65A6D72E6}" srcId="{891B68E2-7056-48A5-93B5-4664CEFFC6DF}" destId="{284452EA-154C-4A5D-B64F-CCDB301CCC7D}" srcOrd="1" destOrd="0" parTransId="{A8B98508-013E-46C9-8C1B-D1F7762B2DE7}" sibTransId="{5F283668-0982-4DF3-9942-EA25BCC7E69B}"/>
    <dgm:cxn modelId="{B3EB7F5A-5A94-49AA-98A9-C5B4AE1C8678}" srcId="{891B68E2-7056-48A5-93B5-4664CEFFC6DF}" destId="{F045FB78-4D0D-4BB4-95FB-F1A376C6D32B}" srcOrd="0" destOrd="0" parTransId="{CA75F5A2-7E77-4CB8-9A6A-B39446C5B9F7}" sibTransId="{FFB165C1-A17F-4B4D-BA59-11DE5A481C2D}"/>
    <dgm:cxn modelId="{C4DFFB7B-2881-43E7-8DAB-7E1946691187}" type="presOf" srcId="{F045FB78-4D0D-4BB4-95FB-F1A376C6D32B}" destId="{58694E25-B2BB-4C6C-8A52-ADC6A90C4EC3}" srcOrd="0" destOrd="0" presId="urn:microsoft.com/office/officeart/2005/8/layout/vList2"/>
    <dgm:cxn modelId="{AC363E85-E2F1-4EC5-A679-461D0029B076}" type="presOf" srcId="{891B68E2-7056-48A5-93B5-4664CEFFC6DF}" destId="{E1C8F070-4DC3-44E8-871C-367EFF4250E7}" srcOrd="0" destOrd="0" presId="urn:microsoft.com/office/officeart/2005/8/layout/vList2"/>
    <dgm:cxn modelId="{7E7DE18E-0D67-4CAA-B9CE-D1F29FC0B5BE}" type="presOf" srcId="{2625C348-175B-4080-AE9D-CDC7178FCD1B}" destId="{4E7318B6-53C4-491E-95A7-5618018EDFA7}" srcOrd="0" destOrd="0" presId="urn:microsoft.com/office/officeart/2005/8/layout/vList2"/>
    <dgm:cxn modelId="{BDAB528F-C4CF-431F-9707-4740EE0A901D}" srcId="{891B68E2-7056-48A5-93B5-4664CEFFC6DF}" destId="{2625C348-175B-4080-AE9D-CDC7178FCD1B}" srcOrd="2" destOrd="0" parTransId="{221D7279-8654-43BC-B1BF-9A2DC8FCD342}" sibTransId="{158C530C-862F-44C5-97BF-F03BEB54C946}"/>
    <dgm:cxn modelId="{34608ED5-E7B0-4196-83AC-EF0F863AEF90}" srcId="{891B68E2-7056-48A5-93B5-4664CEFFC6DF}" destId="{16B5555B-9222-44B6-A0AE-9454F18F0BE7}" srcOrd="3" destOrd="0" parTransId="{A1FD03A7-0673-4814-979E-4A068D9AB806}" sibTransId="{B08C74A2-BF12-4620-A92E-40468083517B}"/>
    <dgm:cxn modelId="{E59FC94C-3FD4-4D2B-972A-EB65D2C6F052}" type="presParOf" srcId="{E1C8F070-4DC3-44E8-871C-367EFF4250E7}" destId="{58694E25-B2BB-4C6C-8A52-ADC6A90C4EC3}" srcOrd="0" destOrd="0" presId="urn:microsoft.com/office/officeart/2005/8/layout/vList2"/>
    <dgm:cxn modelId="{C5A25256-16DC-434C-BFC6-31E63A41305F}" type="presParOf" srcId="{E1C8F070-4DC3-44E8-871C-367EFF4250E7}" destId="{B9F880F9-53F1-42A1-B222-653C578EEF9D}" srcOrd="1" destOrd="0" presId="urn:microsoft.com/office/officeart/2005/8/layout/vList2"/>
    <dgm:cxn modelId="{40553755-82F4-414E-B5C5-4964D9062D16}" type="presParOf" srcId="{E1C8F070-4DC3-44E8-871C-367EFF4250E7}" destId="{8DF43C4F-DABC-4120-ADCC-E53756655E9A}" srcOrd="2" destOrd="0" presId="urn:microsoft.com/office/officeart/2005/8/layout/vList2"/>
    <dgm:cxn modelId="{C39D7BF4-BDDC-4732-B5B7-EB8D382C29B9}" type="presParOf" srcId="{E1C8F070-4DC3-44E8-871C-367EFF4250E7}" destId="{E64AB757-28D8-4808-9234-FAEE08E64886}" srcOrd="3" destOrd="0" presId="urn:microsoft.com/office/officeart/2005/8/layout/vList2"/>
    <dgm:cxn modelId="{D0C8E314-17DE-47A2-B177-98BFE094E4CD}" type="presParOf" srcId="{E1C8F070-4DC3-44E8-871C-367EFF4250E7}" destId="{4E7318B6-53C4-491E-95A7-5618018EDFA7}" srcOrd="4" destOrd="0" presId="urn:microsoft.com/office/officeart/2005/8/layout/vList2"/>
    <dgm:cxn modelId="{D07F2979-B1BA-4356-B310-91276C4A1487}" type="presParOf" srcId="{E1C8F070-4DC3-44E8-871C-367EFF4250E7}" destId="{B3099D4E-766F-4365-8440-513BF686EF15}" srcOrd="5" destOrd="0" presId="urn:microsoft.com/office/officeart/2005/8/layout/vList2"/>
    <dgm:cxn modelId="{E4459781-30A9-48CC-BFE1-44F93E54874B}" type="presParOf" srcId="{E1C8F070-4DC3-44E8-871C-367EFF4250E7}" destId="{61AFA79B-8466-437F-82A7-DC728A3F7E5E}" srcOrd="6" destOrd="0" presId="urn:microsoft.com/office/officeart/2005/8/layout/vList2"/>
    <dgm:cxn modelId="{F2D3227A-47AC-40F1-A979-BB5E9F49B0CC}" type="presParOf" srcId="{E1C8F070-4DC3-44E8-871C-367EFF4250E7}" destId="{8314CC11-B006-4B03-B842-4B1CC98D40C7}" srcOrd="7" destOrd="0" presId="urn:microsoft.com/office/officeart/2005/8/layout/vList2"/>
    <dgm:cxn modelId="{EDF4DDE0-CE70-4565-B09A-12F0110B957F}" type="presParOf" srcId="{E1C8F070-4DC3-44E8-871C-367EFF4250E7}" destId="{BC0E3C0F-EA9F-43AD-A02F-3D7E18FF1355}" srcOrd="8"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A1A0A908-65FC-458E-86A5-52A0BF08083E}" type="doc">
      <dgm:prSet loTypeId="urn:microsoft.com/office/officeart/2018/5/layout/IconCircleLabelList" loCatId="icon" qsTypeId="urn:microsoft.com/office/officeart/2005/8/quickstyle/simple1" qsCatId="simple" csTypeId="urn:microsoft.com/office/officeart/2005/8/colors/accent2_2" csCatId="accent2" phldr="1"/>
      <dgm:spPr/>
      <dgm:t>
        <a:bodyPr/>
        <a:lstStyle/>
        <a:p>
          <a:endParaRPr lang="en-US"/>
        </a:p>
      </dgm:t>
    </dgm:pt>
    <dgm:pt modelId="{A902702D-5C03-4E13-A921-509B75BD3247}">
      <dgm:prSet/>
      <dgm:spPr/>
      <dgm:t>
        <a:bodyPr/>
        <a:lstStyle/>
        <a:p>
          <a:pPr>
            <a:defRPr cap="all"/>
          </a:pPr>
          <a:r>
            <a:rPr lang="en-US"/>
            <a:t>Underleverantörens åtagande</a:t>
          </a:r>
        </a:p>
      </dgm:t>
    </dgm:pt>
    <dgm:pt modelId="{B28E7683-A258-4E18-8DD1-948F0FAEDE4B}" type="parTrans" cxnId="{86D91C00-C76F-4AE5-A546-361069FED8E2}">
      <dgm:prSet/>
      <dgm:spPr/>
      <dgm:t>
        <a:bodyPr/>
        <a:lstStyle/>
        <a:p>
          <a:endParaRPr lang="en-US"/>
        </a:p>
      </dgm:t>
    </dgm:pt>
    <dgm:pt modelId="{D511904F-54B5-47D2-B644-8D9C6692F7D0}" type="sibTrans" cxnId="{86D91C00-C76F-4AE5-A546-361069FED8E2}">
      <dgm:prSet/>
      <dgm:spPr/>
      <dgm:t>
        <a:bodyPr/>
        <a:lstStyle/>
        <a:p>
          <a:endParaRPr lang="en-US"/>
        </a:p>
      </dgm:t>
    </dgm:pt>
    <dgm:pt modelId="{118BD9B0-635F-4A3D-9DDB-2E081ECCA844}">
      <dgm:prSet/>
      <dgm:spPr/>
      <dgm:t>
        <a:bodyPr/>
        <a:lstStyle/>
        <a:p>
          <a:pPr>
            <a:defRPr cap="all"/>
          </a:pPr>
          <a:r>
            <a:rPr lang="en-US"/>
            <a:t>Leverantörens ansvar</a:t>
          </a:r>
        </a:p>
      </dgm:t>
    </dgm:pt>
    <dgm:pt modelId="{B0083FDE-341B-4CA4-AD6E-E9E1CE287F3B}" type="parTrans" cxnId="{73B7D4E8-8DC5-4A0A-8C7E-7160344CFFFD}">
      <dgm:prSet/>
      <dgm:spPr/>
      <dgm:t>
        <a:bodyPr/>
        <a:lstStyle/>
        <a:p>
          <a:endParaRPr lang="en-US"/>
        </a:p>
      </dgm:t>
    </dgm:pt>
    <dgm:pt modelId="{2B6BCBD7-ABBF-4F82-9CC2-3FBD37E440AF}" type="sibTrans" cxnId="{73B7D4E8-8DC5-4A0A-8C7E-7160344CFFFD}">
      <dgm:prSet/>
      <dgm:spPr/>
      <dgm:t>
        <a:bodyPr/>
        <a:lstStyle/>
        <a:p>
          <a:endParaRPr lang="en-US"/>
        </a:p>
      </dgm:t>
    </dgm:pt>
    <dgm:pt modelId="{5FC5FBF1-A887-46F1-AA64-C0EE827E970A}" type="pres">
      <dgm:prSet presAssocID="{A1A0A908-65FC-458E-86A5-52A0BF08083E}" presName="root" presStyleCnt="0">
        <dgm:presLayoutVars>
          <dgm:dir/>
          <dgm:resizeHandles val="exact"/>
        </dgm:presLayoutVars>
      </dgm:prSet>
      <dgm:spPr/>
    </dgm:pt>
    <dgm:pt modelId="{6C773838-B5F0-4EB4-9B95-01827CD781D5}" type="pres">
      <dgm:prSet presAssocID="{A902702D-5C03-4E13-A921-509B75BD3247}" presName="compNode" presStyleCnt="0"/>
      <dgm:spPr/>
    </dgm:pt>
    <dgm:pt modelId="{D852C07C-0647-4E58-A0A9-939B89F1E530}" type="pres">
      <dgm:prSet presAssocID="{A902702D-5C03-4E13-A921-509B75BD3247}" presName="iconBgRect" presStyleLbl="bgShp" presStyleIdx="0" presStyleCnt="2"/>
      <dgm:spPr/>
    </dgm:pt>
    <dgm:pt modelId="{72BBE77B-87FB-4DA4-939E-3B3925FE0919}" type="pres">
      <dgm:prSet presAssocID="{A902702D-5C03-4E13-A921-509B75BD3247}" presName="iconRect" presStyleLbl="node1" presStyleIdx="0" presStyleCnt="2"/>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Handskakning"/>
        </a:ext>
      </dgm:extLst>
    </dgm:pt>
    <dgm:pt modelId="{771B3B70-9C1F-4344-887A-79F88E713439}" type="pres">
      <dgm:prSet presAssocID="{A902702D-5C03-4E13-A921-509B75BD3247}" presName="spaceRect" presStyleCnt="0"/>
      <dgm:spPr/>
    </dgm:pt>
    <dgm:pt modelId="{DF2A29C0-1A8E-4765-86E8-209ABBB03AA9}" type="pres">
      <dgm:prSet presAssocID="{A902702D-5C03-4E13-A921-509B75BD3247}" presName="textRect" presStyleLbl="revTx" presStyleIdx="0" presStyleCnt="2">
        <dgm:presLayoutVars>
          <dgm:chMax val="1"/>
          <dgm:chPref val="1"/>
        </dgm:presLayoutVars>
      </dgm:prSet>
      <dgm:spPr/>
    </dgm:pt>
    <dgm:pt modelId="{B3A62058-9184-493F-AB8A-DB329E575257}" type="pres">
      <dgm:prSet presAssocID="{D511904F-54B5-47D2-B644-8D9C6692F7D0}" presName="sibTrans" presStyleCnt="0"/>
      <dgm:spPr/>
    </dgm:pt>
    <dgm:pt modelId="{9C304E6C-185F-4F24-90B1-E4C347265B06}" type="pres">
      <dgm:prSet presAssocID="{118BD9B0-635F-4A3D-9DDB-2E081ECCA844}" presName="compNode" presStyleCnt="0"/>
      <dgm:spPr/>
    </dgm:pt>
    <dgm:pt modelId="{8D4E62F8-4A08-4C0F-A81B-ECC91D3D4328}" type="pres">
      <dgm:prSet presAssocID="{118BD9B0-635F-4A3D-9DDB-2E081ECCA844}" presName="iconBgRect" presStyleLbl="bgShp" presStyleIdx="1" presStyleCnt="2"/>
      <dgm:spPr/>
    </dgm:pt>
    <dgm:pt modelId="{F8CEA243-EE08-4588-965C-1E0A1C293E5F}" type="pres">
      <dgm:prSet presAssocID="{118BD9B0-635F-4A3D-9DDB-2E081ECCA844}" presName="iconRect" presStyleLbl="node1" presStyleIdx="1" presStyleCnt="2"/>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Scales of Justice"/>
        </a:ext>
      </dgm:extLst>
    </dgm:pt>
    <dgm:pt modelId="{F2F5E53A-0330-4F29-B6A9-87F3D2402AB6}" type="pres">
      <dgm:prSet presAssocID="{118BD9B0-635F-4A3D-9DDB-2E081ECCA844}" presName="spaceRect" presStyleCnt="0"/>
      <dgm:spPr/>
    </dgm:pt>
    <dgm:pt modelId="{A81D8235-2403-4775-9F3B-CB17444E8CCB}" type="pres">
      <dgm:prSet presAssocID="{118BD9B0-635F-4A3D-9DDB-2E081ECCA844}" presName="textRect" presStyleLbl="revTx" presStyleIdx="1" presStyleCnt="2">
        <dgm:presLayoutVars>
          <dgm:chMax val="1"/>
          <dgm:chPref val="1"/>
        </dgm:presLayoutVars>
      </dgm:prSet>
      <dgm:spPr/>
    </dgm:pt>
  </dgm:ptLst>
  <dgm:cxnLst>
    <dgm:cxn modelId="{86D91C00-C76F-4AE5-A546-361069FED8E2}" srcId="{A1A0A908-65FC-458E-86A5-52A0BF08083E}" destId="{A902702D-5C03-4E13-A921-509B75BD3247}" srcOrd="0" destOrd="0" parTransId="{B28E7683-A258-4E18-8DD1-948F0FAEDE4B}" sibTransId="{D511904F-54B5-47D2-B644-8D9C6692F7D0}"/>
    <dgm:cxn modelId="{BD114D1A-87AE-4F4D-8F66-6F383FFB19B8}" type="presOf" srcId="{A902702D-5C03-4E13-A921-509B75BD3247}" destId="{DF2A29C0-1A8E-4765-86E8-209ABBB03AA9}" srcOrd="0" destOrd="0" presId="urn:microsoft.com/office/officeart/2018/5/layout/IconCircleLabelList"/>
    <dgm:cxn modelId="{3CA98E73-9FA2-4ACA-9D69-74CD6D8CFD66}" type="presOf" srcId="{A1A0A908-65FC-458E-86A5-52A0BF08083E}" destId="{5FC5FBF1-A887-46F1-AA64-C0EE827E970A}" srcOrd="0" destOrd="0" presId="urn:microsoft.com/office/officeart/2018/5/layout/IconCircleLabelList"/>
    <dgm:cxn modelId="{8751D253-D800-4BB0-A2F7-AD8E0A6208D3}" type="presOf" srcId="{118BD9B0-635F-4A3D-9DDB-2E081ECCA844}" destId="{A81D8235-2403-4775-9F3B-CB17444E8CCB}" srcOrd="0" destOrd="0" presId="urn:microsoft.com/office/officeart/2018/5/layout/IconCircleLabelList"/>
    <dgm:cxn modelId="{73B7D4E8-8DC5-4A0A-8C7E-7160344CFFFD}" srcId="{A1A0A908-65FC-458E-86A5-52A0BF08083E}" destId="{118BD9B0-635F-4A3D-9DDB-2E081ECCA844}" srcOrd="1" destOrd="0" parTransId="{B0083FDE-341B-4CA4-AD6E-E9E1CE287F3B}" sibTransId="{2B6BCBD7-ABBF-4F82-9CC2-3FBD37E440AF}"/>
    <dgm:cxn modelId="{3E86A10F-A58E-4FE5-B808-FBBBC2975A02}" type="presParOf" srcId="{5FC5FBF1-A887-46F1-AA64-C0EE827E970A}" destId="{6C773838-B5F0-4EB4-9B95-01827CD781D5}" srcOrd="0" destOrd="0" presId="urn:microsoft.com/office/officeart/2018/5/layout/IconCircleLabelList"/>
    <dgm:cxn modelId="{1FE6AA7A-A95C-4FB6-9CCE-8AEB25F3DA04}" type="presParOf" srcId="{6C773838-B5F0-4EB4-9B95-01827CD781D5}" destId="{D852C07C-0647-4E58-A0A9-939B89F1E530}" srcOrd="0" destOrd="0" presId="urn:microsoft.com/office/officeart/2018/5/layout/IconCircleLabelList"/>
    <dgm:cxn modelId="{B93C081D-19CD-4EF7-BFDB-ED6155256000}" type="presParOf" srcId="{6C773838-B5F0-4EB4-9B95-01827CD781D5}" destId="{72BBE77B-87FB-4DA4-939E-3B3925FE0919}" srcOrd="1" destOrd="0" presId="urn:microsoft.com/office/officeart/2018/5/layout/IconCircleLabelList"/>
    <dgm:cxn modelId="{014CB5F0-1886-4780-B61E-A2E12DDEAFCD}" type="presParOf" srcId="{6C773838-B5F0-4EB4-9B95-01827CD781D5}" destId="{771B3B70-9C1F-4344-887A-79F88E713439}" srcOrd="2" destOrd="0" presId="urn:microsoft.com/office/officeart/2018/5/layout/IconCircleLabelList"/>
    <dgm:cxn modelId="{E9AB6A7D-6829-46FC-95A7-239AE2D21BB4}" type="presParOf" srcId="{6C773838-B5F0-4EB4-9B95-01827CD781D5}" destId="{DF2A29C0-1A8E-4765-86E8-209ABBB03AA9}" srcOrd="3" destOrd="0" presId="urn:microsoft.com/office/officeart/2018/5/layout/IconCircleLabelList"/>
    <dgm:cxn modelId="{36D65C97-E7A5-45A5-8AA5-CE6FDE06BE6A}" type="presParOf" srcId="{5FC5FBF1-A887-46F1-AA64-C0EE827E970A}" destId="{B3A62058-9184-493F-AB8A-DB329E575257}" srcOrd="1" destOrd="0" presId="urn:microsoft.com/office/officeart/2018/5/layout/IconCircleLabelList"/>
    <dgm:cxn modelId="{D1898A17-3914-4BA5-8404-EFEAF518ADF6}" type="presParOf" srcId="{5FC5FBF1-A887-46F1-AA64-C0EE827E970A}" destId="{9C304E6C-185F-4F24-90B1-E4C347265B06}" srcOrd="2" destOrd="0" presId="urn:microsoft.com/office/officeart/2018/5/layout/IconCircleLabelList"/>
    <dgm:cxn modelId="{00634B84-4774-42A6-A1A0-09AEB9590514}" type="presParOf" srcId="{9C304E6C-185F-4F24-90B1-E4C347265B06}" destId="{8D4E62F8-4A08-4C0F-A81B-ECC91D3D4328}" srcOrd="0" destOrd="0" presId="urn:microsoft.com/office/officeart/2018/5/layout/IconCircleLabelList"/>
    <dgm:cxn modelId="{AE7FDFFC-4493-4FE0-8DF9-CC98E3D8BC06}" type="presParOf" srcId="{9C304E6C-185F-4F24-90B1-E4C347265B06}" destId="{F8CEA243-EE08-4588-965C-1E0A1C293E5F}" srcOrd="1" destOrd="0" presId="urn:microsoft.com/office/officeart/2018/5/layout/IconCircleLabelList"/>
    <dgm:cxn modelId="{64B6E1D7-A2B7-4726-9EF2-F4438E33182B}" type="presParOf" srcId="{9C304E6C-185F-4F24-90B1-E4C347265B06}" destId="{F2F5E53A-0330-4F29-B6A9-87F3D2402AB6}" srcOrd="2" destOrd="0" presId="urn:microsoft.com/office/officeart/2018/5/layout/IconCircleLabelList"/>
    <dgm:cxn modelId="{584155EC-6847-482F-976A-666A195BCB64}" type="presParOf" srcId="{9C304E6C-185F-4F24-90B1-E4C347265B06}" destId="{A81D8235-2403-4775-9F3B-CB17444E8CCB}" srcOrd="3" destOrd="0" presId="urn:microsoft.com/office/officeart/2018/5/layout/IconCircleLabel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F1234F2F-377A-4B8A-9453-D9A4282191F9}" type="doc">
      <dgm:prSet loTypeId="urn:microsoft.com/office/officeart/2018/2/layout/IconLabelList" loCatId="icon" qsTypeId="urn:microsoft.com/office/officeart/2005/8/quickstyle/simple1" qsCatId="simple" csTypeId="urn:microsoft.com/office/officeart/2005/8/colors/accent2_2" csCatId="accent2" phldr="1"/>
      <dgm:spPr/>
      <dgm:t>
        <a:bodyPr/>
        <a:lstStyle/>
        <a:p>
          <a:endParaRPr lang="en-US"/>
        </a:p>
      </dgm:t>
    </dgm:pt>
    <dgm:pt modelId="{AC40DAB0-D307-444A-8337-49C757A07A10}">
      <dgm:prSet/>
      <dgm:spPr/>
      <dgm:t>
        <a:bodyPr/>
        <a:lstStyle/>
        <a:p>
          <a:r>
            <a:rPr lang="en-US"/>
            <a:t>Ersättningsbilaga och zonindelning</a:t>
          </a:r>
        </a:p>
      </dgm:t>
    </dgm:pt>
    <dgm:pt modelId="{65681B53-01DA-47DC-AF7C-5B90C52CC208}" type="parTrans" cxnId="{765E477C-8CF5-4238-9A7C-25DCA86496F7}">
      <dgm:prSet/>
      <dgm:spPr/>
      <dgm:t>
        <a:bodyPr/>
        <a:lstStyle/>
        <a:p>
          <a:endParaRPr lang="en-US"/>
        </a:p>
      </dgm:t>
    </dgm:pt>
    <dgm:pt modelId="{F2C2214A-5CD4-4709-9BB0-4361455C33E2}" type="sibTrans" cxnId="{765E477C-8CF5-4238-9A7C-25DCA86496F7}">
      <dgm:prSet/>
      <dgm:spPr/>
      <dgm:t>
        <a:bodyPr/>
        <a:lstStyle/>
        <a:p>
          <a:endParaRPr lang="en-US"/>
        </a:p>
      </dgm:t>
    </dgm:pt>
    <dgm:pt modelId="{ADF8BA29-2771-4C2F-8B78-43C3928C7AF8}">
      <dgm:prSet/>
      <dgm:spPr/>
      <dgm:t>
        <a:bodyPr/>
        <a:lstStyle/>
        <a:p>
          <a:r>
            <a:rPr lang="en-US"/>
            <a:t>Prisjustering, årligen</a:t>
          </a:r>
        </a:p>
      </dgm:t>
    </dgm:pt>
    <dgm:pt modelId="{C5BD4CC2-3C1F-45BD-80EB-E6D39E029F3A}" type="parTrans" cxnId="{ECFBFE6E-79ED-4D5B-A040-D24269AB04ED}">
      <dgm:prSet/>
      <dgm:spPr/>
      <dgm:t>
        <a:bodyPr/>
        <a:lstStyle/>
        <a:p>
          <a:endParaRPr lang="en-US"/>
        </a:p>
      </dgm:t>
    </dgm:pt>
    <dgm:pt modelId="{858D25C3-5534-459A-A314-90A1C88E001D}" type="sibTrans" cxnId="{ECFBFE6E-79ED-4D5B-A040-D24269AB04ED}">
      <dgm:prSet/>
      <dgm:spPr/>
      <dgm:t>
        <a:bodyPr/>
        <a:lstStyle/>
        <a:p>
          <a:endParaRPr lang="en-US"/>
        </a:p>
      </dgm:t>
    </dgm:pt>
    <dgm:pt modelId="{1EF78BE9-94A7-4E5A-AE3D-1DFA4E24BE2D}">
      <dgm:prSet/>
      <dgm:spPr/>
      <dgm:t>
        <a:bodyPr/>
        <a:lstStyle/>
        <a:p>
          <a:r>
            <a:rPr lang="en-US"/>
            <a:t>Kostnad för boende</a:t>
          </a:r>
        </a:p>
      </dgm:t>
    </dgm:pt>
    <dgm:pt modelId="{85192E2B-8F55-4320-A359-27C9402FCCAB}" type="parTrans" cxnId="{7ED89F1E-F133-444F-A35D-48BFEFC83FD3}">
      <dgm:prSet/>
      <dgm:spPr/>
      <dgm:t>
        <a:bodyPr/>
        <a:lstStyle/>
        <a:p>
          <a:endParaRPr lang="en-US"/>
        </a:p>
      </dgm:t>
    </dgm:pt>
    <dgm:pt modelId="{B779CF96-D368-4D39-8345-41F78251B177}" type="sibTrans" cxnId="{7ED89F1E-F133-444F-A35D-48BFEFC83FD3}">
      <dgm:prSet/>
      <dgm:spPr/>
      <dgm:t>
        <a:bodyPr/>
        <a:lstStyle/>
        <a:p>
          <a:endParaRPr lang="en-US"/>
        </a:p>
      </dgm:t>
    </dgm:pt>
    <dgm:pt modelId="{9B372A01-BA55-4C7E-A139-A84B97B7A442}" type="pres">
      <dgm:prSet presAssocID="{F1234F2F-377A-4B8A-9453-D9A4282191F9}" presName="root" presStyleCnt="0">
        <dgm:presLayoutVars>
          <dgm:dir/>
          <dgm:resizeHandles val="exact"/>
        </dgm:presLayoutVars>
      </dgm:prSet>
      <dgm:spPr/>
    </dgm:pt>
    <dgm:pt modelId="{74B18CC6-4514-4784-9DDA-933185828E28}" type="pres">
      <dgm:prSet presAssocID="{AC40DAB0-D307-444A-8337-49C757A07A10}" presName="compNode" presStyleCnt="0"/>
      <dgm:spPr/>
    </dgm:pt>
    <dgm:pt modelId="{00AA729B-CCF3-493E-847B-50A4CC124A4B}" type="pres">
      <dgm:prSet presAssocID="{AC40DAB0-D307-444A-8337-49C757A07A10}" presName="iconRect" presStyleLbl="node1" presStyleIdx="0" presStyleCnt="3"/>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Bock"/>
        </a:ext>
      </dgm:extLst>
    </dgm:pt>
    <dgm:pt modelId="{37A9B67A-F339-4EC4-BBEC-5DF52FA2E3EB}" type="pres">
      <dgm:prSet presAssocID="{AC40DAB0-D307-444A-8337-49C757A07A10}" presName="spaceRect" presStyleCnt="0"/>
      <dgm:spPr/>
    </dgm:pt>
    <dgm:pt modelId="{F9567C4E-493F-4110-B86E-73C460DBDE61}" type="pres">
      <dgm:prSet presAssocID="{AC40DAB0-D307-444A-8337-49C757A07A10}" presName="textRect" presStyleLbl="revTx" presStyleIdx="0" presStyleCnt="3">
        <dgm:presLayoutVars>
          <dgm:chMax val="1"/>
          <dgm:chPref val="1"/>
        </dgm:presLayoutVars>
      </dgm:prSet>
      <dgm:spPr/>
    </dgm:pt>
    <dgm:pt modelId="{FA6AA760-2DCC-4962-A5FE-7D35AB0A726C}" type="pres">
      <dgm:prSet presAssocID="{F2C2214A-5CD4-4709-9BB0-4361455C33E2}" presName="sibTrans" presStyleCnt="0"/>
      <dgm:spPr/>
    </dgm:pt>
    <dgm:pt modelId="{F6A138E6-7E67-43F0-A097-B1E1A48DBAF7}" type="pres">
      <dgm:prSet presAssocID="{ADF8BA29-2771-4C2F-8B78-43C3928C7AF8}" presName="compNode" presStyleCnt="0"/>
      <dgm:spPr/>
    </dgm:pt>
    <dgm:pt modelId="{92790208-050D-4283-83A4-EB59497480C4}" type="pres">
      <dgm:prSet presAssocID="{ADF8BA29-2771-4C2F-8B78-43C3928C7AF8}" presName="iconRect" presStyleLbl="node1" presStyleIdx="1" presStyleCnt="3"/>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Daily Calendar"/>
        </a:ext>
      </dgm:extLst>
    </dgm:pt>
    <dgm:pt modelId="{74E47D45-2166-4F12-AADA-8E7D5CA26034}" type="pres">
      <dgm:prSet presAssocID="{ADF8BA29-2771-4C2F-8B78-43C3928C7AF8}" presName="spaceRect" presStyleCnt="0"/>
      <dgm:spPr/>
    </dgm:pt>
    <dgm:pt modelId="{ABDA4895-634D-4692-A5B8-7B9CA66FEF87}" type="pres">
      <dgm:prSet presAssocID="{ADF8BA29-2771-4C2F-8B78-43C3928C7AF8}" presName="textRect" presStyleLbl="revTx" presStyleIdx="1" presStyleCnt="3">
        <dgm:presLayoutVars>
          <dgm:chMax val="1"/>
          <dgm:chPref val="1"/>
        </dgm:presLayoutVars>
      </dgm:prSet>
      <dgm:spPr/>
    </dgm:pt>
    <dgm:pt modelId="{B550703D-E697-4F48-865A-DF7D09DB0C02}" type="pres">
      <dgm:prSet presAssocID="{858D25C3-5534-459A-A314-90A1C88E001D}" presName="sibTrans" presStyleCnt="0"/>
      <dgm:spPr/>
    </dgm:pt>
    <dgm:pt modelId="{8DCBB191-34AD-42AF-A994-16FD636C664E}" type="pres">
      <dgm:prSet presAssocID="{1EF78BE9-94A7-4E5A-AE3D-1DFA4E24BE2D}" presName="compNode" presStyleCnt="0"/>
      <dgm:spPr/>
    </dgm:pt>
    <dgm:pt modelId="{E4853F6B-5842-48F6-A3BD-6C065EDA0D96}" type="pres">
      <dgm:prSet presAssocID="{1EF78BE9-94A7-4E5A-AE3D-1DFA4E24BE2D}" presName="iconRect" presStyleLbl="node1" presStyleIdx="2" presStyleCnt="3"/>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Hus"/>
        </a:ext>
      </dgm:extLst>
    </dgm:pt>
    <dgm:pt modelId="{EE0D9BF5-6605-4B9D-9638-09006161270A}" type="pres">
      <dgm:prSet presAssocID="{1EF78BE9-94A7-4E5A-AE3D-1DFA4E24BE2D}" presName="spaceRect" presStyleCnt="0"/>
      <dgm:spPr/>
    </dgm:pt>
    <dgm:pt modelId="{82E30623-0149-4744-B5F2-C10EB3E7F74B}" type="pres">
      <dgm:prSet presAssocID="{1EF78BE9-94A7-4E5A-AE3D-1DFA4E24BE2D}" presName="textRect" presStyleLbl="revTx" presStyleIdx="2" presStyleCnt="3">
        <dgm:presLayoutVars>
          <dgm:chMax val="1"/>
          <dgm:chPref val="1"/>
        </dgm:presLayoutVars>
      </dgm:prSet>
      <dgm:spPr/>
    </dgm:pt>
  </dgm:ptLst>
  <dgm:cxnLst>
    <dgm:cxn modelId="{7ED89F1E-F133-444F-A35D-48BFEFC83FD3}" srcId="{F1234F2F-377A-4B8A-9453-D9A4282191F9}" destId="{1EF78BE9-94A7-4E5A-AE3D-1DFA4E24BE2D}" srcOrd="2" destOrd="0" parTransId="{85192E2B-8F55-4320-A359-27C9402FCCAB}" sibTransId="{B779CF96-D368-4D39-8345-41F78251B177}"/>
    <dgm:cxn modelId="{F12AF961-3088-4CCC-A89E-F03E36BD6B57}" type="presOf" srcId="{ADF8BA29-2771-4C2F-8B78-43C3928C7AF8}" destId="{ABDA4895-634D-4692-A5B8-7B9CA66FEF87}" srcOrd="0" destOrd="0" presId="urn:microsoft.com/office/officeart/2018/2/layout/IconLabelList"/>
    <dgm:cxn modelId="{1A4ABA6C-5BF4-4F4E-9FA0-2C9BE4EACB1C}" type="presOf" srcId="{AC40DAB0-D307-444A-8337-49C757A07A10}" destId="{F9567C4E-493F-4110-B86E-73C460DBDE61}" srcOrd="0" destOrd="0" presId="urn:microsoft.com/office/officeart/2018/2/layout/IconLabelList"/>
    <dgm:cxn modelId="{ECFBFE6E-79ED-4D5B-A040-D24269AB04ED}" srcId="{F1234F2F-377A-4B8A-9453-D9A4282191F9}" destId="{ADF8BA29-2771-4C2F-8B78-43C3928C7AF8}" srcOrd="1" destOrd="0" parTransId="{C5BD4CC2-3C1F-45BD-80EB-E6D39E029F3A}" sibTransId="{858D25C3-5534-459A-A314-90A1C88E001D}"/>
    <dgm:cxn modelId="{765E477C-8CF5-4238-9A7C-25DCA86496F7}" srcId="{F1234F2F-377A-4B8A-9453-D9A4282191F9}" destId="{AC40DAB0-D307-444A-8337-49C757A07A10}" srcOrd="0" destOrd="0" parTransId="{65681B53-01DA-47DC-AF7C-5B90C52CC208}" sibTransId="{F2C2214A-5CD4-4709-9BB0-4361455C33E2}"/>
    <dgm:cxn modelId="{4CCA4F9D-2449-4670-A7CC-A053E5F4E31D}" type="presOf" srcId="{F1234F2F-377A-4B8A-9453-D9A4282191F9}" destId="{9B372A01-BA55-4C7E-A139-A84B97B7A442}" srcOrd="0" destOrd="0" presId="urn:microsoft.com/office/officeart/2018/2/layout/IconLabelList"/>
    <dgm:cxn modelId="{574C1BCF-E6C3-48AE-93D4-E61D07063FA3}" type="presOf" srcId="{1EF78BE9-94A7-4E5A-AE3D-1DFA4E24BE2D}" destId="{82E30623-0149-4744-B5F2-C10EB3E7F74B}" srcOrd="0" destOrd="0" presId="urn:microsoft.com/office/officeart/2018/2/layout/IconLabelList"/>
    <dgm:cxn modelId="{33248070-C121-4987-B04F-00B17DAEFC47}" type="presParOf" srcId="{9B372A01-BA55-4C7E-A139-A84B97B7A442}" destId="{74B18CC6-4514-4784-9DDA-933185828E28}" srcOrd="0" destOrd="0" presId="urn:microsoft.com/office/officeart/2018/2/layout/IconLabelList"/>
    <dgm:cxn modelId="{CB6211F3-7FB8-4915-A131-8A6F2E770BBE}" type="presParOf" srcId="{74B18CC6-4514-4784-9DDA-933185828E28}" destId="{00AA729B-CCF3-493E-847B-50A4CC124A4B}" srcOrd="0" destOrd="0" presId="urn:microsoft.com/office/officeart/2018/2/layout/IconLabelList"/>
    <dgm:cxn modelId="{EEBD17D0-0830-4408-A4DF-D039FB17A9A6}" type="presParOf" srcId="{74B18CC6-4514-4784-9DDA-933185828E28}" destId="{37A9B67A-F339-4EC4-BBEC-5DF52FA2E3EB}" srcOrd="1" destOrd="0" presId="urn:microsoft.com/office/officeart/2018/2/layout/IconLabelList"/>
    <dgm:cxn modelId="{FDA526B9-467E-47C3-A091-9F1D3DF5F6EA}" type="presParOf" srcId="{74B18CC6-4514-4784-9DDA-933185828E28}" destId="{F9567C4E-493F-4110-B86E-73C460DBDE61}" srcOrd="2" destOrd="0" presId="urn:microsoft.com/office/officeart/2018/2/layout/IconLabelList"/>
    <dgm:cxn modelId="{D80C40D1-5C6E-4037-976F-F6EDACA3D557}" type="presParOf" srcId="{9B372A01-BA55-4C7E-A139-A84B97B7A442}" destId="{FA6AA760-2DCC-4962-A5FE-7D35AB0A726C}" srcOrd="1" destOrd="0" presId="urn:microsoft.com/office/officeart/2018/2/layout/IconLabelList"/>
    <dgm:cxn modelId="{209CE96F-CCD8-498C-8420-71E4CBD42796}" type="presParOf" srcId="{9B372A01-BA55-4C7E-A139-A84B97B7A442}" destId="{F6A138E6-7E67-43F0-A097-B1E1A48DBAF7}" srcOrd="2" destOrd="0" presId="urn:microsoft.com/office/officeart/2018/2/layout/IconLabelList"/>
    <dgm:cxn modelId="{E4110EAC-536D-43C4-9A9B-A8AF5D2FACAF}" type="presParOf" srcId="{F6A138E6-7E67-43F0-A097-B1E1A48DBAF7}" destId="{92790208-050D-4283-83A4-EB59497480C4}" srcOrd="0" destOrd="0" presId="urn:microsoft.com/office/officeart/2018/2/layout/IconLabelList"/>
    <dgm:cxn modelId="{81DF4CDE-C290-4ED9-B05F-69BF5B7013B2}" type="presParOf" srcId="{F6A138E6-7E67-43F0-A097-B1E1A48DBAF7}" destId="{74E47D45-2166-4F12-AADA-8E7D5CA26034}" srcOrd="1" destOrd="0" presId="urn:microsoft.com/office/officeart/2018/2/layout/IconLabelList"/>
    <dgm:cxn modelId="{8FE7F266-428C-4F57-9BF7-A11435C56000}" type="presParOf" srcId="{F6A138E6-7E67-43F0-A097-B1E1A48DBAF7}" destId="{ABDA4895-634D-4692-A5B8-7B9CA66FEF87}" srcOrd="2" destOrd="0" presId="urn:microsoft.com/office/officeart/2018/2/layout/IconLabelList"/>
    <dgm:cxn modelId="{94DF6BA1-4F53-43F0-A71F-32F2E31610E5}" type="presParOf" srcId="{9B372A01-BA55-4C7E-A139-A84B97B7A442}" destId="{B550703D-E697-4F48-865A-DF7D09DB0C02}" srcOrd="3" destOrd="0" presId="urn:microsoft.com/office/officeart/2018/2/layout/IconLabelList"/>
    <dgm:cxn modelId="{1EC5BB4F-4C64-4317-9CCC-19CABEE1ECD1}" type="presParOf" srcId="{9B372A01-BA55-4C7E-A139-A84B97B7A442}" destId="{8DCBB191-34AD-42AF-A994-16FD636C664E}" srcOrd="4" destOrd="0" presId="urn:microsoft.com/office/officeart/2018/2/layout/IconLabelList"/>
    <dgm:cxn modelId="{31018142-187C-4C69-A723-222C8438FA5F}" type="presParOf" srcId="{8DCBB191-34AD-42AF-A994-16FD636C664E}" destId="{E4853F6B-5842-48F6-A3BD-6C065EDA0D96}" srcOrd="0" destOrd="0" presId="urn:microsoft.com/office/officeart/2018/2/layout/IconLabelList"/>
    <dgm:cxn modelId="{D3FCAC20-2DFA-435A-9A37-967B4DEE74B8}" type="presParOf" srcId="{8DCBB191-34AD-42AF-A994-16FD636C664E}" destId="{EE0D9BF5-6605-4B9D-9638-09006161270A}" srcOrd="1" destOrd="0" presId="urn:microsoft.com/office/officeart/2018/2/layout/IconLabelList"/>
    <dgm:cxn modelId="{92564A74-C4ED-447A-8B22-23C646197840}" type="presParOf" srcId="{8DCBB191-34AD-42AF-A994-16FD636C664E}" destId="{82E30623-0149-4744-B5F2-C10EB3E7F74B}" srcOrd="2" destOrd="0" presId="urn:microsoft.com/office/officeart/2018/2/layout/IconLabel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EF0C47AE-A3F0-4461-AF54-24C032403174}" type="doc">
      <dgm:prSet loTypeId="urn:microsoft.com/office/officeart/2008/layout/LinedList" loCatId="list" qsTypeId="urn:microsoft.com/office/officeart/2005/8/quickstyle/simple1" qsCatId="simple" csTypeId="urn:microsoft.com/office/officeart/2005/8/colors/accent2_2" csCatId="accent2"/>
      <dgm:spPr/>
      <dgm:t>
        <a:bodyPr/>
        <a:lstStyle/>
        <a:p>
          <a:endParaRPr lang="en-US"/>
        </a:p>
      </dgm:t>
    </dgm:pt>
    <dgm:pt modelId="{F9F75996-7C97-429D-B3BE-3DF14145C8EB}">
      <dgm:prSet/>
      <dgm:spPr/>
      <dgm:t>
        <a:bodyPr/>
        <a:lstStyle/>
        <a:p>
          <a:r>
            <a:rPr lang="sv-SE"/>
            <a:t>Avvikelse från inlämnande uppgifter</a:t>
          </a:r>
        </a:p>
      </dgm:t>
    </dgm:pt>
    <dgm:pt modelId="{42891D18-910D-4C75-A867-3DC786A76C0D}" type="parTrans" cxnId="{DCE2767E-9DB8-4F4D-856F-FDD194E17008}">
      <dgm:prSet/>
      <dgm:spPr/>
      <dgm:t>
        <a:bodyPr/>
        <a:lstStyle/>
        <a:p>
          <a:endParaRPr lang="en-US"/>
        </a:p>
      </dgm:t>
    </dgm:pt>
    <dgm:pt modelId="{10D4564D-05F7-4DDB-9359-4DCAEBEE756E}" type="sibTrans" cxnId="{DCE2767E-9DB8-4F4D-856F-FDD194E17008}">
      <dgm:prSet/>
      <dgm:spPr/>
      <dgm:t>
        <a:bodyPr/>
        <a:lstStyle/>
        <a:p>
          <a:endParaRPr lang="en-US"/>
        </a:p>
      </dgm:t>
    </dgm:pt>
    <dgm:pt modelId="{6E5BE6CA-C48E-4F6A-A555-D466CCC7CA9E}">
      <dgm:prSet/>
      <dgm:spPr/>
      <dgm:t>
        <a:bodyPr/>
        <a:lstStyle/>
        <a:p>
          <a:r>
            <a:rPr lang="sv-SE" dirty="0"/>
            <a:t>Påföljder vid fel</a:t>
          </a:r>
        </a:p>
      </dgm:t>
    </dgm:pt>
    <dgm:pt modelId="{C34D69C3-E157-4F23-80C1-3547426D950C}" type="parTrans" cxnId="{23B58248-00AE-4D68-83D8-CE4F035998D5}">
      <dgm:prSet/>
      <dgm:spPr/>
      <dgm:t>
        <a:bodyPr/>
        <a:lstStyle/>
        <a:p>
          <a:endParaRPr lang="en-US"/>
        </a:p>
      </dgm:t>
    </dgm:pt>
    <dgm:pt modelId="{5EE0D657-F3FF-456E-AE6C-F6DD2B600E9B}" type="sibTrans" cxnId="{23B58248-00AE-4D68-83D8-CE4F035998D5}">
      <dgm:prSet/>
      <dgm:spPr/>
      <dgm:t>
        <a:bodyPr/>
        <a:lstStyle/>
        <a:p>
          <a:endParaRPr lang="en-US"/>
        </a:p>
      </dgm:t>
    </dgm:pt>
    <dgm:pt modelId="{A0E1657D-F172-4AE3-94C7-96D8E1E4168E}">
      <dgm:prSet/>
      <dgm:spPr/>
      <dgm:t>
        <a:bodyPr/>
        <a:lstStyle/>
        <a:p>
          <a:r>
            <a:rPr lang="sv-SE" dirty="0"/>
            <a:t>Avgift för administration</a:t>
          </a:r>
        </a:p>
      </dgm:t>
    </dgm:pt>
    <dgm:pt modelId="{25F562F3-3645-4EBF-90FE-F15677B45473}" type="parTrans" cxnId="{F5041C37-7AD0-4AED-907D-B89080F91872}">
      <dgm:prSet/>
      <dgm:spPr/>
      <dgm:t>
        <a:bodyPr/>
        <a:lstStyle/>
        <a:p>
          <a:endParaRPr lang="en-US"/>
        </a:p>
      </dgm:t>
    </dgm:pt>
    <dgm:pt modelId="{011E4E05-7FEB-4F8A-A8A1-4FFFC9D71CBF}" type="sibTrans" cxnId="{F5041C37-7AD0-4AED-907D-B89080F91872}">
      <dgm:prSet/>
      <dgm:spPr/>
      <dgm:t>
        <a:bodyPr/>
        <a:lstStyle/>
        <a:p>
          <a:endParaRPr lang="en-US"/>
        </a:p>
      </dgm:t>
    </dgm:pt>
    <dgm:pt modelId="{EC4CB81B-AD3D-4D6E-A202-4567D684FD54}">
      <dgm:prSet/>
      <dgm:spPr/>
      <dgm:t>
        <a:bodyPr/>
        <a:lstStyle/>
        <a:p>
          <a:r>
            <a:rPr lang="sv-SE" dirty="0"/>
            <a:t>Hantering av leverantörsrelaterade avvikelser</a:t>
          </a:r>
        </a:p>
      </dgm:t>
    </dgm:pt>
    <dgm:pt modelId="{356F562A-E951-4202-BEE9-B3E9DBC20D52}" type="parTrans" cxnId="{47E2699C-F7F5-448A-937C-23AAD0BCF2B6}">
      <dgm:prSet/>
      <dgm:spPr/>
      <dgm:t>
        <a:bodyPr/>
        <a:lstStyle/>
        <a:p>
          <a:endParaRPr lang="en-US"/>
        </a:p>
      </dgm:t>
    </dgm:pt>
    <dgm:pt modelId="{569F80EB-1DAE-4652-8376-D4DB2C7629FE}" type="sibTrans" cxnId="{47E2699C-F7F5-448A-937C-23AAD0BCF2B6}">
      <dgm:prSet/>
      <dgm:spPr/>
      <dgm:t>
        <a:bodyPr/>
        <a:lstStyle/>
        <a:p>
          <a:endParaRPr lang="en-US"/>
        </a:p>
      </dgm:t>
    </dgm:pt>
    <dgm:pt modelId="{92580E11-EA00-49A7-BE25-980791A16586}">
      <dgm:prSet/>
      <dgm:spPr/>
      <dgm:t>
        <a:bodyPr/>
        <a:lstStyle/>
        <a:p>
          <a:r>
            <a:rPr lang="sv-SE" dirty="0"/>
            <a:t>Utebliven leverans</a:t>
          </a:r>
        </a:p>
      </dgm:t>
    </dgm:pt>
    <dgm:pt modelId="{0AC90E15-1CF0-41AF-9EF4-AC4C05EDCC89}" type="parTrans" cxnId="{93007B9B-2883-4DA4-A24D-952B362216E4}">
      <dgm:prSet/>
      <dgm:spPr/>
      <dgm:t>
        <a:bodyPr/>
        <a:lstStyle/>
        <a:p>
          <a:endParaRPr lang="en-US"/>
        </a:p>
      </dgm:t>
    </dgm:pt>
    <dgm:pt modelId="{67BE4CB1-9DE1-424E-A78D-B81900F6BE3F}" type="sibTrans" cxnId="{93007B9B-2883-4DA4-A24D-952B362216E4}">
      <dgm:prSet/>
      <dgm:spPr/>
      <dgm:t>
        <a:bodyPr/>
        <a:lstStyle/>
        <a:p>
          <a:endParaRPr lang="en-US"/>
        </a:p>
      </dgm:t>
    </dgm:pt>
    <dgm:pt modelId="{A324DA67-02A9-4EDC-82ED-591D7CD007F6}">
      <dgm:prSet/>
      <dgm:spPr/>
      <dgm:t>
        <a:bodyPr/>
        <a:lstStyle/>
        <a:p>
          <a:r>
            <a:rPr lang="sv-SE" dirty="0"/>
            <a:t>Utbyte av konsult</a:t>
          </a:r>
        </a:p>
      </dgm:t>
    </dgm:pt>
    <dgm:pt modelId="{8FB3995A-F162-490F-8D5E-A7696EB2276C}" type="parTrans" cxnId="{997683B0-0239-4292-970D-F81708210429}">
      <dgm:prSet/>
      <dgm:spPr/>
      <dgm:t>
        <a:bodyPr/>
        <a:lstStyle/>
        <a:p>
          <a:endParaRPr lang="en-US"/>
        </a:p>
      </dgm:t>
    </dgm:pt>
    <dgm:pt modelId="{F89CF815-327A-48BF-AA89-9CD945D17B22}" type="sibTrans" cxnId="{997683B0-0239-4292-970D-F81708210429}">
      <dgm:prSet/>
      <dgm:spPr/>
      <dgm:t>
        <a:bodyPr/>
        <a:lstStyle/>
        <a:p>
          <a:endParaRPr lang="en-US"/>
        </a:p>
      </dgm:t>
    </dgm:pt>
    <dgm:pt modelId="{BEC1A44D-760A-4B1B-AF12-761B97CF7657}">
      <dgm:prSet/>
      <dgm:spPr/>
      <dgm:t>
        <a:bodyPr/>
        <a:lstStyle/>
        <a:p>
          <a:r>
            <a:rPr lang="sv-SE" dirty="0"/>
            <a:t>Vite </a:t>
          </a:r>
        </a:p>
      </dgm:t>
    </dgm:pt>
    <dgm:pt modelId="{A52BE470-C994-4B68-803D-12397AD54E9A}" type="parTrans" cxnId="{93D9F6C2-1D41-4AD5-ABC5-B9A7ACDE089D}">
      <dgm:prSet/>
      <dgm:spPr/>
      <dgm:t>
        <a:bodyPr/>
        <a:lstStyle/>
        <a:p>
          <a:endParaRPr lang="en-US"/>
        </a:p>
      </dgm:t>
    </dgm:pt>
    <dgm:pt modelId="{AB4F85B4-96F5-47DC-B7E1-2E80ABEBEAC0}" type="sibTrans" cxnId="{93D9F6C2-1D41-4AD5-ABC5-B9A7ACDE089D}">
      <dgm:prSet/>
      <dgm:spPr/>
      <dgm:t>
        <a:bodyPr/>
        <a:lstStyle/>
        <a:p>
          <a:endParaRPr lang="en-US"/>
        </a:p>
      </dgm:t>
    </dgm:pt>
    <dgm:pt modelId="{52538D0A-8398-4D2A-9407-3BE08991BA1B}" type="pres">
      <dgm:prSet presAssocID="{EF0C47AE-A3F0-4461-AF54-24C032403174}" presName="vert0" presStyleCnt="0">
        <dgm:presLayoutVars>
          <dgm:dir/>
          <dgm:animOne val="branch"/>
          <dgm:animLvl val="lvl"/>
        </dgm:presLayoutVars>
      </dgm:prSet>
      <dgm:spPr/>
    </dgm:pt>
    <dgm:pt modelId="{A2AB2154-7C53-49A7-A6B9-2E0A14909F4E}" type="pres">
      <dgm:prSet presAssocID="{F9F75996-7C97-429D-B3BE-3DF14145C8EB}" presName="thickLine" presStyleLbl="alignNode1" presStyleIdx="0" presStyleCnt="7"/>
      <dgm:spPr/>
    </dgm:pt>
    <dgm:pt modelId="{188E4F80-C232-462E-A867-9410C14CAEEF}" type="pres">
      <dgm:prSet presAssocID="{F9F75996-7C97-429D-B3BE-3DF14145C8EB}" presName="horz1" presStyleCnt="0"/>
      <dgm:spPr/>
    </dgm:pt>
    <dgm:pt modelId="{9CADCD98-E85E-4E4D-84F6-B560AF74B368}" type="pres">
      <dgm:prSet presAssocID="{F9F75996-7C97-429D-B3BE-3DF14145C8EB}" presName="tx1" presStyleLbl="revTx" presStyleIdx="0" presStyleCnt="7"/>
      <dgm:spPr/>
    </dgm:pt>
    <dgm:pt modelId="{795C2C66-1D7F-44C6-A119-1DD4521643C0}" type="pres">
      <dgm:prSet presAssocID="{F9F75996-7C97-429D-B3BE-3DF14145C8EB}" presName="vert1" presStyleCnt="0"/>
      <dgm:spPr/>
    </dgm:pt>
    <dgm:pt modelId="{CF5A1112-89D0-4A2A-9766-AAFDA0332AB8}" type="pres">
      <dgm:prSet presAssocID="{6E5BE6CA-C48E-4F6A-A555-D466CCC7CA9E}" presName="thickLine" presStyleLbl="alignNode1" presStyleIdx="1" presStyleCnt="7"/>
      <dgm:spPr/>
    </dgm:pt>
    <dgm:pt modelId="{640B67DB-F86E-456A-B4EB-6AB40C792E52}" type="pres">
      <dgm:prSet presAssocID="{6E5BE6CA-C48E-4F6A-A555-D466CCC7CA9E}" presName="horz1" presStyleCnt="0"/>
      <dgm:spPr/>
    </dgm:pt>
    <dgm:pt modelId="{4A97CE22-CF4C-4A59-A93B-A11B7DC23F88}" type="pres">
      <dgm:prSet presAssocID="{6E5BE6CA-C48E-4F6A-A555-D466CCC7CA9E}" presName="tx1" presStyleLbl="revTx" presStyleIdx="1" presStyleCnt="7"/>
      <dgm:spPr/>
    </dgm:pt>
    <dgm:pt modelId="{AE2BD8F3-6C2B-46CC-8433-DD3A0D21B3A6}" type="pres">
      <dgm:prSet presAssocID="{6E5BE6CA-C48E-4F6A-A555-D466CCC7CA9E}" presName="vert1" presStyleCnt="0"/>
      <dgm:spPr/>
    </dgm:pt>
    <dgm:pt modelId="{CE5C1801-F9F0-41AC-94AA-25FDF8B55D36}" type="pres">
      <dgm:prSet presAssocID="{A0E1657D-F172-4AE3-94C7-96D8E1E4168E}" presName="thickLine" presStyleLbl="alignNode1" presStyleIdx="2" presStyleCnt="7"/>
      <dgm:spPr/>
    </dgm:pt>
    <dgm:pt modelId="{8EE80E82-725C-48C8-BFB8-AF1CB151532B}" type="pres">
      <dgm:prSet presAssocID="{A0E1657D-F172-4AE3-94C7-96D8E1E4168E}" presName="horz1" presStyleCnt="0"/>
      <dgm:spPr/>
    </dgm:pt>
    <dgm:pt modelId="{47A227BB-60BC-4A2C-8719-9FCABA43CE13}" type="pres">
      <dgm:prSet presAssocID="{A0E1657D-F172-4AE3-94C7-96D8E1E4168E}" presName="tx1" presStyleLbl="revTx" presStyleIdx="2" presStyleCnt="7"/>
      <dgm:spPr/>
    </dgm:pt>
    <dgm:pt modelId="{0CC48274-2DAD-4A79-BF2A-DBD2CD9E8788}" type="pres">
      <dgm:prSet presAssocID="{A0E1657D-F172-4AE3-94C7-96D8E1E4168E}" presName="vert1" presStyleCnt="0"/>
      <dgm:spPr/>
    </dgm:pt>
    <dgm:pt modelId="{E8D32BBC-D44A-4759-AC56-06AC67CC554F}" type="pres">
      <dgm:prSet presAssocID="{EC4CB81B-AD3D-4D6E-A202-4567D684FD54}" presName="thickLine" presStyleLbl="alignNode1" presStyleIdx="3" presStyleCnt="7"/>
      <dgm:spPr/>
    </dgm:pt>
    <dgm:pt modelId="{428F53EB-7BB8-490E-9245-61DF13708815}" type="pres">
      <dgm:prSet presAssocID="{EC4CB81B-AD3D-4D6E-A202-4567D684FD54}" presName="horz1" presStyleCnt="0"/>
      <dgm:spPr/>
    </dgm:pt>
    <dgm:pt modelId="{3BCDECE7-FE5C-42BF-8C51-2CA0F4ECFAC0}" type="pres">
      <dgm:prSet presAssocID="{EC4CB81B-AD3D-4D6E-A202-4567D684FD54}" presName="tx1" presStyleLbl="revTx" presStyleIdx="3" presStyleCnt="7"/>
      <dgm:spPr/>
    </dgm:pt>
    <dgm:pt modelId="{8E30E461-3350-4966-9D9E-2C2FDC440732}" type="pres">
      <dgm:prSet presAssocID="{EC4CB81B-AD3D-4D6E-A202-4567D684FD54}" presName="vert1" presStyleCnt="0"/>
      <dgm:spPr/>
    </dgm:pt>
    <dgm:pt modelId="{6DB45788-80ED-4D74-8CCF-C30F69F1528A}" type="pres">
      <dgm:prSet presAssocID="{92580E11-EA00-49A7-BE25-980791A16586}" presName="thickLine" presStyleLbl="alignNode1" presStyleIdx="4" presStyleCnt="7"/>
      <dgm:spPr/>
    </dgm:pt>
    <dgm:pt modelId="{A33290FE-A0AF-491C-A2F5-213B6BDB5D77}" type="pres">
      <dgm:prSet presAssocID="{92580E11-EA00-49A7-BE25-980791A16586}" presName="horz1" presStyleCnt="0"/>
      <dgm:spPr/>
    </dgm:pt>
    <dgm:pt modelId="{309CDC88-F14E-4EBF-BC52-F51BE20A87FD}" type="pres">
      <dgm:prSet presAssocID="{92580E11-EA00-49A7-BE25-980791A16586}" presName="tx1" presStyleLbl="revTx" presStyleIdx="4" presStyleCnt="7"/>
      <dgm:spPr/>
    </dgm:pt>
    <dgm:pt modelId="{BE244458-B358-47C2-B870-BA734E4079D2}" type="pres">
      <dgm:prSet presAssocID="{92580E11-EA00-49A7-BE25-980791A16586}" presName="vert1" presStyleCnt="0"/>
      <dgm:spPr/>
    </dgm:pt>
    <dgm:pt modelId="{DDB52B9C-828F-42C1-A08A-61C050D17BE6}" type="pres">
      <dgm:prSet presAssocID="{A324DA67-02A9-4EDC-82ED-591D7CD007F6}" presName="thickLine" presStyleLbl="alignNode1" presStyleIdx="5" presStyleCnt="7"/>
      <dgm:spPr/>
    </dgm:pt>
    <dgm:pt modelId="{F76CB6EB-EF15-4385-8BD9-736A8A382FEF}" type="pres">
      <dgm:prSet presAssocID="{A324DA67-02A9-4EDC-82ED-591D7CD007F6}" presName="horz1" presStyleCnt="0"/>
      <dgm:spPr/>
    </dgm:pt>
    <dgm:pt modelId="{66C18496-FFDA-4447-8B4B-E24B01DB66D4}" type="pres">
      <dgm:prSet presAssocID="{A324DA67-02A9-4EDC-82ED-591D7CD007F6}" presName="tx1" presStyleLbl="revTx" presStyleIdx="5" presStyleCnt="7"/>
      <dgm:spPr/>
    </dgm:pt>
    <dgm:pt modelId="{83D05BF7-366D-4D97-8006-34E261ED12B7}" type="pres">
      <dgm:prSet presAssocID="{A324DA67-02A9-4EDC-82ED-591D7CD007F6}" presName="vert1" presStyleCnt="0"/>
      <dgm:spPr/>
    </dgm:pt>
    <dgm:pt modelId="{7034428A-5C5F-46FB-92B9-BA35E8E8F8E5}" type="pres">
      <dgm:prSet presAssocID="{BEC1A44D-760A-4B1B-AF12-761B97CF7657}" presName="thickLine" presStyleLbl="alignNode1" presStyleIdx="6" presStyleCnt="7"/>
      <dgm:spPr/>
    </dgm:pt>
    <dgm:pt modelId="{6C73F1D7-BF88-4D65-9BE8-E87A1EC383C6}" type="pres">
      <dgm:prSet presAssocID="{BEC1A44D-760A-4B1B-AF12-761B97CF7657}" presName="horz1" presStyleCnt="0"/>
      <dgm:spPr/>
    </dgm:pt>
    <dgm:pt modelId="{3392C830-2F2B-4036-935B-DA8E14A89D24}" type="pres">
      <dgm:prSet presAssocID="{BEC1A44D-760A-4B1B-AF12-761B97CF7657}" presName="tx1" presStyleLbl="revTx" presStyleIdx="6" presStyleCnt="7"/>
      <dgm:spPr/>
    </dgm:pt>
    <dgm:pt modelId="{3E36B511-09D7-49A3-AC24-5872405B987F}" type="pres">
      <dgm:prSet presAssocID="{BEC1A44D-760A-4B1B-AF12-761B97CF7657}" presName="vert1" presStyleCnt="0"/>
      <dgm:spPr/>
    </dgm:pt>
  </dgm:ptLst>
  <dgm:cxnLst>
    <dgm:cxn modelId="{3268A00A-0233-432F-AC81-B7A4BCABE7AB}" type="presOf" srcId="{A0E1657D-F172-4AE3-94C7-96D8E1E4168E}" destId="{47A227BB-60BC-4A2C-8719-9FCABA43CE13}" srcOrd="0" destOrd="0" presId="urn:microsoft.com/office/officeart/2008/layout/LinedList"/>
    <dgm:cxn modelId="{09033A16-2FBB-4263-A27B-CF2655976CA6}" type="presOf" srcId="{6E5BE6CA-C48E-4F6A-A555-D466CCC7CA9E}" destId="{4A97CE22-CF4C-4A59-A93B-A11B7DC23F88}" srcOrd="0" destOrd="0" presId="urn:microsoft.com/office/officeart/2008/layout/LinedList"/>
    <dgm:cxn modelId="{F5041C37-7AD0-4AED-907D-B89080F91872}" srcId="{EF0C47AE-A3F0-4461-AF54-24C032403174}" destId="{A0E1657D-F172-4AE3-94C7-96D8E1E4168E}" srcOrd="2" destOrd="0" parTransId="{25F562F3-3645-4EBF-90FE-F15677B45473}" sibTransId="{011E4E05-7FEB-4F8A-A8A1-4FFFC9D71CBF}"/>
    <dgm:cxn modelId="{79DA853A-37B6-43F6-9663-824989348BCE}" type="presOf" srcId="{A324DA67-02A9-4EDC-82ED-591D7CD007F6}" destId="{66C18496-FFDA-4447-8B4B-E24B01DB66D4}" srcOrd="0" destOrd="0" presId="urn:microsoft.com/office/officeart/2008/layout/LinedList"/>
    <dgm:cxn modelId="{23B58248-00AE-4D68-83D8-CE4F035998D5}" srcId="{EF0C47AE-A3F0-4461-AF54-24C032403174}" destId="{6E5BE6CA-C48E-4F6A-A555-D466CCC7CA9E}" srcOrd="1" destOrd="0" parTransId="{C34D69C3-E157-4F23-80C1-3547426D950C}" sibTransId="{5EE0D657-F3FF-456E-AE6C-F6DD2B600E9B}"/>
    <dgm:cxn modelId="{2F0F6769-AC14-4A7A-B479-6C2B505FA438}" type="presOf" srcId="{EC4CB81B-AD3D-4D6E-A202-4567D684FD54}" destId="{3BCDECE7-FE5C-42BF-8C51-2CA0F4ECFAC0}" srcOrd="0" destOrd="0" presId="urn:microsoft.com/office/officeart/2008/layout/LinedList"/>
    <dgm:cxn modelId="{D0F2066C-388D-4F14-87D2-4F7AE73D1D6B}" type="presOf" srcId="{F9F75996-7C97-429D-B3BE-3DF14145C8EB}" destId="{9CADCD98-E85E-4E4D-84F6-B560AF74B368}" srcOrd="0" destOrd="0" presId="urn:microsoft.com/office/officeart/2008/layout/LinedList"/>
    <dgm:cxn modelId="{8052BE4C-63E4-4B2D-8B3C-5D54A011463A}" type="presOf" srcId="{BEC1A44D-760A-4B1B-AF12-761B97CF7657}" destId="{3392C830-2F2B-4036-935B-DA8E14A89D24}" srcOrd="0" destOrd="0" presId="urn:microsoft.com/office/officeart/2008/layout/LinedList"/>
    <dgm:cxn modelId="{DCE2767E-9DB8-4F4D-856F-FDD194E17008}" srcId="{EF0C47AE-A3F0-4461-AF54-24C032403174}" destId="{F9F75996-7C97-429D-B3BE-3DF14145C8EB}" srcOrd="0" destOrd="0" parTransId="{42891D18-910D-4C75-A867-3DC786A76C0D}" sibTransId="{10D4564D-05F7-4DDB-9359-4DCAEBEE756E}"/>
    <dgm:cxn modelId="{FE2E6B98-6258-409E-AF70-C1873116855A}" type="presOf" srcId="{92580E11-EA00-49A7-BE25-980791A16586}" destId="{309CDC88-F14E-4EBF-BC52-F51BE20A87FD}" srcOrd="0" destOrd="0" presId="urn:microsoft.com/office/officeart/2008/layout/LinedList"/>
    <dgm:cxn modelId="{93007B9B-2883-4DA4-A24D-952B362216E4}" srcId="{EF0C47AE-A3F0-4461-AF54-24C032403174}" destId="{92580E11-EA00-49A7-BE25-980791A16586}" srcOrd="4" destOrd="0" parTransId="{0AC90E15-1CF0-41AF-9EF4-AC4C05EDCC89}" sibTransId="{67BE4CB1-9DE1-424E-A78D-B81900F6BE3F}"/>
    <dgm:cxn modelId="{47E2699C-F7F5-448A-937C-23AAD0BCF2B6}" srcId="{EF0C47AE-A3F0-4461-AF54-24C032403174}" destId="{EC4CB81B-AD3D-4D6E-A202-4567D684FD54}" srcOrd="3" destOrd="0" parTransId="{356F562A-E951-4202-BEE9-B3E9DBC20D52}" sibTransId="{569F80EB-1DAE-4652-8376-D4DB2C7629FE}"/>
    <dgm:cxn modelId="{85B741A8-818E-48C0-AE34-F7986AF7EFF2}" type="presOf" srcId="{EF0C47AE-A3F0-4461-AF54-24C032403174}" destId="{52538D0A-8398-4D2A-9407-3BE08991BA1B}" srcOrd="0" destOrd="0" presId="urn:microsoft.com/office/officeart/2008/layout/LinedList"/>
    <dgm:cxn modelId="{997683B0-0239-4292-970D-F81708210429}" srcId="{EF0C47AE-A3F0-4461-AF54-24C032403174}" destId="{A324DA67-02A9-4EDC-82ED-591D7CD007F6}" srcOrd="5" destOrd="0" parTransId="{8FB3995A-F162-490F-8D5E-A7696EB2276C}" sibTransId="{F89CF815-327A-48BF-AA89-9CD945D17B22}"/>
    <dgm:cxn modelId="{93D9F6C2-1D41-4AD5-ABC5-B9A7ACDE089D}" srcId="{EF0C47AE-A3F0-4461-AF54-24C032403174}" destId="{BEC1A44D-760A-4B1B-AF12-761B97CF7657}" srcOrd="6" destOrd="0" parTransId="{A52BE470-C994-4B68-803D-12397AD54E9A}" sibTransId="{AB4F85B4-96F5-47DC-B7E1-2E80ABEBEAC0}"/>
    <dgm:cxn modelId="{051B83EC-9BF6-4CE4-B8D6-237D24B4C4BF}" type="presParOf" srcId="{52538D0A-8398-4D2A-9407-3BE08991BA1B}" destId="{A2AB2154-7C53-49A7-A6B9-2E0A14909F4E}" srcOrd="0" destOrd="0" presId="urn:microsoft.com/office/officeart/2008/layout/LinedList"/>
    <dgm:cxn modelId="{6AEE5ECA-C3E0-4CFE-AF39-65A6DD76D53E}" type="presParOf" srcId="{52538D0A-8398-4D2A-9407-3BE08991BA1B}" destId="{188E4F80-C232-462E-A867-9410C14CAEEF}" srcOrd="1" destOrd="0" presId="urn:microsoft.com/office/officeart/2008/layout/LinedList"/>
    <dgm:cxn modelId="{CE946516-4F8A-4FD4-A661-39C1C094A0F8}" type="presParOf" srcId="{188E4F80-C232-462E-A867-9410C14CAEEF}" destId="{9CADCD98-E85E-4E4D-84F6-B560AF74B368}" srcOrd="0" destOrd="0" presId="urn:microsoft.com/office/officeart/2008/layout/LinedList"/>
    <dgm:cxn modelId="{A93D0DAE-9FDB-4ECC-AC94-219365A67872}" type="presParOf" srcId="{188E4F80-C232-462E-A867-9410C14CAEEF}" destId="{795C2C66-1D7F-44C6-A119-1DD4521643C0}" srcOrd="1" destOrd="0" presId="urn:microsoft.com/office/officeart/2008/layout/LinedList"/>
    <dgm:cxn modelId="{4BF681B2-9BEB-40E2-ACA1-A12F51B7569A}" type="presParOf" srcId="{52538D0A-8398-4D2A-9407-3BE08991BA1B}" destId="{CF5A1112-89D0-4A2A-9766-AAFDA0332AB8}" srcOrd="2" destOrd="0" presId="urn:microsoft.com/office/officeart/2008/layout/LinedList"/>
    <dgm:cxn modelId="{51D91BE0-C930-4578-A6E4-9F1BB55A65A0}" type="presParOf" srcId="{52538D0A-8398-4D2A-9407-3BE08991BA1B}" destId="{640B67DB-F86E-456A-B4EB-6AB40C792E52}" srcOrd="3" destOrd="0" presId="urn:microsoft.com/office/officeart/2008/layout/LinedList"/>
    <dgm:cxn modelId="{17A86194-C308-4F76-A9E5-15C778EA8A61}" type="presParOf" srcId="{640B67DB-F86E-456A-B4EB-6AB40C792E52}" destId="{4A97CE22-CF4C-4A59-A93B-A11B7DC23F88}" srcOrd="0" destOrd="0" presId="urn:microsoft.com/office/officeart/2008/layout/LinedList"/>
    <dgm:cxn modelId="{B717CCA5-E411-4452-90AB-ED204BA17AEC}" type="presParOf" srcId="{640B67DB-F86E-456A-B4EB-6AB40C792E52}" destId="{AE2BD8F3-6C2B-46CC-8433-DD3A0D21B3A6}" srcOrd="1" destOrd="0" presId="urn:microsoft.com/office/officeart/2008/layout/LinedList"/>
    <dgm:cxn modelId="{D670627E-BC31-4C3E-839C-52AD19B4FC8A}" type="presParOf" srcId="{52538D0A-8398-4D2A-9407-3BE08991BA1B}" destId="{CE5C1801-F9F0-41AC-94AA-25FDF8B55D36}" srcOrd="4" destOrd="0" presId="urn:microsoft.com/office/officeart/2008/layout/LinedList"/>
    <dgm:cxn modelId="{5397C419-6F72-4EE5-A1A4-95C48C0E420C}" type="presParOf" srcId="{52538D0A-8398-4D2A-9407-3BE08991BA1B}" destId="{8EE80E82-725C-48C8-BFB8-AF1CB151532B}" srcOrd="5" destOrd="0" presId="urn:microsoft.com/office/officeart/2008/layout/LinedList"/>
    <dgm:cxn modelId="{01E227DA-E297-4972-B41F-17CE55445CE0}" type="presParOf" srcId="{8EE80E82-725C-48C8-BFB8-AF1CB151532B}" destId="{47A227BB-60BC-4A2C-8719-9FCABA43CE13}" srcOrd="0" destOrd="0" presId="urn:microsoft.com/office/officeart/2008/layout/LinedList"/>
    <dgm:cxn modelId="{92C5F68F-891F-442C-A6DB-B68B75CD9EB9}" type="presParOf" srcId="{8EE80E82-725C-48C8-BFB8-AF1CB151532B}" destId="{0CC48274-2DAD-4A79-BF2A-DBD2CD9E8788}" srcOrd="1" destOrd="0" presId="urn:microsoft.com/office/officeart/2008/layout/LinedList"/>
    <dgm:cxn modelId="{6FAEE88F-FD73-4096-B6CC-6E08A1586982}" type="presParOf" srcId="{52538D0A-8398-4D2A-9407-3BE08991BA1B}" destId="{E8D32BBC-D44A-4759-AC56-06AC67CC554F}" srcOrd="6" destOrd="0" presId="urn:microsoft.com/office/officeart/2008/layout/LinedList"/>
    <dgm:cxn modelId="{5581A3EB-BCB7-4F01-B0F7-775739F1F1F4}" type="presParOf" srcId="{52538D0A-8398-4D2A-9407-3BE08991BA1B}" destId="{428F53EB-7BB8-490E-9245-61DF13708815}" srcOrd="7" destOrd="0" presId="urn:microsoft.com/office/officeart/2008/layout/LinedList"/>
    <dgm:cxn modelId="{63E9DB5E-B6DF-46C8-98B5-878442A4A2AA}" type="presParOf" srcId="{428F53EB-7BB8-490E-9245-61DF13708815}" destId="{3BCDECE7-FE5C-42BF-8C51-2CA0F4ECFAC0}" srcOrd="0" destOrd="0" presId="urn:microsoft.com/office/officeart/2008/layout/LinedList"/>
    <dgm:cxn modelId="{9D13D26F-2890-4752-862A-EAAE61336EAA}" type="presParOf" srcId="{428F53EB-7BB8-490E-9245-61DF13708815}" destId="{8E30E461-3350-4966-9D9E-2C2FDC440732}" srcOrd="1" destOrd="0" presId="urn:microsoft.com/office/officeart/2008/layout/LinedList"/>
    <dgm:cxn modelId="{B19329FF-E71F-43DB-BAD9-CBDE4F1092DA}" type="presParOf" srcId="{52538D0A-8398-4D2A-9407-3BE08991BA1B}" destId="{6DB45788-80ED-4D74-8CCF-C30F69F1528A}" srcOrd="8" destOrd="0" presId="urn:microsoft.com/office/officeart/2008/layout/LinedList"/>
    <dgm:cxn modelId="{7E392080-B984-41C5-9ABD-C594678F78A8}" type="presParOf" srcId="{52538D0A-8398-4D2A-9407-3BE08991BA1B}" destId="{A33290FE-A0AF-491C-A2F5-213B6BDB5D77}" srcOrd="9" destOrd="0" presId="urn:microsoft.com/office/officeart/2008/layout/LinedList"/>
    <dgm:cxn modelId="{BD270ABB-D80C-4246-A10E-29FE2351786B}" type="presParOf" srcId="{A33290FE-A0AF-491C-A2F5-213B6BDB5D77}" destId="{309CDC88-F14E-4EBF-BC52-F51BE20A87FD}" srcOrd="0" destOrd="0" presId="urn:microsoft.com/office/officeart/2008/layout/LinedList"/>
    <dgm:cxn modelId="{C617CCE0-55ED-404E-96BA-7292D159FFC8}" type="presParOf" srcId="{A33290FE-A0AF-491C-A2F5-213B6BDB5D77}" destId="{BE244458-B358-47C2-B870-BA734E4079D2}" srcOrd="1" destOrd="0" presId="urn:microsoft.com/office/officeart/2008/layout/LinedList"/>
    <dgm:cxn modelId="{555E36BA-003D-4D8D-8E18-C3A21680CE57}" type="presParOf" srcId="{52538D0A-8398-4D2A-9407-3BE08991BA1B}" destId="{DDB52B9C-828F-42C1-A08A-61C050D17BE6}" srcOrd="10" destOrd="0" presId="urn:microsoft.com/office/officeart/2008/layout/LinedList"/>
    <dgm:cxn modelId="{B7E30578-46AE-4FDD-A9D4-A3C09D7A0CF8}" type="presParOf" srcId="{52538D0A-8398-4D2A-9407-3BE08991BA1B}" destId="{F76CB6EB-EF15-4385-8BD9-736A8A382FEF}" srcOrd="11" destOrd="0" presId="urn:microsoft.com/office/officeart/2008/layout/LinedList"/>
    <dgm:cxn modelId="{44F742CF-2ED3-4F6C-AC78-597165AFFA1C}" type="presParOf" srcId="{F76CB6EB-EF15-4385-8BD9-736A8A382FEF}" destId="{66C18496-FFDA-4447-8B4B-E24B01DB66D4}" srcOrd="0" destOrd="0" presId="urn:microsoft.com/office/officeart/2008/layout/LinedList"/>
    <dgm:cxn modelId="{9FA868FA-A7C7-4342-ABC7-85DAB1D5D04F}" type="presParOf" srcId="{F76CB6EB-EF15-4385-8BD9-736A8A382FEF}" destId="{83D05BF7-366D-4D97-8006-34E261ED12B7}" srcOrd="1" destOrd="0" presId="urn:microsoft.com/office/officeart/2008/layout/LinedList"/>
    <dgm:cxn modelId="{959FA692-6EEF-4C5B-A005-4FA4F7FF5D61}" type="presParOf" srcId="{52538D0A-8398-4D2A-9407-3BE08991BA1B}" destId="{7034428A-5C5F-46FB-92B9-BA35E8E8F8E5}" srcOrd="12" destOrd="0" presId="urn:microsoft.com/office/officeart/2008/layout/LinedList"/>
    <dgm:cxn modelId="{392C926E-8CCF-4617-87C2-3C9A5E6BD659}" type="presParOf" srcId="{52538D0A-8398-4D2A-9407-3BE08991BA1B}" destId="{6C73F1D7-BF88-4D65-9BE8-E87A1EC383C6}" srcOrd="13" destOrd="0" presId="urn:microsoft.com/office/officeart/2008/layout/LinedList"/>
    <dgm:cxn modelId="{AA50943B-AE19-4918-BD37-0D56DCF53BC4}" type="presParOf" srcId="{6C73F1D7-BF88-4D65-9BE8-E87A1EC383C6}" destId="{3392C830-2F2B-4036-935B-DA8E14A89D24}" srcOrd="0" destOrd="0" presId="urn:microsoft.com/office/officeart/2008/layout/LinedList"/>
    <dgm:cxn modelId="{17EF0C77-026D-4515-AAAB-D5ECE558E910}" type="presParOf" srcId="{6C73F1D7-BF88-4D65-9BE8-E87A1EC383C6}" destId="{3E36B511-09D7-49A3-AC24-5872405B987F}" srcOrd="1" destOrd="0" presId="urn:microsoft.com/office/officeart/2008/layout/Lin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78298726-91AD-4C8C-BABB-EA649EA0A494}" type="doc">
      <dgm:prSet loTypeId="urn:microsoft.com/office/officeart/2005/8/layout/vList2" loCatId="list" qsTypeId="urn:microsoft.com/office/officeart/2005/8/quickstyle/simple1" qsCatId="simple" csTypeId="urn:microsoft.com/office/officeart/2005/8/colors/accent1_2" csCatId="accent1"/>
      <dgm:spPr/>
      <dgm:t>
        <a:bodyPr/>
        <a:lstStyle/>
        <a:p>
          <a:endParaRPr lang="en-US"/>
        </a:p>
      </dgm:t>
    </dgm:pt>
    <dgm:pt modelId="{340916A9-EA7A-4DC0-BD36-889F41CC2455}">
      <dgm:prSet/>
      <dgm:spPr/>
      <dgm:t>
        <a:bodyPr/>
        <a:lstStyle/>
        <a:p>
          <a:r>
            <a:rPr lang="en-US"/>
            <a:t>Leverantören kontaktar verksamheten för att undersöka behov eller erbjuda konsult</a:t>
          </a:r>
        </a:p>
      </dgm:t>
    </dgm:pt>
    <dgm:pt modelId="{CFFE7689-F324-4112-A7EB-0BE4F5ABB263}" type="parTrans" cxnId="{56094956-3729-4B63-8E22-1023F5033485}">
      <dgm:prSet/>
      <dgm:spPr/>
      <dgm:t>
        <a:bodyPr/>
        <a:lstStyle/>
        <a:p>
          <a:endParaRPr lang="en-US"/>
        </a:p>
      </dgm:t>
    </dgm:pt>
    <dgm:pt modelId="{83637841-A8BB-4350-A214-47DD48518151}" type="sibTrans" cxnId="{56094956-3729-4B63-8E22-1023F5033485}">
      <dgm:prSet/>
      <dgm:spPr/>
      <dgm:t>
        <a:bodyPr/>
        <a:lstStyle/>
        <a:p>
          <a:endParaRPr lang="en-US"/>
        </a:p>
      </dgm:t>
    </dgm:pt>
    <dgm:pt modelId="{30D30B82-DA54-4CCB-9CBA-67E78DE5E2AC}">
      <dgm:prSet/>
      <dgm:spPr/>
      <dgm:t>
        <a:bodyPr/>
        <a:lstStyle/>
        <a:p>
          <a:r>
            <a:rPr lang="en-US"/>
            <a:t>Leverantören använder sig av aktiv rekrytering av regionens medarbetare på arbetsplatsen</a:t>
          </a:r>
        </a:p>
      </dgm:t>
    </dgm:pt>
    <dgm:pt modelId="{06756B30-8156-4D2C-A1C8-629B48DBBA44}" type="parTrans" cxnId="{169E88A3-6DDA-4B45-AF4A-1A802F809846}">
      <dgm:prSet/>
      <dgm:spPr/>
      <dgm:t>
        <a:bodyPr/>
        <a:lstStyle/>
        <a:p>
          <a:endParaRPr lang="en-US"/>
        </a:p>
      </dgm:t>
    </dgm:pt>
    <dgm:pt modelId="{982E00A7-FF2F-460B-B1DC-ED91872E62B9}" type="sibTrans" cxnId="{169E88A3-6DDA-4B45-AF4A-1A802F809846}">
      <dgm:prSet/>
      <dgm:spPr/>
      <dgm:t>
        <a:bodyPr/>
        <a:lstStyle/>
        <a:p>
          <a:endParaRPr lang="en-US"/>
        </a:p>
      </dgm:t>
    </dgm:pt>
    <dgm:pt modelId="{DBA57F14-FD7F-4E21-AE4D-1B0EAB731210}">
      <dgm:prSet/>
      <dgm:spPr/>
      <dgm:t>
        <a:bodyPr/>
        <a:lstStyle/>
        <a:p>
          <a:r>
            <a:rPr lang="en-US"/>
            <a:t>Leverantören använder regionens namn i externa marknadsföringssammanhang för nyrekryterings- eller nykundsanskaffning utan regionens medgivande</a:t>
          </a:r>
        </a:p>
      </dgm:t>
    </dgm:pt>
    <dgm:pt modelId="{9AF938BC-F358-4158-ADD8-0C91B1E85A58}" type="parTrans" cxnId="{9441075D-716E-432D-8E10-6B037D38C3DA}">
      <dgm:prSet/>
      <dgm:spPr/>
      <dgm:t>
        <a:bodyPr/>
        <a:lstStyle/>
        <a:p>
          <a:endParaRPr lang="en-US"/>
        </a:p>
      </dgm:t>
    </dgm:pt>
    <dgm:pt modelId="{E6D262F5-4775-488F-B25A-4C97C354692E}" type="sibTrans" cxnId="{9441075D-716E-432D-8E10-6B037D38C3DA}">
      <dgm:prSet/>
      <dgm:spPr/>
      <dgm:t>
        <a:bodyPr/>
        <a:lstStyle/>
        <a:p>
          <a:endParaRPr lang="en-US"/>
        </a:p>
      </dgm:t>
    </dgm:pt>
    <dgm:pt modelId="{67CBF1A1-51FB-45A3-AC21-329066CA3152}">
      <dgm:prSet/>
      <dgm:spPr/>
      <dgm:t>
        <a:bodyPr/>
        <a:lstStyle/>
        <a:p>
          <a:r>
            <a:rPr lang="en-US"/>
            <a:t>Dokumentera det inträffade samt datum och tid</a:t>
          </a:r>
        </a:p>
      </dgm:t>
    </dgm:pt>
    <dgm:pt modelId="{9956E419-4E47-434E-8904-6EAB3C16A65A}" type="parTrans" cxnId="{19316803-A4D3-401F-B103-0DB6FE2173EB}">
      <dgm:prSet/>
      <dgm:spPr/>
      <dgm:t>
        <a:bodyPr/>
        <a:lstStyle/>
        <a:p>
          <a:endParaRPr lang="en-US"/>
        </a:p>
      </dgm:t>
    </dgm:pt>
    <dgm:pt modelId="{D261D19A-7834-49E4-9BD4-A49626204B70}" type="sibTrans" cxnId="{19316803-A4D3-401F-B103-0DB6FE2173EB}">
      <dgm:prSet/>
      <dgm:spPr/>
      <dgm:t>
        <a:bodyPr/>
        <a:lstStyle/>
        <a:p>
          <a:endParaRPr lang="en-US"/>
        </a:p>
      </dgm:t>
    </dgm:pt>
    <dgm:pt modelId="{90F0F5C5-3A2A-4C17-A059-BEAA730797BB}">
      <dgm:prSet/>
      <dgm:spPr/>
      <dgm:t>
        <a:bodyPr/>
        <a:lstStyle/>
        <a:p>
          <a:r>
            <a:rPr lang="en-US"/>
            <a:t>Om avvikelserna inträffar mer än tre gånger i en region utgår vite om 10 000 SEK</a:t>
          </a:r>
        </a:p>
      </dgm:t>
    </dgm:pt>
    <dgm:pt modelId="{B92F9612-1B33-4842-BDE5-E963D893BFA6}" type="parTrans" cxnId="{CF46422C-2A79-4BE1-B4DB-EA1DA44A9063}">
      <dgm:prSet/>
      <dgm:spPr/>
      <dgm:t>
        <a:bodyPr/>
        <a:lstStyle/>
        <a:p>
          <a:endParaRPr lang="en-US"/>
        </a:p>
      </dgm:t>
    </dgm:pt>
    <dgm:pt modelId="{0A5A7B95-CF1F-408E-9BF5-EE9CC68CFA3E}" type="sibTrans" cxnId="{CF46422C-2A79-4BE1-B4DB-EA1DA44A9063}">
      <dgm:prSet/>
      <dgm:spPr/>
      <dgm:t>
        <a:bodyPr/>
        <a:lstStyle/>
        <a:p>
          <a:endParaRPr lang="en-US"/>
        </a:p>
      </dgm:t>
    </dgm:pt>
    <dgm:pt modelId="{B15A26F3-18E8-493B-86DA-03F215C4DCDB}" type="pres">
      <dgm:prSet presAssocID="{78298726-91AD-4C8C-BABB-EA649EA0A494}" presName="linear" presStyleCnt="0">
        <dgm:presLayoutVars>
          <dgm:animLvl val="lvl"/>
          <dgm:resizeHandles val="exact"/>
        </dgm:presLayoutVars>
      </dgm:prSet>
      <dgm:spPr/>
    </dgm:pt>
    <dgm:pt modelId="{21DB1F6C-A806-460D-BAAD-26B3DBB75CB8}" type="pres">
      <dgm:prSet presAssocID="{340916A9-EA7A-4DC0-BD36-889F41CC2455}" presName="parentText" presStyleLbl="node1" presStyleIdx="0" presStyleCnt="5">
        <dgm:presLayoutVars>
          <dgm:chMax val="0"/>
          <dgm:bulletEnabled val="1"/>
        </dgm:presLayoutVars>
      </dgm:prSet>
      <dgm:spPr/>
    </dgm:pt>
    <dgm:pt modelId="{4BC26DEC-E14E-4032-8C92-FE1F009A8B99}" type="pres">
      <dgm:prSet presAssocID="{83637841-A8BB-4350-A214-47DD48518151}" presName="spacer" presStyleCnt="0"/>
      <dgm:spPr/>
    </dgm:pt>
    <dgm:pt modelId="{8981DA0D-2DF2-4D1F-980C-DF191ACB28CA}" type="pres">
      <dgm:prSet presAssocID="{30D30B82-DA54-4CCB-9CBA-67E78DE5E2AC}" presName="parentText" presStyleLbl="node1" presStyleIdx="1" presStyleCnt="5">
        <dgm:presLayoutVars>
          <dgm:chMax val="0"/>
          <dgm:bulletEnabled val="1"/>
        </dgm:presLayoutVars>
      </dgm:prSet>
      <dgm:spPr/>
    </dgm:pt>
    <dgm:pt modelId="{435E47BE-1339-41C6-9ED3-41DF1A6F3CB6}" type="pres">
      <dgm:prSet presAssocID="{982E00A7-FF2F-460B-B1DC-ED91872E62B9}" presName="spacer" presStyleCnt="0"/>
      <dgm:spPr/>
    </dgm:pt>
    <dgm:pt modelId="{3A699D38-E03B-4741-8BC3-D4F788D19758}" type="pres">
      <dgm:prSet presAssocID="{DBA57F14-FD7F-4E21-AE4D-1B0EAB731210}" presName="parentText" presStyleLbl="node1" presStyleIdx="2" presStyleCnt="5">
        <dgm:presLayoutVars>
          <dgm:chMax val="0"/>
          <dgm:bulletEnabled val="1"/>
        </dgm:presLayoutVars>
      </dgm:prSet>
      <dgm:spPr/>
    </dgm:pt>
    <dgm:pt modelId="{5FBC0942-0D07-4CBA-9672-4329535D6919}" type="pres">
      <dgm:prSet presAssocID="{E6D262F5-4775-488F-B25A-4C97C354692E}" presName="spacer" presStyleCnt="0"/>
      <dgm:spPr/>
    </dgm:pt>
    <dgm:pt modelId="{B7BE1B96-0046-461F-B3E5-3CF99785A96A}" type="pres">
      <dgm:prSet presAssocID="{67CBF1A1-51FB-45A3-AC21-329066CA3152}" presName="parentText" presStyleLbl="node1" presStyleIdx="3" presStyleCnt="5">
        <dgm:presLayoutVars>
          <dgm:chMax val="0"/>
          <dgm:bulletEnabled val="1"/>
        </dgm:presLayoutVars>
      </dgm:prSet>
      <dgm:spPr/>
    </dgm:pt>
    <dgm:pt modelId="{6B057FA2-C2EF-4A99-8002-E4E4ADDB5019}" type="pres">
      <dgm:prSet presAssocID="{D261D19A-7834-49E4-9BD4-A49626204B70}" presName="spacer" presStyleCnt="0"/>
      <dgm:spPr/>
    </dgm:pt>
    <dgm:pt modelId="{B659EB8F-2DA7-4290-97F1-126E6DA5D16D}" type="pres">
      <dgm:prSet presAssocID="{90F0F5C5-3A2A-4C17-A059-BEAA730797BB}" presName="parentText" presStyleLbl="node1" presStyleIdx="4" presStyleCnt="5">
        <dgm:presLayoutVars>
          <dgm:chMax val="0"/>
          <dgm:bulletEnabled val="1"/>
        </dgm:presLayoutVars>
      </dgm:prSet>
      <dgm:spPr/>
    </dgm:pt>
  </dgm:ptLst>
  <dgm:cxnLst>
    <dgm:cxn modelId="{19316803-A4D3-401F-B103-0DB6FE2173EB}" srcId="{78298726-91AD-4C8C-BABB-EA649EA0A494}" destId="{67CBF1A1-51FB-45A3-AC21-329066CA3152}" srcOrd="3" destOrd="0" parTransId="{9956E419-4E47-434E-8904-6EAB3C16A65A}" sibTransId="{D261D19A-7834-49E4-9BD4-A49626204B70}"/>
    <dgm:cxn modelId="{CF46422C-2A79-4BE1-B4DB-EA1DA44A9063}" srcId="{78298726-91AD-4C8C-BABB-EA649EA0A494}" destId="{90F0F5C5-3A2A-4C17-A059-BEAA730797BB}" srcOrd="4" destOrd="0" parTransId="{B92F9612-1B33-4842-BDE5-E963D893BFA6}" sibTransId="{0A5A7B95-CF1F-408E-9BF5-EE9CC68CFA3E}"/>
    <dgm:cxn modelId="{B36A0F5B-21A1-40B2-A586-FA683F41B99F}" type="presOf" srcId="{90F0F5C5-3A2A-4C17-A059-BEAA730797BB}" destId="{B659EB8F-2DA7-4290-97F1-126E6DA5D16D}" srcOrd="0" destOrd="0" presId="urn:microsoft.com/office/officeart/2005/8/layout/vList2"/>
    <dgm:cxn modelId="{9441075D-716E-432D-8E10-6B037D38C3DA}" srcId="{78298726-91AD-4C8C-BABB-EA649EA0A494}" destId="{DBA57F14-FD7F-4E21-AE4D-1B0EAB731210}" srcOrd="2" destOrd="0" parTransId="{9AF938BC-F358-4158-ADD8-0C91B1E85A58}" sibTransId="{E6D262F5-4775-488F-B25A-4C97C354692E}"/>
    <dgm:cxn modelId="{8D959261-E90D-4AFB-A205-FDAAA8FE65C8}" type="presOf" srcId="{30D30B82-DA54-4CCB-9CBA-67E78DE5E2AC}" destId="{8981DA0D-2DF2-4D1F-980C-DF191ACB28CA}" srcOrd="0" destOrd="0" presId="urn:microsoft.com/office/officeart/2005/8/layout/vList2"/>
    <dgm:cxn modelId="{7347D551-2D5B-4CC0-BC2A-CBFF87C7E9C4}" type="presOf" srcId="{340916A9-EA7A-4DC0-BD36-889F41CC2455}" destId="{21DB1F6C-A806-460D-BAAD-26B3DBB75CB8}" srcOrd="0" destOrd="0" presId="urn:microsoft.com/office/officeart/2005/8/layout/vList2"/>
    <dgm:cxn modelId="{56094956-3729-4B63-8E22-1023F5033485}" srcId="{78298726-91AD-4C8C-BABB-EA649EA0A494}" destId="{340916A9-EA7A-4DC0-BD36-889F41CC2455}" srcOrd="0" destOrd="0" parTransId="{CFFE7689-F324-4112-A7EB-0BE4F5ABB263}" sibTransId="{83637841-A8BB-4350-A214-47DD48518151}"/>
    <dgm:cxn modelId="{36C86F80-99FA-4BF1-9EF7-AB997512B0AB}" type="presOf" srcId="{DBA57F14-FD7F-4E21-AE4D-1B0EAB731210}" destId="{3A699D38-E03B-4741-8BC3-D4F788D19758}" srcOrd="0" destOrd="0" presId="urn:microsoft.com/office/officeart/2005/8/layout/vList2"/>
    <dgm:cxn modelId="{169E88A3-6DDA-4B45-AF4A-1A802F809846}" srcId="{78298726-91AD-4C8C-BABB-EA649EA0A494}" destId="{30D30B82-DA54-4CCB-9CBA-67E78DE5E2AC}" srcOrd="1" destOrd="0" parTransId="{06756B30-8156-4D2C-A1C8-629B48DBBA44}" sibTransId="{982E00A7-FF2F-460B-B1DC-ED91872E62B9}"/>
    <dgm:cxn modelId="{B313D5F8-5820-4F21-91E3-C1C82665BE54}" type="presOf" srcId="{78298726-91AD-4C8C-BABB-EA649EA0A494}" destId="{B15A26F3-18E8-493B-86DA-03F215C4DCDB}" srcOrd="0" destOrd="0" presId="urn:microsoft.com/office/officeart/2005/8/layout/vList2"/>
    <dgm:cxn modelId="{F702D4FF-1630-45EB-8C1F-A8DB55BB7E3E}" type="presOf" srcId="{67CBF1A1-51FB-45A3-AC21-329066CA3152}" destId="{B7BE1B96-0046-461F-B3E5-3CF99785A96A}" srcOrd="0" destOrd="0" presId="urn:microsoft.com/office/officeart/2005/8/layout/vList2"/>
    <dgm:cxn modelId="{49BC8F6E-F9AB-4831-98FD-1B7643429E54}" type="presParOf" srcId="{B15A26F3-18E8-493B-86DA-03F215C4DCDB}" destId="{21DB1F6C-A806-460D-BAAD-26B3DBB75CB8}" srcOrd="0" destOrd="0" presId="urn:microsoft.com/office/officeart/2005/8/layout/vList2"/>
    <dgm:cxn modelId="{964EA8BE-183C-4045-BD34-54E7127E72DD}" type="presParOf" srcId="{B15A26F3-18E8-493B-86DA-03F215C4DCDB}" destId="{4BC26DEC-E14E-4032-8C92-FE1F009A8B99}" srcOrd="1" destOrd="0" presId="urn:microsoft.com/office/officeart/2005/8/layout/vList2"/>
    <dgm:cxn modelId="{CE814357-0878-432A-89B4-F488C13B33E4}" type="presParOf" srcId="{B15A26F3-18E8-493B-86DA-03F215C4DCDB}" destId="{8981DA0D-2DF2-4D1F-980C-DF191ACB28CA}" srcOrd="2" destOrd="0" presId="urn:microsoft.com/office/officeart/2005/8/layout/vList2"/>
    <dgm:cxn modelId="{CB1F0D0D-A4B1-4F38-887B-907E614A0FF4}" type="presParOf" srcId="{B15A26F3-18E8-493B-86DA-03F215C4DCDB}" destId="{435E47BE-1339-41C6-9ED3-41DF1A6F3CB6}" srcOrd="3" destOrd="0" presId="urn:microsoft.com/office/officeart/2005/8/layout/vList2"/>
    <dgm:cxn modelId="{66DF3033-DA94-4679-93C2-EBE754B1A3D6}" type="presParOf" srcId="{B15A26F3-18E8-493B-86DA-03F215C4DCDB}" destId="{3A699D38-E03B-4741-8BC3-D4F788D19758}" srcOrd="4" destOrd="0" presId="urn:microsoft.com/office/officeart/2005/8/layout/vList2"/>
    <dgm:cxn modelId="{5CA311AA-C56C-41BB-ACE3-4CE9019379E6}" type="presParOf" srcId="{B15A26F3-18E8-493B-86DA-03F215C4DCDB}" destId="{5FBC0942-0D07-4CBA-9672-4329535D6919}" srcOrd="5" destOrd="0" presId="urn:microsoft.com/office/officeart/2005/8/layout/vList2"/>
    <dgm:cxn modelId="{2DE399B8-ACCF-4C53-8249-131680A491A6}" type="presParOf" srcId="{B15A26F3-18E8-493B-86DA-03F215C4DCDB}" destId="{B7BE1B96-0046-461F-B3E5-3CF99785A96A}" srcOrd="6" destOrd="0" presId="urn:microsoft.com/office/officeart/2005/8/layout/vList2"/>
    <dgm:cxn modelId="{135F6D4E-4831-4DA7-AE10-4C75AF292C1B}" type="presParOf" srcId="{B15A26F3-18E8-493B-86DA-03F215C4DCDB}" destId="{6B057FA2-C2EF-4A99-8002-E4E4ADDB5019}" srcOrd="7" destOrd="0" presId="urn:microsoft.com/office/officeart/2005/8/layout/vList2"/>
    <dgm:cxn modelId="{D3DBE7AA-C0D4-4778-A9B9-75B50F9794A2}" type="presParOf" srcId="{B15A26F3-18E8-493B-86DA-03F215C4DCDB}" destId="{B659EB8F-2DA7-4290-97F1-126E6DA5D16D}" srcOrd="8"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D3BC9D1E-5FCD-4821-86F2-A29B72A31713}" type="doc">
      <dgm:prSet loTypeId="urn:microsoft.com/office/officeart/2005/8/layout/default" loCatId="list" qsTypeId="urn:microsoft.com/office/officeart/2005/8/quickstyle/simple2" qsCatId="simple" csTypeId="urn:microsoft.com/office/officeart/2005/8/colors/accent1_2" csCatId="accent1"/>
      <dgm:spPr/>
      <dgm:t>
        <a:bodyPr/>
        <a:lstStyle/>
        <a:p>
          <a:endParaRPr lang="en-US"/>
        </a:p>
      </dgm:t>
    </dgm:pt>
    <dgm:pt modelId="{139D8C94-1F78-433C-B252-9339A0D7E146}">
      <dgm:prSet/>
      <dgm:spPr/>
      <dgm:t>
        <a:bodyPr/>
        <a:lstStyle/>
        <a:p>
          <a:r>
            <a:rPr lang="en-US" dirty="0"/>
            <a:t>P</a:t>
          </a:r>
          <a:r>
            <a:rPr lang="sv-SE" dirty="0">
              <a:latin typeface="Verdana"/>
            </a:rPr>
            <a:t>rincipen</a:t>
          </a:r>
          <a:r>
            <a:rPr lang="sv-SE" dirty="0"/>
            <a:t> om icke-diskriminering</a:t>
          </a:r>
        </a:p>
      </dgm:t>
    </dgm:pt>
    <dgm:pt modelId="{066554E0-D7B3-4AA3-8647-77DEC018A930}" type="parTrans" cxnId="{7D39B122-CC48-40EA-88A5-4FDD7A7B11CE}">
      <dgm:prSet/>
      <dgm:spPr/>
      <dgm:t>
        <a:bodyPr/>
        <a:lstStyle/>
        <a:p>
          <a:endParaRPr lang="en-US"/>
        </a:p>
      </dgm:t>
    </dgm:pt>
    <dgm:pt modelId="{529A470D-8783-48E8-97D0-BD3ECF40B417}" type="sibTrans" cxnId="{7D39B122-CC48-40EA-88A5-4FDD7A7B11CE}">
      <dgm:prSet/>
      <dgm:spPr/>
      <dgm:t>
        <a:bodyPr/>
        <a:lstStyle/>
        <a:p>
          <a:endParaRPr lang="en-US"/>
        </a:p>
      </dgm:t>
    </dgm:pt>
    <dgm:pt modelId="{C312A16D-88FF-47F1-9A59-265CA17331CD}">
      <dgm:prSet/>
      <dgm:spPr/>
      <dgm:t>
        <a:bodyPr/>
        <a:lstStyle/>
        <a:p>
          <a:r>
            <a:rPr lang="sv-SE" dirty="0"/>
            <a:t>Principen om likabehandling</a:t>
          </a:r>
        </a:p>
      </dgm:t>
    </dgm:pt>
    <dgm:pt modelId="{77166D0A-629F-4D5E-8755-204460FC21CE}" type="parTrans" cxnId="{EA495AC8-B383-43CC-A999-1AB970D76156}">
      <dgm:prSet/>
      <dgm:spPr/>
      <dgm:t>
        <a:bodyPr/>
        <a:lstStyle/>
        <a:p>
          <a:endParaRPr lang="en-US"/>
        </a:p>
      </dgm:t>
    </dgm:pt>
    <dgm:pt modelId="{BD314EDA-40BF-4242-A250-FC2548977F5E}" type="sibTrans" cxnId="{EA495AC8-B383-43CC-A999-1AB970D76156}">
      <dgm:prSet/>
      <dgm:spPr/>
      <dgm:t>
        <a:bodyPr/>
        <a:lstStyle/>
        <a:p>
          <a:endParaRPr lang="en-US"/>
        </a:p>
      </dgm:t>
    </dgm:pt>
    <dgm:pt modelId="{81D7482D-65DB-415D-80F3-7417A33986D8}">
      <dgm:prSet/>
      <dgm:spPr/>
      <dgm:t>
        <a:bodyPr/>
        <a:lstStyle/>
        <a:p>
          <a:r>
            <a:rPr lang="sv-SE" dirty="0"/>
            <a:t>Principen om öppenhet</a:t>
          </a:r>
        </a:p>
      </dgm:t>
    </dgm:pt>
    <dgm:pt modelId="{CBA52656-36AB-4142-8D4B-FFD5973E0850}" type="parTrans" cxnId="{BA72FC60-5C09-477E-B5F3-924EF4F83B63}">
      <dgm:prSet/>
      <dgm:spPr/>
      <dgm:t>
        <a:bodyPr/>
        <a:lstStyle/>
        <a:p>
          <a:endParaRPr lang="en-US"/>
        </a:p>
      </dgm:t>
    </dgm:pt>
    <dgm:pt modelId="{839B0675-CBFF-4121-837F-003CC7B004DD}" type="sibTrans" cxnId="{BA72FC60-5C09-477E-B5F3-924EF4F83B63}">
      <dgm:prSet/>
      <dgm:spPr/>
      <dgm:t>
        <a:bodyPr/>
        <a:lstStyle/>
        <a:p>
          <a:endParaRPr lang="en-US"/>
        </a:p>
      </dgm:t>
    </dgm:pt>
    <dgm:pt modelId="{17F694C6-49CA-4D53-A1F1-45198A9DCD1A}">
      <dgm:prSet/>
      <dgm:spPr/>
      <dgm:t>
        <a:bodyPr/>
        <a:lstStyle/>
        <a:p>
          <a:r>
            <a:rPr lang="sv-SE" dirty="0"/>
            <a:t>Proportionalitetsprincipen</a:t>
          </a:r>
        </a:p>
      </dgm:t>
    </dgm:pt>
    <dgm:pt modelId="{0B593C56-B5EE-4968-AE3F-3B14222F64FF}" type="parTrans" cxnId="{7F2E072E-80D0-46DE-9E91-C5D38E7013DD}">
      <dgm:prSet/>
      <dgm:spPr/>
      <dgm:t>
        <a:bodyPr/>
        <a:lstStyle/>
        <a:p>
          <a:endParaRPr lang="en-US"/>
        </a:p>
      </dgm:t>
    </dgm:pt>
    <dgm:pt modelId="{625693D5-44CD-4F6E-B357-0DB0847F0A02}" type="sibTrans" cxnId="{7F2E072E-80D0-46DE-9E91-C5D38E7013DD}">
      <dgm:prSet/>
      <dgm:spPr/>
      <dgm:t>
        <a:bodyPr/>
        <a:lstStyle/>
        <a:p>
          <a:endParaRPr lang="en-US"/>
        </a:p>
      </dgm:t>
    </dgm:pt>
    <dgm:pt modelId="{FBC8E5FA-7FFD-4CCE-BC31-F7E8BD4E4281}">
      <dgm:prSet/>
      <dgm:spPr/>
      <dgm:t>
        <a:bodyPr/>
        <a:lstStyle/>
        <a:p>
          <a:r>
            <a:rPr lang="sv-SE" dirty="0"/>
            <a:t>Principen om ömsesidigt erkännande</a:t>
          </a:r>
        </a:p>
      </dgm:t>
    </dgm:pt>
    <dgm:pt modelId="{6A602CBB-84B9-436D-AFEF-1BD547CDD4D2}" type="parTrans" cxnId="{51BF2317-EC66-41A4-9FFD-0A06755221CE}">
      <dgm:prSet/>
      <dgm:spPr/>
      <dgm:t>
        <a:bodyPr/>
        <a:lstStyle/>
        <a:p>
          <a:endParaRPr lang="en-US"/>
        </a:p>
      </dgm:t>
    </dgm:pt>
    <dgm:pt modelId="{AD239090-DBFC-4EF4-BE99-D32D0B9B403E}" type="sibTrans" cxnId="{51BF2317-EC66-41A4-9FFD-0A06755221CE}">
      <dgm:prSet/>
      <dgm:spPr/>
      <dgm:t>
        <a:bodyPr/>
        <a:lstStyle/>
        <a:p>
          <a:endParaRPr lang="en-US"/>
        </a:p>
      </dgm:t>
    </dgm:pt>
    <dgm:pt modelId="{21AF8F54-A8DB-4329-9786-315BE0C4D711}" type="pres">
      <dgm:prSet presAssocID="{D3BC9D1E-5FCD-4821-86F2-A29B72A31713}" presName="diagram" presStyleCnt="0">
        <dgm:presLayoutVars>
          <dgm:dir/>
          <dgm:resizeHandles val="exact"/>
        </dgm:presLayoutVars>
      </dgm:prSet>
      <dgm:spPr/>
    </dgm:pt>
    <dgm:pt modelId="{558BB028-0C44-4ECC-8C58-DCACEFABC6CC}" type="pres">
      <dgm:prSet presAssocID="{139D8C94-1F78-433C-B252-9339A0D7E146}" presName="node" presStyleLbl="node1" presStyleIdx="0" presStyleCnt="5">
        <dgm:presLayoutVars>
          <dgm:bulletEnabled val="1"/>
        </dgm:presLayoutVars>
      </dgm:prSet>
      <dgm:spPr/>
    </dgm:pt>
    <dgm:pt modelId="{C6B49A64-FE3F-4778-ABAF-C7AF836D799D}" type="pres">
      <dgm:prSet presAssocID="{529A470D-8783-48E8-97D0-BD3ECF40B417}" presName="sibTrans" presStyleCnt="0"/>
      <dgm:spPr/>
    </dgm:pt>
    <dgm:pt modelId="{D9B41762-4142-4FA1-A69F-5942194B9585}" type="pres">
      <dgm:prSet presAssocID="{C312A16D-88FF-47F1-9A59-265CA17331CD}" presName="node" presStyleLbl="node1" presStyleIdx="1" presStyleCnt="5">
        <dgm:presLayoutVars>
          <dgm:bulletEnabled val="1"/>
        </dgm:presLayoutVars>
      </dgm:prSet>
      <dgm:spPr/>
    </dgm:pt>
    <dgm:pt modelId="{573ABFB1-07B8-41EF-AA5F-9AC4B1F5D5C0}" type="pres">
      <dgm:prSet presAssocID="{BD314EDA-40BF-4242-A250-FC2548977F5E}" presName="sibTrans" presStyleCnt="0"/>
      <dgm:spPr/>
    </dgm:pt>
    <dgm:pt modelId="{6D1CC870-3E3E-40C9-A9D8-998C747780D2}" type="pres">
      <dgm:prSet presAssocID="{81D7482D-65DB-415D-80F3-7417A33986D8}" presName="node" presStyleLbl="node1" presStyleIdx="2" presStyleCnt="5">
        <dgm:presLayoutVars>
          <dgm:bulletEnabled val="1"/>
        </dgm:presLayoutVars>
      </dgm:prSet>
      <dgm:spPr/>
    </dgm:pt>
    <dgm:pt modelId="{4BF5E030-FC04-4FAE-90DA-E1172F76304E}" type="pres">
      <dgm:prSet presAssocID="{839B0675-CBFF-4121-837F-003CC7B004DD}" presName="sibTrans" presStyleCnt="0"/>
      <dgm:spPr/>
    </dgm:pt>
    <dgm:pt modelId="{0851D33D-A6BB-43BA-A65C-9F756586D48C}" type="pres">
      <dgm:prSet presAssocID="{17F694C6-49CA-4D53-A1F1-45198A9DCD1A}" presName="node" presStyleLbl="node1" presStyleIdx="3" presStyleCnt="5">
        <dgm:presLayoutVars>
          <dgm:bulletEnabled val="1"/>
        </dgm:presLayoutVars>
      </dgm:prSet>
      <dgm:spPr/>
    </dgm:pt>
    <dgm:pt modelId="{0EF7A24E-71D2-476F-950C-EBA13AD7DD92}" type="pres">
      <dgm:prSet presAssocID="{625693D5-44CD-4F6E-B357-0DB0847F0A02}" presName="sibTrans" presStyleCnt="0"/>
      <dgm:spPr/>
    </dgm:pt>
    <dgm:pt modelId="{D91D89E6-3AA3-40DD-94C5-B8C29241ABF0}" type="pres">
      <dgm:prSet presAssocID="{FBC8E5FA-7FFD-4CCE-BC31-F7E8BD4E4281}" presName="node" presStyleLbl="node1" presStyleIdx="4" presStyleCnt="5">
        <dgm:presLayoutVars>
          <dgm:bulletEnabled val="1"/>
        </dgm:presLayoutVars>
      </dgm:prSet>
      <dgm:spPr/>
    </dgm:pt>
  </dgm:ptLst>
  <dgm:cxnLst>
    <dgm:cxn modelId="{51BF2317-EC66-41A4-9FFD-0A06755221CE}" srcId="{D3BC9D1E-5FCD-4821-86F2-A29B72A31713}" destId="{FBC8E5FA-7FFD-4CCE-BC31-F7E8BD4E4281}" srcOrd="4" destOrd="0" parTransId="{6A602CBB-84B9-436D-AFEF-1BD547CDD4D2}" sibTransId="{AD239090-DBFC-4EF4-BE99-D32D0B9B403E}"/>
    <dgm:cxn modelId="{7D39B122-CC48-40EA-88A5-4FDD7A7B11CE}" srcId="{D3BC9D1E-5FCD-4821-86F2-A29B72A31713}" destId="{139D8C94-1F78-433C-B252-9339A0D7E146}" srcOrd="0" destOrd="0" parTransId="{066554E0-D7B3-4AA3-8647-77DEC018A930}" sibTransId="{529A470D-8783-48E8-97D0-BD3ECF40B417}"/>
    <dgm:cxn modelId="{7F2E072E-80D0-46DE-9E91-C5D38E7013DD}" srcId="{D3BC9D1E-5FCD-4821-86F2-A29B72A31713}" destId="{17F694C6-49CA-4D53-A1F1-45198A9DCD1A}" srcOrd="3" destOrd="0" parTransId="{0B593C56-B5EE-4968-AE3F-3B14222F64FF}" sibTransId="{625693D5-44CD-4F6E-B357-0DB0847F0A02}"/>
    <dgm:cxn modelId="{BA72FC60-5C09-477E-B5F3-924EF4F83B63}" srcId="{D3BC9D1E-5FCD-4821-86F2-A29B72A31713}" destId="{81D7482D-65DB-415D-80F3-7417A33986D8}" srcOrd="2" destOrd="0" parTransId="{CBA52656-36AB-4142-8D4B-FFD5973E0850}" sibTransId="{839B0675-CBFF-4121-837F-003CC7B004DD}"/>
    <dgm:cxn modelId="{CEB4CB6B-1BAF-4CE1-A5A2-61C674DADACD}" type="presOf" srcId="{17F694C6-49CA-4D53-A1F1-45198A9DCD1A}" destId="{0851D33D-A6BB-43BA-A65C-9F756586D48C}" srcOrd="0" destOrd="0" presId="urn:microsoft.com/office/officeart/2005/8/layout/default"/>
    <dgm:cxn modelId="{0A40774C-C447-42CB-8E53-094412FC019A}" type="presOf" srcId="{C312A16D-88FF-47F1-9A59-265CA17331CD}" destId="{D9B41762-4142-4FA1-A69F-5942194B9585}" srcOrd="0" destOrd="0" presId="urn:microsoft.com/office/officeart/2005/8/layout/default"/>
    <dgm:cxn modelId="{801AD676-D29A-4D7F-BF6D-A969A6CB0F40}" type="presOf" srcId="{139D8C94-1F78-433C-B252-9339A0D7E146}" destId="{558BB028-0C44-4ECC-8C58-DCACEFABC6CC}" srcOrd="0" destOrd="0" presId="urn:microsoft.com/office/officeart/2005/8/layout/default"/>
    <dgm:cxn modelId="{F18A4CAF-F0AF-4D96-B37F-9981FEE4B41B}" type="presOf" srcId="{D3BC9D1E-5FCD-4821-86F2-A29B72A31713}" destId="{21AF8F54-A8DB-4329-9786-315BE0C4D711}" srcOrd="0" destOrd="0" presId="urn:microsoft.com/office/officeart/2005/8/layout/default"/>
    <dgm:cxn modelId="{64EF1FB8-0385-4FDD-B0A6-AD30E04423E1}" type="presOf" srcId="{81D7482D-65DB-415D-80F3-7417A33986D8}" destId="{6D1CC870-3E3E-40C9-A9D8-998C747780D2}" srcOrd="0" destOrd="0" presId="urn:microsoft.com/office/officeart/2005/8/layout/default"/>
    <dgm:cxn modelId="{EA495AC8-B383-43CC-A999-1AB970D76156}" srcId="{D3BC9D1E-5FCD-4821-86F2-A29B72A31713}" destId="{C312A16D-88FF-47F1-9A59-265CA17331CD}" srcOrd="1" destOrd="0" parTransId="{77166D0A-629F-4D5E-8755-204460FC21CE}" sibTransId="{BD314EDA-40BF-4242-A250-FC2548977F5E}"/>
    <dgm:cxn modelId="{697F83FD-3D4F-4FFD-928D-7B3342873371}" type="presOf" srcId="{FBC8E5FA-7FFD-4CCE-BC31-F7E8BD4E4281}" destId="{D91D89E6-3AA3-40DD-94C5-B8C29241ABF0}" srcOrd="0" destOrd="0" presId="urn:microsoft.com/office/officeart/2005/8/layout/default"/>
    <dgm:cxn modelId="{39B8E140-AD03-4E84-9797-653D4A6A4842}" type="presParOf" srcId="{21AF8F54-A8DB-4329-9786-315BE0C4D711}" destId="{558BB028-0C44-4ECC-8C58-DCACEFABC6CC}" srcOrd="0" destOrd="0" presId="urn:microsoft.com/office/officeart/2005/8/layout/default"/>
    <dgm:cxn modelId="{CAB686F7-23B3-4153-8D2B-A48AEF06F5AD}" type="presParOf" srcId="{21AF8F54-A8DB-4329-9786-315BE0C4D711}" destId="{C6B49A64-FE3F-4778-ABAF-C7AF836D799D}" srcOrd="1" destOrd="0" presId="urn:microsoft.com/office/officeart/2005/8/layout/default"/>
    <dgm:cxn modelId="{BFE48DE6-9999-4130-B020-14DDC47591AA}" type="presParOf" srcId="{21AF8F54-A8DB-4329-9786-315BE0C4D711}" destId="{D9B41762-4142-4FA1-A69F-5942194B9585}" srcOrd="2" destOrd="0" presId="urn:microsoft.com/office/officeart/2005/8/layout/default"/>
    <dgm:cxn modelId="{A025FD71-2DB8-407B-9278-BBC863B91BFB}" type="presParOf" srcId="{21AF8F54-A8DB-4329-9786-315BE0C4D711}" destId="{573ABFB1-07B8-41EF-AA5F-9AC4B1F5D5C0}" srcOrd="3" destOrd="0" presId="urn:microsoft.com/office/officeart/2005/8/layout/default"/>
    <dgm:cxn modelId="{D2EC9B65-1592-4219-915A-9C427D3CFD5B}" type="presParOf" srcId="{21AF8F54-A8DB-4329-9786-315BE0C4D711}" destId="{6D1CC870-3E3E-40C9-A9D8-998C747780D2}" srcOrd="4" destOrd="0" presId="urn:microsoft.com/office/officeart/2005/8/layout/default"/>
    <dgm:cxn modelId="{91A28356-1519-4000-AADD-FDFC06F135BF}" type="presParOf" srcId="{21AF8F54-A8DB-4329-9786-315BE0C4D711}" destId="{4BF5E030-FC04-4FAE-90DA-E1172F76304E}" srcOrd="5" destOrd="0" presId="urn:microsoft.com/office/officeart/2005/8/layout/default"/>
    <dgm:cxn modelId="{8220A757-F693-4A0D-8F5E-AD8F79BD986C}" type="presParOf" srcId="{21AF8F54-A8DB-4329-9786-315BE0C4D711}" destId="{0851D33D-A6BB-43BA-A65C-9F756586D48C}" srcOrd="6" destOrd="0" presId="urn:microsoft.com/office/officeart/2005/8/layout/default"/>
    <dgm:cxn modelId="{D6D1A50F-8EA7-4CE9-B8F4-E22D431A85E5}" type="presParOf" srcId="{21AF8F54-A8DB-4329-9786-315BE0C4D711}" destId="{0EF7A24E-71D2-476F-950C-EBA13AD7DD92}" srcOrd="7" destOrd="0" presId="urn:microsoft.com/office/officeart/2005/8/layout/default"/>
    <dgm:cxn modelId="{DA0C2F54-9686-4AC9-98C6-55E22F6D03E7}" type="presParOf" srcId="{21AF8F54-A8DB-4329-9786-315BE0C4D711}" destId="{D91D89E6-3AA3-40DD-94C5-B8C29241ABF0}" srcOrd="8" destOrd="0" presId="urn:microsoft.com/office/officeart/2005/8/layout/defaul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6A4745DD-07E8-4118-B777-A14AB087DD2A}" type="doc">
      <dgm:prSet loTypeId="urn:microsoft.com/office/officeart/2005/8/layout/lProcess2" loCatId="list" qsTypeId="urn:microsoft.com/office/officeart/2005/8/quickstyle/simple1" qsCatId="simple" csTypeId="urn:microsoft.com/office/officeart/2005/8/colors/accent1_2" csCatId="accent1" phldr="1"/>
      <dgm:spPr/>
      <dgm:t>
        <a:bodyPr/>
        <a:lstStyle/>
        <a:p>
          <a:endParaRPr lang="sv-SE"/>
        </a:p>
      </dgm:t>
    </dgm:pt>
    <dgm:pt modelId="{BA7D63CC-67F4-47B2-8845-42FFA9C7DB32}">
      <dgm:prSet phldrT="[Text]"/>
      <dgm:spPr>
        <a:solidFill>
          <a:srgbClr val="FFC000"/>
        </a:solidFill>
      </dgm:spPr>
      <dgm:t>
        <a:bodyPr/>
        <a:lstStyle/>
        <a:p>
          <a:r>
            <a:rPr lang="sv-SE" dirty="0"/>
            <a:t>1. Avrop</a:t>
          </a:r>
        </a:p>
      </dgm:t>
    </dgm:pt>
    <dgm:pt modelId="{C862B04E-5728-4485-AF7C-B4D6BFE5B2F5}" type="parTrans" cxnId="{7BE67592-ACA0-4D1C-9CD9-C2A0BEE632FC}">
      <dgm:prSet/>
      <dgm:spPr/>
      <dgm:t>
        <a:bodyPr/>
        <a:lstStyle/>
        <a:p>
          <a:endParaRPr lang="sv-SE"/>
        </a:p>
      </dgm:t>
    </dgm:pt>
    <dgm:pt modelId="{02E58248-AB85-4EBC-83AC-CC0254AA83C2}" type="sibTrans" cxnId="{7BE67592-ACA0-4D1C-9CD9-C2A0BEE632FC}">
      <dgm:prSet/>
      <dgm:spPr/>
      <dgm:t>
        <a:bodyPr/>
        <a:lstStyle/>
        <a:p>
          <a:endParaRPr lang="sv-SE"/>
        </a:p>
      </dgm:t>
    </dgm:pt>
    <dgm:pt modelId="{819C5468-623B-43B7-B3D6-5F2C33DF26BA}">
      <dgm:prSet phldrT="[Text]" custT="1"/>
      <dgm:spPr>
        <a:solidFill>
          <a:schemeClr val="bg1">
            <a:lumMod val="95000"/>
          </a:schemeClr>
        </a:solidFill>
      </dgm:spPr>
      <dgm:t>
        <a:bodyPr/>
        <a:lstStyle/>
        <a:p>
          <a:r>
            <a:rPr lang="sv-SE" sz="1400" dirty="0">
              <a:solidFill>
                <a:schemeClr val="tx1"/>
              </a:solidFill>
            </a:rPr>
            <a:t>Utvärderings-kriterier</a:t>
          </a:r>
        </a:p>
      </dgm:t>
    </dgm:pt>
    <dgm:pt modelId="{A2C24565-2A74-4B8A-ABBA-2734E7A1EAA1}" type="parTrans" cxnId="{8981F221-3E47-4679-8D67-5B9680B5F996}">
      <dgm:prSet/>
      <dgm:spPr/>
      <dgm:t>
        <a:bodyPr/>
        <a:lstStyle/>
        <a:p>
          <a:endParaRPr lang="sv-SE"/>
        </a:p>
      </dgm:t>
    </dgm:pt>
    <dgm:pt modelId="{8D4B6AE8-03B2-49DC-A359-55078BBC77FE}" type="sibTrans" cxnId="{8981F221-3E47-4679-8D67-5B9680B5F996}">
      <dgm:prSet/>
      <dgm:spPr/>
      <dgm:t>
        <a:bodyPr/>
        <a:lstStyle/>
        <a:p>
          <a:endParaRPr lang="sv-SE"/>
        </a:p>
      </dgm:t>
    </dgm:pt>
    <dgm:pt modelId="{74366412-0253-4D06-9712-7E9CA85AA0ED}">
      <dgm:prSet phldrT="[Text]"/>
      <dgm:spPr>
        <a:solidFill>
          <a:srgbClr val="FFFF00"/>
        </a:solidFill>
      </dgm:spPr>
      <dgm:t>
        <a:bodyPr/>
        <a:lstStyle/>
        <a:p>
          <a:r>
            <a:rPr lang="sv-SE" dirty="0"/>
            <a:t>2. Svar på avrop</a:t>
          </a:r>
        </a:p>
      </dgm:t>
    </dgm:pt>
    <dgm:pt modelId="{12A40936-D777-44C9-99A8-4208080ABBCF}" type="parTrans" cxnId="{9078BFE1-255C-4149-AFFE-1C7384BF5AEA}">
      <dgm:prSet/>
      <dgm:spPr/>
      <dgm:t>
        <a:bodyPr/>
        <a:lstStyle/>
        <a:p>
          <a:endParaRPr lang="sv-SE"/>
        </a:p>
      </dgm:t>
    </dgm:pt>
    <dgm:pt modelId="{1E2096DD-E731-4F47-9F0D-90970E508295}" type="sibTrans" cxnId="{9078BFE1-255C-4149-AFFE-1C7384BF5AEA}">
      <dgm:prSet/>
      <dgm:spPr/>
      <dgm:t>
        <a:bodyPr/>
        <a:lstStyle/>
        <a:p>
          <a:endParaRPr lang="sv-SE"/>
        </a:p>
      </dgm:t>
    </dgm:pt>
    <dgm:pt modelId="{4D53D27A-2C9A-4DE8-AF90-C9EF724F2BC9}">
      <dgm:prSet phldrT="[Text]" custT="1"/>
      <dgm:spPr>
        <a:solidFill>
          <a:schemeClr val="bg1">
            <a:lumMod val="95000"/>
          </a:schemeClr>
        </a:solidFill>
      </dgm:spPr>
      <dgm:t>
        <a:bodyPr/>
        <a:lstStyle/>
        <a:p>
          <a:r>
            <a:rPr lang="sv-SE" sz="1400" dirty="0">
              <a:solidFill>
                <a:schemeClr val="tx1"/>
              </a:solidFill>
              <a:latin typeface="Verdana"/>
            </a:rPr>
            <a:t>Överenskom-melse</a:t>
          </a:r>
          <a:r>
            <a:rPr lang="sv-SE" sz="1400" dirty="0">
              <a:solidFill>
                <a:schemeClr val="tx1"/>
              </a:solidFill>
            </a:rPr>
            <a:t> mellan leverantör och konsult</a:t>
          </a:r>
        </a:p>
      </dgm:t>
    </dgm:pt>
    <dgm:pt modelId="{55C8F750-26AC-4211-B5DC-04983377702F}" type="parTrans" cxnId="{316EEB63-A6DB-4C72-B593-DF175199E39A}">
      <dgm:prSet/>
      <dgm:spPr/>
      <dgm:t>
        <a:bodyPr/>
        <a:lstStyle/>
        <a:p>
          <a:endParaRPr lang="sv-SE"/>
        </a:p>
      </dgm:t>
    </dgm:pt>
    <dgm:pt modelId="{828887BB-B720-4D75-BDD2-9F40B43D1545}" type="sibTrans" cxnId="{316EEB63-A6DB-4C72-B593-DF175199E39A}">
      <dgm:prSet/>
      <dgm:spPr/>
      <dgm:t>
        <a:bodyPr/>
        <a:lstStyle/>
        <a:p>
          <a:endParaRPr lang="sv-SE"/>
        </a:p>
      </dgm:t>
    </dgm:pt>
    <dgm:pt modelId="{EFE40ABE-047A-40A2-8DC1-809E6DCBD17B}">
      <dgm:prSet phldrT="[Text]" custT="1"/>
      <dgm:spPr>
        <a:solidFill>
          <a:schemeClr val="bg1">
            <a:lumMod val="95000"/>
          </a:schemeClr>
        </a:solidFill>
      </dgm:spPr>
      <dgm:t>
        <a:bodyPr/>
        <a:lstStyle/>
        <a:p>
          <a:r>
            <a:rPr lang="sv-SE" sz="1400" dirty="0">
              <a:solidFill>
                <a:schemeClr val="tx1"/>
              </a:solidFill>
            </a:rPr>
            <a:t>Avropssvarets innehåll</a:t>
          </a:r>
        </a:p>
      </dgm:t>
    </dgm:pt>
    <dgm:pt modelId="{5CD7ED6F-71D5-4038-97DE-584FA9C9B7E5}" type="parTrans" cxnId="{3E23EA6D-73B8-4022-B6AC-51342FD9174B}">
      <dgm:prSet/>
      <dgm:spPr/>
      <dgm:t>
        <a:bodyPr/>
        <a:lstStyle/>
        <a:p>
          <a:endParaRPr lang="sv-SE"/>
        </a:p>
      </dgm:t>
    </dgm:pt>
    <dgm:pt modelId="{321F8900-C3D2-4A90-8DD5-976E092B7D25}" type="sibTrans" cxnId="{3E23EA6D-73B8-4022-B6AC-51342FD9174B}">
      <dgm:prSet/>
      <dgm:spPr/>
      <dgm:t>
        <a:bodyPr/>
        <a:lstStyle/>
        <a:p>
          <a:endParaRPr lang="sv-SE"/>
        </a:p>
      </dgm:t>
    </dgm:pt>
    <dgm:pt modelId="{B86FA868-C542-4ABA-8B78-6C7096BA18C0}">
      <dgm:prSet phldrT="[Text]"/>
      <dgm:spPr>
        <a:solidFill>
          <a:srgbClr val="92D050"/>
        </a:solidFill>
      </dgm:spPr>
      <dgm:t>
        <a:bodyPr/>
        <a:lstStyle/>
        <a:p>
          <a:r>
            <a:rPr lang="sv-SE" dirty="0"/>
            <a:t>3. Utvärdera inkomna avrop</a:t>
          </a:r>
        </a:p>
      </dgm:t>
    </dgm:pt>
    <dgm:pt modelId="{C8129E82-2678-4DD2-89E8-A42865E73EC5}" type="parTrans" cxnId="{DEC66E0E-712D-4CB1-B681-3129EC4783E8}">
      <dgm:prSet/>
      <dgm:spPr/>
      <dgm:t>
        <a:bodyPr/>
        <a:lstStyle/>
        <a:p>
          <a:endParaRPr lang="sv-SE"/>
        </a:p>
      </dgm:t>
    </dgm:pt>
    <dgm:pt modelId="{A292E0AA-D613-4AEB-B809-477D10D854DD}" type="sibTrans" cxnId="{DEC66E0E-712D-4CB1-B681-3129EC4783E8}">
      <dgm:prSet/>
      <dgm:spPr/>
      <dgm:t>
        <a:bodyPr/>
        <a:lstStyle/>
        <a:p>
          <a:endParaRPr lang="sv-SE"/>
        </a:p>
      </dgm:t>
    </dgm:pt>
    <dgm:pt modelId="{24948A45-8A18-454C-8FF0-CCD850243D47}">
      <dgm:prSet phldrT="[Text]" custT="1"/>
      <dgm:spPr>
        <a:solidFill>
          <a:schemeClr val="bg1">
            <a:lumMod val="95000"/>
          </a:schemeClr>
        </a:solidFill>
      </dgm:spPr>
      <dgm:t>
        <a:bodyPr/>
        <a:lstStyle/>
        <a:p>
          <a:r>
            <a:rPr lang="sv-SE" sz="1400" dirty="0">
              <a:solidFill>
                <a:schemeClr val="tx1"/>
              </a:solidFill>
              <a:latin typeface="+mn-lt"/>
            </a:rPr>
            <a:t>Utvärdering</a:t>
          </a:r>
        </a:p>
      </dgm:t>
    </dgm:pt>
    <dgm:pt modelId="{1E6429EB-36BE-4036-95FC-1590855C156E}" type="parTrans" cxnId="{B3A66346-71D8-403B-BE89-81E2ABAE63AC}">
      <dgm:prSet/>
      <dgm:spPr/>
      <dgm:t>
        <a:bodyPr/>
        <a:lstStyle/>
        <a:p>
          <a:endParaRPr lang="sv-SE"/>
        </a:p>
      </dgm:t>
    </dgm:pt>
    <dgm:pt modelId="{92232618-1312-4832-992D-94140E10853A}" type="sibTrans" cxnId="{B3A66346-71D8-403B-BE89-81E2ABAE63AC}">
      <dgm:prSet/>
      <dgm:spPr/>
      <dgm:t>
        <a:bodyPr/>
        <a:lstStyle/>
        <a:p>
          <a:endParaRPr lang="sv-SE"/>
        </a:p>
      </dgm:t>
    </dgm:pt>
    <dgm:pt modelId="{2026632F-4DA5-431C-8D40-6DCB1F4A7151}">
      <dgm:prSet phldrT="[Text]"/>
      <dgm:spPr>
        <a:solidFill>
          <a:srgbClr val="00B0F0"/>
        </a:solidFill>
      </dgm:spPr>
      <dgm:t>
        <a:bodyPr/>
        <a:lstStyle/>
        <a:p>
          <a:r>
            <a:rPr lang="sv-SE" dirty="0"/>
            <a:t>4. Tilldelning</a:t>
          </a:r>
        </a:p>
      </dgm:t>
    </dgm:pt>
    <dgm:pt modelId="{0B7AF19D-B966-4E33-90E0-3F5C7AA3E7D1}" type="sibTrans" cxnId="{5FA26C4A-B71A-4286-B2DE-12EA90719A06}">
      <dgm:prSet/>
      <dgm:spPr/>
      <dgm:t>
        <a:bodyPr/>
        <a:lstStyle/>
        <a:p>
          <a:endParaRPr lang="sv-SE"/>
        </a:p>
      </dgm:t>
    </dgm:pt>
    <dgm:pt modelId="{F6656716-6DFE-4FFF-9322-7D48C482B58A}" type="parTrans" cxnId="{5FA26C4A-B71A-4286-B2DE-12EA90719A06}">
      <dgm:prSet/>
      <dgm:spPr/>
      <dgm:t>
        <a:bodyPr/>
        <a:lstStyle/>
        <a:p>
          <a:endParaRPr lang="sv-SE"/>
        </a:p>
      </dgm:t>
    </dgm:pt>
    <dgm:pt modelId="{818E5374-53F8-427F-926F-C6E6A62C1BFD}">
      <dgm:prSet phldrT="[Text]" custT="1"/>
      <dgm:spPr>
        <a:solidFill>
          <a:schemeClr val="bg1">
            <a:lumMod val="95000"/>
          </a:schemeClr>
        </a:solidFill>
      </dgm:spPr>
      <dgm:t>
        <a:bodyPr/>
        <a:lstStyle/>
        <a:p>
          <a:r>
            <a:rPr lang="sv-SE" sz="1400" dirty="0">
              <a:solidFill>
                <a:schemeClr val="tx1"/>
              </a:solidFill>
            </a:rPr>
            <a:t>Orderbekräftelse</a:t>
          </a:r>
        </a:p>
      </dgm:t>
    </dgm:pt>
    <dgm:pt modelId="{53512D90-7A32-48CC-A319-AFD5DE86219C}" type="parTrans" cxnId="{7276B081-71E9-405A-B893-1CC9C23A9E06}">
      <dgm:prSet/>
      <dgm:spPr/>
      <dgm:t>
        <a:bodyPr/>
        <a:lstStyle/>
        <a:p>
          <a:endParaRPr lang="sv-SE"/>
        </a:p>
      </dgm:t>
    </dgm:pt>
    <dgm:pt modelId="{580C885B-171C-4F0F-8507-7EC912DC93CF}" type="sibTrans" cxnId="{7276B081-71E9-405A-B893-1CC9C23A9E06}">
      <dgm:prSet/>
      <dgm:spPr/>
      <dgm:t>
        <a:bodyPr/>
        <a:lstStyle/>
        <a:p>
          <a:endParaRPr lang="sv-SE"/>
        </a:p>
      </dgm:t>
    </dgm:pt>
    <dgm:pt modelId="{52289044-3BF4-4F60-B58C-8E26C69CF66A}">
      <dgm:prSet phldrT="[Text]" custT="1"/>
      <dgm:spPr>
        <a:solidFill>
          <a:schemeClr val="bg1">
            <a:lumMod val="95000"/>
          </a:schemeClr>
        </a:solidFill>
      </dgm:spPr>
      <dgm:t>
        <a:bodyPr/>
        <a:lstStyle/>
        <a:p>
          <a:pPr rtl="0"/>
          <a:r>
            <a:rPr lang="sv-SE" sz="1400" dirty="0">
              <a:solidFill>
                <a:schemeClr val="tx1"/>
              </a:solidFill>
              <a:latin typeface="+mn-lt"/>
            </a:rPr>
            <a:t>Meddelande om tilldelning</a:t>
          </a:r>
        </a:p>
      </dgm:t>
    </dgm:pt>
    <dgm:pt modelId="{1E0DC57A-0DBD-4A2E-86E4-C1A668710B56}" type="parTrans" cxnId="{66C30A42-A23A-4E3D-8CC5-E8B49D0CE0AE}">
      <dgm:prSet/>
      <dgm:spPr/>
      <dgm:t>
        <a:bodyPr/>
        <a:lstStyle/>
        <a:p>
          <a:endParaRPr lang="sv-SE"/>
        </a:p>
      </dgm:t>
    </dgm:pt>
    <dgm:pt modelId="{E1232F1B-0690-485B-8243-B561F22518F0}" type="sibTrans" cxnId="{66C30A42-A23A-4E3D-8CC5-E8B49D0CE0AE}">
      <dgm:prSet/>
      <dgm:spPr/>
      <dgm:t>
        <a:bodyPr/>
        <a:lstStyle/>
        <a:p>
          <a:endParaRPr lang="sv-SE"/>
        </a:p>
      </dgm:t>
    </dgm:pt>
    <dgm:pt modelId="{3018C5E4-0C2F-49F1-9321-F48D582C297F}">
      <dgm:prSet phldr="0" custT="1"/>
      <dgm:spPr>
        <a:solidFill>
          <a:schemeClr val="bg2"/>
        </a:solidFill>
      </dgm:spPr>
      <dgm:t>
        <a:bodyPr/>
        <a:lstStyle/>
        <a:p>
          <a:pPr rtl="0"/>
          <a:r>
            <a:rPr lang="sv-SE" sz="1400" dirty="0">
              <a:solidFill>
                <a:schemeClr val="tx1"/>
              </a:solidFill>
              <a:latin typeface="+mn-lt"/>
            </a:rPr>
            <a:t>Blankett för avrop och svar på avrop</a:t>
          </a:r>
        </a:p>
      </dgm:t>
    </dgm:pt>
    <dgm:pt modelId="{AAC603DA-533D-44AE-B1AC-96F917F01366}" type="parTrans" cxnId="{3629489B-7CCA-4D33-BD98-5B46E005B0B9}">
      <dgm:prSet/>
      <dgm:spPr/>
      <dgm:t>
        <a:bodyPr/>
        <a:lstStyle/>
        <a:p>
          <a:endParaRPr lang="sv-SE"/>
        </a:p>
      </dgm:t>
    </dgm:pt>
    <dgm:pt modelId="{42CB6455-C4B3-4FD9-AE41-28467BEC85AE}" type="sibTrans" cxnId="{3629489B-7CCA-4D33-BD98-5B46E005B0B9}">
      <dgm:prSet/>
      <dgm:spPr/>
      <dgm:t>
        <a:bodyPr/>
        <a:lstStyle/>
        <a:p>
          <a:endParaRPr lang="sv-SE"/>
        </a:p>
      </dgm:t>
    </dgm:pt>
    <dgm:pt modelId="{30923A65-6237-45DC-8D99-A566A85BACB4}">
      <dgm:prSet phldr="0" custT="1"/>
      <dgm:spPr>
        <a:solidFill>
          <a:schemeClr val="bg1">
            <a:lumMod val="95000"/>
          </a:schemeClr>
        </a:solidFill>
      </dgm:spPr>
      <dgm:t>
        <a:bodyPr/>
        <a:lstStyle/>
        <a:p>
          <a:pPr rtl="0"/>
          <a:r>
            <a:rPr lang="sv-SE" sz="1400" dirty="0">
              <a:solidFill>
                <a:schemeClr val="tx1"/>
              </a:solidFill>
              <a:latin typeface="+mj-lt"/>
              <a:ea typeface="Calibri"/>
              <a:cs typeface="Calibri"/>
            </a:rPr>
            <a:t>Antal timmar, pass eller kontinuitet </a:t>
          </a:r>
        </a:p>
      </dgm:t>
    </dgm:pt>
    <dgm:pt modelId="{6A4888A5-29A1-47A7-854E-628505BF7847}" type="parTrans" cxnId="{D2B8F52C-A69F-42BE-8EC8-00F37330150C}">
      <dgm:prSet/>
      <dgm:spPr/>
      <dgm:t>
        <a:bodyPr/>
        <a:lstStyle/>
        <a:p>
          <a:endParaRPr lang="sv-SE"/>
        </a:p>
      </dgm:t>
    </dgm:pt>
    <dgm:pt modelId="{935B16A1-763A-46F1-AB7D-68D8F7F0E06F}" type="sibTrans" cxnId="{D2B8F52C-A69F-42BE-8EC8-00F37330150C}">
      <dgm:prSet/>
      <dgm:spPr/>
      <dgm:t>
        <a:bodyPr/>
        <a:lstStyle/>
        <a:p>
          <a:endParaRPr lang="sv-SE"/>
        </a:p>
      </dgm:t>
    </dgm:pt>
    <dgm:pt modelId="{9382B759-A0E4-45CA-93A7-9147AF3B52A0}">
      <dgm:prSet phldr="0" custT="1"/>
      <dgm:spPr>
        <a:solidFill>
          <a:schemeClr val="bg1">
            <a:lumMod val="95000"/>
          </a:schemeClr>
        </a:solidFill>
      </dgm:spPr>
      <dgm:t>
        <a:bodyPr/>
        <a:lstStyle/>
        <a:p>
          <a:r>
            <a:rPr lang="sv-SE" sz="1400" dirty="0">
              <a:solidFill>
                <a:schemeClr val="tx1"/>
              </a:solidFill>
              <a:latin typeface="+mn-lt"/>
              <a:cs typeface="Calibri Light" panose="020F0302020204030204"/>
            </a:rPr>
            <a:t>Poäng</a:t>
          </a:r>
        </a:p>
      </dgm:t>
    </dgm:pt>
    <dgm:pt modelId="{E9681E48-5CDE-4784-A4F4-994A1355DBF0}" type="parTrans" cxnId="{FA763A55-9D12-4458-A815-512CBCC65AF8}">
      <dgm:prSet/>
      <dgm:spPr/>
      <dgm:t>
        <a:bodyPr/>
        <a:lstStyle/>
        <a:p>
          <a:endParaRPr lang="sv-SE"/>
        </a:p>
      </dgm:t>
    </dgm:pt>
    <dgm:pt modelId="{350F1DF8-2BB8-43E9-915C-2F835B8268F4}" type="sibTrans" cxnId="{FA763A55-9D12-4458-A815-512CBCC65AF8}">
      <dgm:prSet/>
      <dgm:spPr/>
      <dgm:t>
        <a:bodyPr/>
        <a:lstStyle/>
        <a:p>
          <a:endParaRPr lang="sv-SE"/>
        </a:p>
      </dgm:t>
    </dgm:pt>
    <dgm:pt modelId="{2AAB20D9-398B-4EEB-929C-65025E8D18D9}" type="pres">
      <dgm:prSet presAssocID="{6A4745DD-07E8-4118-B777-A14AB087DD2A}" presName="theList" presStyleCnt="0">
        <dgm:presLayoutVars>
          <dgm:dir/>
          <dgm:animLvl val="lvl"/>
          <dgm:resizeHandles val="exact"/>
        </dgm:presLayoutVars>
      </dgm:prSet>
      <dgm:spPr/>
    </dgm:pt>
    <dgm:pt modelId="{3D804779-777C-4021-9556-43710955B40E}" type="pres">
      <dgm:prSet presAssocID="{BA7D63CC-67F4-47B2-8845-42FFA9C7DB32}" presName="compNode" presStyleCnt="0"/>
      <dgm:spPr/>
    </dgm:pt>
    <dgm:pt modelId="{8C381629-5696-44AD-8145-3920DC7BAA46}" type="pres">
      <dgm:prSet presAssocID="{BA7D63CC-67F4-47B2-8845-42FFA9C7DB32}" presName="aNode" presStyleLbl="bgShp" presStyleIdx="0" presStyleCnt="4" custLinFactNeighborX="-102" custLinFactNeighborY="650"/>
      <dgm:spPr/>
    </dgm:pt>
    <dgm:pt modelId="{FF22D18B-AFDA-448E-B956-3BBD9581FAFD}" type="pres">
      <dgm:prSet presAssocID="{BA7D63CC-67F4-47B2-8845-42FFA9C7DB32}" presName="textNode" presStyleLbl="bgShp" presStyleIdx="0" presStyleCnt="4"/>
      <dgm:spPr/>
    </dgm:pt>
    <dgm:pt modelId="{27257C23-BEC8-4BA5-924F-5D4DF4DE3D1C}" type="pres">
      <dgm:prSet presAssocID="{BA7D63CC-67F4-47B2-8845-42FFA9C7DB32}" presName="compChildNode" presStyleCnt="0"/>
      <dgm:spPr/>
    </dgm:pt>
    <dgm:pt modelId="{1A6EE596-3803-4001-A0D0-CC9C56B32A78}" type="pres">
      <dgm:prSet presAssocID="{BA7D63CC-67F4-47B2-8845-42FFA9C7DB32}" presName="theInnerList" presStyleCnt="0"/>
      <dgm:spPr/>
    </dgm:pt>
    <dgm:pt modelId="{DE7BE0AB-B5F8-4578-A709-97AE85237EB0}" type="pres">
      <dgm:prSet presAssocID="{3018C5E4-0C2F-49F1-9321-F48D582C297F}" presName="childNode" presStyleLbl="node1" presStyleIdx="0" presStyleCnt="9" custScaleX="94452" custScaleY="34051">
        <dgm:presLayoutVars>
          <dgm:bulletEnabled val="1"/>
        </dgm:presLayoutVars>
      </dgm:prSet>
      <dgm:spPr/>
    </dgm:pt>
    <dgm:pt modelId="{A635B53D-8F1E-4AC0-AE4C-5954B3D53D98}" type="pres">
      <dgm:prSet presAssocID="{3018C5E4-0C2F-49F1-9321-F48D582C297F}" presName="aSpace2" presStyleCnt="0"/>
      <dgm:spPr/>
    </dgm:pt>
    <dgm:pt modelId="{D498B0C4-DDFA-4DE7-8098-C5B1F1C094D7}" type="pres">
      <dgm:prSet presAssocID="{819C5468-623B-43B7-B3D6-5F2C33DF26BA}" presName="childNode" presStyleLbl="node1" presStyleIdx="1" presStyleCnt="9" custScaleX="94452" custScaleY="34051" custLinFactNeighborY="-5811">
        <dgm:presLayoutVars>
          <dgm:bulletEnabled val="1"/>
        </dgm:presLayoutVars>
      </dgm:prSet>
      <dgm:spPr/>
    </dgm:pt>
    <dgm:pt modelId="{86202B7E-1F98-404C-92AC-5B393B6CF0D1}" type="pres">
      <dgm:prSet presAssocID="{BA7D63CC-67F4-47B2-8845-42FFA9C7DB32}" presName="aSpace" presStyleCnt="0"/>
      <dgm:spPr/>
    </dgm:pt>
    <dgm:pt modelId="{017E2257-A99A-42FC-A789-CA9BAD26ED7E}" type="pres">
      <dgm:prSet presAssocID="{74366412-0253-4D06-9712-7E9CA85AA0ED}" presName="compNode" presStyleCnt="0"/>
      <dgm:spPr/>
    </dgm:pt>
    <dgm:pt modelId="{91D79EEF-0CCB-4793-8CA5-FEAAA1E28A82}" type="pres">
      <dgm:prSet presAssocID="{74366412-0253-4D06-9712-7E9CA85AA0ED}" presName="aNode" presStyleLbl="bgShp" presStyleIdx="1" presStyleCnt="4"/>
      <dgm:spPr/>
    </dgm:pt>
    <dgm:pt modelId="{E4B1B5C4-3048-4179-BCD7-8D3229F6D34F}" type="pres">
      <dgm:prSet presAssocID="{74366412-0253-4D06-9712-7E9CA85AA0ED}" presName="textNode" presStyleLbl="bgShp" presStyleIdx="1" presStyleCnt="4"/>
      <dgm:spPr/>
    </dgm:pt>
    <dgm:pt modelId="{77FD318C-E32F-458A-858C-5CF2FF274A96}" type="pres">
      <dgm:prSet presAssocID="{74366412-0253-4D06-9712-7E9CA85AA0ED}" presName="compChildNode" presStyleCnt="0"/>
      <dgm:spPr/>
    </dgm:pt>
    <dgm:pt modelId="{07C4FC00-A3F1-4F2B-8C3B-4A062462E775}" type="pres">
      <dgm:prSet presAssocID="{74366412-0253-4D06-9712-7E9CA85AA0ED}" presName="theInnerList" presStyleCnt="0"/>
      <dgm:spPr/>
    </dgm:pt>
    <dgm:pt modelId="{9C315B79-955B-433D-8116-90D456B093D4}" type="pres">
      <dgm:prSet presAssocID="{4D53D27A-2C9A-4DE8-AF90-C9EF724F2BC9}" presName="childNode" presStyleLbl="node1" presStyleIdx="2" presStyleCnt="9" custScaleX="94452" custScaleY="34051">
        <dgm:presLayoutVars>
          <dgm:bulletEnabled val="1"/>
        </dgm:presLayoutVars>
      </dgm:prSet>
      <dgm:spPr/>
    </dgm:pt>
    <dgm:pt modelId="{457A64B6-0771-444C-882A-415D39C5637F}" type="pres">
      <dgm:prSet presAssocID="{4D53D27A-2C9A-4DE8-AF90-C9EF724F2BC9}" presName="aSpace2" presStyleCnt="0"/>
      <dgm:spPr/>
    </dgm:pt>
    <dgm:pt modelId="{80A3E12D-28B3-47B8-A57B-EF78A225A37A}" type="pres">
      <dgm:prSet presAssocID="{EFE40ABE-047A-40A2-8DC1-809E6DCBD17B}" presName="childNode" presStyleLbl="node1" presStyleIdx="3" presStyleCnt="9" custScaleX="94452" custScaleY="34051">
        <dgm:presLayoutVars>
          <dgm:bulletEnabled val="1"/>
        </dgm:presLayoutVars>
      </dgm:prSet>
      <dgm:spPr/>
    </dgm:pt>
    <dgm:pt modelId="{7CF86102-4829-4AAD-8B2B-56194D7CD3F4}" type="pres">
      <dgm:prSet presAssocID="{74366412-0253-4D06-9712-7E9CA85AA0ED}" presName="aSpace" presStyleCnt="0"/>
      <dgm:spPr/>
    </dgm:pt>
    <dgm:pt modelId="{59B69032-4208-4F65-91C2-F7992DA01C6E}" type="pres">
      <dgm:prSet presAssocID="{B86FA868-C542-4ABA-8B78-6C7096BA18C0}" presName="compNode" presStyleCnt="0"/>
      <dgm:spPr/>
    </dgm:pt>
    <dgm:pt modelId="{68F1C474-DC18-4CC9-B865-EAF6D62F0BC6}" type="pres">
      <dgm:prSet presAssocID="{B86FA868-C542-4ABA-8B78-6C7096BA18C0}" presName="aNode" presStyleLbl="bgShp" presStyleIdx="2" presStyleCnt="4"/>
      <dgm:spPr/>
    </dgm:pt>
    <dgm:pt modelId="{105C894F-7B13-4638-9482-636B5401E849}" type="pres">
      <dgm:prSet presAssocID="{B86FA868-C542-4ABA-8B78-6C7096BA18C0}" presName="textNode" presStyleLbl="bgShp" presStyleIdx="2" presStyleCnt="4"/>
      <dgm:spPr/>
    </dgm:pt>
    <dgm:pt modelId="{DC00A110-5C96-4638-B4B9-143F7A96E841}" type="pres">
      <dgm:prSet presAssocID="{B86FA868-C542-4ABA-8B78-6C7096BA18C0}" presName="compChildNode" presStyleCnt="0"/>
      <dgm:spPr/>
    </dgm:pt>
    <dgm:pt modelId="{AD1F8FB5-AED4-4840-9314-429FCF187874}" type="pres">
      <dgm:prSet presAssocID="{B86FA868-C542-4ABA-8B78-6C7096BA18C0}" presName="theInnerList" presStyleCnt="0"/>
      <dgm:spPr/>
    </dgm:pt>
    <dgm:pt modelId="{82C9DEBB-DF68-4EC1-8254-C513F6651151}" type="pres">
      <dgm:prSet presAssocID="{24948A45-8A18-454C-8FF0-CCD850243D47}" presName="childNode" presStyleLbl="node1" presStyleIdx="4" presStyleCnt="9" custScaleX="94452" custScaleY="132864">
        <dgm:presLayoutVars>
          <dgm:bulletEnabled val="1"/>
        </dgm:presLayoutVars>
      </dgm:prSet>
      <dgm:spPr/>
    </dgm:pt>
    <dgm:pt modelId="{DBB2EB8D-A414-4013-9651-996135A403D7}" type="pres">
      <dgm:prSet presAssocID="{24948A45-8A18-454C-8FF0-CCD850243D47}" presName="aSpace2" presStyleCnt="0"/>
      <dgm:spPr/>
    </dgm:pt>
    <dgm:pt modelId="{B19F9F8F-AD94-48B1-A5D3-2F23F338EB8E}" type="pres">
      <dgm:prSet presAssocID="{9382B759-A0E4-45CA-93A7-9147AF3B52A0}" presName="childNode" presStyleLbl="node1" presStyleIdx="5" presStyleCnt="9" custScaleX="94452" custScaleY="115793">
        <dgm:presLayoutVars>
          <dgm:bulletEnabled val="1"/>
        </dgm:presLayoutVars>
      </dgm:prSet>
      <dgm:spPr/>
    </dgm:pt>
    <dgm:pt modelId="{B29B6745-AC83-4ACD-94BD-E6C786693235}" type="pres">
      <dgm:prSet presAssocID="{9382B759-A0E4-45CA-93A7-9147AF3B52A0}" presName="aSpace2" presStyleCnt="0"/>
      <dgm:spPr/>
    </dgm:pt>
    <dgm:pt modelId="{D1621CBB-0102-4731-AAFD-997D7C78C920}" type="pres">
      <dgm:prSet presAssocID="{30923A65-6237-45DC-8D99-A566A85BACB4}" presName="childNode" presStyleLbl="node1" presStyleIdx="6" presStyleCnt="9" custScaleX="94452" custScaleY="115793">
        <dgm:presLayoutVars>
          <dgm:bulletEnabled val="1"/>
        </dgm:presLayoutVars>
      </dgm:prSet>
      <dgm:spPr/>
    </dgm:pt>
    <dgm:pt modelId="{188DB0C7-7758-4F53-A57B-F893CC8A0BAB}" type="pres">
      <dgm:prSet presAssocID="{B86FA868-C542-4ABA-8B78-6C7096BA18C0}" presName="aSpace" presStyleCnt="0"/>
      <dgm:spPr/>
    </dgm:pt>
    <dgm:pt modelId="{768AF140-BC36-416F-B84D-F20E6F79661A}" type="pres">
      <dgm:prSet presAssocID="{2026632F-4DA5-431C-8D40-6DCB1F4A7151}" presName="compNode" presStyleCnt="0"/>
      <dgm:spPr/>
    </dgm:pt>
    <dgm:pt modelId="{F8D457EF-0A4D-4D5D-A78F-41DC6B347A8D}" type="pres">
      <dgm:prSet presAssocID="{2026632F-4DA5-431C-8D40-6DCB1F4A7151}" presName="aNode" presStyleLbl="bgShp" presStyleIdx="3" presStyleCnt="4"/>
      <dgm:spPr/>
    </dgm:pt>
    <dgm:pt modelId="{617790D3-A15E-4BF0-BD83-498F093EBD70}" type="pres">
      <dgm:prSet presAssocID="{2026632F-4DA5-431C-8D40-6DCB1F4A7151}" presName="textNode" presStyleLbl="bgShp" presStyleIdx="3" presStyleCnt="4"/>
      <dgm:spPr/>
    </dgm:pt>
    <dgm:pt modelId="{A63EEC46-DD10-498F-A88E-B8DFB673A227}" type="pres">
      <dgm:prSet presAssocID="{2026632F-4DA5-431C-8D40-6DCB1F4A7151}" presName="compChildNode" presStyleCnt="0"/>
      <dgm:spPr/>
    </dgm:pt>
    <dgm:pt modelId="{B9E5AD7F-2834-4C7E-8B97-B9D5465C0A8E}" type="pres">
      <dgm:prSet presAssocID="{2026632F-4DA5-431C-8D40-6DCB1F4A7151}" presName="theInnerList" presStyleCnt="0"/>
      <dgm:spPr/>
    </dgm:pt>
    <dgm:pt modelId="{35375C31-3D00-4AAD-A40E-CAC7D426B7F3}" type="pres">
      <dgm:prSet presAssocID="{52289044-3BF4-4F60-B58C-8E26C69CF66A}" presName="childNode" presStyleLbl="node1" presStyleIdx="7" presStyleCnt="9" custScaleY="35002">
        <dgm:presLayoutVars>
          <dgm:bulletEnabled val="1"/>
        </dgm:presLayoutVars>
      </dgm:prSet>
      <dgm:spPr/>
    </dgm:pt>
    <dgm:pt modelId="{1AB51436-F75F-4F75-A926-581132BE841E}" type="pres">
      <dgm:prSet presAssocID="{52289044-3BF4-4F60-B58C-8E26C69CF66A}" presName="aSpace2" presStyleCnt="0"/>
      <dgm:spPr/>
    </dgm:pt>
    <dgm:pt modelId="{4B56ED16-03AC-471E-A1C7-8E8AE7215D1C}" type="pres">
      <dgm:prSet presAssocID="{818E5374-53F8-427F-926F-C6E6A62C1BFD}" presName="childNode" presStyleLbl="node1" presStyleIdx="8" presStyleCnt="9" custScaleY="35002">
        <dgm:presLayoutVars>
          <dgm:bulletEnabled val="1"/>
        </dgm:presLayoutVars>
      </dgm:prSet>
      <dgm:spPr/>
    </dgm:pt>
  </dgm:ptLst>
  <dgm:cxnLst>
    <dgm:cxn modelId="{DEC66E0E-712D-4CB1-B681-3129EC4783E8}" srcId="{6A4745DD-07E8-4118-B777-A14AB087DD2A}" destId="{B86FA868-C542-4ABA-8B78-6C7096BA18C0}" srcOrd="2" destOrd="0" parTransId="{C8129E82-2678-4DD2-89E8-A42865E73EC5}" sibTransId="{A292E0AA-D613-4AEB-B809-477D10D854DD}"/>
    <dgm:cxn modelId="{8981F221-3E47-4679-8D67-5B9680B5F996}" srcId="{BA7D63CC-67F4-47B2-8845-42FFA9C7DB32}" destId="{819C5468-623B-43B7-B3D6-5F2C33DF26BA}" srcOrd="1" destOrd="0" parTransId="{A2C24565-2A74-4B8A-ABBA-2734E7A1EAA1}" sibTransId="{8D4B6AE8-03B2-49DC-A359-55078BBC77FE}"/>
    <dgm:cxn modelId="{47DAA328-1D8F-457B-90DF-73AC4BE88018}" type="presOf" srcId="{819C5468-623B-43B7-B3D6-5F2C33DF26BA}" destId="{D498B0C4-DDFA-4DE7-8098-C5B1F1C094D7}" srcOrd="0" destOrd="0" presId="urn:microsoft.com/office/officeart/2005/8/layout/lProcess2"/>
    <dgm:cxn modelId="{D2B8F52C-A69F-42BE-8EC8-00F37330150C}" srcId="{B86FA868-C542-4ABA-8B78-6C7096BA18C0}" destId="{30923A65-6237-45DC-8D99-A566A85BACB4}" srcOrd="2" destOrd="0" parTransId="{6A4888A5-29A1-47A7-854E-628505BF7847}" sibTransId="{935B16A1-763A-46F1-AB7D-68D8F7F0E06F}"/>
    <dgm:cxn modelId="{BCD9D833-7D81-4C10-81E6-D4E7B94B06E9}" type="presOf" srcId="{30923A65-6237-45DC-8D99-A566A85BACB4}" destId="{D1621CBB-0102-4731-AAFD-997D7C78C920}" srcOrd="0" destOrd="0" presId="urn:microsoft.com/office/officeart/2005/8/layout/lProcess2"/>
    <dgm:cxn modelId="{9FC4F73E-BD86-4167-AAC6-B94BAF311141}" type="presOf" srcId="{6A4745DD-07E8-4118-B777-A14AB087DD2A}" destId="{2AAB20D9-398B-4EEB-929C-65025E8D18D9}" srcOrd="0" destOrd="0" presId="urn:microsoft.com/office/officeart/2005/8/layout/lProcess2"/>
    <dgm:cxn modelId="{D5DCBC40-009F-4B5E-BB22-82BD5A64495D}" type="presOf" srcId="{BA7D63CC-67F4-47B2-8845-42FFA9C7DB32}" destId="{8C381629-5696-44AD-8145-3920DC7BAA46}" srcOrd="0" destOrd="0" presId="urn:microsoft.com/office/officeart/2005/8/layout/lProcess2"/>
    <dgm:cxn modelId="{66C30A42-A23A-4E3D-8CC5-E8B49D0CE0AE}" srcId="{2026632F-4DA5-431C-8D40-6DCB1F4A7151}" destId="{52289044-3BF4-4F60-B58C-8E26C69CF66A}" srcOrd="0" destOrd="0" parTransId="{1E0DC57A-0DBD-4A2E-86E4-C1A668710B56}" sibTransId="{E1232F1B-0690-485B-8243-B561F22518F0}"/>
    <dgm:cxn modelId="{316EEB63-A6DB-4C72-B593-DF175199E39A}" srcId="{74366412-0253-4D06-9712-7E9CA85AA0ED}" destId="{4D53D27A-2C9A-4DE8-AF90-C9EF724F2BC9}" srcOrd="0" destOrd="0" parTransId="{55C8F750-26AC-4211-B5DC-04983377702F}" sibTransId="{828887BB-B720-4D75-BDD2-9F40B43D1545}"/>
    <dgm:cxn modelId="{B3A66346-71D8-403B-BE89-81E2ABAE63AC}" srcId="{B86FA868-C542-4ABA-8B78-6C7096BA18C0}" destId="{24948A45-8A18-454C-8FF0-CCD850243D47}" srcOrd="0" destOrd="0" parTransId="{1E6429EB-36BE-4036-95FC-1590855C156E}" sibTransId="{92232618-1312-4832-992D-94140E10853A}"/>
    <dgm:cxn modelId="{5FA26C4A-B71A-4286-B2DE-12EA90719A06}" srcId="{6A4745DD-07E8-4118-B777-A14AB087DD2A}" destId="{2026632F-4DA5-431C-8D40-6DCB1F4A7151}" srcOrd="3" destOrd="0" parTransId="{F6656716-6DFE-4FFF-9322-7D48C482B58A}" sibTransId="{0B7AF19D-B966-4E33-90E0-3F5C7AA3E7D1}"/>
    <dgm:cxn modelId="{CA18844C-1BFF-4012-AA0F-CA5D977625A9}" type="presOf" srcId="{3018C5E4-0C2F-49F1-9321-F48D582C297F}" destId="{DE7BE0AB-B5F8-4578-A709-97AE85237EB0}" srcOrd="0" destOrd="0" presId="urn:microsoft.com/office/officeart/2005/8/layout/lProcess2"/>
    <dgm:cxn modelId="{3E23EA6D-73B8-4022-B6AC-51342FD9174B}" srcId="{74366412-0253-4D06-9712-7E9CA85AA0ED}" destId="{EFE40ABE-047A-40A2-8DC1-809E6DCBD17B}" srcOrd="1" destOrd="0" parTransId="{5CD7ED6F-71D5-4038-97DE-584FA9C9B7E5}" sibTransId="{321F8900-C3D2-4A90-8DD5-976E092B7D25}"/>
    <dgm:cxn modelId="{99CD2270-66CB-44BC-A1DD-E5530F36C4C3}" type="presOf" srcId="{9382B759-A0E4-45CA-93A7-9147AF3B52A0}" destId="{B19F9F8F-AD94-48B1-A5D3-2F23F338EB8E}" srcOrd="0" destOrd="0" presId="urn:microsoft.com/office/officeart/2005/8/layout/lProcess2"/>
    <dgm:cxn modelId="{FAF20674-7E4B-4850-94E0-F7DC46A8AAD8}" type="presOf" srcId="{74366412-0253-4D06-9712-7E9CA85AA0ED}" destId="{E4B1B5C4-3048-4179-BCD7-8D3229F6D34F}" srcOrd="1" destOrd="0" presId="urn:microsoft.com/office/officeart/2005/8/layout/lProcess2"/>
    <dgm:cxn modelId="{FA763A55-9D12-4458-A815-512CBCC65AF8}" srcId="{B86FA868-C542-4ABA-8B78-6C7096BA18C0}" destId="{9382B759-A0E4-45CA-93A7-9147AF3B52A0}" srcOrd="1" destOrd="0" parTransId="{E9681E48-5CDE-4784-A4F4-994A1355DBF0}" sibTransId="{350F1DF8-2BB8-43E9-915C-2F835B8268F4}"/>
    <dgm:cxn modelId="{7276B081-71E9-405A-B893-1CC9C23A9E06}" srcId="{2026632F-4DA5-431C-8D40-6DCB1F4A7151}" destId="{818E5374-53F8-427F-926F-C6E6A62C1BFD}" srcOrd="1" destOrd="0" parTransId="{53512D90-7A32-48CC-A319-AFD5DE86219C}" sibTransId="{580C885B-171C-4F0F-8507-7EC912DC93CF}"/>
    <dgm:cxn modelId="{7BE67592-ACA0-4D1C-9CD9-C2A0BEE632FC}" srcId="{6A4745DD-07E8-4118-B777-A14AB087DD2A}" destId="{BA7D63CC-67F4-47B2-8845-42FFA9C7DB32}" srcOrd="0" destOrd="0" parTransId="{C862B04E-5728-4485-AF7C-B4D6BFE5B2F5}" sibTransId="{02E58248-AB85-4EBC-83AC-CC0254AA83C2}"/>
    <dgm:cxn modelId="{B9F2B397-DE1D-42F6-B00C-A443ABAC3430}" type="presOf" srcId="{BA7D63CC-67F4-47B2-8845-42FFA9C7DB32}" destId="{FF22D18B-AFDA-448E-B956-3BBD9581FAFD}" srcOrd="1" destOrd="0" presId="urn:microsoft.com/office/officeart/2005/8/layout/lProcess2"/>
    <dgm:cxn modelId="{3629489B-7CCA-4D33-BD98-5B46E005B0B9}" srcId="{BA7D63CC-67F4-47B2-8845-42FFA9C7DB32}" destId="{3018C5E4-0C2F-49F1-9321-F48D582C297F}" srcOrd="0" destOrd="0" parTransId="{AAC603DA-533D-44AE-B1AC-96F917F01366}" sibTransId="{42CB6455-C4B3-4FD9-AE41-28467BEC85AE}"/>
    <dgm:cxn modelId="{B91270A6-D8B3-4C36-9BFE-A154C781050F}" type="presOf" srcId="{818E5374-53F8-427F-926F-C6E6A62C1BFD}" destId="{4B56ED16-03AC-471E-A1C7-8E8AE7215D1C}" srcOrd="0" destOrd="0" presId="urn:microsoft.com/office/officeart/2005/8/layout/lProcess2"/>
    <dgm:cxn modelId="{303CA2AA-F695-4DE0-B14F-8231C8BD5F78}" type="presOf" srcId="{B86FA868-C542-4ABA-8B78-6C7096BA18C0}" destId="{68F1C474-DC18-4CC9-B865-EAF6D62F0BC6}" srcOrd="0" destOrd="0" presId="urn:microsoft.com/office/officeart/2005/8/layout/lProcess2"/>
    <dgm:cxn modelId="{A1D1EAB3-1D07-481F-B325-5E3EEB9A61F4}" type="presOf" srcId="{4D53D27A-2C9A-4DE8-AF90-C9EF724F2BC9}" destId="{9C315B79-955B-433D-8116-90D456B093D4}" srcOrd="0" destOrd="0" presId="urn:microsoft.com/office/officeart/2005/8/layout/lProcess2"/>
    <dgm:cxn modelId="{42B9CBC5-0518-4EE2-86EC-0F5172DDF7F6}" type="presOf" srcId="{24948A45-8A18-454C-8FF0-CCD850243D47}" destId="{82C9DEBB-DF68-4EC1-8254-C513F6651151}" srcOrd="0" destOrd="0" presId="urn:microsoft.com/office/officeart/2005/8/layout/lProcess2"/>
    <dgm:cxn modelId="{C272C5CD-4FE3-4DC5-B012-CB728010BF93}" type="presOf" srcId="{2026632F-4DA5-431C-8D40-6DCB1F4A7151}" destId="{F8D457EF-0A4D-4D5D-A78F-41DC6B347A8D}" srcOrd="0" destOrd="0" presId="urn:microsoft.com/office/officeart/2005/8/layout/lProcess2"/>
    <dgm:cxn modelId="{2F3AB9DB-C344-4682-AD4C-E6C4C3C6F52B}" type="presOf" srcId="{2026632F-4DA5-431C-8D40-6DCB1F4A7151}" destId="{617790D3-A15E-4BF0-BD83-498F093EBD70}" srcOrd="1" destOrd="0" presId="urn:microsoft.com/office/officeart/2005/8/layout/lProcess2"/>
    <dgm:cxn modelId="{0AC1B3DC-7C37-47B5-847C-BA928D9C7111}" type="presOf" srcId="{74366412-0253-4D06-9712-7E9CA85AA0ED}" destId="{91D79EEF-0CCB-4793-8CA5-FEAAA1E28A82}" srcOrd="0" destOrd="0" presId="urn:microsoft.com/office/officeart/2005/8/layout/lProcess2"/>
    <dgm:cxn modelId="{9078BFE1-255C-4149-AFFE-1C7384BF5AEA}" srcId="{6A4745DD-07E8-4118-B777-A14AB087DD2A}" destId="{74366412-0253-4D06-9712-7E9CA85AA0ED}" srcOrd="1" destOrd="0" parTransId="{12A40936-D777-44C9-99A8-4208080ABBCF}" sibTransId="{1E2096DD-E731-4F47-9F0D-90970E508295}"/>
    <dgm:cxn modelId="{8ECBE7E6-C3B4-4453-83FF-136DCC1B52C6}" type="presOf" srcId="{EFE40ABE-047A-40A2-8DC1-809E6DCBD17B}" destId="{80A3E12D-28B3-47B8-A57B-EF78A225A37A}" srcOrd="0" destOrd="0" presId="urn:microsoft.com/office/officeart/2005/8/layout/lProcess2"/>
    <dgm:cxn modelId="{31C818F4-C425-4959-9138-59DBEFA07867}" type="presOf" srcId="{B86FA868-C542-4ABA-8B78-6C7096BA18C0}" destId="{105C894F-7B13-4638-9482-636B5401E849}" srcOrd="1" destOrd="0" presId="urn:microsoft.com/office/officeart/2005/8/layout/lProcess2"/>
    <dgm:cxn modelId="{4A4E75FC-F7F8-4A63-BB4A-BA9F27EC8C21}" type="presOf" srcId="{52289044-3BF4-4F60-B58C-8E26C69CF66A}" destId="{35375C31-3D00-4AAD-A40E-CAC7D426B7F3}" srcOrd="0" destOrd="0" presId="urn:microsoft.com/office/officeart/2005/8/layout/lProcess2"/>
    <dgm:cxn modelId="{2CC90B0D-CF50-4279-972F-EA339D2362E7}" type="presParOf" srcId="{2AAB20D9-398B-4EEB-929C-65025E8D18D9}" destId="{3D804779-777C-4021-9556-43710955B40E}" srcOrd="0" destOrd="0" presId="urn:microsoft.com/office/officeart/2005/8/layout/lProcess2"/>
    <dgm:cxn modelId="{11E6CD8F-7CE7-446D-B905-846CFC1482B7}" type="presParOf" srcId="{3D804779-777C-4021-9556-43710955B40E}" destId="{8C381629-5696-44AD-8145-3920DC7BAA46}" srcOrd="0" destOrd="0" presId="urn:microsoft.com/office/officeart/2005/8/layout/lProcess2"/>
    <dgm:cxn modelId="{DCCDA7A5-72D2-4863-817F-3DAA28A7DA98}" type="presParOf" srcId="{3D804779-777C-4021-9556-43710955B40E}" destId="{FF22D18B-AFDA-448E-B956-3BBD9581FAFD}" srcOrd="1" destOrd="0" presId="urn:microsoft.com/office/officeart/2005/8/layout/lProcess2"/>
    <dgm:cxn modelId="{8D8C723E-09E3-442D-94C1-16E66C70D90F}" type="presParOf" srcId="{3D804779-777C-4021-9556-43710955B40E}" destId="{27257C23-BEC8-4BA5-924F-5D4DF4DE3D1C}" srcOrd="2" destOrd="0" presId="urn:microsoft.com/office/officeart/2005/8/layout/lProcess2"/>
    <dgm:cxn modelId="{E24920C4-A139-4C7D-B1ED-3B8D5DDE2293}" type="presParOf" srcId="{27257C23-BEC8-4BA5-924F-5D4DF4DE3D1C}" destId="{1A6EE596-3803-4001-A0D0-CC9C56B32A78}" srcOrd="0" destOrd="0" presId="urn:microsoft.com/office/officeart/2005/8/layout/lProcess2"/>
    <dgm:cxn modelId="{BB1E641F-5F2A-4A4C-B03D-880D09831B21}" type="presParOf" srcId="{1A6EE596-3803-4001-A0D0-CC9C56B32A78}" destId="{DE7BE0AB-B5F8-4578-A709-97AE85237EB0}" srcOrd="0" destOrd="0" presId="urn:microsoft.com/office/officeart/2005/8/layout/lProcess2"/>
    <dgm:cxn modelId="{C8198763-F2CE-46DA-BA84-A55BDD0BD76F}" type="presParOf" srcId="{1A6EE596-3803-4001-A0D0-CC9C56B32A78}" destId="{A635B53D-8F1E-4AC0-AE4C-5954B3D53D98}" srcOrd="1" destOrd="0" presId="urn:microsoft.com/office/officeart/2005/8/layout/lProcess2"/>
    <dgm:cxn modelId="{86E312AD-474C-46D4-8E14-1F65EB0ED231}" type="presParOf" srcId="{1A6EE596-3803-4001-A0D0-CC9C56B32A78}" destId="{D498B0C4-DDFA-4DE7-8098-C5B1F1C094D7}" srcOrd="2" destOrd="0" presId="urn:microsoft.com/office/officeart/2005/8/layout/lProcess2"/>
    <dgm:cxn modelId="{45548B2F-030B-4AB3-A862-7D22D8A6C143}" type="presParOf" srcId="{2AAB20D9-398B-4EEB-929C-65025E8D18D9}" destId="{86202B7E-1F98-404C-92AC-5B393B6CF0D1}" srcOrd="1" destOrd="0" presId="urn:microsoft.com/office/officeart/2005/8/layout/lProcess2"/>
    <dgm:cxn modelId="{79685A65-5673-4F33-9A08-BB852F5C1264}" type="presParOf" srcId="{2AAB20D9-398B-4EEB-929C-65025E8D18D9}" destId="{017E2257-A99A-42FC-A789-CA9BAD26ED7E}" srcOrd="2" destOrd="0" presId="urn:microsoft.com/office/officeart/2005/8/layout/lProcess2"/>
    <dgm:cxn modelId="{C2649F1B-9C16-428B-A50B-01389E61794C}" type="presParOf" srcId="{017E2257-A99A-42FC-A789-CA9BAD26ED7E}" destId="{91D79EEF-0CCB-4793-8CA5-FEAAA1E28A82}" srcOrd="0" destOrd="0" presId="urn:microsoft.com/office/officeart/2005/8/layout/lProcess2"/>
    <dgm:cxn modelId="{D2D641D2-02A4-4D24-8BAB-506417601E32}" type="presParOf" srcId="{017E2257-A99A-42FC-A789-CA9BAD26ED7E}" destId="{E4B1B5C4-3048-4179-BCD7-8D3229F6D34F}" srcOrd="1" destOrd="0" presId="urn:microsoft.com/office/officeart/2005/8/layout/lProcess2"/>
    <dgm:cxn modelId="{BB892F2B-6E0C-4332-83BB-EF03E9D9E5BF}" type="presParOf" srcId="{017E2257-A99A-42FC-A789-CA9BAD26ED7E}" destId="{77FD318C-E32F-458A-858C-5CF2FF274A96}" srcOrd="2" destOrd="0" presId="urn:microsoft.com/office/officeart/2005/8/layout/lProcess2"/>
    <dgm:cxn modelId="{90D0AD56-8F72-47A5-9DA2-E350E17D58E0}" type="presParOf" srcId="{77FD318C-E32F-458A-858C-5CF2FF274A96}" destId="{07C4FC00-A3F1-4F2B-8C3B-4A062462E775}" srcOrd="0" destOrd="0" presId="urn:microsoft.com/office/officeart/2005/8/layout/lProcess2"/>
    <dgm:cxn modelId="{C87FF6D4-0ACB-4BD1-B902-476D16795E27}" type="presParOf" srcId="{07C4FC00-A3F1-4F2B-8C3B-4A062462E775}" destId="{9C315B79-955B-433D-8116-90D456B093D4}" srcOrd="0" destOrd="0" presId="urn:microsoft.com/office/officeart/2005/8/layout/lProcess2"/>
    <dgm:cxn modelId="{D1966E01-5F9C-414B-BD7D-F723AB6D6B54}" type="presParOf" srcId="{07C4FC00-A3F1-4F2B-8C3B-4A062462E775}" destId="{457A64B6-0771-444C-882A-415D39C5637F}" srcOrd="1" destOrd="0" presId="urn:microsoft.com/office/officeart/2005/8/layout/lProcess2"/>
    <dgm:cxn modelId="{FE4E6CDD-C297-4FC4-A8EB-201A4E768917}" type="presParOf" srcId="{07C4FC00-A3F1-4F2B-8C3B-4A062462E775}" destId="{80A3E12D-28B3-47B8-A57B-EF78A225A37A}" srcOrd="2" destOrd="0" presId="urn:microsoft.com/office/officeart/2005/8/layout/lProcess2"/>
    <dgm:cxn modelId="{8294FDA1-DA88-4ECC-873B-1205E9B4F5E0}" type="presParOf" srcId="{2AAB20D9-398B-4EEB-929C-65025E8D18D9}" destId="{7CF86102-4829-4AAD-8B2B-56194D7CD3F4}" srcOrd="3" destOrd="0" presId="urn:microsoft.com/office/officeart/2005/8/layout/lProcess2"/>
    <dgm:cxn modelId="{383AECA6-C77B-4F28-9BD5-FA9D434C9E35}" type="presParOf" srcId="{2AAB20D9-398B-4EEB-929C-65025E8D18D9}" destId="{59B69032-4208-4F65-91C2-F7992DA01C6E}" srcOrd="4" destOrd="0" presId="urn:microsoft.com/office/officeart/2005/8/layout/lProcess2"/>
    <dgm:cxn modelId="{DE72B49E-E89F-4F86-BF7F-A2AC6E31EED2}" type="presParOf" srcId="{59B69032-4208-4F65-91C2-F7992DA01C6E}" destId="{68F1C474-DC18-4CC9-B865-EAF6D62F0BC6}" srcOrd="0" destOrd="0" presId="urn:microsoft.com/office/officeart/2005/8/layout/lProcess2"/>
    <dgm:cxn modelId="{DFA3C5B3-0802-4663-B5D4-24B6BDAC94DA}" type="presParOf" srcId="{59B69032-4208-4F65-91C2-F7992DA01C6E}" destId="{105C894F-7B13-4638-9482-636B5401E849}" srcOrd="1" destOrd="0" presId="urn:microsoft.com/office/officeart/2005/8/layout/lProcess2"/>
    <dgm:cxn modelId="{732206CB-382F-4374-B3B8-22A08435C33D}" type="presParOf" srcId="{59B69032-4208-4F65-91C2-F7992DA01C6E}" destId="{DC00A110-5C96-4638-B4B9-143F7A96E841}" srcOrd="2" destOrd="0" presId="urn:microsoft.com/office/officeart/2005/8/layout/lProcess2"/>
    <dgm:cxn modelId="{8D3E83F2-1338-4967-96A0-931880AEA979}" type="presParOf" srcId="{DC00A110-5C96-4638-B4B9-143F7A96E841}" destId="{AD1F8FB5-AED4-4840-9314-429FCF187874}" srcOrd="0" destOrd="0" presId="urn:microsoft.com/office/officeart/2005/8/layout/lProcess2"/>
    <dgm:cxn modelId="{11D11266-7796-40C1-BF45-2485EFCA55A3}" type="presParOf" srcId="{AD1F8FB5-AED4-4840-9314-429FCF187874}" destId="{82C9DEBB-DF68-4EC1-8254-C513F6651151}" srcOrd="0" destOrd="0" presId="urn:microsoft.com/office/officeart/2005/8/layout/lProcess2"/>
    <dgm:cxn modelId="{A4A83E14-AC88-4E65-97DC-C0ACE2B91851}" type="presParOf" srcId="{AD1F8FB5-AED4-4840-9314-429FCF187874}" destId="{DBB2EB8D-A414-4013-9651-996135A403D7}" srcOrd="1" destOrd="0" presId="urn:microsoft.com/office/officeart/2005/8/layout/lProcess2"/>
    <dgm:cxn modelId="{89D4A46D-E289-4120-AA71-F00B0DFAB593}" type="presParOf" srcId="{AD1F8FB5-AED4-4840-9314-429FCF187874}" destId="{B19F9F8F-AD94-48B1-A5D3-2F23F338EB8E}" srcOrd="2" destOrd="0" presId="urn:microsoft.com/office/officeart/2005/8/layout/lProcess2"/>
    <dgm:cxn modelId="{C7076792-80D2-4EB7-A62B-346F13A72D46}" type="presParOf" srcId="{AD1F8FB5-AED4-4840-9314-429FCF187874}" destId="{B29B6745-AC83-4ACD-94BD-E6C786693235}" srcOrd="3" destOrd="0" presId="urn:microsoft.com/office/officeart/2005/8/layout/lProcess2"/>
    <dgm:cxn modelId="{2E3EDA22-6B2B-4751-BD67-DA4FB0232011}" type="presParOf" srcId="{AD1F8FB5-AED4-4840-9314-429FCF187874}" destId="{D1621CBB-0102-4731-AAFD-997D7C78C920}" srcOrd="4" destOrd="0" presId="urn:microsoft.com/office/officeart/2005/8/layout/lProcess2"/>
    <dgm:cxn modelId="{02991F5D-8ADC-4703-ACDC-3C8F28DA6C42}" type="presParOf" srcId="{2AAB20D9-398B-4EEB-929C-65025E8D18D9}" destId="{188DB0C7-7758-4F53-A57B-F893CC8A0BAB}" srcOrd="5" destOrd="0" presId="urn:microsoft.com/office/officeart/2005/8/layout/lProcess2"/>
    <dgm:cxn modelId="{21CDE296-97EB-4913-A0B3-646F2E88057D}" type="presParOf" srcId="{2AAB20D9-398B-4EEB-929C-65025E8D18D9}" destId="{768AF140-BC36-416F-B84D-F20E6F79661A}" srcOrd="6" destOrd="0" presId="urn:microsoft.com/office/officeart/2005/8/layout/lProcess2"/>
    <dgm:cxn modelId="{4BFA22D5-F291-461D-B739-6805E5B5B4A2}" type="presParOf" srcId="{768AF140-BC36-416F-B84D-F20E6F79661A}" destId="{F8D457EF-0A4D-4D5D-A78F-41DC6B347A8D}" srcOrd="0" destOrd="0" presId="urn:microsoft.com/office/officeart/2005/8/layout/lProcess2"/>
    <dgm:cxn modelId="{DFB1FA4F-169B-46DF-A55B-BD771E52E336}" type="presParOf" srcId="{768AF140-BC36-416F-B84D-F20E6F79661A}" destId="{617790D3-A15E-4BF0-BD83-498F093EBD70}" srcOrd="1" destOrd="0" presId="urn:microsoft.com/office/officeart/2005/8/layout/lProcess2"/>
    <dgm:cxn modelId="{E4F58E22-2F24-4A06-85DB-B8D384607D99}" type="presParOf" srcId="{768AF140-BC36-416F-B84D-F20E6F79661A}" destId="{A63EEC46-DD10-498F-A88E-B8DFB673A227}" srcOrd="2" destOrd="0" presId="urn:microsoft.com/office/officeart/2005/8/layout/lProcess2"/>
    <dgm:cxn modelId="{527CA282-904A-46A3-9B39-B169C98527C3}" type="presParOf" srcId="{A63EEC46-DD10-498F-A88E-B8DFB673A227}" destId="{B9E5AD7F-2834-4C7E-8B97-B9D5465C0A8E}" srcOrd="0" destOrd="0" presId="urn:microsoft.com/office/officeart/2005/8/layout/lProcess2"/>
    <dgm:cxn modelId="{D814A1E5-A66E-4B5C-B44F-86455E7CDE50}" type="presParOf" srcId="{B9E5AD7F-2834-4C7E-8B97-B9D5465C0A8E}" destId="{35375C31-3D00-4AAD-A40E-CAC7D426B7F3}" srcOrd="0" destOrd="0" presId="urn:microsoft.com/office/officeart/2005/8/layout/lProcess2"/>
    <dgm:cxn modelId="{49AE6890-3375-4DC0-AB6D-96019570A707}" type="presParOf" srcId="{B9E5AD7F-2834-4C7E-8B97-B9D5465C0A8E}" destId="{1AB51436-F75F-4F75-A926-581132BE841E}" srcOrd="1" destOrd="0" presId="urn:microsoft.com/office/officeart/2005/8/layout/lProcess2"/>
    <dgm:cxn modelId="{35948ED3-A272-48A7-A66C-DA637D2D7649}" type="presParOf" srcId="{B9E5AD7F-2834-4C7E-8B97-B9D5465C0A8E}" destId="{4B56ED16-03AC-471E-A1C7-8E8AE7215D1C}" srcOrd="2" destOrd="0" presId="urn:microsoft.com/office/officeart/2005/8/layout/lProcess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0A9CC93B-B1F6-4E17-A46A-12803BA9CFB1}" type="doc">
      <dgm:prSet loTypeId="urn:microsoft.com/office/officeart/2018/2/layout/IconVerticalSolidList" loCatId="icon" qsTypeId="urn:microsoft.com/office/officeart/2005/8/quickstyle/simple1" qsCatId="simple" csTypeId="urn:microsoft.com/office/officeart/2005/8/colors/accent2_2" csCatId="accent2" phldr="1"/>
      <dgm:spPr/>
      <dgm:t>
        <a:bodyPr/>
        <a:lstStyle/>
        <a:p>
          <a:endParaRPr lang="en-US"/>
        </a:p>
      </dgm:t>
    </dgm:pt>
    <dgm:pt modelId="{D2AB6AD6-AC77-4731-888A-FED2E85B992A}">
      <dgm:prSet/>
      <dgm:spPr/>
      <dgm:t>
        <a:bodyPr/>
        <a:lstStyle/>
        <a:p>
          <a:r>
            <a:rPr lang="en-US"/>
            <a:t>Val av leverantör görs genom utvärdering av två kriterier som har betydelse för hur väl uppdraget kan utföras. Kriterierna är:</a:t>
          </a:r>
        </a:p>
      </dgm:t>
    </dgm:pt>
    <dgm:pt modelId="{76E75C09-1FEA-4251-86DD-E12BCE338E71}" type="parTrans" cxnId="{E0B66F22-EF60-46F0-BD51-C3350ABF4F83}">
      <dgm:prSet/>
      <dgm:spPr/>
      <dgm:t>
        <a:bodyPr/>
        <a:lstStyle/>
        <a:p>
          <a:endParaRPr lang="en-US"/>
        </a:p>
      </dgm:t>
    </dgm:pt>
    <dgm:pt modelId="{CEC64490-A022-4464-B791-E6B1AE5BD756}" type="sibTrans" cxnId="{E0B66F22-EF60-46F0-BD51-C3350ABF4F83}">
      <dgm:prSet/>
      <dgm:spPr/>
      <dgm:t>
        <a:bodyPr/>
        <a:lstStyle/>
        <a:p>
          <a:endParaRPr lang="en-US"/>
        </a:p>
      </dgm:t>
    </dgm:pt>
    <dgm:pt modelId="{E338A5BB-AA65-484B-9617-80FD43BCD8FA}">
      <dgm:prSet/>
      <dgm:spPr/>
      <dgm:t>
        <a:bodyPr/>
        <a:lstStyle/>
        <a:p>
          <a:r>
            <a:rPr lang="en-US"/>
            <a:t>Antal timmar/pass - hur stor del av uppdraget täcker konsulten/konsulterna?</a:t>
          </a:r>
        </a:p>
      </dgm:t>
    </dgm:pt>
    <dgm:pt modelId="{5BE31BAD-557F-46C1-90D8-A771CE6D0B9C}" type="parTrans" cxnId="{FDDC11DC-E044-4C88-A6CD-EEBCAC73E211}">
      <dgm:prSet/>
      <dgm:spPr/>
      <dgm:t>
        <a:bodyPr/>
        <a:lstStyle/>
        <a:p>
          <a:endParaRPr lang="en-US"/>
        </a:p>
      </dgm:t>
    </dgm:pt>
    <dgm:pt modelId="{41E09EF3-434E-47F9-AFCB-4651BDC96E90}" type="sibTrans" cxnId="{FDDC11DC-E044-4C88-A6CD-EEBCAC73E211}">
      <dgm:prSet/>
      <dgm:spPr/>
      <dgm:t>
        <a:bodyPr/>
        <a:lstStyle/>
        <a:p>
          <a:endParaRPr lang="en-US"/>
        </a:p>
      </dgm:t>
    </dgm:pt>
    <dgm:pt modelId="{7A323BE6-ECDC-4C8D-B4DF-6992232B336A}">
      <dgm:prSet/>
      <dgm:spPr/>
      <dgm:t>
        <a:bodyPr/>
        <a:lstStyle/>
        <a:p>
          <a:r>
            <a:rPr lang="en-US"/>
            <a:t>Kontinuitet – hur stor erfarenhet av avdelningen/enheten har konsulten/konsulterna?</a:t>
          </a:r>
        </a:p>
      </dgm:t>
    </dgm:pt>
    <dgm:pt modelId="{B7327388-267A-428C-8EE9-5ACE0D65E852}" type="parTrans" cxnId="{F9910F89-0E3B-4096-B093-ADE81485E481}">
      <dgm:prSet/>
      <dgm:spPr/>
      <dgm:t>
        <a:bodyPr/>
        <a:lstStyle/>
        <a:p>
          <a:endParaRPr lang="en-US"/>
        </a:p>
      </dgm:t>
    </dgm:pt>
    <dgm:pt modelId="{CA02B121-D53C-4284-BB86-78A82DEAE894}" type="sibTrans" cxnId="{F9910F89-0E3B-4096-B093-ADE81485E481}">
      <dgm:prSet/>
      <dgm:spPr/>
      <dgm:t>
        <a:bodyPr/>
        <a:lstStyle/>
        <a:p>
          <a:endParaRPr lang="en-US"/>
        </a:p>
      </dgm:t>
    </dgm:pt>
    <dgm:pt modelId="{9EE9D9F1-9A89-4768-A227-F546AF2BF24E}">
      <dgm:prSet/>
      <dgm:spPr/>
      <dgm:t>
        <a:bodyPr/>
        <a:lstStyle/>
        <a:p>
          <a:r>
            <a:rPr lang="en-US"/>
            <a:t>Vikta dessa kriterier, utifrån behovet på din enhet/avdelning. Varje kriterium ska viktas till 0-100 procent. Kriteriernas viktning ska summera till 100 procent.</a:t>
          </a:r>
        </a:p>
      </dgm:t>
    </dgm:pt>
    <dgm:pt modelId="{63588881-F33F-428A-9808-8FC3F6B35CBC}" type="parTrans" cxnId="{C12BA686-3530-4F00-B3AB-9DC62CBD75F4}">
      <dgm:prSet/>
      <dgm:spPr/>
      <dgm:t>
        <a:bodyPr/>
        <a:lstStyle/>
        <a:p>
          <a:endParaRPr lang="en-US"/>
        </a:p>
      </dgm:t>
    </dgm:pt>
    <dgm:pt modelId="{9FF4938E-3BDA-4F78-9FD7-F784E775CD7A}" type="sibTrans" cxnId="{C12BA686-3530-4F00-B3AB-9DC62CBD75F4}">
      <dgm:prSet/>
      <dgm:spPr/>
      <dgm:t>
        <a:bodyPr/>
        <a:lstStyle/>
        <a:p>
          <a:endParaRPr lang="en-US"/>
        </a:p>
      </dgm:t>
    </dgm:pt>
    <dgm:pt modelId="{795D930C-A0B0-474A-9688-81074EBE500A}">
      <dgm:prSet/>
      <dgm:spPr/>
      <dgm:t>
        <a:bodyPr/>
        <a:lstStyle/>
        <a:p>
          <a:r>
            <a:rPr lang="en-US"/>
            <a:t>I utvärderingen poängsätts leverantörerna med 1-5 poäng utifrån hur väl respektive kriterium uppfylls.</a:t>
          </a:r>
        </a:p>
      </dgm:t>
    </dgm:pt>
    <dgm:pt modelId="{83A2D77F-CB9E-49CB-8AAA-9F47573F1F7D}" type="parTrans" cxnId="{114C45C3-D0CC-402E-AFD0-0BC70E9CC3F8}">
      <dgm:prSet/>
      <dgm:spPr/>
      <dgm:t>
        <a:bodyPr/>
        <a:lstStyle/>
        <a:p>
          <a:endParaRPr lang="en-US"/>
        </a:p>
      </dgm:t>
    </dgm:pt>
    <dgm:pt modelId="{0070EB50-F64A-4D45-BBCA-39C9AD26E7A7}" type="sibTrans" cxnId="{114C45C3-D0CC-402E-AFD0-0BC70E9CC3F8}">
      <dgm:prSet/>
      <dgm:spPr/>
      <dgm:t>
        <a:bodyPr/>
        <a:lstStyle/>
        <a:p>
          <a:endParaRPr lang="en-US"/>
        </a:p>
      </dgm:t>
    </dgm:pt>
    <dgm:pt modelId="{069D5BD6-F47E-46E6-8D2B-45C84B75DD63}" type="pres">
      <dgm:prSet presAssocID="{0A9CC93B-B1F6-4E17-A46A-12803BA9CFB1}" presName="root" presStyleCnt="0">
        <dgm:presLayoutVars>
          <dgm:dir/>
          <dgm:resizeHandles val="exact"/>
        </dgm:presLayoutVars>
      </dgm:prSet>
      <dgm:spPr/>
    </dgm:pt>
    <dgm:pt modelId="{4B718D80-1C0B-411D-AEF2-42FD73376874}" type="pres">
      <dgm:prSet presAssocID="{D2AB6AD6-AC77-4731-888A-FED2E85B992A}" presName="compNode" presStyleCnt="0"/>
      <dgm:spPr/>
    </dgm:pt>
    <dgm:pt modelId="{1B44D4F0-92B8-456C-8955-8EA3D15F8902}" type="pres">
      <dgm:prSet presAssocID="{D2AB6AD6-AC77-4731-888A-FED2E85B992A}" presName="bgRect" presStyleLbl="bgShp" presStyleIdx="0" presStyleCnt="3"/>
      <dgm:spPr/>
    </dgm:pt>
    <dgm:pt modelId="{75C720DA-0D18-4EB8-9EF2-8B744B829AC9}" type="pres">
      <dgm:prSet presAssocID="{D2AB6AD6-AC77-4731-888A-FED2E85B992A}" presName="iconRect" presStyleLbl="node1" presStyleIdx="0" presStyleCnt="3"/>
      <dgm:spPr>
        <a:blipFill>
          <a:blip xmlns:r="http://schemas.openxmlformats.org/officeDocument/2006/relationships" r:embed="rId1" cstate="print">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Bock"/>
        </a:ext>
      </dgm:extLst>
    </dgm:pt>
    <dgm:pt modelId="{D6058FA8-62D2-42C0-A7DC-D377F8F7F89E}" type="pres">
      <dgm:prSet presAssocID="{D2AB6AD6-AC77-4731-888A-FED2E85B992A}" presName="spaceRect" presStyleCnt="0"/>
      <dgm:spPr/>
    </dgm:pt>
    <dgm:pt modelId="{4E88CCFE-C67C-4C45-9303-CA5F7FB5836A}" type="pres">
      <dgm:prSet presAssocID="{D2AB6AD6-AC77-4731-888A-FED2E85B992A}" presName="parTx" presStyleLbl="revTx" presStyleIdx="0" presStyleCnt="4">
        <dgm:presLayoutVars>
          <dgm:chMax val="0"/>
          <dgm:chPref val="0"/>
        </dgm:presLayoutVars>
      </dgm:prSet>
      <dgm:spPr/>
    </dgm:pt>
    <dgm:pt modelId="{4FC3A4EA-6470-4144-88F8-E19377961107}" type="pres">
      <dgm:prSet presAssocID="{D2AB6AD6-AC77-4731-888A-FED2E85B992A}" presName="desTx" presStyleLbl="revTx" presStyleIdx="1" presStyleCnt="4">
        <dgm:presLayoutVars/>
      </dgm:prSet>
      <dgm:spPr/>
    </dgm:pt>
    <dgm:pt modelId="{C2E2C762-9358-441A-87F1-F09ED5DCA343}" type="pres">
      <dgm:prSet presAssocID="{CEC64490-A022-4464-B791-E6B1AE5BD756}" presName="sibTrans" presStyleCnt="0"/>
      <dgm:spPr/>
    </dgm:pt>
    <dgm:pt modelId="{CE26ED84-D757-4E3B-812E-9E9BD2B5246A}" type="pres">
      <dgm:prSet presAssocID="{9EE9D9F1-9A89-4768-A227-F546AF2BF24E}" presName="compNode" presStyleCnt="0"/>
      <dgm:spPr/>
    </dgm:pt>
    <dgm:pt modelId="{9A7EDE62-20BA-48A9-B06A-7B119A0B8BD1}" type="pres">
      <dgm:prSet presAssocID="{9EE9D9F1-9A89-4768-A227-F546AF2BF24E}" presName="bgRect" presStyleLbl="bgShp" presStyleIdx="1" presStyleCnt="3"/>
      <dgm:spPr/>
    </dgm:pt>
    <dgm:pt modelId="{FA2048F8-C16B-4C3B-8804-CAA5E6A87C6B}" type="pres">
      <dgm:prSet presAssocID="{9EE9D9F1-9A89-4768-A227-F546AF2BF24E}" presName="iconRect" presStyleLbl="node1" presStyleIdx="1" presStyleCnt="3"/>
      <dgm:spPr>
        <a:blipFill>
          <a:blip xmlns:r="http://schemas.openxmlformats.org/officeDocument/2006/relationships"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Domare"/>
        </a:ext>
      </dgm:extLst>
    </dgm:pt>
    <dgm:pt modelId="{D13A7DED-7B03-4788-B5FF-D839C0DCB6A0}" type="pres">
      <dgm:prSet presAssocID="{9EE9D9F1-9A89-4768-A227-F546AF2BF24E}" presName="spaceRect" presStyleCnt="0"/>
      <dgm:spPr/>
    </dgm:pt>
    <dgm:pt modelId="{FE4E91FE-0471-4D76-84DB-DD034A3DABB6}" type="pres">
      <dgm:prSet presAssocID="{9EE9D9F1-9A89-4768-A227-F546AF2BF24E}" presName="parTx" presStyleLbl="revTx" presStyleIdx="2" presStyleCnt="4">
        <dgm:presLayoutVars>
          <dgm:chMax val="0"/>
          <dgm:chPref val="0"/>
        </dgm:presLayoutVars>
      </dgm:prSet>
      <dgm:spPr/>
    </dgm:pt>
    <dgm:pt modelId="{C973A0A9-FE9C-4815-9724-0040F11E9581}" type="pres">
      <dgm:prSet presAssocID="{9FF4938E-3BDA-4F78-9FD7-F784E775CD7A}" presName="sibTrans" presStyleCnt="0"/>
      <dgm:spPr/>
    </dgm:pt>
    <dgm:pt modelId="{0E75B2E3-5DC2-4A5C-BCDF-3C6B7FEC0059}" type="pres">
      <dgm:prSet presAssocID="{795D930C-A0B0-474A-9688-81074EBE500A}" presName="compNode" presStyleCnt="0"/>
      <dgm:spPr/>
    </dgm:pt>
    <dgm:pt modelId="{1F0B170F-8758-4206-898B-C4FFC59C833B}" type="pres">
      <dgm:prSet presAssocID="{795D930C-A0B0-474A-9688-81074EBE500A}" presName="bgRect" presStyleLbl="bgShp" presStyleIdx="2" presStyleCnt="3"/>
      <dgm:spPr/>
    </dgm:pt>
    <dgm:pt modelId="{6F4D820D-1A40-45D8-A058-F260C679D9B4}" type="pres">
      <dgm:prSet presAssocID="{795D930C-A0B0-474A-9688-81074EBE500A}" presName="iconRect" presStyleLbl="node1" presStyleIdx="2" presStyleCnt="3"/>
      <dgm:spPr>
        <a:blipFill>
          <a:blip xmlns:r="http://schemas.openxmlformats.org/officeDocument/2006/relationships" r:embed="rId5" cstate="print">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Mål"/>
        </a:ext>
      </dgm:extLst>
    </dgm:pt>
    <dgm:pt modelId="{B477A16B-18BF-48A1-A751-A3E8A6C599C9}" type="pres">
      <dgm:prSet presAssocID="{795D930C-A0B0-474A-9688-81074EBE500A}" presName="spaceRect" presStyleCnt="0"/>
      <dgm:spPr/>
    </dgm:pt>
    <dgm:pt modelId="{3B524424-1911-4180-B6EF-F3F9970BFE3B}" type="pres">
      <dgm:prSet presAssocID="{795D930C-A0B0-474A-9688-81074EBE500A}" presName="parTx" presStyleLbl="revTx" presStyleIdx="3" presStyleCnt="4">
        <dgm:presLayoutVars>
          <dgm:chMax val="0"/>
          <dgm:chPref val="0"/>
        </dgm:presLayoutVars>
      </dgm:prSet>
      <dgm:spPr/>
    </dgm:pt>
  </dgm:ptLst>
  <dgm:cxnLst>
    <dgm:cxn modelId="{F4EDD10A-D77F-48BA-9D0E-DD9EC8D77605}" type="presOf" srcId="{E338A5BB-AA65-484B-9617-80FD43BCD8FA}" destId="{4FC3A4EA-6470-4144-88F8-E19377961107}" srcOrd="0" destOrd="0" presId="urn:microsoft.com/office/officeart/2018/2/layout/IconVerticalSolidList"/>
    <dgm:cxn modelId="{E0B66F22-EF60-46F0-BD51-C3350ABF4F83}" srcId="{0A9CC93B-B1F6-4E17-A46A-12803BA9CFB1}" destId="{D2AB6AD6-AC77-4731-888A-FED2E85B992A}" srcOrd="0" destOrd="0" parTransId="{76E75C09-1FEA-4251-86DD-E12BCE338E71}" sibTransId="{CEC64490-A022-4464-B791-E6B1AE5BD756}"/>
    <dgm:cxn modelId="{CFF93A33-06AE-4296-99A8-964D7312C21C}" type="presOf" srcId="{7A323BE6-ECDC-4C8D-B4DF-6992232B336A}" destId="{4FC3A4EA-6470-4144-88F8-E19377961107}" srcOrd="0" destOrd="1" presId="urn:microsoft.com/office/officeart/2018/2/layout/IconVerticalSolidList"/>
    <dgm:cxn modelId="{2A927B82-12FA-4664-A9EB-935711229C52}" type="presOf" srcId="{D2AB6AD6-AC77-4731-888A-FED2E85B992A}" destId="{4E88CCFE-C67C-4C45-9303-CA5F7FB5836A}" srcOrd="0" destOrd="0" presId="urn:microsoft.com/office/officeart/2018/2/layout/IconVerticalSolidList"/>
    <dgm:cxn modelId="{C12BA686-3530-4F00-B3AB-9DC62CBD75F4}" srcId="{0A9CC93B-B1F6-4E17-A46A-12803BA9CFB1}" destId="{9EE9D9F1-9A89-4768-A227-F546AF2BF24E}" srcOrd="1" destOrd="0" parTransId="{63588881-F33F-428A-9808-8FC3F6B35CBC}" sibTransId="{9FF4938E-3BDA-4F78-9FD7-F784E775CD7A}"/>
    <dgm:cxn modelId="{F9910F89-0E3B-4096-B093-ADE81485E481}" srcId="{D2AB6AD6-AC77-4731-888A-FED2E85B992A}" destId="{7A323BE6-ECDC-4C8D-B4DF-6992232B336A}" srcOrd="1" destOrd="0" parTransId="{B7327388-267A-428C-8EE9-5ACE0D65E852}" sibTransId="{CA02B121-D53C-4284-BB86-78A82DEAE894}"/>
    <dgm:cxn modelId="{A0E5008F-13E7-4FF0-A1E8-16F75ED07EF9}" type="presOf" srcId="{0A9CC93B-B1F6-4E17-A46A-12803BA9CFB1}" destId="{069D5BD6-F47E-46E6-8D2B-45C84B75DD63}" srcOrd="0" destOrd="0" presId="urn:microsoft.com/office/officeart/2018/2/layout/IconVerticalSolidList"/>
    <dgm:cxn modelId="{50FA7193-4476-4771-9E2C-148DBFD22415}" type="presOf" srcId="{795D930C-A0B0-474A-9688-81074EBE500A}" destId="{3B524424-1911-4180-B6EF-F3F9970BFE3B}" srcOrd="0" destOrd="0" presId="urn:microsoft.com/office/officeart/2018/2/layout/IconVerticalSolidList"/>
    <dgm:cxn modelId="{64A907BB-0DF9-42D7-BD4B-035EDF7220E9}" type="presOf" srcId="{9EE9D9F1-9A89-4768-A227-F546AF2BF24E}" destId="{FE4E91FE-0471-4D76-84DB-DD034A3DABB6}" srcOrd="0" destOrd="0" presId="urn:microsoft.com/office/officeart/2018/2/layout/IconVerticalSolidList"/>
    <dgm:cxn modelId="{114C45C3-D0CC-402E-AFD0-0BC70E9CC3F8}" srcId="{0A9CC93B-B1F6-4E17-A46A-12803BA9CFB1}" destId="{795D930C-A0B0-474A-9688-81074EBE500A}" srcOrd="2" destOrd="0" parTransId="{83A2D77F-CB9E-49CB-8AAA-9F47573F1F7D}" sibTransId="{0070EB50-F64A-4D45-BBCA-39C9AD26E7A7}"/>
    <dgm:cxn modelId="{FDDC11DC-E044-4C88-A6CD-EEBCAC73E211}" srcId="{D2AB6AD6-AC77-4731-888A-FED2E85B992A}" destId="{E338A5BB-AA65-484B-9617-80FD43BCD8FA}" srcOrd="0" destOrd="0" parTransId="{5BE31BAD-557F-46C1-90D8-A771CE6D0B9C}" sibTransId="{41E09EF3-434E-47F9-AFCB-4651BDC96E90}"/>
    <dgm:cxn modelId="{0A3D31A0-B23F-4710-94B4-3C1F7BF0C788}" type="presParOf" srcId="{069D5BD6-F47E-46E6-8D2B-45C84B75DD63}" destId="{4B718D80-1C0B-411D-AEF2-42FD73376874}" srcOrd="0" destOrd="0" presId="urn:microsoft.com/office/officeart/2018/2/layout/IconVerticalSolidList"/>
    <dgm:cxn modelId="{7566F154-BEC6-435A-885A-B34256ECED9C}" type="presParOf" srcId="{4B718D80-1C0B-411D-AEF2-42FD73376874}" destId="{1B44D4F0-92B8-456C-8955-8EA3D15F8902}" srcOrd="0" destOrd="0" presId="urn:microsoft.com/office/officeart/2018/2/layout/IconVerticalSolidList"/>
    <dgm:cxn modelId="{8A4E4C5F-55CB-44AB-B128-7540EBD3DA48}" type="presParOf" srcId="{4B718D80-1C0B-411D-AEF2-42FD73376874}" destId="{75C720DA-0D18-4EB8-9EF2-8B744B829AC9}" srcOrd="1" destOrd="0" presId="urn:microsoft.com/office/officeart/2018/2/layout/IconVerticalSolidList"/>
    <dgm:cxn modelId="{C994B5A1-379A-423E-8BBA-941A147D0B37}" type="presParOf" srcId="{4B718D80-1C0B-411D-AEF2-42FD73376874}" destId="{D6058FA8-62D2-42C0-A7DC-D377F8F7F89E}" srcOrd="2" destOrd="0" presId="urn:microsoft.com/office/officeart/2018/2/layout/IconVerticalSolidList"/>
    <dgm:cxn modelId="{277BB2DD-744E-4EFF-AB5C-D228513C0E95}" type="presParOf" srcId="{4B718D80-1C0B-411D-AEF2-42FD73376874}" destId="{4E88CCFE-C67C-4C45-9303-CA5F7FB5836A}" srcOrd="3" destOrd="0" presId="urn:microsoft.com/office/officeart/2018/2/layout/IconVerticalSolidList"/>
    <dgm:cxn modelId="{348E110A-35E1-477D-9B66-787CF2B75E81}" type="presParOf" srcId="{4B718D80-1C0B-411D-AEF2-42FD73376874}" destId="{4FC3A4EA-6470-4144-88F8-E19377961107}" srcOrd="4" destOrd="0" presId="urn:microsoft.com/office/officeart/2018/2/layout/IconVerticalSolidList"/>
    <dgm:cxn modelId="{A41935ED-06FC-4A42-ABB7-B26E476C2CE7}" type="presParOf" srcId="{069D5BD6-F47E-46E6-8D2B-45C84B75DD63}" destId="{C2E2C762-9358-441A-87F1-F09ED5DCA343}" srcOrd="1" destOrd="0" presId="urn:microsoft.com/office/officeart/2018/2/layout/IconVerticalSolidList"/>
    <dgm:cxn modelId="{60EC12EE-4994-4260-89B4-FD022A2EF70C}" type="presParOf" srcId="{069D5BD6-F47E-46E6-8D2B-45C84B75DD63}" destId="{CE26ED84-D757-4E3B-812E-9E9BD2B5246A}" srcOrd="2" destOrd="0" presId="urn:microsoft.com/office/officeart/2018/2/layout/IconVerticalSolidList"/>
    <dgm:cxn modelId="{EB037E30-8719-405A-8BCD-231F913DD12C}" type="presParOf" srcId="{CE26ED84-D757-4E3B-812E-9E9BD2B5246A}" destId="{9A7EDE62-20BA-48A9-B06A-7B119A0B8BD1}" srcOrd="0" destOrd="0" presId="urn:microsoft.com/office/officeart/2018/2/layout/IconVerticalSolidList"/>
    <dgm:cxn modelId="{06DAD13D-917E-4A98-B29E-49EBDDBACB94}" type="presParOf" srcId="{CE26ED84-D757-4E3B-812E-9E9BD2B5246A}" destId="{FA2048F8-C16B-4C3B-8804-CAA5E6A87C6B}" srcOrd="1" destOrd="0" presId="urn:microsoft.com/office/officeart/2018/2/layout/IconVerticalSolidList"/>
    <dgm:cxn modelId="{115B04CE-DE7D-4673-83BA-16FD3F9F38B5}" type="presParOf" srcId="{CE26ED84-D757-4E3B-812E-9E9BD2B5246A}" destId="{D13A7DED-7B03-4788-B5FF-D839C0DCB6A0}" srcOrd="2" destOrd="0" presId="urn:microsoft.com/office/officeart/2018/2/layout/IconVerticalSolidList"/>
    <dgm:cxn modelId="{443EBDB8-BA89-4F44-BBD2-41761EF4B1E7}" type="presParOf" srcId="{CE26ED84-D757-4E3B-812E-9E9BD2B5246A}" destId="{FE4E91FE-0471-4D76-84DB-DD034A3DABB6}" srcOrd="3" destOrd="0" presId="urn:microsoft.com/office/officeart/2018/2/layout/IconVerticalSolidList"/>
    <dgm:cxn modelId="{EB71FC50-F029-4796-8CC0-8972ABF5728C}" type="presParOf" srcId="{069D5BD6-F47E-46E6-8D2B-45C84B75DD63}" destId="{C973A0A9-FE9C-4815-9724-0040F11E9581}" srcOrd="3" destOrd="0" presId="urn:microsoft.com/office/officeart/2018/2/layout/IconVerticalSolidList"/>
    <dgm:cxn modelId="{7FDC4F95-E118-4805-B9B1-CCCCE3B069E7}" type="presParOf" srcId="{069D5BD6-F47E-46E6-8D2B-45C84B75DD63}" destId="{0E75B2E3-5DC2-4A5C-BCDF-3C6B7FEC0059}" srcOrd="4" destOrd="0" presId="urn:microsoft.com/office/officeart/2018/2/layout/IconVerticalSolidList"/>
    <dgm:cxn modelId="{4995D149-9FB6-4A38-8FCF-A7E248F2356E}" type="presParOf" srcId="{0E75B2E3-5DC2-4A5C-BCDF-3C6B7FEC0059}" destId="{1F0B170F-8758-4206-898B-C4FFC59C833B}" srcOrd="0" destOrd="0" presId="urn:microsoft.com/office/officeart/2018/2/layout/IconVerticalSolidList"/>
    <dgm:cxn modelId="{9593E1CE-0267-4211-ADC2-9E8FA2086FF9}" type="presParOf" srcId="{0E75B2E3-5DC2-4A5C-BCDF-3C6B7FEC0059}" destId="{6F4D820D-1A40-45D8-A058-F260C679D9B4}" srcOrd="1" destOrd="0" presId="urn:microsoft.com/office/officeart/2018/2/layout/IconVerticalSolidList"/>
    <dgm:cxn modelId="{16ADBA69-69FD-434B-83B4-7CAD046B7C62}" type="presParOf" srcId="{0E75B2E3-5DC2-4A5C-BCDF-3C6B7FEC0059}" destId="{B477A16B-18BF-48A1-A751-A3E8A6C599C9}" srcOrd="2" destOrd="0" presId="urn:microsoft.com/office/officeart/2018/2/layout/IconVerticalSolidList"/>
    <dgm:cxn modelId="{0044D4F5-4711-4958-8239-7BEC78DAEC44}" type="presParOf" srcId="{0E75B2E3-5DC2-4A5C-BCDF-3C6B7FEC0059}" destId="{3B524424-1911-4180-B6EF-F3F9970BFE3B}" srcOrd="3" destOrd="0" presId="urn:microsoft.com/office/officeart/2018/2/layout/IconVerticalSoli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0C75B427-CA02-4C3D-B8A7-35272F12FD9C}" type="doc">
      <dgm:prSet loTypeId="urn:microsoft.com/office/officeart/2018/2/layout/IconVerticalSolidList" loCatId="icon" qsTypeId="urn:microsoft.com/office/officeart/2005/8/quickstyle/simple1" qsCatId="simple" csTypeId="urn:microsoft.com/office/officeart/2005/8/colors/accent2_2" csCatId="accent2" phldr="1"/>
      <dgm:spPr/>
      <dgm:t>
        <a:bodyPr/>
        <a:lstStyle/>
        <a:p>
          <a:endParaRPr lang="en-US"/>
        </a:p>
      </dgm:t>
    </dgm:pt>
    <dgm:pt modelId="{DE3125CD-3354-486D-9BAA-2874EAE50F3A}">
      <dgm:prSet/>
      <dgm:spPr/>
      <dgm:t>
        <a:bodyPr/>
        <a:lstStyle/>
        <a:p>
          <a:r>
            <a:rPr lang="sv-SE" noProof="0" dirty="0"/>
            <a:t>Tilldelning</a:t>
          </a:r>
          <a:r>
            <a:rPr lang="en-US" dirty="0"/>
            <a:t> </a:t>
          </a:r>
          <a:r>
            <a:rPr lang="sv-SE" noProof="0" dirty="0"/>
            <a:t>snarast</a:t>
          </a:r>
          <a:r>
            <a:rPr lang="en-US" dirty="0"/>
            <a:t> </a:t>
          </a:r>
          <a:r>
            <a:rPr lang="sv-SE" noProof="0" dirty="0"/>
            <a:t>efter</a:t>
          </a:r>
          <a:r>
            <a:rPr lang="en-US" dirty="0"/>
            <a:t> </a:t>
          </a:r>
          <a:r>
            <a:rPr lang="sv-SE" noProof="0" dirty="0"/>
            <a:t>sista</a:t>
          </a:r>
          <a:r>
            <a:rPr lang="en-US" dirty="0"/>
            <a:t> </a:t>
          </a:r>
          <a:r>
            <a:rPr lang="sv-SE" noProof="0" dirty="0"/>
            <a:t>svarsdatum</a:t>
          </a:r>
        </a:p>
      </dgm:t>
    </dgm:pt>
    <dgm:pt modelId="{FCA2F683-B269-4824-91A4-6DA21E61CCA7}" type="parTrans" cxnId="{E0852A54-4D7B-4A9B-BA9B-3BB9E9365696}">
      <dgm:prSet/>
      <dgm:spPr/>
      <dgm:t>
        <a:bodyPr/>
        <a:lstStyle/>
        <a:p>
          <a:endParaRPr lang="en-US"/>
        </a:p>
      </dgm:t>
    </dgm:pt>
    <dgm:pt modelId="{65CF76F5-222D-4DE8-979F-F57DF4E70B25}" type="sibTrans" cxnId="{E0852A54-4D7B-4A9B-BA9B-3BB9E9365696}">
      <dgm:prSet/>
      <dgm:spPr/>
      <dgm:t>
        <a:bodyPr/>
        <a:lstStyle/>
        <a:p>
          <a:endParaRPr lang="en-US"/>
        </a:p>
      </dgm:t>
    </dgm:pt>
    <dgm:pt modelId="{36709D9B-2847-40DD-85CB-7C8B56057E5C}">
      <dgm:prSet/>
      <dgm:spPr/>
      <dgm:t>
        <a:bodyPr/>
        <a:lstStyle/>
        <a:p>
          <a:r>
            <a:rPr lang="en-US"/>
            <a:t>Meddela samtliga leverantörer som inkommit med svar på avropet</a:t>
          </a:r>
        </a:p>
      </dgm:t>
    </dgm:pt>
    <dgm:pt modelId="{64ADF91B-431D-40E2-B732-CE04BCCAADC1}" type="parTrans" cxnId="{5C8ECA71-3D4C-48F0-AF24-B5BF04CFCDF7}">
      <dgm:prSet/>
      <dgm:spPr/>
      <dgm:t>
        <a:bodyPr/>
        <a:lstStyle/>
        <a:p>
          <a:endParaRPr lang="en-US"/>
        </a:p>
      </dgm:t>
    </dgm:pt>
    <dgm:pt modelId="{B5C98F11-82E1-4C7C-A0E9-435C3AA40946}" type="sibTrans" cxnId="{5C8ECA71-3D4C-48F0-AF24-B5BF04CFCDF7}">
      <dgm:prSet/>
      <dgm:spPr/>
      <dgm:t>
        <a:bodyPr/>
        <a:lstStyle/>
        <a:p>
          <a:endParaRPr lang="en-US"/>
        </a:p>
      </dgm:t>
    </dgm:pt>
    <dgm:pt modelId="{0EE533FD-B37E-49FF-87C7-10E812C80A46}" type="pres">
      <dgm:prSet presAssocID="{0C75B427-CA02-4C3D-B8A7-35272F12FD9C}" presName="root" presStyleCnt="0">
        <dgm:presLayoutVars>
          <dgm:dir/>
          <dgm:resizeHandles val="exact"/>
        </dgm:presLayoutVars>
      </dgm:prSet>
      <dgm:spPr/>
    </dgm:pt>
    <dgm:pt modelId="{EB012416-ECA6-4E95-82BA-FC4F438A3168}" type="pres">
      <dgm:prSet presAssocID="{DE3125CD-3354-486D-9BAA-2874EAE50F3A}" presName="compNode" presStyleCnt="0"/>
      <dgm:spPr/>
    </dgm:pt>
    <dgm:pt modelId="{CC30B8D6-A7EF-4DE5-A13D-5AAE8A30AC06}" type="pres">
      <dgm:prSet presAssocID="{DE3125CD-3354-486D-9BAA-2874EAE50F3A}" presName="bgRect" presStyleLbl="bgShp" presStyleIdx="0" presStyleCnt="2"/>
      <dgm:spPr/>
    </dgm:pt>
    <dgm:pt modelId="{22071C23-85AB-4609-9EC8-AAC2E88D5CE3}" type="pres">
      <dgm:prSet presAssocID="{DE3125CD-3354-486D-9BAA-2874EAE50F3A}" presName="iconRect" presStyleLbl="node1" presStyleIdx="0" presStyleCnt="2"/>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Prispokal"/>
        </a:ext>
      </dgm:extLst>
    </dgm:pt>
    <dgm:pt modelId="{57F3EDCB-BA10-45DB-96D8-0BB91566F96C}" type="pres">
      <dgm:prSet presAssocID="{DE3125CD-3354-486D-9BAA-2874EAE50F3A}" presName="spaceRect" presStyleCnt="0"/>
      <dgm:spPr/>
    </dgm:pt>
    <dgm:pt modelId="{3D9F9EFC-4EE0-4E08-8615-89732ECAB4D7}" type="pres">
      <dgm:prSet presAssocID="{DE3125CD-3354-486D-9BAA-2874EAE50F3A}" presName="parTx" presStyleLbl="revTx" presStyleIdx="0" presStyleCnt="2">
        <dgm:presLayoutVars>
          <dgm:chMax val="0"/>
          <dgm:chPref val="0"/>
        </dgm:presLayoutVars>
      </dgm:prSet>
      <dgm:spPr/>
    </dgm:pt>
    <dgm:pt modelId="{5D8A8A2A-1A4A-4C94-89A7-8161192B9524}" type="pres">
      <dgm:prSet presAssocID="{65CF76F5-222D-4DE8-979F-F57DF4E70B25}" presName="sibTrans" presStyleCnt="0"/>
      <dgm:spPr/>
    </dgm:pt>
    <dgm:pt modelId="{D7BCE9AB-5D6D-47C1-9594-803E1C73A5CE}" type="pres">
      <dgm:prSet presAssocID="{36709D9B-2847-40DD-85CB-7C8B56057E5C}" presName="compNode" presStyleCnt="0"/>
      <dgm:spPr/>
    </dgm:pt>
    <dgm:pt modelId="{0B31455A-EFDB-453B-ACD1-A2178931FB05}" type="pres">
      <dgm:prSet presAssocID="{36709D9B-2847-40DD-85CB-7C8B56057E5C}" presName="bgRect" presStyleLbl="bgShp" presStyleIdx="1" presStyleCnt="2"/>
      <dgm:spPr/>
    </dgm:pt>
    <dgm:pt modelId="{6D7A02C5-13B7-4360-8453-3D9B77280310}" type="pres">
      <dgm:prSet presAssocID="{36709D9B-2847-40DD-85CB-7C8B56057E5C}" presName="iconRect" presStyleLbl="node1" presStyleIdx="1" presStyleCnt="2"/>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Chatt"/>
        </a:ext>
      </dgm:extLst>
    </dgm:pt>
    <dgm:pt modelId="{57FBB0B4-7CFD-480F-8C7B-7FD0CA6A095E}" type="pres">
      <dgm:prSet presAssocID="{36709D9B-2847-40DD-85CB-7C8B56057E5C}" presName="spaceRect" presStyleCnt="0"/>
      <dgm:spPr/>
    </dgm:pt>
    <dgm:pt modelId="{1295D5B4-9442-4348-BFDD-2F5987C0A0DB}" type="pres">
      <dgm:prSet presAssocID="{36709D9B-2847-40DD-85CB-7C8B56057E5C}" presName="parTx" presStyleLbl="revTx" presStyleIdx="1" presStyleCnt="2">
        <dgm:presLayoutVars>
          <dgm:chMax val="0"/>
          <dgm:chPref val="0"/>
        </dgm:presLayoutVars>
      </dgm:prSet>
      <dgm:spPr/>
    </dgm:pt>
  </dgm:ptLst>
  <dgm:cxnLst>
    <dgm:cxn modelId="{A3802042-4951-435E-9F73-14F50EB7A758}" type="presOf" srcId="{DE3125CD-3354-486D-9BAA-2874EAE50F3A}" destId="{3D9F9EFC-4EE0-4E08-8615-89732ECAB4D7}" srcOrd="0" destOrd="0" presId="urn:microsoft.com/office/officeart/2018/2/layout/IconVerticalSolidList"/>
    <dgm:cxn modelId="{5C8ECA71-3D4C-48F0-AF24-B5BF04CFCDF7}" srcId="{0C75B427-CA02-4C3D-B8A7-35272F12FD9C}" destId="{36709D9B-2847-40DD-85CB-7C8B56057E5C}" srcOrd="1" destOrd="0" parTransId="{64ADF91B-431D-40E2-B732-CE04BCCAADC1}" sibTransId="{B5C98F11-82E1-4C7C-A0E9-435C3AA40946}"/>
    <dgm:cxn modelId="{E0852A54-4D7B-4A9B-BA9B-3BB9E9365696}" srcId="{0C75B427-CA02-4C3D-B8A7-35272F12FD9C}" destId="{DE3125CD-3354-486D-9BAA-2874EAE50F3A}" srcOrd="0" destOrd="0" parTransId="{FCA2F683-B269-4824-91A4-6DA21E61CCA7}" sibTransId="{65CF76F5-222D-4DE8-979F-F57DF4E70B25}"/>
    <dgm:cxn modelId="{A8CC75A7-9F21-469E-9950-E4D6DD89D906}" type="presOf" srcId="{36709D9B-2847-40DD-85CB-7C8B56057E5C}" destId="{1295D5B4-9442-4348-BFDD-2F5987C0A0DB}" srcOrd="0" destOrd="0" presId="urn:microsoft.com/office/officeart/2018/2/layout/IconVerticalSolidList"/>
    <dgm:cxn modelId="{00016CD8-D2AA-44C5-9C9C-900D29EEC630}" type="presOf" srcId="{0C75B427-CA02-4C3D-B8A7-35272F12FD9C}" destId="{0EE533FD-B37E-49FF-87C7-10E812C80A46}" srcOrd="0" destOrd="0" presId="urn:microsoft.com/office/officeart/2018/2/layout/IconVerticalSolidList"/>
    <dgm:cxn modelId="{C4B127F4-B562-411E-82C5-6890C1FA097D}" type="presParOf" srcId="{0EE533FD-B37E-49FF-87C7-10E812C80A46}" destId="{EB012416-ECA6-4E95-82BA-FC4F438A3168}" srcOrd="0" destOrd="0" presId="urn:microsoft.com/office/officeart/2018/2/layout/IconVerticalSolidList"/>
    <dgm:cxn modelId="{716C88A9-225F-4AFD-8BC6-176C10E77A69}" type="presParOf" srcId="{EB012416-ECA6-4E95-82BA-FC4F438A3168}" destId="{CC30B8D6-A7EF-4DE5-A13D-5AAE8A30AC06}" srcOrd="0" destOrd="0" presId="urn:microsoft.com/office/officeart/2018/2/layout/IconVerticalSolidList"/>
    <dgm:cxn modelId="{1812CF9C-D052-47AC-857F-EC15F020AAA3}" type="presParOf" srcId="{EB012416-ECA6-4E95-82BA-FC4F438A3168}" destId="{22071C23-85AB-4609-9EC8-AAC2E88D5CE3}" srcOrd="1" destOrd="0" presId="urn:microsoft.com/office/officeart/2018/2/layout/IconVerticalSolidList"/>
    <dgm:cxn modelId="{696EBF61-8EAB-4A34-A6F9-AB24A79926EC}" type="presParOf" srcId="{EB012416-ECA6-4E95-82BA-FC4F438A3168}" destId="{57F3EDCB-BA10-45DB-96D8-0BB91566F96C}" srcOrd="2" destOrd="0" presId="urn:microsoft.com/office/officeart/2018/2/layout/IconVerticalSolidList"/>
    <dgm:cxn modelId="{729F4246-2EDE-4159-A6B1-8FC4CAC01971}" type="presParOf" srcId="{EB012416-ECA6-4E95-82BA-FC4F438A3168}" destId="{3D9F9EFC-4EE0-4E08-8615-89732ECAB4D7}" srcOrd="3" destOrd="0" presId="urn:microsoft.com/office/officeart/2018/2/layout/IconVerticalSolidList"/>
    <dgm:cxn modelId="{39F138A5-935A-40A3-88E1-204DA7B43BA7}" type="presParOf" srcId="{0EE533FD-B37E-49FF-87C7-10E812C80A46}" destId="{5D8A8A2A-1A4A-4C94-89A7-8161192B9524}" srcOrd="1" destOrd="0" presId="urn:microsoft.com/office/officeart/2018/2/layout/IconVerticalSolidList"/>
    <dgm:cxn modelId="{DD652872-6DAA-4C19-BAFA-04A60AAEDE6B}" type="presParOf" srcId="{0EE533FD-B37E-49FF-87C7-10E812C80A46}" destId="{D7BCE9AB-5D6D-47C1-9594-803E1C73A5CE}" srcOrd="2" destOrd="0" presId="urn:microsoft.com/office/officeart/2018/2/layout/IconVerticalSolidList"/>
    <dgm:cxn modelId="{A0900C34-4A1A-46A9-A675-B43F1E2C7725}" type="presParOf" srcId="{D7BCE9AB-5D6D-47C1-9594-803E1C73A5CE}" destId="{0B31455A-EFDB-453B-ACD1-A2178931FB05}" srcOrd="0" destOrd="0" presId="urn:microsoft.com/office/officeart/2018/2/layout/IconVerticalSolidList"/>
    <dgm:cxn modelId="{CC0986E6-0170-47F7-9F03-F8CF8F5CD3B7}" type="presParOf" srcId="{D7BCE9AB-5D6D-47C1-9594-803E1C73A5CE}" destId="{6D7A02C5-13B7-4360-8453-3D9B77280310}" srcOrd="1" destOrd="0" presId="urn:microsoft.com/office/officeart/2018/2/layout/IconVerticalSolidList"/>
    <dgm:cxn modelId="{BE238F74-B1FB-4D54-997E-1EFC2018A61D}" type="presParOf" srcId="{D7BCE9AB-5D6D-47C1-9594-803E1C73A5CE}" destId="{57FBB0B4-7CFD-480F-8C7B-7FD0CA6A095E}" srcOrd="2" destOrd="0" presId="urn:microsoft.com/office/officeart/2018/2/layout/IconVerticalSolidList"/>
    <dgm:cxn modelId="{89F5823C-FB65-428B-9037-BFCAA678E6E3}" type="presParOf" srcId="{D7BCE9AB-5D6D-47C1-9594-803E1C73A5CE}" destId="{1295D5B4-9442-4348-BFDD-2F5987C0A0DB}" srcOrd="3" destOrd="0" presId="urn:microsoft.com/office/officeart/2018/2/layout/IconVerticalSoli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87A8D9A5-1552-4BF8-854A-5ADD4465DFAC}" type="doc">
      <dgm:prSet loTypeId="urn:microsoft.com/office/officeart/2005/8/layout/hierarchy3" loCatId="hierarchy" qsTypeId="urn:microsoft.com/office/officeart/2005/8/quickstyle/simple1" qsCatId="simple" csTypeId="urn:microsoft.com/office/officeart/2005/8/colors/accent1_2" csCatId="accent1"/>
      <dgm:spPr/>
      <dgm:t>
        <a:bodyPr/>
        <a:lstStyle/>
        <a:p>
          <a:endParaRPr lang="en-US"/>
        </a:p>
      </dgm:t>
    </dgm:pt>
    <dgm:pt modelId="{4B87A664-CFAA-42A8-89F7-A000CAF11FED}">
      <dgm:prSet/>
      <dgm:spPr/>
      <dgm:t>
        <a:bodyPr/>
        <a:lstStyle/>
        <a:p>
          <a:r>
            <a:rPr lang="en-US"/>
            <a:t>Leverantörens förbindelse</a:t>
          </a:r>
        </a:p>
      </dgm:t>
    </dgm:pt>
    <dgm:pt modelId="{84520E43-CFB8-4004-84F1-FD80875FAA6E}" type="parTrans" cxnId="{BB3143B6-4428-476C-8AB5-855C749F8D30}">
      <dgm:prSet/>
      <dgm:spPr/>
      <dgm:t>
        <a:bodyPr/>
        <a:lstStyle/>
        <a:p>
          <a:endParaRPr lang="en-US"/>
        </a:p>
      </dgm:t>
    </dgm:pt>
    <dgm:pt modelId="{8726D999-181C-44F3-8C46-52A65A4980F5}" type="sibTrans" cxnId="{BB3143B6-4428-476C-8AB5-855C749F8D30}">
      <dgm:prSet/>
      <dgm:spPr/>
      <dgm:t>
        <a:bodyPr/>
        <a:lstStyle/>
        <a:p>
          <a:endParaRPr lang="en-US"/>
        </a:p>
      </dgm:t>
    </dgm:pt>
    <dgm:pt modelId="{724FE527-790F-4F3A-9DD6-629584E94C6C}">
      <dgm:prSet/>
      <dgm:spPr/>
      <dgm:t>
        <a:bodyPr/>
        <a:lstStyle/>
        <a:p>
          <a:r>
            <a:rPr lang="en-US"/>
            <a:t>Rekryteringsprocess</a:t>
          </a:r>
        </a:p>
      </dgm:t>
    </dgm:pt>
    <dgm:pt modelId="{8E4D9941-9B53-48BC-9EB3-A90EA14E3635}" type="parTrans" cxnId="{11C6B2FD-9F2E-4EDE-967A-7D22A1E8B867}">
      <dgm:prSet/>
      <dgm:spPr/>
      <dgm:t>
        <a:bodyPr/>
        <a:lstStyle/>
        <a:p>
          <a:endParaRPr lang="en-US"/>
        </a:p>
      </dgm:t>
    </dgm:pt>
    <dgm:pt modelId="{D1A20696-E56E-418A-BFC8-19C15780127A}" type="sibTrans" cxnId="{11C6B2FD-9F2E-4EDE-967A-7D22A1E8B867}">
      <dgm:prSet/>
      <dgm:spPr/>
      <dgm:t>
        <a:bodyPr/>
        <a:lstStyle/>
        <a:p>
          <a:endParaRPr lang="en-US"/>
        </a:p>
      </dgm:t>
    </dgm:pt>
    <dgm:pt modelId="{F735ED0C-B984-4552-A69F-5A725DBDE7E9}" type="pres">
      <dgm:prSet presAssocID="{87A8D9A5-1552-4BF8-854A-5ADD4465DFAC}" presName="diagram" presStyleCnt="0">
        <dgm:presLayoutVars>
          <dgm:chPref val="1"/>
          <dgm:dir/>
          <dgm:animOne val="branch"/>
          <dgm:animLvl val="lvl"/>
          <dgm:resizeHandles/>
        </dgm:presLayoutVars>
      </dgm:prSet>
      <dgm:spPr/>
    </dgm:pt>
    <dgm:pt modelId="{DEB1A8D5-4DF2-4302-8927-57228E142428}" type="pres">
      <dgm:prSet presAssocID="{4B87A664-CFAA-42A8-89F7-A000CAF11FED}" presName="root" presStyleCnt="0"/>
      <dgm:spPr/>
    </dgm:pt>
    <dgm:pt modelId="{56A23995-F397-4FA7-BAA3-F969283C29B3}" type="pres">
      <dgm:prSet presAssocID="{4B87A664-CFAA-42A8-89F7-A000CAF11FED}" presName="rootComposite" presStyleCnt="0"/>
      <dgm:spPr/>
    </dgm:pt>
    <dgm:pt modelId="{43ABB536-9458-4BBE-8282-2F99900CCD77}" type="pres">
      <dgm:prSet presAssocID="{4B87A664-CFAA-42A8-89F7-A000CAF11FED}" presName="rootText" presStyleLbl="node1" presStyleIdx="0" presStyleCnt="2"/>
      <dgm:spPr/>
    </dgm:pt>
    <dgm:pt modelId="{9416FE7A-8530-475F-8DFA-3F558AC51194}" type="pres">
      <dgm:prSet presAssocID="{4B87A664-CFAA-42A8-89F7-A000CAF11FED}" presName="rootConnector" presStyleLbl="node1" presStyleIdx="0" presStyleCnt="2"/>
      <dgm:spPr/>
    </dgm:pt>
    <dgm:pt modelId="{0CF2BA2A-646E-4AA7-AB49-79F59A46A587}" type="pres">
      <dgm:prSet presAssocID="{4B87A664-CFAA-42A8-89F7-A000CAF11FED}" presName="childShape" presStyleCnt="0"/>
      <dgm:spPr/>
    </dgm:pt>
    <dgm:pt modelId="{2AD0F4D5-B863-4720-A670-D571B3566B01}" type="pres">
      <dgm:prSet presAssocID="{724FE527-790F-4F3A-9DD6-629584E94C6C}" presName="root" presStyleCnt="0"/>
      <dgm:spPr/>
    </dgm:pt>
    <dgm:pt modelId="{CC20C4F4-6D47-49B0-8E8C-5E64012A992E}" type="pres">
      <dgm:prSet presAssocID="{724FE527-790F-4F3A-9DD6-629584E94C6C}" presName="rootComposite" presStyleCnt="0"/>
      <dgm:spPr/>
    </dgm:pt>
    <dgm:pt modelId="{A9269AE7-CFDE-473B-B9CE-6FAE5A5D035F}" type="pres">
      <dgm:prSet presAssocID="{724FE527-790F-4F3A-9DD6-629584E94C6C}" presName="rootText" presStyleLbl="node1" presStyleIdx="1" presStyleCnt="2"/>
      <dgm:spPr/>
    </dgm:pt>
    <dgm:pt modelId="{59A58120-51B2-4204-940C-8684F4799B70}" type="pres">
      <dgm:prSet presAssocID="{724FE527-790F-4F3A-9DD6-629584E94C6C}" presName="rootConnector" presStyleLbl="node1" presStyleIdx="1" presStyleCnt="2"/>
      <dgm:spPr/>
    </dgm:pt>
    <dgm:pt modelId="{A9942C92-0307-4C25-9D5A-142D44E7C170}" type="pres">
      <dgm:prSet presAssocID="{724FE527-790F-4F3A-9DD6-629584E94C6C}" presName="childShape" presStyleCnt="0"/>
      <dgm:spPr/>
    </dgm:pt>
  </dgm:ptLst>
  <dgm:cxnLst>
    <dgm:cxn modelId="{D81DE35C-D7EA-4217-AB64-8C94463A1C3E}" type="presOf" srcId="{724FE527-790F-4F3A-9DD6-629584E94C6C}" destId="{59A58120-51B2-4204-940C-8684F4799B70}" srcOrd="1" destOrd="0" presId="urn:microsoft.com/office/officeart/2005/8/layout/hierarchy3"/>
    <dgm:cxn modelId="{96B2775F-5BA5-4A35-927F-220CE7DDA0E9}" type="presOf" srcId="{4B87A664-CFAA-42A8-89F7-A000CAF11FED}" destId="{43ABB536-9458-4BBE-8282-2F99900CCD77}" srcOrd="0" destOrd="0" presId="urn:microsoft.com/office/officeart/2005/8/layout/hierarchy3"/>
    <dgm:cxn modelId="{FF963084-FE56-4079-B1B9-7881E11A3FCD}" type="presOf" srcId="{724FE527-790F-4F3A-9DD6-629584E94C6C}" destId="{A9269AE7-CFDE-473B-B9CE-6FAE5A5D035F}" srcOrd="0" destOrd="0" presId="urn:microsoft.com/office/officeart/2005/8/layout/hierarchy3"/>
    <dgm:cxn modelId="{BB3143B6-4428-476C-8AB5-855C749F8D30}" srcId="{87A8D9A5-1552-4BF8-854A-5ADD4465DFAC}" destId="{4B87A664-CFAA-42A8-89F7-A000CAF11FED}" srcOrd="0" destOrd="0" parTransId="{84520E43-CFB8-4004-84F1-FD80875FAA6E}" sibTransId="{8726D999-181C-44F3-8C46-52A65A4980F5}"/>
    <dgm:cxn modelId="{72A006DD-AF07-46BD-B915-2FF86DF6369A}" type="presOf" srcId="{87A8D9A5-1552-4BF8-854A-5ADD4465DFAC}" destId="{F735ED0C-B984-4552-A69F-5A725DBDE7E9}" srcOrd="0" destOrd="0" presId="urn:microsoft.com/office/officeart/2005/8/layout/hierarchy3"/>
    <dgm:cxn modelId="{61AF09EC-9A60-4E3A-A242-5C192F3541DF}" type="presOf" srcId="{4B87A664-CFAA-42A8-89F7-A000CAF11FED}" destId="{9416FE7A-8530-475F-8DFA-3F558AC51194}" srcOrd="1" destOrd="0" presId="urn:microsoft.com/office/officeart/2005/8/layout/hierarchy3"/>
    <dgm:cxn modelId="{11C6B2FD-9F2E-4EDE-967A-7D22A1E8B867}" srcId="{87A8D9A5-1552-4BF8-854A-5ADD4465DFAC}" destId="{724FE527-790F-4F3A-9DD6-629584E94C6C}" srcOrd="1" destOrd="0" parTransId="{8E4D9941-9B53-48BC-9EB3-A90EA14E3635}" sibTransId="{D1A20696-E56E-418A-BFC8-19C15780127A}"/>
    <dgm:cxn modelId="{CF67C9B8-B028-473B-A380-C436B8A9A902}" type="presParOf" srcId="{F735ED0C-B984-4552-A69F-5A725DBDE7E9}" destId="{DEB1A8D5-4DF2-4302-8927-57228E142428}" srcOrd="0" destOrd="0" presId="urn:microsoft.com/office/officeart/2005/8/layout/hierarchy3"/>
    <dgm:cxn modelId="{EB4119DE-5F48-412F-85E8-AC567ACA4572}" type="presParOf" srcId="{DEB1A8D5-4DF2-4302-8927-57228E142428}" destId="{56A23995-F397-4FA7-BAA3-F969283C29B3}" srcOrd="0" destOrd="0" presId="urn:microsoft.com/office/officeart/2005/8/layout/hierarchy3"/>
    <dgm:cxn modelId="{58B1EC7F-95C3-4CAE-8375-F7B29D5FFDD9}" type="presParOf" srcId="{56A23995-F397-4FA7-BAA3-F969283C29B3}" destId="{43ABB536-9458-4BBE-8282-2F99900CCD77}" srcOrd="0" destOrd="0" presId="urn:microsoft.com/office/officeart/2005/8/layout/hierarchy3"/>
    <dgm:cxn modelId="{E8344D7B-3885-469B-813E-412F82ED191E}" type="presParOf" srcId="{56A23995-F397-4FA7-BAA3-F969283C29B3}" destId="{9416FE7A-8530-475F-8DFA-3F558AC51194}" srcOrd="1" destOrd="0" presId="urn:microsoft.com/office/officeart/2005/8/layout/hierarchy3"/>
    <dgm:cxn modelId="{C6067A80-AB19-4275-850B-57572106BFE2}" type="presParOf" srcId="{DEB1A8D5-4DF2-4302-8927-57228E142428}" destId="{0CF2BA2A-646E-4AA7-AB49-79F59A46A587}" srcOrd="1" destOrd="0" presId="urn:microsoft.com/office/officeart/2005/8/layout/hierarchy3"/>
    <dgm:cxn modelId="{DA66935A-6787-461A-B224-849847D6937E}" type="presParOf" srcId="{F735ED0C-B984-4552-A69F-5A725DBDE7E9}" destId="{2AD0F4D5-B863-4720-A670-D571B3566B01}" srcOrd="1" destOrd="0" presId="urn:microsoft.com/office/officeart/2005/8/layout/hierarchy3"/>
    <dgm:cxn modelId="{DF813C73-10EE-48AB-9B2A-A79D1B206263}" type="presParOf" srcId="{2AD0F4D5-B863-4720-A670-D571B3566B01}" destId="{CC20C4F4-6D47-49B0-8E8C-5E64012A992E}" srcOrd="0" destOrd="0" presId="urn:microsoft.com/office/officeart/2005/8/layout/hierarchy3"/>
    <dgm:cxn modelId="{4D28D2F4-BF69-4942-83EE-8822C696EAAB}" type="presParOf" srcId="{CC20C4F4-6D47-49B0-8E8C-5E64012A992E}" destId="{A9269AE7-CFDE-473B-B9CE-6FAE5A5D035F}" srcOrd="0" destOrd="0" presId="urn:microsoft.com/office/officeart/2005/8/layout/hierarchy3"/>
    <dgm:cxn modelId="{FBA4D9C3-9A75-4FFD-A93F-DFDD99B67F34}" type="presParOf" srcId="{CC20C4F4-6D47-49B0-8E8C-5E64012A992E}" destId="{59A58120-51B2-4204-940C-8684F4799B70}" srcOrd="1" destOrd="0" presId="urn:microsoft.com/office/officeart/2005/8/layout/hierarchy3"/>
    <dgm:cxn modelId="{94A403B6-98C7-4D90-8B95-03DBD9350FB2}" type="presParOf" srcId="{2AD0F4D5-B863-4720-A670-D571B3566B01}" destId="{A9942C92-0307-4C25-9D5A-142D44E7C170}" srcOrd="1" destOrd="0" presId="urn:microsoft.com/office/officeart/2005/8/layout/hierarchy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EE6E5A07-8281-419C-A3C9-7724037C9AB0}" type="doc">
      <dgm:prSet loTypeId="urn:microsoft.com/office/officeart/2005/8/layout/vList2" loCatId="list" qsTypeId="urn:microsoft.com/office/officeart/2005/8/quickstyle/simple2" qsCatId="simple" csTypeId="urn:microsoft.com/office/officeart/2005/8/colors/accent1_2" csCatId="accent1"/>
      <dgm:spPr/>
      <dgm:t>
        <a:bodyPr/>
        <a:lstStyle/>
        <a:p>
          <a:endParaRPr lang="en-US"/>
        </a:p>
      </dgm:t>
    </dgm:pt>
    <dgm:pt modelId="{E9C8BA74-4030-40ED-8A6D-92F36CE6946D}">
      <dgm:prSet/>
      <dgm:spPr/>
      <dgm:t>
        <a:bodyPr/>
        <a:lstStyle/>
        <a:p>
          <a:r>
            <a:rPr lang="en-US"/>
            <a:t>Personlig lämplighet</a:t>
          </a:r>
        </a:p>
      </dgm:t>
    </dgm:pt>
    <dgm:pt modelId="{4455E246-6541-4DDE-ABBE-336A3ABF5CD0}" type="parTrans" cxnId="{D460F448-819E-4E6D-AC16-E16BD7C97DED}">
      <dgm:prSet/>
      <dgm:spPr/>
      <dgm:t>
        <a:bodyPr/>
        <a:lstStyle/>
        <a:p>
          <a:endParaRPr lang="en-US"/>
        </a:p>
      </dgm:t>
    </dgm:pt>
    <dgm:pt modelId="{CD68AE05-A56B-49B6-B26E-B6EDCFAC8E60}" type="sibTrans" cxnId="{D460F448-819E-4E6D-AC16-E16BD7C97DED}">
      <dgm:prSet/>
      <dgm:spPr/>
      <dgm:t>
        <a:bodyPr/>
        <a:lstStyle/>
        <a:p>
          <a:endParaRPr lang="en-US"/>
        </a:p>
      </dgm:t>
    </dgm:pt>
    <dgm:pt modelId="{2BF0EB3F-7CB0-44D7-8412-CC2274AC1485}">
      <dgm:prSet/>
      <dgm:spPr/>
      <dgm:t>
        <a:bodyPr/>
        <a:lstStyle/>
        <a:p>
          <a:r>
            <a:rPr lang="en-US"/>
            <a:t>Utföra uppdrag utan reservationer</a:t>
          </a:r>
        </a:p>
      </dgm:t>
    </dgm:pt>
    <dgm:pt modelId="{DA5BEF55-BDD9-4A8A-8803-46340B4150B3}" type="parTrans" cxnId="{C8AD5E49-7E26-4B2D-971F-950DDE2E0320}">
      <dgm:prSet/>
      <dgm:spPr/>
      <dgm:t>
        <a:bodyPr/>
        <a:lstStyle/>
        <a:p>
          <a:endParaRPr lang="en-US"/>
        </a:p>
      </dgm:t>
    </dgm:pt>
    <dgm:pt modelId="{AE2EA84F-1072-4958-A086-1F87608D9270}" type="sibTrans" cxnId="{C8AD5E49-7E26-4B2D-971F-950DDE2E0320}">
      <dgm:prSet/>
      <dgm:spPr/>
      <dgm:t>
        <a:bodyPr/>
        <a:lstStyle/>
        <a:p>
          <a:endParaRPr lang="en-US"/>
        </a:p>
      </dgm:t>
    </dgm:pt>
    <dgm:pt modelId="{63E7B840-B63E-4C68-970C-B4E88A52A1A8}">
      <dgm:prSet/>
      <dgm:spPr/>
      <dgm:t>
        <a:bodyPr/>
        <a:lstStyle/>
        <a:p>
          <a:r>
            <a:rPr lang="en-US"/>
            <a:t>Handledning</a:t>
          </a:r>
        </a:p>
      </dgm:t>
    </dgm:pt>
    <dgm:pt modelId="{3ADAAF59-99A9-49F2-96DD-712AD46FA43D}" type="parTrans" cxnId="{68616594-7091-48F6-A9E3-EBB11D5764AC}">
      <dgm:prSet/>
      <dgm:spPr/>
      <dgm:t>
        <a:bodyPr/>
        <a:lstStyle/>
        <a:p>
          <a:endParaRPr lang="en-US"/>
        </a:p>
      </dgm:t>
    </dgm:pt>
    <dgm:pt modelId="{C05CB598-A509-4F6A-99A4-31C12D984C69}" type="sibTrans" cxnId="{68616594-7091-48F6-A9E3-EBB11D5764AC}">
      <dgm:prSet/>
      <dgm:spPr/>
      <dgm:t>
        <a:bodyPr/>
        <a:lstStyle/>
        <a:p>
          <a:endParaRPr lang="en-US"/>
        </a:p>
      </dgm:t>
    </dgm:pt>
    <dgm:pt modelId="{CB195EAB-0E45-41CF-932B-0A3859D17E05}">
      <dgm:prSet/>
      <dgm:spPr/>
      <dgm:t>
        <a:bodyPr/>
        <a:lstStyle/>
        <a:p>
          <a:r>
            <a:rPr lang="en-US"/>
            <a:t>Kunskap om aktuella digitala verktyg</a:t>
          </a:r>
        </a:p>
      </dgm:t>
    </dgm:pt>
    <dgm:pt modelId="{3B13AE78-D6CE-40FD-98D6-14F26BE1A983}" type="parTrans" cxnId="{9A61216D-B3BF-4055-855A-4CB26F298AAE}">
      <dgm:prSet/>
      <dgm:spPr/>
      <dgm:t>
        <a:bodyPr/>
        <a:lstStyle/>
        <a:p>
          <a:endParaRPr lang="en-US"/>
        </a:p>
      </dgm:t>
    </dgm:pt>
    <dgm:pt modelId="{9275ACA2-5C00-4C98-BE6C-03F423B9C876}" type="sibTrans" cxnId="{9A61216D-B3BF-4055-855A-4CB26F298AAE}">
      <dgm:prSet/>
      <dgm:spPr/>
      <dgm:t>
        <a:bodyPr/>
        <a:lstStyle/>
        <a:p>
          <a:endParaRPr lang="en-US"/>
        </a:p>
      </dgm:t>
    </dgm:pt>
    <dgm:pt modelId="{C11548F1-05EE-4F18-BF2A-564B42435E78}">
      <dgm:prSet/>
      <dgm:spPr/>
      <dgm:t>
        <a:bodyPr/>
        <a:lstStyle/>
        <a:p>
          <a:r>
            <a:rPr lang="en-US"/>
            <a:t>Krav för samtliga yrkesroller</a:t>
          </a:r>
        </a:p>
      </dgm:t>
    </dgm:pt>
    <dgm:pt modelId="{F618AEB6-5836-43A2-ACA0-70BA29ECD9B6}" type="parTrans" cxnId="{F40AF9E1-7858-40F8-9B16-462427DA4D22}">
      <dgm:prSet/>
      <dgm:spPr/>
      <dgm:t>
        <a:bodyPr/>
        <a:lstStyle/>
        <a:p>
          <a:endParaRPr lang="en-US"/>
        </a:p>
      </dgm:t>
    </dgm:pt>
    <dgm:pt modelId="{7E5B1A51-D430-449B-9B75-DAC9344DDD22}" type="sibTrans" cxnId="{F40AF9E1-7858-40F8-9B16-462427DA4D22}">
      <dgm:prSet/>
      <dgm:spPr/>
      <dgm:t>
        <a:bodyPr/>
        <a:lstStyle/>
        <a:p>
          <a:endParaRPr lang="en-US"/>
        </a:p>
      </dgm:t>
    </dgm:pt>
    <dgm:pt modelId="{7AAD3F5E-E31F-4872-B420-25CE3EFF7EF9}">
      <dgm:prSet/>
      <dgm:spPr/>
      <dgm:t>
        <a:bodyPr/>
        <a:lstStyle/>
        <a:p>
          <a:r>
            <a:rPr lang="en-US"/>
            <a:t>HLR</a:t>
          </a:r>
        </a:p>
      </dgm:t>
    </dgm:pt>
    <dgm:pt modelId="{7ADB8D8E-35F8-4904-A5A0-10E7E7FA23CB}" type="parTrans" cxnId="{A5CE5129-5B08-4179-8678-2DC3F520B03E}">
      <dgm:prSet/>
      <dgm:spPr/>
      <dgm:t>
        <a:bodyPr/>
        <a:lstStyle/>
        <a:p>
          <a:endParaRPr lang="en-US"/>
        </a:p>
      </dgm:t>
    </dgm:pt>
    <dgm:pt modelId="{143B4A49-AD5E-4D58-BF2B-FDF5CFB997D2}" type="sibTrans" cxnId="{A5CE5129-5B08-4179-8678-2DC3F520B03E}">
      <dgm:prSet/>
      <dgm:spPr/>
      <dgm:t>
        <a:bodyPr/>
        <a:lstStyle/>
        <a:p>
          <a:endParaRPr lang="en-US"/>
        </a:p>
      </dgm:t>
    </dgm:pt>
    <dgm:pt modelId="{8883485C-5659-4CAE-8BCF-7425FD93EB22}">
      <dgm:prSet/>
      <dgm:spPr/>
      <dgm:t>
        <a:bodyPr/>
        <a:lstStyle/>
        <a:p>
          <a:r>
            <a:rPr lang="en-US"/>
            <a:t>Karens 12 månader</a:t>
          </a:r>
        </a:p>
      </dgm:t>
    </dgm:pt>
    <dgm:pt modelId="{1A7A6CA8-D3F4-4541-B086-70497B61784D}" type="parTrans" cxnId="{6A3166C2-15EB-4DA6-A347-FC932038B714}">
      <dgm:prSet/>
      <dgm:spPr/>
      <dgm:t>
        <a:bodyPr/>
        <a:lstStyle/>
        <a:p>
          <a:endParaRPr lang="en-US"/>
        </a:p>
      </dgm:t>
    </dgm:pt>
    <dgm:pt modelId="{857F507D-A3E6-4C16-9027-067B39B2A6B1}" type="sibTrans" cxnId="{6A3166C2-15EB-4DA6-A347-FC932038B714}">
      <dgm:prSet/>
      <dgm:spPr/>
      <dgm:t>
        <a:bodyPr/>
        <a:lstStyle/>
        <a:p>
          <a:endParaRPr lang="en-US"/>
        </a:p>
      </dgm:t>
    </dgm:pt>
    <dgm:pt modelId="{D1A5AD53-4DF7-4818-96A3-CDE2374670C6}" type="pres">
      <dgm:prSet presAssocID="{EE6E5A07-8281-419C-A3C9-7724037C9AB0}" presName="linear" presStyleCnt="0">
        <dgm:presLayoutVars>
          <dgm:animLvl val="lvl"/>
          <dgm:resizeHandles val="exact"/>
        </dgm:presLayoutVars>
      </dgm:prSet>
      <dgm:spPr/>
    </dgm:pt>
    <dgm:pt modelId="{58F4ECFA-6591-428A-B76B-76E6BBAFD65B}" type="pres">
      <dgm:prSet presAssocID="{E9C8BA74-4030-40ED-8A6D-92F36CE6946D}" presName="parentText" presStyleLbl="node1" presStyleIdx="0" presStyleCnt="7">
        <dgm:presLayoutVars>
          <dgm:chMax val="0"/>
          <dgm:bulletEnabled val="1"/>
        </dgm:presLayoutVars>
      </dgm:prSet>
      <dgm:spPr/>
    </dgm:pt>
    <dgm:pt modelId="{D0989BDF-E66F-4D14-A86C-413ADDBEF70F}" type="pres">
      <dgm:prSet presAssocID="{CD68AE05-A56B-49B6-B26E-B6EDCFAC8E60}" presName="spacer" presStyleCnt="0"/>
      <dgm:spPr/>
    </dgm:pt>
    <dgm:pt modelId="{5A06C9D4-E725-4563-89F4-9E3977A68329}" type="pres">
      <dgm:prSet presAssocID="{2BF0EB3F-7CB0-44D7-8412-CC2274AC1485}" presName="parentText" presStyleLbl="node1" presStyleIdx="1" presStyleCnt="7">
        <dgm:presLayoutVars>
          <dgm:chMax val="0"/>
          <dgm:bulletEnabled val="1"/>
        </dgm:presLayoutVars>
      </dgm:prSet>
      <dgm:spPr/>
    </dgm:pt>
    <dgm:pt modelId="{BD33392B-F3B7-40EF-A003-C0B9AF8F46A2}" type="pres">
      <dgm:prSet presAssocID="{AE2EA84F-1072-4958-A086-1F87608D9270}" presName="spacer" presStyleCnt="0"/>
      <dgm:spPr/>
    </dgm:pt>
    <dgm:pt modelId="{97DD729D-4801-4816-A926-A206BA3BC505}" type="pres">
      <dgm:prSet presAssocID="{63E7B840-B63E-4C68-970C-B4E88A52A1A8}" presName="parentText" presStyleLbl="node1" presStyleIdx="2" presStyleCnt="7">
        <dgm:presLayoutVars>
          <dgm:chMax val="0"/>
          <dgm:bulletEnabled val="1"/>
        </dgm:presLayoutVars>
      </dgm:prSet>
      <dgm:spPr/>
    </dgm:pt>
    <dgm:pt modelId="{2D0971AD-7CAF-41FB-A96E-8FBF1A1E4770}" type="pres">
      <dgm:prSet presAssocID="{C05CB598-A509-4F6A-99A4-31C12D984C69}" presName="spacer" presStyleCnt="0"/>
      <dgm:spPr/>
    </dgm:pt>
    <dgm:pt modelId="{8F893E36-976D-428D-BBEA-76C3AEC19EE9}" type="pres">
      <dgm:prSet presAssocID="{CB195EAB-0E45-41CF-932B-0A3859D17E05}" presName="parentText" presStyleLbl="node1" presStyleIdx="3" presStyleCnt="7">
        <dgm:presLayoutVars>
          <dgm:chMax val="0"/>
          <dgm:bulletEnabled val="1"/>
        </dgm:presLayoutVars>
      </dgm:prSet>
      <dgm:spPr/>
    </dgm:pt>
    <dgm:pt modelId="{951AF613-C8A5-4DE3-9419-356F632D172D}" type="pres">
      <dgm:prSet presAssocID="{9275ACA2-5C00-4C98-BE6C-03F423B9C876}" presName="spacer" presStyleCnt="0"/>
      <dgm:spPr/>
    </dgm:pt>
    <dgm:pt modelId="{1EB6F391-ECD0-456E-BF9A-87018589A84C}" type="pres">
      <dgm:prSet presAssocID="{C11548F1-05EE-4F18-BF2A-564B42435E78}" presName="parentText" presStyleLbl="node1" presStyleIdx="4" presStyleCnt="7">
        <dgm:presLayoutVars>
          <dgm:chMax val="0"/>
          <dgm:bulletEnabled val="1"/>
        </dgm:presLayoutVars>
      </dgm:prSet>
      <dgm:spPr/>
    </dgm:pt>
    <dgm:pt modelId="{3D0524E0-91B1-433D-B122-D66FC6896D06}" type="pres">
      <dgm:prSet presAssocID="{7E5B1A51-D430-449B-9B75-DAC9344DDD22}" presName="spacer" presStyleCnt="0"/>
      <dgm:spPr/>
    </dgm:pt>
    <dgm:pt modelId="{19E37C3F-B305-43D5-91F0-B5B0B6F2AED6}" type="pres">
      <dgm:prSet presAssocID="{7AAD3F5E-E31F-4872-B420-25CE3EFF7EF9}" presName="parentText" presStyleLbl="node1" presStyleIdx="5" presStyleCnt="7">
        <dgm:presLayoutVars>
          <dgm:chMax val="0"/>
          <dgm:bulletEnabled val="1"/>
        </dgm:presLayoutVars>
      </dgm:prSet>
      <dgm:spPr/>
    </dgm:pt>
    <dgm:pt modelId="{E6CFF8CE-8CF8-4CF6-84B5-3F3AB1F85F66}" type="pres">
      <dgm:prSet presAssocID="{143B4A49-AD5E-4D58-BF2B-FDF5CFB997D2}" presName="spacer" presStyleCnt="0"/>
      <dgm:spPr/>
    </dgm:pt>
    <dgm:pt modelId="{BEC67D21-367C-41E7-B583-F15B3E3A7518}" type="pres">
      <dgm:prSet presAssocID="{8883485C-5659-4CAE-8BCF-7425FD93EB22}" presName="parentText" presStyleLbl="node1" presStyleIdx="6" presStyleCnt="7">
        <dgm:presLayoutVars>
          <dgm:chMax val="0"/>
          <dgm:bulletEnabled val="1"/>
        </dgm:presLayoutVars>
      </dgm:prSet>
      <dgm:spPr/>
    </dgm:pt>
  </dgm:ptLst>
  <dgm:cxnLst>
    <dgm:cxn modelId="{A5CE5129-5B08-4179-8678-2DC3F520B03E}" srcId="{EE6E5A07-8281-419C-A3C9-7724037C9AB0}" destId="{7AAD3F5E-E31F-4872-B420-25CE3EFF7EF9}" srcOrd="5" destOrd="0" parTransId="{7ADB8D8E-35F8-4904-A5A0-10E7E7FA23CB}" sibTransId="{143B4A49-AD5E-4D58-BF2B-FDF5CFB997D2}"/>
    <dgm:cxn modelId="{A127562E-46F3-4679-86E7-289DAB714776}" type="presOf" srcId="{E9C8BA74-4030-40ED-8A6D-92F36CE6946D}" destId="{58F4ECFA-6591-428A-B76B-76E6BBAFD65B}" srcOrd="0" destOrd="0" presId="urn:microsoft.com/office/officeart/2005/8/layout/vList2"/>
    <dgm:cxn modelId="{DE85B035-0D63-4179-8C50-1EFCD7DBDAD5}" type="presOf" srcId="{CB195EAB-0E45-41CF-932B-0A3859D17E05}" destId="{8F893E36-976D-428D-BBEA-76C3AEC19EE9}" srcOrd="0" destOrd="0" presId="urn:microsoft.com/office/officeart/2005/8/layout/vList2"/>
    <dgm:cxn modelId="{7FB5B737-62BE-45AF-9FA9-20F9019B27AF}" type="presOf" srcId="{8883485C-5659-4CAE-8BCF-7425FD93EB22}" destId="{BEC67D21-367C-41E7-B583-F15B3E3A7518}" srcOrd="0" destOrd="0" presId="urn:microsoft.com/office/officeart/2005/8/layout/vList2"/>
    <dgm:cxn modelId="{E1F39A40-F4B6-4234-A149-ECCDBD06B39D}" type="presOf" srcId="{2BF0EB3F-7CB0-44D7-8412-CC2274AC1485}" destId="{5A06C9D4-E725-4563-89F4-9E3977A68329}" srcOrd="0" destOrd="0" presId="urn:microsoft.com/office/officeart/2005/8/layout/vList2"/>
    <dgm:cxn modelId="{D460F448-819E-4E6D-AC16-E16BD7C97DED}" srcId="{EE6E5A07-8281-419C-A3C9-7724037C9AB0}" destId="{E9C8BA74-4030-40ED-8A6D-92F36CE6946D}" srcOrd="0" destOrd="0" parTransId="{4455E246-6541-4DDE-ABBE-336A3ABF5CD0}" sibTransId="{CD68AE05-A56B-49B6-B26E-B6EDCFAC8E60}"/>
    <dgm:cxn modelId="{C8AD5E49-7E26-4B2D-971F-950DDE2E0320}" srcId="{EE6E5A07-8281-419C-A3C9-7724037C9AB0}" destId="{2BF0EB3F-7CB0-44D7-8412-CC2274AC1485}" srcOrd="1" destOrd="0" parTransId="{DA5BEF55-BDD9-4A8A-8803-46340B4150B3}" sibTransId="{AE2EA84F-1072-4958-A086-1F87608D9270}"/>
    <dgm:cxn modelId="{9A61216D-B3BF-4055-855A-4CB26F298AAE}" srcId="{EE6E5A07-8281-419C-A3C9-7724037C9AB0}" destId="{CB195EAB-0E45-41CF-932B-0A3859D17E05}" srcOrd="3" destOrd="0" parTransId="{3B13AE78-D6CE-40FD-98D6-14F26BE1A983}" sibTransId="{9275ACA2-5C00-4C98-BE6C-03F423B9C876}"/>
    <dgm:cxn modelId="{769A1093-8127-4465-961A-3C25E8FFC406}" type="presOf" srcId="{C11548F1-05EE-4F18-BF2A-564B42435E78}" destId="{1EB6F391-ECD0-456E-BF9A-87018589A84C}" srcOrd="0" destOrd="0" presId="urn:microsoft.com/office/officeart/2005/8/layout/vList2"/>
    <dgm:cxn modelId="{68616594-7091-48F6-A9E3-EBB11D5764AC}" srcId="{EE6E5A07-8281-419C-A3C9-7724037C9AB0}" destId="{63E7B840-B63E-4C68-970C-B4E88A52A1A8}" srcOrd="2" destOrd="0" parTransId="{3ADAAF59-99A9-49F2-96DD-712AD46FA43D}" sibTransId="{C05CB598-A509-4F6A-99A4-31C12D984C69}"/>
    <dgm:cxn modelId="{9A6DD0BD-5590-407A-B00B-C1E7FC65D2CD}" type="presOf" srcId="{EE6E5A07-8281-419C-A3C9-7724037C9AB0}" destId="{D1A5AD53-4DF7-4818-96A3-CDE2374670C6}" srcOrd="0" destOrd="0" presId="urn:microsoft.com/office/officeart/2005/8/layout/vList2"/>
    <dgm:cxn modelId="{6A3166C2-15EB-4DA6-A347-FC932038B714}" srcId="{EE6E5A07-8281-419C-A3C9-7724037C9AB0}" destId="{8883485C-5659-4CAE-8BCF-7425FD93EB22}" srcOrd="6" destOrd="0" parTransId="{1A7A6CA8-D3F4-4541-B086-70497B61784D}" sibTransId="{857F507D-A3E6-4C16-9027-067B39B2A6B1}"/>
    <dgm:cxn modelId="{CB23D1C7-1431-4EDE-B37A-120348E76E7D}" type="presOf" srcId="{7AAD3F5E-E31F-4872-B420-25CE3EFF7EF9}" destId="{19E37C3F-B305-43D5-91F0-B5B0B6F2AED6}" srcOrd="0" destOrd="0" presId="urn:microsoft.com/office/officeart/2005/8/layout/vList2"/>
    <dgm:cxn modelId="{71FCCAE1-98C1-4E26-B99A-3693959EE4DF}" type="presOf" srcId="{63E7B840-B63E-4C68-970C-B4E88A52A1A8}" destId="{97DD729D-4801-4816-A926-A206BA3BC505}" srcOrd="0" destOrd="0" presId="urn:microsoft.com/office/officeart/2005/8/layout/vList2"/>
    <dgm:cxn modelId="{F40AF9E1-7858-40F8-9B16-462427DA4D22}" srcId="{EE6E5A07-8281-419C-A3C9-7724037C9AB0}" destId="{C11548F1-05EE-4F18-BF2A-564B42435E78}" srcOrd="4" destOrd="0" parTransId="{F618AEB6-5836-43A2-ACA0-70BA29ECD9B6}" sibTransId="{7E5B1A51-D430-449B-9B75-DAC9344DDD22}"/>
    <dgm:cxn modelId="{0DD7EAE0-B103-41BF-9AB6-8035C3A70C07}" type="presParOf" srcId="{D1A5AD53-4DF7-4818-96A3-CDE2374670C6}" destId="{58F4ECFA-6591-428A-B76B-76E6BBAFD65B}" srcOrd="0" destOrd="0" presId="urn:microsoft.com/office/officeart/2005/8/layout/vList2"/>
    <dgm:cxn modelId="{8D976C1D-4BEB-4D2E-B338-B453CCA7B2A3}" type="presParOf" srcId="{D1A5AD53-4DF7-4818-96A3-CDE2374670C6}" destId="{D0989BDF-E66F-4D14-A86C-413ADDBEF70F}" srcOrd="1" destOrd="0" presId="urn:microsoft.com/office/officeart/2005/8/layout/vList2"/>
    <dgm:cxn modelId="{A7323F19-B753-4A23-878A-CC908E754008}" type="presParOf" srcId="{D1A5AD53-4DF7-4818-96A3-CDE2374670C6}" destId="{5A06C9D4-E725-4563-89F4-9E3977A68329}" srcOrd="2" destOrd="0" presId="urn:microsoft.com/office/officeart/2005/8/layout/vList2"/>
    <dgm:cxn modelId="{1D225609-F61D-413F-ADC6-8BDCB346EF47}" type="presParOf" srcId="{D1A5AD53-4DF7-4818-96A3-CDE2374670C6}" destId="{BD33392B-F3B7-40EF-A003-C0B9AF8F46A2}" srcOrd="3" destOrd="0" presId="urn:microsoft.com/office/officeart/2005/8/layout/vList2"/>
    <dgm:cxn modelId="{D5CA4528-423A-4EC5-BC3D-65C4E607EA6B}" type="presParOf" srcId="{D1A5AD53-4DF7-4818-96A3-CDE2374670C6}" destId="{97DD729D-4801-4816-A926-A206BA3BC505}" srcOrd="4" destOrd="0" presId="urn:microsoft.com/office/officeart/2005/8/layout/vList2"/>
    <dgm:cxn modelId="{962916FF-C3F3-4399-9729-499E42F1DCC1}" type="presParOf" srcId="{D1A5AD53-4DF7-4818-96A3-CDE2374670C6}" destId="{2D0971AD-7CAF-41FB-A96E-8FBF1A1E4770}" srcOrd="5" destOrd="0" presId="urn:microsoft.com/office/officeart/2005/8/layout/vList2"/>
    <dgm:cxn modelId="{C45EEF53-3223-47D6-AB15-1C2ACB5F1102}" type="presParOf" srcId="{D1A5AD53-4DF7-4818-96A3-CDE2374670C6}" destId="{8F893E36-976D-428D-BBEA-76C3AEC19EE9}" srcOrd="6" destOrd="0" presId="urn:microsoft.com/office/officeart/2005/8/layout/vList2"/>
    <dgm:cxn modelId="{642B86A4-3E75-40F6-A525-8F7E8A7C6C10}" type="presParOf" srcId="{D1A5AD53-4DF7-4818-96A3-CDE2374670C6}" destId="{951AF613-C8A5-4DE3-9419-356F632D172D}" srcOrd="7" destOrd="0" presId="urn:microsoft.com/office/officeart/2005/8/layout/vList2"/>
    <dgm:cxn modelId="{FF4DADA1-D466-46B6-82CF-EAFFC8A0D885}" type="presParOf" srcId="{D1A5AD53-4DF7-4818-96A3-CDE2374670C6}" destId="{1EB6F391-ECD0-456E-BF9A-87018589A84C}" srcOrd="8" destOrd="0" presId="urn:microsoft.com/office/officeart/2005/8/layout/vList2"/>
    <dgm:cxn modelId="{26E02CB7-D003-44F1-931D-5AF8935BC004}" type="presParOf" srcId="{D1A5AD53-4DF7-4818-96A3-CDE2374670C6}" destId="{3D0524E0-91B1-433D-B122-D66FC6896D06}" srcOrd="9" destOrd="0" presId="urn:microsoft.com/office/officeart/2005/8/layout/vList2"/>
    <dgm:cxn modelId="{E5720491-EC37-48AD-A1D5-CF2A384B9A2A}" type="presParOf" srcId="{D1A5AD53-4DF7-4818-96A3-CDE2374670C6}" destId="{19E37C3F-B305-43D5-91F0-B5B0B6F2AED6}" srcOrd="10" destOrd="0" presId="urn:microsoft.com/office/officeart/2005/8/layout/vList2"/>
    <dgm:cxn modelId="{763AEC87-CB89-43C5-86D2-57A0F75FE0E5}" type="presParOf" srcId="{D1A5AD53-4DF7-4818-96A3-CDE2374670C6}" destId="{E6CFF8CE-8CF8-4CF6-84B5-3F3AB1F85F66}" srcOrd="11" destOrd="0" presId="urn:microsoft.com/office/officeart/2005/8/layout/vList2"/>
    <dgm:cxn modelId="{E5235FA2-3E66-4FB0-8CF9-2036B0A4D607}" type="presParOf" srcId="{D1A5AD53-4DF7-4818-96A3-CDE2374670C6}" destId="{BEC67D21-367C-41E7-B583-F15B3E3A7518}" srcOrd="12"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FD38A3F0-49AB-46DC-A2D7-BB38BA954581}" type="doc">
      <dgm:prSet loTypeId="urn:microsoft.com/office/officeart/2005/8/layout/default" loCatId="list" qsTypeId="urn:microsoft.com/office/officeart/2005/8/quickstyle/simple2" qsCatId="simple" csTypeId="urn:microsoft.com/office/officeart/2005/8/colors/accent1_2" csCatId="accent1" phldr="1"/>
      <dgm:spPr/>
      <dgm:t>
        <a:bodyPr/>
        <a:lstStyle/>
        <a:p>
          <a:endParaRPr lang="en-US"/>
        </a:p>
      </dgm:t>
    </dgm:pt>
    <dgm:pt modelId="{87F2E896-C827-4FF3-AA89-9DF905E3C03F}">
      <dgm:prSet custT="1"/>
      <dgm:spPr/>
      <dgm:t>
        <a:bodyPr/>
        <a:lstStyle/>
        <a:p>
          <a:r>
            <a:rPr lang="sv-SE" sz="2200" dirty="0"/>
            <a:t>Tillitsnivåer</a:t>
          </a:r>
        </a:p>
      </dgm:t>
    </dgm:pt>
    <dgm:pt modelId="{1F0E05EC-FAC7-4470-9DC9-775E501415FE}" type="parTrans" cxnId="{C4E33B39-0171-4207-A397-69898DAC9AB1}">
      <dgm:prSet/>
      <dgm:spPr/>
      <dgm:t>
        <a:bodyPr/>
        <a:lstStyle/>
        <a:p>
          <a:endParaRPr lang="en-US"/>
        </a:p>
      </dgm:t>
    </dgm:pt>
    <dgm:pt modelId="{97A7D297-2A7D-441E-A4D4-BE2A15374A88}" type="sibTrans" cxnId="{C4E33B39-0171-4207-A397-69898DAC9AB1}">
      <dgm:prSet/>
      <dgm:spPr/>
      <dgm:t>
        <a:bodyPr/>
        <a:lstStyle/>
        <a:p>
          <a:endParaRPr lang="en-US"/>
        </a:p>
      </dgm:t>
    </dgm:pt>
    <dgm:pt modelId="{44114666-A982-4A2C-BFB0-1AF87956FD01}">
      <dgm:prSet custT="1"/>
      <dgm:spPr/>
      <dgm:t>
        <a:bodyPr/>
        <a:lstStyle/>
        <a:p>
          <a:r>
            <a:rPr lang="sv-SE" sz="2200" kern="1200" dirty="0">
              <a:latin typeface="+mn-lt"/>
            </a:rPr>
            <a:t>Giltigt </a:t>
          </a:r>
          <a:r>
            <a:rPr lang="sv-SE" sz="2200" kern="1200" dirty="0">
              <a:solidFill>
                <a:prstClr val="white"/>
              </a:solidFill>
              <a:latin typeface="+mn-lt"/>
              <a:ea typeface="+mn-ea"/>
              <a:cs typeface="+mn-cs"/>
            </a:rPr>
            <a:t>ordinarie</a:t>
          </a:r>
          <a:r>
            <a:rPr lang="sv-SE" sz="2200" kern="1200" dirty="0">
              <a:latin typeface="+mn-lt"/>
            </a:rPr>
            <a:t> SITHS e-id</a:t>
          </a:r>
        </a:p>
      </dgm:t>
    </dgm:pt>
    <dgm:pt modelId="{6A1D1B32-DCB1-4870-8E8E-486604ACA023}" type="parTrans" cxnId="{E545492C-F515-414C-85D0-2BDDCF02E109}">
      <dgm:prSet/>
      <dgm:spPr/>
      <dgm:t>
        <a:bodyPr/>
        <a:lstStyle/>
        <a:p>
          <a:endParaRPr lang="en-US"/>
        </a:p>
      </dgm:t>
    </dgm:pt>
    <dgm:pt modelId="{F07EB230-3F00-469A-9779-EB68F4D8BF3C}" type="sibTrans" cxnId="{E545492C-F515-414C-85D0-2BDDCF02E109}">
      <dgm:prSet/>
      <dgm:spPr/>
      <dgm:t>
        <a:bodyPr/>
        <a:lstStyle/>
        <a:p>
          <a:endParaRPr lang="en-US"/>
        </a:p>
      </dgm:t>
    </dgm:pt>
    <dgm:pt modelId="{DDD2CC52-94C0-4DFF-A17B-5D27BE5CE9D7}">
      <dgm:prSet custT="1"/>
      <dgm:spPr/>
      <dgm:t>
        <a:bodyPr/>
        <a:lstStyle/>
        <a:p>
          <a:r>
            <a:rPr lang="sv-SE" sz="2200" dirty="0"/>
            <a:t>Avsaknad av giltigt e-id</a:t>
          </a:r>
        </a:p>
      </dgm:t>
    </dgm:pt>
    <dgm:pt modelId="{CBECE359-1A71-4E34-951B-E1744334F6C8}" type="parTrans" cxnId="{5B74674D-644E-4C04-9B2F-CE4F0EFE04DE}">
      <dgm:prSet/>
      <dgm:spPr/>
      <dgm:t>
        <a:bodyPr/>
        <a:lstStyle/>
        <a:p>
          <a:endParaRPr lang="en-US"/>
        </a:p>
      </dgm:t>
    </dgm:pt>
    <dgm:pt modelId="{F5B07605-89D2-44F2-9F98-B9BB9D2BB5EF}" type="sibTrans" cxnId="{5B74674D-644E-4C04-9B2F-CE4F0EFE04DE}">
      <dgm:prSet/>
      <dgm:spPr/>
      <dgm:t>
        <a:bodyPr/>
        <a:lstStyle/>
        <a:p>
          <a:endParaRPr lang="en-US"/>
        </a:p>
      </dgm:t>
    </dgm:pt>
    <dgm:pt modelId="{CBB882F2-E286-470D-A6DC-51BE96FB0B0F}">
      <dgm:prSet custT="1"/>
      <dgm:spPr/>
      <dgm:t>
        <a:bodyPr/>
        <a:lstStyle/>
        <a:p>
          <a:r>
            <a:rPr lang="sv-SE" sz="2200" dirty="0"/>
            <a:t>Reservkort</a:t>
          </a:r>
        </a:p>
      </dgm:t>
    </dgm:pt>
    <dgm:pt modelId="{A0D75D95-B418-4C5E-8806-1706151E29B9}" type="parTrans" cxnId="{AA73D8F1-042B-4192-9B3E-FA0CD250A9AD}">
      <dgm:prSet/>
      <dgm:spPr/>
      <dgm:t>
        <a:bodyPr/>
        <a:lstStyle/>
        <a:p>
          <a:endParaRPr lang="en-US"/>
        </a:p>
      </dgm:t>
    </dgm:pt>
    <dgm:pt modelId="{9A4FFA8E-3B02-49F0-AF56-2086C97F1406}" type="sibTrans" cxnId="{AA73D8F1-042B-4192-9B3E-FA0CD250A9AD}">
      <dgm:prSet/>
      <dgm:spPr/>
      <dgm:t>
        <a:bodyPr/>
        <a:lstStyle/>
        <a:p>
          <a:endParaRPr lang="en-US"/>
        </a:p>
      </dgm:t>
    </dgm:pt>
    <dgm:pt modelId="{559FAA1D-BC64-45A6-9B74-BDBC11FE665C}">
      <dgm:prSet custT="1"/>
      <dgm:spPr/>
      <dgm:t>
        <a:bodyPr/>
        <a:lstStyle/>
        <a:p>
          <a:r>
            <a:rPr lang="sv-SE" sz="2200" dirty="0"/>
            <a:t>Koder</a:t>
          </a:r>
        </a:p>
      </dgm:t>
    </dgm:pt>
    <dgm:pt modelId="{C5ACF3AD-7EC2-4E1D-A136-D53B1EB63508}" type="parTrans" cxnId="{690D6103-664B-4C98-83E8-39CAE905A20C}">
      <dgm:prSet/>
      <dgm:spPr/>
      <dgm:t>
        <a:bodyPr/>
        <a:lstStyle/>
        <a:p>
          <a:endParaRPr lang="en-US"/>
        </a:p>
      </dgm:t>
    </dgm:pt>
    <dgm:pt modelId="{580F9CE3-2F03-41C5-B71C-8CB239448573}" type="sibTrans" cxnId="{690D6103-664B-4C98-83E8-39CAE905A20C}">
      <dgm:prSet/>
      <dgm:spPr/>
      <dgm:t>
        <a:bodyPr/>
        <a:lstStyle/>
        <a:p>
          <a:endParaRPr lang="en-US"/>
        </a:p>
      </dgm:t>
    </dgm:pt>
    <dgm:pt modelId="{56701D61-AF8F-474A-8787-209F5DD1DAC2}">
      <dgm:prSet custT="1"/>
      <dgm:spPr/>
      <dgm:t>
        <a:bodyPr/>
        <a:lstStyle/>
        <a:p>
          <a:r>
            <a:rPr lang="sv-SE" sz="2200" dirty="0"/>
            <a:t>Utbildning journal- och IT-system</a:t>
          </a:r>
        </a:p>
      </dgm:t>
    </dgm:pt>
    <dgm:pt modelId="{D9A4E638-EC80-4FD7-812F-26D57DB3B01C}" type="parTrans" cxnId="{4248F378-925F-4ECD-8D62-54A2F42DA295}">
      <dgm:prSet/>
      <dgm:spPr/>
      <dgm:t>
        <a:bodyPr/>
        <a:lstStyle/>
        <a:p>
          <a:endParaRPr lang="en-US"/>
        </a:p>
      </dgm:t>
    </dgm:pt>
    <dgm:pt modelId="{0D570C15-8997-45A9-9803-90814D40C05B}" type="sibTrans" cxnId="{4248F378-925F-4ECD-8D62-54A2F42DA295}">
      <dgm:prSet/>
      <dgm:spPr/>
      <dgm:t>
        <a:bodyPr/>
        <a:lstStyle/>
        <a:p>
          <a:endParaRPr lang="en-US"/>
        </a:p>
      </dgm:t>
    </dgm:pt>
    <dgm:pt modelId="{99DEE5D4-EE69-4BA3-BA06-B9E602CA4E1F}" type="pres">
      <dgm:prSet presAssocID="{FD38A3F0-49AB-46DC-A2D7-BB38BA954581}" presName="diagram" presStyleCnt="0">
        <dgm:presLayoutVars>
          <dgm:dir/>
          <dgm:resizeHandles val="exact"/>
        </dgm:presLayoutVars>
      </dgm:prSet>
      <dgm:spPr/>
    </dgm:pt>
    <dgm:pt modelId="{B51FACA3-8950-4AFB-85D5-DF01AB8D467F}" type="pres">
      <dgm:prSet presAssocID="{87F2E896-C827-4FF3-AA89-9DF905E3C03F}" presName="node" presStyleLbl="node1" presStyleIdx="0" presStyleCnt="6">
        <dgm:presLayoutVars>
          <dgm:bulletEnabled val="1"/>
        </dgm:presLayoutVars>
      </dgm:prSet>
      <dgm:spPr/>
    </dgm:pt>
    <dgm:pt modelId="{7BF9D54A-1794-4B2B-ACF2-9CA535C5AD6A}" type="pres">
      <dgm:prSet presAssocID="{97A7D297-2A7D-441E-A4D4-BE2A15374A88}" presName="sibTrans" presStyleCnt="0"/>
      <dgm:spPr/>
    </dgm:pt>
    <dgm:pt modelId="{294DC21C-1448-4411-BD23-11D8F8526DCF}" type="pres">
      <dgm:prSet presAssocID="{44114666-A982-4A2C-BFB0-1AF87956FD01}" presName="node" presStyleLbl="node1" presStyleIdx="1" presStyleCnt="6" custLinFactNeighborX="166" custLinFactNeighborY="-787">
        <dgm:presLayoutVars>
          <dgm:bulletEnabled val="1"/>
        </dgm:presLayoutVars>
      </dgm:prSet>
      <dgm:spPr/>
    </dgm:pt>
    <dgm:pt modelId="{F3D4134E-30D2-423C-8798-7406C0F24ACB}" type="pres">
      <dgm:prSet presAssocID="{F07EB230-3F00-469A-9779-EB68F4D8BF3C}" presName="sibTrans" presStyleCnt="0"/>
      <dgm:spPr/>
    </dgm:pt>
    <dgm:pt modelId="{968D6CA0-CC67-454E-96F8-0B4A9D827DAF}" type="pres">
      <dgm:prSet presAssocID="{DDD2CC52-94C0-4DFF-A17B-5D27BE5CE9D7}" presName="node" presStyleLbl="node1" presStyleIdx="2" presStyleCnt="6">
        <dgm:presLayoutVars>
          <dgm:bulletEnabled val="1"/>
        </dgm:presLayoutVars>
      </dgm:prSet>
      <dgm:spPr/>
    </dgm:pt>
    <dgm:pt modelId="{B4EFBB6E-7EEA-4DC4-8A8B-DA5667C58EB1}" type="pres">
      <dgm:prSet presAssocID="{F5B07605-89D2-44F2-9F98-B9BB9D2BB5EF}" presName="sibTrans" presStyleCnt="0"/>
      <dgm:spPr/>
    </dgm:pt>
    <dgm:pt modelId="{0FB7058D-3680-41DA-AC42-6500AAA5546E}" type="pres">
      <dgm:prSet presAssocID="{CBB882F2-E286-470D-A6DC-51BE96FB0B0F}" presName="node" presStyleLbl="node1" presStyleIdx="3" presStyleCnt="6">
        <dgm:presLayoutVars>
          <dgm:bulletEnabled val="1"/>
        </dgm:presLayoutVars>
      </dgm:prSet>
      <dgm:spPr/>
    </dgm:pt>
    <dgm:pt modelId="{D724A024-19FD-4D7F-86C6-A40EA3FE4137}" type="pres">
      <dgm:prSet presAssocID="{9A4FFA8E-3B02-49F0-AF56-2086C97F1406}" presName="sibTrans" presStyleCnt="0"/>
      <dgm:spPr/>
    </dgm:pt>
    <dgm:pt modelId="{4BD55F4F-EDBE-4281-BCAC-15FED9E3C109}" type="pres">
      <dgm:prSet presAssocID="{559FAA1D-BC64-45A6-9B74-BDBC11FE665C}" presName="node" presStyleLbl="node1" presStyleIdx="4" presStyleCnt="6">
        <dgm:presLayoutVars>
          <dgm:bulletEnabled val="1"/>
        </dgm:presLayoutVars>
      </dgm:prSet>
      <dgm:spPr/>
    </dgm:pt>
    <dgm:pt modelId="{1D655826-61CD-43F2-80F0-F63A02445AB6}" type="pres">
      <dgm:prSet presAssocID="{580F9CE3-2F03-41C5-B71C-8CB239448573}" presName="sibTrans" presStyleCnt="0"/>
      <dgm:spPr/>
    </dgm:pt>
    <dgm:pt modelId="{28486D5B-E240-4A56-8E86-0E9E6C86BD46}" type="pres">
      <dgm:prSet presAssocID="{56701D61-AF8F-474A-8787-209F5DD1DAC2}" presName="node" presStyleLbl="node1" presStyleIdx="5" presStyleCnt="6">
        <dgm:presLayoutVars>
          <dgm:bulletEnabled val="1"/>
        </dgm:presLayoutVars>
      </dgm:prSet>
      <dgm:spPr/>
    </dgm:pt>
  </dgm:ptLst>
  <dgm:cxnLst>
    <dgm:cxn modelId="{690D6103-664B-4C98-83E8-39CAE905A20C}" srcId="{FD38A3F0-49AB-46DC-A2D7-BB38BA954581}" destId="{559FAA1D-BC64-45A6-9B74-BDBC11FE665C}" srcOrd="4" destOrd="0" parTransId="{C5ACF3AD-7EC2-4E1D-A136-D53B1EB63508}" sibTransId="{580F9CE3-2F03-41C5-B71C-8CB239448573}"/>
    <dgm:cxn modelId="{4A827C15-160F-4D40-BDCA-5A499D18C4A5}" type="presOf" srcId="{FD38A3F0-49AB-46DC-A2D7-BB38BA954581}" destId="{99DEE5D4-EE69-4BA3-BA06-B9E602CA4E1F}" srcOrd="0" destOrd="0" presId="urn:microsoft.com/office/officeart/2005/8/layout/default"/>
    <dgm:cxn modelId="{92A79119-9469-43CB-9646-FAE70C4A8558}" type="presOf" srcId="{44114666-A982-4A2C-BFB0-1AF87956FD01}" destId="{294DC21C-1448-4411-BD23-11D8F8526DCF}" srcOrd="0" destOrd="0" presId="urn:microsoft.com/office/officeart/2005/8/layout/default"/>
    <dgm:cxn modelId="{E545492C-F515-414C-85D0-2BDDCF02E109}" srcId="{FD38A3F0-49AB-46DC-A2D7-BB38BA954581}" destId="{44114666-A982-4A2C-BFB0-1AF87956FD01}" srcOrd="1" destOrd="0" parTransId="{6A1D1B32-DCB1-4870-8E8E-486604ACA023}" sibTransId="{F07EB230-3F00-469A-9779-EB68F4D8BF3C}"/>
    <dgm:cxn modelId="{42E0C136-2B7A-4398-BBFB-56883CD382E3}" type="presOf" srcId="{87F2E896-C827-4FF3-AA89-9DF905E3C03F}" destId="{B51FACA3-8950-4AFB-85D5-DF01AB8D467F}" srcOrd="0" destOrd="0" presId="urn:microsoft.com/office/officeart/2005/8/layout/default"/>
    <dgm:cxn modelId="{C4E33B39-0171-4207-A397-69898DAC9AB1}" srcId="{FD38A3F0-49AB-46DC-A2D7-BB38BA954581}" destId="{87F2E896-C827-4FF3-AA89-9DF905E3C03F}" srcOrd="0" destOrd="0" parTransId="{1F0E05EC-FAC7-4470-9DC9-775E501415FE}" sibTransId="{97A7D297-2A7D-441E-A4D4-BE2A15374A88}"/>
    <dgm:cxn modelId="{5B74674D-644E-4C04-9B2F-CE4F0EFE04DE}" srcId="{FD38A3F0-49AB-46DC-A2D7-BB38BA954581}" destId="{DDD2CC52-94C0-4DFF-A17B-5D27BE5CE9D7}" srcOrd="2" destOrd="0" parTransId="{CBECE359-1A71-4E34-951B-E1744334F6C8}" sibTransId="{F5B07605-89D2-44F2-9F98-B9BB9D2BB5EF}"/>
    <dgm:cxn modelId="{4248F378-925F-4ECD-8D62-54A2F42DA295}" srcId="{FD38A3F0-49AB-46DC-A2D7-BB38BA954581}" destId="{56701D61-AF8F-474A-8787-209F5DD1DAC2}" srcOrd="5" destOrd="0" parTransId="{D9A4E638-EC80-4FD7-812F-26D57DB3B01C}" sibTransId="{0D570C15-8997-45A9-9803-90814D40C05B}"/>
    <dgm:cxn modelId="{CBCA119A-C4DB-4A14-BECD-A8215C71B167}" type="presOf" srcId="{CBB882F2-E286-470D-A6DC-51BE96FB0B0F}" destId="{0FB7058D-3680-41DA-AC42-6500AAA5546E}" srcOrd="0" destOrd="0" presId="urn:microsoft.com/office/officeart/2005/8/layout/default"/>
    <dgm:cxn modelId="{1467EAA5-17A2-477D-B213-EDCEE4366F9D}" type="presOf" srcId="{DDD2CC52-94C0-4DFF-A17B-5D27BE5CE9D7}" destId="{968D6CA0-CC67-454E-96F8-0B4A9D827DAF}" srcOrd="0" destOrd="0" presId="urn:microsoft.com/office/officeart/2005/8/layout/default"/>
    <dgm:cxn modelId="{A9EDE0C8-575D-4271-9591-28E385F3962F}" type="presOf" srcId="{559FAA1D-BC64-45A6-9B74-BDBC11FE665C}" destId="{4BD55F4F-EDBE-4281-BCAC-15FED9E3C109}" srcOrd="0" destOrd="0" presId="urn:microsoft.com/office/officeart/2005/8/layout/default"/>
    <dgm:cxn modelId="{AA73D8F1-042B-4192-9B3E-FA0CD250A9AD}" srcId="{FD38A3F0-49AB-46DC-A2D7-BB38BA954581}" destId="{CBB882F2-E286-470D-A6DC-51BE96FB0B0F}" srcOrd="3" destOrd="0" parTransId="{A0D75D95-B418-4C5E-8806-1706151E29B9}" sibTransId="{9A4FFA8E-3B02-49F0-AF56-2086C97F1406}"/>
    <dgm:cxn modelId="{135200FC-D6AC-4D36-8524-ED6D1FBE51CE}" type="presOf" srcId="{56701D61-AF8F-474A-8787-209F5DD1DAC2}" destId="{28486D5B-E240-4A56-8E86-0E9E6C86BD46}" srcOrd="0" destOrd="0" presId="urn:microsoft.com/office/officeart/2005/8/layout/default"/>
    <dgm:cxn modelId="{233E0D0B-C7D8-4F88-A7DA-A0A3C045DE2D}" type="presParOf" srcId="{99DEE5D4-EE69-4BA3-BA06-B9E602CA4E1F}" destId="{B51FACA3-8950-4AFB-85D5-DF01AB8D467F}" srcOrd="0" destOrd="0" presId="urn:microsoft.com/office/officeart/2005/8/layout/default"/>
    <dgm:cxn modelId="{1ABCB880-69A5-47FF-B1EE-215EB290F93E}" type="presParOf" srcId="{99DEE5D4-EE69-4BA3-BA06-B9E602CA4E1F}" destId="{7BF9D54A-1794-4B2B-ACF2-9CA535C5AD6A}" srcOrd="1" destOrd="0" presId="urn:microsoft.com/office/officeart/2005/8/layout/default"/>
    <dgm:cxn modelId="{DF26FE3F-1354-4E03-B886-940A563A7EAC}" type="presParOf" srcId="{99DEE5D4-EE69-4BA3-BA06-B9E602CA4E1F}" destId="{294DC21C-1448-4411-BD23-11D8F8526DCF}" srcOrd="2" destOrd="0" presId="urn:microsoft.com/office/officeart/2005/8/layout/default"/>
    <dgm:cxn modelId="{9332FA3C-4489-4572-864D-C56BF94F4DD9}" type="presParOf" srcId="{99DEE5D4-EE69-4BA3-BA06-B9E602CA4E1F}" destId="{F3D4134E-30D2-423C-8798-7406C0F24ACB}" srcOrd="3" destOrd="0" presId="urn:microsoft.com/office/officeart/2005/8/layout/default"/>
    <dgm:cxn modelId="{677C4D4D-17B7-4558-B05B-C1F856378971}" type="presParOf" srcId="{99DEE5D4-EE69-4BA3-BA06-B9E602CA4E1F}" destId="{968D6CA0-CC67-454E-96F8-0B4A9D827DAF}" srcOrd="4" destOrd="0" presId="urn:microsoft.com/office/officeart/2005/8/layout/default"/>
    <dgm:cxn modelId="{C63B13CD-A91A-4406-B4BE-8B20B29D44D7}" type="presParOf" srcId="{99DEE5D4-EE69-4BA3-BA06-B9E602CA4E1F}" destId="{B4EFBB6E-7EEA-4DC4-8A8B-DA5667C58EB1}" srcOrd="5" destOrd="0" presId="urn:microsoft.com/office/officeart/2005/8/layout/default"/>
    <dgm:cxn modelId="{D9E21015-C73F-42D0-AEAC-20ED7E8341B1}" type="presParOf" srcId="{99DEE5D4-EE69-4BA3-BA06-B9E602CA4E1F}" destId="{0FB7058D-3680-41DA-AC42-6500AAA5546E}" srcOrd="6" destOrd="0" presId="urn:microsoft.com/office/officeart/2005/8/layout/default"/>
    <dgm:cxn modelId="{32D4BD28-627C-493A-82B2-DB8082028A78}" type="presParOf" srcId="{99DEE5D4-EE69-4BA3-BA06-B9E602CA4E1F}" destId="{D724A024-19FD-4D7F-86C6-A40EA3FE4137}" srcOrd="7" destOrd="0" presId="urn:microsoft.com/office/officeart/2005/8/layout/default"/>
    <dgm:cxn modelId="{FD7491B1-F74E-40F5-BA3B-3BAFF20AA80A}" type="presParOf" srcId="{99DEE5D4-EE69-4BA3-BA06-B9E602CA4E1F}" destId="{4BD55F4F-EDBE-4281-BCAC-15FED9E3C109}" srcOrd="8" destOrd="0" presId="urn:microsoft.com/office/officeart/2005/8/layout/default"/>
    <dgm:cxn modelId="{8F91E0E3-BB08-4FD8-8190-FFF0A2239386}" type="presParOf" srcId="{99DEE5D4-EE69-4BA3-BA06-B9E602CA4E1F}" destId="{1D655826-61CD-43F2-80F0-F63A02445AB6}" srcOrd="9" destOrd="0" presId="urn:microsoft.com/office/officeart/2005/8/layout/default"/>
    <dgm:cxn modelId="{5B4237D8-5558-4BFD-9A28-E4AEB2346840}" type="presParOf" srcId="{99DEE5D4-EE69-4BA3-BA06-B9E602CA4E1F}" destId="{28486D5B-E240-4A56-8E86-0E9E6C86BD46}" srcOrd="10" destOrd="0" presId="urn:microsoft.com/office/officeart/2005/8/layout/defaul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F8FB3165-D667-4D32-875C-F4F197C7E3C4}" type="doc">
      <dgm:prSet loTypeId="urn:microsoft.com/office/officeart/2008/layout/LinedList" loCatId="list" qsTypeId="urn:microsoft.com/office/officeart/2005/8/quickstyle/simple1" qsCatId="simple" csTypeId="urn:microsoft.com/office/officeart/2005/8/colors/accent2_2" csCatId="accent2"/>
      <dgm:spPr/>
      <dgm:t>
        <a:bodyPr/>
        <a:lstStyle/>
        <a:p>
          <a:endParaRPr lang="en-US"/>
        </a:p>
      </dgm:t>
    </dgm:pt>
    <dgm:pt modelId="{64F8CC7C-EE3D-46DB-8703-FCC9B96B044D}">
      <dgm:prSet/>
      <dgm:spPr/>
      <dgm:t>
        <a:bodyPr/>
        <a:lstStyle/>
        <a:p>
          <a:r>
            <a:rPr lang="en-US"/>
            <a:t>Arbetstagare som är anställda av bemanningsföretag ska enligt de nya reglerna erbjudas en tillsvidareanställning av kundföretaget de är placerade hos om de har varit placerade på samma företag i sammanlagt 24 månader under en period om 36 månader. Vill kundföretaget inte erbjuda en tillsvidareanställning kan de välja att istället betala en ersättning motsvarande två månadslöner.</a:t>
          </a:r>
        </a:p>
      </dgm:t>
    </dgm:pt>
    <dgm:pt modelId="{812E5518-5BB0-4E72-A39A-33ABF85F9444}" type="parTrans" cxnId="{2DE0E403-CD3C-451C-9A40-43F2E0345292}">
      <dgm:prSet/>
      <dgm:spPr/>
      <dgm:t>
        <a:bodyPr/>
        <a:lstStyle/>
        <a:p>
          <a:endParaRPr lang="en-US"/>
        </a:p>
      </dgm:t>
    </dgm:pt>
    <dgm:pt modelId="{452EA883-6CBE-4F34-A2E6-E87E16839F03}" type="sibTrans" cxnId="{2DE0E403-CD3C-451C-9A40-43F2E0345292}">
      <dgm:prSet/>
      <dgm:spPr/>
      <dgm:t>
        <a:bodyPr/>
        <a:lstStyle/>
        <a:p>
          <a:endParaRPr lang="en-US"/>
        </a:p>
      </dgm:t>
    </dgm:pt>
    <dgm:pt modelId="{1647BEF2-86DB-4193-9AA8-3C66D5C32605}">
      <dgm:prSet/>
      <dgm:spPr/>
      <dgm:t>
        <a:bodyPr/>
        <a:lstStyle/>
        <a:p>
          <a:r>
            <a:rPr lang="en-US"/>
            <a:t>Om inte regionen erbjuder anställning blir skyldiga att betala ersättning motsvarande två månadslöner (till konsulten).</a:t>
          </a:r>
        </a:p>
      </dgm:t>
    </dgm:pt>
    <dgm:pt modelId="{6ECE78E7-7D69-48F6-9986-3A54C96B760D}" type="parTrans" cxnId="{9E573A53-D6AC-468C-B9BC-5AB2A914972B}">
      <dgm:prSet/>
      <dgm:spPr/>
      <dgm:t>
        <a:bodyPr/>
        <a:lstStyle/>
        <a:p>
          <a:endParaRPr lang="en-US"/>
        </a:p>
      </dgm:t>
    </dgm:pt>
    <dgm:pt modelId="{4DE9028D-4841-488B-AC49-E601F1D1CD96}" type="sibTrans" cxnId="{9E573A53-D6AC-468C-B9BC-5AB2A914972B}">
      <dgm:prSet/>
      <dgm:spPr/>
      <dgm:t>
        <a:bodyPr/>
        <a:lstStyle/>
        <a:p>
          <a:endParaRPr lang="en-US"/>
        </a:p>
      </dgm:t>
    </dgm:pt>
    <dgm:pt modelId="{0E6C3E9F-4A06-41E2-A264-FF2031F5D323}" type="pres">
      <dgm:prSet presAssocID="{F8FB3165-D667-4D32-875C-F4F197C7E3C4}" presName="vert0" presStyleCnt="0">
        <dgm:presLayoutVars>
          <dgm:dir/>
          <dgm:animOne val="branch"/>
          <dgm:animLvl val="lvl"/>
        </dgm:presLayoutVars>
      </dgm:prSet>
      <dgm:spPr/>
    </dgm:pt>
    <dgm:pt modelId="{9C6129A9-66A7-4483-B4B7-15146AD47EA9}" type="pres">
      <dgm:prSet presAssocID="{64F8CC7C-EE3D-46DB-8703-FCC9B96B044D}" presName="thickLine" presStyleLbl="alignNode1" presStyleIdx="0" presStyleCnt="2"/>
      <dgm:spPr/>
    </dgm:pt>
    <dgm:pt modelId="{C72F5BFC-B318-4C79-9270-FBB9F0F78472}" type="pres">
      <dgm:prSet presAssocID="{64F8CC7C-EE3D-46DB-8703-FCC9B96B044D}" presName="horz1" presStyleCnt="0"/>
      <dgm:spPr/>
    </dgm:pt>
    <dgm:pt modelId="{A553220D-9DC1-4C79-B6F2-228BAA5257D1}" type="pres">
      <dgm:prSet presAssocID="{64F8CC7C-EE3D-46DB-8703-FCC9B96B044D}" presName="tx1" presStyleLbl="revTx" presStyleIdx="0" presStyleCnt="2"/>
      <dgm:spPr/>
    </dgm:pt>
    <dgm:pt modelId="{FA532636-9017-4F7A-8118-F0667EEEB1A9}" type="pres">
      <dgm:prSet presAssocID="{64F8CC7C-EE3D-46DB-8703-FCC9B96B044D}" presName="vert1" presStyleCnt="0"/>
      <dgm:spPr/>
    </dgm:pt>
    <dgm:pt modelId="{EC7C58D9-6CF3-4904-8724-9BE90D44C906}" type="pres">
      <dgm:prSet presAssocID="{1647BEF2-86DB-4193-9AA8-3C66D5C32605}" presName="thickLine" presStyleLbl="alignNode1" presStyleIdx="1" presStyleCnt="2"/>
      <dgm:spPr/>
    </dgm:pt>
    <dgm:pt modelId="{B675159F-59FB-4BA8-85ED-09817769DA9A}" type="pres">
      <dgm:prSet presAssocID="{1647BEF2-86DB-4193-9AA8-3C66D5C32605}" presName="horz1" presStyleCnt="0"/>
      <dgm:spPr/>
    </dgm:pt>
    <dgm:pt modelId="{75D98A0E-E1EC-4634-AA0A-A7B830B5983A}" type="pres">
      <dgm:prSet presAssocID="{1647BEF2-86DB-4193-9AA8-3C66D5C32605}" presName="tx1" presStyleLbl="revTx" presStyleIdx="1" presStyleCnt="2"/>
      <dgm:spPr/>
    </dgm:pt>
    <dgm:pt modelId="{6620276A-E9CB-4C23-AE51-430D8910791E}" type="pres">
      <dgm:prSet presAssocID="{1647BEF2-86DB-4193-9AA8-3C66D5C32605}" presName="vert1" presStyleCnt="0"/>
      <dgm:spPr/>
    </dgm:pt>
  </dgm:ptLst>
  <dgm:cxnLst>
    <dgm:cxn modelId="{2DE0E403-CD3C-451C-9A40-43F2E0345292}" srcId="{F8FB3165-D667-4D32-875C-F4F197C7E3C4}" destId="{64F8CC7C-EE3D-46DB-8703-FCC9B96B044D}" srcOrd="0" destOrd="0" parTransId="{812E5518-5BB0-4E72-A39A-33ABF85F9444}" sibTransId="{452EA883-6CBE-4F34-A2E6-E87E16839F03}"/>
    <dgm:cxn modelId="{9E573A53-D6AC-468C-B9BC-5AB2A914972B}" srcId="{F8FB3165-D667-4D32-875C-F4F197C7E3C4}" destId="{1647BEF2-86DB-4193-9AA8-3C66D5C32605}" srcOrd="1" destOrd="0" parTransId="{6ECE78E7-7D69-48F6-9986-3A54C96B760D}" sibTransId="{4DE9028D-4841-488B-AC49-E601F1D1CD96}"/>
    <dgm:cxn modelId="{4F148AA5-A13F-45AC-9038-FA1E569EE955}" type="presOf" srcId="{1647BEF2-86DB-4193-9AA8-3C66D5C32605}" destId="{75D98A0E-E1EC-4634-AA0A-A7B830B5983A}" srcOrd="0" destOrd="0" presId="urn:microsoft.com/office/officeart/2008/layout/LinedList"/>
    <dgm:cxn modelId="{327C17A7-0CF4-47D1-A4FB-B89FBC871E19}" type="presOf" srcId="{F8FB3165-D667-4D32-875C-F4F197C7E3C4}" destId="{0E6C3E9F-4A06-41E2-A264-FF2031F5D323}" srcOrd="0" destOrd="0" presId="urn:microsoft.com/office/officeart/2008/layout/LinedList"/>
    <dgm:cxn modelId="{31BB2DC4-B7C2-4CDD-8F38-40C7D637E754}" type="presOf" srcId="{64F8CC7C-EE3D-46DB-8703-FCC9B96B044D}" destId="{A553220D-9DC1-4C79-B6F2-228BAA5257D1}" srcOrd="0" destOrd="0" presId="urn:microsoft.com/office/officeart/2008/layout/LinedList"/>
    <dgm:cxn modelId="{E3214489-9546-4631-ADB8-A705D097FB7C}" type="presParOf" srcId="{0E6C3E9F-4A06-41E2-A264-FF2031F5D323}" destId="{9C6129A9-66A7-4483-B4B7-15146AD47EA9}" srcOrd="0" destOrd="0" presId="urn:microsoft.com/office/officeart/2008/layout/LinedList"/>
    <dgm:cxn modelId="{91A8EECC-B92B-4C41-A514-8419911F9148}" type="presParOf" srcId="{0E6C3E9F-4A06-41E2-A264-FF2031F5D323}" destId="{C72F5BFC-B318-4C79-9270-FBB9F0F78472}" srcOrd="1" destOrd="0" presId="urn:microsoft.com/office/officeart/2008/layout/LinedList"/>
    <dgm:cxn modelId="{BB7CBC2A-F6BD-4C4C-82C5-4CCC3A004FAA}" type="presParOf" srcId="{C72F5BFC-B318-4C79-9270-FBB9F0F78472}" destId="{A553220D-9DC1-4C79-B6F2-228BAA5257D1}" srcOrd="0" destOrd="0" presId="urn:microsoft.com/office/officeart/2008/layout/LinedList"/>
    <dgm:cxn modelId="{495D2304-A8EA-40B3-9935-80F22BBF90ED}" type="presParOf" srcId="{C72F5BFC-B318-4C79-9270-FBB9F0F78472}" destId="{FA532636-9017-4F7A-8118-F0667EEEB1A9}" srcOrd="1" destOrd="0" presId="urn:microsoft.com/office/officeart/2008/layout/LinedList"/>
    <dgm:cxn modelId="{B4BBAAC2-DA9D-44CE-8302-4201D3B20E1F}" type="presParOf" srcId="{0E6C3E9F-4A06-41E2-A264-FF2031F5D323}" destId="{EC7C58D9-6CF3-4904-8724-9BE90D44C906}" srcOrd="2" destOrd="0" presId="urn:microsoft.com/office/officeart/2008/layout/LinedList"/>
    <dgm:cxn modelId="{D4B3DDF9-C9C2-4086-8E09-33A37E03F286}" type="presParOf" srcId="{0E6C3E9F-4A06-41E2-A264-FF2031F5D323}" destId="{B675159F-59FB-4BA8-85ED-09817769DA9A}" srcOrd="3" destOrd="0" presId="urn:microsoft.com/office/officeart/2008/layout/LinedList"/>
    <dgm:cxn modelId="{DF261C58-96AE-4DFE-9FE8-7AF6515923BC}" type="presParOf" srcId="{B675159F-59FB-4BA8-85ED-09817769DA9A}" destId="{75D98A0E-E1EC-4634-AA0A-A7B830B5983A}" srcOrd="0" destOrd="0" presId="urn:microsoft.com/office/officeart/2008/layout/LinedList"/>
    <dgm:cxn modelId="{E5C32EAA-A60C-4F17-B534-38F9B770D4B3}" type="presParOf" srcId="{B675159F-59FB-4BA8-85ED-09817769DA9A}" destId="{6620276A-E9CB-4C23-AE51-430D8910791E}" srcOrd="1" destOrd="0" presId="urn:microsoft.com/office/officeart/2008/layout/Lin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8694E25-B2BB-4C6C-8A52-ADC6A90C4EC3}">
      <dsp:nvSpPr>
        <dsp:cNvPr id="0" name=""/>
        <dsp:cNvSpPr/>
      </dsp:nvSpPr>
      <dsp:spPr>
        <a:xfrm>
          <a:off x="0" y="12700"/>
          <a:ext cx="8650817" cy="599625"/>
        </a:xfrm>
        <a:prstGeom prst="roundRect">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marL="0" lvl="0" indent="0" algn="l" defTabSz="1111250">
            <a:lnSpc>
              <a:spcPct val="90000"/>
            </a:lnSpc>
            <a:spcBef>
              <a:spcPct val="0"/>
            </a:spcBef>
            <a:spcAft>
              <a:spcPct val="35000"/>
            </a:spcAft>
            <a:buNone/>
          </a:pPr>
          <a:r>
            <a:rPr lang="sv-SE" sz="2500" kern="1200" dirty="0"/>
            <a:t>Introduktion av </a:t>
          </a:r>
          <a:r>
            <a:rPr lang="sv-SE" sz="2500" kern="1200" dirty="0">
              <a:latin typeface="Verdana"/>
            </a:rPr>
            <a:t>avtalsförvaltningen</a:t>
          </a:r>
          <a:endParaRPr lang="sv-SE" sz="2500" kern="1200" dirty="0"/>
        </a:p>
      </dsp:txBody>
      <dsp:txXfrm>
        <a:off x="29271" y="41971"/>
        <a:ext cx="8592275" cy="541083"/>
      </dsp:txXfrm>
    </dsp:sp>
    <dsp:sp modelId="{8DF43C4F-DABC-4120-ADCC-E53756655E9A}">
      <dsp:nvSpPr>
        <dsp:cNvPr id="0" name=""/>
        <dsp:cNvSpPr/>
      </dsp:nvSpPr>
      <dsp:spPr>
        <a:xfrm>
          <a:off x="0" y="684325"/>
          <a:ext cx="8650817" cy="599625"/>
        </a:xfrm>
        <a:prstGeom prst="roundRect">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marL="0" lvl="0" indent="0" algn="l" defTabSz="1111250" rtl="0">
            <a:lnSpc>
              <a:spcPct val="90000"/>
            </a:lnSpc>
            <a:spcBef>
              <a:spcPct val="0"/>
            </a:spcBef>
            <a:spcAft>
              <a:spcPct val="35000"/>
            </a:spcAft>
            <a:buNone/>
          </a:pPr>
          <a:r>
            <a:rPr lang="sv-SE" sz="2500" kern="1200" dirty="0">
              <a:latin typeface="Verdana"/>
            </a:rPr>
            <a:t>Upphandling</a:t>
          </a:r>
          <a:r>
            <a:rPr lang="sv-SE" sz="2500" kern="1200" dirty="0"/>
            <a:t> </a:t>
          </a:r>
          <a:r>
            <a:rPr lang="sv-SE" sz="2500" kern="1200" dirty="0">
              <a:latin typeface="Verdana"/>
            </a:rPr>
            <a:t>och avropsförfarande</a:t>
          </a:r>
          <a:endParaRPr lang="sv-SE" sz="2500" kern="1200" dirty="0"/>
        </a:p>
      </dsp:txBody>
      <dsp:txXfrm>
        <a:off x="29271" y="713596"/>
        <a:ext cx="8592275" cy="541083"/>
      </dsp:txXfrm>
    </dsp:sp>
    <dsp:sp modelId="{4E7318B6-53C4-491E-95A7-5618018EDFA7}">
      <dsp:nvSpPr>
        <dsp:cNvPr id="0" name=""/>
        <dsp:cNvSpPr/>
      </dsp:nvSpPr>
      <dsp:spPr>
        <a:xfrm>
          <a:off x="0" y="1355950"/>
          <a:ext cx="8650817" cy="599625"/>
        </a:xfrm>
        <a:prstGeom prst="roundRect">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marL="0" lvl="0" indent="0" algn="l" defTabSz="1111250">
            <a:lnSpc>
              <a:spcPct val="90000"/>
            </a:lnSpc>
            <a:spcBef>
              <a:spcPct val="0"/>
            </a:spcBef>
            <a:spcAft>
              <a:spcPct val="35000"/>
            </a:spcAft>
            <a:buNone/>
          </a:pPr>
          <a:r>
            <a:rPr lang="sv-SE" sz="2500" kern="1200" dirty="0">
              <a:latin typeface="Verdana"/>
            </a:rPr>
            <a:t>Paus</a:t>
          </a:r>
        </a:p>
      </dsp:txBody>
      <dsp:txXfrm>
        <a:off x="29271" y="1385221"/>
        <a:ext cx="8592275" cy="541083"/>
      </dsp:txXfrm>
    </dsp:sp>
    <dsp:sp modelId="{61AFA79B-8466-437F-82A7-DC728A3F7E5E}">
      <dsp:nvSpPr>
        <dsp:cNvPr id="0" name=""/>
        <dsp:cNvSpPr/>
      </dsp:nvSpPr>
      <dsp:spPr>
        <a:xfrm>
          <a:off x="0" y="2027575"/>
          <a:ext cx="8650817" cy="599625"/>
        </a:xfrm>
        <a:prstGeom prst="roundRect">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marL="0" lvl="0" indent="0" algn="l" defTabSz="1111250">
            <a:lnSpc>
              <a:spcPct val="90000"/>
            </a:lnSpc>
            <a:spcBef>
              <a:spcPct val="0"/>
            </a:spcBef>
            <a:spcAft>
              <a:spcPct val="35000"/>
            </a:spcAft>
            <a:buNone/>
          </a:pPr>
          <a:r>
            <a:rPr lang="sv-SE" sz="2500" kern="1200" dirty="0">
              <a:latin typeface="Verdana"/>
            </a:rPr>
            <a:t>Kravspecifikation</a:t>
          </a:r>
          <a:endParaRPr lang="sv-SE" sz="2500" kern="1200" dirty="0"/>
        </a:p>
      </dsp:txBody>
      <dsp:txXfrm>
        <a:off x="29271" y="2056846"/>
        <a:ext cx="8592275" cy="541083"/>
      </dsp:txXfrm>
    </dsp:sp>
    <dsp:sp modelId="{BC0E3C0F-EA9F-43AD-A02F-3D7E18FF1355}">
      <dsp:nvSpPr>
        <dsp:cNvPr id="0" name=""/>
        <dsp:cNvSpPr/>
      </dsp:nvSpPr>
      <dsp:spPr>
        <a:xfrm>
          <a:off x="0" y="2699200"/>
          <a:ext cx="8650817" cy="599625"/>
        </a:xfrm>
        <a:prstGeom prst="roundRect">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marL="0" lvl="0" indent="0" algn="l" defTabSz="1111250">
            <a:lnSpc>
              <a:spcPct val="90000"/>
            </a:lnSpc>
            <a:spcBef>
              <a:spcPct val="0"/>
            </a:spcBef>
            <a:spcAft>
              <a:spcPct val="35000"/>
            </a:spcAft>
            <a:buNone/>
          </a:pPr>
          <a:r>
            <a:rPr lang="sv-SE" sz="2500" kern="1200" dirty="0"/>
            <a:t>Avtalsvillkor</a:t>
          </a:r>
        </a:p>
      </dsp:txBody>
      <dsp:txXfrm>
        <a:off x="29271" y="2728471"/>
        <a:ext cx="8592275" cy="541083"/>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852C07C-0647-4E58-A0A9-939B89F1E530}">
      <dsp:nvSpPr>
        <dsp:cNvPr id="0" name=""/>
        <dsp:cNvSpPr/>
      </dsp:nvSpPr>
      <dsp:spPr>
        <a:xfrm>
          <a:off x="1459596" y="13262"/>
          <a:ext cx="1955812" cy="1955812"/>
        </a:xfrm>
        <a:prstGeom prst="ellipse">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72BBE77B-87FB-4DA4-939E-3B3925FE0919}">
      <dsp:nvSpPr>
        <dsp:cNvPr id="0" name=""/>
        <dsp:cNvSpPr/>
      </dsp:nvSpPr>
      <dsp:spPr>
        <a:xfrm>
          <a:off x="1876409" y="430075"/>
          <a:ext cx="1122187" cy="1122187"/>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DF2A29C0-1A8E-4765-86E8-209ABBB03AA9}">
      <dsp:nvSpPr>
        <dsp:cNvPr id="0" name=""/>
        <dsp:cNvSpPr/>
      </dsp:nvSpPr>
      <dsp:spPr>
        <a:xfrm>
          <a:off x="834378" y="2578263"/>
          <a:ext cx="3206250"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889000">
            <a:lnSpc>
              <a:spcPct val="90000"/>
            </a:lnSpc>
            <a:spcBef>
              <a:spcPct val="0"/>
            </a:spcBef>
            <a:spcAft>
              <a:spcPct val="35000"/>
            </a:spcAft>
            <a:buNone/>
            <a:defRPr cap="all"/>
          </a:pPr>
          <a:r>
            <a:rPr lang="en-US" sz="2000" kern="1200"/>
            <a:t>Underleverantörens åtagande</a:t>
          </a:r>
        </a:p>
      </dsp:txBody>
      <dsp:txXfrm>
        <a:off x="834378" y="2578263"/>
        <a:ext cx="3206250" cy="720000"/>
      </dsp:txXfrm>
    </dsp:sp>
    <dsp:sp modelId="{8D4E62F8-4A08-4C0F-A81B-ECC91D3D4328}">
      <dsp:nvSpPr>
        <dsp:cNvPr id="0" name=""/>
        <dsp:cNvSpPr/>
      </dsp:nvSpPr>
      <dsp:spPr>
        <a:xfrm>
          <a:off x="5226940" y="13262"/>
          <a:ext cx="1955812" cy="1955812"/>
        </a:xfrm>
        <a:prstGeom prst="ellipse">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F8CEA243-EE08-4588-965C-1E0A1C293E5F}">
      <dsp:nvSpPr>
        <dsp:cNvPr id="0" name=""/>
        <dsp:cNvSpPr/>
      </dsp:nvSpPr>
      <dsp:spPr>
        <a:xfrm>
          <a:off x="5643753" y="430075"/>
          <a:ext cx="1122187" cy="1122187"/>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A81D8235-2403-4775-9F3B-CB17444E8CCB}">
      <dsp:nvSpPr>
        <dsp:cNvPr id="0" name=""/>
        <dsp:cNvSpPr/>
      </dsp:nvSpPr>
      <dsp:spPr>
        <a:xfrm>
          <a:off x="4601721" y="2578263"/>
          <a:ext cx="3206250"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889000">
            <a:lnSpc>
              <a:spcPct val="90000"/>
            </a:lnSpc>
            <a:spcBef>
              <a:spcPct val="0"/>
            </a:spcBef>
            <a:spcAft>
              <a:spcPct val="35000"/>
            </a:spcAft>
            <a:buNone/>
            <a:defRPr cap="all"/>
          </a:pPr>
          <a:r>
            <a:rPr lang="en-US" sz="2000" kern="1200"/>
            <a:t>Leverantörens ansvar</a:t>
          </a:r>
        </a:p>
      </dsp:txBody>
      <dsp:txXfrm>
        <a:off x="4601721" y="2578263"/>
        <a:ext cx="3206250" cy="720000"/>
      </dsp:txXfrm>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0AA729B-CCF3-493E-847B-50A4CC124A4B}">
      <dsp:nvSpPr>
        <dsp:cNvPr id="0" name=""/>
        <dsp:cNvSpPr/>
      </dsp:nvSpPr>
      <dsp:spPr>
        <a:xfrm>
          <a:off x="906238" y="585689"/>
          <a:ext cx="1099018" cy="1099018"/>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F9567C4E-493F-4110-B86E-73C460DBDE61}">
      <dsp:nvSpPr>
        <dsp:cNvPr id="0" name=""/>
        <dsp:cNvSpPr/>
      </dsp:nvSpPr>
      <dsp:spPr>
        <a:xfrm>
          <a:off x="234616" y="2005836"/>
          <a:ext cx="2442264"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977900">
            <a:lnSpc>
              <a:spcPct val="90000"/>
            </a:lnSpc>
            <a:spcBef>
              <a:spcPct val="0"/>
            </a:spcBef>
            <a:spcAft>
              <a:spcPct val="35000"/>
            </a:spcAft>
            <a:buNone/>
          </a:pPr>
          <a:r>
            <a:rPr lang="en-US" sz="2200" kern="1200"/>
            <a:t>Ersättningsbilaga och zonindelning</a:t>
          </a:r>
        </a:p>
      </dsp:txBody>
      <dsp:txXfrm>
        <a:off x="234616" y="2005836"/>
        <a:ext cx="2442264" cy="720000"/>
      </dsp:txXfrm>
    </dsp:sp>
    <dsp:sp modelId="{92790208-050D-4283-83A4-EB59497480C4}">
      <dsp:nvSpPr>
        <dsp:cNvPr id="0" name=""/>
        <dsp:cNvSpPr/>
      </dsp:nvSpPr>
      <dsp:spPr>
        <a:xfrm>
          <a:off x="3775899" y="585689"/>
          <a:ext cx="1099018" cy="1099018"/>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ABDA4895-634D-4692-A5B8-7B9CA66FEF87}">
      <dsp:nvSpPr>
        <dsp:cNvPr id="0" name=""/>
        <dsp:cNvSpPr/>
      </dsp:nvSpPr>
      <dsp:spPr>
        <a:xfrm>
          <a:off x="3104276" y="2005836"/>
          <a:ext cx="2442264"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977900">
            <a:lnSpc>
              <a:spcPct val="90000"/>
            </a:lnSpc>
            <a:spcBef>
              <a:spcPct val="0"/>
            </a:spcBef>
            <a:spcAft>
              <a:spcPct val="35000"/>
            </a:spcAft>
            <a:buNone/>
          </a:pPr>
          <a:r>
            <a:rPr lang="en-US" sz="2200" kern="1200"/>
            <a:t>Prisjustering, årligen</a:t>
          </a:r>
        </a:p>
      </dsp:txBody>
      <dsp:txXfrm>
        <a:off x="3104276" y="2005836"/>
        <a:ext cx="2442264" cy="720000"/>
      </dsp:txXfrm>
    </dsp:sp>
    <dsp:sp modelId="{E4853F6B-5842-48F6-A3BD-6C065EDA0D96}">
      <dsp:nvSpPr>
        <dsp:cNvPr id="0" name=""/>
        <dsp:cNvSpPr/>
      </dsp:nvSpPr>
      <dsp:spPr>
        <a:xfrm>
          <a:off x="6645559" y="585689"/>
          <a:ext cx="1099018" cy="1099018"/>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82E30623-0149-4744-B5F2-C10EB3E7F74B}">
      <dsp:nvSpPr>
        <dsp:cNvPr id="0" name=""/>
        <dsp:cNvSpPr/>
      </dsp:nvSpPr>
      <dsp:spPr>
        <a:xfrm>
          <a:off x="5973936" y="2005836"/>
          <a:ext cx="2442264"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977900">
            <a:lnSpc>
              <a:spcPct val="90000"/>
            </a:lnSpc>
            <a:spcBef>
              <a:spcPct val="0"/>
            </a:spcBef>
            <a:spcAft>
              <a:spcPct val="35000"/>
            </a:spcAft>
            <a:buNone/>
          </a:pPr>
          <a:r>
            <a:rPr lang="en-US" sz="2200" kern="1200"/>
            <a:t>Kostnad för boende</a:t>
          </a:r>
        </a:p>
      </dsp:txBody>
      <dsp:txXfrm>
        <a:off x="5973936" y="2005836"/>
        <a:ext cx="2442264" cy="720000"/>
      </dsp:txXfrm>
    </dsp:sp>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2AB2154-7C53-49A7-A6B9-2E0A14909F4E}">
      <dsp:nvSpPr>
        <dsp:cNvPr id="0" name=""/>
        <dsp:cNvSpPr/>
      </dsp:nvSpPr>
      <dsp:spPr>
        <a:xfrm>
          <a:off x="0" y="404"/>
          <a:ext cx="8642350" cy="0"/>
        </a:xfrm>
        <a:prstGeom prst="line">
          <a:avLst/>
        </a:prstGeom>
        <a:solidFill>
          <a:schemeClr val="accent2">
            <a:hueOff val="0"/>
            <a:satOff val="0"/>
            <a:lumOff val="0"/>
            <a:alphaOff val="0"/>
          </a:schemeClr>
        </a:solidFill>
        <a:ln w="12700" cap="flat" cmpd="sng" algn="ctr">
          <a:solidFill>
            <a:schemeClr val="accen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9CADCD98-E85E-4E4D-84F6-B560AF74B368}">
      <dsp:nvSpPr>
        <dsp:cNvPr id="0" name=""/>
        <dsp:cNvSpPr/>
      </dsp:nvSpPr>
      <dsp:spPr>
        <a:xfrm>
          <a:off x="0" y="404"/>
          <a:ext cx="8642350" cy="47295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0010" tIns="80010" rIns="80010" bIns="80010" numCol="1" spcCol="1270" anchor="t" anchorCtr="0">
          <a:noAutofit/>
        </a:bodyPr>
        <a:lstStyle/>
        <a:p>
          <a:pPr marL="0" lvl="0" indent="0" algn="l" defTabSz="933450">
            <a:lnSpc>
              <a:spcPct val="90000"/>
            </a:lnSpc>
            <a:spcBef>
              <a:spcPct val="0"/>
            </a:spcBef>
            <a:spcAft>
              <a:spcPct val="35000"/>
            </a:spcAft>
            <a:buNone/>
          </a:pPr>
          <a:r>
            <a:rPr lang="sv-SE" sz="2100" kern="1200"/>
            <a:t>Avvikelse från inlämnande uppgifter</a:t>
          </a:r>
        </a:p>
      </dsp:txBody>
      <dsp:txXfrm>
        <a:off x="0" y="404"/>
        <a:ext cx="8642350" cy="472959"/>
      </dsp:txXfrm>
    </dsp:sp>
    <dsp:sp modelId="{CF5A1112-89D0-4A2A-9766-AAFDA0332AB8}">
      <dsp:nvSpPr>
        <dsp:cNvPr id="0" name=""/>
        <dsp:cNvSpPr/>
      </dsp:nvSpPr>
      <dsp:spPr>
        <a:xfrm>
          <a:off x="0" y="473363"/>
          <a:ext cx="8642350" cy="0"/>
        </a:xfrm>
        <a:prstGeom prst="line">
          <a:avLst/>
        </a:prstGeom>
        <a:solidFill>
          <a:schemeClr val="accent2">
            <a:hueOff val="0"/>
            <a:satOff val="0"/>
            <a:lumOff val="0"/>
            <a:alphaOff val="0"/>
          </a:schemeClr>
        </a:solidFill>
        <a:ln w="12700" cap="flat" cmpd="sng" algn="ctr">
          <a:solidFill>
            <a:schemeClr val="accen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4A97CE22-CF4C-4A59-A93B-A11B7DC23F88}">
      <dsp:nvSpPr>
        <dsp:cNvPr id="0" name=""/>
        <dsp:cNvSpPr/>
      </dsp:nvSpPr>
      <dsp:spPr>
        <a:xfrm>
          <a:off x="0" y="473363"/>
          <a:ext cx="8642350" cy="47295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0010" tIns="80010" rIns="80010" bIns="80010" numCol="1" spcCol="1270" anchor="t" anchorCtr="0">
          <a:noAutofit/>
        </a:bodyPr>
        <a:lstStyle/>
        <a:p>
          <a:pPr marL="0" lvl="0" indent="0" algn="l" defTabSz="933450">
            <a:lnSpc>
              <a:spcPct val="90000"/>
            </a:lnSpc>
            <a:spcBef>
              <a:spcPct val="0"/>
            </a:spcBef>
            <a:spcAft>
              <a:spcPct val="35000"/>
            </a:spcAft>
            <a:buNone/>
          </a:pPr>
          <a:r>
            <a:rPr lang="sv-SE" sz="2100" kern="1200" dirty="0"/>
            <a:t>Påföljder vid fel</a:t>
          </a:r>
        </a:p>
      </dsp:txBody>
      <dsp:txXfrm>
        <a:off x="0" y="473363"/>
        <a:ext cx="8642350" cy="472959"/>
      </dsp:txXfrm>
    </dsp:sp>
    <dsp:sp modelId="{CE5C1801-F9F0-41AC-94AA-25FDF8B55D36}">
      <dsp:nvSpPr>
        <dsp:cNvPr id="0" name=""/>
        <dsp:cNvSpPr/>
      </dsp:nvSpPr>
      <dsp:spPr>
        <a:xfrm>
          <a:off x="0" y="946323"/>
          <a:ext cx="8642350" cy="0"/>
        </a:xfrm>
        <a:prstGeom prst="line">
          <a:avLst/>
        </a:prstGeom>
        <a:solidFill>
          <a:schemeClr val="accent2">
            <a:hueOff val="0"/>
            <a:satOff val="0"/>
            <a:lumOff val="0"/>
            <a:alphaOff val="0"/>
          </a:schemeClr>
        </a:solidFill>
        <a:ln w="12700" cap="flat" cmpd="sng" algn="ctr">
          <a:solidFill>
            <a:schemeClr val="accen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47A227BB-60BC-4A2C-8719-9FCABA43CE13}">
      <dsp:nvSpPr>
        <dsp:cNvPr id="0" name=""/>
        <dsp:cNvSpPr/>
      </dsp:nvSpPr>
      <dsp:spPr>
        <a:xfrm>
          <a:off x="0" y="946323"/>
          <a:ext cx="8642350" cy="47295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0010" tIns="80010" rIns="80010" bIns="80010" numCol="1" spcCol="1270" anchor="t" anchorCtr="0">
          <a:noAutofit/>
        </a:bodyPr>
        <a:lstStyle/>
        <a:p>
          <a:pPr marL="0" lvl="0" indent="0" algn="l" defTabSz="933450">
            <a:lnSpc>
              <a:spcPct val="90000"/>
            </a:lnSpc>
            <a:spcBef>
              <a:spcPct val="0"/>
            </a:spcBef>
            <a:spcAft>
              <a:spcPct val="35000"/>
            </a:spcAft>
            <a:buNone/>
          </a:pPr>
          <a:r>
            <a:rPr lang="sv-SE" sz="2100" kern="1200" dirty="0"/>
            <a:t>Avgift för administration</a:t>
          </a:r>
        </a:p>
      </dsp:txBody>
      <dsp:txXfrm>
        <a:off x="0" y="946323"/>
        <a:ext cx="8642350" cy="472959"/>
      </dsp:txXfrm>
    </dsp:sp>
    <dsp:sp modelId="{E8D32BBC-D44A-4759-AC56-06AC67CC554F}">
      <dsp:nvSpPr>
        <dsp:cNvPr id="0" name=""/>
        <dsp:cNvSpPr/>
      </dsp:nvSpPr>
      <dsp:spPr>
        <a:xfrm>
          <a:off x="0" y="1419283"/>
          <a:ext cx="8642350" cy="0"/>
        </a:xfrm>
        <a:prstGeom prst="line">
          <a:avLst/>
        </a:prstGeom>
        <a:solidFill>
          <a:schemeClr val="accent2">
            <a:hueOff val="0"/>
            <a:satOff val="0"/>
            <a:lumOff val="0"/>
            <a:alphaOff val="0"/>
          </a:schemeClr>
        </a:solidFill>
        <a:ln w="12700" cap="flat" cmpd="sng" algn="ctr">
          <a:solidFill>
            <a:schemeClr val="accen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3BCDECE7-FE5C-42BF-8C51-2CA0F4ECFAC0}">
      <dsp:nvSpPr>
        <dsp:cNvPr id="0" name=""/>
        <dsp:cNvSpPr/>
      </dsp:nvSpPr>
      <dsp:spPr>
        <a:xfrm>
          <a:off x="0" y="1419283"/>
          <a:ext cx="8642350" cy="47295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0010" tIns="80010" rIns="80010" bIns="80010" numCol="1" spcCol="1270" anchor="t" anchorCtr="0">
          <a:noAutofit/>
        </a:bodyPr>
        <a:lstStyle/>
        <a:p>
          <a:pPr marL="0" lvl="0" indent="0" algn="l" defTabSz="933450">
            <a:lnSpc>
              <a:spcPct val="90000"/>
            </a:lnSpc>
            <a:spcBef>
              <a:spcPct val="0"/>
            </a:spcBef>
            <a:spcAft>
              <a:spcPct val="35000"/>
            </a:spcAft>
            <a:buNone/>
          </a:pPr>
          <a:r>
            <a:rPr lang="sv-SE" sz="2100" kern="1200" dirty="0"/>
            <a:t>Hantering av leverantörsrelaterade avvikelser</a:t>
          </a:r>
        </a:p>
      </dsp:txBody>
      <dsp:txXfrm>
        <a:off x="0" y="1419283"/>
        <a:ext cx="8642350" cy="472959"/>
      </dsp:txXfrm>
    </dsp:sp>
    <dsp:sp modelId="{6DB45788-80ED-4D74-8CCF-C30F69F1528A}">
      <dsp:nvSpPr>
        <dsp:cNvPr id="0" name=""/>
        <dsp:cNvSpPr/>
      </dsp:nvSpPr>
      <dsp:spPr>
        <a:xfrm>
          <a:off x="0" y="1892242"/>
          <a:ext cx="8642350" cy="0"/>
        </a:xfrm>
        <a:prstGeom prst="line">
          <a:avLst/>
        </a:prstGeom>
        <a:solidFill>
          <a:schemeClr val="accent2">
            <a:hueOff val="0"/>
            <a:satOff val="0"/>
            <a:lumOff val="0"/>
            <a:alphaOff val="0"/>
          </a:schemeClr>
        </a:solidFill>
        <a:ln w="12700" cap="flat" cmpd="sng" algn="ctr">
          <a:solidFill>
            <a:schemeClr val="accen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309CDC88-F14E-4EBF-BC52-F51BE20A87FD}">
      <dsp:nvSpPr>
        <dsp:cNvPr id="0" name=""/>
        <dsp:cNvSpPr/>
      </dsp:nvSpPr>
      <dsp:spPr>
        <a:xfrm>
          <a:off x="0" y="1892242"/>
          <a:ext cx="8642350" cy="47295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0010" tIns="80010" rIns="80010" bIns="80010" numCol="1" spcCol="1270" anchor="t" anchorCtr="0">
          <a:noAutofit/>
        </a:bodyPr>
        <a:lstStyle/>
        <a:p>
          <a:pPr marL="0" lvl="0" indent="0" algn="l" defTabSz="933450">
            <a:lnSpc>
              <a:spcPct val="90000"/>
            </a:lnSpc>
            <a:spcBef>
              <a:spcPct val="0"/>
            </a:spcBef>
            <a:spcAft>
              <a:spcPct val="35000"/>
            </a:spcAft>
            <a:buNone/>
          </a:pPr>
          <a:r>
            <a:rPr lang="sv-SE" sz="2100" kern="1200" dirty="0"/>
            <a:t>Utebliven leverans</a:t>
          </a:r>
        </a:p>
      </dsp:txBody>
      <dsp:txXfrm>
        <a:off x="0" y="1892242"/>
        <a:ext cx="8642350" cy="472959"/>
      </dsp:txXfrm>
    </dsp:sp>
    <dsp:sp modelId="{DDB52B9C-828F-42C1-A08A-61C050D17BE6}">
      <dsp:nvSpPr>
        <dsp:cNvPr id="0" name=""/>
        <dsp:cNvSpPr/>
      </dsp:nvSpPr>
      <dsp:spPr>
        <a:xfrm>
          <a:off x="0" y="2365202"/>
          <a:ext cx="8642350" cy="0"/>
        </a:xfrm>
        <a:prstGeom prst="line">
          <a:avLst/>
        </a:prstGeom>
        <a:solidFill>
          <a:schemeClr val="accent2">
            <a:hueOff val="0"/>
            <a:satOff val="0"/>
            <a:lumOff val="0"/>
            <a:alphaOff val="0"/>
          </a:schemeClr>
        </a:solidFill>
        <a:ln w="12700" cap="flat" cmpd="sng" algn="ctr">
          <a:solidFill>
            <a:schemeClr val="accen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66C18496-FFDA-4447-8B4B-E24B01DB66D4}">
      <dsp:nvSpPr>
        <dsp:cNvPr id="0" name=""/>
        <dsp:cNvSpPr/>
      </dsp:nvSpPr>
      <dsp:spPr>
        <a:xfrm>
          <a:off x="0" y="2365202"/>
          <a:ext cx="8642350" cy="47295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0010" tIns="80010" rIns="80010" bIns="80010" numCol="1" spcCol="1270" anchor="t" anchorCtr="0">
          <a:noAutofit/>
        </a:bodyPr>
        <a:lstStyle/>
        <a:p>
          <a:pPr marL="0" lvl="0" indent="0" algn="l" defTabSz="933450">
            <a:lnSpc>
              <a:spcPct val="90000"/>
            </a:lnSpc>
            <a:spcBef>
              <a:spcPct val="0"/>
            </a:spcBef>
            <a:spcAft>
              <a:spcPct val="35000"/>
            </a:spcAft>
            <a:buNone/>
          </a:pPr>
          <a:r>
            <a:rPr lang="sv-SE" sz="2100" kern="1200" dirty="0"/>
            <a:t>Utbyte av konsult</a:t>
          </a:r>
        </a:p>
      </dsp:txBody>
      <dsp:txXfrm>
        <a:off x="0" y="2365202"/>
        <a:ext cx="8642350" cy="472959"/>
      </dsp:txXfrm>
    </dsp:sp>
    <dsp:sp modelId="{7034428A-5C5F-46FB-92B9-BA35E8E8F8E5}">
      <dsp:nvSpPr>
        <dsp:cNvPr id="0" name=""/>
        <dsp:cNvSpPr/>
      </dsp:nvSpPr>
      <dsp:spPr>
        <a:xfrm>
          <a:off x="0" y="2838162"/>
          <a:ext cx="8642350" cy="0"/>
        </a:xfrm>
        <a:prstGeom prst="line">
          <a:avLst/>
        </a:prstGeom>
        <a:solidFill>
          <a:schemeClr val="accent2">
            <a:hueOff val="0"/>
            <a:satOff val="0"/>
            <a:lumOff val="0"/>
            <a:alphaOff val="0"/>
          </a:schemeClr>
        </a:solidFill>
        <a:ln w="12700" cap="flat" cmpd="sng" algn="ctr">
          <a:solidFill>
            <a:schemeClr val="accen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3392C830-2F2B-4036-935B-DA8E14A89D24}">
      <dsp:nvSpPr>
        <dsp:cNvPr id="0" name=""/>
        <dsp:cNvSpPr/>
      </dsp:nvSpPr>
      <dsp:spPr>
        <a:xfrm>
          <a:off x="0" y="2838162"/>
          <a:ext cx="8642350" cy="47295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0010" tIns="80010" rIns="80010" bIns="80010" numCol="1" spcCol="1270" anchor="t" anchorCtr="0">
          <a:noAutofit/>
        </a:bodyPr>
        <a:lstStyle/>
        <a:p>
          <a:pPr marL="0" lvl="0" indent="0" algn="l" defTabSz="933450">
            <a:lnSpc>
              <a:spcPct val="90000"/>
            </a:lnSpc>
            <a:spcBef>
              <a:spcPct val="0"/>
            </a:spcBef>
            <a:spcAft>
              <a:spcPct val="35000"/>
            </a:spcAft>
            <a:buNone/>
          </a:pPr>
          <a:r>
            <a:rPr lang="sv-SE" sz="2100" kern="1200" dirty="0"/>
            <a:t>Vite </a:t>
          </a:r>
        </a:p>
      </dsp:txBody>
      <dsp:txXfrm>
        <a:off x="0" y="2838162"/>
        <a:ext cx="8642350" cy="472959"/>
      </dsp:txXfrm>
    </dsp:sp>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1DB1F6C-A806-460D-BAAD-26B3DBB75CB8}">
      <dsp:nvSpPr>
        <dsp:cNvPr id="0" name=""/>
        <dsp:cNvSpPr/>
      </dsp:nvSpPr>
      <dsp:spPr>
        <a:xfrm>
          <a:off x="0" y="79669"/>
          <a:ext cx="8650817" cy="595877"/>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l" defTabSz="666750">
            <a:lnSpc>
              <a:spcPct val="90000"/>
            </a:lnSpc>
            <a:spcBef>
              <a:spcPct val="0"/>
            </a:spcBef>
            <a:spcAft>
              <a:spcPct val="35000"/>
            </a:spcAft>
            <a:buNone/>
          </a:pPr>
          <a:r>
            <a:rPr lang="en-US" sz="1500" kern="1200"/>
            <a:t>Leverantören kontaktar verksamheten för att undersöka behov eller erbjuda konsult</a:t>
          </a:r>
        </a:p>
      </dsp:txBody>
      <dsp:txXfrm>
        <a:off x="29088" y="108757"/>
        <a:ext cx="8592641" cy="537701"/>
      </dsp:txXfrm>
    </dsp:sp>
    <dsp:sp modelId="{8981DA0D-2DF2-4D1F-980C-DF191ACB28CA}">
      <dsp:nvSpPr>
        <dsp:cNvPr id="0" name=""/>
        <dsp:cNvSpPr/>
      </dsp:nvSpPr>
      <dsp:spPr>
        <a:xfrm>
          <a:off x="0" y="718746"/>
          <a:ext cx="8650817" cy="595877"/>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l" defTabSz="666750">
            <a:lnSpc>
              <a:spcPct val="90000"/>
            </a:lnSpc>
            <a:spcBef>
              <a:spcPct val="0"/>
            </a:spcBef>
            <a:spcAft>
              <a:spcPct val="35000"/>
            </a:spcAft>
            <a:buNone/>
          </a:pPr>
          <a:r>
            <a:rPr lang="en-US" sz="1500" kern="1200"/>
            <a:t>Leverantören använder sig av aktiv rekrytering av regionens medarbetare på arbetsplatsen</a:t>
          </a:r>
        </a:p>
      </dsp:txBody>
      <dsp:txXfrm>
        <a:off x="29088" y="747834"/>
        <a:ext cx="8592641" cy="537701"/>
      </dsp:txXfrm>
    </dsp:sp>
    <dsp:sp modelId="{3A699D38-E03B-4741-8BC3-D4F788D19758}">
      <dsp:nvSpPr>
        <dsp:cNvPr id="0" name=""/>
        <dsp:cNvSpPr/>
      </dsp:nvSpPr>
      <dsp:spPr>
        <a:xfrm>
          <a:off x="0" y="1357824"/>
          <a:ext cx="8650817" cy="595877"/>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l" defTabSz="666750">
            <a:lnSpc>
              <a:spcPct val="90000"/>
            </a:lnSpc>
            <a:spcBef>
              <a:spcPct val="0"/>
            </a:spcBef>
            <a:spcAft>
              <a:spcPct val="35000"/>
            </a:spcAft>
            <a:buNone/>
          </a:pPr>
          <a:r>
            <a:rPr lang="en-US" sz="1500" kern="1200"/>
            <a:t>Leverantören använder regionens namn i externa marknadsföringssammanhang för nyrekryterings- eller nykundsanskaffning utan regionens medgivande</a:t>
          </a:r>
        </a:p>
      </dsp:txBody>
      <dsp:txXfrm>
        <a:off x="29088" y="1386912"/>
        <a:ext cx="8592641" cy="537701"/>
      </dsp:txXfrm>
    </dsp:sp>
    <dsp:sp modelId="{B7BE1B96-0046-461F-B3E5-3CF99785A96A}">
      <dsp:nvSpPr>
        <dsp:cNvPr id="0" name=""/>
        <dsp:cNvSpPr/>
      </dsp:nvSpPr>
      <dsp:spPr>
        <a:xfrm>
          <a:off x="0" y="1996901"/>
          <a:ext cx="8650817" cy="595877"/>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l" defTabSz="666750">
            <a:lnSpc>
              <a:spcPct val="90000"/>
            </a:lnSpc>
            <a:spcBef>
              <a:spcPct val="0"/>
            </a:spcBef>
            <a:spcAft>
              <a:spcPct val="35000"/>
            </a:spcAft>
            <a:buNone/>
          </a:pPr>
          <a:r>
            <a:rPr lang="en-US" sz="1500" kern="1200"/>
            <a:t>Dokumentera det inträffade samt datum och tid</a:t>
          </a:r>
        </a:p>
      </dsp:txBody>
      <dsp:txXfrm>
        <a:off x="29088" y="2025989"/>
        <a:ext cx="8592641" cy="537701"/>
      </dsp:txXfrm>
    </dsp:sp>
    <dsp:sp modelId="{B659EB8F-2DA7-4290-97F1-126E6DA5D16D}">
      <dsp:nvSpPr>
        <dsp:cNvPr id="0" name=""/>
        <dsp:cNvSpPr/>
      </dsp:nvSpPr>
      <dsp:spPr>
        <a:xfrm>
          <a:off x="0" y="2635979"/>
          <a:ext cx="8650817" cy="595877"/>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l" defTabSz="666750">
            <a:lnSpc>
              <a:spcPct val="90000"/>
            </a:lnSpc>
            <a:spcBef>
              <a:spcPct val="0"/>
            </a:spcBef>
            <a:spcAft>
              <a:spcPct val="35000"/>
            </a:spcAft>
            <a:buNone/>
          </a:pPr>
          <a:r>
            <a:rPr lang="en-US" sz="1500" kern="1200"/>
            <a:t>Om avvikelserna inträffar mer än tre gånger i en region utgår vite om 10 000 SEK</a:t>
          </a:r>
        </a:p>
      </dsp:txBody>
      <dsp:txXfrm>
        <a:off x="29088" y="2665067"/>
        <a:ext cx="8592641" cy="537701"/>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58BB028-0C44-4ECC-8C58-DCACEFABC6CC}">
      <dsp:nvSpPr>
        <dsp:cNvPr id="0" name=""/>
        <dsp:cNvSpPr/>
      </dsp:nvSpPr>
      <dsp:spPr>
        <a:xfrm>
          <a:off x="193252" y="1660"/>
          <a:ext cx="2544773" cy="1526864"/>
        </a:xfrm>
        <a:prstGeom prst="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n-US" sz="1400" kern="1200" dirty="0"/>
            <a:t>P</a:t>
          </a:r>
          <a:r>
            <a:rPr lang="sv-SE" sz="1400" kern="1200" dirty="0">
              <a:latin typeface="Verdana"/>
            </a:rPr>
            <a:t>rincipen</a:t>
          </a:r>
          <a:r>
            <a:rPr lang="sv-SE" sz="1400" kern="1200" dirty="0"/>
            <a:t> om icke-diskriminering</a:t>
          </a:r>
        </a:p>
      </dsp:txBody>
      <dsp:txXfrm>
        <a:off x="193252" y="1660"/>
        <a:ext cx="2544773" cy="1526864"/>
      </dsp:txXfrm>
    </dsp:sp>
    <dsp:sp modelId="{D9B41762-4142-4FA1-A69F-5942194B9585}">
      <dsp:nvSpPr>
        <dsp:cNvPr id="0" name=""/>
        <dsp:cNvSpPr/>
      </dsp:nvSpPr>
      <dsp:spPr>
        <a:xfrm>
          <a:off x="2992504" y="1660"/>
          <a:ext cx="2544773" cy="1526864"/>
        </a:xfrm>
        <a:prstGeom prst="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sv-SE" sz="1400" kern="1200" dirty="0"/>
            <a:t>Principen om likabehandling</a:t>
          </a:r>
        </a:p>
      </dsp:txBody>
      <dsp:txXfrm>
        <a:off x="2992504" y="1660"/>
        <a:ext cx="2544773" cy="1526864"/>
      </dsp:txXfrm>
    </dsp:sp>
    <dsp:sp modelId="{6D1CC870-3E3E-40C9-A9D8-998C747780D2}">
      <dsp:nvSpPr>
        <dsp:cNvPr id="0" name=""/>
        <dsp:cNvSpPr/>
      </dsp:nvSpPr>
      <dsp:spPr>
        <a:xfrm>
          <a:off x="5791755" y="1660"/>
          <a:ext cx="2544773" cy="1526864"/>
        </a:xfrm>
        <a:prstGeom prst="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sv-SE" sz="1400" kern="1200" dirty="0"/>
            <a:t>Principen om öppenhet</a:t>
          </a:r>
        </a:p>
      </dsp:txBody>
      <dsp:txXfrm>
        <a:off x="5791755" y="1660"/>
        <a:ext cx="2544773" cy="1526864"/>
      </dsp:txXfrm>
    </dsp:sp>
    <dsp:sp modelId="{0851D33D-A6BB-43BA-A65C-9F756586D48C}">
      <dsp:nvSpPr>
        <dsp:cNvPr id="0" name=""/>
        <dsp:cNvSpPr/>
      </dsp:nvSpPr>
      <dsp:spPr>
        <a:xfrm>
          <a:off x="1592878" y="1783001"/>
          <a:ext cx="2544773" cy="1526864"/>
        </a:xfrm>
        <a:prstGeom prst="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sv-SE" sz="1400" kern="1200" dirty="0"/>
            <a:t>Proportionalitetsprincipen</a:t>
          </a:r>
        </a:p>
      </dsp:txBody>
      <dsp:txXfrm>
        <a:off x="1592878" y="1783001"/>
        <a:ext cx="2544773" cy="1526864"/>
      </dsp:txXfrm>
    </dsp:sp>
    <dsp:sp modelId="{D91D89E6-3AA3-40DD-94C5-B8C29241ABF0}">
      <dsp:nvSpPr>
        <dsp:cNvPr id="0" name=""/>
        <dsp:cNvSpPr/>
      </dsp:nvSpPr>
      <dsp:spPr>
        <a:xfrm>
          <a:off x="4392129" y="1783001"/>
          <a:ext cx="2544773" cy="1526864"/>
        </a:xfrm>
        <a:prstGeom prst="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sv-SE" sz="1400" kern="1200" dirty="0"/>
            <a:t>Principen om ömsesidigt erkännande</a:t>
          </a:r>
        </a:p>
      </dsp:txBody>
      <dsp:txXfrm>
        <a:off x="4392129" y="1783001"/>
        <a:ext cx="2544773" cy="1526864"/>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C381629-5696-44AD-8145-3920DC7BAA46}">
      <dsp:nvSpPr>
        <dsp:cNvPr id="0" name=""/>
        <dsp:cNvSpPr/>
      </dsp:nvSpPr>
      <dsp:spPr>
        <a:xfrm>
          <a:off x="0" y="0"/>
          <a:ext cx="2143944" cy="3659687"/>
        </a:xfrm>
        <a:prstGeom prst="roundRect">
          <a:avLst>
            <a:gd name="adj" fmla="val 10000"/>
          </a:avLst>
        </a:prstGeom>
        <a:solidFill>
          <a:srgbClr val="FFC000"/>
        </a:solidFill>
        <a:ln>
          <a:noFill/>
        </a:ln>
        <a:effectLst/>
      </dsp:spPr>
      <dsp:style>
        <a:lnRef idx="0">
          <a:scrgbClr r="0" g="0" b="0"/>
        </a:lnRef>
        <a:fillRef idx="1">
          <a:scrgbClr r="0" g="0" b="0"/>
        </a:fillRef>
        <a:effectRef idx="0">
          <a:scrgbClr r="0" g="0" b="0"/>
        </a:effectRef>
        <a:fontRef idx="minor"/>
      </dsp:style>
      <dsp:txBody>
        <a:bodyPr spcFirstLastPara="0" vert="horz" wrap="square" lIns="83820" tIns="83820" rIns="83820" bIns="83820" numCol="1" spcCol="1270" anchor="ctr" anchorCtr="0">
          <a:noAutofit/>
        </a:bodyPr>
        <a:lstStyle/>
        <a:p>
          <a:pPr marL="0" lvl="0" indent="0" algn="ctr" defTabSz="977900">
            <a:lnSpc>
              <a:spcPct val="90000"/>
            </a:lnSpc>
            <a:spcBef>
              <a:spcPct val="0"/>
            </a:spcBef>
            <a:spcAft>
              <a:spcPct val="35000"/>
            </a:spcAft>
            <a:buNone/>
          </a:pPr>
          <a:r>
            <a:rPr lang="sv-SE" sz="2200" kern="1200" dirty="0"/>
            <a:t>1. Avrop</a:t>
          </a:r>
        </a:p>
      </dsp:txBody>
      <dsp:txXfrm>
        <a:off x="0" y="0"/>
        <a:ext cx="2143944" cy="1097906"/>
      </dsp:txXfrm>
    </dsp:sp>
    <dsp:sp modelId="{DE7BE0AB-B5F8-4578-A709-97AE85237EB0}">
      <dsp:nvSpPr>
        <dsp:cNvPr id="0" name=""/>
        <dsp:cNvSpPr/>
      </dsp:nvSpPr>
      <dsp:spPr>
        <a:xfrm>
          <a:off x="264157" y="1294316"/>
          <a:ext cx="1619998" cy="810004"/>
        </a:xfrm>
        <a:prstGeom prst="roundRect">
          <a:avLst>
            <a:gd name="adj" fmla="val 10000"/>
          </a:avLst>
        </a:prstGeom>
        <a:solidFill>
          <a:schemeClr val="bg2"/>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5560" tIns="26670" rIns="35560" bIns="26670" numCol="1" spcCol="1270" anchor="ctr" anchorCtr="0">
          <a:noAutofit/>
        </a:bodyPr>
        <a:lstStyle/>
        <a:p>
          <a:pPr marL="0" lvl="0" indent="0" algn="ctr" defTabSz="622300" rtl="0">
            <a:lnSpc>
              <a:spcPct val="90000"/>
            </a:lnSpc>
            <a:spcBef>
              <a:spcPct val="0"/>
            </a:spcBef>
            <a:spcAft>
              <a:spcPct val="35000"/>
            </a:spcAft>
            <a:buNone/>
          </a:pPr>
          <a:r>
            <a:rPr lang="sv-SE" sz="1400" kern="1200" dirty="0">
              <a:solidFill>
                <a:schemeClr val="tx1"/>
              </a:solidFill>
              <a:latin typeface="+mn-lt"/>
            </a:rPr>
            <a:t>Blankett för avrop och svar på avrop</a:t>
          </a:r>
        </a:p>
      </dsp:txBody>
      <dsp:txXfrm>
        <a:off x="287881" y="1318040"/>
        <a:ext cx="1572550" cy="762556"/>
      </dsp:txXfrm>
    </dsp:sp>
    <dsp:sp modelId="{D498B0C4-DDFA-4DE7-8098-C5B1F1C094D7}">
      <dsp:nvSpPr>
        <dsp:cNvPr id="0" name=""/>
        <dsp:cNvSpPr/>
      </dsp:nvSpPr>
      <dsp:spPr>
        <a:xfrm>
          <a:off x="264157" y="2449022"/>
          <a:ext cx="1619998" cy="810004"/>
        </a:xfrm>
        <a:prstGeom prst="roundRect">
          <a:avLst>
            <a:gd name="adj" fmla="val 10000"/>
          </a:avLst>
        </a:prstGeom>
        <a:solidFill>
          <a:schemeClr val="bg1">
            <a:lumMod val="95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5560" tIns="26670" rIns="35560" bIns="26670" numCol="1" spcCol="1270" anchor="ctr" anchorCtr="0">
          <a:noAutofit/>
        </a:bodyPr>
        <a:lstStyle/>
        <a:p>
          <a:pPr marL="0" lvl="0" indent="0" algn="ctr" defTabSz="622300">
            <a:lnSpc>
              <a:spcPct val="90000"/>
            </a:lnSpc>
            <a:spcBef>
              <a:spcPct val="0"/>
            </a:spcBef>
            <a:spcAft>
              <a:spcPct val="35000"/>
            </a:spcAft>
            <a:buNone/>
          </a:pPr>
          <a:r>
            <a:rPr lang="sv-SE" sz="1400" kern="1200" dirty="0">
              <a:solidFill>
                <a:schemeClr val="tx1"/>
              </a:solidFill>
            </a:rPr>
            <a:t>Utvärderings-kriterier</a:t>
          </a:r>
        </a:p>
      </dsp:txBody>
      <dsp:txXfrm>
        <a:off x="287881" y="2472746"/>
        <a:ext cx="1572550" cy="762556"/>
      </dsp:txXfrm>
    </dsp:sp>
    <dsp:sp modelId="{91D79EEF-0CCB-4793-8CA5-FEAAA1E28A82}">
      <dsp:nvSpPr>
        <dsp:cNvPr id="0" name=""/>
        <dsp:cNvSpPr/>
      </dsp:nvSpPr>
      <dsp:spPr>
        <a:xfrm>
          <a:off x="2306925" y="0"/>
          <a:ext cx="2143944" cy="3659687"/>
        </a:xfrm>
        <a:prstGeom prst="roundRect">
          <a:avLst>
            <a:gd name="adj" fmla="val 10000"/>
          </a:avLst>
        </a:prstGeom>
        <a:solidFill>
          <a:srgbClr val="FFFF00"/>
        </a:solidFill>
        <a:ln>
          <a:noFill/>
        </a:ln>
        <a:effectLst/>
      </dsp:spPr>
      <dsp:style>
        <a:lnRef idx="0">
          <a:scrgbClr r="0" g="0" b="0"/>
        </a:lnRef>
        <a:fillRef idx="1">
          <a:scrgbClr r="0" g="0" b="0"/>
        </a:fillRef>
        <a:effectRef idx="0">
          <a:scrgbClr r="0" g="0" b="0"/>
        </a:effectRef>
        <a:fontRef idx="minor"/>
      </dsp:style>
      <dsp:txBody>
        <a:bodyPr spcFirstLastPara="0" vert="horz" wrap="square" lIns="83820" tIns="83820" rIns="83820" bIns="83820" numCol="1" spcCol="1270" anchor="ctr" anchorCtr="0">
          <a:noAutofit/>
        </a:bodyPr>
        <a:lstStyle/>
        <a:p>
          <a:pPr marL="0" lvl="0" indent="0" algn="ctr" defTabSz="977900">
            <a:lnSpc>
              <a:spcPct val="90000"/>
            </a:lnSpc>
            <a:spcBef>
              <a:spcPct val="0"/>
            </a:spcBef>
            <a:spcAft>
              <a:spcPct val="35000"/>
            </a:spcAft>
            <a:buNone/>
          </a:pPr>
          <a:r>
            <a:rPr lang="sv-SE" sz="2200" kern="1200" dirty="0"/>
            <a:t>2. Svar på avrop</a:t>
          </a:r>
        </a:p>
      </dsp:txBody>
      <dsp:txXfrm>
        <a:off x="2306925" y="0"/>
        <a:ext cx="2143944" cy="1097906"/>
      </dsp:txXfrm>
    </dsp:sp>
    <dsp:sp modelId="{9C315B79-955B-433D-8116-90D456B093D4}">
      <dsp:nvSpPr>
        <dsp:cNvPr id="0" name=""/>
        <dsp:cNvSpPr/>
      </dsp:nvSpPr>
      <dsp:spPr>
        <a:xfrm>
          <a:off x="2568898" y="1294316"/>
          <a:ext cx="1619998" cy="810004"/>
        </a:xfrm>
        <a:prstGeom prst="roundRect">
          <a:avLst>
            <a:gd name="adj" fmla="val 10000"/>
          </a:avLst>
        </a:prstGeom>
        <a:solidFill>
          <a:schemeClr val="bg1">
            <a:lumMod val="95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5560" tIns="26670" rIns="35560" bIns="26670" numCol="1" spcCol="1270" anchor="ctr" anchorCtr="0">
          <a:noAutofit/>
        </a:bodyPr>
        <a:lstStyle/>
        <a:p>
          <a:pPr marL="0" lvl="0" indent="0" algn="ctr" defTabSz="622300">
            <a:lnSpc>
              <a:spcPct val="90000"/>
            </a:lnSpc>
            <a:spcBef>
              <a:spcPct val="0"/>
            </a:spcBef>
            <a:spcAft>
              <a:spcPct val="35000"/>
            </a:spcAft>
            <a:buNone/>
          </a:pPr>
          <a:r>
            <a:rPr lang="sv-SE" sz="1400" kern="1200" dirty="0">
              <a:solidFill>
                <a:schemeClr val="tx1"/>
              </a:solidFill>
              <a:latin typeface="Verdana"/>
            </a:rPr>
            <a:t>Överenskom-melse</a:t>
          </a:r>
          <a:r>
            <a:rPr lang="sv-SE" sz="1400" kern="1200" dirty="0">
              <a:solidFill>
                <a:schemeClr val="tx1"/>
              </a:solidFill>
            </a:rPr>
            <a:t> mellan leverantör och konsult</a:t>
          </a:r>
        </a:p>
      </dsp:txBody>
      <dsp:txXfrm>
        <a:off x="2592622" y="1318040"/>
        <a:ext cx="1572550" cy="762556"/>
      </dsp:txXfrm>
    </dsp:sp>
    <dsp:sp modelId="{80A3E12D-28B3-47B8-A57B-EF78A225A37A}">
      <dsp:nvSpPr>
        <dsp:cNvPr id="0" name=""/>
        <dsp:cNvSpPr/>
      </dsp:nvSpPr>
      <dsp:spPr>
        <a:xfrm>
          <a:off x="2568898" y="2470288"/>
          <a:ext cx="1619998" cy="810004"/>
        </a:xfrm>
        <a:prstGeom prst="roundRect">
          <a:avLst>
            <a:gd name="adj" fmla="val 10000"/>
          </a:avLst>
        </a:prstGeom>
        <a:solidFill>
          <a:schemeClr val="bg1">
            <a:lumMod val="95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5560" tIns="26670" rIns="35560" bIns="26670" numCol="1" spcCol="1270" anchor="ctr" anchorCtr="0">
          <a:noAutofit/>
        </a:bodyPr>
        <a:lstStyle/>
        <a:p>
          <a:pPr marL="0" lvl="0" indent="0" algn="ctr" defTabSz="622300">
            <a:lnSpc>
              <a:spcPct val="90000"/>
            </a:lnSpc>
            <a:spcBef>
              <a:spcPct val="0"/>
            </a:spcBef>
            <a:spcAft>
              <a:spcPct val="35000"/>
            </a:spcAft>
            <a:buNone/>
          </a:pPr>
          <a:r>
            <a:rPr lang="sv-SE" sz="1400" kern="1200" dirty="0">
              <a:solidFill>
                <a:schemeClr val="tx1"/>
              </a:solidFill>
            </a:rPr>
            <a:t>Avropssvarets innehåll</a:t>
          </a:r>
        </a:p>
      </dsp:txBody>
      <dsp:txXfrm>
        <a:off x="2592622" y="2494012"/>
        <a:ext cx="1572550" cy="762556"/>
      </dsp:txXfrm>
    </dsp:sp>
    <dsp:sp modelId="{68F1C474-DC18-4CC9-B865-EAF6D62F0BC6}">
      <dsp:nvSpPr>
        <dsp:cNvPr id="0" name=""/>
        <dsp:cNvSpPr/>
      </dsp:nvSpPr>
      <dsp:spPr>
        <a:xfrm>
          <a:off x="4611665" y="0"/>
          <a:ext cx="2143944" cy="3659687"/>
        </a:xfrm>
        <a:prstGeom prst="roundRect">
          <a:avLst>
            <a:gd name="adj" fmla="val 10000"/>
          </a:avLst>
        </a:prstGeom>
        <a:solidFill>
          <a:srgbClr val="92D050"/>
        </a:solidFill>
        <a:ln>
          <a:noFill/>
        </a:ln>
        <a:effectLst/>
      </dsp:spPr>
      <dsp:style>
        <a:lnRef idx="0">
          <a:scrgbClr r="0" g="0" b="0"/>
        </a:lnRef>
        <a:fillRef idx="1">
          <a:scrgbClr r="0" g="0" b="0"/>
        </a:fillRef>
        <a:effectRef idx="0">
          <a:scrgbClr r="0" g="0" b="0"/>
        </a:effectRef>
        <a:fontRef idx="minor"/>
      </dsp:style>
      <dsp:txBody>
        <a:bodyPr spcFirstLastPara="0" vert="horz" wrap="square" lIns="83820" tIns="83820" rIns="83820" bIns="83820" numCol="1" spcCol="1270" anchor="ctr" anchorCtr="0">
          <a:noAutofit/>
        </a:bodyPr>
        <a:lstStyle/>
        <a:p>
          <a:pPr marL="0" lvl="0" indent="0" algn="ctr" defTabSz="977900">
            <a:lnSpc>
              <a:spcPct val="90000"/>
            </a:lnSpc>
            <a:spcBef>
              <a:spcPct val="0"/>
            </a:spcBef>
            <a:spcAft>
              <a:spcPct val="35000"/>
            </a:spcAft>
            <a:buNone/>
          </a:pPr>
          <a:r>
            <a:rPr lang="sv-SE" sz="2200" kern="1200" dirty="0"/>
            <a:t>3. Utvärdera inkomna avrop</a:t>
          </a:r>
        </a:p>
      </dsp:txBody>
      <dsp:txXfrm>
        <a:off x="4611665" y="0"/>
        <a:ext cx="2143944" cy="1097906"/>
      </dsp:txXfrm>
    </dsp:sp>
    <dsp:sp modelId="{82C9DEBB-DF68-4EC1-8254-C513F6651151}">
      <dsp:nvSpPr>
        <dsp:cNvPr id="0" name=""/>
        <dsp:cNvSpPr/>
      </dsp:nvSpPr>
      <dsp:spPr>
        <a:xfrm>
          <a:off x="4873638" y="1098350"/>
          <a:ext cx="1619998" cy="799400"/>
        </a:xfrm>
        <a:prstGeom prst="roundRect">
          <a:avLst>
            <a:gd name="adj" fmla="val 10000"/>
          </a:avLst>
        </a:prstGeom>
        <a:solidFill>
          <a:schemeClr val="bg1">
            <a:lumMod val="95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5560" tIns="26670" rIns="35560" bIns="26670" numCol="1" spcCol="1270" anchor="ctr" anchorCtr="0">
          <a:noAutofit/>
        </a:bodyPr>
        <a:lstStyle/>
        <a:p>
          <a:pPr marL="0" lvl="0" indent="0" algn="ctr" defTabSz="622300">
            <a:lnSpc>
              <a:spcPct val="90000"/>
            </a:lnSpc>
            <a:spcBef>
              <a:spcPct val="0"/>
            </a:spcBef>
            <a:spcAft>
              <a:spcPct val="35000"/>
            </a:spcAft>
            <a:buNone/>
          </a:pPr>
          <a:r>
            <a:rPr lang="sv-SE" sz="1400" kern="1200" dirty="0">
              <a:solidFill>
                <a:schemeClr val="tx1"/>
              </a:solidFill>
              <a:latin typeface="+mn-lt"/>
            </a:rPr>
            <a:t>Utvärdering</a:t>
          </a:r>
        </a:p>
      </dsp:txBody>
      <dsp:txXfrm>
        <a:off x="4897052" y="1121764"/>
        <a:ext cx="1573170" cy="752572"/>
      </dsp:txXfrm>
    </dsp:sp>
    <dsp:sp modelId="{B19F9F8F-AD94-48B1-A5D3-2F23F338EB8E}">
      <dsp:nvSpPr>
        <dsp:cNvPr id="0" name=""/>
        <dsp:cNvSpPr/>
      </dsp:nvSpPr>
      <dsp:spPr>
        <a:xfrm>
          <a:off x="4873638" y="1990314"/>
          <a:ext cx="1619998" cy="696689"/>
        </a:xfrm>
        <a:prstGeom prst="roundRect">
          <a:avLst>
            <a:gd name="adj" fmla="val 10000"/>
          </a:avLst>
        </a:prstGeom>
        <a:solidFill>
          <a:schemeClr val="bg1">
            <a:lumMod val="95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5560" tIns="26670" rIns="35560" bIns="26670" numCol="1" spcCol="1270" anchor="ctr" anchorCtr="0">
          <a:noAutofit/>
        </a:bodyPr>
        <a:lstStyle/>
        <a:p>
          <a:pPr marL="0" lvl="0" indent="0" algn="ctr" defTabSz="622300">
            <a:lnSpc>
              <a:spcPct val="90000"/>
            </a:lnSpc>
            <a:spcBef>
              <a:spcPct val="0"/>
            </a:spcBef>
            <a:spcAft>
              <a:spcPct val="35000"/>
            </a:spcAft>
            <a:buNone/>
          </a:pPr>
          <a:r>
            <a:rPr lang="sv-SE" sz="1400" kern="1200" dirty="0">
              <a:solidFill>
                <a:schemeClr val="tx1"/>
              </a:solidFill>
              <a:latin typeface="+mn-lt"/>
              <a:cs typeface="Calibri Light" panose="020F0302020204030204"/>
            </a:rPr>
            <a:t>Poäng</a:t>
          </a:r>
        </a:p>
      </dsp:txBody>
      <dsp:txXfrm>
        <a:off x="4894043" y="2010719"/>
        <a:ext cx="1579188" cy="655879"/>
      </dsp:txXfrm>
    </dsp:sp>
    <dsp:sp modelId="{D1621CBB-0102-4731-AAFD-997D7C78C920}">
      <dsp:nvSpPr>
        <dsp:cNvPr id="0" name=""/>
        <dsp:cNvSpPr/>
      </dsp:nvSpPr>
      <dsp:spPr>
        <a:xfrm>
          <a:off x="4873638" y="2779568"/>
          <a:ext cx="1619998" cy="696689"/>
        </a:xfrm>
        <a:prstGeom prst="roundRect">
          <a:avLst>
            <a:gd name="adj" fmla="val 10000"/>
          </a:avLst>
        </a:prstGeom>
        <a:solidFill>
          <a:schemeClr val="bg1">
            <a:lumMod val="95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5560" tIns="26670" rIns="35560" bIns="26670" numCol="1" spcCol="1270" anchor="ctr" anchorCtr="0">
          <a:noAutofit/>
        </a:bodyPr>
        <a:lstStyle/>
        <a:p>
          <a:pPr marL="0" lvl="0" indent="0" algn="ctr" defTabSz="622300" rtl="0">
            <a:lnSpc>
              <a:spcPct val="90000"/>
            </a:lnSpc>
            <a:spcBef>
              <a:spcPct val="0"/>
            </a:spcBef>
            <a:spcAft>
              <a:spcPct val="35000"/>
            </a:spcAft>
            <a:buNone/>
          </a:pPr>
          <a:r>
            <a:rPr lang="sv-SE" sz="1400" kern="1200" dirty="0">
              <a:solidFill>
                <a:schemeClr val="tx1"/>
              </a:solidFill>
              <a:latin typeface="+mj-lt"/>
              <a:ea typeface="Calibri"/>
              <a:cs typeface="Calibri"/>
            </a:rPr>
            <a:t>Antal timmar, pass eller kontinuitet </a:t>
          </a:r>
        </a:p>
      </dsp:txBody>
      <dsp:txXfrm>
        <a:off x="4894043" y="2799973"/>
        <a:ext cx="1579188" cy="655879"/>
      </dsp:txXfrm>
    </dsp:sp>
    <dsp:sp modelId="{F8D457EF-0A4D-4D5D-A78F-41DC6B347A8D}">
      <dsp:nvSpPr>
        <dsp:cNvPr id="0" name=""/>
        <dsp:cNvSpPr/>
      </dsp:nvSpPr>
      <dsp:spPr>
        <a:xfrm>
          <a:off x="6916406" y="0"/>
          <a:ext cx="2143944" cy="3659687"/>
        </a:xfrm>
        <a:prstGeom prst="roundRect">
          <a:avLst>
            <a:gd name="adj" fmla="val 10000"/>
          </a:avLst>
        </a:prstGeom>
        <a:solidFill>
          <a:srgbClr val="00B0F0"/>
        </a:solidFill>
        <a:ln>
          <a:noFill/>
        </a:ln>
        <a:effectLst/>
      </dsp:spPr>
      <dsp:style>
        <a:lnRef idx="0">
          <a:scrgbClr r="0" g="0" b="0"/>
        </a:lnRef>
        <a:fillRef idx="1">
          <a:scrgbClr r="0" g="0" b="0"/>
        </a:fillRef>
        <a:effectRef idx="0">
          <a:scrgbClr r="0" g="0" b="0"/>
        </a:effectRef>
        <a:fontRef idx="minor"/>
      </dsp:style>
      <dsp:txBody>
        <a:bodyPr spcFirstLastPara="0" vert="horz" wrap="square" lIns="83820" tIns="83820" rIns="83820" bIns="83820" numCol="1" spcCol="1270" anchor="ctr" anchorCtr="0">
          <a:noAutofit/>
        </a:bodyPr>
        <a:lstStyle/>
        <a:p>
          <a:pPr marL="0" lvl="0" indent="0" algn="ctr" defTabSz="977900">
            <a:lnSpc>
              <a:spcPct val="90000"/>
            </a:lnSpc>
            <a:spcBef>
              <a:spcPct val="0"/>
            </a:spcBef>
            <a:spcAft>
              <a:spcPct val="35000"/>
            </a:spcAft>
            <a:buNone/>
          </a:pPr>
          <a:r>
            <a:rPr lang="sv-SE" sz="2200" kern="1200" dirty="0"/>
            <a:t>4. Tilldelning</a:t>
          </a:r>
        </a:p>
      </dsp:txBody>
      <dsp:txXfrm>
        <a:off x="6916406" y="0"/>
        <a:ext cx="2143944" cy="1097906"/>
      </dsp:txXfrm>
    </dsp:sp>
    <dsp:sp modelId="{35375C31-3D00-4AAD-A40E-CAC7D426B7F3}">
      <dsp:nvSpPr>
        <dsp:cNvPr id="0" name=""/>
        <dsp:cNvSpPr/>
      </dsp:nvSpPr>
      <dsp:spPr>
        <a:xfrm>
          <a:off x="7130800" y="1271693"/>
          <a:ext cx="1715155" cy="832626"/>
        </a:xfrm>
        <a:prstGeom prst="roundRect">
          <a:avLst>
            <a:gd name="adj" fmla="val 10000"/>
          </a:avLst>
        </a:prstGeom>
        <a:solidFill>
          <a:schemeClr val="bg1">
            <a:lumMod val="95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5560" tIns="26670" rIns="35560" bIns="26670" numCol="1" spcCol="1270" anchor="ctr" anchorCtr="0">
          <a:noAutofit/>
        </a:bodyPr>
        <a:lstStyle/>
        <a:p>
          <a:pPr marL="0" lvl="0" indent="0" algn="ctr" defTabSz="622300" rtl="0">
            <a:lnSpc>
              <a:spcPct val="90000"/>
            </a:lnSpc>
            <a:spcBef>
              <a:spcPct val="0"/>
            </a:spcBef>
            <a:spcAft>
              <a:spcPct val="35000"/>
            </a:spcAft>
            <a:buNone/>
          </a:pPr>
          <a:r>
            <a:rPr lang="sv-SE" sz="1400" kern="1200" dirty="0">
              <a:solidFill>
                <a:schemeClr val="tx1"/>
              </a:solidFill>
              <a:latin typeface="+mn-lt"/>
            </a:rPr>
            <a:t>Meddelande om tilldelning</a:t>
          </a:r>
        </a:p>
      </dsp:txBody>
      <dsp:txXfrm>
        <a:off x="7155187" y="1296080"/>
        <a:ext cx="1666381" cy="783852"/>
      </dsp:txXfrm>
    </dsp:sp>
    <dsp:sp modelId="{4B56ED16-03AC-471E-A1C7-8E8AE7215D1C}">
      <dsp:nvSpPr>
        <dsp:cNvPr id="0" name=""/>
        <dsp:cNvSpPr/>
      </dsp:nvSpPr>
      <dsp:spPr>
        <a:xfrm>
          <a:off x="7130800" y="2470288"/>
          <a:ext cx="1715155" cy="832626"/>
        </a:xfrm>
        <a:prstGeom prst="roundRect">
          <a:avLst>
            <a:gd name="adj" fmla="val 10000"/>
          </a:avLst>
        </a:prstGeom>
        <a:solidFill>
          <a:schemeClr val="bg1">
            <a:lumMod val="95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5560" tIns="26670" rIns="35560" bIns="26670" numCol="1" spcCol="1270" anchor="ctr" anchorCtr="0">
          <a:noAutofit/>
        </a:bodyPr>
        <a:lstStyle/>
        <a:p>
          <a:pPr marL="0" lvl="0" indent="0" algn="ctr" defTabSz="622300">
            <a:lnSpc>
              <a:spcPct val="90000"/>
            </a:lnSpc>
            <a:spcBef>
              <a:spcPct val="0"/>
            </a:spcBef>
            <a:spcAft>
              <a:spcPct val="35000"/>
            </a:spcAft>
            <a:buNone/>
          </a:pPr>
          <a:r>
            <a:rPr lang="sv-SE" sz="1400" kern="1200" dirty="0">
              <a:solidFill>
                <a:schemeClr val="tx1"/>
              </a:solidFill>
            </a:rPr>
            <a:t>Orderbekräftelse</a:t>
          </a:r>
        </a:p>
      </dsp:txBody>
      <dsp:txXfrm>
        <a:off x="7155187" y="2494675"/>
        <a:ext cx="1666381" cy="783852"/>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B44D4F0-92B8-456C-8955-8EA3D15F8902}">
      <dsp:nvSpPr>
        <dsp:cNvPr id="0" name=""/>
        <dsp:cNvSpPr/>
      </dsp:nvSpPr>
      <dsp:spPr>
        <a:xfrm>
          <a:off x="0" y="2020"/>
          <a:ext cx="8642350" cy="889407"/>
        </a:xfrm>
        <a:prstGeom prst="roundRect">
          <a:avLst>
            <a:gd name="adj" fmla="val 10000"/>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75C720DA-0D18-4EB8-9EF2-8B744B829AC9}">
      <dsp:nvSpPr>
        <dsp:cNvPr id="0" name=""/>
        <dsp:cNvSpPr/>
      </dsp:nvSpPr>
      <dsp:spPr>
        <a:xfrm>
          <a:off x="269045" y="202137"/>
          <a:ext cx="489652" cy="489174"/>
        </a:xfrm>
        <a:prstGeom prst="rect">
          <a:avLst/>
        </a:prstGeom>
        <a:blipFill>
          <a:blip xmlns:r="http://schemas.openxmlformats.org/officeDocument/2006/relationships" r:embed="rId1" cstate="print">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4E88CCFE-C67C-4C45-9303-CA5F7FB5836A}">
      <dsp:nvSpPr>
        <dsp:cNvPr id="0" name=""/>
        <dsp:cNvSpPr/>
      </dsp:nvSpPr>
      <dsp:spPr>
        <a:xfrm>
          <a:off x="1027743" y="2020"/>
          <a:ext cx="3889057" cy="94499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0012" tIns="100012" rIns="100012" bIns="100012" numCol="1" spcCol="1270" anchor="ctr" anchorCtr="0">
          <a:noAutofit/>
        </a:bodyPr>
        <a:lstStyle/>
        <a:p>
          <a:pPr marL="0" lvl="0" indent="0" algn="l" defTabSz="622300">
            <a:lnSpc>
              <a:spcPct val="90000"/>
            </a:lnSpc>
            <a:spcBef>
              <a:spcPct val="0"/>
            </a:spcBef>
            <a:spcAft>
              <a:spcPct val="35000"/>
            </a:spcAft>
            <a:buNone/>
          </a:pPr>
          <a:r>
            <a:rPr lang="en-US" sz="1400" kern="1200"/>
            <a:t>Val av leverantör görs genom utvärdering av två kriterier som har betydelse för hur väl uppdraget kan utföras. Kriterierna är:</a:t>
          </a:r>
        </a:p>
      </dsp:txBody>
      <dsp:txXfrm>
        <a:off x="1027743" y="2020"/>
        <a:ext cx="3889057" cy="944995"/>
      </dsp:txXfrm>
    </dsp:sp>
    <dsp:sp modelId="{4FC3A4EA-6470-4144-88F8-E19377961107}">
      <dsp:nvSpPr>
        <dsp:cNvPr id="0" name=""/>
        <dsp:cNvSpPr/>
      </dsp:nvSpPr>
      <dsp:spPr>
        <a:xfrm>
          <a:off x="4916801" y="2020"/>
          <a:ext cx="3694419" cy="88940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4129" tIns="94129" rIns="94129" bIns="94129" numCol="1" spcCol="1270" anchor="ctr" anchorCtr="0">
          <a:noAutofit/>
        </a:bodyPr>
        <a:lstStyle/>
        <a:p>
          <a:pPr marL="0" lvl="0" indent="0" algn="l" defTabSz="488950">
            <a:lnSpc>
              <a:spcPct val="90000"/>
            </a:lnSpc>
            <a:spcBef>
              <a:spcPct val="0"/>
            </a:spcBef>
            <a:spcAft>
              <a:spcPct val="35000"/>
            </a:spcAft>
            <a:buNone/>
          </a:pPr>
          <a:r>
            <a:rPr lang="en-US" sz="1100" kern="1200"/>
            <a:t>Antal timmar/pass - hur stor del av uppdraget täcker konsulten/konsulterna?</a:t>
          </a:r>
        </a:p>
        <a:p>
          <a:pPr marL="0" lvl="0" indent="0" algn="l" defTabSz="488950">
            <a:lnSpc>
              <a:spcPct val="90000"/>
            </a:lnSpc>
            <a:spcBef>
              <a:spcPct val="0"/>
            </a:spcBef>
            <a:spcAft>
              <a:spcPct val="35000"/>
            </a:spcAft>
            <a:buNone/>
          </a:pPr>
          <a:r>
            <a:rPr lang="en-US" sz="1100" kern="1200"/>
            <a:t>Kontinuitet – hur stor erfarenhet av avdelningen/enheten har konsulten/konsulterna?</a:t>
          </a:r>
        </a:p>
      </dsp:txBody>
      <dsp:txXfrm>
        <a:off x="4916801" y="2020"/>
        <a:ext cx="3694419" cy="889407"/>
      </dsp:txXfrm>
    </dsp:sp>
    <dsp:sp modelId="{9A7EDE62-20BA-48A9-B06A-7B119A0B8BD1}">
      <dsp:nvSpPr>
        <dsp:cNvPr id="0" name=""/>
        <dsp:cNvSpPr/>
      </dsp:nvSpPr>
      <dsp:spPr>
        <a:xfrm>
          <a:off x="0" y="1183264"/>
          <a:ext cx="8642350" cy="889407"/>
        </a:xfrm>
        <a:prstGeom prst="roundRect">
          <a:avLst>
            <a:gd name="adj" fmla="val 10000"/>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FA2048F8-C16B-4C3B-8804-CAA5E6A87C6B}">
      <dsp:nvSpPr>
        <dsp:cNvPr id="0" name=""/>
        <dsp:cNvSpPr/>
      </dsp:nvSpPr>
      <dsp:spPr>
        <a:xfrm>
          <a:off x="269045" y="1383381"/>
          <a:ext cx="489652" cy="489174"/>
        </a:xfrm>
        <a:prstGeom prst="rect">
          <a:avLst/>
        </a:prstGeom>
        <a:blipFill>
          <a:blip xmlns:r="http://schemas.openxmlformats.org/officeDocument/2006/relationships"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FE4E91FE-0471-4D76-84DB-DD034A3DABB6}">
      <dsp:nvSpPr>
        <dsp:cNvPr id="0" name=""/>
        <dsp:cNvSpPr/>
      </dsp:nvSpPr>
      <dsp:spPr>
        <a:xfrm>
          <a:off x="1027743" y="1183264"/>
          <a:ext cx="7583477" cy="94499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0012" tIns="100012" rIns="100012" bIns="100012" numCol="1" spcCol="1270" anchor="ctr" anchorCtr="0">
          <a:noAutofit/>
        </a:bodyPr>
        <a:lstStyle/>
        <a:p>
          <a:pPr marL="0" lvl="0" indent="0" algn="l" defTabSz="622300">
            <a:lnSpc>
              <a:spcPct val="90000"/>
            </a:lnSpc>
            <a:spcBef>
              <a:spcPct val="0"/>
            </a:spcBef>
            <a:spcAft>
              <a:spcPct val="35000"/>
            </a:spcAft>
            <a:buNone/>
          </a:pPr>
          <a:r>
            <a:rPr lang="en-US" sz="1400" kern="1200"/>
            <a:t>Vikta dessa kriterier, utifrån behovet på din enhet/avdelning. Varje kriterium ska viktas till 0-100 procent. Kriteriernas viktning ska summera till 100 procent.</a:t>
          </a:r>
        </a:p>
      </dsp:txBody>
      <dsp:txXfrm>
        <a:off x="1027743" y="1183264"/>
        <a:ext cx="7583477" cy="944995"/>
      </dsp:txXfrm>
    </dsp:sp>
    <dsp:sp modelId="{1F0B170F-8758-4206-898B-C4FFC59C833B}">
      <dsp:nvSpPr>
        <dsp:cNvPr id="0" name=""/>
        <dsp:cNvSpPr/>
      </dsp:nvSpPr>
      <dsp:spPr>
        <a:xfrm>
          <a:off x="0" y="2364508"/>
          <a:ext cx="8642350" cy="889407"/>
        </a:xfrm>
        <a:prstGeom prst="roundRect">
          <a:avLst>
            <a:gd name="adj" fmla="val 10000"/>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6F4D820D-1A40-45D8-A058-F260C679D9B4}">
      <dsp:nvSpPr>
        <dsp:cNvPr id="0" name=""/>
        <dsp:cNvSpPr/>
      </dsp:nvSpPr>
      <dsp:spPr>
        <a:xfrm>
          <a:off x="269045" y="2564625"/>
          <a:ext cx="489652" cy="489174"/>
        </a:xfrm>
        <a:prstGeom prst="rect">
          <a:avLst/>
        </a:prstGeom>
        <a:blipFill>
          <a:blip xmlns:r="http://schemas.openxmlformats.org/officeDocument/2006/relationships" r:embed="rId5" cstate="print">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3B524424-1911-4180-B6EF-F3F9970BFE3B}">
      <dsp:nvSpPr>
        <dsp:cNvPr id="0" name=""/>
        <dsp:cNvSpPr/>
      </dsp:nvSpPr>
      <dsp:spPr>
        <a:xfrm>
          <a:off x="1027743" y="2364508"/>
          <a:ext cx="7583477" cy="94499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0012" tIns="100012" rIns="100012" bIns="100012" numCol="1" spcCol="1270" anchor="ctr" anchorCtr="0">
          <a:noAutofit/>
        </a:bodyPr>
        <a:lstStyle/>
        <a:p>
          <a:pPr marL="0" lvl="0" indent="0" algn="l" defTabSz="622300">
            <a:lnSpc>
              <a:spcPct val="90000"/>
            </a:lnSpc>
            <a:spcBef>
              <a:spcPct val="0"/>
            </a:spcBef>
            <a:spcAft>
              <a:spcPct val="35000"/>
            </a:spcAft>
            <a:buNone/>
          </a:pPr>
          <a:r>
            <a:rPr lang="en-US" sz="1400" kern="1200"/>
            <a:t>I utvärderingen poängsätts leverantörerna med 1-5 poäng utifrån hur väl respektive kriterium uppfylls.</a:t>
          </a:r>
        </a:p>
      </dsp:txBody>
      <dsp:txXfrm>
        <a:off x="1027743" y="2364508"/>
        <a:ext cx="7583477" cy="944995"/>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C30B8D6-A7EF-4DE5-A13D-5AAE8A30AC06}">
      <dsp:nvSpPr>
        <dsp:cNvPr id="0" name=""/>
        <dsp:cNvSpPr/>
      </dsp:nvSpPr>
      <dsp:spPr>
        <a:xfrm>
          <a:off x="0" y="538122"/>
          <a:ext cx="8642350" cy="993457"/>
        </a:xfrm>
        <a:prstGeom prst="roundRect">
          <a:avLst>
            <a:gd name="adj" fmla="val 10000"/>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22071C23-85AB-4609-9EC8-AAC2E88D5CE3}">
      <dsp:nvSpPr>
        <dsp:cNvPr id="0" name=""/>
        <dsp:cNvSpPr/>
      </dsp:nvSpPr>
      <dsp:spPr>
        <a:xfrm>
          <a:off x="300520" y="761650"/>
          <a:ext cx="546401" cy="546401"/>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3D9F9EFC-4EE0-4E08-8615-89732ECAB4D7}">
      <dsp:nvSpPr>
        <dsp:cNvPr id="0" name=""/>
        <dsp:cNvSpPr/>
      </dsp:nvSpPr>
      <dsp:spPr>
        <a:xfrm>
          <a:off x="1147443" y="538122"/>
          <a:ext cx="7494906" cy="99345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5141" tIns="105141" rIns="105141" bIns="105141" numCol="1" spcCol="1270" anchor="ctr" anchorCtr="0">
          <a:noAutofit/>
        </a:bodyPr>
        <a:lstStyle/>
        <a:p>
          <a:pPr marL="0" lvl="0" indent="0" algn="l" defTabSz="1111250">
            <a:lnSpc>
              <a:spcPct val="90000"/>
            </a:lnSpc>
            <a:spcBef>
              <a:spcPct val="0"/>
            </a:spcBef>
            <a:spcAft>
              <a:spcPct val="35000"/>
            </a:spcAft>
            <a:buNone/>
          </a:pPr>
          <a:r>
            <a:rPr lang="sv-SE" sz="2500" kern="1200" noProof="0" dirty="0"/>
            <a:t>Tilldelning</a:t>
          </a:r>
          <a:r>
            <a:rPr lang="en-US" sz="2500" kern="1200" dirty="0"/>
            <a:t> </a:t>
          </a:r>
          <a:r>
            <a:rPr lang="sv-SE" sz="2500" kern="1200" noProof="0" dirty="0"/>
            <a:t>snarast</a:t>
          </a:r>
          <a:r>
            <a:rPr lang="en-US" sz="2500" kern="1200" dirty="0"/>
            <a:t> </a:t>
          </a:r>
          <a:r>
            <a:rPr lang="sv-SE" sz="2500" kern="1200" noProof="0" dirty="0"/>
            <a:t>efter</a:t>
          </a:r>
          <a:r>
            <a:rPr lang="en-US" sz="2500" kern="1200" dirty="0"/>
            <a:t> </a:t>
          </a:r>
          <a:r>
            <a:rPr lang="sv-SE" sz="2500" kern="1200" noProof="0" dirty="0"/>
            <a:t>sista</a:t>
          </a:r>
          <a:r>
            <a:rPr lang="en-US" sz="2500" kern="1200" dirty="0"/>
            <a:t> </a:t>
          </a:r>
          <a:r>
            <a:rPr lang="sv-SE" sz="2500" kern="1200" noProof="0" dirty="0"/>
            <a:t>svarsdatum</a:t>
          </a:r>
        </a:p>
      </dsp:txBody>
      <dsp:txXfrm>
        <a:off x="1147443" y="538122"/>
        <a:ext cx="7494906" cy="993457"/>
      </dsp:txXfrm>
    </dsp:sp>
    <dsp:sp modelId="{0B31455A-EFDB-453B-ACD1-A2178931FB05}">
      <dsp:nvSpPr>
        <dsp:cNvPr id="0" name=""/>
        <dsp:cNvSpPr/>
      </dsp:nvSpPr>
      <dsp:spPr>
        <a:xfrm>
          <a:off x="0" y="1779944"/>
          <a:ext cx="8642350" cy="993457"/>
        </a:xfrm>
        <a:prstGeom prst="roundRect">
          <a:avLst>
            <a:gd name="adj" fmla="val 10000"/>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6D7A02C5-13B7-4360-8453-3D9B77280310}">
      <dsp:nvSpPr>
        <dsp:cNvPr id="0" name=""/>
        <dsp:cNvSpPr/>
      </dsp:nvSpPr>
      <dsp:spPr>
        <a:xfrm>
          <a:off x="300520" y="2003472"/>
          <a:ext cx="546401" cy="546401"/>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1295D5B4-9442-4348-BFDD-2F5987C0A0DB}">
      <dsp:nvSpPr>
        <dsp:cNvPr id="0" name=""/>
        <dsp:cNvSpPr/>
      </dsp:nvSpPr>
      <dsp:spPr>
        <a:xfrm>
          <a:off x="1147443" y="1779944"/>
          <a:ext cx="7494906" cy="99345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5141" tIns="105141" rIns="105141" bIns="105141" numCol="1" spcCol="1270" anchor="ctr" anchorCtr="0">
          <a:noAutofit/>
        </a:bodyPr>
        <a:lstStyle/>
        <a:p>
          <a:pPr marL="0" lvl="0" indent="0" algn="l" defTabSz="1111250">
            <a:lnSpc>
              <a:spcPct val="90000"/>
            </a:lnSpc>
            <a:spcBef>
              <a:spcPct val="0"/>
            </a:spcBef>
            <a:spcAft>
              <a:spcPct val="35000"/>
            </a:spcAft>
            <a:buNone/>
          </a:pPr>
          <a:r>
            <a:rPr lang="en-US" sz="2500" kern="1200"/>
            <a:t>Meddela samtliga leverantörer som inkommit med svar på avropet</a:t>
          </a:r>
        </a:p>
      </dsp:txBody>
      <dsp:txXfrm>
        <a:off x="1147443" y="1779944"/>
        <a:ext cx="7494906" cy="993457"/>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3ABB536-9458-4BBE-8282-2F99900CCD77}">
      <dsp:nvSpPr>
        <dsp:cNvPr id="0" name=""/>
        <dsp:cNvSpPr/>
      </dsp:nvSpPr>
      <dsp:spPr>
        <a:xfrm>
          <a:off x="1054" y="695736"/>
          <a:ext cx="3840106" cy="1920053"/>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35560" rIns="53340" bIns="35560" numCol="1" spcCol="1270" anchor="ctr" anchorCtr="0">
          <a:noAutofit/>
        </a:bodyPr>
        <a:lstStyle/>
        <a:p>
          <a:pPr marL="0" lvl="0" indent="0" algn="ctr" defTabSz="1244600">
            <a:lnSpc>
              <a:spcPct val="90000"/>
            </a:lnSpc>
            <a:spcBef>
              <a:spcPct val="0"/>
            </a:spcBef>
            <a:spcAft>
              <a:spcPct val="35000"/>
            </a:spcAft>
            <a:buNone/>
          </a:pPr>
          <a:r>
            <a:rPr lang="en-US" sz="2800" kern="1200"/>
            <a:t>Leverantörens förbindelse</a:t>
          </a:r>
        </a:p>
      </dsp:txBody>
      <dsp:txXfrm>
        <a:off x="57290" y="751972"/>
        <a:ext cx="3727634" cy="1807581"/>
      </dsp:txXfrm>
    </dsp:sp>
    <dsp:sp modelId="{A9269AE7-CFDE-473B-B9CE-6FAE5A5D035F}">
      <dsp:nvSpPr>
        <dsp:cNvPr id="0" name=""/>
        <dsp:cNvSpPr/>
      </dsp:nvSpPr>
      <dsp:spPr>
        <a:xfrm>
          <a:off x="4801188" y="695736"/>
          <a:ext cx="3840106" cy="1920053"/>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35560" rIns="53340" bIns="35560" numCol="1" spcCol="1270" anchor="ctr" anchorCtr="0">
          <a:noAutofit/>
        </a:bodyPr>
        <a:lstStyle/>
        <a:p>
          <a:pPr marL="0" lvl="0" indent="0" algn="ctr" defTabSz="1244600">
            <a:lnSpc>
              <a:spcPct val="90000"/>
            </a:lnSpc>
            <a:spcBef>
              <a:spcPct val="0"/>
            </a:spcBef>
            <a:spcAft>
              <a:spcPct val="35000"/>
            </a:spcAft>
            <a:buNone/>
          </a:pPr>
          <a:r>
            <a:rPr lang="en-US" sz="2800" kern="1200"/>
            <a:t>Rekryteringsprocess</a:t>
          </a:r>
        </a:p>
      </dsp:txBody>
      <dsp:txXfrm>
        <a:off x="4857424" y="751972"/>
        <a:ext cx="3727634" cy="1807581"/>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8F4ECFA-6591-428A-B76B-76E6BBAFD65B}">
      <dsp:nvSpPr>
        <dsp:cNvPr id="0" name=""/>
        <dsp:cNvSpPr/>
      </dsp:nvSpPr>
      <dsp:spPr>
        <a:xfrm>
          <a:off x="0" y="81775"/>
          <a:ext cx="8650817" cy="407745"/>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l" defTabSz="755650">
            <a:lnSpc>
              <a:spcPct val="90000"/>
            </a:lnSpc>
            <a:spcBef>
              <a:spcPct val="0"/>
            </a:spcBef>
            <a:spcAft>
              <a:spcPct val="35000"/>
            </a:spcAft>
            <a:buNone/>
          </a:pPr>
          <a:r>
            <a:rPr lang="en-US" sz="1700" kern="1200"/>
            <a:t>Personlig lämplighet</a:t>
          </a:r>
        </a:p>
      </dsp:txBody>
      <dsp:txXfrm>
        <a:off x="19904" y="101679"/>
        <a:ext cx="8611009" cy="367937"/>
      </dsp:txXfrm>
    </dsp:sp>
    <dsp:sp modelId="{5A06C9D4-E725-4563-89F4-9E3977A68329}">
      <dsp:nvSpPr>
        <dsp:cNvPr id="0" name=""/>
        <dsp:cNvSpPr/>
      </dsp:nvSpPr>
      <dsp:spPr>
        <a:xfrm>
          <a:off x="0" y="538480"/>
          <a:ext cx="8650817" cy="407745"/>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l" defTabSz="755650">
            <a:lnSpc>
              <a:spcPct val="90000"/>
            </a:lnSpc>
            <a:spcBef>
              <a:spcPct val="0"/>
            </a:spcBef>
            <a:spcAft>
              <a:spcPct val="35000"/>
            </a:spcAft>
            <a:buNone/>
          </a:pPr>
          <a:r>
            <a:rPr lang="en-US" sz="1700" kern="1200"/>
            <a:t>Utföra uppdrag utan reservationer</a:t>
          </a:r>
        </a:p>
      </dsp:txBody>
      <dsp:txXfrm>
        <a:off x="19904" y="558384"/>
        <a:ext cx="8611009" cy="367937"/>
      </dsp:txXfrm>
    </dsp:sp>
    <dsp:sp modelId="{97DD729D-4801-4816-A926-A206BA3BC505}">
      <dsp:nvSpPr>
        <dsp:cNvPr id="0" name=""/>
        <dsp:cNvSpPr/>
      </dsp:nvSpPr>
      <dsp:spPr>
        <a:xfrm>
          <a:off x="0" y="995185"/>
          <a:ext cx="8650817" cy="407745"/>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l" defTabSz="755650">
            <a:lnSpc>
              <a:spcPct val="90000"/>
            </a:lnSpc>
            <a:spcBef>
              <a:spcPct val="0"/>
            </a:spcBef>
            <a:spcAft>
              <a:spcPct val="35000"/>
            </a:spcAft>
            <a:buNone/>
          </a:pPr>
          <a:r>
            <a:rPr lang="en-US" sz="1700" kern="1200"/>
            <a:t>Handledning</a:t>
          </a:r>
        </a:p>
      </dsp:txBody>
      <dsp:txXfrm>
        <a:off x="19904" y="1015089"/>
        <a:ext cx="8611009" cy="367937"/>
      </dsp:txXfrm>
    </dsp:sp>
    <dsp:sp modelId="{8F893E36-976D-428D-BBEA-76C3AEC19EE9}">
      <dsp:nvSpPr>
        <dsp:cNvPr id="0" name=""/>
        <dsp:cNvSpPr/>
      </dsp:nvSpPr>
      <dsp:spPr>
        <a:xfrm>
          <a:off x="0" y="1451890"/>
          <a:ext cx="8650817" cy="407745"/>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l" defTabSz="755650">
            <a:lnSpc>
              <a:spcPct val="90000"/>
            </a:lnSpc>
            <a:spcBef>
              <a:spcPct val="0"/>
            </a:spcBef>
            <a:spcAft>
              <a:spcPct val="35000"/>
            </a:spcAft>
            <a:buNone/>
          </a:pPr>
          <a:r>
            <a:rPr lang="en-US" sz="1700" kern="1200"/>
            <a:t>Kunskap om aktuella digitala verktyg</a:t>
          </a:r>
        </a:p>
      </dsp:txBody>
      <dsp:txXfrm>
        <a:off x="19904" y="1471794"/>
        <a:ext cx="8611009" cy="367937"/>
      </dsp:txXfrm>
    </dsp:sp>
    <dsp:sp modelId="{1EB6F391-ECD0-456E-BF9A-87018589A84C}">
      <dsp:nvSpPr>
        <dsp:cNvPr id="0" name=""/>
        <dsp:cNvSpPr/>
      </dsp:nvSpPr>
      <dsp:spPr>
        <a:xfrm>
          <a:off x="0" y="1908595"/>
          <a:ext cx="8650817" cy="407745"/>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l" defTabSz="755650">
            <a:lnSpc>
              <a:spcPct val="90000"/>
            </a:lnSpc>
            <a:spcBef>
              <a:spcPct val="0"/>
            </a:spcBef>
            <a:spcAft>
              <a:spcPct val="35000"/>
            </a:spcAft>
            <a:buNone/>
          </a:pPr>
          <a:r>
            <a:rPr lang="en-US" sz="1700" kern="1200"/>
            <a:t>Krav för samtliga yrkesroller</a:t>
          </a:r>
        </a:p>
      </dsp:txBody>
      <dsp:txXfrm>
        <a:off x="19904" y="1928499"/>
        <a:ext cx="8611009" cy="367937"/>
      </dsp:txXfrm>
    </dsp:sp>
    <dsp:sp modelId="{19E37C3F-B305-43D5-91F0-B5B0B6F2AED6}">
      <dsp:nvSpPr>
        <dsp:cNvPr id="0" name=""/>
        <dsp:cNvSpPr/>
      </dsp:nvSpPr>
      <dsp:spPr>
        <a:xfrm>
          <a:off x="0" y="2365300"/>
          <a:ext cx="8650817" cy="407745"/>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l" defTabSz="755650">
            <a:lnSpc>
              <a:spcPct val="90000"/>
            </a:lnSpc>
            <a:spcBef>
              <a:spcPct val="0"/>
            </a:spcBef>
            <a:spcAft>
              <a:spcPct val="35000"/>
            </a:spcAft>
            <a:buNone/>
          </a:pPr>
          <a:r>
            <a:rPr lang="en-US" sz="1700" kern="1200"/>
            <a:t>HLR</a:t>
          </a:r>
        </a:p>
      </dsp:txBody>
      <dsp:txXfrm>
        <a:off x="19904" y="2385204"/>
        <a:ext cx="8611009" cy="367937"/>
      </dsp:txXfrm>
    </dsp:sp>
    <dsp:sp modelId="{BEC67D21-367C-41E7-B583-F15B3E3A7518}">
      <dsp:nvSpPr>
        <dsp:cNvPr id="0" name=""/>
        <dsp:cNvSpPr/>
      </dsp:nvSpPr>
      <dsp:spPr>
        <a:xfrm>
          <a:off x="0" y="2822005"/>
          <a:ext cx="8650817" cy="407745"/>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l" defTabSz="755650">
            <a:lnSpc>
              <a:spcPct val="90000"/>
            </a:lnSpc>
            <a:spcBef>
              <a:spcPct val="0"/>
            </a:spcBef>
            <a:spcAft>
              <a:spcPct val="35000"/>
            </a:spcAft>
            <a:buNone/>
          </a:pPr>
          <a:r>
            <a:rPr lang="en-US" sz="1700" kern="1200"/>
            <a:t>Karens 12 månader</a:t>
          </a:r>
        </a:p>
      </dsp:txBody>
      <dsp:txXfrm>
        <a:off x="19904" y="2841909"/>
        <a:ext cx="8611009" cy="367937"/>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51FACA3-8950-4AFB-85D5-DF01AB8D467F}">
      <dsp:nvSpPr>
        <dsp:cNvPr id="0" name=""/>
        <dsp:cNvSpPr/>
      </dsp:nvSpPr>
      <dsp:spPr>
        <a:xfrm>
          <a:off x="250062" y="153"/>
          <a:ext cx="2547091" cy="1528254"/>
        </a:xfrm>
        <a:prstGeom prst="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ctr" defTabSz="977900">
            <a:lnSpc>
              <a:spcPct val="90000"/>
            </a:lnSpc>
            <a:spcBef>
              <a:spcPct val="0"/>
            </a:spcBef>
            <a:spcAft>
              <a:spcPct val="35000"/>
            </a:spcAft>
            <a:buNone/>
          </a:pPr>
          <a:r>
            <a:rPr lang="sv-SE" sz="2200" kern="1200" dirty="0"/>
            <a:t>Tillitsnivåer</a:t>
          </a:r>
        </a:p>
      </dsp:txBody>
      <dsp:txXfrm>
        <a:off x="250062" y="153"/>
        <a:ext cx="2547091" cy="1528254"/>
      </dsp:txXfrm>
    </dsp:sp>
    <dsp:sp modelId="{294DC21C-1448-4411-BD23-11D8F8526DCF}">
      <dsp:nvSpPr>
        <dsp:cNvPr id="0" name=""/>
        <dsp:cNvSpPr/>
      </dsp:nvSpPr>
      <dsp:spPr>
        <a:xfrm>
          <a:off x="3056091" y="0"/>
          <a:ext cx="2547091" cy="1528254"/>
        </a:xfrm>
        <a:prstGeom prst="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ctr" defTabSz="977900">
            <a:lnSpc>
              <a:spcPct val="90000"/>
            </a:lnSpc>
            <a:spcBef>
              <a:spcPct val="0"/>
            </a:spcBef>
            <a:spcAft>
              <a:spcPct val="35000"/>
            </a:spcAft>
            <a:buNone/>
          </a:pPr>
          <a:r>
            <a:rPr lang="sv-SE" sz="2200" kern="1200" dirty="0">
              <a:latin typeface="+mn-lt"/>
            </a:rPr>
            <a:t>Giltigt </a:t>
          </a:r>
          <a:r>
            <a:rPr lang="sv-SE" sz="2200" kern="1200" dirty="0">
              <a:solidFill>
                <a:prstClr val="white"/>
              </a:solidFill>
              <a:latin typeface="+mn-lt"/>
              <a:ea typeface="+mn-ea"/>
              <a:cs typeface="+mn-cs"/>
            </a:rPr>
            <a:t>ordinarie</a:t>
          </a:r>
          <a:r>
            <a:rPr lang="sv-SE" sz="2200" kern="1200" dirty="0">
              <a:latin typeface="+mn-lt"/>
            </a:rPr>
            <a:t> SITHS e-id</a:t>
          </a:r>
        </a:p>
      </dsp:txBody>
      <dsp:txXfrm>
        <a:off x="3056091" y="0"/>
        <a:ext cx="2547091" cy="1528254"/>
      </dsp:txXfrm>
    </dsp:sp>
    <dsp:sp modelId="{968D6CA0-CC67-454E-96F8-0B4A9D827DAF}">
      <dsp:nvSpPr>
        <dsp:cNvPr id="0" name=""/>
        <dsp:cNvSpPr/>
      </dsp:nvSpPr>
      <dsp:spPr>
        <a:xfrm>
          <a:off x="5853663" y="153"/>
          <a:ext cx="2547091" cy="1528254"/>
        </a:xfrm>
        <a:prstGeom prst="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ctr" defTabSz="977900">
            <a:lnSpc>
              <a:spcPct val="90000"/>
            </a:lnSpc>
            <a:spcBef>
              <a:spcPct val="0"/>
            </a:spcBef>
            <a:spcAft>
              <a:spcPct val="35000"/>
            </a:spcAft>
            <a:buNone/>
          </a:pPr>
          <a:r>
            <a:rPr lang="sv-SE" sz="2200" kern="1200" dirty="0"/>
            <a:t>Avsaknad av giltigt e-id</a:t>
          </a:r>
        </a:p>
      </dsp:txBody>
      <dsp:txXfrm>
        <a:off x="5853663" y="153"/>
        <a:ext cx="2547091" cy="1528254"/>
      </dsp:txXfrm>
    </dsp:sp>
    <dsp:sp modelId="{0FB7058D-3680-41DA-AC42-6500AAA5546E}">
      <dsp:nvSpPr>
        <dsp:cNvPr id="0" name=""/>
        <dsp:cNvSpPr/>
      </dsp:nvSpPr>
      <dsp:spPr>
        <a:xfrm>
          <a:off x="250062" y="1783117"/>
          <a:ext cx="2547091" cy="1528254"/>
        </a:xfrm>
        <a:prstGeom prst="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ctr" defTabSz="977900">
            <a:lnSpc>
              <a:spcPct val="90000"/>
            </a:lnSpc>
            <a:spcBef>
              <a:spcPct val="0"/>
            </a:spcBef>
            <a:spcAft>
              <a:spcPct val="35000"/>
            </a:spcAft>
            <a:buNone/>
          </a:pPr>
          <a:r>
            <a:rPr lang="sv-SE" sz="2200" kern="1200" dirty="0"/>
            <a:t>Reservkort</a:t>
          </a:r>
        </a:p>
      </dsp:txBody>
      <dsp:txXfrm>
        <a:off x="250062" y="1783117"/>
        <a:ext cx="2547091" cy="1528254"/>
      </dsp:txXfrm>
    </dsp:sp>
    <dsp:sp modelId="{4BD55F4F-EDBE-4281-BCAC-15FED9E3C109}">
      <dsp:nvSpPr>
        <dsp:cNvPr id="0" name=""/>
        <dsp:cNvSpPr/>
      </dsp:nvSpPr>
      <dsp:spPr>
        <a:xfrm>
          <a:off x="3051862" y="1783117"/>
          <a:ext cx="2547091" cy="1528254"/>
        </a:xfrm>
        <a:prstGeom prst="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ctr" defTabSz="977900">
            <a:lnSpc>
              <a:spcPct val="90000"/>
            </a:lnSpc>
            <a:spcBef>
              <a:spcPct val="0"/>
            </a:spcBef>
            <a:spcAft>
              <a:spcPct val="35000"/>
            </a:spcAft>
            <a:buNone/>
          </a:pPr>
          <a:r>
            <a:rPr lang="sv-SE" sz="2200" kern="1200" dirty="0"/>
            <a:t>Koder</a:t>
          </a:r>
        </a:p>
      </dsp:txBody>
      <dsp:txXfrm>
        <a:off x="3051862" y="1783117"/>
        <a:ext cx="2547091" cy="1528254"/>
      </dsp:txXfrm>
    </dsp:sp>
    <dsp:sp modelId="{28486D5B-E240-4A56-8E86-0E9E6C86BD46}">
      <dsp:nvSpPr>
        <dsp:cNvPr id="0" name=""/>
        <dsp:cNvSpPr/>
      </dsp:nvSpPr>
      <dsp:spPr>
        <a:xfrm>
          <a:off x="5853663" y="1783117"/>
          <a:ext cx="2547091" cy="1528254"/>
        </a:xfrm>
        <a:prstGeom prst="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ctr" defTabSz="977900">
            <a:lnSpc>
              <a:spcPct val="90000"/>
            </a:lnSpc>
            <a:spcBef>
              <a:spcPct val="0"/>
            </a:spcBef>
            <a:spcAft>
              <a:spcPct val="35000"/>
            </a:spcAft>
            <a:buNone/>
          </a:pPr>
          <a:r>
            <a:rPr lang="sv-SE" sz="2200" kern="1200" dirty="0"/>
            <a:t>Utbildning journal- och IT-system</a:t>
          </a:r>
        </a:p>
      </dsp:txBody>
      <dsp:txXfrm>
        <a:off x="5853663" y="1783117"/>
        <a:ext cx="2547091" cy="1528254"/>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C6129A9-66A7-4483-B4B7-15146AD47EA9}">
      <dsp:nvSpPr>
        <dsp:cNvPr id="0" name=""/>
        <dsp:cNvSpPr/>
      </dsp:nvSpPr>
      <dsp:spPr>
        <a:xfrm>
          <a:off x="0" y="0"/>
          <a:ext cx="8642350" cy="0"/>
        </a:xfrm>
        <a:prstGeom prst="line">
          <a:avLst/>
        </a:prstGeom>
        <a:solidFill>
          <a:schemeClr val="accent2">
            <a:hueOff val="0"/>
            <a:satOff val="0"/>
            <a:lumOff val="0"/>
            <a:alphaOff val="0"/>
          </a:schemeClr>
        </a:solidFill>
        <a:ln w="12700" cap="flat" cmpd="sng" algn="ctr">
          <a:solidFill>
            <a:schemeClr val="accen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A553220D-9DC1-4C79-B6F2-228BAA5257D1}">
      <dsp:nvSpPr>
        <dsp:cNvPr id="0" name=""/>
        <dsp:cNvSpPr/>
      </dsp:nvSpPr>
      <dsp:spPr>
        <a:xfrm>
          <a:off x="0" y="0"/>
          <a:ext cx="8642350" cy="165576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8580" tIns="68580" rIns="68580" bIns="68580" numCol="1" spcCol="1270" anchor="t" anchorCtr="0">
          <a:noAutofit/>
        </a:bodyPr>
        <a:lstStyle/>
        <a:p>
          <a:pPr marL="0" lvl="0" indent="0" algn="l" defTabSz="800100">
            <a:lnSpc>
              <a:spcPct val="90000"/>
            </a:lnSpc>
            <a:spcBef>
              <a:spcPct val="0"/>
            </a:spcBef>
            <a:spcAft>
              <a:spcPct val="35000"/>
            </a:spcAft>
            <a:buNone/>
          </a:pPr>
          <a:r>
            <a:rPr lang="en-US" sz="1800" kern="1200"/>
            <a:t>Arbetstagare som är anställda av bemanningsföretag ska enligt de nya reglerna erbjudas en tillsvidareanställning av kundföretaget de är placerade hos om de har varit placerade på samma företag i sammanlagt 24 månader under en period om 36 månader. Vill kundföretaget inte erbjuda en tillsvidareanställning kan de välja att istället betala en ersättning motsvarande två månadslöner.</a:t>
          </a:r>
        </a:p>
      </dsp:txBody>
      <dsp:txXfrm>
        <a:off x="0" y="0"/>
        <a:ext cx="8642350" cy="1655762"/>
      </dsp:txXfrm>
    </dsp:sp>
    <dsp:sp modelId="{EC7C58D9-6CF3-4904-8724-9BE90D44C906}">
      <dsp:nvSpPr>
        <dsp:cNvPr id="0" name=""/>
        <dsp:cNvSpPr/>
      </dsp:nvSpPr>
      <dsp:spPr>
        <a:xfrm>
          <a:off x="0" y="1655762"/>
          <a:ext cx="8642350" cy="0"/>
        </a:xfrm>
        <a:prstGeom prst="line">
          <a:avLst/>
        </a:prstGeom>
        <a:solidFill>
          <a:schemeClr val="accent2">
            <a:hueOff val="0"/>
            <a:satOff val="0"/>
            <a:lumOff val="0"/>
            <a:alphaOff val="0"/>
          </a:schemeClr>
        </a:solidFill>
        <a:ln w="12700" cap="flat" cmpd="sng" algn="ctr">
          <a:solidFill>
            <a:schemeClr val="accen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75D98A0E-E1EC-4634-AA0A-A7B830B5983A}">
      <dsp:nvSpPr>
        <dsp:cNvPr id="0" name=""/>
        <dsp:cNvSpPr/>
      </dsp:nvSpPr>
      <dsp:spPr>
        <a:xfrm>
          <a:off x="0" y="1655762"/>
          <a:ext cx="8642350" cy="165576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8580" tIns="68580" rIns="68580" bIns="68580" numCol="1" spcCol="1270" anchor="t" anchorCtr="0">
          <a:noAutofit/>
        </a:bodyPr>
        <a:lstStyle/>
        <a:p>
          <a:pPr marL="0" lvl="0" indent="0" algn="l" defTabSz="800100">
            <a:lnSpc>
              <a:spcPct val="90000"/>
            </a:lnSpc>
            <a:spcBef>
              <a:spcPct val="0"/>
            </a:spcBef>
            <a:spcAft>
              <a:spcPct val="35000"/>
            </a:spcAft>
            <a:buNone/>
          </a:pPr>
          <a:r>
            <a:rPr lang="en-US" sz="1800" kern="1200"/>
            <a:t>Om inte regionen erbjuder anställning blir skyldiga att betala ersättning motsvarande två månadslöner (till konsulten).</a:t>
          </a:r>
        </a:p>
      </dsp:txBody>
      <dsp:txXfrm>
        <a:off x="0" y="1655762"/>
        <a:ext cx="8642350" cy="1655762"/>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0.xml><?xml version="1.0" encoding="utf-8"?>
<dgm:layoutDef xmlns:dgm="http://schemas.openxmlformats.org/drawingml/2006/diagram" xmlns:a="http://schemas.openxmlformats.org/drawingml/2006/main" uniqueId="urn:microsoft.com/office/officeart/2018/5/layout/IconCircleLabelList">
  <dgm:title val="Icon Circle Label List"/>
  <dgm:desc val="Use to show non-sequential or grouped chunks of information accompanied by a related visuals. Works best with icons or small pictures with short text ca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snake">
          <dgm:param type="grDir" val="tL"/>
          <dgm:param type="flowDir" val="row"/>
          <dgm:param type="contDir" val="sameDir"/>
          <dgm:param type="off" val="ctr"/>
          <dgm:param type="vertAlign" val="mid"/>
          <dgm:param type="horzAlign" val="ctr"/>
        </dgm:alg>
      </dgm:if>
      <dgm:else name="Name2">
        <dgm:alg type="snake">
          <dgm:param type="grDir" val="tR"/>
          <dgm:param type="flowDir" val="row"/>
          <dgm:param type="contDir" val="sameDir"/>
          <dgm:param type="off" val="ctr"/>
          <dgm:param type="vertAlign" val="mid"/>
          <dgm:param type="horzAlign" val="ctr"/>
        </dgm:alg>
      </dgm:else>
    </dgm:choose>
    <dgm:shape xmlns:r="http://schemas.openxmlformats.org/officeDocument/2006/relationships" r:blip="">
      <dgm:adjLst/>
    </dgm:shape>
    <dgm:presOf/>
    <dgm:choose name="Name3">
      <dgm:if name="Name4" axis="ch" ptType="node" func="cnt" op="lte" val="2">
        <dgm:constrLst>
          <dgm:constr type="h" for="ch" forName="compNode" refType="h" fact="0.4"/>
          <dgm:constr type="w" for="ch" forName="compNode" val="100"/>
          <dgm:constr type="w" for="ch" forName="sibTrans" refType="w" refFor="ch" refForName="compNode" fact="0.175"/>
          <dgm:constr type="sp" refType="w" refFor="ch" refForName="compNode" op="equ" fact="0.25"/>
          <dgm:constr type="primFontSz" for="des" ptType="node" op="equ" val="44"/>
          <dgm:constr type="h" for="des" forName="compNode" op="equ"/>
          <dgm:constr type="h" for="des" forName="textRect" op="equ"/>
        </dgm:constrLst>
      </dgm:if>
      <dgm:if name="Name5" axis="ch" ptType="node" func="cnt" op="lte" val="3">
        <dgm:constrLst>
          <dgm:constr type="h" for="ch" forName="compNode" refType="h" fact="0.4"/>
          <dgm:constr type="w" for="ch" forName="compNode" val="100"/>
          <dgm:constr type="w" for="ch" forName="sibTrans" refType="w" refFor="ch" refForName="compNode" fact="0.175"/>
          <dgm:constr type="sp" refType="w" refFor="ch" refForName="compNode" op="equ" fact="0.25"/>
          <dgm:constr type="primFontSz" for="des" ptType="node" op="equ" val="40"/>
          <dgm:constr type="h" for="des" forName="compNode" op="equ"/>
          <dgm:constr type="h" for="des" forName="textRect" op="equ"/>
        </dgm:constrLst>
      </dgm:if>
      <dgm:if name="Name6" axis="ch" ptType="node" func="cnt" op="lte" val="4">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32"/>
          <dgm:constr type="h" for="des" forName="compNode" op="equ"/>
          <dgm:constr type="h" for="des" forName="textRect" op="equ"/>
        </dgm:constrLst>
      </dgm:if>
      <dgm:else name="Name7">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24"/>
          <dgm:constr type="h" for="des" forName="compNode" op="equ"/>
          <dgm:constr type="h" for="des" forName="textRect" op="equ"/>
        </dgm:constrLst>
      </dgm:else>
    </dgm:choose>
    <dgm:ruleLst>
      <dgm:rule type="w" for="ch" forName="compNode" val="50" fact="NaN" max="NaN"/>
    </dgm:ruleLst>
    <dgm:forEach name="Name8" axis="ch" ptType="node">
      <dgm:layoutNode name="compNode">
        <dgm:alg type="composite"/>
        <dgm:shape xmlns:r="http://schemas.openxmlformats.org/officeDocument/2006/relationships" r:blip="">
          <dgm:adjLst/>
        </dgm:shape>
        <dgm:presOf axis="self"/>
        <dgm:constrLst>
          <dgm:constr type="w" for="ch" forName="iconBgRect" refType="w" fact="0.61"/>
          <dgm:constr type="h" for="ch" forName="iconBgRect" refType="w" refFor="ch" refForName="iconBgRect"/>
          <dgm:constr type="t" for="ch" forName="iconBgRect"/>
          <dgm:constr type="ctrX" for="ch" forName="iconBgRect" refType="w" fact="0.5"/>
          <dgm:constr type="w" for="ch" forName="iconRect" refType="w" fact="0.35"/>
          <dgm:constr type="h" for="ch" forName="iconRect" refType="w" refFor="ch" refForName="iconRect"/>
          <dgm:constr type="ctrX" for="ch" forName="iconRect" refType="ctrX" refFor="ch" refForName="iconBgRect"/>
          <dgm:constr type="ctrY" for="ch" forName="iconRect" refType="ctrY" refFor="ch" refForName="iconBgRect"/>
          <dgm:constr type="h" for="ch" forName="spaceRect" refType="w" fact="0.19"/>
          <dgm:constr type="w" for="ch" forName="spaceRect" refType="w"/>
          <dgm:constr type="l" for="ch" forName="spaceRect"/>
          <dgm:constr type="t" for="ch" forName="spaceRect" refType="b" refFor="ch" refForName="iconBgRect"/>
          <dgm:constr type="h" for="ch" forName="textRect" val="20"/>
          <dgm:constr type="w" for="ch" forName="textRect" refType="w"/>
          <dgm:constr type="l" for="ch" forName="textRect"/>
          <dgm:constr type="t" for="ch" forName="textRect" refType="b" refFor="ch" refForName="spaceRect"/>
        </dgm:constrLst>
        <dgm:ruleLst>
          <dgm:rule type="h" val="INF" fact="NaN" max="NaN"/>
        </dgm:ruleLst>
        <dgm:layoutNode name="iconBgRect" styleLbl="bgShp">
          <dgm:alg type="sp"/>
          <dgm:shape xmlns:r="http://schemas.openxmlformats.org/officeDocument/2006/relationships" type="ellipse" r:blip="">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textRect" styleLbl="revTx">
          <dgm:varLst>
            <dgm:chMax val="1"/>
            <dgm:chPref val="1"/>
          </dgm:varLst>
          <dgm:alg type="tx">
            <dgm:param type="txAnchorVert" val="t"/>
          </dgm:alg>
          <dgm:shape xmlns:r="http://schemas.openxmlformats.org/officeDocument/2006/relationships" type="rect" r:blip="">
            <dgm:adjLst/>
          </dgm:shape>
          <dgm:presOf axis="self" ptType="node"/>
          <dgm:constrLst>
            <dgm:constr type="lMarg"/>
            <dgm:constr type="rMarg"/>
            <dgm:constr type="tMarg"/>
            <dgm:constr type="bMarg"/>
          </dgm:constrLst>
          <dgm:ruleLst>
            <dgm:rule type="primFontSz" val="11" fact="NaN" max="NaN"/>
            <dgm:rule type="h" val="INF" fact="NaN" max="NaN"/>
          </dgm:ruleLst>
        </dgm:layoutNode>
      </dgm:layoutNode>
      <dgm:forEach name="Name9"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defRPr cap="all"/>
        </a:lvl1pPr>
      </dgm1612:lstStyle>
    </a:ext>
  </dgm:extLst>
</dgm:layoutDef>
</file>

<file path=ppt/diagrams/layout11.xml><?xml version="1.0" encoding="utf-8"?>
<dgm:layoutDef xmlns:dgm="http://schemas.openxmlformats.org/drawingml/2006/diagram" xmlns:a="http://schemas.openxmlformats.org/drawingml/2006/main" uniqueId="urn:microsoft.com/office/officeart/2018/2/layout/IconLabelList">
  <dgm:title val="Icon Label List"/>
  <dgm:desc val="Use to show non-sequential or grouped chunks of information accompanied by a related visuals. Works best with icons or small pictures with short text ca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snake">
          <dgm:param type="grDir" val="tL"/>
          <dgm:param type="flowDir" val="row"/>
          <dgm:param type="contDir" val="sameDir"/>
          <dgm:param type="off" val="ctr"/>
          <dgm:param type="vertAlign" val="mid"/>
          <dgm:param type="horzAlign" val="ctr"/>
        </dgm:alg>
      </dgm:if>
      <dgm:else name="Name2">
        <dgm:alg type="snake">
          <dgm:param type="grDir" val="tR"/>
          <dgm:param type="flowDir" val="row"/>
          <dgm:param type="contDir" val="sameDir"/>
          <dgm:param type="off" val="ctr"/>
          <dgm:param type="vertAlign" val="mid"/>
          <dgm:param type="horzAlign" val="ctr"/>
        </dgm:alg>
      </dgm:else>
    </dgm:choose>
    <dgm:shape xmlns:r="http://schemas.openxmlformats.org/officeDocument/2006/relationships" r:blip="">
      <dgm:adjLst/>
    </dgm:shape>
    <dgm:presOf/>
    <dgm:choose name="Name3">
      <dgm:if name="Name4" axis="ch" ptType="node" func="cnt" op="lte" val="2">
        <dgm:constrLst>
          <dgm:constr type="h" for="ch" forName="compNode" refType="h" fact="0.4"/>
          <dgm:constr type="w" for="ch" forName="compNode" val="120"/>
          <dgm:constr type="w" for="ch" forName="sibTrans" refType="w" refFor="ch" refForName="compNode" fact="0.175"/>
          <dgm:constr type="sp" refType="w" refFor="ch" refForName="compNode" op="equ" fact="0.25"/>
          <dgm:constr type="primFontSz" for="des" ptType="node" op="equ" val="50"/>
          <dgm:constr type="h" for="des" forName="compNode" op="equ"/>
          <dgm:constr type="h" for="des" forName="textRect" op="equ"/>
        </dgm:constrLst>
      </dgm:if>
      <dgm:if name="Name5" axis="ch" ptType="node" func="cnt" op="lte" val="4">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36"/>
          <dgm:constr type="h" for="des" forName="compNode" op="equ"/>
          <dgm:constr type="h" for="des" forName="textRect" op="equ"/>
        </dgm:constrLst>
      </dgm:if>
      <dgm:else name="Name6">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24"/>
          <dgm:constr type="h" for="des" forName="compNode" op="equ"/>
          <dgm:constr type="h" for="des" forName="textRect" op="equ"/>
        </dgm:constrLst>
      </dgm:else>
    </dgm:choose>
    <dgm:ruleLst>
      <dgm:rule type="w" for="ch" forName="compNode" val="50" fact="NaN" max="NaN"/>
    </dgm:ruleLst>
    <dgm:forEach name="Name7" axis="ch" ptType="node">
      <dgm:layoutNode name="compNode">
        <dgm:alg type="composite"/>
        <dgm:shape xmlns:r="http://schemas.openxmlformats.org/officeDocument/2006/relationships" r:blip="">
          <dgm:adjLst/>
        </dgm:shape>
        <dgm:presOf axis="self"/>
        <dgm:constrLst>
          <dgm:constr type="w" for="ch" forName="iconRect" refType="w" fact="0.45"/>
          <dgm:constr type="h" for="ch" forName="iconRect" refType="w" refFor="ch" refForName="iconRect"/>
          <dgm:constr type="ctrX" for="ch" forName="iconRect" refType="w" fact="0.5"/>
          <dgm:constr type="t" for="ch" forName="iconRect"/>
          <dgm:constr type="h" for="ch" forName="spaceRect" refType="h" fact="0.15"/>
          <dgm:constr type="w" for="ch" forName="spaceRect" refType="w"/>
          <dgm:constr type="l" for="ch" forName="spaceRect"/>
          <dgm:constr type="t" for="ch" forName="spaceRect" refType="b" refFor="ch" refForName="iconRect"/>
          <dgm:constr type="h" for="ch" forName="textRect" val="20"/>
          <dgm:constr type="w" for="ch" forName="textRect" refType="w"/>
          <dgm:constr type="l" for="ch" forName="textRect"/>
          <dgm:constr type="t" for="ch" forName="textRect" refType="b" refFor="ch" refForName="spaceRect"/>
        </dgm:constrLst>
        <dgm:ruleLst>
          <dgm:rule type="h" val="INF" fact="NaN" max="NaN"/>
        </dgm:ruleLst>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textRect" styleLbl="revTx">
          <dgm:varLst>
            <dgm:chMax val="1"/>
            <dgm:chPref val="1"/>
          </dgm:varLst>
          <dgm:alg type="tx">
            <dgm:param type="txAnchorVert" val="t"/>
          </dgm:alg>
          <dgm:shape xmlns:r="http://schemas.openxmlformats.org/officeDocument/2006/relationships" type="rect" r:blip="">
            <dgm:adjLst/>
          </dgm:shape>
          <dgm:presOf axis="self" ptType="node"/>
          <dgm:constrLst>
            <dgm:constr type="lMarg"/>
            <dgm:constr type="rMarg"/>
            <dgm:constr type="tMarg"/>
            <dgm:constr type="bMarg"/>
          </dgm:constrLst>
          <dgm:ruleLst>
            <dgm:rule type="primFontSz" val="11" fact="NaN" max="NaN"/>
            <dgm:rule type="h" val="INF" fact="NaN" max="NaN"/>
          </dgm:ruleLst>
        </dgm:layoutNode>
      </dgm:layoutNode>
      <dgm:forEach name="Name8"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dgm1612:lstStyle>
    </a:ext>
  </dgm:extLst>
</dgm:layoutDef>
</file>

<file path=ppt/diagrams/layout12.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1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lProcess2">
  <dgm:title val=""/>
  <dgm:desc val=""/>
  <dgm:catLst>
    <dgm:cat type="list" pri="10000"/>
    <dgm:cat type="relationship" pri="13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useDef="1">
    <dgm:dataModel>
      <dgm:ptLst/>
      <dgm:bg/>
      <dgm:whole/>
    </dgm:dataModel>
  </dgm:styleData>
  <dgm:clrData useDef="1">
    <dgm:dataModel>
      <dgm:ptLst/>
      <dgm:bg/>
      <dgm:whole/>
    </dgm:dataModel>
  </dgm:clrData>
  <dgm:layoutNode name="theList">
    <dgm:varLst>
      <dgm:dir/>
      <dgm:animLvl val="lvl"/>
      <dgm:resizeHandles val="exact"/>
    </dgm:varLst>
    <dgm:choose name="Name0">
      <dgm:if name="Name1" func="var" arg="dir" op="equ" val="norm">
        <dgm:alg type="lin"/>
      </dgm:if>
      <dgm:else name="Name2">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forName="aSpace" refType="w" fact="0.075"/>
      <dgm:constr type="h" for="des" forName="aSpace2" refType="h" fact="0.1"/>
      <dgm:constr type="primFontSz" for="des" forName="textNode" op="equ"/>
      <dgm:constr type="primFontSz" for="des" forName="childNode" op="equ"/>
    </dgm:constrLst>
    <dgm:ruleLst/>
    <dgm:forEach name="aNodeForEach" axis="ch" ptType="node">
      <dgm:layoutNode name="compNode">
        <dgm:alg type="composite"/>
        <dgm:shape xmlns:r="http://schemas.openxmlformats.org/officeDocument/2006/relationships" r:blip="">
          <dgm:adjLst/>
        </dgm:shape>
        <dgm:presOf/>
        <dgm:constrLst>
          <dgm:constr type="w" for="ch" forName="aNode" refType="w"/>
          <dgm:constr type="h" for="ch" forName="aNode" refType="h"/>
          <dgm:constr type="w" for="ch" forName="textNode" refType="w"/>
          <dgm:constr type="h" for="ch" forName="textNode" refType="h" fact="0.3"/>
          <dgm:constr type="ctrX" for="ch" forName="textNode" refType="w" fact="0.5"/>
          <dgm:constr type="w" for="ch" forName="compChildNode" refType="w" fact="0.8"/>
          <dgm:constr type="h" for="ch" forName="compChildNode" refType="h" fact="0.65"/>
          <dgm:constr type="t" for="ch" forName="compChildNode" refType="h" fact="0.3"/>
          <dgm:constr type="ctrX" for="ch" forName="compChildNode" refType="w" fact="0.5"/>
        </dgm:constrLst>
        <dgm:ruleLst/>
        <dgm:layoutNode name="aNode" styleLbl="bgShp">
          <dgm:alg type="sp"/>
          <dgm:shape xmlns:r="http://schemas.openxmlformats.org/officeDocument/2006/relationships" type="roundRect" r:blip="">
            <dgm:adjLst>
              <dgm:adj idx="1" val="0.1"/>
            </dgm:adjLst>
          </dgm:shape>
          <dgm:presOf axis="self"/>
          <dgm:constrLst/>
          <dgm:ruleLst/>
        </dgm:layoutNode>
        <dgm:layoutNode name="textNode" styleLbl="bgShp">
          <dgm:alg type="tx"/>
          <dgm:shape xmlns:r="http://schemas.openxmlformats.org/officeDocument/2006/relationships" type="rect" r:blip="" hideGeom="1">
            <dgm:adjLst>
              <dgm:adj idx="1" val="0.1"/>
            </dgm:adjLst>
          </dgm:shape>
          <dgm:presOf axis="self"/>
          <dgm:constrLst>
            <dgm:constr type="primFontSz" val="65"/>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compChildNode">
          <dgm:alg type="composite"/>
          <dgm:shape xmlns:r="http://schemas.openxmlformats.org/officeDocument/2006/relationships" r:blip="">
            <dgm:adjLst/>
          </dgm:shape>
          <dgm:presOf/>
          <dgm:constrLst>
            <dgm:constr type="w" for="des" forName="childNode" refType="w"/>
            <dgm:constr type="h" for="des" forName="childNode" refType="h"/>
          </dgm:constrLst>
          <dgm:ruleLst/>
          <dgm:layoutNode name="theInnerList">
            <dgm:alg type="lin">
              <dgm:param type="linDir" val="fromT"/>
            </dgm:alg>
            <dgm:shape xmlns:r="http://schemas.openxmlformats.org/officeDocument/2006/relationships" r:blip="">
              <dgm:adjLst/>
            </dgm:shape>
            <dgm:presOf/>
            <dgm:constrLst/>
            <dgm:ruleLst/>
            <dgm:forEach name="childNodeForEach" axis="ch" ptType="node">
              <dgm:layoutNode name="child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tMarg" refType="primFontSz" fact="0.15"/>
                  <dgm:constr type="bMarg" refType="primFontSz" fact="0.15"/>
                  <dgm:constr type="lMarg" refType="primFontSz" fact="0.2"/>
                  <dgm:constr type="rMarg" refType="primFontSz" fact="0.2"/>
                </dgm:constrLst>
                <dgm:ruleLst>
                  <dgm:rule type="primFontSz" val="5" fact="NaN" max="NaN"/>
                </dgm:ruleLst>
              </dgm:layoutNode>
              <dgm:choose name="Name3">
                <dgm:if name="Name4" axis="self" ptType="node" func="revPos" op="equ" val="1"/>
                <dgm:else name="Name5">
                  <dgm:layoutNode name="aSpace2">
                    <dgm:alg type="sp"/>
                    <dgm:shape xmlns:r="http://schemas.openxmlformats.org/officeDocument/2006/relationships" r:blip="">
                      <dgm:adjLst/>
                    </dgm:shape>
                    <dgm:presOf/>
                    <dgm:constrLst/>
                    <dgm:ruleLst/>
                  </dgm:layoutNode>
                </dgm:else>
              </dgm:choose>
            </dgm:forEach>
          </dgm:layoutNode>
        </dgm:layoutNode>
      </dgm:layoutNode>
      <dgm:choose name="Name6">
        <dgm:if name="Name7" axis="self" ptType="node" func="revPos" op="equ" val="1"/>
        <dgm:else name="Name8">
          <dgm:layoutNode name="aSpace">
            <dgm:alg type="sp"/>
            <dgm:shape xmlns:r="http://schemas.openxmlformats.org/officeDocument/2006/relationships" r:blip="">
              <dgm:adjLst/>
            </dgm:shape>
            <dgm:presOf/>
            <dgm:constrLst/>
            <dgm:ruleLst/>
          </dgm:layoutNode>
        </dgm:else>
      </dgm:choose>
    </dgm:forEach>
  </dgm:layoutNode>
</dgm:layoutDef>
</file>

<file path=ppt/diagrams/layout4.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5.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6.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8.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9.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tshållare för sidhuvud 1">
            <a:extLst>
              <a:ext uri="{FF2B5EF4-FFF2-40B4-BE49-F238E27FC236}">
                <a16:creationId xmlns:a16="http://schemas.microsoft.com/office/drawing/2014/main" id="{EA9C0E35-84B6-7F5A-0DF4-954D903BFE79}"/>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sv-SE"/>
          </a:p>
        </p:txBody>
      </p:sp>
      <p:sp>
        <p:nvSpPr>
          <p:cNvPr id="3" name="Platshållare för datum 2">
            <a:extLst>
              <a:ext uri="{FF2B5EF4-FFF2-40B4-BE49-F238E27FC236}">
                <a16:creationId xmlns:a16="http://schemas.microsoft.com/office/drawing/2014/main" id="{59C67742-94E7-A406-2FD2-37F9B6E3C97B}"/>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85195CB1-8D9E-4D39-BD5A-3714F899CBAC}" type="datetimeFigureOut">
              <a:rPr lang="sv-SE" smtClean="0"/>
              <a:t>2026-02-09</a:t>
            </a:fld>
            <a:endParaRPr lang="sv-SE"/>
          </a:p>
        </p:txBody>
      </p:sp>
      <p:sp>
        <p:nvSpPr>
          <p:cNvPr id="4" name="Platshållare för sidfot 3">
            <a:extLst>
              <a:ext uri="{FF2B5EF4-FFF2-40B4-BE49-F238E27FC236}">
                <a16:creationId xmlns:a16="http://schemas.microsoft.com/office/drawing/2014/main" id="{BEA470E6-6438-A282-EB64-049EBCB70A93}"/>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sv-SE"/>
          </a:p>
        </p:txBody>
      </p:sp>
      <p:sp>
        <p:nvSpPr>
          <p:cNvPr id="5" name="Platshållare för bildnummer 4">
            <a:extLst>
              <a:ext uri="{FF2B5EF4-FFF2-40B4-BE49-F238E27FC236}">
                <a16:creationId xmlns:a16="http://schemas.microsoft.com/office/drawing/2014/main" id="{F6DED696-253C-AAC0-DB7E-65090849E052}"/>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F3B10E5F-6630-4A69-9755-6CD736F11B39}" type="slidenum">
              <a:rPr lang="sv-SE" smtClean="0"/>
              <a:t>‹#›</a:t>
            </a:fld>
            <a:endParaRPr lang="sv-SE"/>
          </a:p>
        </p:txBody>
      </p:sp>
    </p:spTree>
    <p:extLst>
      <p:ext uri="{BB962C8B-B14F-4D97-AF65-F5344CB8AC3E}">
        <p14:creationId xmlns:p14="http://schemas.microsoft.com/office/powerpoint/2010/main" val="4105902991"/>
      </p:ext>
    </p:extLst>
  </p:cSld>
  <p:clrMap bg1="lt1" tx1="dk1" bg2="lt2" tx2="dk2" accent1="accent1" accent2="accent2" accent3="accent3" accent4="accent4" accent5="accent5" accent6="accent6" hlink="hlink" folHlink="folHlink"/>
  <p:extLst>
    <p:ext uri="{56416CCD-93CA-4268-BC5B-53C4BB910035}">
      <p15:sldGuideLst xmlns:p15="http://schemas.microsoft.com/office/powerpoint/2012/main">
        <p15:guide id="1" orient="horz" pos="2880" userDrawn="1">
          <p15:clr>
            <a:srgbClr val="F26B43"/>
          </p15:clr>
        </p15:guide>
        <p15:guide id="2" pos="2160" userDrawn="1">
          <p15:clr>
            <a:srgbClr val="F26B43"/>
          </p15:clr>
        </p15:guide>
      </p15:sldGuideLst>
    </p:ext>
  </p:extLst>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tshållare för sidhuvud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sv-SE"/>
          </a:p>
        </p:txBody>
      </p:sp>
      <p:sp>
        <p:nvSpPr>
          <p:cNvPr id="3" name="Platshållare fö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D69FF5E-32DB-4A63-9882-8F301C111A15}" type="datetimeFigureOut">
              <a:rPr lang="sv-SE" smtClean="0"/>
              <a:t>2026-02-09</a:t>
            </a:fld>
            <a:endParaRPr lang="sv-SE"/>
          </a:p>
        </p:txBody>
      </p:sp>
      <p:sp>
        <p:nvSpPr>
          <p:cNvPr id="4" name="Platshållare för bildobjekt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sv-SE"/>
          </a:p>
        </p:txBody>
      </p:sp>
      <p:sp>
        <p:nvSpPr>
          <p:cNvPr id="5" name="Platshållare för anteckninga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6" name="Platshållare för sidfo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sv-SE"/>
          </a:p>
        </p:txBody>
      </p:sp>
      <p:sp>
        <p:nvSpPr>
          <p:cNvPr id="7" name="Platshållare för bild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55BFA82-BD73-4185-B828-63168F0B5499}" type="slidenum">
              <a:rPr lang="sv-SE" smtClean="0"/>
              <a:t>‹#›</a:t>
            </a:fld>
            <a:endParaRPr lang="sv-SE"/>
          </a:p>
        </p:txBody>
      </p:sp>
    </p:spTree>
    <p:extLst>
      <p:ext uri="{BB962C8B-B14F-4D97-AF65-F5344CB8AC3E}">
        <p14:creationId xmlns:p14="http://schemas.microsoft.com/office/powerpoint/2010/main" val="213942576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extLst>
    <p:ext uri="{620B2872-D7B9-4A21-9093-7833F8D536E1}">
      <p15:sldGuideLst xmlns:p15="http://schemas.microsoft.com/office/powerpoint/2012/main">
        <p15:guide id="1" orient="horz" pos="2880" userDrawn="1">
          <p15:clr>
            <a:srgbClr val="F26B43"/>
          </p15:clr>
        </p15:guide>
        <p15:guide id="2" pos="2160" userDrawn="1">
          <p15:clr>
            <a:srgbClr val="F26B43"/>
          </p15:clr>
        </p15:guide>
      </p15:sldGuideLst>
    </p:ext>
  </p:extLst>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sv-SE" dirty="0"/>
          </a:p>
        </p:txBody>
      </p:sp>
      <p:sp>
        <p:nvSpPr>
          <p:cNvPr id="4" name="Platshållare för bildnummer 3"/>
          <p:cNvSpPr>
            <a:spLocks noGrp="1"/>
          </p:cNvSpPr>
          <p:nvPr>
            <p:ph type="sldNum" sz="quarter" idx="5"/>
          </p:nvPr>
        </p:nvSpPr>
        <p:spPr/>
        <p:txBody>
          <a:bodyPr/>
          <a:lstStyle/>
          <a:p>
            <a:fld id="{055BFA82-BD73-4185-B828-63168F0B5499}" type="slidenum">
              <a:rPr lang="sv-SE" smtClean="0"/>
              <a:t>1</a:t>
            </a:fld>
            <a:endParaRPr lang="sv-SE" dirty="0"/>
          </a:p>
        </p:txBody>
      </p:sp>
    </p:spTree>
    <p:extLst>
      <p:ext uri="{BB962C8B-B14F-4D97-AF65-F5344CB8AC3E}">
        <p14:creationId xmlns:p14="http://schemas.microsoft.com/office/powerpoint/2010/main" val="109081511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a:xfrm>
            <a:off x="685800" y="1143000"/>
            <a:ext cx="5486400" cy="3086100"/>
          </a:xfrm>
        </p:spPr>
      </p:sp>
      <p:sp>
        <p:nvSpPr>
          <p:cNvPr id="3" name="Platshållare för anteckningar 2"/>
          <p:cNvSpPr>
            <a:spLocks noGrp="1"/>
          </p:cNvSpPr>
          <p:nvPr>
            <p:ph type="body" idx="1"/>
          </p:nvPr>
        </p:nvSpPr>
        <p:spPr/>
        <p:txBody>
          <a:bodyPr/>
          <a:lstStyle/>
          <a:p>
            <a:r>
              <a:rPr lang="sv-SE" dirty="0">
                <a:ea typeface="Calibri"/>
                <a:cs typeface="Calibri"/>
              </a:rPr>
              <a:t>Hur ska då sekretessen hanteras i avropen? Mycket av detta är säkert redan bekant för er.</a:t>
            </a:r>
          </a:p>
          <a:p>
            <a:pPr marL="171450" indent="-171450">
              <a:buFont typeface="Arial"/>
              <a:buChar char="•"/>
            </a:pPr>
            <a:r>
              <a:rPr lang="sv-SE" dirty="0">
                <a:ea typeface="Calibri"/>
                <a:cs typeface="Calibri"/>
              </a:rPr>
              <a:t>Absolut sekretess – Detta innebär att ingen information angående avropet får nå utanför de som måste få information internt om avropet. Alltså inga leverantörer får ta del av några uppgifter om avropet innan annonsering av avropet skett.</a:t>
            </a:r>
            <a:endParaRPr lang="sv-SE" dirty="0">
              <a:ea typeface="Verdana"/>
            </a:endParaRPr>
          </a:p>
          <a:p>
            <a:pPr marL="171450" indent="-171450">
              <a:buFont typeface="Arial"/>
              <a:buChar char="•"/>
            </a:pPr>
            <a:r>
              <a:rPr lang="sv-SE" dirty="0">
                <a:ea typeface="Calibri"/>
                <a:cs typeface="Calibri"/>
              </a:rPr>
              <a:t>Sekretessprövning - Offentlighetsprincipen – Alla inkomna handlingar för ett avrop är att betrakta som en offentlig handling. Dock vid begäran av allmän handling så måste själva utelämnandet alltid föregås av en sekretessprövning av begärt underlag. En sekretessprövning innebär en bedömning av vilka handlingar som leverantör kan lida skada utav om det skulle komma en konkurrent </a:t>
            </a:r>
            <a:r>
              <a:rPr lang="sv-SE" dirty="0"/>
              <a:t>tillhanda </a:t>
            </a:r>
            <a:r>
              <a:rPr lang="sv-SE" dirty="0">
                <a:ea typeface="Calibri"/>
                <a:cs typeface="Calibri"/>
              </a:rPr>
              <a:t>. </a:t>
            </a:r>
          </a:p>
          <a:p>
            <a:pPr marL="171450" indent="-171450">
              <a:buFont typeface="Arial"/>
              <a:buChar char="•"/>
            </a:pPr>
            <a:r>
              <a:rPr lang="sv-SE" dirty="0">
                <a:ea typeface="Calibri"/>
                <a:cs typeface="Calibri"/>
              </a:rPr>
              <a:t>Arkivering – Alla inkomna handlingar ska arkiveras enligt regionernas egna interna rutiner.</a:t>
            </a:r>
          </a:p>
          <a:p>
            <a:endParaRPr lang="sv-SE" dirty="0">
              <a:ea typeface="Calibri"/>
              <a:cs typeface="Calibri"/>
            </a:endParaRPr>
          </a:p>
        </p:txBody>
      </p:sp>
      <p:sp>
        <p:nvSpPr>
          <p:cNvPr id="4" name="Platshållare för bildnummer 3"/>
          <p:cNvSpPr>
            <a:spLocks noGrp="1"/>
          </p:cNvSpPr>
          <p:nvPr>
            <p:ph type="sldNum" sz="quarter" idx="5"/>
          </p:nvPr>
        </p:nvSpPr>
        <p:spPr/>
        <p:txBody>
          <a:bodyPr/>
          <a:lstStyle/>
          <a:p>
            <a:fld id="{82734851-8E32-4D89-AAFC-33EE4DF4982C}" type="slidenum">
              <a:rPr lang="sv-SE" smtClean="0"/>
              <a:t>12</a:t>
            </a:fld>
            <a:endParaRPr lang="sv-SE"/>
          </a:p>
        </p:txBody>
      </p:sp>
    </p:spTree>
    <p:extLst>
      <p:ext uri="{BB962C8B-B14F-4D97-AF65-F5344CB8AC3E}">
        <p14:creationId xmlns:p14="http://schemas.microsoft.com/office/powerpoint/2010/main" val="392700610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a:xfrm>
            <a:off x="685800" y="1143000"/>
            <a:ext cx="5486400" cy="3086100"/>
          </a:xfrm>
        </p:spPr>
      </p:sp>
      <p:sp>
        <p:nvSpPr>
          <p:cNvPr id="3" name="Platshållare för anteckningar 2"/>
          <p:cNvSpPr>
            <a:spLocks noGrp="1"/>
          </p:cNvSpPr>
          <p:nvPr>
            <p:ph type="body" idx="1"/>
          </p:nvPr>
        </p:nvSpPr>
        <p:spPr/>
        <p:txBody>
          <a:bodyPr/>
          <a:lstStyle/>
          <a:p>
            <a:endParaRPr lang="sv-SE" b="1" dirty="0">
              <a:solidFill>
                <a:srgbClr val="FF0000"/>
              </a:solidFill>
              <a:ea typeface="Verdana"/>
              <a:cs typeface="Calibri"/>
            </a:endParaRPr>
          </a:p>
          <a:p>
            <a:pPr marL="171450" indent="-171450">
              <a:buFont typeface="Arial"/>
              <a:buChar char="•"/>
            </a:pPr>
            <a:r>
              <a:rPr lang="sv-SE">
                <a:ea typeface="Verdana"/>
              </a:rPr>
              <a:t>Då har vi kommit till den del som kanske är mest intressant för er som är här idag, nämligen avropsförfarandet.</a:t>
            </a:r>
          </a:p>
          <a:p>
            <a:pPr marL="171450" indent="-171450">
              <a:buFont typeface="Arial"/>
              <a:buChar char="•"/>
            </a:pPr>
            <a:r>
              <a:rPr lang="sv-SE" dirty="0">
                <a:ea typeface="Verdana"/>
              </a:rPr>
              <a:t>Den här bilden visar en översikt på samtliga ingående moment i avropsförfarandet</a:t>
            </a:r>
          </a:p>
          <a:p>
            <a:pPr marL="171450" indent="-171450">
              <a:buFont typeface="Arial"/>
              <a:buChar char="•"/>
            </a:pPr>
            <a:r>
              <a:rPr lang="sv-SE" dirty="0"/>
              <a:t>Vi kommer att gå igenom detta steg för steg i de kommande bilderna</a:t>
            </a:r>
            <a:endParaRPr lang="sv-SE" dirty="0">
              <a:ea typeface="Verdana"/>
            </a:endParaRPr>
          </a:p>
        </p:txBody>
      </p:sp>
      <p:sp>
        <p:nvSpPr>
          <p:cNvPr id="4" name="Platshållare för bildnummer 3"/>
          <p:cNvSpPr>
            <a:spLocks noGrp="1"/>
          </p:cNvSpPr>
          <p:nvPr>
            <p:ph type="sldNum" sz="quarter" idx="10"/>
          </p:nvPr>
        </p:nvSpPr>
        <p:spPr/>
        <p:txBody>
          <a:bodyPr/>
          <a:lstStyle/>
          <a:p>
            <a:fld id="{82734851-8E32-4D89-AAFC-33EE4DF4982C}" type="slidenum">
              <a:rPr lang="sv-SE" smtClean="0"/>
              <a:t>13</a:t>
            </a:fld>
            <a:endParaRPr lang="sv-SE"/>
          </a:p>
        </p:txBody>
      </p:sp>
    </p:spTree>
    <p:extLst>
      <p:ext uri="{BB962C8B-B14F-4D97-AF65-F5344CB8AC3E}">
        <p14:creationId xmlns:p14="http://schemas.microsoft.com/office/powerpoint/2010/main" val="5272714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a:xfrm>
            <a:off x="685800" y="1143000"/>
            <a:ext cx="5486400" cy="3086100"/>
          </a:xfrm>
        </p:spPr>
      </p:sp>
      <p:sp>
        <p:nvSpPr>
          <p:cNvPr id="3" name="Platshållare för anteckningar 2"/>
          <p:cNvSpPr>
            <a:spLocks noGrp="1"/>
          </p:cNvSpPr>
          <p:nvPr>
            <p:ph type="body" idx="1"/>
          </p:nvPr>
        </p:nvSpPr>
        <p:spPr/>
        <p:txBody>
          <a:bodyPr/>
          <a:lstStyle/>
          <a:p>
            <a:endParaRPr lang="sv-SE" dirty="0">
              <a:ea typeface="Calibri"/>
              <a:cs typeface="Calibri"/>
            </a:endParaRPr>
          </a:p>
          <a:p>
            <a:pPr>
              <a:buFont typeface="Arial"/>
              <a:buChar char="•"/>
            </a:pPr>
            <a:r>
              <a:rPr lang="sv-SE" dirty="0"/>
              <a:t>När man ska göra ett avrop så skickas avropsförfrågan till samtliga avtalsleverantörer som har avtal inom det aktuella området, alltså läkare eller sjuksköterskor.</a:t>
            </a:r>
            <a:endParaRPr lang="en-US" dirty="0"/>
          </a:p>
          <a:p>
            <a:pPr>
              <a:buFont typeface="Arial"/>
              <a:buChar char="•"/>
            </a:pPr>
            <a:r>
              <a:rPr lang="sv-SE" dirty="0"/>
              <a:t>Samtliga utskick och inkomna svar på avrop ska göras via blanketten ”Avrop och svar på avrop” om inte beställaren har ett digitalt avropssystem. Då ska systemet spegla den information som finns i blanketten.</a:t>
            </a:r>
            <a:endParaRPr lang="en-US" dirty="0"/>
          </a:p>
          <a:p>
            <a:pPr>
              <a:buFont typeface="Arial"/>
              <a:buChar char="•"/>
            </a:pPr>
            <a:r>
              <a:rPr lang="sv-SE" dirty="0"/>
              <a:t>Blanketten liknar många regioners nuvarande avropsförfrågningar med vissa justeringar för det nationella avtalet. </a:t>
            </a:r>
            <a:endParaRPr lang="en-US" dirty="0"/>
          </a:p>
          <a:p>
            <a:pPr>
              <a:buFont typeface="Arial"/>
              <a:buChar char="•"/>
            </a:pPr>
            <a:r>
              <a:rPr lang="sv-SE" dirty="0"/>
              <a:t>Uppdraget som skickas ut får ej överstiga 12 månader.</a:t>
            </a:r>
          </a:p>
          <a:p>
            <a:pPr>
              <a:buFont typeface="Arial"/>
              <a:buChar char="•"/>
            </a:pPr>
            <a:r>
              <a:rPr lang="sv-SE" dirty="0"/>
              <a:t>Om det är så att man inte får full täckning för sitt behov i sitt avropssvar så kan man som beställare välja att antingen låta avropet ligga ”öppet” för kvarstående behov av ej tillsatta arbetspass eller att man väljer att göra ett nytt avrop.</a:t>
            </a:r>
            <a:endParaRPr lang="sv-SE" dirty="0">
              <a:ea typeface="Verdana"/>
            </a:endParaRPr>
          </a:p>
          <a:p>
            <a:pPr>
              <a:buFont typeface="Arial"/>
              <a:buChar char="•"/>
            </a:pPr>
            <a:endParaRPr lang="sv-SE" dirty="0">
              <a:ea typeface="Calibri"/>
              <a:cs typeface="Calibri"/>
            </a:endParaRPr>
          </a:p>
          <a:p>
            <a:pPr marL="171450" indent="-171450">
              <a:buFont typeface="Calibri"/>
              <a:buChar char="-"/>
            </a:pPr>
            <a:endParaRPr lang="en-US" dirty="0">
              <a:ea typeface="Calibri"/>
              <a:cs typeface="Calibri"/>
            </a:endParaRPr>
          </a:p>
        </p:txBody>
      </p:sp>
      <p:sp>
        <p:nvSpPr>
          <p:cNvPr id="4" name="Platshållare för bildnummer 3"/>
          <p:cNvSpPr>
            <a:spLocks noGrp="1"/>
          </p:cNvSpPr>
          <p:nvPr>
            <p:ph type="sldNum" sz="quarter" idx="5"/>
          </p:nvPr>
        </p:nvSpPr>
        <p:spPr/>
        <p:txBody>
          <a:bodyPr/>
          <a:lstStyle/>
          <a:p>
            <a:fld id="{82734851-8E32-4D89-AAFC-33EE4DF4982C}" type="slidenum">
              <a:rPr lang="sv-SE" smtClean="0"/>
              <a:t>14</a:t>
            </a:fld>
            <a:endParaRPr lang="sv-SE"/>
          </a:p>
        </p:txBody>
      </p:sp>
    </p:spTree>
    <p:extLst>
      <p:ext uri="{BB962C8B-B14F-4D97-AF65-F5344CB8AC3E}">
        <p14:creationId xmlns:p14="http://schemas.microsoft.com/office/powerpoint/2010/main" val="96190455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sv-SE" dirty="0">
              <a:ea typeface="Verdana"/>
            </a:endParaRPr>
          </a:p>
          <a:p>
            <a:r>
              <a:rPr lang="sv-SE" dirty="0">
                <a:ea typeface="Verdana"/>
              </a:rPr>
              <a:t>Här är ett utdrag ur blanketten för avrop och svar på avrop som Vårdverksamheten ska fylla i</a:t>
            </a:r>
          </a:p>
          <a:p>
            <a:pPr marL="171450" indent="-171450">
              <a:buFont typeface="Calibri"/>
              <a:buChar char="-"/>
            </a:pPr>
            <a:r>
              <a:rPr lang="sv-SE" dirty="0">
                <a:ea typeface="Verdana"/>
              </a:rPr>
              <a:t>Innehåller uppgifter om uppdraget, vilken kompetens som efterfrågas och vilka krav som gäller</a:t>
            </a:r>
          </a:p>
          <a:p>
            <a:pPr marL="171450" indent="-171450">
              <a:buFont typeface="Calibri"/>
              <a:buChar char="-"/>
            </a:pPr>
            <a:r>
              <a:rPr lang="sv-SE" dirty="0">
                <a:ea typeface="Verdana"/>
              </a:rPr>
              <a:t>Vilket schema som gäller (antal timmar, jour, beredskap mm)</a:t>
            </a:r>
          </a:p>
          <a:p>
            <a:pPr marL="171450" indent="-171450">
              <a:buFont typeface="Calibri"/>
              <a:buChar char="-"/>
            </a:pPr>
            <a:r>
              <a:rPr lang="sv-SE" dirty="0">
                <a:ea typeface="Verdana"/>
              </a:rPr>
              <a:t>Viktningen av de två tilldelningskriterierna, kontinuitet samt antal timmar/pass. Vi kommer in närmare på dem i kommande bilder.</a:t>
            </a:r>
          </a:p>
          <a:p>
            <a:pPr marL="171450" indent="-171450">
              <a:buFont typeface="Calibri"/>
              <a:buChar char="-"/>
            </a:pPr>
            <a:r>
              <a:rPr lang="sv-SE" dirty="0">
                <a:ea typeface="Verdana"/>
              </a:rPr>
              <a:t>Här står också vilka bilagor som alltid ska bifogas tillsammans med svaret. Ni känner säkert igen de flesta av dem.</a:t>
            </a:r>
          </a:p>
        </p:txBody>
      </p:sp>
      <p:sp>
        <p:nvSpPr>
          <p:cNvPr id="4" name="Platshållare för bildnummer 3"/>
          <p:cNvSpPr>
            <a:spLocks noGrp="1"/>
          </p:cNvSpPr>
          <p:nvPr>
            <p:ph type="sldNum" sz="quarter" idx="5"/>
          </p:nvPr>
        </p:nvSpPr>
        <p:spPr/>
        <p:txBody>
          <a:bodyPr/>
          <a:lstStyle/>
          <a:p>
            <a:fld id="{055BFA82-BD73-4185-B828-63168F0B5499}" type="slidenum">
              <a:rPr lang="sv-SE" smtClean="0"/>
              <a:t>15</a:t>
            </a:fld>
            <a:endParaRPr lang="sv-SE"/>
          </a:p>
        </p:txBody>
      </p:sp>
    </p:spTree>
    <p:extLst>
      <p:ext uri="{BB962C8B-B14F-4D97-AF65-F5344CB8AC3E}">
        <p14:creationId xmlns:p14="http://schemas.microsoft.com/office/powerpoint/2010/main" val="287052952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dirty="0"/>
              <a:t>Antal timmar är med i utvärderingen</a:t>
            </a:r>
          </a:p>
        </p:txBody>
      </p:sp>
      <p:sp>
        <p:nvSpPr>
          <p:cNvPr id="4" name="Platshållare för bildnummer 3"/>
          <p:cNvSpPr>
            <a:spLocks noGrp="1"/>
          </p:cNvSpPr>
          <p:nvPr>
            <p:ph type="sldNum" sz="quarter" idx="5"/>
          </p:nvPr>
        </p:nvSpPr>
        <p:spPr/>
        <p:txBody>
          <a:bodyPr/>
          <a:lstStyle/>
          <a:p>
            <a:fld id="{055BFA82-BD73-4185-B828-63168F0B5499}" type="slidenum">
              <a:rPr lang="sv-SE" smtClean="0"/>
              <a:t>16</a:t>
            </a:fld>
            <a:endParaRPr lang="sv-SE"/>
          </a:p>
        </p:txBody>
      </p:sp>
    </p:spTree>
    <p:extLst>
      <p:ext uri="{BB962C8B-B14F-4D97-AF65-F5344CB8AC3E}">
        <p14:creationId xmlns:p14="http://schemas.microsoft.com/office/powerpoint/2010/main" val="398085042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sv-SE" dirty="0">
              <a:ea typeface="Verdana"/>
            </a:endParaRPr>
          </a:p>
          <a:p>
            <a:r>
              <a:rPr lang="sv-SE" dirty="0">
                <a:ea typeface="Verdana"/>
              </a:rPr>
              <a:t>Här är ett utdrag ur blanketten för avrop och svar på avrop som behörig beställare fyller i och sänder ut</a:t>
            </a:r>
          </a:p>
          <a:p>
            <a:pPr marL="171450" indent="-171450">
              <a:buFont typeface="Calibri"/>
              <a:buChar char="-"/>
            </a:pPr>
            <a:r>
              <a:rPr lang="sv-SE" dirty="0">
                <a:ea typeface="Verdana"/>
              </a:rPr>
              <a:t>I stort sätt så fyller behörig beställare i samma sak som Vårdverksamheten har fyllt i sin blankett.</a:t>
            </a:r>
          </a:p>
          <a:p>
            <a:pPr marL="171450" indent="-171450">
              <a:buFont typeface="Calibri"/>
              <a:buChar char="-"/>
            </a:pPr>
            <a:endParaRPr lang="sv-SE" dirty="0">
              <a:ea typeface="Verdana"/>
            </a:endParaRPr>
          </a:p>
          <a:p>
            <a:pPr marL="171450" indent="-171450">
              <a:buFont typeface="Calibri"/>
              <a:buChar char="-"/>
            </a:pPr>
            <a:r>
              <a:rPr lang="sv-SE" dirty="0">
                <a:ea typeface="Verdana"/>
              </a:rPr>
              <a:t>Även här är det viktigt att Viktningen fylls i</a:t>
            </a:r>
          </a:p>
          <a:p>
            <a:pPr marL="0" indent="0">
              <a:buFont typeface="Calibri"/>
              <a:buNone/>
            </a:pPr>
            <a:r>
              <a:rPr lang="sv-SE" dirty="0">
                <a:ea typeface="Verdana"/>
              </a:rPr>
              <a:t>OBS !</a:t>
            </a:r>
          </a:p>
          <a:p>
            <a:pPr marL="0" indent="0">
              <a:buFont typeface="Calibri"/>
              <a:buNone/>
            </a:pPr>
            <a:r>
              <a:rPr lang="sv-SE" dirty="0">
                <a:ea typeface="Verdana"/>
              </a:rPr>
              <a:t>Behov av Intyg som </a:t>
            </a:r>
            <a:r>
              <a:rPr lang="sv-SE" dirty="0" err="1">
                <a:ea typeface="Verdana"/>
              </a:rPr>
              <a:t>t.ex</a:t>
            </a:r>
            <a:r>
              <a:rPr lang="sv-SE" dirty="0">
                <a:ea typeface="Verdana"/>
              </a:rPr>
              <a:t> Specialistkompetens  och Utdrag ur Folkbokföringsregistret – Fylls i av behörig beställare</a:t>
            </a:r>
          </a:p>
          <a:p>
            <a:pPr marL="0" indent="0">
              <a:buFont typeface="Calibri"/>
              <a:buNone/>
            </a:pPr>
            <a:endParaRPr lang="sv-SE" dirty="0">
              <a:ea typeface="Verdana"/>
            </a:endParaRPr>
          </a:p>
        </p:txBody>
      </p:sp>
      <p:sp>
        <p:nvSpPr>
          <p:cNvPr id="4" name="Platshållare för bildnummer 3"/>
          <p:cNvSpPr>
            <a:spLocks noGrp="1"/>
          </p:cNvSpPr>
          <p:nvPr>
            <p:ph type="sldNum" sz="quarter" idx="5"/>
          </p:nvPr>
        </p:nvSpPr>
        <p:spPr/>
        <p:txBody>
          <a:bodyPr/>
          <a:lstStyle/>
          <a:p>
            <a:fld id="{055BFA82-BD73-4185-B828-63168F0B5499}" type="slidenum">
              <a:rPr lang="sv-SE" smtClean="0"/>
              <a:t>17</a:t>
            </a:fld>
            <a:endParaRPr lang="sv-SE"/>
          </a:p>
        </p:txBody>
      </p:sp>
    </p:spTree>
    <p:extLst>
      <p:ext uri="{BB962C8B-B14F-4D97-AF65-F5344CB8AC3E}">
        <p14:creationId xmlns:p14="http://schemas.microsoft.com/office/powerpoint/2010/main" val="343994346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a:xfrm>
            <a:off x="685800" y="1143000"/>
            <a:ext cx="5486400" cy="3086100"/>
          </a:xfrm>
        </p:spPr>
      </p:sp>
      <p:sp>
        <p:nvSpPr>
          <p:cNvPr id="3" name="Platshållare för anteckningar 2"/>
          <p:cNvSpPr>
            <a:spLocks noGrp="1"/>
          </p:cNvSpPr>
          <p:nvPr>
            <p:ph type="body" idx="1"/>
          </p:nvPr>
        </p:nvSpPr>
        <p:spPr/>
        <p:txBody>
          <a:bodyPr/>
          <a:lstStyle/>
          <a:p>
            <a:pPr marL="171450" indent="-171450">
              <a:buFont typeface="Arial"/>
              <a:buChar char="•"/>
            </a:pPr>
            <a:r>
              <a:rPr lang="sv-SE" dirty="0">
                <a:ea typeface="Verdana"/>
              </a:rPr>
              <a:t>I avtalet ställs krav på att leverantören och konsulten ska ha en bindande överenskommelse för det aktuella uppdraget</a:t>
            </a:r>
            <a:endParaRPr lang="sv-SE" dirty="0"/>
          </a:p>
          <a:p>
            <a:pPr marL="171450" indent="-171450">
              <a:buFont typeface="Arial"/>
              <a:buChar char="•"/>
            </a:pPr>
            <a:r>
              <a:rPr lang="sv-SE" dirty="0"/>
              <a:t>Med detta vill vi undvika att flera leverantörer presenterar samma konsult för samma avrop. I de fall det skulle hända att ni får in samma konsult från två olika leverantörer inom samma avrop så ska leverantörerna kunna uppvisa en bindande överenskommelse med konsulten.</a:t>
            </a:r>
            <a:endParaRPr lang="en-US" dirty="0">
              <a:ea typeface="Verdana"/>
            </a:endParaRPr>
          </a:p>
          <a:p>
            <a:pPr marL="171450" indent="-171450">
              <a:buFont typeface="Arial"/>
              <a:buChar char="•"/>
            </a:pPr>
            <a:r>
              <a:rPr lang="sv-SE" dirty="0"/>
              <a:t>Konsult får endast presenteras av en (1) leverantör för samma uppdrag. </a:t>
            </a:r>
            <a:endParaRPr lang="sv-SE" dirty="0">
              <a:ea typeface="Calibri"/>
              <a:cs typeface="Calibri"/>
            </a:endParaRPr>
          </a:p>
          <a:p>
            <a:pPr marL="171450" indent="-171450">
              <a:buFont typeface="Arial"/>
              <a:buChar char="•"/>
            </a:pPr>
            <a:r>
              <a:rPr lang="sv-SE" dirty="0"/>
              <a:t>Om konsulten ingått bindande överenskommelse med flera leverantörer kommer konsulten att helt uteslutas ifrån aktuellt uppdrag.</a:t>
            </a:r>
            <a:endParaRPr lang="en-US" dirty="0">
              <a:ea typeface="Verdana"/>
            </a:endParaRPr>
          </a:p>
          <a:p>
            <a:pPr marL="171450" indent="-171450">
              <a:buFont typeface="Arial"/>
              <a:buChar char="•"/>
            </a:pPr>
            <a:r>
              <a:rPr lang="sv-SE" dirty="0"/>
              <a:t>Om en leverantör har presenterat en konsult utan bindande överenskommelse så kommer leverantören att uteslutas ifrån aktuellt uppdrag. </a:t>
            </a:r>
            <a:endParaRPr lang="en-US" dirty="0">
              <a:ea typeface="Verdana"/>
            </a:endParaRPr>
          </a:p>
          <a:p>
            <a:endParaRPr lang="en-US" dirty="0">
              <a:ea typeface="Calibri"/>
              <a:cs typeface="Calibri"/>
            </a:endParaRPr>
          </a:p>
        </p:txBody>
      </p:sp>
      <p:sp>
        <p:nvSpPr>
          <p:cNvPr id="4" name="Platshållare för bildnummer 3"/>
          <p:cNvSpPr>
            <a:spLocks noGrp="1"/>
          </p:cNvSpPr>
          <p:nvPr>
            <p:ph type="sldNum" sz="quarter" idx="5"/>
          </p:nvPr>
        </p:nvSpPr>
        <p:spPr/>
        <p:txBody>
          <a:bodyPr/>
          <a:lstStyle/>
          <a:p>
            <a:fld id="{82734851-8E32-4D89-AAFC-33EE4DF4982C}" type="slidenum">
              <a:rPr lang="sv-SE" smtClean="0"/>
              <a:t>18</a:t>
            </a:fld>
            <a:endParaRPr lang="sv-SE"/>
          </a:p>
        </p:txBody>
      </p:sp>
    </p:spTree>
    <p:extLst>
      <p:ext uri="{BB962C8B-B14F-4D97-AF65-F5344CB8AC3E}">
        <p14:creationId xmlns:p14="http://schemas.microsoft.com/office/powerpoint/2010/main" val="255343470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a:xfrm>
            <a:off x="685800" y="1143000"/>
            <a:ext cx="5486400" cy="3086100"/>
          </a:xfrm>
        </p:spPr>
      </p:sp>
      <p:sp>
        <p:nvSpPr>
          <p:cNvPr id="3" name="Platshållare för anteckningar 2"/>
          <p:cNvSpPr>
            <a:spLocks noGrp="1"/>
          </p:cNvSpPr>
          <p:nvPr>
            <p:ph type="body" idx="1"/>
          </p:nvPr>
        </p:nvSpPr>
        <p:spPr/>
        <p:txBody>
          <a:bodyPr/>
          <a:lstStyle/>
          <a:p>
            <a:r>
              <a:rPr lang="sv-SE" dirty="0"/>
              <a:t>Uppdatera manuset med efterfrågan av specialistkompetens och uppdatera bilden</a:t>
            </a:r>
          </a:p>
          <a:p>
            <a:endParaRPr lang="sv-SE" dirty="0"/>
          </a:p>
          <a:p>
            <a:r>
              <a:rPr lang="sv-SE" dirty="0"/>
              <a:t>Konsult som leverantör presenterar ska uppfylla den kompetens och erfarenhet som vi beskriver i avropet under ”Krav på konsultens kompetens och erfarenhet” samt ytterligare krav som eventuellt ställs i respektive avropsförfrågan, utifrån behovet för uppdraget i fråga.</a:t>
            </a:r>
            <a:endParaRPr lang="en-US" dirty="0"/>
          </a:p>
          <a:p>
            <a:endParaRPr lang="en-US" dirty="0"/>
          </a:p>
          <a:p>
            <a:r>
              <a:rPr lang="sv-SE" dirty="0"/>
              <a:t>Följande dokument ska alltid bifogas i samband med avropssvar:</a:t>
            </a:r>
            <a:endParaRPr lang="en-US" dirty="0"/>
          </a:p>
          <a:p>
            <a:endParaRPr lang="en-US" dirty="0"/>
          </a:p>
          <a:p>
            <a:pPr marL="285750" indent="-285750">
              <a:buFont typeface="Symbol"/>
              <a:buChar char="•"/>
            </a:pPr>
            <a:r>
              <a:rPr lang="sv-SE" dirty="0"/>
              <a:t>Utdrag från </a:t>
            </a:r>
            <a:r>
              <a:rPr lang="sv-SE" dirty="0" err="1"/>
              <a:t>HoSp</a:t>
            </a:r>
            <a:endParaRPr lang="en-US" dirty="0" err="1"/>
          </a:p>
          <a:p>
            <a:pPr marL="285750" indent="-285750">
              <a:buFont typeface="Symbol"/>
              <a:buChar char="•"/>
            </a:pPr>
            <a:r>
              <a:rPr lang="sv-SE" dirty="0"/>
              <a:t>Utdrag från IVO</a:t>
            </a:r>
            <a:endParaRPr lang="en-US" dirty="0"/>
          </a:p>
          <a:p>
            <a:pPr marL="285750" indent="-285750">
              <a:buFont typeface="Symbol"/>
              <a:buChar char="•"/>
            </a:pPr>
            <a:r>
              <a:rPr lang="sv-SE" dirty="0"/>
              <a:t>Konsultens CV</a:t>
            </a:r>
            <a:endParaRPr lang="en-US" dirty="0"/>
          </a:p>
          <a:p>
            <a:pPr marL="285750" indent="-285750">
              <a:buFont typeface="Symbol"/>
              <a:buChar char="•"/>
            </a:pPr>
            <a:r>
              <a:rPr lang="sv-SE" dirty="0"/>
              <a:t>Två referenser (Ska utgöras av chef eller motsvarande på konsultens senaste två uppdrag/anställningar).</a:t>
            </a:r>
            <a:endParaRPr lang="en-US" dirty="0"/>
          </a:p>
          <a:p>
            <a:pPr marL="285750" indent="-285750">
              <a:buFont typeface="Symbol"/>
              <a:buChar char="•"/>
            </a:pPr>
            <a:endParaRPr lang="sv-SE" dirty="0"/>
          </a:p>
          <a:p>
            <a:r>
              <a:rPr lang="sv-SE" dirty="0"/>
              <a:t>Om inte samtliga uppgifter är med i avropssvaret så är det att betrakta som ett ogiltigt anbud som därför inte ska godkännas.</a:t>
            </a:r>
            <a:endParaRPr lang="en-US" dirty="0">
              <a:ea typeface="Calibri"/>
              <a:cs typeface="Calibri"/>
            </a:endParaRPr>
          </a:p>
          <a:p>
            <a:endParaRPr lang="en-US" dirty="0">
              <a:ea typeface="Calibri"/>
              <a:cs typeface="Calibri"/>
            </a:endParaRPr>
          </a:p>
        </p:txBody>
      </p:sp>
      <p:sp>
        <p:nvSpPr>
          <p:cNvPr id="4" name="Platshållare för bildnummer 3"/>
          <p:cNvSpPr>
            <a:spLocks noGrp="1"/>
          </p:cNvSpPr>
          <p:nvPr>
            <p:ph type="sldNum" sz="quarter" idx="5"/>
          </p:nvPr>
        </p:nvSpPr>
        <p:spPr/>
        <p:txBody>
          <a:bodyPr/>
          <a:lstStyle/>
          <a:p>
            <a:fld id="{82734851-8E32-4D89-AAFC-33EE4DF4982C}" type="slidenum">
              <a:rPr lang="sv-SE" smtClean="0"/>
              <a:t>19</a:t>
            </a:fld>
            <a:endParaRPr lang="sv-SE"/>
          </a:p>
        </p:txBody>
      </p:sp>
    </p:spTree>
    <p:extLst>
      <p:ext uri="{BB962C8B-B14F-4D97-AF65-F5344CB8AC3E}">
        <p14:creationId xmlns:p14="http://schemas.microsoft.com/office/powerpoint/2010/main" val="178358601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sv-SE" dirty="0">
              <a:ea typeface="Verdana"/>
            </a:endParaRPr>
          </a:p>
        </p:txBody>
      </p:sp>
      <p:sp>
        <p:nvSpPr>
          <p:cNvPr id="4" name="Platshållare för bildnummer 3"/>
          <p:cNvSpPr>
            <a:spLocks noGrp="1"/>
          </p:cNvSpPr>
          <p:nvPr>
            <p:ph type="sldNum" sz="quarter" idx="5"/>
          </p:nvPr>
        </p:nvSpPr>
        <p:spPr/>
        <p:txBody>
          <a:bodyPr/>
          <a:lstStyle/>
          <a:p>
            <a:fld id="{055BFA82-BD73-4185-B828-63168F0B5499}" type="slidenum">
              <a:rPr lang="sv-SE" smtClean="0"/>
              <a:t>20</a:t>
            </a:fld>
            <a:endParaRPr lang="sv-SE"/>
          </a:p>
        </p:txBody>
      </p:sp>
    </p:spTree>
    <p:extLst>
      <p:ext uri="{BB962C8B-B14F-4D97-AF65-F5344CB8AC3E}">
        <p14:creationId xmlns:p14="http://schemas.microsoft.com/office/powerpoint/2010/main" val="270998554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dirty="0">
                <a:ea typeface="Verdana"/>
              </a:rPr>
              <a:t>Exempel på en blankett för ett samlingssvar på avropet, dock måste varje konsult presenteras i Blanketten ”Avrop och Svar på avrop”</a:t>
            </a:r>
          </a:p>
          <a:p>
            <a:endParaRPr lang="sv-SE" dirty="0">
              <a:ea typeface="Verdana"/>
            </a:endParaRPr>
          </a:p>
          <a:p>
            <a:r>
              <a:rPr lang="sv-SE" dirty="0"/>
              <a:t>Beställaren lägger stor vikt vid att Leverantör kan leverera så stor andel som möjligt av avropets omfattning. I denna blankett ska man fylla i vad respektive konsult kan leverera för timmar samt totalt antal timmar som leverantören därmed offererar i </a:t>
            </a:r>
            <a:r>
              <a:rPr lang="sv-SE" dirty="0" err="1"/>
              <a:t>dett</a:t>
            </a:r>
            <a:r>
              <a:rPr lang="sv-SE" dirty="0"/>
              <a:t> avrop. – Bedöms också, men det berättar Philip mer om</a:t>
            </a:r>
            <a:endParaRPr lang="sv-SE" dirty="0">
              <a:ea typeface="Verdana"/>
            </a:endParaRPr>
          </a:p>
          <a:p>
            <a:endParaRPr lang="sv-SE" dirty="0">
              <a:ea typeface="Verdana"/>
            </a:endParaRPr>
          </a:p>
          <a:p>
            <a:r>
              <a:rPr lang="sv-SE" dirty="0"/>
              <a:t>För de fall där leverantören presenterar flera konsulter </a:t>
            </a:r>
            <a:r>
              <a:rPr lang="sv-SE" dirty="0">
                <a:solidFill>
                  <a:srgbClr val="FF0000"/>
                </a:solidFill>
              </a:rPr>
              <a:t>poängsätts kontinuitet</a:t>
            </a:r>
            <a:r>
              <a:rPr lang="sv-SE" dirty="0"/>
              <a:t> på avropande enhet/avdelning per konsult. </a:t>
            </a:r>
          </a:p>
          <a:p>
            <a:r>
              <a:rPr lang="sv-SE" dirty="0"/>
              <a:t>Därefter beräknas medelvärdet för samtliga konsulter, vilket utgör leverantörens totalpoäng för kriteriet</a:t>
            </a:r>
            <a:endParaRPr lang="sv-SE" dirty="0">
              <a:ea typeface="Verdana"/>
            </a:endParaRPr>
          </a:p>
        </p:txBody>
      </p:sp>
      <p:sp>
        <p:nvSpPr>
          <p:cNvPr id="4" name="Platshållare för bildnummer 3"/>
          <p:cNvSpPr>
            <a:spLocks noGrp="1"/>
          </p:cNvSpPr>
          <p:nvPr>
            <p:ph type="sldNum" sz="quarter" idx="5"/>
          </p:nvPr>
        </p:nvSpPr>
        <p:spPr/>
        <p:txBody>
          <a:bodyPr/>
          <a:lstStyle/>
          <a:p>
            <a:fld id="{055BFA82-BD73-4185-B828-63168F0B5499}" type="slidenum">
              <a:rPr lang="sv-SE" smtClean="0"/>
              <a:t>21</a:t>
            </a:fld>
            <a:endParaRPr lang="sv-SE"/>
          </a:p>
        </p:txBody>
      </p:sp>
    </p:spTree>
    <p:extLst>
      <p:ext uri="{BB962C8B-B14F-4D97-AF65-F5344CB8AC3E}">
        <p14:creationId xmlns:p14="http://schemas.microsoft.com/office/powerpoint/2010/main" val="369093839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dirty="0">
                <a:latin typeface="Calibri"/>
                <a:cs typeface="Calibri"/>
              </a:rPr>
              <a:t>Denna utbildning har vi tagit fram för regionala avtalsansvariga för att ge er kunskaper om det kommande nationella avtalet.</a:t>
            </a:r>
          </a:p>
        </p:txBody>
      </p:sp>
      <p:sp>
        <p:nvSpPr>
          <p:cNvPr id="4" name="Platshållare för bildnummer 3"/>
          <p:cNvSpPr>
            <a:spLocks noGrp="1"/>
          </p:cNvSpPr>
          <p:nvPr>
            <p:ph type="sldNum" sz="quarter" idx="5"/>
          </p:nvPr>
        </p:nvSpPr>
        <p:spPr/>
        <p:txBody>
          <a:bodyPr/>
          <a:lstStyle/>
          <a:p>
            <a:fld id="{055BFA82-BD73-4185-B828-63168F0B5499}" type="slidenum">
              <a:rPr lang="sv-SE" smtClean="0"/>
              <a:t>2</a:t>
            </a:fld>
            <a:endParaRPr lang="sv-SE"/>
          </a:p>
        </p:txBody>
      </p:sp>
    </p:spTree>
    <p:extLst>
      <p:ext uri="{BB962C8B-B14F-4D97-AF65-F5344CB8AC3E}">
        <p14:creationId xmlns:p14="http://schemas.microsoft.com/office/powerpoint/2010/main" val="306783831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marL="171450" indent="-171450">
              <a:buFont typeface="Arial"/>
              <a:buChar char="•"/>
            </a:pPr>
            <a:r>
              <a:rPr lang="sv-SE" dirty="0">
                <a:ea typeface="Verdana"/>
              </a:rPr>
              <a:t>Då ska vi titta närmare på de två tilldelningskriterierna, eller utvärderingskriterierna</a:t>
            </a:r>
          </a:p>
          <a:p>
            <a:pPr marL="171450" indent="-171450">
              <a:buFont typeface="Arial"/>
              <a:buChar char="•"/>
            </a:pPr>
            <a:r>
              <a:rPr lang="sv-SE" dirty="0"/>
              <a:t>Vid varje avrop så måste man välja mellan två olika utvärderingskriterier. De utvärderingskriterierna är: Antal timmar/pass och kontinuitet. </a:t>
            </a:r>
            <a:endParaRPr lang="sv-SE" dirty="0">
              <a:ea typeface="Verdana"/>
            </a:endParaRPr>
          </a:p>
          <a:p>
            <a:pPr marL="171450" indent="-171450">
              <a:buFont typeface="Arial"/>
              <a:buChar char="•"/>
            </a:pPr>
            <a:r>
              <a:rPr lang="sv-SE" dirty="0">
                <a:ea typeface="Verdana"/>
              </a:rPr>
              <a:t>Antal timmar/pass innebär hur stor del av uppdraget som täcks av den eller de erbjudna konsulterna, räknat i procent</a:t>
            </a:r>
          </a:p>
          <a:p>
            <a:pPr marL="171450" indent="-171450">
              <a:buFont typeface="Arial"/>
              <a:buChar char="•"/>
            </a:pPr>
            <a:r>
              <a:rPr lang="sv-SE" dirty="0">
                <a:ea typeface="Verdana"/>
              </a:rPr>
              <a:t>Kontinuitet innebär hur stor erfarenhet, räknat i timmar, som konsulten har från den aktuella avdelningen/enheten. Det är enbart erfarenhet från den aktuella avdelningen som räknas, inte erfarenhet från andra liknande verksamheter inom regionen. Det spelar ingen roll om konsulten tillägnat sig erfarenheten via uppdrag från flera leverantörer.</a:t>
            </a:r>
            <a:endParaRPr lang="sv-SE" dirty="0"/>
          </a:p>
          <a:p>
            <a:pPr marL="171450" indent="-171450">
              <a:buFont typeface="Arial"/>
              <a:buChar char="•"/>
            </a:pPr>
            <a:r>
              <a:rPr lang="sv-SE" dirty="0"/>
              <a:t>Kriterierna kommer att viktas procentuellt i förhållande till varandra för att ge leverantörerna en vägledning om vilket av kriterierna som är viktigast att uppfylla för just det aktuella avropet. Dessa två kriterium ska sammanlagt alltid uppfylla 100%. Det står beställaren fritt att vid varje avrop själva avgöra hur viktningen ska se ut utifrån verksamhetens behov.</a:t>
            </a:r>
            <a:endParaRPr lang="sv-SE" dirty="0">
              <a:ea typeface="Verdana"/>
            </a:endParaRPr>
          </a:p>
          <a:p>
            <a:pPr marL="171450" indent="-171450">
              <a:buFont typeface="Arial"/>
              <a:buChar char="•"/>
            </a:pPr>
            <a:r>
              <a:rPr lang="sv-SE" dirty="0"/>
              <a:t>Om man som beställare accepterar flera olika kompetenser i avropet så behöver dessa rangordnas. Då kommer i första hand avropssvar med den högst rankade kompetens att utvärderas utifrån angivna kriterier. I andra hand så utvärderas den näst högsta kompetensen och så vidare. </a:t>
            </a:r>
            <a:endParaRPr lang="en-US" dirty="0"/>
          </a:p>
          <a:p>
            <a:pPr marL="171450" indent="-171450">
              <a:buFont typeface="Arial"/>
              <a:buChar char="•"/>
            </a:pPr>
            <a:endParaRPr lang="sv-SE" dirty="0"/>
          </a:p>
          <a:p>
            <a:pPr marL="171450" indent="-171450">
              <a:buFont typeface="Arial"/>
              <a:buChar char="•"/>
            </a:pPr>
            <a:endParaRPr lang="en-US" dirty="0">
              <a:cs typeface="Calibri"/>
            </a:endParaRPr>
          </a:p>
        </p:txBody>
      </p:sp>
      <p:sp>
        <p:nvSpPr>
          <p:cNvPr id="4" name="Platshållare för bildnummer 3"/>
          <p:cNvSpPr>
            <a:spLocks noGrp="1"/>
          </p:cNvSpPr>
          <p:nvPr>
            <p:ph type="sldNum" sz="quarter" idx="5"/>
          </p:nvPr>
        </p:nvSpPr>
        <p:spPr/>
        <p:txBody>
          <a:bodyPr/>
          <a:lstStyle/>
          <a:p>
            <a:fld id="{055BFA82-BD73-4185-B828-63168F0B5499}" type="slidenum">
              <a:rPr lang="sv-SE" smtClean="0"/>
              <a:t>22</a:t>
            </a:fld>
            <a:endParaRPr lang="sv-SE"/>
          </a:p>
        </p:txBody>
      </p:sp>
    </p:spTree>
    <p:extLst>
      <p:ext uri="{BB962C8B-B14F-4D97-AF65-F5344CB8AC3E}">
        <p14:creationId xmlns:p14="http://schemas.microsoft.com/office/powerpoint/2010/main" val="398506143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marL="171450" indent="-171450">
              <a:buFont typeface="Arial"/>
              <a:buChar char="•"/>
            </a:pPr>
            <a:r>
              <a:rPr lang="sv-SE" dirty="0">
                <a:ea typeface="Verdana"/>
              </a:rPr>
              <a:t>Då ska vi titta närmare på poängskalan för de två utvärderingskriterierna. Vi börjar med antal timmar eller pass.</a:t>
            </a:r>
            <a:endParaRPr lang="sv-SE" dirty="0"/>
          </a:p>
          <a:p>
            <a:pPr marL="171450" indent="-171450">
              <a:buFont typeface="Arial"/>
              <a:buChar char="•"/>
            </a:pPr>
            <a:r>
              <a:rPr lang="sv-SE" dirty="0"/>
              <a:t>Antal Timmar eller Pass: Om man väljer att vikta detta kriterium högt så lägger beställaren störst vikt vid att leverantörens konsulter kan leverera så stor andel omfattning av uppdraget som möjligt. </a:t>
            </a:r>
            <a:endParaRPr lang="en-US">
              <a:ea typeface="Verdana"/>
            </a:endParaRPr>
          </a:p>
          <a:p>
            <a:pPr marL="171450" indent="-171450">
              <a:buFont typeface="Arial"/>
              <a:buChar char="•"/>
            </a:pPr>
            <a:r>
              <a:rPr lang="sv-SE" dirty="0"/>
              <a:t>Det är det sammanlagda antal timmar eller pass som leverantören erbjuder som ska bedömas, dv s erbjuds flera konsulter ska deras sammanlagda antal timmar läggas ihop och sedan sätts poängen. Även viktigt att nämna att utvärdering med vilket kriterium man än väljer är per leverantör och inte per konsult.</a:t>
            </a:r>
            <a:endParaRPr lang="en-US" dirty="0">
              <a:ea typeface="Verdana"/>
            </a:endParaRPr>
          </a:p>
          <a:p>
            <a:pPr marL="171450" indent="-171450">
              <a:buFont typeface="Arial"/>
              <a:buChar char="•"/>
            </a:pPr>
            <a:r>
              <a:rPr lang="sv-SE" dirty="0">
                <a:ea typeface="Verdana"/>
              </a:rPr>
              <a:t>Gå igenom poängskalan</a:t>
            </a:r>
            <a:endParaRPr lang="en-US" dirty="0">
              <a:ea typeface="Verdana"/>
            </a:endParaRPr>
          </a:p>
          <a:p>
            <a:endParaRPr lang="sv-SE" dirty="0">
              <a:ea typeface="Verdana"/>
            </a:endParaRPr>
          </a:p>
          <a:p>
            <a:endParaRPr lang="sv-SE" dirty="0"/>
          </a:p>
        </p:txBody>
      </p:sp>
      <p:sp>
        <p:nvSpPr>
          <p:cNvPr id="4" name="Platshållare för bildnummer 3"/>
          <p:cNvSpPr>
            <a:spLocks noGrp="1"/>
          </p:cNvSpPr>
          <p:nvPr>
            <p:ph type="sldNum" sz="quarter" idx="5"/>
          </p:nvPr>
        </p:nvSpPr>
        <p:spPr/>
        <p:txBody>
          <a:bodyPr/>
          <a:lstStyle/>
          <a:p>
            <a:fld id="{055BFA82-BD73-4185-B828-63168F0B5499}" type="slidenum">
              <a:rPr lang="sv-SE" smtClean="0"/>
              <a:t>23</a:t>
            </a:fld>
            <a:endParaRPr lang="sv-SE"/>
          </a:p>
        </p:txBody>
      </p:sp>
    </p:spTree>
    <p:extLst>
      <p:ext uri="{BB962C8B-B14F-4D97-AF65-F5344CB8AC3E}">
        <p14:creationId xmlns:p14="http://schemas.microsoft.com/office/powerpoint/2010/main" val="352372464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dirty="0"/>
              <a:t>Vi går vidare till det andra kriteriet, Kontinuitet på avropande enhet/avdelning</a:t>
            </a:r>
            <a:endParaRPr lang="en-US" dirty="0">
              <a:ea typeface="Verdana"/>
            </a:endParaRPr>
          </a:p>
          <a:p>
            <a:pPr marL="171450" indent="-171450">
              <a:buFont typeface="Arial"/>
              <a:buChar char="•"/>
            </a:pPr>
            <a:r>
              <a:rPr lang="sv-SE" dirty="0"/>
              <a:t>Väljer man att vikta detta kriterium högt så innebär det att beställaren lägger störst vikt vid att man premierar konsulter som tidigare har tjänstgjort på avropande enhet/avdelning.</a:t>
            </a:r>
            <a:endParaRPr lang="en-US" dirty="0">
              <a:ea typeface="Verdana"/>
            </a:endParaRPr>
          </a:p>
          <a:p>
            <a:pPr marL="171450" indent="-171450">
              <a:buFont typeface="Arial"/>
              <a:buChar char="•"/>
            </a:pPr>
            <a:r>
              <a:rPr lang="sv-SE" dirty="0"/>
              <a:t>Väljer man kontinuitet så får bara de senaste 12 månaderna inräknas i antal arbetade timmar räknat från tidpunkten för avropet. Och detta gäller även bakåt om man precis har gått in i avtalet.</a:t>
            </a:r>
            <a:endParaRPr lang="en-US" dirty="0">
              <a:ea typeface="Verdana"/>
            </a:endParaRPr>
          </a:p>
          <a:p>
            <a:pPr marL="171450" indent="-171450">
              <a:buFont typeface="Arial"/>
              <a:buChar char="•"/>
            </a:pPr>
            <a:r>
              <a:rPr lang="sv-SE" dirty="0"/>
              <a:t>Viktigt här är även att man som beställare är medveten om att man som konsult bara får tillgodogöra sig kontinuitet på avropande enhet/avdelning </a:t>
            </a:r>
            <a:r>
              <a:rPr lang="sv-SE" b="1" dirty="0"/>
              <a:t>under de senaste 18 månaderna</a:t>
            </a:r>
            <a:r>
              <a:rPr lang="sv-SE" dirty="0"/>
              <a:t> och att man därefter ska erbjuden konsult poängsättas med 0 poäng för kontinuitet. </a:t>
            </a:r>
            <a:endParaRPr lang="en-US" dirty="0">
              <a:ea typeface="Verdana"/>
            </a:endParaRPr>
          </a:p>
          <a:p>
            <a:pPr marL="171450" indent="-171450">
              <a:buFont typeface="Arial"/>
              <a:buChar char="•"/>
            </a:pPr>
            <a:r>
              <a:rPr lang="sv-SE" dirty="0"/>
              <a:t>Även viktigt att få med sig här är att om leverantör presenterar fler konsulter så poängsätts kontinuiteten på avropande enhet/avdelning </a:t>
            </a:r>
            <a:r>
              <a:rPr lang="sv-SE" b="1" dirty="0"/>
              <a:t>per konsult</a:t>
            </a:r>
            <a:r>
              <a:rPr lang="sv-SE" dirty="0"/>
              <a:t>. Sedan räknar man samman medelvärdet för samtliga konsulter som utgör leverantörens totalpoäng för kriteriet.</a:t>
            </a:r>
            <a:endParaRPr lang="en-US" dirty="0">
              <a:ea typeface="Verdana"/>
            </a:endParaRPr>
          </a:p>
          <a:p>
            <a:endParaRPr lang="sv-SE" dirty="0"/>
          </a:p>
          <a:p>
            <a:endParaRPr lang="sv-SE" dirty="0"/>
          </a:p>
        </p:txBody>
      </p:sp>
      <p:sp>
        <p:nvSpPr>
          <p:cNvPr id="4" name="Platshållare för bildnummer 3"/>
          <p:cNvSpPr>
            <a:spLocks noGrp="1"/>
          </p:cNvSpPr>
          <p:nvPr>
            <p:ph type="sldNum" sz="quarter" idx="5"/>
          </p:nvPr>
        </p:nvSpPr>
        <p:spPr/>
        <p:txBody>
          <a:bodyPr/>
          <a:lstStyle/>
          <a:p>
            <a:fld id="{055BFA82-BD73-4185-B828-63168F0B5499}" type="slidenum">
              <a:rPr lang="sv-SE" smtClean="0"/>
              <a:t>24</a:t>
            </a:fld>
            <a:endParaRPr lang="sv-SE"/>
          </a:p>
        </p:txBody>
      </p:sp>
    </p:spTree>
    <p:extLst>
      <p:ext uri="{BB962C8B-B14F-4D97-AF65-F5344CB8AC3E}">
        <p14:creationId xmlns:p14="http://schemas.microsoft.com/office/powerpoint/2010/main" val="256731804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marL="0" indent="0">
              <a:buFont typeface="Arial" panose="020B0604020202020204" pitchFamily="34" charset="0"/>
              <a:buNone/>
            </a:pPr>
            <a:r>
              <a:rPr lang="sv-SE" dirty="0">
                <a:solidFill>
                  <a:srgbClr val="FF0000"/>
                </a:solidFill>
                <a:cs typeface="Calibri"/>
              </a:rPr>
              <a:t>Philip kommer komplettera</a:t>
            </a:r>
          </a:p>
          <a:p>
            <a:pPr marL="171450" indent="-171450">
              <a:buFont typeface="Arial" panose="020B0604020202020204" pitchFamily="34" charset="0"/>
              <a:buChar char="•"/>
            </a:pPr>
            <a:endParaRPr lang="sv-SE" dirty="0">
              <a:solidFill>
                <a:srgbClr val="FF0000"/>
              </a:solidFill>
              <a:cs typeface="Calibri"/>
            </a:endParaRPr>
          </a:p>
          <a:p>
            <a:pPr marL="171450" indent="-171450">
              <a:buFont typeface="Arial"/>
              <a:buChar char="•"/>
            </a:pPr>
            <a:r>
              <a:rPr lang="sv-SE" dirty="0">
                <a:cs typeface="Calibri"/>
              </a:rPr>
              <a:t>Nu ska vi titta på två exempel som illustrerar hur viktningen är avgörande för val av leverantör.</a:t>
            </a:r>
            <a:endParaRPr lang="sv-SE" dirty="0"/>
          </a:p>
          <a:p>
            <a:pPr marL="171450" indent="-171450">
              <a:buFont typeface="Arial"/>
              <a:buChar char="•"/>
            </a:pPr>
            <a:r>
              <a:rPr lang="sv-SE" dirty="0">
                <a:cs typeface="Calibri"/>
              </a:rPr>
              <a:t>I detta exempel har kontinuiteten viktats högst och den leverantör som fått högsta poäng (5 poäng) vad gäller kontinuitet tilldelas uppdraget</a:t>
            </a:r>
            <a:endParaRPr lang="sv-SE" dirty="0"/>
          </a:p>
          <a:p>
            <a:pPr marL="171450" indent="-171450">
              <a:buFont typeface="Arial"/>
              <a:buChar char="•"/>
            </a:pPr>
            <a:r>
              <a:rPr lang="sv-SE" dirty="0">
                <a:ea typeface="Verdana"/>
              </a:rPr>
              <a:t>Som ni ser har leverantör A och leverantör B fått lika många poäng, 8 poäng.</a:t>
            </a:r>
            <a:endParaRPr lang="sv-SE" dirty="0"/>
          </a:p>
          <a:p>
            <a:pPr marL="171450" indent="-171450">
              <a:buFont typeface="Arial"/>
              <a:buChar char="•"/>
            </a:pPr>
            <a:r>
              <a:rPr lang="sv-SE" dirty="0">
                <a:ea typeface="Verdana"/>
              </a:rPr>
              <a:t>Skillnaden är att leverantör A fått 5 poäng för kontinuitet medan leverantör C fått 4 poäng. När poängen viktas är leverantör A vinnare, eftersom kontinuitet är högst viktat i detta avrop</a:t>
            </a:r>
            <a:endParaRPr lang="sv-SE" dirty="0"/>
          </a:p>
          <a:p>
            <a:pPr marL="171450" indent="-171450">
              <a:buFont typeface="Arial"/>
              <a:buChar char="•"/>
            </a:pPr>
            <a:r>
              <a:rPr lang="sv-SE" dirty="0"/>
              <a:t>Vid lika poäng från flera leverantörer väljs den leverantör vars avropssvar inkommit till beställaren först.</a:t>
            </a:r>
          </a:p>
          <a:p>
            <a:pPr marL="0" indent="0">
              <a:buFont typeface="Arial"/>
              <a:buNone/>
            </a:pPr>
            <a:endParaRPr lang="sv-SE" dirty="0">
              <a:cs typeface="Calibri" panose="020F0502020204030204"/>
            </a:endParaRPr>
          </a:p>
          <a:p>
            <a:endParaRPr lang="sv-SE" dirty="0"/>
          </a:p>
        </p:txBody>
      </p:sp>
      <p:sp>
        <p:nvSpPr>
          <p:cNvPr id="4" name="Platshållare för bildnummer 3"/>
          <p:cNvSpPr>
            <a:spLocks noGrp="1"/>
          </p:cNvSpPr>
          <p:nvPr>
            <p:ph type="sldNum" sz="quarter" idx="5"/>
          </p:nvPr>
        </p:nvSpPr>
        <p:spPr/>
        <p:txBody>
          <a:bodyPr/>
          <a:lstStyle/>
          <a:p>
            <a:fld id="{055BFA82-BD73-4185-B828-63168F0B5499}" type="slidenum">
              <a:rPr lang="sv-SE" smtClean="0"/>
              <a:t>25</a:t>
            </a:fld>
            <a:endParaRPr lang="sv-SE"/>
          </a:p>
        </p:txBody>
      </p:sp>
    </p:spTree>
    <p:extLst>
      <p:ext uri="{BB962C8B-B14F-4D97-AF65-F5344CB8AC3E}">
        <p14:creationId xmlns:p14="http://schemas.microsoft.com/office/powerpoint/2010/main" val="104224723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marL="0" indent="0">
              <a:buFont typeface="Arial"/>
              <a:buNone/>
            </a:pPr>
            <a:endParaRPr lang="sv-SE" dirty="0">
              <a:cs typeface="Calibri"/>
            </a:endParaRPr>
          </a:p>
          <a:p>
            <a:pPr marL="171450" indent="-171450">
              <a:buFont typeface="Arial"/>
              <a:buChar char="•"/>
            </a:pPr>
            <a:r>
              <a:rPr lang="sv-SE" dirty="0"/>
              <a:t>I detta exempel har </a:t>
            </a:r>
            <a:r>
              <a:rPr lang="sv-SE" dirty="0" err="1"/>
              <a:t>instället</a:t>
            </a:r>
            <a:r>
              <a:rPr lang="sv-SE" dirty="0"/>
              <a:t> antal timmar/pass (täckning av uppdraget) viktats högst och den leverantör som fått högsta poäng (5 poäng) vad gäller antal timmar/pass tilldelas uppdraget</a:t>
            </a:r>
            <a:endParaRPr lang="sv-SE" dirty="0">
              <a:ea typeface="Verdana"/>
            </a:endParaRPr>
          </a:p>
          <a:p>
            <a:pPr marL="171450" indent="-171450">
              <a:buFont typeface="Arial"/>
              <a:buChar char="•"/>
            </a:pPr>
            <a:r>
              <a:rPr lang="sv-SE" dirty="0"/>
              <a:t>Vid lika poäng från flera leverantörer väljs den leverantör vars avropssvar inkommit till beställaren först.</a:t>
            </a:r>
          </a:p>
          <a:p>
            <a:pPr marL="171450" indent="-171450">
              <a:buFont typeface="Arial"/>
              <a:buChar char="•"/>
            </a:pPr>
            <a:endParaRPr lang="sv-SE" dirty="0">
              <a:cs typeface="Calibri" panose="020F0502020204030204"/>
            </a:endParaRPr>
          </a:p>
          <a:p>
            <a:endParaRPr lang="sv-SE" dirty="0"/>
          </a:p>
        </p:txBody>
      </p:sp>
      <p:sp>
        <p:nvSpPr>
          <p:cNvPr id="4" name="Platshållare för bildnummer 3"/>
          <p:cNvSpPr>
            <a:spLocks noGrp="1"/>
          </p:cNvSpPr>
          <p:nvPr>
            <p:ph type="sldNum" sz="quarter" idx="5"/>
          </p:nvPr>
        </p:nvSpPr>
        <p:spPr/>
        <p:txBody>
          <a:bodyPr/>
          <a:lstStyle/>
          <a:p>
            <a:fld id="{055BFA82-BD73-4185-B828-63168F0B5499}" type="slidenum">
              <a:rPr lang="sv-SE" smtClean="0"/>
              <a:t>26</a:t>
            </a:fld>
            <a:endParaRPr lang="sv-SE"/>
          </a:p>
        </p:txBody>
      </p:sp>
    </p:spTree>
    <p:extLst>
      <p:ext uri="{BB962C8B-B14F-4D97-AF65-F5344CB8AC3E}">
        <p14:creationId xmlns:p14="http://schemas.microsoft.com/office/powerpoint/2010/main" val="362150428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marL="0" indent="0">
              <a:buFont typeface="Arial"/>
              <a:buNone/>
            </a:pPr>
            <a:r>
              <a:rPr lang="sv-SE" dirty="0">
                <a:cs typeface="Calibri"/>
              </a:rPr>
              <a:t>Här är en blankett som man kan använda för att göra en sammanställning över kriteriet Kontinuitet. Då leverantören lämnar in flera konsulter per uppdrag.</a:t>
            </a:r>
          </a:p>
          <a:p>
            <a:pPr marL="0" indent="0">
              <a:buFont typeface="Arial"/>
              <a:buNone/>
            </a:pPr>
            <a:r>
              <a:rPr lang="sv-SE" dirty="0">
                <a:cs typeface="Calibri"/>
              </a:rPr>
              <a:t>Blanketten Samlingssvar kan ligga till grund för detta.</a:t>
            </a:r>
          </a:p>
          <a:p>
            <a:pPr marL="0" indent="0">
              <a:buFont typeface="Arial"/>
              <a:buNone/>
            </a:pPr>
            <a:r>
              <a:rPr lang="sv-SE" dirty="0">
                <a:cs typeface="Calibri"/>
              </a:rPr>
              <a:t>Det är medelvärdet av poängen som skall läggas in i utvärderingsmallen</a:t>
            </a:r>
          </a:p>
          <a:p>
            <a:pPr marL="171450" indent="-171450">
              <a:buFont typeface="Arial"/>
              <a:buChar char="•"/>
            </a:pPr>
            <a:endParaRPr lang="sv-SE" dirty="0">
              <a:cs typeface="Calibri"/>
            </a:endParaRPr>
          </a:p>
          <a:p>
            <a:endParaRPr lang="sv-SE" dirty="0"/>
          </a:p>
        </p:txBody>
      </p:sp>
      <p:sp>
        <p:nvSpPr>
          <p:cNvPr id="4" name="Platshållare för bildnummer 3"/>
          <p:cNvSpPr>
            <a:spLocks noGrp="1"/>
          </p:cNvSpPr>
          <p:nvPr>
            <p:ph type="sldNum" sz="quarter" idx="5"/>
          </p:nvPr>
        </p:nvSpPr>
        <p:spPr/>
        <p:txBody>
          <a:bodyPr/>
          <a:lstStyle/>
          <a:p>
            <a:fld id="{055BFA82-BD73-4185-B828-63168F0B5499}" type="slidenum">
              <a:rPr lang="sv-SE" smtClean="0"/>
              <a:t>27</a:t>
            </a:fld>
            <a:endParaRPr lang="sv-SE"/>
          </a:p>
        </p:txBody>
      </p:sp>
    </p:spTree>
    <p:extLst>
      <p:ext uri="{BB962C8B-B14F-4D97-AF65-F5344CB8AC3E}">
        <p14:creationId xmlns:p14="http://schemas.microsoft.com/office/powerpoint/2010/main" val="322206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a:xfrm>
            <a:off x="685800" y="1143000"/>
            <a:ext cx="5486400" cy="3086100"/>
          </a:xfrm>
        </p:spPr>
      </p:sp>
      <p:sp>
        <p:nvSpPr>
          <p:cNvPr id="3" name="Platshållare för anteckningar 2"/>
          <p:cNvSpPr>
            <a:spLocks noGrp="1"/>
          </p:cNvSpPr>
          <p:nvPr>
            <p:ph type="body" idx="1"/>
          </p:nvPr>
        </p:nvSpPr>
        <p:spPr/>
        <p:txBody>
          <a:bodyPr/>
          <a:lstStyle/>
          <a:p>
            <a:pPr marL="171450" indent="-171450">
              <a:buFont typeface="Arial"/>
              <a:buChar char="•"/>
            </a:pPr>
            <a:r>
              <a:rPr lang="sv-SE" dirty="0"/>
              <a:t>Meddelandet till leverantörerna om vem eller vilka som har blivit tilldelade avropet ska skickas ut så fort som möjligt efter att sista svarsdatum har passerat eller vid det datum beställaren angett i avropsblanketten. </a:t>
            </a:r>
          </a:p>
          <a:p>
            <a:pPr marL="171450" indent="-171450">
              <a:buFont typeface="Arial"/>
              <a:buChar char="•"/>
            </a:pPr>
            <a:r>
              <a:rPr lang="sv-SE" dirty="0"/>
              <a:t>Som beställare behöver man meddela samtliga avtalsleverantörer som har deltagit i avropsförfarandet om beslutet. </a:t>
            </a:r>
            <a:endParaRPr lang="sv-SE" dirty="0">
              <a:ea typeface="Verdana"/>
            </a:endParaRPr>
          </a:p>
          <a:p>
            <a:pPr marL="171450" indent="-171450">
              <a:buFont typeface="Arial"/>
              <a:buChar char="•"/>
            </a:pPr>
            <a:r>
              <a:rPr lang="sv-SE" dirty="0">
                <a:ea typeface="Calibri"/>
                <a:cs typeface="Calibri"/>
              </a:rPr>
              <a:t>Nästa bild för exempel på ett tilldelningsbeslut.</a:t>
            </a:r>
          </a:p>
        </p:txBody>
      </p:sp>
      <p:sp>
        <p:nvSpPr>
          <p:cNvPr id="4" name="Platshållare för bildnummer 3"/>
          <p:cNvSpPr>
            <a:spLocks noGrp="1"/>
          </p:cNvSpPr>
          <p:nvPr>
            <p:ph type="sldNum" sz="quarter" idx="5"/>
          </p:nvPr>
        </p:nvSpPr>
        <p:spPr/>
        <p:txBody>
          <a:bodyPr/>
          <a:lstStyle/>
          <a:p>
            <a:fld id="{82734851-8E32-4D89-AAFC-33EE4DF4982C}" type="slidenum">
              <a:rPr lang="sv-SE" smtClean="0"/>
              <a:t>28</a:t>
            </a:fld>
            <a:endParaRPr lang="sv-SE"/>
          </a:p>
        </p:txBody>
      </p:sp>
    </p:spTree>
    <p:extLst>
      <p:ext uri="{BB962C8B-B14F-4D97-AF65-F5344CB8AC3E}">
        <p14:creationId xmlns:p14="http://schemas.microsoft.com/office/powerpoint/2010/main" val="2408443568"/>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marL="171450" indent="-171450">
              <a:buFont typeface="Arial"/>
              <a:buChar char="•"/>
            </a:pPr>
            <a:r>
              <a:rPr lang="sv-SE" dirty="0">
                <a:ea typeface="Verdana"/>
              </a:rPr>
              <a:t>Den här mallen för tilldelningsbeslut kommer ni att kunna använda när ni informerar </a:t>
            </a:r>
            <a:r>
              <a:rPr lang="sv-SE">
                <a:ea typeface="Verdana"/>
              </a:rPr>
              <a:t>leverantörerna</a:t>
            </a:r>
            <a:r>
              <a:rPr lang="sv-SE" dirty="0">
                <a:ea typeface="Verdana"/>
              </a:rPr>
              <a:t> om vem eller vilka som tilldelats uppdraget</a:t>
            </a:r>
          </a:p>
          <a:p>
            <a:pPr marL="171450" indent="-171450">
              <a:buFont typeface="Arial"/>
              <a:buChar char="•"/>
            </a:pPr>
            <a:r>
              <a:rPr lang="sv-SE" dirty="0">
                <a:ea typeface="Verdana"/>
              </a:rPr>
              <a:t>Varje region kan förstås ha egna rutiner för hur tilldelningsbeslut meddelas</a:t>
            </a:r>
          </a:p>
          <a:p>
            <a:pPr marL="171450" indent="-171450">
              <a:buFont typeface="Arial"/>
              <a:buChar char="•"/>
            </a:pPr>
            <a:r>
              <a:rPr lang="sv-SE" dirty="0">
                <a:ea typeface="Verdana"/>
              </a:rPr>
              <a:t>Har man t ex ett systemstöd kan systemet förmodligen meddela motsvarade information</a:t>
            </a:r>
          </a:p>
          <a:p>
            <a:endParaRPr lang="sv-SE" dirty="0">
              <a:ea typeface="Verdana"/>
            </a:endParaRPr>
          </a:p>
        </p:txBody>
      </p:sp>
      <p:sp>
        <p:nvSpPr>
          <p:cNvPr id="4" name="Platshållare för bildnummer 3"/>
          <p:cNvSpPr>
            <a:spLocks noGrp="1"/>
          </p:cNvSpPr>
          <p:nvPr>
            <p:ph type="sldNum" sz="quarter" idx="5"/>
          </p:nvPr>
        </p:nvSpPr>
        <p:spPr/>
        <p:txBody>
          <a:bodyPr/>
          <a:lstStyle/>
          <a:p>
            <a:fld id="{055BFA82-BD73-4185-B828-63168F0B5499}" type="slidenum">
              <a:rPr lang="sv-SE" smtClean="0"/>
              <a:t>29</a:t>
            </a:fld>
            <a:endParaRPr lang="sv-SE"/>
          </a:p>
        </p:txBody>
      </p:sp>
    </p:spTree>
    <p:extLst>
      <p:ext uri="{BB962C8B-B14F-4D97-AF65-F5344CB8AC3E}">
        <p14:creationId xmlns:p14="http://schemas.microsoft.com/office/powerpoint/2010/main" val="551377303"/>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a:xfrm>
            <a:off x="685800" y="1143000"/>
            <a:ext cx="5486400" cy="3086100"/>
          </a:xfrm>
        </p:spPr>
      </p:sp>
      <p:sp>
        <p:nvSpPr>
          <p:cNvPr id="3" name="Platshållare för anteckningar 2"/>
          <p:cNvSpPr>
            <a:spLocks noGrp="1"/>
          </p:cNvSpPr>
          <p:nvPr>
            <p:ph type="body" idx="1"/>
          </p:nvPr>
        </p:nvSpPr>
        <p:spPr/>
        <p:txBody>
          <a:bodyPr/>
          <a:lstStyle/>
          <a:p>
            <a:endParaRPr lang="sv-SE" dirty="0">
              <a:ea typeface="Verdana"/>
            </a:endParaRPr>
          </a:p>
          <a:p>
            <a:pPr marL="171450" indent="-171450">
              <a:buFont typeface="Arial"/>
              <a:buChar char="•"/>
            </a:pPr>
            <a:r>
              <a:rPr lang="sv-SE" dirty="0"/>
              <a:t>Efter tilldelning ska leverantör snarast utfärda en orderbekräftelse på vunnet avrop. Dock senast två arbetsdagar efter att tilldelningen skett. Om orderbekräftelsen ej inkommer inom två arbetsdagar ska den som koma tvåa i utvärderingen tilldelas avropet istället.</a:t>
            </a:r>
            <a:endParaRPr lang="sv-SE" dirty="0">
              <a:ea typeface="Verdana"/>
            </a:endParaRPr>
          </a:p>
          <a:p>
            <a:pPr marL="171450" indent="-171450">
              <a:buFont typeface="Arial"/>
              <a:buChar char="•"/>
            </a:pPr>
            <a:r>
              <a:rPr lang="sv-SE" dirty="0"/>
              <a:t>Orderbekräftelsen utgör parternas kontrakt för aktuellt uppdrag. </a:t>
            </a:r>
          </a:p>
          <a:p>
            <a:pPr marL="171450" indent="-171450">
              <a:buFont typeface="Arial"/>
              <a:buChar char="•"/>
            </a:pPr>
            <a:r>
              <a:rPr lang="sv-SE" dirty="0"/>
              <a:t>Viktigt även att notera att bara för att det inte står i avropet att ”avtalade villkor gäller” eller liknande så är det alltid så att avtalsvillkoren är gällande vid samtliga avrop och vid utförandet av tjänsten.</a:t>
            </a:r>
            <a:endParaRPr lang="sv-SE" dirty="0">
              <a:ea typeface="Verdana"/>
            </a:endParaRPr>
          </a:p>
          <a:p>
            <a:pPr marL="171450" indent="-171450">
              <a:buFont typeface="Arial"/>
              <a:buChar char="•"/>
            </a:pPr>
            <a:r>
              <a:rPr lang="sv-SE" dirty="0"/>
              <a:t>Man får inte som leverantör byta ut konsulter som presenteras vare sig innan eller efter utfärdandet av orderbekräftelse med ett visst undantag som </a:t>
            </a:r>
            <a:r>
              <a:rPr lang="sv-SE" dirty="0" err="1"/>
              <a:t>specas</a:t>
            </a:r>
            <a:r>
              <a:rPr lang="sv-SE" dirty="0"/>
              <a:t> i avtalsvillkoren för utebliven leverans.</a:t>
            </a:r>
            <a:endParaRPr lang="sv-SE" dirty="0">
              <a:ea typeface="Verdana"/>
            </a:endParaRPr>
          </a:p>
        </p:txBody>
      </p:sp>
      <p:sp>
        <p:nvSpPr>
          <p:cNvPr id="4" name="Platshållare för bildnummer 3"/>
          <p:cNvSpPr>
            <a:spLocks noGrp="1"/>
          </p:cNvSpPr>
          <p:nvPr>
            <p:ph type="sldNum" sz="quarter" idx="5"/>
          </p:nvPr>
        </p:nvSpPr>
        <p:spPr/>
        <p:txBody>
          <a:bodyPr/>
          <a:lstStyle/>
          <a:p>
            <a:fld id="{82734851-8E32-4D89-AAFC-33EE4DF4982C}" type="slidenum">
              <a:rPr lang="sv-SE" smtClean="0"/>
              <a:t>30</a:t>
            </a:fld>
            <a:endParaRPr lang="sv-SE"/>
          </a:p>
        </p:txBody>
      </p:sp>
    </p:spTree>
    <p:extLst>
      <p:ext uri="{BB962C8B-B14F-4D97-AF65-F5344CB8AC3E}">
        <p14:creationId xmlns:p14="http://schemas.microsoft.com/office/powerpoint/2010/main" val="1925650735"/>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a:xfrm>
            <a:off x="685800" y="1143000"/>
            <a:ext cx="5486400" cy="3086100"/>
          </a:xfrm>
        </p:spPr>
      </p:sp>
      <p:sp>
        <p:nvSpPr>
          <p:cNvPr id="3" name="Platshållare för anteckningar 2"/>
          <p:cNvSpPr>
            <a:spLocks noGrp="1"/>
          </p:cNvSpPr>
          <p:nvPr>
            <p:ph type="body" idx="1"/>
          </p:nvPr>
        </p:nvSpPr>
        <p:spPr/>
        <p:txBody>
          <a:bodyPr/>
          <a:lstStyle/>
          <a:p>
            <a:pPr marL="171450" indent="-171450">
              <a:buFont typeface="Arial" panose="020B0604020202020204" pitchFamily="34" charset="0"/>
              <a:buChar char="•"/>
            </a:pPr>
            <a:r>
              <a:rPr lang="sv-SE" dirty="0">
                <a:solidFill>
                  <a:srgbClr val="000000"/>
                </a:solidFill>
              </a:rPr>
              <a:t>Behörig beställare</a:t>
            </a:r>
            <a:r>
              <a:rPr lang="sv-SE" dirty="0">
                <a:solidFill>
                  <a:srgbClr val="FF0000"/>
                </a:solidFill>
              </a:rPr>
              <a:t> </a:t>
            </a:r>
            <a:r>
              <a:rPr lang="sv-SE" dirty="0"/>
              <a:t>- Varje region har utsedda behöriga beställare som ansvarar för samtliga avrop. Behörig beställare (person eller enhet) samt system för avrop kan komma att ändras under avtalstiden.</a:t>
            </a:r>
          </a:p>
          <a:p>
            <a:pPr marL="171450" indent="-171450">
              <a:buFont typeface="Arial" panose="020B0604020202020204" pitchFamily="34" charset="0"/>
              <a:buChar char="•"/>
            </a:pPr>
            <a:r>
              <a:rPr lang="sv-SE" dirty="0"/>
              <a:t>Återtagande av avrop - Beställaren har rätt att återta avrop utan kostnad fram till dess att tilldelning skett</a:t>
            </a:r>
          </a:p>
          <a:p>
            <a:pPr marL="171450" indent="-171450">
              <a:buFont typeface="Arial" panose="020B0604020202020204" pitchFamily="34" charset="0"/>
              <a:buChar char="•"/>
            </a:pPr>
            <a:r>
              <a:rPr lang="sv-SE" dirty="0"/>
              <a:t>Beställarens</a:t>
            </a:r>
            <a:r>
              <a:rPr lang="sv-SE" baseline="0" dirty="0"/>
              <a:t> möjlighet till avbokning - Endast behöriga beställare hos respektive region har möjlighet att utföra avbokningar. Avbokning av konsult ska ske sju (7) kalenderdagar innan uppdragsstart. Beställaren har rätt att säga upp konsult under pågående uppdrag med sju (7) kalenderdagars uppsägningstid, om behov inte längre föreligger.</a:t>
            </a:r>
          </a:p>
          <a:p>
            <a:pPr marL="171450" indent="-171450">
              <a:buFont typeface="Arial" panose="020B0604020202020204" pitchFamily="34" charset="0"/>
              <a:buChar char="•"/>
            </a:pPr>
            <a:r>
              <a:rPr lang="sv-SE" baseline="0" dirty="0"/>
              <a:t>Omdisponering av konsult - Behörig beställare har möjlighet att efter överenskommelse med leverantören omdisponera konsult till annat uppdrag om behov uppstår och konsultens kompetens anses tillräcklig för det nya uppdraget</a:t>
            </a:r>
          </a:p>
          <a:p>
            <a:pPr marL="171450" indent="-171450">
              <a:buFont typeface="Arial" panose="020B0604020202020204" pitchFamily="34" charset="0"/>
              <a:buChar char="•"/>
            </a:pPr>
            <a:r>
              <a:rPr lang="sv-SE" baseline="0" dirty="0"/>
              <a:t>Förlängning av pågående uppdrag - Beställaren har möjlighet att förlänga pågående uppdrag i syfte att upprätthålla god kontinuitet och hög patientsäkerhet. Förlängning får ske max en (1) gång och får inte överskrida tidsperiod för det pågående uppdraget. Om det ursprungliga uppdraget omfattar tre (3) veckor, får därmed uppdraget maximalt förlängas med tre (3) veckor.</a:t>
            </a:r>
          </a:p>
          <a:p>
            <a:pPr marL="171450" indent="-171450">
              <a:buFont typeface="Arial" panose="020B0604020202020204" pitchFamily="34" charset="0"/>
              <a:buChar char="•"/>
            </a:pPr>
            <a:r>
              <a:rPr lang="sv-SE" baseline="0" dirty="0"/>
              <a:t>Erbjudande om konsult utan avrop - Leverantören ska inte kontakta beställaren på central eller lokal nivå i syfte att undersöka behov eller erbjuda konsult som inte kan härledas till ett pågående avrop. Följande exempel på meddelande är därmed inte tillåtet: ”Vi har en konsult som är tillgänglig under v.20. Finns det något behov på er verksamhet?” </a:t>
            </a:r>
            <a:r>
              <a:rPr lang="sv-SE" dirty="0"/>
              <a:t>Kommunikation för rekrytering</a:t>
            </a:r>
            <a:r>
              <a:rPr lang="sv-SE" baseline="0" dirty="0"/>
              <a:t> av konsult - Leverantören har inte rätt att använda regionens namn i externa marknadsföringssammanhang för nyrekryterings eller </a:t>
            </a:r>
            <a:r>
              <a:rPr lang="sv-SE" baseline="0" dirty="0" err="1"/>
              <a:t>nykundsanskaffning</a:t>
            </a:r>
            <a:r>
              <a:rPr lang="sv-SE" baseline="0" dirty="0"/>
              <a:t> utan att i förväg ha inhämtat skriftligt medgivande till detta från övergripande avtalsförvaltare. </a:t>
            </a:r>
          </a:p>
          <a:p>
            <a:pPr marL="171450" indent="-171450">
              <a:buFont typeface="Arial" panose="020B0604020202020204" pitchFamily="34" charset="0"/>
              <a:buChar char="•"/>
            </a:pPr>
            <a:r>
              <a:rPr lang="sv-SE" baseline="0" dirty="0"/>
              <a:t>Rekrytering av beställarens personal - Leverantören får inte använda sig av aktiv rekrytering av beställarens medarbetare på dennes arbetsplats. Detta innebär till exempel att leverantören inte får skicka e-post i rekryterings- eller marknadsföringssyfte till beställarens medarbetares e-post i arbetet.</a:t>
            </a:r>
            <a:endParaRPr lang="sv-SE" dirty="0"/>
          </a:p>
        </p:txBody>
      </p:sp>
      <p:sp>
        <p:nvSpPr>
          <p:cNvPr id="4" name="Platshållare för bildnummer 3"/>
          <p:cNvSpPr>
            <a:spLocks noGrp="1"/>
          </p:cNvSpPr>
          <p:nvPr>
            <p:ph type="sldNum" sz="quarter" idx="10"/>
          </p:nvPr>
        </p:nvSpPr>
        <p:spPr/>
        <p:txBody>
          <a:bodyPr/>
          <a:lstStyle/>
          <a:p>
            <a:fld id="{82734851-8E32-4D89-AAFC-33EE4DF4982C}" type="slidenum">
              <a:rPr lang="sv-SE" smtClean="0"/>
              <a:t>31</a:t>
            </a:fld>
            <a:endParaRPr lang="sv-SE"/>
          </a:p>
        </p:txBody>
      </p:sp>
    </p:spTree>
    <p:extLst>
      <p:ext uri="{BB962C8B-B14F-4D97-AF65-F5344CB8AC3E}">
        <p14:creationId xmlns:p14="http://schemas.microsoft.com/office/powerpoint/2010/main" val="8870638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B1886F0-3072-B631-7EEC-2E67F1E1E36E}"/>
            </a:ext>
          </a:extLst>
        </p:cNvPr>
        <p:cNvGrpSpPr/>
        <p:nvPr/>
      </p:nvGrpSpPr>
      <p:grpSpPr>
        <a:xfrm>
          <a:off x="0" y="0"/>
          <a:ext cx="0" cy="0"/>
          <a:chOff x="0" y="0"/>
          <a:chExt cx="0" cy="0"/>
        </a:xfrm>
      </p:grpSpPr>
      <p:sp>
        <p:nvSpPr>
          <p:cNvPr id="2" name="Platshållare för bildobjekt 1">
            <a:extLst>
              <a:ext uri="{FF2B5EF4-FFF2-40B4-BE49-F238E27FC236}">
                <a16:creationId xmlns:a16="http://schemas.microsoft.com/office/drawing/2014/main" id="{2FAB56E5-AC18-0B10-2ED3-033CC44C0175}"/>
              </a:ext>
            </a:extLst>
          </p:cNvPr>
          <p:cNvSpPr>
            <a:spLocks noGrp="1" noRot="1" noChangeAspect="1"/>
          </p:cNvSpPr>
          <p:nvPr>
            <p:ph type="sldImg"/>
          </p:nvPr>
        </p:nvSpPr>
        <p:spPr>
          <a:xfrm>
            <a:off x="685800" y="1143000"/>
            <a:ext cx="5486400" cy="3086100"/>
          </a:xfrm>
        </p:spPr>
      </p:sp>
      <p:sp>
        <p:nvSpPr>
          <p:cNvPr id="3" name="Platshållare för anteckningar 2">
            <a:extLst>
              <a:ext uri="{FF2B5EF4-FFF2-40B4-BE49-F238E27FC236}">
                <a16:creationId xmlns:a16="http://schemas.microsoft.com/office/drawing/2014/main" id="{1B87229D-3F87-C556-9B41-5E97E5CCFF66}"/>
              </a:ext>
            </a:extLst>
          </p:cNvPr>
          <p:cNvSpPr>
            <a:spLocks noGrp="1"/>
          </p:cNvSpPr>
          <p:nvPr>
            <p:ph type="body" idx="1"/>
          </p:nvPr>
        </p:nvSpPr>
        <p:spPr/>
        <p:txBody>
          <a:bodyPr/>
          <a:lstStyle/>
          <a:p>
            <a:r>
              <a:rPr lang="sv-SE" dirty="0">
                <a:ea typeface="Verdana"/>
              </a:rPr>
              <a:t>På hemsidan finner ni information om avtalet, antagna leverantörer </a:t>
            </a:r>
            <a:r>
              <a:rPr lang="sv-SE" dirty="0" err="1">
                <a:ea typeface="Verdana"/>
              </a:rPr>
              <a:t>etc</a:t>
            </a:r>
            <a:r>
              <a:rPr lang="sv-SE" dirty="0">
                <a:ea typeface="Verdana"/>
              </a:rPr>
              <a:t>,</a:t>
            </a:r>
            <a:r>
              <a:rPr lang="sv-SE">
                <a:ea typeface="Verdana"/>
              </a:rPr>
              <a:t> utbildningsmaterialet för samtliga utbildningar</a:t>
            </a:r>
            <a:r>
              <a:rPr lang="sv-SE" dirty="0">
                <a:ea typeface="Verdana"/>
              </a:rPr>
              <a:t> kommer även bli publicerat på hemsidan inom kort. </a:t>
            </a:r>
          </a:p>
          <a:p>
            <a:endParaRPr lang="sv-SE" dirty="0">
              <a:ea typeface="Verdana"/>
            </a:endParaRPr>
          </a:p>
          <a:p>
            <a:r>
              <a:rPr lang="sv-SE" dirty="0">
                <a:ea typeface="Verdana"/>
              </a:rPr>
              <a:t>Tänk på att vid frågor i första hand vända er till den som är regionalt avtalsansvarig i din region, annars kan ni kontakta oss i den övergripande avtalsförvaltningsgruppen via vår funktionsbrevlåda</a:t>
            </a:r>
            <a:endParaRPr lang="sv-SE" dirty="0"/>
          </a:p>
          <a:p>
            <a:endParaRPr lang="sv-SE" dirty="0"/>
          </a:p>
        </p:txBody>
      </p:sp>
      <p:sp>
        <p:nvSpPr>
          <p:cNvPr id="4" name="Platshållare för bildnummer 3">
            <a:extLst>
              <a:ext uri="{FF2B5EF4-FFF2-40B4-BE49-F238E27FC236}">
                <a16:creationId xmlns:a16="http://schemas.microsoft.com/office/drawing/2014/main" id="{067F76FE-DC44-3A0B-774B-5971E4C97366}"/>
              </a:ext>
            </a:extLst>
          </p:cNvPr>
          <p:cNvSpPr>
            <a:spLocks noGrp="1"/>
          </p:cNvSpPr>
          <p:nvPr>
            <p:ph type="sldNum" sz="quarter" idx="10"/>
          </p:nvPr>
        </p:nvSpPr>
        <p:spPr/>
        <p:txBody>
          <a:bodyPr/>
          <a:lstStyle/>
          <a:p>
            <a:fld id="{82734851-8E32-4D89-AAFC-33EE4DF4982C}" type="slidenum">
              <a:rPr lang="sv-SE" smtClean="0"/>
              <a:t>3</a:t>
            </a:fld>
            <a:endParaRPr lang="sv-SE"/>
          </a:p>
        </p:txBody>
      </p:sp>
    </p:spTree>
    <p:extLst>
      <p:ext uri="{BB962C8B-B14F-4D97-AF65-F5344CB8AC3E}">
        <p14:creationId xmlns:p14="http://schemas.microsoft.com/office/powerpoint/2010/main" val="2448627048"/>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en-US" dirty="0" err="1">
                <a:latin typeface="Calibri"/>
                <a:cs typeface="Calibri"/>
              </a:rPr>
              <a:t>Då</a:t>
            </a:r>
            <a:r>
              <a:rPr lang="en-US" dirty="0">
                <a:latin typeface="Calibri"/>
                <a:cs typeface="Calibri"/>
              </a:rPr>
              <a:t> ska vi </a:t>
            </a:r>
            <a:r>
              <a:rPr lang="en-US" dirty="0" err="1">
                <a:latin typeface="Calibri"/>
                <a:cs typeface="Calibri"/>
              </a:rPr>
              <a:t>lyfta</a:t>
            </a:r>
            <a:r>
              <a:rPr lang="en-US" dirty="0">
                <a:latin typeface="Calibri"/>
                <a:cs typeface="Calibri"/>
              </a:rPr>
              <a:t> </a:t>
            </a:r>
            <a:r>
              <a:rPr lang="en-US" dirty="0" err="1">
                <a:latin typeface="Calibri"/>
                <a:cs typeface="Calibri"/>
              </a:rPr>
              <a:t>några</a:t>
            </a:r>
            <a:r>
              <a:rPr lang="en-US" dirty="0">
                <a:latin typeface="Calibri"/>
                <a:cs typeface="Calibri"/>
              </a:rPr>
              <a:t> </a:t>
            </a:r>
            <a:r>
              <a:rPr lang="en-US" dirty="0" err="1">
                <a:latin typeface="Calibri"/>
                <a:cs typeface="Calibri"/>
              </a:rPr>
              <a:t>delar</a:t>
            </a:r>
            <a:r>
              <a:rPr lang="en-US" dirty="0">
                <a:latin typeface="Calibri"/>
                <a:cs typeface="Calibri"/>
              </a:rPr>
              <a:t> I </a:t>
            </a:r>
            <a:r>
              <a:rPr lang="en-US" dirty="0" err="1">
                <a:latin typeface="Calibri"/>
                <a:cs typeface="Calibri"/>
              </a:rPr>
              <a:t>kravspecifikation</a:t>
            </a:r>
            <a:r>
              <a:rPr lang="en-US" dirty="0">
                <a:latin typeface="Calibri"/>
                <a:cs typeface="Calibri"/>
              </a:rPr>
              <a:t> </a:t>
            </a:r>
            <a:r>
              <a:rPr lang="en-US" dirty="0" err="1">
                <a:latin typeface="Calibri"/>
                <a:cs typeface="Calibri"/>
              </a:rPr>
              <a:t>som</a:t>
            </a:r>
            <a:r>
              <a:rPr lang="en-US" dirty="0">
                <a:latin typeface="Calibri"/>
                <a:cs typeface="Calibri"/>
              </a:rPr>
              <a:t> vi </a:t>
            </a:r>
            <a:r>
              <a:rPr lang="en-US" dirty="0" err="1">
                <a:latin typeface="Calibri"/>
                <a:cs typeface="Calibri"/>
              </a:rPr>
              <a:t>tycker</a:t>
            </a:r>
            <a:r>
              <a:rPr lang="en-US" dirty="0">
                <a:latin typeface="Calibri"/>
                <a:cs typeface="Calibri"/>
              </a:rPr>
              <a:t> </a:t>
            </a:r>
            <a:r>
              <a:rPr lang="en-US" dirty="0" err="1">
                <a:latin typeface="Calibri"/>
                <a:cs typeface="Calibri"/>
              </a:rPr>
              <a:t>är</a:t>
            </a:r>
            <a:r>
              <a:rPr lang="en-US" dirty="0">
                <a:latin typeface="Calibri"/>
                <a:cs typeface="Calibri"/>
              </a:rPr>
              <a:t> </a:t>
            </a:r>
            <a:r>
              <a:rPr lang="en-US" dirty="0" err="1">
                <a:latin typeface="Calibri"/>
                <a:cs typeface="Calibri"/>
              </a:rPr>
              <a:t>viktiga</a:t>
            </a:r>
            <a:r>
              <a:rPr lang="en-US" dirty="0">
                <a:latin typeface="Calibri"/>
                <a:cs typeface="Calibri"/>
              </a:rPr>
              <a:t> för er </a:t>
            </a:r>
            <a:r>
              <a:rPr lang="en-US" dirty="0" err="1">
                <a:latin typeface="Calibri"/>
                <a:cs typeface="Calibri"/>
              </a:rPr>
              <a:t>att</a:t>
            </a:r>
            <a:r>
              <a:rPr lang="en-US" dirty="0">
                <a:latin typeface="Calibri"/>
                <a:cs typeface="Calibri"/>
              </a:rPr>
              <a:t> </a:t>
            </a:r>
            <a:r>
              <a:rPr lang="en-US" dirty="0" err="1">
                <a:latin typeface="Calibri"/>
                <a:cs typeface="Calibri"/>
              </a:rPr>
              <a:t>känna</a:t>
            </a:r>
            <a:r>
              <a:rPr lang="en-US" dirty="0">
                <a:latin typeface="Calibri"/>
                <a:cs typeface="Calibri"/>
              </a:rPr>
              <a:t> till</a:t>
            </a:r>
          </a:p>
        </p:txBody>
      </p:sp>
      <p:sp>
        <p:nvSpPr>
          <p:cNvPr id="4" name="Platshållare för bildnummer 3"/>
          <p:cNvSpPr>
            <a:spLocks noGrp="1"/>
          </p:cNvSpPr>
          <p:nvPr>
            <p:ph type="sldNum" sz="quarter" idx="5"/>
          </p:nvPr>
        </p:nvSpPr>
        <p:spPr/>
        <p:txBody>
          <a:bodyPr/>
          <a:lstStyle/>
          <a:p>
            <a:fld id="{055BFA82-BD73-4185-B828-63168F0B5499}" type="slidenum">
              <a:rPr lang="sv-SE" smtClean="0"/>
              <a:t>33</a:t>
            </a:fld>
            <a:endParaRPr lang="sv-SE"/>
          </a:p>
        </p:txBody>
      </p:sp>
    </p:spTree>
    <p:extLst>
      <p:ext uri="{BB962C8B-B14F-4D97-AF65-F5344CB8AC3E}">
        <p14:creationId xmlns:p14="http://schemas.microsoft.com/office/powerpoint/2010/main" val="4249381245"/>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a:xfrm>
            <a:off x="685800" y="1143000"/>
            <a:ext cx="5486400" cy="3086100"/>
          </a:xfrm>
        </p:spPr>
      </p:sp>
      <p:sp>
        <p:nvSpPr>
          <p:cNvPr id="3" name="Platshållare för anteckningar 2"/>
          <p:cNvSpPr>
            <a:spLocks noGrp="1"/>
          </p:cNvSpPr>
          <p:nvPr>
            <p:ph type="body" idx="1"/>
          </p:nvPr>
        </p:nvSpPr>
        <p:spPr/>
        <p:txBody>
          <a:bodyPr/>
          <a:lstStyle/>
          <a:p>
            <a:pPr marL="171450" indent="-171450">
              <a:buFont typeface="Arial" panose="020B0604020202020204" pitchFamily="34" charset="0"/>
              <a:buChar char="•"/>
            </a:pPr>
            <a:r>
              <a:rPr lang="sv-SE" dirty="0"/>
              <a:t>Leverantörens förbindelse</a:t>
            </a:r>
            <a:r>
              <a:rPr lang="sv-SE" baseline="0" dirty="0"/>
              <a:t> - Leverantören förbinder sig att, vid förmedling av konsulter, använda medarbetare med för ändamålet adekvat kompetens och utbildning. Den personal hos leverantören som arbetar med att förmedla konsulter till beställare, ska vara insatta i Avtalet. Vid upprepade brister gällande kompetens eller samarbetssvårigheter med leverantörens medarbetare, är leverantören skyldig att inom skälig tid, ersätta personal med annan.</a:t>
            </a:r>
          </a:p>
          <a:p>
            <a:pPr marL="171450" indent="-171450">
              <a:buFont typeface="Arial" panose="020B0604020202020204" pitchFamily="34" charset="0"/>
              <a:buChar char="•"/>
            </a:pPr>
            <a:r>
              <a:rPr lang="sv-SE" baseline="0" dirty="0"/>
              <a:t>Rekryteringsprocess - Leverantören ska ha dokumenterade rutiner avseende rekryteringsprocessen för de konsulter som ska tjänstgöra inom regionerna, för att säkerställa att rätt kompetens förmedlas till uppdragen. Vid upprepade brister rekryteringsprocessen, anses detta utgöra väsentligt avtalsbrott. Vi kommer att komma senare till avtalsvillkor där vi kommer beröra vad som kan utgöra väsentligt avtalsbrott.</a:t>
            </a:r>
            <a:endParaRPr lang="sv-SE" dirty="0"/>
          </a:p>
        </p:txBody>
      </p:sp>
      <p:sp>
        <p:nvSpPr>
          <p:cNvPr id="4" name="Platshållare för bildnummer 3"/>
          <p:cNvSpPr>
            <a:spLocks noGrp="1"/>
          </p:cNvSpPr>
          <p:nvPr>
            <p:ph type="sldNum" sz="quarter" idx="10"/>
          </p:nvPr>
        </p:nvSpPr>
        <p:spPr/>
        <p:txBody>
          <a:bodyPr/>
          <a:lstStyle/>
          <a:p>
            <a:fld id="{82734851-8E32-4D89-AAFC-33EE4DF4982C}" type="slidenum">
              <a:rPr lang="sv-SE" smtClean="0"/>
              <a:t>34</a:t>
            </a:fld>
            <a:endParaRPr lang="sv-SE"/>
          </a:p>
        </p:txBody>
      </p:sp>
    </p:spTree>
    <p:extLst>
      <p:ext uri="{BB962C8B-B14F-4D97-AF65-F5344CB8AC3E}">
        <p14:creationId xmlns:p14="http://schemas.microsoft.com/office/powerpoint/2010/main" val="918474016"/>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a:xfrm>
            <a:off x="685800" y="1143000"/>
            <a:ext cx="5486400" cy="3086100"/>
          </a:xfrm>
        </p:spPr>
      </p:sp>
      <p:sp>
        <p:nvSpPr>
          <p:cNvPr id="3" name="Platshållare för anteckningar 2"/>
          <p:cNvSpPr>
            <a:spLocks noGrp="1"/>
          </p:cNvSpPr>
          <p:nvPr>
            <p:ph type="body" idx="1"/>
          </p:nvPr>
        </p:nvSpPr>
        <p:spPr/>
        <p:txBody>
          <a:bodyPr/>
          <a:lstStyle/>
          <a:p>
            <a:pPr marL="0" indent="0">
              <a:buFont typeface="Arial" panose="020B0604020202020204" pitchFamily="34" charset="0"/>
              <a:buNone/>
            </a:pPr>
            <a:r>
              <a:rPr lang="sv-SE" dirty="0"/>
              <a:t>Philip uppdaterar om mjukavärden!</a:t>
            </a:r>
          </a:p>
          <a:p>
            <a:pPr marL="171450" indent="-171450">
              <a:buFont typeface="Arial" panose="020B0604020202020204" pitchFamily="34" charset="0"/>
              <a:buChar char="•"/>
            </a:pPr>
            <a:endParaRPr lang="sv-SE" dirty="0"/>
          </a:p>
          <a:p>
            <a:pPr marL="171450" indent="-171450">
              <a:buFont typeface="Arial" panose="020B0604020202020204" pitchFamily="34" charset="0"/>
              <a:buChar char="•"/>
            </a:pPr>
            <a:r>
              <a:rPr lang="sv-SE" dirty="0"/>
              <a:t>Personlig lämplighet</a:t>
            </a:r>
            <a:r>
              <a:rPr lang="sv-SE" baseline="0" dirty="0"/>
              <a:t> – </a:t>
            </a:r>
            <a:r>
              <a:rPr lang="sv-SE" baseline="0" dirty="0" err="1"/>
              <a:t>Altså</a:t>
            </a:r>
            <a:r>
              <a:rPr lang="sv-SE" baseline="0" dirty="0"/>
              <a:t> att varje konsult ska vara väl lämpade för aktuellt uppdrag genom att ha ansvarskänsla, noggrannhet och god samarbetsförmåga.</a:t>
            </a:r>
            <a:r>
              <a:rPr lang="sv-SE" dirty="0"/>
              <a:t> Denna punkt är egentligen det enda "mjuka värdet" som vi har, här skulle man potentiellt kunna förkasta ett anbud på en grund att man inte anser att personen har personlig lämplighet för uppdraget. Här är det </a:t>
            </a:r>
            <a:r>
              <a:rPr lang="sv-SE" dirty="0" err="1"/>
              <a:t>isåfall</a:t>
            </a:r>
            <a:r>
              <a:rPr lang="sv-SE" dirty="0"/>
              <a:t> väldigt viktigt att vara noga med att förklara varför man förkastar och att vi har god grund för att göra det.</a:t>
            </a:r>
            <a:endParaRPr lang="sv-SE" baseline="0" dirty="0">
              <a:ea typeface="Verdana"/>
            </a:endParaRPr>
          </a:p>
          <a:p>
            <a:pPr marL="171450" indent="-171450">
              <a:buFont typeface="Arial" panose="020B0604020202020204" pitchFamily="34" charset="0"/>
              <a:buChar char="•"/>
            </a:pPr>
            <a:r>
              <a:rPr lang="sv-SE" dirty="0"/>
              <a:t>Utföra sitt uppdrag utan reservationer - till exempel för vissa typer av undersökningar, jour- och beredskap, hembesök eller antal patientbesök. </a:t>
            </a:r>
          </a:p>
          <a:p>
            <a:pPr marL="171450" indent="-171450">
              <a:buFont typeface="Arial" panose="020B0604020202020204" pitchFamily="34" charset="0"/>
              <a:buChar char="•"/>
            </a:pPr>
            <a:r>
              <a:rPr lang="sv-SE" dirty="0"/>
              <a:t>Handledning – Kunna handleda studenter, olegitimerad/legitimerad</a:t>
            </a:r>
            <a:r>
              <a:rPr lang="sv-SE" baseline="0" dirty="0"/>
              <a:t> medarbetare </a:t>
            </a:r>
            <a:r>
              <a:rPr lang="sv-SE" baseline="0" dirty="0" err="1"/>
              <a:t>e.t.c</a:t>
            </a:r>
            <a:r>
              <a:rPr lang="sv-SE" baseline="0" dirty="0"/>
              <a:t>.</a:t>
            </a:r>
          </a:p>
          <a:p>
            <a:pPr marL="171450" indent="-171450">
              <a:buFont typeface="Arial" panose="020B0604020202020204" pitchFamily="34" charset="0"/>
              <a:buChar char="•"/>
            </a:pPr>
            <a:r>
              <a:rPr lang="sv-SE" baseline="0" dirty="0"/>
              <a:t>Kunskap om aktuella digitala verktyg – exempelvis journalsystem</a:t>
            </a:r>
          </a:p>
          <a:p>
            <a:pPr marL="171450" indent="-171450">
              <a:buFont typeface="Arial" panose="020B0604020202020204" pitchFamily="34" charset="0"/>
              <a:buChar char="•"/>
            </a:pPr>
            <a:r>
              <a:rPr lang="sv-SE" baseline="0" dirty="0"/>
              <a:t>Krav för samtliga yrkesroller – Svensk legitimation för aktuell yrkesroll och minst två års klinisk erfarenhet efter utbildning. Erfarenheten ska vara förvärvad inom norden under de senaste fyra åren med en tjänstgöringsgrad om minst 50%</a:t>
            </a:r>
          </a:p>
          <a:p>
            <a:pPr marL="171450" indent="-171450">
              <a:buFont typeface="Arial" panose="020B0604020202020204" pitchFamily="34" charset="0"/>
              <a:buChar char="•"/>
            </a:pPr>
            <a:r>
              <a:rPr lang="sv-SE" baseline="0" dirty="0"/>
              <a:t>HLR – Konsult ska ha genomgått HLR-utbildning i enlighet med HLR-rådets rekommendationer under de senaste tolv månaderna före uppdragsstart</a:t>
            </a:r>
          </a:p>
          <a:p>
            <a:pPr marL="171450" indent="-171450">
              <a:buFont typeface="Arial" panose="020B0604020202020204" pitchFamily="34" charset="0"/>
              <a:buChar char="•"/>
            </a:pPr>
            <a:r>
              <a:rPr lang="sv-SE" dirty="0"/>
              <a:t>Karens om 12 månader innebär att hyrpersonal inte får vara eller ha varit anställd i den region som avropet sker ifrån, under de senaste tolv (12) månaderna före ett uppdrag. Detta gäller oavsett anställningsform eller tjänst. Vid timanställning gäller karensen från senast arbetat pass/timme.</a:t>
            </a:r>
            <a:endParaRPr lang="sv-SE" baseline="0" dirty="0">
              <a:cs typeface="Calibri" panose="020F0502020204030204"/>
            </a:endParaRPr>
          </a:p>
          <a:p>
            <a:pPr marL="171450" indent="-171450">
              <a:buFont typeface="Arial" panose="020B0604020202020204" pitchFamily="34" charset="0"/>
              <a:buChar char="•"/>
            </a:pPr>
            <a:endParaRPr lang="sv-SE" dirty="0">
              <a:cs typeface="Calibri" panose="020F0502020204030204"/>
            </a:endParaRPr>
          </a:p>
        </p:txBody>
      </p:sp>
      <p:sp>
        <p:nvSpPr>
          <p:cNvPr id="4" name="Platshållare för bildnummer 3"/>
          <p:cNvSpPr>
            <a:spLocks noGrp="1"/>
          </p:cNvSpPr>
          <p:nvPr>
            <p:ph type="sldNum" sz="quarter" idx="10"/>
          </p:nvPr>
        </p:nvSpPr>
        <p:spPr/>
        <p:txBody>
          <a:bodyPr/>
          <a:lstStyle/>
          <a:p>
            <a:fld id="{82734851-8E32-4D89-AAFC-33EE4DF4982C}" type="slidenum">
              <a:rPr lang="sv-SE" smtClean="0"/>
              <a:t>35</a:t>
            </a:fld>
            <a:endParaRPr lang="sv-SE"/>
          </a:p>
        </p:txBody>
      </p:sp>
    </p:spTree>
    <p:extLst>
      <p:ext uri="{BB962C8B-B14F-4D97-AF65-F5344CB8AC3E}">
        <p14:creationId xmlns:p14="http://schemas.microsoft.com/office/powerpoint/2010/main" val="2619200360"/>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a:xfrm>
            <a:off x="685800" y="1143000"/>
            <a:ext cx="5486400" cy="3086100"/>
          </a:xfrm>
        </p:spPr>
      </p:sp>
      <p:sp>
        <p:nvSpPr>
          <p:cNvPr id="3" name="Platshållare för anteckningar 2"/>
          <p:cNvSpPr>
            <a:spLocks noGrp="1"/>
          </p:cNvSpPr>
          <p:nvPr>
            <p:ph type="body" idx="1"/>
          </p:nvPr>
        </p:nvSpPr>
        <p:spPr/>
        <p:txBody>
          <a:bodyPr/>
          <a:lstStyle/>
          <a:p>
            <a:pPr marL="171450" indent="-171450">
              <a:buFont typeface="Arial" panose="020B0604020202020204" pitchFamily="34" charset="0"/>
              <a:buChar char="•"/>
            </a:pPr>
            <a:r>
              <a:rPr lang="sv-SE" dirty="0"/>
              <a:t>Tillitsnivåer</a:t>
            </a:r>
            <a:r>
              <a:rPr lang="sv-SE" baseline="0" dirty="0"/>
              <a:t> -  I regionerna används både tillitsnivå 2 och 3. Det är leverantörens skyldighet att försäkra sig om att konsultens E-legitimation uppfyller kravet på att rätt tillitsnivå tillämpas enligt avropsförfrågan.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sv-SE" dirty="0"/>
              <a:t>Giltigt ordinarie SITHS e-id</a:t>
            </a:r>
            <a:r>
              <a:rPr lang="sv-SE" baseline="0" dirty="0"/>
              <a:t> - Konsulten ska ha en giltigt ordinarie SITHS e-id (E-legitimation) som används i regionerna idag. Inför konsultens uppdrag hos beställaren, ska leverantören försäkra sig om att konsultens SITHS e-id har tillräckligt med plats för att nya certifikat ska kunna laddas ner.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sv-SE" dirty="0"/>
              <a:t>Saknad av giltig e-id</a:t>
            </a:r>
            <a:r>
              <a:rPr lang="sv-SE" baseline="0" dirty="0"/>
              <a:t> - För varje tillfälle som leverantörens konsult saknar giltig E-legitimation och ett </a:t>
            </a:r>
            <a:r>
              <a:rPr lang="sv-SE" baseline="0" dirty="0" err="1"/>
              <a:t>reservkort</a:t>
            </a:r>
            <a:r>
              <a:rPr lang="sv-SE" baseline="0" dirty="0"/>
              <a:t> måste utfärdas eller förnyas, faktureras leverantören kostnaden för detta. Kostnaden för detta är: </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sv-SE" baseline="0" dirty="0"/>
              <a:t>                 • </a:t>
            </a:r>
            <a:r>
              <a:rPr lang="sv-SE" baseline="0" dirty="0" err="1"/>
              <a:t>Reservkort</a:t>
            </a:r>
            <a:r>
              <a:rPr lang="sv-SE" baseline="0" dirty="0"/>
              <a:t> med tillitsnivå två (2), 1500 SEK exklusive mervärdeskatt </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sv-SE" baseline="0" dirty="0"/>
              <a:t>                 • </a:t>
            </a:r>
            <a:r>
              <a:rPr lang="sv-SE" baseline="0" dirty="0" err="1"/>
              <a:t>Reservkort</a:t>
            </a:r>
            <a:r>
              <a:rPr lang="sv-SE" baseline="0" dirty="0"/>
              <a:t> med tillitsnivå tre (3), 3500 SEK exklusive mervärdeskatt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sv-SE" baseline="0" dirty="0" err="1"/>
              <a:t>Reservkort</a:t>
            </a:r>
            <a:r>
              <a:rPr lang="sv-SE" baseline="0" dirty="0"/>
              <a:t> - </a:t>
            </a:r>
            <a:r>
              <a:rPr lang="sv-SE" baseline="0" dirty="0" err="1"/>
              <a:t>Reservkort</a:t>
            </a:r>
            <a:r>
              <a:rPr lang="sv-SE" baseline="0" dirty="0"/>
              <a:t>/tillfälliga kort räknas inte som ordinarie E-legitimation. Beställare kommer att fakturera leverantören för kostnaden av extra administration som uppkommer på grund av situationen</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sv-SE" baseline="0" dirty="0"/>
              <a:t>Koder – Det är leverantörens ansvar att se till att konsult har tillgång till sina personliga koder och även är medvetna om de regelverk som gäller för användningen av e-id.</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sv-SE" dirty="0"/>
              <a:t>Utbildning journal och IT-system</a:t>
            </a:r>
            <a:r>
              <a:rPr lang="sv-SE" baseline="0" dirty="0"/>
              <a:t> - I de fall konsult är i behov av utbildning eller genomgång av journal- och IT-system, ska Beställaren se till att möjliggöra detta via fysisk eller digital utbildning. Tidsåtgång för detta ska avräknas på fakturan utöver ordinarie introduktion</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sv-SE" baseline="0" dirty="0"/>
          </a:p>
          <a:p>
            <a:pPr marL="171450" indent="-171450">
              <a:buFont typeface="Arial" panose="020B0604020202020204" pitchFamily="34" charset="0"/>
              <a:buChar char="•"/>
            </a:pPr>
            <a:endParaRPr lang="sv-SE" dirty="0"/>
          </a:p>
        </p:txBody>
      </p:sp>
      <p:sp>
        <p:nvSpPr>
          <p:cNvPr id="4" name="Platshållare för bildnummer 3"/>
          <p:cNvSpPr>
            <a:spLocks noGrp="1"/>
          </p:cNvSpPr>
          <p:nvPr>
            <p:ph type="sldNum" sz="quarter" idx="10"/>
          </p:nvPr>
        </p:nvSpPr>
        <p:spPr/>
        <p:txBody>
          <a:bodyPr/>
          <a:lstStyle/>
          <a:p>
            <a:fld id="{82734851-8E32-4D89-AAFC-33EE4DF4982C}" type="slidenum">
              <a:rPr lang="sv-SE" smtClean="0"/>
              <a:t>36</a:t>
            </a:fld>
            <a:endParaRPr lang="sv-SE"/>
          </a:p>
        </p:txBody>
      </p:sp>
    </p:spTree>
    <p:extLst>
      <p:ext uri="{BB962C8B-B14F-4D97-AF65-F5344CB8AC3E}">
        <p14:creationId xmlns:p14="http://schemas.microsoft.com/office/powerpoint/2010/main" val="2692805162"/>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dirty="0">
                <a:latin typeface="Calibri"/>
                <a:cs typeface="Calibri"/>
              </a:rPr>
              <a:t>I kommande bilder ska vi gå igenom de avtalsvillkor som vi tror är de viktigaste för er att känna till</a:t>
            </a:r>
          </a:p>
        </p:txBody>
      </p:sp>
      <p:sp>
        <p:nvSpPr>
          <p:cNvPr id="4" name="Platshållare för bildnummer 3"/>
          <p:cNvSpPr>
            <a:spLocks noGrp="1"/>
          </p:cNvSpPr>
          <p:nvPr>
            <p:ph type="sldNum" sz="quarter" idx="5"/>
          </p:nvPr>
        </p:nvSpPr>
        <p:spPr/>
        <p:txBody>
          <a:bodyPr/>
          <a:lstStyle/>
          <a:p>
            <a:fld id="{055BFA82-BD73-4185-B828-63168F0B5499}" type="slidenum">
              <a:rPr lang="sv-SE" smtClean="0"/>
              <a:t>37</a:t>
            </a:fld>
            <a:endParaRPr lang="sv-SE"/>
          </a:p>
        </p:txBody>
      </p:sp>
    </p:spTree>
    <p:extLst>
      <p:ext uri="{BB962C8B-B14F-4D97-AF65-F5344CB8AC3E}">
        <p14:creationId xmlns:p14="http://schemas.microsoft.com/office/powerpoint/2010/main" val="3958825959"/>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a:xfrm>
            <a:off x="685800" y="1143000"/>
            <a:ext cx="5486400" cy="3086100"/>
          </a:xfrm>
        </p:spPr>
      </p:sp>
      <p:sp>
        <p:nvSpPr>
          <p:cNvPr id="3" name="Platshållare för anteckningar 2"/>
          <p:cNvSpPr>
            <a:spLocks noGrp="1"/>
          </p:cNvSpPr>
          <p:nvPr>
            <p:ph type="body" idx="1"/>
          </p:nvPr>
        </p:nvSpPr>
        <p:spPr/>
        <p:txBody>
          <a:bodyPr/>
          <a:lstStyle/>
          <a:p>
            <a:pPr marL="171450" indent="-171450">
              <a:buFont typeface="Arial" panose="020B0604020202020204" pitchFamily="34" charset="0"/>
              <a:buChar char="•"/>
            </a:pPr>
            <a:r>
              <a:rPr lang="sv-SE" dirty="0"/>
              <a:t>Uppföljning – Övergripande</a:t>
            </a:r>
            <a:r>
              <a:rPr lang="sv-SE" baseline="0" dirty="0"/>
              <a:t> avtalsförvaltare kommer under avtalets gång att följa upp på leveransförmåga på samtliga leverantörer. </a:t>
            </a:r>
            <a:endParaRPr lang="sv-SE"/>
          </a:p>
          <a:p>
            <a:pPr marL="171450" indent="-171450">
              <a:buFont typeface="Arial" panose="020B0604020202020204" pitchFamily="34" charset="0"/>
              <a:buChar char="•"/>
            </a:pPr>
            <a:r>
              <a:rPr lang="sv-SE" dirty="0"/>
              <a:t>Leverantörens</a:t>
            </a:r>
            <a:r>
              <a:rPr lang="sv-SE" baseline="0" dirty="0"/>
              <a:t> </a:t>
            </a:r>
            <a:r>
              <a:rPr lang="sv-SE" dirty="0"/>
              <a:t>minsta omsättning</a:t>
            </a:r>
            <a:r>
              <a:rPr lang="sv-SE" baseline="0" dirty="0"/>
              <a:t> </a:t>
            </a:r>
            <a:r>
              <a:rPr lang="sv-SE" dirty="0"/>
              <a:t>ska vara 10</a:t>
            </a:r>
            <a:r>
              <a:rPr lang="sv-SE" baseline="0" dirty="0"/>
              <a:t> miljoner kr/år för läkare och 4 miljoner/år för </a:t>
            </a:r>
            <a:r>
              <a:rPr lang="sv-SE" dirty="0"/>
              <a:t>sjuksköterskor</a:t>
            </a:r>
            <a:endParaRPr lang="sv-SE" dirty="0">
              <a:ea typeface="Verdana"/>
            </a:endParaRPr>
          </a:p>
          <a:p>
            <a:pPr marL="171450" indent="-171450">
              <a:buFont typeface="Arial" panose="020B0604020202020204" pitchFamily="34" charset="0"/>
              <a:buChar char="•"/>
            </a:pPr>
            <a:r>
              <a:rPr lang="sv-SE" dirty="0"/>
              <a:t>Om leverantören inte levererar enligt detta så kommer</a:t>
            </a:r>
            <a:r>
              <a:rPr lang="sv-SE" baseline="0" dirty="0"/>
              <a:t> leverantören att sättas i karantän under 6 månader. </a:t>
            </a:r>
            <a:r>
              <a:rPr lang="sv-SE" dirty="0"/>
              <a:t>Det är omsättning för leveransen</a:t>
            </a:r>
            <a:r>
              <a:rPr lang="sv-SE" baseline="0" dirty="0"/>
              <a:t> på nationell nivå </a:t>
            </a:r>
            <a:r>
              <a:rPr lang="sv-SE" dirty="0"/>
              <a:t>som kravställs och</a:t>
            </a:r>
            <a:r>
              <a:rPr lang="sv-SE" baseline="0" dirty="0"/>
              <a:t> </a:t>
            </a:r>
            <a:r>
              <a:rPr lang="sv-SE" dirty="0"/>
              <a:t>eventuell karantänen</a:t>
            </a:r>
            <a:r>
              <a:rPr lang="sv-SE" baseline="0" dirty="0"/>
              <a:t> </a:t>
            </a:r>
            <a:r>
              <a:rPr lang="sv-SE" dirty="0"/>
              <a:t>gäller nationellt, i samtliga regioner.</a:t>
            </a:r>
            <a:endParaRPr lang="sv-SE" dirty="0">
              <a:ea typeface="Verdana"/>
            </a:endParaRPr>
          </a:p>
          <a:p>
            <a:pPr marL="171450" indent="-171450">
              <a:buFont typeface="Arial" panose="020B0604020202020204" pitchFamily="34" charset="0"/>
              <a:buChar char="•"/>
            </a:pPr>
            <a:r>
              <a:rPr lang="sv-SE" baseline="0" dirty="0"/>
              <a:t>Statistik - Övergripande avtalsförvaltning kommer kvartalsvis att inhämta statistik från leverantörer som ligger till grund för eventuell karantän. Detta underlag inhämtas från vardera region (kan se olika ut vem som tillser förvaltningen med denna information). </a:t>
            </a:r>
          </a:p>
          <a:p>
            <a:pPr marL="171450" indent="-171450">
              <a:buFont typeface="Arial" panose="020B0604020202020204" pitchFamily="34" charset="0"/>
              <a:buChar char="•"/>
            </a:pPr>
            <a:r>
              <a:rPr lang="sv-SE" dirty="0"/>
              <a:t>Leveransförmåga - Leverantörerna förväntas att leverera konsulter när sjukvården har behov under hela året, detta inkluderar även sommarmånaderna. </a:t>
            </a:r>
          </a:p>
        </p:txBody>
      </p:sp>
      <p:sp>
        <p:nvSpPr>
          <p:cNvPr id="4" name="Platshållare för bildnummer 3"/>
          <p:cNvSpPr>
            <a:spLocks noGrp="1"/>
          </p:cNvSpPr>
          <p:nvPr>
            <p:ph type="sldNum" sz="quarter" idx="10"/>
          </p:nvPr>
        </p:nvSpPr>
        <p:spPr/>
        <p:txBody>
          <a:bodyPr/>
          <a:lstStyle/>
          <a:p>
            <a:fld id="{82734851-8E32-4D89-AAFC-33EE4DF4982C}" type="slidenum">
              <a:rPr lang="sv-SE" smtClean="0"/>
              <a:t>38</a:t>
            </a:fld>
            <a:endParaRPr lang="sv-SE"/>
          </a:p>
        </p:txBody>
      </p:sp>
    </p:spTree>
    <p:extLst>
      <p:ext uri="{BB962C8B-B14F-4D97-AF65-F5344CB8AC3E}">
        <p14:creationId xmlns:p14="http://schemas.microsoft.com/office/powerpoint/2010/main" val="1243421179"/>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dirty="0">
                <a:ea typeface="Verdana"/>
                <a:cs typeface="Calibri"/>
              </a:rPr>
              <a:t>Läs "rakt av"</a:t>
            </a:r>
          </a:p>
          <a:p>
            <a:endParaRPr lang="sv-SE" dirty="0">
              <a:ea typeface="Verdana"/>
              <a:cs typeface="Calibri"/>
            </a:endParaRPr>
          </a:p>
          <a:p>
            <a:pPr marL="171450" indent="-171450">
              <a:buFont typeface="Arial"/>
              <a:buChar char="•"/>
            </a:pPr>
            <a:endParaRPr lang="en-US" dirty="0">
              <a:ea typeface="Verdana"/>
              <a:cs typeface="Calibri"/>
            </a:endParaRPr>
          </a:p>
        </p:txBody>
      </p:sp>
      <p:sp>
        <p:nvSpPr>
          <p:cNvPr id="4" name="Platshållare för bildnummer 3"/>
          <p:cNvSpPr>
            <a:spLocks noGrp="1"/>
          </p:cNvSpPr>
          <p:nvPr>
            <p:ph type="sldNum" sz="quarter" idx="5"/>
          </p:nvPr>
        </p:nvSpPr>
        <p:spPr/>
        <p:txBody>
          <a:bodyPr/>
          <a:lstStyle/>
          <a:p>
            <a:fld id="{A962C4AF-BAE9-457B-B65A-212A14943B7C}" type="slidenum">
              <a:rPr lang="sv-SE"/>
              <a:t>39</a:t>
            </a:fld>
            <a:endParaRPr lang="sv-SE"/>
          </a:p>
        </p:txBody>
      </p:sp>
    </p:spTree>
    <p:extLst>
      <p:ext uri="{BB962C8B-B14F-4D97-AF65-F5344CB8AC3E}">
        <p14:creationId xmlns:p14="http://schemas.microsoft.com/office/powerpoint/2010/main" val="2726105231"/>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a:xfrm>
            <a:off x="685800" y="1143000"/>
            <a:ext cx="5486400" cy="3086100"/>
          </a:xfrm>
        </p:spPr>
      </p:sp>
      <p:sp>
        <p:nvSpPr>
          <p:cNvPr id="3" name="Platshållare för anteckningar 2"/>
          <p:cNvSpPr>
            <a:spLocks noGrp="1"/>
          </p:cNvSpPr>
          <p:nvPr>
            <p:ph type="body" idx="1"/>
          </p:nvPr>
        </p:nvSpPr>
        <p:spPr/>
        <p:txBody>
          <a:bodyPr/>
          <a:lstStyle/>
          <a:p>
            <a:r>
              <a:rPr lang="sv-SE" dirty="0"/>
              <a:t>Regionen behöver hålla koll på hyrbemanningen i förhållande till nya LAS, ett systemstöd kan underlätta</a:t>
            </a:r>
          </a:p>
        </p:txBody>
      </p:sp>
      <p:sp>
        <p:nvSpPr>
          <p:cNvPr id="4" name="Platshållare för bildnummer 3"/>
          <p:cNvSpPr>
            <a:spLocks noGrp="1"/>
          </p:cNvSpPr>
          <p:nvPr>
            <p:ph type="sldNum" sz="quarter" idx="5"/>
          </p:nvPr>
        </p:nvSpPr>
        <p:spPr/>
        <p:txBody>
          <a:bodyPr/>
          <a:lstStyle/>
          <a:p>
            <a:fld id="{82734851-8E32-4D89-AAFC-33EE4DF4982C}" type="slidenum">
              <a:rPr lang="sv-SE" smtClean="0"/>
              <a:t>40</a:t>
            </a:fld>
            <a:endParaRPr lang="sv-SE"/>
          </a:p>
        </p:txBody>
      </p:sp>
    </p:spTree>
    <p:extLst>
      <p:ext uri="{BB962C8B-B14F-4D97-AF65-F5344CB8AC3E}">
        <p14:creationId xmlns:p14="http://schemas.microsoft.com/office/powerpoint/2010/main" val="94774200"/>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a:xfrm>
            <a:off x="685800" y="1143000"/>
            <a:ext cx="5486400" cy="3086100"/>
          </a:xfrm>
        </p:spPr>
      </p:sp>
      <p:sp>
        <p:nvSpPr>
          <p:cNvPr id="3" name="Platshållare för anteckningar 2"/>
          <p:cNvSpPr>
            <a:spLocks noGrp="1"/>
          </p:cNvSpPr>
          <p:nvPr>
            <p:ph type="body" idx="1"/>
          </p:nvPr>
        </p:nvSpPr>
        <p:spPr/>
        <p:txBody>
          <a:bodyPr/>
          <a:lstStyle/>
          <a:p>
            <a:pPr marL="171450" indent="-171450">
              <a:buFont typeface="Arial"/>
              <a:buChar char="•"/>
            </a:pPr>
            <a:r>
              <a:rPr lang="sv-SE" dirty="0"/>
              <a:t>Underleverantörens leverans - Om leverantören anlitar underleverantör för leverans av tjänst eller del av tjänst, ansvarar leverantören för underleverantörens åtagande och utförande så som för sitt eget. </a:t>
            </a:r>
            <a:endParaRPr lang="sv-SE"/>
          </a:p>
          <a:p>
            <a:pPr marL="171450" indent="-171450">
              <a:buFont typeface="Arial"/>
              <a:buChar char="•"/>
            </a:pPr>
            <a:r>
              <a:rPr lang="sv-SE" dirty="0"/>
              <a:t>Leverantörens ansvar - Avtalsleverantören är ansvarig för att alla ställda krav och villkor i avtalet även ska uppfyllas av underleverantörer som direkt medverkar till att fullgöra avtalet. </a:t>
            </a:r>
            <a:endParaRPr lang="sv-SE" dirty="0">
              <a:cs typeface="Calibri" panose="020F0502020204030204"/>
            </a:endParaRPr>
          </a:p>
          <a:p>
            <a:pPr marL="171450" indent="-171450">
              <a:buFont typeface="Arial"/>
              <a:buChar char="•"/>
            </a:pPr>
            <a:r>
              <a:rPr lang="sv-SE"/>
              <a:t>Avtalsleverantören ska säkerställa detta genom samarbetsavtal eller dylikt</a:t>
            </a:r>
            <a:endParaRPr lang="sv-SE">
              <a:cs typeface="Calibri" panose="020F0502020204030204"/>
            </a:endParaRPr>
          </a:p>
          <a:p>
            <a:pPr marL="171450" indent="-171450">
              <a:buFont typeface="Arial"/>
              <a:buChar char="•"/>
            </a:pPr>
            <a:r>
              <a:rPr lang="sv-SE"/>
              <a:t>Ersättning för leverans utbetalas till leverantören.</a:t>
            </a:r>
            <a:endParaRPr lang="sv-SE">
              <a:cs typeface="Calibri" panose="020F0502020204030204"/>
            </a:endParaRPr>
          </a:p>
          <a:p>
            <a:pPr marL="171450" indent="-171450">
              <a:buFont typeface="Arial"/>
              <a:buChar char="•"/>
            </a:pPr>
            <a:r>
              <a:rPr lang="sv-SE" dirty="0"/>
              <a:t>Eventuella viten och skadestånd kommer att riktas mot leverantören. </a:t>
            </a:r>
            <a:endParaRPr lang="sv-SE" dirty="0">
              <a:ea typeface="Verdana"/>
              <a:cs typeface="Calibri" panose="020F0502020204030204"/>
            </a:endParaRPr>
          </a:p>
        </p:txBody>
      </p:sp>
      <p:sp>
        <p:nvSpPr>
          <p:cNvPr id="4" name="Platshållare för bildnummer 3"/>
          <p:cNvSpPr>
            <a:spLocks noGrp="1"/>
          </p:cNvSpPr>
          <p:nvPr>
            <p:ph type="sldNum" sz="quarter" idx="10"/>
          </p:nvPr>
        </p:nvSpPr>
        <p:spPr/>
        <p:txBody>
          <a:bodyPr/>
          <a:lstStyle/>
          <a:p>
            <a:fld id="{82734851-8E32-4D89-AAFC-33EE4DF4982C}" type="slidenum">
              <a:rPr lang="sv-SE" smtClean="0"/>
              <a:t>41</a:t>
            </a:fld>
            <a:endParaRPr lang="sv-SE"/>
          </a:p>
        </p:txBody>
      </p:sp>
    </p:spTree>
    <p:extLst>
      <p:ext uri="{BB962C8B-B14F-4D97-AF65-F5344CB8AC3E}">
        <p14:creationId xmlns:p14="http://schemas.microsoft.com/office/powerpoint/2010/main" val="2181953171"/>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a:xfrm>
            <a:off x="685800" y="1143000"/>
            <a:ext cx="5486400" cy="3086100"/>
          </a:xfrm>
        </p:spPr>
      </p:sp>
      <p:sp>
        <p:nvSpPr>
          <p:cNvPr id="3" name="Platshållare för anteckningar 2"/>
          <p:cNvSpPr>
            <a:spLocks noGrp="1"/>
          </p:cNvSpPr>
          <p:nvPr>
            <p:ph type="body" idx="1"/>
          </p:nvPr>
        </p:nvSpPr>
        <p:spPr/>
        <p:txBody>
          <a:bodyPr/>
          <a:lstStyle/>
          <a:p>
            <a:pPr marL="171450" indent="-171450">
              <a:buFont typeface="Arial"/>
              <a:buChar char="•"/>
            </a:pPr>
            <a:r>
              <a:rPr lang="sv-SE" dirty="0">
                <a:ea typeface="Verdana"/>
              </a:rPr>
              <a:t>Kommande bilder handlar om ersättningen, vilka priser som gäller, hur modellen ser ut och hur ersättningen är beräknad.</a:t>
            </a:r>
            <a:endParaRPr lang="sv-SE" dirty="0"/>
          </a:p>
          <a:p>
            <a:pPr marL="171450" indent="-171450">
              <a:buFont typeface="Arial"/>
              <a:buChar char="•"/>
            </a:pPr>
            <a:r>
              <a:rPr lang="sv-SE" dirty="0"/>
              <a:t>De bilagor i avtalet som reglerar ersättningen är – Ersättning läkare och sjuksköterskor +</a:t>
            </a:r>
            <a:r>
              <a:rPr lang="sv-SE" baseline="0" dirty="0"/>
              <a:t> Zonindelning</a:t>
            </a:r>
            <a:r>
              <a:rPr lang="sv-SE" dirty="0"/>
              <a:t> </a:t>
            </a:r>
            <a:endParaRPr lang="sv-SE" dirty="0">
              <a:ea typeface="Verdana"/>
            </a:endParaRPr>
          </a:p>
          <a:p>
            <a:pPr marL="171450" indent="-171450">
              <a:buFont typeface="Arial"/>
              <a:buChar char="•"/>
            </a:pPr>
            <a:r>
              <a:rPr lang="sv-SE" baseline="0" dirty="0"/>
              <a:t>Prisjustering, årligen - Ersättningsnivåerna samt reseschablonnivå är fasta i tolv (12) månader räknat från avtalsstart för det Avtal som först träder i kraft. Efter utgången av denna period, justeras ersättningsbeloppen samt reseschablonnivån årsvis med vårdprisindex.</a:t>
            </a:r>
            <a:endParaRPr lang="sv-SE" baseline="0" dirty="0">
              <a:cs typeface="Calibri" panose="020F0502020204030204"/>
            </a:endParaRPr>
          </a:p>
          <a:p>
            <a:pPr marL="171450" indent="-171450">
              <a:buFont typeface="Arial"/>
              <a:buChar char="•"/>
            </a:pPr>
            <a:r>
              <a:rPr lang="sv-SE" baseline="0" dirty="0"/>
              <a:t>Kostnad för boende - Leverantören är kostnadsansvarig för konsultens eventuella behov av boende. Ingen region har någon skyldighet att erbjuda boende till rabatterat pris eller som en fri nyttighet. </a:t>
            </a:r>
            <a:endParaRPr lang="sv-SE" dirty="0">
              <a:cs typeface="Calibri" panose="020F0502020204030204"/>
            </a:endParaRPr>
          </a:p>
        </p:txBody>
      </p:sp>
      <p:sp>
        <p:nvSpPr>
          <p:cNvPr id="4" name="Platshållare för bildnummer 3"/>
          <p:cNvSpPr>
            <a:spLocks noGrp="1"/>
          </p:cNvSpPr>
          <p:nvPr>
            <p:ph type="sldNum" sz="quarter" idx="10"/>
          </p:nvPr>
        </p:nvSpPr>
        <p:spPr/>
        <p:txBody>
          <a:bodyPr/>
          <a:lstStyle/>
          <a:p>
            <a:fld id="{82734851-8E32-4D89-AAFC-33EE4DF4982C}" type="slidenum">
              <a:rPr lang="sv-SE" smtClean="0"/>
              <a:t>42</a:t>
            </a:fld>
            <a:endParaRPr lang="sv-SE"/>
          </a:p>
        </p:txBody>
      </p:sp>
    </p:spTree>
    <p:extLst>
      <p:ext uri="{BB962C8B-B14F-4D97-AF65-F5344CB8AC3E}">
        <p14:creationId xmlns:p14="http://schemas.microsoft.com/office/powerpoint/2010/main" val="284426674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dirty="0">
                <a:ea typeface="Calibri"/>
                <a:cs typeface="Calibri"/>
              </a:rPr>
              <a:t>Vilka/vem finns I avtalsförvaltningen.</a:t>
            </a:r>
          </a:p>
          <a:p>
            <a:r>
              <a:rPr lang="sv-SE" dirty="0">
                <a:ea typeface="Calibri"/>
                <a:cs typeface="Calibri"/>
              </a:rPr>
              <a:t>Så här ser det ut, hur sjukvårdsregionerna är fördelade geografiskt.</a:t>
            </a:r>
            <a:endParaRPr lang="sv-SE" dirty="0">
              <a:ea typeface="Verdana"/>
            </a:endParaRPr>
          </a:p>
          <a:p>
            <a:r>
              <a:rPr lang="sv-SE" dirty="0">
                <a:ea typeface="Calibri"/>
                <a:cs typeface="Calibri"/>
              </a:rPr>
              <a:t>Vem som ansvarar för respektive område.</a:t>
            </a:r>
          </a:p>
          <a:p>
            <a:endParaRPr lang="en-US" dirty="0">
              <a:ea typeface="Calibri"/>
              <a:cs typeface="Calibri"/>
            </a:endParaRPr>
          </a:p>
          <a:p>
            <a:endParaRPr lang="en-US" dirty="0">
              <a:ea typeface="Calibri"/>
              <a:cs typeface="Calibri"/>
            </a:endParaRPr>
          </a:p>
          <a:p>
            <a:endParaRPr lang="en-US" dirty="0">
              <a:ea typeface="Calibri"/>
              <a:cs typeface="Calibri"/>
            </a:endParaRPr>
          </a:p>
        </p:txBody>
      </p:sp>
      <p:sp>
        <p:nvSpPr>
          <p:cNvPr id="4" name="Platshållare för bildnummer 3"/>
          <p:cNvSpPr>
            <a:spLocks noGrp="1"/>
          </p:cNvSpPr>
          <p:nvPr>
            <p:ph type="sldNum" sz="quarter" idx="5"/>
          </p:nvPr>
        </p:nvSpPr>
        <p:spPr/>
        <p:txBody>
          <a:bodyPr/>
          <a:lstStyle/>
          <a:p>
            <a:fld id="{2E060D78-0732-444B-B0D5-1543BC9666EF}" type="slidenum">
              <a:rPr lang="sv-SE" smtClean="0"/>
              <a:t>6</a:t>
            </a:fld>
            <a:endParaRPr lang="sv-SE"/>
          </a:p>
        </p:txBody>
      </p:sp>
    </p:spTree>
    <p:extLst>
      <p:ext uri="{BB962C8B-B14F-4D97-AF65-F5344CB8AC3E}">
        <p14:creationId xmlns:p14="http://schemas.microsoft.com/office/powerpoint/2010/main" val="2497657088"/>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marL="171450" indent="-171450">
              <a:buFont typeface="Arial,Sans-Serif"/>
              <a:buChar char="•"/>
            </a:pPr>
            <a:r>
              <a:rPr lang="sv-SE" dirty="0"/>
              <a:t>I avtalet gäller som ni kanske känner till en geografisk ersättningsmodell för de kompetenser som omfattas</a:t>
            </a:r>
            <a:endParaRPr lang="en-US" dirty="0"/>
          </a:p>
          <a:p>
            <a:pPr marL="171450" indent="-171450">
              <a:buFont typeface="Arial,Sans-Serif"/>
              <a:buChar char="•"/>
            </a:pPr>
            <a:r>
              <a:rPr lang="sv-SE" dirty="0"/>
              <a:t>Zonindelningen som utgör basen i ersättningsmodellen är gjord utifrån Sveriges 290 kommuner</a:t>
            </a:r>
            <a:endParaRPr lang="en-US" dirty="0"/>
          </a:p>
          <a:p>
            <a:pPr marL="171450" indent="-171450">
              <a:buFont typeface="Arial,Sans-Serif"/>
              <a:buChar char="•"/>
            </a:pPr>
            <a:r>
              <a:rPr lang="sv-SE" dirty="0"/>
              <a:t>I de geografiska områden där vi har som svårast att klara vår egen kompetensförsörjning gäller högre priser</a:t>
            </a:r>
            <a:endParaRPr lang="en-US" dirty="0"/>
          </a:p>
          <a:p>
            <a:pPr marL="171450" indent="-171450">
              <a:buFont typeface="Arial,Sans-Serif"/>
              <a:buChar char="•"/>
            </a:pPr>
            <a:r>
              <a:rPr lang="sv-SE" dirty="0"/>
              <a:t>I kartan kan ni se en översikt på fördelningen av zonerna i landet, från zon 3 (mestadels i norr) till zon 2, (mestadels i mellan och södra landet) och zon 1 som utgörs av större städer</a:t>
            </a:r>
            <a:endParaRPr lang="sv-SE" dirty="0">
              <a:ea typeface="Verdana"/>
            </a:endParaRPr>
          </a:p>
        </p:txBody>
      </p:sp>
      <p:sp>
        <p:nvSpPr>
          <p:cNvPr id="4" name="Platshållare för bildnummer 3"/>
          <p:cNvSpPr>
            <a:spLocks noGrp="1"/>
          </p:cNvSpPr>
          <p:nvPr>
            <p:ph type="sldNum" sz="quarter" idx="5"/>
          </p:nvPr>
        </p:nvSpPr>
        <p:spPr/>
        <p:txBody>
          <a:bodyPr/>
          <a:lstStyle/>
          <a:p>
            <a:fld id="{055BFA82-BD73-4185-B828-63168F0B5499}" type="slidenum">
              <a:rPr lang="sv-SE" smtClean="0"/>
              <a:t>43</a:t>
            </a:fld>
            <a:endParaRPr lang="sv-SE"/>
          </a:p>
        </p:txBody>
      </p:sp>
    </p:spTree>
    <p:extLst>
      <p:ext uri="{BB962C8B-B14F-4D97-AF65-F5344CB8AC3E}">
        <p14:creationId xmlns:p14="http://schemas.microsoft.com/office/powerpoint/2010/main" val="237305087"/>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en-US" dirty="0">
                <a:cs typeface="Calibri"/>
              </a:rPr>
              <a:t>Bild </a:t>
            </a:r>
            <a:r>
              <a:rPr lang="en-US" dirty="0" err="1">
                <a:cs typeface="Calibri"/>
              </a:rPr>
              <a:t>över</a:t>
            </a:r>
            <a:r>
              <a:rPr lang="en-US" dirty="0">
                <a:cs typeface="Calibri"/>
              </a:rPr>
              <a:t> de </a:t>
            </a:r>
            <a:r>
              <a:rPr lang="en-US" dirty="0" err="1">
                <a:cs typeface="Calibri"/>
              </a:rPr>
              <a:t>pusselbitar</a:t>
            </a:r>
            <a:r>
              <a:rPr lang="en-US" dirty="0">
                <a:cs typeface="Calibri"/>
              </a:rPr>
              <a:t> </a:t>
            </a:r>
            <a:r>
              <a:rPr lang="en-US" dirty="0" err="1">
                <a:cs typeface="Calibri"/>
              </a:rPr>
              <a:t>som</a:t>
            </a:r>
            <a:r>
              <a:rPr lang="en-US" dirty="0">
                <a:cs typeface="Calibri"/>
              </a:rPr>
              <a:t> </a:t>
            </a:r>
            <a:r>
              <a:rPr lang="en-US" dirty="0" err="1">
                <a:cs typeface="Calibri"/>
              </a:rPr>
              <a:t>bygger</a:t>
            </a:r>
            <a:r>
              <a:rPr lang="en-US" dirty="0">
                <a:cs typeface="Calibri"/>
              </a:rPr>
              <a:t> </a:t>
            </a:r>
            <a:r>
              <a:rPr lang="en-US" dirty="0" err="1">
                <a:cs typeface="Calibri"/>
              </a:rPr>
              <a:t>ersättningen</a:t>
            </a:r>
          </a:p>
        </p:txBody>
      </p:sp>
      <p:sp>
        <p:nvSpPr>
          <p:cNvPr id="4" name="Platshållare för bildnummer 3"/>
          <p:cNvSpPr>
            <a:spLocks noGrp="1"/>
          </p:cNvSpPr>
          <p:nvPr>
            <p:ph type="sldNum" sz="quarter" idx="5"/>
          </p:nvPr>
        </p:nvSpPr>
        <p:spPr/>
        <p:txBody>
          <a:bodyPr/>
          <a:lstStyle/>
          <a:p>
            <a:fld id="{2E060D78-0732-444B-B0D5-1543BC9666EF}" type="slidenum">
              <a:rPr lang="sv-SE" smtClean="0"/>
              <a:t>44</a:t>
            </a:fld>
            <a:endParaRPr lang="sv-SE"/>
          </a:p>
        </p:txBody>
      </p:sp>
    </p:spTree>
    <p:extLst>
      <p:ext uri="{BB962C8B-B14F-4D97-AF65-F5344CB8AC3E}">
        <p14:creationId xmlns:p14="http://schemas.microsoft.com/office/powerpoint/2010/main" val="222191548"/>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dirty="0"/>
              <a:t>Såhär ser ersättningen för läkare ut</a:t>
            </a:r>
          </a:p>
          <a:p>
            <a:endParaRPr lang="sv-SE" dirty="0">
              <a:cs typeface="Calibri"/>
            </a:endParaRPr>
          </a:p>
          <a:p>
            <a:r>
              <a:rPr lang="sv-SE" dirty="0">
                <a:cs typeface="Calibri"/>
              </a:rPr>
              <a:t>Observera att prisjustering görs en gång per år, preliminärt fr om den 1 januari 2025. Nya priser kommuniceras i samband med det.</a:t>
            </a:r>
          </a:p>
          <a:p>
            <a:endParaRPr lang="sv-SE" dirty="0"/>
          </a:p>
        </p:txBody>
      </p:sp>
      <p:sp>
        <p:nvSpPr>
          <p:cNvPr id="4" name="Platshållare för bildnummer 3"/>
          <p:cNvSpPr>
            <a:spLocks noGrp="1"/>
          </p:cNvSpPr>
          <p:nvPr>
            <p:ph type="sldNum" sz="quarter" idx="5"/>
          </p:nvPr>
        </p:nvSpPr>
        <p:spPr/>
        <p:txBody>
          <a:bodyPr/>
          <a:lstStyle/>
          <a:p>
            <a:fld id="{055BFA82-BD73-4185-B828-63168F0B5499}" type="slidenum">
              <a:rPr lang="sv-SE" smtClean="0"/>
              <a:t>45</a:t>
            </a:fld>
            <a:endParaRPr lang="sv-SE"/>
          </a:p>
        </p:txBody>
      </p:sp>
    </p:spTree>
    <p:extLst>
      <p:ext uri="{BB962C8B-B14F-4D97-AF65-F5344CB8AC3E}">
        <p14:creationId xmlns:p14="http://schemas.microsoft.com/office/powerpoint/2010/main" val="2242067777"/>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dirty="0"/>
              <a:t>Såhär ser ersättningen för sjuksköterskor ut</a:t>
            </a:r>
          </a:p>
          <a:p>
            <a:endParaRPr lang="sv-SE" dirty="0">
              <a:cs typeface="Calibri"/>
            </a:endParaRPr>
          </a:p>
          <a:p>
            <a:r>
              <a:rPr lang="sv-SE" dirty="0"/>
              <a:t>Observera att prisjustering görs en gång per år, preliminärt fr om den 1 januari 2025. Nya priser kommuniceras i samband med det.</a:t>
            </a:r>
            <a:endParaRPr lang="sv-SE" dirty="0">
              <a:cs typeface="Calibri" panose="020F0502020204030204"/>
            </a:endParaRPr>
          </a:p>
          <a:p>
            <a:endParaRPr lang="sv-SE" dirty="0"/>
          </a:p>
        </p:txBody>
      </p:sp>
      <p:sp>
        <p:nvSpPr>
          <p:cNvPr id="4" name="Platshållare för bildnummer 3"/>
          <p:cNvSpPr>
            <a:spLocks noGrp="1"/>
          </p:cNvSpPr>
          <p:nvPr>
            <p:ph type="sldNum" sz="quarter" idx="5"/>
          </p:nvPr>
        </p:nvSpPr>
        <p:spPr/>
        <p:txBody>
          <a:bodyPr/>
          <a:lstStyle/>
          <a:p>
            <a:fld id="{055BFA82-BD73-4185-B828-63168F0B5499}" type="slidenum">
              <a:rPr lang="sv-SE" smtClean="0"/>
              <a:t>46</a:t>
            </a:fld>
            <a:endParaRPr lang="sv-SE"/>
          </a:p>
        </p:txBody>
      </p:sp>
    </p:spTree>
    <p:extLst>
      <p:ext uri="{BB962C8B-B14F-4D97-AF65-F5344CB8AC3E}">
        <p14:creationId xmlns:p14="http://schemas.microsoft.com/office/powerpoint/2010/main" val="3515107987"/>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marL="171450" indent="-171450">
              <a:buFont typeface="Arial"/>
              <a:buChar char="•"/>
            </a:pPr>
            <a:r>
              <a:rPr lang="sv-SE" dirty="0"/>
              <a:t>Utöver timpris i tillämpas reseschablon vid köp av inhyrd bemanning inom region Jämtland/Härjedalen, Västernorrland, Västerbotten och Norrbotten. </a:t>
            </a:r>
            <a:endParaRPr lang="sv-SE" dirty="0">
              <a:cs typeface="Calibri" panose="020F0502020204030204"/>
            </a:endParaRPr>
          </a:p>
          <a:p>
            <a:pPr marL="171450" indent="-171450">
              <a:buFont typeface="Arial"/>
              <a:buChar char="•"/>
            </a:pPr>
            <a:r>
              <a:rPr lang="sv-SE" dirty="0"/>
              <a:t>Reseschablonen avser konsults resor från bostadsort till tjänstgöringsort, avstånd beräknas genom kortaste bilväg enkel resa. Reseschablonen avser både tur- och returresa och tillämpas en gång per 14 dagar. Vid uppdrag kortare än 14 dagar kan schablonersättning utgå i de fall avropet är kortare än 14 dagar. Det är upp till varje region att besluta om vad som ska gälla vid uppdrag kortare än 14 dagar – ta reda på vad som gäller i din region.</a:t>
            </a:r>
            <a:endParaRPr lang="sv-SE" dirty="0">
              <a:cs typeface="Calibri"/>
            </a:endParaRPr>
          </a:p>
          <a:p>
            <a:pPr marL="171450" indent="-171450">
              <a:buFont typeface="Arial"/>
              <a:buChar char="•"/>
            </a:pPr>
            <a:r>
              <a:rPr lang="sv-SE" dirty="0"/>
              <a:t>Leverantören fakturerar beställaren reseschablon utefter tabellen. Leverantör kan bara fakturera reseschablon i de fall konsulten faktiskt har rest till uppdrag hos beställaren. </a:t>
            </a:r>
            <a:endParaRPr lang="sv-SE" dirty="0">
              <a:cs typeface="Calibri" panose="020F0502020204030204"/>
            </a:endParaRPr>
          </a:p>
          <a:p>
            <a:pPr marL="171450" indent="-171450">
              <a:buFont typeface="Arial"/>
              <a:buChar char="•"/>
            </a:pPr>
            <a:r>
              <a:rPr lang="sv-SE" dirty="0"/>
              <a:t>Leverantören kan på uppmaning av beställaren behöva uppvisa dokumentation om genomförda resor. Beställaren förbehåller sig rätten att godkänna eller inte godkänna sträckan/nivå för reseschablon.</a:t>
            </a:r>
          </a:p>
          <a:p>
            <a:pPr marL="171450" indent="-171450">
              <a:buFont typeface="Arial"/>
              <a:buChar char="•"/>
            </a:pPr>
            <a:endParaRPr lang="sv-SE" dirty="0">
              <a:cs typeface="Calibri" panose="020F0502020204030204"/>
            </a:endParaRPr>
          </a:p>
          <a:p>
            <a:r>
              <a:rPr lang="sv-SE" dirty="0"/>
              <a:t>Observera att även </a:t>
            </a:r>
            <a:r>
              <a:rPr lang="sv-SE" dirty="0" err="1"/>
              <a:t>resechablonen</a:t>
            </a:r>
            <a:r>
              <a:rPr lang="sv-SE" dirty="0"/>
              <a:t> omfattas av den årliga prisjusteringen</a:t>
            </a:r>
          </a:p>
          <a:p>
            <a:endParaRPr lang="sv-SE" dirty="0">
              <a:ea typeface="Verdana"/>
            </a:endParaRPr>
          </a:p>
        </p:txBody>
      </p:sp>
      <p:sp>
        <p:nvSpPr>
          <p:cNvPr id="4" name="Platshållare för bildnummer 3"/>
          <p:cNvSpPr>
            <a:spLocks noGrp="1"/>
          </p:cNvSpPr>
          <p:nvPr>
            <p:ph type="sldNum" sz="quarter" idx="5"/>
          </p:nvPr>
        </p:nvSpPr>
        <p:spPr/>
        <p:txBody>
          <a:bodyPr/>
          <a:lstStyle/>
          <a:p>
            <a:fld id="{055BFA82-BD73-4185-B828-63168F0B5499}" type="slidenum">
              <a:rPr lang="sv-SE" smtClean="0"/>
              <a:t>47</a:t>
            </a:fld>
            <a:endParaRPr lang="sv-SE"/>
          </a:p>
        </p:txBody>
      </p:sp>
    </p:spTree>
    <p:extLst>
      <p:ext uri="{BB962C8B-B14F-4D97-AF65-F5344CB8AC3E}">
        <p14:creationId xmlns:p14="http://schemas.microsoft.com/office/powerpoint/2010/main" val="3170493268"/>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a:xfrm>
            <a:off x="685800" y="1143000"/>
            <a:ext cx="5486400" cy="3086100"/>
          </a:xfrm>
        </p:spPr>
      </p:sp>
      <p:sp>
        <p:nvSpPr>
          <p:cNvPr id="3" name="Platshållare för anteckningar 2"/>
          <p:cNvSpPr>
            <a:spLocks noGrp="1"/>
          </p:cNvSpPr>
          <p:nvPr>
            <p:ph type="body" idx="1"/>
          </p:nvPr>
        </p:nvSpPr>
        <p:spPr/>
        <p:txBody>
          <a:bodyPr/>
          <a:lstStyle/>
          <a:p>
            <a:pPr marL="171450" indent="-171450">
              <a:buFont typeface="Arial"/>
              <a:buChar char="•"/>
            </a:pPr>
            <a:r>
              <a:rPr lang="sv-SE" dirty="0">
                <a:ea typeface="Calibri"/>
                <a:cs typeface="Calibri"/>
              </a:rPr>
              <a:t>Avvikelse från leverans - </a:t>
            </a:r>
            <a:r>
              <a:rPr lang="sv-SE" dirty="0"/>
              <a:t>Fel föreligger även då tjänsten inte överensstämmer med sådana uppgifter t.ex. uppgifter om kompetens, erfarenhet och andra krav som beställaren uppgivit i avtalet med tillhörande bilagor eller genom det avrop som leverantören svarat på. </a:t>
            </a:r>
            <a:endParaRPr lang="sv-SE" dirty="0">
              <a:ea typeface="Calibri"/>
              <a:cs typeface="Calibri"/>
            </a:endParaRPr>
          </a:p>
          <a:p>
            <a:pPr marL="171450" indent="-171450">
              <a:buFont typeface="Arial"/>
              <a:buChar char="•"/>
            </a:pPr>
            <a:r>
              <a:rPr lang="sv-SE" dirty="0">
                <a:ea typeface="Calibri"/>
                <a:cs typeface="Calibri"/>
              </a:rPr>
              <a:t>Påföljder vid fel - Beställaren kan innehålla betalning som ännu inte gjorts vid fel, Beställaren kan också </a:t>
            </a:r>
            <a:r>
              <a:rPr lang="sv-SE" dirty="0"/>
              <a:t>kräva avhjälpande, prisavdrag eller häva köpet enligt Hävning av avtal, Beställaren kan också kräva ersättning för skador som uppkommer vid fel (merkostnader? T.ex. personal på övertid?) Leverantör ska bekosta avhjälpning av fel I levererad tjänst. </a:t>
            </a:r>
            <a:endParaRPr lang="sv-SE" dirty="0">
              <a:ea typeface="Calibri"/>
              <a:cs typeface="Calibri"/>
            </a:endParaRPr>
          </a:p>
          <a:p>
            <a:r>
              <a:rPr lang="sv-SE" dirty="0">
                <a:ea typeface="Calibri"/>
                <a:cs typeface="Calibri"/>
              </a:rPr>
              <a:t>Avgift för administration - </a:t>
            </a:r>
            <a:endParaRPr lang="sv-SE" dirty="0">
              <a:ea typeface="Verdana"/>
            </a:endParaRPr>
          </a:p>
          <a:p>
            <a:pPr marL="171450" indent="-171450">
              <a:buFont typeface="Arial"/>
              <a:buChar char="•"/>
            </a:pPr>
            <a:r>
              <a:rPr lang="sv-SE" dirty="0"/>
              <a:t>Om fakturauppgifterna inte stämmer överens med avtalspunkten </a:t>
            </a:r>
            <a:r>
              <a:rPr lang="sv-SE" i="1" dirty="0"/>
              <a:t>Fakturerings- och betalningsvillkor,</a:t>
            </a:r>
            <a:r>
              <a:rPr lang="sv-SE" dirty="0"/>
              <a:t> avgift 2 000 SEK.</a:t>
            </a:r>
            <a:endParaRPr lang="sv-SE" dirty="0">
              <a:ea typeface="Calibri"/>
              <a:cs typeface="Calibri"/>
            </a:endParaRPr>
          </a:p>
          <a:p>
            <a:pPr marL="171450" indent="-171450">
              <a:buFont typeface="Arial"/>
              <a:buChar char="•"/>
            </a:pPr>
            <a:r>
              <a:rPr lang="sv-SE" dirty="0"/>
              <a:t>Om konsult saknar fungerande E-legitimation vid uppdragsstart enligt punkten </a:t>
            </a:r>
            <a:r>
              <a:rPr lang="sv-SE" i="1" dirty="0"/>
              <a:t>E-legitimering,</a:t>
            </a:r>
            <a:r>
              <a:rPr lang="sv-SE" dirty="0"/>
              <a:t> avgift 2 000 SEK.</a:t>
            </a:r>
            <a:endParaRPr lang="sv-SE" dirty="0">
              <a:ea typeface="Calibri"/>
              <a:cs typeface="Calibri"/>
            </a:endParaRPr>
          </a:p>
          <a:p>
            <a:pPr marL="171450" indent="-171450">
              <a:buFont typeface="Arial"/>
              <a:buChar char="•"/>
            </a:pPr>
            <a:r>
              <a:rPr lang="sv-SE" dirty="0">
                <a:ea typeface="Calibri"/>
                <a:cs typeface="Calibri"/>
              </a:rPr>
              <a:t>Gå igenom bilaga hantering av leverantörsrelaterade avvikelser.</a:t>
            </a:r>
          </a:p>
          <a:p>
            <a:pPr marL="171450" indent="-171450">
              <a:buFont typeface="Arial"/>
              <a:buChar char="•"/>
            </a:pPr>
            <a:r>
              <a:rPr lang="sv-SE" dirty="0">
                <a:ea typeface="Calibri"/>
                <a:cs typeface="Calibri"/>
              </a:rPr>
              <a:t>Utebliven leverans – Om leverantör inte kan leverera ska leverantören omgående informera behörig beställare och avropande enhet/avdelning. Leverantören ska omgående ersätta med en annan likvärdig konsult som ska godkännas av beställaren. Om ingen ersättare erbjuds har beställaren rätt att anlita en annan leverantör eller använda egen personal. </a:t>
            </a:r>
            <a:r>
              <a:rPr lang="sv-SE" dirty="0"/>
              <a:t>Om leverantören inte inom 40 timmar (en vecka) presenterar ersättare eller om beställaren inte anser att presenterad ersättare är likvärdig, avslutas uppdraget omgående. Så exempelvis om leverantören inte lyckas att tillsätta personal för uppdraget inom 40 timmar, direkt efter så ska uppdraget för denna leverantör avslutas.</a:t>
            </a:r>
            <a:endParaRPr lang="sv-SE" dirty="0">
              <a:ea typeface="Calibri"/>
              <a:cs typeface="Calibri"/>
            </a:endParaRPr>
          </a:p>
          <a:p>
            <a:pPr marL="171450" indent="-171450">
              <a:buFont typeface="Arial"/>
              <a:buChar char="•"/>
            </a:pPr>
            <a:r>
              <a:rPr lang="sv-SE" dirty="0">
                <a:ea typeface="Calibri"/>
                <a:cs typeface="Calibri"/>
              </a:rPr>
              <a:t>Utbyte av konsult – Utbyte av konsult är möjligt om beställare anser konsulten saknar kompetens och/eller har samarbetssvårigheter eller om patientsäkerheten är I fara. </a:t>
            </a:r>
            <a:r>
              <a:rPr lang="sv-SE" dirty="0"/>
              <a:t>Beställaren har rätt till ersättning för merkostnader. </a:t>
            </a:r>
            <a:endParaRPr lang="sv-SE" dirty="0">
              <a:ea typeface="Calibri"/>
              <a:cs typeface="Calibri"/>
            </a:endParaRPr>
          </a:p>
          <a:p>
            <a:pPr marL="171450" indent="-171450">
              <a:buFont typeface="Arial"/>
              <a:buChar char="•"/>
            </a:pPr>
            <a:r>
              <a:rPr lang="sv-SE" dirty="0">
                <a:ea typeface="Calibri"/>
                <a:cs typeface="Calibri"/>
              </a:rPr>
              <a:t>Vite – Viten kan utgå vid fel och brister, viten bedöms olika utifrån allvarlighetsgrad. </a:t>
            </a:r>
          </a:p>
          <a:p>
            <a:pPr marL="171450" indent="-171450">
              <a:buFont typeface="Arial"/>
              <a:buChar char="•"/>
            </a:pPr>
            <a:endParaRPr lang="sv-SE" dirty="0">
              <a:ea typeface="Calibri"/>
              <a:cs typeface="Calibri"/>
            </a:endParaRPr>
          </a:p>
          <a:p>
            <a:pPr marL="171450" indent="-171450">
              <a:buFont typeface="Arial"/>
              <a:buChar char="•"/>
            </a:pPr>
            <a:endParaRPr lang="sv-SE" dirty="0">
              <a:ea typeface="Calibri"/>
              <a:cs typeface="Calibri"/>
            </a:endParaRPr>
          </a:p>
          <a:p>
            <a:pPr marL="171450" indent="-171450">
              <a:buFont typeface="Arial"/>
              <a:buChar char="•"/>
            </a:pPr>
            <a:endParaRPr lang="sv-SE" dirty="0">
              <a:ea typeface="Calibri"/>
              <a:cs typeface="Calibri"/>
            </a:endParaRPr>
          </a:p>
          <a:p>
            <a:pPr marL="171450" indent="-171450">
              <a:buFont typeface="Arial"/>
              <a:buChar char="•"/>
            </a:pPr>
            <a:endParaRPr lang="sv-SE" dirty="0">
              <a:ea typeface="Calibri"/>
              <a:cs typeface="Calibri"/>
            </a:endParaRPr>
          </a:p>
        </p:txBody>
      </p:sp>
      <p:sp>
        <p:nvSpPr>
          <p:cNvPr id="4" name="Platshållare för bildnummer 3"/>
          <p:cNvSpPr>
            <a:spLocks noGrp="1"/>
          </p:cNvSpPr>
          <p:nvPr>
            <p:ph type="sldNum" sz="quarter" idx="5"/>
          </p:nvPr>
        </p:nvSpPr>
        <p:spPr/>
        <p:txBody>
          <a:bodyPr/>
          <a:lstStyle/>
          <a:p>
            <a:fld id="{82734851-8E32-4D89-AAFC-33EE4DF4982C}" type="slidenum">
              <a:rPr lang="sv-SE" smtClean="0"/>
              <a:t>48</a:t>
            </a:fld>
            <a:endParaRPr lang="sv-SE"/>
          </a:p>
        </p:txBody>
      </p:sp>
    </p:spTree>
    <p:extLst>
      <p:ext uri="{BB962C8B-B14F-4D97-AF65-F5344CB8AC3E}">
        <p14:creationId xmlns:p14="http://schemas.microsoft.com/office/powerpoint/2010/main" val="18857678"/>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marL="285750" indent="-285750">
              <a:buFont typeface="Arial"/>
              <a:buChar char="•"/>
            </a:pPr>
            <a:r>
              <a:rPr lang="sv-SE" dirty="0">
                <a:cs typeface="Calibri"/>
              </a:rPr>
              <a:t>Fel och avvikelser enligt avtalet kan delas in i tre delar</a:t>
            </a:r>
          </a:p>
          <a:p>
            <a:pPr marL="285750" indent="-285750">
              <a:buFont typeface="Arial"/>
              <a:buChar char="•"/>
            </a:pPr>
            <a:r>
              <a:rPr lang="sv-SE" dirty="0">
                <a:cs typeface="Calibri"/>
              </a:rPr>
              <a:t>Respektive del förklaras mer i detalj i kommande bilder</a:t>
            </a:r>
          </a:p>
          <a:p>
            <a:pPr marL="285750" indent="-285750">
              <a:buFont typeface="Arial"/>
              <a:buChar char="•"/>
            </a:pPr>
            <a:r>
              <a:rPr lang="sv-SE" dirty="0">
                <a:ea typeface="Verdana"/>
              </a:rPr>
              <a:t>Hanteringen av fel och allvarlighetsgraden skiljer sig åt beroende på vilken av de här delarna felet faller inom</a:t>
            </a:r>
          </a:p>
          <a:p>
            <a:pPr marL="285750" indent="-285750">
              <a:buFont typeface="Arial"/>
              <a:buChar char="•"/>
            </a:pPr>
            <a:r>
              <a:rPr lang="sv-SE" dirty="0">
                <a:ea typeface="Verdana"/>
              </a:rPr>
              <a:t>Vi ska börja med att titta på vad som gäller vid utebliven leverans, kompetensbrist, samarbetssvårigheter och patientsäkerhetsrisker. Det är den allvarligaste typen av fel och också den typ av fel som vi tror att ni redan nu hanterar i stor </a:t>
            </a:r>
            <a:r>
              <a:rPr lang="sv-SE" dirty="0" err="1">
                <a:ea typeface="Verdana"/>
              </a:rPr>
              <a:t>utsräckning</a:t>
            </a:r>
          </a:p>
          <a:p>
            <a:pPr marL="285750" indent="-285750">
              <a:buFont typeface="Arial"/>
              <a:buChar char="•"/>
            </a:pPr>
            <a:endParaRPr lang="sv-SE" dirty="0">
              <a:ea typeface="Verdana"/>
            </a:endParaRPr>
          </a:p>
          <a:p>
            <a:endParaRPr lang="sv-SE" dirty="0">
              <a:ea typeface="Verdana"/>
            </a:endParaRPr>
          </a:p>
        </p:txBody>
      </p:sp>
      <p:sp>
        <p:nvSpPr>
          <p:cNvPr id="4" name="Platshållare för bildnummer 3"/>
          <p:cNvSpPr>
            <a:spLocks noGrp="1"/>
          </p:cNvSpPr>
          <p:nvPr>
            <p:ph type="sldNum" sz="quarter" idx="5"/>
          </p:nvPr>
        </p:nvSpPr>
        <p:spPr/>
        <p:txBody>
          <a:bodyPr/>
          <a:lstStyle/>
          <a:p>
            <a:fld id="{055BFA82-BD73-4185-B828-63168F0B5499}" type="slidenum">
              <a:rPr lang="sv-SE" smtClean="0"/>
              <a:t>49</a:t>
            </a:fld>
            <a:endParaRPr lang="sv-SE"/>
          </a:p>
        </p:txBody>
      </p:sp>
    </p:spTree>
    <p:extLst>
      <p:ext uri="{BB962C8B-B14F-4D97-AF65-F5344CB8AC3E}">
        <p14:creationId xmlns:p14="http://schemas.microsoft.com/office/powerpoint/2010/main" val="58954856"/>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marL="171450" indent="-171450">
              <a:buFont typeface="Arial"/>
              <a:buChar char="•"/>
            </a:pPr>
            <a:r>
              <a:rPr lang="sv-SE" dirty="0">
                <a:cs typeface="Calibri"/>
              </a:rPr>
              <a:t>Om godkänd ersättningskonsult inte erhålls från uppdragets starttid utgår omedelbart, oavsett anledning till frånvaro (sjukdom, olycksfall, </a:t>
            </a:r>
            <a:r>
              <a:rPr lang="sv-SE" dirty="0" err="1">
                <a:cs typeface="Calibri"/>
              </a:rPr>
              <a:t>vabb</a:t>
            </a:r>
            <a:r>
              <a:rPr lang="sv-SE" dirty="0">
                <a:cs typeface="Calibri"/>
              </a:rPr>
              <a:t>, föräldraledighet </a:t>
            </a:r>
            <a:r>
              <a:rPr lang="sv-SE" dirty="0" err="1">
                <a:cs typeface="Calibri"/>
              </a:rPr>
              <a:t>etc</a:t>
            </a:r>
            <a:r>
              <a:rPr lang="sv-SE" dirty="0">
                <a:cs typeface="Calibri"/>
              </a:rPr>
              <a:t>)</a:t>
            </a:r>
            <a:endParaRPr lang="sv-SE" dirty="0"/>
          </a:p>
          <a:p>
            <a:pPr marL="171450" indent="-171450">
              <a:buFont typeface="Arial"/>
              <a:buChar char="•"/>
            </a:pPr>
            <a:r>
              <a:rPr lang="sv-SE" dirty="0"/>
              <a:t>Vite utgår även om beställaren bemannar uppdraget via annan leverantör eller med egna medarbetare inom regionen</a:t>
            </a:r>
            <a:endParaRPr lang="sv-SE" dirty="0">
              <a:ea typeface="Verdana"/>
            </a:endParaRPr>
          </a:p>
          <a:p>
            <a:pPr marL="171450" indent="-171450">
              <a:buFont typeface="Arial"/>
              <a:buChar char="•"/>
            </a:pPr>
            <a:r>
              <a:rPr lang="sv-SE" dirty="0"/>
              <a:t>Dokumentera och rapportera frånvaron enligt de riktlinjer som gäller i din region</a:t>
            </a:r>
            <a:endParaRPr lang="sv-SE" dirty="0">
              <a:cs typeface="Calibri"/>
            </a:endParaRPr>
          </a:p>
          <a:p>
            <a:endParaRPr lang="sv-SE" dirty="0"/>
          </a:p>
        </p:txBody>
      </p:sp>
      <p:sp>
        <p:nvSpPr>
          <p:cNvPr id="4" name="Platshållare för bildnummer 3"/>
          <p:cNvSpPr>
            <a:spLocks noGrp="1"/>
          </p:cNvSpPr>
          <p:nvPr>
            <p:ph type="sldNum" sz="quarter" idx="5"/>
          </p:nvPr>
        </p:nvSpPr>
        <p:spPr/>
        <p:txBody>
          <a:bodyPr/>
          <a:lstStyle/>
          <a:p>
            <a:fld id="{055BFA82-BD73-4185-B828-63168F0B5499}" type="slidenum">
              <a:rPr lang="sv-SE" smtClean="0"/>
              <a:t>50</a:t>
            </a:fld>
            <a:endParaRPr lang="sv-SE"/>
          </a:p>
        </p:txBody>
      </p:sp>
    </p:spTree>
    <p:extLst>
      <p:ext uri="{BB962C8B-B14F-4D97-AF65-F5344CB8AC3E}">
        <p14:creationId xmlns:p14="http://schemas.microsoft.com/office/powerpoint/2010/main" val="3423400923"/>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marL="171450" indent="-171450">
              <a:buFont typeface="Arial"/>
              <a:buChar char="•"/>
            </a:pPr>
            <a:r>
              <a:rPr lang="sv-SE" dirty="0"/>
              <a:t>Administration av vite skiljer sig åt - ta reda på vad som gäller i din region!</a:t>
            </a:r>
            <a:endParaRPr lang="sv-SE" dirty="0">
              <a:cs typeface="Calibri" panose="020F0502020204030204"/>
            </a:endParaRPr>
          </a:p>
          <a:p>
            <a:endParaRPr lang="sv-SE" dirty="0"/>
          </a:p>
        </p:txBody>
      </p:sp>
      <p:sp>
        <p:nvSpPr>
          <p:cNvPr id="4" name="Platshållare för bildnummer 3"/>
          <p:cNvSpPr>
            <a:spLocks noGrp="1"/>
          </p:cNvSpPr>
          <p:nvPr>
            <p:ph type="sldNum" sz="quarter" idx="5"/>
          </p:nvPr>
        </p:nvSpPr>
        <p:spPr/>
        <p:txBody>
          <a:bodyPr/>
          <a:lstStyle/>
          <a:p>
            <a:fld id="{055BFA82-BD73-4185-B828-63168F0B5499}" type="slidenum">
              <a:rPr lang="sv-SE" smtClean="0"/>
              <a:t>51</a:t>
            </a:fld>
            <a:endParaRPr lang="sv-SE"/>
          </a:p>
        </p:txBody>
      </p:sp>
    </p:spTree>
    <p:extLst>
      <p:ext uri="{BB962C8B-B14F-4D97-AF65-F5344CB8AC3E}">
        <p14:creationId xmlns:p14="http://schemas.microsoft.com/office/powerpoint/2010/main" val="2449489090"/>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marL="171450" indent="-171450">
              <a:buFont typeface="Arial"/>
              <a:buChar char="•"/>
            </a:pPr>
            <a:r>
              <a:rPr lang="sv-SE" dirty="0"/>
              <a:t>Observera att prisjustering görs en gång per år, preliminärt fr om den 1 januari 2025. Nya vitesnivåer kommuniceras i samband med det.</a:t>
            </a:r>
          </a:p>
        </p:txBody>
      </p:sp>
      <p:sp>
        <p:nvSpPr>
          <p:cNvPr id="4" name="Platshållare för bildnummer 3"/>
          <p:cNvSpPr>
            <a:spLocks noGrp="1"/>
          </p:cNvSpPr>
          <p:nvPr>
            <p:ph type="sldNum" sz="quarter" idx="5"/>
          </p:nvPr>
        </p:nvSpPr>
        <p:spPr/>
        <p:txBody>
          <a:bodyPr/>
          <a:lstStyle/>
          <a:p>
            <a:fld id="{055BFA82-BD73-4185-B828-63168F0B5499}" type="slidenum">
              <a:rPr lang="sv-SE" smtClean="0"/>
              <a:t>52</a:t>
            </a:fld>
            <a:endParaRPr lang="sv-SE"/>
          </a:p>
        </p:txBody>
      </p:sp>
    </p:spTree>
    <p:extLst>
      <p:ext uri="{BB962C8B-B14F-4D97-AF65-F5344CB8AC3E}">
        <p14:creationId xmlns:p14="http://schemas.microsoft.com/office/powerpoint/2010/main" val="322671932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marL="171450" indent="-171450">
              <a:buFont typeface="Arial"/>
              <a:buChar char="•"/>
            </a:pPr>
            <a:r>
              <a:rPr lang="sv-SE" dirty="0"/>
              <a:t>Detta är en översiktlig bild på avtalsförvaltningen och de tänkta kontaktvägarna. Den här bilden illustrerar alltså informations- och kommunikationsvägarna per funktion. Vi har även i den här mer detaljerade bilden av </a:t>
            </a:r>
            <a:r>
              <a:rPr lang="sv-SE" dirty="0" err="1"/>
              <a:t>avtalförvaltningen</a:t>
            </a:r>
            <a:r>
              <a:rPr lang="sv-SE" dirty="0"/>
              <a:t> </a:t>
            </a:r>
            <a:r>
              <a:rPr lang="sv-SE" dirty="0" err="1"/>
              <a:t>färgmarkerat</a:t>
            </a:r>
            <a:r>
              <a:rPr lang="sv-SE" dirty="0"/>
              <a:t> kommunikationsvägarna som kommer att vara relevanta för er i er roll som regionernas behöriga beställare.</a:t>
            </a:r>
            <a:endParaRPr lang="sv-SE" dirty="0">
              <a:ea typeface="Verdana"/>
            </a:endParaRPr>
          </a:p>
          <a:p>
            <a:pPr marL="171450" indent="-171450">
              <a:buFont typeface="Arial,Sans-Serif"/>
              <a:buChar char="•"/>
            </a:pPr>
            <a:r>
              <a:rPr lang="sv-SE" dirty="0"/>
              <a:t>Övergripande avtalsförvaltare -  hit lyfts frågor av mer av strategisk karaktär där vi ser att det är av vikt att vi har samma förhållningssätt och arbetssätt kopplat till leverantör och verksamhet.</a:t>
            </a:r>
            <a:endParaRPr lang="en-US" dirty="0"/>
          </a:p>
          <a:p>
            <a:pPr marL="171450" indent="-171450">
              <a:buFont typeface="Arial,Sans-Serif"/>
              <a:buChar char="•"/>
            </a:pPr>
            <a:r>
              <a:rPr lang="sv-SE" dirty="0"/>
              <a:t>Övergripande avtalsförvaltningen har i sin tur en </a:t>
            </a:r>
            <a:r>
              <a:rPr lang="sv-SE" b="1" dirty="0"/>
              <a:t>expertgrupp</a:t>
            </a:r>
            <a:r>
              <a:rPr lang="sv-SE" dirty="0"/>
              <a:t> att lyfta frågor med samt styrgrupp vid </a:t>
            </a:r>
            <a:r>
              <a:rPr lang="sv-SE" dirty="0" err="1"/>
              <a:t>ev</a:t>
            </a:r>
            <a:r>
              <a:rPr lang="sv-SE" dirty="0"/>
              <a:t> ställningstagande på nationell nivå.</a:t>
            </a:r>
            <a:endParaRPr lang="en-US" dirty="0"/>
          </a:p>
          <a:p>
            <a:pPr marL="171450" indent="-171450">
              <a:buFont typeface="Arial,Sans-Serif"/>
              <a:buChar char="•"/>
            </a:pPr>
            <a:r>
              <a:rPr lang="sv-SE" dirty="0"/>
              <a:t>RD-nätverket: länk in till det forumet är Stefan projektledare</a:t>
            </a:r>
            <a:endParaRPr lang="sv-SE" dirty="0">
              <a:ea typeface="Verdana"/>
            </a:endParaRPr>
          </a:p>
        </p:txBody>
      </p:sp>
      <p:sp>
        <p:nvSpPr>
          <p:cNvPr id="4" name="Platshållare för bildnummer 3"/>
          <p:cNvSpPr>
            <a:spLocks noGrp="1"/>
          </p:cNvSpPr>
          <p:nvPr>
            <p:ph type="sldNum" sz="quarter" idx="5"/>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5C35F9F6-4569-41CB-B553-97AB2F4900AD}" type="slidenum">
              <a:rPr kumimoji="0" lang="sv-SE"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685800" rtl="0" eaLnBrk="1" fontAlgn="auto" latinLnBrk="0" hangingPunct="1">
                <a:lnSpc>
                  <a:spcPct val="100000"/>
                </a:lnSpc>
                <a:spcBef>
                  <a:spcPts val="0"/>
                </a:spcBef>
                <a:spcAft>
                  <a:spcPts val="0"/>
                </a:spcAft>
                <a:buClrTx/>
                <a:buSzTx/>
                <a:buFontTx/>
                <a:buNone/>
                <a:tabLst/>
                <a:defRPr/>
              </a:pPr>
              <a:t>7</a:t>
            </a:fld>
            <a:endParaRPr kumimoji="0" lang="sv-SE"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634179070"/>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marL="171450" indent="-171450">
              <a:buFont typeface="Arial"/>
              <a:buChar char="•"/>
            </a:pPr>
            <a:r>
              <a:rPr lang="sv-SE" dirty="0">
                <a:cs typeface="Calibri"/>
              </a:rPr>
              <a:t>Leverantören ska få information om varför utbyte krävs. Vem eller vilken funktion som informerar leverantören skiljer sig åt mellan regionerna – ta reda på vad som gäller i din region!</a:t>
            </a:r>
          </a:p>
          <a:p>
            <a:pPr marL="171450" indent="-171450">
              <a:buFont typeface="Arial"/>
              <a:buChar char="•"/>
            </a:pPr>
            <a:r>
              <a:rPr lang="sv-SE" dirty="0"/>
              <a:t>Dokumentera och rapportera bristen enligt de riktlinjer som gäller i din region</a:t>
            </a:r>
            <a:endParaRPr lang="sv-SE" dirty="0">
              <a:cs typeface="Calibri"/>
            </a:endParaRPr>
          </a:p>
          <a:p>
            <a:pPr marL="171450" indent="-171450">
              <a:buFont typeface="Arial"/>
              <a:buChar char="•"/>
            </a:pPr>
            <a:r>
              <a:rPr lang="sv-SE" dirty="0">
                <a:ea typeface="Verdana"/>
              </a:rPr>
              <a:t>Använd avvikelse- och reklamationsblanketten</a:t>
            </a:r>
          </a:p>
          <a:p>
            <a:endParaRPr lang="sv-SE" dirty="0">
              <a:ea typeface="Verdana"/>
            </a:endParaRPr>
          </a:p>
        </p:txBody>
      </p:sp>
      <p:sp>
        <p:nvSpPr>
          <p:cNvPr id="4" name="Platshållare för bildnummer 3"/>
          <p:cNvSpPr>
            <a:spLocks noGrp="1"/>
          </p:cNvSpPr>
          <p:nvPr>
            <p:ph type="sldNum" sz="quarter" idx="5"/>
          </p:nvPr>
        </p:nvSpPr>
        <p:spPr/>
        <p:txBody>
          <a:bodyPr/>
          <a:lstStyle/>
          <a:p>
            <a:fld id="{055BFA82-BD73-4185-B828-63168F0B5499}" type="slidenum">
              <a:rPr lang="sv-SE" smtClean="0"/>
              <a:t>53</a:t>
            </a:fld>
            <a:endParaRPr lang="sv-SE"/>
          </a:p>
        </p:txBody>
      </p:sp>
    </p:spTree>
    <p:extLst>
      <p:ext uri="{BB962C8B-B14F-4D97-AF65-F5344CB8AC3E}">
        <p14:creationId xmlns:p14="http://schemas.microsoft.com/office/powerpoint/2010/main" val="3888904440"/>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marL="171450" indent="-171450">
              <a:buFont typeface="Arial"/>
              <a:buChar char="•"/>
            </a:pPr>
            <a:r>
              <a:rPr lang="sv-SE" dirty="0">
                <a:cs typeface="Calibri"/>
              </a:rPr>
              <a:t>Leverantören ska få information om varför utbyte krävs. Vem eller vilken funktion som informerar leverantören skiljer sig åt mellan regionerna – ta reda på vad som gäller i din region!</a:t>
            </a:r>
          </a:p>
          <a:p>
            <a:pPr marL="171450" indent="-171450">
              <a:buFont typeface="Arial"/>
              <a:buChar char="•"/>
            </a:pPr>
            <a:r>
              <a:rPr lang="sv-SE" dirty="0"/>
              <a:t>Dokumentera och rapportera bristen enligt de riktlinjer som gäller i din region</a:t>
            </a:r>
            <a:endParaRPr lang="sv-SE" dirty="0">
              <a:cs typeface="Calibri"/>
            </a:endParaRPr>
          </a:p>
          <a:p>
            <a:pPr marL="171450" indent="-171450">
              <a:buFont typeface="Arial"/>
              <a:buChar char="•"/>
            </a:pPr>
            <a:r>
              <a:rPr lang="sv-SE" dirty="0"/>
              <a:t>För aktuella vitesnivåer, se nästa bild. </a:t>
            </a:r>
            <a:endParaRPr lang="sv-SE" dirty="0">
              <a:cs typeface="Calibri"/>
            </a:endParaRPr>
          </a:p>
          <a:p>
            <a:endParaRPr lang="sv-SE" dirty="0"/>
          </a:p>
        </p:txBody>
      </p:sp>
      <p:sp>
        <p:nvSpPr>
          <p:cNvPr id="4" name="Platshållare för bildnummer 3"/>
          <p:cNvSpPr>
            <a:spLocks noGrp="1"/>
          </p:cNvSpPr>
          <p:nvPr>
            <p:ph type="sldNum" sz="quarter" idx="5"/>
          </p:nvPr>
        </p:nvSpPr>
        <p:spPr/>
        <p:txBody>
          <a:bodyPr/>
          <a:lstStyle/>
          <a:p>
            <a:fld id="{055BFA82-BD73-4185-B828-63168F0B5499}" type="slidenum">
              <a:rPr lang="sv-SE" smtClean="0"/>
              <a:t>54</a:t>
            </a:fld>
            <a:endParaRPr lang="sv-SE"/>
          </a:p>
        </p:txBody>
      </p:sp>
    </p:spTree>
    <p:extLst>
      <p:ext uri="{BB962C8B-B14F-4D97-AF65-F5344CB8AC3E}">
        <p14:creationId xmlns:p14="http://schemas.microsoft.com/office/powerpoint/2010/main" val="753484761"/>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marL="171450" indent="-171450">
              <a:buFont typeface="Arial"/>
              <a:buChar char="•"/>
            </a:pPr>
            <a:r>
              <a:rPr lang="sv-SE" dirty="0">
                <a:ea typeface="Verdana"/>
                <a:cs typeface="Calibri"/>
              </a:rPr>
              <a:t>Då har vi kommit fram till de så kallade administrativa fel som ni behöver känna till</a:t>
            </a:r>
          </a:p>
        </p:txBody>
      </p:sp>
      <p:sp>
        <p:nvSpPr>
          <p:cNvPr id="4" name="Platshållare för bildnummer 3"/>
          <p:cNvSpPr>
            <a:spLocks noGrp="1"/>
          </p:cNvSpPr>
          <p:nvPr>
            <p:ph type="sldNum" sz="quarter" idx="5"/>
          </p:nvPr>
        </p:nvSpPr>
        <p:spPr/>
        <p:txBody>
          <a:bodyPr/>
          <a:lstStyle/>
          <a:p>
            <a:fld id="{A962C4AF-BAE9-457B-B65A-212A14943B7C}" type="slidenum">
              <a:rPr lang="sv-SE"/>
              <a:t>55</a:t>
            </a:fld>
            <a:endParaRPr lang="sv-SE"/>
          </a:p>
        </p:txBody>
      </p:sp>
    </p:spTree>
    <p:extLst>
      <p:ext uri="{BB962C8B-B14F-4D97-AF65-F5344CB8AC3E}">
        <p14:creationId xmlns:p14="http://schemas.microsoft.com/office/powerpoint/2010/main" val="3292066109"/>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a:xfrm>
            <a:off x="685800" y="1143000"/>
            <a:ext cx="5486400" cy="3086100"/>
          </a:xfrm>
        </p:spPr>
      </p:sp>
      <p:sp>
        <p:nvSpPr>
          <p:cNvPr id="3" name="Platshållare för anteckningar 2"/>
          <p:cNvSpPr>
            <a:spLocks noGrp="1"/>
          </p:cNvSpPr>
          <p:nvPr>
            <p:ph type="body" idx="1"/>
          </p:nvPr>
        </p:nvSpPr>
        <p:spPr/>
        <p: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sv-SE" dirty="0"/>
              <a:t>Konsultens närvaroregistrering - ska ske enligt de rutiner som respektive beställare har eller kommer att införa under avtalsperioden. I de fall beställaren begär att konsult ska fylla i tidrapport, ska denna bifogas tillsammans med fakturan.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sv-SE" dirty="0"/>
              <a:t>Fakturans innehåll – Det finns en tydlig</a:t>
            </a:r>
            <a:r>
              <a:rPr lang="sv-SE" baseline="0" dirty="0"/>
              <a:t> instruktion i avtalet som </a:t>
            </a:r>
            <a:r>
              <a:rPr lang="sv-SE" baseline="0" dirty="0" err="1"/>
              <a:t>specar</a:t>
            </a:r>
            <a:r>
              <a:rPr lang="sv-SE" baseline="0" dirty="0"/>
              <a:t> upp vad som ska innefattas i en faktura exempelvis: avtalsnummer, konsultens namn, konsultens yrkeskategori </a:t>
            </a:r>
            <a:r>
              <a:rPr lang="sv-SE" baseline="0" dirty="0" err="1"/>
              <a:t>e.t.c</a:t>
            </a:r>
            <a:r>
              <a:rPr lang="sv-SE" baseline="0" dirty="0"/>
              <a:t>.</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sv-SE" dirty="0"/>
              <a:t>Fakturans krav kan komma att ändras</a:t>
            </a:r>
            <a:r>
              <a:rPr lang="sv-SE" baseline="0" dirty="0"/>
              <a:t> - Krav på information i fakturan kan komma ändras under avtalstiden. Leverantören ska anpassa sin fakturering i enlighet med nya rutiner. Övergripande avtalsförvaltare meddelar om en sådan förändring en (1) månad före förändringen ska träda i kraft.</a:t>
            </a:r>
            <a:endParaRPr lang="sv-SE" dirty="0"/>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sv-SE" dirty="0"/>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br>
              <a:rPr lang="sv-SE" dirty="0"/>
            </a:br>
            <a:endParaRPr lang="sv-SE" sz="1200" dirty="0"/>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sv-SE" dirty="0"/>
          </a:p>
          <a:p>
            <a:endParaRPr lang="sv-SE" dirty="0"/>
          </a:p>
        </p:txBody>
      </p:sp>
      <p:sp>
        <p:nvSpPr>
          <p:cNvPr id="4" name="Platshållare för bildnummer 3"/>
          <p:cNvSpPr>
            <a:spLocks noGrp="1"/>
          </p:cNvSpPr>
          <p:nvPr>
            <p:ph type="sldNum" sz="quarter" idx="10"/>
          </p:nvPr>
        </p:nvSpPr>
        <p:spPr/>
        <p:txBody>
          <a:bodyPr/>
          <a:lstStyle/>
          <a:p>
            <a:fld id="{82734851-8E32-4D89-AAFC-33EE4DF4982C}" type="slidenum">
              <a:rPr lang="sv-SE" smtClean="0"/>
              <a:t>56</a:t>
            </a:fld>
            <a:endParaRPr lang="sv-SE"/>
          </a:p>
        </p:txBody>
      </p:sp>
    </p:spTree>
    <p:extLst>
      <p:ext uri="{BB962C8B-B14F-4D97-AF65-F5344CB8AC3E}">
        <p14:creationId xmlns:p14="http://schemas.microsoft.com/office/powerpoint/2010/main" val="809179481"/>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a:xfrm>
            <a:off x="685800" y="1143000"/>
            <a:ext cx="5486400" cy="3086100"/>
          </a:xfrm>
        </p:spPr>
      </p:sp>
      <p:sp>
        <p:nvSpPr>
          <p:cNvPr id="3" name="Platshållare för anteckningar 2"/>
          <p:cNvSpPr>
            <a:spLocks noGrp="1"/>
          </p:cNvSpPr>
          <p:nvPr>
            <p:ph type="body" idx="1"/>
          </p:nvPr>
        </p:nvSpPr>
        <p:spPr/>
        <p:txBody>
          <a:bodyPr/>
          <a:lstStyle/>
          <a:p>
            <a:pPr marL="285750" indent="-285750">
              <a:buFont typeface="Arial"/>
              <a:buChar char="•"/>
            </a:pPr>
            <a:r>
              <a:rPr lang="sv-SE" dirty="0"/>
              <a:t>Skälig</a:t>
            </a:r>
            <a:r>
              <a:rPr lang="sv-SE" baseline="0" dirty="0"/>
              <a:t> tid – Reklamation ska ske inom skälig tid. Upptäcker vi inte det inom 6 månader har vi ingen rätt att ge några påföljder. </a:t>
            </a:r>
            <a:endParaRPr lang="sv-SE"/>
          </a:p>
          <a:p>
            <a:pPr marL="285750" lvl="0" indent="-285750">
              <a:buFont typeface="Arial"/>
              <a:buChar char="•"/>
            </a:pPr>
            <a:r>
              <a:rPr lang="sv-SE" dirty="0"/>
              <a:t>Förutsättningar för hävning av avtal</a:t>
            </a:r>
            <a:r>
              <a:rPr lang="sv-SE" baseline="0" dirty="0"/>
              <a:t> - </a:t>
            </a:r>
            <a:r>
              <a:rPr lang="sv-SE" sz="1200" kern="1200" dirty="0">
                <a:solidFill>
                  <a:schemeClr val="tx1"/>
                </a:solidFill>
                <a:effectLst/>
                <a:latin typeface="+mn-lt"/>
                <a:ea typeface="+mn-ea"/>
                <a:cs typeface="+mn-cs"/>
              </a:rPr>
              <a:t>systematisk alternativt vid upprepade tillfällen och belopp som inte är ringa, utställer felaktiga fakturor, eller</a:t>
            </a:r>
            <a:r>
              <a:rPr lang="sv-SE" sz="1200" kern="1200" baseline="0" dirty="0">
                <a:solidFill>
                  <a:schemeClr val="tx1"/>
                </a:solidFill>
                <a:effectLst/>
                <a:latin typeface="+mn-lt"/>
                <a:ea typeface="+mn-ea"/>
                <a:cs typeface="+mn-cs"/>
              </a:rPr>
              <a:t> </a:t>
            </a:r>
            <a:r>
              <a:rPr lang="sv-SE" sz="1200" kern="1200" dirty="0">
                <a:solidFill>
                  <a:schemeClr val="tx1"/>
                </a:solidFill>
                <a:effectLst/>
                <a:latin typeface="+mn-lt"/>
                <a:ea typeface="+mn-ea"/>
                <a:cs typeface="+mn-cs"/>
              </a:rPr>
              <a:t>inte uppfyller leveranskraven i punkten </a:t>
            </a:r>
            <a:r>
              <a:rPr lang="sv-SE" sz="1200" i="1" kern="1200" dirty="0">
                <a:solidFill>
                  <a:schemeClr val="tx1"/>
                </a:solidFill>
                <a:effectLst/>
                <a:latin typeface="+mn-lt"/>
                <a:ea typeface="+mn-ea"/>
                <a:cs typeface="+mn-cs"/>
              </a:rPr>
              <a:t>Krav på leverans</a:t>
            </a:r>
            <a:endParaRPr lang="sv-SE" baseline="0" dirty="0">
              <a:cs typeface="Calibri" panose="020F0502020204030204"/>
            </a:endParaRPr>
          </a:p>
          <a:p>
            <a:pPr marL="285750" indent="-285750">
              <a:buFont typeface="Arial"/>
              <a:buChar char="•"/>
            </a:pPr>
            <a:r>
              <a:rPr lang="sv-SE" baseline="0" dirty="0"/>
              <a:t>Hävningsrätt – Enskild region har inte rätt att häva avtalet, hävning av avtalet ska ske av övergripande avtalsförvaltare. </a:t>
            </a:r>
            <a:endParaRPr lang="sv-SE" baseline="0" dirty="0">
              <a:cs typeface="Calibri" panose="020F0502020204030204"/>
            </a:endParaRPr>
          </a:p>
          <a:p>
            <a:endParaRPr lang="sv-SE" baseline="0" dirty="0"/>
          </a:p>
          <a:p>
            <a:endParaRPr lang="sv-SE" dirty="0"/>
          </a:p>
        </p:txBody>
      </p:sp>
      <p:sp>
        <p:nvSpPr>
          <p:cNvPr id="4" name="Platshållare för bildnummer 3"/>
          <p:cNvSpPr>
            <a:spLocks noGrp="1"/>
          </p:cNvSpPr>
          <p:nvPr>
            <p:ph type="sldNum" sz="quarter" idx="10"/>
          </p:nvPr>
        </p:nvSpPr>
        <p:spPr/>
        <p:txBody>
          <a:bodyPr/>
          <a:lstStyle/>
          <a:p>
            <a:fld id="{82734851-8E32-4D89-AAFC-33EE4DF4982C}" type="slidenum">
              <a:rPr lang="sv-SE" smtClean="0"/>
              <a:t>57</a:t>
            </a:fld>
            <a:endParaRPr lang="sv-SE"/>
          </a:p>
        </p:txBody>
      </p:sp>
    </p:spTree>
    <p:extLst>
      <p:ext uri="{BB962C8B-B14F-4D97-AF65-F5344CB8AC3E}">
        <p14:creationId xmlns:p14="http://schemas.microsoft.com/office/powerpoint/2010/main" val="3149026716"/>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marL="0" indent="0">
              <a:buFont typeface="Arial"/>
              <a:buNone/>
            </a:pPr>
            <a:endParaRPr lang="sv-SE" dirty="0">
              <a:cs typeface="Calibri"/>
            </a:endParaRPr>
          </a:p>
          <a:p>
            <a:pPr marL="171450" indent="-171450">
              <a:buFont typeface="Arial"/>
              <a:buChar char="•"/>
            </a:pPr>
            <a:endParaRPr lang="sv-SE" dirty="0">
              <a:cs typeface="Calibri"/>
            </a:endParaRPr>
          </a:p>
          <a:p>
            <a:endParaRPr lang="sv-SE" dirty="0"/>
          </a:p>
        </p:txBody>
      </p:sp>
      <p:sp>
        <p:nvSpPr>
          <p:cNvPr id="4" name="Platshållare för bildnummer 3"/>
          <p:cNvSpPr>
            <a:spLocks noGrp="1"/>
          </p:cNvSpPr>
          <p:nvPr>
            <p:ph type="sldNum" sz="quarter" idx="5"/>
          </p:nvPr>
        </p:nvSpPr>
        <p:spPr/>
        <p:txBody>
          <a:bodyPr/>
          <a:lstStyle/>
          <a:p>
            <a:fld id="{055BFA82-BD73-4185-B828-63168F0B5499}" type="slidenum">
              <a:rPr lang="sv-SE" smtClean="0"/>
              <a:t>58</a:t>
            </a:fld>
            <a:endParaRPr lang="sv-SE"/>
          </a:p>
        </p:txBody>
      </p:sp>
    </p:spTree>
    <p:extLst>
      <p:ext uri="{BB962C8B-B14F-4D97-AF65-F5344CB8AC3E}">
        <p14:creationId xmlns:p14="http://schemas.microsoft.com/office/powerpoint/2010/main" val="2483678479"/>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marL="0" indent="0">
              <a:buFont typeface="Arial"/>
              <a:buNone/>
            </a:pPr>
            <a:endParaRPr lang="sv-SE" dirty="0">
              <a:cs typeface="Calibri"/>
            </a:endParaRPr>
          </a:p>
          <a:p>
            <a:pPr marL="171450" indent="-171450">
              <a:buFont typeface="Arial"/>
              <a:buChar char="•"/>
            </a:pPr>
            <a:endParaRPr lang="sv-SE" dirty="0">
              <a:cs typeface="Calibri"/>
            </a:endParaRPr>
          </a:p>
          <a:p>
            <a:endParaRPr lang="sv-SE" dirty="0"/>
          </a:p>
        </p:txBody>
      </p:sp>
      <p:sp>
        <p:nvSpPr>
          <p:cNvPr id="4" name="Platshållare för bildnummer 3"/>
          <p:cNvSpPr>
            <a:spLocks noGrp="1"/>
          </p:cNvSpPr>
          <p:nvPr>
            <p:ph type="sldNum" sz="quarter" idx="5"/>
          </p:nvPr>
        </p:nvSpPr>
        <p:spPr/>
        <p:txBody>
          <a:bodyPr/>
          <a:lstStyle/>
          <a:p>
            <a:fld id="{055BFA82-BD73-4185-B828-63168F0B5499}" type="slidenum">
              <a:rPr lang="sv-SE" smtClean="0"/>
              <a:t>59</a:t>
            </a:fld>
            <a:endParaRPr lang="sv-SE"/>
          </a:p>
        </p:txBody>
      </p:sp>
    </p:spTree>
    <p:extLst>
      <p:ext uri="{BB962C8B-B14F-4D97-AF65-F5344CB8AC3E}">
        <p14:creationId xmlns:p14="http://schemas.microsoft.com/office/powerpoint/2010/main" val="866126768"/>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marL="171450" indent="-171450">
              <a:buFont typeface="Arial"/>
              <a:buChar char="•"/>
            </a:pPr>
            <a:endParaRPr lang="sv-SE" dirty="0">
              <a:cs typeface="Calibri" panose="020F0502020204030204"/>
            </a:endParaRPr>
          </a:p>
          <a:p>
            <a:r>
              <a:rPr lang="sv-SE" dirty="0"/>
              <a:t>Behöriga beställare sammanställer vitet mm för inlämnad/inlämnade avvikelser och sänder över hela dokumentet till aktuell leverantör.</a:t>
            </a:r>
          </a:p>
          <a:p>
            <a:r>
              <a:rPr lang="sv-SE" dirty="0"/>
              <a:t>Vad gäller Leverantörsavvikelser och processen runt dessa , så tar vi upp det lite längre fram i presentationen </a:t>
            </a:r>
          </a:p>
        </p:txBody>
      </p:sp>
      <p:sp>
        <p:nvSpPr>
          <p:cNvPr id="4" name="Platshållare för bildnummer 3"/>
          <p:cNvSpPr>
            <a:spLocks noGrp="1"/>
          </p:cNvSpPr>
          <p:nvPr>
            <p:ph type="sldNum" sz="quarter" idx="5"/>
          </p:nvPr>
        </p:nvSpPr>
        <p:spPr/>
        <p:txBody>
          <a:bodyPr/>
          <a:lstStyle/>
          <a:p>
            <a:fld id="{055BFA82-BD73-4185-B828-63168F0B5499}" type="slidenum">
              <a:rPr lang="sv-SE" smtClean="0"/>
              <a:t>60</a:t>
            </a:fld>
            <a:endParaRPr lang="sv-SE"/>
          </a:p>
        </p:txBody>
      </p:sp>
    </p:spTree>
    <p:extLst>
      <p:ext uri="{BB962C8B-B14F-4D97-AF65-F5344CB8AC3E}">
        <p14:creationId xmlns:p14="http://schemas.microsoft.com/office/powerpoint/2010/main" val="1749407944"/>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marL="0" indent="0">
              <a:buFont typeface="Arial"/>
              <a:buNone/>
            </a:pPr>
            <a:r>
              <a:rPr lang="sv-SE" dirty="0">
                <a:cs typeface="Calibri"/>
              </a:rPr>
              <a:t>Om vi begärt Ersättningskonsult så fyller leverantören namn på konsulten vi svaret på avvikelsen/reklamationen</a:t>
            </a:r>
          </a:p>
          <a:p>
            <a:pPr marL="0" indent="0">
              <a:buFont typeface="Arial"/>
              <a:buNone/>
            </a:pPr>
            <a:r>
              <a:rPr lang="sv-SE" dirty="0">
                <a:cs typeface="Calibri"/>
              </a:rPr>
              <a:t>Sedan ska leverantören naturligtvis lämna in en presentation på den/de namngivna ersättningskonsulterna – nästs bild</a:t>
            </a:r>
          </a:p>
          <a:p>
            <a:pPr marL="171450" indent="-171450">
              <a:buFont typeface="Arial"/>
              <a:buChar char="•"/>
            </a:pPr>
            <a:endParaRPr lang="sv-SE" dirty="0">
              <a:cs typeface="Calibri"/>
            </a:endParaRPr>
          </a:p>
          <a:p>
            <a:endParaRPr lang="sv-SE" dirty="0"/>
          </a:p>
        </p:txBody>
      </p:sp>
      <p:sp>
        <p:nvSpPr>
          <p:cNvPr id="4" name="Platshållare för bildnummer 3"/>
          <p:cNvSpPr>
            <a:spLocks noGrp="1"/>
          </p:cNvSpPr>
          <p:nvPr>
            <p:ph type="sldNum" sz="quarter" idx="5"/>
          </p:nvPr>
        </p:nvSpPr>
        <p:spPr/>
        <p:txBody>
          <a:bodyPr/>
          <a:lstStyle/>
          <a:p>
            <a:fld id="{055BFA82-BD73-4185-B828-63168F0B5499}" type="slidenum">
              <a:rPr lang="sv-SE" smtClean="0"/>
              <a:t>61</a:t>
            </a:fld>
            <a:endParaRPr lang="sv-SE"/>
          </a:p>
        </p:txBody>
      </p:sp>
    </p:spTree>
    <p:extLst>
      <p:ext uri="{BB962C8B-B14F-4D97-AF65-F5344CB8AC3E}">
        <p14:creationId xmlns:p14="http://schemas.microsoft.com/office/powerpoint/2010/main" val="1645395582"/>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marL="0" indent="0">
              <a:buFont typeface="Arial"/>
              <a:buNone/>
            </a:pPr>
            <a:endParaRPr lang="sv-SE" dirty="0">
              <a:cs typeface="Calibri"/>
            </a:endParaRPr>
          </a:p>
          <a:p>
            <a:pPr marL="171450" indent="-171450">
              <a:buFont typeface="Arial"/>
              <a:buChar char="•"/>
            </a:pPr>
            <a:r>
              <a:rPr lang="sv-SE" dirty="0">
                <a:cs typeface="Calibri"/>
              </a:rPr>
              <a:t>Presentation Ersättningskonsult. Ser ut som  den vanliga presentationen. Regionen förbehåller sig rätten att godkänna eller underkänna erbjuden konsult.</a:t>
            </a:r>
          </a:p>
          <a:p>
            <a:endParaRPr lang="sv-SE" dirty="0"/>
          </a:p>
        </p:txBody>
      </p:sp>
      <p:sp>
        <p:nvSpPr>
          <p:cNvPr id="4" name="Platshållare för bildnummer 3"/>
          <p:cNvSpPr>
            <a:spLocks noGrp="1"/>
          </p:cNvSpPr>
          <p:nvPr>
            <p:ph type="sldNum" sz="quarter" idx="5"/>
          </p:nvPr>
        </p:nvSpPr>
        <p:spPr/>
        <p:txBody>
          <a:bodyPr/>
          <a:lstStyle/>
          <a:p>
            <a:fld id="{055BFA82-BD73-4185-B828-63168F0B5499}" type="slidenum">
              <a:rPr lang="sv-SE" smtClean="0"/>
              <a:t>62</a:t>
            </a:fld>
            <a:endParaRPr lang="sv-SE"/>
          </a:p>
        </p:txBody>
      </p:sp>
    </p:spTree>
    <p:extLst>
      <p:ext uri="{BB962C8B-B14F-4D97-AF65-F5344CB8AC3E}">
        <p14:creationId xmlns:p14="http://schemas.microsoft.com/office/powerpoint/2010/main" val="132515118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marL="171450" indent="-171450">
              <a:buFont typeface="Arial"/>
              <a:buChar char="•"/>
            </a:pPr>
            <a:r>
              <a:rPr lang="sv-SE" dirty="0">
                <a:latin typeface="Calibri"/>
                <a:cs typeface="Calibri"/>
              </a:rPr>
              <a:t>Nu kommer att beskriva de viktigaste delarna i den upphandling som ligger till grund för det nationella avtalet</a:t>
            </a:r>
          </a:p>
          <a:p>
            <a:pPr marL="171450" indent="-171450">
              <a:buFont typeface="Arial"/>
              <a:buChar char="•"/>
            </a:pPr>
            <a:r>
              <a:rPr lang="sv-SE" dirty="0">
                <a:latin typeface="Calibri"/>
                <a:ea typeface="Verdana"/>
                <a:cs typeface="Calibri"/>
              </a:rPr>
              <a:t>Vi vill även ge er en kort introduktion till upphandlingens fem grundläggande principer, för att ni förhoppningsvis ska få en större förståelse för varför </a:t>
            </a:r>
            <a:r>
              <a:rPr lang="sv-SE" dirty="0" err="1">
                <a:latin typeface="Calibri"/>
                <a:ea typeface="Verdana"/>
                <a:cs typeface="Calibri"/>
              </a:rPr>
              <a:t>avropsförfarandetet</a:t>
            </a:r>
            <a:r>
              <a:rPr lang="sv-SE" dirty="0">
                <a:latin typeface="Calibri"/>
                <a:ea typeface="Verdana"/>
                <a:cs typeface="Calibri"/>
              </a:rPr>
              <a:t> ser ut som det gör</a:t>
            </a:r>
          </a:p>
        </p:txBody>
      </p:sp>
      <p:sp>
        <p:nvSpPr>
          <p:cNvPr id="4" name="Platshållare för bildnummer 3"/>
          <p:cNvSpPr>
            <a:spLocks noGrp="1"/>
          </p:cNvSpPr>
          <p:nvPr>
            <p:ph type="sldNum" sz="quarter" idx="5"/>
          </p:nvPr>
        </p:nvSpPr>
        <p:spPr/>
        <p:txBody>
          <a:bodyPr/>
          <a:lstStyle/>
          <a:p>
            <a:fld id="{055BFA82-BD73-4185-B828-63168F0B5499}" type="slidenum">
              <a:rPr lang="sv-SE" smtClean="0"/>
              <a:t>8</a:t>
            </a:fld>
            <a:endParaRPr lang="sv-SE"/>
          </a:p>
        </p:txBody>
      </p:sp>
    </p:spTree>
    <p:extLst>
      <p:ext uri="{BB962C8B-B14F-4D97-AF65-F5344CB8AC3E}">
        <p14:creationId xmlns:p14="http://schemas.microsoft.com/office/powerpoint/2010/main" val="4180852908"/>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marL="171450" indent="-171450">
              <a:lnSpc>
                <a:spcPct val="90000"/>
              </a:lnSpc>
              <a:spcBef>
                <a:spcPts val="1000"/>
              </a:spcBef>
              <a:buFont typeface="Arial,Sans-Serif"/>
              <a:buChar char="•"/>
            </a:pPr>
            <a:r>
              <a:rPr lang="sv-SE" dirty="0"/>
              <a:t>Leverantören kontaktar beställare/verksamhet på central eller lokal nivå i syfte att undersöka behov eller erbjuda konsult. Exempelvis är följande skrivning ej tillåten: ”Vi har en konsult som är tillgänglig under v.20. Finns det något behov på er verksamhet?”</a:t>
            </a:r>
            <a:endParaRPr lang="en-US" dirty="0"/>
          </a:p>
          <a:p>
            <a:pPr marL="171450" indent="-171450">
              <a:lnSpc>
                <a:spcPct val="90000"/>
              </a:lnSpc>
              <a:spcBef>
                <a:spcPts val="1000"/>
              </a:spcBef>
              <a:buFont typeface="Arial,Sans-Serif"/>
              <a:buChar char="•"/>
            </a:pPr>
            <a:r>
              <a:rPr lang="sv-SE" dirty="0"/>
              <a:t>Leverantören får inte använda sig av aktiv rekrytering av beställarens medarbetare på dennes arbetsplats. Detta innebär till exempel att leverantören inte får skicka e-post i rekryterings- eller marknadsföringssyfte till beställarens medarbetares e-post i arbetet. Inte heller får leverantören dela ut flyers eller liknande till beställarens medarbetare när dessa befinner sig på arbetsplatsen.</a:t>
            </a:r>
          </a:p>
          <a:p>
            <a:pPr>
              <a:buFont typeface="Arial"/>
              <a:buChar char="•"/>
            </a:pPr>
            <a:r>
              <a:rPr lang="sv-SE" dirty="0"/>
              <a:t>Leverantören har inte rätt att använda regionens namn i externa marknadsföringssammanhang för nyrekryterings eller </a:t>
            </a:r>
            <a:r>
              <a:rPr lang="sv-SE" err="1"/>
              <a:t>nykundsanskaffning</a:t>
            </a:r>
            <a:r>
              <a:rPr lang="sv-SE" dirty="0"/>
              <a:t> utan att i förväg ha inhämtat skriftligt medgivande till detta från övergripande avtalsförvaltare. Följande exempel på skrivning vid annonsering är därmed inte tillåten: ”Till Skånes universitetssjukhus, avdelning 47, söker vi legitimerad sjuksköterska för genomförande av uppdrag.”</a:t>
            </a:r>
          </a:p>
          <a:p>
            <a:pPr>
              <a:buFont typeface="Arial"/>
              <a:buChar char="•"/>
            </a:pPr>
            <a:r>
              <a:rPr lang="sv-SE" dirty="0"/>
              <a:t>Dokumentera och rapportera bristen enligt de riktlinjer som gäller i din region</a:t>
            </a:r>
          </a:p>
          <a:p>
            <a:pPr>
              <a:buFont typeface="Arial"/>
              <a:buChar char="•"/>
            </a:pPr>
            <a:r>
              <a:rPr lang="sv-SE" dirty="0"/>
              <a:t> Administration av vite skiljer sig åt - ta reda på vad som gäller i din region!</a:t>
            </a:r>
            <a:endParaRPr lang="sv-SE" dirty="0">
              <a:cs typeface="Calibri" panose="020F0502020204030204"/>
            </a:endParaRPr>
          </a:p>
        </p:txBody>
      </p:sp>
      <p:sp>
        <p:nvSpPr>
          <p:cNvPr id="4" name="Platshållare för bildnummer 3"/>
          <p:cNvSpPr>
            <a:spLocks noGrp="1"/>
          </p:cNvSpPr>
          <p:nvPr>
            <p:ph type="sldNum" sz="quarter" idx="5"/>
          </p:nvPr>
        </p:nvSpPr>
        <p:spPr/>
        <p:txBody>
          <a:bodyPr/>
          <a:lstStyle/>
          <a:p>
            <a:fld id="{A962C4AF-BAE9-457B-B65A-212A14943B7C}" type="slidenum">
              <a:t>63</a:t>
            </a:fld>
            <a:endParaRPr lang="sv-SE"/>
          </a:p>
        </p:txBody>
      </p:sp>
    </p:spTree>
    <p:extLst>
      <p:ext uri="{BB962C8B-B14F-4D97-AF65-F5344CB8AC3E}">
        <p14:creationId xmlns:p14="http://schemas.microsoft.com/office/powerpoint/2010/main" val="3526719029"/>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marL="171450" indent="-171450">
              <a:buFont typeface="Arial"/>
              <a:buChar char="•"/>
            </a:pPr>
            <a:r>
              <a:rPr lang="sv-SE" dirty="0">
                <a:cs typeface="Calibri"/>
              </a:rPr>
              <a:t>Då ska vi titta på eskaleringsprocessen, eller eskaleringstrappan. </a:t>
            </a:r>
          </a:p>
          <a:p>
            <a:pPr marL="171450" indent="-171450">
              <a:buFont typeface="Arial"/>
              <a:buChar char="•"/>
            </a:pPr>
            <a:r>
              <a:rPr lang="sv-SE" dirty="0">
                <a:ea typeface="Verdana"/>
                <a:cs typeface="Calibri"/>
              </a:rPr>
              <a:t>Vi vill poängtera att utebliven leverans och samarbetssvårigheter, som vi nyss gick igenom, inte omfattas av eskaleringstrappan</a:t>
            </a:r>
          </a:p>
          <a:p>
            <a:pPr marL="171450" indent="-171450">
              <a:buFont typeface="Arial"/>
              <a:buChar char="•"/>
            </a:pPr>
            <a:r>
              <a:rPr lang="sv-SE" dirty="0">
                <a:ea typeface="Verdana"/>
              </a:rPr>
              <a:t>Eskaleringstrappan omfattar bara följande sex leverantörsrelaterade avvikelser:</a:t>
            </a:r>
            <a:endParaRPr lang="sv-SE" dirty="0"/>
          </a:p>
          <a:p>
            <a:pPr marL="228600" indent="-228600">
              <a:buAutoNum type="arabicPeriod"/>
            </a:pPr>
            <a:r>
              <a:rPr lang="sv-SE" dirty="0"/>
              <a:t>Leverantörens rekryteringsprocess uppfyller inte kraven enligt punkten Rekrytering av konsult.</a:t>
            </a:r>
            <a:endParaRPr lang="sv-SE" dirty="0">
              <a:ea typeface="Verdana"/>
              <a:cs typeface="Calibri"/>
            </a:endParaRPr>
          </a:p>
          <a:p>
            <a:pPr marL="228600" indent="-228600">
              <a:buAutoNum type="arabicPeriod"/>
            </a:pPr>
            <a:r>
              <a:rPr lang="sv-SE" dirty="0"/>
              <a:t>Leverantören kontaktar beställare/verksamhet på central eller lokal nivå i syfte att undersöka behov eller erbjuda konsult enligt punkten Erbjudande om konsult utan avrop.</a:t>
            </a:r>
            <a:endParaRPr lang="sv-SE" dirty="0">
              <a:ea typeface="Verdana"/>
            </a:endParaRPr>
          </a:p>
          <a:p>
            <a:pPr marL="228600" indent="-228600">
              <a:buAutoNum type="arabicPeriod"/>
            </a:pPr>
            <a:r>
              <a:rPr lang="sv-SE" dirty="0"/>
              <a:t>Leverantören kan inte uppvisa dokumentation enligt punkten Överenskommelse mellan leverantör och konsult.</a:t>
            </a:r>
            <a:endParaRPr lang="sv-SE" dirty="0">
              <a:ea typeface="Verdana"/>
            </a:endParaRPr>
          </a:p>
          <a:p>
            <a:pPr marL="228600" indent="-228600">
              <a:buAutoNum type="arabicPeriod"/>
            </a:pPr>
            <a:r>
              <a:rPr lang="sv-SE" dirty="0"/>
              <a:t>Leverantören bryter mot punkten Kommunikation för rekrytering av konsult.</a:t>
            </a:r>
            <a:endParaRPr lang="sv-SE" dirty="0">
              <a:ea typeface="Verdana"/>
            </a:endParaRPr>
          </a:p>
          <a:p>
            <a:pPr marL="228600" indent="-228600">
              <a:buAutoNum type="arabicPeriod"/>
            </a:pPr>
            <a:r>
              <a:rPr lang="sv-SE" dirty="0"/>
              <a:t>Leverantören eller dess konsulter bryter mot punkten Rekrytering av beställarens personal.</a:t>
            </a:r>
            <a:endParaRPr lang="sv-SE" dirty="0">
              <a:ea typeface="Verdana"/>
              <a:cs typeface="Calibri"/>
            </a:endParaRPr>
          </a:p>
          <a:p>
            <a:pPr marL="228600" indent="-228600">
              <a:buAutoNum type="arabicPeriod"/>
            </a:pPr>
            <a:r>
              <a:rPr lang="sv-SE" dirty="0"/>
              <a:t>Om konsult som anlitas för uppdrag inte har anställning hos leverantören eller underleverantör enligt punkten Arbetsgivaransvar.</a:t>
            </a:r>
            <a:endParaRPr lang="sv-SE">
              <a:ea typeface="Verdana"/>
            </a:endParaRPr>
          </a:p>
          <a:p>
            <a:endParaRPr lang="sv-SE" dirty="0">
              <a:ea typeface="Verdana"/>
              <a:cs typeface="Calibri"/>
            </a:endParaRPr>
          </a:p>
          <a:p>
            <a:pPr marL="171450" indent="-171450">
              <a:buFont typeface="Arial"/>
              <a:buChar char="•"/>
            </a:pPr>
            <a:r>
              <a:rPr lang="sv-SE"/>
              <a:t>Målsättningen här är en avtalsrelation utan avvikelser, möjlighet att komma tillbaka till normalläge</a:t>
            </a:r>
            <a:endParaRPr lang="sv-SE">
              <a:ea typeface="Verdana"/>
            </a:endParaRPr>
          </a:p>
          <a:p>
            <a:pPr marL="171450" indent="-171450">
              <a:buFont typeface="Arial"/>
              <a:buChar char="•"/>
            </a:pPr>
            <a:r>
              <a:rPr lang="sv-SE" dirty="0">
                <a:cs typeface="Calibri"/>
              </a:rPr>
              <a:t>Arbetssättet är att vid avvikelser skickar beställaren en standardiserad avvikelse- och reklamationsblankett till leverantören</a:t>
            </a:r>
            <a:endParaRPr lang="sv-SE" dirty="0">
              <a:ea typeface="Verdana"/>
              <a:cs typeface="Calibri"/>
            </a:endParaRPr>
          </a:p>
          <a:p>
            <a:pPr marL="171450" indent="-171450">
              <a:buFont typeface="Arial"/>
              <a:buChar char="•"/>
            </a:pPr>
            <a:r>
              <a:rPr lang="sv-SE" dirty="0">
                <a:ea typeface="Verdana"/>
                <a:cs typeface="Calibri"/>
              </a:rPr>
              <a:t>Leverantören får tre möjligheter att rätta sina brister</a:t>
            </a:r>
            <a:endParaRPr lang="sv-SE" dirty="0">
              <a:cs typeface="Calibri"/>
            </a:endParaRPr>
          </a:p>
          <a:p>
            <a:pPr marL="171450" indent="-171450">
              <a:buFont typeface="Arial"/>
              <a:buChar char="•"/>
            </a:pPr>
            <a:r>
              <a:rPr lang="sv-SE" dirty="0">
                <a:cs typeface="Calibri"/>
              </a:rPr>
              <a:t>Första vitet utgår vid fjärde avvikelsen: 10 000 kr</a:t>
            </a:r>
            <a:endParaRPr lang="sv-SE">
              <a:ea typeface="Verdana"/>
              <a:cs typeface="Calibri"/>
            </a:endParaRPr>
          </a:p>
          <a:p>
            <a:pPr marL="171450" indent="-171450">
              <a:buFont typeface="Arial"/>
              <a:buChar char="•"/>
            </a:pPr>
            <a:r>
              <a:rPr lang="sv-SE" dirty="0">
                <a:cs typeface="Calibri"/>
              </a:rPr>
              <a:t>Vid 6:e avvikelsen sätts leverantören I karantän under 1 mån</a:t>
            </a:r>
            <a:endParaRPr lang="sv-SE">
              <a:ea typeface="Verdana"/>
              <a:cs typeface="Calibri"/>
            </a:endParaRPr>
          </a:p>
          <a:p>
            <a:pPr marL="171450" indent="-171450">
              <a:buFont typeface="Arial"/>
              <a:buChar char="•"/>
            </a:pPr>
            <a:r>
              <a:rPr lang="sv-SE" dirty="0">
                <a:cs typeface="Calibri"/>
              </a:rPr>
              <a:t>Om leverantören under 6 månader inte lyckas ta fram en godkänd handlingsplan avslutas avtalet med samtliga regioner</a:t>
            </a:r>
            <a:endParaRPr lang="sv-SE">
              <a:ea typeface="Verdana"/>
              <a:cs typeface="Calibri"/>
            </a:endParaRPr>
          </a:p>
          <a:p>
            <a:pPr marL="171450" indent="-171450">
              <a:buFont typeface="Arial"/>
              <a:buChar char="•"/>
            </a:pPr>
            <a:r>
              <a:rPr lang="sv-SE" dirty="0">
                <a:cs typeface="Calibri"/>
              </a:rPr>
              <a:t>Nivå 0-6 är på regional nivå, nivå 7 nationell nivå</a:t>
            </a:r>
            <a:endParaRPr lang="sv-SE">
              <a:ea typeface="Verdana"/>
              <a:cs typeface="Calibri"/>
            </a:endParaRPr>
          </a:p>
        </p:txBody>
      </p:sp>
      <p:sp>
        <p:nvSpPr>
          <p:cNvPr id="4" name="Platshållare för bildnummer 3"/>
          <p:cNvSpPr>
            <a:spLocks noGrp="1"/>
          </p:cNvSpPr>
          <p:nvPr>
            <p:ph type="sldNum" sz="quarter" idx="5"/>
          </p:nvPr>
        </p:nvSpPr>
        <p:spPr/>
        <p:txBody>
          <a:bodyPr/>
          <a:lstStyle/>
          <a:p>
            <a:fld id="{2E060D78-0732-444B-B0D5-1543BC9666EF}" type="slidenum">
              <a:rPr lang="sv-SE" smtClean="0"/>
              <a:t>64</a:t>
            </a:fld>
            <a:endParaRPr lang="sv-SE"/>
          </a:p>
        </p:txBody>
      </p:sp>
    </p:spTree>
    <p:extLst>
      <p:ext uri="{BB962C8B-B14F-4D97-AF65-F5344CB8AC3E}">
        <p14:creationId xmlns:p14="http://schemas.microsoft.com/office/powerpoint/2010/main" val="1569166575"/>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marL="171450" indent="-171450">
              <a:buFont typeface="Arial"/>
              <a:buChar char="•"/>
            </a:pPr>
            <a:r>
              <a:rPr lang="sv-SE" noProof="0" dirty="0">
                <a:latin typeface="Calibri"/>
                <a:cs typeface="Calibri"/>
              </a:rPr>
              <a:t>Detta är en mer detaljerad bild på de aktiviteter som ska ske kopplat till de olika trappstegen och vem eller vilka som är ansvariga på regional och nationell</a:t>
            </a:r>
            <a:r>
              <a:rPr lang="en-US" dirty="0">
                <a:latin typeface="Calibri"/>
                <a:cs typeface="Calibri"/>
              </a:rPr>
              <a:t> </a:t>
            </a:r>
            <a:r>
              <a:rPr lang="sv-SE" noProof="0" dirty="0">
                <a:latin typeface="Calibri"/>
                <a:cs typeface="Calibri"/>
              </a:rPr>
              <a:t>nivå</a:t>
            </a:r>
            <a:endParaRPr lang="sv-SE" noProof="0" dirty="0"/>
          </a:p>
          <a:p>
            <a:pPr marL="171450" indent="-171450">
              <a:buFont typeface="Arial"/>
              <a:buChar char="•"/>
            </a:pPr>
            <a:r>
              <a:rPr lang="sv-SE" dirty="0">
                <a:latin typeface="Verdana"/>
                <a:ea typeface="Verdana"/>
                <a:cs typeface="Calibri"/>
              </a:rPr>
              <a:t>Även för leverantörerna involveras olika nivåer i deras organisationer, beroende på hur högt upp i eskaleringstrappan </a:t>
            </a:r>
            <a:r>
              <a:rPr lang="sv-SE" noProof="0" dirty="0">
                <a:latin typeface="Verdana"/>
                <a:ea typeface="Verdana"/>
                <a:cs typeface="Calibri"/>
              </a:rPr>
              <a:t>leverantören b</a:t>
            </a:r>
            <a:r>
              <a:rPr lang="sv-SE" dirty="0">
                <a:latin typeface="Verdana"/>
                <a:ea typeface="Verdana"/>
                <a:cs typeface="Calibri"/>
              </a:rPr>
              <a:t>efinner sig</a:t>
            </a:r>
          </a:p>
          <a:p>
            <a:pPr marL="171450" indent="-171450">
              <a:buFont typeface="Arial"/>
              <a:buChar char="•"/>
            </a:pPr>
            <a:r>
              <a:rPr lang="sv-SE" dirty="0">
                <a:latin typeface="Verdana"/>
                <a:ea typeface="Verdana"/>
                <a:cs typeface="Calibri"/>
              </a:rPr>
              <a:t>Som ni ser nedan så har vi vilka av våra avtalspunkter som omfattas av eskaleringstrappan. Ett exempel är att utebliven leverans inte innefattas av trappan utan vid ett sådant fall är det vite direkt till leverantör och inte ett hack upp i trappan så att säga. Utan det gäller enbart de avtalspunkter som står </a:t>
            </a:r>
            <a:r>
              <a:rPr lang="sv-SE" dirty="0" err="1">
                <a:latin typeface="Verdana"/>
                <a:ea typeface="Verdana"/>
                <a:cs typeface="Calibri"/>
              </a:rPr>
              <a:t>specat</a:t>
            </a:r>
            <a:r>
              <a:rPr lang="sv-SE" dirty="0">
                <a:latin typeface="Verdana"/>
                <a:ea typeface="Verdana"/>
                <a:cs typeface="Calibri"/>
              </a:rPr>
              <a:t> längst ner här som "Avvikelse".</a:t>
            </a:r>
          </a:p>
          <a:p>
            <a:pPr marL="171450" indent="-171450">
              <a:buFont typeface="Arial"/>
              <a:buChar char="•"/>
            </a:pPr>
            <a:endParaRPr lang="en-US" noProof="0" dirty="0">
              <a:latin typeface="Calibri"/>
              <a:ea typeface="Calibri"/>
              <a:cs typeface="Calibri"/>
            </a:endParaRPr>
          </a:p>
          <a:p>
            <a:endParaRPr lang="sv-SE" dirty="0">
              <a:latin typeface="Calibri"/>
              <a:ea typeface="Calibri"/>
              <a:cs typeface="Calibri"/>
            </a:endParaRPr>
          </a:p>
        </p:txBody>
      </p:sp>
      <p:sp>
        <p:nvSpPr>
          <p:cNvPr id="4" name="Platshållare för bildnummer 3"/>
          <p:cNvSpPr>
            <a:spLocks noGrp="1"/>
          </p:cNvSpPr>
          <p:nvPr>
            <p:ph type="sldNum" sz="quarter" idx="5"/>
          </p:nvPr>
        </p:nvSpPr>
        <p:spPr/>
        <p:txBody>
          <a:bodyPr/>
          <a:lstStyle/>
          <a:p>
            <a:fld id="{055BFA82-BD73-4185-B828-63168F0B5499}" type="slidenum">
              <a:rPr lang="sv-SE" smtClean="0"/>
              <a:t>65</a:t>
            </a:fld>
            <a:endParaRPr lang="sv-SE"/>
          </a:p>
        </p:txBody>
      </p:sp>
    </p:spTree>
    <p:extLst>
      <p:ext uri="{BB962C8B-B14F-4D97-AF65-F5344CB8AC3E}">
        <p14:creationId xmlns:p14="http://schemas.microsoft.com/office/powerpoint/2010/main" val="1823615444"/>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marL="0" indent="0">
              <a:buFont typeface="Arial"/>
              <a:buNone/>
            </a:pPr>
            <a:endParaRPr lang="sv-SE" dirty="0">
              <a:cs typeface="Calibri"/>
            </a:endParaRPr>
          </a:p>
          <a:p>
            <a:pPr marL="171450" indent="-171450">
              <a:buFont typeface="Arial"/>
              <a:buChar char="•"/>
            </a:pPr>
            <a:endParaRPr lang="sv-SE" dirty="0">
              <a:cs typeface="Calibri"/>
            </a:endParaRPr>
          </a:p>
          <a:p>
            <a:endParaRPr lang="sv-SE" dirty="0"/>
          </a:p>
        </p:txBody>
      </p:sp>
      <p:sp>
        <p:nvSpPr>
          <p:cNvPr id="4" name="Platshållare för bildnummer 3"/>
          <p:cNvSpPr>
            <a:spLocks noGrp="1"/>
          </p:cNvSpPr>
          <p:nvPr>
            <p:ph type="sldNum" sz="quarter" idx="5"/>
          </p:nvPr>
        </p:nvSpPr>
        <p:spPr/>
        <p:txBody>
          <a:bodyPr/>
          <a:lstStyle/>
          <a:p>
            <a:fld id="{055BFA82-BD73-4185-B828-63168F0B5499}" type="slidenum">
              <a:rPr lang="sv-SE" smtClean="0"/>
              <a:t>66</a:t>
            </a:fld>
            <a:endParaRPr lang="sv-SE"/>
          </a:p>
        </p:txBody>
      </p:sp>
    </p:spTree>
    <p:extLst>
      <p:ext uri="{BB962C8B-B14F-4D97-AF65-F5344CB8AC3E}">
        <p14:creationId xmlns:p14="http://schemas.microsoft.com/office/powerpoint/2010/main" val="4123360002"/>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dirty="0"/>
              <a:t>Dessa uppdaterade mallar läggs upp på hemsidan under denna vecka</a:t>
            </a:r>
          </a:p>
        </p:txBody>
      </p:sp>
      <p:sp>
        <p:nvSpPr>
          <p:cNvPr id="4" name="Platshållare för bildnummer 3"/>
          <p:cNvSpPr>
            <a:spLocks noGrp="1"/>
          </p:cNvSpPr>
          <p:nvPr>
            <p:ph type="sldNum" sz="quarter" idx="5"/>
          </p:nvPr>
        </p:nvSpPr>
        <p:spPr/>
        <p:txBody>
          <a:bodyPr/>
          <a:lstStyle/>
          <a:p>
            <a:fld id="{055BFA82-BD73-4185-B828-63168F0B5499}" type="slidenum">
              <a:rPr lang="sv-SE" smtClean="0"/>
              <a:t>67</a:t>
            </a:fld>
            <a:endParaRPr lang="sv-SE"/>
          </a:p>
        </p:txBody>
      </p:sp>
    </p:spTree>
    <p:extLst>
      <p:ext uri="{BB962C8B-B14F-4D97-AF65-F5344CB8AC3E}">
        <p14:creationId xmlns:p14="http://schemas.microsoft.com/office/powerpoint/2010/main" val="2936150918"/>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sv-SE" dirty="0"/>
          </a:p>
        </p:txBody>
      </p:sp>
      <p:sp>
        <p:nvSpPr>
          <p:cNvPr id="4" name="Platshållare för bildnummer 3"/>
          <p:cNvSpPr>
            <a:spLocks noGrp="1"/>
          </p:cNvSpPr>
          <p:nvPr>
            <p:ph type="sldNum" sz="quarter" idx="5"/>
          </p:nvPr>
        </p:nvSpPr>
        <p:spPr/>
        <p:txBody>
          <a:bodyPr/>
          <a:lstStyle/>
          <a:p>
            <a:fld id="{055BFA82-BD73-4185-B828-63168F0B5499}" type="slidenum">
              <a:rPr lang="sv-SE" smtClean="0"/>
              <a:t>68</a:t>
            </a:fld>
            <a:endParaRPr lang="sv-SE" dirty="0"/>
          </a:p>
        </p:txBody>
      </p:sp>
    </p:spTree>
    <p:extLst>
      <p:ext uri="{BB962C8B-B14F-4D97-AF65-F5344CB8AC3E}">
        <p14:creationId xmlns:p14="http://schemas.microsoft.com/office/powerpoint/2010/main" val="42114492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a:xfrm>
            <a:off x="685800" y="1143000"/>
            <a:ext cx="5486400" cy="3086100"/>
          </a:xfrm>
        </p:spPr>
      </p:sp>
      <p:sp>
        <p:nvSpPr>
          <p:cNvPr id="3" name="Platshållare för anteckningar 2"/>
          <p:cNvSpPr>
            <a:spLocks noGrp="1"/>
          </p:cNvSpPr>
          <p:nvPr>
            <p:ph type="body" idx="1"/>
          </p:nvPr>
        </p:nvSpPr>
        <p:spPr/>
        <p:txBody>
          <a:bodyPr/>
          <a:lstStyle/>
          <a:p>
            <a:pPr marL="171450" indent="-171450">
              <a:buFont typeface="Arial"/>
              <a:buChar char="•"/>
            </a:pPr>
            <a:r>
              <a:rPr lang="sv-SE" dirty="0">
                <a:cs typeface="Calibri"/>
              </a:rPr>
              <a:t>Syfte - </a:t>
            </a:r>
            <a:r>
              <a:rPr lang="sv-SE" dirty="0"/>
              <a:t>Syftet med denna upphandling är att vid arbetsanhopning, tillfällig frånvaro eller behov av viss specialistkompetens tillgodose behovet av legitimerad vårdpersonal inom Sveriges regioner genom hyrbemanning. </a:t>
            </a:r>
            <a:endParaRPr lang="sv-SE" dirty="0">
              <a:ea typeface="Verdana"/>
              <a:cs typeface="Calibri" panose="020F0502020204030204"/>
            </a:endParaRPr>
          </a:p>
          <a:p>
            <a:pPr marL="171450" indent="-171450">
              <a:buFont typeface="Arial"/>
              <a:buChar char="•"/>
            </a:pPr>
            <a:r>
              <a:rPr lang="sv-SE" dirty="0">
                <a:cs typeface="Calibri" panose="020F0502020204030204"/>
              </a:rPr>
              <a:t>Mål - </a:t>
            </a:r>
            <a:r>
              <a:rPr lang="sv-SE" dirty="0"/>
              <a:t>Målet är  att skapa avtal som genom god kvalitet och ekonomi säkerställer regionernas behov av bemanning.</a:t>
            </a:r>
            <a:endParaRPr lang="sv-SE" dirty="0">
              <a:ea typeface="Verdana"/>
            </a:endParaRPr>
          </a:p>
          <a:p>
            <a:pPr marL="171450" indent="-171450">
              <a:buFont typeface="Arial"/>
              <a:buChar char="•"/>
            </a:pPr>
            <a:r>
              <a:rPr lang="sv-SE" dirty="0">
                <a:cs typeface="Calibri" panose="020F0502020204030204"/>
              </a:rPr>
              <a:t>Omfattning – Avtalet kommer att omfatta samtliga 21 regioner i Sverige.</a:t>
            </a:r>
            <a:endParaRPr lang="sv-SE" dirty="0">
              <a:ea typeface="Verdana"/>
              <a:cs typeface="Calibri" panose="020F0502020204030204"/>
            </a:endParaRPr>
          </a:p>
          <a:p>
            <a:pPr marL="171450" indent="-171450">
              <a:buFont typeface="Arial"/>
              <a:buChar char="•"/>
            </a:pPr>
            <a:r>
              <a:rPr lang="sv-SE" dirty="0">
                <a:cs typeface="Calibri" panose="020F0502020204030204"/>
              </a:rPr>
              <a:t>Anbudslämnande - Leverantörer som ej har avtal med regionerna har möjlighet att inkomma med nytt anbud varje halvår under hela avtalsperioden för att bli avtalad leverantör och ha möjlighet att leverera till regionerna</a:t>
            </a:r>
            <a:r>
              <a:rPr lang="en-US" dirty="0">
                <a:cs typeface="Calibri" panose="020F0502020204030204"/>
              </a:rPr>
              <a:t>. </a:t>
            </a:r>
            <a:endParaRPr lang="en-US" dirty="0">
              <a:ea typeface="Verdana"/>
              <a:cs typeface="Calibri" panose="020F0502020204030204"/>
            </a:endParaRPr>
          </a:p>
        </p:txBody>
      </p:sp>
      <p:sp>
        <p:nvSpPr>
          <p:cNvPr id="4" name="Platshållare för bildnummer 3"/>
          <p:cNvSpPr>
            <a:spLocks noGrp="1"/>
          </p:cNvSpPr>
          <p:nvPr>
            <p:ph type="sldNum" sz="quarter" idx="5"/>
          </p:nvPr>
        </p:nvSpPr>
        <p:spPr/>
        <p:txBody>
          <a:bodyPr/>
          <a:lstStyle/>
          <a:p>
            <a:fld id="{82734851-8E32-4D89-AAFC-33EE4DF4982C}" type="slidenum">
              <a:rPr lang="sv-SE" smtClean="0"/>
              <a:t>9</a:t>
            </a:fld>
            <a:endParaRPr lang="sv-SE"/>
          </a:p>
        </p:txBody>
      </p:sp>
    </p:spTree>
    <p:extLst>
      <p:ext uri="{BB962C8B-B14F-4D97-AF65-F5344CB8AC3E}">
        <p14:creationId xmlns:p14="http://schemas.microsoft.com/office/powerpoint/2010/main" val="178806515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a:xfrm>
            <a:off x="685800" y="1143000"/>
            <a:ext cx="5486400" cy="3086100"/>
          </a:xfrm>
        </p:spPr>
      </p:sp>
      <p:sp>
        <p:nvSpPr>
          <p:cNvPr id="3" name="Platshållare för anteckningar 2"/>
          <p:cNvSpPr>
            <a:spLocks noGrp="1"/>
          </p:cNvSpPr>
          <p:nvPr>
            <p:ph type="body" idx="1"/>
          </p:nvPr>
        </p:nvSpPr>
        <p:spPr/>
        <p:txBody>
          <a:bodyPr/>
          <a:lstStyle/>
          <a:p>
            <a:r>
              <a:rPr lang="sv-SE" dirty="0"/>
              <a:t>LOU - Lagen om offentlig upphandling är den svenska tolkningen av EU-direktivet som styr hur offentlig upphandling ska gå till</a:t>
            </a:r>
          </a:p>
          <a:p>
            <a:r>
              <a:rPr lang="sv-SE" dirty="0">
                <a:ea typeface="Verdana"/>
              </a:rPr>
              <a:t>Här är en översiktlig bild på LOU:s så kallade grundläggande principer</a:t>
            </a:r>
            <a:endParaRPr lang="sv-SE" dirty="0"/>
          </a:p>
          <a:p>
            <a:r>
              <a:rPr lang="sv-SE" dirty="0"/>
              <a:t>-Principen om icke-diskriminering. Den innebär att ingen leverantör ska diskrimineras på grund av nationalitet. Till exempel får det i en upphandling inte ställas krav som enbart svenska företag kan uppfylla.</a:t>
            </a:r>
            <a:endParaRPr lang="sv-SE" dirty="0">
              <a:ea typeface="Verdana"/>
            </a:endParaRPr>
          </a:p>
          <a:p>
            <a:r>
              <a:rPr lang="sv-SE" dirty="0"/>
              <a:t>-Principen om likabehandling innebär att alla leverantörer ska ges lika förutsättningar och behandlas på samma sätt, till exempel när de ska få information under upphandlingen. </a:t>
            </a:r>
            <a:endParaRPr lang="sv-SE" dirty="0">
              <a:ea typeface="Verdana"/>
            </a:endParaRPr>
          </a:p>
          <a:p>
            <a:r>
              <a:rPr lang="sv-SE" dirty="0"/>
              <a:t>-Principen om öppenhet. Öppenhetsprincipen (transparprincipen) innebär att den upphandlande myndigheten har en skyldighet att vara öppen med hur upphandlingen kommer att genomföras. Leverantören ska tydligt kunna läsa i upphandlingsdokumenten vilka krav som ställs och på vilka grunder tilldelning kommer att ske.</a:t>
            </a:r>
            <a:endParaRPr lang="sv-SE" dirty="0">
              <a:ea typeface="Verdana"/>
            </a:endParaRPr>
          </a:p>
          <a:p>
            <a:r>
              <a:rPr lang="sv-SE" dirty="0"/>
              <a:t>-Proportionalitetsprincipen Med principen om proportionalitet menas att kraven, kriterierna och villkoren i upphandlingen ska vara rimliga i förhållande till det som upphandlas. Kraven ska vara både lämpliga och nödvändiga för att uppnå syftet med upphandlingen. </a:t>
            </a:r>
            <a:endParaRPr lang="sv-SE" dirty="0">
              <a:ea typeface="Verdana"/>
            </a:endParaRPr>
          </a:p>
          <a:p>
            <a:r>
              <a:rPr lang="sv-SE" dirty="0"/>
              <a:t>-Principen om ömsesidigt erkännande handlar om att utfärdade intyg och certifikat av behörig myndighet i ett EU- eller EES-land även ska gälla i övriga länder. Det kan röra sig om till exempel intyg gällande registrering och skatter eller miljöcertifikat.</a:t>
            </a:r>
            <a:endParaRPr lang="sv-SE" dirty="0">
              <a:ea typeface="Verdana"/>
            </a:endParaRPr>
          </a:p>
          <a:p>
            <a:endParaRPr lang="en-US" dirty="0">
              <a:ea typeface="Calibri"/>
              <a:cs typeface="Calibri"/>
            </a:endParaRPr>
          </a:p>
        </p:txBody>
      </p:sp>
      <p:sp>
        <p:nvSpPr>
          <p:cNvPr id="4" name="Platshållare för bildnummer 3"/>
          <p:cNvSpPr>
            <a:spLocks noGrp="1"/>
          </p:cNvSpPr>
          <p:nvPr>
            <p:ph type="sldNum" sz="quarter" idx="5"/>
          </p:nvPr>
        </p:nvSpPr>
        <p:spPr/>
        <p:txBody>
          <a:bodyPr/>
          <a:lstStyle/>
          <a:p>
            <a:fld id="{82734851-8E32-4D89-AAFC-33EE4DF4982C}" type="slidenum">
              <a:rPr lang="sv-SE" smtClean="0"/>
              <a:t>10</a:t>
            </a:fld>
            <a:endParaRPr lang="sv-SE"/>
          </a:p>
        </p:txBody>
      </p:sp>
    </p:spTree>
    <p:extLst>
      <p:ext uri="{BB962C8B-B14F-4D97-AF65-F5344CB8AC3E}">
        <p14:creationId xmlns:p14="http://schemas.microsoft.com/office/powerpoint/2010/main" val="75535988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a:xfrm>
            <a:off x="685800" y="1143000"/>
            <a:ext cx="5486400" cy="3086100"/>
          </a:xfrm>
        </p:spPr>
      </p:sp>
      <p:sp>
        <p:nvSpPr>
          <p:cNvPr id="3" name="Platshållare för anteckningar 2"/>
          <p:cNvSpPr>
            <a:spLocks noGrp="1"/>
          </p:cNvSpPr>
          <p:nvPr>
            <p:ph type="body" idx="1"/>
          </p:nvPr>
        </p:nvSpPr>
        <p:spPr/>
        <p:txBody>
          <a:bodyPr/>
          <a:lstStyle/>
          <a:p>
            <a:pPr marL="171450" indent="-171450">
              <a:buFont typeface="Calibri"/>
              <a:buChar char="-"/>
            </a:pPr>
            <a:r>
              <a:rPr lang="sv-SE" dirty="0">
                <a:ea typeface="Verdana"/>
              </a:rPr>
              <a:t>Hur avrop ska gå till regleras i avtalet</a:t>
            </a:r>
          </a:p>
          <a:p>
            <a:pPr marL="171450" indent="-171450">
              <a:buFont typeface="Calibri"/>
              <a:buChar char="-"/>
            </a:pPr>
            <a:r>
              <a:rPr lang="sv-SE" dirty="0">
                <a:ea typeface="Verdana"/>
                <a:cs typeface="Calibri"/>
              </a:rPr>
              <a:t>Vi vill då ge er en kort bakgrund till varför avropsförfarandet ser ut som det gör</a:t>
            </a:r>
          </a:p>
          <a:p>
            <a:pPr marL="171450" indent="-171450">
              <a:buFont typeface="Calibri"/>
              <a:buChar char="-"/>
            </a:pPr>
            <a:r>
              <a:rPr lang="sv-SE" dirty="0">
                <a:ea typeface="Verdana"/>
                <a:cs typeface="Calibri"/>
              </a:rPr>
              <a:t>För er som är bekanta med upphandlingsterminologi ska avrop på avtalet ske genom så kallad förnyad konkurrensutsättning ("FKU")</a:t>
            </a:r>
          </a:p>
          <a:p>
            <a:pPr marL="171450" indent="-171450">
              <a:buFont typeface="Calibri"/>
              <a:buChar char="-"/>
            </a:pPr>
            <a:r>
              <a:rPr lang="sv-SE" dirty="0">
                <a:ea typeface="Calibri"/>
                <a:cs typeface="Calibri"/>
              </a:rPr>
              <a:t>Följsamhet till </a:t>
            </a:r>
            <a:r>
              <a:rPr lang="sv-SE" dirty="0" err="1">
                <a:ea typeface="Calibri"/>
                <a:cs typeface="Calibri"/>
              </a:rPr>
              <a:t>LoU</a:t>
            </a:r>
            <a:r>
              <a:rPr lang="sv-SE" dirty="0">
                <a:ea typeface="Calibri"/>
                <a:cs typeface="Calibri"/>
              </a:rPr>
              <a:t> är centralt – Vid varje avrop ska </a:t>
            </a:r>
            <a:r>
              <a:rPr lang="sv-SE" dirty="0" err="1">
                <a:ea typeface="Calibri"/>
                <a:cs typeface="Calibri"/>
              </a:rPr>
              <a:t>LoU</a:t>
            </a:r>
            <a:r>
              <a:rPr lang="sv-SE" dirty="0">
                <a:ea typeface="Calibri"/>
                <a:cs typeface="Calibri"/>
              </a:rPr>
              <a:t> och dess principer </a:t>
            </a:r>
            <a:r>
              <a:rPr lang="sv-SE" dirty="0"/>
              <a:t>beaktas</a:t>
            </a:r>
            <a:r>
              <a:rPr lang="sv-SE" dirty="0">
                <a:ea typeface="Calibri"/>
                <a:cs typeface="Calibri"/>
              </a:rPr>
              <a:t>, det vill säga de fem principer som vi gick igenom alldeles nyss, .</a:t>
            </a:r>
            <a:endParaRPr lang="sv-SE" dirty="0">
              <a:ea typeface="Verdana"/>
            </a:endParaRPr>
          </a:p>
          <a:p>
            <a:pPr marL="171450" indent="-171450">
              <a:buFont typeface="Calibri"/>
              <a:buChar char="-"/>
            </a:pPr>
            <a:r>
              <a:rPr lang="sv-SE" dirty="0">
                <a:ea typeface="Calibri"/>
                <a:cs typeface="Calibri"/>
              </a:rPr>
              <a:t>Det innebär </a:t>
            </a:r>
            <a:r>
              <a:rPr lang="sv-SE" dirty="0" err="1">
                <a:ea typeface="Calibri"/>
                <a:cs typeface="Calibri"/>
              </a:rPr>
              <a:t>bl</a:t>
            </a:r>
            <a:r>
              <a:rPr lang="sv-SE" dirty="0">
                <a:ea typeface="Calibri"/>
                <a:cs typeface="Calibri"/>
              </a:rPr>
              <a:t> a att alla avtalade leverantörer ska ha möjlighet att svara på avrop och den leverantör som uppfyller vårat behov bäst blir tilldelade avrop </a:t>
            </a:r>
          </a:p>
          <a:p>
            <a:pPr marL="171450" indent="-171450">
              <a:buFont typeface="Calibri"/>
              <a:buChar char="-"/>
            </a:pPr>
            <a:r>
              <a:rPr lang="sv-SE" dirty="0">
                <a:ea typeface="Calibri"/>
                <a:cs typeface="Calibri"/>
              </a:rPr>
              <a:t>Man ska som leverantör uppfylla samtliga ska-krav. Ett ska-krav som ställs inom ett avrop går inte att bortse ifrån. Det innebär att om en leverantör inkommer med presentation av en konsult som ej uppfyller något av ska-krav så är avropssvaret, eller anbudet, inte godkänt utan ska förkastas. Exempelvis: Vi söker en sjuksköterska med IVA erfarenhet och leverantör inkommer med en sjuksköterska som saknar IVA erfarenhet så är anbudet inte godkänt. I enlighet med lagen om offentlig upphandling så ska anbudet då förkastas.</a:t>
            </a:r>
            <a:endParaRPr lang="sv-SE" dirty="0"/>
          </a:p>
          <a:p>
            <a:pPr marL="171450" indent="-171450">
              <a:buFont typeface="Calibri"/>
              <a:buChar char="-"/>
            </a:pPr>
            <a:r>
              <a:rPr lang="sv-SE" dirty="0">
                <a:ea typeface="Calibri"/>
                <a:cs typeface="Calibri"/>
              </a:rPr>
              <a:t>Viktning görs mellan antal pass &amp; kontinuitet, som vi kommer att förklara närmare om en stund.</a:t>
            </a:r>
          </a:p>
        </p:txBody>
      </p:sp>
      <p:sp>
        <p:nvSpPr>
          <p:cNvPr id="4" name="Platshållare för bildnummer 3"/>
          <p:cNvSpPr>
            <a:spLocks noGrp="1"/>
          </p:cNvSpPr>
          <p:nvPr>
            <p:ph type="sldNum" sz="quarter" idx="5"/>
          </p:nvPr>
        </p:nvSpPr>
        <p:spPr/>
        <p:txBody>
          <a:bodyPr/>
          <a:lstStyle/>
          <a:p>
            <a:fld id="{82734851-8E32-4D89-AAFC-33EE4DF4982C}" type="slidenum">
              <a:rPr lang="sv-SE" smtClean="0"/>
              <a:t>11</a:t>
            </a:fld>
            <a:endParaRPr lang="sv-SE"/>
          </a:p>
        </p:txBody>
      </p:sp>
    </p:spTree>
    <p:extLst>
      <p:ext uri="{BB962C8B-B14F-4D97-AF65-F5344CB8AC3E}">
        <p14:creationId xmlns:p14="http://schemas.microsoft.com/office/powerpoint/2010/main" val="1211249334"/>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Rubrikbi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A258EC79-F416-4E3D-A67E-4A13E8004581}"/>
              </a:ext>
            </a:extLst>
          </p:cNvPr>
          <p:cNvSpPr>
            <a:spLocks noGrp="1"/>
          </p:cNvSpPr>
          <p:nvPr>
            <p:ph type="ctrTitle" hasCustomPrompt="1"/>
          </p:nvPr>
        </p:nvSpPr>
        <p:spPr>
          <a:xfrm>
            <a:off x="891539" y="1152048"/>
            <a:ext cx="5737195" cy="2387600"/>
          </a:xfrm>
        </p:spPr>
        <p:txBody>
          <a:bodyPr anchor="b"/>
          <a:lstStyle>
            <a:lvl1pPr algn="l">
              <a:lnSpc>
                <a:spcPct val="110000"/>
              </a:lnSpc>
              <a:defRPr sz="3500" b="1"/>
            </a:lvl1pPr>
          </a:lstStyle>
          <a:p>
            <a:r>
              <a:rPr lang="sv-SE" dirty="0"/>
              <a:t>Klicka för att lägga till rubrik</a:t>
            </a:r>
          </a:p>
        </p:txBody>
      </p:sp>
      <p:sp>
        <p:nvSpPr>
          <p:cNvPr id="3" name="Underrubrik 2">
            <a:extLst>
              <a:ext uri="{FF2B5EF4-FFF2-40B4-BE49-F238E27FC236}">
                <a16:creationId xmlns:a16="http://schemas.microsoft.com/office/drawing/2014/main" id="{0B04F11C-8931-4F2C-862F-B58C9926FB12}"/>
              </a:ext>
            </a:extLst>
          </p:cNvPr>
          <p:cNvSpPr>
            <a:spLocks noGrp="1"/>
          </p:cNvSpPr>
          <p:nvPr>
            <p:ph type="subTitle" idx="1" hasCustomPrompt="1"/>
          </p:nvPr>
        </p:nvSpPr>
        <p:spPr>
          <a:xfrm>
            <a:off x="892514" y="3683107"/>
            <a:ext cx="5743363" cy="1683433"/>
          </a:xfrm>
        </p:spPr>
        <p:txBody>
          <a:bodyPr/>
          <a:lstStyle>
            <a:lvl1pPr marL="0" indent="0" algn="l">
              <a:buNone/>
              <a:defRPr sz="2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sv-SE" dirty="0"/>
              <a:t>Klicka för att lägga till underrubrik</a:t>
            </a:r>
          </a:p>
        </p:txBody>
      </p:sp>
      <p:pic>
        <p:nvPicPr>
          <p:cNvPr id="8" name="Logo" descr="Västra Götalandsregionen, logo">
            <a:extLst>
              <a:ext uri="{FF2B5EF4-FFF2-40B4-BE49-F238E27FC236}">
                <a16:creationId xmlns:a16="http://schemas.microsoft.com/office/drawing/2014/main" id="{DF4C8F7D-7A28-CB63-79C6-C812735D651A}"/>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374874" y="6030915"/>
            <a:ext cx="2147886" cy="435093"/>
          </a:xfrm>
          <a:prstGeom prst="rect">
            <a:avLst/>
          </a:prstGeom>
        </p:spPr>
      </p:pic>
      <p:sp>
        <p:nvSpPr>
          <p:cNvPr id="6" name="Platshållare för datum 5">
            <a:extLst>
              <a:ext uri="{FF2B5EF4-FFF2-40B4-BE49-F238E27FC236}">
                <a16:creationId xmlns:a16="http://schemas.microsoft.com/office/drawing/2014/main" id="{30EAE83A-8325-0375-6F9F-906487EE9F55}"/>
              </a:ext>
            </a:extLst>
          </p:cNvPr>
          <p:cNvSpPr>
            <a:spLocks noGrp="1"/>
          </p:cNvSpPr>
          <p:nvPr>
            <p:ph type="dt" sz="half" idx="10"/>
          </p:nvPr>
        </p:nvSpPr>
        <p:spPr/>
        <p:txBody>
          <a:bodyPr/>
          <a:lstStyle/>
          <a:p>
            <a:fld id="{0FDCA3E4-0513-4F9D-9F71-3522838C2E72}" type="datetime1">
              <a:rPr lang="sv-SE" smtClean="0"/>
              <a:t>2026-02-09</a:t>
            </a:fld>
            <a:endParaRPr lang="sv-SE"/>
          </a:p>
        </p:txBody>
      </p:sp>
      <p:sp>
        <p:nvSpPr>
          <p:cNvPr id="7" name="Platshållare för sidfot 6">
            <a:extLst>
              <a:ext uri="{FF2B5EF4-FFF2-40B4-BE49-F238E27FC236}">
                <a16:creationId xmlns:a16="http://schemas.microsoft.com/office/drawing/2014/main" id="{8810085F-04AE-F66F-8FEC-4C6A10935D99}"/>
              </a:ext>
            </a:extLst>
          </p:cNvPr>
          <p:cNvSpPr>
            <a:spLocks noGrp="1"/>
          </p:cNvSpPr>
          <p:nvPr>
            <p:ph type="ftr" sz="quarter" idx="11"/>
          </p:nvPr>
        </p:nvSpPr>
        <p:spPr/>
        <p:txBody>
          <a:bodyPr/>
          <a:lstStyle/>
          <a:p>
            <a:r>
              <a:rPr lang="sv-SE" dirty="0"/>
              <a:t>Sveriges regioner i samverkan</a:t>
            </a:r>
          </a:p>
        </p:txBody>
      </p:sp>
      <p:grpSp>
        <p:nvGrpSpPr>
          <p:cNvPr id="4" name="Graphic 28">
            <a:extLst>
              <a:ext uri="{FF2B5EF4-FFF2-40B4-BE49-F238E27FC236}">
                <a16:creationId xmlns:a16="http://schemas.microsoft.com/office/drawing/2014/main" id="{BB51B449-2513-B8F3-2B63-E71100F978AC}"/>
              </a:ext>
            </a:extLst>
          </p:cNvPr>
          <p:cNvGrpSpPr>
            <a:grpSpLocks noChangeAspect="1"/>
          </p:cNvGrpSpPr>
          <p:nvPr userDrawn="1"/>
        </p:nvGrpSpPr>
        <p:grpSpPr>
          <a:xfrm>
            <a:off x="7517605" y="385758"/>
            <a:ext cx="4284000" cy="6092422"/>
            <a:chOff x="4833937" y="1810035"/>
            <a:chExt cx="2409825" cy="3427094"/>
          </a:xfrm>
        </p:grpSpPr>
        <p:sp>
          <p:nvSpPr>
            <p:cNvPr id="5" name="Freeform: Shape 30">
              <a:extLst>
                <a:ext uri="{FF2B5EF4-FFF2-40B4-BE49-F238E27FC236}">
                  <a16:creationId xmlns:a16="http://schemas.microsoft.com/office/drawing/2014/main" id="{CF300A9A-17BC-D773-8918-887CEF402616}"/>
                </a:ext>
              </a:extLst>
            </p:cNvPr>
            <p:cNvSpPr>
              <a:spLocks noChangeAspect="1"/>
            </p:cNvSpPr>
            <p:nvPr/>
          </p:nvSpPr>
          <p:spPr>
            <a:xfrm>
              <a:off x="4833937" y="1810035"/>
              <a:ext cx="803243" cy="571118"/>
            </a:xfrm>
            <a:custGeom>
              <a:avLst/>
              <a:gdLst>
                <a:gd name="connsiteX0" fmla="*/ 517684 w 803243"/>
                <a:gd name="connsiteY0" fmla="*/ 571119 h 571118"/>
                <a:gd name="connsiteX1" fmla="*/ 803243 w 803243"/>
                <a:gd name="connsiteY1" fmla="*/ 285559 h 571118"/>
                <a:gd name="connsiteX2" fmla="*/ 803243 w 803243"/>
                <a:gd name="connsiteY2" fmla="*/ 0 h 571118"/>
                <a:gd name="connsiteX3" fmla="*/ 0 w 803243"/>
                <a:gd name="connsiteY3" fmla="*/ 0 h 571118"/>
                <a:gd name="connsiteX4" fmla="*/ 0 w 803243"/>
                <a:gd name="connsiteY4" fmla="*/ 571024 h 571118"/>
                <a:gd name="connsiteX5" fmla="*/ 517684 w 803243"/>
                <a:gd name="connsiteY5" fmla="*/ 571024 h 571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571118">
                  <a:moveTo>
                    <a:pt x="517684" y="571119"/>
                  </a:moveTo>
                  <a:cubicBezTo>
                    <a:pt x="675418" y="571119"/>
                    <a:pt x="803243" y="443294"/>
                    <a:pt x="803243" y="285559"/>
                  </a:cubicBezTo>
                  <a:lnTo>
                    <a:pt x="803243" y="0"/>
                  </a:lnTo>
                  <a:lnTo>
                    <a:pt x="0" y="0"/>
                  </a:lnTo>
                  <a:lnTo>
                    <a:pt x="0" y="571024"/>
                  </a:lnTo>
                  <a:lnTo>
                    <a:pt x="517684" y="571024"/>
                  </a:lnTo>
                  <a:close/>
                </a:path>
              </a:pathLst>
            </a:custGeom>
            <a:solidFill>
              <a:srgbClr val="E7E1DF"/>
            </a:solidFill>
            <a:ln w="9525" cap="flat">
              <a:noFill/>
              <a:prstDash val="solid"/>
              <a:miter/>
            </a:ln>
          </p:spPr>
          <p:txBody>
            <a:bodyPr rtlCol="0" anchor="ctr"/>
            <a:lstStyle/>
            <a:p>
              <a:endParaRPr lang="en-US"/>
            </a:p>
          </p:txBody>
        </p:sp>
        <p:sp>
          <p:nvSpPr>
            <p:cNvPr id="9" name="Freeform: Shape 31">
              <a:extLst>
                <a:ext uri="{FF2B5EF4-FFF2-40B4-BE49-F238E27FC236}">
                  <a16:creationId xmlns:a16="http://schemas.microsoft.com/office/drawing/2014/main" id="{1D7FFA80-56C3-4ADD-DF3C-C90E7D530AC7}"/>
                </a:ext>
              </a:extLst>
            </p:cNvPr>
            <p:cNvSpPr>
              <a:spLocks noChangeAspect="1"/>
            </p:cNvSpPr>
            <p:nvPr/>
          </p:nvSpPr>
          <p:spPr>
            <a:xfrm>
              <a:off x="4833937" y="3523487"/>
              <a:ext cx="803243" cy="571119"/>
            </a:xfrm>
            <a:custGeom>
              <a:avLst/>
              <a:gdLst>
                <a:gd name="connsiteX0" fmla="*/ 517684 w 803243"/>
                <a:gd name="connsiteY0" fmla="*/ 571119 h 571119"/>
                <a:gd name="connsiteX1" fmla="*/ 803243 w 803243"/>
                <a:gd name="connsiteY1" fmla="*/ 285559 h 571119"/>
                <a:gd name="connsiteX2" fmla="*/ 803243 w 803243"/>
                <a:gd name="connsiteY2" fmla="*/ 0 h 571119"/>
                <a:gd name="connsiteX3" fmla="*/ 0 w 803243"/>
                <a:gd name="connsiteY3" fmla="*/ 0 h 571119"/>
                <a:gd name="connsiteX4" fmla="*/ 0 w 803243"/>
                <a:gd name="connsiteY4" fmla="*/ 571024 h 571119"/>
                <a:gd name="connsiteX5" fmla="*/ 517684 w 803243"/>
                <a:gd name="connsiteY5" fmla="*/ 571024 h 5711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571119">
                  <a:moveTo>
                    <a:pt x="517684" y="571119"/>
                  </a:moveTo>
                  <a:cubicBezTo>
                    <a:pt x="675418" y="571119"/>
                    <a:pt x="803243" y="443294"/>
                    <a:pt x="803243" y="285559"/>
                  </a:cubicBezTo>
                  <a:lnTo>
                    <a:pt x="803243" y="0"/>
                  </a:lnTo>
                  <a:lnTo>
                    <a:pt x="0" y="0"/>
                  </a:lnTo>
                  <a:lnTo>
                    <a:pt x="0" y="571024"/>
                  </a:lnTo>
                  <a:lnTo>
                    <a:pt x="517684" y="571024"/>
                  </a:lnTo>
                  <a:close/>
                </a:path>
              </a:pathLst>
            </a:custGeom>
            <a:solidFill>
              <a:schemeClr val="accent2"/>
            </a:solidFill>
            <a:ln w="9525" cap="flat">
              <a:noFill/>
              <a:prstDash val="solid"/>
              <a:miter/>
            </a:ln>
          </p:spPr>
          <p:txBody>
            <a:bodyPr rtlCol="0" anchor="ctr"/>
            <a:lstStyle/>
            <a:p>
              <a:endParaRPr lang="en-US"/>
            </a:p>
          </p:txBody>
        </p:sp>
        <p:sp>
          <p:nvSpPr>
            <p:cNvPr id="12" name="Freeform: Shape 32">
              <a:extLst>
                <a:ext uri="{FF2B5EF4-FFF2-40B4-BE49-F238E27FC236}">
                  <a16:creationId xmlns:a16="http://schemas.microsoft.com/office/drawing/2014/main" id="{69FE296A-0031-81BC-6089-2A24FC515C4C}"/>
                </a:ext>
              </a:extLst>
            </p:cNvPr>
            <p:cNvSpPr>
              <a:spLocks noChangeAspect="1"/>
            </p:cNvSpPr>
            <p:nvPr/>
          </p:nvSpPr>
          <p:spPr>
            <a:xfrm>
              <a:off x="5637180" y="4666011"/>
              <a:ext cx="803243" cy="571118"/>
            </a:xfrm>
            <a:custGeom>
              <a:avLst/>
              <a:gdLst>
                <a:gd name="connsiteX0" fmla="*/ 285559 w 803243"/>
                <a:gd name="connsiteY0" fmla="*/ 0 h 571118"/>
                <a:gd name="connsiteX1" fmla="*/ 0 w 803243"/>
                <a:gd name="connsiteY1" fmla="*/ 285560 h 571118"/>
                <a:gd name="connsiteX2" fmla="*/ 0 w 803243"/>
                <a:gd name="connsiteY2" fmla="*/ 571119 h 571118"/>
                <a:gd name="connsiteX3" fmla="*/ 803243 w 803243"/>
                <a:gd name="connsiteY3" fmla="*/ 571119 h 571118"/>
                <a:gd name="connsiteX4" fmla="*/ 803243 w 803243"/>
                <a:gd name="connsiteY4" fmla="*/ 95 h 571118"/>
                <a:gd name="connsiteX5" fmla="*/ 285559 w 803243"/>
                <a:gd name="connsiteY5" fmla="*/ 95 h 571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571118">
                  <a:moveTo>
                    <a:pt x="285559" y="0"/>
                  </a:moveTo>
                  <a:cubicBezTo>
                    <a:pt x="127825" y="0"/>
                    <a:pt x="0" y="127826"/>
                    <a:pt x="0" y="285560"/>
                  </a:cubicBezTo>
                  <a:lnTo>
                    <a:pt x="0" y="571119"/>
                  </a:lnTo>
                  <a:lnTo>
                    <a:pt x="803243" y="571119"/>
                  </a:lnTo>
                  <a:lnTo>
                    <a:pt x="803243" y="95"/>
                  </a:lnTo>
                  <a:lnTo>
                    <a:pt x="285559" y="95"/>
                  </a:lnTo>
                  <a:close/>
                </a:path>
              </a:pathLst>
            </a:custGeom>
            <a:solidFill>
              <a:schemeClr val="accent2"/>
            </a:solidFill>
            <a:ln w="9525" cap="flat">
              <a:noFill/>
              <a:prstDash val="solid"/>
              <a:miter/>
            </a:ln>
          </p:spPr>
          <p:txBody>
            <a:bodyPr rtlCol="0" anchor="ctr"/>
            <a:lstStyle/>
            <a:p>
              <a:endParaRPr lang="en-US"/>
            </a:p>
          </p:txBody>
        </p:sp>
        <p:sp>
          <p:nvSpPr>
            <p:cNvPr id="13" name="Freeform: Shape 33">
              <a:extLst>
                <a:ext uri="{FF2B5EF4-FFF2-40B4-BE49-F238E27FC236}">
                  <a16:creationId xmlns:a16="http://schemas.microsoft.com/office/drawing/2014/main" id="{004E38EF-08B8-7AAB-45C8-0F4D1AAC55F4}"/>
                </a:ext>
              </a:extLst>
            </p:cNvPr>
            <p:cNvSpPr>
              <a:spLocks noChangeAspect="1"/>
            </p:cNvSpPr>
            <p:nvPr/>
          </p:nvSpPr>
          <p:spPr>
            <a:xfrm>
              <a:off x="6440518" y="4666011"/>
              <a:ext cx="803243" cy="571118"/>
            </a:xfrm>
            <a:custGeom>
              <a:avLst/>
              <a:gdLst>
                <a:gd name="connsiteX0" fmla="*/ 517684 w 803243"/>
                <a:gd name="connsiteY0" fmla="*/ 0 h 571118"/>
                <a:gd name="connsiteX1" fmla="*/ 803243 w 803243"/>
                <a:gd name="connsiteY1" fmla="*/ 285560 h 571118"/>
                <a:gd name="connsiteX2" fmla="*/ 803243 w 803243"/>
                <a:gd name="connsiteY2" fmla="*/ 571119 h 571118"/>
                <a:gd name="connsiteX3" fmla="*/ 0 w 803243"/>
                <a:gd name="connsiteY3" fmla="*/ 571119 h 571118"/>
                <a:gd name="connsiteX4" fmla="*/ 0 w 803243"/>
                <a:gd name="connsiteY4" fmla="*/ 95 h 571118"/>
                <a:gd name="connsiteX5" fmla="*/ 517684 w 803243"/>
                <a:gd name="connsiteY5" fmla="*/ 95 h 571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571118">
                  <a:moveTo>
                    <a:pt x="517684" y="0"/>
                  </a:moveTo>
                  <a:cubicBezTo>
                    <a:pt x="675418" y="0"/>
                    <a:pt x="803243" y="127826"/>
                    <a:pt x="803243" y="285560"/>
                  </a:cubicBezTo>
                  <a:lnTo>
                    <a:pt x="803243" y="571119"/>
                  </a:lnTo>
                  <a:lnTo>
                    <a:pt x="0" y="571119"/>
                  </a:lnTo>
                  <a:lnTo>
                    <a:pt x="0" y="95"/>
                  </a:lnTo>
                  <a:lnTo>
                    <a:pt x="517684" y="95"/>
                  </a:lnTo>
                  <a:close/>
                </a:path>
              </a:pathLst>
            </a:custGeom>
            <a:solidFill>
              <a:srgbClr val="E7E1DF"/>
            </a:solidFill>
            <a:ln w="9525" cap="flat">
              <a:noFill/>
              <a:prstDash val="solid"/>
              <a:miter/>
            </a:ln>
          </p:spPr>
          <p:txBody>
            <a:bodyPr rtlCol="0" anchor="ctr"/>
            <a:lstStyle/>
            <a:p>
              <a:endParaRPr lang="en-US"/>
            </a:p>
          </p:txBody>
        </p:sp>
        <p:sp>
          <p:nvSpPr>
            <p:cNvPr id="14" name="Freeform: Shape 34">
              <a:extLst>
                <a:ext uri="{FF2B5EF4-FFF2-40B4-BE49-F238E27FC236}">
                  <a16:creationId xmlns:a16="http://schemas.microsoft.com/office/drawing/2014/main" id="{1C775D9D-4C6A-8975-C972-8816C73BDE27}"/>
                </a:ext>
              </a:extLst>
            </p:cNvPr>
            <p:cNvSpPr>
              <a:spLocks noChangeAspect="1"/>
            </p:cNvSpPr>
            <p:nvPr/>
          </p:nvSpPr>
          <p:spPr>
            <a:xfrm>
              <a:off x="4833937" y="2381154"/>
              <a:ext cx="803243" cy="1142142"/>
            </a:xfrm>
            <a:custGeom>
              <a:avLst/>
              <a:gdLst>
                <a:gd name="connsiteX0" fmla="*/ 479203 w 803243"/>
                <a:gd name="connsiteY0" fmla="*/ 0 h 1142142"/>
                <a:gd name="connsiteX1" fmla="*/ 803243 w 803243"/>
                <a:gd name="connsiteY1" fmla="*/ 324041 h 1142142"/>
                <a:gd name="connsiteX2" fmla="*/ 803243 w 803243"/>
                <a:gd name="connsiteY2" fmla="*/ 1142143 h 1142142"/>
                <a:gd name="connsiteX3" fmla="*/ 0 w 803243"/>
                <a:gd name="connsiteY3" fmla="*/ 1142143 h 1142142"/>
                <a:gd name="connsiteX4" fmla="*/ 0 w 803243"/>
                <a:gd name="connsiteY4" fmla="*/ 0 h 1142142"/>
                <a:gd name="connsiteX5" fmla="*/ 479203 w 803243"/>
                <a:gd name="connsiteY5" fmla="*/ 0 h 11421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1142142">
                  <a:moveTo>
                    <a:pt x="479203" y="0"/>
                  </a:moveTo>
                  <a:cubicBezTo>
                    <a:pt x="658178" y="0"/>
                    <a:pt x="803243" y="145066"/>
                    <a:pt x="803243" y="324041"/>
                  </a:cubicBezTo>
                  <a:lnTo>
                    <a:pt x="803243" y="1142143"/>
                  </a:lnTo>
                  <a:lnTo>
                    <a:pt x="0" y="1142143"/>
                  </a:lnTo>
                  <a:lnTo>
                    <a:pt x="0" y="0"/>
                  </a:lnTo>
                  <a:lnTo>
                    <a:pt x="479203" y="0"/>
                  </a:lnTo>
                  <a:close/>
                </a:path>
              </a:pathLst>
            </a:custGeom>
            <a:solidFill>
              <a:schemeClr val="accent1"/>
            </a:solidFill>
            <a:ln w="9525" cap="flat">
              <a:noFill/>
              <a:prstDash val="solid"/>
              <a:miter/>
            </a:ln>
          </p:spPr>
          <p:txBody>
            <a:bodyPr rtlCol="0" anchor="ctr"/>
            <a:lstStyle/>
            <a:p>
              <a:endParaRPr lang="en-US"/>
            </a:p>
          </p:txBody>
        </p:sp>
        <p:sp>
          <p:nvSpPr>
            <p:cNvPr id="15" name="Freeform: Shape 35">
              <a:extLst>
                <a:ext uri="{FF2B5EF4-FFF2-40B4-BE49-F238E27FC236}">
                  <a16:creationId xmlns:a16="http://schemas.microsoft.com/office/drawing/2014/main" id="{D75E7932-0FB6-64F2-B35F-AABC08F90888}"/>
                </a:ext>
              </a:extLst>
            </p:cNvPr>
            <p:cNvSpPr>
              <a:spLocks noChangeAspect="1"/>
            </p:cNvSpPr>
            <p:nvPr/>
          </p:nvSpPr>
          <p:spPr>
            <a:xfrm>
              <a:off x="5637275" y="3523487"/>
              <a:ext cx="803243" cy="1142142"/>
            </a:xfrm>
            <a:custGeom>
              <a:avLst/>
              <a:gdLst>
                <a:gd name="connsiteX0" fmla="*/ 479203 w 803243"/>
                <a:gd name="connsiteY0" fmla="*/ 1142143 h 1142142"/>
                <a:gd name="connsiteX1" fmla="*/ 803243 w 803243"/>
                <a:gd name="connsiteY1" fmla="*/ 818102 h 1142142"/>
                <a:gd name="connsiteX2" fmla="*/ 803243 w 803243"/>
                <a:gd name="connsiteY2" fmla="*/ 0 h 1142142"/>
                <a:gd name="connsiteX3" fmla="*/ 0 w 803243"/>
                <a:gd name="connsiteY3" fmla="*/ 0 h 1142142"/>
                <a:gd name="connsiteX4" fmla="*/ 0 w 803243"/>
                <a:gd name="connsiteY4" fmla="*/ 1142143 h 1142142"/>
                <a:gd name="connsiteX5" fmla="*/ 479298 w 803243"/>
                <a:gd name="connsiteY5" fmla="*/ 1142143 h 11421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1142142">
                  <a:moveTo>
                    <a:pt x="479203" y="1142143"/>
                  </a:moveTo>
                  <a:cubicBezTo>
                    <a:pt x="658178" y="1142143"/>
                    <a:pt x="803243" y="997077"/>
                    <a:pt x="803243" y="818102"/>
                  </a:cubicBezTo>
                  <a:lnTo>
                    <a:pt x="803243" y="0"/>
                  </a:lnTo>
                  <a:lnTo>
                    <a:pt x="0" y="0"/>
                  </a:lnTo>
                  <a:lnTo>
                    <a:pt x="0" y="1142143"/>
                  </a:lnTo>
                  <a:lnTo>
                    <a:pt x="479298" y="1142143"/>
                  </a:lnTo>
                  <a:close/>
                </a:path>
              </a:pathLst>
            </a:custGeom>
            <a:solidFill>
              <a:srgbClr val="E7E1DF"/>
            </a:solidFill>
            <a:ln w="9525" cap="flat">
              <a:noFill/>
              <a:prstDash val="solid"/>
              <a:miter/>
            </a:ln>
          </p:spPr>
          <p:txBody>
            <a:bodyPr rtlCol="0" anchor="ctr"/>
            <a:lstStyle/>
            <a:p>
              <a:endParaRPr lang="en-US"/>
            </a:p>
          </p:txBody>
        </p:sp>
        <p:sp>
          <p:nvSpPr>
            <p:cNvPr id="16" name="Freeform: Shape 36">
              <a:extLst>
                <a:ext uri="{FF2B5EF4-FFF2-40B4-BE49-F238E27FC236}">
                  <a16:creationId xmlns:a16="http://schemas.microsoft.com/office/drawing/2014/main" id="{57FB1F63-CCE2-273B-C40B-56152D202E62}"/>
                </a:ext>
              </a:extLst>
            </p:cNvPr>
            <p:cNvSpPr>
              <a:spLocks noChangeAspect="1"/>
            </p:cNvSpPr>
            <p:nvPr/>
          </p:nvSpPr>
          <p:spPr>
            <a:xfrm>
              <a:off x="4833937" y="4094892"/>
              <a:ext cx="803243" cy="1142142"/>
            </a:xfrm>
            <a:custGeom>
              <a:avLst/>
              <a:gdLst>
                <a:gd name="connsiteX0" fmla="*/ 479203 w 803243"/>
                <a:gd name="connsiteY0" fmla="*/ 1142143 h 1142142"/>
                <a:gd name="connsiteX1" fmla="*/ 803243 w 803243"/>
                <a:gd name="connsiteY1" fmla="*/ 818102 h 1142142"/>
                <a:gd name="connsiteX2" fmla="*/ 803243 w 803243"/>
                <a:gd name="connsiteY2" fmla="*/ 0 h 1142142"/>
                <a:gd name="connsiteX3" fmla="*/ 0 w 803243"/>
                <a:gd name="connsiteY3" fmla="*/ 0 h 1142142"/>
                <a:gd name="connsiteX4" fmla="*/ 0 w 803243"/>
                <a:gd name="connsiteY4" fmla="*/ 1142143 h 1142142"/>
                <a:gd name="connsiteX5" fmla="*/ 479203 w 803243"/>
                <a:gd name="connsiteY5" fmla="*/ 1142143 h 11421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1142142">
                  <a:moveTo>
                    <a:pt x="479203" y="1142143"/>
                  </a:moveTo>
                  <a:cubicBezTo>
                    <a:pt x="658178" y="1142143"/>
                    <a:pt x="803243" y="997077"/>
                    <a:pt x="803243" y="818102"/>
                  </a:cubicBezTo>
                  <a:lnTo>
                    <a:pt x="803243" y="0"/>
                  </a:lnTo>
                  <a:lnTo>
                    <a:pt x="0" y="0"/>
                  </a:lnTo>
                  <a:lnTo>
                    <a:pt x="0" y="1142143"/>
                  </a:lnTo>
                  <a:lnTo>
                    <a:pt x="479203" y="1142143"/>
                  </a:lnTo>
                  <a:close/>
                </a:path>
              </a:pathLst>
            </a:custGeom>
            <a:solidFill>
              <a:schemeClr val="accent1"/>
            </a:solidFill>
            <a:ln w="9525" cap="flat">
              <a:noFill/>
              <a:prstDash val="solid"/>
              <a:miter/>
            </a:ln>
          </p:spPr>
          <p:txBody>
            <a:bodyPr rtlCol="0" anchor="ctr"/>
            <a:lstStyle/>
            <a:p>
              <a:endParaRPr lang="en-US"/>
            </a:p>
          </p:txBody>
        </p:sp>
        <p:sp>
          <p:nvSpPr>
            <p:cNvPr id="17" name="Freeform: Shape 37">
              <a:extLst>
                <a:ext uri="{FF2B5EF4-FFF2-40B4-BE49-F238E27FC236}">
                  <a16:creationId xmlns:a16="http://schemas.microsoft.com/office/drawing/2014/main" id="{014EC904-A4EA-3DEA-B024-5DC5F02EED0A}"/>
                </a:ext>
              </a:extLst>
            </p:cNvPr>
            <p:cNvSpPr>
              <a:spLocks noChangeAspect="1"/>
            </p:cNvSpPr>
            <p:nvPr/>
          </p:nvSpPr>
          <p:spPr>
            <a:xfrm>
              <a:off x="6440423" y="3523583"/>
              <a:ext cx="803243" cy="1142142"/>
            </a:xfrm>
            <a:custGeom>
              <a:avLst/>
              <a:gdLst>
                <a:gd name="connsiteX0" fmla="*/ 324040 w 803243"/>
                <a:gd name="connsiteY0" fmla="*/ 0 h 1142142"/>
                <a:gd name="connsiteX1" fmla="*/ 0 w 803243"/>
                <a:gd name="connsiteY1" fmla="*/ 324041 h 1142142"/>
                <a:gd name="connsiteX2" fmla="*/ 0 w 803243"/>
                <a:gd name="connsiteY2" fmla="*/ 1142143 h 1142142"/>
                <a:gd name="connsiteX3" fmla="*/ 803243 w 803243"/>
                <a:gd name="connsiteY3" fmla="*/ 1142143 h 1142142"/>
                <a:gd name="connsiteX4" fmla="*/ 803243 w 803243"/>
                <a:gd name="connsiteY4" fmla="*/ 0 h 1142142"/>
                <a:gd name="connsiteX5" fmla="*/ 324040 w 803243"/>
                <a:gd name="connsiteY5" fmla="*/ 0 h 11421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1142142">
                  <a:moveTo>
                    <a:pt x="324040" y="0"/>
                  </a:moveTo>
                  <a:cubicBezTo>
                    <a:pt x="145066" y="0"/>
                    <a:pt x="0" y="145066"/>
                    <a:pt x="0" y="324041"/>
                  </a:cubicBezTo>
                  <a:lnTo>
                    <a:pt x="0" y="1142143"/>
                  </a:lnTo>
                  <a:lnTo>
                    <a:pt x="803243" y="1142143"/>
                  </a:lnTo>
                  <a:lnTo>
                    <a:pt x="803243" y="0"/>
                  </a:lnTo>
                  <a:lnTo>
                    <a:pt x="324040" y="0"/>
                  </a:lnTo>
                  <a:close/>
                </a:path>
              </a:pathLst>
            </a:custGeom>
            <a:solidFill>
              <a:schemeClr val="accent1"/>
            </a:solidFill>
            <a:ln w="9525" cap="flat">
              <a:noFill/>
              <a:prstDash val="solid"/>
              <a:miter/>
            </a:ln>
          </p:spPr>
          <p:txBody>
            <a:bodyPr rtlCol="0" anchor="ctr"/>
            <a:lstStyle/>
            <a:p>
              <a:endParaRPr lang="en-US"/>
            </a:p>
          </p:txBody>
        </p:sp>
        <p:sp>
          <p:nvSpPr>
            <p:cNvPr id="18" name="Freeform: Shape 38">
              <a:extLst>
                <a:ext uri="{FF2B5EF4-FFF2-40B4-BE49-F238E27FC236}">
                  <a16:creationId xmlns:a16="http://schemas.microsoft.com/office/drawing/2014/main" id="{2D575801-093F-FE1B-1D2F-A91174798E5F}"/>
                </a:ext>
              </a:extLst>
            </p:cNvPr>
            <p:cNvSpPr>
              <a:spLocks noChangeAspect="1"/>
            </p:cNvSpPr>
            <p:nvPr/>
          </p:nvSpPr>
          <p:spPr>
            <a:xfrm>
              <a:off x="5637180" y="1810416"/>
              <a:ext cx="1606486" cy="1713166"/>
            </a:xfrm>
            <a:custGeom>
              <a:avLst/>
              <a:gdLst>
                <a:gd name="connsiteX0" fmla="*/ 324040 w 1606486"/>
                <a:gd name="connsiteY0" fmla="*/ 1713166 h 1713166"/>
                <a:gd name="connsiteX1" fmla="*/ 0 w 1606486"/>
                <a:gd name="connsiteY1" fmla="*/ 1389126 h 1713166"/>
                <a:gd name="connsiteX2" fmla="*/ 0 w 1606486"/>
                <a:gd name="connsiteY2" fmla="*/ 0 h 1713166"/>
                <a:gd name="connsiteX3" fmla="*/ 1606487 w 1606486"/>
                <a:gd name="connsiteY3" fmla="*/ 0 h 1713166"/>
                <a:gd name="connsiteX4" fmla="*/ 1606487 w 1606486"/>
                <a:gd name="connsiteY4" fmla="*/ 1713166 h 1713166"/>
                <a:gd name="connsiteX5" fmla="*/ 324040 w 1606486"/>
                <a:gd name="connsiteY5" fmla="*/ 1713166 h 17131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606486" h="1713166">
                  <a:moveTo>
                    <a:pt x="324040" y="1713166"/>
                  </a:moveTo>
                  <a:cubicBezTo>
                    <a:pt x="145066" y="1713166"/>
                    <a:pt x="0" y="1568101"/>
                    <a:pt x="0" y="1389126"/>
                  </a:cubicBezTo>
                  <a:lnTo>
                    <a:pt x="0" y="0"/>
                  </a:lnTo>
                  <a:lnTo>
                    <a:pt x="1606487" y="0"/>
                  </a:lnTo>
                  <a:lnTo>
                    <a:pt x="1606487" y="1713166"/>
                  </a:lnTo>
                  <a:lnTo>
                    <a:pt x="324040" y="1713166"/>
                  </a:lnTo>
                  <a:close/>
                </a:path>
              </a:pathLst>
            </a:custGeom>
            <a:solidFill>
              <a:schemeClr val="accent2"/>
            </a:solidFill>
            <a:ln w="9525" cap="flat">
              <a:noFill/>
              <a:prstDash val="solid"/>
              <a:miter/>
            </a:ln>
          </p:spPr>
          <p:txBody>
            <a:bodyPr rtlCol="0" anchor="ctr"/>
            <a:lstStyle/>
            <a:p>
              <a:endParaRPr lang="en-US"/>
            </a:p>
          </p:txBody>
        </p:sp>
      </p:grpSp>
    </p:spTree>
    <p:extLst>
      <p:ext uri="{BB962C8B-B14F-4D97-AF65-F5344CB8AC3E}">
        <p14:creationId xmlns:p14="http://schemas.microsoft.com/office/powerpoint/2010/main" val="166795680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Vit logo/Blå bakgrund">
    <p:spTree>
      <p:nvGrpSpPr>
        <p:cNvPr id="1" name=""/>
        <p:cNvGrpSpPr/>
        <p:nvPr/>
      </p:nvGrpSpPr>
      <p:grpSpPr>
        <a:xfrm>
          <a:off x="0" y="0"/>
          <a:ext cx="0" cy="0"/>
          <a:chOff x="0" y="0"/>
          <a:chExt cx="0" cy="0"/>
        </a:xfrm>
      </p:grpSpPr>
      <p:sp>
        <p:nvSpPr>
          <p:cNvPr id="4" name="Rektangel: ett hörn rundat 3">
            <a:extLst>
              <a:ext uri="{FF2B5EF4-FFF2-40B4-BE49-F238E27FC236}">
                <a16:creationId xmlns:a16="http://schemas.microsoft.com/office/drawing/2014/main" id="{DBBDC78D-1DE7-BCAF-99C5-1E1E43F52E1D}"/>
              </a:ext>
              <a:ext uri="{C183D7F6-B498-43B3-948B-1728B52AA6E4}">
                <adec:decorative xmlns:adec="http://schemas.microsoft.com/office/drawing/2017/decorative" val="1"/>
              </a:ext>
            </a:extLst>
          </p:cNvPr>
          <p:cNvSpPr/>
          <p:nvPr userDrawn="1"/>
        </p:nvSpPr>
        <p:spPr bwMode="black">
          <a:xfrm flipV="1">
            <a:off x="389262" y="380999"/>
            <a:ext cx="11412000" cy="6091200"/>
          </a:xfrm>
          <a:prstGeom prst="round1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dirty="0"/>
          </a:p>
        </p:txBody>
      </p:sp>
      <p:pic>
        <p:nvPicPr>
          <p:cNvPr id="6" name="Logo" descr="Logo: Västra Götalandsregionen">
            <a:extLst>
              <a:ext uri="{FF2B5EF4-FFF2-40B4-BE49-F238E27FC236}">
                <a16:creationId xmlns:a16="http://schemas.microsoft.com/office/drawing/2014/main" id="{F028FC9A-549E-C173-F6EE-DD2DADAFA6BB}"/>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3234210" y="2915466"/>
            <a:ext cx="5732564" cy="1161234"/>
          </a:xfrm>
          <a:prstGeom prst="rect">
            <a:avLst/>
          </a:prstGeom>
        </p:spPr>
      </p:pic>
      <p:sp>
        <p:nvSpPr>
          <p:cNvPr id="2" name="Platshållare för datum 1">
            <a:extLst>
              <a:ext uri="{FF2B5EF4-FFF2-40B4-BE49-F238E27FC236}">
                <a16:creationId xmlns:a16="http://schemas.microsoft.com/office/drawing/2014/main" id="{E455D0BA-9A24-0B1E-5104-31F55378AAA2}"/>
              </a:ext>
            </a:extLst>
          </p:cNvPr>
          <p:cNvSpPr>
            <a:spLocks noGrp="1"/>
          </p:cNvSpPr>
          <p:nvPr>
            <p:ph type="dt" sz="half" idx="10"/>
          </p:nvPr>
        </p:nvSpPr>
        <p:spPr/>
        <p:txBody>
          <a:bodyPr/>
          <a:lstStyle/>
          <a:p>
            <a:fld id="{5AEA829F-D110-4594-BF1E-BC35C6CAF356}" type="datetime1">
              <a:rPr lang="sv-SE" smtClean="0"/>
              <a:t>2026-02-09</a:t>
            </a:fld>
            <a:endParaRPr lang="sv-SE"/>
          </a:p>
        </p:txBody>
      </p:sp>
      <p:sp>
        <p:nvSpPr>
          <p:cNvPr id="7" name="Platshållare för sidfot 6">
            <a:extLst>
              <a:ext uri="{FF2B5EF4-FFF2-40B4-BE49-F238E27FC236}">
                <a16:creationId xmlns:a16="http://schemas.microsoft.com/office/drawing/2014/main" id="{4E6AFD7C-DEA7-9A46-2513-5293C0535394}"/>
              </a:ext>
            </a:extLst>
          </p:cNvPr>
          <p:cNvSpPr>
            <a:spLocks noGrp="1"/>
          </p:cNvSpPr>
          <p:nvPr>
            <p:ph type="ftr" sz="quarter" idx="11"/>
          </p:nvPr>
        </p:nvSpPr>
        <p:spPr/>
        <p:txBody>
          <a:bodyPr/>
          <a:lstStyle/>
          <a:p>
            <a:r>
              <a:rPr lang="sv-SE"/>
              <a:t>Sveriges regioner i samverkan</a:t>
            </a:r>
            <a:endParaRPr lang="sv-SE" dirty="0"/>
          </a:p>
        </p:txBody>
      </p:sp>
      <p:sp>
        <p:nvSpPr>
          <p:cNvPr id="3" name="Title 2">
            <a:extLst>
              <a:ext uri="{FF2B5EF4-FFF2-40B4-BE49-F238E27FC236}">
                <a16:creationId xmlns:a16="http://schemas.microsoft.com/office/drawing/2014/main" id="{C71987B4-A1C4-C717-553B-70AFEBCBFD71}"/>
              </a:ext>
            </a:extLst>
          </p:cNvPr>
          <p:cNvSpPr>
            <a:spLocks noGrp="1"/>
          </p:cNvSpPr>
          <p:nvPr>
            <p:ph type="title" hasCustomPrompt="1"/>
          </p:nvPr>
        </p:nvSpPr>
        <p:spPr>
          <a:xfrm>
            <a:off x="1100667" y="-1410109"/>
            <a:ext cx="8642350" cy="1047750"/>
          </a:xfrm>
        </p:spPr>
        <p:txBody>
          <a:bodyPr/>
          <a:lstStyle/>
          <a:p>
            <a:r>
              <a:rPr lang="sv-SE" noProof="0"/>
              <a:t>Skriv en rubrik för tillgänglighetsanpassning</a:t>
            </a:r>
          </a:p>
        </p:txBody>
      </p:sp>
    </p:spTree>
    <p:extLst>
      <p:ext uri="{BB962C8B-B14F-4D97-AF65-F5344CB8AC3E}">
        <p14:creationId xmlns:p14="http://schemas.microsoft.com/office/powerpoint/2010/main" val="425272656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
  <p:cSld name="1_Rubrik och innehåll">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15DE5013-2577-7BF3-35DB-D8CA471012B6}"/>
              </a:ext>
            </a:extLst>
          </p:cNvPr>
          <p:cNvSpPr>
            <a:spLocks noGrp="1"/>
          </p:cNvSpPr>
          <p:nvPr>
            <p:ph type="title"/>
          </p:nvPr>
        </p:nvSpPr>
        <p:spPr/>
        <p:txBody>
          <a:bodyPr/>
          <a:lstStyle/>
          <a:p>
            <a:r>
              <a:rPr lang="sv-SE"/>
              <a:t>Klicka här för att ändra mall för rubrikformat</a:t>
            </a:r>
          </a:p>
        </p:txBody>
      </p:sp>
      <p:sp>
        <p:nvSpPr>
          <p:cNvPr id="3" name="Platshållare för innehåll 2">
            <a:extLst>
              <a:ext uri="{FF2B5EF4-FFF2-40B4-BE49-F238E27FC236}">
                <a16:creationId xmlns:a16="http://schemas.microsoft.com/office/drawing/2014/main" id="{A70E9D19-3B51-D76F-6FD3-F2DC0BDFC766}"/>
              </a:ext>
            </a:extLst>
          </p:cNvPr>
          <p:cNvSpPr>
            <a:spLocks noGrp="1"/>
          </p:cNvSpPr>
          <p:nvPr>
            <p:ph idx="1"/>
          </p:nvPr>
        </p:nvSpPr>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4" name="Platshållare för datum 3">
            <a:extLst>
              <a:ext uri="{FF2B5EF4-FFF2-40B4-BE49-F238E27FC236}">
                <a16:creationId xmlns:a16="http://schemas.microsoft.com/office/drawing/2014/main" id="{970ABB4A-CF28-F6AB-A76E-491D22C217BD}"/>
              </a:ext>
            </a:extLst>
          </p:cNvPr>
          <p:cNvSpPr>
            <a:spLocks noGrp="1"/>
          </p:cNvSpPr>
          <p:nvPr>
            <p:ph type="dt" sz="half" idx="10"/>
          </p:nvPr>
        </p:nvSpPr>
        <p:spPr/>
        <p:txBody>
          <a:bodyPr/>
          <a:lstStyle/>
          <a:p>
            <a:fld id="{DAF2328D-A4EE-4C79-8DEE-E0B68BF243E1}" type="datetime1">
              <a:rPr lang="sv-SE" smtClean="0"/>
              <a:t>2026-02-09</a:t>
            </a:fld>
            <a:endParaRPr lang="sv-SE"/>
          </a:p>
        </p:txBody>
      </p:sp>
      <p:sp>
        <p:nvSpPr>
          <p:cNvPr id="5" name="Platshållare för sidfot 4">
            <a:extLst>
              <a:ext uri="{FF2B5EF4-FFF2-40B4-BE49-F238E27FC236}">
                <a16:creationId xmlns:a16="http://schemas.microsoft.com/office/drawing/2014/main" id="{4F84B5EF-5B9F-48A5-6213-E905F53B2E81}"/>
              </a:ext>
            </a:extLst>
          </p:cNvPr>
          <p:cNvSpPr>
            <a:spLocks noGrp="1"/>
          </p:cNvSpPr>
          <p:nvPr>
            <p:ph type="ftr" sz="quarter" idx="11"/>
          </p:nvPr>
        </p:nvSpPr>
        <p:spPr/>
        <p:txBody>
          <a:bodyPr/>
          <a:lstStyle/>
          <a:p>
            <a:r>
              <a:rPr lang="sv-SE"/>
              <a:t>Sveriges regioner i samverkan</a:t>
            </a:r>
          </a:p>
        </p:txBody>
      </p:sp>
      <p:sp>
        <p:nvSpPr>
          <p:cNvPr id="6" name="Platshållare för bildnummer 5">
            <a:extLst>
              <a:ext uri="{FF2B5EF4-FFF2-40B4-BE49-F238E27FC236}">
                <a16:creationId xmlns:a16="http://schemas.microsoft.com/office/drawing/2014/main" id="{9177DBD9-E0A5-4874-3655-D3664B3E2F55}"/>
              </a:ext>
            </a:extLst>
          </p:cNvPr>
          <p:cNvSpPr>
            <a:spLocks noGrp="1"/>
          </p:cNvSpPr>
          <p:nvPr>
            <p:ph type="sldNum" sz="quarter" idx="12"/>
          </p:nvPr>
        </p:nvSpPr>
        <p:spPr/>
        <p:txBody>
          <a:bodyPr/>
          <a:lstStyle/>
          <a:p>
            <a:fld id="{D2BF8D63-D742-454E-BE93-7921284A8D15}" type="slidenum">
              <a:rPr lang="sv-SE" smtClean="0"/>
              <a:t>‹#›</a:t>
            </a:fld>
            <a:endParaRPr lang="sv-SE"/>
          </a:p>
        </p:txBody>
      </p:sp>
    </p:spTree>
    <p:extLst>
      <p:ext uri="{BB962C8B-B14F-4D97-AF65-F5344CB8AC3E}">
        <p14:creationId xmlns:p14="http://schemas.microsoft.com/office/powerpoint/2010/main" val="356928034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2_Rubrik och innehåll">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76B25631-0701-40C3-A2E5-991715C6245C}"/>
              </a:ext>
            </a:extLst>
          </p:cNvPr>
          <p:cNvSpPr>
            <a:spLocks noGrp="1"/>
          </p:cNvSpPr>
          <p:nvPr>
            <p:ph type="title" hasCustomPrompt="1"/>
          </p:nvPr>
        </p:nvSpPr>
        <p:spPr/>
        <p:txBody>
          <a:bodyPr/>
          <a:lstStyle>
            <a:lvl1pPr>
              <a:defRPr/>
            </a:lvl1pPr>
          </a:lstStyle>
          <a:p>
            <a:r>
              <a:rPr lang="sv-SE"/>
              <a:t>Klicka för att lägga till rubrik</a:t>
            </a:r>
          </a:p>
        </p:txBody>
      </p:sp>
      <p:sp>
        <p:nvSpPr>
          <p:cNvPr id="14" name="Platshållare för innehåll 13">
            <a:extLst>
              <a:ext uri="{FF2B5EF4-FFF2-40B4-BE49-F238E27FC236}">
                <a16:creationId xmlns:a16="http://schemas.microsoft.com/office/drawing/2014/main" id="{A9936CC4-BC31-7B4D-38E0-EC836B72C571}"/>
              </a:ext>
            </a:extLst>
          </p:cNvPr>
          <p:cNvSpPr>
            <a:spLocks noGrp="1"/>
          </p:cNvSpPr>
          <p:nvPr>
            <p:ph sz="quarter" idx="13"/>
          </p:nvPr>
        </p:nvSpPr>
        <p:spPr>
          <a:xfrm>
            <a:off x="1092201" y="2113722"/>
            <a:ext cx="8650817" cy="3311527"/>
          </a:xfrm>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3" name="Platshållare för datum 2">
            <a:extLst>
              <a:ext uri="{FF2B5EF4-FFF2-40B4-BE49-F238E27FC236}">
                <a16:creationId xmlns:a16="http://schemas.microsoft.com/office/drawing/2014/main" id="{F168E8F4-CCAB-9D62-770E-18594C9FC9F7}"/>
              </a:ext>
            </a:extLst>
          </p:cNvPr>
          <p:cNvSpPr>
            <a:spLocks noGrp="1"/>
          </p:cNvSpPr>
          <p:nvPr>
            <p:ph type="dt" sz="half" idx="14"/>
          </p:nvPr>
        </p:nvSpPr>
        <p:spPr/>
        <p:txBody>
          <a:bodyPr/>
          <a:lstStyle/>
          <a:p>
            <a:fld id="{094EC4B8-68CD-44A3-B172-19A87347D395}" type="datetime1">
              <a:rPr lang="sv-SE" smtClean="0"/>
              <a:t>2026-02-09</a:t>
            </a:fld>
            <a:endParaRPr lang="sv-SE"/>
          </a:p>
        </p:txBody>
      </p:sp>
      <p:sp>
        <p:nvSpPr>
          <p:cNvPr id="6" name="Platshållare för sidfot 5">
            <a:extLst>
              <a:ext uri="{FF2B5EF4-FFF2-40B4-BE49-F238E27FC236}">
                <a16:creationId xmlns:a16="http://schemas.microsoft.com/office/drawing/2014/main" id="{161B6ECD-BDF0-7F15-B856-12CA1DBAC087}"/>
              </a:ext>
            </a:extLst>
          </p:cNvPr>
          <p:cNvSpPr>
            <a:spLocks noGrp="1"/>
          </p:cNvSpPr>
          <p:nvPr>
            <p:ph type="ftr" sz="quarter" idx="15"/>
          </p:nvPr>
        </p:nvSpPr>
        <p:spPr/>
        <p:txBody>
          <a:bodyPr/>
          <a:lstStyle/>
          <a:p>
            <a:endParaRPr lang="sv-SE"/>
          </a:p>
        </p:txBody>
      </p:sp>
      <p:sp>
        <p:nvSpPr>
          <p:cNvPr id="7" name="Rektangel: ett hörn rundat 6">
            <a:extLst>
              <a:ext uri="{FF2B5EF4-FFF2-40B4-BE49-F238E27FC236}">
                <a16:creationId xmlns:a16="http://schemas.microsoft.com/office/drawing/2014/main" id="{73A585E4-AFD9-73B3-6228-5EC2E00562BE}"/>
              </a:ext>
              <a:ext uri="{C183D7F6-B498-43B3-948B-1728B52AA6E4}">
                <adec:decorative xmlns:adec="http://schemas.microsoft.com/office/drawing/2017/decorative" val="1"/>
              </a:ext>
            </a:extLst>
          </p:cNvPr>
          <p:cNvSpPr>
            <a:spLocks noGrp="1" noRot="1" noMove="1" noResize="1" noEditPoints="1" noAdjustHandles="1" noChangeArrowheads="1" noChangeShapeType="1"/>
          </p:cNvSpPr>
          <p:nvPr userDrawn="1"/>
        </p:nvSpPr>
        <p:spPr>
          <a:xfrm flipH="1" flipV="1">
            <a:off x="10371139" y="381000"/>
            <a:ext cx="1433512" cy="1019173"/>
          </a:xfrm>
          <a:prstGeom prst="round1Rect">
            <a:avLst>
              <a:gd name="adj" fmla="val 48902"/>
            </a:avLst>
          </a:prstGeom>
          <a:solidFill>
            <a:srgbClr val="E7E1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351"/>
          </a:p>
        </p:txBody>
      </p:sp>
      <p:sp>
        <p:nvSpPr>
          <p:cNvPr id="8" name="Rektangel: ett hörn rundat 7">
            <a:extLst>
              <a:ext uri="{FF2B5EF4-FFF2-40B4-BE49-F238E27FC236}">
                <a16:creationId xmlns:a16="http://schemas.microsoft.com/office/drawing/2014/main" id="{B5372248-D21F-8D52-3DB3-51A7B660569B}"/>
              </a:ext>
              <a:ext uri="{C183D7F6-B498-43B3-948B-1728B52AA6E4}">
                <adec:decorative xmlns:adec="http://schemas.microsoft.com/office/drawing/2017/decorative" val="1"/>
              </a:ext>
            </a:extLst>
          </p:cNvPr>
          <p:cNvSpPr>
            <a:spLocks noGrp="1" noRot="1" noMove="1" noResize="1" noEditPoints="1" noAdjustHandles="1" noChangeArrowheads="1" noChangeShapeType="1"/>
          </p:cNvSpPr>
          <p:nvPr userDrawn="1"/>
        </p:nvSpPr>
        <p:spPr>
          <a:xfrm flipV="1">
            <a:off x="10371139" y="1400174"/>
            <a:ext cx="1433512" cy="2032001"/>
          </a:xfrm>
          <a:prstGeom prst="round1Rect">
            <a:avLst>
              <a:gd name="adj" fmla="val 40264"/>
            </a:avLst>
          </a:prstGeom>
          <a:solidFill>
            <a:srgbClr val="FFC10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351"/>
          </a:p>
        </p:txBody>
      </p:sp>
      <p:sp>
        <p:nvSpPr>
          <p:cNvPr id="9" name="Rektangel: ett hörn rundat 8">
            <a:extLst>
              <a:ext uri="{FF2B5EF4-FFF2-40B4-BE49-F238E27FC236}">
                <a16:creationId xmlns:a16="http://schemas.microsoft.com/office/drawing/2014/main" id="{10FBF7AD-460F-553E-5C7C-F85B1FC5BAEB}"/>
              </a:ext>
              <a:ext uri="{C183D7F6-B498-43B3-948B-1728B52AA6E4}">
                <adec:decorative xmlns:adec="http://schemas.microsoft.com/office/drawing/2017/decorative" val="1"/>
              </a:ext>
            </a:extLst>
          </p:cNvPr>
          <p:cNvSpPr>
            <a:spLocks noGrp="1" noRot="1" noMove="1" noResize="1" noEditPoints="1" noAdjustHandles="1" noChangeArrowheads="1" noChangeShapeType="1"/>
          </p:cNvSpPr>
          <p:nvPr userDrawn="1"/>
        </p:nvSpPr>
        <p:spPr>
          <a:xfrm flipV="1">
            <a:off x="10371139" y="3439316"/>
            <a:ext cx="1433512" cy="3056099"/>
          </a:xfrm>
          <a:prstGeom prst="round1Rect">
            <a:avLst>
              <a:gd name="adj" fmla="val 40264"/>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351"/>
          </a:p>
        </p:txBody>
      </p:sp>
    </p:spTree>
    <p:extLst>
      <p:ext uri="{BB962C8B-B14F-4D97-AF65-F5344CB8AC3E}">
        <p14:creationId xmlns:p14="http://schemas.microsoft.com/office/powerpoint/2010/main" val="236428411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Rubrikbild med bi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A258EC79-F416-4E3D-A67E-4A13E8004581}"/>
              </a:ext>
            </a:extLst>
          </p:cNvPr>
          <p:cNvSpPr>
            <a:spLocks noGrp="1"/>
          </p:cNvSpPr>
          <p:nvPr>
            <p:ph type="ctrTitle" hasCustomPrompt="1"/>
          </p:nvPr>
        </p:nvSpPr>
        <p:spPr>
          <a:xfrm>
            <a:off x="891539" y="1152048"/>
            <a:ext cx="5737196" cy="2387600"/>
          </a:xfrm>
        </p:spPr>
        <p:txBody>
          <a:bodyPr anchor="b"/>
          <a:lstStyle>
            <a:lvl1pPr algn="l">
              <a:lnSpc>
                <a:spcPct val="110000"/>
              </a:lnSpc>
              <a:defRPr sz="3500" b="1"/>
            </a:lvl1pPr>
          </a:lstStyle>
          <a:p>
            <a:r>
              <a:rPr lang="sv-SE" dirty="0"/>
              <a:t>Klicka för att lägga till rubrik</a:t>
            </a:r>
          </a:p>
        </p:txBody>
      </p:sp>
      <p:sp>
        <p:nvSpPr>
          <p:cNvPr id="3" name="Underrubrik 2">
            <a:extLst>
              <a:ext uri="{FF2B5EF4-FFF2-40B4-BE49-F238E27FC236}">
                <a16:creationId xmlns:a16="http://schemas.microsoft.com/office/drawing/2014/main" id="{0B04F11C-8931-4F2C-862F-B58C9926FB12}"/>
              </a:ext>
            </a:extLst>
          </p:cNvPr>
          <p:cNvSpPr>
            <a:spLocks noGrp="1"/>
          </p:cNvSpPr>
          <p:nvPr>
            <p:ph type="subTitle" idx="1" hasCustomPrompt="1"/>
          </p:nvPr>
        </p:nvSpPr>
        <p:spPr>
          <a:xfrm>
            <a:off x="892514" y="3683107"/>
            <a:ext cx="5737196" cy="1683433"/>
          </a:xfrm>
        </p:spPr>
        <p:txBody>
          <a:bodyPr/>
          <a:lstStyle>
            <a:lvl1pPr marL="0" indent="0" algn="l">
              <a:buNone/>
              <a:defRPr sz="2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sv-SE" dirty="0"/>
              <a:t>Klicka för att lägga till underrubrik</a:t>
            </a:r>
          </a:p>
        </p:txBody>
      </p:sp>
      <p:pic>
        <p:nvPicPr>
          <p:cNvPr id="28" name="Logo" descr="Västra Götalandsregionen, logo">
            <a:extLst>
              <a:ext uri="{FF2B5EF4-FFF2-40B4-BE49-F238E27FC236}">
                <a16:creationId xmlns:a16="http://schemas.microsoft.com/office/drawing/2014/main" id="{6A0989A0-7A4A-9CD0-D751-D56C294A5842}"/>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374874" y="6030915"/>
            <a:ext cx="2147886" cy="435093"/>
          </a:xfrm>
          <a:prstGeom prst="rect">
            <a:avLst/>
          </a:prstGeom>
        </p:spPr>
      </p:pic>
      <p:sp>
        <p:nvSpPr>
          <p:cNvPr id="6" name="textruta 5">
            <a:extLst>
              <a:ext uri="{FF2B5EF4-FFF2-40B4-BE49-F238E27FC236}">
                <a16:creationId xmlns:a16="http://schemas.microsoft.com/office/drawing/2014/main" id="{AA71F2BA-C943-46F6-00FD-63E44941990B}"/>
              </a:ext>
            </a:extLst>
          </p:cNvPr>
          <p:cNvSpPr txBox="1"/>
          <p:nvPr userDrawn="1"/>
        </p:nvSpPr>
        <p:spPr>
          <a:xfrm>
            <a:off x="704895" y="6466008"/>
            <a:ext cx="695282" cy="276999"/>
          </a:xfrm>
          <a:prstGeom prst="rect">
            <a:avLst/>
          </a:prstGeom>
          <a:noFill/>
        </p:spPr>
        <p:txBody>
          <a:bodyPr wrap="square" lIns="0" tIns="0" rIns="0" bIns="0" rtlCol="0">
            <a:spAutoFit/>
          </a:bodyPr>
          <a:lstStyle/>
          <a:p>
            <a:pPr algn="l"/>
            <a:r>
              <a:rPr lang="sv-SE">
                <a:solidFill>
                  <a:schemeClr val="bg1"/>
                </a:solidFill>
              </a:rPr>
              <a:t>TEst</a:t>
            </a:r>
            <a:endParaRPr lang="sv-SE" dirty="0">
              <a:solidFill>
                <a:schemeClr val="bg1"/>
              </a:solidFill>
            </a:endParaRPr>
          </a:p>
        </p:txBody>
      </p:sp>
      <p:sp>
        <p:nvSpPr>
          <p:cNvPr id="7" name="Platshållare för datum 6">
            <a:extLst>
              <a:ext uri="{FF2B5EF4-FFF2-40B4-BE49-F238E27FC236}">
                <a16:creationId xmlns:a16="http://schemas.microsoft.com/office/drawing/2014/main" id="{C4CBFC51-E299-C1C6-C259-2EC78776D974}"/>
              </a:ext>
            </a:extLst>
          </p:cNvPr>
          <p:cNvSpPr>
            <a:spLocks noGrp="1"/>
          </p:cNvSpPr>
          <p:nvPr>
            <p:ph type="dt" sz="half" idx="14"/>
          </p:nvPr>
        </p:nvSpPr>
        <p:spPr/>
        <p:txBody>
          <a:bodyPr/>
          <a:lstStyle/>
          <a:p>
            <a:fld id="{0C25D097-CE52-4FF8-A9E3-5F5DDB4869EF}" type="datetime1">
              <a:rPr lang="sv-SE" smtClean="0"/>
              <a:t>2026-02-09</a:t>
            </a:fld>
            <a:endParaRPr lang="sv-SE"/>
          </a:p>
        </p:txBody>
      </p:sp>
      <p:sp>
        <p:nvSpPr>
          <p:cNvPr id="8" name="Platshållare för sidfot 7">
            <a:extLst>
              <a:ext uri="{FF2B5EF4-FFF2-40B4-BE49-F238E27FC236}">
                <a16:creationId xmlns:a16="http://schemas.microsoft.com/office/drawing/2014/main" id="{DAF13055-4269-7909-D2F6-610F622CD5BE}"/>
              </a:ext>
            </a:extLst>
          </p:cNvPr>
          <p:cNvSpPr>
            <a:spLocks noGrp="1"/>
          </p:cNvSpPr>
          <p:nvPr>
            <p:ph type="ftr" sz="quarter" idx="15"/>
          </p:nvPr>
        </p:nvSpPr>
        <p:spPr/>
        <p:txBody>
          <a:bodyPr/>
          <a:lstStyle/>
          <a:p>
            <a:r>
              <a:rPr lang="sv-SE"/>
              <a:t>Sveriges regioner i samverkan</a:t>
            </a:r>
            <a:endParaRPr lang="sv-SE" dirty="0"/>
          </a:p>
        </p:txBody>
      </p:sp>
      <p:sp>
        <p:nvSpPr>
          <p:cNvPr id="4" name="Platshållare för bild 3">
            <a:extLst>
              <a:ext uri="{FF2B5EF4-FFF2-40B4-BE49-F238E27FC236}">
                <a16:creationId xmlns:a16="http://schemas.microsoft.com/office/drawing/2014/main" id="{2ACE7E74-CDF2-8E7F-0785-3738B875A2CD}"/>
              </a:ext>
            </a:extLst>
          </p:cNvPr>
          <p:cNvSpPr>
            <a:spLocks noGrp="1"/>
          </p:cNvSpPr>
          <p:nvPr>
            <p:ph type="pic" sz="quarter" idx="16"/>
          </p:nvPr>
        </p:nvSpPr>
        <p:spPr>
          <a:xfrm>
            <a:off x="8945549" y="386435"/>
            <a:ext cx="2855885" cy="3045534"/>
          </a:xfrm>
          <a:custGeom>
            <a:avLst/>
            <a:gdLst>
              <a:gd name="connsiteX0" fmla="*/ 0 w 2855885"/>
              <a:gd name="connsiteY0" fmla="*/ 0 h 3045534"/>
              <a:gd name="connsiteX1" fmla="*/ 2855885 w 2855885"/>
              <a:gd name="connsiteY1" fmla="*/ 0 h 3045534"/>
              <a:gd name="connsiteX2" fmla="*/ 2855885 w 2855885"/>
              <a:gd name="connsiteY2" fmla="*/ 3045534 h 3045534"/>
              <a:gd name="connsiteX3" fmla="*/ 576053 w 2855885"/>
              <a:gd name="connsiteY3" fmla="*/ 3045534 h 3045534"/>
              <a:gd name="connsiteX4" fmla="*/ 0 w 2855885"/>
              <a:gd name="connsiteY4" fmla="*/ 2469481 h 304553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55885" h="3045534">
                <a:moveTo>
                  <a:pt x="0" y="0"/>
                </a:moveTo>
                <a:lnTo>
                  <a:pt x="2855885" y="0"/>
                </a:lnTo>
                <a:lnTo>
                  <a:pt x="2855885" y="3045534"/>
                </a:lnTo>
                <a:lnTo>
                  <a:pt x="576053" y="3045534"/>
                </a:lnTo>
                <a:cubicBezTo>
                  <a:pt x="257887" y="3045534"/>
                  <a:pt x="0" y="2787649"/>
                  <a:pt x="0" y="2469481"/>
                </a:cubicBezTo>
                <a:close/>
              </a:path>
            </a:pathLst>
          </a:custGeom>
          <a:solidFill>
            <a:schemeClr val="accent2"/>
          </a:solidFill>
        </p:spPr>
        <p:txBody>
          <a:bodyPr wrap="square">
            <a:noAutofit/>
          </a:bodyPr>
          <a:lstStyle>
            <a:lvl1pPr marL="0" indent="0">
              <a:buNone/>
              <a:defRPr/>
            </a:lvl1pPr>
          </a:lstStyle>
          <a:p>
            <a:pPr marL="0" marR="0" lvl="0" indent="0" algn="l" defTabSz="914400" rtl="0" eaLnBrk="1" fontAlgn="auto" latinLnBrk="0" hangingPunct="1">
              <a:lnSpc>
                <a:spcPct val="130000"/>
              </a:lnSpc>
              <a:spcBef>
                <a:spcPts val="1000"/>
              </a:spcBef>
              <a:spcAft>
                <a:spcPts val="0"/>
              </a:spcAft>
              <a:buClrTx/>
              <a:buSzTx/>
              <a:buFont typeface="Verdana" panose="020B0604030504040204" pitchFamily="34" charset="0"/>
              <a:buNone/>
              <a:tabLst/>
              <a:defRPr/>
            </a:pPr>
            <a:r>
              <a:rPr lang="sv-SE" dirty="0"/>
              <a:t>Klicka på ikonen för att lägga till en bild</a:t>
            </a:r>
          </a:p>
          <a:p>
            <a:endParaRPr lang="sv-SE" dirty="0"/>
          </a:p>
        </p:txBody>
      </p:sp>
      <p:sp>
        <p:nvSpPr>
          <p:cNvPr id="5" name="Freeform: Shape 32">
            <a:extLst>
              <a:ext uri="{FF2B5EF4-FFF2-40B4-BE49-F238E27FC236}">
                <a16:creationId xmlns:a16="http://schemas.microsoft.com/office/drawing/2014/main" id="{FCA1630E-4FA1-813B-6FB5-6B8EA29DFC23}"/>
              </a:ext>
            </a:extLst>
          </p:cNvPr>
          <p:cNvSpPr>
            <a:spLocks noChangeAspect="1"/>
          </p:cNvSpPr>
          <p:nvPr userDrawn="1"/>
        </p:nvSpPr>
        <p:spPr>
          <a:xfrm>
            <a:off x="7517605" y="385758"/>
            <a:ext cx="1427943" cy="1015289"/>
          </a:xfrm>
          <a:custGeom>
            <a:avLst/>
            <a:gdLst>
              <a:gd name="connsiteX0" fmla="*/ 517684 w 803243"/>
              <a:gd name="connsiteY0" fmla="*/ 571119 h 571118"/>
              <a:gd name="connsiteX1" fmla="*/ 803243 w 803243"/>
              <a:gd name="connsiteY1" fmla="*/ 285559 h 571118"/>
              <a:gd name="connsiteX2" fmla="*/ 803243 w 803243"/>
              <a:gd name="connsiteY2" fmla="*/ 0 h 571118"/>
              <a:gd name="connsiteX3" fmla="*/ 0 w 803243"/>
              <a:gd name="connsiteY3" fmla="*/ 0 h 571118"/>
              <a:gd name="connsiteX4" fmla="*/ 0 w 803243"/>
              <a:gd name="connsiteY4" fmla="*/ 571024 h 571118"/>
              <a:gd name="connsiteX5" fmla="*/ 517684 w 803243"/>
              <a:gd name="connsiteY5" fmla="*/ 571024 h 571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571118">
                <a:moveTo>
                  <a:pt x="517684" y="571119"/>
                </a:moveTo>
                <a:cubicBezTo>
                  <a:pt x="675418" y="571119"/>
                  <a:pt x="803243" y="443294"/>
                  <a:pt x="803243" y="285559"/>
                </a:cubicBezTo>
                <a:lnTo>
                  <a:pt x="803243" y="0"/>
                </a:lnTo>
                <a:lnTo>
                  <a:pt x="0" y="0"/>
                </a:lnTo>
                <a:lnTo>
                  <a:pt x="0" y="571024"/>
                </a:lnTo>
                <a:lnTo>
                  <a:pt x="517684" y="571024"/>
                </a:lnTo>
                <a:close/>
              </a:path>
            </a:pathLst>
          </a:custGeom>
          <a:solidFill>
            <a:srgbClr val="E7E1DF"/>
          </a:solidFill>
          <a:ln w="9525" cap="flat">
            <a:noFill/>
            <a:prstDash val="solid"/>
            <a:miter/>
          </a:ln>
        </p:spPr>
        <p:txBody>
          <a:bodyPr rtlCol="0" anchor="ctr"/>
          <a:lstStyle/>
          <a:p>
            <a:endParaRPr lang="en-US"/>
          </a:p>
        </p:txBody>
      </p:sp>
      <p:sp>
        <p:nvSpPr>
          <p:cNvPr id="9" name="Freeform: Shape 33">
            <a:extLst>
              <a:ext uri="{FF2B5EF4-FFF2-40B4-BE49-F238E27FC236}">
                <a16:creationId xmlns:a16="http://schemas.microsoft.com/office/drawing/2014/main" id="{2B03F9E4-CBF3-3FAD-7A8C-30005A1801FA}"/>
              </a:ext>
            </a:extLst>
          </p:cNvPr>
          <p:cNvSpPr>
            <a:spLocks noChangeAspect="1"/>
          </p:cNvSpPr>
          <p:nvPr userDrawn="1"/>
        </p:nvSpPr>
        <p:spPr>
          <a:xfrm>
            <a:off x="7517605" y="3431800"/>
            <a:ext cx="1427943" cy="1015291"/>
          </a:xfrm>
          <a:custGeom>
            <a:avLst/>
            <a:gdLst>
              <a:gd name="connsiteX0" fmla="*/ 517684 w 803243"/>
              <a:gd name="connsiteY0" fmla="*/ 571119 h 571119"/>
              <a:gd name="connsiteX1" fmla="*/ 803243 w 803243"/>
              <a:gd name="connsiteY1" fmla="*/ 285559 h 571119"/>
              <a:gd name="connsiteX2" fmla="*/ 803243 w 803243"/>
              <a:gd name="connsiteY2" fmla="*/ 0 h 571119"/>
              <a:gd name="connsiteX3" fmla="*/ 0 w 803243"/>
              <a:gd name="connsiteY3" fmla="*/ 0 h 571119"/>
              <a:gd name="connsiteX4" fmla="*/ 0 w 803243"/>
              <a:gd name="connsiteY4" fmla="*/ 571024 h 571119"/>
              <a:gd name="connsiteX5" fmla="*/ 517684 w 803243"/>
              <a:gd name="connsiteY5" fmla="*/ 571024 h 5711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571119">
                <a:moveTo>
                  <a:pt x="517684" y="571119"/>
                </a:moveTo>
                <a:cubicBezTo>
                  <a:pt x="675418" y="571119"/>
                  <a:pt x="803243" y="443294"/>
                  <a:pt x="803243" y="285559"/>
                </a:cubicBezTo>
                <a:lnTo>
                  <a:pt x="803243" y="0"/>
                </a:lnTo>
                <a:lnTo>
                  <a:pt x="0" y="0"/>
                </a:lnTo>
                <a:lnTo>
                  <a:pt x="0" y="571024"/>
                </a:lnTo>
                <a:lnTo>
                  <a:pt x="517684" y="571024"/>
                </a:lnTo>
                <a:close/>
              </a:path>
            </a:pathLst>
          </a:custGeom>
          <a:solidFill>
            <a:schemeClr val="accent2"/>
          </a:solidFill>
          <a:ln w="9525" cap="flat">
            <a:noFill/>
            <a:prstDash val="solid"/>
            <a:miter/>
          </a:ln>
        </p:spPr>
        <p:txBody>
          <a:bodyPr rtlCol="0" anchor="ctr"/>
          <a:lstStyle/>
          <a:p>
            <a:endParaRPr lang="en-US"/>
          </a:p>
        </p:txBody>
      </p:sp>
      <p:sp>
        <p:nvSpPr>
          <p:cNvPr id="10" name="Freeform: Shape 34">
            <a:extLst>
              <a:ext uri="{FF2B5EF4-FFF2-40B4-BE49-F238E27FC236}">
                <a16:creationId xmlns:a16="http://schemas.microsoft.com/office/drawing/2014/main" id="{DAB90BBB-7589-BC25-6C27-BE15CF7BF058}"/>
              </a:ext>
            </a:extLst>
          </p:cNvPr>
          <p:cNvSpPr>
            <a:spLocks noChangeAspect="1"/>
          </p:cNvSpPr>
          <p:nvPr userDrawn="1"/>
        </p:nvSpPr>
        <p:spPr>
          <a:xfrm>
            <a:off x="8945548" y="5462891"/>
            <a:ext cx="1427943" cy="1015289"/>
          </a:xfrm>
          <a:custGeom>
            <a:avLst/>
            <a:gdLst>
              <a:gd name="connsiteX0" fmla="*/ 285559 w 803243"/>
              <a:gd name="connsiteY0" fmla="*/ 0 h 571118"/>
              <a:gd name="connsiteX1" fmla="*/ 0 w 803243"/>
              <a:gd name="connsiteY1" fmla="*/ 285560 h 571118"/>
              <a:gd name="connsiteX2" fmla="*/ 0 w 803243"/>
              <a:gd name="connsiteY2" fmla="*/ 571119 h 571118"/>
              <a:gd name="connsiteX3" fmla="*/ 803243 w 803243"/>
              <a:gd name="connsiteY3" fmla="*/ 571119 h 571118"/>
              <a:gd name="connsiteX4" fmla="*/ 803243 w 803243"/>
              <a:gd name="connsiteY4" fmla="*/ 95 h 571118"/>
              <a:gd name="connsiteX5" fmla="*/ 285559 w 803243"/>
              <a:gd name="connsiteY5" fmla="*/ 95 h 571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571118">
                <a:moveTo>
                  <a:pt x="285559" y="0"/>
                </a:moveTo>
                <a:cubicBezTo>
                  <a:pt x="127825" y="0"/>
                  <a:pt x="0" y="127826"/>
                  <a:pt x="0" y="285560"/>
                </a:cubicBezTo>
                <a:lnTo>
                  <a:pt x="0" y="571119"/>
                </a:lnTo>
                <a:lnTo>
                  <a:pt x="803243" y="571119"/>
                </a:lnTo>
                <a:lnTo>
                  <a:pt x="803243" y="95"/>
                </a:lnTo>
                <a:lnTo>
                  <a:pt x="285559" y="95"/>
                </a:lnTo>
                <a:close/>
              </a:path>
            </a:pathLst>
          </a:custGeom>
          <a:solidFill>
            <a:schemeClr val="accent2"/>
          </a:solidFill>
          <a:ln w="9525" cap="flat">
            <a:noFill/>
            <a:prstDash val="solid"/>
            <a:miter/>
          </a:ln>
        </p:spPr>
        <p:txBody>
          <a:bodyPr rtlCol="0" anchor="ctr"/>
          <a:lstStyle/>
          <a:p>
            <a:endParaRPr lang="en-US"/>
          </a:p>
        </p:txBody>
      </p:sp>
      <p:sp>
        <p:nvSpPr>
          <p:cNvPr id="11" name="Freeform: Shape 35">
            <a:extLst>
              <a:ext uri="{FF2B5EF4-FFF2-40B4-BE49-F238E27FC236}">
                <a16:creationId xmlns:a16="http://schemas.microsoft.com/office/drawing/2014/main" id="{820856E7-20FE-6D95-61A0-CC38B82FEDE0}"/>
              </a:ext>
            </a:extLst>
          </p:cNvPr>
          <p:cNvSpPr>
            <a:spLocks noChangeAspect="1"/>
          </p:cNvSpPr>
          <p:nvPr userDrawn="1"/>
        </p:nvSpPr>
        <p:spPr>
          <a:xfrm>
            <a:off x="10373660" y="5462891"/>
            <a:ext cx="1427943" cy="1015289"/>
          </a:xfrm>
          <a:custGeom>
            <a:avLst/>
            <a:gdLst>
              <a:gd name="connsiteX0" fmla="*/ 517684 w 803243"/>
              <a:gd name="connsiteY0" fmla="*/ 0 h 571118"/>
              <a:gd name="connsiteX1" fmla="*/ 803243 w 803243"/>
              <a:gd name="connsiteY1" fmla="*/ 285560 h 571118"/>
              <a:gd name="connsiteX2" fmla="*/ 803243 w 803243"/>
              <a:gd name="connsiteY2" fmla="*/ 571119 h 571118"/>
              <a:gd name="connsiteX3" fmla="*/ 0 w 803243"/>
              <a:gd name="connsiteY3" fmla="*/ 571119 h 571118"/>
              <a:gd name="connsiteX4" fmla="*/ 0 w 803243"/>
              <a:gd name="connsiteY4" fmla="*/ 95 h 571118"/>
              <a:gd name="connsiteX5" fmla="*/ 517684 w 803243"/>
              <a:gd name="connsiteY5" fmla="*/ 95 h 571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571118">
                <a:moveTo>
                  <a:pt x="517684" y="0"/>
                </a:moveTo>
                <a:cubicBezTo>
                  <a:pt x="675418" y="0"/>
                  <a:pt x="803243" y="127826"/>
                  <a:pt x="803243" y="285560"/>
                </a:cubicBezTo>
                <a:lnTo>
                  <a:pt x="803243" y="571119"/>
                </a:lnTo>
                <a:lnTo>
                  <a:pt x="0" y="571119"/>
                </a:lnTo>
                <a:lnTo>
                  <a:pt x="0" y="95"/>
                </a:lnTo>
                <a:lnTo>
                  <a:pt x="517684" y="95"/>
                </a:lnTo>
                <a:close/>
              </a:path>
            </a:pathLst>
          </a:custGeom>
          <a:solidFill>
            <a:srgbClr val="E7E1DF"/>
          </a:solidFill>
          <a:ln w="9525" cap="flat">
            <a:noFill/>
            <a:prstDash val="solid"/>
            <a:miter/>
          </a:ln>
        </p:spPr>
        <p:txBody>
          <a:bodyPr rtlCol="0" anchor="ctr"/>
          <a:lstStyle/>
          <a:p>
            <a:endParaRPr lang="en-US"/>
          </a:p>
        </p:txBody>
      </p:sp>
      <p:sp>
        <p:nvSpPr>
          <p:cNvPr id="20" name="Freeform: Shape 36">
            <a:extLst>
              <a:ext uri="{FF2B5EF4-FFF2-40B4-BE49-F238E27FC236}">
                <a16:creationId xmlns:a16="http://schemas.microsoft.com/office/drawing/2014/main" id="{125799E2-37F2-0C3F-51A3-D071A013E705}"/>
              </a:ext>
            </a:extLst>
          </p:cNvPr>
          <p:cNvSpPr>
            <a:spLocks noChangeAspect="1"/>
          </p:cNvSpPr>
          <p:nvPr userDrawn="1"/>
        </p:nvSpPr>
        <p:spPr>
          <a:xfrm>
            <a:off x="7517605" y="1401049"/>
            <a:ext cx="1427943" cy="2030411"/>
          </a:xfrm>
          <a:custGeom>
            <a:avLst/>
            <a:gdLst>
              <a:gd name="connsiteX0" fmla="*/ 479203 w 803243"/>
              <a:gd name="connsiteY0" fmla="*/ 0 h 1142142"/>
              <a:gd name="connsiteX1" fmla="*/ 803243 w 803243"/>
              <a:gd name="connsiteY1" fmla="*/ 324041 h 1142142"/>
              <a:gd name="connsiteX2" fmla="*/ 803243 w 803243"/>
              <a:gd name="connsiteY2" fmla="*/ 1142143 h 1142142"/>
              <a:gd name="connsiteX3" fmla="*/ 0 w 803243"/>
              <a:gd name="connsiteY3" fmla="*/ 1142143 h 1142142"/>
              <a:gd name="connsiteX4" fmla="*/ 0 w 803243"/>
              <a:gd name="connsiteY4" fmla="*/ 0 h 1142142"/>
              <a:gd name="connsiteX5" fmla="*/ 479203 w 803243"/>
              <a:gd name="connsiteY5" fmla="*/ 0 h 11421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1142142">
                <a:moveTo>
                  <a:pt x="479203" y="0"/>
                </a:moveTo>
                <a:cubicBezTo>
                  <a:pt x="658178" y="0"/>
                  <a:pt x="803243" y="145066"/>
                  <a:pt x="803243" y="324041"/>
                </a:cubicBezTo>
                <a:lnTo>
                  <a:pt x="803243" y="1142143"/>
                </a:lnTo>
                <a:lnTo>
                  <a:pt x="0" y="1142143"/>
                </a:lnTo>
                <a:lnTo>
                  <a:pt x="0" y="0"/>
                </a:lnTo>
                <a:lnTo>
                  <a:pt x="479203" y="0"/>
                </a:lnTo>
                <a:close/>
              </a:path>
            </a:pathLst>
          </a:custGeom>
          <a:solidFill>
            <a:schemeClr val="accent1"/>
          </a:solidFill>
          <a:ln w="9525" cap="flat">
            <a:noFill/>
            <a:prstDash val="solid"/>
            <a:miter/>
          </a:ln>
        </p:spPr>
        <p:txBody>
          <a:bodyPr rtlCol="0" anchor="ctr"/>
          <a:lstStyle/>
          <a:p>
            <a:endParaRPr lang="en-US"/>
          </a:p>
        </p:txBody>
      </p:sp>
      <p:sp>
        <p:nvSpPr>
          <p:cNvPr id="21" name="Freeform: Shape 37">
            <a:extLst>
              <a:ext uri="{FF2B5EF4-FFF2-40B4-BE49-F238E27FC236}">
                <a16:creationId xmlns:a16="http://schemas.microsoft.com/office/drawing/2014/main" id="{6EEA36D4-6C11-D52A-A47F-18E40D0C6847}"/>
              </a:ext>
            </a:extLst>
          </p:cNvPr>
          <p:cNvSpPr>
            <a:spLocks noChangeAspect="1"/>
          </p:cNvSpPr>
          <p:nvPr userDrawn="1"/>
        </p:nvSpPr>
        <p:spPr>
          <a:xfrm>
            <a:off x="8945717" y="3431800"/>
            <a:ext cx="1427943" cy="2030411"/>
          </a:xfrm>
          <a:custGeom>
            <a:avLst/>
            <a:gdLst>
              <a:gd name="connsiteX0" fmla="*/ 479203 w 803243"/>
              <a:gd name="connsiteY0" fmla="*/ 1142143 h 1142142"/>
              <a:gd name="connsiteX1" fmla="*/ 803243 w 803243"/>
              <a:gd name="connsiteY1" fmla="*/ 818102 h 1142142"/>
              <a:gd name="connsiteX2" fmla="*/ 803243 w 803243"/>
              <a:gd name="connsiteY2" fmla="*/ 0 h 1142142"/>
              <a:gd name="connsiteX3" fmla="*/ 0 w 803243"/>
              <a:gd name="connsiteY3" fmla="*/ 0 h 1142142"/>
              <a:gd name="connsiteX4" fmla="*/ 0 w 803243"/>
              <a:gd name="connsiteY4" fmla="*/ 1142143 h 1142142"/>
              <a:gd name="connsiteX5" fmla="*/ 479298 w 803243"/>
              <a:gd name="connsiteY5" fmla="*/ 1142143 h 11421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1142142">
                <a:moveTo>
                  <a:pt x="479203" y="1142143"/>
                </a:moveTo>
                <a:cubicBezTo>
                  <a:pt x="658178" y="1142143"/>
                  <a:pt x="803243" y="997077"/>
                  <a:pt x="803243" y="818102"/>
                </a:cubicBezTo>
                <a:lnTo>
                  <a:pt x="803243" y="0"/>
                </a:lnTo>
                <a:lnTo>
                  <a:pt x="0" y="0"/>
                </a:lnTo>
                <a:lnTo>
                  <a:pt x="0" y="1142143"/>
                </a:lnTo>
                <a:lnTo>
                  <a:pt x="479298" y="1142143"/>
                </a:lnTo>
                <a:close/>
              </a:path>
            </a:pathLst>
          </a:custGeom>
          <a:solidFill>
            <a:srgbClr val="E7E1DF"/>
          </a:solidFill>
          <a:ln w="9525" cap="flat">
            <a:noFill/>
            <a:prstDash val="solid"/>
            <a:miter/>
          </a:ln>
        </p:spPr>
        <p:txBody>
          <a:bodyPr rtlCol="0" anchor="ctr"/>
          <a:lstStyle/>
          <a:p>
            <a:endParaRPr lang="en-US"/>
          </a:p>
        </p:txBody>
      </p:sp>
      <p:sp>
        <p:nvSpPr>
          <p:cNvPr id="22" name="Freeform: Shape 38">
            <a:extLst>
              <a:ext uri="{FF2B5EF4-FFF2-40B4-BE49-F238E27FC236}">
                <a16:creationId xmlns:a16="http://schemas.microsoft.com/office/drawing/2014/main" id="{5C5F6E48-4C0B-4D2B-818B-1BE457F59527}"/>
              </a:ext>
            </a:extLst>
          </p:cNvPr>
          <p:cNvSpPr>
            <a:spLocks noChangeAspect="1"/>
          </p:cNvSpPr>
          <p:nvPr userDrawn="1"/>
        </p:nvSpPr>
        <p:spPr>
          <a:xfrm>
            <a:off x="7517605" y="4447600"/>
            <a:ext cx="1427943" cy="2030411"/>
          </a:xfrm>
          <a:custGeom>
            <a:avLst/>
            <a:gdLst>
              <a:gd name="connsiteX0" fmla="*/ 479203 w 803243"/>
              <a:gd name="connsiteY0" fmla="*/ 1142143 h 1142142"/>
              <a:gd name="connsiteX1" fmla="*/ 803243 w 803243"/>
              <a:gd name="connsiteY1" fmla="*/ 818102 h 1142142"/>
              <a:gd name="connsiteX2" fmla="*/ 803243 w 803243"/>
              <a:gd name="connsiteY2" fmla="*/ 0 h 1142142"/>
              <a:gd name="connsiteX3" fmla="*/ 0 w 803243"/>
              <a:gd name="connsiteY3" fmla="*/ 0 h 1142142"/>
              <a:gd name="connsiteX4" fmla="*/ 0 w 803243"/>
              <a:gd name="connsiteY4" fmla="*/ 1142143 h 1142142"/>
              <a:gd name="connsiteX5" fmla="*/ 479203 w 803243"/>
              <a:gd name="connsiteY5" fmla="*/ 1142143 h 11421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1142142">
                <a:moveTo>
                  <a:pt x="479203" y="1142143"/>
                </a:moveTo>
                <a:cubicBezTo>
                  <a:pt x="658178" y="1142143"/>
                  <a:pt x="803243" y="997077"/>
                  <a:pt x="803243" y="818102"/>
                </a:cubicBezTo>
                <a:lnTo>
                  <a:pt x="803243" y="0"/>
                </a:lnTo>
                <a:lnTo>
                  <a:pt x="0" y="0"/>
                </a:lnTo>
                <a:lnTo>
                  <a:pt x="0" y="1142143"/>
                </a:lnTo>
                <a:lnTo>
                  <a:pt x="479203" y="1142143"/>
                </a:lnTo>
                <a:close/>
              </a:path>
            </a:pathLst>
          </a:custGeom>
          <a:solidFill>
            <a:schemeClr val="accent1"/>
          </a:solidFill>
          <a:ln w="9525" cap="flat">
            <a:noFill/>
            <a:prstDash val="solid"/>
            <a:miter/>
          </a:ln>
        </p:spPr>
        <p:txBody>
          <a:bodyPr rtlCol="0" anchor="ctr"/>
          <a:lstStyle/>
          <a:p>
            <a:endParaRPr lang="en-US"/>
          </a:p>
        </p:txBody>
      </p:sp>
      <p:sp>
        <p:nvSpPr>
          <p:cNvPr id="23" name="Freeform: Shape 39">
            <a:extLst>
              <a:ext uri="{FF2B5EF4-FFF2-40B4-BE49-F238E27FC236}">
                <a16:creationId xmlns:a16="http://schemas.microsoft.com/office/drawing/2014/main" id="{F0242E9B-645C-96CC-D772-EBBC66A77DC7}"/>
              </a:ext>
            </a:extLst>
          </p:cNvPr>
          <p:cNvSpPr>
            <a:spLocks noChangeAspect="1"/>
          </p:cNvSpPr>
          <p:nvPr userDrawn="1"/>
        </p:nvSpPr>
        <p:spPr>
          <a:xfrm>
            <a:off x="10373491" y="3431971"/>
            <a:ext cx="1427943" cy="2030411"/>
          </a:xfrm>
          <a:custGeom>
            <a:avLst/>
            <a:gdLst>
              <a:gd name="connsiteX0" fmla="*/ 324040 w 803243"/>
              <a:gd name="connsiteY0" fmla="*/ 0 h 1142142"/>
              <a:gd name="connsiteX1" fmla="*/ 0 w 803243"/>
              <a:gd name="connsiteY1" fmla="*/ 324041 h 1142142"/>
              <a:gd name="connsiteX2" fmla="*/ 0 w 803243"/>
              <a:gd name="connsiteY2" fmla="*/ 1142143 h 1142142"/>
              <a:gd name="connsiteX3" fmla="*/ 803243 w 803243"/>
              <a:gd name="connsiteY3" fmla="*/ 1142143 h 1142142"/>
              <a:gd name="connsiteX4" fmla="*/ 803243 w 803243"/>
              <a:gd name="connsiteY4" fmla="*/ 0 h 1142142"/>
              <a:gd name="connsiteX5" fmla="*/ 324040 w 803243"/>
              <a:gd name="connsiteY5" fmla="*/ 0 h 11421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1142142">
                <a:moveTo>
                  <a:pt x="324040" y="0"/>
                </a:moveTo>
                <a:cubicBezTo>
                  <a:pt x="145066" y="0"/>
                  <a:pt x="0" y="145066"/>
                  <a:pt x="0" y="324041"/>
                </a:cubicBezTo>
                <a:lnTo>
                  <a:pt x="0" y="1142143"/>
                </a:lnTo>
                <a:lnTo>
                  <a:pt x="803243" y="1142143"/>
                </a:lnTo>
                <a:lnTo>
                  <a:pt x="803243" y="0"/>
                </a:lnTo>
                <a:lnTo>
                  <a:pt x="324040" y="0"/>
                </a:lnTo>
                <a:close/>
              </a:path>
            </a:pathLst>
          </a:custGeom>
          <a:solidFill>
            <a:schemeClr val="accent1"/>
          </a:solidFill>
          <a:ln w="9525" cap="flat">
            <a:noFill/>
            <a:prstDash val="solid"/>
            <a:miter/>
          </a:ln>
        </p:spPr>
        <p:txBody>
          <a:bodyPr rtlCol="0" anchor="ctr"/>
          <a:lstStyle/>
          <a:p>
            <a:endParaRPr lang="en-US"/>
          </a:p>
        </p:txBody>
      </p:sp>
    </p:spTree>
    <p:extLst>
      <p:ext uri="{BB962C8B-B14F-4D97-AF65-F5344CB8AC3E}">
        <p14:creationId xmlns:p14="http://schemas.microsoft.com/office/powerpoint/2010/main" val="317769262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Rubrik och innehåll">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76B25631-0701-40C3-A2E5-991715C6245C}"/>
              </a:ext>
            </a:extLst>
          </p:cNvPr>
          <p:cNvSpPr>
            <a:spLocks noGrp="1"/>
          </p:cNvSpPr>
          <p:nvPr>
            <p:ph type="title" hasCustomPrompt="1"/>
          </p:nvPr>
        </p:nvSpPr>
        <p:spPr/>
        <p:txBody>
          <a:bodyPr/>
          <a:lstStyle>
            <a:lvl1pPr>
              <a:defRPr/>
            </a:lvl1pPr>
          </a:lstStyle>
          <a:p>
            <a:r>
              <a:rPr lang="sv-SE" dirty="0"/>
              <a:t>Klicka för att lägga till rubrik</a:t>
            </a:r>
          </a:p>
        </p:txBody>
      </p:sp>
      <p:sp>
        <p:nvSpPr>
          <p:cNvPr id="14" name="Platshållare för innehåll 13">
            <a:extLst>
              <a:ext uri="{FF2B5EF4-FFF2-40B4-BE49-F238E27FC236}">
                <a16:creationId xmlns:a16="http://schemas.microsoft.com/office/drawing/2014/main" id="{A9936CC4-BC31-7B4D-38E0-EC836B72C571}"/>
              </a:ext>
            </a:extLst>
          </p:cNvPr>
          <p:cNvSpPr>
            <a:spLocks noGrp="1"/>
          </p:cNvSpPr>
          <p:nvPr>
            <p:ph sz="quarter" idx="13"/>
          </p:nvPr>
        </p:nvSpPr>
        <p:spPr>
          <a:xfrm>
            <a:off x="1092200" y="2113722"/>
            <a:ext cx="8650817" cy="331152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sv-SE" dirty="0"/>
          </a:p>
        </p:txBody>
      </p:sp>
      <p:sp>
        <p:nvSpPr>
          <p:cNvPr id="3" name="Platshållare för datum 2">
            <a:extLst>
              <a:ext uri="{FF2B5EF4-FFF2-40B4-BE49-F238E27FC236}">
                <a16:creationId xmlns:a16="http://schemas.microsoft.com/office/drawing/2014/main" id="{F168E8F4-CCAB-9D62-770E-18594C9FC9F7}"/>
              </a:ext>
            </a:extLst>
          </p:cNvPr>
          <p:cNvSpPr>
            <a:spLocks noGrp="1"/>
          </p:cNvSpPr>
          <p:nvPr>
            <p:ph type="dt" sz="half" idx="14"/>
          </p:nvPr>
        </p:nvSpPr>
        <p:spPr/>
        <p:txBody>
          <a:bodyPr/>
          <a:lstStyle/>
          <a:p>
            <a:fld id="{6A6E2EF7-B300-4251-ACBE-B248B063830E}" type="datetime1">
              <a:rPr lang="sv-SE" smtClean="0"/>
              <a:t>2026-02-09</a:t>
            </a:fld>
            <a:endParaRPr lang="sv-SE"/>
          </a:p>
        </p:txBody>
      </p:sp>
      <p:sp>
        <p:nvSpPr>
          <p:cNvPr id="6" name="Platshållare för sidfot 5">
            <a:extLst>
              <a:ext uri="{FF2B5EF4-FFF2-40B4-BE49-F238E27FC236}">
                <a16:creationId xmlns:a16="http://schemas.microsoft.com/office/drawing/2014/main" id="{161B6ECD-BDF0-7F15-B856-12CA1DBAC087}"/>
              </a:ext>
            </a:extLst>
          </p:cNvPr>
          <p:cNvSpPr>
            <a:spLocks noGrp="1"/>
          </p:cNvSpPr>
          <p:nvPr>
            <p:ph type="ftr" sz="quarter" idx="15"/>
          </p:nvPr>
        </p:nvSpPr>
        <p:spPr/>
        <p:txBody>
          <a:bodyPr/>
          <a:lstStyle/>
          <a:p>
            <a:r>
              <a:rPr lang="sv-SE"/>
              <a:t>Sveriges regioner i samverkan</a:t>
            </a:r>
            <a:endParaRPr lang="sv-SE" dirty="0"/>
          </a:p>
        </p:txBody>
      </p:sp>
      <p:grpSp>
        <p:nvGrpSpPr>
          <p:cNvPr id="4" name="Graphic 4">
            <a:extLst>
              <a:ext uri="{FF2B5EF4-FFF2-40B4-BE49-F238E27FC236}">
                <a16:creationId xmlns:a16="http://schemas.microsoft.com/office/drawing/2014/main" id="{5C417587-585B-3553-7B4B-03B7FC05F2F8}"/>
              </a:ext>
            </a:extLst>
          </p:cNvPr>
          <p:cNvGrpSpPr>
            <a:grpSpLocks noChangeAspect="1"/>
          </p:cNvGrpSpPr>
          <p:nvPr userDrawn="1"/>
        </p:nvGrpSpPr>
        <p:grpSpPr>
          <a:xfrm>
            <a:off x="10373521" y="393108"/>
            <a:ext cx="1427973" cy="6091200"/>
            <a:chOff x="10371140" y="380999"/>
            <a:chExt cx="1439144" cy="6138849"/>
          </a:xfrm>
        </p:grpSpPr>
        <p:sp>
          <p:nvSpPr>
            <p:cNvPr id="5" name="Freeform: Shape 14">
              <a:extLst>
                <a:ext uri="{FF2B5EF4-FFF2-40B4-BE49-F238E27FC236}">
                  <a16:creationId xmlns:a16="http://schemas.microsoft.com/office/drawing/2014/main" id="{B0344151-8CCE-0681-53A0-38C6286C4506}"/>
                </a:ext>
              </a:extLst>
            </p:cNvPr>
            <p:cNvSpPr>
              <a:spLocks noChangeAspect="1"/>
            </p:cNvSpPr>
            <p:nvPr/>
          </p:nvSpPr>
          <p:spPr>
            <a:xfrm>
              <a:off x="10371140" y="380999"/>
              <a:ext cx="1439144" cy="1023084"/>
            </a:xfrm>
            <a:custGeom>
              <a:avLst/>
              <a:gdLst>
                <a:gd name="connsiteX0" fmla="*/ 511628 w 1439144"/>
                <a:gd name="connsiteY0" fmla="*/ 1023085 h 1023084"/>
                <a:gd name="connsiteX1" fmla="*/ 0 w 1439144"/>
                <a:gd name="connsiteY1" fmla="*/ 511628 h 1023084"/>
                <a:gd name="connsiteX2" fmla="*/ 0 w 1439144"/>
                <a:gd name="connsiteY2" fmla="*/ 0 h 1023084"/>
                <a:gd name="connsiteX3" fmla="*/ 1439145 w 1439144"/>
                <a:gd name="connsiteY3" fmla="*/ 0 h 1023084"/>
                <a:gd name="connsiteX4" fmla="*/ 1439145 w 1439144"/>
                <a:gd name="connsiteY4" fmla="*/ 1023085 h 1023084"/>
                <a:gd name="connsiteX5" fmla="*/ 511628 w 1439144"/>
                <a:gd name="connsiteY5" fmla="*/ 1023085 h 10230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39144" h="1023084">
                  <a:moveTo>
                    <a:pt x="511628" y="1023085"/>
                  </a:moveTo>
                  <a:cubicBezTo>
                    <a:pt x="229021" y="1023085"/>
                    <a:pt x="0" y="794064"/>
                    <a:pt x="0" y="511628"/>
                  </a:cubicBezTo>
                  <a:lnTo>
                    <a:pt x="0" y="0"/>
                  </a:lnTo>
                  <a:lnTo>
                    <a:pt x="1439145" y="0"/>
                  </a:lnTo>
                  <a:lnTo>
                    <a:pt x="1439145" y="1023085"/>
                  </a:lnTo>
                  <a:lnTo>
                    <a:pt x="511628" y="1023085"/>
                  </a:lnTo>
                  <a:close/>
                </a:path>
              </a:pathLst>
            </a:custGeom>
            <a:solidFill>
              <a:schemeClr val="accent2"/>
            </a:solidFill>
            <a:ln w="17009" cap="flat">
              <a:noFill/>
              <a:prstDash val="solid"/>
              <a:miter/>
            </a:ln>
          </p:spPr>
          <p:txBody>
            <a:bodyPr rtlCol="0" anchor="ctr"/>
            <a:lstStyle/>
            <a:p>
              <a:endParaRPr lang="en-US"/>
            </a:p>
          </p:txBody>
        </p:sp>
        <p:sp>
          <p:nvSpPr>
            <p:cNvPr id="10" name="Freeform: Shape 15">
              <a:extLst>
                <a:ext uri="{FF2B5EF4-FFF2-40B4-BE49-F238E27FC236}">
                  <a16:creationId xmlns:a16="http://schemas.microsoft.com/office/drawing/2014/main" id="{175F8EDF-FDD3-5430-466D-9FDBD7CCA974}"/>
                </a:ext>
              </a:extLst>
            </p:cNvPr>
            <p:cNvSpPr>
              <a:spLocks noChangeAspect="1"/>
            </p:cNvSpPr>
            <p:nvPr/>
          </p:nvSpPr>
          <p:spPr>
            <a:xfrm>
              <a:off x="10371140" y="3450423"/>
              <a:ext cx="1439144" cy="3069424"/>
            </a:xfrm>
            <a:custGeom>
              <a:avLst/>
              <a:gdLst>
                <a:gd name="connsiteX0" fmla="*/ 858572 w 1439144"/>
                <a:gd name="connsiteY0" fmla="*/ 3069425 h 3069424"/>
                <a:gd name="connsiteX1" fmla="*/ 1439145 w 1439144"/>
                <a:gd name="connsiteY1" fmla="*/ 2488852 h 3069424"/>
                <a:gd name="connsiteX2" fmla="*/ 1439145 w 1439144"/>
                <a:gd name="connsiteY2" fmla="*/ 0 h 3069424"/>
                <a:gd name="connsiteX3" fmla="*/ 0 w 1439144"/>
                <a:gd name="connsiteY3" fmla="*/ 0 h 3069424"/>
                <a:gd name="connsiteX4" fmla="*/ 0 w 1439144"/>
                <a:gd name="connsiteY4" fmla="*/ 3069425 h 3069424"/>
                <a:gd name="connsiteX5" fmla="*/ 858572 w 1439144"/>
                <a:gd name="connsiteY5" fmla="*/ 3069425 h 30694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39144" h="3069424">
                  <a:moveTo>
                    <a:pt x="858572" y="3069425"/>
                  </a:moveTo>
                  <a:cubicBezTo>
                    <a:pt x="1179235" y="3069425"/>
                    <a:pt x="1439145" y="2809515"/>
                    <a:pt x="1439145" y="2488852"/>
                  </a:cubicBezTo>
                  <a:lnTo>
                    <a:pt x="1439145" y="0"/>
                  </a:lnTo>
                  <a:lnTo>
                    <a:pt x="0" y="0"/>
                  </a:lnTo>
                  <a:lnTo>
                    <a:pt x="0" y="3069425"/>
                  </a:lnTo>
                  <a:lnTo>
                    <a:pt x="858572" y="3069425"/>
                  </a:lnTo>
                  <a:close/>
                </a:path>
              </a:pathLst>
            </a:custGeom>
            <a:solidFill>
              <a:schemeClr val="accent1"/>
            </a:solidFill>
            <a:ln w="17009" cap="flat">
              <a:noFill/>
              <a:prstDash val="solid"/>
              <a:miter/>
            </a:ln>
          </p:spPr>
          <p:txBody>
            <a:bodyPr rtlCol="0" anchor="ctr"/>
            <a:lstStyle/>
            <a:p>
              <a:endParaRPr lang="en-US"/>
            </a:p>
          </p:txBody>
        </p:sp>
        <p:sp>
          <p:nvSpPr>
            <p:cNvPr id="11" name="Freeform: Shape 16">
              <a:extLst>
                <a:ext uri="{FF2B5EF4-FFF2-40B4-BE49-F238E27FC236}">
                  <a16:creationId xmlns:a16="http://schemas.microsoft.com/office/drawing/2014/main" id="{B351A889-3BB9-FF21-B1DF-61E7A92EC0F4}"/>
                </a:ext>
              </a:extLst>
            </p:cNvPr>
            <p:cNvSpPr>
              <a:spLocks noChangeAspect="1"/>
            </p:cNvSpPr>
            <p:nvPr/>
          </p:nvSpPr>
          <p:spPr>
            <a:xfrm>
              <a:off x="10371140" y="1404083"/>
              <a:ext cx="1439144" cy="2046340"/>
            </a:xfrm>
            <a:custGeom>
              <a:avLst/>
              <a:gdLst>
                <a:gd name="connsiteX0" fmla="*/ 858572 w 1439144"/>
                <a:gd name="connsiteY0" fmla="*/ 2046340 h 2046340"/>
                <a:gd name="connsiteX1" fmla="*/ 1439145 w 1439144"/>
                <a:gd name="connsiteY1" fmla="*/ 1465767 h 2046340"/>
                <a:gd name="connsiteX2" fmla="*/ 1439145 w 1439144"/>
                <a:gd name="connsiteY2" fmla="*/ 0 h 2046340"/>
                <a:gd name="connsiteX3" fmla="*/ 0 w 1439144"/>
                <a:gd name="connsiteY3" fmla="*/ 0 h 2046340"/>
                <a:gd name="connsiteX4" fmla="*/ 0 w 1439144"/>
                <a:gd name="connsiteY4" fmla="*/ 2046340 h 2046340"/>
                <a:gd name="connsiteX5" fmla="*/ 858572 w 1439144"/>
                <a:gd name="connsiteY5" fmla="*/ 2046340 h 20463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39144" h="2046340">
                  <a:moveTo>
                    <a:pt x="858572" y="2046340"/>
                  </a:moveTo>
                  <a:cubicBezTo>
                    <a:pt x="1179235" y="2046340"/>
                    <a:pt x="1439145" y="1786431"/>
                    <a:pt x="1439145" y="1465767"/>
                  </a:cubicBezTo>
                  <a:lnTo>
                    <a:pt x="1439145" y="0"/>
                  </a:lnTo>
                  <a:lnTo>
                    <a:pt x="0" y="0"/>
                  </a:lnTo>
                  <a:lnTo>
                    <a:pt x="0" y="2046340"/>
                  </a:lnTo>
                  <a:lnTo>
                    <a:pt x="858572" y="2046340"/>
                  </a:lnTo>
                  <a:close/>
                </a:path>
              </a:pathLst>
            </a:custGeom>
            <a:solidFill>
              <a:srgbClr val="E7E1DF"/>
            </a:solidFill>
            <a:ln w="17009" cap="flat">
              <a:noFill/>
              <a:prstDash val="solid"/>
              <a:miter/>
            </a:ln>
          </p:spPr>
          <p:txBody>
            <a:bodyPr rtlCol="0" anchor="ctr"/>
            <a:lstStyle/>
            <a:p>
              <a:endParaRPr lang="en-US"/>
            </a:p>
          </p:txBody>
        </p:sp>
      </p:grpSp>
    </p:spTree>
    <p:extLst>
      <p:ext uri="{BB962C8B-B14F-4D97-AF65-F5344CB8AC3E}">
        <p14:creationId xmlns:p14="http://schemas.microsoft.com/office/powerpoint/2010/main" val="205451186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tartbild">
    <p:spTree>
      <p:nvGrpSpPr>
        <p:cNvPr id="1" name=""/>
        <p:cNvGrpSpPr/>
        <p:nvPr/>
      </p:nvGrpSpPr>
      <p:grpSpPr>
        <a:xfrm>
          <a:off x="0" y="0"/>
          <a:ext cx="0" cy="0"/>
          <a:chOff x="0" y="0"/>
          <a:chExt cx="0" cy="0"/>
        </a:xfrm>
      </p:grpSpPr>
      <p:sp>
        <p:nvSpPr>
          <p:cNvPr id="4" name="Rektangel: ett hörn rundat 3">
            <a:extLst>
              <a:ext uri="{FF2B5EF4-FFF2-40B4-BE49-F238E27FC236}">
                <a16:creationId xmlns:a16="http://schemas.microsoft.com/office/drawing/2014/main" id="{A95B309E-D263-11E8-9807-1C7D2CFE7E7F}"/>
              </a:ext>
              <a:ext uri="{C183D7F6-B498-43B3-948B-1728B52AA6E4}">
                <adec:decorative xmlns:adec="http://schemas.microsoft.com/office/drawing/2017/decorative" val="1"/>
              </a:ext>
            </a:extLst>
          </p:cNvPr>
          <p:cNvSpPr/>
          <p:nvPr userDrawn="1"/>
        </p:nvSpPr>
        <p:spPr bwMode="black">
          <a:xfrm flipV="1">
            <a:off x="389262" y="380999"/>
            <a:ext cx="11412000" cy="6091200"/>
          </a:xfrm>
          <a:prstGeom prst="round1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dirty="0"/>
          </a:p>
        </p:txBody>
      </p:sp>
      <p:sp>
        <p:nvSpPr>
          <p:cNvPr id="2" name="Rubrik 1">
            <a:extLst>
              <a:ext uri="{FF2B5EF4-FFF2-40B4-BE49-F238E27FC236}">
                <a16:creationId xmlns:a16="http://schemas.microsoft.com/office/drawing/2014/main" id="{2D6EA362-9137-45DF-BEE4-B691A8719BDE}"/>
              </a:ext>
            </a:extLst>
          </p:cNvPr>
          <p:cNvSpPr>
            <a:spLocks noGrp="1"/>
          </p:cNvSpPr>
          <p:nvPr>
            <p:ph type="title" hasCustomPrompt="1"/>
          </p:nvPr>
        </p:nvSpPr>
        <p:spPr bwMode="white">
          <a:xfrm>
            <a:off x="1092200" y="1752600"/>
            <a:ext cx="10007600" cy="1614312"/>
          </a:xfrm>
        </p:spPr>
        <p:txBody>
          <a:bodyPr anchor="b"/>
          <a:lstStyle>
            <a:lvl1pPr algn="ctr">
              <a:defRPr sz="3500" b="1">
                <a:solidFill>
                  <a:schemeClr val="bg1"/>
                </a:solidFill>
              </a:defRPr>
            </a:lvl1pPr>
          </a:lstStyle>
          <a:p>
            <a:r>
              <a:rPr lang="sv-SE" dirty="0"/>
              <a:t>Klicka för att lägga till rubrik</a:t>
            </a:r>
          </a:p>
        </p:txBody>
      </p:sp>
      <p:sp>
        <p:nvSpPr>
          <p:cNvPr id="3" name="Platshållare för text 2">
            <a:extLst>
              <a:ext uri="{FF2B5EF4-FFF2-40B4-BE49-F238E27FC236}">
                <a16:creationId xmlns:a16="http://schemas.microsoft.com/office/drawing/2014/main" id="{81D78077-8D23-4A9C-AD57-B41C92D6A8D4}"/>
              </a:ext>
            </a:extLst>
          </p:cNvPr>
          <p:cNvSpPr>
            <a:spLocks noGrp="1"/>
          </p:cNvSpPr>
          <p:nvPr>
            <p:ph type="body" idx="1" hasCustomPrompt="1"/>
          </p:nvPr>
        </p:nvSpPr>
        <p:spPr bwMode="white">
          <a:xfrm>
            <a:off x="1092200" y="3612268"/>
            <a:ext cx="10024267" cy="1500187"/>
          </a:xfrm>
        </p:spPr>
        <p:txBody>
          <a:bodyPr/>
          <a:lstStyle>
            <a:lvl1pPr marL="0" indent="0" algn="ctr">
              <a:buNone/>
              <a:defRPr sz="220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sv-SE" dirty="0"/>
              <a:t>Klicka för att lägga till underrubrik</a:t>
            </a:r>
          </a:p>
        </p:txBody>
      </p:sp>
      <p:sp>
        <p:nvSpPr>
          <p:cNvPr id="6" name="Platshållare för datum 5">
            <a:extLst>
              <a:ext uri="{FF2B5EF4-FFF2-40B4-BE49-F238E27FC236}">
                <a16:creationId xmlns:a16="http://schemas.microsoft.com/office/drawing/2014/main" id="{DBF08389-4E2E-AF65-054E-C982BA7B587E}"/>
              </a:ext>
            </a:extLst>
          </p:cNvPr>
          <p:cNvSpPr>
            <a:spLocks noGrp="1"/>
          </p:cNvSpPr>
          <p:nvPr>
            <p:ph type="dt" sz="half" idx="10"/>
          </p:nvPr>
        </p:nvSpPr>
        <p:spPr/>
        <p:txBody>
          <a:bodyPr/>
          <a:lstStyle/>
          <a:p>
            <a:fld id="{AD55E083-778F-4785-A1D6-0A73D1111B4D}" type="datetime1">
              <a:rPr lang="sv-SE" smtClean="0"/>
              <a:t>2026-02-09</a:t>
            </a:fld>
            <a:endParaRPr lang="sv-SE"/>
          </a:p>
        </p:txBody>
      </p:sp>
      <p:sp>
        <p:nvSpPr>
          <p:cNvPr id="7" name="Platshållare för sidfot 6">
            <a:extLst>
              <a:ext uri="{FF2B5EF4-FFF2-40B4-BE49-F238E27FC236}">
                <a16:creationId xmlns:a16="http://schemas.microsoft.com/office/drawing/2014/main" id="{0A5E5F6E-C97D-A4DC-263A-27783D57B08B}"/>
              </a:ext>
            </a:extLst>
          </p:cNvPr>
          <p:cNvSpPr>
            <a:spLocks noGrp="1"/>
          </p:cNvSpPr>
          <p:nvPr>
            <p:ph type="ftr" sz="quarter" idx="11"/>
          </p:nvPr>
        </p:nvSpPr>
        <p:spPr/>
        <p:txBody>
          <a:bodyPr/>
          <a:lstStyle/>
          <a:p>
            <a:r>
              <a:rPr lang="sv-SE"/>
              <a:t>Sveriges regioner i samverkan</a:t>
            </a:r>
            <a:endParaRPr lang="sv-SE" dirty="0"/>
          </a:p>
        </p:txBody>
      </p:sp>
    </p:spTree>
    <p:extLst>
      <p:ext uri="{BB962C8B-B14F-4D97-AF65-F5344CB8AC3E}">
        <p14:creationId xmlns:p14="http://schemas.microsoft.com/office/powerpoint/2010/main" val="360185842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Rubrik, innehåll och bild">
    <p:spTree>
      <p:nvGrpSpPr>
        <p:cNvPr id="1" name=""/>
        <p:cNvGrpSpPr/>
        <p:nvPr/>
      </p:nvGrpSpPr>
      <p:grpSpPr>
        <a:xfrm>
          <a:off x="0" y="0"/>
          <a:ext cx="0" cy="0"/>
          <a:chOff x="0" y="0"/>
          <a:chExt cx="0" cy="0"/>
        </a:xfrm>
      </p:grpSpPr>
      <p:sp>
        <p:nvSpPr>
          <p:cNvPr id="3" name="Rubrik 2">
            <a:extLst>
              <a:ext uri="{FF2B5EF4-FFF2-40B4-BE49-F238E27FC236}">
                <a16:creationId xmlns:a16="http://schemas.microsoft.com/office/drawing/2014/main" id="{877B3524-D6C4-8016-A0B9-76DB7A408CF7}"/>
              </a:ext>
            </a:extLst>
          </p:cNvPr>
          <p:cNvSpPr>
            <a:spLocks noGrp="1"/>
          </p:cNvSpPr>
          <p:nvPr>
            <p:ph type="title" hasCustomPrompt="1"/>
          </p:nvPr>
        </p:nvSpPr>
        <p:spPr>
          <a:xfrm>
            <a:off x="1100667" y="425716"/>
            <a:ext cx="4995333" cy="1047750"/>
          </a:xfrm>
        </p:spPr>
        <p:txBody>
          <a:bodyPr/>
          <a:lstStyle>
            <a:lvl1pPr>
              <a:defRPr/>
            </a:lvl1pPr>
          </a:lstStyle>
          <a:p>
            <a:r>
              <a:rPr lang="sv-SE" dirty="0"/>
              <a:t>Rubrik</a:t>
            </a:r>
          </a:p>
        </p:txBody>
      </p:sp>
      <p:sp>
        <p:nvSpPr>
          <p:cNvPr id="9" name="Platshållare för innehåll 8">
            <a:extLst>
              <a:ext uri="{FF2B5EF4-FFF2-40B4-BE49-F238E27FC236}">
                <a16:creationId xmlns:a16="http://schemas.microsoft.com/office/drawing/2014/main" id="{D5FF0E6C-D325-C355-90B1-214F162C31D1}"/>
              </a:ext>
            </a:extLst>
          </p:cNvPr>
          <p:cNvSpPr>
            <a:spLocks noGrp="1"/>
          </p:cNvSpPr>
          <p:nvPr>
            <p:ph sz="quarter" idx="14"/>
          </p:nvPr>
        </p:nvSpPr>
        <p:spPr>
          <a:xfrm>
            <a:off x="1092200" y="2113722"/>
            <a:ext cx="5003800" cy="3756990"/>
          </a:xfrm>
          <a:custGeom>
            <a:avLst/>
            <a:gdLst>
              <a:gd name="connsiteX0" fmla="*/ 0 w 4919133"/>
              <a:gd name="connsiteY0" fmla="*/ 0 h 3756990"/>
              <a:gd name="connsiteX1" fmla="*/ 4919133 w 4919133"/>
              <a:gd name="connsiteY1" fmla="*/ 0 h 3756990"/>
              <a:gd name="connsiteX2" fmla="*/ 4919133 w 4919133"/>
              <a:gd name="connsiteY2" fmla="*/ 3756990 h 3756990"/>
              <a:gd name="connsiteX3" fmla="*/ 0 w 4919133"/>
              <a:gd name="connsiteY3" fmla="*/ 3756990 h 3756990"/>
            </a:gdLst>
            <a:ahLst/>
            <a:cxnLst>
              <a:cxn ang="0">
                <a:pos x="connsiteX0" y="connsiteY0"/>
              </a:cxn>
              <a:cxn ang="0">
                <a:pos x="connsiteX1" y="connsiteY1"/>
              </a:cxn>
              <a:cxn ang="0">
                <a:pos x="connsiteX2" y="connsiteY2"/>
              </a:cxn>
              <a:cxn ang="0">
                <a:pos x="connsiteX3" y="connsiteY3"/>
              </a:cxn>
            </a:cxnLst>
            <a:rect l="l" t="t" r="r" b="b"/>
            <a:pathLst>
              <a:path w="4919133" h="3756990">
                <a:moveTo>
                  <a:pt x="0" y="0"/>
                </a:moveTo>
                <a:lnTo>
                  <a:pt x="4919133" y="0"/>
                </a:lnTo>
                <a:lnTo>
                  <a:pt x="4919133" y="3756990"/>
                </a:lnTo>
                <a:lnTo>
                  <a:pt x="0" y="3756990"/>
                </a:lnTo>
                <a:close/>
              </a:path>
            </a:pathLst>
          </a:custGeom>
        </p:spPr>
        <p:txBody>
          <a:bodyPr wrap="square">
            <a:noAutofit/>
          </a:bodyPr>
          <a:lstStyle>
            <a:lvl1pPr marL="0" indent="0">
              <a:buNone/>
              <a:defRPr/>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sv-SE" dirty="0"/>
          </a:p>
        </p:txBody>
      </p:sp>
      <p:sp>
        <p:nvSpPr>
          <p:cNvPr id="2" name="Platshållare för datum 1">
            <a:extLst>
              <a:ext uri="{FF2B5EF4-FFF2-40B4-BE49-F238E27FC236}">
                <a16:creationId xmlns:a16="http://schemas.microsoft.com/office/drawing/2014/main" id="{625E6907-50BC-FFF4-F6B9-BF2B7373C4A2}"/>
              </a:ext>
            </a:extLst>
          </p:cNvPr>
          <p:cNvSpPr>
            <a:spLocks noGrp="1"/>
          </p:cNvSpPr>
          <p:nvPr>
            <p:ph type="dt" sz="half" idx="15"/>
          </p:nvPr>
        </p:nvSpPr>
        <p:spPr/>
        <p:txBody>
          <a:bodyPr/>
          <a:lstStyle/>
          <a:p>
            <a:fld id="{5C729924-15A8-470D-B9A3-843AE0F0BBFC}" type="datetime1">
              <a:rPr lang="sv-SE" smtClean="0"/>
              <a:t>2026-02-09</a:t>
            </a:fld>
            <a:endParaRPr lang="sv-SE"/>
          </a:p>
        </p:txBody>
      </p:sp>
      <p:sp>
        <p:nvSpPr>
          <p:cNvPr id="4" name="Platshållare för sidfot 3">
            <a:extLst>
              <a:ext uri="{FF2B5EF4-FFF2-40B4-BE49-F238E27FC236}">
                <a16:creationId xmlns:a16="http://schemas.microsoft.com/office/drawing/2014/main" id="{2F1EC206-E47A-5E7F-9581-B76ADE31A8FE}"/>
              </a:ext>
            </a:extLst>
          </p:cNvPr>
          <p:cNvSpPr>
            <a:spLocks noGrp="1"/>
          </p:cNvSpPr>
          <p:nvPr>
            <p:ph type="ftr" sz="quarter" idx="16"/>
          </p:nvPr>
        </p:nvSpPr>
        <p:spPr/>
        <p:txBody>
          <a:bodyPr/>
          <a:lstStyle/>
          <a:p>
            <a:r>
              <a:rPr lang="sv-SE"/>
              <a:t>Sveriges regioner i samverkan</a:t>
            </a:r>
            <a:endParaRPr lang="sv-SE" dirty="0"/>
          </a:p>
        </p:txBody>
      </p:sp>
      <p:sp>
        <p:nvSpPr>
          <p:cNvPr id="5" name="Platshållare för bild 11">
            <a:extLst>
              <a:ext uri="{FF2B5EF4-FFF2-40B4-BE49-F238E27FC236}">
                <a16:creationId xmlns:a16="http://schemas.microsoft.com/office/drawing/2014/main" id="{1FA5C84F-C4B8-CEC1-3555-41A99D993A4A}"/>
              </a:ext>
            </a:extLst>
          </p:cNvPr>
          <p:cNvSpPr>
            <a:spLocks noGrp="1"/>
          </p:cNvSpPr>
          <p:nvPr>
            <p:ph type="pic" sz="quarter" idx="13"/>
          </p:nvPr>
        </p:nvSpPr>
        <p:spPr>
          <a:xfrm>
            <a:off x="6798481" y="385758"/>
            <a:ext cx="5002954" cy="6091200"/>
          </a:xfrm>
          <a:custGeom>
            <a:avLst/>
            <a:gdLst>
              <a:gd name="connsiteX0" fmla="*/ 0 w 5002954"/>
              <a:gd name="connsiteY0" fmla="*/ 0 h 6071396"/>
              <a:gd name="connsiteX1" fmla="*/ 5002954 w 5002954"/>
              <a:gd name="connsiteY1" fmla="*/ 0 h 6071396"/>
              <a:gd name="connsiteX2" fmla="*/ 5002954 w 5002954"/>
              <a:gd name="connsiteY2" fmla="*/ 5059476 h 6071396"/>
              <a:gd name="connsiteX3" fmla="*/ 3991034 w 5002954"/>
              <a:gd name="connsiteY3" fmla="*/ 6071396 h 6071396"/>
              <a:gd name="connsiteX4" fmla="*/ 0 w 5002954"/>
              <a:gd name="connsiteY4" fmla="*/ 6071396 h 60713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002954" h="6071396">
                <a:moveTo>
                  <a:pt x="0" y="0"/>
                </a:moveTo>
                <a:lnTo>
                  <a:pt x="5002954" y="0"/>
                </a:lnTo>
                <a:lnTo>
                  <a:pt x="5002954" y="5059476"/>
                </a:lnTo>
                <a:cubicBezTo>
                  <a:pt x="5002954" y="5618344"/>
                  <a:pt x="4549902" y="6071396"/>
                  <a:pt x="3991034" y="6071396"/>
                </a:cubicBezTo>
                <a:lnTo>
                  <a:pt x="0" y="6071396"/>
                </a:lnTo>
                <a:close/>
              </a:path>
            </a:pathLst>
          </a:custGeom>
          <a:solidFill>
            <a:schemeClr val="bg1">
              <a:lumMod val="95000"/>
            </a:schemeClr>
          </a:solidFill>
        </p:spPr>
        <p:txBody>
          <a:bodyPr wrap="square">
            <a:noAutofit/>
          </a:bodyPr>
          <a:lstStyle>
            <a:lvl1pPr marL="0" indent="0">
              <a:buNone/>
              <a:defRPr/>
            </a:lvl1pPr>
          </a:lstStyle>
          <a:p>
            <a:pPr marL="0" marR="0" lvl="0" indent="0" algn="l" defTabSz="914400" rtl="0" eaLnBrk="1" fontAlgn="auto" latinLnBrk="0" hangingPunct="1">
              <a:lnSpc>
                <a:spcPct val="130000"/>
              </a:lnSpc>
              <a:spcBef>
                <a:spcPts val="1000"/>
              </a:spcBef>
              <a:spcAft>
                <a:spcPts val="0"/>
              </a:spcAft>
              <a:buClrTx/>
              <a:buSzTx/>
              <a:buFont typeface="Verdana" panose="020B0604030504040204" pitchFamily="34" charset="0"/>
              <a:buNone/>
              <a:tabLst/>
              <a:defRPr/>
            </a:pPr>
            <a:r>
              <a:rPr lang="sv-SE" dirty="0"/>
              <a:t>Klicka på ikonen för att lägga till en bild</a:t>
            </a:r>
          </a:p>
          <a:p>
            <a:endParaRPr lang="sv-SE" dirty="0"/>
          </a:p>
        </p:txBody>
      </p:sp>
    </p:spTree>
    <p:extLst>
      <p:ext uri="{BB962C8B-B14F-4D97-AF65-F5344CB8AC3E}">
        <p14:creationId xmlns:p14="http://schemas.microsoft.com/office/powerpoint/2010/main" val="314303076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Endast rubrik">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05571902-9019-4326-9DA4-70B9743B49ED}"/>
              </a:ext>
            </a:extLst>
          </p:cNvPr>
          <p:cNvSpPr>
            <a:spLocks noGrp="1"/>
          </p:cNvSpPr>
          <p:nvPr>
            <p:ph type="title" hasCustomPrompt="1"/>
          </p:nvPr>
        </p:nvSpPr>
        <p:spPr>
          <a:xfrm>
            <a:off x="881395" y="1424752"/>
            <a:ext cx="8872205" cy="1047750"/>
          </a:xfrm>
        </p:spPr>
        <p:txBody>
          <a:bodyPr/>
          <a:lstStyle>
            <a:lvl1pPr>
              <a:defRPr b="1"/>
            </a:lvl1pPr>
          </a:lstStyle>
          <a:p>
            <a:r>
              <a:rPr lang="sv-SE" dirty="0"/>
              <a:t>Klicka för att lägga till rubrik</a:t>
            </a:r>
          </a:p>
        </p:txBody>
      </p:sp>
      <p:sp>
        <p:nvSpPr>
          <p:cNvPr id="5" name="Platshållare för datum 4">
            <a:extLst>
              <a:ext uri="{FF2B5EF4-FFF2-40B4-BE49-F238E27FC236}">
                <a16:creationId xmlns:a16="http://schemas.microsoft.com/office/drawing/2014/main" id="{3E0629D0-D830-BA3B-8258-4D3944A151FE}"/>
              </a:ext>
            </a:extLst>
          </p:cNvPr>
          <p:cNvSpPr>
            <a:spLocks noGrp="1"/>
          </p:cNvSpPr>
          <p:nvPr>
            <p:ph type="dt" sz="half" idx="10"/>
          </p:nvPr>
        </p:nvSpPr>
        <p:spPr/>
        <p:txBody>
          <a:bodyPr/>
          <a:lstStyle/>
          <a:p>
            <a:fld id="{E817B681-AA3C-4199-817F-662A23F17333}" type="datetime1">
              <a:rPr lang="sv-SE" smtClean="0"/>
              <a:t>2026-02-09</a:t>
            </a:fld>
            <a:endParaRPr lang="sv-SE"/>
          </a:p>
        </p:txBody>
      </p:sp>
      <p:sp>
        <p:nvSpPr>
          <p:cNvPr id="6" name="Platshållare för sidfot 5">
            <a:extLst>
              <a:ext uri="{FF2B5EF4-FFF2-40B4-BE49-F238E27FC236}">
                <a16:creationId xmlns:a16="http://schemas.microsoft.com/office/drawing/2014/main" id="{F61AD9AB-C85B-9888-3B59-C1F8A75F1D3A}"/>
              </a:ext>
            </a:extLst>
          </p:cNvPr>
          <p:cNvSpPr>
            <a:spLocks noGrp="1"/>
          </p:cNvSpPr>
          <p:nvPr>
            <p:ph type="ftr" sz="quarter" idx="11"/>
          </p:nvPr>
        </p:nvSpPr>
        <p:spPr/>
        <p:txBody>
          <a:bodyPr/>
          <a:lstStyle/>
          <a:p>
            <a:r>
              <a:rPr lang="sv-SE"/>
              <a:t>Sveriges regioner i samverkan</a:t>
            </a:r>
            <a:endParaRPr lang="sv-SE" dirty="0"/>
          </a:p>
        </p:txBody>
      </p:sp>
      <p:grpSp>
        <p:nvGrpSpPr>
          <p:cNvPr id="3" name="Graphic 4">
            <a:extLst>
              <a:ext uri="{FF2B5EF4-FFF2-40B4-BE49-F238E27FC236}">
                <a16:creationId xmlns:a16="http://schemas.microsoft.com/office/drawing/2014/main" id="{4C3381B4-AC30-6419-D826-946D93D76D70}"/>
              </a:ext>
            </a:extLst>
          </p:cNvPr>
          <p:cNvGrpSpPr>
            <a:grpSpLocks noChangeAspect="1"/>
          </p:cNvGrpSpPr>
          <p:nvPr userDrawn="1"/>
        </p:nvGrpSpPr>
        <p:grpSpPr>
          <a:xfrm>
            <a:off x="10373521" y="393108"/>
            <a:ext cx="1427973" cy="6091200"/>
            <a:chOff x="10371140" y="380999"/>
            <a:chExt cx="1439144" cy="6138849"/>
          </a:xfrm>
        </p:grpSpPr>
        <p:sp>
          <p:nvSpPr>
            <p:cNvPr id="4" name="Freeform: Shape 14">
              <a:extLst>
                <a:ext uri="{FF2B5EF4-FFF2-40B4-BE49-F238E27FC236}">
                  <a16:creationId xmlns:a16="http://schemas.microsoft.com/office/drawing/2014/main" id="{1FC6FDEA-C781-902D-A489-58BB1BF3050A}"/>
                </a:ext>
              </a:extLst>
            </p:cNvPr>
            <p:cNvSpPr>
              <a:spLocks noChangeAspect="1"/>
            </p:cNvSpPr>
            <p:nvPr/>
          </p:nvSpPr>
          <p:spPr>
            <a:xfrm>
              <a:off x="10371140" y="380999"/>
              <a:ext cx="1439144" cy="1023084"/>
            </a:xfrm>
            <a:custGeom>
              <a:avLst/>
              <a:gdLst>
                <a:gd name="connsiteX0" fmla="*/ 511628 w 1439144"/>
                <a:gd name="connsiteY0" fmla="*/ 1023085 h 1023084"/>
                <a:gd name="connsiteX1" fmla="*/ 0 w 1439144"/>
                <a:gd name="connsiteY1" fmla="*/ 511628 h 1023084"/>
                <a:gd name="connsiteX2" fmla="*/ 0 w 1439144"/>
                <a:gd name="connsiteY2" fmla="*/ 0 h 1023084"/>
                <a:gd name="connsiteX3" fmla="*/ 1439145 w 1439144"/>
                <a:gd name="connsiteY3" fmla="*/ 0 h 1023084"/>
                <a:gd name="connsiteX4" fmla="*/ 1439145 w 1439144"/>
                <a:gd name="connsiteY4" fmla="*/ 1023085 h 1023084"/>
                <a:gd name="connsiteX5" fmla="*/ 511628 w 1439144"/>
                <a:gd name="connsiteY5" fmla="*/ 1023085 h 10230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39144" h="1023084">
                  <a:moveTo>
                    <a:pt x="511628" y="1023085"/>
                  </a:moveTo>
                  <a:cubicBezTo>
                    <a:pt x="229021" y="1023085"/>
                    <a:pt x="0" y="794064"/>
                    <a:pt x="0" y="511628"/>
                  </a:cubicBezTo>
                  <a:lnTo>
                    <a:pt x="0" y="0"/>
                  </a:lnTo>
                  <a:lnTo>
                    <a:pt x="1439145" y="0"/>
                  </a:lnTo>
                  <a:lnTo>
                    <a:pt x="1439145" y="1023085"/>
                  </a:lnTo>
                  <a:lnTo>
                    <a:pt x="511628" y="1023085"/>
                  </a:lnTo>
                  <a:close/>
                </a:path>
              </a:pathLst>
            </a:custGeom>
            <a:solidFill>
              <a:schemeClr val="accent2"/>
            </a:solidFill>
            <a:ln w="17009" cap="flat">
              <a:noFill/>
              <a:prstDash val="solid"/>
              <a:miter/>
            </a:ln>
          </p:spPr>
          <p:txBody>
            <a:bodyPr rtlCol="0" anchor="ctr"/>
            <a:lstStyle/>
            <a:p>
              <a:endParaRPr lang="en-US"/>
            </a:p>
          </p:txBody>
        </p:sp>
        <p:sp>
          <p:nvSpPr>
            <p:cNvPr id="7" name="Freeform: Shape 15">
              <a:extLst>
                <a:ext uri="{FF2B5EF4-FFF2-40B4-BE49-F238E27FC236}">
                  <a16:creationId xmlns:a16="http://schemas.microsoft.com/office/drawing/2014/main" id="{E3AC7685-6FDC-1A23-7B20-B455EC5C9362}"/>
                </a:ext>
              </a:extLst>
            </p:cNvPr>
            <p:cNvSpPr>
              <a:spLocks noChangeAspect="1"/>
            </p:cNvSpPr>
            <p:nvPr/>
          </p:nvSpPr>
          <p:spPr>
            <a:xfrm>
              <a:off x="10371140" y="3450423"/>
              <a:ext cx="1439144" cy="3069424"/>
            </a:xfrm>
            <a:custGeom>
              <a:avLst/>
              <a:gdLst>
                <a:gd name="connsiteX0" fmla="*/ 858572 w 1439144"/>
                <a:gd name="connsiteY0" fmla="*/ 3069425 h 3069424"/>
                <a:gd name="connsiteX1" fmla="*/ 1439145 w 1439144"/>
                <a:gd name="connsiteY1" fmla="*/ 2488852 h 3069424"/>
                <a:gd name="connsiteX2" fmla="*/ 1439145 w 1439144"/>
                <a:gd name="connsiteY2" fmla="*/ 0 h 3069424"/>
                <a:gd name="connsiteX3" fmla="*/ 0 w 1439144"/>
                <a:gd name="connsiteY3" fmla="*/ 0 h 3069424"/>
                <a:gd name="connsiteX4" fmla="*/ 0 w 1439144"/>
                <a:gd name="connsiteY4" fmla="*/ 3069425 h 3069424"/>
                <a:gd name="connsiteX5" fmla="*/ 858572 w 1439144"/>
                <a:gd name="connsiteY5" fmla="*/ 3069425 h 30694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39144" h="3069424">
                  <a:moveTo>
                    <a:pt x="858572" y="3069425"/>
                  </a:moveTo>
                  <a:cubicBezTo>
                    <a:pt x="1179235" y="3069425"/>
                    <a:pt x="1439145" y="2809515"/>
                    <a:pt x="1439145" y="2488852"/>
                  </a:cubicBezTo>
                  <a:lnTo>
                    <a:pt x="1439145" y="0"/>
                  </a:lnTo>
                  <a:lnTo>
                    <a:pt x="0" y="0"/>
                  </a:lnTo>
                  <a:lnTo>
                    <a:pt x="0" y="3069425"/>
                  </a:lnTo>
                  <a:lnTo>
                    <a:pt x="858572" y="3069425"/>
                  </a:lnTo>
                  <a:close/>
                </a:path>
              </a:pathLst>
            </a:custGeom>
            <a:solidFill>
              <a:schemeClr val="accent1"/>
            </a:solidFill>
            <a:ln w="17009" cap="flat">
              <a:noFill/>
              <a:prstDash val="solid"/>
              <a:miter/>
            </a:ln>
          </p:spPr>
          <p:txBody>
            <a:bodyPr rtlCol="0" anchor="ctr"/>
            <a:lstStyle/>
            <a:p>
              <a:endParaRPr lang="en-US"/>
            </a:p>
          </p:txBody>
        </p:sp>
        <p:sp>
          <p:nvSpPr>
            <p:cNvPr id="11" name="Freeform: Shape 16">
              <a:extLst>
                <a:ext uri="{FF2B5EF4-FFF2-40B4-BE49-F238E27FC236}">
                  <a16:creationId xmlns:a16="http://schemas.microsoft.com/office/drawing/2014/main" id="{1F9B59B5-C37C-6616-7B01-4CE9FC56AFC8}"/>
                </a:ext>
              </a:extLst>
            </p:cNvPr>
            <p:cNvSpPr>
              <a:spLocks noChangeAspect="1"/>
            </p:cNvSpPr>
            <p:nvPr/>
          </p:nvSpPr>
          <p:spPr>
            <a:xfrm>
              <a:off x="10371140" y="1404083"/>
              <a:ext cx="1439144" cy="2046340"/>
            </a:xfrm>
            <a:custGeom>
              <a:avLst/>
              <a:gdLst>
                <a:gd name="connsiteX0" fmla="*/ 858572 w 1439144"/>
                <a:gd name="connsiteY0" fmla="*/ 2046340 h 2046340"/>
                <a:gd name="connsiteX1" fmla="*/ 1439145 w 1439144"/>
                <a:gd name="connsiteY1" fmla="*/ 1465767 h 2046340"/>
                <a:gd name="connsiteX2" fmla="*/ 1439145 w 1439144"/>
                <a:gd name="connsiteY2" fmla="*/ 0 h 2046340"/>
                <a:gd name="connsiteX3" fmla="*/ 0 w 1439144"/>
                <a:gd name="connsiteY3" fmla="*/ 0 h 2046340"/>
                <a:gd name="connsiteX4" fmla="*/ 0 w 1439144"/>
                <a:gd name="connsiteY4" fmla="*/ 2046340 h 2046340"/>
                <a:gd name="connsiteX5" fmla="*/ 858572 w 1439144"/>
                <a:gd name="connsiteY5" fmla="*/ 2046340 h 20463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39144" h="2046340">
                  <a:moveTo>
                    <a:pt x="858572" y="2046340"/>
                  </a:moveTo>
                  <a:cubicBezTo>
                    <a:pt x="1179235" y="2046340"/>
                    <a:pt x="1439145" y="1786431"/>
                    <a:pt x="1439145" y="1465767"/>
                  </a:cubicBezTo>
                  <a:lnTo>
                    <a:pt x="1439145" y="0"/>
                  </a:lnTo>
                  <a:lnTo>
                    <a:pt x="0" y="0"/>
                  </a:lnTo>
                  <a:lnTo>
                    <a:pt x="0" y="2046340"/>
                  </a:lnTo>
                  <a:lnTo>
                    <a:pt x="858572" y="2046340"/>
                  </a:lnTo>
                  <a:close/>
                </a:path>
              </a:pathLst>
            </a:custGeom>
            <a:solidFill>
              <a:srgbClr val="E7E1DF"/>
            </a:solidFill>
            <a:ln w="17009" cap="flat">
              <a:noFill/>
              <a:prstDash val="solid"/>
              <a:miter/>
            </a:ln>
          </p:spPr>
          <p:txBody>
            <a:bodyPr rtlCol="0" anchor="ctr"/>
            <a:lstStyle/>
            <a:p>
              <a:endParaRPr lang="en-US"/>
            </a:p>
          </p:txBody>
        </p:sp>
      </p:grpSp>
    </p:spTree>
    <p:extLst>
      <p:ext uri="{BB962C8B-B14F-4D97-AF65-F5344CB8AC3E}">
        <p14:creationId xmlns:p14="http://schemas.microsoft.com/office/powerpoint/2010/main" val="2193212721"/>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Endast helbild">
    <p:spTree>
      <p:nvGrpSpPr>
        <p:cNvPr id="1" name=""/>
        <p:cNvGrpSpPr/>
        <p:nvPr/>
      </p:nvGrpSpPr>
      <p:grpSpPr>
        <a:xfrm>
          <a:off x="0" y="0"/>
          <a:ext cx="0" cy="0"/>
          <a:chOff x="0" y="0"/>
          <a:chExt cx="0" cy="0"/>
        </a:xfrm>
      </p:grpSpPr>
      <p:sp>
        <p:nvSpPr>
          <p:cNvPr id="4" name="Platshållare för datum 3">
            <a:extLst>
              <a:ext uri="{FF2B5EF4-FFF2-40B4-BE49-F238E27FC236}">
                <a16:creationId xmlns:a16="http://schemas.microsoft.com/office/drawing/2014/main" id="{A100F903-3478-7793-DE93-655C7E1A353D}"/>
              </a:ext>
            </a:extLst>
          </p:cNvPr>
          <p:cNvSpPr>
            <a:spLocks noGrp="1"/>
          </p:cNvSpPr>
          <p:nvPr>
            <p:ph type="dt" sz="half" idx="14"/>
          </p:nvPr>
        </p:nvSpPr>
        <p:spPr/>
        <p:txBody>
          <a:bodyPr/>
          <a:lstStyle/>
          <a:p>
            <a:fld id="{AC1C7BC3-63EF-4015-ADCC-2411307607D3}" type="datetime1">
              <a:rPr lang="sv-SE" smtClean="0"/>
              <a:t>2026-02-09</a:t>
            </a:fld>
            <a:endParaRPr lang="sv-SE"/>
          </a:p>
        </p:txBody>
      </p:sp>
      <p:sp>
        <p:nvSpPr>
          <p:cNvPr id="6" name="Platshållare för sidfot 5">
            <a:extLst>
              <a:ext uri="{FF2B5EF4-FFF2-40B4-BE49-F238E27FC236}">
                <a16:creationId xmlns:a16="http://schemas.microsoft.com/office/drawing/2014/main" id="{3CF62D2F-E5FD-F410-EE14-94871D7A62B1}"/>
              </a:ext>
            </a:extLst>
          </p:cNvPr>
          <p:cNvSpPr>
            <a:spLocks noGrp="1"/>
          </p:cNvSpPr>
          <p:nvPr>
            <p:ph type="ftr" sz="quarter" idx="15"/>
          </p:nvPr>
        </p:nvSpPr>
        <p:spPr/>
        <p:txBody>
          <a:bodyPr/>
          <a:lstStyle/>
          <a:p>
            <a:r>
              <a:rPr lang="sv-SE"/>
              <a:t>Sveriges regioner i samverkan</a:t>
            </a:r>
            <a:endParaRPr lang="sv-SE" dirty="0"/>
          </a:p>
        </p:txBody>
      </p:sp>
      <p:sp>
        <p:nvSpPr>
          <p:cNvPr id="2" name="Platshållare för bild 4">
            <a:extLst>
              <a:ext uri="{FF2B5EF4-FFF2-40B4-BE49-F238E27FC236}">
                <a16:creationId xmlns:a16="http://schemas.microsoft.com/office/drawing/2014/main" id="{DCC3B870-75C4-56B4-5593-0D8B71AFE91C}"/>
              </a:ext>
            </a:extLst>
          </p:cNvPr>
          <p:cNvSpPr>
            <a:spLocks noGrp="1"/>
          </p:cNvSpPr>
          <p:nvPr>
            <p:ph type="pic" sz="quarter" idx="13"/>
          </p:nvPr>
        </p:nvSpPr>
        <p:spPr>
          <a:xfrm>
            <a:off x="389262" y="380999"/>
            <a:ext cx="11412000" cy="6091200"/>
          </a:xfrm>
          <a:custGeom>
            <a:avLst/>
            <a:gdLst>
              <a:gd name="connsiteX0" fmla="*/ 0 w 11413068"/>
              <a:gd name="connsiteY0" fmla="*/ 0 h 6099176"/>
              <a:gd name="connsiteX1" fmla="*/ 11413068 w 11413068"/>
              <a:gd name="connsiteY1" fmla="*/ 0 h 6099176"/>
              <a:gd name="connsiteX2" fmla="*/ 11413068 w 11413068"/>
              <a:gd name="connsiteY2" fmla="*/ 27780 h 6099176"/>
              <a:gd name="connsiteX3" fmla="*/ 11413068 w 11413068"/>
              <a:gd name="connsiteY3" fmla="*/ 5082626 h 6099176"/>
              <a:gd name="connsiteX4" fmla="*/ 11413068 w 11413068"/>
              <a:gd name="connsiteY4" fmla="*/ 5087256 h 6099176"/>
              <a:gd name="connsiteX5" fmla="*/ 10401148 w 11413068"/>
              <a:gd name="connsiteY5" fmla="*/ 6099176 h 6099176"/>
              <a:gd name="connsiteX6" fmla="*/ 10396518 w 11413068"/>
              <a:gd name="connsiteY6" fmla="*/ 6099176 h 6099176"/>
              <a:gd name="connsiteX7" fmla="*/ 0 w 11413068"/>
              <a:gd name="connsiteY7" fmla="*/ 6099176 h 6099176"/>
              <a:gd name="connsiteX8" fmla="*/ 0 w 11413068"/>
              <a:gd name="connsiteY8" fmla="*/ 27780 h 60991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413068" h="6099176">
                <a:moveTo>
                  <a:pt x="0" y="0"/>
                </a:moveTo>
                <a:lnTo>
                  <a:pt x="11413068" y="0"/>
                </a:lnTo>
                <a:lnTo>
                  <a:pt x="11413068" y="27780"/>
                </a:lnTo>
                <a:lnTo>
                  <a:pt x="11413068" y="5082626"/>
                </a:lnTo>
                <a:lnTo>
                  <a:pt x="11413068" y="5087256"/>
                </a:lnTo>
                <a:cubicBezTo>
                  <a:pt x="11413068" y="5646124"/>
                  <a:pt x="10960016" y="6099176"/>
                  <a:pt x="10401148" y="6099176"/>
                </a:cubicBezTo>
                <a:lnTo>
                  <a:pt x="10396518" y="6099176"/>
                </a:lnTo>
                <a:lnTo>
                  <a:pt x="0" y="6099176"/>
                </a:lnTo>
                <a:lnTo>
                  <a:pt x="0" y="27780"/>
                </a:lnTo>
                <a:close/>
              </a:path>
            </a:pathLst>
          </a:custGeom>
          <a:solidFill>
            <a:schemeClr val="bg1">
              <a:lumMod val="95000"/>
            </a:schemeClr>
          </a:solidFill>
        </p:spPr>
        <p:txBody>
          <a:bodyPr wrap="square">
            <a:noAutofit/>
          </a:bodyPr>
          <a:lstStyle>
            <a:lvl1pPr marL="0" indent="0">
              <a:buNone/>
              <a:defRPr/>
            </a:lvl1pPr>
          </a:lstStyle>
          <a:p>
            <a:pPr marL="0" marR="0" lvl="0" indent="0" algn="l" defTabSz="914400" rtl="0" eaLnBrk="1" fontAlgn="auto" latinLnBrk="0" hangingPunct="1">
              <a:lnSpc>
                <a:spcPct val="130000"/>
              </a:lnSpc>
              <a:spcBef>
                <a:spcPts val="1000"/>
              </a:spcBef>
              <a:spcAft>
                <a:spcPts val="0"/>
              </a:spcAft>
              <a:buClrTx/>
              <a:buSzTx/>
              <a:buFont typeface="Verdana" panose="020B0604030504040204" pitchFamily="34" charset="0"/>
              <a:buNone/>
              <a:tabLst/>
              <a:defRPr/>
            </a:pPr>
            <a:r>
              <a:rPr lang="sv-SE" dirty="0"/>
              <a:t>Klicka på ikonen för att lägga till en bild</a:t>
            </a:r>
          </a:p>
          <a:p>
            <a:endParaRPr lang="sv-SE" dirty="0"/>
          </a:p>
        </p:txBody>
      </p:sp>
    </p:spTree>
    <p:extLst>
      <p:ext uri="{BB962C8B-B14F-4D97-AF65-F5344CB8AC3E}">
        <p14:creationId xmlns:p14="http://schemas.microsoft.com/office/powerpoint/2010/main" val="354823167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Tom">
    <p:spTree>
      <p:nvGrpSpPr>
        <p:cNvPr id="1" name=""/>
        <p:cNvGrpSpPr/>
        <p:nvPr/>
      </p:nvGrpSpPr>
      <p:grpSpPr>
        <a:xfrm>
          <a:off x="0" y="0"/>
          <a:ext cx="0" cy="0"/>
          <a:chOff x="0" y="0"/>
          <a:chExt cx="0" cy="0"/>
        </a:xfrm>
      </p:grpSpPr>
      <p:sp>
        <p:nvSpPr>
          <p:cNvPr id="4" name="Platshållare för datum 3">
            <a:extLst>
              <a:ext uri="{FF2B5EF4-FFF2-40B4-BE49-F238E27FC236}">
                <a16:creationId xmlns:a16="http://schemas.microsoft.com/office/drawing/2014/main" id="{3AB1CC7E-5066-B2D6-C273-8806FB859F9B}"/>
              </a:ext>
            </a:extLst>
          </p:cNvPr>
          <p:cNvSpPr>
            <a:spLocks noGrp="1"/>
          </p:cNvSpPr>
          <p:nvPr>
            <p:ph type="dt" sz="half" idx="10"/>
          </p:nvPr>
        </p:nvSpPr>
        <p:spPr/>
        <p:txBody>
          <a:bodyPr/>
          <a:lstStyle/>
          <a:p>
            <a:fld id="{A2DAD4ED-A031-45E6-AAD1-F27374F539B0}" type="datetime1">
              <a:rPr lang="sv-SE" smtClean="0"/>
              <a:t>2026-02-09</a:t>
            </a:fld>
            <a:endParaRPr lang="sv-SE"/>
          </a:p>
        </p:txBody>
      </p:sp>
      <p:sp>
        <p:nvSpPr>
          <p:cNvPr id="5" name="Platshållare för sidfot 4">
            <a:extLst>
              <a:ext uri="{FF2B5EF4-FFF2-40B4-BE49-F238E27FC236}">
                <a16:creationId xmlns:a16="http://schemas.microsoft.com/office/drawing/2014/main" id="{12B0C1A2-56EF-E81F-53A9-CC77AD52554C}"/>
              </a:ext>
            </a:extLst>
          </p:cNvPr>
          <p:cNvSpPr>
            <a:spLocks noGrp="1"/>
          </p:cNvSpPr>
          <p:nvPr>
            <p:ph type="ftr" sz="quarter" idx="11"/>
          </p:nvPr>
        </p:nvSpPr>
        <p:spPr/>
        <p:txBody>
          <a:bodyPr/>
          <a:lstStyle/>
          <a:p>
            <a:r>
              <a:rPr lang="sv-SE"/>
              <a:t>Sveriges regioner i samverkan</a:t>
            </a:r>
            <a:endParaRPr lang="sv-SE" dirty="0"/>
          </a:p>
        </p:txBody>
      </p:sp>
    </p:spTree>
    <p:extLst>
      <p:ext uri="{BB962C8B-B14F-4D97-AF65-F5344CB8AC3E}">
        <p14:creationId xmlns:p14="http://schemas.microsoft.com/office/powerpoint/2010/main" val="180042205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Svart logo/Vit bakgrund">
    <p:spTree>
      <p:nvGrpSpPr>
        <p:cNvPr id="1" name=""/>
        <p:cNvGrpSpPr/>
        <p:nvPr/>
      </p:nvGrpSpPr>
      <p:grpSpPr>
        <a:xfrm>
          <a:off x="0" y="0"/>
          <a:ext cx="0" cy="0"/>
          <a:chOff x="0" y="0"/>
          <a:chExt cx="0" cy="0"/>
        </a:xfrm>
      </p:grpSpPr>
      <p:pic>
        <p:nvPicPr>
          <p:cNvPr id="6" name="Logo" descr="Logo: Västra Götalandsregionen">
            <a:extLst>
              <a:ext uri="{FF2B5EF4-FFF2-40B4-BE49-F238E27FC236}">
                <a16:creationId xmlns:a16="http://schemas.microsoft.com/office/drawing/2014/main" id="{F028FC9A-549E-C173-F6EE-DD2DADAFA6BB}"/>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3234210" y="2915466"/>
            <a:ext cx="5732564" cy="1161234"/>
          </a:xfrm>
          <a:prstGeom prst="rect">
            <a:avLst/>
          </a:prstGeom>
        </p:spPr>
      </p:pic>
      <p:sp>
        <p:nvSpPr>
          <p:cNvPr id="2" name="Platshållare för datum 1">
            <a:extLst>
              <a:ext uri="{FF2B5EF4-FFF2-40B4-BE49-F238E27FC236}">
                <a16:creationId xmlns:a16="http://schemas.microsoft.com/office/drawing/2014/main" id="{29CA8175-3DF2-53F0-BACA-67AB9A313412}"/>
              </a:ext>
            </a:extLst>
          </p:cNvPr>
          <p:cNvSpPr>
            <a:spLocks noGrp="1"/>
          </p:cNvSpPr>
          <p:nvPr>
            <p:ph type="dt" sz="half" idx="10"/>
          </p:nvPr>
        </p:nvSpPr>
        <p:spPr/>
        <p:txBody>
          <a:bodyPr/>
          <a:lstStyle/>
          <a:p>
            <a:fld id="{0BA385E0-D4A0-478B-8B6F-AB9F9DBE31C6}" type="datetime1">
              <a:rPr lang="sv-SE" smtClean="0"/>
              <a:t>2026-02-09</a:t>
            </a:fld>
            <a:endParaRPr lang="sv-SE"/>
          </a:p>
        </p:txBody>
      </p:sp>
      <p:sp>
        <p:nvSpPr>
          <p:cNvPr id="5" name="Platshållare för sidfot 4">
            <a:extLst>
              <a:ext uri="{FF2B5EF4-FFF2-40B4-BE49-F238E27FC236}">
                <a16:creationId xmlns:a16="http://schemas.microsoft.com/office/drawing/2014/main" id="{6E1E6669-4CF8-70B7-0D3D-C4533A8CE1F4}"/>
              </a:ext>
            </a:extLst>
          </p:cNvPr>
          <p:cNvSpPr>
            <a:spLocks noGrp="1"/>
          </p:cNvSpPr>
          <p:nvPr>
            <p:ph type="ftr" sz="quarter" idx="11"/>
          </p:nvPr>
        </p:nvSpPr>
        <p:spPr/>
        <p:txBody>
          <a:bodyPr/>
          <a:lstStyle/>
          <a:p>
            <a:r>
              <a:rPr lang="sv-SE"/>
              <a:t>Sveriges regioner i samverkan</a:t>
            </a:r>
            <a:endParaRPr lang="sv-SE" dirty="0"/>
          </a:p>
        </p:txBody>
      </p:sp>
      <p:sp>
        <p:nvSpPr>
          <p:cNvPr id="3" name="Title 2">
            <a:extLst>
              <a:ext uri="{FF2B5EF4-FFF2-40B4-BE49-F238E27FC236}">
                <a16:creationId xmlns:a16="http://schemas.microsoft.com/office/drawing/2014/main" id="{3B23554D-627D-914B-C979-86E23DE8C83A}"/>
              </a:ext>
            </a:extLst>
          </p:cNvPr>
          <p:cNvSpPr>
            <a:spLocks noGrp="1"/>
          </p:cNvSpPr>
          <p:nvPr>
            <p:ph type="title" hasCustomPrompt="1"/>
          </p:nvPr>
        </p:nvSpPr>
        <p:spPr>
          <a:xfrm>
            <a:off x="1100667" y="-1301484"/>
            <a:ext cx="8642350" cy="1047750"/>
          </a:xfrm>
        </p:spPr>
        <p:txBody>
          <a:bodyPr/>
          <a:lstStyle>
            <a:lvl1pPr>
              <a:defRPr/>
            </a:lvl1pPr>
          </a:lstStyle>
          <a:p>
            <a:r>
              <a:rPr lang="sv-SE" noProof="0"/>
              <a:t>Skriv en rubrik för tillgänglighetsanpassning</a:t>
            </a:r>
          </a:p>
        </p:txBody>
      </p:sp>
    </p:spTree>
    <p:extLst>
      <p:ext uri="{BB962C8B-B14F-4D97-AF65-F5344CB8AC3E}">
        <p14:creationId xmlns:p14="http://schemas.microsoft.com/office/powerpoint/2010/main" val="49240502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tshållare för rubrik 1">
            <a:extLst>
              <a:ext uri="{FF2B5EF4-FFF2-40B4-BE49-F238E27FC236}">
                <a16:creationId xmlns:a16="http://schemas.microsoft.com/office/drawing/2014/main" id="{152683E2-9A31-4B47-ACFE-390B6E0AF714}"/>
              </a:ext>
            </a:extLst>
          </p:cNvPr>
          <p:cNvSpPr>
            <a:spLocks noGrp="1"/>
          </p:cNvSpPr>
          <p:nvPr>
            <p:ph type="title"/>
          </p:nvPr>
        </p:nvSpPr>
        <p:spPr>
          <a:xfrm>
            <a:off x="1100667" y="425716"/>
            <a:ext cx="8642350" cy="1047750"/>
          </a:xfrm>
          <a:prstGeom prst="rect">
            <a:avLst/>
          </a:prstGeom>
        </p:spPr>
        <p:txBody>
          <a:bodyPr vert="horz" lIns="0" tIns="0" rIns="0" bIns="0" rtlCol="0" anchor="b">
            <a:noAutofit/>
          </a:bodyPr>
          <a:lstStyle/>
          <a:p>
            <a:r>
              <a:rPr lang="sv-SE" dirty="0"/>
              <a:t>Klicka för att lägga till rubrik</a:t>
            </a:r>
          </a:p>
        </p:txBody>
      </p:sp>
      <p:sp>
        <p:nvSpPr>
          <p:cNvPr id="3" name="Platshållare för text 2">
            <a:extLst>
              <a:ext uri="{FF2B5EF4-FFF2-40B4-BE49-F238E27FC236}">
                <a16:creationId xmlns:a16="http://schemas.microsoft.com/office/drawing/2014/main" id="{81C0710F-3CB3-4F01-9977-A1A69928F1E2}"/>
              </a:ext>
            </a:extLst>
          </p:cNvPr>
          <p:cNvSpPr>
            <a:spLocks noGrp="1"/>
          </p:cNvSpPr>
          <p:nvPr>
            <p:ph type="body" idx="1"/>
          </p:nvPr>
        </p:nvSpPr>
        <p:spPr>
          <a:xfrm>
            <a:off x="1111250" y="2044700"/>
            <a:ext cx="8642350" cy="3311526"/>
          </a:xfrm>
          <a:prstGeom prst="rect">
            <a:avLst/>
          </a:prstGeom>
        </p:spPr>
        <p:txBody>
          <a:bodyPr vert="horz" lIns="0" tIns="0" rIns="0" bIns="0" rtlCol="0">
            <a:noAutofit/>
          </a:bodyPr>
          <a:lstStyle/>
          <a:p>
            <a:pPr lvl="0"/>
            <a:r>
              <a:rPr lang="sv-SE" dirty="0"/>
              <a:t>Skriv text här</a:t>
            </a:r>
          </a:p>
          <a:p>
            <a:pPr lvl="1"/>
            <a:r>
              <a:rPr lang="sv-SE" dirty="0"/>
              <a:t>Skriv text här</a:t>
            </a:r>
          </a:p>
          <a:p>
            <a:pPr lvl="2"/>
            <a:r>
              <a:rPr lang="sv-SE" dirty="0"/>
              <a:t>Nivå tre</a:t>
            </a:r>
          </a:p>
          <a:p>
            <a:pPr lvl="3"/>
            <a:r>
              <a:rPr lang="sv-SE" dirty="0"/>
              <a:t>Nivå fyra</a:t>
            </a:r>
          </a:p>
          <a:p>
            <a:pPr lvl="4"/>
            <a:r>
              <a:rPr lang="sv-SE" dirty="0"/>
              <a:t>Nivå fem</a:t>
            </a:r>
          </a:p>
        </p:txBody>
      </p:sp>
      <p:sp>
        <p:nvSpPr>
          <p:cNvPr id="9" name="Platshållare för datum 8">
            <a:extLst>
              <a:ext uri="{FF2B5EF4-FFF2-40B4-BE49-F238E27FC236}">
                <a16:creationId xmlns:a16="http://schemas.microsoft.com/office/drawing/2014/main" id="{94798039-E5C4-7804-7509-501B9DE7B0C6}"/>
              </a:ext>
            </a:extLst>
          </p:cNvPr>
          <p:cNvSpPr>
            <a:spLocks noGrp="1"/>
          </p:cNvSpPr>
          <p:nvPr>
            <p:ph type="dt" sz="half" idx="2"/>
          </p:nvPr>
        </p:nvSpPr>
        <p:spPr>
          <a:xfrm>
            <a:off x="10901364" y="136525"/>
            <a:ext cx="900071" cy="141687"/>
          </a:xfrm>
          <a:prstGeom prst="rect">
            <a:avLst/>
          </a:prstGeom>
        </p:spPr>
        <p:txBody>
          <a:bodyPr vert="horz" lIns="0" tIns="0" rIns="0" bIns="0" rtlCol="0" anchor="ctr"/>
          <a:lstStyle>
            <a:lvl1pPr algn="r">
              <a:defRPr sz="900">
                <a:solidFill>
                  <a:schemeClr val="tx1"/>
                </a:solidFill>
              </a:defRPr>
            </a:lvl1pPr>
          </a:lstStyle>
          <a:p>
            <a:fld id="{B4477334-593F-4CC0-961A-8D50FA5281F9}" type="datetime1">
              <a:rPr lang="sv-SE" smtClean="0"/>
              <a:t>2026-02-09</a:t>
            </a:fld>
            <a:endParaRPr lang="sv-SE" dirty="0"/>
          </a:p>
        </p:txBody>
      </p:sp>
      <p:sp>
        <p:nvSpPr>
          <p:cNvPr id="10" name="Platshållare för sidfot 9">
            <a:extLst>
              <a:ext uri="{FF2B5EF4-FFF2-40B4-BE49-F238E27FC236}">
                <a16:creationId xmlns:a16="http://schemas.microsoft.com/office/drawing/2014/main" id="{2F44A19D-54A3-346E-3AA1-C94C6D945439}"/>
              </a:ext>
            </a:extLst>
          </p:cNvPr>
          <p:cNvSpPr>
            <a:spLocks noGrp="1"/>
          </p:cNvSpPr>
          <p:nvPr>
            <p:ph type="ftr" sz="quarter" idx="3"/>
          </p:nvPr>
        </p:nvSpPr>
        <p:spPr>
          <a:xfrm>
            <a:off x="389466" y="136525"/>
            <a:ext cx="4125383" cy="141687"/>
          </a:xfrm>
          <a:prstGeom prst="rect">
            <a:avLst/>
          </a:prstGeom>
        </p:spPr>
        <p:txBody>
          <a:bodyPr vert="horz" lIns="0" tIns="0" rIns="0" bIns="0" rtlCol="0" anchor="ctr"/>
          <a:lstStyle>
            <a:lvl1pPr algn="l">
              <a:defRPr sz="900">
                <a:solidFill>
                  <a:schemeClr val="tx1"/>
                </a:solidFill>
              </a:defRPr>
            </a:lvl1pPr>
          </a:lstStyle>
          <a:p>
            <a:r>
              <a:rPr lang="sv-SE"/>
              <a:t>Sveriges regioner i samverkan</a:t>
            </a:r>
            <a:endParaRPr lang="sv-SE" dirty="0"/>
          </a:p>
        </p:txBody>
      </p:sp>
    </p:spTree>
    <p:extLst>
      <p:ext uri="{BB962C8B-B14F-4D97-AF65-F5344CB8AC3E}">
        <p14:creationId xmlns:p14="http://schemas.microsoft.com/office/powerpoint/2010/main" val="149138282"/>
      </p:ext>
    </p:extLst>
  </p:cSld>
  <p:clrMap bg1="lt1" tx1="dk1" bg2="lt2" tx2="dk2" accent1="accent1" accent2="accent2" accent3="accent3" accent4="accent4" accent5="accent5" accent6="accent6" hlink="hlink" folHlink="folHlink"/>
  <p:sldLayoutIdLst>
    <p:sldLayoutId id="2147483658" r:id="rId1"/>
    <p:sldLayoutId id="2147483649" r:id="rId2"/>
    <p:sldLayoutId id="2147483650" r:id="rId3"/>
    <p:sldLayoutId id="2147483651" r:id="rId4"/>
    <p:sldLayoutId id="2147483652" r:id="rId5"/>
    <p:sldLayoutId id="2147483654" r:id="rId6"/>
    <p:sldLayoutId id="2147483661" r:id="rId7"/>
    <p:sldLayoutId id="2147483655" r:id="rId8"/>
    <p:sldLayoutId id="2147483659" r:id="rId9"/>
    <p:sldLayoutId id="2147483660" r:id="rId10"/>
    <p:sldLayoutId id="2147483662" r:id="rId11"/>
    <p:sldLayoutId id="2147483663" r:id="rId12"/>
  </p:sldLayoutIdLst>
  <p:hf sldNum="0" hdr="0"/>
  <p:txStyles>
    <p:titleStyle>
      <a:lvl1pPr algn="l" defTabSz="914400" rtl="0" eaLnBrk="1" latinLnBrk="0" hangingPunct="1">
        <a:lnSpc>
          <a:spcPct val="110000"/>
        </a:lnSpc>
        <a:spcBef>
          <a:spcPct val="0"/>
        </a:spcBef>
        <a:buNone/>
        <a:defRPr sz="3300" kern="1200">
          <a:solidFill>
            <a:schemeClr val="tx1"/>
          </a:solidFill>
          <a:latin typeface="+mj-lt"/>
          <a:ea typeface="+mj-ea"/>
          <a:cs typeface="+mj-cs"/>
        </a:defRPr>
      </a:lvl1pPr>
    </p:titleStyle>
    <p:bodyStyle>
      <a:lvl1pPr marL="269875" indent="-269875" algn="l" defTabSz="914400" rtl="0" eaLnBrk="1" latinLnBrk="0" hangingPunct="1">
        <a:lnSpc>
          <a:spcPct val="130000"/>
        </a:lnSpc>
        <a:spcBef>
          <a:spcPts val="1000"/>
        </a:spcBef>
        <a:buFont typeface="Verdana" panose="020B0604030504040204" pitchFamily="34" charset="0"/>
        <a:buChar char="•"/>
        <a:defRPr sz="2200" kern="1200">
          <a:solidFill>
            <a:schemeClr val="tx1"/>
          </a:solidFill>
          <a:latin typeface="+mn-lt"/>
          <a:ea typeface="+mn-ea"/>
          <a:cs typeface="+mn-cs"/>
        </a:defRPr>
      </a:lvl1pPr>
      <a:lvl2pPr marL="533400" indent="-266700" algn="l" defTabSz="914400" rtl="0" eaLnBrk="1" latinLnBrk="0" hangingPunct="1">
        <a:lnSpc>
          <a:spcPct val="130000"/>
        </a:lnSpc>
        <a:spcBef>
          <a:spcPts val="500"/>
        </a:spcBef>
        <a:buFont typeface="Verdana" panose="020B0604030504040204" pitchFamily="34" charset="0"/>
        <a:buChar char="–"/>
        <a:defRPr sz="2000" kern="1200">
          <a:solidFill>
            <a:schemeClr val="tx1"/>
          </a:solidFill>
          <a:latin typeface="+mn-lt"/>
          <a:ea typeface="+mn-ea"/>
          <a:cs typeface="+mn-cs"/>
        </a:defRPr>
      </a:lvl2pPr>
      <a:lvl3pPr marL="812800" indent="-279400" algn="l" defTabSz="914400" rtl="0" eaLnBrk="1" latinLnBrk="0" hangingPunct="1">
        <a:lnSpc>
          <a:spcPct val="130000"/>
        </a:lnSpc>
        <a:spcBef>
          <a:spcPts val="500"/>
        </a:spcBef>
        <a:buFont typeface="Verdana" panose="020B0604030504040204" pitchFamily="34" charset="0"/>
        <a:buChar char="–"/>
        <a:defRPr sz="1800" kern="1200">
          <a:solidFill>
            <a:schemeClr val="tx1"/>
          </a:solidFill>
          <a:latin typeface="+mn-lt"/>
          <a:ea typeface="+mn-ea"/>
          <a:cs typeface="+mn-cs"/>
        </a:defRPr>
      </a:lvl3pPr>
      <a:lvl4pPr marL="1079500" indent="-266700" algn="l" defTabSz="914400" rtl="0" eaLnBrk="1" latinLnBrk="0" hangingPunct="1">
        <a:lnSpc>
          <a:spcPct val="130000"/>
        </a:lnSpc>
        <a:spcBef>
          <a:spcPts val="500"/>
        </a:spcBef>
        <a:buFont typeface="Verdana" panose="020B0604030504040204" pitchFamily="34" charset="0"/>
        <a:buChar char="–"/>
        <a:tabLst>
          <a:tab pos="812800" algn="l"/>
        </a:tabLst>
        <a:defRPr sz="1600" kern="1200">
          <a:solidFill>
            <a:schemeClr val="tx1"/>
          </a:solidFill>
          <a:latin typeface="+mn-lt"/>
          <a:ea typeface="+mn-ea"/>
          <a:cs typeface="+mn-cs"/>
        </a:defRPr>
      </a:lvl4pPr>
      <a:lvl5pPr marL="1346200" indent="-266700" algn="l" defTabSz="914400" rtl="0" eaLnBrk="1" latinLnBrk="0" hangingPunct="1">
        <a:lnSpc>
          <a:spcPct val="130000"/>
        </a:lnSpc>
        <a:spcBef>
          <a:spcPts val="500"/>
        </a:spcBef>
        <a:buFont typeface="Verdana" panose="020B060403050404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p:bodyStyle>
    <p:otherStyle>
      <a:defPPr>
        <a:defRPr lang="sv-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3840" userDrawn="1">
          <p15:clr>
            <a:srgbClr val="F26B43"/>
          </p15:clr>
        </p15:guide>
        <p15:guide id="3" pos="234" userDrawn="1">
          <p15:clr>
            <a:srgbClr val="F26B43"/>
          </p15:clr>
        </p15:guide>
        <p15:guide id="8" orient="horz" pos="164" userDrawn="1">
          <p15:clr>
            <a:srgbClr val="F26B43"/>
          </p15:clr>
        </p15:guide>
        <p15:guide id="13" orient="horz" pos="3793" userDrawn="1">
          <p15:clr>
            <a:srgbClr val="F26B43"/>
          </p15:clr>
        </p15:guide>
        <p15:guide id="14" pos="7433"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8.xml"/><Relationship Id="rId1" Type="http://schemas.openxmlformats.org/officeDocument/2006/relationships/slideLayout" Target="../slideLayouts/slideLayout11.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11.xml"/><Relationship Id="rId1" Type="http://schemas.openxmlformats.org/officeDocument/2006/relationships/slideLayout" Target="../slideLayouts/slideLayout11.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1.xml"/></Relationships>
</file>

<file path=ppt/slides/_rels/slide1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3.xml"/><Relationship Id="rId1" Type="http://schemas.openxmlformats.org/officeDocument/2006/relationships/slideLayout" Target="../slideLayouts/slideLayout11.xml"/><Relationship Id="rId5" Type="http://schemas.openxmlformats.org/officeDocument/2006/relationships/image" Target="../media/image8.png"/><Relationship Id="rId4" Type="http://schemas.openxmlformats.org/officeDocument/2006/relationships/image" Target="../media/image7.png"/></Relationships>
</file>

<file path=ppt/slides/_rels/slide1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4.xml"/><Relationship Id="rId1" Type="http://schemas.openxmlformats.org/officeDocument/2006/relationships/slideLayout" Target="../slideLayouts/slideLayout11.xml"/></Relationships>
</file>

<file path=ppt/slides/_rels/slide1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5.xml"/><Relationship Id="rId1" Type="http://schemas.openxmlformats.org/officeDocument/2006/relationships/slideLayout" Target="../slideLayouts/slideLayout11.xml"/><Relationship Id="rId5" Type="http://schemas.openxmlformats.org/officeDocument/2006/relationships/image" Target="../media/image12.png"/><Relationship Id="rId4" Type="http://schemas.openxmlformats.org/officeDocument/2006/relationships/image" Target="../media/image11.png"/></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1.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3" Type="http://schemas.openxmlformats.org/officeDocument/2006/relationships/image" Target="../media/image13.png"/><Relationship Id="rId7" Type="http://schemas.openxmlformats.org/officeDocument/2006/relationships/image" Target="../media/image17.png"/><Relationship Id="rId2" Type="http://schemas.openxmlformats.org/officeDocument/2006/relationships/notesSlide" Target="../notesSlides/notesSlide18.xml"/><Relationship Id="rId1" Type="http://schemas.openxmlformats.org/officeDocument/2006/relationships/slideLayout" Target="../slideLayouts/slideLayout11.xml"/><Relationship Id="rId6" Type="http://schemas.openxmlformats.org/officeDocument/2006/relationships/image" Target="../media/image16.png"/><Relationship Id="rId5" Type="http://schemas.openxmlformats.org/officeDocument/2006/relationships/image" Target="../media/image15.png"/><Relationship Id="rId4" Type="http://schemas.openxmlformats.org/officeDocument/2006/relationships/image" Target="../media/image14.png"/></Relationships>
</file>

<file path=ppt/slides/_rels/slide21.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9.xml"/><Relationship Id="rId1" Type="http://schemas.openxmlformats.org/officeDocument/2006/relationships/slideLayout" Target="../slideLayouts/slideLayout11.xml"/><Relationship Id="rId4" Type="http://schemas.openxmlformats.org/officeDocument/2006/relationships/image" Target="../media/image19.png"/></Relationships>
</file>

<file path=ppt/slides/_rels/slide22.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20.xml"/><Relationship Id="rId1" Type="http://schemas.openxmlformats.org/officeDocument/2006/relationships/slideLayout" Target="../slideLayouts/slideLayout11.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1.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1.xml"/></Relationships>
</file>

<file path=ppt/slides/_rels/slide25.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23.xml"/><Relationship Id="rId1" Type="http://schemas.openxmlformats.org/officeDocument/2006/relationships/slideLayout" Target="../slideLayouts/slideLayout8.xml"/></Relationships>
</file>

<file path=ppt/slides/_rels/slide26.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24.xml"/><Relationship Id="rId1" Type="http://schemas.openxmlformats.org/officeDocument/2006/relationships/slideLayout" Target="../slideLayouts/slideLayout8.xml"/></Relationships>
</file>

<file path=ppt/slides/_rels/slide27.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25.xml"/><Relationship Id="rId1" Type="http://schemas.openxmlformats.org/officeDocument/2006/relationships/slideLayout" Target="../slideLayouts/slideLayout8.xml"/></Relationships>
</file>

<file path=ppt/slides/_rels/slide28.xml.rels><?xml version="1.0" encoding="UTF-8" standalone="yes"?>
<Relationships xmlns="http://schemas.openxmlformats.org/package/2006/relationships"><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notesSlide" Target="../notesSlides/notesSlide26.xml"/><Relationship Id="rId1" Type="http://schemas.openxmlformats.org/officeDocument/2006/relationships/slideLayout" Target="../slideLayouts/slideLayout11.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29.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27.xml"/><Relationship Id="rId1" Type="http://schemas.openxmlformats.org/officeDocument/2006/relationships/slideLayout" Target="../slideLayouts/slideLayout11.xml"/><Relationship Id="rId4" Type="http://schemas.openxmlformats.org/officeDocument/2006/relationships/image" Target="../media/image34.png"/></Relationships>
</file>

<file path=ppt/slides/_rels/slide3.xml.rels><?xml version="1.0" encoding="UTF-8" standalone="yes"?>
<Relationships xmlns="http://schemas.openxmlformats.org/package/2006/relationships"><Relationship Id="rId3" Type="http://schemas.openxmlformats.org/officeDocument/2006/relationships/hyperlink" Target="https://vgregion.se/nationellhyrbemanning" TargetMode="External"/><Relationship Id="rId2" Type="http://schemas.openxmlformats.org/officeDocument/2006/relationships/notesSlide" Target="../notesSlides/notesSlide3.xml"/><Relationship Id="rId1" Type="http://schemas.openxmlformats.org/officeDocument/2006/relationships/slideLayout" Target="../slideLayouts/slideLayout3.xml"/><Relationship Id="rId4" Type="http://schemas.openxmlformats.org/officeDocument/2006/relationships/hyperlink" Target="mailto:nationellhyrbemanning@vgregion.se" TargetMode="Externa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1.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3" Type="http://schemas.openxmlformats.org/officeDocument/2006/relationships/diagramData" Target="../diagrams/data6.xml"/><Relationship Id="rId7" Type="http://schemas.microsoft.com/office/2007/relationships/diagramDrawing" Target="../diagrams/drawing6.xml"/><Relationship Id="rId2" Type="http://schemas.openxmlformats.org/officeDocument/2006/relationships/notesSlide" Target="../notesSlides/notesSlide31.xml"/><Relationship Id="rId1" Type="http://schemas.openxmlformats.org/officeDocument/2006/relationships/slideLayout" Target="../slideLayouts/slideLayout11.xml"/><Relationship Id="rId6" Type="http://schemas.openxmlformats.org/officeDocument/2006/relationships/diagramColors" Target="../diagrams/colors6.xml"/><Relationship Id="rId5" Type="http://schemas.openxmlformats.org/officeDocument/2006/relationships/diagramQuickStyle" Target="../diagrams/quickStyle6.xml"/><Relationship Id="rId4" Type="http://schemas.openxmlformats.org/officeDocument/2006/relationships/diagramLayout" Target="../diagrams/layout6.xml"/></Relationships>
</file>

<file path=ppt/slides/_rels/slide35.xml.rels><?xml version="1.0" encoding="UTF-8" standalone="yes"?>
<Relationships xmlns="http://schemas.openxmlformats.org/package/2006/relationships"><Relationship Id="rId3" Type="http://schemas.openxmlformats.org/officeDocument/2006/relationships/diagramData" Target="../diagrams/data7.xml"/><Relationship Id="rId7" Type="http://schemas.microsoft.com/office/2007/relationships/diagramDrawing" Target="../diagrams/drawing7.xml"/><Relationship Id="rId2" Type="http://schemas.openxmlformats.org/officeDocument/2006/relationships/notesSlide" Target="../notesSlides/notesSlide32.xml"/><Relationship Id="rId1" Type="http://schemas.openxmlformats.org/officeDocument/2006/relationships/slideLayout" Target="../slideLayouts/slideLayout3.xml"/><Relationship Id="rId6" Type="http://schemas.openxmlformats.org/officeDocument/2006/relationships/diagramColors" Target="../diagrams/colors7.xml"/><Relationship Id="rId5" Type="http://schemas.openxmlformats.org/officeDocument/2006/relationships/diagramQuickStyle" Target="../diagrams/quickStyle7.xml"/><Relationship Id="rId4" Type="http://schemas.openxmlformats.org/officeDocument/2006/relationships/diagramLayout" Target="../diagrams/layout7.xml"/></Relationships>
</file>

<file path=ppt/slides/_rels/slide36.xml.rels><?xml version="1.0" encoding="UTF-8" standalone="yes"?>
<Relationships xmlns="http://schemas.openxmlformats.org/package/2006/relationships"><Relationship Id="rId3" Type="http://schemas.openxmlformats.org/officeDocument/2006/relationships/diagramData" Target="../diagrams/data8.xml"/><Relationship Id="rId7" Type="http://schemas.microsoft.com/office/2007/relationships/diagramDrawing" Target="../diagrams/drawing8.xml"/><Relationship Id="rId2" Type="http://schemas.openxmlformats.org/officeDocument/2006/relationships/notesSlide" Target="../notesSlides/notesSlide33.xml"/><Relationship Id="rId1" Type="http://schemas.openxmlformats.org/officeDocument/2006/relationships/slideLayout" Target="../slideLayouts/slideLayout3.xml"/><Relationship Id="rId6" Type="http://schemas.openxmlformats.org/officeDocument/2006/relationships/diagramColors" Target="../diagrams/colors8.xml"/><Relationship Id="rId5" Type="http://schemas.openxmlformats.org/officeDocument/2006/relationships/diagramQuickStyle" Target="../diagrams/quickStyle8.xml"/><Relationship Id="rId4" Type="http://schemas.openxmlformats.org/officeDocument/2006/relationships/diagramLayout" Target="../diagrams/layout8.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4.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3.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3.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40.xml.rels><?xml version="1.0" encoding="UTF-8" standalone="yes"?>
<Relationships xmlns="http://schemas.openxmlformats.org/package/2006/relationships"><Relationship Id="rId3" Type="http://schemas.openxmlformats.org/officeDocument/2006/relationships/diagramData" Target="../diagrams/data9.xml"/><Relationship Id="rId7" Type="http://schemas.microsoft.com/office/2007/relationships/diagramDrawing" Target="../diagrams/drawing9.xml"/><Relationship Id="rId2" Type="http://schemas.openxmlformats.org/officeDocument/2006/relationships/notesSlide" Target="../notesSlides/notesSlide37.xml"/><Relationship Id="rId1" Type="http://schemas.openxmlformats.org/officeDocument/2006/relationships/slideLayout" Target="../slideLayouts/slideLayout11.xml"/><Relationship Id="rId6" Type="http://schemas.openxmlformats.org/officeDocument/2006/relationships/diagramColors" Target="../diagrams/colors9.xml"/><Relationship Id="rId5" Type="http://schemas.openxmlformats.org/officeDocument/2006/relationships/diagramQuickStyle" Target="../diagrams/quickStyle9.xml"/><Relationship Id="rId4" Type="http://schemas.openxmlformats.org/officeDocument/2006/relationships/diagramLayout" Target="../diagrams/layout9.xml"/></Relationships>
</file>

<file path=ppt/slides/_rels/slide41.xml.rels><?xml version="1.0" encoding="UTF-8" standalone="yes"?>
<Relationships xmlns="http://schemas.openxmlformats.org/package/2006/relationships"><Relationship Id="rId3" Type="http://schemas.openxmlformats.org/officeDocument/2006/relationships/diagramData" Target="../diagrams/data10.xml"/><Relationship Id="rId7" Type="http://schemas.microsoft.com/office/2007/relationships/diagramDrawing" Target="../diagrams/drawing10.xml"/><Relationship Id="rId2" Type="http://schemas.openxmlformats.org/officeDocument/2006/relationships/notesSlide" Target="../notesSlides/notesSlide38.xml"/><Relationship Id="rId1" Type="http://schemas.openxmlformats.org/officeDocument/2006/relationships/slideLayout" Target="../slideLayouts/slideLayout11.xml"/><Relationship Id="rId6" Type="http://schemas.openxmlformats.org/officeDocument/2006/relationships/diagramColors" Target="../diagrams/colors10.xml"/><Relationship Id="rId5" Type="http://schemas.openxmlformats.org/officeDocument/2006/relationships/diagramQuickStyle" Target="../diagrams/quickStyle10.xml"/><Relationship Id="rId4" Type="http://schemas.openxmlformats.org/officeDocument/2006/relationships/diagramLayout" Target="../diagrams/layout10.xml"/></Relationships>
</file>

<file path=ppt/slides/_rels/slide42.xml.rels><?xml version="1.0" encoding="UTF-8" standalone="yes"?>
<Relationships xmlns="http://schemas.openxmlformats.org/package/2006/relationships"><Relationship Id="rId3" Type="http://schemas.openxmlformats.org/officeDocument/2006/relationships/diagramData" Target="../diagrams/data11.xml"/><Relationship Id="rId7" Type="http://schemas.microsoft.com/office/2007/relationships/diagramDrawing" Target="../diagrams/drawing11.xml"/><Relationship Id="rId2" Type="http://schemas.openxmlformats.org/officeDocument/2006/relationships/notesSlide" Target="../notesSlides/notesSlide39.xml"/><Relationship Id="rId1" Type="http://schemas.openxmlformats.org/officeDocument/2006/relationships/slideLayout" Target="../slideLayouts/slideLayout3.xml"/><Relationship Id="rId6" Type="http://schemas.openxmlformats.org/officeDocument/2006/relationships/diagramColors" Target="../diagrams/colors11.xml"/><Relationship Id="rId5" Type="http://schemas.openxmlformats.org/officeDocument/2006/relationships/diagramQuickStyle" Target="../diagrams/quickStyle11.xml"/><Relationship Id="rId4" Type="http://schemas.openxmlformats.org/officeDocument/2006/relationships/diagramLayout" Target="../diagrams/layout11.xml"/></Relationships>
</file>

<file path=ppt/slides/_rels/slide43.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40.xml"/><Relationship Id="rId1" Type="http://schemas.openxmlformats.org/officeDocument/2006/relationships/slideLayout" Target="../slideLayouts/slideLayout3.xml"/><Relationship Id="rId4" Type="http://schemas.openxmlformats.org/officeDocument/2006/relationships/image" Target="../media/image44.jpeg"/></Relationships>
</file>

<file path=ppt/slides/_rels/slide44.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41.xml"/><Relationship Id="rId1" Type="http://schemas.openxmlformats.org/officeDocument/2006/relationships/slideLayout" Target="../slideLayouts/slideLayout12.xml"/></Relationships>
</file>

<file path=ppt/slides/_rels/slide45.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42.xml"/><Relationship Id="rId1" Type="http://schemas.openxmlformats.org/officeDocument/2006/relationships/slideLayout" Target="../slideLayouts/slideLayout11.xml"/><Relationship Id="rId4" Type="http://schemas.openxmlformats.org/officeDocument/2006/relationships/image" Target="../media/image47.png"/></Relationships>
</file>

<file path=ppt/slides/_rels/slide46.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43.xml"/><Relationship Id="rId1" Type="http://schemas.openxmlformats.org/officeDocument/2006/relationships/slideLayout" Target="../slideLayouts/slideLayout11.xml"/><Relationship Id="rId4" Type="http://schemas.openxmlformats.org/officeDocument/2006/relationships/image" Target="../media/image46.png"/></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3.xml"/></Relationships>
</file>

<file path=ppt/slides/_rels/slide48.xml.rels><?xml version="1.0" encoding="UTF-8" standalone="yes"?>
<Relationships xmlns="http://schemas.openxmlformats.org/package/2006/relationships"><Relationship Id="rId3" Type="http://schemas.openxmlformats.org/officeDocument/2006/relationships/diagramData" Target="../diagrams/data12.xml"/><Relationship Id="rId7" Type="http://schemas.microsoft.com/office/2007/relationships/diagramDrawing" Target="../diagrams/drawing12.xml"/><Relationship Id="rId2" Type="http://schemas.openxmlformats.org/officeDocument/2006/relationships/notesSlide" Target="../notesSlides/notesSlide45.xml"/><Relationship Id="rId1" Type="http://schemas.openxmlformats.org/officeDocument/2006/relationships/slideLayout" Target="../slideLayouts/slideLayout11.xml"/><Relationship Id="rId6" Type="http://schemas.openxmlformats.org/officeDocument/2006/relationships/diagramColors" Target="../diagrams/colors12.xml"/><Relationship Id="rId5" Type="http://schemas.openxmlformats.org/officeDocument/2006/relationships/diagramQuickStyle" Target="../diagrams/quickStyle12.xml"/><Relationship Id="rId4" Type="http://schemas.openxmlformats.org/officeDocument/2006/relationships/diagramLayout" Target="../diagrams/layout1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3.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3.xml"/></Relationships>
</file>

<file path=ppt/slides/_rels/slide52.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notesSlide" Target="../notesSlides/notesSlide49.xml"/><Relationship Id="rId1" Type="http://schemas.openxmlformats.org/officeDocument/2006/relationships/slideLayout" Target="../slideLayouts/slideLayout3.xml"/><Relationship Id="rId4" Type="http://schemas.openxmlformats.org/officeDocument/2006/relationships/image" Target="../media/image50.png"/></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3.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3.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3.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3.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3.xml"/></Relationships>
</file>

<file path=ppt/slides/_rels/slide58.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notesSlide" Target="../notesSlides/notesSlide55.xml"/><Relationship Id="rId1" Type="http://schemas.openxmlformats.org/officeDocument/2006/relationships/slideLayout" Target="../slideLayouts/slideLayout8.xml"/><Relationship Id="rId4" Type="http://schemas.openxmlformats.org/officeDocument/2006/relationships/image" Target="../media/image52.png"/></Relationships>
</file>

<file path=ppt/slides/_rels/slide59.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notesSlide" Target="../notesSlides/notesSlide56.xml"/><Relationship Id="rId1" Type="http://schemas.openxmlformats.org/officeDocument/2006/relationships/slideLayout" Target="../slideLayouts/slideLayout8.xml"/><Relationship Id="rId4" Type="http://schemas.openxmlformats.org/officeDocument/2006/relationships/image" Target="../media/image54.png"/></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8.xml"/></Relationships>
</file>

<file path=ppt/slides/_rels/slide60.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notesSlide" Target="../notesSlides/notesSlide57.xml"/><Relationship Id="rId1" Type="http://schemas.openxmlformats.org/officeDocument/2006/relationships/slideLayout" Target="../slideLayouts/slideLayout8.xml"/></Relationships>
</file>

<file path=ppt/slides/_rels/slide61.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notesSlide" Target="../notesSlides/notesSlide58.xml"/><Relationship Id="rId1" Type="http://schemas.openxmlformats.org/officeDocument/2006/relationships/slideLayout" Target="../slideLayouts/slideLayout8.xml"/><Relationship Id="rId4" Type="http://schemas.openxmlformats.org/officeDocument/2006/relationships/image" Target="../media/image57.png"/></Relationships>
</file>

<file path=ppt/slides/_rels/slide62.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notesSlide" Target="../notesSlides/notesSlide59.xml"/><Relationship Id="rId1" Type="http://schemas.openxmlformats.org/officeDocument/2006/relationships/slideLayout" Target="../slideLayouts/slideLayout8.xml"/><Relationship Id="rId4" Type="http://schemas.openxmlformats.org/officeDocument/2006/relationships/image" Target="../media/image59.png"/></Relationships>
</file>

<file path=ppt/slides/_rels/slide63.xml.rels><?xml version="1.0" encoding="UTF-8" standalone="yes"?>
<Relationships xmlns="http://schemas.openxmlformats.org/package/2006/relationships"><Relationship Id="rId3" Type="http://schemas.openxmlformats.org/officeDocument/2006/relationships/diagramData" Target="../diagrams/data13.xml"/><Relationship Id="rId7" Type="http://schemas.microsoft.com/office/2007/relationships/diagramDrawing" Target="../diagrams/drawing13.xml"/><Relationship Id="rId2" Type="http://schemas.openxmlformats.org/officeDocument/2006/relationships/notesSlide" Target="../notesSlides/notesSlide60.xml"/><Relationship Id="rId1" Type="http://schemas.openxmlformats.org/officeDocument/2006/relationships/slideLayout" Target="../slideLayouts/slideLayout3.xml"/><Relationship Id="rId6" Type="http://schemas.openxmlformats.org/officeDocument/2006/relationships/diagramColors" Target="../diagrams/colors13.xml"/><Relationship Id="rId5" Type="http://schemas.openxmlformats.org/officeDocument/2006/relationships/diagramQuickStyle" Target="../diagrams/quickStyle13.xml"/><Relationship Id="rId4" Type="http://schemas.openxmlformats.org/officeDocument/2006/relationships/diagramLayout" Target="../diagrams/layout13.xml"/></Relationships>
</file>

<file path=ppt/slides/_rels/slide64.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notesSlide" Target="../notesSlides/notesSlide61.xml"/><Relationship Id="rId1" Type="http://schemas.openxmlformats.org/officeDocument/2006/relationships/slideLayout" Target="../slideLayouts/slideLayout12.xml"/></Relationships>
</file>

<file path=ppt/slides/_rels/slide65.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notesSlide" Target="../notesSlides/notesSlide62.xml"/><Relationship Id="rId1" Type="http://schemas.openxmlformats.org/officeDocument/2006/relationships/slideLayout" Target="../slideLayouts/slideLayout12.xml"/></Relationships>
</file>

<file path=ppt/slides/_rels/slide66.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notesSlide" Target="../notesSlides/notesSlide63.xml"/><Relationship Id="rId1" Type="http://schemas.openxmlformats.org/officeDocument/2006/relationships/slideLayout" Target="../slideLayouts/slideLayout8.xml"/></Relationships>
</file>

<file path=ppt/slides/_rels/slide67.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notesSlide" Target="../notesSlides/notesSlide64.xml"/><Relationship Id="rId1" Type="http://schemas.openxmlformats.org/officeDocument/2006/relationships/slideLayout" Target="../slideLayouts/slideLayout1.xml"/><Relationship Id="rId4" Type="http://schemas.openxmlformats.org/officeDocument/2006/relationships/image" Target="../media/image64.png"/></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65.xml"/><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ubrik 7">
            <a:extLst>
              <a:ext uri="{FF2B5EF4-FFF2-40B4-BE49-F238E27FC236}">
                <a16:creationId xmlns:a16="http://schemas.microsoft.com/office/drawing/2014/main" id="{D11FED8F-FD75-BCD2-0422-2887022A3BDB}"/>
              </a:ext>
            </a:extLst>
          </p:cNvPr>
          <p:cNvSpPr>
            <a:spLocks noGrp="1"/>
          </p:cNvSpPr>
          <p:nvPr>
            <p:ph type="ctrTitle"/>
          </p:nvPr>
        </p:nvSpPr>
        <p:spPr>
          <a:xfrm>
            <a:off x="891539" y="1152048"/>
            <a:ext cx="5737195" cy="2387600"/>
          </a:xfrm>
        </p:spPr>
        <p:txBody>
          <a:bodyPr anchor="b">
            <a:normAutofit/>
          </a:bodyPr>
          <a:lstStyle/>
          <a:p>
            <a:r>
              <a:rPr lang="sv-SE" dirty="0"/>
              <a:t>Repetitionsutbildning för regioner</a:t>
            </a:r>
          </a:p>
        </p:txBody>
      </p:sp>
      <p:sp>
        <p:nvSpPr>
          <p:cNvPr id="9" name="Underrubrik 8">
            <a:extLst>
              <a:ext uri="{FF2B5EF4-FFF2-40B4-BE49-F238E27FC236}">
                <a16:creationId xmlns:a16="http://schemas.microsoft.com/office/drawing/2014/main" id="{5DEA5B0C-F232-3975-5648-E459042AD240}"/>
              </a:ext>
            </a:extLst>
          </p:cNvPr>
          <p:cNvSpPr>
            <a:spLocks noGrp="1"/>
          </p:cNvSpPr>
          <p:nvPr>
            <p:ph type="subTitle" idx="1"/>
          </p:nvPr>
        </p:nvSpPr>
        <p:spPr>
          <a:xfrm>
            <a:off x="892514" y="3683107"/>
            <a:ext cx="5743363" cy="1683433"/>
          </a:xfrm>
        </p:spPr>
        <p:txBody>
          <a:bodyPr vert="horz" lIns="0" tIns="0" rIns="0" bIns="0" rtlCol="0" anchor="t">
            <a:normAutofit/>
          </a:bodyPr>
          <a:lstStyle/>
          <a:p>
            <a:r>
              <a:rPr lang="sv-SE" dirty="0"/>
              <a:t>Avtal om hyrbemanning inom hälso- och sjukvården för Sveriges regioner</a:t>
            </a:r>
          </a:p>
          <a:p>
            <a:endParaRPr lang="sv-SE" dirty="0"/>
          </a:p>
        </p:txBody>
      </p:sp>
      <p:sp>
        <p:nvSpPr>
          <p:cNvPr id="4" name="Platshållare för datum 3">
            <a:extLst>
              <a:ext uri="{FF2B5EF4-FFF2-40B4-BE49-F238E27FC236}">
                <a16:creationId xmlns:a16="http://schemas.microsoft.com/office/drawing/2014/main" id="{ABFB9D93-765D-9378-3CDE-482FD868FDF9}"/>
              </a:ext>
            </a:extLst>
          </p:cNvPr>
          <p:cNvSpPr>
            <a:spLocks noGrp="1"/>
          </p:cNvSpPr>
          <p:nvPr>
            <p:ph type="dt" sz="half" idx="10"/>
          </p:nvPr>
        </p:nvSpPr>
        <p:spPr>
          <a:xfrm>
            <a:off x="10901364" y="136525"/>
            <a:ext cx="900071" cy="141687"/>
          </a:xfrm>
        </p:spPr>
        <p:txBody>
          <a:bodyPr anchor="ctr">
            <a:normAutofit/>
          </a:bodyPr>
          <a:lstStyle/>
          <a:p>
            <a:pPr>
              <a:spcAft>
                <a:spcPts val="600"/>
              </a:spcAft>
            </a:pPr>
            <a:fld id="{24FACBE9-25B4-462A-B72F-DFC5F0B74D73}" type="datetime1">
              <a:rPr lang="sv-SE" smtClean="0"/>
              <a:t>2026-02-09</a:t>
            </a:fld>
            <a:endParaRPr lang="sv-SE"/>
          </a:p>
        </p:txBody>
      </p:sp>
      <p:sp>
        <p:nvSpPr>
          <p:cNvPr id="2" name="Platshållare för sidfot 1">
            <a:extLst>
              <a:ext uri="{FF2B5EF4-FFF2-40B4-BE49-F238E27FC236}">
                <a16:creationId xmlns:a16="http://schemas.microsoft.com/office/drawing/2014/main" id="{B7A3FE40-D7C9-AD55-2ACB-154F424EDF61}"/>
              </a:ext>
            </a:extLst>
          </p:cNvPr>
          <p:cNvSpPr>
            <a:spLocks noGrp="1"/>
          </p:cNvSpPr>
          <p:nvPr>
            <p:ph type="ftr" sz="quarter" idx="11"/>
          </p:nvPr>
        </p:nvSpPr>
        <p:spPr/>
        <p:txBody>
          <a:bodyPr/>
          <a:lstStyle/>
          <a:p>
            <a:r>
              <a:rPr lang="sv-SE"/>
              <a:t>Sveriges regioner i samverkan</a:t>
            </a:r>
            <a:endParaRPr lang="sv-SE" dirty="0"/>
          </a:p>
        </p:txBody>
      </p:sp>
    </p:spTree>
    <p:extLst>
      <p:ext uri="{BB962C8B-B14F-4D97-AF65-F5344CB8AC3E}">
        <p14:creationId xmlns:p14="http://schemas.microsoft.com/office/powerpoint/2010/main" val="387533067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p:cNvSpPr>
            <a:spLocks noGrp="1"/>
          </p:cNvSpPr>
          <p:nvPr>
            <p:ph type="title"/>
          </p:nvPr>
        </p:nvSpPr>
        <p:spPr>
          <a:xfrm>
            <a:off x="1100667" y="425716"/>
            <a:ext cx="8642350" cy="1047750"/>
          </a:xfrm>
        </p:spPr>
        <p:txBody>
          <a:bodyPr anchor="b">
            <a:normAutofit/>
          </a:bodyPr>
          <a:lstStyle/>
          <a:p>
            <a:r>
              <a:rPr lang="sv-SE"/>
              <a:t>LOU - grundläggande principer</a:t>
            </a:r>
          </a:p>
        </p:txBody>
      </p:sp>
      <p:sp>
        <p:nvSpPr>
          <p:cNvPr id="13" name="Date Placeholder 3">
            <a:extLst>
              <a:ext uri="{FF2B5EF4-FFF2-40B4-BE49-F238E27FC236}">
                <a16:creationId xmlns:a16="http://schemas.microsoft.com/office/drawing/2014/main" id="{EA027F92-D80D-9295-766A-753C9F18C9DF}"/>
              </a:ext>
            </a:extLst>
          </p:cNvPr>
          <p:cNvSpPr>
            <a:spLocks noGrp="1"/>
          </p:cNvSpPr>
          <p:nvPr>
            <p:ph type="dt" sz="half" idx="10"/>
          </p:nvPr>
        </p:nvSpPr>
        <p:spPr>
          <a:xfrm>
            <a:off x="10901364" y="136525"/>
            <a:ext cx="900071" cy="141687"/>
          </a:xfrm>
        </p:spPr>
        <p:txBody>
          <a:bodyPr anchor="ctr">
            <a:normAutofit/>
          </a:bodyPr>
          <a:lstStyle/>
          <a:p>
            <a:pPr>
              <a:spcAft>
                <a:spcPts val="600"/>
              </a:spcAft>
            </a:pPr>
            <a:fld id="{AF8D6696-D315-4C5B-AE77-93FC4E777465}" type="datetime1">
              <a:rPr lang="sv-SE" smtClean="0"/>
              <a:t>2026-02-09</a:t>
            </a:fld>
            <a:endParaRPr lang="sv-SE"/>
          </a:p>
        </p:txBody>
      </p:sp>
      <p:sp>
        <p:nvSpPr>
          <p:cNvPr id="14" name="Footer Placeholder 4">
            <a:extLst>
              <a:ext uri="{FF2B5EF4-FFF2-40B4-BE49-F238E27FC236}">
                <a16:creationId xmlns:a16="http://schemas.microsoft.com/office/drawing/2014/main" id="{CC87356D-CED6-3D1D-C648-A15275C5BACF}"/>
              </a:ext>
            </a:extLst>
          </p:cNvPr>
          <p:cNvSpPr>
            <a:spLocks noGrp="1"/>
          </p:cNvSpPr>
          <p:nvPr>
            <p:ph type="ftr" sz="quarter" idx="11"/>
          </p:nvPr>
        </p:nvSpPr>
        <p:spPr>
          <a:xfrm>
            <a:off x="389466" y="136525"/>
            <a:ext cx="4125383" cy="141687"/>
          </a:xfrm>
        </p:spPr>
        <p:txBody>
          <a:bodyPr anchor="ctr">
            <a:normAutofit/>
          </a:bodyPr>
          <a:lstStyle/>
          <a:p>
            <a:pPr>
              <a:spcAft>
                <a:spcPts val="600"/>
              </a:spcAft>
            </a:pPr>
            <a:r>
              <a:rPr lang="sv-SE"/>
              <a:t>Sveriges regioner i samverkan</a:t>
            </a:r>
          </a:p>
        </p:txBody>
      </p:sp>
      <p:graphicFrame>
        <p:nvGraphicFramePr>
          <p:cNvPr id="15" name="Platshållare för innehåll 2">
            <a:extLst>
              <a:ext uri="{FF2B5EF4-FFF2-40B4-BE49-F238E27FC236}">
                <a16:creationId xmlns:a16="http://schemas.microsoft.com/office/drawing/2014/main" id="{068E47F4-EFB8-C3ED-480C-FD81FF01E292}"/>
              </a:ext>
            </a:extLst>
          </p:cNvPr>
          <p:cNvGraphicFramePr>
            <a:graphicFrameLocks noGrp="1"/>
          </p:cNvGraphicFramePr>
          <p:nvPr>
            <p:ph idx="1"/>
            <p:extLst>
              <p:ext uri="{D42A27DB-BD31-4B8C-83A1-F6EECF244321}">
                <p14:modId xmlns:p14="http://schemas.microsoft.com/office/powerpoint/2010/main" val="1251559673"/>
              </p:ext>
            </p:extLst>
          </p:nvPr>
        </p:nvGraphicFramePr>
        <p:xfrm>
          <a:off x="1102591" y="2044700"/>
          <a:ext cx="8529782" cy="331152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58581710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sv-SE" dirty="0"/>
              <a:t>Syftet med avrop genom förnyad konkurrensutsättning (FKU)</a:t>
            </a:r>
          </a:p>
        </p:txBody>
      </p:sp>
      <p:sp>
        <p:nvSpPr>
          <p:cNvPr id="3" name="Platshållare för innehåll 2"/>
          <p:cNvSpPr>
            <a:spLocks noGrp="1"/>
          </p:cNvSpPr>
          <p:nvPr>
            <p:ph sz="quarter" idx="13"/>
          </p:nvPr>
        </p:nvSpPr>
        <p:spPr/>
        <p:txBody>
          <a:bodyPr vert="horz" lIns="20825" tIns="10413" rIns="20825" bIns="10413" rtlCol="0" anchor="t">
            <a:normAutofit fontScale="77500" lnSpcReduction="20000"/>
          </a:bodyPr>
          <a:lstStyle/>
          <a:p>
            <a:r>
              <a:rPr lang="sv-SE" sz="2600" dirty="0">
                <a:cs typeface="Calibri"/>
              </a:rPr>
              <a:t>Följsamhet till LOU (Lagen om offentlig upphandling)</a:t>
            </a:r>
            <a:endParaRPr lang="sv-SE" sz="2600" dirty="0">
              <a:ea typeface="Calibri"/>
              <a:cs typeface="Calibri"/>
            </a:endParaRPr>
          </a:p>
          <a:p>
            <a:r>
              <a:rPr lang="sv-SE" sz="2600" dirty="0">
                <a:cs typeface="Calibri"/>
              </a:rPr>
              <a:t>Alla avtalade leverantörer har samma möjlighet att svara på avrop</a:t>
            </a:r>
            <a:endParaRPr lang="sv-SE" sz="2600" dirty="0">
              <a:ea typeface="Calibri"/>
              <a:cs typeface="Calibri"/>
            </a:endParaRPr>
          </a:p>
          <a:p>
            <a:r>
              <a:rPr lang="sv-SE" sz="2600" dirty="0">
                <a:cs typeface="Calibri"/>
              </a:rPr>
              <a:t>Den leverantör som uppfyller vårt behov bäst blir tilldelad avrop</a:t>
            </a:r>
          </a:p>
          <a:p>
            <a:pPr lvl="1"/>
            <a:r>
              <a:rPr lang="sv-SE" sz="2400" dirty="0">
                <a:ea typeface="Calibri" panose="020F0502020204030204"/>
                <a:cs typeface="Calibri"/>
              </a:rPr>
              <a:t>Uppfyller samtliga ska-krav</a:t>
            </a:r>
          </a:p>
          <a:p>
            <a:pPr lvl="1"/>
            <a:r>
              <a:rPr lang="sv-SE" sz="2400" dirty="0">
                <a:ea typeface="Calibri" panose="020F0502020204030204"/>
                <a:cs typeface="Calibri"/>
              </a:rPr>
              <a:t>Antal pass</a:t>
            </a:r>
          </a:p>
          <a:p>
            <a:pPr lvl="1"/>
            <a:r>
              <a:rPr lang="sv-SE" sz="2600" dirty="0">
                <a:ea typeface="Calibri" panose="020F0502020204030204"/>
                <a:cs typeface="Calibri"/>
              </a:rPr>
              <a:t>Kontinuitet</a:t>
            </a:r>
          </a:p>
          <a:p>
            <a:endParaRPr lang="sv-SE" dirty="0">
              <a:cs typeface="Calibri"/>
            </a:endParaRPr>
          </a:p>
          <a:p>
            <a:endParaRPr lang="sv-SE" dirty="0">
              <a:ea typeface="Calibri" panose="020F0502020204030204"/>
              <a:cs typeface="Calibri"/>
            </a:endParaRPr>
          </a:p>
        </p:txBody>
      </p:sp>
      <p:sp>
        <p:nvSpPr>
          <p:cNvPr id="4" name="Platshållare för datum 3">
            <a:extLst>
              <a:ext uri="{FF2B5EF4-FFF2-40B4-BE49-F238E27FC236}">
                <a16:creationId xmlns:a16="http://schemas.microsoft.com/office/drawing/2014/main" id="{75005F29-1978-DACE-1505-DD43944605C0}"/>
              </a:ext>
            </a:extLst>
          </p:cNvPr>
          <p:cNvSpPr>
            <a:spLocks noGrp="1"/>
          </p:cNvSpPr>
          <p:nvPr>
            <p:ph type="dt" sz="half" idx="14"/>
          </p:nvPr>
        </p:nvSpPr>
        <p:spPr/>
        <p:txBody>
          <a:bodyPr/>
          <a:lstStyle/>
          <a:p>
            <a:fld id="{8BBC29B7-A493-455D-A4ED-47E511251811}" type="datetime1">
              <a:rPr lang="sv-SE" smtClean="0"/>
              <a:t>2026-02-09</a:t>
            </a:fld>
            <a:endParaRPr lang="sv-SE"/>
          </a:p>
        </p:txBody>
      </p:sp>
      <p:sp>
        <p:nvSpPr>
          <p:cNvPr id="5" name="Platshållare för sidfot 4">
            <a:extLst>
              <a:ext uri="{FF2B5EF4-FFF2-40B4-BE49-F238E27FC236}">
                <a16:creationId xmlns:a16="http://schemas.microsoft.com/office/drawing/2014/main" id="{9CCFBB4C-3682-7997-26C7-7F331956E16E}"/>
              </a:ext>
            </a:extLst>
          </p:cNvPr>
          <p:cNvSpPr>
            <a:spLocks noGrp="1"/>
          </p:cNvSpPr>
          <p:nvPr>
            <p:ph type="ftr" sz="quarter" idx="15"/>
          </p:nvPr>
        </p:nvSpPr>
        <p:spPr/>
        <p:txBody>
          <a:bodyPr/>
          <a:lstStyle/>
          <a:p>
            <a:r>
              <a:rPr lang="sv-SE"/>
              <a:t>Sveriges regioner i samverkan</a:t>
            </a:r>
            <a:endParaRPr lang="sv-SE" dirty="0"/>
          </a:p>
        </p:txBody>
      </p:sp>
    </p:spTree>
    <p:extLst>
      <p:ext uri="{BB962C8B-B14F-4D97-AF65-F5344CB8AC3E}">
        <p14:creationId xmlns:p14="http://schemas.microsoft.com/office/powerpoint/2010/main" val="167999276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p:cNvSpPr>
            <a:spLocks noGrp="1"/>
          </p:cNvSpPr>
          <p:nvPr>
            <p:ph type="title"/>
          </p:nvPr>
        </p:nvSpPr>
        <p:spPr>
          <a:xfrm>
            <a:off x="1100667" y="425716"/>
            <a:ext cx="8642350" cy="1047750"/>
          </a:xfrm>
        </p:spPr>
        <p:txBody>
          <a:bodyPr anchor="b">
            <a:normAutofit/>
          </a:bodyPr>
          <a:lstStyle/>
          <a:p>
            <a:r>
              <a:rPr lang="sv-SE" dirty="0"/>
              <a:t>Hantering av sekretess</a:t>
            </a:r>
          </a:p>
        </p:txBody>
      </p:sp>
      <p:sp>
        <p:nvSpPr>
          <p:cNvPr id="3" name="Platshållare för innehåll 2"/>
          <p:cNvSpPr>
            <a:spLocks noGrp="1"/>
          </p:cNvSpPr>
          <p:nvPr>
            <p:ph sz="quarter" idx="13"/>
          </p:nvPr>
        </p:nvSpPr>
        <p:spPr>
          <a:xfrm>
            <a:off x="1092200" y="2113722"/>
            <a:ext cx="8650817" cy="3311526"/>
          </a:xfrm>
        </p:spPr>
        <p:txBody>
          <a:bodyPr vert="horz" lIns="20825" tIns="10413" rIns="20825" bIns="10413" rtlCol="0">
            <a:normAutofit/>
          </a:bodyPr>
          <a:lstStyle/>
          <a:p>
            <a:r>
              <a:rPr lang="sv-SE" dirty="0"/>
              <a:t>Absolut sekretess</a:t>
            </a:r>
          </a:p>
          <a:p>
            <a:r>
              <a:rPr lang="sv-SE" dirty="0"/>
              <a:t>Sekretessprövning - Offentlighetsprincipen</a:t>
            </a:r>
          </a:p>
          <a:p>
            <a:r>
              <a:rPr lang="sv-SE" dirty="0"/>
              <a:t>Arkivering</a:t>
            </a:r>
          </a:p>
        </p:txBody>
      </p:sp>
      <p:sp>
        <p:nvSpPr>
          <p:cNvPr id="8" name="Date Placeholder 3">
            <a:extLst>
              <a:ext uri="{FF2B5EF4-FFF2-40B4-BE49-F238E27FC236}">
                <a16:creationId xmlns:a16="http://schemas.microsoft.com/office/drawing/2014/main" id="{8FCDAE05-4EDB-6384-CC70-BC9FB80EB161}"/>
              </a:ext>
            </a:extLst>
          </p:cNvPr>
          <p:cNvSpPr>
            <a:spLocks noGrp="1"/>
          </p:cNvSpPr>
          <p:nvPr>
            <p:ph type="dt" sz="half" idx="14"/>
          </p:nvPr>
        </p:nvSpPr>
        <p:spPr>
          <a:xfrm>
            <a:off x="10901364" y="136525"/>
            <a:ext cx="900071" cy="141687"/>
          </a:xfrm>
        </p:spPr>
        <p:txBody>
          <a:bodyPr/>
          <a:lstStyle/>
          <a:p>
            <a:pPr>
              <a:spcAft>
                <a:spcPts val="600"/>
              </a:spcAft>
            </a:pPr>
            <a:fld id="{AEBC7C2E-E670-412F-B298-1D2BD5EA1380}" type="datetime1">
              <a:rPr lang="sv-SE" smtClean="0"/>
              <a:t>2026-02-09</a:t>
            </a:fld>
            <a:endParaRPr lang="sv-SE"/>
          </a:p>
        </p:txBody>
      </p:sp>
      <p:sp>
        <p:nvSpPr>
          <p:cNvPr id="10" name="Footer Placeholder 4">
            <a:extLst>
              <a:ext uri="{FF2B5EF4-FFF2-40B4-BE49-F238E27FC236}">
                <a16:creationId xmlns:a16="http://schemas.microsoft.com/office/drawing/2014/main" id="{DE0FD404-F7AD-7538-3D13-E3BC600BDE34}"/>
              </a:ext>
            </a:extLst>
          </p:cNvPr>
          <p:cNvSpPr>
            <a:spLocks noGrp="1"/>
          </p:cNvSpPr>
          <p:nvPr>
            <p:ph type="ftr" sz="quarter" idx="15"/>
          </p:nvPr>
        </p:nvSpPr>
        <p:spPr>
          <a:xfrm>
            <a:off x="389466" y="136525"/>
            <a:ext cx="4125383" cy="141687"/>
          </a:xfrm>
        </p:spPr>
        <p:txBody>
          <a:bodyPr/>
          <a:lstStyle/>
          <a:p>
            <a:pPr>
              <a:spcAft>
                <a:spcPts val="600"/>
              </a:spcAft>
            </a:pPr>
            <a:r>
              <a:rPr lang="sv-SE"/>
              <a:t>Sveriges regioner i samverkan</a:t>
            </a:r>
          </a:p>
        </p:txBody>
      </p:sp>
    </p:spTree>
    <p:extLst>
      <p:ext uri="{BB962C8B-B14F-4D97-AF65-F5344CB8AC3E}">
        <p14:creationId xmlns:p14="http://schemas.microsoft.com/office/powerpoint/2010/main" val="399120365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3" name="Platshållare för innehåll 32"/>
          <p:cNvGraphicFramePr>
            <a:graphicFrameLocks noGrp="1"/>
          </p:cNvGraphicFramePr>
          <p:nvPr>
            <p:ph idx="1"/>
            <p:extLst>
              <p:ext uri="{D42A27DB-BD31-4B8C-83A1-F6EECF244321}">
                <p14:modId xmlns:p14="http://schemas.microsoft.com/office/powerpoint/2010/main" val="3613726041"/>
              </p:ext>
            </p:extLst>
          </p:nvPr>
        </p:nvGraphicFramePr>
        <p:xfrm>
          <a:off x="1565286" y="2366258"/>
          <a:ext cx="9062536" cy="365968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7" name="textruta 16">
            <a:extLst>
              <a:ext uri="{FF2B5EF4-FFF2-40B4-BE49-F238E27FC236}">
                <a16:creationId xmlns:a16="http://schemas.microsoft.com/office/drawing/2014/main" id="{2B530B5E-BD14-A9F1-49F3-0D976A7A03DC}"/>
              </a:ext>
            </a:extLst>
          </p:cNvPr>
          <p:cNvSpPr txBox="1"/>
          <p:nvPr/>
        </p:nvSpPr>
        <p:spPr>
          <a:xfrm>
            <a:off x="770860" y="1026206"/>
            <a:ext cx="11181906" cy="600164"/>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sv-SE" sz="3300" dirty="0">
                <a:cs typeface="Calibri"/>
              </a:rPr>
              <a:t>Avropsförfarande</a:t>
            </a:r>
            <a:endParaRPr lang="sv-SE" sz="2800" dirty="0">
              <a:ea typeface="Verdana"/>
              <a:cs typeface="Calibri"/>
            </a:endParaRPr>
          </a:p>
        </p:txBody>
      </p:sp>
      <p:sp>
        <p:nvSpPr>
          <p:cNvPr id="2" name="Platshållare för datum 1">
            <a:extLst>
              <a:ext uri="{FF2B5EF4-FFF2-40B4-BE49-F238E27FC236}">
                <a16:creationId xmlns:a16="http://schemas.microsoft.com/office/drawing/2014/main" id="{532BC475-1F0A-80E6-3C17-22BFBA108437}"/>
              </a:ext>
            </a:extLst>
          </p:cNvPr>
          <p:cNvSpPr>
            <a:spLocks noGrp="1"/>
          </p:cNvSpPr>
          <p:nvPr>
            <p:ph type="dt" sz="half" idx="10"/>
          </p:nvPr>
        </p:nvSpPr>
        <p:spPr/>
        <p:txBody>
          <a:bodyPr/>
          <a:lstStyle/>
          <a:p>
            <a:fld id="{0F58EE18-BFE7-4482-BB42-C0E3A910F1EE}" type="datetime1">
              <a:rPr lang="sv-SE" smtClean="0"/>
              <a:t>2026-02-09</a:t>
            </a:fld>
            <a:endParaRPr lang="sv-SE"/>
          </a:p>
        </p:txBody>
      </p:sp>
      <p:sp>
        <p:nvSpPr>
          <p:cNvPr id="4" name="Platshållare för sidfot 3">
            <a:extLst>
              <a:ext uri="{FF2B5EF4-FFF2-40B4-BE49-F238E27FC236}">
                <a16:creationId xmlns:a16="http://schemas.microsoft.com/office/drawing/2014/main" id="{D81FD06C-F3EF-1A24-9869-A4A66092858C}"/>
              </a:ext>
            </a:extLst>
          </p:cNvPr>
          <p:cNvSpPr>
            <a:spLocks noGrp="1"/>
          </p:cNvSpPr>
          <p:nvPr>
            <p:ph type="ftr" sz="quarter" idx="11"/>
          </p:nvPr>
        </p:nvSpPr>
        <p:spPr/>
        <p:txBody>
          <a:bodyPr/>
          <a:lstStyle/>
          <a:p>
            <a:r>
              <a:rPr lang="sv-SE"/>
              <a:t>Sveriges regioner i samverkan</a:t>
            </a:r>
          </a:p>
        </p:txBody>
      </p:sp>
    </p:spTree>
    <p:extLst>
      <p:ext uri="{BB962C8B-B14F-4D97-AF65-F5344CB8AC3E}">
        <p14:creationId xmlns:p14="http://schemas.microsoft.com/office/powerpoint/2010/main" val="310722666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ubrik 4">
            <a:extLst>
              <a:ext uri="{FF2B5EF4-FFF2-40B4-BE49-F238E27FC236}">
                <a16:creationId xmlns:a16="http://schemas.microsoft.com/office/drawing/2014/main" id="{19ED469A-9C99-4A55-CA83-6396F1AC8450}"/>
              </a:ext>
            </a:extLst>
          </p:cNvPr>
          <p:cNvSpPr>
            <a:spLocks noGrp="1"/>
          </p:cNvSpPr>
          <p:nvPr>
            <p:ph type="title"/>
          </p:nvPr>
        </p:nvSpPr>
        <p:spPr/>
        <p:txBody>
          <a:bodyPr/>
          <a:lstStyle/>
          <a:p>
            <a:br>
              <a:rPr lang="sv-SE" dirty="0">
                <a:ea typeface="Calibri Light"/>
                <a:cs typeface="Calibri Light"/>
              </a:rPr>
            </a:br>
            <a:r>
              <a:rPr lang="sv-SE" dirty="0">
                <a:ea typeface="Arial"/>
                <a:cs typeface="Arial"/>
              </a:rPr>
              <a:t>Blankett för avrop och svar på avrop</a:t>
            </a:r>
            <a:r>
              <a:rPr lang="en-US" dirty="0">
                <a:solidFill>
                  <a:srgbClr val="444444"/>
                </a:solidFill>
                <a:ea typeface="Arial"/>
                <a:cs typeface="Arial"/>
              </a:rPr>
              <a:t>​</a:t>
            </a:r>
            <a:endParaRPr lang="sv-SE" dirty="0"/>
          </a:p>
        </p:txBody>
      </p:sp>
      <p:sp>
        <p:nvSpPr>
          <p:cNvPr id="3" name="Platshållare för innehåll 2">
            <a:extLst>
              <a:ext uri="{FF2B5EF4-FFF2-40B4-BE49-F238E27FC236}">
                <a16:creationId xmlns:a16="http://schemas.microsoft.com/office/drawing/2014/main" id="{AB6F3274-B00D-A8CF-EDEA-C598433BD3B3}"/>
              </a:ext>
            </a:extLst>
          </p:cNvPr>
          <p:cNvSpPr>
            <a:spLocks noGrp="1"/>
          </p:cNvSpPr>
          <p:nvPr>
            <p:ph idx="1"/>
          </p:nvPr>
        </p:nvSpPr>
        <p:spPr/>
        <p:txBody>
          <a:bodyPr vert="horz" lIns="20825" tIns="10413" rIns="20825" bIns="10413" rtlCol="0" anchor="t">
            <a:normAutofit/>
          </a:bodyPr>
          <a:lstStyle/>
          <a:p>
            <a:r>
              <a:rPr lang="sv-SE" dirty="0">
                <a:ea typeface="+mn-lt"/>
                <a:cs typeface="+mn-lt"/>
              </a:rPr>
              <a:t>Vid avrop skickas en korrekt ifylld förfrågan till samtliga avtalsleverantörer inom det aktuella området </a:t>
            </a:r>
          </a:p>
          <a:p>
            <a:r>
              <a:rPr lang="sv-SE" dirty="0">
                <a:ea typeface="+mn-lt"/>
                <a:cs typeface="+mn-lt"/>
              </a:rPr>
              <a:t>Olika avropssystem</a:t>
            </a:r>
            <a:endParaRPr lang="sv-SE" dirty="0">
              <a:ea typeface="Calibri"/>
              <a:cs typeface="Calibri"/>
            </a:endParaRPr>
          </a:p>
          <a:p>
            <a:r>
              <a:rPr lang="sv-SE" dirty="0">
                <a:ea typeface="+mn-lt"/>
                <a:cs typeface="+mn-lt"/>
              </a:rPr>
              <a:t>Maxtid för uppdrag</a:t>
            </a:r>
          </a:p>
          <a:p>
            <a:r>
              <a:rPr lang="sv-SE" dirty="0">
                <a:ea typeface="Calibri"/>
                <a:cs typeface="Calibri"/>
              </a:rPr>
              <a:t>Saknad täckning för behovet</a:t>
            </a:r>
          </a:p>
          <a:p>
            <a:endParaRPr lang="sv-SE" dirty="0">
              <a:ea typeface="Calibri"/>
              <a:cs typeface="Calibri"/>
            </a:endParaRPr>
          </a:p>
          <a:p>
            <a:endParaRPr lang="sv-SE" dirty="0">
              <a:ea typeface="Calibri"/>
              <a:cs typeface="Calibri"/>
            </a:endParaRPr>
          </a:p>
          <a:p>
            <a:endParaRPr lang="sv-SE" dirty="0">
              <a:ea typeface="Calibri"/>
              <a:cs typeface="Calibri"/>
            </a:endParaRPr>
          </a:p>
        </p:txBody>
      </p:sp>
      <p:sp>
        <p:nvSpPr>
          <p:cNvPr id="6" name="Platshållare för datum 5">
            <a:extLst>
              <a:ext uri="{FF2B5EF4-FFF2-40B4-BE49-F238E27FC236}">
                <a16:creationId xmlns:a16="http://schemas.microsoft.com/office/drawing/2014/main" id="{C2DE58AB-FE2F-8E56-E488-F8A9E58A4F74}"/>
              </a:ext>
            </a:extLst>
          </p:cNvPr>
          <p:cNvSpPr>
            <a:spLocks noGrp="1"/>
          </p:cNvSpPr>
          <p:nvPr>
            <p:ph type="dt" sz="half" idx="10"/>
          </p:nvPr>
        </p:nvSpPr>
        <p:spPr/>
        <p:txBody>
          <a:bodyPr/>
          <a:lstStyle/>
          <a:p>
            <a:fld id="{2EAFDD4B-EC18-4207-AD68-8F2E759B17BB}" type="datetime1">
              <a:rPr lang="sv-SE" smtClean="0"/>
              <a:t>2026-02-09</a:t>
            </a:fld>
            <a:endParaRPr lang="sv-SE"/>
          </a:p>
        </p:txBody>
      </p:sp>
      <p:sp>
        <p:nvSpPr>
          <p:cNvPr id="7" name="Platshållare för sidfot 6">
            <a:extLst>
              <a:ext uri="{FF2B5EF4-FFF2-40B4-BE49-F238E27FC236}">
                <a16:creationId xmlns:a16="http://schemas.microsoft.com/office/drawing/2014/main" id="{A6EF6E57-EB8F-960B-6220-93BA9FEF59E0}"/>
              </a:ext>
            </a:extLst>
          </p:cNvPr>
          <p:cNvSpPr>
            <a:spLocks noGrp="1"/>
          </p:cNvSpPr>
          <p:nvPr>
            <p:ph type="ftr" sz="quarter" idx="11"/>
          </p:nvPr>
        </p:nvSpPr>
        <p:spPr/>
        <p:txBody>
          <a:bodyPr/>
          <a:lstStyle/>
          <a:p>
            <a:r>
              <a:rPr lang="sv-SE"/>
              <a:t>Sveriges regioner i samverkan</a:t>
            </a:r>
            <a:endParaRPr lang="sv-SE" dirty="0"/>
          </a:p>
        </p:txBody>
      </p:sp>
      <p:grpSp>
        <p:nvGrpSpPr>
          <p:cNvPr id="17" name="Grupp 16">
            <a:extLst>
              <a:ext uri="{FF2B5EF4-FFF2-40B4-BE49-F238E27FC236}">
                <a16:creationId xmlns:a16="http://schemas.microsoft.com/office/drawing/2014/main" id="{64828162-DA64-A0D7-8A3F-6983BA19364B}"/>
              </a:ext>
            </a:extLst>
          </p:cNvPr>
          <p:cNvGrpSpPr/>
          <p:nvPr/>
        </p:nvGrpSpPr>
        <p:grpSpPr>
          <a:xfrm>
            <a:off x="4514849" y="5841225"/>
            <a:ext cx="1009659" cy="591059"/>
            <a:chOff x="2309" y="0"/>
            <a:chExt cx="1009659" cy="591059"/>
          </a:xfrm>
        </p:grpSpPr>
        <p:sp>
          <p:nvSpPr>
            <p:cNvPr id="18" name="Rektangel: rundade hörn 17">
              <a:extLst>
                <a:ext uri="{FF2B5EF4-FFF2-40B4-BE49-F238E27FC236}">
                  <a16:creationId xmlns:a16="http://schemas.microsoft.com/office/drawing/2014/main" id="{DA1E1280-3BD7-1CFB-B7BA-6307F8F33B85}"/>
                </a:ext>
              </a:extLst>
            </p:cNvPr>
            <p:cNvSpPr/>
            <p:nvPr/>
          </p:nvSpPr>
          <p:spPr>
            <a:xfrm>
              <a:off x="2309" y="0"/>
              <a:ext cx="1009659" cy="591059"/>
            </a:xfrm>
            <a:prstGeom prst="roundRect">
              <a:avLst>
                <a:gd name="adj" fmla="val 10000"/>
              </a:avLst>
            </a:prstGeom>
            <a:solidFill>
              <a:srgbClr val="FFC000"/>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a:lstStyle/>
            <a:p>
              <a:endParaRPr lang="sv-SE"/>
            </a:p>
          </p:txBody>
        </p:sp>
        <p:sp>
          <p:nvSpPr>
            <p:cNvPr id="19" name="Rektangel: rundade hörn 4">
              <a:extLst>
                <a:ext uri="{FF2B5EF4-FFF2-40B4-BE49-F238E27FC236}">
                  <a16:creationId xmlns:a16="http://schemas.microsoft.com/office/drawing/2014/main" id="{286FBF8F-6956-E42E-879E-55DB95FE6CF5}"/>
                </a:ext>
              </a:extLst>
            </p:cNvPr>
            <p:cNvSpPr txBox="1"/>
            <p:nvPr/>
          </p:nvSpPr>
          <p:spPr>
            <a:xfrm>
              <a:off x="19621" y="17312"/>
              <a:ext cx="975035" cy="556435"/>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41910" tIns="41910" rIns="41910" bIns="41910" numCol="1" spcCol="1270" anchor="ctr" anchorCtr="0">
              <a:noAutofit/>
            </a:bodyPr>
            <a:lstStyle/>
            <a:p>
              <a:pPr marL="0" lvl="0" indent="0" algn="ctr" defTabSz="488950">
                <a:lnSpc>
                  <a:spcPct val="90000"/>
                </a:lnSpc>
                <a:spcBef>
                  <a:spcPct val="0"/>
                </a:spcBef>
                <a:spcAft>
                  <a:spcPct val="35000"/>
                </a:spcAft>
                <a:buNone/>
              </a:pPr>
              <a:r>
                <a:rPr lang="sv-SE" sz="1100" kern="1200" dirty="0">
                  <a:solidFill>
                    <a:schemeClr val="tx1"/>
                  </a:solidFill>
                </a:rPr>
                <a:t>Avrop</a:t>
              </a:r>
            </a:p>
          </p:txBody>
        </p:sp>
      </p:grpSp>
      <p:grpSp>
        <p:nvGrpSpPr>
          <p:cNvPr id="20" name="Grupp 19">
            <a:extLst>
              <a:ext uri="{FF2B5EF4-FFF2-40B4-BE49-F238E27FC236}">
                <a16:creationId xmlns:a16="http://schemas.microsoft.com/office/drawing/2014/main" id="{1665929C-9D22-E0C1-CEB7-6C66D2AA1E95}"/>
              </a:ext>
            </a:extLst>
          </p:cNvPr>
          <p:cNvGrpSpPr/>
          <p:nvPr/>
        </p:nvGrpSpPr>
        <p:grpSpPr>
          <a:xfrm>
            <a:off x="5928372" y="5841225"/>
            <a:ext cx="1009659" cy="591059"/>
            <a:chOff x="1415832" y="0"/>
            <a:chExt cx="1009659" cy="591059"/>
          </a:xfrm>
          <a:solidFill>
            <a:schemeClr val="bg1">
              <a:lumMod val="85000"/>
            </a:schemeClr>
          </a:solidFill>
        </p:grpSpPr>
        <p:sp>
          <p:nvSpPr>
            <p:cNvPr id="21" name="Rektangel: rundade hörn 20">
              <a:extLst>
                <a:ext uri="{FF2B5EF4-FFF2-40B4-BE49-F238E27FC236}">
                  <a16:creationId xmlns:a16="http://schemas.microsoft.com/office/drawing/2014/main" id="{4FDE7B8F-1418-3ED9-65AD-FE072C390A14}"/>
                </a:ext>
              </a:extLst>
            </p:cNvPr>
            <p:cNvSpPr/>
            <p:nvPr/>
          </p:nvSpPr>
          <p:spPr>
            <a:xfrm>
              <a:off x="1415832" y="0"/>
              <a:ext cx="1009659" cy="591059"/>
            </a:xfrm>
            <a:prstGeom prst="roundRect">
              <a:avLst>
                <a:gd name="adj" fmla="val 10000"/>
              </a:avLst>
            </a:prstGeom>
            <a:grp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a:lstStyle/>
            <a:p>
              <a:endParaRPr lang="sv-SE"/>
            </a:p>
          </p:txBody>
        </p:sp>
        <p:sp>
          <p:nvSpPr>
            <p:cNvPr id="22" name="Rektangel: rundade hörn 6">
              <a:extLst>
                <a:ext uri="{FF2B5EF4-FFF2-40B4-BE49-F238E27FC236}">
                  <a16:creationId xmlns:a16="http://schemas.microsoft.com/office/drawing/2014/main" id="{5B295271-3703-7B46-1981-A49500C6D1F1}"/>
                </a:ext>
              </a:extLst>
            </p:cNvPr>
            <p:cNvSpPr txBox="1"/>
            <p:nvPr/>
          </p:nvSpPr>
          <p:spPr>
            <a:xfrm>
              <a:off x="1433144" y="17312"/>
              <a:ext cx="975035" cy="556435"/>
            </a:xfrm>
            <a:prstGeom prst="rect">
              <a:avLst/>
            </a:prstGeom>
            <a:grpFill/>
          </p:spPr>
          <p:style>
            <a:lnRef idx="0">
              <a:scrgbClr r="0" g="0" b="0"/>
            </a:lnRef>
            <a:fillRef idx="0">
              <a:scrgbClr r="0" g="0" b="0"/>
            </a:fillRef>
            <a:effectRef idx="0">
              <a:scrgbClr r="0" g="0" b="0"/>
            </a:effectRef>
            <a:fontRef idx="minor">
              <a:schemeClr val="lt1"/>
            </a:fontRef>
          </p:style>
          <p:txBody>
            <a:bodyPr spcFirstLastPara="0" vert="horz" wrap="square" lIns="41910" tIns="41910" rIns="41910" bIns="41910" numCol="1" spcCol="1270" anchor="ctr" anchorCtr="0">
              <a:noAutofit/>
            </a:bodyPr>
            <a:lstStyle/>
            <a:p>
              <a:pPr marL="0" lvl="0" indent="0" algn="ctr" defTabSz="488950">
                <a:lnSpc>
                  <a:spcPct val="90000"/>
                </a:lnSpc>
                <a:spcBef>
                  <a:spcPct val="0"/>
                </a:spcBef>
                <a:spcAft>
                  <a:spcPct val="35000"/>
                </a:spcAft>
                <a:buNone/>
              </a:pPr>
              <a:r>
                <a:rPr lang="sv-SE" sz="1100" kern="1200" dirty="0">
                  <a:solidFill>
                    <a:schemeClr val="tx1"/>
                  </a:solidFill>
                </a:rPr>
                <a:t>Svar</a:t>
              </a:r>
            </a:p>
          </p:txBody>
        </p:sp>
      </p:grpSp>
      <p:grpSp>
        <p:nvGrpSpPr>
          <p:cNvPr id="23" name="Grupp 22">
            <a:extLst>
              <a:ext uri="{FF2B5EF4-FFF2-40B4-BE49-F238E27FC236}">
                <a16:creationId xmlns:a16="http://schemas.microsoft.com/office/drawing/2014/main" id="{099B6024-0501-76B5-E60A-8F3A64098AE6}"/>
              </a:ext>
            </a:extLst>
          </p:cNvPr>
          <p:cNvGrpSpPr/>
          <p:nvPr/>
        </p:nvGrpSpPr>
        <p:grpSpPr>
          <a:xfrm>
            <a:off x="7373791" y="5841225"/>
            <a:ext cx="1009659" cy="591059"/>
            <a:chOff x="2861251" y="0"/>
            <a:chExt cx="1009659" cy="591059"/>
          </a:xfrm>
          <a:solidFill>
            <a:schemeClr val="bg1">
              <a:lumMod val="85000"/>
            </a:schemeClr>
          </a:solidFill>
        </p:grpSpPr>
        <p:sp>
          <p:nvSpPr>
            <p:cNvPr id="24" name="Rektangel: rundade hörn 23">
              <a:extLst>
                <a:ext uri="{FF2B5EF4-FFF2-40B4-BE49-F238E27FC236}">
                  <a16:creationId xmlns:a16="http://schemas.microsoft.com/office/drawing/2014/main" id="{8FDC2E54-BF66-0F3C-6CB6-AD93A27616A6}"/>
                </a:ext>
              </a:extLst>
            </p:cNvPr>
            <p:cNvSpPr/>
            <p:nvPr/>
          </p:nvSpPr>
          <p:spPr>
            <a:xfrm>
              <a:off x="2861251" y="0"/>
              <a:ext cx="1009659" cy="591059"/>
            </a:xfrm>
            <a:prstGeom prst="roundRect">
              <a:avLst>
                <a:gd name="adj" fmla="val 10000"/>
              </a:avLst>
            </a:prstGeom>
            <a:grp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a:lstStyle/>
            <a:p>
              <a:endParaRPr lang="sv-SE"/>
            </a:p>
          </p:txBody>
        </p:sp>
        <p:sp>
          <p:nvSpPr>
            <p:cNvPr id="25" name="Rektangel: rundade hörn 8">
              <a:extLst>
                <a:ext uri="{FF2B5EF4-FFF2-40B4-BE49-F238E27FC236}">
                  <a16:creationId xmlns:a16="http://schemas.microsoft.com/office/drawing/2014/main" id="{29D85B58-9556-DA20-D8AB-3330557E52C7}"/>
                </a:ext>
              </a:extLst>
            </p:cNvPr>
            <p:cNvSpPr txBox="1"/>
            <p:nvPr/>
          </p:nvSpPr>
          <p:spPr>
            <a:xfrm>
              <a:off x="2878563" y="17312"/>
              <a:ext cx="975035" cy="556435"/>
            </a:xfrm>
            <a:prstGeom prst="rect">
              <a:avLst/>
            </a:prstGeom>
            <a:grpFill/>
          </p:spPr>
          <p:style>
            <a:lnRef idx="0">
              <a:scrgbClr r="0" g="0" b="0"/>
            </a:lnRef>
            <a:fillRef idx="0">
              <a:scrgbClr r="0" g="0" b="0"/>
            </a:fillRef>
            <a:effectRef idx="0">
              <a:scrgbClr r="0" g="0" b="0"/>
            </a:effectRef>
            <a:fontRef idx="minor">
              <a:schemeClr val="lt1"/>
            </a:fontRef>
          </p:style>
          <p:txBody>
            <a:bodyPr spcFirstLastPara="0" vert="horz" wrap="square" lIns="41910" tIns="41910" rIns="41910" bIns="41910" numCol="1" spcCol="1270" anchor="ctr" anchorCtr="0">
              <a:noAutofit/>
            </a:bodyPr>
            <a:lstStyle/>
            <a:p>
              <a:pPr marL="0" lvl="0" indent="0" algn="ctr" defTabSz="488950">
                <a:lnSpc>
                  <a:spcPct val="90000"/>
                </a:lnSpc>
                <a:spcBef>
                  <a:spcPct val="0"/>
                </a:spcBef>
                <a:spcAft>
                  <a:spcPct val="35000"/>
                </a:spcAft>
                <a:buNone/>
              </a:pPr>
              <a:r>
                <a:rPr lang="sv-SE" sz="1100" kern="1200" dirty="0">
                  <a:solidFill>
                    <a:schemeClr val="tx1"/>
                  </a:solidFill>
                </a:rPr>
                <a:t>Utvärdering</a:t>
              </a:r>
            </a:p>
          </p:txBody>
        </p:sp>
      </p:grpSp>
      <p:grpSp>
        <p:nvGrpSpPr>
          <p:cNvPr id="26" name="Grupp 25">
            <a:extLst>
              <a:ext uri="{FF2B5EF4-FFF2-40B4-BE49-F238E27FC236}">
                <a16:creationId xmlns:a16="http://schemas.microsoft.com/office/drawing/2014/main" id="{176F88B2-966B-2BA0-4B06-E3C60828D978}"/>
              </a:ext>
            </a:extLst>
          </p:cNvPr>
          <p:cNvGrpSpPr/>
          <p:nvPr/>
        </p:nvGrpSpPr>
        <p:grpSpPr>
          <a:xfrm>
            <a:off x="8755417" y="5841225"/>
            <a:ext cx="1009659" cy="591059"/>
            <a:chOff x="4242877" y="0"/>
            <a:chExt cx="1009659" cy="591059"/>
          </a:xfrm>
          <a:solidFill>
            <a:schemeClr val="bg1">
              <a:lumMod val="85000"/>
            </a:schemeClr>
          </a:solidFill>
        </p:grpSpPr>
        <p:sp>
          <p:nvSpPr>
            <p:cNvPr id="27" name="Rektangel: rundade hörn 26">
              <a:extLst>
                <a:ext uri="{FF2B5EF4-FFF2-40B4-BE49-F238E27FC236}">
                  <a16:creationId xmlns:a16="http://schemas.microsoft.com/office/drawing/2014/main" id="{2091C56D-E25A-7B5F-06D8-08DF9B302BC0}"/>
                </a:ext>
              </a:extLst>
            </p:cNvPr>
            <p:cNvSpPr/>
            <p:nvPr/>
          </p:nvSpPr>
          <p:spPr>
            <a:xfrm>
              <a:off x="4242877" y="0"/>
              <a:ext cx="1009659" cy="591059"/>
            </a:xfrm>
            <a:prstGeom prst="roundRect">
              <a:avLst>
                <a:gd name="adj" fmla="val 10000"/>
              </a:avLst>
            </a:prstGeom>
            <a:grp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a:lstStyle/>
            <a:p>
              <a:endParaRPr lang="sv-SE"/>
            </a:p>
          </p:txBody>
        </p:sp>
        <p:sp>
          <p:nvSpPr>
            <p:cNvPr id="28" name="Rektangel: rundade hörn 10">
              <a:extLst>
                <a:ext uri="{FF2B5EF4-FFF2-40B4-BE49-F238E27FC236}">
                  <a16:creationId xmlns:a16="http://schemas.microsoft.com/office/drawing/2014/main" id="{F62F0D8B-EB66-5456-8ADB-DEB81EE95A31}"/>
                </a:ext>
              </a:extLst>
            </p:cNvPr>
            <p:cNvSpPr txBox="1"/>
            <p:nvPr/>
          </p:nvSpPr>
          <p:spPr>
            <a:xfrm>
              <a:off x="4260189" y="17312"/>
              <a:ext cx="975035" cy="556435"/>
            </a:xfrm>
            <a:prstGeom prst="rect">
              <a:avLst/>
            </a:prstGeom>
            <a:grpFill/>
          </p:spPr>
          <p:style>
            <a:lnRef idx="0">
              <a:scrgbClr r="0" g="0" b="0"/>
            </a:lnRef>
            <a:fillRef idx="0">
              <a:scrgbClr r="0" g="0" b="0"/>
            </a:fillRef>
            <a:effectRef idx="0">
              <a:scrgbClr r="0" g="0" b="0"/>
            </a:effectRef>
            <a:fontRef idx="minor">
              <a:schemeClr val="lt1"/>
            </a:fontRef>
          </p:style>
          <p:txBody>
            <a:bodyPr spcFirstLastPara="0" vert="horz" wrap="square" lIns="41910" tIns="41910" rIns="41910" bIns="41910" numCol="1" spcCol="1270" anchor="ctr" anchorCtr="0">
              <a:noAutofit/>
            </a:bodyPr>
            <a:lstStyle/>
            <a:p>
              <a:pPr marL="0" lvl="0" indent="0" algn="ctr" defTabSz="488950">
                <a:lnSpc>
                  <a:spcPct val="90000"/>
                </a:lnSpc>
                <a:spcBef>
                  <a:spcPct val="0"/>
                </a:spcBef>
                <a:spcAft>
                  <a:spcPct val="35000"/>
                </a:spcAft>
                <a:buNone/>
              </a:pPr>
              <a:r>
                <a:rPr lang="sv-SE" sz="1100" kern="1200" dirty="0">
                  <a:solidFill>
                    <a:schemeClr val="tx1"/>
                  </a:solidFill>
                </a:rPr>
                <a:t>Tilldelning</a:t>
              </a:r>
            </a:p>
          </p:txBody>
        </p:sp>
      </p:grpSp>
    </p:spTree>
    <p:extLst>
      <p:ext uri="{BB962C8B-B14F-4D97-AF65-F5344CB8AC3E}">
        <p14:creationId xmlns:p14="http://schemas.microsoft.com/office/powerpoint/2010/main" val="288789447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ruta 6">
            <a:extLst>
              <a:ext uri="{FF2B5EF4-FFF2-40B4-BE49-F238E27FC236}">
                <a16:creationId xmlns:a16="http://schemas.microsoft.com/office/drawing/2014/main" id="{A8FF2A38-BC0D-1F2F-D0E5-7B8497A02B27}"/>
              </a:ext>
            </a:extLst>
          </p:cNvPr>
          <p:cNvSpPr txBox="1"/>
          <p:nvPr/>
        </p:nvSpPr>
        <p:spPr>
          <a:xfrm>
            <a:off x="389466" y="384136"/>
            <a:ext cx="9495314" cy="298028"/>
          </a:xfrm>
          <a:prstGeom prst="rect">
            <a:avLst/>
          </a:prstGeom>
          <a:noFill/>
        </p:spPr>
        <p:txBody>
          <a:bodyPr rot="0" spcFirstLastPara="0" vertOverflow="overflow" horzOverflow="overflow" vert="horz" wrap="square" lIns="20825" tIns="10413" rIns="20825" bIns="10413" numCol="1" spcCol="0" rtlCol="0" fromWordArt="0" anchor="t" anchorCtr="0" forceAA="0" compatLnSpc="1">
            <a:prstTxWarp prst="textNoShape">
              <a:avLst/>
            </a:prstTxWarp>
            <a:spAutoFit/>
          </a:bodyPr>
          <a:lstStyle/>
          <a:p>
            <a:pPr algn="l"/>
            <a:r>
              <a:rPr lang="sv-SE" b="1" dirty="0">
                <a:latin typeface="+mj-lt"/>
                <a:ea typeface="Arial"/>
                <a:cs typeface="Arial"/>
              </a:rPr>
              <a:t>Blankett för </a:t>
            </a:r>
            <a:r>
              <a:rPr lang="sv-SE" b="1" u="sng" dirty="0">
                <a:latin typeface="+mj-lt"/>
                <a:ea typeface="Arial"/>
                <a:cs typeface="Arial"/>
              </a:rPr>
              <a:t>beställning</a:t>
            </a:r>
            <a:r>
              <a:rPr lang="sv-SE" b="1" dirty="0">
                <a:latin typeface="+mj-lt"/>
                <a:ea typeface="Arial"/>
                <a:cs typeface="Arial"/>
              </a:rPr>
              <a:t> av avrop  - Vårdverksamheten fyller i</a:t>
            </a:r>
            <a:endParaRPr lang="sv-SE" b="1" dirty="0">
              <a:latin typeface="Calibri Light"/>
              <a:ea typeface="Calibri Light"/>
              <a:cs typeface="Calibri Light"/>
            </a:endParaRPr>
          </a:p>
        </p:txBody>
      </p:sp>
      <p:sp>
        <p:nvSpPr>
          <p:cNvPr id="2" name="Platshållare för datum 1">
            <a:extLst>
              <a:ext uri="{FF2B5EF4-FFF2-40B4-BE49-F238E27FC236}">
                <a16:creationId xmlns:a16="http://schemas.microsoft.com/office/drawing/2014/main" id="{87269251-5792-A16C-CAB6-B078B033745D}"/>
              </a:ext>
            </a:extLst>
          </p:cNvPr>
          <p:cNvSpPr>
            <a:spLocks noGrp="1"/>
          </p:cNvSpPr>
          <p:nvPr>
            <p:ph type="dt" sz="half" idx="10"/>
          </p:nvPr>
        </p:nvSpPr>
        <p:spPr/>
        <p:txBody>
          <a:bodyPr/>
          <a:lstStyle/>
          <a:p>
            <a:fld id="{7311506F-E063-4467-BC86-0DE51FA0009F}" type="datetime1">
              <a:rPr lang="sv-SE" smtClean="0"/>
              <a:t>2026-02-09</a:t>
            </a:fld>
            <a:endParaRPr lang="sv-SE"/>
          </a:p>
        </p:txBody>
      </p:sp>
      <p:sp>
        <p:nvSpPr>
          <p:cNvPr id="3" name="Platshållare för sidfot 2">
            <a:extLst>
              <a:ext uri="{FF2B5EF4-FFF2-40B4-BE49-F238E27FC236}">
                <a16:creationId xmlns:a16="http://schemas.microsoft.com/office/drawing/2014/main" id="{1955F5D1-A56E-51FA-04AE-1287769686AF}"/>
              </a:ext>
            </a:extLst>
          </p:cNvPr>
          <p:cNvSpPr>
            <a:spLocks noGrp="1"/>
          </p:cNvSpPr>
          <p:nvPr>
            <p:ph type="ftr" sz="quarter" idx="11"/>
          </p:nvPr>
        </p:nvSpPr>
        <p:spPr/>
        <p:txBody>
          <a:bodyPr/>
          <a:lstStyle/>
          <a:p>
            <a:r>
              <a:rPr lang="sv-SE"/>
              <a:t>Sveriges regioner i samverkan</a:t>
            </a:r>
          </a:p>
        </p:txBody>
      </p:sp>
      <p:grpSp>
        <p:nvGrpSpPr>
          <p:cNvPr id="21" name="Grupp 20">
            <a:extLst>
              <a:ext uri="{FF2B5EF4-FFF2-40B4-BE49-F238E27FC236}">
                <a16:creationId xmlns:a16="http://schemas.microsoft.com/office/drawing/2014/main" id="{696529A1-3F98-627A-AD4A-85D6AD34B23A}"/>
              </a:ext>
            </a:extLst>
          </p:cNvPr>
          <p:cNvGrpSpPr/>
          <p:nvPr/>
        </p:nvGrpSpPr>
        <p:grpSpPr>
          <a:xfrm>
            <a:off x="6572668" y="6488331"/>
            <a:ext cx="893626" cy="265584"/>
            <a:chOff x="2309" y="0"/>
            <a:chExt cx="1009659" cy="591059"/>
          </a:xfrm>
        </p:grpSpPr>
        <p:sp>
          <p:nvSpPr>
            <p:cNvPr id="22" name="Rektangel: rundade hörn 21">
              <a:extLst>
                <a:ext uri="{FF2B5EF4-FFF2-40B4-BE49-F238E27FC236}">
                  <a16:creationId xmlns:a16="http://schemas.microsoft.com/office/drawing/2014/main" id="{10949E56-082B-0A4E-A48D-6B4276C6C1CA}"/>
                </a:ext>
              </a:extLst>
            </p:cNvPr>
            <p:cNvSpPr/>
            <p:nvPr/>
          </p:nvSpPr>
          <p:spPr>
            <a:xfrm>
              <a:off x="2309" y="0"/>
              <a:ext cx="1009659" cy="591059"/>
            </a:xfrm>
            <a:prstGeom prst="roundRect">
              <a:avLst>
                <a:gd name="adj" fmla="val 10000"/>
              </a:avLst>
            </a:prstGeom>
            <a:solidFill>
              <a:srgbClr val="FFC000"/>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a:lstStyle/>
            <a:p>
              <a:endParaRPr lang="sv-SE"/>
            </a:p>
          </p:txBody>
        </p:sp>
        <p:sp>
          <p:nvSpPr>
            <p:cNvPr id="23" name="Rektangel: rundade hörn 4">
              <a:extLst>
                <a:ext uri="{FF2B5EF4-FFF2-40B4-BE49-F238E27FC236}">
                  <a16:creationId xmlns:a16="http://schemas.microsoft.com/office/drawing/2014/main" id="{ACAAFF47-5249-6171-BC01-C5337F38B540}"/>
                </a:ext>
              </a:extLst>
            </p:cNvPr>
            <p:cNvSpPr txBox="1"/>
            <p:nvPr/>
          </p:nvSpPr>
          <p:spPr>
            <a:xfrm>
              <a:off x="19621" y="17312"/>
              <a:ext cx="975035" cy="556435"/>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41910" tIns="41910" rIns="41910" bIns="41910" numCol="1" spcCol="1270" anchor="ctr" anchorCtr="0">
              <a:noAutofit/>
            </a:bodyPr>
            <a:lstStyle/>
            <a:p>
              <a:pPr marL="0" lvl="0" indent="0" algn="ctr" defTabSz="488950">
                <a:lnSpc>
                  <a:spcPct val="90000"/>
                </a:lnSpc>
                <a:spcBef>
                  <a:spcPct val="0"/>
                </a:spcBef>
                <a:spcAft>
                  <a:spcPct val="35000"/>
                </a:spcAft>
                <a:buNone/>
              </a:pPr>
              <a:r>
                <a:rPr lang="sv-SE" sz="1100" kern="1200" dirty="0">
                  <a:solidFill>
                    <a:schemeClr val="tx1"/>
                  </a:solidFill>
                </a:rPr>
                <a:t>Avrop</a:t>
              </a:r>
            </a:p>
          </p:txBody>
        </p:sp>
      </p:grpSp>
      <p:grpSp>
        <p:nvGrpSpPr>
          <p:cNvPr id="24" name="Grupp 23">
            <a:extLst>
              <a:ext uri="{FF2B5EF4-FFF2-40B4-BE49-F238E27FC236}">
                <a16:creationId xmlns:a16="http://schemas.microsoft.com/office/drawing/2014/main" id="{5C28F7DB-4405-4F68-AB1D-81B8E70E5AE1}"/>
              </a:ext>
            </a:extLst>
          </p:cNvPr>
          <p:cNvGrpSpPr/>
          <p:nvPr/>
        </p:nvGrpSpPr>
        <p:grpSpPr>
          <a:xfrm>
            <a:off x="7902054" y="6474041"/>
            <a:ext cx="893626" cy="265584"/>
            <a:chOff x="1415832" y="0"/>
            <a:chExt cx="1009659" cy="591059"/>
          </a:xfrm>
          <a:solidFill>
            <a:schemeClr val="bg1">
              <a:lumMod val="85000"/>
            </a:schemeClr>
          </a:solidFill>
        </p:grpSpPr>
        <p:sp>
          <p:nvSpPr>
            <p:cNvPr id="25" name="Rektangel: rundade hörn 24">
              <a:extLst>
                <a:ext uri="{FF2B5EF4-FFF2-40B4-BE49-F238E27FC236}">
                  <a16:creationId xmlns:a16="http://schemas.microsoft.com/office/drawing/2014/main" id="{A1E96190-8C2C-FAF5-316A-B94662A5667D}"/>
                </a:ext>
              </a:extLst>
            </p:cNvPr>
            <p:cNvSpPr/>
            <p:nvPr/>
          </p:nvSpPr>
          <p:spPr>
            <a:xfrm>
              <a:off x="1415832" y="0"/>
              <a:ext cx="1009659" cy="591059"/>
            </a:xfrm>
            <a:prstGeom prst="roundRect">
              <a:avLst>
                <a:gd name="adj" fmla="val 10000"/>
              </a:avLst>
            </a:prstGeom>
            <a:grp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a:lstStyle/>
            <a:p>
              <a:endParaRPr lang="sv-SE"/>
            </a:p>
          </p:txBody>
        </p:sp>
        <p:sp>
          <p:nvSpPr>
            <p:cNvPr id="26" name="Rektangel: rundade hörn 6">
              <a:extLst>
                <a:ext uri="{FF2B5EF4-FFF2-40B4-BE49-F238E27FC236}">
                  <a16:creationId xmlns:a16="http://schemas.microsoft.com/office/drawing/2014/main" id="{FCE601B1-E62E-1CD2-8776-86AF76ACF3C6}"/>
                </a:ext>
              </a:extLst>
            </p:cNvPr>
            <p:cNvSpPr txBox="1"/>
            <p:nvPr/>
          </p:nvSpPr>
          <p:spPr>
            <a:xfrm>
              <a:off x="1433144" y="17312"/>
              <a:ext cx="975035" cy="556435"/>
            </a:xfrm>
            <a:prstGeom prst="rect">
              <a:avLst/>
            </a:prstGeom>
            <a:grpFill/>
          </p:spPr>
          <p:style>
            <a:lnRef idx="0">
              <a:scrgbClr r="0" g="0" b="0"/>
            </a:lnRef>
            <a:fillRef idx="0">
              <a:scrgbClr r="0" g="0" b="0"/>
            </a:fillRef>
            <a:effectRef idx="0">
              <a:scrgbClr r="0" g="0" b="0"/>
            </a:effectRef>
            <a:fontRef idx="minor">
              <a:schemeClr val="lt1"/>
            </a:fontRef>
          </p:style>
          <p:txBody>
            <a:bodyPr spcFirstLastPara="0" vert="horz" wrap="square" lIns="41910" tIns="41910" rIns="41910" bIns="41910" numCol="1" spcCol="1270" anchor="ctr" anchorCtr="0">
              <a:noAutofit/>
            </a:bodyPr>
            <a:lstStyle/>
            <a:p>
              <a:pPr marL="0" lvl="0" indent="0" algn="ctr" defTabSz="488950">
                <a:lnSpc>
                  <a:spcPct val="90000"/>
                </a:lnSpc>
                <a:spcBef>
                  <a:spcPct val="0"/>
                </a:spcBef>
                <a:spcAft>
                  <a:spcPct val="35000"/>
                </a:spcAft>
                <a:buNone/>
              </a:pPr>
              <a:r>
                <a:rPr lang="sv-SE" sz="1100" kern="1200" dirty="0">
                  <a:solidFill>
                    <a:schemeClr val="tx1"/>
                  </a:solidFill>
                </a:rPr>
                <a:t>Svar</a:t>
              </a:r>
            </a:p>
          </p:txBody>
        </p:sp>
      </p:grpSp>
      <p:grpSp>
        <p:nvGrpSpPr>
          <p:cNvPr id="27" name="Grupp 26">
            <a:extLst>
              <a:ext uri="{FF2B5EF4-FFF2-40B4-BE49-F238E27FC236}">
                <a16:creationId xmlns:a16="http://schemas.microsoft.com/office/drawing/2014/main" id="{6112AAC0-1019-1DBA-1070-40CA3E8B69EE}"/>
              </a:ext>
            </a:extLst>
          </p:cNvPr>
          <p:cNvGrpSpPr/>
          <p:nvPr/>
        </p:nvGrpSpPr>
        <p:grpSpPr>
          <a:xfrm>
            <a:off x="9231440" y="6481820"/>
            <a:ext cx="1140859" cy="257805"/>
            <a:chOff x="2861251" y="0"/>
            <a:chExt cx="1009659" cy="591059"/>
          </a:xfrm>
          <a:solidFill>
            <a:schemeClr val="bg1">
              <a:lumMod val="85000"/>
            </a:schemeClr>
          </a:solidFill>
        </p:grpSpPr>
        <p:sp>
          <p:nvSpPr>
            <p:cNvPr id="28" name="Rektangel: rundade hörn 27">
              <a:extLst>
                <a:ext uri="{FF2B5EF4-FFF2-40B4-BE49-F238E27FC236}">
                  <a16:creationId xmlns:a16="http://schemas.microsoft.com/office/drawing/2014/main" id="{8EC0703B-9AC8-DAFE-69DD-3801222E1C03}"/>
                </a:ext>
              </a:extLst>
            </p:cNvPr>
            <p:cNvSpPr/>
            <p:nvPr/>
          </p:nvSpPr>
          <p:spPr>
            <a:xfrm>
              <a:off x="2861251" y="0"/>
              <a:ext cx="1009659" cy="591059"/>
            </a:xfrm>
            <a:prstGeom prst="roundRect">
              <a:avLst>
                <a:gd name="adj" fmla="val 10000"/>
              </a:avLst>
            </a:prstGeom>
            <a:grp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a:lstStyle/>
            <a:p>
              <a:endParaRPr lang="sv-SE"/>
            </a:p>
          </p:txBody>
        </p:sp>
        <p:sp>
          <p:nvSpPr>
            <p:cNvPr id="29" name="Rektangel: rundade hörn 8">
              <a:extLst>
                <a:ext uri="{FF2B5EF4-FFF2-40B4-BE49-F238E27FC236}">
                  <a16:creationId xmlns:a16="http://schemas.microsoft.com/office/drawing/2014/main" id="{B1D2D9F1-52AD-6030-08C8-EBBD2F49125D}"/>
                </a:ext>
              </a:extLst>
            </p:cNvPr>
            <p:cNvSpPr txBox="1"/>
            <p:nvPr/>
          </p:nvSpPr>
          <p:spPr>
            <a:xfrm>
              <a:off x="2878563" y="17312"/>
              <a:ext cx="975035" cy="556435"/>
            </a:xfrm>
            <a:prstGeom prst="rect">
              <a:avLst/>
            </a:prstGeom>
            <a:grpFill/>
          </p:spPr>
          <p:style>
            <a:lnRef idx="0">
              <a:scrgbClr r="0" g="0" b="0"/>
            </a:lnRef>
            <a:fillRef idx="0">
              <a:scrgbClr r="0" g="0" b="0"/>
            </a:fillRef>
            <a:effectRef idx="0">
              <a:scrgbClr r="0" g="0" b="0"/>
            </a:effectRef>
            <a:fontRef idx="minor">
              <a:schemeClr val="lt1"/>
            </a:fontRef>
          </p:style>
          <p:txBody>
            <a:bodyPr spcFirstLastPara="0" vert="horz" wrap="square" lIns="41910" tIns="41910" rIns="41910" bIns="41910" numCol="1" spcCol="1270" anchor="ctr" anchorCtr="0">
              <a:noAutofit/>
            </a:bodyPr>
            <a:lstStyle/>
            <a:p>
              <a:pPr marL="0" lvl="0" indent="0" algn="ctr" defTabSz="488950">
                <a:lnSpc>
                  <a:spcPct val="90000"/>
                </a:lnSpc>
                <a:spcBef>
                  <a:spcPct val="0"/>
                </a:spcBef>
                <a:spcAft>
                  <a:spcPct val="35000"/>
                </a:spcAft>
                <a:buNone/>
              </a:pPr>
              <a:r>
                <a:rPr lang="sv-SE" sz="1100" kern="1200" dirty="0">
                  <a:solidFill>
                    <a:schemeClr val="tx1"/>
                  </a:solidFill>
                </a:rPr>
                <a:t>Utvärdering</a:t>
              </a:r>
            </a:p>
          </p:txBody>
        </p:sp>
      </p:grpSp>
      <p:grpSp>
        <p:nvGrpSpPr>
          <p:cNvPr id="30" name="Grupp 29">
            <a:extLst>
              <a:ext uri="{FF2B5EF4-FFF2-40B4-BE49-F238E27FC236}">
                <a16:creationId xmlns:a16="http://schemas.microsoft.com/office/drawing/2014/main" id="{B8D547D5-4057-3BBC-C0DF-1C3D90480148}"/>
              </a:ext>
            </a:extLst>
          </p:cNvPr>
          <p:cNvGrpSpPr/>
          <p:nvPr/>
        </p:nvGrpSpPr>
        <p:grpSpPr>
          <a:xfrm>
            <a:off x="10613066" y="6474041"/>
            <a:ext cx="1009659" cy="265584"/>
            <a:chOff x="4242877" y="0"/>
            <a:chExt cx="1009659" cy="591059"/>
          </a:xfrm>
          <a:solidFill>
            <a:schemeClr val="bg1">
              <a:lumMod val="85000"/>
            </a:schemeClr>
          </a:solidFill>
        </p:grpSpPr>
        <p:sp>
          <p:nvSpPr>
            <p:cNvPr id="31" name="Rektangel: rundade hörn 30">
              <a:extLst>
                <a:ext uri="{FF2B5EF4-FFF2-40B4-BE49-F238E27FC236}">
                  <a16:creationId xmlns:a16="http://schemas.microsoft.com/office/drawing/2014/main" id="{205FB260-7DC0-7664-3E47-4231C0422BC1}"/>
                </a:ext>
              </a:extLst>
            </p:cNvPr>
            <p:cNvSpPr/>
            <p:nvPr/>
          </p:nvSpPr>
          <p:spPr>
            <a:xfrm>
              <a:off x="4242877" y="0"/>
              <a:ext cx="1009659" cy="591059"/>
            </a:xfrm>
            <a:prstGeom prst="roundRect">
              <a:avLst>
                <a:gd name="adj" fmla="val 10000"/>
              </a:avLst>
            </a:prstGeom>
            <a:grp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a:lstStyle/>
            <a:p>
              <a:endParaRPr lang="sv-SE"/>
            </a:p>
          </p:txBody>
        </p:sp>
        <p:sp>
          <p:nvSpPr>
            <p:cNvPr id="32" name="Rektangel: rundade hörn 10">
              <a:extLst>
                <a:ext uri="{FF2B5EF4-FFF2-40B4-BE49-F238E27FC236}">
                  <a16:creationId xmlns:a16="http://schemas.microsoft.com/office/drawing/2014/main" id="{2B116046-36B2-0780-62D1-65B85870ADF4}"/>
                </a:ext>
              </a:extLst>
            </p:cNvPr>
            <p:cNvSpPr txBox="1"/>
            <p:nvPr/>
          </p:nvSpPr>
          <p:spPr>
            <a:xfrm>
              <a:off x="4260189" y="17312"/>
              <a:ext cx="975035" cy="556435"/>
            </a:xfrm>
            <a:prstGeom prst="rect">
              <a:avLst/>
            </a:prstGeom>
            <a:grpFill/>
          </p:spPr>
          <p:style>
            <a:lnRef idx="0">
              <a:scrgbClr r="0" g="0" b="0"/>
            </a:lnRef>
            <a:fillRef idx="0">
              <a:scrgbClr r="0" g="0" b="0"/>
            </a:fillRef>
            <a:effectRef idx="0">
              <a:scrgbClr r="0" g="0" b="0"/>
            </a:effectRef>
            <a:fontRef idx="minor">
              <a:schemeClr val="lt1"/>
            </a:fontRef>
          </p:style>
          <p:txBody>
            <a:bodyPr spcFirstLastPara="0" vert="horz" wrap="square" lIns="41910" tIns="41910" rIns="41910" bIns="41910" numCol="1" spcCol="1270" anchor="ctr" anchorCtr="0">
              <a:noAutofit/>
            </a:bodyPr>
            <a:lstStyle/>
            <a:p>
              <a:pPr marL="0" lvl="0" indent="0" algn="ctr" defTabSz="488950">
                <a:lnSpc>
                  <a:spcPct val="90000"/>
                </a:lnSpc>
                <a:spcBef>
                  <a:spcPct val="0"/>
                </a:spcBef>
                <a:spcAft>
                  <a:spcPct val="35000"/>
                </a:spcAft>
                <a:buNone/>
              </a:pPr>
              <a:r>
                <a:rPr lang="sv-SE" sz="1100" kern="1200" dirty="0">
                  <a:solidFill>
                    <a:schemeClr val="tx1"/>
                  </a:solidFill>
                </a:rPr>
                <a:t>Tilldelning</a:t>
              </a:r>
            </a:p>
          </p:txBody>
        </p:sp>
      </p:grpSp>
      <p:pic>
        <p:nvPicPr>
          <p:cNvPr id="13" name="Bildobjekt 12">
            <a:extLst>
              <a:ext uri="{FF2B5EF4-FFF2-40B4-BE49-F238E27FC236}">
                <a16:creationId xmlns:a16="http://schemas.microsoft.com/office/drawing/2014/main" id="{ED3AF73A-F024-7CEF-1CB0-6E2389868B4F}"/>
              </a:ext>
            </a:extLst>
          </p:cNvPr>
          <p:cNvPicPr>
            <a:picLocks noChangeAspect="1"/>
          </p:cNvPicPr>
          <p:nvPr/>
        </p:nvPicPr>
        <p:blipFill>
          <a:blip r:embed="rId3"/>
          <a:stretch>
            <a:fillRect/>
          </a:stretch>
        </p:blipFill>
        <p:spPr>
          <a:xfrm>
            <a:off x="8509020" y="843550"/>
            <a:ext cx="3631015" cy="5557624"/>
          </a:xfrm>
          <a:prstGeom prst="rect">
            <a:avLst/>
          </a:prstGeom>
          <a:ln cmpd="sng">
            <a:solidFill>
              <a:schemeClr val="tx1"/>
            </a:solidFill>
          </a:ln>
        </p:spPr>
      </p:pic>
      <p:pic>
        <p:nvPicPr>
          <p:cNvPr id="10" name="Bildobjekt 9">
            <a:extLst>
              <a:ext uri="{FF2B5EF4-FFF2-40B4-BE49-F238E27FC236}">
                <a16:creationId xmlns:a16="http://schemas.microsoft.com/office/drawing/2014/main" id="{F370EDEE-E656-6A59-14CF-BF3FC083290C}"/>
              </a:ext>
            </a:extLst>
          </p:cNvPr>
          <p:cNvPicPr>
            <a:picLocks noChangeAspect="1"/>
          </p:cNvPicPr>
          <p:nvPr/>
        </p:nvPicPr>
        <p:blipFill>
          <a:blip r:embed="rId4"/>
          <a:stretch>
            <a:fillRect/>
          </a:stretch>
        </p:blipFill>
        <p:spPr>
          <a:xfrm>
            <a:off x="265041" y="807203"/>
            <a:ext cx="3842907" cy="5666661"/>
          </a:xfrm>
          <a:prstGeom prst="rect">
            <a:avLst/>
          </a:prstGeom>
          <a:ln>
            <a:solidFill>
              <a:schemeClr val="tx1"/>
            </a:solidFill>
          </a:ln>
        </p:spPr>
      </p:pic>
      <p:pic>
        <p:nvPicPr>
          <p:cNvPr id="12" name="Bildobjekt 11">
            <a:extLst>
              <a:ext uri="{FF2B5EF4-FFF2-40B4-BE49-F238E27FC236}">
                <a16:creationId xmlns:a16="http://schemas.microsoft.com/office/drawing/2014/main" id="{D7DED25E-7001-B476-087D-02368328F487}"/>
              </a:ext>
            </a:extLst>
          </p:cNvPr>
          <p:cNvPicPr>
            <a:picLocks noChangeAspect="1"/>
          </p:cNvPicPr>
          <p:nvPr/>
        </p:nvPicPr>
        <p:blipFill>
          <a:blip r:embed="rId5"/>
          <a:stretch>
            <a:fillRect/>
          </a:stretch>
        </p:blipFill>
        <p:spPr>
          <a:xfrm>
            <a:off x="4346814" y="843550"/>
            <a:ext cx="4002052" cy="5590168"/>
          </a:xfrm>
          <a:prstGeom prst="rect">
            <a:avLst/>
          </a:prstGeom>
          <a:ln>
            <a:solidFill>
              <a:schemeClr val="tx1"/>
            </a:solidFill>
          </a:ln>
        </p:spPr>
      </p:pic>
      <p:sp>
        <p:nvSpPr>
          <p:cNvPr id="16" name="Rektangel 15">
            <a:extLst>
              <a:ext uri="{FF2B5EF4-FFF2-40B4-BE49-F238E27FC236}">
                <a16:creationId xmlns:a16="http://schemas.microsoft.com/office/drawing/2014/main" id="{2CF1258F-A9DE-8EF9-C452-6D0663CFF3A2}"/>
              </a:ext>
            </a:extLst>
          </p:cNvPr>
          <p:cNvSpPr/>
          <p:nvPr/>
        </p:nvSpPr>
        <p:spPr>
          <a:xfrm>
            <a:off x="8509020" y="2754775"/>
            <a:ext cx="3738866" cy="1148787"/>
          </a:xfrm>
          <a:prstGeom prst="rect">
            <a:avLst/>
          </a:prstGeom>
          <a:noFill/>
          <a:ln w="28575" cmpd="sng">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dirty="0"/>
          </a:p>
        </p:txBody>
      </p:sp>
    </p:spTree>
    <p:extLst>
      <p:ext uri="{BB962C8B-B14F-4D97-AF65-F5344CB8AC3E}">
        <p14:creationId xmlns:p14="http://schemas.microsoft.com/office/powerpoint/2010/main" val="9168879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0" presetClass="entr" presetSubtype="0" fill="hold" nodeType="clickEffect">
                                  <p:stCondLst>
                                    <p:cond delay="1000"/>
                                  </p:stCondLst>
                                  <p:childTnLst>
                                    <p:set>
                                      <p:cBhvr>
                                        <p:cTn id="10" dur="1" fill="hold">
                                          <p:stCondLst>
                                            <p:cond delay="0"/>
                                          </p:stCondLst>
                                        </p:cTn>
                                        <p:tgtEl>
                                          <p:spTgt spid="12"/>
                                        </p:tgtEl>
                                        <p:attrNameLst>
                                          <p:attrName>style.visibility</p:attrName>
                                        </p:attrNameLst>
                                      </p:cBhvr>
                                      <p:to>
                                        <p:strVal val="visible"/>
                                      </p:to>
                                    </p:set>
                                    <p:animEffect transition="in" filter="fade">
                                      <p:cBhvr>
                                        <p:cTn id="11" dur="500"/>
                                        <p:tgtEl>
                                          <p:spTgt spid="12"/>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nodeType="clickEffect">
                                  <p:stCondLst>
                                    <p:cond delay="1000"/>
                                  </p:stCondLst>
                                  <p:childTnLst>
                                    <p:set>
                                      <p:cBhvr>
                                        <p:cTn id="15" dur="1" fill="hold">
                                          <p:stCondLst>
                                            <p:cond delay="0"/>
                                          </p:stCondLst>
                                        </p:cTn>
                                        <p:tgtEl>
                                          <p:spTgt spid="13"/>
                                        </p:tgtEl>
                                        <p:attrNameLst>
                                          <p:attrName>style.visibility</p:attrName>
                                        </p:attrNameLst>
                                      </p:cBhvr>
                                      <p:to>
                                        <p:strVal val="visible"/>
                                      </p:to>
                                    </p:set>
                                    <p:animEffect transition="in" filter="fade">
                                      <p:cBhvr>
                                        <p:cTn id="16" dur="500"/>
                                        <p:tgtEl>
                                          <p:spTgt spid="13"/>
                                        </p:tgtEl>
                                      </p:cBhvr>
                                    </p:animEffect>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grpId="0" nodeType="clickEffect">
                                  <p:stCondLst>
                                    <p:cond delay="500"/>
                                  </p:stCondLst>
                                  <p:childTnLst>
                                    <p:set>
                                      <p:cBhvr>
                                        <p:cTn id="20" dur="1" fill="hold">
                                          <p:stCondLst>
                                            <p:cond delay="0"/>
                                          </p:stCondLst>
                                        </p:cTn>
                                        <p:tgtEl>
                                          <p:spTgt spid="16"/>
                                        </p:tgtEl>
                                        <p:attrNameLst>
                                          <p:attrName>style.visibility</p:attrName>
                                        </p:attrNameLst>
                                      </p:cBhvr>
                                      <p:to>
                                        <p:strVal val="visible"/>
                                      </p:to>
                                    </p:set>
                                    <p:anim calcmode="lin" valueType="num">
                                      <p:cBhvr additive="base">
                                        <p:cTn id="21" dur="500" fill="hold"/>
                                        <p:tgtEl>
                                          <p:spTgt spid="16"/>
                                        </p:tgtEl>
                                        <p:attrNameLst>
                                          <p:attrName>ppt_x</p:attrName>
                                        </p:attrNameLst>
                                      </p:cBhvr>
                                      <p:tavLst>
                                        <p:tav tm="0">
                                          <p:val>
                                            <p:strVal val="#ppt_x"/>
                                          </p:val>
                                        </p:tav>
                                        <p:tav tm="100000">
                                          <p:val>
                                            <p:strVal val="#ppt_x"/>
                                          </p:val>
                                        </p:tav>
                                      </p:tavLst>
                                    </p:anim>
                                    <p:anim calcmode="lin" valueType="num">
                                      <p:cBhvr additive="base">
                                        <p:cTn id="22"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BBD81CDA-6F99-D977-BB16-E04EF684992D}"/>
              </a:ext>
            </a:extLst>
          </p:cNvPr>
          <p:cNvSpPr>
            <a:spLocks noGrp="1"/>
          </p:cNvSpPr>
          <p:nvPr>
            <p:ph type="title"/>
          </p:nvPr>
        </p:nvSpPr>
        <p:spPr/>
        <p:txBody>
          <a:bodyPr/>
          <a:lstStyle/>
          <a:p>
            <a:r>
              <a:rPr lang="sv-SE" dirty="0"/>
              <a:t>Schema ska alltid bifogas</a:t>
            </a:r>
          </a:p>
        </p:txBody>
      </p:sp>
      <p:sp>
        <p:nvSpPr>
          <p:cNvPr id="4" name="Platshållare för datum 3">
            <a:extLst>
              <a:ext uri="{FF2B5EF4-FFF2-40B4-BE49-F238E27FC236}">
                <a16:creationId xmlns:a16="http://schemas.microsoft.com/office/drawing/2014/main" id="{D8AD79AD-EE23-09C0-52BC-2521724B6F49}"/>
              </a:ext>
            </a:extLst>
          </p:cNvPr>
          <p:cNvSpPr>
            <a:spLocks noGrp="1"/>
          </p:cNvSpPr>
          <p:nvPr>
            <p:ph type="dt" sz="half" idx="10"/>
          </p:nvPr>
        </p:nvSpPr>
        <p:spPr/>
        <p:txBody>
          <a:bodyPr/>
          <a:lstStyle/>
          <a:p>
            <a:fld id="{DAF2328D-A4EE-4C79-8DEE-E0B68BF243E1}" type="datetime1">
              <a:rPr lang="sv-SE" smtClean="0"/>
              <a:t>2026-02-09</a:t>
            </a:fld>
            <a:endParaRPr lang="sv-SE"/>
          </a:p>
        </p:txBody>
      </p:sp>
      <p:sp>
        <p:nvSpPr>
          <p:cNvPr id="5" name="Platshållare för sidfot 4">
            <a:extLst>
              <a:ext uri="{FF2B5EF4-FFF2-40B4-BE49-F238E27FC236}">
                <a16:creationId xmlns:a16="http://schemas.microsoft.com/office/drawing/2014/main" id="{EFBF5348-529F-FA07-8ECE-479457315285}"/>
              </a:ext>
            </a:extLst>
          </p:cNvPr>
          <p:cNvSpPr>
            <a:spLocks noGrp="1"/>
          </p:cNvSpPr>
          <p:nvPr>
            <p:ph type="ftr" sz="quarter" idx="11"/>
          </p:nvPr>
        </p:nvSpPr>
        <p:spPr/>
        <p:txBody>
          <a:bodyPr/>
          <a:lstStyle/>
          <a:p>
            <a:r>
              <a:rPr lang="sv-SE"/>
              <a:t>Sveriges regioner i samverkan</a:t>
            </a:r>
          </a:p>
        </p:txBody>
      </p:sp>
      <p:pic>
        <p:nvPicPr>
          <p:cNvPr id="6" name="Bildobjekt 5">
            <a:extLst>
              <a:ext uri="{FF2B5EF4-FFF2-40B4-BE49-F238E27FC236}">
                <a16:creationId xmlns:a16="http://schemas.microsoft.com/office/drawing/2014/main" id="{C19D3B5C-6090-D7FA-F60A-FF9F6B0BAD38}"/>
              </a:ext>
            </a:extLst>
          </p:cNvPr>
          <p:cNvPicPr>
            <a:picLocks noChangeAspect="1"/>
          </p:cNvPicPr>
          <p:nvPr/>
        </p:nvPicPr>
        <p:blipFill>
          <a:blip r:embed="rId3"/>
          <a:stretch>
            <a:fillRect/>
          </a:stretch>
        </p:blipFill>
        <p:spPr>
          <a:xfrm>
            <a:off x="995423" y="1846472"/>
            <a:ext cx="8217931" cy="2349991"/>
          </a:xfrm>
          <a:prstGeom prst="rect">
            <a:avLst/>
          </a:prstGeom>
        </p:spPr>
      </p:pic>
    </p:spTree>
    <p:extLst>
      <p:ext uri="{BB962C8B-B14F-4D97-AF65-F5344CB8AC3E}">
        <p14:creationId xmlns:p14="http://schemas.microsoft.com/office/powerpoint/2010/main" val="197260863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ruta 6">
            <a:extLst>
              <a:ext uri="{FF2B5EF4-FFF2-40B4-BE49-F238E27FC236}">
                <a16:creationId xmlns:a16="http://schemas.microsoft.com/office/drawing/2014/main" id="{A8FF2A38-BC0D-1F2F-D0E5-7B8497A02B27}"/>
              </a:ext>
            </a:extLst>
          </p:cNvPr>
          <p:cNvSpPr txBox="1"/>
          <p:nvPr/>
        </p:nvSpPr>
        <p:spPr>
          <a:xfrm>
            <a:off x="389466" y="295524"/>
            <a:ext cx="4905865" cy="328806"/>
          </a:xfrm>
          <a:prstGeom prst="rect">
            <a:avLst/>
          </a:prstGeom>
          <a:noFill/>
        </p:spPr>
        <p:txBody>
          <a:bodyPr rot="0" spcFirstLastPara="0" vertOverflow="overflow" horzOverflow="overflow" vert="horz" wrap="square" lIns="20825" tIns="10413" rIns="20825" bIns="10413" numCol="1" spcCol="0" rtlCol="0" fromWordArt="0" anchor="t" anchorCtr="0" forceAA="0" compatLnSpc="1">
            <a:prstTxWarp prst="textNoShape">
              <a:avLst/>
            </a:prstTxWarp>
            <a:spAutoFit/>
          </a:bodyPr>
          <a:lstStyle/>
          <a:p>
            <a:pPr algn="l"/>
            <a:r>
              <a:rPr lang="sv-SE" b="1" dirty="0">
                <a:latin typeface="+mj-lt"/>
                <a:ea typeface="Arial"/>
                <a:cs typeface="Arial"/>
              </a:rPr>
              <a:t>Blankett för </a:t>
            </a:r>
            <a:r>
              <a:rPr lang="sv-SE" b="1" u="sng" dirty="0">
                <a:highlight>
                  <a:srgbClr val="FFFF00"/>
                </a:highlight>
                <a:latin typeface="+mj-lt"/>
                <a:ea typeface="Arial"/>
                <a:cs typeface="Arial"/>
              </a:rPr>
              <a:t>avrop</a:t>
            </a:r>
            <a:r>
              <a:rPr lang="sv-SE" b="1" dirty="0">
                <a:latin typeface="+mj-lt"/>
                <a:ea typeface="Arial"/>
                <a:cs typeface="Arial"/>
              </a:rPr>
              <a:t> och svar på avrop</a:t>
            </a:r>
            <a:r>
              <a:rPr lang="en-US" sz="2000" dirty="0">
                <a:solidFill>
                  <a:srgbClr val="444444"/>
                </a:solidFill>
                <a:latin typeface="Calibri Light"/>
                <a:ea typeface="Arial"/>
                <a:cs typeface="Arial"/>
              </a:rPr>
              <a:t>​</a:t>
            </a:r>
            <a:endParaRPr lang="sv-SE" sz="2000" dirty="0">
              <a:latin typeface="Calibri Light"/>
              <a:ea typeface="Calibri Light"/>
              <a:cs typeface="Calibri Light"/>
            </a:endParaRPr>
          </a:p>
        </p:txBody>
      </p:sp>
      <p:sp>
        <p:nvSpPr>
          <p:cNvPr id="2" name="Platshållare för datum 1">
            <a:extLst>
              <a:ext uri="{FF2B5EF4-FFF2-40B4-BE49-F238E27FC236}">
                <a16:creationId xmlns:a16="http://schemas.microsoft.com/office/drawing/2014/main" id="{87269251-5792-A16C-CAB6-B078B033745D}"/>
              </a:ext>
            </a:extLst>
          </p:cNvPr>
          <p:cNvSpPr>
            <a:spLocks noGrp="1"/>
          </p:cNvSpPr>
          <p:nvPr>
            <p:ph type="dt" sz="half" idx="10"/>
          </p:nvPr>
        </p:nvSpPr>
        <p:spPr/>
        <p:txBody>
          <a:bodyPr/>
          <a:lstStyle/>
          <a:p>
            <a:fld id="{7311506F-E063-4467-BC86-0DE51FA0009F}" type="datetime1">
              <a:rPr lang="sv-SE" smtClean="0"/>
              <a:t>2026-02-09</a:t>
            </a:fld>
            <a:endParaRPr lang="sv-SE"/>
          </a:p>
        </p:txBody>
      </p:sp>
      <p:sp>
        <p:nvSpPr>
          <p:cNvPr id="3" name="Platshållare för sidfot 2">
            <a:extLst>
              <a:ext uri="{FF2B5EF4-FFF2-40B4-BE49-F238E27FC236}">
                <a16:creationId xmlns:a16="http://schemas.microsoft.com/office/drawing/2014/main" id="{1955F5D1-A56E-51FA-04AE-1287769686AF}"/>
              </a:ext>
            </a:extLst>
          </p:cNvPr>
          <p:cNvSpPr>
            <a:spLocks noGrp="1"/>
          </p:cNvSpPr>
          <p:nvPr>
            <p:ph type="ftr" sz="quarter" idx="11"/>
          </p:nvPr>
        </p:nvSpPr>
        <p:spPr/>
        <p:txBody>
          <a:bodyPr/>
          <a:lstStyle/>
          <a:p>
            <a:r>
              <a:rPr lang="sv-SE"/>
              <a:t>Sveriges regioner i samverkan</a:t>
            </a:r>
          </a:p>
        </p:txBody>
      </p:sp>
      <p:grpSp>
        <p:nvGrpSpPr>
          <p:cNvPr id="21" name="Grupp 20">
            <a:extLst>
              <a:ext uri="{FF2B5EF4-FFF2-40B4-BE49-F238E27FC236}">
                <a16:creationId xmlns:a16="http://schemas.microsoft.com/office/drawing/2014/main" id="{696529A1-3F98-627A-AD4A-85D6AD34B23A}"/>
              </a:ext>
            </a:extLst>
          </p:cNvPr>
          <p:cNvGrpSpPr/>
          <p:nvPr/>
        </p:nvGrpSpPr>
        <p:grpSpPr>
          <a:xfrm>
            <a:off x="6572668" y="6488331"/>
            <a:ext cx="893626" cy="265584"/>
            <a:chOff x="2309" y="0"/>
            <a:chExt cx="1009659" cy="591059"/>
          </a:xfrm>
        </p:grpSpPr>
        <p:sp>
          <p:nvSpPr>
            <p:cNvPr id="22" name="Rektangel: rundade hörn 21">
              <a:extLst>
                <a:ext uri="{FF2B5EF4-FFF2-40B4-BE49-F238E27FC236}">
                  <a16:creationId xmlns:a16="http://schemas.microsoft.com/office/drawing/2014/main" id="{10949E56-082B-0A4E-A48D-6B4276C6C1CA}"/>
                </a:ext>
              </a:extLst>
            </p:cNvPr>
            <p:cNvSpPr/>
            <p:nvPr/>
          </p:nvSpPr>
          <p:spPr>
            <a:xfrm>
              <a:off x="2309" y="0"/>
              <a:ext cx="1009659" cy="591059"/>
            </a:xfrm>
            <a:prstGeom prst="roundRect">
              <a:avLst>
                <a:gd name="adj" fmla="val 10000"/>
              </a:avLst>
            </a:prstGeom>
            <a:solidFill>
              <a:srgbClr val="FFC000"/>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a:lstStyle/>
            <a:p>
              <a:endParaRPr lang="sv-SE"/>
            </a:p>
          </p:txBody>
        </p:sp>
        <p:sp>
          <p:nvSpPr>
            <p:cNvPr id="23" name="Rektangel: rundade hörn 4">
              <a:extLst>
                <a:ext uri="{FF2B5EF4-FFF2-40B4-BE49-F238E27FC236}">
                  <a16:creationId xmlns:a16="http://schemas.microsoft.com/office/drawing/2014/main" id="{ACAAFF47-5249-6171-BC01-C5337F38B540}"/>
                </a:ext>
              </a:extLst>
            </p:cNvPr>
            <p:cNvSpPr txBox="1"/>
            <p:nvPr/>
          </p:nvSpPr>
          <p:spPr>
            <a:xfrm>
              <a:off x="19621" y="17312"/>
              <a:ext cx="975035" cy="556435"/>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41910" tIns="41910" rIns="41910" bIns="41910" numCol="1" spcCol="1270" anchor="ctr" anchorCtr="0">
              <a:noAutofit/>
            </a:bodyPr>
            <a:lstStyle/>
            <a:p>
              <a:pPr marL="0" lvl="0" indent="0" algn="ctr" defTabSz="488950">
                <a:lnSpc>
                  <a:spcPct val="90000"/>
                </a:lnSpc>
                <a:spcBef>
                  <a:spcPct val="0"/>
                </a:spcBef>
                <a:spcAft>
                  <a:spcPct val="35000"/>
                </a:spcAft>
                <a:buNone/>
              </a:pPr>
              <a:r>
                <a:rPr lang="sv-SE" sz="1100" kern="1200" dirty="0">
                  <a:solidFill>
                    <a:schemeClr val="tx1"/>
                  </a:solidFill>
                </a:rPr>
                <a:t>Avrop</a:t>
              </a:r>
            </a:p>
          </p:txBody>
        </p:sp>
      </p:grpSp>
      <p:grpSp>
        <p:nvGrpSpPr>
          <p:cNvPr id="24" name="Grupp 23">
            <a:extLst>
              <a:ext uri="{FF2B5EF4-FFF2-40B4-BE49-F238E27FC236}">
                <a16:creationId xmlns:a16="http://schemas.microsoft.com/office/drawing/2014/main" id="{5C28F7DB-4405-4F68-AB1D-81B8E70E5AE1}"/>
              </a:ext>
            </a:extLst>
          </p:cNvPr>
          <p:cNvGrpSpPr/>
          <p:nvPr/>
        </p:nvGrpSpPr>
        <p:grpSpPr>
          <a:xfrm>
            <a:off x="7902054" y="6474041"/>
            <a:ext cx="893626" cy="265584"/>
            <a:chOff x="1415832" y="0"/>
            <a:chExt cx="1009659" cy="591059"/>
          </a:xfrm>
          <a:solidFill>
            <a:schemeClr val="bg1">
              <a:lumMod val="85000"/>
            </a:schemeClr>
          </a:solidFill>
        </p:grpSpPr>
        <p:sp>
          <p:nvSpPr>
            <p:cNvPr id="25" name="Rektangel: rundade hörn 24">
              <a:extLst>
                <a:ext uri="{FF2B5EF4-FFF2-40B4-BE49-F238E27FC236}">
                  <a16:creationId xmlns:a16="http://schemas.microsoft.com/office/drawing/2014/main" id="{A1E96190-8C2C-FAF5-316A-B94662A5667D}"/>
                </a:ext>
              </a:extLst>
            </p:cNvPr>
            <p:cNvSpPr/>
            <p:nvPr/>
          </p:nvSpPr>
          <p:spPr>
            <a:xfrm>
              <a:off x="1415832" y="0"/>
              <a:ext cx="1009659" cy="591059"/>
            </a:xfrm>
            <a:prstGeom prst="roundRect">
              <a:avLst>
                <a:gd name="adj" fmla="val 10000"/>
              </a:avLst>
            </a:prstGeom>
            <a:grp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a:lstStyle/>
            <a:p>
              <a:endParaRPr lang="sv-SE"/>
            </a:p>
          </p:txBody>
        </p:sp>
        <p:sp>
          <p:nvSpPr>
            <p:cNvPr id="26" name="Rektangel: rundade hörn 6">
              <a:extLst>
                <a:ext uri="{FF2B5EF4-FFF2-40B4-BE49-F238E27FC236}">
                  <a16:creationId xmlns:a16="http://schemas.microsoft.com/office/drawing/2014/main" id="{FCE601B1-E62E-1CD2-8776-86AF76ACF3C6}"/>
                </a:ext>
              </a:extLst>
            </p:cNvPr>
            <p:cNvSpPr txBox="1"/>
            <p:nvPr/>
          </p:nvSpPr>
          <p:spPr>
            <a:xfrm>
              <a:off x="1433144" y="17312"/>
              <a:ext cx="975035" cy="556435"/>
            </a:xfrm>
            <a:prstGeom prst="rect">
              <a:avLst/>
            </a:prstGeom>
            <a:grpFill/>
          </p:spPr>
          <p:style>
            <a:lnRef idx="0">
              <a:scrgbClr r="0" g="0" b="0"/>
            </a:lnRef>
            <a:fillRef idx="0">
              <a:scrgbClr r="0" g="0" b="0"/>
            </a:fillRef>
            <a:effectRef idx="0">
              <a:scrgbClr r="0" g="0" b="0"/>
            </a:effectRef>
            <a:fontRef idx="minor">
              <a:schemeClr val="lt1"/>
            </a:fontRef>
          </p:style>
          <p:txBody>
            <a:bodyPr spcFirstLastPara="0" vert="horz" wrap="square" lIns="41910" tIns="41910" rIns="41910" bIns="41910" numCol="1" spcCol="1270" anchor="ctr" anchorCtr="0">
              <a:noAutofit/>
            </a:bodyPr>
            <a:lstStyle/>
            <a:p>
              <a:pPr marL="0" lvl="0" indent="0" algn="ctr" defTabSz="488950">
                <a:lnSpc>
                  <a:spcPct val="90000"/>
                </a:lnSpc>
                <a:spcBef>
                  <a:spcPct val="0"/>
                </a:spcBef>
                <a:spcAft>
                  <a:spcPct val="35000"/>
                </a:spcAft>
                <a:buNone/>
              </a:pPr>
              <a:r>
                <a:rPr lang="sv-SE" sz="1100" kern="1200" dirty="0">
                  <a:solidFill>
                    <a:schemeClr val="tx1"/>
                  </a:solidFill>
                </a:rPr>
                <a:t>Svar</a:t>
              </a:r>
            </a:p>
          </p:txBody>
        </p:sp>
      </p:grpSp>
      <p:grpSp>
        <p:nvGrpSpPr>
          <p:cNvPr id="27" name="Grupp 26">
            <a:extLst>
              <a:ext uri="{FF2B5EF4-FFF2-40B4-BE49-F238E27FC236}">
                <a16:creationId xmlns:a16="http://schemas.microsoft.com/office/drawing/2014/main" id="{6112AAC0-1019-1DBA-1070-40CA3E8B69EE}"/>
              </a:ext>
            </a:extLst>
          </p:cNvPr>
          <p:cNvGrpSpPr/>
          <p:nvPr/>
        </p:nvGrpSpPr>
        <p:grpSpPr>
          <a:xfrm>
            <a:off x="9231440" y="6496110"/>
            <a:ext cx="1009659" cy="243515"/>
            <a:chOff x="2861251" y="0"/>
            <a:chExt cx="1009659" cy="591059"/>
          </a:xfrm>
          <a:solidFill>
            <a:schemeClr val="bg1">
              <a:lumMod val="85000"/>
            </a:schemeClr>
          </a:solidFill>
        </p:grpSpPr>
        <p:sp>
          <p:nvSpPr>
            <p:cNvPr id="28" name="Rektangel: rundade hörn 27">
              <a:extLst>
                <a:ext uri="{FF2B5EF4-FFF2-40B4-BE49-F238E27FC236}">
                  <a16:creationId xmlns:a16="http://schemas.microsoft.com/office/drawing/2014/main" id="{8EC0703B-9AC8-DAFE-69DD-3801222E1C03}"/>
                </a:ext>
              </a:extLst>
            </p:cNvPr>
            <p:cNvSpPr/>
            <p:nvPr/>
          </p:nvSpPr>
          <p:spPr>
            <a:xfrm>
              <a:off x="2861251" y="0"/>
              <a:ext cx="1009659" cy="591059"/>
            </a:xfrm>
            <a:prstGeom prst="roundRect">
              <a:avLst>
                <a:gd name="adj" fmla="val 10000"/>
              </a:avLst>
            </a:prstGeom>
            <a:grp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a:lstStyle/>
            <a:p>
              <a:endParaRPr lang="sv-SE"/>
            </a:p>
          </p:txBody>
        </p:sp>
        <p:sp>
          <p:nvSpPr>
            <p:cNvPr id="29" name="Rektangel: rundade hörn 8">
              <a:extLst>
                <a:ext uri="{FF2B5EF4-FFF2-40B4-BE49-F238E27FC236}">
                  <a16:creationId xmlns:a16="http://schemas.microsoft.com/office/drawing/2014/main" id="{B1D2D9F1-52AD-6030-08C8-EBBD2F49125D}"/>
                </a:ext>
              </a:extLst>
            </p:cNvPr>
            <p:cNvSpPr txBox="1"/>
            <p:nvPr/>
          </p:nvSpPr>
          <p:spPr>
            <a:xfrm>
              <a:off x="2878563" y="17312"/>
              <a:ext cx="975035" cy="556435"/>
            </a:xfrm>
            <a:prstGeom prst="rect">
              <a:avLst/>
            </a:prstGeom>
            <a:grpFill/>
          </p:spPr>
          <p:style>
            <a:lnRef idx="0">
              <a:scrgbClr r="0" g="0" b="0"/>
            </a:lnRef>
            <a:fillRef idx="0">
              <a:scrgbClr r="0" g="0" b="0"/>
            </a:fillRef>
            <a:effectRef idx="0">
              <a:scrgbClr r="0" g="0" b="0"/>
            </a:effectRef>
            <a:fontRef idx="minor">
              <a:schemeClr val="lt1"/>
            </a:fontRef>
          </p:style>
          <p:txBody>
            <a:bodyPr spcFirstLastPara="0" vert="horz" wrap="square" lIns="41910" tIns="41910" rIns="41910" bIns="41910" numCol="1" spcCol="1270" anchor="ctr" anchorCtr="0">
              <a:noAutofit/>
            </a:bodyPr>
            <a:lstStyle/>
            <a:p>
              <a:pPr marL="0" lvl="0" indent="0" algn="ctr" defTabSz="488950">
                <a:lnSpc>
                  <a:spcPct val="90000"/>
                </a:lnSpc>
                <a:spcBef>
                  <a:spcPct val="0"/>
                </a:spcBef>
                <a:spcAft>
                  <a:spcPct val="35000"/>
                </a:spcAft>
                <a:buNone/>
              </a:pPr>
              <a:r>
                <a:rPr lang="sv-SE" sz="1100" kern="1200" dirty="0">
                  <a:solidFill>
                    <a:schemeClr val="tx1"/>
                  </a:solidFill>
                </a:rPr>
                <a:t>Utvärdering</a:t>
              </a:r>
            </a:p>
          </p:txBody>
        </p:sp>
      </p:grpSp>
      <p:grpSp>
        <p:nvGrpSpPr>
          <p:cNvPr id="30" name="Grupp 29">
            <a:extLst>
              <a:ext uri="{FF2B5EF4-FFF2-40B4-BE49-F238E27FC236}">
                <a16:creationId xmlns:a16="http://schemas.microsoft.com/office/drawing/2014/main" id="{B8D547D5-4057-3BBC-C0DF-1C3D90480148}"/>
              </a:ext>
            </a:extLst>
          </p:cNvPr>
          <p:cNvGrpSpPr/>
          <p:nvPr/>
        </p:nvGrpSpPr>
        <p:grpSpPr>
          <a:xfrm>
            <a:off x="10613066" y="6474041"/>
            <a:ext cx="1009659" cy="265584"/>
            <a:chOff x="4242877" y="0"/>
            <a:chExt cx="1009659" cy="591059"/>
          </a:xfrm>
          <a:solidFill>
            <a:schemeClr val="bg1">
              <a:lumMod val="85000"/>
            </a:schemeClr>
          </a:solidFill>
        </p:grpSpPr>
        <p:sp>
          <p:nvSpPr>
            <p:cNvPr id="31" name="Rektangel: rundade hörn 30">
              <a:extLst>
                <a:ext uri="{FF2B5EF4-FFF2-40B4-BE49-F238E27FC236}">
                  <a16:creationId xmlns:a16="http://schemas.microsoft.com/office/drawing/2014/main" id="{205FB260-7DC0-7664-3E47-4231C0422BC1}"/>
                </a:ext>
              </a:extLst>
            </p:cNvPr>
            <p:cNvSpPr/>
            <p:nvPr/>
          </p:nvSpPr>
          <p:spPr>
            <a:xfrm>
              <a:off x="4242877" y="0"/>
              <a:ext cx="1009659" cy="591059"/>
            </a:xfrm>
            <a:prstGeom prst="roundRect">
              <a:avLst>
                <a:gd name="adj" fmla="val 10000"/>
              </a:avLst>
            </a:prstGeom>
            <a:grp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a:lstStyle/>
            <a:p>
              <a:endParaRPr lang="sv-SE"/>
            </a:p>
          </p:txBody>
        </p:sp>
        <p:sp>
          <p:nvSpPr>
            <p:cNvPr id="32" name="Rektangel: rundade hörn 10">
              <a:extLst>
                <a:ext uri="{FF2B5EF4-FFF2-40B4-BE49-F238E27FC236}">
                  <a16:creationId xmlns:a16="http://schemas.microsoft.com/office/drawing/2014/main" id="{2B116046-36B2-0780-62D1-65B85870ADF4}"/>
                </a:ext>
              </a:extLst>
            </p:cNvPr>
            <p:cNvSpPr txBox="1"/>
            <p:nvPr/>
          </p:nvSpPr>
          <p:spPr>
            <a:xfrm>
              <a:off x="4260189" y="17312"/>
              <a:ext cx="975035" cy="556435"/>
            </a:xfrm>
            <a:prstGeom prst="rect">
              <a:avLst/>
            </a:prstGeom>
            <a:grpFill/>
          </p:spPr>
          <p:style>
            <a:lnRef idx="0">
              <a:scrgbClr r="0" g="0" b="0"/>
            </a:lnRef>
            <a:fillRef idx="0">
              <a:scrgbClr r="0" g="0" b="0"/>
            </a:fillRef>
            <a:effectRef idx="0">
              <a:scrgbClr r="0" g="0" b="0"/>
            </a:effectRef>
            <a:fontRef idx="minor">
              <a:schemeClr val="lt1"/>
            </a:fontRef>
          </p:style>
          <p:txBody>
            <a:bodyPr spcFirstLastPara="0" vert="horz" wrap="square" lIns="41910" tIns="41910" rIns="41910" bIns="41910" numCol="1" spcCol="1270" anchor="ctr" anchorCtr="0">
              <a:noAutofit/>
            </a:bodyPr>
            <a:lstStyle/>
            <a:p>
              <a:pPr marL="0" lvl="0" indent="0" algn="ctr" defTabSz="488950">
                <a:lnSpc>
                  <a:spcPct val="90000"/>
                </a:lnSpc>
                <a:spcBef>
                  <a:spcPct val="0"/>
                </a:spcBef>
                <a:spcAft>
                  <a:spcPct val="35000"/>
                </a:spcAft>
                <a:buNone/>
              </a:pPr>
              <a:r>
                <a:rPr lang="sv-SE" sz="1100" kern="1200" dirty="0">
                  <a:solidFill>
                    <a:schemeClr val="tx1"/>
                  </a:solidFill>
                </a:rPr>
                <a:t>Tilldelning</a:t>
              </a:r>
            </a:p>
          </p:txBody>
        </p:sp>
      </p:grpSp>
      <p:pic>
        <p:nvPicPr>
          <p:cNvPr id="16" name="Bildobjekt 15">
            <a:extLst>
              <a:ext uri="{FF2B5EF4-FFF2-40B4-BE49-F238E27FC236}">
                <a16:creationId xmlns:a16="http://schemas.microsoft.com/office/drawing/2014/main" id="{54491BCC-4C4F-A638-2F4D-680979A7320E}"/>
              </a:ext>
            </a:extLst>
          </p:cNvPr>
          <p:cNvPicPr>
            <a:picLocks noChangeAspect="1"/>
          </p:cNvPicPr>
          <p:nvPr/>
        </p:nvPicPr>
        <p:blipFill>
          <a:blip r:embed="rId3"/>
          <a:stretch>
            <a:fillRect/>
          </a:stretch>
        </p:blipFill>
        <p:spPr>
          <a:xfrm>
            <a:off x="8396334" y="968991"/>
            <a:ext cx="3431081" cy="5423515"/>
          </a:xfrm>
          <a:prstGeom prst="rect">
            <a:avLst/>
          </a:prstGeom>
          <a:ln>
            <a:solidFill>
              <a:schemeClr val="tx1"/>
            </a:solidFill>
          </a:ln>
        </p:spPr>
      </p:pic>
      <p:sp>
        <p:nvSpPr>
          <p:cNvPr id="17" name="Rektangel 16">
            <a:extLst>
              <a:ext uri="{FF2B5EF4-FFF2-40B4-BE49-F238E27FC236}">
                <a16:creationId xmlns:a16="http://schemas.microsoft.com/office/drawing/2014/main" id="{EEA5C5CF-6EA2-08CB-BCA8-B5414A31BC1B}"/>
              </a:ext>
            </a:extLst>
          </p:cNvPr>
          <p:cNvSpPr/>
          <p:nvPr/>
        </p:nvSpPr>
        <p:spPr>
          <a:xfrm>
            <a:off x="8275899" y="2731625"/>
            <a:ext cx="3738866" cy="949124"/>
          </a:xfrm>
          <a:prstGeom prst="rect">
            <a:avLst/>
          </a:prstGeom>
          <a:noFill/>
          <a:ln w="28575" cmpd="sng">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dirty="0"/>
          </a:p>
        </p:txBody>
      </p:sp>
      <p:sp>
        <p:nvSpPr>
          <p:cNvPr id="19" name="Rektangel 18">
            <a:extLst>
              <a:ext uri="{FF2B5EF4-FFF2-40B4-BE49-F238E27FC236}">
                <a16:creationId xmlns:a16="http://schemas.microsoft.com/office/drawing/2014/main" id="{5F547E6C-955A-E4EA-251E-6B2247DF2FB1}"/>
              </a:ext>
            </a:extLst>
          </p:cNvPr>
          <p:cNvSpPr/>
          <p:nvPr/>
        </p:nvSpPr>
        <p:spPr>
          <a:xfrm>
            <a:off x="8275899" y="5480894"/>
            <a:ext cx="3738866" cy="949124"/>
          </a:xfrm>
          <a:prstGeom prst="rect">
            <a:avLst/>
          </a:prstGeom>
          <a:noFill/>
          <a:ln w="28575" cmpd="sng">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dirty="0"/>
          </a:p>
        </p:txBody>
      </p:sp>
      <p:pic>
        <p:nvPicPr>
          <p:cNvPr id="33" name="Bildobjekt 32">
            <a:extLst>
              <a:ext uri="{FF2B5EF4-FFF2-40B4-BE49-F238E27FC236}">
                <a16:creationId xmlns:a16="http://schemas.microsoft.com/office/drawing/2014/main" id="{6853E269-861A-D404-5714-8B4BB9F0BEE1}"/>
              </a:ext>
            </a:extLst>
          </p:cNvPr>
          <p:cNvPicPr>
            <a:picLocks noChangeAspect="1"/>
          </p:cNvPicPr>
          <p:nvPr/>
        </p:nvPicPr>
        <p:blipFill>
          <a:blip r:embed="rId4"/>
          <a:stretch>
            <a:fillRect/>
          </a:stretch>
        </p:blipFill>
        <p:spPr>
          <a:xfrm>
            <a:off x="207331" y="942561"/>
            <a:ext cx="3829428" cy="5505633"/>
          </a:xfrm>
          <a:prstGeom prst="rect">
            <a:avLst/>
          </a:prstGeom>
          <a:ln>
            <a:solidFill>
              <a:schemeClr val="tx1"/>
            </a:solidFill>
          </a:ln>
        </p:spPr>
      </p:pic>
      <p:pic>
        <p:nvPicPr>
          <p:cNvPr id="35" name="Bildobjekt 34">
            <a:extLst>
              <a:ext uri="{FF2B5EF4-FFF2-40B4-BE49-F238E27FC236}">
                <a16:creationId xmlns:a16="http://schemas.microsoft.com/office/drawing/2014/main" id="{588E76DA-06F3-D7B7-2961-D1241DA2DA96}"/>
              </a:ext>
            </a:extLst>
          </p:cNvPr>
          <p:cNvPicPr>
            <a:picLocks noChangeAspect="1"/>
          </p:cNvPicPr>
          <p:nvPr/>
        </p:nvPicPr>
        <p:blipFill>
          <a:blip r:embed="rId5"/>
          <a:stretch>
            <a:fillRect/>
          </a:stretch>
        </p:blipFill>
        <p:spPr>
          <a:xfrm>
            <a:off x="4311798" y="858610"/>
            <a:ext cx="3572944" cy="5589584"/>
          </a:xfrm>
          <a:prstGeom prst="rect">
            <a:avLst/>
          </a:prstGeom>
          <a:ln>
            <a:solidFill>
              <a:schemeClr val="tx1"/>
            </a:solidFill>
          </a:ln>
        </p:spPr>
      </p:pic>
    </p:spTree>
    <p:extLst>
      <p:ext uri="{BB962C8B-B14F-4D97-AF65-F5344CB8AC3E}">
        <p14:creationId xmlns:p14="http://schemas.microsoft.com/office/powerpoint/2010/main" val="12141682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500"/>
                                  </p:stCondLst>
                                  <p:childTnLst>
                                    <p:set>
                                      <p:cBhvr>
                                        <p:cTn id="6" dur="1" fill="hold">
                                          <p:stCondLst>
                                            <p:cond delay="0"/>
                                          </p:stCondLst>
                                        </p:cTn>
                                        <p:tgtEl>
                                          <p:spTgt spid="3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1000"/>
                                  </p:stCondLst>
                                  <p:childTnLst>
                                    <p:set>
                                      <p:cBhvr>
                                        <p:cTn id="10" dur="1" fill="hold">
                                          <p:stCondLst>
                                            <p:cond delay="0"/>
                                          </p:stCondLst>
                                        </p:cTn>
                                        <p:tgtEl>
                                          <p:spTgt spid="3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2" presetClass="entr" presetSubtype="4" fill="hold" nodeType="clickEffect">
                                  <p:stCondLst>
                                    <p:cond delay="0"/>
                                  </p:stCondLst>
                                  <p:childTnLst>
                                    <p:set>
                                      <p:cBhvr>
                                        <p:cTn id="14" dur="1" fill="hold">
                                          <p:stCondLst>
                                            <p:cond delay="0"/>
                                          </p:stCondLst>
                                        </p:cTn>
                                        <p:tgtEl>
                                          <p:spTgt spid="16"/>
                                        </p:tgtEl>
                                        <p:attrNameLst>
                                          <p:attrName>style.visibility</p:attrName>
                                        </p:attrNameLst>
                                      </p:cBhvr>
                                      <p:to>
                                        <p:strVal val="visible"/>
                                      </p:to>
                                    </p:set>
                                    <p:anim calcmode="lin" valueType="num">
                                      <p:cBhvr additive="base">
                                        <p:cTn id="15" dur="500" fill="hold"/>
                                        <p:tgtEl>
                                          <p:spTgt spid="16"/>
                                        </p:tgtEl>
                                        <p:attrNameLst>
                                          <p:attrName>ppt_x</p:attrName>
                                        </p:attrNameLst>
                                      </p:cBhvr>
                                      <p:tavLst>
                                        <p:tav tm="0">
                                          <p:val>
                                            <p:strVal val="#ppt_x"/>
                                          </p:val>
                                        </p:tav>
                                        <p:tav tm="100000">
                                          <p:val>
                                            <p:strVal val="#ppt_x"/>
                                          </p:val>
                                        </p:tav>
                                      </p:tavLst>
                                    </p:anim>
                                    <p:anim calcmode="lin" valueType="num">
                                      <p:cBhvr additive="base">
                                        <p:cTn id="16"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grpId="0" nodeType="clickEffect">
                                  <p:stCondLst>
                                    <p:cond delay="500"/>
                                  </p:stCondLst>
                                  <p:childTnLst>
                                    <p:set>
                                      <p:cBhvr>
                                        <p:cTn id="20" dur="1" fill="hold">
                                          <p:stCondLst>
                                            <p:cond delay="0"/>
                                          </p:stCondLst>
                                        </p:cTn>
                                        <p:tgtEl>
                                          <p:spTgt spid="17"/>
                                        </p:tgtEl>
                                        <p:attrNameLst>
                                          <p:attrName>style.visibility</p:attrName>
                                        </p:attrNameLst>
                                      </p:cBhvr>
                                      <p:to>
                                        <p:strVal val="visible"/>
                                      </p:to>
                                    </p:set>
                                    <p:anim calcmode="lin" valueType="num">
                                      <p:cBhvr additive="base">
                                        <p:cTn id="21" dur="500" fill="hold"/>
                                        <p:tgtEl>
                                          <p:spTgt spid="17"/>
                                        </p:tgtEl>
                                        <p:attrNameLst>
                                          <p:attrName>ppt_x</p:attrName>
                                        </p:attrNameLst>
                                      </p:cBhvr>
                                      <p:tavLst>
                                        <p:tav tm="0">
                                          <p:val>
                                            <p:strVal val="#ppt_x"/>
                                          </p:val>
                                        </p:tav>
                                        <p:tav tm="100000">
                                          <p:val>
                                            <p:strVal val="#ppt_x"/>
                                          </p:val>
                                        </p:tav>
                                      </p:tavLst>
                                    </p:anim>
                                    <p:anim calcmode="lin" valueType="num">
                                      <p:cBhvr additive="base">
                                        <p:cTn id="22"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500"/>
                                  </p:stCondLst>
                                  <p:childTnLst>
                                    <p:set>
                                      <p:cBhvr>
                                        <p:cTn id="26" dur="1" fill="hold">
                                          <p:stCondLst>
                                            <p:cond delay="0"/>
                                          </p:stCondLst>
                                        </p:cTn>
                                        <p:tgtEl>
                                          <p:spTgt spid="19"/>
                                        </p:tgtEl>
                                        <p:attrNameLst>
                                          <p:attrName>style.visibility</p:attrName>
                                        </p:attrNameLst>
                                      </p:cBhvr>
                                      <p:to>
                                        <p:strVal val="visible"/>
                                      </p:to>
                                    </p:set>
                                    <p:anim calcmode="lin" valueType="num">
                                      <p:cBhvr additive="base">
                                        <p:cTn id="27" dur="500" fill="hold"/>
                                        <p:tgtEl>
                                          <p:spTgt spid="19"/>
                                        </p:tgtEl>
                                        <p:attrNameLst>
                                          <p:attrName>ppt_x</p:attrName>
                                        </p:attrNameLst>
                                      </p:cBhvr>
                                      <p:tavLst>
                                        <p:tav tm="0">
                                          <p:val>
                                            <p:strVal val="#ppt_x"/>
                                          </p:val>
                                        </p:tav>
                                        <p:tav tm="100000">
                                          <p:val>
                                            <p:strVal val="#ppt_x"/>
                                          </p:val>
                                        </p:tav>
                                      </p:tavLst>
                                    </p:anim>
                                    <p:anim calcmode="lin" valueType="num">
                                      <p:cBhvr additive="base">
                                        <p:cTn id="28"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9"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A7806F49-C54E-19B4-4FDF-13729E8B1AE1}"/>
              </a:ext>
            </a:extLst>
          </p:cNvPr>
          <p:cNvSpPr>
            <a:spLocks noGrp="1"/>
          </p:cNvSpPr>
          <p:nvPr>
            <p:ph type="title"/>
          </p:nvPr>
        </p:nvSpPr>
        <p:spPr/>
        <p:txBody>
          <a:bodyPr/>
          <a:lstStyle/>
          <a:p>
            <a:r>
              <a:rPr lang="sv-SE" dirty="0">
                <a:ea typeface="Calibri Light"/>
                <a:cs typeface="Calibri Light"/>
              </a:rPr>
              <a:t>Överenskommelse mellan leverantör </a:t>
            </a:r>
            <a:br>
              <a:rPr lang="sv-SE" dirty="0">
                <a:ea typeface="Calibri Light"/>
                <a:cs typeface="Calibri Light"/>
              </a:rPr>
            </a:br>
            <a:r>
              <a:rPr lang="sv-SE" dirty="0">
                <a:ea typeface="Calibri Light"/>
                <a:cs typeface="Calibri Light"/>
              </a:rPr>
              <a:t>och konsult</a:t>
            </a:r>
            <a:endParaRPr lang="sv-SE" dirty="0"/>
          </a:p>
        </p:txBody>
      </p:sp>
      <p:sp>
        <p:nvSpPr>
          <p:cNvPr id="3" name="Platshållare för innehåll 2">
            <a:extLst>
              <a:ext uri="{FF2B5EF4-FFF2-40B4-BE49-F238E27FC236}">
                <a16:creationId xmlns:a16="http://schemas.microsoft.com/office/drawing/2014/main" id="{AE3AC4C1-3A79-2530-7F0F-4B17E107204E}"/>
              </a:ext>
            </a:extLst>
          </p:cNvPr>
          <p:cNvSpPr>
            <a:spLocks noGrp="1"/>
          </p:cNvSpPr>
          <p:nvPr>
            <p:ph idx="1"/>
          </p:nvPr>
        </p:nvSpPr>
        <p:spPr/>
        <p:txBody>
          <a:bodyPr vert="horz" lIns="20825" tIns="10413" rIns="20825" bIns="10413" rtlCol="0" anchor="t">
            <a:normAutofit fontScale="92500" lnSpcReduction="10000"/>
          </a:bodyPr>
          <a:lstStyle/>
          <a:p>
            <a:r>
              <a:rPr lang="sv-SE" dirty="0">
                <a:ea typeface="Calibri"/>
                <a:cs typeface="Calibri"/>
              </a:rPr>
              <a:t>Leverantör och konsult ska ha en bindande överenskommelse</a:t>
            </a:r>
          </a:p>
          <a:p>
            <a:r>
              <a:rPr lang="sv-SE" dirty="0">
                <a:ea typeface="Calibri"/>
                <a:cs typeface="Calibri"/>
              </a:rPr>
              <a:t>Konsult får endast presenteras av en (1) leverantör för samma uppdrag</a:t>
            </a:r>
          </a:p>
          <a:p>
            <a:r>
              <a:rPr lang="sv-SE" dirty="0">
                <a:ea typeface="Calibri"/>
                <a:cs typeface="Calibri"/>
              </a:rPr>
              <a:t>Om konsult ingått bindande överenskommelser med fler leverantörer ska konsult uteslutas ifrån aktuellt uppdrag</a:t>
            </a:r>
          </a:p>
          <a:p>
            <a:r>
              <a:rPr lang="sv-SE" dirty="0">
                <a:ea typeface="Calibri"/>
                <a:cs typeface="Calibri"/>
              </a:rPr>
              <a:t>Om leverantör presenterat konsult utan bindande överenskommelse med konsulten så kommer leverantören att uteslutas från aktuellt uppdrag</a:t>
            </a:r>
          </a:p>
        </p:txBody>
      </p:sp>
      <p:sp>
        <p:nvSpPr>
          <p:cNvPr id="4" name="Platshållare för datum 3">
            <a:extLst>
              <a:ext uri="{FF2B5EF4-FFF2-40B4-BE49-F238E27FC236}">
                <a16:creationId xmlns:a16="http://schemas.microsoft.com/office/drawing/2014/main" id="{44A7EFCA-6FD6-9E9E-5825-A0E905B7A534}"/>
              </a:ext>
            </a:extLst>
          </p:cNvPr>
          <p:cNvSpPr>
            <a:spLocks noGrp="1"/>
          </p:cNvSpPr>
          <p:nvPr>
            <p:ph type="dt" sz="half" idx="10"/>
          </p:nvPr>
        </p:nvSpPr>
        <p:spPr/>
        <p:txBody>
          <a:bodyPr/>
          <a:lstStyle/>
          <a:p>
            <a:fld id="{6C2182F4-727A-41CD-A729-EDDF1E574DCC}" type="datetime1">
              <a:rPr lang="sv-SE" smtClean="0"/>
              <a:t>2026-02-09</a:t>
            </a:fld>
            <a:endParaRPr lang="sv-SE"/>
          </a:p>
        </p:txBody>
      </p:sp>
      <p:sp>
        <p:nvSpPr>
          <p:cNvPr id="6" name="Platshållare för sidfot 5">
            <a:extLst>
              <a:ext uri="{FF2B5EF4-FFF2-40B4-BE49-F238E27FC236}">
                <a16:creationId xmlns:a16="http://schemas.microsoft.com/office/drawing/2014/main" id="{93E3CCC8-997B-EF61-F743-AFF4945E5552}"/>
              </a:ext>
            </a:extLst>
          </p:cNvPr>
          <p:cNvSpPr>
            <a:spLocks noGrp="1"/>
          </p:cNvSpPr>
          <p:nvPr>
            <p:ph type="ftr" sz="quarter" idx="11"/>
          </p:nvPr>
        </p:nvSpPr>
        <p:spPr/>
        <p:txBody>
          <a:bodyPr/>
          <a:lstStyle/>
          <a:p>
            <a:r>
              <a:rPr lang="sv-SE"/>
              <a:t>Sveriges regioner i samverkan</a:t>
            </a:r>
            <a:endParaRPr lang="sv-SE" dirty="0"/>
          </a:p>
        </p:txBody>
      </p:sp>
      <p:grpSp>
        <p:nvGrpSpPr>
          <p:cNvPr id="7" name="Grupp 6">
            <a:extLst>
              <a:ext uri="{FF2B5EF4-FFF2-40B4-BE49-F238E27FC236}">
                <a16:creationId xmlns:a16="http://schemas.microsoft.com/office/drawing/2014/main" id="{78DE876C-AC6D-237E-B67C-0581F17EBB99}"/>
              </a:ext>
            </a:extLst>
          </p:cNvPr>
          <p:cNvGrpSpPr/>
          <p:nvPr/>
        </p:nvGrpSpPr>
        <p:grpSpPr>
          <a:xfrm>
            <a:off x="4514849" y="5841225"/>
            <a:ext cx="1009659" cy="591059"/>
            <a:chOff x="2309" y="0"/>
            <a:chExt cx="1009659" cy="591059"/>
          </a:xfrm>
          <a:solidFill>
            <a:schemeClr val="bg1">
              <a:lumMod val="85000"/>
            </a:schemeClr>
          </a:solidFill>
        </p:grpSpPr>
        <p:sp>
          <p:nvSpPr>
            <p:cNvPr id="8" name="Rektangel: rundade hörn 7">
              <a:extLst>
                <a:ext uri="{FF2B5EF4-FFF2-40B4-BE49-F238E27FC236}">
                  <a16:creationId xmlns:a16="http://schemas.microsoft.com/office/drawing/2014/main" id="{15D06408-6A2F-1A84-841A-A29ABB0B586D}"/>
                </a:ext>
              </a:extLst>
            </p:cNvPr>
            <p:cNvSpPr/>
            <p:nvPr/>
          </p:nvSpPr>
          <p:spPr>
            <a:xfrm>
              <a:off x="2309" y="0"/>
              <a:ext cx="1009659" cy="591059"/>
            </a:xfrm>
            <a:prstGeom prst="roundRect">
              <a:avLst>
                <a:gd name="adj" fmla="val 10000"/>
              </a:avLst>
            </a:prstGeom>
            <a:grp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a:lstStyle/>
            <a:p>
              <a:endParaRPr lang="sv-SE"/>
            </a:p>
          </p:txBody>
        </p:sp>
        <p:sp>
          <p:nvSpPr>
            <p:cNvPr id="9" name="Rektangel: rundade hörn 4">
              <a:extLst>
                <a:ext uri="{FF2B5EF4-FFF2-40B4-BE49-F238E27FC236}">
                  <a16:creationId xmlns:a16="http://schemas.microsoft.com/office/drawing/2014/main" id="{89C15F36-4037-68CF-C84A-8EFD8A83CC18}"/>
                </a:ext>
              </a:extLst>
            </p:cNvPr>
            <p:cNvSpPr txBox="1"/>
            <p:nvPr/>
          </p:nvSpPr>
          <p:spPr>
            <a:xfrm>
              <a:off x="19621" y="17312"/>
              <a:ext cx="975035" cy="556435"/>
            </a:xfrm>
            <a:prstGeom prst="rect">
              <a:avLst/>
            </a:prstGeom>
            <a:grpFill/>
          </p:spPr>
          <p:style>
            <a:lnRef idx="0">
              <a:scrgbClr r="0" g="0" b="0"/>
            </a:lnRef>
            <a:fillRef idx="0">
              <a:scrgbClr r="0" g="0" b="0"/>
            </a:fillRef>
            <a:effectRef idx="0">
              <a:scrgbClr r="0" g="0" b="0"/>
            </a:effectRef>
            <a:fontRef idx="minor">
              <a:schemeClr val="lt1"/>
            </a:fontRef>
          </p:style>
          <p:txBody>
            <a:bodyPr spcFirstLastPara="0" vert="horz" wrap="square" lIns="41910" tIns="41910" rIns="41910" bIns="41910" numCol="1" spcCol="1270" anchor="ctr" anchorCtr="0">
              <a:noAutofit/>
            </a:bodyPr>
            <a:lstStyle/>
            <a:p>
              <a:pPr marL="0" lvl="0" indent="0" algn="ctr" defTabSz="488950">
                <a:lnSpc>
                  <a:spcPct val="90000"/>
                </a:lnSpc>
                <a:spcBef>
                  <a:spcPct val="0"/>
                </a:spcBef>
                <a:spcAft>
                  <a:spcPct val="35000"/>
                </a:spcAft>
                <a:buNone/>
              </a:pPr>
              <a:r>
                <a:rPr lang="sv-SE" sz="1100" kern="1200" dirty="0">
                  <a:solidFill>
                    <a:schemeClr val="tx1"/>
                  </a:solidFill>
                </a:rPr>
                <a:t>Avrop</a:t>
              </a:r>
            </a:p>
          </p:txBody>
        </p:sp>
      </p:grpSp>
      <p:grpSp>
        <p:nvGrpSpPr>
          <p:cNvPr id="10" name="Grupp 9">
            <a:extLst>
              <a:ext uri="{FF2B5EF4-FFF2-40B4-BE49-F238E27FC236}">
                <a16:creationId xmlns:a16="http://schemas.microsoft.com/office/drawing/2014/main" id="{BB2F9510-EBA9-E350-4FBC-53121D2A7B01}"/>
              </a:ext>
            </a:extLst>
          </p:cNvPr>
          <p:cNvGrpSpPr/>
          <p:nvPr/>
        </p:nvGrpSpPr>
        <p:grpSpPr>
          <a:xfrm>
            <a:off x="5928372" y="5841225"/>
            <a:ext cx="1009659" cy="591059"/>
            <a:chOff x="1415832" y="0"/>
            <a:chExt cx="1009659" cy="591059"/>
          </a:xfrm>
        </p:grpSpPr>
        <p:sp>
          <p:nvSpPr>
            <p:cNvPr id="11" name="Rektangel: rundade hörn 10">
              <a:extLst>
                <a:ext uri="{FF2B5EF4-FFF2-40B4-BE49-F238E27FC236}">
                  <a16:creationId xmlns:a16="http://schemas.microsoft.com/office/drawing/2014/main" id="{8F4A6B3E-A27E-7735-399D-473CF681D17A}"/>
                </a:ext>
              </a:extLst>
            </p:cNvPr>
            <p:cNvSpPr/>
            <p:nvPr/>
          </p:nvSpPr>
          <p:spPr>
            <a:xfrm>
              <a:off x="1415832" y="0"/>
              <a:ext cx="1009659" cy="591059"/>
            </a:xfrm>
            <a:prstGeom prst="roundRect">
              <a:avLst>
                <a:gd name="adj" fmla="val 10000"/>
              </a:avLst>
            </a:prstGeom>
            <a:solidFill>
              <a:srgbClr val="FFFF00"/>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a:lstStyle/>
            <a:p>
              <a:endParaRPr lang="sv-SE"/>
            </a:p>
          </p:txBody>
        </p:sp>
        <p:sp>
          <p:nvSpPr>
            <p:cNvPr id="12" name="Rektangel: rundade hörn 6">
              <a:extLst>
                <a:ext uri="{FF2B5EF4-FFF2-40B4-BE49-F238E27FC236}">
                  <a16:creationId xmlns:a16="http://schemas.microsoft.com/office/drawing/2014/main" id="{0236EE44-F2D6-432A-C441-D8F1E643DF62}"/>
                </a:ext>
              </a:extLst>
            </p:cNvPr>
            <p:cNvSpPr txBox="1"/>
            <p:nvPr/>
          </p:nvSpPr>
          <p:spPr>
            <a:xfrm>
              <a:off x="1433144" y="17312"/>
              <a:ext cx="975035" cy="556435"/>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41910" tIns="41910" rIns="41910" bIns="41910" numCol="1" spcCol="1270" anchor="ctr" anchorCtr="0">
              <a:noAutofit/>
            </a:bodyPr>
            <a:lstStyle/>
            <a:p>
              <a:pPr marL="0" lvl="0" indent="0" algn="ctr" defTabSz="488950">
                <a:lnSpc>
                  <a:spcPct val="90000"/>
                </a:lnSpc>
                <a:spcBef>
                  <a:spcPct val="0"/>
                </a:spcBef>
                <a:spcAft>
                  <a:spcPct val="35000"/>
                </a:spcAft>
                <a:buNone/>
              </a:pPr>
              <a:r>
                <a:rPr lang="sv-SE" sz="1100" kern="1200" dirty="0">
                  <a:solidFill>
                    <a:schemeClr val="tx1"/>
                  </a:solidFill>
                </a:rPr>
                <a:t>Svar</a:t>
              </a:r>
            </a:p>
          </p:txBody>
        </p:sp>
      </p:grpSp>
      <p:grpSp>
        <p:nvGrpSpPr>
          <p:cNvPr id="13" name="Grupp 12">
            <a:extLst>
              <a:ext uri="{FF2B5EF4-FFF2-40B4-BE49-F238E27FC236}">
                <a16:creationId xmlns:a16="http://schemas.microsoft.com/office/drawing/2014/main" id="{A1059D74-04EC-67CC-EEFF-BA640E89AF67}"/>
              </a:ext>
            </a:extLst>
          </p:cNvPr>
          <p:cNvGrpSpPr/>
          <p:nvPr/>
        </p:nvGrpSpPr>
        <p:grpSpPr>
          <a:xfrm>
            <a:off x="7373791" y="5841225"/>
            <a:ext cx="1009659" cy="591059"/>
            <a:chOff x="2861251" y="0"/>
            <a:chExt cx="1009659" cy="591059"/>
          </a:xfrm>
          <a:solidFill>
            <a:schemeClr val="bg1">
              <a:lumMod val="85000"/>
            </a:schemeClr>
          </a:solidFill>
        </p:grpSpPr>
        <p:sp>
          <p:nvSpPr>
            <p:cNvPr id="14" name="Rektangel: rundade hörn 13">
              <a:extLst>
                <a:ext uri="{FF2B5EF4-FFF2-40B4-BE49-F238E27FC236}">
                  <a16:creationId xmlns:a16="http://schemas.microsoft.com/office/drawing/2014/main" id="{86871637-B391-3004-E0F3-D04C370DD6E4}"/>
                </a:ext>
              </a:extLst>
            </p:cNvPr>
            <p:cNvSpPr/>
            <p:nvPr/>
          </p:nvSpPr>
          <p:spPr>
            <a:xfrm>
              <a:off x="2861251" y="0"/>
              <a:ext cx="1009659" cy="591059"/>
            </a:xfrm>
            <a:prstGeom prst="roundRect">
              <a:avLst>
                <a:gd name="adj" fmla="val 10000"/>
              </a:avLst>
            </a:prstGeom>
            <a:grp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a:lstStyle/>
            <a:p>
              <a:endParaRPr lang="sv-SE"/>
            </a:p>
          </p:txBody>
        </p:sp>
        <p:sp>
          <p:nvSpPr>
            <p:cNvPr id="15" name="Rektangel: rundade hörn 8">
              <a:extLst>
                <a:ext uri="{FF2B5EF4-FFF2-40B4-BE49-F238E27FC236}">
                  <a16:creationId xmlns:a16="http://schemas.microsoft.com/office/drawing/2014/main" id="{1B6A528C-6B22-A1E0-A46D-91A0365720A0}"/>
                </a:ext>
              </a:extLst>
            </p:cNvPr>
            <p:cNvSpPr txBox="1"/>
            <p:nvPr/>
          </p:nvSpPr>
          <p:spPr>
            <a:xfrm>
              <a:off x="2878563" y="17312"/>
              <a:ext cx="975035" cy="556435"/>
            </a:xfrm>
            <a:prstGeom prst="rect">
              <a:avLst/>
            </a:prstGeom>
            <a:grpFill/>
          </p:spPr>
          <p:style>
            <a:lnRef idx="0">
              <a:scrgbClr r="0" g="0" b="0"/>
            </a:lnRef>
            <a:fillRef idx="0">
              <a:scrgbClr r="0" g="0" b="0"/>
            </a:fillRef>
            <a:effectRef idx="0">
              <a:scrgbClr r="0" g="0" b="0"/>
            </a:effectRef>
            <a:fontRef idx="minor">
              <a:schemeClr val="lt1"/>
            </a:fontRef>
          </p:style>
          <p:txBody>
            <a:bodyPr spcFirstLastPara="0" vert="horz" wrap="square" lIns="41910" tIns="41910" rIns="41910" bIns="41910" numCol="1" spcCol="1270" anchor="ctr" anchorCtr="0">
              <a:noAutofit/>
            </a:bodyPr>
            <a:lstStyle/>
            <a:p>
              <a:pPr marL="0" lvl="0" indent="0" algn="ctr" defTabSz="488950">
                <a:lnSpc>
                  <a:spcPct val="90000"/>
                </a:lnSpc>
                <a:spcBef>
                  <a:spcPct val="0"/>
                </a:spcBef>
                <a:spcAft>
                  <a:spcPct val="35000"/>
                </a:spcAft>
                <a:buNone/>
              </a:pPr>
              <a:r>
                <a:rPr lang="sv-SE" sz="1100" kern="1200" dirty="0">
                  <a:solidFill>
                    <a:schemeClr val="tx1"/>
                  </a:solidFill>
                </a:rPr>
                <a:t>Utvärdering</a:t>
              </a:r>
            </a:p>
          </p:txBody>
        </p:sp>
      </p:grpSp>
      <p:grpSp>
        <p:nvGrpSpPr>
          <p:cNvPr id="16" name="Grupp 15">
            <a:extLst>
              <a:ext uri="{FF2B5EF4-FFF2-40B4-BE49-F238E27FC236}">
                <a16:creationId xmlns:a16="http://schemas.microsoft.com/office/drawing/2014/main" id="{A4A968DE-7A50-3A7E-F08E-DC391944E60C}"/>
              </a:ext>
            </a:extLst>
          </p:cNvPr>
          <p:cNvGrpSpPr/>
          <p:nvPr/>
        </p:nvGrpSpPr>
        <p:grpSpPr>
          <a:xfrm>
            <a:off x="8755417" y="5841225"/>
            <a:ext cx="1009659" cy="591059"/>
            <a:chOff x="4242877" y="0"/>
            <a:chExt cx="1009659" cy="591059"/>
          </a:xfrm>
          <a:solidFill>
            <a:schemeClr val="bg1">
              <a:lumMod val="85000"/>
            </a:schemeClr>
          </a:solidFill>
        </p:grpSpPr>
        <p:sp>
          <p:nvSpPr>
            <p:cNvPr id="17" name="Rektangel: rundade hörn 16">
              <a:extLst>
                <a:ext uri="{FF2B5EF4-FFF2-40B4-BE49-F238E27FC236}">
                  <a16:creationId xmlns:a16="http://schemas.microsoft.com/office/drawing/2014/main" id="{32236187-73EE-9D41-A42F-39F2271BD036}"/>
                </a:ext>
              </a:extLst>
            </p:cNvPr>
            <p:cNvSpPr/>
            <p:nvPr/>
          </p:nvSpPr>
          <p:spPr>
            <a:xfrm>
              <a:off x="4242877" y="0"/>
              <a:ext cx="1009659" cy="591059"/>
            </a:xfrm>
            <a:prstGeom prst="roundRect">
              <a:avLst>
                <a:gd name="adj" fmla="val 10000"/>
              </a:avLst>
            </a:prstGeom>
            <a:grp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a:lstStyle/>
            <a:p>
              <a:endParaRPr lang="sv-SE"/>
            </a:p>
          </p:txBody>
        </p:sp>
        <p:sp>
          <p:nvSpPr>
            <p:cNvPr id="18" name="Rektangel: rundade hörn 10">
              <a:extLst>
                <a:ext uri="{FF2B5EF4-FFF2-40B4-BE49-F238E27FC236}">
                  <a16:creationId xmlns:a16="http://schemas.microsoft.com/office/drawing/2014/main" id="{46115F17-76DE-7210-B046-8C05A340EC23}"/>
                </a:ext>
              </a:extLst>
            </p:cNvPr>
            <p:cNvSpPr txBox="1"/>
            <p:nvPr/>
          </p:nvSpPr>
          <p:spPr>
            <a:xfrm>
              <a:off x="4260189" y="17312"/>
              <a:ext cx="975035" cy="556435"/>
            </a:xfrm>
            <a:prstGeom prst="rect">
              <a:avLst/>
            </a:prstGeom>
            <a:grpFill/>
          </p:spPr>
          <p:style>
            <a:lnRef idx="0">
              <a:scrgbClr r="0" g="0" b="0"/>
            </a:lnRef>
            <a:fillRef idx="0">
              <a:scrgbClr r="0" g="0" b="0"/>
            </a:fillRef>
            <a:effectRef idx="0">
              <a:scrgbClr r="0" g="0" b="0"/>
            </a:effectRef>
            <a:fontRef idx="minor">
              <a:schemeClr val="lt1"/>
            </a:fontRef>
          </p:style>
          <p:txBody>
            <a:bodyPr spcFirstLastPara="0" vert="horz" wrap="square" lIns="41910" tIns="41910" rIns="41910" bIns="41910" numCol="1" spcCol="1270" anchor="ctr" anchorCtr="0">
              <a:noAutofit/>
            </a:bodyPr>
            <a:lstStyle/>
            <a:p>
              <a:pPr marL="0" lvl="0" indent="0" algn="ctr" defTabSz="488950">
                <a:lnSpc>
                  <a:spcPct val="90000"/>
                </a:lnSpc>
                <a:spcBef>
                  <a:spcPct val="0"/>
                </a:spcBef>
                <a:spcAft>
                  <a:spcPct val="35000"/>
                </a:spcAft>
                <a:buNone/>
              </a:pPr>
              <a:r>
                <a:rPr lang="sv-SE" sz="1100" kern="1200" dirty="0">
                  <a:solidFill>
                    <a:schemeClr val="tx1"/>
                  </a:solidFill>
                </a:rPr>
                <a:t>Tilldelning</a:t>
              </a:r>
            </a:p>
          </p:txBody>
        </p:sp>
      </p:grpSp>
    </p:spTree>
    <p:extLst>
      <p:ext uri="{BB962C8B-B14F-4D97-AF65-F5344CB8AC3E}">
        <p14:creationId xmlns:p14="http://schemas.microsoft.com/office/powerpoint/2010/main" val="241473003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E8447A54-574E-B709-854B-2A61371AA8DB}"/>
              </a:ext>
            </a:extLst>
          </p:cNvPr>
          <p:cNvSpPr>
            <a:spLocks noGrp="1"/>
          </p:cNvSpPr>
          <p:nvPr>
            <p:ph type="title"/>
          </p:nvPr>
        </p:nvSpPr>
        <p:spPr/>
        <p:txBody>
          <a:bodyPr/>
          <a:lstStyle/>
          <a:p>
            <a:r>
              <a:rPr lang="sv-SE" dirty="0">
                <a:ea typeface="Calibri Light"/>
                <a:cs typeface="Calibri Light"/>
              </a:rPr>
              <a:t>Avropssvarets innehåll</a:t>
            </a:r>
            <a:endParaRPr lang="sv-SE" dirty="0"/>
          </a:p>
        </p:txBody>
      </p:sp>
      <p:sp>
        <p:nvSpPr>
          <p:cNvPr id="3" name="Platshållare för innehåll 2">
            <a:extLst>
              <a:ext uri="{FF2B5EF4-FFF2-40B4-BE49-F238E27FC236}">
                <a16:creationId xmlns:a16="http://schemas.microsoft.com/office/drawing/2014/main" id="{4CFF7E52-316F-5F9A-BD1E-F05B81C85C82}"/>
              </a:ext>
            </a:extLst>
          </p:cNvPr>
          <p:cNvSpPr>
            <a:spLocks noGrp="1"/>
          </p:cNvSpPr>
          <p:nvPr>
            <p:ph idx="1"/>
          </p:nvPr>
        </p:nvSpPr>
        <p:spPr/>
        <p:txBody>
          <a:bodyPr vert="horz" lIns="20825" tIns="10413" rIns="20825" bIns="10413" rtlCol="0" anchor="t">
            <a:normAutofit lnSpcReduction="10000"/>
          </a:bodyPr>
          <a:lstStyle/>
          <a:p>
            <a:r>
              <a:rPr lang="sv-SE" dirty="0">
                <a:ea typeface="Calibri"/>
                <a:cs typeface="Calibri"/>
              </a:rPr>
              <a:t>Följande dokument ska alltid bifogas avropssvaret:</a:t>
            </a:r>
          </a:p>
          <a:p>
            <a:pPr lvl="1"/>
            <a:r>
              <a:rPr lang="sv-SE" dirty="0">
                <a:ea typeface="Calibri"/>
                <a:cs typeface="Calibri"/>
              </a:rPr>
              <a:t>Utdrag från HOSP</a:t>
            </a:r>
          </a:p>
          <a:p>
            <a:pPr lvl="1"/>
            <a:r>
              <a:rPr lang="sv-SE" dirty="0">
                <a:ea typeface="Calibri"/>
                <a:cs typeface="Calibri"/>
              </a:rPr>
              <a:t>Utdrag från IVO</a:t>
            </a:r>
          </a:p>
          <a:p>
            <a:pPr lvl="1"/>
            <a:r>
              <a:rPr lang="sv-SE" dirty="0">
                <a:ea typeface="Calibri"/>
                <a:cs typeface="Calibri"/>
              </a:rPr>
              <a:t>Konsultens CV</a:t>
            </a:r>
          </a:p>
          <a:p>
            <a:pPr lvl="1"/>
            <a:r>
              <a:rPr lang="sv-SE" dirty="0">
                <a:ea typeface="Calibri"/>
                <a:cs typeface="Calibri"/>
              </a:rPr>
              <a:t>Två referenser (ska utgöras av chef eller motsvarande på konsultens senaste två uppdrag/anställningar</a:t>
            </a:r>
            <a:br>
              <a:rPr lang="sv-SE" dirty="0">
                <a:ea typeface="Calibri"/>
                <a:cs typeface="Calibri"/>
              </a:rPr>
            </a:br>
            <a:br>
              <a:rPr lang="sv-SE" dirty="0">
                <a:ea typeface="Calibri"/>
                <a:cs typeface="Calibri"/>
              </a:rPr>
            </a:br>
            <a:endParaRPr lang="sv-SE" dirty="0">
              <a:ea typeface="Calibri"/>
              <a:cs typeface="Calibri"/>
            </a:endParaRPr>
          </a:p>
          <a:p>
            <a:pPr marL="0" indent="0">
              <a:buNone/>
            </a:pPr>
            <a:endParaRPr lang="sv-SE" dirty="0">
              <a:ea typeface="Calibri"/>
              <a:cs typeface="Calibri"/>
            </a:endParaRPr>
          </a:p>
          <a:p>
            <a:endParaRPr lang="sv-SE" dirty="0">
              <a:ea typeface="Calibri"/>
              <a:cs typeface="Calibri"/>
            </a:endParaRPr>
          </a:p>
        </p:txBody>
      </p:sp>
      <p:sp>
        <p:nvSpPr>
          <p:cNvPr id="4" name="Platshållare för datum 3">
            <a:extLst>
              <a:ext uri="{FF2B5EF4-FFF2-40B4-BE49-F238E27FC236}">
                <a16:creationId xmlns:a16="http://schemas.microsoft.com/office/drawing/2014/main" id="{1BC45A2F-941C-177F-C202-6DE1035B08C9}"/>
              </a:ext>
            </a:extLst>
          </p:cNvPr>
          <p:cNvSpPr>
            <a:spLocks noGrp="1"/>
          </p:cNvSpPr>
          <p:nvPr>
            <p:ph type="dt" sz="half" idx="10"/>
          </p:nvPr>
        </p:nvSpPr>
        <p:spPr/>
        <p:txBody>
          <a:bodyPr/>
          <a:lstStyle/>
          <a:p>
            <a:fld id="{BDB73830-2FFE-4892-95D0-824D8CAC69EE}" type="datetime1">
              <a:rPr lang="sv-SE" smtClean="0"/>
              <a:t>2026-02-09</a:t>
            </a:fld>
            <a:endParaRPr lang="sv-SE"/>
          </a:p>
        </p:txBody>
      </p:sp>
      <p:sp>
        <p:nvSpPr>
          <p:cNvPr id="6" name="Platshållare för sidfot 5">
            <a:extLst>
              <a:ext uri="{FF2B5EF4-FFF2-40B4-BE49-F238E27FC236}">
                <a16:creationId xmlns:a16="http://schemas.microsoft.com/office/drawing/2014/main" id="{B922A802-23BE-772A-4B44-642B7DB95624}"/>
              </a:ext>
            </a:extLst>
          </p:cNvPr>
          <p:cNvSpPr>
            <a:spLocks noGrp="1"/>
          </p:cNvSpPr>
          <p:nvPr>
            <p:ph type="ftr" sz="quarter" idx="11"/>
          </p:nvPr>
        </p:nvSpPr>
        <p:spPr/>
        <p:txBody>
          <a:bodyPr/>
          <a:lstStyle/>
          <a:p>
            <a:r>
              <a:rPr lang="sv-SE"/>
              <a:t>Sveriges regioner i samverkan</a:t>
            </a:r>
            <a:endParaRPr lang="sv-SE" dirty="0"/>
          </a:p>
        </p:txBody>
      </p:sp>
      <p:sp>
        <p:nvSpPr>
          <p:cNvPr id="5" name="Rubrik 1">
            <a:extLst>
              <a:ext uri="{FF2B5EF4-FFF2-40B4-BE49-F238E27FC236}">
                <a16:creationId xmlns:a16="http://schemas.microsoft.com/office/drawing/2014/main" id="{1C77CBFA-4E9C-80B5-0410-938E3C223D1D}"/>
              </a:ext>
            </a:extLst>
          </p:cNvPr>
          <p:cNvSpPr txBox="1">
            <a:spLocks/>
          </p:cNvSpPr>
          <p:nvPr/>
        </p:nvSpPr>
        <p:spPr>
          <a:xfrm>
            <a:off x="9113517" y="493592"/>
            <a:ext cx="3079710" cy="977517"/>
          </a:xfrm>
          <a:prstGeom prst="rect">
            <a:avLst/>
          </a:prstGeom>
        </p:spPr>
        <p:txBody>
          <a:bodyPr vert="horz" lIns="20825" tIns="10413" rIns="20825" bIns="10413"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endParaRPr lang="sv-SE" dirty="0">
              <a:ea typeface="Calibri Light"/>
              <a:cs typeface="Calibri Light"/>
            </a:endParaRPr>
          </a:p>
        </p:txBody>
      </p:sp>
      <p:grpSp>
        <p:nvGrpSpPr>
          <p:cNvPr id="7" name="Grupp 6">
            <a:extLst>
              <a:ext uri="{FF2B5EF4-FFF2-40B4-BE49-F238E27FC236}">
                <a16:creationId xmlns:a16="http://schemas.microsoft.com/office/drawing/2014/main" id="{89E1FD70-582E-6DBA-4FAA-4BE41016A433}"/>
              </a:ext>
            </a:extLst>
          </p:cNvPr>
          <p:cNvGrpSpPr/>
          <p:nvPr/>
        </p:nvGrpSpPr>
        <p:grpSpPr>
          <a:xfrm>
            <a:off x="4514849" y="5841225"/>
            <a:ext cx="1009659" cy="591059"/>
            <a:chOff x="2309" y="0"/>
            <a:chExt cx="1009659" cy="591059"/>
          </a:xfrm>
          <a:solidFill>
            <a:schemeClr val="bg1">
              <a:lumMod val="85000"/>
            </a:schemeClr>
          </a:solidFill>
        </p:grpSpPr>
        <p:sp>
          <p:nvSpPr>
            <p:cNvPr id="8" name="Rektangel: rundade hörn 7">
              <a:extLst>
                <a:ext uri="{FF2B5EF4-FFF2-40B4-BE49-F238E27FC236}">
                  <a16:creationId xmlns:a16="http://schemas.microsoft.com/office/drawing/2014/main" id="{515500C9-8A48-B399-61C7-20CDED982F31}"/>
                </a:ext>
              </a:extLst>
            </p:cNvPr>
            <p:cNvSpPr/>
            <p:nvPr/>
          </p:nvSpPr>
          <p:spPr>
            <a:xfrm>
              <a:off x="2309" y="0"/>
              <a:ext cx="1009659" cy="591059"/>
            </a:xfrm>
            <a:prstGeom prst="roundRect">
              <a:avLst>
                <a:gd name="adj" fmla="val 10000"/>
              </a:avLst>
            </a:prstGeom>
            <a:grp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a:lstStyle/>
            <a:p>
              <a:endParaRPr lang="sv-SE"/>
            </a:p>
          </p:txBody>
        </p:sp>
        <p:sp>
          <p:nvSpPr>
            <p:cNvPr id="9" name="Rektangel: rundade hörn 4">
              <a:extLst>
                <a:ext uri="{FF2B5EF4-FFF2-40B4-BE49-F238E27FC236}">
                  <a16:creationId xmlns:a16="http://schemas.microsoft.com/office/drawing/2014/main" id="{C1800626-AA3C-26EE-94C1-D8E089349740}"/>
                </a:ext>
              </a:extLst>
            </p:cNvPr>
            <p:cNvSpPr txBox="1"/>
            <p:nvPr/>
          </p:nvSpPr>
          <p:spPr>
            <a:xfrm>
              <a:off x="19621" y="17312"/>
              <a:ext cx="975035" cy="556435"/>
            </a:xfrm>
            <a:prstGeom prst="rect">
              <a:avLst/>
            </a:prstGeom>
            <a:grpFill/>
          </p:spPr>
          <p:style>
            <a:lnRef idx="0">
              <a:scrgbClr r="0" g="0" b="0"/>
            </a:lnRef>
            <a:fillRef idx="0">
              <a:scrgbClr r="0" g="0" b="0"/>
            </a:fillRef>
            <a:effectRef idx="0">
              <a:scrgbClr r="0" g="0" b="0"/>
            </a:effectRef>
            <a:fontRef idx="minor">
              <a:schemeClr val="lt1"/>
            </a:fontRef>
          </p:style>
          <p:txBody>
            <a:bodyPr spcFirstLastPara="0" vert="horz" wrap="square" lIns="41910" tIns="41910" rIns="41910" bIns="41910" numCol="1" spcCol="1270" anchor="ctr" anchorCtr="0">
              <a:noAutofit/>
            </a:bodyPr>
            <a:lstStyle/>
            <a:p>
              <a:pPr marL="0" lvl="0" indent="0" algn="ctr" defTabSz="488950">
                <a:lnSpc>
                  <a:spcPct val="90000"/>
                </a:lnSpc>
                <a:spcBef>
                  <a:spcPct val="0"/>
                </a:spcBef>
                <a:spcAft>
                  <a:spcPct val="35000"/>
                </a:spcAft>
                <a:buNone/>
              </a:pPr>
              <a:r>
                <a:rPr lang="sv-SE" sz="1100" kern="1200" dirty="0">
                  <a:solidFill>
                    <a:schemeClr val="tx1"/>
                  </a:solidFill>
                </a:rPr>
                <a:t>Avrop</a:t>
              </a:r>
            </a:p>
          </p:txBody>
        </p:sp>
      </p:grpSp>
      <p:grpSp>
        <p:nvGrpSpPr>
          <p:cNvPr id="10" name="Grupp 9">
            <a:extLst>
              <a:ext uri="{FF2B5EF4-FFF2-40B4-BE49-F238E27FC236}">
                <a16:creationId xmlns:a16="http://schemas.microsoft.com/office/drawing/2014/main" id="{ED773439-FBB6-0BE0-4F9B-9C39C189DF5A}"/>
              </a:ext>
            </a:extLst>
          </p:cNvPr>
          <p:cNvGrpSpPr/>
          <p:nvPr/>
        </p:nvGrpSpPr>
        <p:grpSpPr>
          <a:xfrm>
            <a:off x="5928372" y="5841225"/>
            <a:ext cx="1009659" cy="591059"/>
            <a:chOff x="1415832" y="0"/>
            <a:chExt cx="1009659" cy="591059"/>
          </a:xfrm>
        </p:grpSpPr>
        <p:sp>
          <p:nvSpPr>
            <p:cNvPr id="11" name="Rektangel: rundade hörn 10">
              <a:extLst>
                <a:ext uri="{FF2B5EF4-FFF2-40B4-BE49-F238E27FC236}">
                  <a16:creationId xmlns:a16="http://schemas.microsoft.com/office/drawing/2014/main" id="{3402E2E5-DD64-6C83-5DD1-D20D756504F0}"/>
                </a:ext>
              </a:extLst>
            </p:cNvPr>
            <p:cNvSpPr/>
            <p:nvPr/>
          </p:nvSpPr>
          <p:spPr>
            <a:xfrm>
              <a:off x="1415832" y="0"/>
              <a:ext cx="1009659" cy="591059"/>
            </a:xfrm>
            <a:prstGeom prst="roundRect">
              <a:avLst>
                <a:gd name="adj" fmla="val 10000"/>
              </a:avLst>
            </a:prstGeom>
            <a:solidFill>
              <a:srgbClr val="FFFF00"/>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a:lstStyle/>
            <a:p>
              <a:endParaRPr lang="sv-SE"/>
            </a:p>
          </p:txBody>
        </p:sp>
        <p:sp>
          <p:nvSpPr>
            <p:cNvPr id="12" name="Rektangel: rundade hörn 6">
              <a:extLst>
                <a:ext uri="{FF2B5EF4-FFF2-40B4-BE49-F238E27FC236}">
                  <a16:creationId xmlns:a16="http://schemas.microsoft.com/office/drawing/2014/main" id="{12E92002-C228-D2A0-1556-3372715EEBBE}"/>
                </a:ext>
              </a:extLst>
            </p:cNvPr>
            <p:cNvSpPr txBox="1"/>
            <p:nvPr/>
          </p:nvSpPr>
          <p:spPr>
            <a:xfrm>
              <a:off x="1433144" y="17312"/>
              <a:ext cx="975035" cy="556435"/>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41910" tIns="41910" rIns="41910" bIns="41910" numCol="1" spcCol="1270" anchor="ctr" anchorCtr="0">
              <a:noAutofit/>
            </a:bodyPr>
            <a:lstStyle/>
            <a:p>
              <a:pPr marL="0" lvl="0" indent="0" algn="ctr" defTabSz="488950">
                <a:lnSpc>
                  <a:spcPct val="90000"/>
                </a:lnSpc>
                <a:spcBef>
                  <a:spcPct val="0"/>
                </a:spcBef>
                <a:spcAft>
                  <a:spcPct val="35000"/>
                </a:spcAft>
                <a:buNone/>
              </a:pPr>
              <a:r>
                <a:rPr lang="sv-SE" sz="1100" kern="1200" dirty="0">
                  <a:solidFill>
                    <a:schemeClr val="tx1"/>
                  </a:solidFill>
                </a:rPr>
                <a:t>Svar</a:t>
              </a:r>
            </a:p>
          </p:txBody>
        </p:sp>
      </p:grpSp>
      <p:grpSp>
        <p:nvGrpSpPr>
          <p:cNvPr id="13" name="Grupp 12">
            <a:extLst>
              <a:ext uri="{FF2B5EF4-FFF2-40B4-BE49-F238E27FC236}">
                <a16:creationId xmlns:a16="http://schemas.microsoft.com/office/drawing/2014/main" id="{8E198834-C7C3-E873-18B8-5FD1D3CF9BEF}"/>
              </a:ext>
            </a:extLst>
          </p:cNvPr>
          <p:cNvGrpSpPr/>
          <p:nvPr/>
        </p:nvGrpSpPr>
        <p:grpSpPr>
          <a:xfrm>
            <a:off x="7373791" y="5841225"/>
            <a:ext cx="1009659" cy="591059"/>
            <a:chOff x="2861251" y="0"/>
            <a:chExt cx="1009659" cy="591059"/>
          </a:xfrm>
          <a:solidFill>
            <a:schemeClr val="bg1">
              <a:lumMod val="85000"/>
            </a:schemeClr>
          </a:solidFill>
        </p:grpSpPr>
        <p:sp>
          <p:nvSpPr>
            <p:cNvPr id="14" name="Rektangel: rundade hörn 13">
              <a:extLst>
                <a:ext uri="{FF2B5EF4-FFF2-40B4-BE49-F238E27FC236}">
                  <a16:creationId xmlns:a16="http://schemas.microsoft.com/office/drawing/2014/main" id="{77B75EFB-D898-A28E-0082-BB21D04EECF3}"/>
                </a:ext>
              </a:extLst>
            </p:cNvPr>
            <p:cNvSpPr/>
            <p:nvPr/>
          </p:nvSpPr>
          <p:spPr>
            <a:xfrm>
              <a:off x="2861251" y="0"/>
              <a:ext cx="1009659" cy="591059"/>
            </a:xfrm>
            <a:prstGeom prst="roundRect">
              <a:avLst>
                <a:gd name="adj" fmla="val 10000"/>
              </a:avLst>
            </a:prstGeom>
            <a:grp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a:lstStyle/>
            <a:p>
              <a:endParaRPr lang="sv-SE"/>
            </a:p>
          </p:txBody>
        </p:sp>
        <p:sp>
          <p:nvSpPr>
            <p:cNvPr id="15" name="Rektangel: rundade hörn 8">
              <a:extLst>
                <a:ext uri="{FF2B5EF4-FFF2-40B4-BE49-F238E27FC236}">
                  <a16:creationId xmlns:a16="http://schemas.microsoft.com/office/drawing/2014/main" id="{87B33862-A683-7176-B572-A33406F9A29A}"/>
                </a:ext>
              </a:extLst>
            </p:cNvPr>
            <p:cNvSpPr txBox="1"/>
            <p:nvPr/>
          </p:nvSpPr>
          <p:spPr>
            <a:xfrm>
              <a:off x="2878563" y="17312"/>
              <a:ext cx="975035" cy="556435"/>
            </a:xfrm>
            <a:prstGeom prst="rect">
              <a:avLst/>
            </a:prstGeom>
            <a:grpFill/>
          </p:spPr>
          <p:style>
            <a:lnRef idx="0">
              <a:scrgbClr r="0" g="0" b="0"/>
            </a:lnRef>
            <a:fillRef idx="0">
              <a:scrgbClr r="0" g="0" b="0"/>
            </a:fillRef>
            <a:effectRef idx="0">
              <a:scrgbClr r="0" g="0" b="0"/>
            </a:effectRef>
            <a:fontRef idx="minor">
              <a:schemeClr val="lt1"/>
            </a:fontRef>
          </p:style>
          <p:txBody>
            <a:bodyPr spcFirstLastPara="0" vert="horz" wrap="square" lIns="41910" tIns="41910" rIns="41910" bIns="41910" numCol="1" spcCol="1270" anchor="ctr" anchorCtr="0">
              <a:noAutofit/>
            </a:bodyPr>
            <a:lstStyle/>
            <a:p>
              <a:pPr marL="0" lvl="0" indent="0" algn="ctr" defTabSz="488950">
                <a:lnSpc>
                  <a:spcPct val="90000"/>
                </a:lnSpc>
                <a:spcBef>
                  <a:spcPct val="0"/>
                </a:spcBef>
                <a:spcAft>
                  <a:spcPct val="35000"/>
                </a:spcAft>
                <a:buNone/>
              </a:pPr>
              <a:r>
                <a:rPr lang="sv-SE" sz="1100" kern="1200" dirty="0">
                  <a:solidFill>
                    <a:schemeClr val="tx1"/>
                  </a:solidFill>
                </a:rPr>
                <a:t>Utvärdering</a:t>
              </a:r>
            </a:p>
          </p:txBody>
        </p:sp>
      </p:grpSp>
      <p:grpSp>
        <p:nvGrpSpPr>
          <p:cNvPr id="16" name="Grupp 15">
            <a:extLst>
              <a:ext uri="{FF2B5EF4-FFF2-40B4-BE49-F238E27FC236}">
                <a16:creationId xmlns:a16="http://schemas.microsoft.com/office/drawing/2014/main" id="{B1B7FFFA-B6A5-13B0-0928-FD1326522900}"/>
              </a:ext>
            </a:extLst>
          </p:cNvPr>
          <p:cNvGrpSpPr/>
          <p:nvPr/>
        </p:nvGrpSpPr>
        <p:grpSpPr>
          <a:xfrm>
            <a:off x="8755417" y="5841225"/>
            <a:ext cx="1009659" cy="591059"/>
            <a:chOff x="4242877" y="0"/>
            <a:chExt cx="1009659" cy="591059"/>
          </a:xfrm>
          <a:solidFill>
            <a:schemeClr val="bg1">
              <a:lumMod val="85000"/>
            </a:schemeClr>
          </a:solidFill>
        </p:grpSpPr>
        <p:sp>
          <p:nvSpPr>
            <p:cNvPr id="17" name="Rektangel: rundade hörn 16">
              <a:extLst>
                <a:ext uri="{FF2B5EF4-FFF2-40B4-BE49-F238E27FC236}">
                  <a16:creationId xmlns:a16="http://schemas.microsoft.com/office/drawing/2014/main" id="{AB1C1502-11FD-C577-0F42-669974C6485A}"/>
                </a:ext>
              </a:extLst>
            </p:cNvPr>
            <p:cNvSpPr/>
            <p:nvPr/>
          </p:nvSpPr>
          <p:spPr>
            <a:xfrm>
              <a:off x="4242877" y="0"/>
              <a:ext cx="1009659" cy="591059"/>
            </a:xfrm>
            <a:prstGeom prst="roundRect">
              <a:avLst>
                <a:gd name="adj" fmla="val 10000"/>
              </a:avLst>
            </a:prstGeom>
            <a:grp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a:lstStyle/>
            <a:p>
              <a:endParaRPr lang="sv-SE"/>
            </a:p>
          </p:txBody>
        </p:sp>
        <p:sp>
          <p:nvSpPr>
            <p:cNvPr id="18" name="Rektangel: rundade hörn 10">
              <a:extLst>
                <a:ext uri="{FF2B5EF4-FFF2-40B4-BE49-F238E27FC236}">
                  <a16:creationId xmlns:a16="http://schemas.microsoft.com/office/drawing/2014/main" id="{29599BAF-AFFC-7422-EE12-50FF75F4FC39}"/>
                </a:ext>
              </a:extLst>
            </p:cNvPr>
            <p:cNvSpPr txBox="1"/>
            <p:nvPr/>
          </p:nvSpPr>
          <p:spPr>
            <a:xfrm>
              <a:off x="4260189" y="17312"/>
              <a:ext cx="975035" cy="556435"/>
            </a:xfrm>
            <a:prstGeom prst="rect">
              <a:avLst/>
            </a:prstGeom>
            <a:grpFill/>
          </p:spPr>
          <p:style>
            <a:lnRef idx="0">
              <a:scrgbClr r="0" g="0" b="0"/>
            </a:lnRef>
            <a:fillRef idx="0">
              <a:scrgbClr r="0" g="0" b="0"/>
            </a:fillRef>
            <a:effectRef idx="0">
              <a:scrgbClr r="0" g="0" b="0"/>
            </a:effectRef>
            <a:fontRef idx="minor">
              <a:schemeClr val="lt1"/>
            </a:fontRef>
          </p:style>
          <p:txBody>
            <a:bodyPr spcFirstLastPara="0" vert="horz" wrap="square" lIns="41910" tIns="41910" rIns="41910" bIns="41910" numCol="1" spcCol="1270" anchor="ctr" anchorCtr="0">
              <a:noAutofit/>
            </a:bodyPr>
            <a:lstStyle/>
            <a:p>
              <a:pPr marL="0" lvl="0" indent="0" algn="ctr" defTabSz="488950">
                <a:lnSpc>
                  <a:spcPct val="90000"/>
                </a:lnSpc>
                <a:spcBef>
                  <a:spcPct val="0"/>
                </a:spcBef>
                <a:spcAft>
                  <a:spcPct val="35000"/>
                </a:spcAft>
                <a:buNone/>
              </a:pPr>
              <a:r>
                <a:rPr lang="sv-SE" sz="1100" kern="1200" dirty="0">
                  <a:solidFill>
                    <a:schemeClr val="tx1"/>
                  </a:solidFill>
                </a:rPr>
                <a:t>Tilldelning</a:t>
              </a:r>
            </a:p>
          </p:txBody>
        </p:sp>
      </p:grpSp>
    </p:spTree>
    <p:extLst>
      <p:ext uri="{BB962C8B-B14F-4D97-AF65-F5344CB8AC3E}">
        <p14:creationId xmlns:p14="http://schemas.microsoft.com/office/powerpoint/2010/main" val="317598769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4381C672-0210-70DB-3B16-FBB798DC02A3}"/>
              </a:ext>
            </a:extLst>
          </p:cNvPr>
          <p:cNvSpPr>
            <a:spLocks noGrp="1"/>
          </p:cNvSpPr>
          <p:nvPr>
            <p:ph type="title"/>
          </p:nvPr>
        </p:nvSpPr>
        <p:spPr/>
        <p:txBody>
          <a:bodyPr/>
          <a:lstStyle/>
          <a:p>
            <a:r>
              <a:rPr lang="sv-SE" dirty="0">
                <a:cs typeface="Calibri Light"/>
              </a:rPr>
              <a:t>Målgrupp för utbildningen</a:t>
            </a:r>
          </a:p>
        </p:txBody>
      </p:sp>
      <p:sp>
        <p:nvSpPr>
          <p:cNvPr id="3" name="Platshållare för innehåll 2">
            <a:extLst>
              <a:ext uri="{FF2B5EF4-FFF2-40B4-BE49-F238E27FC236}">
                <a16:creationId xmlns:a16="http://schemas.microsoft.com/office/drawing/2014/main" id="{05CB3499-7B0E-5698-931A-16ECCFA9CF5C}"/>
              </a:ext>
            </a:extLst>
          </p:cNvPr>
          <p:cNvSpPr>
            <a:spLocks noGrp="1"/>
          </p:cNvSpPr>
          <p:nvPr>
            <p:ph sz="quarter" idx="13"/>
          </p:nvPr>
        </p:nvSpPr>
        <p:spPr/>
        <p:txBody>
          <a:bodyPr vert="horz" lIns="91440" tIns="45720" rIns="91440" bIns="45720" rtlCol="0" anchor="t">
            <a:normAutofit/>
          </a:bodyPr>
          <a:lstStyle/>
          <a:p>
            <a:r>
              <a:rPr lang="sv-SE" dirty="0">
                <a:cs typeface="Calibri"/>
              </a:rPr>
              <a:t>Denna utbildning riktar sig till avropsenheter/behöriga beställare och avtalsansvariga i samtliga regioner</a:t>
            </a:r>
            <a:endParaRPr lang="sv-SE" dirty="0">
              <a:solidFill>
                <a:srgbClr val="FF0000"/>
              </a:solidFill>
              <a:ea typeface="Verdana"/>
              <a:cs typeface="Calibri"/>
            </a:endParaRPr>
          </a:p>
          <a:p>
            <a:endParaRPr lang="sv-SE" dirty="0">
              <a:solidFill>
                <a:srgbClr val="000000"/>
              </a:solidFill>
              <a:ea typeface="Verdana"/>
              <a:cs typeface="Calibri"/>
            </a:endParaRPr>
          </a:p>
        </p:txBody>
      </p:sp>
    </p:spTree>
    <p:extLst>
      <p:ext uri="{BB962C8B-B14F-4D97-AF65-F5344CB8AC3E}">
        <p14:creationId xmlns:p14="http://schemas.microsoft.com/office/powerpoint/2010/main" val="241369566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Bildobjekt 16">
            <a:extLst>
              <a:ext uri="{FF2B5EF4-FFF2-40B4-BE49-F238E27FC236}">
                <a16:creationId xmlns:a16="http://schemas.microsoft.com/office/drawing/2014/main" id="{39225A5C-C60D-33CB-82A5-DCF779781079}"/>
              </a:ext>
            </a:extLst>
          </p:cNvPr>
          <p:cNvPicPr>
            <a:picLocks noChangeAspect="1"/>
          </p:cNvPicPr>
          <p:nvPr/>
        </p:nvPicPr>
        <p:blipFill>
          <a:blip r:embed="rId3"/>
          <a:stretch>
            <a:fillRect/>
          </a:stretch>
        </p:blipFill>
        <p:spPr>
          <a:xfrm>
            <a:off x="9126441" y="618054"/>
            <a:ext cx="2973250" cy="4510585"/>
          </a:xfrm>
          <a:prstGeom prst="rect">
            <a:avLst/>
          </a:prstGeom>
          <a:effectLst>
            <a:outerShdw blurRad="50800" dist="50800" dir="5400000" algn="ctr" rotWithShape="0">
              <a:schemeClr val="tx1"/>
            </a:outerShdw>
          </a:effectLst>
        </p:spPr>
      </p:pic>
      <p:sp>
        <p:nvSpPr>
          <p:cNvPr id="7" name="textruta 6">
            <a:extLst>
              <a:ext uri="{FF2B5EF4-FFF2-40B4-BE49-F238E27FC236}">
                <a16:creationId xmlns:a16="http://schemas.microsoft.com/office/drawing/2014/main" id="{A8FF2A38-BC0D-1F2F-D0E5-7B8497A02B27}"/>
              </a:ext>
            </a:extLst>
          </p:cNvPr>
          <p:cNvSpPr txBox="1"/>
          <p:nvPr/>
        </p:nvSpPr>
        <p:spPr>
          <a:xfrm>
            <a:off x="389466" y="295524"/>
            <a:ext cx="4905865" cy="328806"/>
          </a:xfrm>
          <a:prstGeom prst="rect">
            <a:avLst/>
          </a:prstGeom>
          <a:noFill/>
        </p:spPr>
        <p:txBody>
          <a:bodyPr rot="0" spcFirstLastPara="0" vertOverflow="overflow" horzOverflow="overflow" vert="horz" wrap="square" lIns="20825" tIns="10413" rIns="20825" bIns="10413" numCol="1" spcCol="0" rtlCol="0" fromWordArt="0" anchor="t" anchorCtr="0" forceAA="0" compatLnSpc="1">
            <a:prstTxWarp prst="textNoShape">
              <a:avLst/>
            </a:prstTxWarp>
            <a:spAutoFit/>
          </a:bodyPr>
          <a:lstStyle/>
          <a:p>
            <a:pPr algn="l"/>
            <a:r>
              <a:rPr lang="sv-SE" b="1" dirty="0">
                <a:latin typeface="+mj-lt"/>
                <a:ea typeface="Arial"/>
                <a:cs typeface="Arial"/>
              </a:rPr>
              <a:t>Blankett för avrop och </a:t>
            </a:r>
            <a:r>
              <a:rPr lang="sv-SE" b="1" u="sng" dirty="0">
                <a:latin typeface="+mj-lt"/>
                <a:ea typeface="Arial"/>
                <a:cs typeface="Arial"/>
              </a:rPr>
              <a:t>svar</a:t>
            </a:r>
            <a:r>
              <a:rPr lang="sv-SE" b="1" dirty="0">
                <a:latin typeface="+mj-lt"/>
                <a:ea typeface="Arial"/>
                <a:cs typeface="Arial"/>
              </a:rPr>
              <a:t> på avrop</a:t>
            </a:r>
            <a:r>
              <a:rPr lang="en-US" sz="2000" dirty="0">
                <a:solidFill>
                  <a:srgbClr val="444444"/>
                </a:solidFill>
                <a:latin typeface="Calibri Light"/>
                <a:ea typeface="Arial"/>
                <a:cs typeface="Arial"/>
              </a:rPr>
              <a:t>​</a:t>
            </a:r>
            <a:endParaRPr lang="sv-SE" sz="2000" dirty="0">
              <a:latin typeface="Calibri Light"/>
              <a:ea typeface="Calibri Light"/>
              <a:cs typeface="Calibri Light"/>
            </a:endParaRPr>
          </a:p>
        </p:txBody>
      </p:sp>
      <p:sp>
        <p:nvSpPr>
          <p:cNvPr id="2" name="Platshållare för datum 1">
            <a:extLst>
              <a:ext uri="{FF2B5EF4-FFF2-40B4-BE49-F238E27FC236}">
                <a16:creationId xmlns:a16="http://schemas.microsoft.com/office/drawing/2014/main" id="{87269251-5792-A16C-CAB6-B078B033745D}"/>
              </a:ext>
            </a:extLst>
          </p:cNvPr>
          <p:cNvSpPr>
            <a:spLocks noGrp="1"/>
          </p:cNvSpPr>
          <p:nvPr>
            <p:ph type="dt" sz="half" idx="10"/>
          </p:nvPr>
        </p:nvSpPr>
        <p:spPr/>
        <p:txBody>
          <a:bodyPr/>
          <a:lstStyle/>
          <a:p>
            <a:fld id="{7311506F-E063-4467-BC86-0DE51FA0009F}" type="datetime1">
              <a:rPr lang="sv-SE" smtClean="0"/>
              <a:t>2026-02-09</a:t>
            </a:fld>
            <a:endParaRPr lang="sv-SE"/>
          </a:p>
        </p:txBody>
      </p:sp>
      <p:sp>
        <p:nvSpPr>
          <p:cNvPr id="3" name="Platshållare för sidfot 2">
            <a:extLst>
              <a:ext uri="{FF2B5EF4-FFF2-40B4-BE49-F238E27FC236}">
                <a16:creationId xmlns:a16="http://schemas.microsoft.com/office/drawing/2014/main" id="{1955F5D1-A56E-51FA-04AE-1287769686AF}"/>
              </a:ext>
            </a:extLst>
          </p:cNvPr>
          <p:cNvSpPr>
            <a:spLocks noGrp="1"/>
          </p:cNvSpPr>
          <p:nvPr>
            <p:ph type="ftr" sz="quarter" idx="11"/>
          </p:nvPr>
        </p:nvSpPr>
        <p:spPr/>
        <p:txBody>
          <a:bodyPr/>
          <a:lstStyle/>
          <a:p>
            <a:r>
              <a:rPr lang="sv-SE"/>
              <a:t>Sveriges regioner i samverkan</a:t>
            </a:r>
          </a:p>
        </p:txBody>
      </p:sp>
      <p:grpSp>
        <p:nvGrpSpPr>
          <p:cNvPr id="21" name="Grupp 20">
            <a:extLst>
              <a:ext uri="{FF2B5EF4-FFF2-40B4-BE49-F238E27FC236}">
                <a16:creationId xmlns:a16="http://schemas.microsoft.com/office/drawing/2014/main" id="{696529A1-3F98-627A-AD4A-85D6AD34B23A}"/>
              </a:ext>
            </a:extLst>
          </p:cNvPr>
          <p:cNvGrpSpPr/>
          <p:nvPr/>
        </p:nvGrpSpPr>
        <p:grpSpPr>
          <a:xfrm>
            <a:off x="6572668" y="6488331"/>
            <a:ext cx="893626" cy="265584"/>
            <a:chOff x="2309" y="0"/>
            <a:chExt cx="1009659" cy="591059"/>
          </a:xfrm>
        </p:grpSpPr>
        <p:sp>
          <p:nvSpPr>
            <p:cNvPr id="22" name="Rektangel: rundade hörn 21">
              <a:extLst>
                <a:ext uri="{FF2B5EF4-FFF2-40B4-BE49-F238E27FC236}">
                  <a16:creationId xmlns:a16="http://schemas.microsoft.com/office/drawing/2014/main" id="{10949E56-082B-0A4E-A48D-6B4276C6C1CA}"/>
                </a:ext>
              </a:extLst>
            </p:cNvPr>
            <p:cNvSpPr/>
            <p:nvPr/>
          </p:nvSpPr>
          <p:spPr>
            <a:xfrm>
              <a:off x="2309" y="0"/>
              <a:ext cx="1009659" cy="591059"/>
            </a:xfrm>
            <a:prstGeom prst="roundRect">
              <a:avLst>
                <a:gd name="adj" fmla="val 10000"/>
              </a:avLst>
            </a:prstGeom>
            <a:solidFill>
              <a:srgbClr val="FFC000"/>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a:lstStyle/>
            <a:p>
              <a:endParaRPr lang="sv-SE"/>
            </a:p>
          </p:txBody>
        </p:sp>
        <p:sp>
          <p:nvSpPr>
            <p:cNvPr id="23" name="Rektangel: rundade hörn 4">
              <a:extLst>
                <a:ext uri="{FF2B5EF4-FFF2-40B4-BE49-F238E27FC236}">
                  <a16:creationId xmlns:a16="http://schemas.microsoft.com/office/drawing/2014/main" id="{ACAAFF47-5249-6171-BC01-C5337F38B540}"/>
                </a:ext>
              </a:extLst>
            </p:cNvPr>
            <p:cNvSpPr txBox="1"/>
            <p:nvPr/>
          </p:nvSpPr>
          <p:spPr>
            <a:xfrm>
              <a:off x="19621" y="17312"/>
              <a:ext cx="975035" cy="556435"/>
            </a:xfrm>
            <a:prstGeom prst="rect">
              <a:avLst/>
            </a:prstGeom>
            <a:solidFill>
              <a:schemeClr val="bg1">
                <a:lumMod val="85000"/>
              </a:schemeClr>
            </a:solidFill>
            <a:ln>
              <a:solidFill>
                <a:schemeClr val="bg1">
                  <a:lumMod val="85000"/>
                </a:schemeClr>
              </a:solidFill>
            </a:ln>
          </p:spPr>
          <p:style>
            <a:lnRef idx="0">
              <a:scrgbClr r="0" g="0" b="0"/>
            </a:lnRef>
            <a:fillRef idx="0">
              <a:scrgbClr r="0" g="0" b="0"/>
            </a:fillRef>
            <a:effectRef idx="0">
              <a:scrgbClr r="0" g="0" b="0"/>
            </a:effectRef>
            <a:fontRef idx="minor">
              <a:schemeClr val="lt1"/>
            </a:fontRef>
          </p:style>
          <p:txBody>
            <a:bodyPr spcFirstLastPara="0" vert="horz" wrap="square" lIns="41910" tIns="41910" rIns="41910" bIns="41910" numCol="1" spcCol="1270" anchor="ctr" anchorCtr="0">
              <a:noAutofit/>
            </a:bodyPr>
            <a:lstStyle/>
            <a:p>
              <a:pPr marL="0" lvl="0" indent="0" algn="ctr" defTabSz="488950">
                <a:lnSpc>
                  <a:spcPct val="90000"/>
                </a:lnSpc>
                <a:spcBef>
                  <a:spcPct val="0"/>
                </a:spcBef>
                <a:spcAft>
                  <a:spcPct val="35000"/>
                </a:spcAft>
                <a:buNone/>
              </a:pPr>
              <a:r>
                <a:rPr lang="sv-SE" sz="1100" kern="1200" dirty="0">
                  <a:solidFill>
                    <a:schemeClr val="tx1"/>
                  </a:solidFill>
                </a:rPr>
                <a:t>Avrop</a:t>
              </a:r>
            </a:p>
          </p:txBody>
        </p:sp>
      </p:grpSp>
      <p:grpSp>
        <p:nvGrpSpPr>
          <p:cNvPr id="24" name="Grupp 23">
            <a:extLst>
              <a:ext uri="{FF2B5EF4-FFF2-40B4-BE49-F238E27FC236}">
                <a16:creationId xmlns:a16="http://schemas.microsoft.com/office/drawing/2014/main" id="{5C28F7DB-4405-4F68-AB1D-81B8E70E5AE1}"/>
              </a:ext>
            </a:extLst>
          </p:cNvPr>
          <p:cNvGrpSpPr/>
          <p:nvPr/>
        </p:nvGrpSpPr>
        <p:grpSpPr>
          <a:xfrm>
            <a:off x="7902054" y="6474041"/>
            <a:ext cx="893626" cy="265584"/>
            <a:chOff x="1415832" y="0"/>
            <a:chExt cx="1009659" cy="591059"/>
          </a:xfrm>
          <a:solidFill>
            <a:srgbClr val="FFC000"/>
          </a:solidFill>
        </p:grpSpPr>
        <p:sp>
          <p:nvSpPr>
            <p:cNvPr id="25" name="Rektangel: rundade hörn 24">
              <a:extLst>
                <a:ext uri="{FF2B5EF4-FFF2-40B4-BE49-F238E27FC236}">
                  <a16:creationId xmlns:a16="http://schemas.microsoft.com/office/drawing/2014/main" id="{A1E96190-8C2C-FAF5-316A-B94662A5667D}"/>
                </a:ext>
              </a:extLst>
            </p:cNvPr>
            <p:cNvSpPr/>
            <p:nvPr/>
          </p:nvSpPr>
          <p:spPr>
            <a:xfrm>
              <a:off x="1415832" y="0"/>
              <a:ext cx="1009659" cy="591059"/>
            </a:xfrm>
            <a:prstGeom prst="roundRect">
              <a:avLst>
                <a:gd name="adj" fmla="val 10000"/>
              </a:avLst>
            </a:prstGeom>
            <a:grp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a:lstStyle/>
            <a:p>
              <a:endParaRPr lang="sv-SE"/>
            </a:p>
          </p:txBody>
        </p:sp>
        <p:sp>
          <p:nvSpPr>
            <p:cNvPr id="26" name="Rektangel: rundade hörn 6">
              <a:extLst>
                <a:ext uri="{FF2B5EF4-FFF2-40B4-BE49-F238E27FC236}">
                  <a16:creationId xmlns:a16="http://schemas.microsoft.com/office/drawing/2014/main" id="{FCE601B1-E62E-1CD2-8776-86AF76ACF3C6}"/>
                </a:ext>
              </a:extLst>
            </p:cNvPr>
            <p:cNvSpPr txBox="1"/>
            <p:nvPr/>
          </p:nvSpPr>
          <p:spPr>
            <a:xfrm>
              <a:off x="1433144" y="17312"/>
              <a:ext cx="975035" cy="556435"/>
            </a:xfrm>
            <a:prstGeom prst="rect">
              <a:avLst/>
            </a:prstGeom>
            <a:grpFill/>
          </p:spPr>
          <p:style>
            <a:lnRef idx="0">
              <a:scrgbClr r="0" g="0" b="0"/>
            </a:lnRef>
            <a:fillRef idx="0">
              <a:scrgbClr r="0" g="0" b="0"/>
            </a:fillRef>
            <a:effectRef idx="0">
              <a:scrgbClr r="0" g="0" b="0"/>
            </a:effectRef>
            <a:fontRef idx="minor">
              <a:schemeClr val="lt1"/>
            </a:fontRef>
          </p:style>
          <p:txBody>
            <a:bodyPr spcFirstLastPara="0" vert="horz" wrap="square" lIns="41910" tIns="41910" rIns="41910" bIns="41910" numCol="1" spcCol="1270" anchor="ctr" anchorCtr="0">
              <a:noAutofit/>
            </a:bodyPr>
            <a:lstStyle/>
            <a:p>
              <a:pPr marL="0" lvl="0" indent="0" algn="ctr" defTabSz="488950">
                <a:lnSpc>
                  <a:spcPct val="90000"/>
                </a:lnSpc>
                <a:spcBef>
                  <a:spcPct val="0"/>
                </a:spcBef>
                <a:spcAft>
                  <a:spcPct val="35000"/>
                </a:spcAft>
                <a:buNone/>
              </a:pPr>
              <a:r>
                <a:rPr lang="sv-SE" sz="1100" kern="1200" dirty="0">
                  <a:solidFill>
                    <a:schemeClr val="tx1"/>
                  </a:solidFill>
                </a:rPr>
                <a:t>Svar</a:t>
              </a:r>
            </a:p>
          </p:txBody>
        </p:sp>
      </p:grpSp>
      <p:grpSp>
        <p:nvGrpSpPr>
          <p:cNvPr id="27" name="Grupp 26">
            <a:extLst>
              <a:ext uri="{FF2B5EF4-FFF2-40B4-BE49-F238E27FC236}">
                <a16:creationId xmlns:a16="http://schemas.microsoft.com/office/drawing/2014/main" id="{6112AAC0-1019-1DBA-1070-40CA3E8B69EE}"/>
              </a:ext>
            </a:extLst>
          </p:cNvPr>
          <p:cNvGrpSpPr/>
          <p:nvPr/>
        </p:nvGrpSpPr>
        <p:grpSpPr>
          <a:xfrm>
            <a:off x="9231440" y="6474041"/>
            <a:ext cx="1009659" cy="265584"/>
            <a:chOff x="2861251" y="0"/>
            <a:chExt cx="1009659" cy="591059"/>
          </a:xfrm>
          <a:solidFill>
            <a:schemeClr val="bg1">
              <a:lumMod val="85000"/>
            </a:schemeClr>
          </a:solidFill>
        </p:grpSpPr>
        <p:sp>
          <p:nvSpPr>
            <p:cNvPr id="28" name="Rektangel: rundade hörn 27">
              <a:extLst>
                <a:ext uri="{FF2B5EF4-FFF2-40B4-BE49-F238E27FC236}">
                  <a16:creationId xmlns:a16="http://schemas.microsoft.com/office/drawing/2014/main" id="{8EC0703B-9AC8-DAFE-69DD-3801222E1C03}"/>
                </a:ext>
              </a:extLst>
            </p:cNvPr>
            <p:cNvSpPr/>
            <p:nvPr/>
          </p:nvSpPr>
          <p:spPr>
            <a:xfrm>
              <a:off x="2861251" y="0"/>
              <a:ext cx="1009659" cy="591059"/>
            </a:xfrm>
            <a:prstGeom prst="roundRect">
              <a:avLst>
                <a:gd name="adj" fmla="val 10000"/>
              </a:avLst>
            </a:prstGeom>
            <a:grp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a:lstStyle/>
            <a:p>
              <a:endParaRPr lang="sv-SE"/>
            </a:p>
          </p:txBody>
        </p:sp>
        <p:sp>
          <p:nvSpPr>
            <p:cNvPr id="29" name="Rektangel: rundade hörn 8">
              <a:extLst>
                <a:ext uri="{FF2B5EF4-FFF2-40B4-BE49-F238E27FC236}">
                  <a16:creationId xmlns:a16="http://schemas.microsoft.com/office/drawing/2014/main" id="{B1D2D9F1-52AD-6030-08C8-EBBD2F49125D}"/>
                </a:ext>
              </a:extLst>
            </p:cNvPr>
            <p:cNvSpPr txBox="1"/>
            <p:nvPr/>
          </p:nvSpPr>
          <p:spPr>
            <a:xfrm>
              <a:off x="2878563" y="17312"/>
              <a:ext cx="975035" cy="556435"/>
            </a:xfrm>
            <a:prstGeom prst="rect">
              <a:avLst/>
            </a:prstGeom>
            <a:grpFill/>
          </p:spPr>
          <p:style>
            <a:lnRef idx="0">
              <a:scrgbClr r="0" g="0" b="0"/>
            </a:lnRef>
            <a:fillRef idx="0">
              <a:scrgbClr r="0" g="0" b="0"/>
            </a:fillRef>
            <a:effectRef idx="0">
              <a:scrgbClr r="0" g="0" b="0"/>
            </a:effectRef>
            <a:fontRef idx="minor">
              <a:schemeClr val="lt1"/>
            </a:fontRef>
          </p:style>
          <p:txBody>
            <a:bodyPr spcFirstLastPara="0" vert="horz" wrap="square" lIns="41910" tIns="41910" rIns="41910" bIns="41910" numCol="1" spcCol="1270" anchor="ctr" anchorCtr="0">
              <a:noAutofit/>
            </a:bodyPr>
            <a:lstStyle/>
            <a:p>
              <a:pPr marL="0" lvl="0" indent="0" algn="ctr" defTabSz="488950">
                <a:lnSpc>
                  <a:spcPct val="90000"/>
                </a:lnSpc>
                <a:spcBef>
                  <a:spcPct val="0"/>
                </a:spcBef>
                <a:spcAft>
                  <a:spcPct val="35000"/>
                </a:spcAft>
                <a:buNone/>
              </a:pPr>
              <a:r>
                <a:rPr lang="sv-SE" sz="1100" kern="1200" dirty="0">
                  <a:solidFill>
                    <a:schemeClr val="tx1"/>
                  </a:solidFill>
                </a:rPr>
                <a:t>Utvärdering</a:t>
              </a:r>
            </a:p>
          </p:txBody>
        </p:sp>
      </p:grpSp>
      <p:grpSp>
        <p:nvGrpSpPr>
          <p:cNvPr id="30" name="Grupp 29">
            <a:extLst>
              <a:ext uri="{FF2B5EF4-FFF2-40B4-BE49-F238E27FC236}">
                <a16:creationId xmlns:a16="http://schemas.microsoft.com/office/drawing/2014/main" id="{B8D547D5-4057-3BBC-C0DF-1C3D90480148}"/>
              </a:ext>
            </a:extLst>
          </p:cNvPr>
          <p:cNvGrpSpPr/>
          <p:nvPr/>
        </p:nvGrpSpPr>
        <p:grpSpPr>
          <a:xfrm>
            <a:off x="10613066" y="6474041"/>
            <a:ext cx="1009659" cy="265584"/>
            <a:chOff x="4242877" y="0"/>
            <a:chExt cx="1009659" cy="591059"/>
          </a:xfrm>
          <a:solidFill>
            <a:schemeClr val="bg1">
              <a:lumMod val="85000"/>
            </a:schemeClr>
          </a:solidFill>
        </p:grpSpPr>
        <p:sp>
          <p:nvSpPr>
            <p:cNvPr id="31" name="Rektangel: rundade hörn 30">
              <a:extLst>
                <a:ext uri="{FF2B5EF4-FFF2-40B4-BE49-F238E27FC236}">
                  <a16:creationId xmlns:a16="http://schemas.microsoft.com/office/drawing/2014/main" id="{205FB260-7DC0-7664-3E47-4231C0422BC1}"/>
                </a:ext>
              </a:extLst>
            </p:cNvPr>
            <p:cNvSpPr/>
            <p:nvPr/>
          </p:nvSpPr>
          <p:spPr>
            <a:xfrm>
              <a:off x="4242877" y="0"/>
              <a:ext cx="1009659" cy="591059"/>
            </a:xfrm>
            <a:prstGeom prst="roundRect">
              <a:avLst>
                <a:gd name="adj" fmla="val 10000"/>
              </a:avLst>
            </a:prstGeom>
            <a:grp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a:lstStyle/>
            <a:p>
              <a:endParaRPr lang="sv-SE"/>
            </a:p>
          </p:txBody>
        </p:sp>
        <p:sp>
          <p:nvSpPr>
            <p:cNvPr id="32" name="Rektangel: rundade hörn 10">
              <a:extLst>
                <a:ext uri="{FF2B5EF4-FFF2-40B4-BE49-F238E27FC236}">
                  <a16:creationId xmlns:a16="http://schemas.microsoft.com/office/drawing/2014/main" id="{2B116046-36B2-0780-62D1-65B85870ADF4}"/>
                </a:ext>
              </a:extLst>
            </p:cNvPr>
            <p:cNvSpPr txBox="1"/>
            <p:nvPr/>
          </p:nvSpPr>
          <p:spPr>
            <a:xfrm>
              <a:off x="4260189" y="17312"/>
              <a:ext cx="975035" cy="556435"/>
            </a:xfrm>
            <a:prstGeom prst="rect">
              <a:avLst/>
            </a:prstGeom>
            <a:grpFill/>
          </p:spPr>
          <p:style>
            <a:lnRef idx="0">
              <a:scrgbClr r="0" g="0" b="0"/>
            </a:lnRef>
            <a:fillRef idx="0">
              <a:scrgbClr r="0" g="0" b="0"/>
            </a:fillRef>
            <a:effectRef idx="0">
              <a:scrgbClr r="0" g="0" b="0"/>
            </a:effectRef>
            <a:fontRef idx="minor">
              <a:schemeClr val="lt1"/>
            </a:fontRef>
          </p:style>
          <p:txBody>
            <a:bodyPr spcFirstLastPara="0" vert="horz" wrap="square" lIns="41910" tIns="41910" rIns="41910" bIns="41910" numCol="1" spcCol="1270" anchor="ctr" anchorCtr="0">
              <a:noAutofit/>
            </a:bodyPr>
            <a:lstStyle/>
            <a:p>
              <a:pPr marL="0" lvl="0" indent="0" algn="ctr" defTabSz="488950">
                <a:lnSpc>
                  <a:spcPct val="90000"/>
                </a:lnSpc>
                <a:spcBef>
                  <a:spcPct val="0"/>
                </a:spcBef>
                <a:spcAft>
                  <a:spcPct val="35000"/>
                </a:spcAft>
                <a:buNone/>
              </a:pPr>
              <a:r>
                <a:rPr lang="sv-SE" sz="1100" kern="1200" dirty="0">
                  <a:solidFill>
                    <a:schemeClr val="tx1"/>
                  </a:solidFill>
                </a:rPr>
                <a:t>Tilldelning</a:t>
              </a:r>
            </a:p>
          </p:txBody>
        </p:sp>
      </p:grpSp>
      <p:pic>
        <p:nvPicPr>
          <p:cNvPr id="5" name="Bildobjekt 4">
            <a:extLst>
              <a:ext uri="{FF2B5EF4-FFF2-40B4-BE49-F238E27FC236}">
                <a16:creationId xmlns:a16="http://schemas.microsoft.com/office/drawing/2014/main" id="{76F1DC05-7122-F7CB-BD32-CB8D32A1C369}"/>
              </a:ext>
            </a:extLst>
          </p:cNvPr>
          <p:cNvPicPr>
            <a:picLocks noChangeAspect="1"/>
          </p:cNvPicPr>
          <p:nvPr/>
        </p:nvPicPr>
        <p:blipFill>
          <a:blip r:embed="rId4"/>
          <a:stretch>
            <a:fillRect/>
          </a:stretch>
        </p:blipFill>
        <p:spPr>
          <a:xfrm>
            <a:off x="254333" y="745763"/>
            <a:ext cx="3517339" cy="5627741"/>
          </a:xfrm>
          <a:prstGeom prst="rect">
            <a:avLst/>
          </a:prstGeom>
          <a:ln cmpd="sng">
            <a:solidFill>
              <a:schemeClr val="tx1"/>
            </a:solidFill>
          </a:ln>
        </p:spPr>
      </p:pic>
      <p:pic>
        <p:nvPicPr>
          <p:cNvPr id="15" name="Bildobjekt 14">
            <a:extLst>
              <a:ext uri="{FF2B5EF4-FFF2-40B4-BE49-F238E27FC236}">
                <a16:creationId xmlns:a16="http://schemas.microsoft.com/office/drawing/2014/main" id="{FE608F3D-62E4-BDCD-1F87-C6DECE6B9224}"/>
              </a:ext>
            </a:extLst>
          </p:cNvPr>
          <p:cNvPicPr>
            <a:picLocks noChangeAspect="1"/>
          </p:cNvPicPr>
          <p:nvPr/>
        </p:nvPicPr>
        <p:blipFill>
          <a:blip r:embed="rId5"/>
          <a:stretch>
            <a:fillRect/>
          </a:stretch>
        </p:blipFill>
        <p:spPr>
          <a:xfrm>
            <a:off x="8056598" y="895668"/>
            <a:ext cx="3162528" cy="4510585"/>
          </a:xfrm>
          <a:prstGeom prst="rect">
            <a:avLst/>
          </a:prstGeom>
          <a:effectLst>
            <a:outerShdw blurRad="50800" dist="50800" dir="5400000" algn="ctr" rotWithShape="0">
              <a:schemeClr val="tx1"/>
            </a:outerShdw>
          </a:effectLst>
        </p:spPr>
      </p:pic>
      <p:pic>
        <p:nvPicPr>
          <p:cNvPr id="13" name="Bildobjekt 12">
            <a:extLst>
              <a:ext uri="{FF2B5EF4-FFF2-40B4-BE49-F238E27FC236}">
                <a16:creationId xmlns:a16="http://schemas.microsoft.com/office/drawing/2014/main" id="{CBDD5BB2-F911-954B-85F7-EA90ECB28DA0}"/>
              </a:ext>
            </a:extLst>
          </p:cNvPr>
          <p:cNvPicPr>
            <a:picLocks noChangeAspect="1"/>
          </p:cNvPicPr>
          <p:nvPr/>
        </p:nvPicPr>
        <p:blipFill>
          <a:blip r:embed="rId6"/>
          <a:stretch>
            <a:fillRect/>
          </a:stretch>
        </p:blipFill>
        <p:spPr>
          <a:xfrm>
            <a:off x="6832913" y="1235510"/>
            <a:ext cx="3274188" cy="4276253"/>
          </a:xfrm>
          <a:prstGeom prst="rect">
            <a:avLst/>
          </a:prstGeom>
          <a:ln cmpd="sng">
            <a:solidFill>
              <a:schemeClr val="accent1"/>
            </a:solidFill>
          </a:ln>
          <a:effectLst>
            <a:outerShdw blurRad="50800" dist="50800" dir="5400000" algn="ctr" rotWithShape="0">
              <a:schemeClr val="tx1"/>
            </a:outerShdw>
          </a:effectLst>
        </p:spPr>
      </p:pic>
      <p:pic>
        <p:nvPicPr>
          <p:cNvPr id="9" name="Bildobjekt 8">
            <a:extLst>
              <a:ext uri="{FF2B5EF4-FFF2-40B4-BE49-F238E27FC236}">
                <a16:creationId xmlns:a16="http://schemas.microsoft.com/office/drawing/2014/main" id="{394A72E7-1021-7B1E-A61A-29C062EF8A58}"/>
              </a:ext>
            </a:extLst>
          </p:cNvPr>
          <p:cNvPicPr>
            <a:picLocks noChangeAspect="1"/>
          </p:cNvPicPr>
          <p:nvPr/>
        </p:nvPicPr>
        <p:blipFill>
          <a:blip r:embed="rId7"/>
          <a:stretch>
            <a:fillRect/>
          </a:stretch>
        </p:blipFill>
        <p:spPr>
          <a:xfrm>
            <a:off x="3957851" y="751863"/>
            <a:ext cx="4288025" cy="5647831"/>
          </a:xfrm>
          <a:prstGeom prst="rect">
            <a:avLst/>
          </a:prstGeom>
          <a:ln cmpd="sng">
            <a:solidFill>
              <a:schemeClr val="tx1"/>
            </a:solidFill>
          </a:ln>
        </p:spPr>
      </p:pic>
    </p:spTree>
    <p:extLst>
      <p:ext uri="{BB962C8B-B14F-4D97-AF65-F5344CB8AC3E}">
        <p14:creationId xmlns:p14="http://schemas.microsoft.com/office/powerpoint/2010/main" val="18956076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100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500"/>
                                  </p:stCondLst>
                                  <p:childTnLst>
                                    <p:set>
                                      <p:cBhvr>
                                        <p:cTn id="14" dur="1" fill="hold">
                                          <p:stCondLst>
                                            <p:cond delay="0"/>
                                          </p:stCondLst>
                                        </p:cTn>
                                        <p:tgtEl>
                                          <p:spTgt spid="13"/>
                                        </p:tgtEl>
                                        <p:attrNameLst>
                                          <p:attrName>style.visibility</p:attrName>
                                        </p:attrNameLst>
                                      </p:cBhvr>
                                      <p:to>
                                        <p:strVal val="visible"/>
                                      </p:to>
                                    </p:set>
                                  </p:childTnLst>
                                </p:cTn>
                              </p:par>
                            </p:childTnLst>
                          </p:cTn>
                        </p:par>
                        <p:par>
                          <p:cTn id="15" fill="hold">
                            <p:stCondLst>
                              <p:cond delay="500"/>
                            </p:stCondLst>
                            <p:childTnLst>
                              <p:par>
                                <p:cTn id="16" presetID="1" presetClass="entr" presetSubtype="0" fill="hold" nodeType="afterEffect">
                                  <p:stCondLst>
                                    <p:cond delay="200"/>
                                  </p:stCondLst>
                                  <p:childTnLst>
                                    <p:set>
                                      <p:cBhvr>
                                        <p:cTn id="17" dur="1" fill="hold">
                                          <p:stCondLst>
                                            <p:cond delay="0"/>
                                          </p:stCondLst>
                                        </p:cTn>
                                        <p:tgtEl>
                                          <p:spTgt spid="15"/>
                                        </p:tgtEl>
                                        <p:attrNameLst>
                                          <p:attrName>style.visibility</p:attrName>
                                        </p:attrNameLst>
                                      </p:cBhvr>
                                      <p:to>
                                        <p:strVal val="visible"/>
                                      </p:to>
                                    </p:set>
                                  </p:childTnLst>
                                </p:cTn>
                              </p:par>
                            </p:childTnLst>
                          </p:cTn>
                        </p:par>
                        <p:par>
                          <p:cTn id="18" fill="hold">
                            <p:stCondLst>
                              <p:cond delay="700"/>
                            </p:stCondLst>
                            <p:childTnLst>
                              <p:par>
                                <p:cTn id="19" presetID="10" presetClass="entr" presetSubtype="0" fill="hold" nodeType="afterEffect">
                                  <p:stCondLst>
                                    <p:cond delay="200"/>
                                  </p:stCondLst>
                                  <p:childTnLst>
                                    <p:set>
                                      <p:cBhvr>
                                        <p:cTn id="20" dur="1" fill="hold">
                                          <p:stCondLst>
                                            <p:cond delay="0"/>
                                          </p:stCondLst>
                                        </p:cTn>
                                        <p:tgtEl>
                                          <p:spTgt spid="17"/>
                                        </p:tgtEl>
                                        <p:attrNameLst>
                                          <p:attrName>style.visibility</p:attrName>
                                        </p:attrNameLst>
                                      </p:cBhvr>
                                      <p:to>
                                        <p:strVal val="visible"/>
                                      </p:to>
                                    </p:set>
                                    <p:animEffect transition="in" filter="fade">
                                      <p:cBhvr>
                                        <p:cTn id="21"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ruta 6">
            <a:extLst>
              <a:ext uri="{FF2B5EF4-FFF2-40B4-BE49-F238E27FC236}">
                <a16:creationId xmlns:a16="http://schemas.microsoft.com/office/drawing/2014/main" id="{A8FF2A38-BC0D-1F2F-D0E5-7B8497A02B27}"/>
              </a:ext>
            </a:extLst>
          </p:cNvPr>
          <p:cNvSpPr txBox="1"/>
          <p:nvPr/>
        </p:nvSpPr>
        <p:spPr>
          <a:xfrm>
            <a:off x="389466" y="295524"/>
            <a:ext cx="4905865" cy="328806"/>
          </a:xfrm>
          <a:prstGeom prst="rect">
            <a:avLst/>
          </a:prstGeom>
          <a:noFill/>
        </p:spPr>
        <p:txBody>
          <a:bodyPr rot="0" spcFirstLastPara="0" vertOverflow="overflow" horzOverflow="overflow" vert="horz" wrap="square" lIns="20825" tIns="10413" rIns="20825" bIns="10413" numCol="1" spcCol="0" rtlCol="0" fromWordArt="0" anchor="t" anchorCtr="0" forceAA="0" compatLnSpc="1">
            <a:prstTxWarp prst="textNoShape">
              <a:avLst/>
            </a:prstTxWarp>
            <a:spAutoFit/>
          </a:bodyPr>
          <a:lstStyle/>
          <a:p>
            <a:pPr algn="l"/>
            <a:r>
              <a:rPr lang="sv-SE" b="1" dirty="0">
                <a:latin typeface="+mj-lt"/>
                <a:ea typeface="Arial"/>
                <a:cs typeface="Arial"/>
              </a:rPr>
              <a:t>Blankett för </a:t>
            </a:r>
            <a:r>
              <a:rPr lang="sv-SE" b="1" u="sng" dirty="0">
                <a:latin typeface="+mj-lt"/>
                <a:ea typeface="Arial"/>
                <a:cs typeface="Arial"/>
              </a:rPr>
              <a:t>samlingssvar</a:t>
            </a:r>
            <a:r>
              <a:rPr lang="sv-SE" b="1" dirty="0">
                <a:latin typeface="+mj-lt"/>
                <a:ea typeface="Arial"/>
                <a:cs typeface="Arial"/>
              </a:rPr>
              <a:t> på avrop</a:t>
            </a:r>
            <a:r>
              <a:rPr lang="en-US" sz="2000" dirty="0">
                <a:solidFill>
                  <a:srgbClr val="444444"/>
                </a:solidFill>
                <a:latin typeface="Calibri Light"/>
                <a:ea typeface="Arial"/>
                <a:cs typeface="Arial"/>
              </a:rPr>
              <a:t>​</a:t>
            </a:r>
            <a:endParaRPr lang="sv-SE" sz="2000" dirty="0">
              <a:latin typeface="Calibri Light"/>
              <a:ea typeface="Calibri Light"/>
              <a:cs typeface="Calibri Light"/>
            </a:endParaRPr>
          </a:p>
        </p:txBody>
      </p:sp>
      <p:sp>
        <p:nvSpPr>
          <p:cNvPr id="2" name="Platshållare för datum 1">
            <a:extLst>
              <a:ext uri="{FF2B5EF4-FFF2-40B4-BE49-F238E27FC236}">
                <a16:creationId xmlns:a16="http://schemas.microsoft.com/office/drawing/2014/main" id="{87269251-5792-A16C-CAB6-B078B033745D}"/>
              </a:ext>
            </a:extLst>
          </p:cNvPr>
          <p:cNvSpPr>
            <a:spLocks noGrp="1"/>
          </p:cNvSpPr>
          <p:nvPr>
            <p:ph type="dt" sz="half" idx="10"/>
          </p:nvPr>
        </p:nvSpPr>
        <p:spPr/>
        <p:txBody>
          <a:bodyPr/>
          <a:lstStyle/>
          <a:p>
            <a:fld id="{7311506F-E063-4467-BC86-0DE51FA0009F}" type="datetime1">
              <a:rPr lang="sv-SE" smtClean="0"/>
              <a:t>2026-02-09</a:t>
            </a:fld>
            <a:endParaRPr lang="sv-SE"/>
          </a:p>
        </p:txBody>
      </p:sp>
      <p:sp>
        <p:nvSpPr>
          <p:cNvPr id="3" name="Platshållare för sidfot 2">
            <a:extLst>
              <a:ext uri="{FF2B5EF4-FFF2-40B4-BE49-F238E27FC236}">
                <a16:creationId xmlns:a16="http://schemas.microsoft.com/office/drawing/2014/main" id="{1955F5D1-A56E-51FA-04AE-1287769686AF}"/>
              </a:ext>
            </a:extLst>
          </p:cNvPr>
          <p:cNvSpPr>
            <a:spLocks noGrp="1"/>
          </p:cNvSpPr>
          <p:nvPr>
            <p:ph type="ftr" sz="quarter" idx="11"/>
          </p:nvPr>
        </p:nvSpPr>
        <p:spPr/>
        <p:txBody>
          <a:bodyPr/>
          <a:lstStyle/>
          <a:p>
            <a:r>
              <a:rPr lang="sv-SE"/>
              <a:t>Sveriges regioner i samverkan</a:t>
            </a:r>
          </a:p>
        </p:txBody>
      </p:sp>
      <p:grpSp>
        <p:nvGrpSpPr>
          <p:cNvPr id="21" name="Grupp 20">
            <a:extLst>
              <a:ext uri="{FF2B5EF4-FFF2-40B4-BE49-F238E27FC236}">
                <a16:creationId xmlns:a16="http://schemas.microsoft.com/office/drawing/2014/main" id="{696529A1-3F98-627A-AD4A-85D6AD34B23A}"/>
              </a:ext>
            </a:extLst>
          </p:cNvPr>
          <p:cNvGrpSpPr/>
          <p:nvPr/>
        </p:nvGrpSpPr>
        <p:grpSpPr>
          <a:xfrm>
            <a:off x="6572668" y="6488331"/>
            <a:ext cx="893626" cy="265584"/>
            <a:chOff x="2309" y="0"/>
            <a:chExt cx="1009659" cy="591059"/>
          </a:xfrm>
        </p:grpSpPr>
        <p:sp>
          <p:nvSpPr>
            <p:cNvPr id="22" name="Rektangel: rundade hörn 21">
              <a:extLst>
                <a:ext uri="{FF2B5EF4-FFF2-40B4-BE49-F238E27FC236}">
                  <a16:creationId xmlns:a16="http://schemas.microsoft.com/office/drawing/2014/main" id="{10949E56-082B-0A4E-A48D-6B4276C6C1CA}"/>
                </a:ext>
              </a:extLst>
            </p:cNvPr>
            <p:cNvSpPr/>
            <p:nvPr/>
          </p:nvSpPr>
          <p:spPr>
            <a:xfrm>
              <a:off x="2309" y="0"/>
              <a:ext cx="1009659" cy="591059"/>
            </a:xfrm>
            <a:prstGeom prst="roundRect">
              <a:avLst>
                <a:gd name="adj" fmla="val 10000"/>
              </a:avLst>
            </a:prstGeom>
            <a:solidFill>
              <a:srgbClr val="FFC000"/>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a:lstStyle/>
            <a:p>
              <a:endParaRPr lang="sv-SE"/>
            </a:p>
          </p:txBody>
        </p:sp>
        <p:sp>
          <p:nvSpPr>
            <p:cNvPr id="23" name="Rektangel: rundade hörn 4">
              <a:extLst>
                <a:ext uri="{FF2B5EF4-FFF2-40B4-BE49-F238E27FC236}">
                  <a16:creationId xmlns:a16="http://schemas.microsoft.com/office/drawing/2014/main" id="{ACAAFF47-5249-6171-BC01-C5337F38B540}"/>
                </a:ext>
              </a:extLst>
            </p:cNvPr>
            <p:cNvSpPr txBox="1"/>
            <p:nvPr/>
          </p:nvSpPr>
          <p:spPr>
            <a:xfrm>
              <a:off x="19621" y="17312"/>
              <a:ext cx="975035" cy="556435"/>
            </a:xfrm>
            <a:prstGeom prst="rect">
              <a:avLst/>
            </a:prstGeom>
            <a:solidFill>
              <a:schemeClr val="bg1">
                <a:lumMod val="85000"/>
              </a:schemeClr>
            </a:solidFill>
            <a:ln>
              <a:solidFill>
                <a:schemeClr val="bg1">
                  <a:lumMod val="85000"/>
                </a:schemeClr>
              </a:solidFill>
            </a:ln>
          </p:spPr>
          <p:style>
            <a:lnRef idx="0">
              <a:scrgbClr r="0" g="0" b="0"/>
            </a:lnRef>
            <a:fillRef idx="0">
              <a:scrgbClr r="0" g="0" b="0"/>
            </a:fillRef>
            <a:effectRef idx="0">
              <a:scrgbClr r="0" g="0" b="0"/>
            </a:effectRef>
            <a:fontRef idx="minor">
              <a:schemeClr val="lt1"/>
            </a:fontRef>
          </p:style>
          <p:txBody>
            <a:bodyPr spcFirstLastPara="0" vert="horz" wrap="square" lIns="41910" tIns="41910" rIns="41910" bIns="41910" numCol="1" spcCol="1270" anchor="ctr" anchorCtr="0">
              <a:noAutofit/>
            </a:bodyPr>
            <a:lstStyle/>
            <a:p>
              <a:pPr marL="0" lvl="0" indent="0" algn="ctr" defTabSz="488950">
                <a:lnSpc>
                  <a:spcPct val="90000"/>
                </a:lnSpc>
                <a:spcBef>
                  <a:spcPct val="0"/>
                </a:spcBef>
                <a:spcAft>
                  <a:spcPct val="35000"/>
                </a:spcAft>
                <a:buNone/>
              </a:pPr>
              <a:r>
                <a:rPr lang="sv-SE" sz="1100" kern="1200" dirty="0">
                  <a:solidFill>
                    <a:schemeClr val="tx1"/>
                  </a:solidFill>
                </a:rPr>
                <a:t>Avrop</a:t>
              </a:r>
            </a:p>
          </p:txBody>
        </p:sp>
      </p:grpSp>
      <p:grpSp>
        <p:nvGrpSpPr>
          <p:cNvPr id="24" name="Grupp 23">
            <a:extLst>
              <a:ext uri="{FF2B5EF4-FFF2-40B4-BE49-F238E27FC236}">
                <a16:creationId xmlns:a16="http://schemas.microsoft.com/office/drawing/2014/main" id="{5C28F7DB-4405-4F68-AB1D-81B8E70E5AE1}"/>
              </a:ext>
            </a:extLst>
          </p:cNvPr>
          <p:cNvGrpSpPr/>
          <p:nvPr/>
        </p:nvGrpSpPr>
        <p:grpSpPr>
          <a:xfrm>
            <a:off x="7902054" y="6474041"/>
            <a:ext cx="893626" cy="265584"/>
            <a:chOff x="1415832" y="0"/>
            <a:chExt cx="1009659" cy="591059"/>
          </a:xfrm>
          <a:solidFill>
            <a:srgbClr val="FFC000"/>
          </a:solidFill>
        </p:grpSpPr>
        <p:sp>
          <p:nvSpPr>
            <p:cNvPr id="25" name="Rektangel: rundade hörn 24">
              <a:extLst>
                <a:ext uri="{FF2B5EF4-FFF2-40B4-BE49-F238E27FC236}">
                  <a16:creationId xmlns:a16="http://schemas.microsoft.com/office/drawing/2014/main" id="{A1E96190-8C2C-FAF5-316A-B94662A5667D}"/>
                </a:ext>
              </a:extLst>
            </p:cNvPr>
            <p:cNvSpPr/>
            <p:nvPr/>
          </p:nvSpPr>
          <p:spPr>
            <a:xfrm>
              <a:off x="1415832" y="0"/>
              <a:ext cx="1009659" cy="591059"/>
            </a:xfrm>
            <a:prstGeom prst="roundRect">
              <a:avLst>
                <a:gd name="adj" fmla="val 10000"/>
              </a:avLst>
            </a:prstGeom>
            <a:grp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a:lstStyle/>
            <a:p>
              <a:endParaRPr lang="sv-SE"/>
            </a:p>
          </p:txBody>
        </p:sp>
        <p:sp>
          <p:nvSpPr>
            <p:cNvPr id="26" name="Rektangel: rundade hörn 6">
              <a:extLst>
                <a:ext uri="{FF2B5EF4-FFF2-40B4-BE49-F238E27FC236}">
                  <a16:creationId xmlns:a16="http://schemas.microsoft.com/office/drawing/2014/main" id="{FCE601B1-E62E-1CD2-8776-86AF76ACF3C6}"/>
                </a:ext>
              </a:extLst>
            </p:cNvPr>
            <p:cNvSpPr txBox="1"/>
            <p:nvPr/>
          </p:nvSpPr>
          <p:spPr>
            <a:xfrm>
              <a:off x="1433144" y="17312"/>
              <a:ext cx="975035" cy="556435"/>
            </a:xfrm>
            <a:prstGeom prst="rect">
              <a:avLst/>
            </a:prstGeom>
            <a:grpFill/>
          </p:spPr>
          <p:style>
            <a:lnRef idx="0">
              <a:scrgbClr r="0" g="0" b="0"/>
            </a:lnRef>
            <a:fillRef idx="0">
              <a:scrgbClr r="0" g="0" b="0"/>
            </a:fillRef>
            <a:effectRef idx="0">
              <a:scrgbClr r="0" g="0" b="0"/>
            </a:effectRef>
            <a:fontRef idx="minor">
              <a:schemeClr val="lt1"/>
            </a:fontRef>
          </p:style>
          <p:txBody>
            <a:bodyPr spcFirstLastPara="0" vert="horz" wrap="square" lIns="41910" tIns="41910" rIns="41910" bIns="41910" numCol="1" spcCol="1270" anchor="ctr" anchorCtr="0">
              <a:noAutofit/>
            </a:bodyPr>
            <a:lstStyle/>
            <a:p>
              <a:pPr marL="0" lvl="0" indent="0" algn="ctr" defTabSz="488950">
                <a:lnSpc>
                  <a:spcPct val="90000"/>
                </a:lnSpc>
                <a:spcBef>
                  <a:spcPct val="0"/>
                </a:spcBef>
                <a:spcAft>
                  <a:spcPct val="35000"/>
                </a:spcAft>
                <a:buNone/>
              </a:pPr>
              <a:r>
                <a:rPr lang="sv-SE" sz="1100" kern="1200" dirty="0">
                  <a:solidFill>
                    <a:schemeClr val="tx1"/>
                  </a:solidFill>
                </a:rPr>
                <a:t>Svar</a:t>
              </a:r>
            </a:p>
          </p:txBody>
        </p:sp>
      </p:grpSp>
      <p:grpSp>
        <p:nvGrpSpPr>
          <p:cNvPr id="27" name="Grupp 26">
            <a:extLst>
              <a:ext uri="{FF2B5EF4-FFF2-40B4-BE49-F238E27FC236}">
                <a16:creationId xmlns:a16="http://schemas.microsoft.com/office/drawing/2014/main" id="{6112AAC0-1019-1DBA-1070-40CA3E8B69EE}"/>
              </a:ext>
            </a:extLst>
          </p:cNvPr>
          <p:cNvGrpSpPr/>
          <p:nvPr/>
        </p:nvGrpSpPr>
        <p:grpSpPr>
          <a:xfrm>
            <a:off x="9231440" y="6474041"/>
            <a:ext cx="1009659" cy="265584"/>
            <a:chOff x="2861251" y="0"/>
            <a:chExt cx="1009659" cy="591059"/>
          </a:xfrm>
          <a:solidFill>
            <a:schemeClr val="bg1">
              <a:lumMod val="85000"/>
            </a:schemeClr>
          </a:solidFill>
        </p:grpSpPr>
        <p:sp>
          <p:nvSpPr>
            <p:cNvPr id="28" name="Rektangel: rundade hörn 27">
              <a:extLst>
                <a:ext uri="{FF2B5EF4-FFF2-40B4-BE49-F238E27FC236}">
                  <a16:creationId xmlns:a16="http://schemas.microsoft.com/office/drawing/2014/main" id="{8EC0703B-9AC8-DAFE-69DD-3801222E1C03}"/>
                </a:ext>
              </a:extLst>
            </p:cNvPr>
            <p:cNvSpPr/>
            <p:nvPr/>
          </p:nvSpPr>
          <p:spPr>
            <a:xfrm>
              <a:off x="2861251" y="0"/>
              <a:ext cx="1009659" cy="591059"/>
            </a:xfrm>
            <a:prstGeom prst="roundRect">
              <a:avLst>
                <a:gd name="adj" fmla="val 10000"/>
              </a:avLst>
            </a:prstGeom>
            <a:grp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a:lstStyle/>
            <a:p>
              <a:endParaRPr lang="sv-SE"/>
            </a:p>
          </p:txBody>
        </p:sp>
        <p:sp>
          <p:nvSpPr>
            <p:cNvPr id="29" name="Rektangel: rundade hörn 8">
              <a:extLst>
                <a:ext uri="{FF2B5EF4-FFF2-40B4-BE49-F238E27FC236}">
                  <a16:creationId xmlns:a16="http://schemas.microsoft.com/office/drawing/2014/main" id="{B1D2D9F1-52AD-6030-08C8-EBBD2F49125D}"/>
                </a:ext>
              </a:extLst>
            </p:cNvPr>
            <p:cNvSpPr txBox="1"/>
            <p:nvPr/>
          </p:nvSpPr>
          <p:spPr>
            <a:xfrm>
              <a:off x="2878563" y="17312"/>
              <a:ext cx="975035" cy="556435"/>
            </a:xfrm>
            <a:prstGeom prst="rect">
              <a:avLst/>
            </a:prstGeom>
            <a:grpFill/>
          </p:spPr>
          <p:style>
            <a:lnRef idx="0">
              <a:scrgbClr r="0" g="0" b="0"/>
            </a:lnRef>
            <a:fillRef idx="0">
              <a:scrgbClr r="0" g="0" b="0"/>
            </a:fillRef>
            <a:effectRef idx="0">
              <a:scrgbClr r="0" g="0" b="0"/>
            </a:effectRef>
            <a:fontRef idx="minor">
              <a:schemeClr val="lt1"/>
            </a:fontRef>
          </p:style>
          <p:txBody>
            <a:bodyPr spcFirstLastPara="0" vert="horz" wrap="square" lIns="41910" tIns="41910" rIns="41910" bIns="41910" numCol="1" spcCol="1270" anchor="ctr" anchorCtr="0">
              <a:noAutofit/>
            </a:bodyPr>
            <a:lstStyle/>
            <a:p>
              <a:pPr marL="0" lvl="0" indent="0" algn="ctr" defTabSz="488950">
                <a:lnSpc>
                  <a:spcPct val="90000"/>
                </a:lnSpc>
                <a:spcBef>
                  <a:spcPct val="0"/>
                </a:spcBef>
                <a:spcAft>
                  <a:spcPct val="35000"/>
                </a:spcAft>
                <a:buNone/>
              </a:pPr>
              <a:r>
                <a:rPr lang="sv-SE" sz="1100" kern="1200" dirty="0">
                  <a:solidFill>
                    <a:schemeClr val="tx1"/>
                  </a:solidFill>
                </a:rPr>
                <a:t>Utvärdering</a:t>
              </a:r>
            </a:p>
          </p:txBody>
        </p:sp>
      </p:grpSp>
      <p:grpSp>
        <p:nvGrpSpPr>
          <p:cNvPr id="30" name="Grupp 29">
            <a:extLst>
              <a:ext uri="{FF2B5EF4-FFF2-40B4-BE49-F238E27FC236}">
                <a16:creationId xmlns:a16="http://schemas.microsoft.com/office/drawing/2014/main" id="{B8D547D5-4057-3BBC-C0DF-1C3D90480148}"/>
              </a:ext>
            </a:extLst>
          </p:cNvPr>
          <p:cNvGrpSpPr/>
          <p:nvPr/>
        </p:nvGrpSpPr>
        <p:grpSpPr>
          <a:xfrm>
            <a:off x="10613066" y="6474041"/>
            <a:ext cx="1009659" cy="265584"/>
            <a:chOff x="4242877" y="0"/>
            <a:chExt cx="1009659" cy="591059"/>
          </a:xfrm>
          <a:solidFill>
            <a:schemeClr val="bg1">
              <a:lumMod val="85000"/>
            </a:schemeClr>
          </a:solidFill>
        </p:grpSpPr>
        <p:sp>
          <p:nvSpPr>
            <p:cNvPr id="31" name="Rektangel: rundade hörn 30">
              <a:extLst>
                <a:ext uri="{FF2B5EF4-FFF2-40B4-BE49-F238E27FC236}">
                  <a16:creationId xmlns:a16="http://schemas.microsoft.com/office/drawing/2014/main" id="{205FB260-7DC0-7664-3E47-4231C0422BC1}"/>
                </a:ext>
              </a:extLst>
            </p:cNvPr>
            <p:cNvSpPr/>
            <p:nvPr/>
          </p:nvSpPr>
          <p:spPr>
            <a:xfrm>
              <a:off x="4242877" y="0"/>
              <a:ext cx="1009659" cy="591059"/>
            </a:xfrm>
            <a:prstGeom prst="roundRect">
              <a:avLst>
                <a:gd name="adj" fmla="val 10000"/>
              </a:avLst>
            </a:prstGeom>
            <a:grp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a:lstStyle/>
            <a:p>
              <a:endParaRPr lang="sv-SE"/>
            </a:p>
          </p:txBody>
        </p:sp>
        <p:sp>
          <p:nvSpPr>
            <p:cNvPr id="32" name="Rektangel: rundade hörn 10">
              <a:extLst>
                <a:ext uri="{FF2B5EF4-FFF2-40B4-BE49-F238E27FC236}">
                  <a16:creationId xmlns:a16="http://schemas.microsoft.com/office/drawing/2014/main" id="{2B116046-36B2-0780-62D1-65B85870ADF4}"/>
                </a:ext>
              </a:extLst>
            </p:cNvPr>
            <p:cNvSpPr txBox="1"/>
            <p:nvPr/>
          </p:nvSpPr>
          <p:spPr>
            <a:xfrm>
              <a:off x="4260189" y="17312"/>
              <a:ext cx="975035" cy="556435"/>
            </a:xfrm>
            <a:prstGeom prst="rect">
              <a:avLst/>
            </a:prstGeom>
            <a:grpFill/>
          </p:spPr>
          <p:style>
            <a:lnRef idx="0">
              <a:scrgbClr r="0" g="0" b="0"/>
            </a:lnRef>
            <a:fillRef idx="0">
              <a:scrgbClr r="0" g="0" b="0"/>
            </a:fillRef>
            <a:effectRef idx="0">
              <a:scrgbClr r="0" g="0" b="0"/>
            </a:effectRef>
            <a:fontRef idx="minor">
              <a:schemeClr val="lt1"/>
            </a:fontRef>
          </p:style>
          <p:txBody>
            <a:bodyPr spcFirstLastPara="0" vert="horz" wrap="square" lIns="41910" tIns="41910" rIns="41910" bIns="41910" numCol="1" spcCol="1270" anchor="ctr" anchorCtr="0">
              <a:noAutofit/>
            </a:bodyPr>
            <a:lstStyle/>
            <a:p>
              <a:pPr marL="0" lvl="0" indent="0" algn="ctr" defTabSz="488950">
                <a:lnSpc>
                  <a:spcPct val="90000"/>
                </a:lnSpc>
                <a:spcBef>
                  <a:spcPct val="0"/>
                </a:spcBef>
                <a:spcAft>
                  <a:spcPct val="35000"/>
                </a:spcAft>
                <a:buNone/>
              </a:pPr>
              <a:r>
                <a:rPr lang="sv-SE" sz="1100" kern="1200" dirty="0">
                  <a:solidFill>
                    <a:schemeClr val="tx1"/>
                  </a:solidFill>
                </a:rPr>
                <a:t>Tilldelning</a:t>
              </a:r>
            </a:p>
          </p:txBody>
        </p:sp>
      </p:grpSp>
      <p:pic>
        <p:nvPicPr>
          <p:cNvPr id="6" name="Bildobjekt 5">
            <a:extLst>
              <a:ext uri="{FF2B5EF4-FFF2-40B4-BE49-F238E27FC236}">
                <a16:creationId xmlns:a16="http://schemas.microsoft.com/office/drawing/2014/main" id="{1207FF70-B582-2EA0-8753-EA7E3FC28239}"/>
              </a:ext>
            </a:extLst>
          </p:cNvPr>
          <p:cNvPicPr>
            <a:picLocks noChangeAspect="1"/>
          </p:cNvPicPr>
          <p:nvPr/>
        </p:nvPicPr>
        <p:blipFill>
          <a:blip r:embed="rId3"/>
          <a:stretch>
            <a:fillRect/>
          </a:stretch>
        </p:blipFill>
        <p:spPr>
          <a:xfrm>
            <a:off x="1164732" y="656549"/>
            <a:ext cx="3748462" cy="5766363"/>
          </a:xfrm>
          <a:prstGeom prst="rect">
            <a:avLst/>
          </a:prstGeom>
          <a:effectLst>
            <a:outerShdw blurRad="50800" dist="38100" dir="2700000" algn="tl" rotWithShape="0">
              <a:prstClr val="black">
                <a:alpha val="40000"/>
              </a:prstClr>
            </a:outerShdw>
          </a:effectLst>
        </p:spPr>
      </p:pic>
      <p:pic>
        <p:nvPicPr>
          <p:cNvPr id="10" name="Bildobjekt 9">
            <a:extLst>
              <a:ext uri="{FF2B5EF4-FFF2-40B4-BE49-F238E27FC236}">
                <a16:creationId xmlns:a16="http://schemas.microsoft.com/office/drawing/2014/main" id="{70646E4F-5549-5734-F015-D968195CE45D}"/>
              </a:ext>
            </a:extLst>
          </p:cNvPr>
          <p:cNvPicPr>
            <a:picLocks noChangeAspect="1"/>
          </p:cNvPicPr>
          <p:nvPr/>
        </p:nvPicPr>
        <p:blipFill>
          <a:blip r:embed="rId4"/>
          <a:stretch>
            <a:fillRect/>
          </a:stretch>
        </p:blipFill>
        <p:spPr>
          <a:xfrm>
            <a:off x="5166788" y="613278"/>
            <a:ext cx="4568365" cy="5766363"/>
          </a:xfrm>
          <a:prstGeom prst="rect">
            <a:avLst/>
          </a:prstGeom>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37377916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100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E22A3A29-0F0C-23F9-410E-6EC4F9B623FC}"/>
              </a:ext>
            </a:extLst>
          </p:cNvPr>
          <p:cNvSpPr>
            <a:spLocks noGrp="1"/>
          </p:cNvSpPr>
          <p:nvPr>
            <p:ph type="title"/>
          </p:nvPr>
        </p:nvSpPr>
        <p:spPr/>
        <p:txBody>
          <a:bodyPr anchor="b">
            <a:normAutofit/>
          </a:bodyPr>
          <a:lstStyle/>
          <a:p>
            <a:r>
              <a:rPr lang="sv-SE">
                <a:cs typeface="Calibri"/>
              </a:rPr>
              <a:t>Utvärderingskriterier avrop</a:t>
            </a:r>
          </a:p>
          <a:p>
            <a:endParaRPr lang="sv-SE" dirty="0">
              <a:cs typeface="Calibri Light"/>
            </a:endParaRPr>
          </a:p>
        </p:txBody>
      </p:sp>
      <p:graphicFrame>
        <p:nvGraphicFramePr>
          <p:cNvPr id="6" name="Platshållare för innehåll 2">
            <a:extLst>
              <a:ext uri="{FF2B5EF4-FFF2-40B4-BE49-F238E27FC236}">
                <a16:creationId xmlns:a16="http://schemas.microsoft.com/office/drawing/2014/main" id="{3E4D1200-FF16-34FA-9E8A-3B68FF58883A}"/>
              </a:ext>
            </a:extLst>
          </p:cNvPr>
          <p:cNvGraphicFramePr>
            <a:graphicFrameLocks noGrp="1"/>
          </p:cNvGraphicFramePr>
          <p:nvPr>
            <p:ph idx="1"/>
            <p:extLst>
              <p:ext uri="{D42A27DB-BD31-4B8C-83A1-F6EECF244321}">
                <p14:modId xmlns:p14="http://schemas.microsoft.com/office/powerpoint/2010/main" val="3187613937"/>
              </p:ext>
            </p:extLst>
          </p:nvPr>
        </p:nvGraphicFramePr>
        <p:xfrm>
          <a:off x="1111250" y="2044700"/>
          <a:ext cx="8642350" cy="331152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Platshållare för datum 3">
            <a:extLst>
              <a:ext uri="{FF2B5EF4-FFF2-40B4-BE49-F238E27FC236}">
                <a16:creationId xmlns:a16="http://schemas.microsoft.com/office/drawing/2014/main" id="{EE78A95E-A126-4152-3F75-9CD5F558ABE5}"/>
              </a:ext>
            </a:extLst>
          </p:cNvPr>
          <p:cNvSpPr>
            <a:spLocks noGrp="1"/>
          </p:cNvSpPr>
          <p:nvPr>
            <p:ph type="dt" sz="half" idx="10"/>
          </p:nvPr>
        </p:nvSpPr>
        <p:spPr/>
        <p:txBody>
          <a:bodyPr anchor="ctr">
            <a:normAutofit/>
          </a:bodyPr>
          <a:lstStyle/>
          <a:p>
            <a:pPr>
              <a:spcAft>
                <a:spcPts val="600"/>
              </a:spcAft>
            </a:pPr>
            <a:fld id="{30AA9D6B-8249-4421-990A-F814DDF58088}" type="datetime1">
              <a:rPr lang="sv-SE" smtClean="0"/>
              <a:t>2026-02-09</a:t>
            </a:fld>
            <a:endParaRPr lang="sv-SE"/>
          </a:p>
        </p:txBody>
      </p:sp>
      <p:sp>
        <p:nvSpPr>
          <p:cNvPr id="3" name="Platshållare för sidfot 2">
            <a:extLst>
              <a:ext uri="{FF2B5EF4-FFF2-40B4-BE49-F238E27FC236}">
                <a16:creationId xmlns:a16="http://schemas.microsoft.com/office/drawing/2014/main" id="{12E7FF54-4B31-A961-0501-E74DE8AAA670}"/>
              </a:ext>
            </a:extLst>
          </p:cNvPr>
          <p:cNvSpPr>
            <a:spLocks noGrp="1"/>
          </p:cNvSpPr>
          <p:nvPr>
            <p:ph type="ftr" sz="quarter" idx="11"/>
          </p:nvPr>
        </p:nvSpPr>
        <p:spPr/>
        <p:txBody>
          <a:bodyPr/>
          <a:lstStyle/>
          <a:p>
            <a:r>
              <a:rPr lang="sv-SE"/>
              <a:t>Sveriges regioner i samverkan</a:t>
            </a:r>
            <a:endParaRPr lang="sv-SE" dirty="0"/>
          </a:p>
        </p:txBody>
      </p:sp>
      <p:sp>
        <p:nvSpPr>
          <p:cNvPr id="28" name="Rubrik 1">
            <a:extLst>
              <a:ext uri="{FF2B5EF4-FFF2-40B4-BE49-F238E27FC236}">
                <a16:creationId xmlns:a16="http://schemas.microsoft.com/office/drawing/2014/main" id="{F0E201C4-10AC-F6F5-1E65-0EDDADA717A9}"/>
              </a:ext>
            </a:extLst>
          </p:cNvPr>
          <p:cNvSpPr txBox="1">
            <a:spLocks/>
          </p:cNvSpPr>
          <p:nvPr/>
        </p:nvSpPr>
        <p:spPr>
          <a:xfrm rot="-10800000" flipV="1">
            <a:off x="8143699" y="601553"/>
            <a:ext cx="2088890" cy="772792"/>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endParaRPr lang="sv-SE" dirty="0">
              <a:ea typeface="Calibri Light"/>
              <a:cs typeface="Calibri Light"/>
            </a:endParaRPr>
          </a:p>
        </p:txBody>
      </p:sp>
      <p:grpSp>
        <p:nvGrpSpPr>
          <p:cNvPr id="5" name="Grupp 4">
            <a:extLst>
              <a:ext uri="{FF2B5EF4-FFF2-40B4-BE49-F238E27FC236}">
                <a16:creationId xmlns:a16="http://schemas.microsoft.com/office/drawing/2014/main" id="{CA7BF712-F768-95DF-504B-2C616126D120}"/>
              </a:ext>
            </a:extLst>
          </p:cNvPr>
          <p:cNvGrpSpPr/>
          <p:nvPr/>
        </p:nvGrpSpPr>
        <p:grpSpPr>
          <a:xfrm>
            <a:off x="4514849" y="5841225"/>
            <a:ext cx="1009659" cy="591059"/>
            <a:chOff x="2309" y="0"/>
            <a:chExt cx="1009659" cy="591059"/>
          </a:xfrm>
          <a:solidFill>
            <a:schemeClr val="bg1">
              <a:lumMod val="85000"/>
            </a:schemeClr>
          </a:solidFill>
        </p:grpSpPr>
        <p:sp>
          <p:nvSpPr>
            <p:cNvPr id="16" name="Rektangel: rundade hörn 15">
              <a:extLst>
                <a:ext uri="{FF2B5EF4-FFF2-40B4-BE49-F238E27FC236}">
                  <a16:creationId xmlns:a16="http://schemas.microsoft.com/office/drawing/2014/main" id="{A53104FF-A3F3-A203-17C6-4FB77A31B4B6}"/>
                </a:ext>
              </a:extLst>
            </p:cNvPr>
            <p:cNvSpPr/>
            <p:nvPr/>
          </p:nvSpPr>
          <p:spPr>
            <a:xfrm>
              <a:off x="2309" y="0"/>
              <a:ext cx="1009659" cy="591059"/>
            </a:xfrm>
            <a:prstGeom prst="roundRect">
              <a:avLst>
                <a:gd name="adj" fmla="val 10000"/>
              </a:avLst>
            </a:prstGeom>
            <a:grp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a:lstStyle/>
            <a:p>
              <a:endParaRPr lang="sv-SE"/>
            </a:p>
          </p:txBody>
        </p:sp>
        <p:sp>
          <p:nvSpPr>
            <p:cNvPr id="17" name="Rektangel: rundade hörn 4">
              <a:extLst>
                <a:ext uri="{FF2B5EF4-FFF2-40B4-BE49-F238E27FC236}">
                  <a16:creationId xmlns:a16="http://schemas.microsoft.com/office/drawing/2014/main" id="{9C37AF4A-4464-6506-FB19-871114D6380A}"/>
                </a:ext>
              </a:extLst>
            </p:cNvPr>
            <p:cNvSpPr txBox="1"/>
            <p:nvPr/>
          </p:nvSpPr>
          <p:spPr>
            <a:xfrm>
              <a:off x="19621" y="17312"/>
              <a:ext cx="975035" cy="556435"/>
            </a:xfrm>
            <a:prstGeom prst="rect">
              <a:avLst/>
            </a:prstGeom>
            <a:grpFill/>
          </p:spPr>
          <p:style>
            <a:lnRef idx="0">
              <a:scrgbClr r="0" g="0" b="0"/>
            </a:lnRef>
            <a:fillRef idx="0">
              <a:scrgbClr r="0" g="0" b="0"/>
            </a:fillRef>
            <a:effectRef idx="0">
              <a:scrgbClr r="0" g="0" b="0"/>
            </a:effectRef>
            <a:fontRef idx="minor">
              <a:schemeClr val="lt1"/>
            </a:fontRef>
          </p:style>
          <p:txBody>
            <a:bodyPr spcFirstLastPara="0" vert="horz" wrap="square" lIns="41910" tIns="41910" rIns="41910" bIns="41910" numCol="1" spcCol="1270" anchor="ctr" anchorCtr="0">
              <a:noAutofit/>
            </a:bodyPr>
            <a:lstStyle/>
            <a:p>
              <a:pPr marL="0" lvl="0" indent="0" algn="ctr" defTabSz="488950">
                <a:lnSpc>
                  <a:spcPct val="90000"/>
                </a:lnSpc>
                <a:spcBef>
                  <a:spcPct val="0"/>
                </a:spcBef>
                <a:spcAft>
                  <a:spcPct val="35000"/>
                </a:spcAft>
                <a:buNone/>
              </a:pPr>
              <a:r>
                <a:rPr lang="sv-SE" sz="1100" kern="1200" dirty="0">
                  <a:solidFill>
                    <a:schemeClr val="tx1"/>
                  </a:solidFill>
                </a:rPr>
                <a:t>Avrop</a:t>
              </a:r>
            </a:p>
          </p:txBody>
        </p:sp>
      </p:grpSp>
      <p:grpSp>
        <p:nvGrpSpPr>
          <p:cNvPr id="7" name="Grupp 6">
            <a:extLst>
              <a:ext uri="{FF2B5EF4-FFF2-40B4-BE49-F238E27FC236}">
                <a16:creationId xmlns:a16="http://schemas.microsoft.com/office/drawing/2014/main" id="{33D0F80A-D6EC-C13A-6717-D1E849C1DA98}"/>
              </a:ext>
            </a:extLst>
          </p:cNvPr>
          <p:cNvGrpSpPr/>
          <p:nvPr/>
        </p:nvGrpSpPr>
        <p:grpSpPr>
          <a:xfrm>
            <a:off x="5928372" y="5841225"/>
            <a:ext cx="1009659" cy="591059"/>
            <a:chOff x="1415832" y="0"/>
            <a:chExt cx="1009659" cy="591059"/>
          </a:xfrm>
          <a:solidFill>
            <a:schemeClr val="bg1">
              <a:lumMod val="85000"/>
            </a:schemeClr>
          </a:solidFill>
        </p:grpSpPr>
        <p:sp>
          <p:nvSpPr>
            <p:cNvPr id="14" name="Rektangel: rundade hörn 13">
              <a:extLst>
                <a:ext uri="{FF2B5EF4-FFF2-40B4-BE49-F238E27FC236}">
                  <a16:creationId xmlns:a16="http://schemas.microsoft.com/office/drawing/2014/main" id="{BAB9D6DF-E68F-EFEC-AD04-229B0735E205}"/>
                </a:ext>
              </a:extLst>
            </p:cNvPr>
            <p:cNvSpPr/>
            <p:nvPr/>
          </p:nvSpPr>
          <p:spPr>
            <a:xfrm>
              <a:off x="1415832" y="0"/>
              <a:ext cx="1009659" cy="591059"/>
            </a:xfrm>
            <a:prstGeom prst="roundRect">
              <a:avLst>
                <a:gd name="adj" fmla="val 10000"/>
              </a:avLst>
            </a:prstGeom>
            <a:grp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a:lstStyle/>
            <a:p>
              <a:endParaRPr lang="sv-SE"/>
            </a:p>
          </p:txBody>
        </p:sp>
        <p:sp>
          <p:nvSpPr>
            <p:cNvPr id="15" name="Rektangel: rundade hörn 6">
              <a:extLst>
                <a:ext uri="{FF2B5EF4-FFF2-40B4-BE49-F238E27FC236}">
                  <a16:creationId xmlns:a16="http://schemas.microsoft.com/office/drawing/2014/main" id="{B3F3FDF0-E73C-58EE-A263-3425F3863AFD}"/>
                </a:ext>
              </a:extLst>
            </p:cNvPr>
            <p:cNvSpPr txBox="1"/>
            <p:nvPr/>
          </p:nvSpPr>
          <p:spPr>
            <a:xfrm>
              <a:off x="1433144" y="17312"/>
              <a:ext cx="975035" cy="556435"/>
            </a:xfrm>
            <a:prstGeom prst="rect">
              <a:avLst/>
            </a:prstGeom>
            <a:grpFill/>
          </p:spPr>
          <p:style>
            <a:lnRef idx="0">
              <a:scrgbClr r="0" g="0" b="0"/>
            </a:lnRef>
            <a:fillRef idx="0">
              <a:scrgbClr r="0" g="0" b="0"/>
            </a:fillRef>
            <a:effectRef idx="0">
              <a:scrgbClr r="0" g="0" b="0"/>
            </a:effectRef>
            <a:fontRef idx="minor">
              <a:schemeClr val="lt1"/>
            </a:fontRef>
          </p:style>
          <p:txBody>
            <a:bodyPr spcFirstLastPara="0" vert="horz" wrap="square" lIns="41910" tIns="41910" rIns="41910" bIns="41910" numCol="1" spcCol="1270" anchor="ctr" anchorCtr="0">
              <a:noAutofit/>
            </a:bodyPr>
            <a:lstStyle/>
            <a:p>
              <a:pPr marL="0" lvl="0" indent="0" algn="ctr" defTabSz="488950">
                <a:lnSpc>
                  <a:spcPct val="90000"/>
                </a:lnSpc>
                <a:spcBef>
                  <a:spcPct val="0"/>
                </a:spcBef>
                <a:spcAft>
                  <a:spcPct val="35000"/>
                </a:spcAft>
                <a:buNone/>
              </a:pPr>
              <a:r>
                <a:rPr lang="sv-SE" sz="1100" kern="1200" dirty="0">
                  <a:solidFill>
                    <a:schemeClr val="tx1"/>
                  </a:solidFill>
                </a:rPr>
                <a:t>Svar</a:t>
              </a:r>
            </a:p>
          </p:txBody>
        </p:sp>
      </p:grpSp>
      <p:grpSp>
        <p:nvGrpSpPr>
          <p:cNvPr id="8" name="Grupp 7">
            <a:extLst>
              <a:ext uri="{FF2B5EF4-FFF2-40B4-BE49-F238E27FC236}">
                <a16:creationId xmlns:a16="http://schemas.microsoft.com/office/drawing/2014/main" id="{BECAA80D-C1BD-94DC-3A16-97E28EEB691D}"/>
              </a:ext>
            </a:extLst>
          </p:cNvPr>
          <p:cNvGrpSpPr/>
          <p:nvPr/>
        </p:nvGrpSpPr>
        <p:grpSpPr>
          <a:xfrm>
            <a:off x="7373791" y="5841225"/>
            <a:ext cx="1009659" cy="591059"/>
            <a:chOff x="2861251" y="0"/>
            <a:chExt cx="1009659" cy="591059"/>
          </a:xfrm>
          <a:solidFill>
            <a:schemeClr val="bg1">
              <a:lumMod val="85000"/>
            </a:schemeClr>
          </a:solidFill>
        </p:grpSpPr>
        <p:sp>
          <p:nvSpPr>
            <p:cNvPr id="12" name="Rektangel: rundade hörn 11">
              <a:extLst>
                <a:ext uri="{FF2B5EF4-FFF2-40B4-BE49-F238E27FC236}">
                  <a16:creationId xmlns:a16="http://schemas.microsoft.com/office/drawing/2014/main" id="{7141A0FD-68AE-F268-0E54-B7C6B437F5F8}"/>
                </a:ext>
              </a:extLst>
            </p:cNvPr>
            <p:cNvSpPr/>
            <p:nvPr/>
          </p:nvSpPr>
          <p:spPr>
            <a:xfrm>
              <a:off x="2861251" y="0"/>
              <a:ext cx="1009659" cy="591059"/>
            </a:xfrm>
            <a:prstGeom prst="roundRect">
              <a:avLst>
                <a:gd name="adj" fmla="val 10000"/>
              </a:avLst>
            </a:prstGeom>
            <a:grp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a:lstStyle/>
            <a:p>
              <a:endParaRPr lang="sv-SE"/>
            </a:p>
          </p:txBody>
        </p:sp>
        <p:sp>
          <p:nvSpPr>
            <p:cNvPr id="13" name="Rektangel: rundade hörn 8">
              <a:extLst>
                <a:ext uri="{FF2B5EF4-FFF2-40B4-BE49-F238E27FC236}">
                  <a16:creationId xmlns:a16="http://schemas.microsoft.com/office/drawing/2014/main" id="{5BEC9ED7-0C34-598D-4251-E01CA9D52EF4}"/>
                </a:ext>
              </a:extLst>
            </p:cNvPr>
            <p:cNvSpPr txBox="1"/>
            <p:nvPr/>
          </p:nvSpPr>
          <p:spPr>
            <a:xfrm>
              <a:off x="2878563" y="17312"/>
              <a:ext cx="975035" cy="556435"/>
            </a:xfrm>
            <a:prstGeom prst="rect">
              <a:avLst/>
            </a:prstGeom>
            <a:solidFill>
              <a:srgbClr val="92D050"/>
            </a:solidFill>
          </p:spPr>
          <p:style>
            <a:lnRef idx="0">
              <a:scrgbClr r="0" g="0" b="0"/>
            </a:lnRef>
            <a:fillRef idx="0">
              <a:scrgbClr r="0" g="0" b="0"/>
            </a:fillRef>
            <a:effectRef idx="0">
              <a:scrgbClr r="0" g="0" b="0"/>
            </a:effectRef>
            <a:fontRef idx="minor">
              <a:schemeClr val="lt1"/>
            </a:fontRef>
          </p:style>
          <p:txBody>
            <a:bodyPr spcFirstLastPara="0" vert="horz" wrap="square" lIns="41910" tIns="41910" rIns="41910" bIns="41910" numCol="1" spcCol="1270" anchor="ctr" anchorCtr="0">
              <a:noAutofit/>
            </a:bodyPr>
            <a:lstStyle/>
            <a:p>
              <a:pPr marL="0" lvl="0" indent="0" algn="ctr" defTabSz="488950">
                <a:lnSpc>
                  <a:spcPct val="90000"/>
                </a:lnSpc>
                <a:spcBef>
                  <a:spcPct val="0"/>
                </a:spcBef>
                <a:spcAft>
                  <a:spcPct val="35000"/>
                </a:spcAft>
                <a:buNone/>
              </a:pPr>
              <a:r>
                <a:rPr lang="sv-SE" sz="1100" kern="1200" dirty="0">
                  <a:solidFill>
                    <a:schemeClr val="tx1"/>
                  </a:solidFill>
                </a:rPr>
                <a:t>Utvärdering</a:t>
              </a:r>
            </a:p>
          </p:txBody>
        </p:sp>
      </p:grpSp>
      <p:grpSp>
        <p:nvGrpSpPr>
          <p:cNvPr id="9" name="Grupp 8">
            <a:extLst>
              <a:ext uri="{FF2B5EF4-FFF2-40B4-BE49-F238E27FC236}">
                <a16:creationId xmlns:a16="http://schemas.microsoft.com/office/drawing/2014/main" id="{C41BF6A6-3EB6-A390-1501-874592A2B373}"/>
              </a:ext>
            </a:extLst>
          </p:cNvPr>
          <p:cNvGrpSpPr/>
          <p:nvPr/>
        </p:nvGrpSpPr>
        <p:grpSpPr>
          <a:xfrm>
            <a:off x="8755417" y="5841225"/>
            <a:ext cx="1009659" cy="591059"/>
            <a:chOff x="4242877" y="0"/>
            <a:chExt cx="1009659" cy="591059"/>
          </a:xfrm>
          <a:solidFill>
            <a:schemeClr val="bg1">
              <a:lumMod val="85000"/>
            </a:schemeClr>
          </a:solidFill>
        </p:grpSpPr>
        <p:sp>
          <p:nvSpPr>
            <p:cNvPr id="10" name="Rektangel: rundade hörn 9">
              <a:extLst>
                <a:ext uri="{FF2B5EF4-FFF2-40B4-BE49-F238E27FC236}">
                  <a16:creationId xmlns:a16="http://schemas.microsoft.com/office/drawing/2014/main" id="{E9EA23E1-6AF4-31B1-B1F8-68787AC927D0}"/>
                </a:ext>
              </a:extLst>
            </p:cNvPr>
            <p:cNvSpPr/>
            <p:nvPr/>
          </p:nvSpPr>
          <p:spPr>
            <a:xfrm>
              <a:off x="4242877" y="0"/>
              <a:ext cx="1009659" cy="591059"/>
            </a:xfrm>
            <a:prstGeom prst="roundRect">
              <a:avLst>
                <a:gd name="adj" fmla="val 10000"/>
              </a:avLst>
            </a:prstGeom>
            <a:grp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a:lstStyle/>
            <a:p>
              <a:endParaRPr lang="sv-SE"/>
            </a:p>
          </p:txBody>
        </p:sp>
        <p:sp>
          <p:nvSpPr>
            <p:cNvPr id="11" name="Rektangel: rundade hörn 10">
              <a:extLst>
                <a:ext uri="{FF2B5EF4-FFF2-40B4-BE49-F238E27FC236}">
                  <a16:creationId xmlns:a16="http://schemas.microsoft.com/office/drawing/2014/main" id="{EB825BD4-8E20-B553-264D-1CE1B286391D}"/>
                </a:ext>
              </a:extLst>
            </p:cNvPr>
            <p:cNvSpPr txBox="1"/>
            <p:nvPr/>
          </p:nvSpPr>
          <p:spPr>
            <a:xfrm>
              <a:off x="4260189" y="17312"/>
              <a:ext cx="975035" cy="556435"/>
            </a:xfrm>
            <a:prstGeom prst="rect">
              <a:avLst/>
            </a:prstGeom>
            <a:grpFill/>
          </p:spPr>
          <p:style>
            <a:lnRef idx="0">
              <a:scrgbClr r="0" g="0" b="0"/>
            </a:lnRef>
            <a:fillRef idx="0">
              <a:scrgbClr r="0" g="0" b="0"/>
            </a:fillRef>
            <a:effectRef idx="0">
              <a:scrgbClr r="0" g="0" b="0"/>
            </a:effectRef>
            <a:fontRef idx="minor">
              <a:schemeClr val="lt1"/>
            </a:fontRef>
          </p:style>
          <p:txBody>
            <a:bodyPr spcFirstLastPara="0" vert="horz" wrap="square" lIns="41910" tIns="41910" rIns="41910" bIns="41910" numCol="1" spcCol="1270" anchor="ctr" anchorCtr="0">
              <a:noAutofit/>
            </a:bodyPr>
            <a:lstStyle/>
            <a:p>
              <a:pPr marL="0" lvl="0" indent="0" algn="ctr" defTabSz="488950">
                <a:lnSpc>
                  <a:spcPct val="90000"/>
                </a:lnSpc>
                <a:spcBef>
                  <a:spcPct val="0"/>
                </a:spcBef>
                <a:spcAft>
                  <a:spcPct val="35000"/>
                </a:spcAft>
                <a:buNone/>
              </a:pPr>
              <a:r>
                <a:rPr lang="sv-SE" sz="1100" kern="1200" dirty="0">
                  <a:solidFill>
                    <a:schemeClr val="tx1"/>
                  </a:solidFill>
                </a:rPr>
                <a:t>Tilldelning</a:t>
              </a:r>
            </a:p>
          </p:txBody>
        </p:sp>
      </p:grpSp>
    </p:spTree>
    <p:extLst>
      <p:ext uri="{BB962C8B-B14F-4D97-AF65-F5344CB8AC3E}">
        <p14:creationId xmlns:p14="http://schemas.microsoft.com/office/powerpoint/2010/main" val="426137944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F9F6670D-3A8E-DB09-D5E7-C4F9428EB07C}"/>
              </a:ext>
            </a:extLst>
          </p:cNvPr>
          <p:cNvSpPr>
            <a:spLocks noGrp="1"/>
          </p:cNvSpPr>
          <p:nvPr>
            <p:ph type="title"/>
          </p:nvPr>
        </p:nvSpPr>
        <p:spPr/>
        <p:txBody>
          <a:bodyPr/>
          <a:lstStyle/>
          <a:p>
            <a:r>
              <a:rPr lang="sv-SE" dirty="0"/>
              <a:t>Utvärdera inkomna avrop, antal timmar/pass</a:t>
            </a:r>
          </a:p>
        </p:txBody>
      </p:sp>
      <p:graphicFrame>
        <p:nvGraphicFramePr>
          <p:cNvPr id="5" name="Tabell 5">
            <a:extLst>
              <a:ext uri="{FF2B5EF4-FFF2-40B4-BE49-F238E27FC236}">
                <a16:creationId xmlns:a16="http://schemas.microsoft.com/office/drawing/2014/main" id="{72CE04A6-814B-9628-DA0B-56CFD89666D5}"/>
              </a:ext>
            </a:extLst>
          </p:cNvPr>
          <p:cNvGraphicFramePr>
            <a:graphicFrameLocks noGrp="1"/>
          </p:cNvGraphicFramePr>
          <p:nvPr>
            <p:ph idx="1"/>
            <p:extLst>
              <p:ext uri="{D42A27DB-BD31-4B8C-83A1-F6EECF244321}">
                <p14:modId xmlns:p14="http://schemas.microsoft.com/office/powerpoint/2010/main" val="1618757638"/>
              </p:ext>
            </p:extLst>
          </p:nvPr>
        </p:nvGraphicFramePr>
        <p:xfrm>
          <a:off x="1111250" y="2044700"/>
          <a:ext cx="9009143" cy="2661920"/>
        </p:xfrm>
        <a:graphic>
          <a:graphicData uri="http://schemas.openxmlformats.org/drawingml/2006/table">
            <a:tbl>
              <a:tblPr firstRow="1" bandRow="1">
                <a:tableStyleId>{3B4B98B0-60AC-42C2-AFA5-B58CD77FA1E5}</a:tableStyleId>
              </a:tblPr>
              <a:tblGrid>
                <a:gridCol w="1694430">
                  <a:extLst>
                    <a:ext uri="{9D8B030D-6E8A-4147-A177-3AD203B41FA5}">
                      <a16:colId xmlns:a16="http://schemas.microsoft.com/office/drawing/2014/main" val="2479824828"/>
                    </a:ext>
                  </a:extLst>
                </a:gridCol>
                <a:gridCol w="7314713">
                  <a:extLst>
                    <a:ext uri="{9D8B030D-6E8A-4147-A177-3AD203B41FA5}">
                      <a16:colId xmlns:a16="http://schemas.microsoft.com/office/drawing/2014/main" val="4058220250"/>
                    </a:ext>
                  </a:extLst>
                </a:gridCol>
              </a:tblGrid>
              <a:tr h="370840">
                <a:tc>
                  <a:txBody>
                    <a:bodyPr/>
                    <a:lstStyle/>
                    <a:p>
                      <a:r>
                        <a:rPr lang="sv-SE" b="0" dirty="0"/>
                        <a:t>5 poäng</a:t>
                      </a:r>
                    </a:p>
                  </a:txBody>
                  <a:tcPr/>
                </a:tc>
                <a:tc>
                  <a:txBody>
                    <a:bodyPr/>
                    <a:lstStyle/>
                    <a:p>
                      <a:r>
                        <a:rPr lang="sv-SE" b="0" dirty="0"/>
                        <a:t>Täcker 100 procent av bemanningen för uppdraget (=100 %)</a:t>
                      </a:r>
                    </a:p>
                  </a:txBody>
                  <a:tcPr>
                    <a:solidFill>
                      <a:schemeClr val="bg1"/>
                    </a:solidFill>
                  </a:tcPr>
                </a:tc>
                <a:extLst>
                  <a:ext uri="{0D108BD9-81ED-4DB2-BD59-A6C34878D82A}">
                    <a16:rowId xmlns:a16="http://schemas.microsoft.com/office/drawing/2014/main" val="2452425966"/>
                  </a:ext>
                </a:extLst>
              </a:tr>
              <a:tr h="370840">
                <a:tc>
                  <a:txBody>
                    <a:bodyPr/>
                    <a:lstStyle/>
                    <a:p>
                      <a:r>
                        <a:rPr lang="sv-SE" dirty="0"/>
                        <a:t>4 poäng</a:t>
                      </a:r>
                    </a:p>
                  </a:txBody>
                  <a:tcPr/>
                </a:tc>
                <a:tc>
                  <a:txBody>
                    <a:bodyPr/>
                    <a:lstStyle/>
                    <a:p>
                      <a:r>
                        <a:rPr lang="sv-SE" dirty="0"/>
                        <a:t>Täcker mer än 80 procent av bemanningen för uppdraget (&gt;80% till och med 99%) </a:t>
                      </a:r>
                    </a:p>
                  </a:txBody>
                  <a:tcPr/>
                </a:tc>
                <a:extLst>
                  <a:ext uri="{0D108BD9-81ED-4DB2-BD59-A6C34878D82A}">
                    <a16:rowId xmlns:a16="http://schemas.microsoft.com/office/drawing/2014/main" val="2389783065"/>
                  </a:ext>
                </a:extLst>
              </a:tr>
              <a:tr h="370840">
                <a:tc>
                  <a:txBody>
                    <a:bodyPr/>
                    <a:lstStyle/>
                    <a:p>
                      <a:r>
                        <a:rPr lang="sv-SE" dirty="0"/>
                        <a:t>3 poäng</a:t>
                      </a:r>
                    </a:p>
                  </a:txBody>
                  <a:tcPr/>
                </a:tc>
                <a:tc>
                  <a:txBody>
                    <a:bodyPr/>
                    <a:lstStyle/>
                    <a:p>
                      <a:r>
                        <a:rPr lang="sv-SE" dirty="0"/>
                        <a:t>Täcker minst 50 procent av bemanningen för uppdraget (&gt;50% till och med 80%)</a:t>
                      </a:r>
                    </a:p>
                  </a:txBody>
                  <a:tcPr/>
                </a:tc>
                <a:extLst>
                  <a:ext uri="{0D108BD9-81ED-4DB2-BD59-A6C34878D82A}">
                    <a16:rowId xmlns:a16="http://schemas.microsoft.com/office/drawing/2014/main" val="3861031369"/>
                  </a:ext>
                </a:extLst>
              </a:tr>
              <a:tr h="370840">
                <a:tc>
                  <a:txBody>
                    <a:bodyPr/>
                    <a:lstStyle/>
                    <a:p>
                      <a:r>
                        <a:rPr lang="sv-SE" dirty="0"/>
                        <a:t>2 poäng</a:t>
                      </a:r>
                    </a:p>
                  </a:txBody>
                  <a:tcPr/>
                </a:tc>
                <a:tc>
                  <a:txBody>
                    <a:bodyPr/>
                    <a:lstStyle/>
                    <a:p>
                      <a:r>
                        <a:rPr lang="sv-SE" dirty="0"/>
                        <a:t>Täcker minst 25 procent av bemanningen (&gt;25% till och med 49%)</a:t>
                      </a:r>
                    </a:p>
                  </a:txBody>
                  <a:tcPr/>
                </a:tc>
                <a:extLst>
                  <a:ext uri="{0D108BD9-81ED-4DB2-BD59-A6C34878D82A}">
                    <a16:rowId xmlns:a16="http://schemas.microsoft.com/office/drawing/2014/main" val="82296699"/>
                  </a:ext>
                </a:extLst>
              </a:tr>
              <a:tr h="370840">
                <a:tc>
                  <a:txBody>
                    <a:bodyPr/>
                    <a:lstStyle/>
                    <a:p>
                      <a:r>
                        <a:rPr lang="sv-SE" dirty="0"/>
                        <a:t>1 poäng</a:t>
                      </a:r>
                    </a:p>
                  </a:txBody>
                  <a:tcPr/>
                </a:tc>
                <a:tc>
                  <a:txBody>
                    <a:bodyPr/>
                    <a:lstStyle/>
                    <a:p>
                      <a:r>
                        <a:rPr lang="sv-SE" dirty="0"/>
                        <a:t>Täcker mindre än 25 procent av bemanningen (&gt;25%)</a:t>
                      </a:r>
                    </a:p>
                  </a:txBody>
                  <a:tcPr/>
                </a:tc>
                <a:extLst>
                  <a:ext uri="{0D108BD9-81ED-4DB2-BD59-A6C34878D82A}">
                    <a16:rowId xmlns:a16="http://schemas.microsoft.com/office/drawing/2014/main" val="2995926599"/>
                  </a:ext>
                </a:extLst>
              </a:tr>
            </a:tbl>
          </a:graphicData>
        </a:graphic>
      </p:graphicFrame>
      <p:sp>
        <p:nvSpPr>
          <p:cNvPr id="4" name="Platshållare för datum 3">
            <a:extLst>
              <a:ext uri="{FF2B5EF4-FFF2-40B4-BE49-F238E27FC236}">
                <a16:creationId xmlns:a16="http://schemas.microsoft.com/office/drawing/2014/main" id="{9C69498A-E278-5625-74EE-8223A61D0A7F}"/>
              </a:ext>
            </a:extLst>
          </p:cNvPr>
          <p:cNvSpPr>
            <a:spLocks noGrp="1"/>
          </p:cNvSpPr>
          <p:nvPr>
            <p:ph type="dt" sz="half" idx="10"/>
          </p:nvPr>
        </p:nvSpPr>
        <p:spPr/>
        <p:txBody>
          <a:bodyPr/>
          <a:lstStyle/>
          <a:p>
            <a:fld id="{83FF8CDB-1A2B-4DF8-88BD-B69F24987371}" type="datetime1">
              <a:rPr lang="sv-SE" smtClean="0"/>
              <a:t>2026-02-09</a:t>
            </a:fld>
            <a:endParaRPr lang="sv-SE"/>
          </a:p>
        </p:txBody>
      </p:sp>
      <p:sp>
        <p:nvSpPr>
          <p:cNvPr id="3" name="Platshållare för sidfot 2">
            <a:extLst>
              <a:ext uri="{FF2B5EF4-FFF2-40B4-BE49-F238E27FC236}">
                <a16:creationId xmlns:a16="http://schemas.microsoft.com/office/drawing/2014/main" id="{E30293E2-6EB1-3C77-1EE4-7A0F0BEC5F7B}"/>
              </a:ext>
            </a:extLst>
          </p:cNvPr>
          <p:cNvSpPr>
            <a:spLocks noGrp="1"/>
          </p:cNvSpPr>
          <p:nvPr>
            <p:ph type="ftr" sz="quarter" idx="11"/>
          </p:nvPr>
        </p:nvSpPr>
        <p:spPr/>
        <p:txBody>
          <a:bodyPr/>
          <a:lstStyle/>
          <a:p>
            <a:r>
              <a:rPr lang="sv-SE"/>
              <a:t>Sveriges regioner i samverkan</a:t>
            </a:r>
            <a:endParaRPr lang="sv-SE" dirty="0"/>
          </a:p>
        </p:txBody>
      </p:sp>
      <p:grpSp>
        <p:nvGrpSpPr>
          <p:cNvPr id="6" name="Grupp 5">
            <a:extLst>
              <a:ext uri="{FF2B5EF4-FFF2-40B4-BE49-F238E27FC236}">
                <a16:creationId xmlns:a16="http://schemas.microsoft.com/office/drawing/2014/main" id="{07AA312E-5218-7163-A33C-A30897C06C28}"/>
              </a:ext>
            </a:extLst>
          </p:cNvPr>
          <p:cNvGrpSpPr/>
          <p:nvPr/>
        </p:nvGrpSpPr>
        <p:grpSpPr>
          <a:xfrm>
            <a:off x="4514849" y="5841225"/>
            <a:ext cx="1009659" cy="591059"/>
            <a:chOff x="2309" y="0"/>
            <a:chExt cx="1009659" cy="591059"/>
          </a:xfrm>
          <a:solidFill>
            <a:schemeClr val="bg1">
              <a:lumMod val="85000"/>
            </a:schemeClr>
          </a:solidFill>
        </p:grpSpPr>
        <p:sp>
          <p:nvSpPr>
            <p:cNvPr id="7" name="Rektangel: rundade hörn 6">
              <a:extLst>
                <a:ext uri="{FF2B5EF4-FFF2-40B4-BE49-F238E27FC236}">
                  <a16:creationId xmlns:a16="http://schemas.microsoft.com/office/drawing/2014/main" id="{A40EF204-9D6F-26AA-FDDB-B4BEC5859AF7}"/>
                </a:ext>
              </a:extLst>
            </p:cNvPr>
            <p:cNvSpPr/>
            <p:nvPr/>
          </p:nvSpPr>
          <p:spPr>
            <a:xfrm>
              <a:off x="2309" y="0"/>
              <a:ext cx="1009659" cy="591059"/>
            </a:xfrm>
            <a:prstGeom prst="roundRect">
              <a:avLst>
                <a:gd name="adj" fmla="val 10000"/>
              </a:avLst>
            </a:prstGeom>
            <a:grp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a:lstStyle/>
            <a:p>
              <a:endParaRPr lang="sv-SE"/>
            </a:p>
          </p:txBody>
        </p:sp>
        <p:sp>
          <p:nvSpPr>
            <p:cNvPr id="8" name="Rektangel: rundade hörn 4">
              <a:extLst>
                <a:ext uri="{FF2B5EF4-FFF2-40B4-BE49-F238E27FC236}">
                  <a16:creationId xmlns:a16="http://schemas.microsoft.com/office/drawing/2014/main" id="{875A3DE4-D6DD-4D74-320F-FE17DD75316E}"/>
                </a:ext>
              </a:extLst>
            </p:cNvPr>
            <p:cNvSpPr txBox="1"/>
            <p:nvPr/>
          </p:nvSpPr>
          <p:spPr>
            <a:xfrm>
              <a:off x="19621" y="17312"/>
              <a:ext cx="975035" cy="556435"/>
            </a:xfrm>
            <a:prstGeom prst="rect">
              <a:avLst/>
            </a:prstGeom>
            <a:grpFill/>
          </p:spPr>
          <p:style>
            <a:lnRef idx="0">
              <a:scrgbClr r="0" g="0" b="0"/>
            </a:lnRef>
            <a:fillRef idx="0">
              <a:scrgbClr r="0" g="0" b="0"/>
            </a:fillRef>
            <a:effectRef idx="0">
              <a:scrgbClr r="0" g="0" b="0"/>
            </a:effectRef>
            <a:fontRef idx="minor">
              <a:schemeClr val="lt1"/>
            </a:fontRef>
          </p:style>
          <p:txBody>
            <a:bodyPr spcFirstLastPara="0" vert="horz" wrap="square" lIns="41910" tIns="41910" rIns="41910" bIns="41910" numCol="1" spcCol="1270" anchor="ctr" anchorCtr="0">
              <a:noAutofit/>
            </a:bodyPr>
            <a:lstStyle/>
            <a:p>
              <a:pPr marL="0" lvl="0" indent="0" algn="ctr" defTabSz="488950">
                <a:lnSpc>
                  <a:spcPct val="90000"/>
                </a:lnSpc>
                <a:spcBef>
                  <a:spcPct val="0"/>
                </a:spcBef>
                <a:spcAft>
                  <a:spcPct val="35000"/>
                </a:spcAft>
                <a:buNone/>
              </a:pPr>
              <a:r>
                <a:rPr lang="sv-SE" sz="1100" kern="1200" dirty="0">
                  <a:solidFill>
                    <a:schemeClr val="tx1"/>
                  </a:solidFill>
                </a:rPr>
                <a:t>Avrop</a:t>
              </a:r>
            </a:p>
          </p:txBody>
        </p:sp>
      </p:grpSp>
      <p:grpSp>
        <p:nvGrpSpPr>
          <p:cNvPr id="9" name="Grupp 8">
            <a:extLst>
              <a:ext uri="{FF2B5EF4-FFF2-40B4-BE49-F238E27FC236}">
                <a16:creationId xmlns:a16="http://schemas.microsoft.com/office/drawing/2014/main" id="{DB42C16A-14C3-60C1-B269-57290837EC81}"/>
              </a:ext>
            </a:extLst>
          </p:cNvPr>
          <p:cNvGrpSpPr/>
          <p:nvPr/>
        </p:nvGrpSpPr>
        <p:grpSpPr>
          <a:xfrm>
            <a:off x="5928372" y="5841225"/>
            <a:ext cx="1009659" cy="591059"/>
            <a:chOff x="1415832" y="0"/>
            <a:chExt cx="1009659" cy="591059"/>
          </a:xfrm>
          <a:solidFill>
            <a:schemeClr val="bg1">
              <a:lumMod val="85000"/>
            </a:schemeClr>
          </a:solidFill>
        </p:grpSpPr>
        <p:sp>
          <p:nvSpPr>
            <p:cNvPr id="10" name="Rektangel: rundade hörn 9">
              <a:extLst>
                <a:ext uri="{FF2B5EF4-FFF2-40B4-BE49-F238E27FC236}">
                  <a16:creationId xmlns:a16="http://schemas.microsoft.com/office/drawing/2014/main" id="{CB4CB715-35B9-ED68-873B-E377E4B9420F}"/>
                </a:ext>
              </a:extLst>
            </p:cNvPr>
            <p:cNvSpPr/>
            <p:nvPr/>
          </p:nvSpPr>
          <p:spPr>
            <a:xfrm>
              <a:off x="1415832" y="0"/>
              <a:ext cx="1009659" cy="591059"/>
            </a:xfrm>
            <a:prstGeom prst="roundRect">
              <a:avLst>
                <a:gd name="adj" fmla="val 10000"/>
              </a:avLst>
            </a:prstGeom>
            <a:grp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a:lstStyle/>
            <a:p>
              <a:endParaRPr lang="sv-SE"/>
            </a:p>
          </p:txBody>
        </p:sp>
        <p:sp>
          <p:nvSpPr>
            <p:cNvPr id="11" name="Rektangel: rundade hörn 6">
              <a:extLst>
                <a:ext uri="{FF2B5EF4-FFF2-40B4-BE49-F238E27FC236}">
                  <a16:creationId xmlns:a16="http://schemas.microsoft.com/office/drawing/2014/main" id="{460F28C5-65E0-3A69-53D5-21034636F097}"/>
                </a:ext>
              </a:extLst>
            </p:cNvPr>
            <p:cNvSpPr txBox="1"/>
            <p:nvPr/>
          </p:nvSpPr>
          <p:spPr>
            <a:xfrm>
              <a:off x="1433144" y="17312"/>
              <a:ext cx="975035" cy="556435"/>
            </a:xfrm>
            <a:prstGeom prst="rect">
              <a:avLst/>
            </a:prstGeom>
            <a:grpFill/>
          </p:spPr>
          <p:style>
            <a:lnRef idx="0">
              <a:scrgbClr r="0" g="0" b="0"/>
            </a:lnRef>
            <a:fillRef idx="0">
              <a:scrgbClr r="0" g="0" b="0"/>
            </a:fillRef>
            <a:effectRef idx="0">
              <a:scrgbClr r="0" g="0" b="0"/>
            </a:effectRef>
            <a:fontRef idx="minor">
              <a:schemeClr val="lt1"/>
            </a:fontRef>
          </p:style>
          <p:txBody>
            <a:bodyPr spcFirstLastPara="0" vert="horz" wrap="square" lIns="41910" tIns="41910" rIns="41910" bIns="41910" numCol="1" spcCol="1270" anchor="ctr" anchorCtr="0">
              <a:noAutofit/>
            </a:bodyPr>
            <a:lstStyle/>
            <a:p>
              <a:pPr marL="0" lvl="0" indent="0" algn="ctr" defTabSz="488950">
                <a:lnSpc>
                  <a:spcPct val="90000"/>
                </a:lnSpc>
                <a:spcBef>
                  <a:spcPct val="0"/>
                </a:spcBef>
                <a:spcAft>
                  <a:spcPct val="35000"/>
                </a:spcAft>
                <a:buNone/>
              </a:pPr>
              <a:r>
                <a:rPr lang="sv-SE" sz="1100" kern="1200" dirty="0">
                  <a:solidFill>
                    <a:schemeClr val="tx1"/>
                  </a:solidFill>
                </a:rPr>
                <a:t>Svar</a:t>
              </a:r>
            </a:p>
          </p:txBody>
        </p:sp>
      </p:grpSp>
      <p:grpSp>
        <p:nvGrpSpPr>
          <p:cNvPr id="12" name="Grupp 11">
            <a:extLst>
              <a:ext uri="{FF2B5EF4-FFF2-40B4-BE49-F238E27FC236}">
                <a16:creationId xmlns:a16="http://schemas.microsoft.com/office/drawing/2014/main" id="{071D7079-1B12-61A5-D9C1-D94687CE950F}"/>
              </a:ext>
            </a:extLst>
          </p:cNvPr>
          <p:cNvGrpSpPr/>
          <p:nvPr/>
        </p:nvGrpSpPr>
        <p:grpSpPr>
          <a:xfrm>
            <a:off x="7373791" y="5841225"/>
            <a:ext cx="1009659" cy="591059"/>
            <a:chOff x="2861251" y="0"/>
            <a:chExt cx="1009659" cy="591059"/>
          </a:xfrm>
        </p:grpSpPr>
        <p:sp>
          <p:nvSpPr>
            <p:cNvPr id="13" name="Rektangel: rundade hörn 12">
              <a:extLst>
                <a:ext uri="{FF2B5EF4-FFF2-40B4-BE49-F238E27FC236}">
                  <a16:creationId xmlns:a16="http://schemas.microsoft.com/office/drawing/2014/main" id="{EC0CEFAA-E502-131A-FE05-B57033F22D76}"/>
                </a:ext>
              </a:extLst>
            </p:cNvPr>
            <p:cNvSpPr/>
            <p:nvPr/>
          </p:nvSpPr>
          <p:spPr>
            <a:xfrm>
              <a:off x="2861251" y="0"/>
              <a:ext cx="1009659" cy="591059"/>
            </a:xfrm>
            <a:prstGeom prst="roundRect">
              <a:avLst>
                <a:gd name="adj" fmla="val 10000"/>
              </a:avLst>
            </a:prstGeom>
            <a:solidFill>
              <a:srgbClr val="92D050"/>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a:lstStyle/>
            <a:p>
              <a:endParaRPr lang="sv-SE"/>
            </a:p>
          </p:txBody>
        </p:sp>
        <p:sp>
          <p:nvSpPr>
            <p:cNvPr id="14" name="Rektangel: rundade hörn 8">
              <a:extLst>
                <a:ext uri="{FF2B5EF4-FFF2-40B4-BE49-F238E27FC236}">
                  <a16:creationId xmlns:a16="http://schemas.microsoft.com/office/drawing/2014/main" id="{F2DC4A15-B1E7-0542-E554-D68EBD15BB40}"/>
                </a:ext>
              </a:extLst>
            </p:cNvPr>
            <p:cNvSpPr txBox="1"/>
            <p:nvPr/>
          </p:nvSpPr>
          <p:spPr>
            <a:xfrm>
              <a:off x="2878563" y="17312"/>
              <a:ext cx="975035" cy="556435"/>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41910" tIns="41910" rIns="41910" bIns="41910" numCol="1" spcCol="1270" anchor="ctr" anchorCtr="0">
              <a:noAutofit/>
            </a:bodyPr>
            <a:lstStyle/>
            <a:p>
              <a:pPr marL="0" lvl="0" indent="0" algn="ctr" defTabSz="488950">
                <a:lnSpc>
                  <a:spcPct val="90000"/>
                </a:lnSpc>
                <a:spcBef>
                  <a:spcPct val="0"/>
                </a:spcBef>
                <a:spcAft>
                  <a:spcPct val="35000"/>
                </a:spcAft>
                <a:buNone/>
              </a:pPr>
              <a:r>
                <a:rPr lang="sv-SE" sz="1100" kern="1200" dirty="0">
                  <a:solidFill>
                    <a:schemeClr val="tx1"/>
                  </a:solidFill>
                </a:rPr>
                <a:t>Utvärdering</a:t>
              </a:r>
            </a:p>
          </p:txBody>
        </p:sp>
      </p:grpSp>
      <p:grpSp>
        <p:nvGrpSpPr>
          <p:cNvPr id="15" name="Grupp 14">
            <a:extLst>
              <a:ext uri="{FF2B5EF4-FFF2-40B4-BE49-F238E27FC236}">
                <a16:creationId xmlns:a16="http://schemas.microsoft.com/office/drawing/2014/main" id="{EA27371E-38E8-AF40-CBD8-4CCF43D0790D}"/>
              </a:ext>
            </a:extLst>
          </p:cNvPr>
          <p:cNvGrpSpPr/>
          <p:nvPr/>
        </p:nvGrpSpPr>
        <p:grpSpPr>
          <a:xfrm>
            <a:off x="8755417" y="5841225"/>
            <a:ext cx="1009659" cy="591059"/>
            <a:chOff x="4242877" y="0"/>
            <a:chExt cx="1009659" cy="591059"/>
          </a:xfrm>
          <a:solidFill>
            <a:schemeClr val="bg1">
              <a:lumMod val="85000"/>
            </a:schemeClr>
          </a:solidFill>
        </p:grpSpPr>
        <p:sp>
          <p:nvSpPr>
            <p:cNvPr id="16" name="Rektangel: rundade hörn 15">
              <a:extLst>
                <a:ext uri="{FF2B5EF4-FFF2-40B4-BE49-F238E27FC236}">
                  <a16:creationId xmlns:a16="http://schemas.microsoft.com/office/drawing/2014/main" id="{8E32B634-69C8-0BBA-EB26-8A6B05892E84}"/>
                </a:ext>
              </a:extLst>
            </p:cNvPr>
            <p:cNvSpPr/>
            <p:nvPr/>
          </p:nvSpPr>
          <p:spPr>
            <a:xfrm>
              <a:off x="4242877" y="0"/>
              <a:ext cx="1009659" cy="591059"/>
            </a:xfrm>
            <a:prstGeom prst="roundRect">
              <a:avLst>
                <a:gd name="adj" fmla="val 10000"/>
              </a:avLst>
            </a:prstGeom>
            <a:grp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a:lstStyle/>
            <a:p>
              <a:endParaRPr lang="sv-SE"/>
            </a:p>
          </p:txBody>
        </p:sp>
        <p:sp>
          <p:nvSpPr>
            <p:cNvPr id="17" name="Rektangel: rundade hörn 10">
              <a:extLst>
                <a:ext uri="{FF2B5EF4-FFF2-40B4-BE49-F238E27FC236}">
                  <a16:creationId xmlns:a16="http://schemas.microsoft.com/office/drawing/2014/main" id="{EBD5FE83-92DE-A01C-98A2-B46E9FF00870}"/>
                </a:ext>
              </a:extLst>
            </p:cNvPr>
            <p:cNvSpPr txBox="1"/>
            <p:nvPr/>
          </p:nvSpPr>
          <p:spPr>
            <a:xfrm>
              <a:off x="4260189" y="17312"/>
              <a:ext cx="975035" cy="556435"/>
            </a:xfrm>
            <a:prstGeom prst="rect">
              <a:avLst/>
            </a:prstGeom>
            <a:grpFill/>
          </p:spPr>
          <p:style>
            <a:lnRef idx="0">
              <a:scrgbClr r="0" g="0" b="0"/>
            </a:lnRef>
            <a:fillRef idx="0">
              <a:scrgbClr r="0" g="0" b="0"/>
            </a:fillRef>
            <a:effectRef idx="0">
              <a:scrgbClr r="0" g="0" b="0"/>
            </a:effectRef>
            <a:fontRef idx="minor">
              <a:schemeClr val="lt1"/>
            </a:fontRef>
          </p:style>
          <p:txBody>
            <a:bodyPr spcFirstLastPara="0" vert="horz" wrap="square" lIns="41910" tIns="41910" rIns="41910" bIns="41910" numCol="1" spcCol="1270" anchor="ctr" anchorCtr="0">
              <a:noAutofit/>
            </a:bodyPr>
            <a:lstStyle/>
            <a:p>
              <a:pPr marL="0" lvl="0" indent="0" algn="ctr" defTabSz="488950">
                <a:lnSpc>
                  <a:spcPct val="90000"/>
                </a:lnSpc>
                <a:spcBef>
                  <a:spcPct val="0"/>
                </a:spcBef>
                <a:spcAft>
                  <a:spcPct val="35000"/>
                </a:spcAft>
                <a:buNone/>
              </a:pPr>
              <a:r>
                <a:rPr lang="sv-SE" sz="1100" kern="1200" dirty="0">
                  <a:solidFill>
                    <a:schemeClr val="tx1"/>
                  </a:solidFill>
                </a:rPr>
                <a:t>Tilldelning</a:t>
              </a:r>
            </a:p>
          </p:txBody>
        </p:sp>
      </p:grpSp>
    </p:spTree>
    <p:extLst>
      <p:ext uri="{BB962C8B-B14F-4D97-AF65-F5344CB8AC3E}">
        <p14:creationId xmlns:p14="http://schemas.microsoft.com/office/powerpoint/2010/main" val="358178124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F9F6670D-3A8E-DB09-D5E7-C4F9428EB07C}"/>
              </a:ext>
            </a:extLst>
          </p:cNvPr>
          <p:cNvSpPr>
            <a:spLocks noGrp="1"/>
          </p:cNvSpPr>
          <p:nvPr>
            <p:ph type="title"/>
          </p:nvPr>
        </p:nvSpPr>
        <p:spPr/>
        <p:txBody>
          <a:bodyPr/>
          <a:lstStyle/>
          <a:p>
            <a:r>
              <a:rPr lang="sv-SE" dirty="0"/>
              <a:t>Utvärdera inkomna avrop, kontinuitet</a:t>
            </a:r>
          </a:p>
        </p:txBody>
      </p:sp>
      <p:graphicFrame>
        <p:nvGraphicFramePr>
          <p:cNvPr id="5" name="Tabell 5">
            <a:extLst>
              <a:ext uri="{FF2B5EF4-FFF2-40B4-BE49-F238E27FC236}">
                <a16:creationId xmlns:a16="http://schemas.microsoft.com/office/drawing/2014/main" id="{72CE04A6-814B-9628-DA0B-56CFD89666D5}"/>
              </a:ext>
            </a:extLst>
          </p:cNvPr>
          <p:cNvGraphicFramePr>
            <a:graphicFrameLocks noGrp="1"/>
          </p:cNvGraphicFramePr>
          <p:nvPr>
            <p:ph idx="1"/>
            <p:extLst>
              <p:ext uri="{D42A27DB-BD31-4B8C-83A1-F6EECF244321}">
                <p14:modId xmlns:p14="http://schemas.microsoft.com/office/powerpoint/2010/main" val="3815413870"/>
              </p:ext>
            </p:extLst>
          </p:nvPr>
        </p:nvGraphicFramePr>
        <p:xfrm>
          <a:off x="1111250" y="2044700"/>
          <a:ext cx="8642349" cy="3200400"/>
        </p:xfrm>
        <a:graphic>
          <a:graphicData uri="http://schemas.openxmlformats.org/drawingml/2006/table">
            <a:tbl>
              <a:tblPr firstRow="1" bandRow="1">
                <a:tableStyleId>{3B4B98B0-60AC-42C2-AFA5-B58CD77FA1E5}</a:tableStyleId>
              </a:tblPr>
              <a:tblGrid>
                <a:gridCol w="1625444">
                  <a:extLst>
                    <a:ext uri="{9D8B030D-6E8A-4147-A177-3AD203B41FA5}">
                      <a16:colId xmlns:a16="http://schemas.microsoft.com/office/drawing/2014/main" val="2479824828"/>
                    </a:ext>
                  </a:extLst>
                </a:gridCol>
                <a:gridCol w="7016905">
                  <a:extLst>
                    <a:ext uri="{9D8B030D-6E8A-4147-A177-3AD203B41FA5}">
                      <a16:colId xmlns:a16="http://schemas.microsoft.com/office/drawing/2014/main" val="4058220250"/>
                    </a:ext>
                  </a:extLst>
                </a:gridCol>
              </a:tblGrid>
              <a:tr h="370840">
                <a:tc>
                  <a:txBody>
                    <a:bodyPr/>
                    <a:lstStyle/>
                    <a:p>
                      <a:r>
                        <a:rPr lang="sv-SE" b="0" dirty="0"/>
                        <a:t>5 poäng</a:t>
                      </a:r>
                    </a:p>
                  </a:txBody>
                  <a:tcPr/>
                </a:tc>
                <a:tc>
                  <a:txBody>
                    <a:bodyPr/>
                    <a:lstStyle/>
                    <a:p>
                      <a:r>
                        <a:rPr lang="sv-SE" b="0" dirty="0"/>
                        <a:t>Erbjuden konsults tjänstgöring på avropande enhet/avdelning är minst 1000 timmar</a:t>
                      </a:r>
                    </a:p>
                  </a:txBody>
                  <a:tcPr/>
                </a:tc>
                <a:extLst>
                  <a:ext uri="{0D108BD9-81ED-4DB2-BD59-A6C34878D82A}">
                    <a16:rowId xmlns:a16="http://schemas.microsoft.com/office/drawing/2014/main" val="2452425966"/>
                  </a:ext>
                </a:extLst>
              </a:tr>
              <a:tr h="370840">
                <a:tc>
                  <a:txBody>
                    <a:bodyPr/>
                    <a:lstStyle/>
                    <a:p>
                      <a:r>
                        <a:rPr lang="sv-SE" dirty="0"/>
                        <a:t>4 poäng</a:t>
                      </a:r>
                    </a:p>
                  </a:txBody>
                  <a:tcPr/>
                </a:tc>
                <a:tc>
                  <a:txBody>
                    <a:bodyPr/>
                    <a:lstStyle/>
                    <a:p>
                      <a:r>
                        <a:rPr lang="sv-SE" b="0" dirty="0"/>
                        <a:t>Erbjuden konsults tjänstgöring på avropande enhet/avdelning är minst 700 timmar</a:t>
                      </a:r>
                    </a:p>
                  </a:txBody>
                  <a:tcPr/>
                </a:tc>
                <a:extLst>
                  <a:ext uri="{0D108BD9-81ED-4DB2-BD59-A6C34878D82A}">
                    <a16:rowId xmlns:a16="http://schemas.microsoft.com/office/drawing/2014/main" val="2389783065"/>
                  </a:ext>
                </a:extLst>
              </a:tr>
              <a:tr h="370840">
                <a:tc>
                  <a:txBody>
                    <a:bodyPr/>
                    <a:lstStyle/>
                    <a:p>
                      <a:r>
                        <a:rPr lang="sv-SE" dirty="0"/>
                        <a:t>3 poäng</a:t>
                      </a:r>
                    </a:p>
                  </a:txBody>
                  <a:tcPr/>
                </a:tc>
                <a:tc>
                  <a:txBody>
                    <a:bodyPr/>
                    <a:lstStyle/>
                    <a:p>
                      <a:r>
                        <a:rPr lang="sv-SE" b="0" dirty="0"/>
                        <a:t>Erbjuden konsults tjänstgöring på avropande enhet/avdelning är minst 400 timmar</a:t>
                      </a:r>
                    </a:p>
                  </a:txBody>
                  <a:tcPr/>
                </a:tc>
                <a:extLst>
                  <a:ext uri="{0D108BD9-81ED-4DB2-BD59-A6C34878D82A}">
                    <a16:rowId xmlns:a16="http://schemas.microsoft.com/office/drawing/2014/main" val="3861031369"/>
                  </a:ext>
                </a:extLst>
              </a:tr>
              <a:tr h="370840">
                <a:tc>
                  <a:txBody>
                    <a:bodyPr/>
                    <a:lstStyle/>
                    <a:p>
                      <a:r>
                        <a:rPr lang="sv-SE" dirty="0"/>
                        <a:t>2 poäng</a:t>
                      </a:r>
                    </a:p>
                  </a:txBody>
                  <a:tcPr/>
                </a:tc>
                <a:tc>
                  <a:txBody>
                    <a:bodyPr/>
                    <a:lstStyle/>
                    <a:p>
                      <a:r>
                        <a:rPr lang="sv-SE" b="0" dirty="0"/>
                        <a:t>Erbjuden konsults tjänstgöring på avropande enhet/avdelning är minst 40 timmar</a:t>
                      </a:r>
                    </a:p>
                  </a:txBody>
                  <a:tcPr/>
                </a:tc>
                <a:extLst>
                  <a:ext uri="{0D108BD9-81ED-4DB2-BD59-A6C34878D82A}">
                    <a16:rowId xmlns:a16="http://schemas.microsoft.com/office/drawing/2014/main" val="82296699"/>
                  </a:ext>
                </a:extLst>
              </a:tr>
              <a:tr h="370840">
                <a:tc>
                  <a:txBody>
                    <a:bodyPr/>
                    <a:lstStyle/>
                    <a:p>
                      <a:r>
                        <a:rPr lang="sv-SE" dirty="0"/>
                        <a:t>1 poäng</a:t>
                      </a:r>
                    </a:p>
                  </a:txBody>
                  <a:tcPr/>
                </a:tc>
                <a:tc>
                  <a:txBody>
                    <a:bodyPr/>
                    <a:lstStyle/>
                    <a:p>
                      <a:r>
                        <a:rPr lang="sv-SE" b="0" dirty="0"/>
                        <a:t>Erbjuden konsult har ej tjänstgjort på avropande enhet/avdelning, 0 timmar</a:t>
                      </a:r>
                    </a:p>
                  </a:txBody>
                  <a:tcPr/>
                </a:tc>
                <a:extLst>
                  <a:ext uri="{0D108BD9-81ED-4DB2-BD59-A6C34878D82A}">
                    <a16:rowId xmlns:a16="http://schemas.microsoft.com/office/drawing/2014/main" val="2995926599"/>
                  </a:ext>
                </a:extLst>
              </a:tr>
            </a:tbl>
          </a:graphicData>
        </a:graphic>
      </p:graphicFrame>
      <p:sp>
        <p:nvSpPr>
          <p:cNvPr id="4" name="Platshållare för datum 3">
            <a:extLst>
              <a:ext uri="{FF2B5EF4-FFF2-40B4-BE49-F238E27FC236}">
                <a16:creationId xmlns:a16="http://schemas.microsoft.com/office/drawing/2014/main" id="{9C69498A-E278-5625-74EE-8223A61D0A7F}"/>
              </a:ext>
            </a:extLst>
          </p:cNvPr>
          <p:cNvSpPr>
            <a:spLocks noGrp="1"/>
          </p:cNvSpPr>
          <p:nvPr>
            <p:ph type="dt" sz="half" idx="10"/>
          </p:nvPr>
        </p:nvSpPr>
        <p:spPr/>
        <p:txBody>
          <a:bodyPr/>
          <a:lstStyle/>
          <a:p>
            <a:fld id="{B43B3C70-CD47-4C06-83F6-598123C82A7A}" type="datetime1">
              <a:rPr lang="sv-SE" smtClean="0"/>
              <a:t>2026-02-09</a:t>
            </a:fld>
            <a:endParaRPr lang="sv-SE"/>
          </a:p>
        </p:txBody>
      </p:sp>
      <p:sp>
        <p:nvSpPr>
          <p:cNvPr id="3" name="Platshållare för sidfot 2">
            <a:extLst>
              <a:ext uri="{FF2B5EF4-FFF2-40B4-BE49-F238E27FC236}">
                <a16:creationId xmlns:a16="http://schemas.microsoft.com/office/drawing/2014/main" id="{73C81DD4-8B04-8D02-7B34-A15665D146EA}"/>
              </a:ext>
            </a:extLst>
          </p:cNvPr>
          <p:cNvSpPr>
            <a:spLocks noGrp="1"/>
          </p:cNvSpPr>
          <p:nvPr>
            <p:ph type="ftr" sz="quarter" idx="11"/>
          </p:nvPr>
        </p:nvSpPr>
        <p:spPr/>
        <p:txBody>
          <a:bodyPr/>
          <a:lstStyle/>
          <a:p>
            <a:r>
              <a:rPr lang="sv-SE"/>
              <a:t>Sveriges regioner i samverkan</a:t>
            </a:r>
            <a:endParaRPr lang="sv-SE" dirty="0"/>
          </a:p>
        </p:txBody>
      </p:sp>
      <p:grpSp>
        <p:nvGrpSpPr>
          <p:cNvPr id="6" name="Grupp 5">
            <a:extLst>
              <a:ext uri="{FF2B5EF4-FFF2-40B4-BE49-F238E27FC236}">
                <a16:creationId xmlns:a16="http://schemas.microsoft.com/office/drawing/2014/main" id="{A4D0C427-F30A-5E99-A017-44F6C1F4BB89}"/>
              </a:ext>
            </a:extLst>
          </p:cNvPr>
          <p:cNvGrpSpPr/>
          <p:nvPr/>
        </p:nvGrpSpPr>
        <p:grpSpPr>
          <a:xfrm>
            <a:off x="4514849" y="5841225"/>
            <a:ext cx="1009659" cy="591059"/>
            <a:chOff x="2309" y="0"/>
            <a:chExt cx="1009659" cy="591059"/>
          </a:xfrm>
          <a:solidFill>
            <a:schemeClr val="bg1">
              <a:lumMod val="85000"/>
            </a:schemeClr>
          </a:solidFill>
        </p:grpSpPr>
        <p:sp>
          <p:nvSpPr>
            <p:cNvPr id="7" name="Rektangel: rundade hörn 6">
              <a:extLst>
                <a:ext uri="{FF2B5EF4-FFF2-40B4-BE49-F238E27FC236}">
                  <a16:creationId xmlns:a16="http://schemas.microsoft.com/office/drawing/2014/main" id="{150922FE-3D90-247F-1C37-198AB5472A26}"/>
                </a:ext>
              </a:extLst>
            </p:cNvPr>
            <p:cNvSpPr/>
            <p:nvPr/>
          </p:nvSpPr>
          <p:spPr>
            <a:xfrm>
              <a:off x="2309" y="0"/>
              <a:ext cx="1009659" cy="591059"/>
            </a:xfrm>
            <a:prstGeom prst="roundRect">
              <a:avLst>
                <a:gd name="adj" fmla="val 10000"/>
              </a:avLst>
            </a:prstGeom>
            <a:grp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a:lstStyle/>
            <a:p>
              <a:endParaRPr lang="sv-SE"/>
            </a:p>
          </p:txBody>
        </p:sp>
        <p:sp>
          <p:nvSpPr>
            <p:cNvPr id="8" name="Rektangel: rundade hörn 4">
              <a:extLst>
                <a:ext uri="{FF2B5EF4-FFF2-40B4-BE49-F238E27FC236}">
                  <a16:creationId xmlns:a16="http://schemas.microsoft.com/office/drawing/2014/main" id="{3240FC55-B091-38C2-5A2A-F1BAF3E5BB04}"/>
                </a:ext>
              </a:extLst>
            </p:cNvPr>
            <p:cNvSpPr txBox="1"/>
            <p:nvPr/>
          </p:nvSpPr>
          <p:spPr>
            <a:xfrm>
              <a:off x="19621" y="17312"/>
              <a:ext cx="975035" cy="556435"/>
            </a:xfrm>
            <a:prstGeom prst="rect">
              <a:avLst/>
            </a:prstGeom>
            <a:grpFill/>
          </p:spPr>
          <p:style>
            <a:lnRef idx="0">
              <a:scrgbClr r="0" g="0" b="0"/>
            </a:lnRef>
            <a:fillRef idx="0">
              <a:scrgbClr r="0" g="0" b="0"/>
            </a:fillRef>
            <a:effectRef idx="0">
              <a:scrgbClr r="0" g="0" b="0"/>
            </a:effectRef>
            <a:fontRef idx="minor">
              <a:schemeClr val="lt1"/>
            </a:fontRef>
          </p:style>
          <p:txBody>
            <a:bodyPr spcFirstLastPara="0" vert="horz" wrap="square" lIns="41910" tIns="41910" rIns="41910" bIns="41910" numCol="1" spcCol="1270" anchor="ctr" anchorCtr="0">
              <a:noAutofit/>
            </a:bodyPr>
            <a:lstStyle/>
            <a:p>
              <a:pPr marL="0" lvl="0" indent="0" algn="ctr" defTabSz="488950">
                <a:lnSpc>
                  <a:spcPct val="90000"/>
                </a:lnSpc>
                <a:spcBef>
                  <a:spcPct val="0"/>
                </a:spcBef>
                <a:spcAft>
                  <a:spcPct val="35000"/>
                </a:spcAft>
                <a:buNone/>
              </a:pPr>
              <a:r>
                <a:rPr lang="sv-SE" sz="1100" kern="1200" dirty="0">
                  <a:solidFill>
                    <a:schemeClr val="tx1"/>
                  </a:solidFill>
                </a:rPr>
                <a:t>Avrop</a:t>
              </a:r>
            </a:p>
          </p:txBody>
        </p:sp>
      </p:grpSp>
      <p:grpSp>
        <p:nvGrpSpPr>
          <p:cNvPr id="9" name="Grupp 8">
            <a:extLst>
              <a:ext uri="{FF2B5EF4-FFF2-40B4-BE49-F238E27FC236}">
                <a16:creationId xmlns:a16="http://schemas.microsoft.com/office/drawing/2014/main" id="{434859A3-A93E-627C-5044-C9292FEB915B}"/>
              </a:ext>
            </a:extLst>
          </p:cNvPr>
          <p:cNvGrpSpPr/>
          <p:nvPr/>
        </p:nvGrpSpPr>
        <p:grpSpPr>
          <a:xfrm>
            <a:off x="5928372" y="5841225"/>
            <a:ext cx="1009659" cy="591059"/>
            <a:chOff x="1415832" y="0"/>
            <a:chExt cx="1009659" cy="591059"/>
          </a:xfrm>
          <a:solidFill>
            <a:schemeClr val="bg1">
              <a:lumMod val="85000"/>
            </a:schemeClr>
          </a:solidFill>
        </p:grpSpPr>
        <p:sp>
          <p:nvSpPr>
            <p:cNvPr id="10" name="Rektangel: rundade hörn 9">
              <a:extLst>
                <a:ext uri="{FF2B5EF4-FFF2-40B4-BE49-F238E27FC236}">
                  <a16:creationId xmlns:a16="http://schemas.microsoft.com/office/drawing/2014/main" id="{BA01C5CC-4DF5-C230-CAA8-9C4EEC2B2CA5}"/>
                </a:ext>
              </a:extLst>
            </p:cNvPr>
            <p:cNvSpPr/>
            <p:nvPr/>
          </p:nvSpPr>
          <p:spPr>
            <a:xfrm>
              <a:off x="1415832" y="0"/>
              <a:ext cx="1009659" cy="591059"/>
            </a:xfrm>
            <a:prstGeom prst="roundRect">
              <a:avLst>
                <a:gd name="adj" fmla="val 10000"/>
              </a:avLst>
            </a:prstGeom>
            <a:grp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a:lstStyle/>
            <a:p>
              <a:endParaRPr lang="sv-SE"/>
            </a:p>
          </p:txBody>
        </p:sp>
        <p:sp>
          <p:nvSpPr>
            <p:cNvPr id="11" name="Rektangel: rundade hörn 6">
              <a:extLst>
                <a:ext uri="{FF2B5EF4-FFF2-40B4-BE49-F238E27FC236}">
                  <a16:creationId xmlns:a16="http://schemas.microsoft.com/office/drawing/2014/main" id="{17404979-29BD-EE9E-D247-338F8E770730}"/>
                </a:ext>
              </a:extLst>
            </p:cNvPr>
            <p:cNvSpPr txBox="1"/>
            <p:nvPr/>
          </p:nvSpPr>
          <p:spPr>
            <a:xfrm>
              <a:off x="1433144" y="17312"/>
              <a:ext cx="975035" cy="556435"/>
            </a:xfrm>
            <a:prstGeom prst="rect">
              <a:avLst/>
            </a:prstGeom>
            <a:grpFill/>
          </p:spPr>
          <p:style>
            <a:lnRef idx="0">
              <a:scrgbClr r="0" g="0" b="0"/>
            </a:lnRef>
            <a:fillRef idx="0">
              <a:scrgbClr r="0" g="0" b="0"/>
            </a:fillRef>
            <a:effectRef idx="0">
              <a:scrgbClr r="0" g="0" b="0"/>
            </a:effectRef>
            <a:fontRef idx="minor">
              <a:schemeClr val="lt1"/>
            </a:fontRef>
          </p:style>
          <p:txBody>
            <a:bodyPr spcFirstLastPara="0" vert="horz" wrap="square" lIns="41910" tIns="41910" rIns="41910" bIns="41910" numCol="1" spcCol="1270" anchor="ctr" anchorCtr="0">
              <a:noAutofit/>
            </a:bodyPr>
            <a:lstStyle/>
            <a:p>
              <a:pPr marL="0" lvl="0" indent="0" algn="ctr" defTabSz="488950">
                <a:lnSpc>
                  <a:spcPct val="90000"/>
                </a:lnSpc>
                <a:spcBef>
                  <a:spcPct val="0"/>
                </a:spcBef>
                <a:spcAft>
                  <a:spcPct val="35000"/>
                </a:spcAft>
                <a:buNone/>
              </a:pPr>
              <a:r>
                <a:rPr lang="sv-SE" sz="1100" kern="1200" dirty="0">
                  <a:solidFill>
                    <a:schemeClr val="tx1"/>
                  </a:solidFill>
                </a:rPr>
                <a:t>Svar</a:t>
              </a:r>
            </a:p>
          </p:txBody>
        </p:sp>
      </p:grpSp>
      <p:grpSp>
        <p:nvGrpSpPr>
          <p:cNvPr id="12" name="Grupp 11">
            <a:extLst>
              <a:ext uri="{FF2B5EF4-FFF2-40B4-BE49-F238E27FC236}">
                <a16:creationId xmlns:a16="http://schemas.microsoft.com/office/drawing/2014/main" id="{C946D258-4EAA-79B0-10D4-63DC366F6D26}"/>
              </a:ext>
            </a:extLst>
          </p:cNvPr>
          <p:cNvGrpSpPr/>
          <p:nvPr/>
        </p:nvGrpSpPr>
        <p:grpSpPr>
          <a:xfrm>
            <a:off x="7373791" y="5841225"/>
            <a:ext cx="1009659" cy="591059"/>
            <a:chOff x="2861251" y="0"/>
            <a:chExt cx="1009659" cy="591059"/>
          </a:xfrm>
        </p:grpSpPr>
        <p:sp>
          <p:nvSpPr>
            <p:cNvPr id="13" name="Rektangel: rundade hörn 12">
              <a:extLst>
                <a:ext uri="{FF2B5EF4-FFF2-40B4-BE49-F238E27FC236}">
                  <a16:creationId xmlns:a16="http://schemas.microsoft.com/office/drawing/2014/main" id="{D7CA65F6-20D0-4422-7C47-EA16F9528A8B}"/>
                </a:ext>
              </a:extLst>
            </p:cNvPr>
            <p:cNvSpPr/>
            <p:nvPr/>
          </p:nvSpPr>
          <p:spPr>
            <a:xfrm>
              <a:off x="2861251" y="0"/>
              <a:ext cx="1009659" cy="591059"/>
            </a:xfrm>
            <a:prstGeom prst="roundRect">
              <a:avLst>
                <a:gd name="adj" fmla="val 10000"/>
              </a:avLst>
            </a:prstGeom>
            <a:solidFill>
              <a:srgbClr val="92D050"/>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a:lstStyle/>
            <a:p>
              <a:endParaRPr lang="sv-SE"/>
            </a:p>
          </p:txBody>
        </p:sp>
        <p:sp>
          <p:nvSpPr>
            <p:cNvPr id="14" name="Rektangel: rundade hörn 8">
              <a:extLst>
                <a:ext uri="{FF2B5EF4-FFF2-40B4-BE49-F238E27FC236}">
                  <a16:creationId xmlns:a16="http://schemas.microsoft.com/office/drawing/2014/main" id="{A8A3C47B-E277-6927-4E31-64273BB7C990}"/>
                </a:ext>
              </a:extLst>
            </p:cNvPr>
            <p:cNvSpPr txBox="1"/>
            <p:nvPr/>
          </p:nvSpPr>
          <p:spPr>
            <a:xfrm>
              <a:off x="2878563" y="17312"/>
              <a:ext cx="975035" cy="556435"/>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41910" tIns="41910" rIns="41910" bIns="41910" numCol="1" spcCol="1270" anchor="ctr" anchorCtr="0">
              <a:noAutofit/>
            </a:bodyPr>
            <a:lstStyle/>
            <a:p>
              <a:pPr marL="0" lvl="0" indent="0" algn="ctr" defTabSz="488950">
                <a:lnSpc>
                  <a:spcPct val="90000"/>
                </a:lnSpc>
                <a:spcBef>
                  <a:spcPct val="0"/>
                </a:spcBef>
                <a:spcAft>
                  <a:spcPct val="35000"/>
                </a:spcAft>
                <a:buNone/>
              </a:pPr>
              <a:r>
                <a:rPr lang="sv-SE" sz="1100" kern="1200" dirty="0">
                  <a:solidFill>
                    <a:schemeClr val="tx1"/>
                  </a:solidFill>
                </a:rPr>
                <a:t>Utvärdering</a:t>
              </a:r>
            </a:p>
          </p:txBody>
        </p:sp>
      </p:grpSp>
      <p:grpSp>
        <p:nvGrpSpPr>
          <p:cNvPr id="15" name="Grupp 14">
            <a:extLst>
              <a:ext uri="{FF2B5EF4-FFF2-40B4-BE49-F238E27FC236}">
                <a16:creationId xmlns:a16="http://schemas.microsoft.com/office/drawing/2014/main" id="{7F3325BF-E511-241F-19CF-B98804447583}"/>
              </a:ext>
            </a:extLst>
          </p:cNvPr>
          <p:cNvGrpSpPr/>
          <p:nvPr/>
        </p:nvGrpSpPr>
        <p:grpSpPr>
          <a:xfrm>
            <a:off x="8755417" y="5841225"/>
            <a:ext cx="1009659" cy="591059"/>
            <a:chOff x="4242877" y="0"/>
            <a:chExt cx="1009659" cy="591059"/>
          </a:xfrm>
          <a:solidFill>
            <a:schemeClr val="bg1">
              <a:lumMod val="85000"/>
            </a:schemeClr>
          </a:solidFill>
        </p:grpSpPr>
        <p:sp>
          <p:nvSpPr>
            <p:cNvPr id="16" name="Rektangel: rundade hörn 15">
              <a:extLst>
                <a:ext uri="{FF2B5EF4-FFF2-40B4-BE49-F238E27FC236}">
                  <a16:creationId xmlns:a16="http://schemas.microsoft.com/office/drawing/2014/main" id="{73EC6B05-F7F6-6225-03C9-1D30D5CB133D}"/>
                </a:ext>
              </a:extLst>
            </p:cNvPr>
            <p:cNvSpPr/>
            <p:nvPr/>
          </p:nvSpPr>
          <p:spPr>
            <a:xfrm>
              <a:off x="4242877" y="0"/>
              <a:ext cx="1009659" cy="591059"/>
            </a:xfrm>
            <a:prstGeom prst="roundRect">
              <a:avLst>
                <a:gd name="adj" fmla="val 10000"/>
              </a:avLst>
            </a:prstGeom>
            <a:grp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a:lstStyle/>
            <a:p>
              <a:endParaRPr lang="sv-SE"/>
            </a:p>
          </p:txBody>
        </p:sp>
        <p:sp>
          <p:nvSpPr>
            <p:cNvPr id="17" name="Rektangel: rundade hörn 10">
              <a:extLst>
                <a:ext uri="{FF2B5EF4-FFF2-40B4-BE49-F238E27FC236}">
                  <a16:creationId xmlns:a16="http://schemas.microsoft.com/office/drawing/2014/main" id="{6762449B-1F83-16CC-2A66-C5210A6A1775}"/>
                </a:ext>
              </a:extLst>
            </p:cNvPr>
            <p:cNvSpPr txBox="1"/>
            <p:nvPr/>
          </p:nvSpPr>
          <p:spPr>
            <a:xfrm>
              <a:off x="4260189" y="17312"/>
              <a:ext cx="975035" cy="556435"/>
            </a:xfrm>
            <a:prstGeom prst="rect">
              <a:avLst/>
            </a:prstGeom>
            <a:grpFill/>
          </p:spPr>
          <p:style>
            <a:lnRef idx="0">
              <a:scrgbClr r="0" g="0" b="0"/>
            </a:lnRef>
            <a:fillRef idx="0">
              <a:scrgbClr r="0" g="0" b="0"/>
            </a:fillRef>
            <a:effectRef idx="0">
              <a:scrgbClr r="0" g="0" b="0"/>
            </a:effectRef>
            <a:fontRef idx="minor">
              <a:schemeClr val="lt1"/>
            </a:fontRef>
          </p:style>
          <p:txBody>
            <a:bodyPr spcFirstLastPara="0" vert="horz" wrap="square" lIns="41910" tIns="41910" rIns="41910" bIns="41910" numCol="1" spcCol="1270" anchor="ctr" anchorCtr="0">
              <a:noAutofit/>
            </a:bodyPr>
            <a:lstStyle/>
            <a:p>
              <a:pPr marL="0" lvl="0" indent="0" algn="ctr" defTabSz="488950">
                <a:lnSpc>
                  <a:spcPct val="90000"/>
                </a:lnSpc>
                <a:spcBef>
                  <a:spcPct val="0"/>
                </a:spcBef>
                <a:spcAft>
                  <a:spcPct val="35000"/>
                </a:spcAft>
                <a:buNone/>
              </a:pPr>
              <a:r>
                <a:rPr lang="sv-SE" sz="1100" kern="1200" dirty="0">
                  <a:solidFill>
                    <a:schemeClr val="tx1"/>
                  </a:solidFill>
                </a:rPr>
                <a:t>Tilldelning</a:t>
              </a:r>
            </a:p>
          </p:txBody>
        </p:sp>
      </p:grpSp>
    </p:spTree>
    <p:extLst>
      <p:ext uri="{BB962C8B-B14F-4D97-AF65-F5344CB8AC3E}">
        <p14:creationId xmlns:p14="http://schemas.microsoft.com/office/powerpoint/2010/main" val="154310808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latshållare för datum 3">
            <a:extLst>
              <a:ext uri="{FF2B5EF4-FFF2-40B4-BE49-F238E27FC236}">
                <a16:creationId xmlns:a16="http://schemas.microsoft.com/office/drawing/2014/main" id="{41A9AAF3-39E2-AB2A-7712-5297A7DE2427}"/>
              </a:ext>
            </a:extLst>
          </p:cNvPr>
          <p:cNvSpPr>
            <a:spLocks noGrp="1"/>
          </p:cNvSpPr>
          <p:nvPr>
            <p:ph type="dt" sz="half" idx="10"/>
          </p:nvPr>
        </p:nvSpPr>
        <p:spPr/>
        <p:txBody>
          <a:bodyPr/>
          <a:lstStyle/>
          <a:p>
            <a:fld id="{9DC59B20-F857-4563-802C-54C831D8A426}" type="datetime1">
              <a:rPr lang="sv-SE" smtClean="0"/>
              <a:t>2026-02-09</a:t>
            </a:fld>
            <a:endParaRPr lang="sv-SE"/>
          </a:p>
        </p:txBody>
      </p:sp>
      <p:sp>
        <p:nvSpPr>
          <p:cNvPr id="2" name="Rubrik 1">
            <a:extLst>
              <a:ext uri="{FF2B5EF4-FFF2-40B4-BE49-F238E27FC236}">
                <a16:creationId xmlns:a16="http://schemas.microsoft.com/office/drawing/2014/main" id="{6513F3DC-787F-E856-1743-1A0FBB201674}"/>
              </a:ext>
            </a:extLst>
          </p:cNvPr>
          <p:cNvSpPr>
            <a:spLocks noGrp="1"/>
          </p:cNvSpPr>
          <p:nvPr>
            <p:ph type="title" idx="4294967295"/>
          </p:nvPr>
        </p:nvSpPr>
        <p:spPr>
          <a:xfrm>
            <a:off x="613611" y="562501"/>
            <a:ext cx="8642350" cy="1047750"/>
          </a:xfrm>
        </p:spPr>
        <p:txBody>
          <a:bodyPr/>
          <a:lstStyle/>
          <a:p>
            <a:r>
              <a:rPr lang="sv-SE" sz="3200" dirty="0">
                <a:cs typeface="Calibri Light"/>
              </a:rPr>
              <a:t>Viktning av utvärderingskriterier</a:t>
            </a:r>
            <a:br>
              <a:rPr lang="sv-SE" sz="1400" dirty="0">
                <a:latin typeface="+mn-lt"/>
                <a:cs typeface="Calibri Light"/>
              </a:rPr>
            </a:br>
            <a:r>
              <a:rPr lang="sv-SE" sz="1400" dirty="0">
                <a:latin typeface="+mn-lt"/>
                <a:cs typeface="Calibri"/>
              </a:rPr>
              <a:t>I det här exemplet har kriteriet </a:t>
            </a:r>
            <a:r>
              <a:rPr lang="sv-SE" sz="1400" i="1" dirty="0">
                <a:latin typeface="+mn-lt"/>
                <a:cs typeface="Calibri"/>
              </a:rPr>
              <a:t>antal timmar</a:t>
            </a:r>
            <a:r>
              <a:rPr lang="sv-SE" sz="1400" dirty="0">
                <a:latin typeface="+mn-lt"/>
                <a:cs typeface="Calibri"/>
              </a:rPr>
              <a:t> viktats till 30% och kriteriet </a:t>
            </a:r>
            <a:r>
              <a:rPr lang="sv-SE" sz="1400" i="1" dirty="0">
                <a:latin typeface="+mn-lt"/>
                <a:cs typeface="Calibri"/>
              </a:rPr>
              <a:t>kontinuitet </a:t>
            </a:r>
            <a:r>
              <a:rPr lang="sv-SE" sz="1400" dirty="0">
                <a:latin typeface="+mn-lt"/>
                <a:cs typeface="Calibri"/>
              </a:rPr>
              <a:t>viktats till 70%. Leverantör A får högst totalpoäng och tilldelas uppdraget.</a:t>
            </a:r>
            <a:endParaRPr lang="sv-SE" dirty="0"/>
          </a:p>
        </p:txBody>
      </p:sp>
      <p:pic>
        <p:nvPicPr>
          <p:cNvPr id="5" name="Platshållare för innehåll 3" descr="En bild som visar text, skärmbild, nummer, Teckensnitt&#10;&#10;Automatiskt genererad beskrivning">
            <a:extLst>
              <a:ext uri="{FF2B5EF4-FFF2-40B4-BE49-F238E27FC236}">
                <a16:creationId xmlns:a16="http://schemas.microsoft.com/office/drawing/2014/main" id="{D3CDCA2F-1A08-09FB-C846-BBC2E93AAF0D}"/>
              </a:ext>
            </a:extLst>
          </p:cNvPr>
          <p:cNvPicPr>
            <a:picLocks noGrp="1" noChangeAspect="1"/>
          </p:cNvPicPr>
          <p:nvPr>
            <p:ph sz="quarter" idx="4294967295"/>
          </p:nvPr>
        </p:nvPicPr>
        <p:blipFill>
          <a:blip r:embed="rId3"/>
          <a:stretch>
            <a:fillRect/>
          </a:stretch>
        </p:blipFill>
        <p:spPr>
          <a:xfrm>
            <a:off x="613611" y="2623152"/>
            <a:ext cx="11322829" cy="2538395"/>
          </a:xfrm>
        </p:spPr>
      </p:pic>
      <p:sp>
        <p:nvSpPr>
          <p:cNvPr id="3" name="Platshållare för sidfot 2">
            <a:extLst>
              <a:ext uri="{FF2B5EF4-FFF2-40B4-BE49-F238E27FC236}">
                <a16:creationId xmlns:a16="http://schemas.microsoft.com/office/drawing/2014/main" id="{0FE95BF0-2FA0-A7A2-2538-3C51D25AB481}"/>
              </a:ext>
            </a:extLst>
          </p:cNvPr>
          <p:cNvSpPr>
            <a:spLocks noGrp="1"/>
          </p:cNvSpPr>
          <p:nvPr>
            <p:ph type="ftr" sz="quarter" idx="11"/>
          </p:nvPr>
        </p:nvSpPr>
        <p:spPr/>
        <p:txBody>
          <a:bodyPr/>
          <a:lstStyle/>
          <a:p>
            <a:r>
              <a:rPr lang="sv-SE"/>
              <a:t>Sveriges regioner i samverkan</a:t>
            </a:r>
            <a:endParaRPr lang="sv-SE" dirty="0"/>
          </a:p>
        </p:txBody>
      </p:sp>
      <p:grpSp>
        <p:nvGrpSpPr>
          <p:cNvPr id="7" name="Grupp 6">
            <a:extLst>
              <a:ext uri="{FF2B5EF4-FFF2-40B4-BE49-F238E27FC236}">
                <a16:creationId xmlns:a16="http://schemas.microsoft.com/office/drawing/2014/main" id="{4D3F85E3-65B3-6905-B180-1DD888309B80}"/>
              </a:ext>
            </a:extLst>
          </p:cNvPr>
          <p:cNvGrpSpPr/>
          <p:nvPr/>
        </p:nvGrpSpPr>
        <p:grpSpPr>
          <a:xfrm>
            <a:off x="6551208" y="6130416"/>
            <a:ext cx="1009659" cy="591059"/>
            <a:chOff x="2309" y="0"/>
            <a:chExt cx="1009659" cy="591059"/>
          </a:xfrm>
          <a:solidFill>
            <a:schemeClr val="bg1">
              <a:lumMod val="85000"/>
            </a:schemeClr>
          </a:solidFill>
        </p:grpSpPr>
        <p:sp>
          <p:nvSpPr>
            <p:cNvPr id="8" name="Rektangel: rundade hörn 7">
              <a:extLst>
                <a:ext uri="{FF2B5EF4-FFF2-40B4-BE49-F238E27FC236}">
                  <a16:creationId xmlns:a16="http://schemas.microsoft.com/office/drawing/2014/main" id="{408C5AB8-96E6-F11E-BCDE-B524E7216B85}"/>
                </a:ext>
              </a:extLst>
            </p:cNvPr>
            <p:cNvSpPr/>
            <p:nvPr/>
          </p:nvSpPr>
          <p:spPr>
            <a:xfrm>
              <a:off x="2309" y="0"/>
              <a:ext cx="1009659" cy="591059"/>
            </a:xfrm>
            <a:prstGeom prst="roundRect">
              <a:avLst>
                <a:gd name="adj" fmla="val 10000"/>
              </a:avLst>
            </a:prstGeom>
            <a:grp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a:lstStyle/>
            <a:p>
              <a:endParaRPr lang="sv-SE"/>
            </a:p>
          </p:txBody>
        </p:sp>
        <p:sp>
          <p:nvSpPr>
            <p:cNvPr id="9" name="Rektangel: rundade hörn 4">
              <a:extLst>
                <a:ext uri="{FF2B5EF4-FFF2-40B4-BE49-F238E27FC236}">
                  <a16:creationId xmlns:a16="http://schemas.microsoft.com/office/drawing/2014/main" id="{F3357194-98A0-845A-93AE-D28DC2638F91}"/>
                </a:ext>
              </a:extLst>
            </p:cNvPr>
            <p:cNvSpPr txBox="1"/>
            <p:nvPr/>
          </p:nvSpPr>
          <p:spPr>
            <a:xfrm>
              <a:off x="19621" y="17312"/>
              <a:ext cx="975035" cy="556435"/>
            </a:xfrm>
            <a:prstGeom prst="rect">
              <a:avLst/>
            </a:prstGeom>
            <a:grpFill/>
          </p:spPr>
          <p:style>
            <a:lnRef idx="0">
              <a:scrgbClr r="0" g="0" b="0"/>
            </a:lnRef>
            <a:fillRef idx="0">
              <a:scrgbClr r="0" g="0" b="0"/>
            </a:fillRef>
            <a:effectRef idx="0">
              <a:scrgbClr r="0" g="0" b="0"/>
            </a:effectRef>
            <a:fontRef idx="minor">
              <a:schemeClr val="lt1"/>
            </a:fontRef>
          </p:style>
          <p:txBody>
            <a:bodyPr spcFirstLastPara="0" vert="horz" wrap="square" lIns="41910" tIns="41910" rIns="41910" bIns="41910" numCol="1" spcCol="1270" anchor="ctr" anchorCtr="0">
              <a:noAutofit/>
            </a:bodyPr>
            <a:lstStyle/>
            <a:p>
              <a:pPr marL="0" lvl="0" indent="0" algn="ctr" defTabSz="488950">
                <a:lnSpc>
                  <a:spcPct val="90000"/>
                </a:lnSpc>
                <a:spcBef>
                  <a:spcPct val="0"/>
                </a:spcBef>
                <a:spcAft>
                  <a:spcPct val="35000"/>
                </a:spcAft>
                <a:buNone/>
              </a:pPr>
              <a:r>
                <a:rPr lang="sv-SE" sz="1100" kern="1200" dirty="0">
                  <a:solidFill>
                    <a:schemeClr val="tx1"/>
                  </a:solidFill>
                </a:rPr>
                <a:t>Avrop</a:t>
              </a:r>
            </a:p>
          </p:txBody>
        </p:sp>
      </p:grpSp>
      <p:grpSp>
        <p:nvGrpSpPr>
          <p:cNvPr id="10" name="Grupp 9">
            <a:extLst>
              <a:ext uri="{FF2B5EF4-FFF2-40B4-BE49-F238E27FC236}">
                <a16:creationId xmlns:a16="http://schemas.microsoft.com/office/drawing/2014/main" id="{66B12E43-B4F3-AE21-8181-19F33AA69758}"/>
              </a:ext>
            </a:extLst>
          </p:cNvPr>
          <p:cNvGrpSpPr/>
          <p:nvPr/>
        </p:nvGrpSpPr>
        <p:grpSpPr>
          <a:xfrm>
            <a:off x="7964731" y="6130416"/>
            <a:ext cx="1009659" cy="591059"/>
            <a:chOff x="1415832" y="0"/>
            <a:chExt cx="1009659" cy="591059"/>
          </a:xfrm>
          <a:solidFill>
            <a:schemeClr val="bg1">
              <a:lumMod val="85000"/>
            </a:schemeClr>
          </a:solidFill>
        </p:grpSpPr>
        <p:sp>
          <p:nvSpPr>
            <p:cNvPr id="11" name="Rektangel: rundade hörn 10">
              <a:extLst>
                <a:ext uri="{FF2B5EF4-FFF2-40B4-BE49-F238E27FC236}">
                  <a16:creationId xmlns:a16="http://schemas.microsoft.com/office/drawing/2014/main" id="{709C6B69-C7FF-12BC-5F7B-32F9E7EE9FFD}"/>
                </a:ext>
              </a:extLst>
            </p:cNvPr>
            <p:cNvSpPr/>
            <p:nvPr/>
          </p:nvSpPr>
          <p:spPr>
            <a:xfrm>
              <a:off x="1415832" y="0"/>
              <a:ext cx="1009659" cy="591059"/>
            </a:xfrm>
            <a:prstGeom prst="roundRect">
              <a:avLst>
                <a:gd name="adj" fmla="val 10000"/>
              </a:avLst>
            </a:prstGeom>
            <a:grp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a:lstStyle/>
            <a:p>
              <a:endParaRPr lang="sv-SE"/>
            </a:p>
          </p:txBody>
        </p:sp>
        <p:sp>
          <p:nvSpPr>
            <p:cNvPr id="12" name="Rektangel: rundade hörn 6">
              <a:extLst>
                <a:ext uri="{FF2B5EF4-FFF2-40B4-BE49-F238E27FC236}">
                  <a16:creationId xmlns:a16="http://schemas.microsoft.com/office/drawing/2014/main" id="{1BE2F096-205B-F5AF-BA4C-C9011049CAE5}"/>
                </a:ext>
              </a:extLst>
            </p:cNvPr>
            <p:cNvSpPr txBox="1"/>
            <p:nvPr/>
          </p:nvSpPr>
          <p:spPr>
            <a:xfrm>
              <a:off x="1433144" y="17312"/>
              <a:ext cx="975035" cy="556435"/>
            </a:xfrm>
            <a:prstGeom prst="rect">
              <a:avLst/>
            </a:prstGeom>
            <a:grpFill/>
          </p:spPr>
          <p:style>
            <a:lnRef idx="0">
              <a:scrgbClr r="0" g="0" b="0"/>
            </a:lnRef>
            <a:fillRef idx="0">
              <a:scrgbClr r="0" g="0" b="0"/>
            </a:fillRef>
            <a:effectRef idx="0">
              <a:scrgbClr r="0" g="0" b="0"/>
            </a:effectRef>
            <a:fontRef idx="minor">
              <a:schemeClr val="lt1"/>
            </a:fontRef>
          </p:style>
          <p:txBody>
            <a:bodyPr spcFirstLastPara="0" vert="horz" wrap="square" lIns="41910" tIns="41910" rIns="41910" bIns="41910" numCol="1" spcCol="1270" anchor="ctr" anchorCtr="0">
              <a:noAutofit/>
            </a:bodyPr>
            <a:lstStyle/>
            <a:p>
              <a:pPr marL="0" lvl="0" indent="0" algn="ctr" defTabSz="488950">
                <a:lnSpc>
                  <a:spcPct val="90000"/>
                </a:lnSpc>
                <a:spcBef>
                  <a:spcPct val="0"/>
                </a:spcBef>
                <a:spcAft>
                  <a:spcPct val="35000"/>
                </a:spcAft>
                <a:buNone/>
              </a:pPr>
              <a:r>
                <a:rPr lang="sv-SE" sz="1100" kern="1200" dirty="0">
                  <a:solidFill>
                    <a:schemeClr val="tx1"/>
                  </a:solidFill>
                </a:rPr>
                <a:t>Svar</a:t>
              </a:r>
            </a:p>
          </p:txBody>
        </p:sp>
      </p:grpSp>
      <p:grpSp>
        <p:nvGrpSpPr>
          <p:cNvPr id="13" name="Grupp 12">
            <a:extLst>
              <a:ext uri="{FF2B5EF4-FFF2-40B4-BE49-F238E27FC236}">
                <a16:creationId xmlns:a16="http://schemas.microsoft.com/office/drawing/2014/main" id="{93ABA1C6-3981-B5D5-DC81-E5978FAF2EAA}"/>
              </a:ext>
            </a:extLst>
          </p:cNvPr>
          <p:cNvGrpSpPr/>
          <p:nvPr/>
        </p:nvGrpSpPr>
        <p:grpSpPr>
          <a:xfrm>
            <a:off x="9410150" y="6130416"/>
            <a:ext cx="1009659" cy="591059"/>
            <a:chOff x="2861251" y="0"/>
            <a:chExt cx="1009659" cy="591059"/>
          </a:xfrm>
        </p:grpSpPr>
        <p:sp>
          <p:nvSpPr>
            <p:cNvPr id="14" name="Rektangel: rundade hörn 13">
              <a:extLst>
                <a:ext uri="{FF2B5EF4-FFF2-40B4-BE49-F238E27FC236}">
                  <a16:creationId xmlns:a16="http://schemas.microsoft.com/office/drawing/2014/main" id="{2F9850DF-2E47-2FBC-CB9E-079350FDA640}"/>
                </a:ext>
              </a:extLst>
            </p:cNvPr>
            <p:cNvSpPr/>
            <p:nvPr/>
          </p:nvSpPr>
          <p:spPr>
            <a:xfrm>
              <a:off x="2861251" y="0"/>
              <a:ext cx="1009659" cy="591059"/>
            </a:xfrm>
            <a:prstGeom prst="roundRect">
              <a:avLst>
                <a:gd name="adj" fmla="val 10000"/>
              </a:avLst>
            </a:prstGeom>
            <a:solidFill>
              <a:srgbClr val="92D050"/>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a:lstStyle/>
            <a:p>
              <a:endParaRPr lang="sv-SE"/>
            </a:p>
          </p:txBody>
        </p:sp>
        <p:sp>
          <p:nvSpPr>
            <p:cNvPr id="15" name="Rektangel: rundade hörn 8">
              <a:extLst>
                <a:ext uri="{FF2B5EF4-FFF2-40B4-BE49-F238E27FC236}">
                  <a16:creationId xmlns:a16="http://schemas.microsoft.com/office/drawing/2014/main" id="{8EAC64C7-DA55-5381-0256-CF04F893949C}"/>
                </a:ext>
              </a:extLst>
            </p:cNvPr>
            <p:cNvSpPr txBox="1"/>
            <p:nvPr/>
          </p:nvSpPr>
          <p:spPr>
            <a:xfrm>
              <a:off x="2878563" y="17312"/>
              <a:ext cx="975035" cy="556435"/>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41910" tIns="41910" rIns="41910" bIns="41910" numCol="1" spcCol="1270" anchor="ctr" anchorCtr="0">
              <a:noAutofit/>
            </a:bodyPr>
            <a:lstStyle/>
            <a:p>
              <a:pPr marL="0" lvl="0" indent="0" algn="ctr" defTabSz="488950">
                <a:lnSpc>
                  <a:spcPct val="90000"/>
                </a:lnSpc>
                <a:spcBef>
                  <a:spcPct val="0"/>
                </a:spcBef>
                <a:spcAft>
                  <a:spcPct val="35000"/>
                </a:spcAft>
                <a:buNone/>
              </a:pPr>
              <a:r>
                <a:rPr lang="sv-SE" sz="1100" kern="1200" dirty="0">
                  <a:solidFill>
                    <a:schemeClr val="tx1"/>
                  </a:solidFill>
                </a:rPr>
                <a:t>Utvärdering</a:t>
              </a:r>
            </a:p>
          </p:txBody>
        </p:sp>
      </p:grpSp>
      <p:grpSp>
        <p:nvGrpSpPr>
          <p:cNvPr id="16" name="Grupp 15">
            <a:extLst>
              <a:ext uri="{FF2B5EF4-FFF2-40B4-BE49-F238E27FC236}">
                <a16:creationId xmlns:a16="http://schemas.microsoft.com/office/drawing/2014/main" id="{4A9DF997-B102-6777-288C-715B90C85AB3}"/>
              </a:ext>
            </a:extLst>
          </p:cNvPr>
          <p:cNvGrpSpPr/>
          <p:nvPr/>
        </p:nvGrpSpPr>
        <p:grpSpPr>
          <a:xfrm>
            <a:off x="10791776" y="6130416"/>
            <a:ext cx="1009659" cy="591059"/>
            <a:chOff x="4242877" y="0"/>
            <a:chExt cx="1009659" cy="591059"/>
          </a:xfrm>
          <a:solidFill>
            <a:schemeClr val="bg1">
              <a:lumMod val="85000"/>
            </a:schemeClr>
          </a:solidFill>
        </p:grpSpPr>
        <p:sp>
          <p:nvSpPr>
            <p:cNvPr id="17" name="Rektangel: rundade hörn 16">
              <a:extLst>
                <a:ext uri="{FF2B5EF4-FFF2-40B4-BE49-F238E27FC236}">
                  <a16:creationId xmlns:a16="http://schemas.microsoft.com/office/drawing/2014/main" id="{C80D0BEC-22CE-2A82-F788-38C4E11AFFCD}"/>
                </a:ext>
              </a:extLst>
            </p:cNvPr>
            <p:cNvSpPr/>
            <p:nvPr/>
          </p:nvSpPr>
          <p:spPr>
            <a:xfrm>
              <a:off x="4242877" y="0"/>
              <a:ext cx="1009659" cy="591059"/>
            </a:xfrm>
            <a:prstGeom prst="roundRect">
              <a:avLst>
                <a:gd name="adj" fmla="val 10000"/>
              </a:avLst>
            </a:prstGeom>
            <a:grp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a:lstStyle/>
            <a:p>
              <a:endParaRPr lang="sv-SE"/>
            </a:p>
          </p:txBody>
        </p:sp>
        <p:sp>
          <p:nvSpPr>
            <p:cNvPr id="18" name="Rektangel: rundade hörn 10">
              <a:extLst>
                <a:ext uri="{FF2B5EF4-FFF2-40B4-BE49-F238E27FC236}">
                  <a16:creationId xmlns:a16="http://schemas.microsoft.com/office/drawing/2014/main" id="{72104202-357D-F828-186D-FE6FC7C4A7BA}"/>
                </a:ext>
              </a:extLst>
            </p:cNvPr>
            <p:cNvSpPr txBox="1"/>
            <p:nvPr/>
          </p:nvSpPr>
          <p:spPr>
            <a:xfrm>
              <a:off x="4260189" y="17312"/>
              <a:ext cx="975035" cy="556435"/>
            </a:xfrm>
            <a:prstGeom prst="rect">
              <a:avLst/>
            </a:prstGeom>
            <a:grpFill/>
          </p:spPr>
          <p:style>
            <a:lnRef idx="0">
              <a:scrgbClr r="0" g="0" b="0"/>
            </a:lnRef>
            <a:fillRef idx="0">
              <a:scrgbClr r="0" g="0" b="0"/>
            </a:fillRef>
            <a:effectRef idx="0">
              <a:scrgbClr r="0" g="0" b="0"/>
            </a:effectRef>
            <a:fontRef idx="minor">
              <a:schemeClr val="lt1"/>
            </a:fontRef>
          </p:style>
          <p:txBody>
            <a:bodyPr spcFirstLastPara="0" vert="horz" wrap="square" lIns="41910" tIns="41910" rIns="41910" bIns="41910" numCol="1" spcCol="1270" anchor="ctr" anchorCtr="0">
              <a:noAutofit/>
            </a:bodyPr>
            <a:lstStyle/>
            <a:p>
              <a:pPr marL="0" lvl="0" indent="0" algn="ctr" defTabSz="488950">
                <a:lnSpc>
                  <a:spcPct val="90000"/>
                </a:lnSpc>
                <a:spcBef>
                  <a:spcPct val="0"/>
                </a:spcBef>
                <a:spcAft>
                  <a:spcPct val="35000"/>
                </a:spcAft>
                <a:buNone/>
              </a:pPr>
              <a:r>
                <a:rPr lang="sv-SE" sz="1100" kern="1200" dirty="0">
                  <a:solidFill>
                    <a:schemeClr val="tx1"/>
                  </a:solidFill>
                </a:rPr>
                <a:t>Tilldelning</a:t>
              </a:r>
            </a:p>
          </p:txBody>
        </p:sp>
      </p:grpSp>
    </p:spTree>
    <p:extLst>
      <p:ext uri="{BB962C8B-B14F-4D97-AF65-F5344CB8AC3E}">
        <p14:creationId xmlns:p14="http://schemas.microsoft.com/office/powerpoint/2010/main" val="352408890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latshållare för datum 3">
            <a:extLst>
              <a:ext uri="{FF2B5EF4-FFF2-40B4-BE49-F238E27FC236}">
                <a16:creationId xmlns:a16="http://schemas.microsoft.com/office/drawing/2014/main" id="{41A9AAF3-39E2-AB2A-7712-5297A7DE2427}"/>
              </a:ext>
            </a:extLst>
          </p:cNvPr>
          <p:cNvSpPr>
            <a:spLocks noGrp="1"/>
          </p:cNvSpPr>
          <p:nvPr>
            <p:ph type="dt" sz="half" idx="10"/>
          </p:nvPr>
        </p:nvSpPr>
        <p:spPr/>
        <p:txBody>
          <a:bodyPr/>
          <a:lstStyle/>
          <a:p>
            <a:fld id="{A5513507-3CA1-4177-BA23-1AB0C019EBDC}" type="datetime1">
              <a:rPr lang="sv-SE" smtClean="0"/>
              <a:t>2026-02-09</a:t>
            </a:fld>
            <a:endParaRPr lang="sv-SE"/>
          </a:p>
        </p:txBody>
      </p:sp>
      <p:sp>
        <p:nvSpPr>
          <p:cNvPr id="2" name="Rubrik 1">
            <a:extLst>
              <a:ext uri="{FF2B5EF4-FFF2-40B4-BE49-F238E27FC236}">
                <a16:creationId xmlns:a16="http://schemas.microsoft.com/office/drawing/2014/main" id="{6513F3DC-787F-E856-1743-1A0FBB201674}"/>
              </a:ext>
            </a:extLst>
          </p:cNvPr>
          <p:cNvSpPr>
            <a:spLocks noGrp="1"/>
          </p:cNvSpPr>
          <p:nvPr>
            <p:ph type="title" idx="4294967295"/>
          </p:nvPr>
        </p:nvSpPr>
        <p:spPr>
          <a:xfrm>
            <a:off x="613611" y="562501"/>
            <a:ext cx="8642350" cy="1047750"/>
          </a:xfrm>
        </p:spPr>
        <p:txBody>
          <a:bodyPr/>
          <a:lstStyle/>
          <a:p>
            <a:r>
              <a:rPr lang="sv-SE" sz="3200" dirty="0">
                <a:latin typeface="+mn-lt"/>
                <a:cs typeface="Calibri Light"/>
              </a:rPr>
              <a:t>Viktning av utvärderingskriterier</a:t>
            </a:r>
            <a:br>
              <a:rPr lang="sv-SE" sz="1400" dirty="0">
                <a:latin typeface="+mn-lt"/>
                <a:cs typeface="Calibri Light"/>
              </a:rPr>
            </a:br>
            <a:r>
              <a:rPr lang="sv-SE" sz="1400" dirty="0">
                <a:latin typeface="+mn-lt"/>
                <a:cs typeface="Calibri"/>
              </a:rPr>
              <a:t>I det här exemplet har kriteriet </a:t>
            </a:r>
            <a:r>
              <a:rPr lang="sv-SE" sz="1400" i="1" dirty="0">
                <a:latin typeface="+mn-lt"/>
                <a:cs typeface="Calibri"/>
              </a:rPr>
              <a:t>antal timmar </a:t>
            </a:r>
            <a:r>
              <a:rPr lang="sv-SE" sz="1400" dirty="0">
                <a:latin typeface="+mn-lt"/>
                <a:cs typeface="Calibri"/>
              </a:rPr>
              <a:t>viktats till 70% och kriteriet </a:t>
            </a:r>
            <a:r>
              <a:rPr lang="sv-SE" sz="1400" i="1" dirty="0">
                <a:latin typeface="+mn-lt"/>
                <a:cs typeface="Calibri"/>
              </a:rPr>
              <a:t>kontinuitet </a:t>
            </a:r>
            <a:r>
              <a:rPr lang="sv-SE" sz="1400" dirty="0">
                <a:latin typeface="+mn-lt"/>
                <a:cs typeface="Calibri"/>
              </a:rPr>
              <a:t>viktats till 30%. Leverantör D får högst totalpoäng och tilldelas uppdraget.</a:t>
            </a:r>
            <a:endParaRPr lang="sv-SE" dirty="0"/>
          </a:p>
        </p:txBody>
      </p:sp>
      <p:pic>
        <p:nvPicPr>
          <p:cNvPr id="3" name="Bildobjekt 2" descr="En bild som visar text, skärmbild, nummer, Teckensnitt&#10;&#10;Automatiskt genererad beskrivning">
            <a:extLst>
              <a:ext uri="{FF2B5EF4-FFF2-40B4-BE49-F238E27FC236}">
                <a16:creationId xmlns:a16="http://schemas.microsoft.com/office/drawing/2014/main" id="{2826C6EC-7FAB-9228-963F-B97A7E6B1AA6}"/>
              </a:ext>
            </a:extLst>
          </p:cNvPr>
          <p:cNvPicPr>
            <a:picLocks noChangeAspect="1"/>
          </p:cNvPicPr>
          <p:nvPr/>
        </p:nvPicPr>
        <p:blipFill>
          <a:blip r:embed="rId3"/>
          <a:stretch>
            <a:fillRect/>
          </a:stretch>
        </p:blipFill>
        <p:spPr>
          <a:xfrm>
            <a:off x="613611" y="2421722"/>
            <a:ext cx="10999207" cy="2487162"/>
          </a:xfrm>
          <a:prstGeom prst="rect">
            <a:avLst/>
          </a:prstGeom>
        </p:spPr>
      </p:pic>
      <p:sp>
        <p:nvSpPr>
          <p:cNvPr id="5" name="Platshållare för sidfot 4">
            <a:extLst>
              <a:ext uri="{FF2B5EF4-FFF2-40B4-BE49-F238E27FC236}">
                <a16:creationId xmlns:a16="http://schemas.microsoft.com/office/drawing/2014/main" id="{48FA1A9E-C8F0-A523-347F-5AD035AD265A}"/>
              </a:ext>
            </a:extLst>
          </p:cNvPr>
          <p:cNvSpPr>
            <a:spLocks noGrp="1"/>
          </p:cNvSpPr>
          <p:nvPr>
            <p:ph type="ftr" sz="quarter" idx="11"/>
          </p:nvPr>
        </p:nvSpPr>
        <p:spPr/>
        <p:txBody>
          <a:bodyPr/>
          <a:lstStyle/>
          <a:p>
            <a:r>
              <a:rPr lang="sv-SE"/>
              <a:t>Sveriges regioner i samverkan</a:t>
            </a:r>
            <a:endParaRPr lang="sv-SE" dirty="0"/>
          </a:p>
        </p:txBody>
      </p:sp>
      <p:grpSp>
        <p:nvGrpSpPr>
          <p:cNvPr id="7" name="Grupp 6">
            <a:extLst>
              <a:ext uri="{FF2B5EF4-FFF2-40B4-BE49-F238E27FC236}">
                <a16:creationId xmlns:a16="http://schemas.microsoft.com/office/drawing/2014/main" id="{46ADA8CB-90E2-ABCB-79A3-89783EF39708}"/>
              </a:ext>
            </a:extLst>
          </p:cNvPr>
          <p:cNvGrpSpPr/>
          <p:nvPr/>
        </p:nvGrpSpPr>
        <p:grpSpPr>
          <a:xfrm>
            <a:off x="6214324" y="5999969"/>
            <a:ext cx="1009659" cy="591059"/>
            <a:chOff x="2309" y="0"/>
            <a:chExt cx="1009659" cy="591059"/>
          </a:xfrm>
          <a:solidFill>
            <a:schemeClr val="bg1">
              <a:lumMod val="85000"/>
            </a:schemeClr>
          </a:solidFill>
        </p:grpSpPr>
        <p:sp>
          <p:nvSpPr>
            <p:cNvPr id="8" name="Rektangel: rundade hörn 7">
              <a:extLst>
                <a:ext uri="{FF2B5EF4-FFF2-40B4-BE49-F238E27FC236}">
                  <a16:creationId xmlns:a16="http://schemas.microsoft.com/office/drawing/2014/main" id="{3B35AB00-8BD8-BC2E-BBE9-953FD7052EB6}"/>
                </a:ext>
              </a:extLst>
            </p:cNvPr>
            <p:cNvSpPr/>
            <p:nvPr/>
          </p:nvSpPr>
          <p:spPr>
            <a:xfrm>
              <a:off x="2309" y="0"/>
              <a:ext cx="1009659" cy="591059"/>
            </a:xfrm>
            <a:prstGeom prst="roundRect">
              <a:avLst>
                <a:gd name="adj" fmla="val 10000"/>
              </a:avLst>
            </a:prstGeom>
            <a:grp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a:lstStyle/>
            <a:p>
              <a:endParaRPr lang="sv-SE"/>
            </a:p>
          </p:txBody>
        </p:sp>
        <p:sp>
          <p:nvSpPr>
            <p:cNvPr id="9" name="Rektangel: rundade hörn 4">
              <a:extLst>
                <a:ext uri="{FF2B5EF4-FFF2-40B4-BE49-F238E27FC236}">
                  <a16:creationId xmlns:a16="http://schemas.microsoft.com/office/drawing/2014/main" id="{C91B9BF3-3973-7469-4236-D503C713F013}"/>
                </a:ext>
              </a:extLst>
            </p:cNvPr>
            <p:cNvSpPr txBox="1"/>
            <p:nvPr/>
          </p:nvSpPr>
          <p:spPr>
            <a:xfrm>
              <a:off x="19621" y="17312"/>
              <a:ext cx="975035" cy="556435"/>
            </a:xfrm>
            <a:prstGeom prst="rect">
              <a:avLst/>
            </a:prstGeom>
            <a:grpFill/>
          </p:spPr>
          <p:style>
            <a:lnRef idx="0">
              <a:scrgbClr r="0" g="0" b="0"/>
            </a:lnRef>
            <a:fillRef idx="0">
              <a:scrgbClr r="0" g="0" b="0"/>
            </a:fillRef>
            <a:effectRef idx="0">
              <a:scrgbClr r="0" g="0" b="0"/>
            </a:effectRef>
            <a:fontRef idx="minor">
              <a:schemeClr val="lt1"/>
            </a:fontRef>
          </p:style>
          <p:txBody>
            <a:bodyPr spcFirstLastPara="0" vert="horz" wrap="square" lIns="41910" tIns="41910" rIns="41910" bIns="41910" numCol="1" spcCol="1270" anchor="ctr" anchorCtr="0">
              <a:noAutofit/>
            </a:bodyPr>
            <a:lstStyle/>
            <a:p>
              <a:pPr marL="0" lvl="0" indent="0" algn="ctr" defTabSz="488950">
                <a:lnSpc>
                  <a:spcPct val="90000"/>
                </a:lnSpc>
                <a:spcBef>
                  <a:spcPct val="0"/>
                </a:spcBef>
                <a:spcAft>
                  <a:spcPct val="35000"/>
                </a:spcAft>
                <a:buNone/>
              </a:pPr>
              <a:r>
                <a:rPr lang="sv-SE" sz="1100" kern="1200" dirty="0">
                  <a:solidFill>
                    <a:schemeClr val="tx1"/>
                  </a:solidFill>
                </a:rPr>
                <a:t>Avrop</a:t>
              </a:r>
            </a:p>
          </p:txBody>
        </p:sp>
      </p:grpSp>
      <p:grpSp>
        <p:nvGrpSpPr>
          <p:cNvPr id="10" name="Grupp 9">
            <a:extLst>
              <a:ext uri="{FF2B5EF4-FFF2-40B4-BE49-F238E27FC236}">
                <a16:creationId xmlns:a16="http://schemas.microsoft.com/office/drawing/2014/main" id="{75CEBEBB-5FDF-0D05-2695-44B80CE9253E}"/>
              </a:ext>
            </a:extLst>
          </p:cNvPr>
          <p:cNvGrpSpPr/>
          <p:nvPr/>
        </p:nvGrpSpPr>
        <p:grpSpPr>
          <a:xfrm>
            <a:off x="7627847" y="5999969"/>
            <a:ext cx="1009659" cy="591059"/>
            <a:chOff x="1415832" y="0"/>
            <a:chExt cx="1009659" cy="591059"/>
          </a:xfrm>
          <a:solidFill>
            <a:schemeClr val="bg1">
              <a:lumMod val="85000"/>
            </a:schemeClr>
          </a:solidFill>
        </p:grpSpPr>
        <p:sp>
          <p:nvSpPr>
            <p:cNvPr id="11" name="Rektangel: rundade hörn 10">
              <a:extLst>
                <a:ext uri="{FF2B5EF4-FFF2-40B4-BE49-F238E27FC236}">
                  <a16:creationId xmlns:a16="http://schemas.microsoft.com/office/drawing/2014/main" id="{204D431C-706C-9A29-E9F0-B17E65C50841}"/>
                </a:ext>
              </a:extLst>
            </p:cNvPr>
            <p:cNvSpPr/>
            <p:nvPr/>
          </p:nvSpPr>
          <p:spPr>
            <a:xfrm>
              <a:off x="1415832" y="0"/>
              <a:ext cx="1009659" cy="591059"/>
            </a:xfrm>
            <a:prstGeom prst="roundRect">
              <a:avLst>
                <a:gd name="adj" fmla="val 10000"/>
              </a:avLst>
            </a:prstGeom>
            <a:grp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a:lstStyle/>
            <a:p>
              <a:endParaRPr lang="sv-SE"/>
            </a:p>
          </p:txBody>
        </p:sp>
        <p:sp>
          <p:nvSpPr>
            <p:cNvPr id="12" name="Rektangel: rundade hörn 6">
              <a:extLst>
                <a:ext uri="{FF2B5EF4-FFF2-40B4-BE49-F238E27FC236}">
                  <a16:creationId xmlns:a16="http://schemas.microsoft.com/office/drawing/2014/main" id="{21EBCE54-1FA5-03D3-0351-7813CD06BCEE}"/>
                </a:ext>
              </a:extLst>
            </p:cNvPr>
            <p:cNvSpPr txBox="1"/>
            <p:nvPr/>
          </p:nvSpPr>
          <p:spPr>
            <a:xfrm>
              <a:off x="1433144" y="17312"/>
              <a:ext cx="975035" cy="556435"/>
            </a:xfrm>
            <a:prstGeom prst="rect">
              <a:avLst/>
            </a:prstGeom>
            <a:grpFill/>
          </p:spPr>
          <p:style>
            <a:lnRef idx="0">
              <a:scrgbClr r="0" g="0" b="0"/>
            </a:lnRef>
            <a:fillRef idx="0">
              <a:scrgbClr r="0" g="0" b="0"/>
            </a:fillRef>
            <a:effectRef idx="0">
              <a:scrgbClr r="0" g="0" b="0"/>
            </a:effectRef>
            <a:fontRef idx="minor">
              <a:schemeClr val="lt1"/>
            </a:fontRef>
          </p:style>
          <p:txBody>
            <a:bodyPr spcFirstLastPara="0" vert="horz" wrap="square" lIns="41910" tIns="41910" rIns="41910" bIns="41910" numCol="1" spcCol="1270" anchor="ctr" anchorCtr="0">
              <a:noAutofit/>
            </a:bodyPr>
            <a:lstStyle/>
            <a:p>
              <a:pPr marL="0" lvl="0" indent="0" algn="ctr" defTabSz="488950">
                <a:lnSpc>
                  <a:spcPct val="90000"/>
                </a:lnSpc>
                <a:spcBef>
                  <a:spcPct val="0"/>
                </a:spcBef>
                <a:spcAft>
                  <a:spcPct val="35000"/>
                </a:spcAft>
                <a:buNone/>
              </a:pPr>
              <a:r>
                <a:rPr lang="sv-SE" sz="1100" kern="1200" dirty="0">
                  <a:solidFill>
                    <a:schemeClr val="tx1"/>
                  </a:solidFill>
                </a:rPr>
                <a:t>Svar</a:t>
              </a:r>
            </a:p>
          </p:txBody>
        </p:sp>
      </p:grpSp>
      <p:grpSp>
        <p:nvGrpSpPr>
          <p:cNvPr id="13" name="Grupp 12">
            <a:extLst>
              <a:ext uri="{FF2B5EF4-FFF2-40B4-BE49-F238E27FC236}">
                <a16:creationId xmlns:a16="http://schemas.microsoft.com/office/drawing/2014/main" id="{4CD45D61-0D19-09A1-4802-71D839FCF9BF}"/>
              </a:ext>
            </a:extLst>
          </p:cNvPr>
          <p:cNvGrpSpPr/>
          <p:nvPr/>
        </p:nvGrpSpPr>
        <p:grpSpPr>
          <a:xfrm>
            <a:off x="9073266" y="5999969"/>
            <a:ext cx="1009659" cy="591059"/>
            <a:chOff x="2861251" y="0"/>
            <a:chExt cx="1009659" cy="591059"/>
          </a:xfrm>
        </p:grpSpPr>
        <p:sp>
          <p:nvSpPr>
            <p:cNvPr id="14" name="Rektangel: rundade hörn 13">
              <a:extLst>
                <a:ext uri="{FF2B5EF4-FFF2-40B4-BE49-F238E27FC236}">
                  <a16:creationId xmlns:a16="http://schemas.microsoft.com/office/drawing/2014/main" id="{8F947B4E-4C4E-DE30-569A-B858C1800076}"/>
                </a:ext>
              </a:extLst>
            </p:cNvPr>
            <p:cNvSpPr/>
            <p:nvPr/>
          </p:nvSpPr>
          <p:spPr>
            <a:xfrm>
              <a:off x="2861251" y="0"/>
              <a:ext cx="1009659" cy="591059"/>
            </a:xfrm>
            <a:prstGeom prst="roundRect">
              <a:avLst>
                <a:gd name="adj" fmla="val 10000"/>
              </a:avLst>
            </a:prstGeom>
            <a:solidFill>
              <a:srgbClr val="92D050"/>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a:lstStyle/>
            <a:p>
              <a:endParaRPr lang="sv-SE"/>
            </a:p>
          </p:txBody>
        </p:sp>
        <p:sp>
          <p:nvSpPr>
            <p:cNvPr id="15" name="Rektangel: rundade hörn 8">
              <a:extLst>
                <a:ext uri="{FF2B5EF4-FFF2-40B4-BE49-F238E27FC236}">
                  <a16:creationId xmlns:a16="http://schemas.microsoft.com/office/drawing/2014/main" id="{E1BDDDE9-337C-6DD8-D3E1-936FC4D567A3}"/>
                </a:ext>
              </a:extLst>
            </p:cNvPr>
            <p:cNvSpPr txBox="1"/>
            <p:nvPr/>
          </p:nvSpPr>
          <p:spPr>
            <a:xfrm>
              <a:off x="2878563" y="17312"/>
              <a:ext cx="975035" cy="556435"/>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41910" tIns="41910" rIns="41910" bIns="41910" numCol="1" spcCol="1270" anchor="ctr" anchorCtr="0">
              <a:noAutofit/>
            </a:bodyPr>
            <a:lstStyle/>
            <a:p>
              <a:pPr marL="0" lvl="0" indent="0" algn="ctr" defTabSz="488950">
                <a:lnSpc>
                  <a:spcPct val="90000"/>
                </a:lnSpc>
                <a:spcBef>
                  <a:spcPct val="0"/>
                </a:spcBef>
                <a:spcAft>
                  <a:spcPct val="35000"/>
                </a:spcAft>
                <a:buNone/>
              </a:pPr>
              <a:r>
                <a:rPr lang="sv-SE" sz="1100" kern="1200" dirty="0">
                  <a:solidFill>
                    <a:schemeClr val="tx1"/>
                  </a:solidFill>
                </a:rPr>
                <a:t>Utvärdering</a:t>
              </a:r>
            </a:p>
          </p:txBody>
        </p:sp>
      </p:grpSp>
      <p:grpSp>
        <p:nvGrpSpPr>
          <p:cNvPr id="16" name="Grupp 15">
            <a:extLst>
              <a:ext uri="{FF2B5EF4-FFF2-40B4-BE49-F238E27FC236}">
                <a16:creationId xmlns:a16="http://schemas.microsoft.com/office/drawing/2014/main" id="{D67CB297-A989-8D2C-8D05-6DBE20CD0FAE}"/>
              </a:ext>
            </a:extLst>
          </p:cNvPr>
          <p:cNvGrpSpPr/>
          <p:nvPr/>
        </p:nvGrpSpPr>
        <p:grpSpPr>
          <a:xfrm>
            <a:off x="10454892" y="5999969"/>
            <a:ext cx="1009659" cy="591059"/>
            <a:chOff x="4242877" y="0"/>
            <a:chExt cx="1009659" cy="591059"/>
          </a:xfrm>
          <a:solidFill>
            <a:schemeClr val="bg1">
              <a:lumMod val="85000"/>
            </a:schemeClr>
          </a:solidFill>
        </p:grpSpPr>
        <p:sp>
          <p:nvSpPr>
            <p:cNvPr id="17" name="Rektangel: rundade hörn 16">
              <a:extLst>
                <a:ext uri="{FF2B5EF4-FFF2-40B4-BE49-F238E27FC236}">
                  <a16:creationId xmlns:a16="http://schemas.microsoft.com/office/drawing/2014/main" id="{96463877-542F-7809-B06D-24A0B9D7799B}"/>
                </a:ext>
              </a:extLst>
            </p:cNvPr>
            <p:cNvSpPr/>
            <p:nvPr/>
          </p:nvSpPr>
          <p:spPr>
            <a:xfrm>
              <a:off x="4242877" y="0"/>
              <a:ext cx="1009659" cy="591059"/>
            </a:xfrm>
            <a:prstGeom prst="roundRect">
              <a:avLst>
                <a:gd name="adj" fmla="val 10000"/>
              </a:avLst>
            </a:prstGeom>
            <a:grp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a:lstStyle/>
            <a:p>
              <a:endParaRPr lang="sv-SE"/>
            </a:p>
          </p:txBody>
        </p:sp>
        <p:sp>
          <p:nvSpPr>
            <p:cNvPr id="18" name="Rektangel: rundade hörn 10">
              <a:extLst>
                <a:ext uri="{FF2B5EF4-FFF2-40B4-BE49-F238E27FC236}">
                  <a16:creationId xmlns:a16="http://schemas.microsoft.com/office/drawing/2014/main" id="{E3D376DE-E8D8-9651-D725-09AAABBFFDD6}"/>
                </a:ext>
              </a:extLst>
            </p:cNvPr>
            <p:cNvSpPr txBox="1"/>
            <p:nvPr/>
          </p:nvSpPr>
          <p:spPr>
            <a:xfrm>
              <a:off x="4260189" y="17312"/>
              <a:ext cx="975035" cy="556435"/>
            </a:xfrm>
            <a:prstGeom prst="rect">
              <a:avLst/>
            </a:prstGeom>
            <a:grpFill/>
          </p:spPr>
          <p:style>
            <a:lnRef idx="0">
              <a:scrgbClr r="0" g="0" b="0"/>
            </a:lnRef>
            <a:fillRef idx="0">
              <a:scrgbClr r="0" g="0" b="0"/>
            </a:fillRef>
            <a:effectRef idx="0">
              <a:scrgbClr r="0" g="0" b="0"/>
            </a:effectRef>
            <a:fontRef idx="minor">
              <a:schemeClr val="lt1"/>
            </a:fontRef>
          </p:style>
          <p:txBody>
            <a:bodyPr spcFirstLastPara="0" vert="horz" wrap="square" lIns="41910" tIns="41910" rIns="41910" bIns="41910" numCol="1" spcCol="1270" anchor="ctr" anchorCtr="0">
              <a:noAutofit/>
            </a:bodyPr>
            <a:lstStyle/>
            <a:p>
              <a:pPr marL="0" lvl="0" indent="0" algn="ctr" defTabSz="488950">
                <a:lnSpc>
                  <a:spcPct val="90000"/>
                </a:lnSpc>
                <a:spcBef>
                  <a:spcPct val="0"/>
                </a:spcBef>
                <a:spcAft>
                  <a:spcPct val="35000"/>
                </a:spcAft>
                <a:buNone/>
              </a:pPr>
              <a:r>
                <a:rPr lang="sv-SE" sz="1100" kern="1200" dirty="0">
                  <a:solidFill>
                    <a:schemeClr val="tx1"/>
                  </a:solidFill>
                </a:rPr>
                <a:t>Tilldelning</a:t>
              </a:r>
            </a:p>
          </p:txBody>
        </p:sp>
      </p:grpSp>
    </p:spTree>
    <p:extLst>
      <p:ext uri="{BB962C8B-B14F-4D97-AF65-F5344CB8AC3E}">
        <p14:creationId xmlns:p14="http://schemas.microsoft.com/office/powerpoint/2010/main" val="153195731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latshållare för datum 3">
            <a:extLst>
              <a:ext uri="{FF2B5EF4-FFF2-40B4-BE49-F238E27FC236}">
                <a16:creationId xmlns:a16="http://schemas.microsoft.com/office/drawing/2014/main" id="{41A9AAF3-39E2-AB2A-7712-5297A7DE2427}"/>
              </a:ext>
            </a:extLst>
          </p:cNvPr>
          <p:cNvSpPr>
            <a:spLocks noGrp="1"/>
          </p:cNvSpPr>
          <p:nvPr>
            <p:ph type="dt" sz="half" idx="10"/>
          </p:nvPr>
        </p:nvSpPr>
        <p:spPr/>
        <p:txBody>
          <a:bodyPr/>
          <a:lstStyle/>
          <a:p>
            <a:fld id="{A5513507-3CA1-4177-BA23-1AB0C019EBDC}" type="datetime1">
              <a:rPr lang="sv-SE" smtClean="0"/>
              <a:t>2026-02-09</a:t>
            </a:fld>
            <a:endParaRPr lang="sv-SE"/>
          </a:p>
        </p:txBody>
      </p:sp>
      <p:sp>
        <p:nvSpPr>
          <p:cNvPr id="2" name="Rubrik 1">
            <a:extLst>
              <a:ext uri="{FF2B5EF4-FFF2-40B4-BE49-F238E27FC236}">
                <a16:creationId xmlns:a16="http://schemas.microsoft.com/office/drawing/2014/main" id="{6513F3DC-787F-E856-1743-1A0FBB201674}"/>
              </a:ext>
            </a:extLst>
          </p:cNvPr>
          <p:cNvSpPr>
            <a:spLocks noGrp="1"/>
          </p:cNvSpPr>
          <p:nvPr>
            <p:ph type="title" idx="4294967295"/>
          </p:nvPr>
        </p:nvSpPr>
        <p:spPr>
          <a:xfrm>
            <a:off x="163772" y="295524"/>
            <a:ext cx="11737076" cy="1266110"/>
          </a:xfrm>
        </p:spPr>
        <p:txBody>
          <a:bodyPr/>
          <a:lstStyle/>
          <a:p>
            <a:r>
              <a:rPr lang="sv-SE" sz="2000" dirty="0">
                <a:latin typeface="+mn-lt"/>
                <a:cs typeface="Calibri Light"/>
              </a:rPr>
              <a:t>Viktning av kontinuitet </a:t>
            </a:r>
            <a:br>
              <a:rPr lang="sv-SE" sz="1400" dirty="0">
                <a:latin typeface="+mn-lt"/>
                <a:cs typeface="Calibri Light"/>
              </a:rPr>
            </a:br>
            <a:r>
              <a:rPr lang="sv-SE" sz="1600" dirty="0"/>
              <a:t>För de fall där leverantören presenterar flera konsulter poängsätts kontinuitet på avropande enhet/avdelning per konsult. Därefter beräknas medelvärdet för samtliga konsulter, vilket utgör leverantörens totalpoäng för kriteriet</a:t>
            </a:r>
          </a:p>
        </p:txBody>
      </p:sp>
      <p:sp>
        <p:nvSpPr>
          <p:cNvPr id="5" name="Platshållare för sidfot 4">
            <a:extLst>
              <a:ext uri="{FF2B5EF4-FFF2-40B4-BE49-F238E27FC236}">
                <a16:creationId xmlns:a16="http://schemas.microsoft.com/office/drawing/2014/main" id="{48FA1A9E-C8F0-A523-347F-5AD035AD265A}"/>
              </a:ext>
            </a:extLst>
          </p:cNvPr>
          <p:cNvSpPr>
            <a:spLocks noGrp="1"/>
          </p:cNvSpPr>
          <p:nvPr>
            <p:ph type="ftr" sz="quarter" idx="11"/>
          </p:nvPr>
        </p:nvSpPr>
        <p:spPr/>
        <p:txBody>
          <a:bodyPr/>
          <a:lstStyle/>
          <a:p>
            <a:r>
              <a:rPr lang="sv-SE"/>
              <a:t>Sveriges regioner i samverkan</a:t>
            </a:r>
            <a:endParaRPr lang="sv-SE" dirty="0"/>
          </a:p>
        </p:txBody>
      </p:sp>
      <p:grpSp>
        <p:nvGrpSpPr>
          <p:cNvPr id="7" name="Grupp 6">
            <a:extLst>
              <a:ext uri="{FF2B5EF4-FFF2-40B4-BE49-F238E27FC236}">
                <a16:creationId xmlns:a16="http://schemas.microsoft.com/office/drawing/2014/main" id="{46ADA8CB-90E2-ABCB-79A3-89783EF39708}"/>
              </a:ext>
            </a:extLst>
          </p:cNvPr>
          <p:cNvGrpSpPr/>
          <p:nvPr/>
        </p:nvGrpSpPr>
        <p:grpSpPr>
          <a:xfrm>
            <a:off x="6214324" y="5999969"/>
            <a:ext cx="1009659" cy="591059"/>
            <a:chOff x="2309" y="0"/>
            <a:chExt cx="1009659" cy="591059"/>
          </a:xfrm>
          <a:solidFill>
            <a:schemeClr val="bg1">
              <a:lumMod val="85000"/>
            </a:schemeClr>
          </a:solidFill>
        </p:grpSpPr>
        <p:sp>
          <p:nvSpPr>
            <p:cNvPr id="8" name="Rektangel: rundade hörn 7">
              <a:extLst>
                <a:ext uri="{FF2B5EF4-FFF2-40B4-BE49-F238E27FC236}">
                  <a16:creationId xmlns:a16="http://schemas.microsoft.com/office/drawing/2014/main" id="{3B35AB00-8BD8-BC2E-BBE9-953FD7052EB6}"/>
                </a:ext>
              </a:extLst>
            </p:cNvPr>
            <p:cNvSpPr/>
            <p:nvPr/>
          </p:nvSpPr>
          <p:spPr>
            <a:xfrm>
              <a:off x="2309" y="0"/>
              <a:ext cx="1009659" cy="591059"/>
            </a:xfrm>
            <a:prstGeom prst="roundRect">
              <a:avLst>
                <a:gd name="adj" fmla="val 10000"/>
              </a:avLst>
            </a:prstGeom>
            <a:grp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a:lstStyle/>
            <a:p>
              <a:endParaRPr lang="sv-SE"/>
            </a:p>
          </p:txBody>
        </p:sp>
        <p:sp>
          <p:nvSpPr>
            <p:cNvPr id="9" name="Rektangel: rundade hörn 4">
              <a:extLst>
                <a:ext uri="{FF2B5EF4-FFF2-40B4-BE49-F238E27FC236}">
                  <a16:creationId xmlns:a16="http://schemas.microsoft.com/office/drawing/2014/main" id="{C91B9BF3-3973-7469-4236-D503C713F013}"/>
                </a:ext>
              </a:extLst>
            </p:cNvPr>
            <p:cNvSpPr txBox="1"/>
            <p:nvPr/>
          </p:nvSpPr>
          <p:spPr>
            <a:xfrm>
              <a:off x="19621" y="17312"/>
              <a:ext cx="975035" cy="556435"/>
            </a:xfrm>
            <a:prstGeom prst="rect">
              <a:avLst/>
            </a:prstGeom>
            <a:grpFill/>
          </p:spPr>
          <p:style>
            <a:lnRef idx="0">
              <a:scrgbClr r="0" g="0" b="0"/>
            </a:lnRef>
            <a:fillRef idx="0">
              <a:scrgbClr r="0" g="0" b="0"/>
            </a:fillRef>
            <a:effectRef idx="0">
              <a:scrgbClr r="0" g="0" b="0"/>
            </a:effectRef>
            <a:fontRef idx="minor">
              <a:schemeClr val="lt1"/>
            </a:fontRef>
          </p:style>
          <p:txBody>
            <a:bodyPr spcFirstLastPara="0" vert="horz" wrap="square" lIns="41910" tIns="41910" rIns="41910" bIns="41910" numCol="1" spcCol="1270" anchor="ctr" anchorCtr="0">
              <a:noAutofit/>
            </a:bodyPr>
            <a:lstStyle/>
            <a:p>
              <a:pPr marL="0" lvl="0" indent="0" algn="ctr" defTabSz="488950">
                <a:lnSpc>
                  <a:spcPct val="90000"/>
                </a:lnSpc>
                <a:spcBef>
                  <a:spcPct val="0"/>
                </a:spcBef>
                <a:spcAft>
                  <a:spcPct val="35000"/>
                </a:spcAft>
                <a:buNone/>
              </a:pPr>
              <a:r>
                <a:rPr lang="sv-SE" sz="1100" kern="1200" dirty="0">
                  <a:solidFill>
                    <a:schemeClr val="tx1"/>
                  </a:solidFill>
                </a:rPr>
                <a:t>Avrop</a:t>
              </a:r>
            </a:p>
          </p:txBody>
        </p:sp>
      </p:grpSp>
      <p:grpSp>
        <p:nvGrpSpPr>
          <p:cNvPr id="10" name="Grupp 9">
            <a:extLst>
              <a:ext uri="{FF2B5EF4-FFF2-40B4-BE49-F238E27FC236}">
                <a16:creationId xmlns:a16="http://schemas.microsoft.com/office/drawing/2014/main" id="{75CEBEBB-5FDF-0D05-2695-44B80CE9253E}"/>
              </a:ext>
            </a:extLst>
          </p:cNvPr>
          <p:cNvGrpSpPr/>
          <p:nvPr/>
        </p:nvGrpSpPr>
        <p:grpSpPr>
          <a:xfrm>
            <a:off x="7627847" y="5999969"/>
            <a:ext cx="1009659" cy="591059"/>
            <a:chOff x="1415832" y="0"/>
            <a:chExt cx="1009659" cy="591059"/>
          </a:xfrm>
          <a:solidFill>
            <a:schemeClr val="bg1">
              <a:lumMod val="85000"/>
            </a:schemeClr>
          </a:solidFill>
        </p:grpSpPr>
        <p:sp>
          <p:nvSpPr>
            <p:cNvPr id="11" name="Rektangel: rundade hörn 10">
              <a:extLst>
                <a:ext uri="{FF2B5EF4-FFF2-40B4-BE49-F238E27FC236}">
                  <a16:creationId xmlns:a16="http://schemas.microsoft.com/office/drawing/2014/main" id="{204D431C-706C-9A29-E9F0-B17E65C50841}"/>
                </a:ext>
              </a:extLst>
            </p:cNvPr>
            <p:cNvSpPr/>
            <p:nvPr/>
          </p:nvSpPr>
          <p:spPr>
            <a:xfrm>
              <a:off x="1415832" y="0"/>
              <a:ext cx="1009659" cy="591059"/>
            </a:xfrm>
            <a:prstGeom prst="roundRect">
              <a:avLst>
                <a:gd name="adj" fmla="val 10000"/>
              </a:avLst>
            </a:prstGeom>
            <a:grp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a:lstStyle/>
            <a:p>
              <a:endParaRPr lang="sv-SE"/>
            </a:p>
          </p:txBody>
        </p:sp>
        <p:sp>
          <p:nvSpPr>
            <p:cNvPr id="12" name="Rektangel: rundade hörn 6">
              <a:extLst>
                <a:ext uri="{FF2B5EF4-FFF2-40B4-BE49-F238E27FC236}">
                  <a16:creationId xmlns:a16="http://schemas.microsoft.com/office/drawing/2014/main" id="{21EBCE54-1FA5-03D3-0351-7813CD06BCEE}"/>
                </a:ext>
              </a:extLst>
            </p:cNvPr>
            <p:cNvSpPr txBox="1"/>
            <p:nvPr/>
          </p:nvSpPr>
          <p:spPr>
            <a:xfrm>
              <a:off x="1433144" y="17312"/>
              <a:ext cx="975035" cy="556435"/>
            </a:xfrm>
            <a:prstGeom prst="rect">
              <a:avLst/>
            </a:prstGeom>
            <a:grpFill/>
          </p:spPr>
          <p:style>
            <a:lnRef idx="0">
              <a:scrgbClr r="0" g="0" b="0"/>
            </a:lnRef>
            <a:fillRef idx="0">
              <a:scrgbClr r="0" g="0" b="0"/>
            </a:fillRef>
            <a:effectRef idx="0">
              <a:scrgbClr r="0" g="0" b="0"/>
            </a:effectRef>
            <a:fontRef idx="minor">
              <a:schemeClr val="lt1"/>
            </a:fontRef>
          </p:style>
          <p:txBody>
            <a:bodyPr spcFirstLastPara="0" vert="horz" wrap="square" lIns="41910" tIns="41910" rIns="41910" bIns="41910" numCol="1" spcCol="1270" anchor="ctr" anchorCtr="0">
              <a:noAutofit/>
            </a:bodyPr>
            <a:lstStyle/>
            <a:p>
              <a:pPr marL="0" lvl="0" indent="0" algn="ctr" defTabSz="488950">
                <a:lnSpc>
                  <a:spcPct val="90000"/>
                </a:lnSpc>
                <a:spcBef>
                  <a:spcPct val="0"/>
                </a:spcBef>
                <a:spcAft>
                  <a:spcPct val="35000"/>
                </a:spcAft>
                <a:buNone/>
              </a:pPr>
              <a:r>
                <a:rPr lang="sv-SE" sz="1100" kern="1200" dirty="0">
                  <a:solidFill>
                    <a:schemeClr val="tx1"/>
                  </a:solidFill>
                </a:rPr>
                <a:t>Svar</a:t>
              </a:r>
            </a:p>
          </p:txBody>
        </p:sp>
      </p:grpSp>
      <p:grpSp>
        <p:nvGrpSpPr>
          <p:cNvPr id="13" name="Grupp 12">
            <a:extLst>
              <a:ext uri="{FF2B5EF4-FFF2-40B4-BE49-F238E27FC236}">
                <a16:creationId xmlns:a16="http://schemas.microsoft.com/office/drawing/2014/main" id="{4CD45D61-0D19-09A1-4802-71D839FCF9BF}"/>
              </a:ext>
            </a:extLst>
          </p:cNvPr>
          <p:cNvGrpSpPr/>
          <p:nvPr/>
        </p:nvGrpSpPr>
        <p:grpSpPr>
          <a:xfrm>
            <a:off x="9073266" y="5999969"/>
            <a:ext cx="1009659" cy="591059"/>
            <a:chOff x="2861251" y="0"/>
            <a:chExt cx="1009659" cy="591059"/>
          </a:xfrm>
        </p:grpSpPr>
        <p:sp>
          <p:nvSpPr>
            <p:cNvPr id="14" name="Rektangel: rundade hörn 13">
              <a:extLst>
                <a:ext uri="{FF2B5EF4-FFF2-40B4-BE49-F238E27FC236}">
                  <a16:creationId xmlns:a16="http://schemas.microsoft.com/office/drawing/2014/main" id="{8F947B4E-4C4E-DE30-569A-B858C1800076}"/>
                </a:ext>
              </a:extLst>
            </p:cNvPr>
            <p:cNvSpPr/>
            <p:nvPr/>
          </p:nvSpPr>
          <p:spPr>
            <a:xfrm>
              <a:off x="2861251" y="0"/>
              <a:ext cx="1009659" cy="591059"/>
            </a:xfrm>
            <a:prstGeom prst="roundRect">
              <a:avLst>
                <a:gd name="adj" fmla="val 10000"/>
              </a:avLst>
            </a:prstGeom>
            <a:solidFill>
              <a:srgbClr val="92D050"/>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a:lstStyle/>
            <a:p>
              <a:endParaRPr lang="sv-SE"/>
            </a:p>
          </p:txBody>
        </p:sp>
        <p:sp>
          <p:nvSpPr>
            <p:cNvPr id="15" name="Rektangel: rundade hörn 8">
              <a:extLst>
                <a:ext uri="{FF2B5EF4-FFF2-40B4-BE49-F238E27FC236}">
                  <a16:creationId xmlns:a16="http://schemas.microsoft.com/office/drawing/2014/main" id="{E1BDDDE9-337C-6DD8-D3E1-936FC4D567A3}"/>
                </a:ext>
              </a:extLst>
            </p:cNvPr>
            <p:cNvSpPr txBox="1"/>
            <p:nvPr/>
          </p:nvSpPr>
          <p:spPr>
            <a:xfrm>
              <a:off x="2878563" y="17312"/>
              <a:ext cx="975035" cy="556435"/>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41910" tIns="41910" rIns="41910" bIns="41910" numCol="1" spcCol="1270" anchor="ctr" anchorCtr="0">
              <a:noAutofit/>
            </a:bodyPr>
            <a:lstStyle/>
            <a:p>
              <a:pPr marL="0" lvl="0" indent="0" algn="ctr" defTabSz="488950">
                <a:lnSpc>
                  <a:spcPct val="90000"/>
                </a:lnSpc>
                <a:spcBef>
                  <a:spcPct val="0"/>
                </a:spcBef>
                <a:spcAft>
                  <a:spcPct val="35000"/>
                </a:spcAft>
                <a:buNone/>
              </a:pPr>
              <a:r>
                <a:rPr lang="sv-SE" sz="1100" kern="1200" dirty="0">
                  <a:solidFill>
                    <a:schemeClr val="tx1"/>
                  </a:solidFill>
                </a:rPr>
                <a:t>Utvärdering</a:t>
              </a:r>
            </a:p>
          </p:txBody>
        </p:sp>
      </p:grpSp>
      <p:grpSp>
        <p:nvGrpSpPr>
          <p:cNvPr id="16" name="Grupp 15">
            <a:extLst>
              <a:ext uri="{FF2B5EF4-FFF2-40B4-BE49-F238E27FC236}">
                <a16:creationId xmlns:a16="http://schemas.microsoft.com/office/drawing/2014/main" id="{D67CB297-A989-8D2C-8D05-6DBE20CD0FAE}"/>
              </a:ext>
            </a:extLst>
          </p:cNvPr>
          <p:cNvGrpSpPr/>
          <p:nvPr/>
        </p:nvGrpSpPr>
        <p:grpSpPr>
          <a:xfrm>
            <a:off x="10454892" y="5999969"/>
            <a:ext cx="1009659" cy="591059"/>
            <a:chOff x="4242877" y="0"/>
            <a:chExt cx="1009659" cy="591059"/>
          </a:xfrm>
          <a:solidFill>
            <a:schemeClr val="bg1">
              <a:lumMod val="85000"/>
            </a:schemeClr>
          </a:solidFill>
        </p:grpSpPr>
        <p:sp>
          <p:nvSpPr>
            <p:cNvPr id="17" name="Rektangel: rundade hörn 16">
              <a:extLst>
                <a:ext uri="{FF2B5EF4-FFF2-40B4-BE49-F238E27FC236}">
                  <a16:creationId xmlns:a16="http://schemas.microsoft.com/office/drawing/2014/main" id="{96463877-542F-7809-B06D-24A0B9D7799B}"/>
                </a:ext>
              </a:extLst>
            </p:cNvPr>
            <p:cNvSpPr/>
            <p:nvPr/>
          </p:nvSpPr>
          <p:spPr>
            <a:xfrm>
              <a:off x="4242877" y="0"/>
              <a:ext cx="1009659" cy="591059"/>
            </a:xfrm>
            <a:prstGeom prst="roundRect">
              <a:avLst>
                <a:gd name="adj" fmla="val 10000"/>
              </a:avLst>
            </a:prstGeom>
            <a:grp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a:lstStyle/>
            <a:p>
              <a:endParaRPr lang="sv-SE"/>
            </a:p>
          </p:txBody>
        </p:sp>
        <p:sp>
          <p:nvSpPr>
            <p:cNvPr id="18" name="Rektangel: rundade hörn 10">
              <a:extLst>
                <a:ext uri="{FF2B5EF4-FFF2-40B4-BE49-F238E27FC236}">
                  <a16:creationId xmlns:a16="http://schemas.microsoft.com/office/drawing/2014/main" id="{E3D376DE-E8D8-9651-D725-09AAABBFFDD6}"/>
                </a:ext>
              </a:extLst>
            </p:cNvPr>
            <p:cNvSpPr txBox="1"/>
            <p:nvPr/>
          </p:nvSpPr>
          <p:spPr>
            <a:xfrm>
              <a:off x="4260189" y="17312"/>
              <a:ext cx="975035" cy="556435"/>
            </a:xfrm>
            <a:prstGeom prst="rect">
              <a:avLst/>
            </a:prstGeom>
            <a:grpFill/>
          </p:spPr>
          <p:style>
            <a:lnRef idx="0">
              <a:scrgbClr r="0" g="0" b="0"/>
            </a:lnRef>
            <a:fillRef idx="0">
              <a:scrgbClr r="0" g="0" b="0"/>
            </a:fillRef>
            <a:effectRef idx="0">
              <a:scrgbClr r="0" g="0" b="0"/>
            </a:effectRef>
            <a:fontRef idx="minor">
              <a:schemeClr val="lt1"/>
            </a:fontRef>
          </p:style>
          <p:txBody>
            <a:bodyPr spcFirstLastPara="0" vert="horz" wrap="square" lIns="41910" tIns="41910" rIns="41910" bIns="41910" numCol="1" spcCol="1270" anchor="ctr" anchorCtr="0">
              <a:noAutofit/>
            </a:bodyPr>
            <a:lstStyle/>
            <a:p>
              <a:pPr marL="0" lvl="0" indent="0" algn="ctr" defTabSz="488950">
                <a:lnSpc>
                  <a:spcPct val="90000"/>
                </a:lnSpc>
                <a:spcBef>
                  <a:spcPct val="0"/>
                </a:spcBef>
                <a:spcAft>
                  <a:spcPct val="35000"/>
                </a:spcAft>
                <a:buNone/>
              </a:pPr>
              <a:r>
                <a:rPr lang="sv-SE" sz="1100" kern="1200" dirty="0">
                  <a:solidFill>
                    <a:schemeClr val="tx1"/>
                  </a:solidFill>
                </a:rPr>
                <a:t>Tilldelning</a:t>
              </a:r>
            </a:p>
          </p:txBody>
        </p:sp>
      </p:grpSp>
      <p:pic>
        <p:nvPicPr>
          <p:cNvPr id="19" name="Bildobjekt 18">
            <a:extLst>
              <a:ext uri="{FF2B5EF4-FFF2-40B4-BE49-F238E27FC236}">
                <a16:creationId xmlns:a16="http://schemas.microsoft.com/office/drawing/2014/main" id="{C323CB0B-7797-611E-74DE-0532C9CD9201}"/>
              </a:ext>
            </a:extLst>
          </p:cNvPr>
          <p:cNvPicPr>
            <a:picLocks noChangeAspect="1"/>
          </p:cNvPicPr>
          <p:nvPr/>
        </p:nvPicPr>
        <p:blipFill>
          <a:blip r:embed="rId3"/>
          <a:stretch>
            <a:fillRect/>
          </a:stretch>
        </p:blipFill>
        <p:spPr>
          <a:xfrm>
            <a:off x="163772" y="1797307"/>
            <a:ext cx="12038041" cy="3222175"/>
          </a:xfrm>
          <a:prstGeom prst="rect">
            <a:avLst/>
          </a:prstGeom>
        </p:spPr>
      </p:pic>
    </p:spTree>
    <p:extLst>
      <p:ext uri="{BB962C8B-B14F-4D97-AF65-F5344CB8AC3E}">
        <p14:creationId xmlns:p14="http://schemas.microsoft.com/office/powerpoint/2010/main" val="371229822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B1FA6385-07F4-4FEB-9933-EB6FEFDA6CE4}"/>
              </a:ext>
            </a:extLst>
          </p:cNvPr>
          <p:cNvSpPr>
            <a:spLocks noGrp="1"/>
          </p:cNvSpPr>
          <p:nvPr>
            <p:ph type="title"/>
          </p:nvPr>
        </p:nvSpPr>
        <p:spPr/>
        <p:txBody>
          <a:bodyPr anchor="b">
            <a:normAutofit/>
          </a:bodyPr>
          <a:lstStyle/>
          <a:p>
            <a:r>
              <a:rPr lang="sv-SE"/>
              <a:t>Meddelande om tilldelning</a:t>
            </a:r>
            <a:endParaRPr lang="sv-SE" dirty="0"/>
          </a:p>
        </p:txBody>
      </p:sp>
      <p:graphicFrame>
        <p:nvGraphicFramePr>
          <p:cNvPr id="6" name="Platshållare för innehåll 2">
            <a:extLst>
              <a:ext uri="{FF2B5EF4-FFF2-40B4-BE49-F238E27FC236}">
                <a16:creationId xmlns:a16="http://schemas.microsoft.com/office/drawing/2014/main" id="{5CDDABF1-CEAD-44AB-9F42-0FF89979CD92}"/>
              </a:ext>
            </a:extLst>
          </p:cNvPr>
          <p:cNvGraphicFramePr>
            <a:graphicFrameLocks noGrp="1"/>
          </p:cNvGraphicFramePr>
          <p:nvPr>
            <p:ph idx="1"/>
            <p:extLst>
              <p:ext uri="{D42A27DB-BD31-4B8C-83A1-F6EECF244321}">
                <p14:modId xmlns:p14="http://schemas.microsoft.com/office/powerpoint/2010/main" val="646230689"/>
              </p:ext>
            </p:extLst>
          </p:nvPr>
        </p:nvGraphicFramePr>
        <p:xfrm>
          <a:off x="1111250" y="2044700"/>
          <a:ext cx="8642350" cy="331152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9" name="Date Placeholder 3">
            <a:extLst>
              <a:ext uri="{FF2B5EF4-FFF2-40B4-BE49-F238E27FC236}">
                <a16:creationId xmlns:a16="http://schemas.microsoft.com/office/drawing/2014/main" id="{1EB7551C-C1E0-96A3-8C2B-2763E89D7144}"/>
              </a:ext>
            </a:extLst>
          </p:cNvPr>
          <p:cNvSpPr>
            <a:spLocks noGrp="1"/>
          </p:cNvSpPr>
          <p:nvPr>
            <p:ph type="dt" sz="half" idx="10"/>
          </p:nvPr>
        </p:nvSpPr>
        <p:spPr/>
        <p:txBody>
          <a:bodyPr/>
          <a:lstStyle/>
          <a:p>
            <a:pPr>
              <a:spcAft>
                <a:spcPts val="600"/>
              </a:spcAft>
            </a:pPr>
            <a:fld id="{0CA67F31-D731-4B3F-BFB4-D2017431F32E}" type="datetime1">
              <a:rPr lang="sv-SE" smtClean="0"/>
              <a:t>2026-02-09</a:t>
            </a:fld>
            <a:endParaRPr lang="sv-SE"/>
          </a:p>
        </p:txBody>
      </p:sp>
      <p:sp>
        <p:nvSpPr>
          <p:cNvPr id="11" name="Footer Placeholder 4">
            <a:extLst>
              <a:ext uri="{FF2B5EF4-FFF2-40B4-BE49-F238E27FC236}">
                <a16:creationId xmlns:a16="http://schemas.microsoft.com/office/drawing/2014/main" id="{45A58810-6424-779F-4A6F-F5CA08F57877}"/>
              </a:ext>
            </a:extLst>
          </p:cNvPr>
          <p:cNvSpPr>
            <a:spLocks noGrp="1"/>
          </p:cNvSpPr>
          <p:nvPr>
            <p:ph type="ftr" sz="quarter" idx="11"/>
          </p:nvPr>
        </p:nvSpPr>
        <p:spPr/>
        <p:txBody>
          <a:bodyPr/>
          <a:lstStyle/>
          <a:p>
            <a:pPr>
              <a:spcAft>
                <a:spcPts val="600"/>
              </a:spcAft>
            </a:pPr>
            <a:r>
              <a:rPr lang="sv-SE"/>
              <a:t>Sveriges regioner i samverkan</a:t>
            </a:r>
          </a:p>
        </p:txBody>
      </p:sp>
      <p:grpSp>
        <p:nvGrpSpPr>
          <p:cNvPr id="4" name="Grupp 3">
            <a:extLst>
              <a:ext uri="{FF2B5EF4-FFF2-40B4-BE49-F238E27FC236}">
                <a16:creationId xmlns:a16="http://schemas.microsoft.com/office/drawing/2014/main" id="{3C89C9DE-D8F4-E31D-3787-1EAAF8086E17}"/>
              </a:ext>
            </a:extLst>
          </p:cNvPr>
          <p:cNvGrpSpPr/>
          <p:nvPr/>
        </p:nvGrpSpPr>
        <p:grpSpPr>
          <a:xfrm>
            <a:off x="4514849" y="5841225"/>
            <a:ext cx="1009659" cy="591059"/>
            <a:chOff x="2309" y="0"/>
            <a:chExt cx="1009659" cy="591059"/>
          </a:xfrm>
          <a:solidFill>
            <a:schemeClr val="bg1">
              <a:lumMod val="85000"/>
            </a:schemeClr>
          </a:solidFill>
        </p:grpSpPr>
        <p:sp>
          <p:nvSpPr>
            <p:cNvPr id="7" name="Rektangel: rundade hörn 6">
              <a:extLst>
                <a:ext uri="{FF2B5EF4-FFF2-40B4-BE49-F238E27FC236}">
                  <a16:creationId xmlns:a16="http://schemas.microsoft.com/office/drawing/2014/main" id="{3885ED44-8E6A-B817-46C8-35A60DDFEB82}"/>
                </a:ext>
              </a:extLst>
            </p:cNvPr>
            <p:cNvSpPr/>
            <p:nvPr/>
          </p:nvSpPr>
          <p:spPr>
            <a:xfrm>
              <a:off x="2309" y="0"/>
              <a:ext cx="1009659" cy="591059"/>
            </a:xfrm>
            <a:prstGeom prst="roundRect">
              <a:avLst>
                <a:gd name="adj" fmla="val 10000"/>
              </a:avLst>
            </a:prstGeom>
            <a:grp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a:lstStyle/>
            <a:p>
              <a:endParaRPr lang="sv-SE"/>
            </a:p>
          </p:txBody>
        </p:sp>
        <p:sp>
          <p:nvSpPr>
            <p:cNvPr id="8" name="Rektangel: rundade hörn 4">
              <a:extLst>
                <a:ext uri="{FF2B5EF4-FFF2-40B4-BE49-F238E27FC236}">
                  <a16:creationId xmlns:a16="http://schemas.microsoft.com/office/drawing/2014/main" id="{27D4C5C3-1E50-C740-1404-EEF257B2F60F}"/>
                </a:ext>
              </a:extLst>
            </p:cNvPr>
            <p:cNvSpPr txBox="1"/>
            <p:nvPr/>
          </p:nvSpPr>
          <p:spPr>
            <a:xfrm>
              <a:off x="19621" y="17312"/>
              <a:ext cx="975035" cy="556435"/>
            </a:xfrm>
            <a:prstGeom prst="rect">
              <a:avLst/>
            </a:prstGeom>
            <a:grpFill/>
          </p:spPr>
          <p:style>
            <a:lnRef idx="0">
              <a:scrgbClr r="0" g="0" b="0"/>
            </a:lnRef>
            <a:fillRef idx="0">
              <a:scrgbClr r="0" g="0" b="0"/>
            </a:fillRef>
            <a:effectRef idx="0">
              <a:scrgbClr r="0" g="0" b="0"/>
            </a:effectRef>
            <a:fontRef idx="minor">
              <a:schemeClr val="lt1"/>
            </a:fontRef>
          </p:style>
          <p:txBody>
            <a:bodyPr spcFirstLastPara="0" vert="horz" wrap="square" lIns="41910" tIns="41910" rIns="41910" bIns="41910" numCol="1" spcCol="1270" anchor="ctr" anchorCtr="0">
              <a:noAutofit/>
            </a:bodyPr>
            <a:lstStyle/>
            <a:p>
              <a:pPr marL="0" lvl="0" indent="0" algn="ctr" defTabSz="488950">
                <a:lnSpc>
                  <a:spcPct val="90000"/>
                </a:lnSpc>
                <a:spcBef>
                  <a:spcPct val="0"/>
                </a:spcBef>
                <a:spcAft>
                  <a:spcPct val="35000"/>
                </a:spcAft>
                <a:buNone/>
              </a:pPr>
              <a:r>
                <a:rPr lang="sv-SE" sz="1100" kern="1200" dirty="0">
                  <a:solidFill>
                    <a:schemeClr val="tx1"/>
                  </a:solidFill>
                </a:rPr>
                <a:t>Avrop</a:t>
              </a:r>
            </a:p>
          </p:txBody>
        </p:sp>
      </p:grpSp>
      <p:grpSp>
        <p:nvGrpSpPr>
          <p:cNvPr id="10" name="Grupp 9">
            <a:extLst>
              <a:ext uri="{FF2B5EF4-FFF2-40B4-BE49-F238E27FC236}">
                <a16:creationId xmlns:a16="http://schemas.microsoft.com/office/drawing/2014/main" id="{E9380847-843F-4D43-5863-E4C08DAA4F53}"/>
              </a:ext>
            </a:extLst>
          </p:cNvPr>
          <p:cNvGrpSpPr/>
          <p:nvPr/>
        </p:nvGrpSpPr>
        <p:grpSpPr>
          <a:xfrm>
            <a:off x="5928372" y="5841225"/>
            <a:ext cx="1009659" cy="591059"/>
            <a:chOff x="1415832" y="0"/>
            <a:chExt cx="1009659" cy="591059"/>
          </a:xfrm>
          <a:solidFill>
            <a:schemeClr val="bg1">
              <a:lumMod val="85000"/>
            </a:schemeClr>
          </a:solidFill>
        </p:grpSpPr>
        <p:sp>
          <p:nvSpPr>
            <p:cNvPr id="12" name="Rektangel: rundade hörn 11">
              <a:extLst>
                <a:ext uri="{FF2B5EF4-FFF2-40B4-BE49-F238E27FC236}">
                  <a16:creationId xmlns:a16="http://schemas.microsoft.com/office/drawing/2014/main" id="{481688EB-D328-C03D-820E-68BE4C7A129A}"/>
                </a:ext>
              </a:extLst>
            </p:cNvPr>
            <p:cNvSpPr/>
            <p:nvPr/>
          </p:nvSpPr>
          <p:spPr>
            <a:xfrm>
              <a:off x="1415832" y="0"/>
              <a:ext cx="1009659" cy="591059"/>
            </a:xfrm>
            <a:prstGeom prst="roundRect">
              <a:avLst>
                <a:gd name="adj" fmla="val 10000"/>
              </a:avLst>
            </a:prstGeom>
            <a:grp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a:lstStyle/>
            <a:p>
              <a:endParaRPr lang="sv-SE"/>
            </a:p>
          </p:txBody>
        </p:sp>
        <p:sp>
          <p:nvSpPr>
            <p:cNvPr id="13" name="Rektangel: rundade hörn 6">
              <a:extLst>
                <a:ext uri="{FF2B5EF4-FFF2-40B4-BE49-F238E27FC236}">
                  <a16:creationId xmlns:a16="http://schemas.microsoft.com/office/drawing/2014/main" id="{CEE2E34A-096B-B82E-514A-112DDB1A770B}"/>
                </a:ext>
              </a:extLst>
            </p:cNvPr>
            <p:cNvSpPr txBox="1"/>
            <p:nvPr/>
          </p:nvSpPr>
          <p:spPr>
            <a:xfrm>
              <a:off x="1433144" y="17312"/>
              <a:ext cx="975035" cy="556435"/>
            </a:xfrm>
            <a:prstGeom prst="rect">
              <a:avLst/>
            </a:prstGeom>
            <a:grpFill/>
          </p:spPr>
          <p:style>
            <a:lnRef idx="0">
              <a:scrgbClr r="0" g="0" b="0"/>
            </a:lnRef>
            <a:fillRef idx="0">
              <a:scrgbClr r="0" g="0" b="0"/>
            </a:fillRef>
            <a:effectRef idx="0">
              <a:scrgbClr r="0" g="0" b="0"/>
            </a:effectRef>
            <a:fontRef idx="minor">
              <a:schemeClr val="lt1"/>
            </a:fontRef>
          </p:style>
          <p:txBody>
            <a:bodyPr spcFirstLastPara="0" vert="horz" wrap="square" lIns="41910" tIns="41910" rIns="41910" bIns="41910" numCol="1" spcCol="1270" anchor="ctr" anchorCtr="0">
              <a:noAutofit/>
            </a:bodyPr>
            <a:lstStyle/>
            <a:p>
              <a:pPr marL="0" lvl="0" indent="0" algn="ctr" defTabSz="488950">
                <a:lnSpc>
                  <a:spcPct val="90000"/>
                </a:lnSpc>
                <a:spcBef>
                  <a:spcPct val="0"/>
                </a:spcBef>
                <a:spcAft>
                  <a:spcPct val="35000"/>
                </a:spcAft>
                <a:buNone/>
              </a:pPr>
              <a:r>
                <a:rPr lang="sv-SE" sz="1100" kern="1200" dirty="0">
                  <a:solidFill>
                    <a:schemeClr val="tx1"/>
                  </a:solidFill>
                </a:rPr>
                <a:t>Svar</a:t>
              </a:r>
            </a:p>
          </p:txBody>
        </p:sp>
      </p:grpSp>
      <p:grpSp>
        <p:nvGrpSpPr>
          <p:cNvPr id="14" name="Grupp 13">
            <a:extLst>
              <a:ext uri="{FF2B5EF4-FFF2-40B4-BE49-F238E27FC236}">
                <a16:creationId xmlns:a16="http://schemas.microsoft.com/office/drawing/2014/main" id="{39E7294A-C9DC-58C8-0178-534AFB532804}"/>
              </a:ext>
            </a:extLst>
          </p:cNvPr>
          <p:cNvGrpSpPr/>
          <p:nvPr/>
        </p:nvGrpSpPr>
        <p:grpSpPr>
          <a:xfrm>
            <a:off x="7373791" y="5841225"/>
            <a:ext cx="1009659" cy="591059"/>
            <a:chOff x="2861251" y="0"/>
            <a:chExt cx="1009659" cy="591059"/>
          </a:xfrm>
          <a:solidFill>
            <a:schemeClr val="bg1">
              <a:lumMod val="85000"/>
            </a:schemeClr>
          </a:solidFill>
        </p:grpSpPr>
        <p:sp>
          <p:nvSpPr>
            <p:cNvPr id="15" name="Rektangel: rundade hörn 14">
              <a:extLst>
                <a:ext uri="{FF2B5EF4-FFF2-40B4-BE49-F238E27FC236}">
                  <a16:creationId xmlns:a16="http://schemas.microsoft.com/office/drawing/2014/main" id="{775D1134-9F18-05CE-D832-BAE2386FC756}"/>
                </a:ext>
              </a:extLst>
            </p:cNvPr>
            <p:cNvSpPr/>
            <p:nvPr/>
          </p:nvSpPr>
          <p:spPr>
            <a:xfrm>
              <a:off x="2861251" y="0"/>
              <a:ext cx="1009659" cy="591059"/>
            </a:xfrm>
            <a:prstGeom prst="roundRect">
              <a:avLst>
                <a:gd name="adj" fmla="val 10000"/>
              </a:avLst>
            </a:prstGeom>
            <a:grp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a:lstStyle/>
            <a:p>
              <a:endParaRPr lang="sv-SE"/>
            </a:p>
          </p:txBody>
        </p:sp>
        <p:sp>
          <p:nvSpPr>
            <p:cNvPr id="16" name="Rektangel: rundade hörn 8">
              <a:extLst>
                <a:ext uri="{FF2B5EF4-FFF2-40B4-BE49-F238E27FC236}">
                  <a16:creationId xmlns:a16="http://schemas.microsoft.com/office/drawing/2014/main" id="{4979FA9C-2620-B1D9-05D0-6053B7C43118}"/>
                </a:ext>
              </a:extLst>
            </p:cNvPr>
            <p:cNvSpPr txBox="1"/>
            <p:nvPr/>
          </p:nvSpPr>
          <p:spPr>
            <a:xfrm>
              <a:off x="2878563" y="17312"/>
              <a:ext cx="975035" cy="556435"/>
            </a:xfrm>
            <a:prstGeom prst="rect">
              <a:avLst/>
            </a:prstGeom>
            <a:grpFill/>
          </p:spPr>
          <p:style>
            <a:lnRef idx="0">
              <a:scrgbClr r="0" g="0" b="0"/>
            </a:lnRef>
            <a:fillRef idx="0">
              <a:scrgbClr r="0" g="0" b="0"/>
            </a:fillRef>
            <a:effectRef idx="0">
              <a:scrgbClr r="0" g="0" b="0"/>
            </a:effectRef>
            <a:fontRef idx="minor">
              <a:schemeClr val="lt1"/>
            </a:fontRef>
          </p:style>
          <p:txBody>
            <a:bodyPr spcFirstLastPara="0" vert="horz" wrap="square" lIns="41910" tIns="41910" rIns="41910" bIns="41910" numCol="1" spcCol="1270" anchor="ctr" anchorCtr="0">
              <a:noAutofit/>
            </a:bodyPr>
            <a:lstStyle/>
            <a:p>
              <a:pPr marL="0" lvl="0" indent="0" algn="ctr" defTabSz="488950">
                <a:lnSpc>
                  <a:spcPct val="90000"/>
                </a:lnSpc>
                <a:spcBef>
                  <a:spcPct val="0"/>
                </a:spcBef>
                <a:spcAft>
                  <a:spcPct val="35000"/>
                </a:spcAft>
                <a:buNone/>
              </a:pPr>
              <a:r>
                <a:rPr lang="sv-SE" sz="1100" kern="1200" dirty="0">
                  <a:solidFill>
                    <a:schemeClr val="tx1"/>
                  </a:solidFill>
                </a:rPr>
                <a:t>Utvärdering</a:t>
              </a:r>
            </a:p>
          </p:txBody>
        </p:sp>
      </p:grpSp>
      <p:grpSp>
        <p:nvGrpSpPr>
          <p:cNvPr id="17" name="Grupp 16">
            <a:extLst>
              <a:ext uri="{FF2B5EF4-FFF2-40B4-BE49-F238E27FC236}">
                <a16:creationId xmlns:a16="http://schemas.microsoft.com/office/drawing/2014/main" id="{81771D81-FB10-FC7D-664C-0F2269606A4D}"/>
              </a:ext>
            </a:extLst>
          </p:cNvPr>
          <p:cNvGrpSpPr/>
          <p:nvPr/>
        </p:nvGrpSpPr>
        <p:grpSpPr>
          <a:xfrm>
            <a:off x="8755417" y="5841225"/>
            <a:ext cx="1009659" cy="591059"/>
            <a:chOff x="4242877" y="0"/>
            <a:chExt cx="1009659" cy="591059"/>
          </a:xfrm>
        </p:grpSpPr>
        <p:sp>
          <p:nvSpPr>
            <p:cNvPr id="18" name="Rektangel: rundade hörn 17">
              <a:extLst>
                <a:ext uri="{FF2B5EF4-FFF2-40B4-BE49-F238E27FC236}">
                  <a16:creationId xmlns:a16="http://schemas.microsoft.com/office/drawing/2014/main" id="{F6A17182-17B1-FCD3-8360-A555ED9F5868}"/>
                </a:ext>
              </a:extLst>
            </p:cNvPr>
            <p:cNvSpPr/>
            <p:nvPr/>
          </p:nvSpPr>
          <p:spPr>
            <a:xfrm>
              <a:off x="4242877" y="0"/>
              <a:ext cx="1009659" cy="591059"/>
            </a:xfrm>
            <a:prstGeom prst="roundRect">
              <a:avLst>
                <a:gd name="adj" fmla="val 10000"/>
              </a:avLst>
            </a:prstGeom>
            <a:solidFill>
              <a:srgbClr val="00B0F0"/>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a:lstStyle/>
            <a:p>
              <a:endParaRPr lang="sv-SE"/>
            </a:p>
          </p:txBody>
        </p:sp>
        <p:sp>
          <p:nvSpPr>
            <p:cNvPr id="19" name="Rektangel: rundade hörn 10">
              <a:extLst>
                <a:ext uri="{FF2B5EF4-FFF2-40B4-BE49-F238E27FC236}">
                  <a16:creationId xmlns:a16="http://schemas.microsoft.com/office/drawing/2014/main" id="{EF2F5845-317B-510E-C5B8-B920E7C2E562}"/>
                </a:ext>
              </a:extLst>
            </p:cNvPr>
            <p:cNvSpPr txBox="1"/>
            <p:nvPr/>
          </p:nvSpPr>
          <p:spPr>
            <a:xfrm>
              <a:off x="4260189" y="17312"/>
              <a:ext cx="975035" cy="556435"/>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41910" tIns="41910" rIns="41910" bIns="41910" numCol="1" spcCol="1270" anchor="ctr" anchorCtr="0">
              <a:noAutofit/>
            </a:bodyPr>
            <a:lstStyle/>
            <a:p>
              <a:pPr marL="0" lvl="0" indent="0" algn="ctr" defTabSz="488950">
                <a:lnSpc>
                  <a:spcPct val="90000"/>
                </a:lnSpc>
                <a:spcBef>
                  <a:spcPct val="0"/>
                </a:spcBef>
                <a:spcAft>
                  <a:spcPct val="35000"/>
                </a:spcAft>
                <a:buNone/>
              </a:pPr>
              <a:r>
                <a:rPr lang="sv-SE" sz="1100" kern="1200" dirty="0">
                  <a:solidFill>
                    <a:schemeClr val="tx1"/>
                  </a:solidFill>
                </a:rPr>
                <a:t>Tilldelning</a:t>
              </a:r>
            </a:p>
          </p:txBody>
        </p:sp>
      </p:grpSp>
    </p:spTree>
    <p:extLst>
      <p:ext uri="{BB962C8B-B14F-4D97-AF65-F5344CB8AC3E}">
        <p14:creationId xmlns:p14="http://schemas.microsoft.com/office/powerpoint/2010/main" val="117327315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863584B9-4BA6-5CFD-F0FA-42F5D663C033}"/>
              </a:ext>
            </a:extLst>
          </p:cNvPr>
          <p:cNvSpPr>
            <a:spLocks noGrp="1"/>
          </p:cNvSpPr>
          <p:nvPr>
            <p:ph type="title"/>
          </p:nvPr>
        </p:nvSpPr>
        <p:spPr>
          <a:xfrm>
            <a:off x="838200" y="-91878"/>
            <a:ext cx="10515600" cy="1325563"/>
          </a:xfrm>
        </p:spPr>
        <p:txBody>
          <a:bodyPr/>
          <a:lstStyle/>
          <a:p>
            <a:r>
              <a:rPr lang="sv-SE" dirty="0">
                <a:cs typeface="Calibri Light"/>
              </a:rPr>
              <a:t>Mall för tilldelningsbeslut</a:t>
            </a:r>
            <a:endParaRPr lang="sv-SE" dirty="0"/>
          </a:p>
        </p:txBody>
      </p:sp>
      <p:pic>
        <p:nvPicPr>
          <p:cNvPr id="6" name="Bildobjekt 5"/>
          <p:cNvPicPr>
            <a:picLocks noChangeAspect="1"/>
          </p:cNvPicPr>
          <p:nvPr/>
        </p:nvPicPr>
        <p:blipFill>
          <a:blip r:embed="rId3"/>
          <a:stretch>
            <a:fillRect/>
          </a:stretch>
        </p:blipFill>
        <p:spPr>
          <a:xfrm>
            <a:off x="878429" y="1462088"/>
            <a:ext cx="5116309" cy="5362098"/>
          </a:xfrm>
          <a:prstGeom prst="rect">
            <a:avLst/>
          </a:prstGeom>
        </p:spPr>
      </p:pic>
      <p:pic>
        <p:nvPicPr>
          <p:cNvPr id="7" name="Bildobjekt 6"/>
          <p:cNvPicPr>
            <a:picLocks noChangeAspect="1"/>
          </p:cNvPicPr>
          <p:nvPr/>
        </p:nvPicPr>
        <p:blipFill>
          <a:blip r:embed="rId4"/>
          <a:stretch>
            <a:fillRect/>
          </a:stretch>
        </p:blipFill>
        <p:spPr>
          <a:xfrm>
            <a:off x="5954509" y="1321034"/>
            <a:ext cx="5115600" cy="2249917"/>
          </a:xfrm>
          <a:prstGeom prst="rect">
            <a:avLst/>
          </a:prstGeom>
        </p:spPr>
      </p:pic>
      <p:sp>
        <p:nvSpPr>
          <p:cNvPr id="3" name="Platshållare för datum 2">
            <a:extLst>
              <a:ext uri="{FF2B5EF4-FFF2-40B4-BE49-F238E27FC236}">
                <a16:creationId xmlns:a16="http://schemas.microsoft.com/office/drawing/2014/main" id="{B2711F8B-2B61-A571-063F-896852D04E6C}"/>
              </a:ext>
            </a:extLst>
          </p:cNvPr>
          <p:cNvSpPr>
            <a:spLocks noGrp="1"/>
          </p:cNvSpPr>
          <p:nvPr>
            <p:ph type="dt" sz="half" idx="10"/>
          </p:nvPr>
        </p:nvSpPr>
        <p:spPr/>
        <p:txBody>
          <a:bodyPr/>
          <a:lstStyle/>
          <a:p>
            <a:fld id="{98CF4B87-F6AE-46B5-8E2C-26DEF1D55BE9}" type="datetime1">
              <a:rPr lang="sv-SE" smtClean="0"/>
              <a:t>2026-02-09</a:t>
            </a:fld>
            <a:endParaRPr lang="sv-SE"/>
          </a:p>
        </p:txBody>
      </p:sp>
      <p:sp>
        <p:nvSpPr>
          <p:cNvPr id="4" name="Platshållare för sidfot 3">
            <a:extLst>
              <a:ext uri="{FF2B5EF4-FFF2-40B4-BE49-F238E27FC236}">
                <a16:creationId xmlns:a16="http://schemas.microsoft.com/office/drawing/2014/main" id="{9F82449B-18DA-5C8B-6822-76095C031739}"/>
              </a:ext>
            </a:extLst>
          </p:cNvPr>
          <p:cNvSpPr>
            <a:spLocks noGrp="1"/>
          </p:cNvSpPr>
          <p:nvPr>
            <p:ph type="ftr" sz="quarter" idx="11"/>
          </p:nvPr>
        </p:nvSpPr>
        <p:spPr/>
        <p:txBody>
          <a:bodyPr/>
          <a:lstStyle/>
          <a:p>
            <a:r>
              <a:rPr lang="sv-SE"/>
              <a:t>Sveriges regioner i samverkan</a:t>
            </a:r>
          </a:p>
        </p:txBody>
      </p:sp>
      <p:grpSp>
        <p:nvGrpSpPr>
          <p:cNvPr id="5" name="Grupp 4">
            <a:extLst>
              <a:ext uri="{FF2B5EF4-FFF2-40B4-BE49-F238E27FC236}">
                <a16:creationId xmlns:a16="http://schemas.microsoft.com/office/drawing/2014/main" id="{AD7CC6BC-F9EF-FD9D-74E0-FF80D51DD049}"/>
              </a:ext>
            </a:extLst>
          </p:cNvPr>
          <p:cNvGrpSpPr/>
          <p:nvPr/>
        </p:nvGrpSpPr>
        <p:grpSpPr>
          <a:xfrm>
            <a:off x="5819882" y="5841225"/>
            <a:ext cx="1009659" cy="591059"/>
            <a:chOff x="2309" y="0"/>
            <a:chExt cx="1009659" cy="591059"/>
          </a:xfrm>
          <a:solidFill>
            <a:schemeClr val="bg1">
              <a:lumMod val="85000"/>
            </a:schemeClr>
          </a:solidFill>
        </p:grpSpPr>
        <p:sp>
          <p:nvSpPr>
            <p:cNvPr id="9" name="Rektangel: rundade hörn 8">
              <a:extLst>
                <a:ext uri="{FF2B5EF4-FFF2-40B4-BE49-F238E27FC236}">
                  <a16:creationId xmlns:a16="http://schemas.microsoft.com/office/drawing/2014/main" id="{41847F5C-8040-AE78-7D0F-5B475B36C36C}"/>
                </a:ext>
              </a:extLst>
            </p:cNvPr>
            <p:cNvSpPr/>
            <p:nvPr/>
          </p:nvSpPr>
          <p:spPr>
            <a:xfrm>
              <a:off x="2309" y="0"/>
              <a:ext cx="1009659" cy="591059"/>
            </a:xfrm>
            <a:prstGeom prst="roundRect">
              <a:avLst>
                <a:gd name="adj" fmla="val 10000"/>
              </a:avLst>
            </a:prstGeom>
            <a:grp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a:lstStyle/>
            <a:p>
              <a:endParaRPr lang="sv-SE"/>
            </a:p>
          </p:txBody>
        </p:sp>
        <p:sp>
          <p:nvSpPr>
            <p:cNvPr id="10" name="Rektangel: rundade hörn 4">
              <a:extLst>
                <a:ext uri="{FF2B5EF4-FFF2-40B4-BE49-F238E27FC236}">
                  <a16:creationId xmlns:a16="http://schemas.microsoft.com/office/drawing/2014/main" id="{085DD592-231E-BA1E-5F90-D9380954FB69}"/>
                </a:ext>
              </a:extLst>
            </p:cNvPr>
            <p:cNvSpPr txBox="1"/>
            <p:nvPr/>
          </p:nvSpPr>
          <p:spPr>
            <a:xfrm>
              <a:off x="19621" y="17312"/>
              <a:ext cx="975035" cy="556435"/>
            </a:xfrm>
            <a:prstGeom prst="rect">
              <a:avLst/>
            </a:prstGeom>
            <a:grpFill/>
          </p:spPr>
          <p:style>
            <a:lnRef idx="0">
              <a:scrgbClr r="0" g="0" b="0"/>
            </a:lnRef>
            <a:fillRef idx="0">
              <a:scrgbClr r="0" g="0" b="0"/>
            </a:fillRef>
            <a:effectRef idx="0">
              <a:scrgbClr r="0" g="0" b="0"/>
            </a:effectRef>
            <a:fontRef idx="minor">
              <a:schemeClr val="lt1"/>
            </a:fontRef>
          </p:style>
          <p:txBody>
            <a:bodyPr spcFirstLastPara="0" vert="horz" wrap="square" lIns="41910" tIns="41910" rIns="41910" bIns="41910" numCol="1" spcCol="1270" anchor="ctr" anchorCtr="0">
              <a:noAutofit/>
            </a:bodyPr>
            <a:lstStyle/>
            <a:p>
              <a:pPr marL="0" lvl="0" indent="0" algn="ctr" defTabSz="488950">
                <a:lnSpc>
                  <a:spcPct val="90000"/>
                </a:lnSpc>
                <a:spcBef>
                  <a:spcPct val="0"/>
                </a:spcBef>
                <a:spcAft>
                  <a:spcPct val="35000"/>
                </a:spcAft>
                <a:buNone/>
              </a:pPr>
              <a:r>
                <a:rPr lang="sv-SE" sz="1100" kern="1200" dirty="0">
                  <a:solidFill>
                    <a:schemeClr val="tx1"/>
                  </a:solidFill>
                </a:rPr>
                <a:t>Avrop</a:t>
              </a:r>
            </a:p>
          </p:txBody>
        </p:sp>
      </p:grpSp>
      <p:grpSp>
        <p:nvGrpSpPr>
          <p:cNvPr id="11" name="Grupp 10">
            <a:extLst>
              <a:ext uri="{FF2B5EF4-FFF2-40B4-BE49-F238E27FC236}">
                <a16:creationId xmlns:a16="http://schemas.microsoft.com/office/drawing/2014/main" id="{A6E4F3F6-D9A8-A3D5-CA1F-BEA4B891DFDA}"/>
              </a:ext>
            </a:extLst>
          </p:cNvPr>
          <p:cNvGrpSpPr/>
          <p:nvPr/>
        </p:nvGrpSpPr>
        <p:grpSpPr>
          <a:xfrm>
            <a:off x="7233405" y="5841225"/>
            <a:ext cx="1009659" cy="591059"/>
            <a:chOff x="1415832" y="0"/>
            <a:chExt cx="1009659" cy="591059"/>
          </a:xfrm>
          <a:solidFill>
            <a:schemeClr val="bg1">
              <a:lumMod val="85000"/>
            </a:schemeClr>
          </a:solidFill>
        </p:grpSpPr>
        <p:sp>
          <p:nvSpPr>
            <p:cNvPr id="12" name="Rektangel: rundade hörn 11">
              <a:extLst>
                <a:ext uri="{FF2B5EF4-FFF2-40B4-BE49-F238E27FC236}">
                  <a16:creationId xmlns:a16="http://schemas.microsoft.com/office/drawing/2014/main" id="{19F64977-3A71-8C01-B521-3FBE59A63298}"/>
                </a:ext>
              </a:extLst>
            </p:cNvPr>
            <p:cNvSpPr/>
            <p:nvPr/>
          </p:nvSpPr>
          <p:spPr>
            <a:xfrm>
              <a:off x="1415832" y="0"/>
              <a:ext cx="1009659" cy="591059"/>
            </a:xfrm>
            <a:prstGeom prst="roundRect">
              <a:avLst>
                <a:gd name="adj" fmla="val 10000"/>
              </a:avLst>
            </a:prstGeom>
            <a:grp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a:lstStyle/>
            <a:p>
              <a:endParaRPr lang="sv-SE"/>
            </a:p>
          </p:txBody>
        </p:sp>
        <p:sp>
          <p:nvSpPr>
            <p:cNvPr id="13" name="Rektangel: rundade hörn 6">
              <a:extLst>
                <a:ext uri="{FF2B5EF4-FFF2-40B4-BE49-F238E27FC236}">
                  <a16:creationId xmlns:a16="http://schemas.microsoft.com/office/drawing/2014/main" id="{8940B08F-40D6-12D0-EAC5-748FC3AC8943}"/>
                </a:ext>
              </a:extLst>
            </p:cNvPr>
            <p:cNvSpPr txBox="1"/>
            <p:nvPr/>
          </p:nvSpPr>
          <p:spPr>
            <a:xfrm>
              <a:off x="1433144" y="17312"/>
              <a:ext cx="975035" cy="556435"/>
            </a:xfrm>
            <a:prstGeom prst="rect">
              <a:avLst/>
            </a:prstGeom>
            <a:grpFill/>
          </p:spPr>
          <p:style>
            <a:lnRef idx="0">
              <a:scrgbClr r="0" g="0" b="0"/>
            </a:lnRef>
            <a:fillRef idx="0">
              <a:scrgbClr r="0" g="0" b="0"/>
            </a:fillRef>
            <a:effectRef idx="0">
              <a:scrgbClr r="0" g="0" b="0"/>
            </a:effectRef>
            <a:fontRef idx="minor">
              <a:schemeClr val="lt1"/>
            </a:fontRef>
          </p:style>
          <p:txBody>
            <a:bodyPr spcFirstLastPara="0" vert="horz" wrap="square" lIns="41910" tIns="41910" rIns="41910" bIns="41910" numCol="1" spcCol="1270" anchor="ctr" anchorCtr="0">
              <a:noAutofit/>
            </a:bodyPr>
            <a:lstStyle/>
            <a:p>
              <a:pPr marL="0" lvl="0" indent="0" algn="ctr" defTabSz="488950">
                <a:lnSpc>
                  <a:spcPct val="90000"/>
                </a:lnSpc>
                <a:spcBef>
                  <a:spcPct val="0"/>
                </a:spcBef>
                <a:spcAft>
                  <a:spcPct val="35000"/>
                </a:spcAft>
                <a:buNone/>
              </a:pPr>
              <a:r>
                <a:rPr lang="sv-SE" sz="1100" kern="1200" dirty="0">
                  <a:solidFill>
                    <a:schemeClr val="tx1"/>
                  </a:solidFill>
                </a:rPr>
                <a:t>Svar</a:t>
              </a:r>
            </a:p>
          </p:txBody>
        </p:sp>
      </p:grpSp>
      <p:grpSp>
        <p:nvGrpSpPr>
          <p:cNvPr id="14" name="Grupp 13">
            <a:extLst>
              <a:ext uri="{FF2B5EF4-FFF2-40B4-BE49-F238E27FC236}">
                <a16:creationId xmlns:a16="http://schemas.microsoft.com/office/drawing/2014/main" id="{58A6C858-48FE-9D28-86CC-883FB71461C1}"/>
              </a:ext>
            </a:extLst>
          </p:cNvPr>
          <p:cNvGrpSpPr/>
          <p:nvPr/>
        </p:nvGrpSpPr>
        <p:grpSpPr>
          <a:xfrm>
            <a:off x="8678824" y="5841225"/>
            <a:ext cx="1009659" cy="591059"/>
            <a:chOff x="2861251" y="0"/>
            <a:chExt cx="1009659" cy="591059"/>
          </a:xfrm>
          <a:solidFill>
            <a:schemeClr val="bg1">
              <a:lumMod val="85000"/>
            </a:schemeClr>
          </a:solidFill>
        </p:grpSpPr>
        <p:sp>
          <p:nvSpPr>
            <p:cNvPr id="15" name="Rektangel: rundade hörn 14">
              <a:extLst>
                <a:ext uri="{FF2B5EF4-FFF2-40B4-BE49-F238E27FC236}">
                  <a16:creationId xmlns:a16="http://schemas.microsoft.com/office/drawing/2014/main" id="{74865F88-E3DB-EF98-A0C1-EB2A6891C803}"/>
                </a:ext>
              </a:extLst>
            </p:cNvPr>
            <p:cNvSpPr/>
            <p:nvPr/>
          </p:nvSpPr>
          <p:spPr>
            <a:xfrm>
              <a:off x="2861251" y="0"/>
              <a:ext cx="1009659" cy="591059"/>
            </a:xfrm>
            <a:prstGeom prst="roundRect">
              <a:avLst>
                <a:gd name="adj" fmla="val 10000"/>
              </a:avLst>
            </a:prstGeom>
            <a:grp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a:lstStyle/>
            <a:p>
              <a:endParaRPr lang="sv-SE"/>
            </a:p>
          </p:txBody>
        </p:sp>
        <p:sp>
          <p:nvSpPr>
            <p:cNvPr id="16" name="Rektangel: rundade hörn 8">
              <a:extLst>
                <a:ext uri="{FF2B5EF4-FFF2-40B4-BE49-F238E27FC236}">
                  <a16:creationId xmlns:a16="http://schemas.microsoft.com/office/drawing/2014/main" id="{00D1F54B-A8F5-0D0A-FF11-7C402A86613C}"/>
                </a:ext>
              </a:extLst>
            </p:cNvPr>
            <p:cNvSpPr txBox="1"/>
            <p:nvPr/>
          </p:nvSpPr>
          <p:spPr>
            <a:xfrm>
              <a:off x="2878563" y="17312"/>
              <a:ext cx="975035" cy="556435"/>
            </a:xfrm>
            <a:prstGeom prst="rect">
              <a:avLst/>
            </a:prstGeom>
            <a:grpFill/>
          </p:spPr>
          <p:style>
            <a:lnRef idx="0">
              <a:scrgbClr r="0" g="0" b="0"/>
            </a:lnRef>
            <a:fillRef idx="0">
              <a:scrgbClr r="0" g="0" b="0"/>
            </a:fillRef>
            <a:effectRef idx="0">
              <a:scrgbClr r="0" g="0" b="0"/>
            </a:effectRef>
            <a:fontRef idx="minor">
              <a:schemeClr val="lt1"/>
            </a:fontRef>
          </p:style>
          <p:txBody>
            <a:bodyPr spcFirstLastPara="0" vert="horz" wrap="square" lIns="41910" tIns="41910" rIns="41910" bIns="41910" numCol="1" spcCol="1270" anchor="ctr" anchorCtr="0">
              <a:noAutofit/>
            </a:bodyPr>
            <a:lstStyle/>
            <a:p>
              <a:pPr marL="0" lvl="0" indent="0" algn="ctr" defTabSz="488950">
                <a:lnSpc>
                  <a:spcPct val="90000"/>
                </a:lnSpc>
                <a:spcBef>
                  <a:spcPct val="0"/>
                </a:spcBef>
                <a:spcAft>
                  <a:spcPct val="35000"/>
                </a:spcAft>
                <a:buNone/>
              </a:pPr>
              <a:r>
                <a:rPr lang="sv-SE" sz="1100" kern="1200" dirty="0">
                  <a:solidFill>
                    <a:schemeClr val="tx1"/>
                  </a:solidFill>
                </a:rPr>
                <a:t>Utvärdering</a:t>
              </a:r>
            </a:p>
          </p:txBody>
        </p:sp>
      </p:grpSp>
      <p:grpSp>
        <p:nvGrpSpPr>
          <p:cNvPr id="17" name="Grupp 16">
            <a:extLst>
              <a:ext uri="{FF2B5EF4-FFF2-40B4-BE49-F238E27FC236}">
                <a16:creationId xmlns:a16="http://schemas.microsoft.com/office/drawing/2014/main" id="{B723FD28-51D2-46BF-9053-57B3ECE4AC67}"/>
              </a:ext>
            </a:extLst>
          </p:cNvPr>
          <p:cNvGrpSpPr/>
          <p:nvPr/>
        </p:nvGrpSpPr>
        <p:grpSpPr>
          <a:xfrm>
            <a:off x="10060450" y="5841225"/>
            <a:ext cx="1009659" cy="591059"/>
            <a:chOff x="4242877" y="0"/>
            <a:chExt cx="1009659" cy="591059"/>
          </a:xfrm>
        </p:grpSpPr>
        <p:sp>
          <p:nvSpPr>
            <p:cNvPr id="18" name="Rektangel: rundade hörn 17">
              <a:extLst>
                <a:ext uri="{FF2B5EF4-FFF2-40B4-BE49-F238E27FC236}">
                  <a16:creationId xmlns:a16="http://schemas.microsoft.com/office/drawing/2014/main" id="{77F663EB-D396-E5AA-EF86-0A4206B44AC4}"/>
                </a:ext>
              </a:extLst>
            </p:cNvPr>
            <p:cNvSpPr/>
            <p:nvPr/>
          </p:nvSpPr>
          <p:spPr>
            <a:xfrm>
              <a:off x="4242877" y="0"/>
              <a:ext cx="1009659" cy="591059"/>
            </a:xfrm>
            <a:prstGeom prst="roundRect">
              <a:avLst>
                <a:gd name="adj" fmla="val 10000"/>
              </a:avLst>
            </a:prstGeom>
            <a:solidFill>
              <a:srgbClr val="00B0F0"/>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a:lstStyle/>
            <a:p>
              <a:endParaRPr lang="sv-SE"/>
            </a:p>
          </p:txBody>
        </p:sp>
        <p:sp>
          <p:nvSpPr>
            <p:cNvPr id="19" name="Rektangel: rundade hörn 10">
              <a:extLst>
                <a:ext uri="{FF2B5EF4-FFF2-40B4-BE49-F238E27FC236}">
                  <a16:creationId xmlns:a16="http://schemas.microsoft.com/office/drawing/2014/main" id="{EC6FE3F2-475D-B6FB-B1ED-45951CB65A56}"/>
                </a:ext>
              </a:extLst>
            </p:cNvPr>
            <p:cNvSpPr txBox="1"/>
            <p:nvPr/>
          </p:nvSpPr>
          <p:spPr>
            <a:xfrm>
              <a:off x="4260189" y="17312"/>
              <a:ext cx="975035" cy="556435"/>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41910" tIns="41910" rIns="41910" bIns="41910" numCol="1" spcCol="1270" anchor="ctr" anchorCtr="0">
              <a:noAutofit/>
            </a:bodyPr>
            <a:lstStyle/>
            <a:p>
              <a:pPr marL="0" lvl="0" indent="0" algn="ctr" defTabSz="488950">
                <a:lnSpc>
                  <a:spcPct val="90000"/>
                </a:lnSpc>
                <a:spcBef>
                  <a:spcPct val="0"/>
                </a:spcBef>
                <a:spcAft>
                  <a:spcPct val="35000"/>
                </a:spcAft>
                <a:buNone/>
              </a:pPr>
              <a:r>
                <a:rPr lang="sv-SE" sz="1100" kern="1200" dirty="0">
                  <a:solidFill>
                    <a:schemeClr val="tx1"/>
                  </a:solidFill>
                </a:rPr>
                <a:t>Tilldelning</a:t>
              </a:r>
            </a:p>
          </p:txBody>
        </p:sp>
      </p:grpSp>
    </p:spTree>
    <p:extLst>
      <p:ext uri="{BB962C8B-B14F-4D97-AF65-F5344CB8AC3E}">
        <p14:creationId xmlns:p14="http://schemas.microsoft.com/office/powerpoint/2010/main" val="86253105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B9AF0AE-8514-5546-1BA3-F86B224F4E90}"/>
            </a:ext>
          </a:extLst>
        </p:cNvPr>
        <p:cNvGrpSpPr/>
        <p:nvPr/>
      </p:nvGrpSpPr>
      <p:grpSpPr>
        <a:xfrm>
          <a:off x="0" y="0"/>
          <a:ext cx="0" cy="0"/>
          <a:chOff x="0" y="0"/>
          <a:chExt cx="0" cy="0"/>
        </a:xfrm>
      </p:grpSpPr>
      <p:sp>
        <p:nvSpPr>
          <p:cNvPr id="2" name="Rubrik 1">
            <a:extLst>
              <a:ext uri="{FF2B5EF4-FFF2-40B4-BE49-F238E27FC236}">
                <a16:creationId xmlns:a16="http://schemas.microsoft.com/office/drawing/2014/main" id="{B9AA6036-9988-28BB-184E-E610E3C2ADFE}"/>
              </a:ext>
            </a:extLst>
          </p:cNvPr>
          <p:cNvSpPr>
            <a:spLocks noGrp="1"/>
          </p:cNvSpPr>
          <p:nvPr>
            <p:ph type="title"/>
          </p:nvPr>
        </p:nvSpPr>
        <p:spPr/>
        <p:txBody>
          <a:bodyPr/>
          <a:lstStyle/>
          <a:p>
            <a:r>
              <a:rPr lang="sv-SE" dirty="0"/>
              <a:t>Länkar kopplat till avtalet</a:t>
            </a:r>
          </a:p>
        </p:txBody>
      </p:sp>
      <p:sp>
        <p:nvSpPr>
          <p:cNvPr id="3" name="Platshållare för innehåll 2">
            <a:extLst>
              <a:ext uri="{FF2B5EF4-FFF2-40B4-BE49-F238E27FC236}">
                <a16:creationId xmlns:a16="http://schemas.microsoft.com/office/drawing/2014/main" id="{29AB64E1-FC99-031F-C305-26E69D18DBE8}"/>
              </a:ext>
            </a:extLst>
          </p:cNvPr>
          <p:cNvSpPr>
            <a:spLocks noGrp="1"/>
          </p:cNvSpPr>
          <p:nvPr>
            <p:ph sz="quarter" idx="13"/>
          </p:nvPr>
        </p:nvSpPr>
        <p:spPr/>
        <p:txBody>
          <a:bodyPr vert="horz" lIns="20825" tIns="10413" rIns="20825" bIns="10413" rtlCol="0" anchor="t">
            <a:normAutofit/>
          </a:bodyPr>
          <a:lstStyle/>
          <a:p>
            <a:r>
              <a:rPr lang="sv-SE" dirty="0"/>
              <a:t>Hemsida: </a:t>
            </a:r>
            <a:r>
              <a:rPr lang="sv-SE" dirty="0">
                <a:hlinkClick r:id="rId3"/>
              </a:rPr>
              <a:t>https://vgregion.se/</a:t>
            </a:r>
            <a:r>
              <a:rPr lang="sv-SE" dirty="0">
                <a:ea typeface="+mn-lt"/>
                <a:cs typeface="+mn-lt"/>
                <a:hlinkClick r:id="rId3"/>
              </a:rPr>
              <a:t>nationellhyrbemanning</a:t>
            </a:r>
            <a:endParaRPr lang="sv-SE"/>
          </a:p>
          <a:p>
            <a:r>
              <a:rPr lang="sv-SE" dirty="0">
                <a:ea typeface="Verdana"/>
              </a:rPr>
              <a:t>Funktionsbrevlåda (enbart avtalsansvariga): </a:t>
            </a:r>
            <a:r>
              <a:rPr lang="sv-SE" u="sng" dirty="0">
                <a:solidFill>
                  <a:srgbClr val="005C95"/>
                </a:solidFill>
                <a:latin typeface="Verdana"/>
                <a:ea typeface="Verdana"/>
                <a:cs typeface="Helvetica"/>
                <a:hlinkClick r:id="rId4"/>
              </a:rPr>
              <a:t>nationellhyrbemanning@vgregion.se</a:t>
            </a:r>
            <a:endParaRPr lang="sv-SE" dirty="0">
              <a:solidFill>
                <a:srgbClr val="000000"/>
              </a:solidFill>
              <a:latin typeface="Verdana"/>
              <a:ea typeface="Verdana"/>
            </a:endParaRPr>
          </a:p>
          <a:p>
            <a:endParaRPr lang="sv-SE" dirty="0">
              <a:ea typeface="Verdana"/>
            </a:endParaRPr>
          </a:p>
        </p:txBody>
      </p:sp>
      <p:sp>
        <p:nvSpPr>
          <p:cNvPr id="4" name="Platshållare för datum 3">
            <a:extLst>
              <a:ext uri="{FF2B5EF4-FFF2-40B4-BE49-F238E27FC236}">
                <a16:creationId xmlns:a16="http://schemas.microsoft.com/office/drawing/2014/main" id="{544BE2AD-6709-C2C7-3158-CBC876651AC1}"/>
              </a:ext>
            </a:extLst>
          </p:cNvPr>
          <p:cNvSpPr>
            <a:spLocks noGrp="1"/>
          </p:cNvSpPr>
          <p:nvPr>
            <p:ph type="dt" sz="half" idx="14"/>
          </p:nvPr>
        </p:nvSpPr>
        <p:spPr/>
        <p:txBody>
          <a:bodyPr/>
          <a:lstStyle/>
          <a:p>
            <a:fld id="{5703ADE5-C465-426B-96F6-A4CD214A4C52}" type="datetime1">
              <a:rPr lang="sv-SE" smtClean="0"/>
              <a:t>2026-02-09</a:t>
            </a:fld>
            <a:endParaRPr lang="sv-SE"/>
          </a:p>
        </p:txBody>
      </p:sp>
      <p:sp>
        <p:nvSpPr>
          <p:cNvPr id="5" name="Platshållare för sidfot 4">
            <a:extLst>
              <a:ext uri="{FF2B5EF4-FFF2-40B4-BE49-F238E27FC236}">
                <a16:creationId xmlns:a16="http://schemas.microsoft.com/office/drawing/2014/main" id="{31E1A1D6-ABD5-7793-0901-7614789EDA45}"/>
              </a:ext>
            </a:extLst>
          </p:cNvPr>
          <p:cNvSpPr>
            <a:spLocks noGrp="1"/>
          </p:cNvSpPr>
          <p:nvPr>
            <p:ph type="ftr" sz="quarter" idx="15"/>
          </p:nvPr>
        </p:nvSpPr>
        <p:spPr/>
        <p:txBody>
          <a:bodyPr/>
          <a:lstStyle/>
          <a:p>
            <a:r>
              <a:rPr lang="sv-SE"/>
              <a:t>Sveriges regioner i samverkan</a:t>
            </a:r>
            <a:endParaRPr lang="sv-SE" dirty="0"/>
          </a:p>
        </p:txBody>
      </p:sp>
    </p:spTree>
    <p:extLst>
      <p:ext uri="{BB962C8B-B14F-4D97-AF65-F5344CB8AC3E}">
        <p14:creationId xmlns:p14="http://schemas.microsoft.com/office/powerpoint/2010/main" val="122497359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32C068FE-8F58-A5F2-5161-7F4D7E7E9A5A}"/>
              </a:ext>
            </a:extLst>
          </p:cNvPr>
          <p:cNvSpPr>
            <a:spLocks noGrp="1"/>
          </p:cNvSpPr>
          <p:nvPr>
            <p:ph type="title"/>
          </p:nvPr>
        </p:nvSpPr>
        <p:spPr/>
        <p:txBody>
          <a:bodyPr anchor="b">
            <a:normAutofit/>
          </a:bodyPr>
          <a:lstStyle/>
          <a:p>
            <a:r>
              <a:rPr lang="sv-SE"/>
              <a:t>Orderbekräftelse</a:t>
            </a:r>
            <a:endParaRPr lang="sv-SE" dirty="0"/>
          </a:p>
        </p:txBody>
      </p:sp>
      <p:sp>
        <p:nvSpPr>
          <p:cNvPr id="3" name="Platshållare för innehåll 2">
            <a:extLst>
              <a:ext uri="{FF2B5EF4-FFF2-40B4-BE49-F238E27FC236}">
                <a16:creationId xmlns:a16="http://schemas.microsoft.com/office/drawing/2014/main" id="{52A2AC29-6DAC-EF3B-4E7F-61F576C708A8}"/>
              </a:ext>
            </a:extLst>
          </p:cNvPr>
          <p:cNvSpPr>
            <a:spLocks noGrp="1"/>
          </p:cNvSpPr>
          <p:nvPr>
            <p:ph idx="1"/>
          </p:nvPr>
        </p:nvSpPr>
        <p:spPr/>
        <p:txBody>
          <a:bodyPr vert="horz" lIns="20825" tIns="10413" rIns="20825" bIns="10413" rtlCol="0">
            <a:normAutofit/>
          </a:bodyPr>
          <a:lstStyle/>
          <a:p>
            <a:pPr>
              <a:lnSpc>
                <a:spcPct val="120000"/>
              </a:lnSpc>
            </a:pPr>
            <a:r>
              <a:rPr lang="sv-SE" dirty="0"/>
              <a:t>Leverantör ska snarast utfärda orderbekräftelse efter vunnet avrop. Dock senast två (2) arbetsdagar efter tilldelning.</a:t>
            </a:r>
          </a:p>
          <a:p>
            <a:pPr>
              <a:lnSpc>
                <a:spcPct val="120000"/>
              </a:lnSpc>
            </a:pPr>
            <a:r>
              <a:rPr lang="sv-SE" dirty="0"/>
              <a:t>Orderbekräftelse är att betrakta som parternas kontrakt för uppdraget</a:t>
            </a:r>
          </a:p>
          <a:p>
            <a:pPr>
              <a:lnSpc>
                <a:spcPct val="120000"/>
              </a:lnSpc>
            </a:pPr>
            <a:r>
              <a:rPr lang="sv-SE" dirty="0"/>
              <a:t>Samtliga avtalsvillkor gäller vid samtliga avrop</a:t>
            </a:r>
          </a:p>
          <a:p>
            <a:pPr>
              <a:lnSpc>
                <a:spcPct val="120000"/>
              </a:lnSpc>
            </a:pPr>
            <a:r>
              <a:rPr lang="sv-SE" dirty="0"/>
              <a:t>Ej byta ut konsult som presenteras</a:t>
            </a:r>
          </a:p>
        </p:txBody>
      </p:sp>
      <p:sp>
        <p:nvSpPr>
          <p:cNvPr id="8" name="Date Placeholder 3">
            <a:extLst>
              <a:ext uri="{FF2B5EF4-FFF2-40B4-BE49-F238E27FC236}">
                <a16:creationId xmlns:a16="http://schemas.microsoft.com/office/drawing/2014/main" id="{FC8C16BE-8266-A21C-1891-6367D3FD73CB}"/>
              </a:ext>
            </a:extLst>
          </p:cNvPr>
          <p:cNvSpPr>
            <a:spLocks noGrp="1"/>
          </p:cNvSpPr>
          <p:nvPr>
            <p:ph type="dt" sz="half" idx="10"/>
          </p:nvPr>
        </p:nvSpPr>
        <p:spPr/>
        <p:txBody>
          <a:bodyPr/>
          <a:lstStyle/>
          <a:p>
            <a:pPr>
              <a:spcAft>
                <a:spcPts val="600"/>
              </a:spcAft>
            </a:pPr>
            <a:fld id="{AEEAEBB0-33DF-43A8-AAAB-2AA5D8B6587C}" type="datetime1">
              <a:rPr lang="sv-SE" smtClean="0"/>
              <a:t>2026-02-09</a:t>
            </a:fld>
            <a:endParaRPr lang="sv-SE"/>
          </a:p>
        </p:txBody>
      </p:sp>
      <p:sp>
        <p:nvSpPr>
          <p:cNvPr id="10" name="Footer Placeholder 4">
            <a:extLst>
              <a:ext uri="{FF2B5EF4-FFF2-40B4-BE49-F238E27FC236}">
                <a16:creationId xmlns:a16="http://schemas.microsoft.com/office/drawing/2014/main" id="{78D8930B-41E0-B7CC-2F77-3474A2B5592F}"/>
              </a:ext>
            </a:extLst>
          </p:cNvPr>
          <p:cNvSpPr>
            <a:spLocks noGrp="1"/>
          </p:cNvSpPr>
          <p:nvPr>
            <p:ph type="ftr" sz="quarter" idx="11"/>
          </p:nvPr>
        </p:nvSpPr>
        <p:spPr/>
        <p:txBody>
          <a:bodyPr/>
          <a:lstStyle/>
          <a:p>
            <a:pPr>
              <a:spcAft>
                <a:spcPts val="600"/>
              </a:spcAft>
            </a:pPr>
            <a:r>
              <a:rPr lang="sv-SE"/>
              <a:t>Sveriges regioner i samverkan</a:t>
            </a:r>
          </a:p>
        </p:txBody>
      </p:sp>
      <p:grpSp>
        <p:nvGrpSpPr>
          <p:cNvPr id="7" name="Grupp 6">
            <a:extLst>
              <a:ext uri="{FF2B5EF4-FFF2-40B4-BE49-F238E27FC236}">
                <a16:creationId xmlns:a16="http://schemas.microsoft.com/office/drawing/2014/main" id="{7A05E840-AC64-E035-8C3B-8CF4AFAB7EE1}"/>
              </a:ext>
            </a:extLst>
          </p:cNvPr>
          <p:cNvGrpSpPr/>
          <p:nvPr/>
        </p:nvGrpSpPr>
        <p:grpSpPr>
          <a:xfrm>
            <a:off x="4514849" y="5841225"/>
            <a:ext cx="1009659" cy="591059"/>
            <a:chOff x="2309" y="0"/>
            <a:chExt cx="1009659" cy="591059"/>
          </a:xfrm>
          <a:solidFill>
            <a:schemeClr val="bg1">
              <a:lumMod val="85000"/>
            </a:schemeClr>
          </a:solidFill>
        </p:grpSpPr>
        <p:sp>
          <p:nvSpPr>
            <p:cNvPr id="9" name="Rektangel: rundade hörn 8">
              <a:extLst>
                <a:ext uri="{FF2B5EF4-FFF2-40B4-BE49-F238E27FC236}">
                  <a16:creationId xmlns:a16="http://schemas.microsoft.com/office/drawing/2014/main" id="{D9162D8B-489F-E893-E013-3F2F8964054F}"/>
                </a:ext>
              </a:extLst>
            </p:cNvPr>
            <p:cNvSpPr/>
            <p:nvPr/>
          </p:nvSpPr>
          <p:spPr>
            <a:xfrm>
              <a:off x="2309" y="0"/>
              <a:ext cx="1009659" cy="591059"/>
            </a:xfrm>
            <a:prstGeom prst="roundRect">
              <a:avLst>
                <a:gd name="adj" fmla="val 10000"/>
              </a:avLst>
            </a:prstGeom>
            <a:grp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a:lstStyle/>
            <a:p>
              <a:endParaRPr lang="sv-SE"/>
            </a:p>
          </p:txBody>
        </p:sp>
        <p:sp>
          <p:nvSpPr>
            <p:cNvPr id="11" name="Rektangel: rundade hörn 4">
              <a:extLst>
                <a:ext uri="{FF2B5EF4-FFF2-40B4-BE49-F238E27FC236}">
                  <a16:creationId xmlns:a16="http://schemas.microsoft.com/office/drawing/2014/main" id="{24207B99-83F8-0B9B-1653-B845F22E9C4F}"/>
                </a:ext>
              </a:extLst>
            </p:cNvPr>
            <p:cNvSpPr txBox="1"/>
            <p:nvPr/>
          </p:nvSpPr>
          <p:spPr>
            <a:xfrm>
              <a:off x="19621" y="17312"/>
              <a:ext cx="975035" cy="556435"/>
            </a:xfrm>
            <a:prstGeom prst="rect">
              <a:avLst/>
            </a:prstGeom>
            <a:grpFill/>
          </p:spPr>
          <p:style>
            <a:lnRef idx="0">
              <a:scrgbClr r="0" g="0" b="0"/>
            </a:lnRef>
            <a:fillRef idx="0">
              <a:scrgbClr r="0" g="0" b="0"/>
            </a:fillRef>
            <a:effectRef idx="0">
              <a:scrgbClr r="0" g="0" b="0"/>
            </a:effectRef>
            <a:fontRef idx="minor">
              <a:schemeClr val="lt1"/>
            </a:fontRef>
          </p:style>
          <p:txBody>
            <a:bodyPr spcFirstLastPara="0" vert="horz" wrap="square" lIns="41910" tIns="41910" rIns="41910" bIns="41910" numCol="1" spcCol="1270" anchor="ctr" anchorCtr="0">
              <a:noAutofit/>
            </a:bodyPr>
            <a:lstStyle/>
            <a:p>
              <a:pPr marL="0" lvl="0" indent="0" algn="ctr" defTabSz="488950">
                <a:lnSpc>
                  <a:spcPct val="90000"/>
                </a:lnSpc>
                <a:spcBef>
                  <a:spcPct val="0"/>
                </a:spcBef>
                <a:spcAft>
                  <a:spcPct val="35000"/>
                </a:spcAft>
                <a:buNone/>
              </a:pPr>
              <a:r>
                <a:rPr lang="sv-SE" sz="1100" kern="1200" dirty="0">
                  <a:solidFill>
                    <a:schemeClr val="tx1"/>
                  </a:solidFill>
                </a:rPr>
                <a:t>Avrop</a:t>
              </a:r>
            </a:p>
          </p:txBody>
        </p:sp>
      </p:grpSp>
      <p:grpSp>
        <p:nvGrpSpPr>
          <p:cNvPr id="12" name="Grupp 11">
            <a:extLst>
              <a:ext uri="{FF2B5EF4-FFF2-40B4-BE49-F238E27FC236}">
                <a16:creationId xmlns:a16="http://schemas.microsoft.com/office/drawing/2014/main" id="{7EB1DA3E-116A-5078-91D7-D5220C66E315}"/>
              </a:ext>
            </a:extLst>
          </p:cNvPr>
          <p:cNvGrpSpPr/>
          <p:nvPr/>
        </p:nvGrpSpPr>
        <p:grpSpPr>
          <a:xfrm>
            <a:off x="5928372" y="5841225"/>
            <a:ext cx="1009659" cy="591059"/>
            <a:chOff x="1415832" y="0"/>
            <a:chExt cx="1009659" cy="591059"/>
          </a:xfrm>
          <a:solidFill>
            <a:schemeClr val="bg1">
              <a:lumMod val="85000"/>
            </a:schemeClr>
          </a:solidFill>
        </p:grpSpPr>
        <p:sp>
          <p:nvSpPr>
            <p:cNvPr id="13" name="Rektangel: rundade hörn 12">
              <a:extLst>
                <a:ext uri="{FF2B5EF4-FFF2-40B4-BE49-F238E27FC236}">
                  <a16:creationId xmlns:a16="http://schemas.microsoft.com/office/drawing/2014/main" id="{E5705228-F3C9-DDED-046D-5637B0414CA0}"/>
                </a:ext>
              </a:extLst>
            </p:cNvPr>
            <p:cNvSpPr/>
            <p:nvPr/>
          </p:nvSpPr>
          <p:spPr>
            <a:xfrm>
              <a:off x="1415832" y="0"/>
              <a:ext cx="1009659" cy="591059"/>
            </a:xfrm>
            <a:prstGeom prst="roundRect">
              <a:avLst>
                <a:gd name="adj" fmla="val 10000"/>
              </a:avLst>
            </a:prstGeom>
            <a:grp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a:lstStyle/>
            <a:p>
              <a:endParaRPr lang="sv-SE"/>
            </a:p>
          </p:txBody>
        </p:sp>
        <p:sp>
          <p:nvSpPr>
            <p:cNvPr id="14" name="Rektangel: rundade hörn 6">
              <a:extLst>
                <a:ext uri="{FF2B5EF4-FFF2-40B4-BE49-F238E27FC236}">
                  <a16:creationId xmlns:a16="http://schemas.microsoft.com/office/drawing/2014/main" id="{06DD3713-0A16-1DF1-167A-3385154E0E71}"/>
                </a:ext>
              </a:extLst>
            </p:cNvPr>
            <p:cNvSpPr txBox="1"/>
            <p:nvPr/>
          </p:nvSpPr>
          <p:spPr>
            <a:xfrm>
              <a:off x="1433144" y="17312"/>
              <a:ext cx="975035" cy="556435"/>
            </a:xfrm>
            <a:prstGeom prst="rect">
              <a:avLst/>
            </a:prstGeom>
            <a:grpFill/>
          </p:spPr>
          <p:style>
            <a:lnRef idx="0">
              <a:scrgbClr r="0" g="0" b="0"/>
            </a:lnRef>
            <a:fillRef idx="0">
              <a:scrgbClr r="0" g="0" b="0"/>
            </a:fillRef>
            <a:effectRef idx="0">
              <a:scrgbClr r="0" g="0" b="0"/>
            </a:effectRef>
            <a:fontRef idx="minor">
              <a:schemeClr val="lt1"/>
            </a:fontRef>
          </p:style>
          <p:txBody>
            <a:bodyPr spcFirstLastPara="0" vert="horz" wrap="square" lIns="41910" tIns="41910" rIns="41910" bIns="41910" numCol="1" spcCol="1270" anchor="ctr" anchorCtr="0">
              <a:noAutofit/>
            </a:bodyPr>
            <a:lstStyle/>
            <a:p>
              <a:pPr marL="0" lvl="0" indent="0" algn="ctr" defTabSz="488950">
                <a:lnSpc>
                  <a:spcPct val="90000"/>
                </a:lnSpc>
                <a:spcBef>
                  <a:spcPct val="0"/>
                </a:spcBef>
                <a:spcAft>
                  <a:spcPct val="35000"/>
                </a:spcAft>
                <a:buNone/>
              </a:pPr>
              <a:r>
                <a:rPr lang="sv-SE" sz="1100" kern="1200" dirty="0">
                  <a:solidFill>
                    <a:schemeClr val="tx1"/>
                  </a:solidFill>
                </a:rPr>
                <a:t>Svar</a:t>
              </a:r>
            </a:p>
          </p:txBody>
        </p:sp>
      </p:grpSp>
      <p:grpSp>
        <p:nvGrpSpPr>
          <p:cNvPr id="15" name="Grupp 14">
            <a:extLst>
              <a:ext uri="{FF2B5EF4-FFF2-40B4-BE49-F238E27FC236}">
                <a16:creationId xmlns:a16="http://schemas.microsoft.com/office/drawing/2014/main" id="{D0850C32-F5E2-B364-DDB1-F851F0F0A0A2}"/>
              </a:ext>
            </a:extLst>
          </p:cNvPr>
          <p:cNvGrpSpPr/>
          <p:nvPr/>
        </p:nvGrpSpPr>
        <p:grpSpPr>
          <a:xfrm>
            <a:off x="7373791" y="5841225"/>
            <a:ext cx="1009659" cy="591059"/>
            <a:chOff x="2861251" y="0"/>
            <a:chExt cx="1009659" cy="591059"/>
          </a:xfrm>
          <a:solidFill>
            <a:schemeClr val="bg1">
              <a:lumMod val="85000"/>
            </a:schemeClr>
          </a:solidFill>
        </p:grpSpPr>
        <p:sp>
          <p:nvSpPr>
            <p:cNvPr id="16" name="Rektangel: rundade hörn 15">
              <a:extLst>
                <a:ext uri="{FF2B5EF4-FFF2-40B4-BE49-F238E27FC236}">
                  <a16:creationId xmlns:a16="http://schemas.microsoft.com/office/drawing/2014/main" id="{77D038A6-BF4E-8D5C-4AC6-C0E9076608B9}"/>
                </a:ext>
              </a:extLst>
            </p:cNvPr>
            <p:cNvSpPr/>
            <p:nvPr/>
          </p:nvSpPr>
          <p:spPr>
            <a:xfrm>
              <a:off x="2861251" y="0"/>
              <a:ext cx="1009659" cy="591059"/>
            </a:xfrm>
            <a:prstGeom prst="roundRect">
              <a:avLst>
                <a:gd name="adj" fmla="val 10000"/>
              </a:avLst>
            </a:prstGeom>
            <a:grp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a:lstStyle/>
            <a:p>
              <a:endParaRPr lang="sv-SE"/>
            </a:p>
          </p:txBody>
        </p:sp>
        <p:sp>
          <p:nvSpPr>
            <p:cNvPr id="17" name="Rektangel: rundade hörn 8">
              <a:extLst>
                <a:ext uri="{FF2B5EF4-FFF2-40B4-BE49-F238E27FC236}">
                  <a16:creationId xmlns:a16="http://schemas.microsoft.com/office/drawing/2014/main" id="{EFB89173-40E2-3E72-F846-CE29143804C4}"/>
                </a:ext>
              </a:extLst>
            </p:cNvPr>
            <p:cNvSpPr txBox="1"/>
            <p:nvPr/>
          </p:nvSpPr>
          <p:spPr>
            <a:xfrm>
              <a:off x="2878563" y="17312"/>
              <a:ext cx="975035" cy="556435"/>
            </a:xfrm>
            <a:prstGeom prst="rect">
              <a:avLst/>
            </a:prstGeom>
            <a:grpFill/>
          </p:spPr>
          <p:style>
            <a:lnRef idx="0">
              <a:scrgbClr r="0" g="0" b="0"/>
            </a:lnRef>
            <a:fillRef idx="0">
              <a:scrgbClr r="0" g="0" b="0"/>
            </a:fillRef>
            <a:effectRef idx="0">
              <a:scrgbClr r="0" g="0" b="0"/>
            </a:effectRef>
            <a:fontRef idx="minor">
              <a:schemeClr val="lt1"/>
            </a:fontRef>
          </p:style>
          <p:txBody>
            <a:bodyPr spcFirstLastPara="0" vert="horz" wrap="square" lIns="41910" tIns="41910" rIns="41910" bIns="41910" numCol="1" spcCol="1270" anchor="ctr" anchorCtr="0">
              <a:noAutofit/>
            </a:bodyPr>
            <a:lstStyle/>
            <a:p>
              <a:pPr marL="0" lvl="0" indent="0" algn="ctr" defTabSz="488950">
                <a:lnSpc>
                  <a:spcPct val="90000"/>
                </a:lnSpc>
                <a:spcBef>
                  <a:spcPct val="0"/>
                </a:spcBef>
                <a:spcAft>
                  <a:spcPct val="35000"/>
                </a:spcAft>
                <a:buNone/>
              </a:pPr>
              <a:r>
                <a:rPr lang="sv-SE" sz="1100" kern="1200" dirty="0">
                  <a:solidFill>
                    <a:schemeClr val="tx1"/>
                  </a:solidFill>
                </a:rPr>
                <a:t>Utvärdering</a:t>
              </a:r>
            </a:p>
          </p:txBody>
        </p:sp>
      </p:grpSp>
      <p:grpSp>
        <p:nvGrpSpPr>
          <p:cNvPr id="18" name="Grupp 17">
            <a:extLst>
              <a:ext uri="{FF2B5EF4-FFF2-40B4-BE49-F238E27FC236}">
                <a16:creationId xmlns:a16="http://schemas.microsoft.com/office/drawing/2014/main" id="{DB5FEAE3-DD2E-8848-2EC4-8030D467CBFC}"/>
              </a:ext>
            </a:extLst>
          </p:cNvPr>
          <p:cNvGrpSpPr/>
          <p:nvPr/>
        </p:nvGrpSpPr>
        <p:grpSpPr>
          <a:xfrm>
            <a:off x="8755417" y="5841225"/>
            <a:ext cx="1009659" cy="591059"/>
            <a:chOff x="4242877" y="0"/>
            <a:chExt cx="1009659" cy="591059"/>
          </a:xfrm>
        </p:grpSpPr>
        <p:sp>
          <p:nvSpPr>
            <p:cNvPr id="19" name="Rektangel: rundade hörn 18">
              <a:extLst>
                <a:ext uri="{FF2B5EF4-FFF2-40B4-BE49-F238E27FC236}">
                  <a16:creationId xmlns:a16="http://schemas.microsoft.com/office/drawing/2014/main" id="{398B42DD-57F0-DC16-9CCF-D76CF0EBC1FC}"/>
                </a:ext>
              </a:extLst>
            </p:cNvPr>
            <p:cNvSpPr/>
            <p:nvPr/>
          </p:nvSpPr>
          <p:spPr>
            <a:xfrm>
              <a:off x="4242877" y="0"/>
              <a:ext cx="1009659" cy="591059"/>
            </a:xfrm>
            <a:prstGeom prst="roundRect">
              <a:avLst>
                <a:gd name="adj" fmla="val 10000"/>
              </a:avLst>
            </a:prstGeom>
            <a:solidFill>
              <a:srgbClr val="00B0F0"/>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a:lstStyle/>
            <a:p>
              <a:endParaRPr lang="sv-SE"/>
            </a:p>
          </p:txBody>
        </p:sp>
        <p:sp>
          <p:nvSpPr>
            <p:cNvPr id="20" name="Rektangel: rundade hörn 10">
              <a:extLst>
                <a:ext uri="{FF2B5EF4-FFF2-40B4-BE49-F238E27FC236}">
                  <a16:creationId xmlns:a16="http://schemas.microsoft.com/office/drawing/2014/main" id="{F9348408-3BB6-43E9-B310-0EEF8681665F}"/>
                </a:ext>
              </a:extLst>
            </p:cNvPr>
            <p:cNvSpPr txBox="1"/>
            <p:nvPr/>
          </p:nvSpPr>
          <p:spPr>
            <a:xfrm>
              <a:off x="4260189" y="17312"/>
              <a:ext cx="975035" cy="556435"/>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41910" tIns="41910" rIns="41910" bIns="41910" numCol="1" spcCol="1270" anchor="ctr" anchorCtr="0">
              <a:noAutofit/>
            </a:bodyPr>
            <a:lstStyle/>
            <a:p>
              <a:pPr marL="0" lvl="0" indent="0" algn="ctr" defTabSz="488950">
                <a:lnSpc>
                  <a:spcPct val="90000"/>
                </a:lnSpc>
                <a:spcBef>
                  <a:spcPct val="0"/>
                </a:spcBef>
                <a:spcAft>
                  <a:spcPct val="35000"/>
                </a:spcAft>
                <a:buNone/>
              </a:pPr>
              <a:r>
                <a:rPr lang="sv-SE" sz="1100" kern="1200" dirty="0">
                  <a:solidFill>
                    <a:schemeClr val="tx1"/>
                  </a:solidFill>
                </a:rPr>
                <a:t>Tilldelning</a:t>
              </a:r>
            </a:p>
          </p:txBody>
        </p:sp>
      </p:grpSp>
    </p:spTree>
    <p:extLst>
      <p:ext uri="{BB962C8B-B14F-4D97-AF65-F5344CB8AC3E}">
        <p14:creationId xmlns:p14="http://schemas.microsoft.com/office/powerpoint/2010/main" val="321008276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sv-SE" dirty="0"/>
              <a:t>Viktig information om avrop från avtalet</a:t>
            </a:r>
          </a:p>
        </p:txBody>
      </p:sp>
      <p:sp>
        <p:nvSpPr>
          <p:cNvPr id="3" name="Platshållare för innehåll 2"/>
          <p:cNvSpPr>
            <a:spLocks noGrp="1"/>
          </p:cNvSpPr>
          <p:nvPr>
            <p:ph sz="quarter" idx="13"/>
          </p:nvPr>
        </p:nvSpPr>
        <p:spPr>
          <a:xfrm>
            <a:off x="1092200" y="2113722"/>
            <a:ext cx="8650817" cy="3829878"/>
          </a:xfrm>
        </p:spPr>
        <p:txBody>
          <a:bodyPr vert="horz" lIns="20825" tIns="10413" rIns="20825" bIns="10413" rtlCol="0" anchor="t">
            <a:normAutofit fontScale="70000" lnSpcReduction="20000"/>
          </a:bodyPr>
          <a:lstStyle/>
          <a:p>
            <a:r>
              <a:rPr lang="sv-SE" sz="2800" dirty="0"/>
              <a:t>Behörig beställare - ska meddelas leverantörerna</a:t>
            </a:r>
          </a:p>
          <a:p>
            <a:r>
              <a:rPr lang="sv-SE" sz="2800" dirty="0"/>
              <a:t>Återtagande av avrop</a:t>
            </a:r>
          </a:p>
          <a:p>
            <a:r>
              <a:rPr lang="sv-SE" sz="2800" dirty="0"/>
              <a:t>Beställarens möjlighet till avbokning</a:t>
            </a:r>
          </a:p>
          <a:p>
            <a:r>
              <a:rPr lang="sv-SE" sz="2800" dirty="0"/>
              <a:t>Omdisponering av konsult</a:t>
            </a:r>
          </a:p>
          <a:p>
            <a:r>
              <a:rPr lang="sv-SE" sz="2800" dirty="0"/>
              <a:t>Förlängning av pågående uppdrag</a:t>
            </a:r>
          </a:p>
          <a:p>
            <a:r>
              <a:rPr lang="sv-SE" sz="2800" dirty="0"/>
              <a:t>Erbjudande om konsult utan avrop</a:t>
            </a:r>
          </a:p>
          <a:p>
            <a:r>
              <a:rPr lang="sv-SE" sz="2800" dirty="0"/>
              <a:t>Kommunikation för rekrytering av konsult</a:t>
            </a:r>
          </a:p>
          <a:p>
            <a:r>
              <a:rPr lang="sv-SE" sz="2800" dirty="0"/>
              <a:t>Rekrytering av beställarens personal</a:t>
            </a:r>
          </a:p>
          <a:p>
            <a:endParaRPr lang="sv-SE" dirty="0"/>
          </a:p>
        </p:txBody>
      </p:sp>
      <p:sp>
        <p:nvSpPr>
          <p:cNvPr id="4" name="Platshållare för datum 3">
            <a:extLst>
              <a:ext uri="{FF2B5EF4-FFF2-40B4-BE49-F238E27FC236}">
                <a16:creationId xmlns:a16="http://schemas.microsoft.com/office/drawing/2014/main" id="{A753BA58-FA3F-E51D-D255-EB0AD677A0D4}"/>
              </a:ext>
            </a:extLst>
          </p:cNvPr>
          <p:cNvSpPr>
            <a:spLocks noGrp="1"/>
          </p:cNvSpPr>
          <p:nvPr>
            <p:ph type="dt" sz="half" idx="14"/>
          </p:nvPr>
        </p:nvSpPr>
        <p:spPr/>
        <p:txBody>
          <a:bodyPr/>
          <a:lstStyle/>
          <a:p>
            <a:fld id="{BF29643C-6CC2-440A-AF23-B0BBA0E7C16B}" type="datetime1">
              <a:rPr lang="sv-SE" smtClean="0"/>
              <a:t>2026-02-09</a:t>
            </a:fld>
            <a:endParaRPr lang="sv-SE"/>
          </a:p>
        </p:txBody>
      </p:sp>
      <p:sp>
        <p:nvSpPr>
          <p:cNvPr id="5" name="Platshållare för sidfot 4">
            <a:extLst>
              <a:ext uri="{FF2B5EF4-FFF2-40B4-BE49-F238E27FC236}">
                <a16:creationId xmlns:a16="http://schemas.microsoft.com/office/drawing/2014/main" id="{0014E0F0-F50D-3877-CEAE-9BDBCF767E89}"/>
              </a:ext>
            </a:extLst>
          </p:cNvPr>
          <p:cNvSpPr>
            <a:spLocks noGrp="1"/>
          </p:cNvSpPr>
          <p:nvPr>
            <p:ph type="ftr" sz="quarter" idx="15"/>
          </p:nvPr>
        </p:nvSpPr>
        <p:spPr/>
        <p:txBody>
          <a:bodyPr/>
          <a:lstStyle/>
          <a:p>
            <a:r>
              <a:rPr lang="sv-SE"/>
              <a:t>Sveriges regioner i samverkan</a:t>
            </a:r>
            <a:endParaRPr lang="sv-SE" dirty="0"/>
          </a:p>
        </p:txBody>
      </p:sp>
    </p:spTree>
    <p:extLst>
      <p:ext uri="{BB962C8B-B14F-4D97-AF65-F5344CB8AC3E}">
        <p14:creationId xmlns:p14="http://schemas.microsoft.com/office/powerpoint/2010/main" val="97497243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p:cNvSpPr>
            <a:spLocks noGrp="1"/>
          </p:cNvSpPr>
          <p:nvPr>
            <p:ph type="title"/>
          </p:nvPr>
        </p:nvSpPr>
        <p:spPr>
          <a:xfrm>
            <a:off x="1092200" y="1752600"/>
            <a:ext cx="10007600" cy="1614312"/>
          </a:xfrm>
        </p:spPr>
        <p:txBody>
          <a:bodyPr anchor="b">
            <a:normAutofit/>
          </a:bodyPr>
          <a:lstStyle/>
          <a:p>
            <a:r>
              <a:rPr lang="sv-SE" dirty="0"/>
              <a:t>Paus</a:t>
            </a:r>
          </a:p>
        </p:txBody>
      </p:sp>
      <p:sp>
        <p:nvSpPr>
          <p:cNvPr id="8" name="Text Placeholder 2">
            <a:extLst>
              <a:ext uri="{FF2B5EF4-FFF2-40B4-BE49-F238E27FC236}">
                <a16:creationId xmlns:a16="http://schemas.microsoft.com/office/drawing/2014/main" id="{862B80D6-330E-15B3-4364-D0A882EAA742}"/>
              </a:ext>
            </a:extLst>
          </p:cNvPr>
          <p:cNvSpPr>
            <a:spLocks noGrp="1"/>
          </p:cNvSpPr>
          <p:nvPr>
            <p:ph type="body" idx="1"/>
          </p:nvPr>
        </p:nvSpPr>
        <p:spPr>
          <a:xfrm>
            <a:off x="1092200" y="3612268"/>
            <a:ext cx="10024267" cy="1500187"/>
          </a:xfrm>
        </p:spPr>
        <p:txBody>
          <a:bodyPr/>
          <a:lstStyle/>
          <a:p>
            <a:endParaRPr lang="en-US" dirty="0"/>
          </a:p>
          <a:p>
            <a:endParaRPr lang="en-US" dirty="0"/>
          </a:p>
        </p:txBody>
      </p:sp>
      <p:sp>
        <p:nvSpPr>
          <p:cNvPr id="10" name="Date Placeholder 3">
            <a:extLst>
              <a:ext uri="{FF2B5EF4-FFF2-40B4-BE49-F238E27FC236}">
                <a16:creationId xmlns:a16="http://schemas.microsoft.com/office/drawing/2014/main" id="{3FFEAC09-F54E-B927-3860-E362C45F41EB}"/>
              </a:ext>
            </a:extLst>
          </p:cNvPr>
          <p:cNvSpPr>
            <a:spLocks noGrp="1"/>
          </p:cNvSpPr>
          <p:nvPr>
            <p:ph type="dt" sz="half" idx="10"/>
          </p:nvPr>
        </p:nvSpPr>
        <p:spPr>
          <a:xfrm>
            <a:off x="10901364" y="136525"/>
            <a:ext cx="900071" cy="141687"/>
          </a:xfrm>
        </p:spPr>
        <p:txBody>
          <a:bodyPr/>
          <a:lstStyle/>
          <a:p>
            <a:pPr>
              <a:spcAft>
                <a:spcPts val="600"/>
              </a:spcAft>
            </a:pPr>
            <a:fld id="{8D59DA89-B671-4F37-B655-447856AC0B2D}" type="datetime1">
              <a:rPr lang="sv-SE" smtClean="0"/>
              <a:t>2026-02-09</a:t>
            </a:fld>
            <a:endParaRPr lang="sv-SE"/>
          </a:p>
        </p:txBody>
      </p:sp>
      <p:sp>
        <p:nvSpPr>
          <p:cNvPr id="12" name="Footer Placeholder 4">
            <a:extLst>
              <a:ext uri="{FF2B5EF4-FFF2-40B4-BE49-F238E27FC236}">
                <a16:creationId xmlns:a16="http://schemas.microsoft.com/office/drawing/2014/main" id="{7FFEF0C5-E9E0-E756-6223-797EE6C5CDCB}"/>
              </a:ext>
            </a:extLst>
          </p:cNvPr>
          <p:cNvSpPr>
            <a:spLocks noGrp="1"/>
          </p:cNvSpPr>
          <p:nvPr>
            <p:ph type="ftr" sz="quarter" idx="11"/>
          </p:nvPr>
        </p:nvSpPr>
        <p:spPr>
          <a:xfrm>
            <a:off x="389466" y="136525"/>
            <a:ext cx="4125383" cy="141687"/>
          </a:xfrm>
        </p:spPr>
        <p:txBody>
          <a:bodyPr/>
          <a:lstStyle/>
          <a:p>
            <a:pPr>
              <a:spcAft>
                <a:spcPts val="600"/>
              </a:spcAft>
            </a:pPr>
            <a:r>
              <a:rPr lang="sv-SE"/>
              <a:t>Sveriges regioner i samverkan</a:t>
            </a:r>
          </a:p>
        </p:txBody>
      </p:sp>
    </p:spTree>
    <p:extLst>
      <p:ext uri="{BB962C8B-B14F-4D97-AF65-F5344CB8AC3E}">
        <p14:creationId xmlns:p14="http://schemas.microsoft.com/office/powerpoint/2010/main" val="370117692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p:cNvSpPr>
            <a:spLocks noGrp="1"/>
          </p:cNvSpPr>
          <p:nvPr>
            <p:ph type="title"/>
          </p:nvPr>
        </p:nvSpPr>
        <p:spPr>
          <a:xfrm>
            <a:off x="1092200" y="1752600"/>
            <a:ext cx="10007600" cy="1614312"/>
          </a:xfrm>
        </p:spPr>
        <p:txBody>
          <a:bodyPr anchor="b">
            <a:normAutofit/>
          </a:bodyPr>
          <a:lstStyle/>
          <a:p>
            <a:r>
              <a:rPr lang="sv-SE" dirty="0"/>
              <a:t>Kravspecifikation</a:t>
            </a:r>
            <a:endParaRPr lang="sv-SE"/>
          </a:p>
        </p:txBody>
      </p:sp>
      <p:sp>
        <p:nvSpPr>
          <p:cNvPr id="8" name="Text Placeholder 2">
            <a:extLst>
              <a:ext uri="{FF2B5EF4-FFF2-40B4-BE49-F238E27FC236}">
                <a16:creationId xmlns:a16="http://schemas.microsoft.com/office/drawing/2014/main" id="{862B80D6-330E-15B3-4364-D0A882EAA742}"/>
              </a:ext>
            </a:extLst>
          </p:cNvPr>
          <p:cNvSpPr>
            <a:spLocks noGrp="1"/>
          </p:cNvSpPr>
          <p:nvPr>
            <p:ph type="body" idx="1"/>
          </p:nvPr>
        </p:nvSpPr>
        <p:spPr>
          <a:xfrm>
            <a:off x="1092200" y="3612268"/>
            <a:ext cx="10024267" cy="1500187"/>
          </a:xfrm>
        </p:spPr>
        <p:txBody>
          <a:bodyPr/>
          <a:lstStyle/>
          <a:p>
            <a:endParaRPr lang="en-US" dirty="0"/>
          </a:p>
          <a:p>
            <a:endParaRPr lang="en-US" dirty="0"/>
          </a:p>
        </p:txBody>
      </p:sp>
      <p:sp>
        <p:nvSpPr>
          <p:cNvPr id="10" name="Date Placeholder 3">
            <a:extLst>
              <a:ext uri="{FF2B5EF4-FFF2-40B4-BE49-F238E27FC236}">
                <a16:creationId xmlns:a16="http://schemas.microsoft.com/office/drawing/2014/main" id="{3FFEAC09-F54E-B927-3860-E362C45F41EB}"/>
              </a:ext>
            </a:extLst>
          </p:cNvPr>
          <p:cNvSpPr>
            <a:spLocks noGrp="1"/>
          </p:cNvSpPr>
          <p:nvPr>
            <p:ph type="dt" sz="half" idx="10"/>
          </p:nvPr>
        </p:nvSpPr>
        <p:spPr>
          <a:xfrm>
            <a:off x="10901364" y="136525"/>
            <a:ext cx="900071" cy="141687"/>
          </a:xfrm>
        </p:spPr>
        <p:txBody>
          <a:bodyPr/>
          <a:lstStyle/>
          <a:p>
            <a:pPr>
              <a:spcAft>
                <a:spcPts val="600"/>
              </a:spcAft>
            </a:pPr>
            <a:fld id="{8D59DA89-B671-4F37-B655-447856AC0B2D}" type="datetime1">
              <a:rPr lang="sv-SE" smtClean="0"/>
              <a:t>2026-02-09</a:t>
            </a:fld>
            <a:endParaRPr lang="sv-SE"/>
          </a:p>
        </p:txBody>
      </p:sp>
      <p:sp>
        <p:nvSpPr>
          <p:cNvPr id="12" name="Footer Placeholder 4">
            <a:extLst>
              <a:ext uri="{FF2B5EF4-FFF2-40B4-BE49-F238E27FC236}">
                <a16:creationId xmlns:a16="http://schemas.microsoft.com/office/drawing/2014/main" id="{7FFEF0C5-E9E0-E756-6223-797EE6C5CDCB}"/>
              </a:ext>
            </a:extLst>
          </p:cNvPr>
          <p:cNvSpPr>
            <a:spLocks noGrp="1"/>
          </p:cNvSpPr>
          <p:nvPr>
            <p:ph type="ftr" sz="quarter" idx="11"/>
          </p:nvPr>
        </p:nvSpPr>
        <p:spPr>
          <a:xfrm>
            <a:off x="389466" y="136525"/>
            <a:ext cx="4125383" cy="141687"/>
          </a:xfrm>
        </p:spPr>
        <p:txBody>
          <a:bodyPr/>
          <a:lstStyle/>
          <a:p>
            <a:pPr>
              <a:spcAft>
                <a:spcPts val="600"/>
              </a:spcAft>
            </a:pPr>
            <a:r>
              <a:rPr lang="sv-SE"/>
              <a:t>Sveriges regioner i samverkan</a:t>
            </a:r>
          </a:p>
        </p:txBody>
      </p:sp>
    </p:spTree>
    <p:extLst>
      <p:ext uri="{BB962C8B-B14F-4D97-AF65-F5344CB8AC3E}">
        <p14:creationId xmlns:p14="http://schemas.microsoft.com/office/powerpoint/2010/main" val="2070130642"/>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p:cNvSpPr>
            <a:spLocks noGrp="1"/>
          </p:cNvSpPr>
          <p:nvPr>
            <p:ph type="title"/>
          </p:nvPr>
        </p:nvSpPr>
        <p:spPr>
          <a:xfrm>
            <a:off x="1100667" y="425716"/>
            <a:ext cx="8642350" cy="1047750"/>
          </a:xfrm>
        </p:spPr>
        <p:txBody>
          <a:bodyPr anchor="b">
            <a:normAutofit/>
          </a:bodyPr>
          <a:lstStyle/>
          <a:p>
            <a:r>
              <a:rPr lang="sv-SE" dirty="0"/>
              <a:t>Leverantörens utförande av uppdrag</a:t>
            </a:r>
          </a:p>
        </p:txBody>
      </p:sp>
      <p:sp>
        <p:nvSpPr>
          <p:cNvPr id="9" name="Date Placeholder 3">
            <a:extLst>
              <a:ext uri="{FF2B5EF4-FFF2-40B4-BE49-F238E27FC236}">
                <a16:creationId xmlns:a16="http://schemas.microsoft.com/office/drawing/2014/main" id="{3919E120-FDE7-F05F-D7A5-BE1A80B799C7}"/>
              </a:ext>
            </a:extLst>
          </p:cNvPr>
          <p:cNvSpPr>
            <a:spLocks noGrp="1"/>
          </p:cNvSpPr>
          <p:nvPr>
            <p:ph type="dt" sz="half" idx="10"/>
          </p:nvPr>
        </p:nvSpPr>
        <p:spPr>
          <a:xfrm>
            <a:off x="10901364" y="136525"/>
            <a:ext cx="900071" cy="141687"/>
          </a:xfrm>
        </p:spPr>
        <p:txBody>
          <a:bodyPr anchor="ctr">
            <a:normAutofit/>
          </a:bodyPr>
          <a:lstStyle/>
          <a:p>
            <a:pPr>
              <a:spcAft>
                <a:spcPts val="600"/>
              </a:spcAft>
            </a:pPr>
            <a:fld id="{EF3E67C1-C581-4508-BA91-61A4A63B0986}" type="datetime1">
              <a:rPr lang="sv-SE" smtClean="0"/>
              <a:t>2026-02-09</a:t>
            </a:fld>
            <a:endParaRPr lang="sv-SE"/>
          </a:p>
        </p:txBody>
      </p:sp>
      <p:sp>
        <p:nvSpPr>
          <p:cNvPr id="11" name="Footer Placeholder 4">
            <a:extLst>
              <a:ext uri="{FF2B5EF4-FFF2-40B4-BE49-F238E27FC236}">
                <a16:creationId xmlns:a16="http://schemas.microsoft.com/office/drawing/2014/main" id="{F08AF487-8902-7CF9-7A33-A3D163FDF281}"/>
              </a:ext>
            </a:extLst>
          </p:cNvPr>
          <p:cNvSpPr>
            <a:spLocks noGrp="1"/>
          </p:cNvSpPr>
          <p:nvPr>
            <p:ph type="ftr" sz="quarter" idx="11"/>
          </p:nvPr>
        </p:nvSpPr>
        <p:spPr>
          <a:xfrm>
            <a:off x="389466" y="136525"/>
            <a:ext cx="4125383" cy="141687"/>
          </a:xfrm>
        </p:spPr>
        <p:txBody>
          <a:bodyPr anchor="ctr">
            <a:normAutofit/>
          </a:bodyPr>
          <a:lstStyle/>
          <a:p>
            <a:pPr>
              <a:spcAft>
                <a:spcPts val="600"/>
              </a:spcAft>
            </a:pPr>
            <a:r>
              <a:rPr lang="sv-SE"/>
              <a:t>Sveriges regioner i samverkan</a:t>
            </a:r>
          </a:p>
        </p:txBody>
      </p:sp>
      <p:graphicFrame>
        <p:nvGraphicFramePr>
          <p:cNvPr id="5" name="Platshållare för innehåll 2">
            <a:extLst>
              <a:ext uri="{FF2B5EF4-FFF2-40B4-BE49-F238E27FC236}">
                <a16:creationId xmlns:a16="http://schemas.microsoft.com/office/drawing/2014/main" id="{E4ECF809-3C00-CA10-0F09-6C23B4EA039A}"/>
              </a:ext>
            </a:extLst>
          </p:cNvPr>
          <p:cNvGraphicFramePr>
            <a:graphicFrameLocks noGrp="1"/>
          </p:cNvGraphicFramePr>
          <p:nvPr>
            <p:ph idx="1"/>
            <p:extLst>
              <p:ext uri="{D42A27DB-BD31-4B8C-83A1-F6EECF244321}">
                <p14:modId xmlns:p14="http://schemas.microsoft.com/office/powerpoint/2010/main" val="2415784387"/>
              </p:ext>
            </p:extLst>
          </p:nvPr>
        </p:nvGraphicFramePr>
        <p:xfrm>
          <a:off x="1111250" y="2044700"/>
          <a:ext cx="8642350" cy="331152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519886024"/>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p:cNvSpPr>
            <a:spLocks noGrp="1"/>
          </p:cNvSpPr>
          <p:nvPr>
            <p:ph type="title"/>
          </p:nvPr>
        </p:nvSpPr>
        <p:spPr>
          <a:xfrm>
            <a:off x="1100667" y="425716"/>
            <a:ext cx="8642350" cy="1047750"/>
          </a:xfrm>
        </p:spPr>
        <p:txBody>
          <a:bodyPr anchor="b">
            <a:normAutofit/>
          </a:bodyPr>
          <a:lstStyle/>
          <a:p>
            <a:r>
              <a:rPr lang="sv-SE" dirty="0"/>
              <a:t>Krav för samtliga konsulter</a:t>
            </a:r>
          </a:p>
        </p:txBody>
      </p:sp>
      <p:sp>
        <p:nvSpPr>
          <p:cNvPr id="13" name="Date Placeholder 3">
            <a:extLst>
              <a:ext uri="{FF2B5EF4-FFF2-40B4-BE49-F238E27FC236}">
                <a16:creationId xmlns:a16="http://schemas.microsoft.com/office/drawing/2014/main" id="{4DEE3093-1150-C15B-F558-EA00D0799F76}"/>
              </a:ext>
            </a:extLst>
          </p:cNvPr>
          <p:cNvSpPr>
            <a:spLocks noGrp="1"/>
          </p:cNvSpPr>
          <p:nvPr>
            <p:ph type="dt" sz="half" idx="14"/>
          </p:nvPr>
        </p:nvSpPr>
        <p:spPr>
          <a:xfrm>
            <a:off x="10901364" y="136525"/>
            <a:ext cx="900071" cy="141687"/>
          </a:xfrm>
        </p:spPr>
        <p:txBody>
          <a:bodyPr anchor="ctr">
            <a:normAutofit/>
          </a:bodyPr>
          <a:lstStyle/>
          <a:p>
            <a:pPr>
              <a:spcAft>
                <a:spcPts val="600"/>
              </a:spcAft>
            </a:pPr>
            <a:fld id="{819DEF6C-0C5E-4463-B453-3D49486AE939}" type="datetime1">
              <a:rPr lang="sv-SE" smtClean="0"/>
              <a:t>2026-02-09</a:t>
            </a:fld>
            <a:endParaRPr lang="sv-SE"/>
          </a:p>
        </p:txBody>
      </p:sp>
      <p:sp>
        <p:nvSpPr>
          <p:cNvPr id="14" name="Footer Placeholder 4">
            <a:extLst>
              <a:ext uri="{FF2B5EF4-FFF2-40B4-BE49-F238E27FC236}">
                <a16:creationId xmlns:a16="http://schemas.microsoft.com/office/drawing/2014/main" id="{D1B8D89D-B3A1-13CD-8EC2-79C1CB101B46}"/>
              </a:ext>
            </a:extLst>
          </p:cNvPr>
          <p:cNvSpPr>
            <a:spLocks noGrp="1"/>
          </p:cNvSpPr>
          <p:nvPr>
            <p:ph type="ftr" sz="quarter" idx="15"/>
          </p:nvPr>
        </p:nvSpPr>
        <p:spPr>
          <a:xfrm>
            <a:off x="389466" y="136525"/>
            <a:ext cx="4125383" cy="141687"/>
          </a:xfrm>
        </p:spPr>
        <p:txBody>
          <a:bodyPr anchor="ctr">
            <a:normAutofit/>
          </a:bodyPr>
          <a:lstStyle/>
          <a:p>
            <a:pPr>
              <a:spcAft>
                <a:spcPts val="600"/>
              </a:spcAft>
            </a:pPr>
            <a:r>
              <a:rPr lang="sv-SE"/>
              <a:t>Sveriges regioner i samverkan</a:t>
            </a:r>
          </a:p>
        </p:txBody>
      </p:sp>
      <p:graphicFrame>
        <p:nvGraphicFramePr>
          <p:cNvPr id="15" name="Platshållare för innehåll 2">
            <a:extLst>
              <a:ext uri="{FF2B5EF4-FFF2-40B4-BE49-F238E27FC236}">
                <a16:creationId xmlns:a16="http://schemas.microsoft.com/office/drawing/2014/main" id="{3C6C4B3C-9C20-CD6D-DD8F-05A7B58D5A8A}"/>
              </a:ext>
            </a:extLst>
          </p:cNvPr>
          <p:cNvGraphicFramePr>
            <a:graphicFrameLocks noGrp="1"/>
          </p:cNvGraphicFramePr>
          <p:nvPr>
            <p:ph sz="quarter" idx="13"/>
            <p:extLst>
              <p:ext uri="{D42A27DB-BD31-4B8C-83A1-F6EECF244321}">
                <p14:modId xmlns:p14="http://schemas.microsoft.com/office/powerpoint/2010/main" val="2026296761"/>
              </p:ext>
            </p:extLst>
          </p:nvPr>
        </p:nvGraphicFramePr>
        <p:xfrm>
          <a:off x="1092200" y="2113722"/>
          <a:ext cx="8650817" cy="331152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523514022"/>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p:cNvSpPr>
            <a:spLocks noGrp="1"/>
          </p:cNvSpPr>
          <p:nvPr>
            <p:ph type="title"/>
          </p:nvPr>
        </p:nvSpPr>
        <p:spPr>
          <a:xfrm>
            <a:off x="1100667" y="425716"/>
            <a:ext cx="8642350" cy="1047750"/>
          </a:xfrm>
        </p:spPr>
        <p:txBody>
          <a:bodyPr anchor="b">
            <a:normAutofit/>
          </a:bodyPr>
          <a:lstStyle/>
          <a:p>
            <a:r>
              <a:rPr lang="sv-SE" dirty="0"/>
              <a:t>E-legitimering, journal- och IT-system</a:t>
            </a:r>
          </a:p>
        </p:txBody>
      </p:sp>
      <p:sp>
        <p:nvSpPr>
          <p:cNvPr id="13" name="Date Placeholder 3">
            <a:extLst>
              <a:ext uri="{FF2B5EF4-FFF2-40B4-BE49-F238E27FC236}">
                <a16:creationId xmlns:a16="http://schemas.microsoft.com/office/drawing/2014/main" id="{661C33C0-C1E6-730B-DC11-DDDBC2FCAFC2}"/>
              </a:ext>
            </a:extLst>
          </p:cNvPr>
          <p:cNvSpPr>
            <a:spLocks noGrp="1"/>
          </p:cNvSpPr>
          <p:nvPr>
            <p:ph type="dt" sz="half" idx="14"/>
          </p:nvPr>
        </p:nvSpPr>
        <p:spPr>
          <a:xfrm>
            <a:off x="10901364" y="136525"/>
            <a:ext cx="900071" cy="141687"/>
          </a:xfrm>
        </p:spPr>
        <p:txBody>
          <a:bodyPr/>
          <a:lstStyle/>
          <a:p>
            <a:pPr>
              <a:spcAft>
                <a:spcPts val="600"/>
              </a:spcAft>
            </a:pPr>
            <a:fld id="{7C271BBF-2A6A-4350-9622-3EC560B59B40}" type="datetime1">
              <a:rPr lang="sv-SE" smtClean="0"/>
              <a:t>2026-02-09</a:t>
            </a:fld>
            <a:endParaRPr lang="sv-SE"/>
          </a:p>
        </p:txBody>
      </p:sp>
      <p:sp>
        <p:nvSpPr>
          <p:cNvPr id="14" name="Footer Placeholder 4">
            <a:extLst>
              <a:ext uri="{FF2B5EF4-FFF2-40B4-BE49-F238E27FC236}">
                <a16:creationId xmlns:a16="http://schemas.microsoft.com/office/drawing/2014/main" id="{BC6B4479-5523-B784-3AE1-2F35D7A81C3C}"/>
              </a:ext>
            </a:extLst>
          </p:cNvPr>
          <p:cNvSpPr>
            <a:spLocks noGrp="1"/>
          </p:cNvSpPr>
          <p:nvPr>
            <p:ph type="ftr" sz="quarter" idx="15"/>
          </p:nvPr>
        </p:nvSpPr>
        <p:spPr>
          <a:xfrm>
            <a:off x="389466" y="136525"/>
            <a:ext cx="4125383" cy="141687"/>
          </a:xfrm>
        </p:spPr>
        <p:txBody>
          <a:bodyPr/>
          <a:lstStyle/>
          <a:p>
            <a:pPr>
              <a:spcAft>
                <a:spcPts val="600"/>
              </a:spcAft>
            </a:pPr>
            <a:r>
              <a:rPr lang="sv-SE"/>
              <a:t>Sveriges regioner i samverkan</a:t>
            </a:r>
          </a:p>
        </p:txBody>
      </p:sp>
      <p:graphicFrame>
        <p:nvGraphicFramePr>
          <p:cNvPr id="15" name="Platshållare för innehåll 2">
            <a:extLst>
              <a:ext uri="{FF2B5EF4-FFF2-40B4-BE49-F238E27FC236}">
                <a16:creationId xmlns:a16="http://schemas.microsoft.com/office/drawing/2014/main" id="{4E7D9989-E25A-C88B-3603-353E314BB8D0}"/>
              </a:ext>
            </a:extLst>
          </p:cNvPr>
          <p:cNvGraphicFramePr>
            <a:graphicFrameLocks noGrp="1"/>
          </p:cNvGraphicFramePr>
          <p:nvPr>
            <p:ph sz="quarter" idx="13"/>
            <p:extLst>
              <p:ext uri="{D42A27DB-BD31-4B8C-83A1-F6EECF244321}">
                <p14:modId xmlns:p14="http://schemas.microsoft.com/office/powerpoint/2010/main" val="1671593806"/>
              </p:ext>
            </p:extLst>
          </p:nvPr>
        </p:nvGraphicFramePr>
        <p:xfrm>
          <a:off x="1092200" y="2113722"/>
          <a:ext cx="8650817" cy="331152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130990489"/>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pPr algn="ctr"/>
            <a:r>
              <a:rPr lang="sv-SE" dirty="0"/>
              <a:t>Avtalsvillkor</a:t>
            </a:r>
          </a:p>
        </p:txBody>
      </p:sp>
      <p:sp>
        <p:nvSpPr>
          <p:cNvPr id="4" name="Platshållare för text 3">
            <a:extLst>
              <a:ext uri="{FF2B5EF4-FFF2-40B4-BE49-F238E27FC236}">
                <a16:creationId xmlns:a16="http://schemas.microsoft.com/office/drawing/2014/main" id="{B1CF798D-4F82-BCEF-1367-9AF608DD68B4}"/>
              </a:ext>
            </a:extLst>
          </p:cNvPr>
          <p:cNvSpPr>
            <a:spLocks noGrp="1"/>
          </p:cNvSpPr>
          <p:nvPr>
            <p:ph type="body" idx="1"/>
          </p:nvPr>
        </p:nvSpPr>
        <p:spPr/>
        <p:txBody>
          <a:bodyPr/>
          <a:lstStyle/>
          <a:p>
            <a:endParaRPr lang="sv-SE" dirty="0"/>
          </a:p>
          <a:p>
            <a:endParaRPr lang="sv-SE" dirty="0"/>
          </a:p>
        </p:txBody>
      </p:sp>
      <p:sp>
        <p:nvSpPr>
          <p:cNvPr id="5" name="Platshållare för datum 4">
            <a:extLst>
              <a:ext uri="{FF2B5EF4-FFF2-40B4-BE49-F238E27FC236}">
                <a16:creationId xmlns:a16="http://schemas.microsoft.com/office/drawing/2014/main" id="{2A7F06B4-6A5B-58CC-32D9-C5A5D12335EA}"/>
              </a:ext>
            </a:extLst>
          </p:cNvPr>
          <p:cNvSpPr>
            <a:spLocks noGrp="1"/>
          </p:cNvSpPr>
          <p:nvPr>
            <p:ph type="dt" sz="half" idx="10"/>
          </p:nvPr>
        </p:nvSpPr>
        <p:spPr/>
        <p:txBody>
          <a:bodyPr/>
          <a:lstStyle/>
          <a:p>
            <a:fld id="{8200247B-B6A3-4C71-BAEF-5F441414DC46}" type="datetime1">
              <a:rPr lang="sv-SE" smtClean="0"/>
              <a:t>2026-02-09</a:t>
            </a:fld>
            <a:endParaRPr lang="sv-SE"/>
          </a:p>
        </p:txBody>
      </p:sp>
      <p:sp>
        <p:nvSpPr>
          <p:cNvPr id="6" name="Platshållare för sidfot 5">
            <a:extLst>
              <a:ext uri="{FF2B5EF4-FFF2-40B4-BE49-F238E27FC236}">
                <a16:creationId xmlns:a16="http://schemas.microsoft.com/office/drawing/2014/main" id="{1581788A-CCF8-BB6C-A4CD-22D5EF011414}"/>
              </a:ext>
            </a:extLst>
          </p:cNvPr>
          <p:cNvSpPr>
            <a:spLocks noGrp="1"/>
          </p:cNvSpPr>
          <p:nvPr>
            <p:ph type="ftr" sz="quarter" idx="11"/>
          </p:nvPr>
        </p:nvSpPr>
        <p:spPr/>
        <p:txBody>
          <a:bodyPr/>
          <a:lstStyle/>
          <a:p>
            <a:r>
              <a:rPr lang="sv-SE"/>
              <a:t>Sveriges regioner i samverkan</a:t>
            </a:r>
            <a:endParaRPr lang="sv-SE" dirty="0"/>
          </a:p>
        </p:txBody>
      </p:sp>
    </p:spTree>
    <p:extLst>
      <p:ext uri="{BB962C8B-B14F-4D97-AF65-F5344CB8AC3E}">
        <p14:creationId xmlns:p14="http://schemas.microsoft.com/office/powerpoint/2010/main" val="4214119693"/>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sv-SE" dirty="0"/>
              <a:t>Krav på leverans</a:t>
            </a:r>
          </a:p>
        </p:txBody>
      </p:sp>
      <p:sp>
        <p:nvSpPr>
          <p:cNvPr id="3" name="Platshållare för innehåll 2"/>
          <p:cNvSpPr>
            <a:spLocks noGrp="1"/>
          </p:cNvSpPr>
          <p:nvPr>
            <p:ph sz="quarter" idx="13"/>
          </p:nvPr>
        </p:nvSpPr>
        <p:spPr/>
        <p:txBody>
          <a:bodyPr/>
          <a:lstStyle/>
          <a:p>
            <a:r>
              <a:rPr lang="sv-SE" dirty="0"/>
              <a:t>Uppföljning</a:t>
            </a:r>
          </a:p>
          <a:p>
            <a:r>
              <a:rPr lang="sv-SE" dirty="0"/>
              <a:t>Statistik</a:t>
            </a:r>
          </a:p>
          <a:p>
            <a:r>
              <a:rPr lang="sv-SE" dirty="0"/>
              <a:t>Leveransförmåga</a:t>
            </a:r>
          </a:p>
        </p:txBody>
      </p:sp>
      <p:sp>
        <p:nvSpPr>
          <p:cNvPr id="4" name="Platshållare för datum 3">
            <a:extLst>
              <a:ext uri="{FF2B5EF4-FFF2-40B4-BE49-F238E27FC236}">
                <a16:creationId xmlns:a16="http://schemas.microsoft.com/office/drawing/2014/main" id="{6C1DB0B2-4E32-F26A-6607-EF44A3EF511E}"/>
              </a:ext>
            </a:extLst>
          </p:cNvPr>
          <p:cNvSpPr>
            <a:spLocks noGrp="1"/>
          </p:cNvSpPr>
          <p:nvPr>
            <p:ph type="dt" sz="half" idx="14"/>
          </p:nvPr>
        </p:nvSpPr>
        <p:spPr/>
        <p:txBody>
          <a:bodyPr/>
          <a:lstStyle/>
          <a:p>
            <a:fld id="{BF0985FD-BCCD-4863-9133-5BFAA4C1EFDC}" type="datetime1">
              <a:rPr lang="sv-SE" smtClean="0"/>
              <a:t>2026-02-09</a:t>
            </a:fld>
            <a:endParaRPr lang="sv-SE"/>
          </a:p>
        </p:txBody>
      </p:sp>
      <p:sp>
        <p:nvSpPr>
          <p:cNvPr id="5" name="Platshållare för sidfot 4">
            <a:extLst>
              <a:ext uri="{FF2B5EF4-FFF2-40B4-BE49-F238E27FC236}">
                <a16:creationId xmlns:a16="http://schemas.microsoft.com/office/drawing/2014/main" id="{27F26AE8-CFE7-43EA-5B30-0DDEB2D305FD}"/>
              </a:ext>
            </a:extLst>
          </p:cNvPr>
          <p:cNvSpPr>
            <a:spLocks noGrp="1"/>
          </p:cNvSpPr>
          <p:nvPr>
            <p:ph type="ftr" sz="quarter" idx="15"/>
          </p:nvPr>
        </p:nvSpPr>
        <p:spPr/>
        <p:txBody>
          <a:bodyPr/>
          <a:lstStyle/>
          <a:p>
            <a:r>
              <a:rPr lang="sv-SE"/>
              <a:t>Sveriges regioner i samverkan</a:t>
            </a:r>
            <a:endParaRPr lang="sv-SE" dirty="0"/>
          </a:p>
        </p:txBody>
      </p:sp>
    </p:spTree>
    <p:extLst>
      <p:ext uri="{BB962C8B-B14F-4D97-AF65-F5344CB8AC3E}">
        <p14:creationId xmlns:p14="http://schemas.microsoft.com/office/powerpoint/2010/main" val="397528589"/>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D66D9D62-0365-ED5F-D1CB-9141B0B182E0}"/>
              </a:ext>
            </a:extLst>
          </p:cNvPr>
          <p:cNvSpPr>
            <a:spLocks noGrp="1"/>
          </p:cNvSpPr>
          <p:nvPr>
            <p:ph type="title"/>
          </p:nvPr>
        </p:nvSpPr>
        <p:spPr/>
        <p:txBody>
          <a:bodyPr/>
          <a:lstStyle/>
          <a:p>
            <a:r>
              <a:rPr lang="sv-SE" dirty="0">
                <a:cs typeface="Calibri Light"/>
              </a:rPr>
              <a:t>Arbetsgivaransvar, arbetsledning och arbetsmiljöarbete</a:t>
            </a:r>
            <a:endParaRPr lang="sv-SE" dirty="0"/>
          </a:p>
        </p:txBody>
      </p:sp>
      <p:sp>
        <p:nvSpPr>
          <p:cNvPr id="3" name="Platshållare för innehåll 2">
            <a:extLst>
              <a:ext uri="{FF2B5EF4-FFF2-40B4-BE49-F238E27FC236}">
                <a16:creationId xmlns:a16="http://schemas.microsoft.com/office/drawing/2014/main" id="{D08E7A08-66CC-D0FC-139B-2478003B6340}"/>
              </a:ext>
            </a:extLst>
          </p:cNvPr>
          <p:cNvSpPr>
            <a:spLocks noGrp="1"/>
          </p:cNvSpPr>
          <p:nvPr>
            <p:ph sz="quarter" idx="13"/>
          </p:nvPr>
        </p:nvSpPr>
        <p:spPr>
          <a:xfrm>
            <a:off x="1092200" y="1666780"/>
            <a:ext cx="8650817" cy="3311526"/>
          </a:xfrm>
        </p:spPr>
        <p:txBody>
          <a:bodyPr vert="horz" lIns="91440" tIns="45720" rIns="91440" bIns="45720" rtlCol="0" anchor="t">
            <a:noAutofit/>
          </a:bodyPr>
          <a:lstStyle/>
          <a:p>
            <a:r>
              <a:rPr lang="sv-SE" sz="2000" dirty="0">
                <a:cs typeface="Times New Roman"/>
              </a:rPr>
              <a:t>Leverantören har arbetsgivaransvar för konsult. Det innebär bland annat att leverantören ansvarar för att konsult följer arbetstidslagstiftningen och tillgodogör sig erforderlig veckovila/dygnsvila.</a:t>
            </a:r>
          </a:p>
          <a:p>
            <a:r>
              <a:rPr lang="sv-SE" sz="2000" dirty="0">
                <a:cs typeface="Times New Roman"/>
              </a:rPr>
              <a:t>Regionens ansvar är att inte schemalägga en konsult på ett sätt som strider mot arbetstidslagen.</a:t>
            </a:r>
          </a:p>
          <a:p>
            <a:r>
              <a:rPr lang="sv-SE" sz="2000" dirty="0">
                <a:cs typeface="Times New Roman"/>
              </a:rPr>
              <a:t>Under den tid konsulten tjänstgör hos enhet/avdelning ansvarar chef för att leda och fördela arbetet.</a:t>
            </a:r>
          </a:p>
          <a:p>
            <a:r>
              <a:rPr lang="sv-SE" sz="2000" dirty="0">
                <a:cs typeface="Times New Roman"/>
              </a:rPr>
              <a:t>Under tjänstgöringen omfattas konsulten av enhet/avdelnings arbetsmiljöarbete*</a:t>
            </a:r>
          </a:p>
          <a:p>
            <a:endParaRPr lang="sv-SE" sz="1200" dirty="0">
              <a:latin typeface="Times New Roman"/>
              <a:cs typeface="Times New Roman"/>
            </a:endParaRPr>
          </a:p>
        </p:txBody>
      </p:sp>
      <p:sp>
        <p:nvSpPr>
          <p:cNvPr id="4" name="textruta 3">
            <a:extLst>
              <a:ext uri="{FF2B5EF4-FFF2-40B4-BE49-F238E27FC236}">
                <a16:creationId xmlns:a16="http://schemas.microsoft.com/office/drawing/2014/main" id="{F44C3E72-3698-69CC-CE9A-667C4D804DFA}"/>
              </a:ext>
            </a:extLst>
          </p:cNvPr>
          <p:cNvSpPr txBox="1"/>
          <p:nvPr/>
        </p:nvSpPr>
        <p:spPr>
          <a:xfrm>
            <a:off x="6858000" y="6273799"/>
            <a:ext cx="3454400" cy="194284"/>
          </a:xfrm>
          <a:prstGeom prst="rect">
            <a:avLst/>
          </a:prstGeom>
          <a:noFill/>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p>
            <a:pPr>
              <a:lnSpc>
                <a:spcPct val="130000"/>
              </a:lnSpc>
            </a:pPr>
            <a:r>
              <a:rPr lang="sv-SE" sz="1100" dirty="0"/>
              <a:t>*I enlighet med AML 3 kap. 12 § andra stycket</a:t>
            </a:r>
            <a:endParaRPr lang="sv-SE" sz="1100">
              <a:ea typeface="Verdana"/>
            </a:endParaRPr>
          </a:p>
        </p:txBody>
      </p:sp>
    </p:spTree>
    <p:extLst>
      <p:ext uri="{BB962C8B-B14F-4D97-AF65-F5344CB8AC3E}">
        <p14:creationId xmlns:p14="http://schemas.microsoft.com/office/powerpoint/2010/main" val="269106549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p:cNvSpPr>
            <a:spLocks noGrp="1"/>
          </p:cNvSpPr>
          <p:nvPr>
            <p:ph type="title"/>
          </p:nvPr>
        </p:nvSpPr>
        <p:spPr>
          <a:xfrm>
            <a:off x="1100667" y="425716"/>
            <a:ext cx="8642350" cy="1047750"/>
          </a:xfrm>
        </p:spPr>
        <p:txBody>
          <a:bodyPr anchor="b">
            <a:normAutofit/>
          </a:bodyPr>
          <a:lstStyle/>
          <a:p>
            <a:pPr>
              <a:spcBef>
                <a:spcPts val="227"/>
              </a:spcBef>
            </a:pPr>
            <a:r>
              <a:rPr lang="sv-SE" dirty="0"/>
              <a:t>Agenda</a:t>
            </a:r>
          </a:p>
          <a:p>
            <a:endParaRPr lang="sv-SE"/>
          </a:p>
        </p:txBody>
      </p:sp>
      <p:sp>
        <p:nvSpPr>
          <p:cNvPr id="9" name="Date Placeholder 3">
            <a:extLst>
              <a:ext uri="{FF2B5EF4-FFF2-40B4-BE49-F238E27FC236}">
                <a16:creationId xmlns:a16="http://schemas.microsoft.com/office/drawing/2014/main" id="{BC2C713F-4CD9-B165-9867-A0F40F1EFDDF}"/>
              </a:ext>
            </a:extLst>
          </p:cNvPr>
          <p:cNvSpPr>
            <a:spLocks noGrp="1"/>
          </p:cNvSpPr>
          <p:nvPr>
            <p:ph type="dt" sz="half" idx="14"/>
          </p:nvPr>
        </p:nvSpPr>
        <p:spPr>
          <a:xfrm>
            <a:off x="10901364" y="136525"/>
            <a:ext cx="900071" cy="141687"/>
          </a:xfrm>
        </p:spPr>
        <p:txBody>
          <a:bodyPr/>
          <a:lstStyle/>
          <a:p>
            <a:pPr>
              <a:spcAft>
                <a:spcPts val="600"/>
              </a:spcAft>
            </a:pPr>
            <a:fld id="{0820036A-7C8E-4738-AC9E-4BF668B70C0A}" type="datetime1">
              <a:rPr lang="sv-SE" smtClean="0"/>
              <a:t>2026-02-09</a:t>
            </a:fld>
            <a:endParaRPr lang="sv-SE"/>
          </a:p>
        </p:txBody>
      </p:sp>
      <p:sp>
        <p:nvSpPr>
          <p:cNvPr id="11" name="Footer Placeholder 4">
            <a:extLst>
              <a:ext uri="{FF2B5EF4-FFF2-40B4-BE49-F238E27FC236}">
                <a16:creationId xmlns:a16="http://schemas.microsoft.com/office/drawing/2014/main" id="{CEE9F5F4-96E6-3119-BA33-901D8EAE3964}"/>
              </a:ext>
            </a:extLst>
          </p:cNvPr>
          <p:cNvSpPr>
            <a:spLocks noGrp="1"/>
          </p:cNvSpPr>
          <p:nvPr>
            <p:ph type="ftr" sz="quarter" idx="15"/>
          </p:nvPr>
        </p:nvSpPr>
        <p:spPr>
          <a:xfrm>
            <a:off x="389466" y="136525"/>
            <a:ext cx="4125383" cy="141687"/>
          </a:xfrm>
        </p:spPr>
        <p:txBody>
          <a:bodyPr/>
          <a:lstStyle/>
          <a:p>
            <a:pPr>
              <a:spcAft>
                <a:spcPts val="600"/>
              </a:spcAft>
            </a:pPr>
            <a:r>
              <a:rPr lang="sv-SE"/>
              <a:t>Sveriges regioner i samverkan</a:t>
            </a:r>
          </a:p>
        </p:txBody>
      </p:sp>
      <p:graphicFrame>
        <p:nvGraphicFramePr>
          <p:cNvPr id="5" name="Platshållare för innehåll 2">
            <a:extLst>
              <a:ext uri="{FF2B5EF4-FFF2-40B4-BE49-F238E27FC236}">
                <a16:creationId xmlns:a16="http://schemas.microsoft.com/office/drawing/2014/main" id="{02C04C8D-F751-448C-2B98-D67A51F7AFA7}"/>
              </a:ext>
            </a:extLst>
          </p:cNvPr>
          <p:cNvGraphicFramePr>
            <a:graphicFrameLocks noGrp="1"/>
          </p:cNvGraphicFramePr>
          <p:nvPr>
            <p:ph sz="quarter" idx="13"/>
            <p:extLst>
              <p:ext uri="{D42A27DB-BD31-4B8C-83A1-F6EECF244321}">
                <p14:modId xmlns:p14="http://schemas.microsoft.com/office/powerpoint/2010/main" val="3310163132"/>
              </p:ext>
            </p:extLst>
          </p:nvPr>
        </p:nvGraphicFramePr>
        <p:xfrm>
          <a:off x="1092200" y="2113722"/>
          <a:ext cx="8650817" cy="331152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2" name="Pratbubbla: rektangel med rundade hörn 11">
            <a:extLst>
              <a:ext uri="{FF2B5EF4-FFF2-40B4-BE49-F238E27FC236}">
                <a16:creationId xmlns:a16="http://schemas.microsoft.com/office/drawing/2014/main" id="{838E1293-2506-ED9E-4526-79090A42A5BD}"/>
              </a:ext>
            </a:extLst>
          </p:cNvPr>
          <p:cNvSpPr/>
          <p:nvPr/>
        </p:nvSpPr>
        <p:spPr>
          <a:xfrm>
            <a:off x="8092936" y="5544257"/>
            <a:ext cx="2015066" cy="1042494"/>
          </a:xfrm>
          <a:prstGeom prst="wedgeRoundRectCallou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sv-SE"/>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sv-SE" dirty="0">
                <a:ea typeface="Verdana"/>
              </a:rPr>
              <a:t>Ställ frågor i chatten!</a:t>
            </a:r>
            <a:endParaRPr lang="sv-SE" dirty="0"/>
          </a:p>
        </p:txBody>
      </p:sp>
    </p:spTree>
    <p:extLst>
      <p:ext uri="{BB962C8B-B14F-4D97-AF65-F5344CB8AC3E}">
        <p14:creationId xmlns:p14="http://schemas.microsoft.com/office/powerpoint/2010/main" val="153635329"/>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EBE8D1EC-8771-4B86-F9E5-544B1998978D}"/>
              </a:ext>
            </a:extLst>
          </p:cNvPr>
          <p:cNvSpPr>
            <a:spLocks noGrp="1"/>
          </p:cNvSpPr>
          <p:nvPr>
            <p:ph type="title"/>
          </p:nvPr>
        </p:nvSpPr>
        <p:spPr>
          <a:xfrm>
            <a:off x="1100667" y="425716"/>
            <a:ext cx="8642350" cy="1047750"/>
          </a:xfrm>
        </p:spPr>
        <p:txBody>
          <a:bodyPr anchor="b">
            <a:normAutofit/>
          </a:bodyPr>
          <a:lstStyle/>
          <a:p>
            <a:r>
              <a:rPr lang="sv-SE"/>
              <a:t>Nya LAS</a:t>
            </a:r>
          </a:p>
        </p:txBody>
      </p:sp>
      <p:sp>
        <p:nvSpPr>
          <p:cNvPr id="4" name="Platshållare för datum 3">
            <a:extLst>
              <a:ext uri="{FF2B5EF4-FFF2-40B4-BE49-F238E27FC236}">
                <a16:creationId xmlns:a16="http://schemas.microsoft.com/office/drawing/2014/main" id="{3838AA35-2BBF-BABF-125F-D34EBE165158}"/>
              </a:ext>
            </a:extLst>
          </p:cNvPr>
          <p:cNvSpPr>
            <a:spLocks noGrp="1"/>
          </p:cNvSpPr>
          <p:nvPr>
            <p:ph type="dt" sz="half" idx="10"/>
          </p:nvPr>
        </p:nvSpPr>
        <p:spPr>
          <a:xfrm>
            <a:off x="10901364" y="136525"/>
            <a:ext cx="900071" cy="141687"/>
          </a:xfrm>
        </p:spPr>
        <p:txBody>
          <a:bodyPr anchor="ctr">
            <a:normAutofit/>
          </a:bodyPr>
          <a:lstStyle/>
          <a:p>
            <a:pPr>
              <a:spcAft>
                <a:spcPts val="600"/>
              </a:spcAft>
            </a:pPr>
            <a:fld id="{A8C5F818-F7AC-426D-8D05-6797C464E6F9}" type="datetime1">
              <a:rPr lang="sv-SE" smtClean="0"/>
              <a:pPr>
                <a:spcAft>
                  <a:spcPts val="600"/>
                </a:spcAft>
              </a:pPr>
              <a:t>2026-02-09</a:t>
            </a:fld>
            <a:endParaRPr lang="sv-SE"/>
          </a:p>
        </p:txBody>
      </p:sp>
      <p:sp>
        <p:nvSpPr>
          <p:cNvPr id="5" name="Platshållare för sidfot 4">
            <a:extLst>
              <a:ext uri="{FF2B5EF4-FFF2-40B4-BE49-F238E27FC236}">
                <a16:creationId xmlns:a16="http://schemas.microsoft.com/office/drawing/2014/main" id="{CF3435B7-6C2B-6EEF-BB54-DC12744605C6}"/>
              </a:ext>
            </a:extLst>
          </p:cNvPr>
          <p:cNvSpPr>
            <a:spLocks noGrp="1"/>
          </p:cNvSpPr>
          <p:nvPr>
            <p:ph type="ftr" sz="quarter" idx="11"/>
          </p:nvPr>
        </p:nvSpPr>
        <p:spPr>
          <a:xfrm>
            <a:off x="389466" y="136525"/>
            <a:ext cx="4125383" cy="141687"/>
          </a:xfrm>
        </p:spPr>
        <p:txBody>
          <a:bodyPr anchor="ctr">
            <a:normAutofit/>
          </a:bodyPr>
          <a:lstStyle/>
          <a:p>
            <a:pPr>
              <a:spcAft>
                <a:spcPts val="600"/>
              </a:spcAft>
            </a:pPr>
            <a:r>
              <a:rPr lang="sv-SE"/>
              <a:t>Sveriges regioner i samverkan</a:t>
            </a:r>
          </a:p>
        </p:txBody>
      </p:sp>
      <p:graphicFrame>
        <p:nvGraphicFramePr>
          <p:cNvPr id="9" name="Platshållare för innehåll 2">
            <a:extLst>
              <a:ext uri="{FF2B5EF4-FFF2-40B4-BE49-F238E27FC236}">
                <a16:creationId xmlns:a16="http://schemas.microsoft.com/office/drawing/2014/main" id="{8DC0E402-DADC-407E-3271-EEAB3BC3093F}"/>
              </a:ext>
            </a:extLst>
          </p:cNvPr>
          <p:cNvGraphicFramePr>
            <a:graphicFrameLocks noGrp="1"/>
          </p:cNvGraphicFramePr>
          <p:nvPr>
            <p:ph idx="1"/>
            <p:extLst>
              <p:ext uri="{D42A27DB-BD31-4B8C-83A1-F6EECF244321}">
                <p14:modId xmlns:p14="http://schemas.microsoft.com/office/powerpoint/2010/main" val="3781099742"/>
              </p:ext>
            </p:extLst>
          </p:nvPr>
        </p:nvGraphicFramePr>
        <p:xfrm>
          <a:off x="1111250" y="2044700"/>
          <a:ext cx="8642350" cy="331152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385576968"/>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p:cNvSpPr>
            <a:spLocks noGrp="1"/>
          </p:cNvSpPr>
          <p:nvPr>
            <p:ph type="title"/>
          </p:nvPr>
        </p:nvSpPr>
        <p:spPr>
          <a:xfrm>
            <a:off x="1100667" y="425716"/>
            <a:ext cx="8642350" cy="1047750"/>
          </a:xfrm>
        </p:spPr>
        <p:txBody>
          <a:bodyPr anchor="b">
            <a:normAutofit/>
          </a:bodyPr>
          <a:lstStyle/>
          <a:p>
            <a:r>
              <a:rPr lang="sv-SE" dirty="0"/>
              <a:t>Underleverantör</a:t>
            </a:r>
          </a:p>
        </p:txBody>
      </p:sp>
      <p:sp>
        <p:nvSpPr>
          <p:cNvPr id="4" name="Platshållare för datum 3">
            <a:extLst>
              <a:ext uri="{FF2B5EF4-FFF2-40B4-BE49-F238E27FC236}">
                <a16:creationId xmlns:a16="http://schemas.microsoft.com/office/drawing/2014/main" id="{D1DD3A3C-66B7-62D2-1918-5BE552282A61}"/>
              </a:ext>
            </a:extLst>
          </p:cNvPr>
          <p:cNvSpPr>
            <a:spLocks noGrp="1"/>
          </p:cNvSpPr>
          <p:nvPr>
            <p:ph type="dt" sz="half" idx="10"/>
          </p:nvPr>
        </p:nvSpPr>
        <p:spPr>
          <a:xfrm>
            <a:off x="10901364" y="136525"/>
            <a:ext cx="900071" cy="141687"/>
          </a:xfrm>
        </p:spPr>
        <p:txBody>
          <a:bodyPr anchor="ctr">
            <a:normAutofit/>
          </a:bodyPr>
          <a:lstStyle/>
          <a:p>
            <a:pPr>
              <a:spcAft>
                <a:spcPts val="600"/>
              </a:spcAft>
            </a:pPr>
            <a:fld id="{6FD508A0-E52E-4AF7-8689-55E23A635119}" type="datetime1">
              <a:rPr lang="sv-SE" smtClean="0"/>
              <a:pPr>
                <a:spcAft>
                  <a:spcPts val="600"/>
                </a:spcAft>
              </a:pPr>
              <a:t>2026-02-09</a:t>
            </a:fld>
            <a:endParaRPr lang="sv-SE"/>
          </a:p>
        </p:txBody>
      </p:sp>
      <p:sp>
        <p:nvSpPr>
          <p:cNvPr id="5" name="Platshållare för sidfot 4">
            <a:extLst>
              <a:ext uri="{FF2B5EF4-FFF2-40B4-BE49-F238E27FC236}">
                <a16:creationId xmlns:a16="http://schemas.microsoft.com/office/drawing/2014/main" id="{701FE503-FF49-0F83-9DBB-17996859A04E}"/>
              </a:ext>
            </a:extLst>
          </p:cNvPr>
          <p:cNvSpPr>
            <a:spLocks noGrp="1"/>
          </p:cNvSpPr>
          <p:nvPr>
            <p:ph type="ftr" sz="quarter" idx="11"/>
          </p:nvPr>
        </p:nvSpPr>
        <p:spPr>
          <a:xfrm>
            <a:off x="389466" y="136525"/>
            <a:ext cx="4125383" cy="141687"/>
          </a:xfrm>
        </p:spPr>
        <p:txBody>
          <a:bodyPr anchor="ctr">
            <a:normAutofit/>
          </a:bodyPr>
          <a:lstStyle/>
          <a:p>
            <a:pPr>
              <a:spcAft>
                <a:spcPts val="600"/>
              </a:spcAft>
            </a:pPr>
            <a:r>
              <a:rPr lang="sv-SE"/>
              <a:t>Sveriges regioner i samverkan</a:t>
            </a:r>
          </a:p>
        </p:txBody>
      </p:sp>
      <p:graphicFrame>
        <p:nvGraphicFramePr>
          <p:cNvPr id="7" name="Platshållare för innehåll 2">
            <a:extLst>
              <a:ext uri="{FF2B5EF4-FFF2-40B4-BE49-F238E27FC236}">
                <a16:creationId xmlns:a16="http://schemas.microsoft.com/office/drawing/2014/main" id="{25D459C1-B7B7-65E8-C749-887ADAC37C7B}"/>
              </a:ext>
            </a:extLst>
          </p:cNvPr>
          <p:cNvGraphicFramePr>
            <a:graphicFrameLocks noGrp="1"/>
          </p:cNvGraphicFramePr>
          <p:nvPr>
            <p:ph idx="1"/>
            <p:extLst>
              <p:ext uri="{D42A27DB-BD31-4B8C-83A1-F6EECF244321}">
                <p14:modId xmlns:p14="http://schemas.microsoft.com/office/powerpoint/2010/main" val="2195354962"/>
              </p:ext>
            </p:extLst>
          </p:nvPr>
        </p:nvGraphicFramePr>
        <p:xfrm>
          <a:off x="1111250" y="2044700"/>
          <a:ext cx="8642350" cy="331152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4140319628"/>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p:cNvSpPr>
            <a:spLocks noGrp="1"/>
          </p:cNvSpPr>
          <p:nvPr>
            <p:ph type="title"/>
          </p:nvPr>
        </p:nvSpPr>
        <p:spPr>
          <a:xfrm>
            <a:off x="1100667" y="425716"/>
            <a:ext cx="8642350" cy="1047750"/>
          </a:xfrm>
        </p:spPr>
        <p:txBody>
          <a:bodyPr anchor="b">
            <a:normAutofit/>
          </a:bodyPr>
          <a:lstStyle/>
          <a:p>
            <a:r>
              <a:rPr lang="sv-SE" dirty="0"/>
              <a:t>Ersättning</a:t>
            </a:r>
          </a:p>
        </p:txBody>
      </p:sp>
      <p:sp>
        <p:nvSpPr>
          <p:cNvPr id="4" name="Platshållare för datum 3">
            <a:extLst>
              <a:ext uri="{FF2B5EF4-FFF2-40B4-BE49-F238E27FC236}">
                <a16:creationId xmlns:a16="http://schemas.microsoft.com/office/drawing/2014/main" id="{9EDC1585-04D9-C521-06EF-F297B188FBAE}"/>
              </a:ext>
            </a:extLst>
          </p:cNvPr>
          <p:cNvSpPr>
            <a:spLocks noGrp="1"/>
          </p:cNvSpPr>
          <p:nvPr>
            <p:ph type="dt" sz="half" idx="14"/>
          </p:nvPr>
        </p:nvSpPr>
        <p:spPr>
          <a:xfrm>
            <a:off x="10901364" y="136525"/>
            <a:ext cx="900071" cy="141687"/>
          </a:xfrm>
        </p:spPr>
        <p:txBody>
          <a:bodyPr anchor="ctr">
            <a:normAutofit/>
          </a:bodyPr>
          <a:lstStyle/>
          <a:p>
            <a:pPr>
              <a:spcAft>
                <a:spcPts val="600"/>
              </a:spcAft>
            </a:pPr>
            <a:fld id="{9D684A7B-6184-44E4-85D5-899804F29C12}" type="datetime1">
              <a:rPr lang="sv-SE" smtClean="0"/>
              <a:pPr>
                <a:spcAft>
                  <a:spcPts val="600"/>
                </a:spcAft>
              </a:pPr>
              <a:t>2026-02-09</a:t>
            </a:fld>
            <a:endParaRPr lang="sv-SE"/>
          </a:p>
        </p:txBody>
      </p:sp>
      <p:sp>
        <p:nvSpPr>
          <p:cNvPr id="5" name="Platshållare för sidfot 4">
            <a:extLst>
              <a:ext uri="{FF2B5EF4-FFF2-40B4-BE49-F238E27FC236}">
                <a16:creationId xmlns:a16="http://schemas.microsoft.com/office/drawing/2014/main" id="{D536A1AD-73E7-EDD7-FA57-F66BEA546A6E}"/>
              </a:ext>
            </a:extLst>
          </p:cNvPr>
          <p:cNvSpPr>
            <a:spLocks noGrp="1"/>
          </p:cNvSpPr>
          <p:nvPr>
            <p:ph type="ftr" sz="quarter" idx="15"/>
          </p:nvPr>
        </p:nvSpPr>
        <p:spPr>
          <a:xfrm>
            <a:off x="389466" y="136525"/>
            <a:ext cx="4125383" cy="141687"/>
          </a:xfrm>
        </p:spPr>
        <p:txBody>
          <a:bodyPr anchor="ctr">
            <a:normAutofit/>
          </a:bodyPr>
          <a:lstStyle/>
          <a:p>
            <a:pPr>
              <a:spcAft>
                <a:spcPts val="600"/>
              </a:spcAft>
            </a:pPr>
            <a:r>
              <a:rPr lang="sv-SE"/>
              <a:t>Sveriges regioner i samverkan</a:t>
            </a:r>
          </a:p>
        </p:txBody>
      </p:sp>
      <p:graphicFrame>
        <p:nvGraphicFramePr>
          <p:cNvPr id="7" name="Platshållare för innehåll 2">
            <a:extLst>
              <a:ext uri="{FF2B5EF4-FFF2-40B4-BE49-F238E27FC236}">
                <a16:creationId xmlns:a16="http://schemas.microsoft.com/office/drawing/2014/main" id="{C4FA1EBF-13A6-6C0A-00F5-9EFE524BCBFD}"/>
              </a:ext>
            </a:extLst>
          </p:cNvPr>
          <p:cNvGraphicFramePr>
            <a:graphicFrameLocks noGrp="1"/>
          </p:cNvGraphicFramePr>
          <p:nvPr>
            <p:ph sz="quarter" idx="13"/>
            <p:extLst>
              <p:ext uri="{D42A27DB-BD31-4B8C-83A1-F6EECF244321}">
                <p14:modId xmlns:p14="http://schemas.microsoft.com/office/powerpoint/2010/main" val="2168581624"/>
              </p:ext>
            </p:extLst>
          </p:nvPr>
        </p:nvGraphicFramePr>
        <p:xfrm>
          <a:off x="1092200" y="2113722"/>
          <a:ext cx="8650817" cy="331152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937628958"/>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DF96C5CE-C00A-7D6A-1B2C-F6EDDB243C9B}"/>
              </a:ext>
            </a:extLst>
          </p:cNvPr>
          <p:cNvSpPr>
            <a:spLocks noGrp="1"/>
          </p:cNvSpPr>
          <p:nvPr>
            <p:ph type="title"/>
          </p:nvPr>
        </p:nvSpPr>
        <p:spPr/>
        <p:txBody>
          <a:bodyPr/>
          <a:lstStyle/>
          <a:p>
            <a:r>
              <a:rPr lang="sv-SE" dirty="0">
                <a:ea typeface="Verdana"/>
              </a:rPr>
              <a:t>Ersättning - zonindelning</a:t>
            </a:r>
            <a:endParaRPr lang="sv-SE" dirty="0"/>
          </a:p>
        </p:txBody>
      </p:sp>
      <p:sp>
        <p:nvSpPr>
          <p:cNvPr id="3" name="Platshållare för innehåll 2">
            <a:extLst>
              <a:ext uri="{FF2B5EF4-FFF2-40B4-BE49-F238E27FC236}">
                <a16:creationId xmlns:a16="http://schemas.microsoft.com/office/drawing/2014/main" id="{48FC433F-BCFE-ED3C-0019-04ABC7327488}"/>
              </a:ext>
            </a:extLst>
          </p:cNvPr>
          <p:cNvSpPr>
            <a:spLocks noGrp="1"/>
          </p:cNvSpPr>
          <p:nvPr>
            <p:ph sz="quarter" idx="13"/>
          </p:nvPr>
        </p:nvSpPr>
        <p:spPr>
          <a:xfrm>
            <a:off x="1098712" y="2113722"/>
            <a:ext cx="4769177" cy="3311526"/>
          </a:xfrm>
        </p:spPr>
        <p:txBody>
          <a:bodyPr vert="horz" lIns="0" tIns="0" rIns="0" bIns="0" rtlCol="0" anchor="t">
            <a:noAutofit/>
          </a:bodyPr>
          <a:lstStyle/>
          <a:p>
            <a:r>
              <a:rPr lang="sv-SE" dirty="0">
                <a:ea typeface="Verdana"/>
              </a:rPr>
              <a:t>Zonindelning på kommunnivå utgör basen i ersättnings-</a:t>
            </a:r>
            <a:br>
              <a:rPr lang="sv-SE" dirty="0">
                <a:ea typeface="Verdana"/>
              </a:rPr>
            </a:br>
            <a:r>
              <a:rPr lang="sv-SE" dirty="0">
                <a:ea typeface="Verdana"/>
              </a:rPr>
              <a:t>modellen</a:t>
            </a:r>
          </a:p>
          <a:p>
            <a:r>
              <a:rPr lang="sv-SE" dirty="0">
                <a:ea typeface="Verdana"/>
              </a:rPr>
              <a:t>Priset är viktat till områden regionerna har </a:t>
            </a:r>
            <a:br>
              <a:rPr lang="sv-SE" dirty="0">
                <a:ea typeface="Verdana"/>
              </a:rPr>
            </a:br>
            <a:r>
              <a:rPr lang="sv-SE" dirty="0">
                <a:ea typeface="Verdana"/>
              </a:rPr>
              <a:t>svårare att klara sin egen kompetensförsörjning</a:t>
            </a:r>
            <a:br>
              <a:rPr lang="sv-SE" dirty="0">
                <a:ea typeface="Verdana"/>
              </a:rPr>
            </a:br>
            <a:endParaRPr lang="sv-SE" dirty="0">
              <a:ea typeface="Verdana"/>
            </a:endParaRPr>
          </a:p>
        </p:txBody>
      </p:sp>
      <p:sp>
        <p:nvSpPr>
          <p:cNvPr id="4" name="Platshållare för datum 3">
            <a:extLst>
              <a:ext uri="{FF2B5EF4-FFF2-40B4-BE49-F238E27FC236}">
                <a16:creationId xmlns:a16="http://schemas.microsoft.com/office/drawing/2014/main" id="{3D824D6C-72B1-853D-820D-5EAB9F9729B6}"/>
              </a:ext>
            </a:extLst>
          </p:cNvPr>
          <p:cNvSpPr>
            <a:spLocks noGrp="1"/>
          </p:cNvSpPr>
          <p:nvPr>
            <p:ph type="dt" sz="half" idx="14"/>
          </p:nvPr>
        </p:nvSpPr>
        <p:spPr/>
        <p:txBody>
          <a:bodyPr/>
          <a:lstStyle/>
          <a:p>
            <a:fld id="{094EC4B8-68CD-44A3-B172-19A87347D395}" type="datetime1">
              <a:rPr lang="sv-SE" smtClean="0"/>
              <a:t>2026-02-09</a:t>
            </a:fld>
            <a:endParaRPr lang="sv-SE"/>
          </a:p>
        </p:txBody>
      </p:sp>
      <p:pic>
        <p:nvPicPr>
          <p:cNvPr id="6" name="Bildobjekt 5" descr="En bild som visar karta, text&#10;&#10;Automatiskt genererad beskrivning">
            <a:extLst>
              <a:ext uri="{FF2B5EF4-FFF2-40B4-BE49-F238E27FC236}">
                <a16:creationId xmlns:a16="http://schemas.microsoft.com/office/drawing/2014/main" id="{E5426C02-8DC7-A3C7-70CF-2B2FC8BF4D02}"/>
              </a:ext>
            </a:extLst>
          </p:cNvPr>
          <p:cNvPicPr>
            <a:picLocks noChangeAspect="1"/>
          </p:cNvPicPr>
          <p:nvPr/>
        </p:nvPicPr>
        <p:blipFill>
          <a:blip r:embed="rId3"/>
          <a:stretch>
            <a:fillRect/>
          </a:stretch>
        </p:blipFill>
        <p:spPr>
          <a:xfrm>
            <a:off x="7163595" y="674728"/>
            <a:ext cx="2521477" cy="5703927"/>
          </a:xfrm>
          <a:prstGeom prst="rect">
            <a:avLst/>
          </a:prstGeom>
        </p:spPr>
      </p:pic>
      <p:pic>
        <p:nvPicPr>
          <p:cNvPr id="7" name="Bildobjekt 6" descr="En bild som visar text&#10;&#10;Automatiskt genererad beskrivning">
            <a:extLst>
              <a:ext uri="{FF2B5EF4-FFF2-40B4-BE49-F238E27FC236}">
                <a16:creationId xmlns:a16="http://schemas.microsoft.com/office/drawing/2014/main" id="{013ED12A-8992-F242-F628-B06FE4CCE53C}"/>
              </a:ext>
            </a:extLst>
          </p:cNvPr>
          <p:cNvPicPr>
            <a:picLocks noChangeAspect="1"/>
          </p:cNvPicPr>
          <p:nvPr/>
        </p:nvPicPr>
        <p:blipFill>
          <a:blip r:embed="rId4"/>
          <a:stretch>
            <a:fillRect/>
          </a:stretch>
        </p:blipFill>
        <p:spPr>
          <a:xfrm>
            <a:off x="5088915" y="5220514"/>
            <a:ext cx="2014172" cy="1210408"/>
          </a:xfrm>
          <a:prstGeom prst="rect">
            <a:avLst/>
          </a:prstGeom>
        </p:spPr>
      </p:pic>
    </p:spTree>
    <p:extLst>
      <p:ext uri="{BB962C8B-B14F-4D97-AF65-F5344CB8AC3E}">
        <p14:creationId xmlns:p14="http://schemas.microsoft.com/office/powerpoint/2010/main" val="3599791136"/>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ruta 4">
            <a:extLst>
              <a:ext uri="{FF2B5EF4-FFF2-40B4-BE49-F238E27FC236}">
                <a16:creationId xmlns:a16="http://schemas.microsoft.com/office/drawing/2014/main" id="{F8DF916C-2750-1BFD-8129-0CD1D4144C0A}"/>
              </a:ext>
            </a:extLst>
          </p:cNvPr>
          <p:cNvSpPr txBox="1"/>
          <p:nvPr/>
        </p:nvSpPr>
        <p:spPr>
          <a:xfrm>
            <a:off x="745884" y="1872452"/>
            <a:ext cx="5686286" cy="4006161"/>
          </a:xfrm>
          <a:prstGeom prst="rect">
            <a:avLst/>
          </a:prstGeom>
          <a:noFill/>
        </p:spPr>
        <p:txBody>
          <a:bodyPr rot="0" spcFirstLastPara="0" vertOverflow="overflow" horzOverflow="overflow" vert="horz" wrap="square" lIns="121920" tIns="60960" rIns="121920" bIns="60960" numCol="1" spcCol="0" rtlCol="0" fromWordArt="0" anchor="t" anchorCtr="0" forceAA="0" compatLnSpc="1">
            <a:prstTxWarp prst="textNoShape">
              <a:avLst/>
            </a:prstTxWarp>
            <a:spAutoFit/>
          </a:bodyPr>
          <a:lstStyle>
            <a:defPPr>
              <a:defRPr lang="sv-SE"/>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a:lstStyle>
          <a:p>
            <a:endParaRPr lang="en-US" sz="2133" dirty="0">
              <a:ea typeface="Calibri"/>
              <a:cs typeface="Calibri"/>
            </a:endParaRPr>
          </a:p>
          <a:p>
            <a:pPr marL="380365" indent="-380365">
              <a:buFont typeface="Arial"/>
              <a:buChar char="•"/>
            </a:pPr>
            <a:r>
              <a:rPr lang="sv-SE" sz="2100" dirty="0">
                <a:ea typeface="Verdana"/>
                <a:cs typeface="Calibri"/>
              </a:rPr>
              <a:t>Påslag för leverantörernas marginal: overhead-kostnader, resor och vinstmarginal</a:t>
            </a:r>
          </a:p>
          <a:p>
            <a:pPr marL="380365" indent="-380365">
              <a:buFont typeface="Arial"/>
              <a:buChar char="•"/>
            </a:pPr>
            <a:endParaRPr lang="sv-SE" sz="2100" dirty="0">
              <a:ea typeface="Calibri"/>
              <a:cs typeface="Calibri"/>
            </a:endParaRPr>
          </a:p>
          <a:p>
            <a:pPr marL="380365" indent="-380365">
              <a:buFont typeface="Arial"/>
              <a:buChar char="•"/>
            </a:pPr>
            <a:r>
              <a:rPr lang="sv-SE" sz="2100" dirty="0"/>
              <a:t>Påslag motsvarande regionernas egna kostnader för sociala avgifter och pension</a:t>
            </a:r>
            <a:endParaRPr lang="sv-SE" sz="2100" dirty="0">
              <a:ea typeface="Calibri"/>
              <a:cs typeface="Calibri"/>
            </a:endParaRPr>
          </a:p>
          <a:p>
            <a:pPr marL="380365" indent="-380365">
              <a:buFont typeface="Arial"/>
              <a:buChar char="•"/>
            </a:pPr>
            <a:endParaRPr lang="sv-SE" sz="2100" dirty="0">
              <a:ea typeface="Calibri"/>
              <a:cs typeface="Calibri"/>
            </a:endParaRPr>
          </a:p>
          <a:p>
            <a:pPr marL="380365" indent="-380365">
              <a:buFont typeface="Arial"/>
              <a:buChar char="•"/>
            </a:pPr>
            <a:r>
              <a:rPr lang="sv-SE" sz="2100" dirty="0">
                <a:ea typeface="Verdana"/>
                <a:cs typeface="Calibri"/>
              </a:rPr>
              <a:t>Ersättningen utgår ifrån en anställningslön, i det högre skiktet, för varje kompetens</a:t>
            </a:r>
          </a:p>
        </p:txBody>
      </p:sp>
      <p:sp>
        <p:nvSpPr>
          <p:cNvPr id="6" name="Rubrik 1">
            <a:extLst>
              <a:ext uri="{FF2B5EF4-FFF2-40B4-BE49-F238E27FC236}">
                <a16:creationId xmlns:a16="http://schemas.microsoft.com/office/drawing/2014/main" id="{BDD3336B-8584-2E13-AE8F-1D707A478FEF}"/>
              </a:ext>
            </a:extLst>
          </p:cNvPr>
          <p:cNvSpPr txBox="1">
            <a:spLocks/>
          </p:cNvSpPr>
          <p:nvPr/>
        </p:nvSpPr>
        <p:spPr>
          <a:xfrm>
            <a:off x="1100667" y="425716"/>
            <a:ext cx="8642350" cy="1047750"/>
          </a:xfrm>
          <a:prstGeom prst="rect">
            <a:avLst/>
          </a:prstGeom>
        </p:spPr>
        <p:txBody>
          <a:bodyPr vert="horz" lIns="0" tIns="0" rIns="0" bIns="0" rtlCol="0" anchor="b">
            <a:noAutofit/>
          </a:bodyPr>
          <a:lstStyle>
            <a:lvl1pPr algn="l" defTabSz="914400" rtl="0" eaLnBrk="1" latinLnBrk="0" hangingPunct="1">
              <a:lnSpc>
                <a:spcPct val="110000"/>
              </a:lnSpc>
              <a:spcBef>
                <a:spcPct val="0"/>
              </a:spcBef>
              <a:buNone/>
              <a:defRPr sz="3300" kern="1200">
                <a:solidFill>
                  <a:schemeClr val="tx1"/>
                </a:solidFill>
                <a:latin typeface="+mj-lt"/>
                <a:ea typeface="+mj-ea"/>
                <a:cs typeface="+mj-cs"/>
              </a:defRPr>
            </a:lvl1pPr>
          </a:lstStyle>
          <a:p>
            <a:r>
              <a:rPr lang="sv-SE" dirty="0">
                <a:ea typeface="Verdana"/>
              </a:rPr>
              <a:t>Ersättning - beräkning</a:t>
            </a:r>
            <a:endParaRPr lang="sv-SE" dirty="0"/>
          </a:p>
        </p:txBody>
      </p:sp>
      <p:pic>
        <p:nvPicPr>
          <p:cNvPr id="9" name="Platshållare för innehåll 8" descr="En bild som visar text, skärmbild, design&#10;&#10;Automatiskt genererad beskrivning">
            <a:extLst>
              <a:ext uri="{FF2B5EF4-FFF2-40B4-BE49-F238E27FC236}">
                <a16:creationId xmlns:a16="http://schemas.microsoft.com/office/drawing/2014/main" id="{258E65BA-B99B-EC7C-98EB-F9E5039A8313}"/>
              </a:ext>
            </a:extLst>
          </p:cNvPr>
          <p:cNvPicPr>
            <a:picLocks noGrp="1" noChangeAspect="1"/>
          </p:cNvPicPr>
          <p:nvPr>
            <p:ph sz="quarter" idx="13"/>
          </p:nvPr>
        </p:nvPicPr>
        <p:blipFill>
          <a:blip r:embed="rId3"/>
          <a:stretch>
            <a:fillRect/>
          </a:stretch>
        </p:blipFill>
        <p:spPr>
          <a:xfrm>
            <a:off x="6797596" y="1905312"/>
            <a:ext cx="2997359" cy="4119116"/>
          </a:xfrm>
        </p:spPr>
      </p:pic>
    </p:spTree>
    <p:extLst>
      <p:ext uri="{BB962C8B-B14F-4D97-AF65-F5344CB8AC3E}">
        <p14:creationId xmlns:p14="http://schemas.microsoft.com/office/powerpoint/2010/main" val="1894674315"/>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ruta 6">
            <a:extLst>
              <a:ext uri="{FF2B5EF4-FFF2-40B4-BE49-F238E27FC236}">
                <a16:creationId xmlns:a16="http://schemas.microsoft.com/office/drawing/2014/main" id="{ACFDC254-BEBA-72DC-BC1D-515A7BD511E7}"/>
              </a:ext>
            </a:extLst>
          </p:cNvPr>
          <p:cNvSpPr txBox="1"/>
          <p:nvPr/>
        </p:nvSpPr>
        <p:spPr>
          <a:xfrm>
            <a:off x="1100667" y="425716"/>
            <a:ext cx="8642350" cy="1047750"/>
          </a:xfrm>
          <a:prstGeom prst="rect">
            <a:avLst/>
          </a:prstGeom>
        </p:spPr>
        <p:txBody>
          <a:bodyPr vert="horz" lIns="0" tIns="0" rIns="0" bIns="0" rtlCol="0" anchor="b">
            <a:normAutofit/>
          </a:bodyPr>
          <a:lstStyle/>
          <a:p>
            <a:pPr>
              <a:lnSpc>
                <a:spcPct val="110000"/>
              </a:lnSpc>
              <a:spcBef>
                <a:spcPct val="0"/>
              </a:spcBef>
              <a:spcAft>
                <a:spcPts val="600"/>
              </a:spcAft>
            </a:pPr>
            <a:r>
              <a:rPr lang="sv-SE" sz="3300" kern="1200" dirty="0">
                <a:latin typeface="+mj-lt"/>
                <a:ea typeface="+mj-ea"/>
                <a:cs typeface="+mj-cs"/>
              </a:rPr>
              <a:t>Ersättning läkare </a:t>
            </a:r>
            <a:endParaRPr lang="sv-SE" sz="3300" kern="1200" dirty="0">
              <a:highlight>
                <a:srgbClr val="FFFF00"/>
              </a:highlight>
              <a:latin typeface="+mj-lt"/>
              <a:ea typeface="Verdana"/>
              <a:cs typeface="+mj-cs"/>
            </a:endParaRPr>
          </a:p>
        </p:txBody>
      </p:sp>
      <p:sp>
        <p:nvSpPr>
          <p:cNvPr id="2" name="Platshållare för datum 1">
            <a:extLst>
              <a:ext uri="{FF2B5EF4-FFF2-40B4-BE49-F238E27FC236}">
                <a16:creationId xmlns:a16="http://schemas.microsoft.com/office/drawing/2014/main" id="{2C34F511-9C92-BD43-58F1-0D8372EF49F3}"/>
              </a:ext>
            </a:extLst>
          </p:cNvPr>
          <p:cNvSpPr>
            <a:spLocks noGrp="1"/>
          </p:cNvSpPr>
          <p:nvPr>
            <p:ph type="dt" sz="half" idx="10"/>
          </p:nvPr>
        </p:nvSpPr>
        <p:spPr>
          <a:xfrm>
            <a:off x="10901364" y="136525"/>
            <a:ext cx="900071" cy="141687"/>
          </a:xfrm>
        </p:spPr>
        <p:txBody>
          <a:bodyPr vert="horz" lIns="0" tIns="0" rIns="0" bIns="0" rtlCol="0" anchor="ctr">
            <a:normAutofit/>
          </a:bodyPr>
          <a:lstStyle/>
          <a:p>
            <a:pPr>
              <a:spcAft>
                <a:spcPts val="600"/>
              </a:spcAft>
            </a:pPr>
            <a:fld id="{21A4A846-428D-495E-A55C-A66F11C8B8FF}" type="datetime1">
              <a:rPr lang="sv-SE" smtClean="0"/>
              <a:pPr>
                <a:spcAft>
                  <a:spcPts val="600"/>
                </a:spcAft>
              </a:pPr>
              <a:t>2026-02-09</a:t>
            </a:fld>
            <a:endParaRPr lang="sv-SE"/>
          </a:p>
        </p:txBody>
      </p:sp>
      <p:pic>
        <p:nvPicPr>
          <p:cNvPr id="3" name="Bildobjekt 2" descr="En bild som visar text, Teckensnitt, vit, dokument&#10;&#10;Automatiskt genererad beskrivning">
            <a:extLst>
              <a:ext uri="{FF2B5EF4-FFF2-40B4-BE49-F238E27FC236}">
                <a16:creationId xmlns:a16="http://schemas.microsoft.com/office/drawing/2014/main" id="{70517F66-787C-E166-08B6-000918146903}"/>
              </a:ext>
            </a:extLst>
          </p:cNvPr>
          <p:cNvPicPr>
            <a:picLocks noChangeAspect="1"/>
          </p:cNvPicPr>
          <p:nvPr/>
        </p:nvPicPr>
        <p:blipFill>
          <a:blip r:embed="rId3"/>
          <a:stretch>
            <a:fillRect/>
          </a:stretch>
        </p:blipFill>
        <p:spPr>
          <a:xfrm>
            <a:off x="7934528" y="5981665"/>
            <a:ext cx="3012687" cy="789393"/>
          </a:xfrm>
          <a:prstGeom prst="rect">
            <a:avLst/>
          </a:prstGeom>
        </p:spPr>
      </p:pic>
      <p:pic>
        <p:nvPicPr>
          <p:cNvPr id="4" name="Bildobjekt 3" descr="En bild som visar text, skärmbild, nummer, Teckensnitt&#10;&#10;Automatiskt genererad beskrivning">
            <a:extLst>
              <a:ext uri="{FF2B5EF4-FFF2-40B4-BE49-F238E27FC236}">
                <a16:creationId xmlns:a16="http://schemas.microsoft.com/office/drawing/2014/main" id="{6D7544C9-44D8-3F9F-05CD-9BF327383A69}"/>
              </a:ext>
            </a:extLst>
          </p:cNvPr>
          <p:cNvPicPr>
            <a:picLocks noChangeAspect="1"/>
          </p:cNvPicPr>
          <p:nvPr/>
        </p:nvPicPr>
        <p:blipFill>
          <a:blip r:embed="rId4"/>
          <a:stretch>
            <a:fillRect/>
          </a:stretch>
        </p:blipFill>
        <p:spPr>
          <a:xfrm>
            <a:off x="316649" y="1841229"/>
            <a:ext cx="7562850" cy="4671665"/>
          </a:xfrm>
          <a:prstGeom prst="rect">
            <a:avLst/>
          </a:prstGeom>
        </p:spPr>
      </p:pic>
    </p:spTree>
    <p:extLst>
      <p:ext uri="{BB962C8B-B14F-4D97-AF65-F5344CB8AC3E}">
        <p14:creationId xmlns:p14="http://schemas.microsoft.com/office/powerpoint/2010/main" val="2430201305"/>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ruta 6">
            <a:extLst>
              <a:ext uri="{FF2B5EF4-FFF2-40B4-BE49-F238E27FC236}">
                <a16:creationId xmlns:a16="http://schemas.microsoft.com/office/drawing/2014/main" id="{ACFDC254-BEBA-72DC-BC1D-515A7BD511E7}"/>
              </a:ext>
            </a:extLst>
          </p:cNvPr>
          <p:cNvSpPr txBox="1"/>
          <p:nvPr/>
        </p:nvSpPr>
        <p:spPr>
          <a:xfrm>
            <a:off x="784716" y="109765"/>
            <a:ext cx="9706670" cy="1047750"/>
          </a:xfrm>
          <a:prstGeom prst="rect">
            <a:avLst/>
          </a:prstGeom>
        </p:spPr>
        <p:txBody>
          <a:bodyPr vert="horz" lIns="0" tIns="0" rIns="0" bIns="0" rtlCol="0" anchor="b">
            <a:normAutofit/>
          </a:bodyPr>
          <a:lstStyle/>
          <a:p>
            <a:pPr>
              <a:lnSpc>
                <a:spcPct val="110000"/>
              </a:lnSpc>
              <a:spcBef>
                <a:spcPct val="0"/>
              </a:spcBef>
              <a:spcAft>
                <a:spcPts val="600"/>
              </a:spcAft>
            </a:pPr>
            <a:r>
              <a:rPr lang="sv-SE" sz="3300" kern="1200" dirty="0">
                <a:latin typeface="+mj-lt"/>
                <a:ea typeface="+mj-ea"/>
                <a:cs typeface="+mj-cs"/>
              </a:rPr>
              <a:t>Ersättning sjuksköterskor</a:t>
            </a:r>
            <a:endParaRPr lang="sv-SE" sz="3300" kern="1200" dirty="0">
              <a:highlight>
                <a:srgbClr val="FFFF00"/>
              </a:highlight>
              <a:latin typeface="+mj-lt"/>
              <a:ea typeface="Verdana"/>
              <a:cs typeface="+mj-cs"/>
            </a:endParaRPr>
          </a:p>
        </p:txBody>
      </p:sp>
      <p:sp>
        <p:nvSpPr>
          <p:cNvPr id="2" name="Platshållare för datum 1">
            <a:extLst>
              <a:ext uri="{FF2B5EF4-FFF2-40B4-BE49-F238E27FC236}">
                <a16:creationId xmlns:a16="http://schemas.microsoft.com/office/drawing/2014/main" id="{2C34F511-9C92-BD43-58F1-0D8372EF49F3}"/>
              </a:ext>
            </a:extLst>
          </p:cNvPr>
          <p:cNvSpPr>
            <a:spLocks noGrp="1"/>
          </p:cNvSpPr>
          <p:nvPr>
            <p:ph type="dt" sz="half" idx="10"/>
          </p:nvPr>
        </p:nvSpPr>
        <p:spPr>
          <a:xfrm>
            <a:off x="10901364" y="136525"/>
            <a:ext cx="900071" cy="141687"/>
          </a:xfrm>
        </p:spPr>
        <p:txBody>
          <a:bodyPr vert="horz" lIns="0" tIns="0" rIns="0" bIns="0" rtlCol="0" anchor="ctr">
            <a:normAutofit/>
          </a:bodyPr>
          <a:lstStyle/>
          <a:p>
            <a:pPr>
              <a:spcAft>
                <a:spcPts val="600"/>
              </a:spcAft>
            </a:pPr>
            <a:fld id="{21A4A846-428D-495E-A55C-A66F11C8B8FF}" type="datetime1">
              <a:rPr lang="sv-SE" smtClean="0"/>
              <a:pPr>
                <a:spcAft>
                  <a:spcPts val="600"/>
                </a:spcAft>
              </a:pPr>
              <a:t>2026-02-09</a:t>
            </a:fld>
            <a:endParaRPr lang="sv-SE"/>
          </a:p>
        </p:txBody>
      </p:sp>
      <p:pic>
        <p:nvPicPr>
          <p:cNvPr id="3" name="Bildobjekt 2" descr="En bild som visar text, skärmbild, nummer, Teckensnitt&#10;&#10;Automatiskt genererad beskrivning">
            <a:extLst>
              <a:ext uri="{FF2B5EF4-FFF2-40B4-BE49-F238E27FC236}">
                <a16:creationId xmlns:a16="http://schemas.microsoft.com/office/drawing/2014/main" id="{8D9848E5-6C6C-9C47-BAF4-4C968217BFC9}"/>
              </a:ext>
            </a:extLst>
          </p:cNvPr>
          <p:cNvPicPr>
            <a:picLocks noChangeAspect="1"/>
          </p:cNvPicPr>
          <p:nvPr/>
        </p:nvPicPr>
        <p:blipFill>
          <a:blip r:embed="rId3"/>
          <a:stretch>
            <a:fillRect/>
          </a:stretch>
        </p:blipFill>
        <p:spPr>
          <a:xfrm>
            <a:off x="619939" y="1159959"/>
            <a:ext cx="7876246" cy="5030594"/>
          </a:xfrm>
          <a:prstGeom prst="rect">
            <a:avLst/>
          </a:prstGeom>
        </p:spPr>
      </p:pic>
      <p:pic>
        <p:nvPicPr>
          <p:cNvPr id="8" name="Bildobjekt 7" descr="En bild som visar text, Teckensnitt, vit, dokument&#10;&#10;Automatiskt genererad beskrivning">
            <a:extLst>
              <a:ext uri="{FF2B5EF4-FFF2-40B4-BE49-F238E27FC236}">
                <a16:creationId xmlns:a16="http://schemas.microsoft.com/office/drawing/2014/main" id="{F10B1DF5-1168-8BBF-9C26-B03B12D7B110}"/>
              </a:ext>
            </a:extLst>
          </p:cNvPr>
          <p:cNvPicPr>
            <a:picLocks noChangeAspect="1"/>
          </p:cNvPicPr>
          <p:nvPr/>
        </p:nvPicPr>
        <p:blipFill>
          <a:blip r:embed="rId4"/>
          <a:stretch>
            <a:fillRect/>
          </a:stretch>
        </p:blipFill>
        <p:spPr>
          <a:xfrm>
            <a:off x="8194723" y="5396226"/>
            <a:ext cx="3012687" cy="789393"/>
          </a:xfrm>
          <a:prstGeom prst="rect">
            <a:avLst/>
          </a:prstGeom>
        </p:spPr>
      </p:pic>
    </p:spTree>
    <p:extLst>
      <p:ext uri="{BB962C8B-B14F-4D97-AF65-F5344CB8AC3E}">
        <p14:creationId xmlns:p14="http://schemas.microsoft.com/office/powerpoint/2010/main" val="1852583788"/>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41935335-2FE6-3DDB-12DF-697738139592}"/>
              </a:ext>
            </a:extLst>
          </p:cNvPr>
          <p:cNvSpPr>
            <a:spLocks noGrp="1"/>
          </p:cNvSpPr>
          <p:nvPr>
            <p:ph type="title"/>
          </p:nvPr>
        </p:nvSpPr>
        <p:spPr/>
        <p:txBody>
          <a:bodyPr/>
          <a:lstStyle/>
          <a:p>
            <a:r>
              <a:rPr lang="sv-SE" dirty="0"/>
              <a:t>Reseschablon Norra sjukvårdsregionen</a:t>
            </a:r>
          </a:p>
        </p:txBody>
      </p:sp>
      <p:graphicFrame>
        <p:nvGraphicFramePr>
          <p:cNvPr id="5" name="Tabell 5">
            <a:extLst>
              <a:ext uri="{FF2B5EF4-FFF2-40B4-BE49-F238E27FC236}">
                <a16:creationId xmlns:a16="http://schemas.microsoft.com/office/drawing/2014/main" id="{6F6B962E-3DBC-A3E7-F0FE-AFE34060FBEB}"/>
              </a:ext>
            </a:extLst>
          </p:cNvPr>
          <p:cNvGraphicFramePr>
            <a:graphicFrameLocks noGrp="1"/>
          </p:cNvGraphicFramePr>
          <p:nvPr>
            <p:ph sz="quarter" idx="13"/>
          </p:nvPr>
        </p:nvGraphicFramePr>
        <p:xfrm>
          <a:off x="1092200" y="2112963"/>
          <a:ext cx="8650287" cy="1854200"/>
        </p:xfrm>
        <a:graphic>
          <a:graphicData uri="http://schemas.openxmlformats.org/drawingml/2006/table">
            <a:tbl>
              <a:tblPr firstRow="1" bandRow="1">
                <a:tableStyleId>{3B4B98B0-60AC-42C2-AFA5-B58CD77FA1E5}</a:tableStyleId>
              </a:tblPr>
              <a:tblGrid>
                <a:gridCol w="1326147">
                  <a:extLst>
                    <a:ext uri="{9D8B030D-6E8A-4147-A177-3AD203B41FA5}">
                      <a16:colId xmlns:a16="http://schemas.microsoft.com/office/drawing/2014/main" val="3531296115"/>
                    </a:ext>
                  </a:extLst>
                </a:gridCol>
                <a:gridCol w="4440711">
                  <a:extLst>
                    <a:ext uri="{9D8B030D-6E8A-4147-A177-3AD203B41FA5}">
                      <a16:colId xmlns:a16="http://schemas.microsoft.com/office/drawing/2014/main" val="2170492231"/>
                    </a:ext>
                  </a:extLst>
                </a:gridCol>
                <a:gridCol w="2883429">
                  <a:extLst>
                    <a:ext uri="{9D8B030D-6E8A-4147-A177-3AD203B41FA5}">
                      <a16:colId xmlns:a16="http://schemas.microsoft.com/office/drawing/2014/main" val="2802147293"/>
                    </a:ext>
                  </a:extLst>
                </a:gridCol>
              </a:tblGrid>
              <a:tr h="370840">
                <a:tc>
                  <a:txBody>
                    <a:bodyPr/>
                    <a:lstStyle/>
                    <a:p>
                      <a:r>
                        <a:rPr lang="sv-SE" dirty="0"/>
                        <a:t>Nivå</a:t>
                      </a:r>
                    </a:p>
                  </a:txBody>
                  <a:tcPr/>
                </a:tc>
                <a:tc>
                  <a:txBody>
                    <a:bodyPr/>
                    <a:lstStyle/>
                    <a:p>
                      <a:r>
                        <a:rPr lang="sv-SE" dirty="0"/>
                        <a:t>Avstånd, enkel resa</a:t>
                      </a:r>
                    </a:p>
                  </a:txBody>
                  <a:tcPr/>
                </a:tc>
                <a:tc>
                  <a:txBody>
                    <a:bodyPr/>
                    <a:lstStyle/>
                    <a:p>
                      <a:r>
                        <a:rPr lang="sv-SE" dirty="0"/>
                        <a:t>Schablon</a:t>
                      </a:r>
                    </a:p>
                  </a:txBody>
                  <a:tcPr/>
                </a:tc>
                <a:extLst>
                  <a:ext uri="{0D108BD9-81ED-4DB2-BD59-A6C34878D82A}">
                    <a16:rowId xmlns:a16="http://schemas.microsoft.com/office/drawing/2014/main" val="3577869165"/>
                  </a:ext>
                </a:extLst>
              </a:tr>
              <a:tr h="370840">
                <a:tc>
                  <a:txBody>
                    <a:bodyPr/>
                    <a:lstStyle/>
                    <a:p>
                      <a:r>
                        <a:rPr lang="sv-SE" dirty="0"/>
                        <a:t>1</a:t>
                      </a:r>
                    </a:p>
                  </a:txBody>
                  <a:tcPr/>
                </a:tc>
                <a:tc>
                  <a:txBody>
                    <a:bodyPr/>
                    <a:lstStyle/>
                    <a:p>
                      <a:r>
                        <a:rPr lang="sv-SE" dirty="0"/>
                        <a:t>300-625 kilometer</a:t>
                      </a:r>
                    </a:p>
                  </a:txBody>
                  <a:tcPr/>
                </a:tc>
                <a:tc>
                  <a:txBody>
                    <a:bodyPr/>
                    <a:lstStyle/>
                    <a:p>
                      <a:r>
                        <a:rPr lang="sv-SE" dirty="0"/>
                        <a:t>2558 kronor</a:t>
                      </a:r>
                    </a:p>
                  </a:txBody>
                  <a:tcPr/>
                </a:tc>
                <a:extLst>
                  <a:ext uri="{0D108BD9-81ED-4DB2-BD59-A6C34878D82A}">
                    <a16:rowId xmlns:a16="http://schemas.microsoft.com/office/drawing/2014/main" val="1282880122"/>
                  </a:ext>
                </a:extLst>
              </a:tr>
              <a:tr h="370840">
                <a:tc>
                  <a:txBody>
                    <a:bodyPr/>
                    <a:lstStyle/>
                    <a:p>
                      <a:r>
                        <a:rPr lang="sv-SE" dirty="0"/>
                        <a:t>2</a:t>
                      </a:r>
                    </a:p>
                  </a:txBody>
                  <a:tcPr/>
                </a:tc>
                <a:tc>
                  <a:txBody>
                    <a:bodyPr/>
                    <a:lstStyle/>
                    <a:p>
                      <a:r>
                        <a:rPr lang="sv-SE" dirty="0"/>
                        <a:t>626-900 kilometer</a:t>
                      </a:r>
                    </a:p>
                  </a:txBody>
                  <a:tcPr/>
                </a:tc>
                <a:tc>
                  <a:txBody>
                    <a:bodyPr/>
                    <a:lstStyle/>
                    <a:p>
                      <a:r>
                        <a:rPr lang="sv-SE" dirty="0"/>
                        <a:t>3580 kronor</a:t>
                      </a:r>
                    </a:p>
                  </a:txBody>
                  <a:tcPr/>
                </a:tc>
                <a:extLst>
                  <a:ext uri="{0D108BD9-81ED-4DB2-BD59-A6C34878D82A}">
                    <a16:rowId xmlns:a16="http://schemas.microsoft.com/office/drawing/2014/main" val="1112567853"/>
                  </a:ext>
                </a:extLst>
              </a:tr>
              <a:tr h="370840">
                <a:tc>
                  <a:txBody>
                    <a:bodyPr/>
                    <a:lstStyle/>
                    <a:p>
                      <a:r>
                        <a:rPr lang="sv-SE" dirty="0"/>
                        <a:t>3</a:t>
                      </a:r>
                    </a:p>
                  </a:txBody>
                  <a:tcPr/>
                </a:tc>
                <a:tc>
                  <a:txBody>
                    <a:bodyPr/>
                    <a:lstStyle/>
                    <a:p>
                      <a:r>
                        <a:rPr lang="sv-SE" dirty="0"/>
                        <a:t>901-1225 kilometer</a:t>
                      </a:r>
                    </a:p>
                  </a:txBody>
                  <a:tcPr/>
                </a:tc>
                <a:tc>
                  <a:txBody>
                    <a:bodyPr/>
                    <a:lstStyle/>
                    <a:p>
                      <a:r>
                        <a:rPr lang="sv-SE" dirty="0"/>
                        <a:t>4604 kronor</a:t>
                      </a:r>
                    </a:p>
                  </a:txBody>
                  <a:tcPr/>
                </a:tc>
                <a:extLst>
                  <a:ext uri="{0D108BD9-81ED-4DB2-BD59-A6C34878D82A}">
                    <a16:rowId xmlns:a16="http://schemas.microsoft.com/office/drawing/2014/main" val="3208219724"/>
                  </a:ext>
                </a:extLst>
              </a:tr>
              <a:tr h="370840">
                <a:tc>
                  <a:txBody>
                    <a:bodyPr/>
                    <a:lstStyle/>
                    <a:p>
                      <a:r>
                        <a:rPr lang="sv-SE" dirty="0"/>
                        <a:t>4</a:t>
                      </a:r>
                    </a:p>
                  </a:txBody>
                  <a:tcPr/>
                </a:tc>
                <a:tc>
                  <a:txBody>
                    <a:bodyPr/>
                    <a:lstStyle/>
                    <a:p>
                      <a:r>
                        <a:rPr lang="sv-SE" dirty="0"/>
                        <a:t>1226 kilometer – uppåt</a:t>
                      </a:r>
                    </a:p>
                  </a:txBody>
                  <a:tcPr/>
                </a:tc>
                <a:tc>
                  <a:txBody>
                    <a:bodyPr/>
                    <a:lstStyle/>
                    <a:p>
                      <a:r>
                        <a:rPr lang="sv-SE" dirty="0"/>
                        <a:t>5626 kronor</a:t>
                      </a:r>
                    </a:p>
                  </a:txBody>
                  <a:tcPr/>
                </a:tc>
                <a:extLst>
                  <a:ext uri="{0D108BD9-81ED-4DB2-BD59-A6C34878D82A}">
                    <a16:rowId xmlns:a16="http://schemas.microsoft.com/office/drawing/2014/main" val="1541641831"/>
                  </a:ext>
                </a:extLst>
              </a:tr>
            </a:tbl>
          </a:graphicData>
        </a:graphic>
      </p:graphicFrame>
      <p:sp>
        <p:nvSpPr>
          <p:cNvPr id="4" name="Platshållare för datum 3">
            <a:extLst>
              <a:ext uri="{FF2B5EF4-FFF2-40B4-BE49-F238E27FC236}">
                <a16:creationId xmlns:a16="http://schemas.microsoft.com/office/drawing/2014/main" id="{9E76DFB4-4C03-6D26-015C-AEC48D80399C}"/>
              </a:ext>
            </a:extLst>
          </p:cNvPr>
          <p:cNvSpPr>
            <a:spLocks noGrp="1"/>
          </p:cNvSpPr>
          <p:nvPr>
            <p:ph type="dt" sz="half" idx="14"/>
          </p:nvPr>
        </p:nvSpPr>
        <p:spPr/>
        <p:txBody>
          <a:bodyPr/>
          <a:lstStyle/>
          <a:p>
            <a:fld id="{094EC4B8-68CD-44A3-B172-19A87347D395}" type="datetime1">
              <a:rPr lang="sv-SE" smtClean="0"/>
              <a:t>2026-02-09</a:t>
            </a:fld>
            <a:endParaRPr lang="sv-SE"/>
          </a:p>
        </p:txBody>
      </p:sp>
    </p:spTree>
    <p:extLst>
      <p:ext uri="{BB962C8B-B14F-4D97-AF65-F5344CB8AC3E}">
        <p14:creationId xmlns:p14="http://schemas.microsoft.com/office/powerpoint/2010/main" val="294567618"/>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F81799FA-2259-20FA-CEB5-84ADDD56DB89}"/>
              </a:ext>
            </a:extLst>
          </p:cNvPr>
          <p:cNvSpPr>
            <a:spLocks noGrp="1"/>
          </p:cNvSpPr>
          <p:nvPr>
            <p:ph type="title"/>
          </p:nvPr>
        </p:nvSpPr>
        <p:spPr>
          <a:xfrm>
            <a:off x="1100667" y="425716"/>
            <a:ext cx="8642350" cy="1047750"/>
          </a:xfrm>
        </p:spPr>
        <p:txBody>
          <a:bodyPr anchor="b">
            <a:normAutofit/>
          </a:bodyPr>
          <a:lstStyle/>
          <a:p>
            <a:r>
              <a:rPr lang="sv-SE" dirty="0"/>
              <a:t>Fel</a:t>
            </a:r>
          </a:p>
        </p:txBody>
      </p:sp>
      <p:sp>
        <p:nvSpPr>
          <p:cNvPr id="4" name="Platshållare för datum 3">
            <a:extLst>
              <a:ext uri="{FF2B5EF4-FFF2-40B4-BE49-F238E27FC236}">
                <a16:creationId xmlns:a16="http://schemas.microsoft.com/office/drawing/2014/main" id="{8DCD73EE-0853-2227-2D9D-AAC7A221CCD8}"/>
              </a:ext>
            </a:extLst>
          </p:cNvPr>
          <p:cNvSpPr>
            <a:spLocks noGrp="1"/>
          </p:cNvSpPr>
          <p:nvPr>
            <p:ph type="dt" sz="half" idx="10"/>
          </p:nvPr>
        </p:nvSpPr>
        <p:spPr>
          <a:xfrm>
            <a:off x="10901364" y="136525"/>
            <a:ext cx="900071" cy="141687"/>
          </a:xfrm>
        </p:spPr>
        <p:txBody>
          <a:bodyPr anchor="ctr">
            <a:normAutofit/>
          </a:bodyPr>
          <a:lstStyle/>
          <a:p>
            <a:pPr>
              <a:spcAft>
                <a:spcPts val="600"/>
              </a:spcAft>
            </a:pPr>
            <a:fld id="{9ED7C24C-D802-4DBC-AF75-F2DA1B99437C}" type="datetime1">
              <a:rPr lang="sv-SE" smtClean="0"/>
              <a:pPr>
                <a:spcAft>
                  <a:spcPts val="600"/>
                </a:spcAft>
              </a:pPr>
              <a:t>2026-02-09</a:t>
            </a:fld>
            <a:endParaRPr lang="sv-SE"/>
          </a:p>
        </p:txBody>
      </p:sp>
      <p:sp>
        <p:nvSpPr>
          <p:cNvPr id="5" name="Platshållare för sidfot 4">
            <a:extLst>
              <a:ext uri="{FF2B5EF4-FFF2-40B4-BE49-F238E27FC236}">
                <a16:creationId xmlns:a16="http://schemas.microsoft.com/office/drawing/2014/main" id="{14FBF76A-5424-BA36-0431-95083623BBED}"/>
              </a:ext>
            </a:extLst>
          </p:cNvPr>
          <p:cNvSpPr>
            <a:spLocks noGrp="1"/>
          </p:cNvSpPr>
          <p:nvPr>
            <p:ph type="ftr" sz="quarter" idx="11"/>
          </p:nvPr>
        </p:nvSpPr>
        <p:spPr>
          <a:xfrm>
            <a:off x="389466" y="136525"/>
            <a:ext cx="4125383" cy="141687"/>
          </a:xfrm>
        </p:spPr>
        <p:txBody>
          <a:bodyPr anchor="ctr">
            <a:normAutofit/>
          </a:bodyPr>
          <a:lstStyle/>
          <a:p>
            <a:pPr>
              <a:spcAft>
                <a:spcPts val="600"/>
              </a:spcAft>
            </a:pPr>
            <a:r>
              <a:rPr lang="sv-SE"/>
              <a:t>Sveriges regioner i samverkan</a:t>
            </a:r>
          </a:p>
        </p:txBody>
      </p:sp>
      <p:graphicFrame>
        <p:nvGraphicFramePr>
          <p:cNvPr id="7" name="Platshållare för innehåll 2">
            <a:extLst>
              <a:ext uri="{FF2B5EF4-FFF2-40B4-BE49-F238E27FC236}">
                <a16:creationId xmlns:a16="http://schemas.microsoft.com/office/drawing/2014/main" id="{96623130-FE8F-F351-2DB2-AE326DF6BB0D}"/>
              </a:ext>
            </a:extLst>
          </p:cNvPr>
          <p:cNvGraphicFramePr>
            <a:graphicFrameLocks noGrp="1"/>
          </p:cNvGraphicFramePr>
          <p:nvPr>
            <p:ph idx="1"/>
            <p:extLst>
              <p:ext uri="{D42A27DB-BD31-4B8C-83A1-F6EECF244321}">
                <p14:modId xmlns:p14="http://schemas.microsoft.com/office/powerpoint/2010/main" val="2616420454"/>
              </p:ext>
            </p:extLst>
          </p:nvPr>
        </p:nvGraphicFramePr>
        <p:xfrm>
          <a:off x="1111250" y="2044700"/>
          <a:ext cx="8642350" cy="331152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014831864"/>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E515A4A7-F9A0-83D6-BE78-EEE0769483E6}"/>
              </a:ext>
            </a:extLst>
          </p:cNvPr>
          <p:cNvSpPr>
            <a:spLocks noGrp="1"/>
          </p:cNvSpPr>
          <p:nvPr>
            <p:ph type="title"/>
          </p:nvPr>
        </p:nvSpPr>
        <p:spPr/>
        <p:txBody>
          <a:bodyPr/>
          <a:lstStyle/>
          <a:p>
            <a:r>
              <a:rPr lang="sv-SE" dirty="0">
                <a:cs typeface="Calibri Light"/>
              </a:rPr>
              <a:t>Fel, avvikelser och dess påföljder</a:t>
            </a:r>
            <a:endParaRPr lang="sv-SE" dirty="0"/>
          </a:p>
        </p:txBody>
      </p:sp>
      <p:sp>
        <p:nvSpPr>
          <p:cNvPr id="3" name="Platshållare för innehåll 2">
            <a:extLst>
              <a:ext uri="{FF2B5EF4-FFF2-40B4-BE49-F238E27FC236}">
                <a16:creationId xmlns:a16="http://schemas.microsoft.com/office/drawing/2014/main" id="{9CA515BA-84DC-1C3F-A0C8-65EDCD7F7265}"/>
              </a:ext>
            </a:extLst>
          </p:cNvPr>
          <p:cNvSpPr>
            <a:spLocks noGrp="1"/>
          </p:cNvSpPr>
          <p:nvPr>
            <p:ph sz="quarter" idx="13"/>
          </p:nvPr>
        </p:nvSpPr>
        <p:spPr/>
        <p:txBody>
          <a:bodyPr vert="horz" lIns="0" tIns="0" rIns="0" bIns="0" rtlCol="0" anchor="t">
            <a:noAutofit/>
          </a:bodyPr>
          <a:lstStyle/>
          <a:p>
            <a:pPr marL="0" indent="0">
              <a:lnSpc>
                <a:spcPct val="100000"/>
              </a:lnSpc>
              <a:spcBef>
                <a:spcPts val="750"/>
              </a:spcBef>
              <a:buNone/>
            </a:pPr>
            <a:r>
              <a:rPr lang="sv-SE" sz="2100" dirty="0">
                <a:cs typeface="Calibri"/>
              </a:rPr>
              <a:t>Fel och avvikelser enligt avtalet:</a:t>
            </a:r>
            <a:endParaRPr lang="sv-SE" dirty="0"/>
          </a:p>
          <a:p>
            <a:pPr marL="0" indent="0">
              <a:lnSpc>
                <a:spcPct val="100000"/>
              </a:lnSpc>
              <a:spcBef>
                <a:spcPts val="750"/>
              </a:spcBef>
              <a:buNone/>
            </a:pPr>
            <a:endParaRPr lang="sv-SE" sz="2100" dirty="0">
              <a:cs typeface="Calibri"/>
            </a:endParaRPr>
          </a:p>
          <a:p>
            <a:pPr marL="457200" indent="-457200">
              <a:lnSpc>
                <a:spcPct val="100000"/>
              </a:lnSpc>
              <a:spcBef>
                <a:spcPts val="750"/>
              </a:spcBef>
              <a:buAutoNum type="arabicPeriod"/>
            </a:pPr>
            <a:r>
              <a:rPr lang="sv-SE" sz="2100" dirty="0">
                <a:cs typeface="Calibri"/>
              </a:rPr>
              <a:t>Utebliven leverans, kompetensbrist, samarbetssvårigheter, patientsäkerhetsrisker</a:t>
            </a:r>
          </a:p>
          <a:p>
            <a:pPr marL="266700" lvl="1" indent="0">
              <a:lnSpc>
                <a:spcPct val="100000"/>
              </a:lnSpc>
              <a:spcBef>
                <a:spcPts val="375"/>
              </a:spcBef>
              <a:buNone/>
            </a:pPr>
            <a:endParaRPr lang="sv-SE" sz="1800" dirty="0">
              <a:cs typeface="Calibri"/>
            </a:endParaRPr>
          </a:p>
          <a:p>
            <a:pPr marL="457200" indent="-457200">
              <a:lnSpc>
                <a:spcPct val="100000"/>
              </a:lnSpc>
              <a:spcBef>
                <a:spcPts val="750"/>
              </a:spcBef>
              <a:buAutoNum type="arabicPeriod"/>
            </a:pPr>
            <a:r>
              <a:rPr lang="sv-SE" sz="2100" dirty="0">
                <a:cs typeface="Calibri"/>
              </a:rPr>
              <a:t>Administrativa fel</a:t>
            </a:r>
          </a:p>
          <a:p>
            <a:pPr marL="457200" indent="-457200">
              <a:lnSpc>
                <a:spcPct val="100000"/>
              </a:lnSpc>
              <a:spcBef>
                <a:spcPts val="750"/>
              </a:spcBef>
              <a:buAutoNum type="arabicPeriod"/>
            </a:pPr>
            <a:endParaRPr lang="sv-SE" sz="2100" dirty="0">
              <a:cs typeface="Calibri"/>
            </a:endParaRPr>
          </a:p>
          <a:p>
            <a:pPr marL="457200" indent="-457200">
              <a:lnSpc>
                <a:spcPct val="100000"/>
              </a:lnSpc>
              <a:spcBef>
                <a:spcPts val="750"/>
              </a:spcBef>
              <a:buFont typeface="Verdana" panose="020B0604030504040204" pitchFamily="34" charset="0"/>
              <a:buAutoNum type="arabicPeriod"/>
            </a:pPr>
            <a:r>
              <a:rPr lang="sv-SE" sz="2100" dirty="0">
                <a:cs typeface="Calibri"/>
              </a:rPr>
              <a:t>Leverantörsrelaterade avvikelser (eskaleringstrappa)</a:t>
            </a:r>
            <a:endParaRPr lang="en-US" sz="2100" dirty="0">
              <a:cs typeface="Calibri"/>
            </a:endParaRPr>
          </a:p>
          <a:p>
            <a:pPr marL="457200" indent="-457200">
              <a:lnSpc>
                <a:spcPct val="100000"/>
              </a:lnSpc>
              <a:spcBef>
                <a:spcPts val="750"/>
              </a:spcBef>
              <a:buAutoNum type="arabicPeriod"/>
            </a:pPr>
            <a:endParaRPr lang="sv-SE" sz="2100" dirty="0">
              <a:cs typeface="Calibri"/>
            </a:endParaRPr>
          </a:p>
          <a:p>
            <a:endParaRPr lang="sv-SE" dirty="0"/>
          </a:p>
        </p:txBody>
      </p:sp>
      <p:sp>
        <p:nvSpPr>
          <p:cNvPr id="4" name="Platshållare för datum 3">
            <a:extLst>
              <a:ext uri="{FF2B5EF4-FFF2-40B4-BE49-F238E27FC236}">
                <a16:creationId xmlns:a16="http://schemas.microsoft.com/office/drawing/2014/main" id="{750A24D9-1D7E-9AF5-C289-EDDA3A997BD4}"/>
              </a:ext>
            </a:extLst>
          </p:cNvPr>
          <p:cNvSpPr>
            <a:spLocks noGrp="1"/>
          </p:cNvSpPr>
          <p:nvPr>
            <p:ph type="dt" sz="half" idx="14"/>
          </p:nvPr>
        </p:nvSpPr>
        <p:spPr/>
        <p:txBody>
          <a:bodyPr/>
          <a:lstStyle/>
          <a:p>
            <a:fld id="{094EC4B8-68CD-44A3-B172-19A87347D395}" type="datetime1">
              <a:rPr lang="sv-SE" smtClean="0"/>
              <a:t>2026-02-09</a:t>
            </a:fld>
            <a:endParaRPr lang="sv-SE"/>
          </a:p>
        </p:txBody>
      </p:sp>
    </p:spTree>
    <p:extLst>
      <p:ext uri="{BB962C8B-B14F-4D97-AF65-F5344CB8AC3E}">
        <p14:creationId xmlns:p14="http://schemas.microsoft.com/office/powerpoint/2010/main" val="409368204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1B804AD5-D12C-C128-E61F-1E2F103BD01F}"/>
              </a:ext>
            </a:extLst>
          </p:cNvPr>
          <p:cNvSpPr>
            <a:spLocks noGrp="1"/>
          </p:cNvSpPr>
          <p:nvPr>
            <p:ph type="title"/>
          </p:nvPr>
        </p:nvSpPr>
        <p:spPr/>
        <p:txBody>
          <a:bodyPr/>
          <a:lstStyle/>
          <a:p>
            <a:pPr>
              <a:lnSpc>
                <a:spcPct val="100000"/>
              </a:lnSpc>
              <a:spcBef>
                <a:spcPts val="0"/>
              </a:spcBef>
            </a:pPr>
            <a:r>
              <a:rPr lang="sv-SE" dirty="0"/>
              <a:t>Introduktion av avtalsförvaltningen</a:t>
            </a:r>
          </a:p>
          <a:p>
            <a:endParaRPr lang="sv-SE" dirty="0">
              <a:ea typeface="Verdana"/>
              <a:cs typeface="Calibri"/>
            </a:endParaRPr>
          </a:p>
        </p:txBody>
      </p:sp>
      <p:sp>
        <p:nvSpPr>
          <p:cNvPr id="3" name="Platshållare för text 2">
            <a:extLst>
              <a:ext uri="{FF2B5EF4-FFF2-40B4-BE49-F238E27FC236}">
                <a16:creationId xmlns:a16="http://schemas.microsoft.com/office/drawing/2014/main" id="{2224D882-70C1-5FA5-AEE3-2089DB46EA8C}"/>
              </a:ext>
            </a:extLst>
          </p:cNvPr>
          <p:cNvSpPr>
            <a:spLocks noGrp="1"/>
          </p:cNvSpPr>
          <p:nvPr>
            <p:ph type="body" idx="1"/>
          </p:nvPr>
        </p:nvSpPr>
        <p:spPr/>
        <p:txBody>
          <a:bodyPr/>
          <a:lstStyle/>
          <a:p>
            <a:endParaRPr lang="sv-SE" dirty="0"/>
          </a:p>
          <a:p>
            <a:endParaRPr lang="sv-SE" dirty="0"/>
          </a:p>
        </p:txBody>
      </p:sp>
      <p:sp>
        <p:nvSpPr>
          <p:cNvPr id="4" name="Platshållare för datum 3">
            <a:extLst>
              <a:ext uri="{FF2B5EF4-FFF2-40B4-BE49-F238E27FC236}">
                <a16:creationId xmlns:a16="http://schemas.microsoft.com/office/drawing/2014/main" id="{4D9D0718-522C-70EA-01C3-9F71AC23886C}"/>
              </a:ext>
            </a:extLst>
          </p:cNvPr>
          <p:cNvSpPr>
            <a:spLocks noGrp="1"/>
          </p:cNvSpPr>
          <p:nvPr>
            <p:ph type="dt" sz="half" idx="10"/>
          </p:nvPr>
        </p:nvSpPr>
        <p:spPr/>
        <p:txBody>
          <a:bodyPr/>
          <a:lstStyle/>
          <a:p>
            <a:fld id="{41143815-792A-410D-B6D2-F1A64AFA7A03}" type="datetime1">
              <a:rPr lang="sv-SE" smtClean="0"/>
              <a:t>2026-02-09</a:t>
            </a:fld>
            <a:endParaRPr lang="sv-SE"/>
          </a:p>
        </p:txBody>
      </p:sp>
      <p:sp>
        <p:nvSpPr>
          <p:cNvPr id="5" name="Platshållare för sidfot 4">
            <a:extLst>
              <a:ext uri="{FF2B5EF4-FFF2-40B4-BE49-F238E27FC236}">
                <a16:creationId xmlns:a16="http://schemas.microsoft.com/office/drawing/2014/main" id="{EE4D016E-3970-059C-F431-541527F2158B}"/>
              </a:ext>
            </a:extLst>
          </p:cNvPr>
          <p:cNvSpPr>
            <a:spLocks noGrp="1"/>
          </p:cNvSpPr>
          <p:nvPr>
            <p:ph type="ftr" sz="quarter" idx="11"/>
          </p:nvPr>
        </p:nvSpPr>
        <p:spPr/>
        <p:txBody>
          <a:bodyPr/>
          <a:lstStyle/>
          <a:p>
            <a:r>
              <a:rPr lang="sv-SE"/>
              <a:t>Sveriges regioner i samverkan</a:t>
            </a:r>
            <a:endParaRPr lang="sv-SE" dirty="0"/>
          </a:p>
        </p:txBody>
      </p:sp>
    </p:spTree>
    <p:extLst>
      <p:ext uri="{BB962C8B-B14F-4D97-AF65-F5344CB8AC3E}">
        <p14:creationId xmlns:p14="http://schemas.microsoft.com/office/powerpoint/2010/main" val="672448175"/>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8140E291-7CAE-C235-D537-7EBBA399C797}"/>
              </a:ext>
            </a:extLst>
          </p:cNvPr>
          <p:cNvSpPr>
            <a:spLocks noGrp="1"/>
          </p:cNvSpPr>
          <p:nvPr>
            <p:ph type="title"/>
          </p:nvPr>
        </p:nvSpPr>
        <p:spPr/>
        <p:txBody>
          <a:bodyPr/>
          <a:lstStyle/>
          <a:p>
            <a:r>
              <a:rPr lang="sv-SE" dirty="0">
                <a:cs typeface="Calibri"/>
              </a:rPr>
              <a:t>Utebliven leverans</a:t>
            </a:r>
            <a:endParaRPr lang="sv-SE" dirty="0"/>
          </a:p>
        </p:txBody>
      </p:sp>
      <p:sp>
        <p:nvSpPr>
          <p:cNvPr id="3" name="Platshållare för innehåll 2">
            <a:extLst>
              <a:ext uri="{FF2B5EF4-FFF2-40B4-BE49-F238E27FC236}">
                <a16:creationId xmlns:a16="http://schemas.microsoft.com/office/drawing/2014/main" id="{AF7840C0-E005-2CF3-E7C6-CC090C437791}"/>
              </a:ext>
            </a:extLst>
          </p:cNvPr>
          <p:cNvSpPr>
            <a:spLocks noGrp="1"/>
          </p:cNvSpPr>
          <p:nvPr>
            <p:ph sz="quarter" idx="13"/>
          </p:nvPr>
        </p:nvSpPr>
        <p:spPr>
          <a:xfrm>
            <a:off x="1092200" y="1907178"/>
            <a:ext cx="8650817" cy="4162696"/>
          </a:xfrm>
        </p:spPr>
        <p:txBody>
          <a:bodyPr/>
          <a:lstStyle/>
          <a:p>
            <a:r>
              <a:rPr lang="sv-SE" sz="2000" dirty="0">
                <a:cs typeface="Calibri"/>
              </a:rPr>
              <a:t>Leverantören är skyldig att bemanna uppdraget enligt överenskommelse i avrop</a:t>
            </a:r>
          </a:p>
          <a:p>
            <a:pPr lvl="1"/>
            <a:r>
              <a:rPr lang="sv-SE" sz="1600" dirty="0">
                <a:cs typeface="Calibri"/>
              </a:rPr>
              <a:t>Vid planerad eller oplanerad frånvaro är leverantören skyldig att presentera en ersättningskonsult med likvärdig kompetens</a:t>
            </a:r>
          </a:p>
          <a:p>
            <a:r>
              <a:rPr lang="sv-SE" sz="2000" dirty="0">
                <a:cs typeface="Calibri"/>
              </a:rPr>
              <a:t>Vite utgår om godkänd ersättningskonsult inte erhålls från uppdragets starttid</a:t>
            </a:r>
          </a:p>
          <a:p>
            <a:pPr lvl="1"/>
            <a:r>
              <a:rPr lang="sv-SE" sz="1600" dirty="0">
                <a:cs typeface="Calibri"/>
              </a:rPr>
              <a:t>Vid utebliven leverans utgår vite per timme, omedelbart från och med den tid då leveransen uteblir</a:t>
            </a:r>
          </a:p>
          <a:p>
            <a:r>
              <a:rPr lang="sv-SE" sz="2000" dirty="0">
                <a:cs typeface="Calibri"/>
              </a:rPr>
              <a:t>Vid försening upp till en timme utgår inget vite</a:t>
            </a:r>
          </a:p>
          <a:p>
            <a:r>
              <a:rPr lang="sv-SE" sz="2000" dirty="0">
                <a:cs typeface="Calibri"/>
              </a:rPr>
              <a:t>Dokumentera frånvaron: datum, tid och orsak</a:t>
            </a:r>
          </a:p>
          <a:p>
            <a:endParaRPr lang="sv-SE" sz="2000" dirty="0">
              <a:latin typeface="Calibri"/>
              <a:cs typeface="Calibri"/>
            </a:endParaRPr>
          </a:p>
          <a:p>
            <a:endParaRPr lang="sv-SE" dirty="0"/>
          </a:p>
        </p:txBody>
      </p:sp>
      <p:sp>
        <p:nvSpPr>
          <p:cNvPr id="4" name="Platshållare för datum 3">
            <a:extLst>
              <a:ext uri="{FF2B5EF4-FFF2-40B4-BE49-F238E27FC236}">
                <a16:creationId xmlns:a16="http://schemas.microsoft.com/office/drawing/2014/main" id="{CA56FF20-3815-185E-FDAB-A89C4E51C935}"/>
              </a:ext>
            </a:extLst>
          </p:cNvPr>
          <p:cNvSpPr>
            <a:spLocks noGrp="1"/>
          </p:cNvSpPr>
          <p:nvPr>
            <p:ph type="dt" sz="half" idx="14"/>
          </p:nvPr>
        </p:nvSpPr>
        <p:spPr/>
        <p:txBody>
          <a:bodyPr/>
          <a:lstStyle/>
          <a:p>
            <a:fld id="{094EC4B8-68CD-44A3-B172-19A87347D395}" type="datetime1">
              <a:rPr lang="sv-SE" smtClean="0"/>
              <a:t>2026-02-09</a:t>
            </a:fld>
            <a:endParaRPr lang="sv-SE"/>
          </a:p>
        </p:txBody>
      </p:sp>
    </p:spTree>
    <p:extLst>
      <p:ext uri="{BB962C8B-B14F-4D97-AF65-F5344CB8AC3E}">
        <p14:creationId xmlns:p14="http://schemas.microsoft.com/office/powerpoint/2010/main" val="3391861361"/>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98AA859F-668A-5E7E-D8BE-93623269F301}"/>
              </a:ext>
            </a:extLst>
          </p:cNvPr>
          <p:cNvSpPr>
            <a:spLocks noGrp="1"/>
          </p:cNvSpPr>
          <p:nvPr>
            <p:ph type="title"/>
          </p:nvPr>
        </p:nvSpPr>
        <p:spPr/>
        <p:txBody>
          <a:bodyPr/>
          <a:lstStyle/>
          <a:p>
            <a:r>
              <a:rPr lang="sv-SE" dirty="0"/>
              <a:t>Vitesnivåer, utebliven leverans</a:t>
            </a:r>
          </a:p>
        </p:txBody>
      </p:sp>
      <p:sp>
        <p:nvSpPr>
          <p:cNvPr id="3" name="Platshållare för innehåll 2">
            <a:extLst>
              <a:ext uri="{FF2B5EF4-FFF2-40B4-BE49-F238E27FC236}">
                <a16:creationId xmlns:a16="http://schemas.microsoft.com/office/drawing/2014/main" id="{D22F6861-7BAD-408F-F5A5-3E1DA08FD71A}"/>
              </a:ext>
            </a:extLst>
          </p:cNvPr>
          <p:cNvSpPr>
            <a:spLocks noGrp="1"/>
          </p:cNvSpPr>
          <p:nvPr>
            <p:ph sz="quarter" idx="13"/>
          </p:nvPr>
        </p:nvSpPr>
        <p:spPr/>
        <p:txBody>
          <a:bodyPr/>
          <a:lstStyle/>
          <a:p>
            <a:r>
              <a:rPr lang="sv-SE" sz="2000" dirty="0">
                <a:cs typeface="Times New Roman"/>
              </a:rPr>
              <a:t>Vite utgår per timme leveransen uteblir, from uppdragets starttid och maximalt under 40 timmar</a:t>
            </a:r>
            <a:endParaRPr lang="en-US" sz="2000" dirty="0">
              <a:cs typeface="Times New Roman"/>
            </a:endParaRPr>
          </a:p>
          <a:p>
            <a:r>
              <a:rPr lang="sv-SE" sz="2000" dirty="0">
                <a:solidFill>
                  <a:srgbClr val="000000"/>
                </a:solidFill>
                <a:cs typeface="Times New Roman"/>
              </a:rPr>
              <a:t>Vitesfaktura ska utfärdas snarast, dock senast sex månader efter händelsen</a:t>
            </a:r>
          </a:p>
          <a:p>
            <a:endParaRPr lang="sv-SE" dirty="0"/>
          </a:p>
        </p:txBody>
      </p:sp>
      <p:sp>
        <p:nvSpPr>
          <p:cNvPr id="4" name="Platshållare för datum 3">
            <a:extLst>
              <a:ext uri="{FF2B5EF4-FFF2-40B4-BE49-F238E27FC236}">
                <a16:creationId xmlns:a16="http://schemas.microsoft.com/office/drawing/2014/main" id="{9CE2895A-39E0-D1A0-367C-7D9783427EB5}"/>
              </a:ext>
            </a:extLst>
          </p:cNvPr>
          <p:cNvSpPr>
            <a:spLocks noGrp="1"/>
          </p:cNvSpPr>
          <p:nvPr>
            <p:ph type="dt" sz="half" idx="14"/>
          </p:nvPr>
        </p:nvSpPr>
        <p:spPr/>
        <p:txBody>
          <a:bodyPr/>
          <a:lstStyle/>
          <a:p>
            <a:fld id="{094EC4B8-68CD-44A3-B172-19A87347D395}" type="datetime1">
              <a:rPr lang="sv-SE" smtClean="0"/>
              <a:t>2026-02-09</a:t>
            </a:fld>
            <a:endParaRPr lang="sv-SE"/>
          </a:p>
        </p:txBody>
      </p:sp>
    </p:spTree>
    <p:extLst>
      <p:ext uri="{BB962C8B-B14F-4D97-AF65-F5344CB8AC3E}">
        <p14:creationId xmlns:p14="http://schemas.microsoft.com/office/powerpoint/2010/main" val="3539880033"/>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latshållare för innehåll 4" descr="En bild som visar text, skärmbild, Teckensnitt, linje&#10;&#10;Automatiskt genererad beskrivning">
            <a:extLst>
              <a:ext uri="{FF2B5EF4-FFF2-40B4-BE49-F238E27FC236}">
                <a16:creationId xmlns:a16="http://schemas.microsoft.com/office/drawing/2014/main" id="{AADD0C13-DC6F-47B5-FF3B-3E4895AA783F}"/>
              </a:ext>
            </a:extLst>
          </p:cNvPr>
          <p:cNvPicPr>
            <a:picLocks noGrp="1" noChangeAspect="1"/>
          </p:cNvPicPr>
          <p:nvPr>
            <p:ph sz="quarter" idx="13"/>
          </p:nvPr>
        </p:nvPicPr>
        <p:blipFill>
          <a:blip r:embed="rId3"/>
          <a:stretch>
            <a:fillRect/>
          </a:stretch>
        </p:blipFill>
        <p:spPr>
          <a:xfrm>
            <a:off x="1100666" y="2129135"/>
            <a:ext cx="6564085" cy="1683924"/>
          </a:xfrm>
          <a:prstGeom prst="rect">
            <a:avLst/>
          </a:prstGeom>
        </p:spPr>
      </p:pic>
      <p:sp>
        <p:nvSpPr>
          <p:cNvPr id="2" name="Rubrik 1">
            <a:extLst>
              <a:ext uri="{FF2B5EF4-FFF2-40B4-BE49-F238E27FC236}">
                <a16:creationId xmlns:a16="http://schemas.microsoft.com/office/drawing/2014/main" id="{E64FE6C5-63E1-8E0B-7AD9-5104769FC38A}"/>
              </a:ext>
            </a:extLst>
          </p:cNvPr>
          <p:cNvSpPr>
            <a:spLocks noGrp="1"/>
          </p:cNvSpPr>
          <p:nvPr>
            <p:ph type="title"/>
          </p:nvPr>
        </p:nvSpPr>
        <p:spPr/>
        <p:txBody>
          <a:bodyPr/>
          <a:lstStyle/>
          <a:p>
            <a:r>
              <a:rPr lang="sv-SE" dirty="0"/>
              <a:t>Vitesnivåer, utebliven leverans</a:t>
            </a:r>
          </a:p>
        </p:txBody>
      </p:sp>
      <p:sp>
        <p:nvSpPr>
          <p:cNvPr id="4" name="Platshållare för datum 3">
            <a:extLst>
              <a:ext uri="{FF2B5EF4-FFF2-40B4-BE49-F238E27FC236}">
                <a16:creationId xmlns:a16="http://schemas.microsoft.com/office/drawing/2014/main" id="{10C4B63B-4059-46E7-4DC1-1F3A6694072A}"/>
              </a:ext>
            </a:extLst>
          </p:cNvPr>
          <p:cNvSpPr>
            <a:spLocks noGrp="1"/>
          </p:cNvSpPr>
          <p:nvPr>
            <p:ph type="dt" sz="half" idx="14"/>
          </p:nvPr>
        </p:nvSpPr>
        <p:spPr/>
        <p:txBody>
          <a:bodyPr/>
          <a:lstStyle/>
          <a:p>
            <a:fld id="{094EC4B8-68CD-44A3-B172-19A87347D395}" type="datetime1">
              <a:rPr lang="sv-SE" smtClean="0"/>
              <a:t>2026-02-09</a:t>
            </a:fld>
            <a:endParaRPr lang="sv-SE"/>
          </a:p>
        </p:txBody>
      </p:sp>
      <p:pic>
        <p:nvPicPr>
          <p:cNvPr id="6" name="Bildobjekt 5" descr="En bild som visar text, skärmbild, Teckensnitt, nummer&#10;&#10;Automatiskt genererad beskrivning">
            <a:extLst>
              <a:ext uri="{FF2B5EF4-FFF2-40B4-BE49-F238E27FC236}">
                <a16:creationId xmlns:a16="http://schemas.microsoft.com/office/drawing/2014/main" id="{F4D71547-D8A3-515E-6002-0E1A3D70BF25}"/>
              </a:ext>
            </a:extLst>
          </p:cNvPr>
          <p:cNvPicPr>
            <a:picLocks noChangeAspect="1"/>
          </p:cNvPicPr>
          <p:nvPr/>
        </p:nvPicPr>
        <p:blipFill>
          <a:blip r:embed="rId4"/>
          <a:stretch>
            <a:fillRect/>
          </a:stretch>
        </p:blipFill>
        <p:spPr>
          <a:xfrm>
            <a:off x="1100666" y="4093139"/>
            <a:ext cx="6564085" cy="1564341"/>
          </a:xfrm>
          <a:prstGeom prst="rect">
            <a:avLst/>
          </a:prstGeom>
        </p:spPr>
      </p:pic>
    </p:spTree>
    <p:extLst>
      <p:ext uri="{BB962C8B-B14F-4D97-AF65-F5344CB8AC3E}">
        <p14:creationId xmlns:p14="http://schemas.microsoft.com/office/powerpoint/2010/main" val="2838926682"/>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135A986D-1F6D-9C69-AD10-8C196B0B27BF}"/>
              </a:ext>
            </a:extLst>
          </p:cNvPr>
          <p:cNvSpPr>
            <a:spLocks noGrp="1"/>
          </p:cNvSpPr>
          <p:nvPr>
            <p:ph type="title"/>
          </p:nvPr>
        </p:nvSpPr>
        <p:spPr/>
        <p:txBody>
          <a:bodyPr/>
          <a:lstStyle/>
          <a:p>
            <a:r>
              <a:rPr lang="sv-SE" sz="3200" dirty="0">
                <a:cs typeface="Calibri"/>
              </a:rPr>
              <a:t>Kompetensbrist, samarbetssvårigheter, patientsäkerhetsrisker</a:t>
            </a:r>
            <a:endParaRPr lang="sv-SE" sz="3200" dirty="0"/>
          </a:p>
        </p:txBody>
      </p:sp>
      <p:sp>
        <p:nvSpPr>
          <p:cNvPr id="3" name="Platshållare för innehåll 2">
            <a:extLst>
              <a:ext uri="{FF2B5EF4-FFF2-40B4-BE49-F238E27FC236}">
                <a16:creationId xmlns:a16="http://schemas.microsoft.com/office/drawing/2014/main" id="{DC20BD7D-C8BA-DE94-6ABC-1204FE4025A3}"/>
              </a:ext>
            </a:extLst>
          </p:cNvPr>
          <p:cNvSpPr>
            <a:spLocks noGrp="1"/>
          </p:cNvSpPr>
          <p:nvPr>
            <p:ph sz="quarter" idx="13"/>
          </p:nvPr>
        </p:nvSpPr>
        <p:spPr/>
        <p:txBody>
          <a:bodyPr/>
          <a:lstStyle/>
          <a:p>
            <a:pPr marL="342900" indent="-342900"/>
            <a:r>
              <a:rPr lang="sv-SE" sz="2000" dirty="0">
                <a:cs typeface="Calibri"/>
              </a:rPr>
              <a:t>Beställaren har rätt att kräva utbyte av en konsult </a:t>
            </a:r>
          </a:p>
          <a:p>
            <a:pPr marL="800100" lvl="1" indent="-342900"/>
            <a:r>
              <a:rPr lang="sv-SE" dirty="0">
                <a:cs typeface="Calibri"/>
              </a:rPr>
              <a:t>som beställaren anser sakna erforderlig kompetens  </a:t>
            </a:r>
          </a:p>
          <a:p>
            <a:pPr marL="800100" lvl="1" indent="-342900"/>
            <a:r>
              <a:rPr lang="sv-SE" dirty="0">
                <a:cs typeface="Calibri"/>
              </a:rPr>
              <a:t>med vilken beställaren anser sig ha stora samarbetssvårigheter</a:t>
            </a:r>
          </a:p>
          <a:p>
            <a:pPr marL="800100" lvl="1" indent="-342900"/>
            <a:r>
              <a:rPr lang="sv-SE" dirty="0">
                <a:cs typeface="Calibri"/>
              </a:rPr>
              <a:t>när patientsäkerheten anses vara i fara</a:t>
            </a:r>
          </a:p>
          <a:p>
            <a:pPr marL="342900" indent="-342900"/>
            <a:r>
              <a:rPr lang="sv-SE" sz="2000" dirty="0">
                <a:cs typeface="Calibri"/>
              </a:rPr>
              <a:t>Vid reklamation som beror på att konsult innebär en patientrisk utgår ej ersättning för den tid konsulten tjänstgjort</a:t>
            </a:r>
          </a:p>
          <a:p>
            <a:pPr marL="342900" indent="-342900"/>
            <a:r>
              <a:rPr lang="sv-SE" sz="2000" dirty="0">
                <a:cs typeface="Calibri"/>
              </a:rPr>
              <a:t>Beställaren ska informera leverantören varför utbyte krävs och när det senast ska ske</a:t>
            </a:r>
          </a:p>
          <a:p>
            <a:pPr marL="0" indent="0">
              <a:buNone/>
            </a:pPr>
            <a:endParaRPr lang="sv-SE" dirty="0"/>
          </a:p>
        </p:txBody>
      </p:sp>
      <p:sp>
        <p:nvSpPr>
          <p:cNvPr id="4" name="Platshållare för datum 3">
            <a:extLst>
              <a:ext uri="{FF2B5EF4-FFF2-40B4-BE49-F238E27FC236}">
                <a16:creationId xmlns:a16="http://schemas.microsoft.com/office/drawing/2014/main" id="{522A5734-588F-1F36-1510-E8A8D002295E}"/>
              </a:ext>
            </a:extLst>
          </p:cNvPr>
          <p:cNvSpPr>
            <a:spLocks noGrp="1"/>
          </p:cNvSpPr>
          <p:nvPr>
            <p:ph type="dt" sz="half" idx="14"/>
          </p:nvPr>
        </p:nvSpPr>
        <p:spPr/>
        <p:txBody>
          <a:bodyPr/>
          <a:lstStyle/>
          <a:p>
            <a:fld id="{094EC4B8-68CD-44A3-B172-19A87347D395}" type="datetime1">
              <a:rPr lang="sv-SE" smtClean="0"/>
              <a:t>2026-02-09</a:t>
            </a:fld>
            <a:endParaRPr lang="sv-SE"/>
          </a:p>
        </p:txBody>
      </p:sp>
    </p:spTree>
    <p:extLst>
      <p:ext uri="{BB962C8B-B14F-4D97-AF65-F5344CB8AC3E}">
        <p14:creationId xmlns:p14="http://schemas.microsoft.com/office/powerpoint/2010/main" val="1984818242"/>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135A986D-1F6D-9C69-AD10-8C196B0B27BF}"/>
              </a:ext>
            </a:extLst>
          </p:cNvPr>
          <p:cNvSpPr>
            <a:spLocks noGrp="1"/>
          </p:cNvSpPr>
          <p:nvPr>
            <p:ph type="title"/>
          </p:nvPr>
        </p:nvSpPr>
        <p:spPr/>
        <p:txBody>
          <a:bodyPr/>
          <a:lstStyle/>
          <a:p>
            <a:r>
              <a:rPr lang="sv-SE" sz="3200" dirty="0">
                <a:cs typeface="Calibri"/>
              </a:rPr>
              <a:t>Kompetensbrist, samarbetssvårigheter, patientsäkerhetsrisker</a:t>
            </a:r>
            <a:endParaRPr lang="sv-SE" sz="3200" dirty="0"/>
          </a:p>
        </p:txBody>
      </p:sp>
      <p:sp>
        <p:nvSpPr>
          <p:cNvPr id="3" name="Platshållare för innehåll 2">
            <a:extLst>
              <a:ext uri="{FF2B5EF4-FFF2-40B4-BE49-F238E27FC236}">
                <a16:creationId xmlns:a16="http://schemas.microsoft.com/office/drawing/2014/main" id="{DC20BD7D-C8BA-DE94-6ABC-1204FE4025A3}"/>
              </a:ext>
            </a:extLst>
          </p:cNvPr>
          <p:cNvSpPr>
            <a:spLocks noGrp="1"/>
          </p:cNvSpPr>
          <p:nvPr>
            <p:ph sz="quarter" idx="13"/>
          </p:nvPr>
        </p:nvSpPr>
        <p:spPr/>
        <p:txBody>
          <a:bodyPr/>
          <a:lstStyle/>
          <a:p>
            <a:r>
              <a:rPr lang="sv-SE" sz="2000" dirty="0">
                <a:cs typeface="Calibri"/>
              </a:rPr>
              <a:t>Vite utgår om godkänd ersättningskonsult inte erhålls från uppdragets starttid</a:t>
            </a:r>
            <a:endParaRPr lang="en-US" sz="2000" dirty="0">
              <a:cs typeface="Calibri"/>
            </a:endParaRPr>
          </a:p>
          <a:p>
            <a:pPr lvl="1"/>
            <a:r>
              <a:rPr lang="sv-SE" dirty="0">
                <a:cs typeface="Calibri"/>
              </a:rPr>
              <a:t>Vid utebliven leverans utgår vite per timme, omedelbart från och med den tid då leveransen uteblir</a:t>
            </a:r>
            <a:endParaRPr lang="sv-SE" dirty="0"/>
          </a:p>
          <a:p>
            <a:r>
              <a:rPr lang="sv-SE" sz="2000" dirty="0">
                <a:cs typeface="Calibri"/>
              </a:rPr>
              <a:t>Dokumentera det inträffade samt datum och tid</a:t>
            </a:r>
          </a:p>
          <a:p>
            <a:r>
              <a:rPr lang="sv-SE" sz="2000" dirty="0">
                <a:cs typeface="Calibri"/>
              </a:rPr>
              <a:t>Beställaren har rätt till ersättning för merkostnader när konsult inte fullgjort sitt uppdrag på ett tillfredställande sätt, till exempel om beställaren får kalla tillbaka patienter för nytt besök</a:t>
            </a:r>
          </a:p>
          <a:p>
            <a:endParaRPr lang="sv-SE" dirty="0"/>
          </a:p>
        </p:txBody>
      </p:sp>
      <p:sp>
        <p:nvSpPr>
          <p:cNvPr id="4" name="Platshållare för datum 3">
            <a:extLst>
              <a:ext uri="{FF2B5EF4-FFF2-40B4-BE49-F238E27FC236}">
                <a16:creationId xmlns:a16="http://schemas.microsoft.com/office/drawing/2014/main" id="{522A5734-588F-1F36-1510-E8A8D002295E}"/>
              </a:ext>
            </a:extLst>
          </p:cNvPr>
          <p:cNvSpPr>
            <a:spLocks noGrp="1"/>
          </p:cNvSpPr>
          <p:nvPr>
            <p:ph type="dt" sz="half" idx="14"/>
          </p:nvPr>
        </p:nvSpPr>
        <p:spPr/>
        <p:txBody>
          <a:bodyPr/>
          <a:lstStyle/>
          <a:p>
            <a:fld id="{094EC4B8-68CD-44A3-B172-19A87347D395}" type="datetime1">
              <a:rPr lang="sv-SE" smtClean="0"/>
              <a:t>2026-02-09</a:t>
            </a:fld>
            <a:endParaRPr lang="sv-SE"/>
          </a:p>
        </p:txBody>
      </p:sp>
    </p:spTree>
    <p:extLst>
      <p:ext uri="{BB962C8B-B14F-4D97-AF65-F5344CB8AC3E}">
        <p14:creationId xmlns:p14="http://schemas.microsoft.com/office/powerpoint/2010/main" val="4218147215"/>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4F432221-E2E1-5779-34B9-507E98FAA8A4}"/>
              </a:ext>
            </a:extLst>
          </p:cNvPr>
          <p:cNvSpPr>
            <a:spLocks noGrp="1"/>
          </p:cNvSpPr>
          <p:nvPr>
            <p:ph type="title"/>
          </p:nvPr>
        </p:nvSpPr>
        <p:spPr/>
        <p:txBody>
          <a:bodyPr/>
          <a:lstStyle/>
          <a:p>
            <a:r>
              <a:rPr lang="sv-SE" dirty="0">
                <a:cs typeface="Calibri Light"/>
              </a:rPr>
              <a:t>Administrativa fel</a:t>
            </a:r>
            <a:endParaRPr lang="sv-SE" dirty="0"/>
          </a:p>
        </p:txBody>
      </p:sp>
      <p:sp>
        <p:nvSpPr>
          <p:cNvPr id="3" name="Platshållare för innehåll 2">
            <a:extLst>
              <a:ext uri="{FF2B5EF4-FFF2-40B4-BE49-F238E27FC236}">
                <a16:creationId xmlns:a16="http://schemas.microsoft.com/office/drawing/2014/main" id="{E07A1BC1-1619-8E00-1136-183BFFC44A6A}"/>
              </a:ext>
            </a:extLst>
          </p:cNvPr>
          <p:cNvSpPr>
            <a:spLocks noGrp="1"/>
          </p:cNvSpPr>
          <p:nvPr>
            <p:ph sz="quarter" idx="13"/>
          </p:nvPr>
        </p:nvSpPr>
        <p:spPr/>
        <p:txBody>
          <a:bodyPr vert="horz" lIns="91440" tIns="45720" rIns="91440" bIns="45720" rtlCol="0" anchor="t">
            <a:normAutofit/>
          </a:bodyPr>
          <a:lstStyle/>
          <a:p>
            <a:r>
              <a:rPr lang="sv-SE" dirty="0">
                <a:cs typeface="Calibri"/>
              </a:rPr>
              <a:t>Fakturering</a:t>
            </a:r>
          </a:p>
          <a:p>
            <a:pPr lvl="1"/>
            <a:r>
              <a:rPr lang="sv-SE" dirty="0">
                <a:cs typeface="Calibri"/>
              </a:rPr>
              <a:t>Faktureringsuppgifterna stämmer inte</a:t>
            </a:r>
          </a:p>
          <a:p>
            <a:pPr lvl="1"/>
            <a:r>
              <a:rPr lang="sv-SE" dirty="0">
                <a:cs typeface="Calibri"/>
              </a:rPr>
              <a:t>2 000 kronor avgift</a:t>
            </a:r>
          </a:p>
          <a:p>
            <a:r>
              <a:rPr lang="sv-SE" dirty="0">
                <a:cs typeface="Calibri"/>
              </a:rPr>
              <a:t>E-legitimation (SITHS-kort)</a:t>
            </a:r>
          </a:p>
          <a:p>
            <a:pPr lvl="1"/>
            <a:r>
              <a:rPr lang="sv-SE" dirty="0">
                <a:cs typeface="Calibri"/>
              </a:rPr>
              <a:t>Konsult saknar fungerande e-legitimation vid uppdragsstart </a:t>
            </a:r>
          </a:p>
          <a:p>
            <a:pPr lvl="1"/>
            <a:r>
              <a:rPr lang="sv-SE" dirty="0">
                <a:cs typeface="Calibri"/>
              </a:rPr>
              <a:t>2 000 kronor avgift</a:t>
            </a:r>
          </a:p>
        </p:txBody>
      </p:sp>
    </p:spTree>
    <p:extLst>
      <p:ext uri="{BB962C8B-B14F-4D97-AF65-F5344CB8AC3E}">
        <p14:creationId xmlns:p14="http://schemas.microsoft.com/office/powerpoint/2010/main" val="3245641009"/>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sv-SE" dirty="0"/>
              <a:t>Fakturering</a:t>
            </a:r>
          </a:p>
        </p:txBody>
      </p:sp>
      <p:sp>
        <p:nvSpPr>
          <p:cNvPr id="3" name="Platshållare för innehåll 2"/>
          <p:cNvSpPr>
            <a:spLocks noGrp="1"/>
          </p:cNvSpPr>
          <p:nvPr>
            <p:ph sz="quarter" idx="13"/>
          </p:nvPr>
        </p:nvSpPr>
        <p:spPr>
          <a:xfrm>
            <a:off x="1092200" y="1620970"/>
            <a:ext cx="8650817" cy="1531533"/>
          </a:xfrm>
        </p:spPr>
        <p:txBody>
          <a:bodyPr vert="horz" lIns="20825" tIns="10413" rIns="20825" bIns="10413" rtlCol="0" anchor="t">
            <a:normAutofit/>
          </a:bodyPr>
          <a:lstStyle/>
          <a:p>
            <a:r>
              <a:rPr lang="sv-SE" sz="2000" dirty="0"/>
              <a:t>Konsultens närvaroregistrering</a:t>
            </a:r>
          </a:p>
          <a:p>
            <a:r>
              <a:rPr lang="sv-SE" sz="2000" dirty="0"/>
              <a:t>Fakturans innehåll</a:t>
            </a:r>
          </a:p>
          <a:p>
            <a:r>
              <a:rPr lang="sv-SE" sz="2000" dirty="0"/>
              <a:t>Fakturans krav kan komma att ändras</a:t>
            </a:r>
          </a:p>
        </p:txBody>
      </p:sp>
      <p:sp>
        <p:nvSpPr>
          <p:cNvPr id="4" name="Platshållare för datum 3">
            <a:extLst>
              <a:ext uri="{FF2B5EF4-FFF2-40B4-BE49-F238E27FC236}">
                <a16:creationId xmlns:a16="http://schemas.microsoft.com/office/drawing/2014/main" id="{42F68671-0906-EE29-A5F1-92DA2F09D2A6}"/>
              </a:ext>
            </a:extLst>
          </p:cNvPr>
          <p:cNvSpPr>
            <a:spLocks noGrp="1"/>
          </p:cNvSpPr>
          <p:nvPr>
            <p:ph type="dt" sz="half" idx="14"/>
          </p:nvPr>
        </p:nvSpPr>
        <p:spPr/>
        <p:txBody>
          <a:bodyPr/>
          <a:lstStyle/>
          <a:p>
            <a:fld id="{9432B23E-8EB4-449F-B986-FCCDEE023F95}" type="datetime1">
              <a:rPr lang="sv-SE" smtClean="0"/>
              <a:t>2026-02-09</a:t>
            </a:fld>
            <a:endParaRPr lang="sv-SE"/>
          </a:p>
        </p:txBody>
      </p:sp>
      <p:sp>
        <p:nvSpPr>
          <p:cNvPr id="5" name="Platshållare för sidfot 4">
            <a:extLst>
              <a:ext uri="{FF2B5EF4-FFF2-40B4-BE49-F238E27FC236}">
                <a16:creationId xmlns:a16="http://schemas.microsoft.com/office/drawing/2014/main" id="{7F4B357D-D165-EA99-1B5B-55A62BC93805}"/>
              </a:ext>
            </a:extLst>
          </p:cNvPr>
          <p:cNvSpPr>
            <a:spLocks noGrp="1"/>
          </p:cNvSpPr>
          <p:nvPr>
            <p:ph type="ftr" sz="quarter" idx="15"/>
          </p:nvPr>
        </p:nvSpPr>
        <p:spPr/>
        <p:txBody>
          <a:bodyPr/>
          <a:lstStyle/>
          <a:p>
            <a:r>
              <a:rPr lang="sv-SE"/>
              <a:t>Sveriges regioner i samverkan</a:t>
            </a:r>
            <a:endParaRPr lang="sv-SE" dirty="0"/>
          </a:p>
        </p:txBody>
      </p:sp>
      <p:sp>
        <p:nvSpPr>
          <p:cNvPr id="7" name="Rubrik 1">
            <a:extLst>
              <a:ext uri="{FF2B5EF4-FFF2-40B4-BE49-F238E27FC236}">
                <a16:creationId xmlns:a16="http://schemas.microsoft.com/office/drawing/2014/main" id="{51967107-C967-F39E-314E-E62ADBF6BE37}"/>
              </a:ext>
            </a:extLst>
          </p:cNvPr>
          <p:cNvSpPr txBox="1">
            <a:spLocks/>
          </p:cNvSpPr>
          <p:nvPr/>
        </p:nvSpPr>
        <p:spPr>
          <a:xfrm>
            <a:off x="1109134" y="3280413"/>
            <a:ext cx="8642350" cy="341812"/>
          </a:xfrm>
          <a:prstGeom prst="rect">
            <a:avLst/>
          </a:prstGeom>
        </p:spPr>
        <p:txBody>
          <a:bodyPr vert="horz" lIns="0" tIns="0" rIns="0" bIns="0" rtlCol="0" anchor="b">
            <a:noAutofit/>
          </a:bodyPr>
          <a:lstStyle>
            <a:lvl1pPr algn="l" defTabSz="914400" rtl="0" eaLnBrk="1" latinLnBrk="0" hangingPunct="1">
              <a:lnSpc>
                <a:spcPct val="110000"/>
              </a:lnSpc>
              <a:spcBef>
                <a:spcPct val="0"/>
              </a:spcBef>
              <a:buNone/>
              <a:defRPr sz="3300" kern="1200">
                <a:solidFill>
                  <a:schemeClr val="tx1"/>
                </a:solidFill>
                <a:latin typeface="+mj-lt"/>
                <a:ea typeface="+mj-ea"/>
                <a:cs typeface="+mj-cs"/>
              </a:defRPr>
            </a:lvl1pPr>
          </a:lstStyle>
          <a:p>
            <a:r>
              <a:rPr lang="sv-SE" sz="2200" dirty="0"/>
              <a:t>Fakturan ska minst innehålla nedan information:</a:t>
            </a:r>
          </a:p>
        </p:txBody>
      </p:sp>
      <p:sp>
        <p:nvSpPr>
          <p:cNvPr id="8" name="Platshållare för innehåll 2">
            <a:extLst>
              <a:ext uri="{FF2B5EF4-FFF2-40B4-BE49-F238E27FC236}">
                <a16:creationId xmlns:a16="http://schemas.microsoft.com/office/drawing/2014/main" id="{74CC1787-84B7-8A18-D09F-B4E0E36ADF89}"/>
              </a:ext>
            </a:extLst>
          </p:cNvPr>
          <p:cNvSpPr txBox="1">
            <a:spLocks/>
          </p:cNvSpPr>
          <p:nvPr/>
        </p:nvSpPr>
        <p:spPr>
          <a:xfrm>
            <a:off x="1092199" y="3705499"/>
            <a:ext cx="8650817" cy="3152502"/>
          </a:xfrm>
          <a:prstGeom prst="rect">
            <a:avLst/>
          </a:prstGeom>
        </p:spPr>
        <p:txBody>
          <a:bodyPr vert="horz" lIns="20825" tIns="10413" rIns="20825" bIns="10413" rtlCol="0" anchor="t">
            <a:noAutofit/>
          </a:bodyPr>
          <a:lstStyle>
            <a:lvl1pPr marL="269875" indent="-269875" algn="l" defTabSz="914400" rtl="0" eaLnBrk="1" latinLnBrk="0" hangingPunct="1">
              <a:lnSpc>
                <a:spcPct val="130000"/>
              </a:lnSpc>
              <a:spcBef>
                <a:spcPts val="1000"/>
              </a:spcBef>
              <a:buFont typeface="Verdana" panose="020B0604030504040204" pitchFamily="34" charset="0"/>
              <a:buChar char="•"/>
              <a:defRPr sz="2200" kern="1200">
                <a:solidFill>
                  <a:schemeClr val="tx1"/>
                </a:solidFill>
                <a:latin typeface="+mn-lt"/>
                <a:ea typeface="+mn-ea"/>
                <a:cs typeface="+mn-cs"/>
              </a:defRPr>
            </a:lvl1pPr>
            <a:lvl2pPr marL="533400" indent="-266700" algn="l" defTabSz="914400" rtl="0" eaLnBrk="1" latinLnBrk="0" hangingPunct="1">
              <a:lnSpc>
                <a:spcPct val="130000"/>
              </a:lnSpc>
              <a:spcBef>
                <a:spcPts val="500"/>
              </a:spcBef>
              <a:buFont typeface="Verdana" panose="020B0604030504040204" pitchFamily="34" charset="0"/>
              <a:buChar char="–"/>
              <a:defRPr sz="2000" kern="1200">
                <a:solidFill>
                  <a:schemeClr val="tx1"/>
                </a:solidFill>
                <a:latin typeface="+mn-lt"/>
                <a:ea typeface="+mn-ea"/>
                <a:cs typeface="+mn-cs"/>
              </a:defRPr>
            </a:lvl2pPr>
            <a:lvl3pPr marL="812800" indent="-279400" algn="l" defTabSz="914400" rtl="0" eaLnBrk="1" latinLnBrk="0" hangingPunct="1">
              <a:lnSpc>
                <a:spcPct val="130000"/>
              </a:lnSpc>
              <a:spcBef>
                <a:spcPts val="500"/>
              </a:spcBef>
              <a:buFont typeface="Verdana" panose="020B0604030504040204" pitchFamily="34" charset="0"/>
              <a:buChar char="–"/>
              <a:defRPr sz="1800" kern="1200">
                <a:solidFill>
                  <a:schemeClr val="tx1"/>
                </a:solidFill>
                <a:latin typeface="+mn-lt"/>
                <a:ea typeface="+mn-ea"/>
                <a:cs typeface="+mn-cs"/>
              </a:defRPr>
            </a:lvl3pPr>
            <a:lvl4pPr marL="1079500" indent="-266700" algn="l" defTabSz="914400" rtl="0" eaLnBrk="1" latinLnBrk="0" hangingPunct="1">
              <a:lnSpc>
                <a:spcPct val="130000"/>
              </a:lnSpc>
              <a:spcBef>
                <a:spcPts val="500"/>
              </a:spcBef>
              <a:buFont typeface="Verdana" panose="020B0604030504040204" pitchFamily="34" charset="0"/>
              <a:buChar char="–"/>
              <a:tabLst>
                <a:tab pos="812800" algn="l"/>
              </a:tabLst>
              <a:defRPr sz="1600" kern="1200">
                <a:solidFill>
                  <a:schemeClr val="tx1"/>
                </a:solidFill>
                <a:latin typeface="+mn-lt"/>
                <a:ea typeface="+mn-ea"/>
                <a:cs typeface="+mn-cs"/>
              </a:defRPr>
            </a:lvl4pPr>
            <a:lvl5pPr marL="1346200" indent="-266700" algn="l" defTabSz="914400" rtl="0" eaLnBrk="1" latinLnBrk="0" hangingPunct="1">
              <a:lnSpc>
                <a:spcPct val="130000"/>
              </a:lnSpc>
              <a:spcBef>
                <a:spcPts val="500"/>
              </a:spcBef>
              <a:buFont typeface="Verdana" panose="020B060403050404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a:lstStyle>
          <a:p>
            <a:pPr marL="0" indent="0">
              <a:buNone/>
            </a:pPr>
            <a:r>
              <a:rPr lang="sv-SE" sz="1400" dirty="0"/>
              <a:t>• Avtalsnummer</a:t>
            </a:r>
            <a:br>
              <a:rPr lang="sv-SE" sz="1400" dirty="0"/>
            </a:br>
            <a:r>
              <a:rPr lang="sv-SE" sz="1400" dirty="0"/>
              <a:t>• Behörig beställare</a:t>
            </a:r>
            <a:br>
              <a:rPr lang="sv-SE" sz="1400" dirty="0"/>
            </a:br>
            <a:r>
              <a:rPr lang="sv-SE" sz="1400" dirty="0"/>
              <a:t>• Beställarens ID-nr (fakturareferens)</a:t>
            </a:r>
            <a:br>
              <a:rPr lang="sv-SE" sz="1400" dirty="0"/>
            </a:br>
            <a:r>
              <a:rPr lang="sv-SE" sz="1400" dirty="0"/>
              <a:t>• Uppdragsgivare - enhet/avdelning</a:t>
            </a:r>
            <a:br>
              <a:rPr lang="sv-SE" sz="1400" dirty="0"/>
            </a:br>
            <a:r>
              <a:rPr lang="sv-SE" sz="1400" dirty="0"/>
              <a:t>• Datum och tid då uppdraget genomfördes</a:t>
            </a:r>
            <a:br>
              <a:rPr lang="sv-SE" sz="1400" dirty="0"/>
            </a:br>
            <a:r>
              <a:rPr lang="sv-SE" sz="1400" dirty="0"/>
              <a:t>• Konsultens namn</a:t>
            </a:r>
            <a:br>
              <a:rPr lang="sv-SE" sz="1400" dirty="0"/>
            </a:br>
            <a:r>
              <a:rPr lang="sv-SE" sz="1400" dirty="0"/>
              <a:t>• Konsultens yrkeskategori</a:t>
            </a:r>
            <a:br>
              <a:rPr lang="sv-SE" sz="1400" dirty="0"/>
            </a:br>
            <a:r>
              <a:rPr lang="sv-SE" sz="1400" dirty="0"/>
              <a:t>• Antal timmar (ska specificeras med aktuellt timpris)</a:t>
            </a:r>
            <a:br>
              <a:rPr lang="sv-SE" sz="1400" dirty="0"/>
            </a:br>
            <a:r>
              <a:rPr lang="sv-SE" sz="1400" dirty="0"/>
              <a:t>• Avdrag för eventuell introduktion (ska specificeras med antal timmar)</a:t>
            </a:r>
            <a:br>
              <a:rPr lang="sv-SE" sz="1400" dirty="0"/>
            </a:br>
            <a:r>
              <a:rPr lang="sv-SE" sz="1400" dirty="0"/>
              <a:t>• Avdrag för eventuella raster under uppdraget</a:t>
            </a:r>
          </a:p>
        </p:txBody>
      </p:sp>
    </p:spTree>
    <p:extLst>
      <p:ext uri="{BB962C8B-B14F-4D97-AF65-F5344CB8AC3E}">
        <p14:creationId xmlns:p14="http://schemas.microsoft.com/office/powerpoint/2010/main" val="2502249935"/>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sv-SE" dirty="0"/>
              <a:t>Reklamation och hävning av avtal</a:t>
            </a:r>
          </a:p>
        </p:txBody>
      </p:sp>
      <p:sp>
        <p:nvSpPr>
          <p:cNvPr id="3" name="Platshållare för innehåll 2"/>
          <p:cNvSpPr>
            <a:spLocks noGrp="1"/>
          </p:cNvSpPr>
          <p:nvPr>
            <p:ph sz="quarter" idx="13"/>
          </p:nvPr>
        </p:nvSpPr>
        <p:spPr/>
        <p:txBody>
          <a:bodyPr vert="horz" lIns="20825" tIns="10413" rIns="20825" bIns="10413" rtlCol="0" anchor="t">
            <a:normAutofit/>
          </a:bodyPr>
          <a:lstStyle/>
          <a:p>
            <a:r>
              <a:rPr lang="sv-SE" dirty="0"/>
              <a:t>Skälig tid</a:t>
            </a:r>
          </a:p>
          <a:p>
            <a:r>
              <a:rPr lang="sv-SE" dirty="0"/>
              <a:t>Reklamation ska ske via e-post</a:t>
            </a:r>
            <a:endParaRPr lang="sv-SE" dirty="0">
              <a:cs typeface="Calibri"/>
            </a:endParaRPr>
          </a:p>
          <a:p>
            <a:r>
              <a:rPr lang="sv-SE" dirty="0"/>
              <a:t>Förutsättningar för hävning av avtal</a:t>
            </a:r>
          </a:p>
          <a:p>
            <a:r>
              <a:rPr lang="sv-SE" dirty="0"/>
              <a:t>Hävningsrätt</a:t>
            </a:r>
          </a:p>
          <a:p>
            <a:endParaRPr lang="sv-SE" dirty="0"/>
          </a:p>
        </p:txBody>
      </p:sp>
      <p:sp>
        <p:nvSpPr>
          <p:cNvPr id="4" name="Platshållare för datum 3">
            <a:extLst>
              <a:ext uri="{FF2B5EF4-FFF2-40B4-BE49-F238E27FC236}">
                <a16:creationId xmlns:a16="http://schemas.microsoft.com/office/drawing/2014/main" id="{CD469FA8-3E40-3A2C-9182-2CA8C4F88D37}"/>
              </a:ext>
            </a:extLst>
          </p:cNvPr>
          <p:cNvSpPr>
            <a:spLocks noGrp="1"/>
          </p:cNvSpPr>
          <p:nvPr>
            <p:ph type="dt" sz="half" idx="14"/>
          </p:nvPr>
        </p:nvSpPr>
        <p:spPr/>
        <p:txBody>
          <a:bodyPr/>
          <a:lstStyle/>
          <a:p>
            <a:fld id="{5703ADE5-C465-426B-96F6-A4CD214A4C52}" type="datetime1">
              <a:rPr lang="sv-SE" smtClean="0"/>
              <a:t>2026-02-09</a:t>
            </a:fld>
            <a:endParaRPr lang="sv-SE"/>
          </a:p>
        </p:txBody>
      </p:sp>
      <p:sp>
        <p:nvSpPr>
          <p:cNvPr id="5" name="Platshållare för sidfot 4">
            <a:extLst>
              <a:ext uri="{FF2B5EF4-FFF2-40B4-BE49-F238E27FC236}">
                <a16:creationId xmlns:a16="http://schemas.microsoft.com/office/drawing/2014/main" id="{61BD3F31-97C6-869D-D9E2-5E0A75EF246F}"/>
              </a:ext>
            </a:extLst>
          </p:cNvPr>
          <p:cNvSpPr>
            <a:spLocks noGrp="1"/>
          </p:cNvSpPr>
          <p:nvPr>
            <p:ph type="ftr" sz="quarter" idx="15"/>
          </p:nvPr>
        </p:nvSpPr>
        <p:spPr/>
        <p:txBody>
          <a:bodyPr/>
          <a:lstStyle/>
          <a:p>
            <a:r>
              <a:rPr lang="sv-SE"/>
              <a:t>Sveriges regioner i samverkan</a:t>
            </a:r>
            <a:endParaRPr lang="sv-SE" dirty="0"/>
          </a:p>
        </p:txBody>
      </p:sp>
    </p:spTree>
    <p:extLst>
      <p:ext uri="{BB962C8B-B14F-4D97-AF65-F5344CB8AC3E}">
        <p14:creationId xmlns:p14="http://schemas.microsoft.com/office/powerpoint/2010/main" val="4289171280"/>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latshållare för datum 3">
            <a:extLst>
              <a:ext uri="{FF2B5EF4-FFF2-40B4-BE49-F238E27FC236}">
                <a16:creationId xmlns:a16="http://schemas.microsoft.com/office/drawing/2014/main" id="{41A9AAF3-39E2-AB2A-7712-5297A7DE2427}"/>
              </a:ext>
            </a:extLst>
          </p:cNvPr>
          <p:cNvSpPr>
            <a:spLocks noGrp="1"/>
          </p:cNvSpPr>
          <p:nvPr>
            <p:ph type="dt" sz="half" idx="10"/>
          </p:nvPr>
        </p:nvSpPr>
        <p:spPr/>
        <p:txBody>
          <a:bodyPr/>
          <a:lstStyle/>
          <a:p>
            <a:fld id="{A5513507-3CA1-4177-BA23-1AB0C019EBDC}" type="datetime1">
              <a:rPr lang="sv-SE" smtClean="0"/>
              <a:t>2026-02-09</a:t>
            </a:fld>
            <a:endParaRPr lang="sv-SE"/>
          </a:p>
        </p:txBody>
      </p:sp>
      <p:sp>
        <p:nvSpPr>
          <p:cNvPr id="2" name="Rubrik 1">
            <a:extLst>
              <a:ext uri="{FF2B5EF4-FFF2-40B4-BE49-F238E27FC236}">
                <a16:creationId xmlns:a16="http://schemas.microsoft.com/office/drawing/2014/main" id="{6513F3DC-787F-E856-1743-1A0FBB201674}"/>
              </a:ext>
            </a:extLst>
          </p:cNvPr>
          <p:cNvSpPr>
            <a:spLocks noGrp="1"/>
          </p:cNvSpPr>
          <p:nvPr>
            <p:ph type="title" idx="4294967295"/>
          </p:nvPr>
        </p:nvSpPr>
        <p:spPr>
          <a:xfrm>
            <a:off x="613611" y="278212"/>
            <a:ext cx="8642350" cy="406490"/>
          </a:xfrm>
        </p:spPr>
        <p:txBody>
          <a:bodyPr/>
          <a:lstStyle/>
          <a:p>
            <a:r>
              <a:rPr lang="sv-SE" sz="1800" dirty="0">
                <a:latin typeface="+mn-lt"/>
                <a:cs typeface="Calibri Light"/>
              </a:rPr>
              <a:t>Avvikelse- och reklamationsblankett - Vårdverksamheten</a:t>
            </a:r>
            <a:endParaRPr lang="sv-SE" sz="1800" dirty="0"/>
          </a:p>
        </p:txBody>
      </p:sp>
      <p:sp>
        <p:nvSpPr>
          <p:cNvPr id="5" name="Platshållare för sidfot 4">
            <a:extLst>
              <a:ext uri="{FF2B5EF4-FFF2-40B4-BE49-F238E27FC236}">
                <a16:creationId xmlns:a16="http://schemas.microsoft.com/office/drawing/2014/main" id="{48FA1A9E-C8F0-A523-347F-5AD035AD265A}"/>
              </a:ext>
            </a:extLst>
          </p:cNvPr>
          <p:cNvSpPr>
            <a:spLocks noGrp="1"/>
          </p:cNvSpPr>
          <p:nvPr>
            <p:ph type="ftr" sz="quarter" idx="11"/>
          </p:nvPr>
        </p:nvSpPr>
        <p:spPr/>
        <p:txBody>
          <a:bodyPr/>
          <a:lstStyle/>
          <a:p>
            <a:r>
              <a:rPr lang="sv-SE"/>
              <a:t>Sveriges regioner i samverkan</a:t>
            </a:r>
            <a:endParaRPr lang="sv-SE" dirty="0"/>
          </a:p>
        </p:txBody>
      </p:sp>
      <p:grpSp>
        <p:nvGrpSpPr>
          <p:cNvPr id="7" name="Grupp 6">
            <a:extLst>
              <a:ext uri="{FF2B5EF4-FFF2-40B4-BE49-F238E27FC236}">
                <a16:creationId xmlns:a16="http://schemas.microsoft.com/office/drawing/2014/main" id="{46ADA8CB-90E2-ABCB-79A3-89783EF39708}"/>
              </a:ext>
            </a:extLst>
          </p:cNvPr>
          <p:cNvGrpSpPr/>
          <p:nvPr/>
        </p:nvGrpSpPr>
        <p:grpSpPr>
          <a:xfrm>
            <a:off x="10791776" y="6390409"/>
            <a:ext cx="1147379" cy="331066"/>
            <a:chOff x="2309" y="0"/>
            <a:chExt cx="1009659" cy="591059"/>
          </a:xfrm>
          <a:solidFill>
            <a:schemeClr val="bg1">
              <a:lumMod val="85000"/>
            </a:schemeClr>
          </a:solidFill>
        </p:grpSpPr>
        <p:sp>
          <p:nvSpPr>
            <p:cNvPr id="8" name="Rektangel: rundade hörn 7">
              <a:extLst>
                <a:ext uri="{FF2B5EF4-FFF2-40B4-BE49-F238E27FC236}">
                  <a16:creationId xmlns:a16="http://schemas.microsoft.com/office/drawing/2014/main" id="{3B35AB00-8BD8-BC2E-BBE9-953FD7052EB6}"/>
                </a:ext>
              </a:extLst>
            </p:cNvPr>
            <p:cNvSpPr/>
            <p:nvPr/>
          </p:nvSpPr>
          <p:spPr>
            <a:xfrm>
              <a:off x="2309" y="0"/>
              <a:ext cx="1009659" cy="591059"/>
            </a:xfrm>
            <a:prstGeom prst="roundRect">
              <a:avLst>
                <a:gd name="adj" fmla="val 10000"/>
              </a:avLst>
            </a:prstGeom>
            <a:grp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a:lstStyle/>
            <a:p>
              <a:endParaRPr lang="sv-SE"/>
            </a:p>
          </p:txBody>
        </p:sp>
        <p:sp>
          <p:nvSpPr>
            <p:cNvPr id="9" name="Rektangel: rundade hörn 4">
              <a:extLst>
                <a:ext uri="{FF2B5EF4-FFF2-40B4-BE49-F238E27FC236}">
                  <a16:creationId xmlns:a16="http://schemas.microsoft.com/office/drawing/2014/main" id="{C91B9BF3-3973-7469-4236-D503C713F013}"/>
                </a:ext>
              </a:extLst>
            </p:cNvPr>
            <p:cNvSpPr txBox="1"/>
            <p:nvPr/>
          </p:nvSpPr>
          <p:spPr>
            <a:xfrm>
              <a:off x="19621" y="17312"/>
              <a:ext cx="975035" cy="556435"/>
            </a:xfrm>
            <a:prstGeom prst="rect">
              <a:avLst/>
            </a:prstGeom>
            <a:solidFill>
              <a:srgbClr val="FD5930"/>
            </a:solidFill>
          </p:spPr>
          <p:style>
            <a:lnRef idx="0">
              <a:scrgbClr r="0" g="0" b="0"/>
            </a:lnRef>
            <a:fillRef idx="0">
              <a:scrgbClr r="0" g="0" b="0"/>
            </a:fillRef>
            <a:effectRef idx="0">
              <a:scrgbClr r="0" g="0" b="0"/>
            </a:effectRef>
            <a:fontRef idx="minor">
              <a:schemeClr val="lt1"/>
            </a:fontRef>
          </p:style>
          <p:txBody>
            <a:bodyPr spcFirstLastPara="0" vert="horz" wrap="square" lIns="41910" tIns="41910" rIns="41910" bIns="41910" numCol="1" spcCol="1270" anchor="ctr" anchorCtr="0">
              <a:noAutofit/>
            </a:bodyPr>
            <a:lstStyle/>
            <a:p>
              <a:pPr marL="0" lvl="0" indent="0" algn="ctr" defTabSz="488950">
                <a:lnSpc>
                  <a:spcPct val="90000"/>
                </a:lnSpc>
                <a:spcBef>
                  <a:spcPct val="0"/>
                </a:spcBef>
                <a:spcAft>
                  <a:spcPct val="35000"/>
                </a:spcAft>
                <a:buNone/>
              </a:pPr>
              <a:r>
                <a:rPr lang="sv-SE" sz="1100" kern="1200" dirty="0">
                  <a:solidFill>
                    <a:schemeClr val="tx1"/>
                  </a:solidFill>
                </a:rPr>
                <a:t>Avvikelser</a:t>
              </a:r>
            </a:p>
          </p:txBody>
        </p:sp>
      </p:grpSp>
      <p:pic>
        <p:nvPicPr>
          <p:cNvPr id="19" name="Bildobjekt 18">
            <a:extLst>
              <a:ext uri="{FF2B5EF4-FFF2-40B4-BE49-F238E27FC236}">
                <a16:creationId xmlns:a16="http://schemas.microsoft.com/office/drawing/2014/main" id="{A7E95EF0-1698-099F-2372-DF45D9386882}"/>
              </a:ext>
            </a:extLst>
          </p:cNvPr>
          <p:cNvPicPr>
            <a:picLocks noChangeAspect="1"/>
          </p:cNvPicPr>
          <p:nvPr/>
        </p:nvPicPr>
        <p:blipFill>
          <a:blip r:embed="rId3"/>
          <a:stretch>
            <a:fillRect/>
          </a:stretch>
        </p:blipFill>
        <p:spPr>
          <a:xfrm>
            <a:off x="613611" y="826389"/>
            <a:ext cx="4701121" cy="5912454"/>
          </a:xfrm>
          <a:prstGeom prst="rect">
            <a:avLst/>
          </a:prstGeom>
          <a:ln>
            <a:solidFill>
              <a:schemeClr val="tx1"/>
            </a:solidFill>
          </a:ln>
        </p:spPr>
      </p:pic>
      <p:pic>
        <p:nvPicPr>
          <p:cNvPr id="21" name="Bildobjekt 20">
            <a:extLst>
              <a:ext uri="{FF2B5EF4-FFF2-40B4-BE49-F238E27FC236}">
                <a16:creationId xmlns:a16="http://schemas.microsoft.com/office/drawing/2014/main" id="{A1CB6200-3CAA-9598-91BF-9C56B3B3FC92}"/>
              </a:ext>
            </a:extLst>
          </p:cNvPr>
          <p:cNvPicPr>
            <a:picLocks noChangeAspect="1"/>
          </p:cNvPicPr>
          <p:nvPr/>
        </p:nvPicPr>
        <p:blipFill>
          <a:blip r:embed="rId4"/>
          <a:stretch>
            <a:fillRect/>
          </a:stretch>
        </p:blipFill>
        <p:spPr>
          <a:xfrm>
            <a:off x="5921522" y="826389"/>
            <a:ext cx="4815822" cy="5970435"/>
          </a:xfrm>
          <a:prstGeom prst="rect">
            <a:avLst/>
          </a:prstGeom>
          <a:ln>
            <a:solidFill>
              <a:schemeClr val="tx1"/>
            </a:solidFill>
          </a:ln>
        </p:spPr>
      </p:pic>
    </p:spTree>
    <p:extLst>
      <p:ext uri="{BB962C8B-B14F-4D97-AF65-F5344CB8AC3E}">
        <p14:creationId xmlns:p14="http://schemas.microsoft.com/office/powerpoint/2010/main" val="9058878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latshållare för datum 3">
            <a:extLst>
              <a:ext uri="{FF2B5EF4-FFF2-40B4-BE49-F238E27FC236}">
                <a16:creationId xmlns:a16="http://schemas.microsoft.com/office/drawing/2014/main" id="{41A9AAF3-39E2-AB2A-7712-5297A7DE2427}"/>
              </a:ext>
            </a:extLst>
          </p:cNvPr>
          <p:cNvSpPr>
            <a:spLocks noGrp="1"/>
          </p:cNvSpPr>
          <p:nvPr>
            <p:ph type="dt" sz="half" idx="10"/>
          </p:nvPr>
        </p:nvSpPr>
        <p:spPr/>
        <p:txBody>
          <a:bodyPr/>
          <a:lstStyle/>
          <a:p>
            <a:fld id="{A5513507-3CA1-4177-BA23-1AB0C019EBDC}" type="datetime1">
              <a:rPr lang="sv-SE" smtClean="0"/>
              <a:t>2026-02-09</a:t>
            </a:fld>
            <a:endParaRPr lang="sv-SE"/>
          </a:p>
        </p:txBody>
      </p:sp>
      <p:sp>
        <p:nvSpPr>
          <p:cNvPr id="2" name="Rubrik 1">
            <a:extLst>
              <a:ext uri="{FF2B5EF4-FFF2-40B4-BE49-F238E27FC236}">
                <a16:creationId xmlns:a16="http://schemas.microsoft.com/office/drawing/2014/main" id="{6513F3DC-787F-E856-1743-1A0FBB201674}"/>
              </a:ext>
            </a:extLst>
          </p:cNvPr>
          <p:cNvSpPr>
            <a:spLocks noGrp="1"/>
          </p:cNvSpPr>
          <p:nvPr>
            <p:ph type="title" idx="4294967295"/>
          </p:nvPr>
        </p:nvSpPr>
        <p:spPr>
          <a:xfrm>
            <a:off x="613611" y="278212"/>
            <a:ext cx="8642350" cy="406490"/>
          </a:xfrm>
        </p:spPr>
        <p:txBody>
          <a:bodyPr/>
          <a:lstStyle/>
          <a:p>
            <a:r>
              <a:rPr lang="sv-SE" sz="1800" dirty="0">
                <a:latin typeface="+mn-lt"/>
                <a:cs typeface="Calibri Light"/>
              </a:rPr>
              <a:t>Avvikelse- och reklamationsblankett - Vårdverksamheten</a:t>
            </a:r>
            <a:endParaRPr lang="sv-SE" sz="1800" dirty="0"/>
          </a:p>
        </p:txBody>
      </p:sp>
      <p:sp>
        <p:nvSpPr>
          <p:cNvPr id="5" name="Platshållare för sidfot 4">
            <a:extLst>
              <a:ext uri="{FF2B5EF4-FFF2-40B4-BE49-F238E27FC236}">
                <a16:creationId xmlns:a16="http://schemas.microsoft.com/office/drawing/2014/main" id="{48FA1A9E-C8F0-A523-347F-5AD035AD265A}"/>
              </a:ext>
            </a:extLst>
          </p:cNvPr>
          <p:cNvSpPr>
            <a:spLocks noGrp="1"/>
          </p:cNvSpPr>
          <p:nvPr>
            <p:ph type="ftr" sz="quarter" idx="11"/>
          </p:nvPr>
        </p:nvSpPr>
        <p:spPr/>
        <p:txBody>
          <a:bodyPr/>
          <a:lstStyle/>
          <a:p>
            <a:r>
              <a:rPr lang="sv-SE"/>
              <a:t>Sveriges regioner i samverkan</a:t>
            </a:r>
            <a:endParaRPr lang="sv-SE" dirty="0"/>
          </a:p>
        </p:txBody>
      </p:sp>
      <p:grpSp>
        <p:nvGrpSpPr>
          <p:cNvPr id="7" name="Grupp 6">
            <a:extLst>
              <a:ext uri="{FF2B5EF4-FFF2-40B4-BE49-F238E27FC236}">
                <a16:creationId xmlns:a16="http://schemas.microsoft.com/office/drawing/2014/main" id="{46ADA8CB-90E2-ABCB-79A3-89783EF39708}"/>
              </a:ext>
            </a:extLst>
          </p:cNvPr>
          <p:cNvGrpSpPr/>
          <p:nvPr/>
        </p:nvGrpSpPr>
        <p:grpSpPr>
          <a:xfrm>
            <a:off x="10791776" y="6390409"/>
            <a:ext cx="1147379" cy="331066"/>
            <a:chOff x="2309" y="0"/>
            <a:chExt cx="1009659" cy="591059"/>
          </a:xfrm>
          <a:solidFill>
            <a:schemeClr val="bg1">
              <a:lumMod val="85000"/>
            </a:schemeClr>
          </a:solidFill>
        </p:grpSpPr>
        <p:sp>
          <p:nvSpPr>
            <p:cNvPr id="8" name="Rektangel: rundade hörn 7">
              <a:extLst>
                <a:ext uri="{FF2B5EF4-FFF2-40B4-BE49-F238E27FC236}">
                  <a16:creationId xmlns:a16="http://schemas.microsoft.com/office/drawing/2014/main" id="{3B35AB00-8BD8-BC2E-BBE9-953FD7052EB6}"/>
                </a:ext>
              </a:extLst>
            </p:cNvPr>
            <p:cNvSpPr/>
            <p:nvPr/>
          </p:nvSpPr>
          <p:spPr>
            <a:xfrm>
              <a:off x="2309" y="0"/>
              <a:ext cx="1009659" cy="591059"/>
            </a:xfrm>
            <a:prstGeom prst="roundRect">
              <a:avLst>
                <a:gd name="adj" fmla="val 10000"/>
              </a:avLst>
            </a:prstGeom>
            <a:grp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a:lstStyle/>
            <a:p>
              <a:endParaRPr lang="sv-SE"/>
            </a:p>
          </p:txBody>
        </p:sp>
        <p:sp>
          <p:nvSpPr>
            <p:cNvPr id="9" name="Rektangel: rundade hörn 4">
              <a:extLst>
                <a:ext uri="{FF2B5EF4-FFF2-40B4-BE49-F238E27FC236}">
                  <a16:creationId xmlns:a16="http://schemas.microsoft.com/office/drawing/2014/main" id="{C91B9BF3-3973-7469-4236-D503C713F013}"/>
                </a:ext>
              </a:extLst>
            </p:cNvPr>
            <p:cNvSpPr txBox="1"/>
            <p:nvPr/>
          </p:nvSpPr>
          <p:spPr>
            <a:xfrm>
              <a:off x="19621" y="17312"/>
              <a:ext cx="975035" cy="556435"/>
            </a:xfrm>
            <a:prstGeom prst="rect">
              <a:avLst/>
            </a:prstGeom>
            <a:solidFill>
              <a:srgbClr val="FD5930"/>
            </a:solidFill>
          </p:spPr>
          <p:style>
            <a:lnRef idx="0">
              <a:scrgbClr r="0" g="0" b="0"/>
            </a:lnRef>
            <a:fillRef idx="0">
              <a:scrgbClr r="0" g="0" b="0"/>
            </a:fillRef>
            <a:effectRef idx="0">
              <a:scrgbClr r="0" g="0" b="0"/>
            </a:effectRef>
            <a:fontRef idx="minor">
              <a:schemeClr val="lt1"/>
            </a:fontRef>
          </p:style>
          <p:txBody>
            <a:bodyPr spcFirstLastPara="0" vert="horz" wrap="square" lIns="41910" tIns="41910" rIns="41910" bIns="41910" numCol="1" spcCol="1270" anchor="ctr" anchorCtr="0">
              <a:noAutofit/>
            </a:bodyPr>
            <a:lstStyle/>
            <a:p>
              <a:pPr marL="0" lvl="0" indent="0" algn="ctr" defTabSz="488950">
                <a:lnSpc>
                  <a:spcPct val="90000"/>
                </a:lnSpc>
                <a:spcBef>
                  <a:spcPct val="0"/>
                </a:spcBef>
                <a:spcAft>
                  <a:spcPct val="35000"/>
                </a:spcAft>
                <a:buNone/>
              </a:pPr>
              <a:r>
                <a:rPr lang="sv-SE" sz="1100" kern="1200" dirty="0">
                  <a:solidFill>
                    <a:schemeClr val="tx1"/>
                  </a:solidFill>
                </a:rPr>
                <a:t>Avvikelser</a:t>
              </a:r>
            </a:p>
          </p:txBody>
        </p:sp>
      </p:grpSp>
      <p:pic>
        <p:nvPicPr>
          <p:cNvPr id="3" name="Bildobjekt 2">
            <a:extLst>
              <a:ext uri="{FF2B5EF4-FFF2-40B4-BE49-F238E27FC236}">
                <a16:creationId xmlns:a16="http://schemas.microsoft.com/office/drawing/2014/main" id="{3F78CF6B-E70B-BE44-7923-BBC5D6BC27B1}"/>
              </a:ext>
            </a:extLst>
          </p:cNvPr>
          <p:cNvPicPr>
            <a:picLocks noChangeAspect="1"/>
          </p:cNvPicPr>
          <p:nvPr/>
        </p:nvPicPr>
        <p:blipFill>
          <a:blip r:embed="rId3"/>
          <a:stretch>
            <a:fillRect/>
          </a:stretch>
        </p:blipFill>
        <p:spPr>
          <a:xfrm>
            <a:off x="6095999" y="952801"/>
            <a:ext cx="4260825" cy="5768674"/>
          </a:xfrm>
          <a:prstGeom prst="rect">
            <a:avLst/>
          </a:prstGeom>
          <a:ln>
            <a:solidFill>
              <a:schemeClr val="tx1"/>
            </a:solidFill>
          </a:ln>
        </p:spPr>
      </p:pic>
      <p:pic>
        <p:nvPicPr>
          <p:cNvPr id="10" name="Bildobjekt 9">
            <a:extLst>
              <a:ext uri="{FF2B5EF4-FFF2-40B4-BE49-F238E27FC236}">
                <a16:creationId xmlns:a16="http://schemas.microsoft.com/office/drawing/2014/main" id="{98CFB7A7-6E6E-F383-B827-E6B21AD9F7ED}"/>
              </a:ext>
            </a:extLst>
          </p:cNvPr>
          <p:cNvPicPr>
            <a:picLocks noChangeAspect="1"/>
          </p:cNvPicPr>
          <p:nvPr/>
        </p:nvPicPr>
        <p:blipFill>
          <a:blip r:embed="rId4"/>
          <a:stretch>
            <a:fillRect/>
          </a:stretch>
        </p:blipFill>
        <p:spPr>
          <a:xfrm>
            <a:off x="872837" y="952801"/>
            <a:ext cx="4444498" cy="5758977"/>
          </a:xfrm>
          <a:prstGeom prst="rect">
            <a:avLst/>
          </a:prstGeom>
          <a:ln>
            <a:solidFill>
              <a:schemeClr val="tx1"/>
            </a:solidFill>
          </a:ln>
        </p:spPr>
      </p:pic>
    </p:spTree>
    <p:extLst>
      <p:ext uri="{BB962C8B-B14F-4D97-AF65-F5344CB8AC3E}">
        <p14:creationId xmlns:p14="http://schemas.microsoft.com/office/powerpoint/2010/main" val="42229853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0" presetClass="entr" presetSubtype="0" fill="hold" nodeType="clickEffect">
                                  <p:stCondLst>
                                    <p:cond delay="1000"/>
                                  </p:stCondLst>
                                  <p:childTnLst>
                                    <p:set>
                                      <p:cBhvr>
                                        <p:cTn id="10" dur="1" fill="hold">
                                          <p:stCondLst>
                                            <p:cond delay="0"/>
                                          </p:stCondLst>
                                        </p:cTn>
                                        <p:tgtEl>
                                          <p:spTgt spid="3"/>
                                        </p:tgtEl>
                                        <p:attrNameLst>
                                          <p:attrName>style.visibility</p:attrName>
                                        </p:attrNameLst>
                                      </p:cBhvr>
                                      <p:to>
                                        <p:strVal val="visible"/>
                                      </p:to>
                                    </p:set>
                                    <p:animEffect transition="in" filter="fade">
                                      <p:cBhvr>
                                        <p:cTn id="11"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D7497E64-4E58-E317-B236-50E4B07B8190}"/>
              </a:ext>
            </a:extLst>
          </p:cNvPr>
          <p:cNvSpPr>
            <a:spLocks noGrp="1"/>
          </p:cNvSpPr>
          <p:nvPr>
            <p:ph type="title" idx="4294967295"/>
          </p:nvPr>
        </p:nvSpPr>
        <p:spPr>
          <a:xfrm>
            <a:off x="387350" y="458788"/>
            <a:ext cx="9274175" cy="995362"/>
          </a:xfrm>
        </p:spPr>
        <p:txBody>
          <a:bodyPr>
            <a:normAutofit/>
          </a:bodyPr>
          <a:lstStyle/>
          <a:p>
            <a:r>
              <a:rPr lang="sv-SE" sz="2800" dirty="0">
                <a:solidFill>
                  <a:srgbClr val="000000"/>
                </a:solidFill>
              </a:rPr>
              <a:t>Övergripande avtalsförvaltning</a:t>
            </a:r>
            <a:endParaRPr lang="sv-SE" sz="2800" dirty="0">
              <a:solidFill>
                <a:srgbClr val="000000"/>
              </a:solidFill>
              <a:ea typeface="Verdana"/>
            </a:endParaRPr>
          </a:p>
        </p:txBody>
      </p:sp>
      <p:sp>
        <p:nvSpPr>
          <p:cNvPr id="3" name="Platshållare för innehåll 2">
            <a:extLst>
              <a:ext uri="{FF2B5EF4-FFF2-40B4-BE49-F238E27FC236}">
                <a16:creationId xmlns:a16="http://schemas.microsoft.com/office/drawing/2014/main" id="{49523574-2242-E653-F4F9-B59EAFF26B91}"/>
              </a:ext>
            </a:extLst>
          </p:cNvPr>
          <p:cNvSpPr>
            <a:spLocks noGrp="1"/>
          </p:cNvSpPr>
          <p:nvPr>
            <p:ph idx="4294967295"/>
          </p:nvPr>
        </p:nvSpPr>
        <p:spPr>
          <a:xfrm>
            <a:off x="387350" y="1706563"/>
            <a:ext cx="8886825" cy="5151437"/>
          </a:xfrm>
        </p:spPr>
        <p:txBody>
          <a:bodyPr vert="horz" lIns="82917" tIns="41459" rIns="82917" bIns="41459" spcCol="180000" rtlCol="0" anchor="t">
            <a:normAutofit fontScale="92500" lnSpcReduction="20000"/>
          </a:bodyPr>
          <a:lstStyle/>
          <a:p>
            <a:pPr marL="180975" indent="-180975"/>
            <a:r>
              <a:rPr lang="sv-SE" sz="2100" dirty="0"/>
              <a:t> Norra sjukvårdsregionen</a:t>
            </a:r>
            <a:endParaRPr lang="sv-SE" sz="2100" dirty="0">
              <a:ea typeface="Verdana"/>
            </a:endParaRPr>
          </a:p>
          <a:p>
            <a:pPr lvl="1"/>
            <a:r>
              <a:rPr lang="sv-SE" sz="1600" dirty="0"/>
              <a:t>Ann Entall,</a:t>
            </a:r>
            <a:r>
              <a:rPr lang="sv-SE" sz="1600" dirty="0">
                <a:solidFill>
                  <a:srgbClr val="FF0000"/>
                </a:solidFill>
              </a:rPr>
              <a:t> </a:t>
            </a:r>
            <a:r>
              <a:rPr lang="sv-SE" sz="1600" dirty="0"/>
              <a:t>avtalscontroller, Region Västernorrland</a:t>
            </a:r>
            <a:endParaRPr lang="sv-SE" sz="1600" dirty="0">
              <a:ea typeface="Calibri"/>
              <a:cs typeface="Calibri" panose="020F0502020204030204"/>
            </a:endParaRPr>
          </a:p>
          <a:p>
            <a:pPr lvl="1"/>
            <a:r>
              <a:rPr lang="sv-SE" sz="1600" dirty="0">
                <a:cs typeface="Calibri" panose="020F0502020204030204"/>
              </a:rPr>
              <a:t>Eva-Britt Morin, avtalscontroller, Region Västerbotten</a:t>
            </a:r>
            <a:endParaRPr lang="sv-SE" sz="1600" dirty="0"/>
          </a:p>
          <a:p>
            <a:pPr marL="180975" indent="-180975"/>
            <a:r>
              <a:rPr lang="sv-SE" sz="2100" dirty="0"/>
              <a:t> Sjukvårdsregion Mellansverige </a:t>
            </a:r>
            <a:endParaRPr lang="sv-SE" sz="2100" dirty="0">
              <a:ea typeface="Verdana"/>
            </a:endParaRPr>
          </a:p>
          <a:p>
            <a:pPr lvl="1"/>
            <a:r>
              <a:rPr lang="sv-SE" sz="1600" dirty="0"/>
              <a:t>Linn Jansson, upphandlare, Region Uppsala</a:t>
            </a:r>
            <a:endParaRPr lang="sv-SE" sz="1600" dirty="0">
              <a:cs typeface="Calibri" panose="020F0502020204030204"/>
            </a:endParaRPr>
          </a:p>
          <a:p>
            <a:pPr marL="180975" indent="-180975"/>
            <a:r>
              <a:rPr lang="sv-SE" sz="2100" dirty="0"/>
              <a:t> Stockholms sjukvårdsregion</a:t>
            </a:r>
            <a:endParaRPr lang="sv-SE" sz="2100" dirty="0">
              <a:ea typeface="Verdana"/>
            </a:endParaRPr>
          </a:p>
          <a:p>
            <a:pPr lvl="1"/>
            <a:r>
              <a:rPr lang="sv-SE" sz="1700" dirty="0"/>
              <a:t> </a:t>
            </a:r>
            <a:r>
              <a:rPr lang="sv-SE" sz="1600" dirty="0"/>
              <a:t>Nasim Asri-Tabrizi, avtalscontroller, Region Stockholm</a:t>
            </a:r>
            <a:endParaRPr lang="sv-SE" sz="1600" dirty="0">
              <a:cs typeface="Calibri"/>
            </a:endParaRPr>
          </a:p>
          <a:p>
            <a:pPr marL="180975" indent="-180975"/>
            <a:r>
              <a:rPr lang="sv-SE" sz="2100" dirty="0"/>
              <a:t> Sydöstra sjukvårdsregionen</a:t>
            </a:r>
            <a:endParaRPr lang="sv-SE" sz="2100" dirty="0">
              <a:ea typeface="Verdana"/>
            </a:endParaRPr>
          </a:p>
          <a:p>
            <a:pPr lvl="1"/>
            <a:r>
              <a:rPr lang="sv-SE" sz="1600" dirty="0"/>
              <a:t>Philip Freyschuss, strategisk inköpare, Region Östergötland </a:t>
            </a:r>
            <a:endParaRPr lang="sv-SE" sz="1600" dirty="0">
              <a:cs typeface="Calibri" panose="020F0502020204030204"/>
            </a:endParaRPr>
          </a:p>
          <a:p>
            <a:pPr marL="180975" indent="-180975"/>
            <a:r>
              <a:rPr lang="sv-SE" sz="2100" dirty="0"/>
              <a:t> Västra sjukvårdsregionen</a:t>
            </a:r>
            <a:endParaRPr lang="sv-SE" sz="2100" dirty="0">
              <a:ea typeface="Verdana"/>
            </a:endParaRPr>
          </a:p>
          <a:p>
            <a:pPr lvl="1"/>
            <a:r>
              <a:rPr lang="sv-SE" sz="1733" dirty="0"/>
              <a:t> </a:t>
            </a:r>
            <a:r>
              <a:rPr lang="sv-SE" sz="1600" dirty="0"/>
              <a:t>Stefan Petersson, projektledare, Västra Götalands regionen</a:t>
            </a:r>
            <a:endParaRPr lang="sv-SE" sz="1600" dirty="0">
              <a:cs typeface="Calibri" panose="020F0502020204030204"/>
            </a:endParaRPr>
          </a:p>
          <a:p>
            <a:pPr marL="180975" indent="-180975"/>
            <a:r>
              <a:rPr lang="sv-SE" sz="2100" dirty="0"/>
              <a:t> Södra sjukvårdsregionen</a:t>
            </a:r>
            <a:endParaRPr lang="sv-SE" sz="2100" dirty="0">
              <a:ea typeface="Verdana"/>
            </a:endParaRPr>
          </a:p>
          <a:p>
            <a:pPr lvl="1"/>
            <a:r>
              <a:rPr lang="sv-SE" sz="1600" dirty="0"/>
              <a:t>Sebastian Cronberg, strategisk inköpare, Region Skåne</a:t>
            </a:r>
            <a:endParaRPr lang="sv-SE" sz="1600" dirty="0">
              <a:ea typeface="+mn-lt"/>
              <a:cs typeface="+mn-lt"/>
            </a:endParaRPr>
          </a:p>
        </p:txBody>
      </p:sp>
      <p:pic>
        <p:nvPicPr>
          <p:cNvPr id="5" name="Bildobjekt 4">
            <a:extLst>
              <a:ext uri="{FF2B5EF4-FFF2-40B4-BE49-F238E27FC236}">
                <a16:creationId xmlns:a16="http://schemas.microsoft.com/office/drawing/2014/main" id="{11400AE8-CEE9-3BEE-8D65-4AAB185C42F6}"/>
              </a:ext>
            </a:extLst>
          </p:cNvPr>
          <p:cNvPicPr>
            <a:picLocks noChangeAspect="1"/>
          </p:cNvPicPr>
          <p:nvPr/>
        </p:nvPicPr>
        <p:blipFill>
          <a:blip r:embed="rId3"/>
          <a:stretch>
            <a:fillRect/>
          </a:stretch>
        </p:blipFill>
        <p:spPr>
          <a:xfrm>
            <a:off x="9818539" y="70372"/>
            <a:ext cx="2280696" cy="6566401"/>
          </a:xfrm>
          <a:prstGeom prst="rect">
            <a:avLst/>
          </a:prstGeom>
        </p:spPr>
      </p:pic>
    </p:spTree>
    <p:extLst>
      <p:ext uri="{BB962C8B-B14F-4D97-AF65-F5344CB8AC3E}">
        <p14:creationId xmlns:p14="http://schemas.microsoft.com/office/powerpoint/2010/main" val="1484519173"/>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latshållare för datum 3">
            <a:extLst>
              <a:ext uri="{FF2B5EF4-FFF2-40B4-BE49-F238E27FC236}">
                <a16:creationId xmlns:a16="http://schemas.microsoft.com/office/drawing/2014/main" id="{41A9AAF3-39E2-AB2A-7712-5297A7DE2427}"/>
              </a:ext>
            </a:extLst>
          </p:cNvPr>
          <p:cNvSpPr>
            <a:spLocks noGrp="1"/>
          </p:cNvSpPr>
          <p:nvPr>
            <p:ph type="dt" sz="half" idx="10"/>
          </p:nvPr>
        </p:nvSpPr>
        <p:spPr/>
        <p:txBody>
          <a:bodyPr/>
          <a:lstStyle/>
          <a:p>
            <a:fld id="{A5513507-3CA1-4177-BA23-1AB0C019EBDC}" type="datetime1">
              <a:rPr lang="sv-SE" smtClean="0"/>
              <a:t>2026-02-09</a:t>
            </a:fld>
            <a:endParaRPr lang="sv-SE"/>
          </a:p>
        </p:txBody>
      </p:sp>
      <p:sp>
        <p:nvSpPr>
          <p:cNvPr id="2" name="Rubrik 1">
            <a:extLst>
              <a:ext uri="{FF2B5EF4-FFF2-40B4-BE49-F238E27FC236}">
                <a16:creationId xmlns:a16="http://schemas.microsoft.com/office/drawing/2014/main" id="{6513F3DC-787F-E856-1743-1A0FBB201674}"/>
              </a:ext>
            </a:extLst>
          </p:cNvPr>
          <p:cNvSpPr>
            <a:spLocks noGrp="1"/>
          </p:cNvSpPr>
          <p:nvPr>
            <p:ph type="title" idx="4294967295"/>
          </p:nvPr>
        </p:nvSpPr>
        <p:spPr>
          <a:xfrm>
            <a:off x="239718" y="392128"/>
            <a:ext cx="4275131" cy="707465"/>
          </a:xfrm>
        </p:spPr>
        <p:txBody>
          <a:bodyPr/>
          <a:lstStyle/>
          <a:p>
            <a:r>
              <a:rPr lang="sv-SE" sz="1800" dirty="0">
                <a:latin typeface="+mn-lt"/>
                <a:cs typeface="Calibri Light"/>
              </a:rPr>
              <a:t>Avvikelse- och reklamationsblankett</a:t>
            </a:r>
            <a:br>
              <a:rPr lang="sv-SE" sz="1800" dirty="0">
                <a:latin typeface="+mn-lt"/>
                <a:cs typeface="Calibri Light"/>
              </a:rPr>
            </a:br>
            <a:r>
              <a:rPr lang="sv-SE" sz="1800" dirty="0">
                <a:latin typeface="+mn-lt"/>
                <a:cs typeface="Calibri Light"/>
              </a:rPr>
              <a:t> – Behörig beställare</a:t>
            </a:r>
            <a:endParaRPr lang="sv-SE" sz="1800" dirty="0"/>
          </a:p>
        </p:txBody>
      </p:sp>
      <p:sp>
        <p:nvSpPr>
          <p:cNvPr id="5" name="Platshållare för sidfot 4">
            <a:extLst>
              <a:ext uri="{FF2B5EF4-FFF2-40B4-BE49-F238E27FC236}">
                <a16:creationId xmlns:a16="http://schemas.microsoft.com/office/drawing/2014/main" id="{48FA1A9E-C8F0-A523-347F-5AD035AD265A}"/>
              </a:ext>
            </a:extLst>
          </p:cNvPr>
          <p:cNvSpPr>
            <a:spLocks noGrp="1"/>
          </p:cNvSpPr>
          <p:nvPr>
            <p:ph type="ftr" sz="quarter" idx="11"/>
          </p:nvPr>
        </p:nvSpPr>
        <p:spPr/>
        <p:txBody>
          <a:bodyPr/>
          <a:lstStyle/>
          <a:p>
            <a:r>
              <a:rPr lang="sv-SE"/>
              <a:t>Sveriges regioner i samverkan</a:t>
            </a:r>
            <a:endParaRPr lang="sv-SE" dirty="0"/>
          </a:p>
        </p:txBody>
      </p:sp>
      <p:grpSp>
        <p:nvGrpSpPr>
          <p:cNvPr id="7" name="Grupp 6">
            <a:extLst>
              <a:ext uri="{FF2B5EF4-FFF2-40B4-BE49-F238E27FC236}">
                <a16:creationId xmlns:a16="http://schemas.microsoft.com/office/drawing/2014/main" id="{46ADA8CB-90E2-ABCB-79A3-89783EF39708}"/>
              </a:ext>
            </a:extLst>
          </p:cNvPr>
          <p:cNvGrpSpPr/>
          <p:nvPr/>
        </p:nvGrpSpPr>
        <p:grpSpPr>
          <a:xfrm>
            <a:off x="10787099" y="6208698"/>
            <a:ext cx="1009659" cy="591059"/>
            <a:chOff x="2309" y="0"/>
            <a:chExt cx="1009659" cy="591059"/>
          </a:xfrm>
          <a:solidFill>
            <a:schemeClr val="bg1">
              <a:lumMod val="85000"/>
            </a:schemeClr>
          </a:solidFill>
        </p:grpSpPr>
        <p:sp>
          <p:nvSpPr>
            <p:cNvPr id="8" name="Rektangel: rundade hörn 7">
              <a:extLst>
                <a:ext uri="{FF2B5EF4-FFF2-40B4-BE49-F238E27FC236}">
                  <a16:creationId xmlns:a16="http://schemas.microsoft.com/office/drawing/2014/main" id="{3B35AB00-8BD8-BC2E-BBE9-953FD7052EB6}"/>
                </a:ext>
              </a:extLst>
            </p:cNvPr>
            <p:cNvSpPr/>
            <p:nvPr/>
          </p:nvSpPr>
          <p:spPr>
            <a:xfrm>
              <a:off x="2309" y="0"/>
              <a:ext cx="1009659" cy="591059"/>
            </a:xfrm>
            <a:prstGeom prst="roundRect">
              <a:avLst>
                <a:gd name="adj" fmla="val 10000"/>
              </a:avLst>
            </a:prstGeom>
            <a:grp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a:lstStyle/>
            <a:p>
              <a:endParaRPr lang="sv-SE"/>
            </a:p>
          </p:txBody>
        </p:sp>
        <p:sp>
          <p:nvSpPr>
            <p:cNvPr id="9" name="Rektangel: rundade hörn 4">
              <a:extLst>
                <a:ext uri="{FF2B5EF4-FFF2-40B4-BE49-F238E27FC236}">
                  <a16:creationId xmlns:a16="http://schemas.microsoft.com/office/drawing/2014/main" id="{C91B9BF3-3973-7469-4236-D503C713F013}"/>
                </a:ext>
              </a:extLst>
            </p:cNvPr>
            <p:cNvSpPr txBox="1"/>
            <p:nvPr/>
          </p:nvSpPr>
          <p:spPr>
            <a:xfrm>
              <a:off x="19621" y="17312"/>
              <a:ext cx="975035" cy="556435"/>
            </a:xfrm>
            <a:prstGeom prst="rect">
              <a:avLst/>
            </a:prstGeom>
            <a:solidFill>
              <a:srgbClr val="FD5930"/>
            </a:solidFill>
          </p:spPr>
          <p:style>
            <a:lnRef idx="0">
              <a:scrgbClr r="0" g="0" b="0"/>
            </a:lnRef>
            <a:fillRef idx="0">
              <a:scrgbClr r="0" g="0" b="0"/>
            </a:fillRef>
            <a:effectRef idx="0">
              <a:scrgbClr r="0" g="0" b="0"/>
            </a:effectRef>
            <a:fontRef idx="minor">
              <a:schemeClr val="lt1"/>
            </a:fontRef>
          </p:style>
          <p:txBody>
            <a:bodyPr spcFirstLastPara="0" vert="horz" wrap="square" lIns="41910" tIns="41910" rIns="41910" bIns="41910" numCol="1" spcCol="1270" anchor="ctr" anchorCtr="0">
              <a:noAutofit/>
            </a:bodyPr>
            <a:lstStyle/>
            <a:p>
              <a:pPr marL="0" lvl="0" indent="0" algn="ctr" defTabSz="488950">
                <a:lnSpc>
                  <a:spcPct val="90000"/>
                </a:lnSpc>
                <a:spcBef>
                  <a:spcPct val="0"/>
                </a:spcBef>
                <a:spcAft>
                  <a:spcPct val="35000"/>
                </a:spcAft>
                <a:buNone/>
              </a:pPr>
              <a:r>
                <a:rPr lang="sv-SE" sz="1100" kern="1200" dirty="0">
                  <a:solidFill>
                    <a:schemeClr val="tx1"/>
                  </a:solidFill>
                </a:rPr>
                <a:t>Avvikelser</a:t>
              </a:r>
            </a:p>
          </p:txBody>
        </p:sp>
      </p:grpSp>
      <p:pic>
        <p:nvPicPr>
          <p:cNvPr id="6" name="Bildobjekt 5">
            <a:extLst>
              <a:ext uri="{FF2B5EF4-FFF2-40B4-BE49-F238E27FC236}">
                <a16:creationId xmlns:a16="http://schemas.microsoft.com/office/drawing/2014/main" id="{543ECDDF-4892-E84D-7C59-168723790FD6}"/>
              </a:ext>
            </a:extLst>
          </p:cNvPr>
          <p:cNvPicPr>
            <a:picLocks noChangeAspect="1"/>
          </p:cNvPicPr>
          <p:nvPr/>
        </p:nvPicPr>
        <p:blipFill>
          <a:blip r:embed="rId3"/>
          <a:stretch>
            <a:fillRect/>
          </a:stretch>
        </p:blipFill>
        <p:spPr>
          <a:xfrm>
            <a:off x="4858846" y="136525"/>
            <a:ext cx="4449813" cy="6663232"/>
          </a:xfrm>
          <a:prstGeom prst="rect">
            <a:avLst/>
          </a:prstGeom>
        </p:spPr>
      </p:pic>
    </p:spTree>
    <p:extLst>
      <p:ext uri="{BB962C8B-B14F-4D97-AF65-F5344CB8AC3E}">
        <p14:creationId xmlns:p14="http://schemas.microsoft.com/office/powerpoint/2010/main" val="12820693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latshållare för datum 3">
            <a:extLst>
              <a:ext uri="{FF2B5EF4-FFF2-40B4-BE49-F238E27FC236}">
                <a16:creationId xmlns:a16="http://schemas.microsoft.com/office/drawing/2014/main" id="{41A9AAF3-39E2-AB2A-7712-5297A7DE2427}"/>
              </a:ext>
            </a:extLst>
          </p:cNvPr>
          <p:cNvSpPr>
            <a:spLocks noGrp="1"/>
          </p:cNvSpPr>
          <p:nvPr>
            <p:ph type="dt" sz="half" idx="10"/>
          </p:nvPr>
        </p:nvSpPr>
        <p:spPr/>
        <p:txBody>
          <a:bodyPr/>
          <a:lstStyle/>
          <a:p>
            <a:fld id="{A5513507-3CA1-4177-BA23-1AB0C019EBDC}" type="datetime1">
              <a:rPr lang="sv-SE" smtClean="0"/>
              <a:t>2026-02-09</a:t>
            </a:fld>
            <a:endParaRPr lang="sv-SE"/>
          </a:p>
        </p:txBody>
      </p:sp>
      <p:sp>
        <p:nvSpPr>
          <p:cNvPr id="2" name="Rubrik 1">
            <a:extLst>
              <a:ext uri="{FF2B5EF4-FFF2-40B4-BE49-F238E27FC236}">
                <a16:creationId xmlns:a16="http://schemas.microsoft.com/office/drawing/2014/main" id="{6513F3DC-787F-E856-1743-1A0FBB201674}"/>
              </a:ext>
            </a:extLst>
          </p:cNvPr>
          <p:cNvSpPr>
            <a:spLocks noGrp="1"/>
          </p:cNvSpPr>
          <p:nvPr>
            <p:ph type="title" idx="4294967295"/>
          </p:nvPr>
        </p:nvSpPr>
        <p:spPr>
          <a:xfrm>
            <a:off x="389466" y="303360"/>
            <a:ext cx="8642350" cy="406490"/>
          </a:xfrm>
        </p:spPr>
        <p:txBody>
          <a:bodyPr/>
          <a:lstStyle/>
          <a:p>
            <a:r>
              <a:rPr lang="sv-SE" sz="1800" dirty="0">
                <a:latin typeface="+mn-lt"/>
                <a:cs typeface="Calibri Light"/>
              </a:rPr>
              <a:t>Svarsblankett - Avvikelse- och reklamations -Leverantör</a:t>
            </a:r>
            <a:endParaRPr lang="sv-SE" sz="1800" dirty="0"/>
          </a:p>
        </p:txBody>
      </p:sp>
      <p:sp>
        <p:nvSpPr>
          <p:cNvPr id="5" name="Platshållare för sidfot 4">
            <a:extLst>
              <a:ext uri="{FF2B5EF4-FFF2-40B4-BE49-F238E27FC236}">
                <a16:creationId xmlns:a16="http://schemas.microsoft.com/office/drawing/2014/main" id="{48FA1A9E-C8F0-A523-347F-5AD035AD265A}"/>
              </a:ext>
            </a:extLst>
          </p:cNvPr>
          <p:cNvSpPr>
            <a:spLocks noGrp="1"/>
          </p:cNvSpPr>
          <p:nvPr>
            <p:ph type="ftr" sz="quarter" idx="11"/>
          </p:nvPr>
        </p:nvSpPr>
        <p:spPr/>
        <p:txBody>
          <a:bodyPr/>
          <a:lstStyle/>
          <a:p>
            <a:r>
              <a:rPr lang="sv-SE"/>
              <a:t>Sveriges regioner i samverkan</a:t>
            </a:r>
            <a:endParaRPr lang="sv-SE" dirty="0"/>
          </a:p>
        </p:txBody>
      </p:sp>
      <p:grpSp>
        <p:nvGrpSpPr>
          <p:cNvPr id="7" name="Grupp 6">
            <a:extLst>
              <a:ext uri="{FF2B5EF4-FFF2-40B4-BE49-F238E27FC236}">
                <a16:creationId xmlns:a16="http://schemas.microsoft.com/office/drawing/2014/main" id="{46ADA8CB-90E2-ABCB-79A3-89783EF39708}"/>
              </a:ext>
            </a:extLst>
          </p:cNvPr>
          <p:cNvGrpSpPr/>
          <p:nvPr/>
        </p:nvGrpSpPr>
        <p:grpSpPr>
          <a:xfrm>
            <a:off x="11102496" y="6130415"/>
            <a:ext cx="1009659" cy="591059"/>
            <a:chOff x="2309" y="0"/>
            <a:chExt cx="1009659" cy="591059"/>
          </a:xfrm>
          <a:solidFill>
            <a:schemeClr val="bg1">
              <a:lumMod val="85000"/>
            </a:schemeClr>
          </a:solidFill>
        </p:grpSpPr>
        <p:sp>
          <p:nvSpPr>
            <p:cNvPr id="8" name="Rektangel: rundade hörn 7">
              <a:extLst>
                <a:ext uri="{FF2B5EF4-FFF2-40B4-BE49-F238E27FC236}">
                  <a16:creationId xmlns:a16="http://schemas.microsoft.com/office/drawing/2014/main" id="{3B35AB00-8BD8-BC2E-BBE9-953FD7052EB6}"/>
                </a:ext>
              </a:extLst>
            </p:cNvPr>
            <p:cNvSpPr/>
            <p:nvPr/>
          </p:nvSpPr>
          <p:spPr>
            <a:xfrm>
              <a:off x="2309" y="0"/>
              <a:ext cx="1009659" cy="591059"/>
            </a:xfrm>
            <a:prstGeom prst="roundRect">
              <a:avLst>
                <a:gd name="adj" fmla="val 10000"/>
              </a:avLst>
            </a:prstGeom>
            <a:grp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a:lstStyle/>
            <a:p>
              <a:endParaRPr lang="sv-SE"/>
            </a:p>
          </p:txBody>
        </p:sp>
        <p:sp>
          <p:nvSpPr>
            <p:cNvPr id="9" name="Rektangel: rundade hörn 4">
              <a:extLst>
                <a:ext uri="{FF2B5EF4-FFF2-40B4-BE49-F238E27FC236}">
                  <a16:creationId xmlns:a16="http://schemas.microsoft.com/office/drawing/2014/main" id="{C91B9BF3-3973-7469-4236-D503C713F013}"/>
                </a:ext>
              </a:extLst>
            </p:cNvPr>
            <p:cNvSpPr txBox="1"/>
            <p:nvPr/>
          </p:nvSpPr>
          <p:spPr>
            <a:xfrm>
              <a:off x="19621" y="17312"/>
              <a:ext cx="975035" cy="556435"/>
            </a:xfrm>
            <a:prstGeom prst="rect">
              <a:avLst/>
            </a:prstGeom>
            <a:solidFill>
              <a:srgbClr val="FD5930"/>
            </a:solidFill>
          </p:spPr>
          <p:style>
            <a:lnRef idx="0">
              <a:scrgbClr r="0" g="0" b="0"/>
            </a:lnRef>
            <a:fillRef idx="0">
              <a:scrgbClr r="0" g="0" b="0"/>
            </a:fillRef>
            <a:effectRef idx="0">
              <a:scrgbClr r="0" g="0" b="0"/>
            </a:effectRef>
            <a:fontRef idx="minor">
              <a:schemeClr val="lt1"/>
            </a:fontRef>
          </p:style>
          <p:txBody>
            <a:bodyPr spcFirstLastPara="0" vert="horz" wrap="square" lIns="41910" tIns="41910" rIns="41910" bIns="41910" numCol="1" spcCol="1270" anchor="ctr" anchorCtr="0">
              <a:noAutofit/>
            </a:bodyPr>
            <a:lstStyle/>
            <a:p>
              <a:pPr marL="0" lvl="0" indent="0" algn="ctr" defTabSz="488950">
                <a:lnSpc>
                  <a:spcPct val="90000"/>
                </a:lnSpc>
                <a:spcBef>
                  <a:spcPct val="0"/>
                </a:spcBef>
                <a:spcAft>
                  <a:spcPct val="35000"/>
                </a:spcAft>
                <a:buNone/>
              </a:pPr>
              <a:r>
                <a:rPr lang="sv-SE" sz="1100" kern="1200" dirty="0">
                  <a:solidFill>
                    <a:schemeClr val="tx1"/>
                  </a:solidFill>
                </a:rPr>
                <a:t>Avvikelser</a:t>
              </a:r>
            </a:p>
          </p:txBody>
        </p:sp>
      </p:grpSp>
      <p:pic>
        <p:nvPicPr>
          <p:cNvPr id="6" name="Bildobjekt 5">
            <a:extLst>
              <a:ext uri="{FF2B5EF4-FFF2-40B4-BE49-F238E27FC236}">
                <a16:creationId xmlns:a16="http://schemas.microsoft.com/office/drawing/2014/main" id="{6B844CDB-9EDE-85E0-80FA-85EAB14093DE}"/>
              </a:ext>
            </a:extLst>
          </p:cNvPr>
          <p:cNvPicPr>
            <a:picLocks noChangeAspect="1"/>
          </p:cNvPicPr>
          <p:nvPr/>
        </p:nvPicPr>
        <p:blipFill>
          <a:blip r:embed="rId3"/>
          <a:stretch>
            <a:fillRect/>
          </a:stretch>
        </p:blipFill>
        <p:spPr>
          <a:xfrm>
            <a:off x="540327" y="899594"/>
            <a:ext cx="5051759" cy="5821880"/>
          </a:xfrm>
          <a:prstGeom prst="rect">
            <a:avLst/>
          </a:prstGeom>
          <a:ln>
            <a:solidFill>
              <a:schemeClr val="tx1"/>
            </a:solidFill>
          </a:ln>
        </p:spPr>
      </p:pic>
      <p:pic>
        <p:nvPicPr>
          <p:cNvPr id="10" name="Bildobjekt 9">
            <a:extLst>
              <a:ext uri="{FF2B5EF4-FFF2-40B4-BE49-F238E27FC236}">
                <a16:creationId xmlns:a16="http://schemas.microsoft.com/office/drawing/2014/main" id="{EBF9A0F9-0576-1A28-A219-0C0C10C4DA4A}"/>
              </a:ext>
            </a:extLst>
          </p:cNvPr>
          <p:cNvPicPr>
            <a:picLocks noChangeAspect="1"/>
          </p:cNvPicPr>
          <p:nvPr/>
        </p:nvPicPr>
        <p:blipFill>
          <a:blip r:embed="rId4"/>
          <a:stretch>
            <a:fillRect/>
          </a:stretch>
        </p:blipFill>
        <p:spPr>
          <a:xfrm>
            <a:off x="5920118" y="831331"/>
            <a:ext cx="4854346" cy="5872832"/>
          </a:xfrm>
          <a:prstGeom prst="rect">
            <a:avLst/>
          </a:prstGeom>
          <a:ln>
            <a:solidFill>
              <a:schemeClr val="tx1"/>
            </a:solidFill>
          </a:ln>
        </p:spPr>
      </p:pic>
    </p:spTree>
    <p:extLst>
      <p:ext uri="{BB962C8B-B14F-4D97-AF65-F5344CB8AC3E}">
        <p14:creationId xmlns:p14="http://schemas.microsoft.com/office/powerpoint/2010/main" val="5798017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latshållare för datum 3">
            <a:extLst>
              <a:ext uri="{FF2B5EF4-FFF2-40B4-BE49-F238E27FC236}">
                <a16:creationId xmlns:a16="http://schemas.microsoft.com/office/drawing/2014/main" id="{41A9AAF3-39E2-AB2A-7712-5297A7DE2427}"/>
              </a:ext>
            </a:extLst>
          </p:cNvPr>
          <p:cNvSpPr>
            <a:spLocks noGrp="1"/>
          </p:cNvSpPr>
          <p:nvPr>
            <p:ph type="dt" sz="half" idx="10"/>
          </p:nvPr>
        </p:nvSpPr>
        <p:spPr/>
        <p:txBody>
          <a:bodyPr/>
          <a:lstStyle/>
          <a:p>
            <a:fld id="{A5513507-3CA1-4177-BA23-1AB0C019EBDC}" type="datetime1">
              <a:rPr lang="sv-SE" smtClean="0"/>
              <a:t>2026-02-09</a:t>
            </a:fld>
            <a:endParaRPr lang="sv-SE"/>
          </a:p>
        </p:txBody>
      </p:sp>
      <p:sp>
        <p:nvSpPr>
          <p:cNvPr id="2" name="Rubrik 1">
            <a:extLst>
              <a:ext uri="{FF2B5EF4-FFF2-40B4-BE49-F238E27FC236}">
                <a16:creationId xmlns:a16="http://schemas.microsoft.com/office/drawing/2014/main" id="{6513F3DC-787F-E856-1743-1A0FBB201674}"/>
              </a:ext>
            </a:extLst>
          </p:cNvPr>
          <p:cNvSpPr>
            <a:spLocks noGrp="1"/>
          </p:cNvSpPr>
          <p:nvPr>
            <p:ph type="title" idx="4294967295"/>
          </p:nvPr>
        </p:nvSpPr>
        <p:spPr>
          <a:xfrm>
            <a:off x="389466" y="303360"/>
            <a:ext cx="8642350" cy="406490"/>
          </a:xfrm>
        </p:spPr>
        <p:txBody>
          <a:bodyPr/>
          <a:lstStyle/>
          <a:p>
            <a:r>
              <a:rPr lang="sv-SE" sz="1800" dirty="0">
                <a:latin typeface="+mn-lt"/>
                <a:cs typeface="Calibri Light"/>
              </a:rPr>
              <a:t>Presentation - Ersättningskonsult</a:t>
            </a:r>
            <a:endParaRPr lang="sv-SE" sz="1800" dirty="0"/>
          </a:p>
        </p:txBody>
      </p:sp>
      <p:sp>
        <p:nvSpPr>
          <p:cNvPr id="5" name="Platshållare för sidfot 4">
            <a:extLst>
              <a:ext uri="{FF2B5EF4-FFF2-40B4-BE49-F238E27FC236}">
                <a16:creationId xmlns:a16="http://schemas.microsoft.com/office/drawing/2014/main" id="{48FA1A9E-C8F0-A523-347F-5AD035AD265A}"/>
              </a:ext>
            </a:extLst>
          </p:cNvPr>
          <p:cNvSpPr>
            <a:spLocks noGrp="1"/>
          </p:cNvSpPr>
          <p:nvPr>
            <p:ph type="ftr" sz="quarter" idx="11"/>
          </p:nvPr>
        </p:nvSpPr>
        <p:spPr/>
        <p:txBody>
          <a:bodyPr/>
          <a:lstStyle/>
          <a:p>
            <a:r>
              <a:rPr lang="sv-SE"/>
              <a:t>Sveriges regioner i samverkan</a:t>
            </a:r>
            <a:endParaRPr lang="sv-SE" dirty="0"/>
          </a:p>
        </p:txBody>
      </p:sp>
      <p:grpSp>
        <p:nvGrpSpPr>
          <p:cNvPr id="7" name="Grupp 6">
            <a:extLst>
              <a:ext uri="{FF2B5EF4-FFF2-40B4-BE49-F238E27FC236}">
                <a16:creationId xmlns:a16="http://schemas.microsoft.com/office/drawing/2014/main" id="{46ADA8CB-90E2-ABCB-79A3-89783EF39708}"/>
              </a:ext>
            </a:extLst>
          </p:cNvPr>
          <p:cNvGrpSpPr/>
          <p:nvPr/>
        </p:nvGrpSpPr>
        <p:grpSpPr>
          <a:xfrm>
            <a:off x="11102496" y="6130415"/>
            <a:ext cx="1009659" cy="591059"/>
            <a:chOff x="2309" y="0"/>
            <a:chExt cx="1009659" cy="591059"/>
          </a:xfrm>
          <a:solidFill>
            <a:schemeClr val="bg1">
              <a:lumMod val="85000"/>
            </a:schemeClr>
          </a:solidFill>
        </p:grpSpPr>
        <p:sp>
          <p:nvSpPr>
            <p:cNvPr id="8" name="Rektangel: rundade hörn 7">
              <a:extLst>
                <a:ext uri="{FF2B5EF4-FFF2-40B4-BE49-F238E27FC236}">
                  <a16:creationId xmlns:a16="http://schemas.microsoft.com/office/drawing/2014/main" id="{3B35AB00-8BD8-BC2E-BBE9-953FD7052EB6}"/>
                </a:ext>
              </a:extLst>
            </p:cNvPr>
            <p:cNvSpPr/>
            <p:nvPr/>
          </p:nvSpPr>
          <p:spPr>
            <a:xfrm>
              <a:off x="2309" y="0"/>
              <a:ext cx="1009659" cy="591059"/>
            </a:xfrm>
            <a:prstGeom prst="roundRect">
              <a:avLst>
                <a:gd name="adj" fmla="val 10000"/>
              </a:avLst>
            </a:prstGeom>
            <a:grp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a:lstStyle/>
            <a:p>
              <a:endParaRPr lang="sv-SE"/>
            </a:p>
          </p:txBody>
        </p:sp>
        <p:sp>
          <p:nvSpPr>
            <p:cNvPr id="9" name="Rektangel: rundade hörn 4">
              <a:extLst>
                <a:ext uri="{FF2B5EF4-FFF2-40B4-BE49-F238E27FC236}">
                  <a16:creationId xmlns:a16="http://schemas.microsoft.com/office/drawing/2014/main" id="{C91B9BF3-3973-7469-4236-D503C713F013}"/>
                </a:ext>
              </a:extLst>
            </p:cNvPr>
            <p:cNvSpPr txBox="1"/>
            <p:nvPr/>
          </p:nvSpPr>
          <p:spPr>
            <a:xfrm>
              <a:off x="19621" y="17312"/>
              <a:ext cx="975035" cy="556435"/>
            </a:xfrm>
            <a:prstGeom prst="rect">
              <a:avLst/>
            </a:prstGeom>
            <a:solidFill>
              <a:srgbClr val="FD5930"/>
            </a:solidFill>
          </p:spPr>
          <p:style>
            <a:lnRef idx="0">
              <a:scrgbClr r="0" g="0" b="0"/>
            </a:lnRef>
            <a:fillRef idx="0">
              <a:scrgbClr r="0" g="0" b="0"/>
            </a:fillRef>
            <a:effectRef idx="0">
              <a:scrgbClr r="0" g="0" b="0"/>
            </a:effectRef>
            <a:fontRef idx="minor">
              <a:schemeClr val="lt1"/>
            </a:fontRef>
          </p:style>
          <p:txBody>
            <a:bodyPr spcFirstLastPara="0" vert="horz" wrap="square" lIns="41910" tIns="41910" rIns="41910" bIns="41910" numCol="1" spcCol="1270" anchor="ctr" anchorCtr="0">
              <a:noAutofit/>
            </a:bodyPr>
            <a:lstStyle/>
            <a:p>
              <a:pPr marL="0" lvl="0" indent="0" algn="ctr" defTabSz="488950">
                <a:lnSpc>
                  <a:spcPct val="90000"/>
                </a:lnSpc>
                <a:spcBef>
                  <a:spcPct val="0"/>
                </a:spcBef>
                <a:spcAft>
                  <a:spcPct val="35000"/>
                </a:spcAft>
                <a:buNone/>
              </a:pPr>
              <a:r>
                <a:rPr lang="sv-SE" sz="1100" kern="1200" dirty="0">
                  <a:solidFill>
                    <a:schemeClr val="tx1"/>
                  </a:solidFill>
                </a:rPr>
                <a:t>Avvikelser</a:t>
              </a:r>
            </a:p>
          </p:txBody>
        </p:sp>
      </p:grpSp>
      <p:pic>
        <p:nvPicPr>
          <p:cNvPr id="11" name="Bildobjekt 10">
            <a:extLst>
              <a:ext uri="{FF2B5EF4-FFF2-40B4-BE49-F238E27FC236}">
                <a16:creationId xmlns:a16="http://schemas.microsoft.com/office/drawing/2014/main" id="{266345D5-D0C9-38D6-18CF-879A7ACD0B6C}"/>
              </a:ext>
            </a:extLst>
          </p:cNvPr>
          <p:cNvPicPr>
            <a:picLocks noChangeAspect="1"/>
          </p:cNvPicPr>
          <p:nvPr/>
        </p:nvPicPr>
        <p:blipFill>
          <a:blip r:embed="rId3"/>
          <a:stretch>
            <a:fillRect/>
          </a:stretch>
        </p:blipFill>
        <p:spPr>
          <a:xfrm>
            <a:off x="2070288" y="908307"/>
            <a:ext cx="3521373" cy="5795855"/>
          </a:xfrm>
          <a:prstGeom prst="rect">
            <a:avLst/>
          </a:prstGeom>
          <a:ln>
            <a:solidFill>
              <a:schemeClr val="tx1"/>
            </a:solidFill>
          </a:ln>
        </p:spPr>
      </p:pic>
      <p:pic>
        <p:nvPicPr>
          <p:cNvPr id="15" name="Bildobjekt 14">
            <a:extLst>
              <a:ext uri="{FF2B5EF4-FFF2-40B4-BE49-F238E27FC236}">
                <a16:creationId xmlns:a16="http://schemas.microsoft.com/office/drawing/2014/main" id="{FB1A3C4B-62CB-3CD4-408C-145CF91AB16A}"/>
              </a:ext>
            </a:extLst>
          </p:cNvPr>
          <p:cNvPicPr>
            <a:picLocks noChangeAspect="1"/>
          </p:cNvPicPr>
          <p:nvPr/>
        </p:nvPicPr>
        <p:blipFill>
          <a:blip r:embed="rId4"/>
          <a:stretch>
            <a:fillRect/>
          </a:stretch>
        </p:blipFill>
        <p:spPr>
          <a:xfrm>
            <a:off x="6535838" y="908307"/>
            <a:ext cx="3949329" cy="5795855"/>
          </a:xfrm>
          <a:prstGeom prst="rect">
            <a:avLst/>
          </a:prstGeom>
          <a:ln>
            <a:solidFill>
              <a:schemeClr val="tx1"/>
            </a:solidFill>
          </a:ln>
        </p:spPr>
      </p:pic>
    </p:spTree>
    <p:extLst>
      <p:ext uri="{BB962C8B-B14F-4D97-AF65-F5344CB8AC3E}">
        <p14:creationId xmlns:p14="http://schemas.microsoft.com/office/powerpoint/2010/main" val="2104932933"/>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35CA9A9D-D0EB-BCCC-F0B2-3878847F5A9A}"/>
              </a:ext>
            </a:extLst>
          </p:cNvPr>
          <p:cNvSpPr>
            <a:spLocks noGrp="1"/>
          </p:cNvSpPr>
          <p:nvPr>
            <p:ph type="title"/>
          </p:nvPr>
        </p:nvSpPr>
        <p:spPr>
          <a:xfrm>
            <a:off x="1100667" y="425716"/>
            <a:ext cx="8642350" cy="1047750"/>
          </a:xfrm>
        </p:spPr>
        <p:txBody>
          <a:bodyPr anchor="b">
            <a:normAutofit/>
          </a:bodyPr>
          <a:lstStyle/>
          <a:p>
            <a:r>
              <a:rPr lang="sv-SE" dirty="0"/>
              <a:t>Leverantörsrelaterade avvikelser</a:t>
            </a:r>
          </a:p>
        </p:txBody>
      </p:sp>
      <p:sp>
        <p:nvSpPr>
          <p:cNvPr id="9" name="Date Placeholder 3">
            <a:extLst>
              <a:ext uri="{FF2B5EF4-FFF2-40B4-BE49-F238E27FC236}">
                <a16:creationId xmlns:a16="http://schemas.microsoft.com/office/drawing/2014/main" id="{B690341C-80BF-4ED3-509A-32896E2ED9C7}"/>
              </a:ext>
            </a:extLst>
          </p:cNvPr>
          <p:cNvSpPr>
            <a:spLocks noGrp="1"/>
          </p:cNvSpPr>
          <p:nvPr>
            <p:ph type="dt" sz="half" idx="14"/>
          </p:nvPr>
        </p:nvSpPr>
        <p:spPr>
          <a:xfrm>
            <a:off x="10901364" y="136525"/>
            <a:ext cx="900071" cy="141687"/>
          </a:xfrm>
        </p:spPr>
        <p:txBody>
          <a:bodyPr/>
          <a:lstStyle/>
          <a:p>
            <a:pPr>
              <a:spcAft>
                <a:spcPts val="600"/>
              </a:spcAft>
            </a:pPr>
            <a:fld id="{094EC4B8-68CD-44A3-B172-19A87347D395}" type="datetime1">
              <a:rPr lang="sv-SE" smtClean="0"/>
              <a:pPr>
                <a:spcAft>
                  <a:spcPts val="600"/>
                </a:spcAft>
              </a:pPr>
              <a:t>2026-02-09</a:t>
            </a:fld>
            <a:endParaRPr lang="sv-SE"/>
          </a:p>
        </p:txBody>
      </p:sp>
      <p:graphicFrame>
        <p:nvGraphicFramePr>
          <p:cNvPr id="5" name="Platshållare för innehåll 2">
            <a:extLst>
              <a:ext uri="{FF2B5EF4-FFF2-40B4-BE49-F238E27FC236}">
                <a16:creationId xmlns:a16="http://schemas.microsoft.com/office/drawing/2014/main" id="{AB87691A-FA95-4844-071D-1AF19DFA171A}"/>
              </a:ext>
            </a:extLst>
          </p:cNvPr>
          <p:cNvGraphicFramePr>
            <a:graphicFrameLocks noGrp="1"/>
          </p:cNvGraphicFramePr>
          <p:nvPr>
            <p:ph sz="quarter" idx="13"/>
          </p:nvPr>
        </p:nvGraphicFramePr>
        <p:xfrm>
          <a:off x="1092200" y="2113722"/>
          <a:ext cx="8650817" cy="331152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671247654"/>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Bildobjekt 4" descr="En bild som visar diagram&#10;&#10;Automatiskt genererad beskrivning">
            <a:extLst>
              <a:ext uri="{FF2B5EF4-FFF2-40B4-BE49-F238E27FC236}">
                <a16:creationId xmlns:a16="http://schemas.microsoft.com/office/drawing/2014/main" id="{1B26A95E-7E82-2ABE-4ACB-90244D529149}"/>
              </a:ext>
            </a:extLst>
          </p:cNvPr>
          <p:cNvPicPr>
            <a:picLocks noGrp="1" noChangeAspect="1"/>
          </p:cNvPicPr>
          <p:nvPr>
            <p:ph sz="quarter" idx="13"/>
          </p:nvPr>
        </p:nvPicPr>
        <p:blipFill>
          <a:blip r:embed="rId3"/>
          <a:stretch>
            <a:fillRect/>
          </a:stretch>
        </p:blipFill>
        <p:spPr>
          <a:xfrm>
            <a:off x="104873" y="25827"/>
            <a:ext cx="11987473" cy="6589896"/>
          </a:xfrm>
        </p:spPr>
      </p:pic>
    </p:spTree>
    <p:extLst>
      <p:ext uri="{BB962C8B-B14F-4D97-AF65-F5344CB8AC3E}">
        <p14:creationId xmlns:p14="http://schemas.microsoft.com/office/powerpoint/2010/main" val="204952649"/>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F4503A07-AE4E-3085-FBA2-C3BDD3BEBBE1}"/>
              </a:ext>
            </a:extLst>
          </p:cNvPr>
          <p:cNvSpPr>
            <a:spLocks noGrp="1"/>
          </p:cNvSpPr>
          <p:nvPr>
            <p:ph type="title"/>
          </p:nvPr>
        </p:nvSpPr>
        <p:spPr/>
        <p:txBody>
          <a:bodyPr/>
          <a:lstStyle/>
          <a:p>
            <a:endParaRPr lang="sv-SE"/>
          </a:p>
        </p:txBody>
      </p:sp>
      <p:pic>
        <p:nvPicPr>
          <p:cNvPr id="5" name="Platshållare för innehåll 4" descr="En bild som visar text, skärmbild, Teckensnitt, nummer&#10;&#10;Automatiskt genererad beskrivning">
            <a:extLst>
              <a:ext uri="{FF2B5EF4-FFF2-40B4-BE49-F238E27FC236}">
                <a16:creationId xmlns:a16="http://schemas.microsoft.com/office/drawing/2014/main" id="{09DC31D9-D181-5990-DA35-FE4BF5E3200A}"/>
              </a:ext>
            </a:extLst>
          </p:cNvPr>
          <p:cNvPicPr>
            <a:picLocks noGrp="1" noChangeAspect="1"/>
          </p:cNvPicPr>
          <p:nvPr>
            <p:ph sz="quarter" idx="13"/>
          </p:nvPr>
        </p:nvPicPr>
        <p:blipFill>
          <a:blip r:embed="rId3"/>
          <a:stretch>
            <a:fillRect/>
          </a:stretch>
        </p:blipFill>
        <p:spPr>
          <a:xfrm>
            <a:off x="-80728" y="-2945"/>
            <a:ext cx="12276082" cy="6876934"/>
          </a:xfrm>
        </p:spPr>
      </p:pic>
      <p:sp>
        <p:nvSpPr>
          <p:cNvPr id="4" name="Platshållare för datum 3">
            <a:extLst>
              <a:ext uri="{FF2B5EF4-FFF2-40B4-BE49-F238E27FC236}">
                <a16:creationId xmlns:a16="http://schemas.microsoft.com/office/drawing/2014/main" id="{A5CDD55C-6039-9BD5-72AD-5CFE6346E5EB}"/>
              </a:ext>
            </a:extLst>
          </p:cNvPr>
          <p:cNvSpPr>
            <a:spLocks noGrp="1"/>
          </p:cNvSpPr>
          <p:nvPr>
            <p:ph type="dt" sz="half" idx="14"/>
          </p:nvPr>
        </p:nvSpPr>
        <p:spPr/>
        <p:txBody>
          <a:bodyPr/>
          <a:lstStyle/>
          <a:p>
            <a:fld id="{094EC4B8-68CD-44A3-B172-19A87347D395}" type="datetime1">
              <a:rPr lang="sv-SE" smtClean="0"/>
              <a:t>2026-02-09</a:t>
            </a:fld>
            <a:endParaRPr lang="sv-SE"/>
          </a:p>
        </p:txBody>
      </p:sp>
    </p:spTree>
    <p:extLst>
      <p:ext uri="{BB962C8B-B14F-4D97-AF65-F5344CB8AC3E}">
        <p14:creationId xmlns:p14="http://schemas.microsoft.com/office/powerpoint/2010/main" val="955618424"/>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latshållare för datum 3">
            <a:extLst>
              <a:ext uri="{FF2B5EF4-FFF2-40B4-BE49-F238E27FC236}">
                <a16:creationId xmlns:a16="http://schemas.microsoft.com/office/drawing/2014/main" id="{41A9AAF3-39E2-AB2A-7712-5297A7DE2427}"/>
              </a:ext>
            </a:extLst>
          </p:cNvPr>
          <p:cNvSpPr>
            <a:spLocks noGrp="1"/>
          </p:cNvSpPr>
          <p:nvPr>
            <p:ph type="dt" sz="half" idx="10"/>
          </p:nvPr>
        </p:nvSpPr>
        <p:spPr/>
        <p:txBody>
          <a:bodyPr/>
          <a:lstStyle/>
          <a:p>
            <a:fld id="{A5513507-3CA1-4177-BA23-1AB0C019EBDC}" type="datetime1">
              <a:rPr lang="sv-SE" smtClean="0"/>
              <a:t>2026-02-09</a:t>
            </a:fld>
            <a:endParaRPr lang="sv-SE"/>
          </a:p>
        </p:txBody>
      </p:sp>
      <p:sp>
        <p:nvSpPr>
          <p:cNvPr id="2" name="Rubrik 1">
            <a:extLst>
              <a:ext uri="{FF2B5EF4-FFF2-40B4-BE49-F238E27FC236}">
                <a16:creationId xmlns:a16="http://schemas.microsoft.com/office/drawing/2014/main" id="{6513F3DC-787F-E856-1743-1A0FBB201674}"/>
              </a:ext>
            </a:extLst>
          </p:cNvPr>
          <p:cNvSpPr>
            <a:spLocks noGrp="1"/>
          </p:cNvSpPr>
          <p:nvPr>
            <p:ph type="title" idx="4294967295"/>
          </p:nvPr>
        </p:nvSpPr>
        <p:spPr>
          <a:xfrm>
            <a:off x="1137236" y="506606"/>
            <a:ext cx="8642350" cy="406490"/>
          </a:xfrm>
        </p:spPr>
        <p:txBody>
          <a:bodyPr/>
          <a:lstStyle/>
          <a:p>
            <a:r>
              <a:rPr lang="sv-SE" sz="2000" dirty="0">
                <a:latin typeface="+mn-lt"/>
                <a:cs typeface="Calibri Light"/>
              </a:rPr>
              <a:t>Leverantörsrelaterade avvikelser</a:t>
            </a:r>
            <a:endParaRPr lang="sv-SE" sz="2000" dirty="0"/>
          </a:p>
        </p:txBody>
      </p:sp>
      <p:sp>
        <p:nvSpPr>
          <p:cNvPr id="5" name="Platshållare för sidfot 4">
            <a:extLst>
              <a:ext uri="{FF2B5EF4-FFF2-40B4-BE49-F238E27FC236}">
                <a16:creationId xmlns:a16="http://schemas.microsoft.com/office/drawing/2014/main" id="{48FA1A9E-C8F0-A523-347F-5AD035AD265A}"/>
              </a:ext>
            </a:extLst>
          </p:cNvPr>
          <p:cNvSpPr>
            <a:spLocks noGrp="1"/>
          </p:cNvSpPr>
          <p:nvPr>
            <p:ph type="ftr" sz="quarter" idx="11"/>
          </p:nvPr>
        </p:nvSpPr>
        <p:spPr/>
        <p:txBody>
          <a:bodyPr/>
          <a:lstStyle/>
          <a:p>
            <a:r>
              <a:rPr lang="sv-SE"/>
              <a:t>Sveriges regioner i samverkan</a:t>
            </a:r>
            <a:endParaRPr lang="sv-SE" dirty="0"/>
          </a:p>
        </p:txBody>
      </p:sp>
      <p:grpSp>
        <p:nvGrpSpPr>
          <p:cNvPr id="7" name="Grupp 6">
            <a:extLst>
              <a:ext uri="{FF2B5EF4-FFF2-40B4-BE49-F238E27FC236}">
                <a16:creationId xmlns:a16="http://schemas.microsoft.com/office/drawing/2014/main" id="{46ADA8CB-90E2-ABCB-79A3-89783EF39708}"/>
              </a:ext>
            </a:extLst>
          </p:cNvPr>
          <p:cNvGrpSpPr/>
          <p:nvPr/>
        </p:nvGrpSpPr>
        <p:grpSpPr>
          <a:xfrm>
            <a:off x="10791776" y="6130416"/>
            <a:ext cx="1009659" cy="591059"/>
            <a:chOff x="2309" y="0"/>
            <a:chExt cx="1009659" cy="591059"/>
          </a:xfrm>
          <a:solidFill>
            <a:schemeClr val="bg1">
              <a:lumMod val="85000"/>
            </a:schemeClr>
          </a:solidFill>
        </p:grpSpPr>
        <p:sp>
          <p:nvSpPr>
            <p:cNvPr id="8" name="Rektangel: rundade hörn 7">
              <a:extLst>
                <a:ext uri="{FF2B5EF4-FFF2-40B4-BE49-F238E27FC236}">
                  <a16:creationId xmlns:a16="http://schemas.microsoft.com/office/drawing/2014/main" id="{3B35AB00-8BD8-BC2E-BBE9-953FD7052EB6}"/>
                </a:ext>
              </a:extLst>
            </p:cNvPr>
            <p:cNvSpPr/>
            <p:nvPr/>
          </p:nvSpPr>
          <p:spPr>
            <a:xfrm>
              <a:off x="2309" y="0"/>
              <a:ext cx="1009659" cy="591059"/>
            </a:xfrm>
            <a:prstGeom prst="roundRect">
              <a:avLst>
                <a:gd name="adj" fmla="val 10000"/>
              </a:avLst>
            </a:prstGeom>
            <a:grp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a:lstStyle/>
            <a:p>
              <a:endParaRPr lang="sv-SE"/>
            </a:p>
          </p:txBody>
        </p:sp>
        <p:sp>
          <p:nvSpPr>
            <p:cNvPr id="9" name="Rektangel: rundade hörn 4">
              <a:extLst>
                <a:ext uri="{FF2B5EF4-FFF2-40B4-BE49-F238E27FC236}">
                  <a16:creationId xmlns:a16="http://schemas.microsoft.com/office/drawing/2014/main" id="{C91B9BF3-3973-7469-4236-D503C713F013}"/>
                </a:ext>
              </a:extLst>
            </p:cNvPr>
            <p:cNvSpPr txBox="1"/>
            <p:nvPr/>
          </p:nvSpPr>
          <p:spPr>
            <a:xfrm>
              <a:off x="19621" y="17312"/>
              <a:ext cx="975035" cy="556435"/>
            </a:xfrm>
            <a:prstGeom prst="rect">
              <a:avLst/>
            </a:prstGeom>
            <a:solidFill>
              <a:srgbClr val="FD5930"/>
            </a:solidFill>
          </p:spPr>
          <p:style>
            <a:lnRef idx="0">
              <a:scrgbClr r="0" g="0" b="0"/>
            </a:lnRef>
            <a:fillRef idx="0">
              <a:scrgbClr r="0" g="0" b="0"/>
            </a:fillRef>
            <a:effectRef idx="0">
              <a:scrgbClr r="0" g="0" b="0"/>
            </a:effectRef>
            <a:fontRef idx="minor">
              <a:schemeClr val="lt1"/>
            </a:fontRef>
          </p:style>
          <p:txBody>
            <a:bodyPr spcFirstLastPara="0" vert="horz" wrap="square" lIns="41910" tIns="41910" rIns="41910" bIns="41910" numCol="1" spcCol="1270" anchor="ctr" anchorCtr="0">
              <a:noAutofit/>
            </a:bodyPr>
            <a:lstStyle/>
            <a:p>
              <a:pPr marL="0" lvl="0" indent="0" algn="ctr" defTabSz="488950">
                <a:lnSpc>
                  <a:spcPct val="90000"/>
                </a:lnSpc>
                <a:spcBef>
                  <a:spcPct val="0"/>
                </a:spcBef>
                <a:spcAft>
                  <a:spcPct val="35000"/>
                </a:spcAft>
                <a:buNone/>
              </a:pPr>
              <a:r>
                <a:rPr lang="sv-SE" sz="1100" kern="1200" dirty="0">
                  <a:solidFill>
                    <a:schemeClr val="tx1"/>
                  </a:solidFill>
                </a:rPr>
                <a:t>Leverantörsavvikelser</a:t>
              </a:r>
            </a:p>
          </p:txBody>
        </p:sp>
      </p:grpSp>
      <p:pic>
        <p:nvPicPr>
          <p:cNvPr id="10" name="Bildobjekt 9">
            <a:extLst>
              <a:ext uri="{FF2B5EF4-FFF2-40B4-BE49-F238E27FC236}">
                <a16:creationId xmlns:a16="http://schemas.microsoft.com/office/drawing/2014/main" id="{AC6D9332-65A2-9A69-F7C4-FCDA0B9149D7}"/>
              </a:ext>
            </a:extLst>
          </p:cNvPr>
          <p:cNvPicPr>
            <a:picLocks noChangeAspect="1"/>
          </p:cNvPicPr>
          <p:nvPr/>
        </p:nvPicPr>
        <p:blipFill>
          <a:blip r:embed="rId3"/>
          <a:stretch>
            <a:fillRect/>
          </a:stretch>
        </p:blipFill>
        <p:spPr>
          <a:xfrm>
            <a:off x="0" y="1010082"/>
            <a:ext cx="11143349" cy="4421728"/>
          </a:xfrm>
          <a:prstGeom prst="rect">
            <a:avLst/>
          </a:prstGeom>
        </p:spPr>
      </p:pic>
    </p:spTree>
    <p:extLst>
      <p:ext uri="{BB962C8B-B14F-4D97-AF65-F5344CB8AC3E}">
        <p14:creationId xmlns:p14="http://schemas.microsoft.com/office/powerpoint/2010/main" val="3914741765"/>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latshållare för datum 3">
            <a:extLst>
              <a:ext uri="{FF2B5EF4-FFF2-40B4-BE49-F238E27FC236}">
                <a16:creationId xmlns:a16="http://schemas.microsoft.com/office/drawing/2014/main" id="{C15B85BE-C7D1-3A9E-565F-F3798DB6117C}"/>
              </a:ext>
            </a:extLst>
          </p:cNvPr>
          <p:cNvSpPr>
            <a:spLocks noGrp="1"/>
          </p:cNvSpPr>
          <p:nvPr>
            <p:ph type="dt" sz="half" idx="10"/>
          </p:nvPr>
        </p:nvSpPr>
        <p:spPr/>
        <p:txBody>
          <a:bodyPr/>
          <a:lstStyle/>
          <a:p>
            <a:fld id="{0FDCA3E4-0513-4F9D-9F71-3522838C2E72}" type="datetime1">
              <a:rPr lang="sv-SE" smtClean="0"/>
              <a:t>2026-02-09</a:t>
            </a:fld>
            <a:endParaRPr lang="sv-SE"/>
          </a:p>
        </p:txBody>
      </p:sp>
      <p:sp>
        <p:nvSpPr>
          <p:cNvPr id="5" name="Platshållare för sidfot 4">
            <a:extLst>
              <a:ext uri="{FF2B5EF4-FFF2-40B4-BE49-F238E27FC236}">
                <a16:creationId xmlns:a16="http://schemas.microsoft.com/office/drawing/2014/main" id="{15CB9FDF-2EF5-4EC2-18DE-05D96A3CE6CA}"/>
              </a:ext>
            </a:extLst>
          </p:cNvPr>
          <p:cNvSpPr>
            <a:spLocks noGrp="1"/>
          </p:cNvSpPr>
          <p:nvPr>
            <p:ph type="ftr" sz="quarter" idx="11"/>
          </p:nvPr>
        </p:nvSpPr>
        <p:spPr/>
        <p:txBody>
          <a:bodyPr/>
          <a:lstStyle/>
          <a:p>
            <a:r>
              <a:rPr lang="sv-SE"/>
              <a:t>Sveriges regioner i samverkan</a:t>
            </a:r>
            <a:endParaRPr lang="sv-SE" dirty="0"/>
          </a:p>
        </p:txBody>
      </p:sp>
      <p:pic>
        <p:nvPicPr>
          <p:cNvPr id="7" name="Bildobjekt 6">
            <a:extLst>
              <a:ext uri="{FF2B5EF4-FFF2-40B4-BE49-F238E27FC236}">
                <a16:creationId xmlns:a16="http://schemas.microsoft.com/office/drawing/2014/main" id="{96C15894-97B6-A0CB-1598-28939937B3D8}"/>
              </a:ext>
            </a:extLst>
          </p:cNvPr>
          <p:cNvPicPr>
            <a:picLocks noChangeAspect="1"/>
          </p:cNvPicPr>
          <p:nvPr/>
        </p:nvPicPr>
        <p:blipFill>
          <a:blip r:embed="rId3"/>
          <a:stretch>
            <a:fillRect/>
          </a:stretch>
        </p:blipFill>
        <p:spPr>
          <a:xfrm>
            <a:off x="389466" y="1022395"/>
            <a:ext cx="6985369" cy="2710447"/>
          </a:xfrm>
          <a:prstGeom prst="rect">
            <a:avLst/>
          </a:prstGeom>
        </p:spPr>
      </p:pic>
      <p:pic>
        <p:nvPicPr>
          <p:cNvPr id="9" name="Bildobjekt 8">
            <a:extLst>
              <a:ext uri="{FF2B5EF4-FFF2-40B4-BE49-F238E27FC236}">
                <a16:creationId xmlns:a16="http://schemas.microsoft.com/office/drawing/2014/main" id="{013A4064-7E02-84D9-A24F-50E723438C7B}"/>
              </a:ext>
            </a:extLst>
          </p:cNvPr>
          <p:cNvPicPr>
            <a:picLocks noChangeAspect="1"/>
          </p:cNvPicPr>
          <p:nvPr/>
        </p:nvPicPr>
        <p:blipFill>
          <a:blip r:embed="rId4"/>
          <a:stretch>
            <a:fillRect/>
          </a:stretch>
        </p:blipFill>
        <p:spPr>
          <a:xfrm>
            <a:off x="299068" y="3841501"/>
            <a:ext cx="5661058" cy="1994104"/>
          </a:xfrm>
          <a:prstGeom prst="rect">
            <a:avLst/>
          </a:prstGeom>
        </p:spPr>
      </p:pic>
    </p:spTree>
    <p:extLst>
      <p:ext uri="{BB962C8B-B14F-4D97-AF65-F5344CB8AC3E}">
        <p14:creationId xmlns:p14="http://schemas.microsoft.com/office/powerpoint/2010/main" val="1720732245"/>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datum 1">
            <a:extLst>
              <a:ext uri="{FF2B5EF4-FFF2-40B4-BE49-F238E27FC236}">
                <a16:creationId xmlns:a16="http://schemas.microsoft.com/office/drawing/2014/main" id="{880D3025-C9FB-1672-95A2-D199E252BE2F}"/>
              </a:ext>
            </a:extLst>
          </p:cNvPr>
          <p:cNvSpPr>
            <a:spLocks noGrp="1"/>
          </p:cNvSpPr>
          <p:nvPr>
            <p:ph type="dt" sz="half" idx="10"/>
          </p:nvPr>
        </p:nvSpPr>
        <p:spPr/>
        <p:txBody>
          <a:bodyPr/>
          <a:lstStyle/>
          <a:p>
            <a:fld id="{9202D826-DD62-401E-A21D-61E0D7E7D899}" type="datetime1">
              <a:rPr lang="sv-SE" smtClean="0"/>
              <a:t>2026-02-09</a:t>
            </a:fld>
            <a:endParaRPr lang="sv-SE" dirty="0"/>
          </a:p>
        </p:txBody>
      </p:sp>
      <p:sp>
        <p:nvSpPr>
          <p:cNvPr id="3" name="Platshållare för sidfot 2">
            <a:extLst>
              <a:ext uri="{FF2B5EF4-FFF2-40B4-BE49-F238E27FC236}">
                <a16:creationId xmlns:a16="http://schemas.microsoft.com/office/drawing/2014/main" id="{D0455046-143F-0182-8895-67F3CBC5C702}"/>
              </a:ext>
            </a:extLst>
          </p:cNvPr>
          <p:cNvSpPr>
            <a:spLocks noGrp="1"/>
          </p:cNvSpPr>
          <p:nvPr>
            <p:ph type="ftr" sz="quarter" idx="11"/>
          </p:nvPr>
        </p:nvSpPr>
        <p:spPr/>
        <p:txBody>
          <a:bodyPr/>
          <a:lstStyle/>
          <a:p>
            <a:r>
              <a:rPr lang="sv-SE"/>
              <a:t>Sveriges regioner i samverkan</a:t>
            </a:r>
            <a:endParaRPr lang="sv-SE" dirty="0"/>
          </a:p>
        </p:txBody>
      </p:sp>
    </p:spTree>
    <p:extLst>
      <p:ext uri="{BB962C8B-B14F-4D97-AF65-F5344CB8AC3E}">
        <p14:creationId xmlns:p14="http://schemas.microsoft.com/office/powerpoint/2010/main" val="380127036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object 11">
            <a:extLst>
              <a:ext uri="{FF2B5EF4-FFF2-40B4-BE49-F238E27FC236}">
                <a16:creationId xmlns:a16="http://schemas.microsoft.com/office/drawing/2014/main" id="{F9894059-56E6-993E-ED6A-442CE698FA74}"/>
              </a:ext>
            </a:extLst>
          </p:cNvPr>
          <p:cNvSpPr txBox="1"/>
          <p:nvPr/>
        </p:nvSpPr>
        <p:spPr>
          <a:xfrm>
            <a:off x="106440" y="87168"/>
            <a:ext cx="7684711" cy="257849"/>
          </a:xfrm>
          <a:prstGeom prst="rect">
            <a:avLst/>
          </a:prstGeom>
        </p:spPr>
        <p:txBody>
          <a:bodyPr vert="horz" wrap="square" lIns="0" tIns="11516" rIns="0" bIns="0" rtlCol="0" anchor="t">
            <a:spAutoFit/>
          </a:bodyPr>
          <a:lstStyle>
            <a:defPPr>
              <a:defRPr lang="sv-SE"/>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a:lstStyle>
          <a:p>
            <a:pPr marL="10795" defTabSz="914354">
              <a:spcBef>
                <a:spcPts val="91"/>
              </a:spcBef>
            </a:pPr>
            <a:r>
              <a:rPr sz="1600" b="1" dirty="0">
                <a:solidFill>
                  <a:srgbClr val="000000"/>
                </a:solidFill>
                <a:latin typeface="Calibri"/>
                <a:cs typeface="Calibri"/>
              </a:rPr>
              <a:t>Avtalsförvaltning,</a:t>
            </a:r>
            <a:r>
              <a:rPr sz="1600" b="1" spc="-45" dirty="0">
                <a:solidFill>
                  <a:srgbClr val="000000"/>
                </a:solidFill>
                <a:latin typeface="Calibri"/>
                <a:cs typeface="Calibri"/>
              </a:rPr>
              <a:t> </a:t>
            </a:r>
            <a:r>
              <a:rPr lang="sv-SE" sz="1600" b="1" dirty="0">
                <a:solidFill>
                  <a:srgbClr val="000000"/>
                </a:solidFill>
                <a:latin typeface="Calibri"/>
                <a:cs typeface="Calibri"/>
              </a:rPr>
              <a:t>nationellt</a:t>
            </a:r>
            <a:r>
              <a:rPr sz="1600" b="1" spc="-32" dirty="0">
                <a:solidFill>
                  <a:srgbClr val="000000"/>
                </a:solidFill>
                <a:latin typeface="Calibri"/>
                <a:cs typeface="Calibri"/>
              </a:rPr>
              <a:t> </a:t>
            </a:r>
            <a:r>
              <a:rPr lang="sv-SE" sz="1600" b="1" dirty="0">
                <a:solidFill>
                  <a:srgbClr val="000000"/>
                </a:solidFill>
                <a:latin typeface="Calibri"/>
                <a:cs typeface="Calibri"/>
              </a:rPr>
              <a:t>avtal</a:t>
            </a:r>
            <a:r>
              <a:rPr sz="1600" b="1" spc="-32" dirty="0">
                <a:solidFill>
                  <a:srgbClr val="000000"/>
                </a:solidFill>
                <a:latin typeface="Calibri"/>
                <a:cs typeface="Calibri"/>
              </a:rPr>
              <a:t> </a:t>
            </a:r>
            <a:r>
              <a:rPr sz="1600" b="1" dirty="0">
                <a:solidFill>
                  <a:srgbClr val="000000"/>
                </a:solidFill>
                <a:latin typeface="Calibri"/>
                <a:cs typeface="Calibri"/>
              </a:rPr>
              <a:t>för</a:t>
            </a:r>
            <a:r>
              <a:rPr sz="1600" b="1" spc="-32" dirty="0">
                <a:solidFill>
                  <a:srgbClr val="000000"/>
                </a:solidFill>
                <a:latin typeface="Calibri"/>
                <a:cs typeface="Calibri"/>
              </a:rPr>
              <a:t> </a:t>
            </a:r>
            <a:r>
              <a:rPr lang="sv-SE" sz="1600" b="1" dirty="0">
                <a:solidFill>
                  <a:srgbClr val="000000"/>
                </a:solidFill>
                <a:latin typeface="Calibri"/>
                <a:cs typeface="Calibri"/>
              </a:rPr>
              <a:t>hyrbemanning inom</a:t>
            </a:r>
            <a:r>
              <a:rPr sz="1600" b="1" spc="-32" dirty="0">
                <a:solidFill>
                  <a:srgbClr val="000000"/>
                </a:solidFill>
                <a:latin typeface="Calibri"/>
                <a:cs typeface="Calibri"/>
              </a:rPr>
              <a:t> </a:t>
            </a:r>
            <a:r>
              <a:rPr sz="1600" b="1" dirty="0">
                <a:solidFill>
                  <a:srgbClr val="000000"/>
                </a:solidFill>
                <a:latin typeface="Calibri"/>
                <a:cs typeface="Calibri"/>
              </a:rPr>
              <a:t>hälso-</a:t>
            </a:r>
            <a:r>
              <a:rPr sz="1600" b="1" spc="-32" dirty="0">
                <a:solidFill>
                  <a:srgbClr val="000000"/>
                </a:solidFill>
                <a:latin typeface="Calibri"/>
                <a:cs typeface="Calibri"/>
              </a:rPr>
              <a:t> </a:t>
            </a:r>
            <a:r>
              <a:rPr sz="1600" b="1" dirty="0">
                <a:solidFill>
                  <a:srgbClr val="000000"/>
                </a:solidFill>
                <a:latin typeface="Calibri"/>
                <a:cs typeface="Calibri"/>
              </a:rPr>
              <a:t>och</a:t>
            </a:r>
            <a:r>
              <a:rPr sz="1600" b="1" spc="-32" dirty="0">
                <a:solidFill>
                  <a:srgbClr val="000000"/>
                </a:solidFill>
                <a:latin typeface="Calibri"/>
                <a:cs typeface="Calibri"/>
              </a:rPr>
              <a:t> </a:t>
            </a:r>
            <a:r>
              <a:rPr sz="1600" b="1" spc="-9" dirty="0">
                <a:solidFill>
                  <a:srgbClr val="000000"/>
                </a:solidFill>
                <a:latin typeface="Calibri"/>
                <a:cs typeface="Calibri"/>
              </a:rPr>
              <a:t>sjukvård</a:t>
            </a:r>
            <a:endParaRPr lang="sv-SE" sz="1600" dirty="0">
              <a:solidFill>
                <a:srgbClr val="000000"/>
              </a:solidFill>
              <a:latin typeface="Calibri"/>
              <a:cs typeface="Calibri"/>
            </a:endParaRPr>
          </a:p>
        </p:txBody>
      </p:sp>
      <p:sp>
        <p:nvSpPr>
          <p:cNvPr id="23" name="object 17">
            <a:extLst>
              <a:ext uri="{FF2B5EF4-FFF2-40B4-BE49-F238E27FC236}">
                <a16:creationId xmlns:a16="http://schemas.microsoft.com/office/drawing/2014/main" id="{5CE1AD15-8EAB-AFC8-2CB3-5A5824E468BD}"/>
              </a:ext>
            </a:extLst>
          </p:cNvPr>
          <p:cNvSpPr txBox="1"/>
          <p:nvPr/>
        </p:nvSpPr>
        <p:spPr>
          <a:xfrm>
            <a:off x="7875910" y="5648480"/>
            <a:ext cx="931761" cy="227072"/>
          </a:xfrm>
          <a:prstGeom prst="rect">
            <a:avLst/>
          </a:prstGeom>
        </p:spPr>
        <p:txBody>
          <a:bodyPr vert="horz" wrap="square" lIns="0" tIns="11516" rIns="0" bIns="0" rtlCol="0">
            <a:spAutoFit/>
          </a:bodyPr>
          <a:lstStyle>
            <a:defPPr>
              <a:defRPr lang="sv-SE"/>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a:lstStyle>
          <a:p>
            <a:pPr marL="11516" defTabSz="914354">
              <a:spcBef>
                <a:spcPts val="91"/>
              </a:spcBef>
            </a:pPr>
            <a:r>
              <a:rPr sz="1400" b="1" spc="-9" dirty="0">
                <a:solidFill>
                  <a:srgbClr val="000000"/>
                </a:solidFill>
                <a:latin typeface="Calibri"/>
                <a:cs typeface="Calibri"/>
              </a:rPr>
              <a:t>Leverantör</a:t>
            </a:r>
            <a:endParaRPr sz="1400" dirty="0">
              <a:solidFill>
                <a:srgbClr val="000000"/>
              </a:solidFill>
              <a:latin typeface="Calibri"/>
              <a:cs typeface="Calibri"/>
            </a:endParaRPr>
          </a:p>
        </p:txBody>
      </p:sp>
      <p:sp>
        <p:nvSpPr>
          <p:cNvPr id="31" name="object 23">
            <a:extLst>
              <a:ext uri="{FF2B5EF4-FFF2-40B4-BE49-F238E27FC236}">
                <a16:creationId xmlns:a16="http://schemas.microsoft.com/office/drawing/2014/main" id="{E04BE426-6041-9033-9326-A4EC74C185DF}"/>
              </a:ext>
            </a:extLst>
          </p:cNvPr>
          <p:cNvSpPr txBox="1"/>
          <p:nvPr/>
        </p:nvSpPr>
        <p:spPr>
          <a:xfrm>
            <a:off x="9069295" y="3253855"/>
            <a:ext cx="2620384" cy="1215708"/>
          </a:xfrm>
          <a:prstGeom prst="rect">
            <a:avLst/>
          </a:prstGeom>
        </p:spPr>
        <p:txBody>
          <a:bodyPr vert="horz" wrap="square" lIns="0" tIns="46641" rIns="0" bIns="0" rtlCol="0">
            <a:spAutoFit/>
          </a:bodyPr>
          <a:lstStyle>
            <a:defPPr>
              <a:defRPr lang="sv-SE"/>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a:lstStyle>
          <a:p>
            <a:pPr algn="ctr" defTabSz="914354">
              <a:spcBef>
                <a:spcPts val="367"/>
              </a:spcBef>
            </a:pPr>
            <a:r>
              <a:rPr sz="1400" b="1" dirty="0">
                <a:solidFill>
                  <a:srgbClr val="000000"/>
                </a:solidFill>
                <a:latin typeface="Calibri"/>
                <a:cs typeface="Calibri"/>
              </a:rPr>
              <a:t>Behörig</a:t>
            </a:r>
            <a:r>
              <a:rPr sz="1400" b="1" spc="-19" dirty="0">
                <a:solidFill>
                  <a:srgbClr val="000000"/>
                </a:solidFill>
                <a:latin typeface="Calibri"/>
                <a:cs typeface="Calibri"/>
              </a:rPr>
              <a:t> </a:t>
            </a:r>
            <a:r>
              <a:rPr sz="1400" b="1" spc="-9" dirty="0">
                <a:solidFill>
                  <a:srgbClr val="000000"/>
                </a:solidFill>
                <a:latin typeface="Calibri"/>
                <a:cs typeface="Calibri"/>
              </a:rPr>
              <a:t>beställare</a:t>
            </a:r>
            <a:endParaRPr sz="1400" dirty="0">
              <a:solidFill>
                <a:srgbClr val="000000"/>
              </a:solidFill>
              <a:latin typeface="Calibri"/>
              <a:cs typeface="Calibri"/>
            </a:endParaRPr>
          </a:p>
          <a:p>
            <a:pPr marL="95580" marR="90400" indent="576" algn="ctr" defTabSz="914354">
              <a:lnSpc>
                <a:spcPct val="110000"/>
              </a:lnSpc>
              <a:spcBef>
                <a:spcPts val="81"/>
              </a:spcBef>
            </a:pPr>
            <a:r>
              <a:rPr sz="1400" i="1" dirty="0">
                <a:solidFill>
                  <a:srgbClr val="000000"/>
                </a:solidFill>
                <a:latin typeface="Calibri"/>
                <a:cs typeface="Calibri"/>
              </a:rPr>
              <a:t>Hantera</a:t>
            </a:r>
            <a:r>
              <a:rPr sz="1400" i="1" spc="-13" dirty="0">
                <a:solidFill>
                  <a:srgbClr val="000000"/>
                </a:solidFill>
                <a:latin typeface="Calibri"/>
                <a:cs typeface="Calibri"/>
              </a:rPr>
              <a:t> </a:t>
            </a:r>
            <a:r>
              <a:rPr sz="1400" i="1" dirty="0">
                <a:solidFill>
                  <a:srgbClr val="000000"/>
                </a:solidFill>
                <a:latin typeface="Calibri"/>
                <a:cs typeface="Calibri"/>
              </a:rPr>
              <a:t>avrop</a:t>
            </a:r>
            <a:r>
              <a:rPr sz="1400" i="1" spc="-13" dirty="0">
                <a:solidFill>
                  <a:srgbClr val="000000"/>
                </a:solidFill>
                <a:latin typeface="Calibri"/>
                <a:cs typeface="Calibri"/>
              </a:rPr>
              <a:t> </a:t>
            </a:r>
            <a:r>
              <a:rPr sz="1400" i="1" spc="-23" dirty="0">
                <a:solidFill>
                  <a:srgbClr val="000000"/>
                </a:solidFill>
                <a:latin typeface="Calibri"/>
                <a:cs typeface="Calibri"/>
              </a:rPr>
              <a:t>och</a:t>
            </a:r>
            <a:r>
              <a:rPr sz="1400" i="1" spc="453" dirty="0">
                <a:solidFill>
                  <a:srgbClr val="000000"/>
                </a:solidFill>
                <a:latin typeface="Calibri"/>
                <a:cs typeface="Calibri"/>
              </a:rPr>
              <a:t> </a:t>
            </a:r>
            <a:r>
              <a:rPr sz="1400" i="1" spc="-9" dirty="0">
                <a:solidFill>
                  <a:srgbClr val="000000"/>
                </a:solidFill>
                <a:latin typeface="Calibri"/>
                <a:cs typeface="Calibri"/>
              </a:rPr>
              <a:t>kommunikation</a:t>
            </a:r>
            <a:r>
              <a:rPr sz="1400" i="1" spc="32" dirty="0">
                <a:solidFill>
                  <a:srgbClr val="000000"/>
                </a:solidFill>
                <a:latin typeface="Calibri"/>
                <a:cs typeface="Calibri"/>
              </a:rPr>
              <a:t> </a:t>
            </a:r>
            <a:r>
              <a:rPr sz="1400" i="1" dirty="0">
                <a:solidFill>
                  <a:srgbClr val="000000"/>
                </a:solidFill>
                <a:latin typeface="Calibri"/>
                <a:cs typeface="Calibri"/>
              </a:rPr>
              <a:t>kring</a:t>
            </a:r>
            <a:r>
              <a:rPr sz="1400" i="1" spc="32" dirty="0">
                <a:solidFill>
                  <a:srgbClr val="000000"/>
                </a:solidFill>
                <a:latin typeface="Calibri"/>
                <a:cs typeface="Calibri"/>
              </a:rPr>
              <a:t> </a:t>
            </a:r>
            <a:r>
              <a:rPr sz="1400" i="1" spc="-9" dirty="0">
                <a:solidFill>
                  <a:srgbClr val="000000"/>
                </a:solidFill>
                <a:latin typeface="Calibri"/>
                <a:cs typeface="Calibri"/>
              </a:rPr>
              <a:t>dessa.</a:t>
            </a:r>
            <a:r>
              <a:rPr sz="1400" i="1" spc="453" dirty="0">
                <a:solidFill>
                  <a:srgbClr val="000000"/>
                </a:solidFill>
                <a:latin typeface="Calibri"/>
                <a:cs typeface="Calibri"/>
              </a:rPr>
              <a:t> </a:t>
            </a:r>
            <a:r>
              <a:rPr sz="1400" i="1" dirty="0">
                <a:solidFill>
                  <a:srgbClr val="000000"/>
                </a:solidFill>
                <a:latin typeface="Calibri"/>
                <a:cs typeface="Calibri"/>
              </a:rPr>
              <a:t>Rapportera</a:t>
            </a:r>
            <a:r>
              <a:rPr sz="1400" i="1" spc="-9" dirty="0">
                <a:solidFill>
                  <a:srgbClr val="000000"/>
                </a:solidFill>
                <a:latin typeface="Calibri"/>
                <a:cs typeface="Calibri"/>
              </a:rPr>
              <a:t> </a:t>
            </a:r>
            <a:r>
              <a:rPr sz="1400" i="1" dirty="0">
                <a:solidFill>
                  <a:srgbClr val="000000"/>
                </a:solidFill>
                <a:latin typeface="Calibri"/>
                <a:cs typeface="Calibri"/>
              </a:rPr>
              <a:t>ev.</a:t>
            </a:r>
            <a:r>
              <a:rPr sz="1400" i="1" spc="9" dirty="0">
                <a:solidFill>
                  <a:srgbClr val="000000"/>
                </a:solidFill>
                <a:latin typeface="Calibri"/>
                <a:cs typeface="Calibri"/>
              </a:rPr>
              <a:t> </a:t>
            </a:r>
            <a:r>
              <a:rPr sz="1400" i="1" spc="-9" dirty="0">
                <a:solidFill>
                  <a:srgbClr val="000000"/>
                </a:solidFill>
                <a:latin typeface="Calibri"/>
                <a:cs typeface="Calibri"/>
              </a:rPr>
              <a:t>brister</a:t>
            </a:r>
            <a:r>
              <a:rPr sz="1400" i="1" dirty="0">
                <a:solidFill>
                  <a:srgbClr val="000000"/>
                </a:solidFill>
                <a:latin typeface="Calibri"/>
                <a:cs typeface="Calibri"/>
              </a:rPr>
              <a:t> </a:t>
            </a:r>
            <a:r>
              <a:rPr sz="1400" i="1" spc="-19" dirty="0">
                <a:solidFill>
                  <a:srgbClr val="000000"/>
                </a:solidFill>
                <a:latin typeface="Calibri"/>
                <a:cs typeface="Calibri"/>
              </a:rPr>
              <a:t>till</a:t>
            </a:r>
            <a:r>
              <a:rPr sz="1400" i="1" spc="453" dirty="0">
                <a:solidFill>
                  <a:srgbClr val="000000"/>
                </a:solidFill>
                <a:latin typeface="Calibri"/>
                <a:cs typeface="Calibri"/>
              </a:rPr>
              <a:t> </a:t>
            </a:r>
            <a:r>
              <a:rPr sz="1400" i="1" dirty="0">
                <a:solidFill>
                  <a:srgbClr val="000000"/>
                </a:solidFill>
                <a:latin typeface="Calibri"/>
                <a:cs typeface="Calibri"/>
              </a:rPr>
              <a:t>regionens</a:t>
            </a:r>
            <a:r>
              <a:rPr sz="1400" i="1" spc="-32" dirty="0">
                <a:solidFill>
                  <a:srgbClr val="000000"/>
                </a:solidFill>
                <a:latin typeface="Calibri"/>
                <a:cs typeface="Calibri"/>
              </a:rPr>
              <a:t> </a:t>
            </a:r>
            <a:r>
              <a:rPr sz="1400" i="1" spc="-9" dirty="0">
                <a:solidFill>
                  <a:srgbClr val="000000"/>
                </a:solidFill>
                <a:latin typeface="Calibri"/>
                <a:cs typeface="Calibri"/>
              </a:rPr>
              <a:t>avtalsansvarige.</a:t>
            </a:r>
            <a:endParaRPr sz="1400" dirty="0">
              <a:solidFill>
                <a:srgbClr val="000000"/>
              </a:solidFill>
              <a:latin typeface="Calibri"/>
              <a:cs typeface="Calibri"/>
            </a:endParaRPr>
          </a:p>
        </p:txBody>
      </p:sp>
      <p:grpSp>
        <p:nvGrpSpPr>
          <p:cNvPr id="37" name="object 30">
            <a:extLst>
              <a:ext uri="{FF2B5EF4-FFF2-40B4-BE49-F238E27FC236}">
                <a16:creationId xmlns:a16="http://schemas.microsoft.com/office/drawing/2014/main" id="{AE1C0B3F-11AF-5120-CA60-CA95780095D7}"/>
              </a:ext>
            </a:extLst>
          </p:cNvPr>
          <p:cNvGrpSpPr/>
          <p:nvPr/>
        </p:nvGrpSpPr>
        <p:grpSpPr>
          <a:xfrm>
            <a:off x="2390683" y="511750"/>
            <a:ext cx="2198931" cy="1380753"/>
            <a:chOff x="815975" y="1658809"/>
            <a:chExt cx="1965960" cy="944244"/>
          </a:xfrm>
          <a:noFill/>
        </p:grpSpPr>
        <p:sp>
          <p:nvSpPr>
            <p:cNvPr id="35" name="object 31">
              <a:extLst>
                <a:ext uri="{FF2B5EF4-FFF2-40B4-BE49-F238E27FC236}">
                  <a16:creationId xmlns:a16="http://schemas.microsoft.com/office/drawing/2014/main" id="{49BF5B92-A424-B7A8-B348-6AA0BFA5FDA3}"/>
                </a:ext>
              </a:extLst>
            </p:cNvPr>
            <p:cNvSpPr/>
            <p:nvPr/>
          </p:nvSpPr>
          <p:spPr>
            <a:xfrm>
              <a:off x="815975" y="1658809"/>
              <a:ext cx="1965960" cy="944244"/>
            </a:xfrm>
            <a:custGeom>
              <a:avLst/>
              <a:gdLst/>
              <a:ahLst/>
              <a:cxnLst/>
              <a:rect l="l" t="t" r="r" b="b"/>
              <a:pathLst>
                <a:path w="1965960" h="944244">
                  <a:moveTo>
                    <a:pt x="982980" y="0"/>
                  </a:moveTo>
                  <a:lnTo>
                    <a:pt x="918348" y="1004"/>
                  </a:lnTo>
                  <a:lnTo>
                    <a:pt x="854833" y="3975"/>
                  </a:lnTo>
                  <a:lnTo>
                    <a:pt x="792564" y="8851"/>
                  </a:lnTo>
                  <a:lnTo>
                    <a:pt x="731670" y="15570"/>
                  </a:lnTo>
                  <a:lnTo>
                    <a:pt x="672281" y="24069"/>
                  </a:lnTo>
                  <a:lnTo>
                    <a:pt x="614527" y="34286"/>
                  </a:lnTo>
                  <a:lnTo>
                    <a:pt x="558536" y="46159"/>
                  </a:lnTo>
                  <a:lnTo>
                    <a:pt x="504439" y="59626"/>
                  </a:lnTo>
                  <a:lnTo>
                    <a:pt x="452365" y="74625"/>
                  </a:lnTo>
                  <a:lnTo>
                    <a:pt x="402443" y="91092"/>
                  </a:lnTo>
                  <a:lnTo>
                    <a:pt x="354804" y="108967"/>
                  </a:lnTo>
                  <a:lnTo>
                    <a:pt x="309576" y="128187"/>
                  </a:lnTo>
                  <a:lnTo>
                    <a:pt x="266889" y="148690"/>
                  </a:lnTo>
                  <a:lnTo>
                    <a:pt x="226873" y="170412"/>
                  </a:lnTo>
                  <a:lnTo>
                    <a:pt x="189657" y="193294"/>
                  </a:lnTo>
                  <a:lnTo>
                    <a:pt x="155371" y="217271"/>
                  </a:lnTo>
                  <a:lnTo>
                    <a:pt x="124143" y="242282"/>
                  </a:lnTo>
                  <a:lnTo>
                    <a:pt x="96105" y="268264"/>
                  </a:lnTo>
                  <a:lnTo>
                    <a:pt x="50112" y="322896"/>
                  </a:lnTo>
                  <a:lnTo>
                    <a:pt x="18429" y="380667"/>
                  </a:lnTo>
                  <a:lnTo>
                    <a:pt x="2090" y="441080"/>
                  </a:lnTo>
                  <a:lnTo>
                    <a:pt x="0" y="472122"/>
                  </a:lnTo>
                  <a:lnTo>
                    <a:pt x="2090" y="503164"/>
                  </a:lnTo>
                  <a:lnTo>
                    <a:pt x="18429" y="563577"/>
                  </a:lnTo>
                  <a:lnTo>
                    <a:pt x="50112" y="621348"/>
                  </a:lnTo>
                  <a:lnTo>
                    <a:pt x="96105" y="675980"/>
                  </a:lnTo>
                  <a:lnTo>
                    <a:pt x="124143" y="701962"/>
                  </a:lnTo>
                  <a:lnTo>
                    <a:pt x="155371" y="726973"/>
                  </a:lnTo>
                  <a:lnTo>
                    <a:pt x="189657" y="750950"/>
                  </a:lnTo>
                  <a:lnTo>
                    <a:pt x="226873" y="773832"/>
                  </a:lnTo>
                  <a:lnTo>
                    <a:pt x="266889" y="795554"/>
                  </a:lnTo>
                  <a:lnTo>
                    <a:pt x="309576" y="816057"/>
                  </a:lnTo>
                  <a:lnTo>
                    <a:pt x="354804" y="835277"/>
                  </a:lnTo>
                  <a:lnTo>
                    <a:pt x="402443" y="853152"/>
                  </a:lnTo>
                  <a:lnTo>
                    <a:pt x="452365" y="869619"/>
                  </a:lnTo>
                  <a:lnTo>
                    <a:pt x="504439" y="884618"/>
                  </a:lnTo>
                  <a:lnTo>
                    <a:pt x="558536" y="898085"/>
                  </a:lnTo>
                  <a:lnTo>
                    <a:pt x="614527" y="909958"/>
                  </a:lnTo>
                  <a:lnTo>
                    <a:pt x="672281" y="920175"/>
                  </a:lnTo>
                  <a:lnTo>
                    <a:pt x="731670" y="928674"/>
                  </a:lnTo>
                  <a:lnTo>
                    <a:pt x="792564" y="935393"/>
                  </a:lnTo>
                  <a:lnTo>
                    <a:pt x="854833" y="940269"/>
                  </a:lnTo>
                  <a:lnTo>
                    <a:pt x="918348" y="943240"/>
                  </a:lnTo>
                  <a:lnTo>
                    <a:pt x="982980" y="944245"/>
                  </a:lnTo>
                  <a:lnTo>
                    <a:pt x="1047611" y="943240"/>
                  </a:lnTo>
                  <a:lnTo>
                    <a:pt x="1111126" y="940269"/>
                  </a:lnTo>
                  <a:lnTo>
                    <a:pt x="1173395" y="935393"/>
                  </a:lnTo>
                  <a:lnTo>
                    <a:pt x="1234289" y="928674"/>
                  </a:lnTo>
                  <a:lnTo>
                    <a:pt x="1293678" y="920175"/>
                  </a:lnTo>
                  <a:lnTo>
                    <a:pt x="1351432" y="909958"/>
                  </a:lnTo>
                  <a:lnTo>
                    <a:pt x="1407423" y="898085"/>
                  </a:lnTo>
                  <a:lnTo>
                    <a:pt x="1461520" y="884618"/>
                  </a:lnTo>
                  <a:lnTo>
                    <a:pt x="1513594" y="869619"/>
                  </a:lnTo>
                  <a:lnTo>
                    <a:pt x="1563516" y="853152"/>
                  </a:lnTo>
                  <a:lnTo>
                    <a:pt x="1611155" y="835277"/>
                  </a:lnTo>
                  <a:lnTo>
                    <a:pt x="1656383" y="816057"/>
                  </a:lnTo>
                  <a:lnTo>
                    <a:pt x="1699070" y="795554"/>
                  </a:lnTo>
                  <a:lnTo>
                    <a:pt x="1739086" y="773832"/>
                  </a:lnTo>
                  <a:lnTo>
                    <a:pt x="1776302" y="750950"/>
                  </a:lnTo>
                  <a:lnTo>
                    <a:pt x="1810588" y="726973"/>
                  </a:lnTo>
                  <a:lnTo>
                    <a:pt x="1841816" y="701962"/>
                  </a:lnTo>
                  <a:lnTo>
                    <a:pt x="1869854" y="675980"/>
                  </a:lnTo>
                  <a:lnTo>
                    <a:pt x="1915847" y="621348"/>
                  </a:lnTo>
                  <a:lnTo>
                    <a:pt x="1947530" y="563577"/>
                  </a:lnTo>
                  <a:lnTo>
                    <a:pt x="1963869" y="503164"/>
                  </a:lnTo>
                  <a:lnTo>
                    <a:pt x="1965960" y="472122"/>
                  </a:lnTo>
                  <a:lnTo>
                    <a:pt x="1963869" y="441080"/>
                  </a:lnTo>
                  <a:lnTo>
                    <a:pt x="1947530" y="380667"/>
                  </a:lnTo>
                  <a:lnTo>
                    <a:pt x="1915847" y="322896"/>
                  </a:lnTo>
                  <a:lnTo>
                    <a:pt x="1869854" y="268264"/>
                  </a:lnTo>
                  <a:lnTo>
                    <a:pt x="1841816" y="242282"/>
                  </a:lnTo>
                  <a:lnTo>
                    <a:pt x="1810588" y="217271"/>
                  </a:lnTo>
                  <a:lnTo>
                    <a:pt x="1776302" y="193294"/>
                  </a:lnTo>
                  <a:lnTo>
                    <a:pt x="1739086" y="170412"/>
                  </a:lnTo>
                  <a:lnTo>
                    <a:pt x="1699070" y="148690"/>
                  </a:lnTo>
                  <a:lnTo>
                    <a:pt x="1656383" y="128187"/>
                  </a:lnTo>
                  <a:lnTo>
                    <a:pt x="1611155" y="108967"/>
                  </a:lnTo>
                  <a:lnTo>
                    <a:pt x="1563516" y="91092"/>
                  </a:lnTo>
                  <a:lnTo>
                    <a:pt x="1513594" y="74625"/>
                  </a:lnTo>
                  <a:lnTo>
                    <a:pt x="1461520" y="59626"/>
                  </a:lnTo>
                  <a:lnTo>
                    <a:pt x="1407423" y="46159"/>
                  </a:lnTo>
                  <a:lnTo>
                    <a:pt x="1351432" y="34286"/>
                  </a:lnTo>
                  <a:lnTo>
                    <a:pt x="1293678" y="24069"/>
                  </a:lnTo>
                  <a:lnTo>
                    <a:pt x="1234289" y="15570"/>
                  </a:lnTo>
                  <a:lnTo>
                    <a:pt x="1173395" y="8851"/>
                  </a:lnTo>
                  <a:lnTo>
                    <a:pt x="1111126" y="3975"/>
                  </a:lnTo>
                  <a:lnTo>
                    <a:pt x="1047611" y="1004"/>
                  </a:lnTo>
                  <a:lnTo>
                    <a:pt x="982980" y="0"/>
                  </a:lnTo>
                  <a:close/>
                </a:path>
              </a:pathLst>
            </a:custGeom>
            <a:grpFill/>
            <a:ln w="57150">
              <a:solidFill>
                <a:schemeClr val="tx1"/>
              </a:solidFill>
            </a:ln>
          </p:spPr>
          <p:txBody>
            <a:bodyPr wrap="square" lIns="0" tIns="0" rIns="0" bIns="0" rtlCol="0"/>
            <a:lstStyle>
              <a:defPPr>
                <a:defRPr lang="sv-SE"/>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a:lstStyle>
            <a:p>
              <a:pPr defTabSz="914354"/>
              <a:endParaRPr sz="1224" dirty="0">
                <a:solidFill>
                  <a:srgbClr val="000000"/>
                </a:solidFill>
                <a:latin typeface="Calibri"/>
              </a:endParaRPr>
            </a:p>
          </p:txBody>
        </p:sp>
        <p:sp>
          <p:nvSpPr>
            <p:cNvPr id="36" name="object 32">
              <a:extLst>
                <a:ext uri="{FF2B5EF4-FFF2-40B4-BE49-F238E27FC236}">
                  <a16:creationId xmlns:a16="http://schemas.microsoft.com/office/drawing/2014/main" id="{995C41BC-2844-F9B8-48E4-F15029DE8A45}"/>
                </a:ext>
              </a:extLst>
            </p:cNvPr>
            <p:cNvSpPr/>
            <p:nvPr/>
          </p:nvSpPr>
          <p:spPr>
            <a:xfrm>
              <a:off x="815975" y="1658809"/>
              <a:ext cx="1965960" cy="944244"/>
            </a:xfrm>
            <a:custGeom>
              <a:avLst/>
              <a:gdLst/>
              <a:ahLst/>
              <a:cxnLst/>
              <a:rect l="l" t="t" r="r" b="b"/>
              <a:pathLst>
                <a:path w="1965960" h="944244">
                  <a:moveTo>
                    <a:pt x="0" y="472122"/>
                  </a:moveTo>
                  <a:lnTo>
                    <a:pt x="8277" y="410574"/>
                  </a:lnTo>
                  <a:lnTo>
                    <a:pt x="32417" y="351420"/>
                  </a:lnTo>
                  <a:lnTo>
                    <a:pt x="71385" y="295156"/>
                  </a:lnTo>
                  <a:lnTo>
                    <a:pt x="124143" y="242282"/>
                  </a:lnTo>
                  <a:lnTo>
                    <a:pt x="155371" y="217271"/>
                  </a:lnTo>
                  <a:lnTo>
                    <a:pt x="189657" y="193294"/>
                  </a:lnTo>
                  <a:lnTo>
                    <a:pt x="226873" y="170412"/>
                  </a:lnTo>
                  <a:lnTo>
                    <a:pt x="266889" y="148690"/>
                  </a:lnTo>
                  <a:lnTo>
                    <a:pt x="309576" y="128187"/>
                  </a:lnTo>
                  <a:lnTo>
                    <a:pt x="354804" y="108967"/>
                  </a:lnTo>
                  <a:lnTo>
                    <a:pt x="402443" y="91092"/>
                  </a:lnTo>
                  <a:lnTo>
                    <a:pt x="452365" y="74625"/>
                  </a:lnTo>
                  <a:lnTo>
                    <a:pt x="504439" y="59626"/>
                  </a:lnTo>
                  <a:lnTo>
                    <a:pt x="558536" y="46159"/>
                  </a:lnTo>
                  <a:lnTo>
                    <a:pt x="614527" y="34286"/>
                  </a:lnTo>
                  <a:lnTo>
                    <a:pt x="672281" y="24069"/>
                  </a:lnTo>
                  <a:lnTo>
                    <a:pt x="731670" y="15570"/>
                  </a:lnTo>
                  <a:lnTo>
                    <a:pt x="792564" y="8851"/>
                  </a:lnTo>
                  <a:lnTo>
                    <a:pt x="854833" y="3975"/>
                  </a:lnTo>
                  <a:lnTo>
                    <a:pt x="918348" y="1004"/>
                  </a:lnTo>
                  <a:lnTo>
                    <a:pt x="982980" y="0"/>
                  </a:lnTo>
                  <a:lnTo>
                    <a:pt x="1047611" y="1004"/>
                  </a:lnTo>
                  <a:lnTo>
                    <a:pt x="1111126" y="3975"/>
                  </a:lnTo>
                  <a:lnTo>
                    <a:pt x="1173395" y="8851"/>
                  </a:lnTo>
                  <a:lnTo>
                    <a:pt x="1234289" y="15570"/>
                  </a:lnTo>
                  <a:lnTo>
                    <a:pt x="1293678" y="24069"/>
                  </a:lnTo>
                  <a:lnTo>
                    <a:pt x="1351432" y="34286"/>
                  </a:lnTo>
                  <a:lnTo>
                    <a:pt x="1407423" y="46159"/>
                  </a:lnTo>
                  <a:lnTo>
                    <a:pt x="1461520" y="59626"/>
                  </a:lnTo>
                  <a:lnTo>
                    <a:pt x="1513594" y="74625"/>
                  </a:lnTo>
                  <a:lnTo>
                    <a:pt x="1563516" y="91092"/>
                  </a:lnTo>
                  <a:lnTo>
                    <a:pt x="1611155" y="108967"/>
                  </a:lnTo>
                  <a:lnTo>
                    <a:pt x="1656383" y="128187"/>
                  </a:lnTo>
                  <a:lnTo>
                    <a:pt x="1699070" y="148690"/>
                  </a:lnTo>
                  <a:lnTo>
                    <a:pt x="1739086" y="170412"/>
                  </a:lnTo>
                  <a:lnTo>
                    <a:pt x="1776302" y="193294"/>
                  </a:lnTo>
                  <a:lnTo>
                    <a:pt x="1810588" y="217271"/>
                  </a:lnTo>
                  <a:lnTo>
                    <a:pt x="1841816" y="242282"/>
                  </a:lnTo>
                  <a:lnTo>
                    <a:pt x="1869854" y="268264"/>
                  </a:lnTo>
                  <a:lnTo>
                    <a:pt x="1915847" y="322896"/>
                  </a:lnTo>
                  <a:lnTo>
                    <a:pt x="1947530" y="380667"/>
                  </a:lnTo>
                  <a:lnTo>
                    <a:pt x="1963869" y="441080"/>
                  </a:lnTo>
                  <a:lnTo>
                    <a:pt x="1965960" y="472122"/>
                  </a:lnTo>
                  <a:lnTo>
                    <a:pt x="1963869" y="503164"/>
                  </a:lnTo>
                  <a:lnTo>
                    <a:pt x="1947530" y="563577"/>
                  </a:lnTo>
                  <a:lnTo>
                    <a:pt x="1915847" y="621348"/>
                  </a:lnTo>
                  <a:lnTo>
                    <a:pt x="1869854" y="675980"/>
                  </a:lnTo>
                  <a:lnTo>
                    <a:pt x="1841816" y="701962"/>
                  </a:lnTo>
                  <a:lnTo>
                    <a:pt x="1810588" y="726973"/>
                  </a:lnTo>
                  <a:lnTo>
                    <a:pt x="1776302" y="750950"/>
                  </a:lnTo>
                  <a:lnTo>
                    <a:pt x="1739086" y="773832"/>
                  </a:lnTo>
                  <a:lnTo>
                    <a:pt x="1699070" y="795554"/>
                  </a:lnTo>
                  <a:lnTo>
                    <a:pt x="1656383" y="816057"/>
                  </a:lnTo>
                  <a:lnTo>
                    <a:pt x="1611155" y="835277"/>
                  </a:lnTo>
                  <a:lnTo>
                    <a:pt x="1563516" y="853152"/>
                  </a:lnTo>
                  <a:lnTo>
                    <a:pt x="1513594" y="869619"/>
                  </a:lnTo>
                  <a:lnTo>
                    <a:pt x="1461520" y="884618"/>
                  </a:lnTo>
                  <a:lnTo>
                    <a:pt x="1407423" y="898085"/>
                  </a:lnTo>
                  <a:lnTo>
                    <a:pt x="1351432" y="909958"/>
                  </a:lnTo>
                  <a:lnTo>
                    <a:pt x="1293678" y="920175"/>
                  </a:lnTo>
                  <a:lnTo>
                    <a:pt x="1234289" y="928674"/>
                  </a:lnTo>
                  <a:lnTo>
                    <a:pt x="1173395" y="935393"/>
                  </a:lnTo>
                  <a:lnTo>
                    <a:pt x="1111126" y="940269"/>
                  </a:lnTo>
                  <a:lnTo>
                    <a:pt x="1047611" y="943240"/>
                  </a:lnTo>
                  <a:lnTo>
                    <a:pt x="982980" y="944245"/>
                  </a:lnTo>
                  <a:lnTo>
                    <a:pt x="918348" y="943240"/>
                  </a:lnTo>
                  <a:lnTo>
                    <a:pt x="854833" y="940269"/>
                  </a:lnTo>
                  <a:lnTo>
                    <a:pt x="792564" y="935393"/>
                  </a:lnTo>
                  <a:lnTo>
                    <a:pt x="731670" y="928674"/>
                  </a:lnTo>
                  <a:lnTo>
                    <a:pt x="672281" y="920175"/>
                  </a:lnTo>
                  <a:lnTo>
                    <a:pt x="614527" y="909958"/>
                  </a:lnTo>
                  <a:lnTo>
                    <a:pt x="558536" y="898085"/>
                  </a:lnTo>
                  <a:lnTo>
                    <a:pt x="504439" y="884618"/>
                  </a:lnTo>
                  <a:lnTo>
                    <a:pt x="452365" y="869619"/>
                  </a:lnTo>
                  <a:lnTo>
                    <a:pt x="402443" y="853152"/>
                  </a:lnTo>
                  <a:lnTo>
                    <a:pt x="354804" y="835277"/>
                  </a:lnTo>
                  <a:lnTo>
                    <a:pt x="309576" y="816057"/>
                  </a:lnTo>
                  <a:lnTo>
                    <a:pt x="266889" y="795554"/>
                  </a:lnTo>
                  <a:lnTo>
                    <a:pt x="226873" y="773832"/>
                  </a:lnTo>
                  <a:lnTo>
                    <a:pt x="189657" y="750950"/>
                  </a:lnTo>
                  <a:lnTo>
                    <a:pt x="155371" y="726973"/>
                  </a:lnTo>
                  <a:lnTo>
                    <a:pt x="124143" y="701962"/>
                  </a:lnTo>
                  <a:lnTo>
                    <a:pt x="96105" y="675980"/>
                  </a:lnTo>
                  <a:lnTo>
                    <a:pt x="50112" y="621348"/>
                  </a:lnTo>
                  <a:lnTo>
                    <a:pt x="18429" y="563577"/>
                  </a:lnTo>
                  <a:lnTo>
                    <a:pt x="2090" y="503164"/>
                  </a:lnTo>
                  <a:lnTo>
                    <a:pt x="0" y="472122"/>
                  </a:lnTo>
                  <a:close/>
                </a:path>
              </a:pathLst>
            </a:custGeom>
            <a:solidFill>
              <a:schemeClr val="bg2">
                <a:lumMod val="40000"/>
                <a:lumOff val="60000"/>
              </a:schemeClr>
            </a:solidFill>
            <a:ln w="57150">
              <a:solidFill>
                <a:schemeClr val="bg2"/>
              </a:solidFill>
            </a:ln>
          </p:spPr>
          <p:txBody>
            <a:bodyPr wrap="square" lIns="0" tIns="0" rIns="0" bIns="0" rtlCol="0"/>
            <a:lstStyle>
              <a:defPPr>
                <a:defRPr lang="sv-SE"/>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a:lstStyle>
            <a:p>
              <a:pPr defTabSz="914354"/>
              <a:endParaRPr sz="1224" dirty="0">
                <a:solidFill>
                  <a:srgbClr val="000000"/>
                </a:solidFill>
                <a:latin typeface="Calibri"/>
              </a:endParaRPr>
            </a:p>
          </p:txBody>
        </p:sp>
      </p:grpSp>
      <p:sp>
        <p:nvSpPr>
          <p:cNvPr id="39" name="object 33">
            <a:extLst>
              <a:ext uri="{FF2B5EF4-FFF2-40B4-BE49-F238E27FC236}">
                <a16:creationId xmlns:a16="http://schemas.microsoft.com/office/drawing/2014/main" id="{6502E6E8-F006-C701-9213-A5C67F259196}"/>
              </a:ext>
            </a:extLst>
          </p:cNvPr>
          <p:cNvSpPr txBox="1"/>
          <p:nvPr/>
        </p:nvSpPr>
        <p:spPr>
          <a:xfrm>
            <a:off x="2498635" y="839558"/>
            <a:ext cx="1977659" cy="971560"/>
          </a:xfrm>
          <a:prstGeom prst="rect">
            <a:avLst/>
          </a:prstGeom>
        </p:spPr>
        <p:txBody>
          <a:bodyPr vert="horz" wrap="square" lIns="0" tIns="43763" rIns="0" bIns="0" rtlCol="0" anchor="t">
            <a:spAutoFit/>
          </a:bodyPr>
          <a:lstStyle>
            <a:defPPr>
              <a:defRPr lang="sv-SE"/>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a:lstStyle>
          <a:p>
            <a:pPr marL="1270" algn="ctr" defTabSz="914354">
              <a:spcBef>
                <a:spcPts val="344"/>
              </a:spcBef>
            </a:pPr>
            <a:r>
              <a:rPr lang="sv-SE" sz="1400" b="1" spc="-9" dirty="0">
                <a:solidFill>
                  <a:srgbClr val="000000"/>
                </a:solidFill>
                <a:latin typeface="Calibri"/>
                <a:cs typeface="Calibri"/>
              </a:rPr>
              <a:t>RD-nätverket</a:t>
            </a:r>
            <a:endParaRPr lang="sv-SE" sz="1400" dirty="0">
              <a:solidFill>
                <a:srgbClr val="000000"/>
              </a:solidFill>
              <a:latin typeface="Calibri"/>
              <a:cs typeface="Calibri"/>
            </a:endParaRPr>
          </a:p>
          <a:p>
            <a:pPr marL="11430" marR="4445" algn="ctr" defTabSz="914354">
              <a:lnSpc>
                <a:spcPct val="110000"/>
              </a:lnSpc>
              <a:spcBef>
                <a:spcPts val="72"/>
              </a:spcBef>
            </a:pPr>
            <a:r>
              <a:rPr lang="sv-SE" sz="1400" i="1" dirty="0">
                <a:solidFill>
                  <a:srgbClr val="000000"/>
                </a:solidFill>
                <a:latin typeface="Calibri"/>
                <a:cs typeface="Calibri"/>
              </a:rPr>
              <a:t>Fatta</a:t>
            </a:r>
            <a:r>
              <a:rPr lang="sv-SE" sz="1400" i="1" spc="-19" dirty="0">
                <a:solidFill>
                  <a:srgbClr val="000000"/>
                </a:solidFill>
                <a:latin typeface="Calibri"/>
                <a:cs typeface="Calibri"/>
              </a:rPr>
              <a:t> </a:t>
            </a:r>
            <a:r>
              <a:rPr lang="sv-SE" sz="1400" i="1" dirty="0">
                <a:solidFill>
                  <a:srgbClr val="000000"/>
                </a:solidFill>
                <a:latin typeface="Calibri"/>
                <a:cs typeface="Calibri"/>
              </a:rPr>
              <a:t>beslut</a:t>
            </a:r>
            <a:r>
              <a:rPr lang="sv-SE" sz="1400" i="1" spc="-13" dirty="0">
                <a:solidFill>
                  <a:srgbClr val="000000"/>
                </a:solidFill>
                <a:latin typeface="Calibri"/>
                <a:cs typeface="Calibri"/>
              </a:rPr>
              <a:t> </a:t>
            </a:r>
            <a:r>
              <a:rPr lang="sv-SE" sz="1400" i="1" dirty="0">
                <a:solidFill>
                  <a:srgbClr val="000000"/>
                </a:solidFill>
                <a:latin typeface="Calibri"/>
                <a:cs typeface="Calibri"/>
              </a:rPr>
              <a:t>där</a:t>
            </a:r>
            <a:r>
              <a:rPr lang="sv-SE" sz="1400" i="1" spc="-13" dirty="0">
                <a:solidFill>
                  <a:srgbClr val="000000"/>
                </a:solidFill>
                <a:latin typeface="Calibri"/>
                <a:cs typeface="Calibri"/>
              </a:rPr>
              <a:t> s</a:t>
            </a:r>
            <a:r>
              <a:rPr lang="sv-SE" sz="1400" i="1" dirty="0">
                <a:solidFill>
                  <a:srgbClr val="000000"/>
                </a:solidFill>
                <a:latin typeface="Calibri"/>
                <a:cs typeface="Calibri"/>
              </a:rPr>
              <a:t>tyr- och </a:t>
            </a:r>
            <a:r>
              <a:rPr lang="sv-SE" sz="1400" i="1">
                <a:solidFill>
                  <a:srgbClr val="000000"/>
                </a:solidFill>
                <a:latin typeface="Calibri"/>
                <a:cs typeface="Calibri"/>
              </a:rPr>
              <a:t>beredningsgrupp</a:t>
            </a:r>
            <a:r>
              <a:rPr lang="sv-SE" sz="1400" i="1" spc="-13" dirty="0">
                <a:solidFill>
                  <a:srgbClr val="000000"/>
                </a:solidFill>
                <a:latin typeface="Calibri"/>
                <a:cs typeface="Calibri"/>
              </a:rPr>
              <a:t> </a:t>
            </a:r>
            <a:r>
              <a:rPr lang="sv-SE" sz="1400" i="1" spc="-9" dirty="0">
                <a:solidFill>
                  <a:srgbClr val="000000"/>
                </a:solidFill>
                <a:latin typeface="Calibri"/>
                <a:cs typeface="Calibri"/>
              </a:rPr>
              <a:t>saknar mandat.</a:t>
            </a:r>
            <a:endParaRPr lang="sv-SE" sz="1400" dirty="0">
              <a:solidFill>
                <a:srgbClr val="000000"/>
              </a:solidFill>
              <a:latin typeface="Calibri"/>
              <a:cs typeface="Calibri"/>
            </a:endParaRPr>
          </a:p>
        </p:txBody>
      </p:sp>
      <p:sp>
        <p:nvSpPr>
          <p:cNvPr id="53" name="object 45">
            <a:extLst>
              <a:ext uri="{FF2B5EF4-FFF2-40B4-BE49-F238E27FC236}">
                <a16:creationId xmlns:a16="http://schemas.microsoft.com/office/drawing/2014/main" id="{7C961102-2498-6F3A-1A17-494D12DCE876}"/>
              </a:ext>
            </a:extLst>
          </p:cNvPr>
          <p:cNvSpPr txBox="1"/>
          <p:nvPr/>
        </p:nvSpPr>
        <p:spPr>
          <a:xfrm>
            <a:off x="9814693" y="1992415"/>
            <a:ext cx="1320400" cy="236733"/>
          </a:xfrm>
          <a:prstGeom prst="rect">
            <a:avLst/>
          </a:prstGeom>
        </p:spPr>
        <p:txBody>
          <a:bodyPr vert="horz" wrap="square" lIns="0" tIns="11516" rIns="0" bIns="0" rtlCol="0">
            <a:spAutoFit/>
          </a:bodyPr>
          <a:lstStyle>
            <a:defPPr>
              <a:defRPr lang="sv-SE"/>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a:lstStyle>
          <a:p>
            <a:pPr marL="149707" marR="4607" indent="-138190" defTabSz="914354">
              <a:lnSpc>
                <a:spcPct val="110000"/>
              </a:lnSpc>
              <a:spcBef>
                <a:spcPts val="91"/>
              </a:spcBef>
            </a:pPr>
            <a:r>
              <a:rPr sz="1400" b="1" spc="-9" dirty="0">
                <a:solidFill>
                  <a:srgbClr val="000000"/>
                </a:solidFill>
                <a:latin typeface="Calibri"/>
                <a:cs typeface="Calibri"/>
              </a:rPr>
              <a:t>Avdelning/ Enhet</a:t>
            </a:r>
            <a:endParaRPr sz="1400" dirty="0">
              <a:solidFill>
                <a:srgbClr val="000000"/>
              </a:solidFill>
              <a:latin typeface="Calibri"/>
              <a:cs typeface="Calibri"/>
            </a:endParaRPr>
          </a:p>
        </p:txBody>
      </p:sp>
      <p:grpSp>
        <p:nvGrpSpPr>
          <p:cNvPr id="57" name="Grupp 56">
            <a:extLst>
              <a:ext uri="{FF2B5EF4-FFF2-40B4-BE49-F238E27FC236}">
                <a16:creationId xmlns:a16="http://schemas.microsoft.com/office/drawing/2014/main" id="{DC0E71E2-72E6-8B31-324B-D3A149B46E4E}"/>
              </a:ext>
            </a:extLst>
          </p:cNvPr>
          <p:cNvGrpSpPr/>
          <p:nvPr/>
        </p:nvGrpSpPr>
        <p:grpSpPr>
          <a:xfrm>
            <a:off x="313639" y="2330950"/>
            <a:ext cx="2963048" cy="1078101"/>
            <a:chOff x="-442686" y="4060912"/>
            <a:chExt cx="2378415" cy="1736088"/>
          </a:xfrm>
        </p:grpSpPr>
        <p:sp>
          <p:nvSpPr>
            <p:cNvPr id="56" name="object 32">
              <a:extLst>
                <a:ext uri="{FF2B5EF4-FFF2-40B4-BE49-F238E27FC236}">
                  <a16:creationId xmlns:a16="http://schemas.microsoft.com/office/drawing/2014/main" id="{D313477D-53C8-1AF5-45C5-DFE892DF88FB}"/>
                </a:ext>
              </a:extLst>
            </p:cNvPr>
            <p:cNvSpPr/>
            <p:nvPr/>
          </p:nvSpPr>
          <p:spPr>
            <a:xfrm>
              <a:off x="-442686" y="4060912"/>
              <a:ext cx="2378415" cy="1736088"/>
            </a:xfrm>
            <a:custGeom>
              <a:avLst/>
              <a:gdLst/>
              <a:ahLst/>
              <a:cxnLst/>
              <a:rect l="l" t="t" r="r" b="b"/>
              <a:pathLst>
                <a:path w="1965960" h="944244">
                  <a:moveTo>
                    <a:pt x="0" y="472122"/>
                  </a:moveTo>
                  <a:lnTo>
                    <a:pt x="8277" y="410574"/>
                  </a:lnTo>
                  <a:lnTo>
                    <a:pt x="32417" y="351420"/>
                  </a:lnTo>
                  <a:lnTo>
                    <a:pt x="71385" y="295156"/>
                  </a:lnTo>
                  <a:lnTo>
                    <a:pt x="124143" y="242282"/>
                  </a:lnTo>
                  <a:lnTo>
                    <a:pt x="155371" y="217271"/>
                  </a:lnTo>
                  <a:lnTo>
                    <a:pt x="189657" y="193294"/>
                  </a:lnTo>
                  <a:lnTo>
                    <a:pt x="226873" y="170412"/>
                  </a:lnTo>
                  <a:lnTo>
                    <a:pt x="266889" y="148690"/>
                  </a:lnTo>
                  <a:lnTo>
                    <a:pt x="309576" y="128187"/>
                  </a:lnTo>
                  <a:lnTo>
                    <a:pt x="354804" y="108967"/>
                  </a:lnTo>
                  <a:lnTo>
                    <a:pt x="402443" y="91092"/>
                  </a:lnTo>
                  <a:lnTo>
                    <a:pt x="452365" y="74625"/>
                  </a:lnTo>
                  <a:lnTo>
                    <a:pt x="504439" y="59626"/>
                  </a:lnTo>
                  <a:lnTo>
                    <a:pt x="558536" y="46159"/>
                  </a:lnTo>
                  <a:lnTo>
                    <a:pt x="614527" y="34286"/>
                  </a:lnTo>
                  <a:lnTo>
                    <a:pt x="672281" y="24069"/>
                  </a:lnTo>
                  <a:lnTo>
                    <a:pt x="731670" y="15570"/>
                  </a:lnTo>
                  <a:lnTo>
                    <a:pt x="792564" y="8851"/>
                  </a:lnTo>
                  <a:lnTo>
                    <a:pt x="854833" y="3975"/>
                  </a:lnTo>
                  <a:lnTo>
                    <a:pt x="918348" y="1004"/>
                  </a:lnTo>
                  <a:lnTo>
                    <a:pt x="982980" y="0"/>
                  </a:lnTo>
                  <a:lnTo>
                    <a:pt x="1047611" y="1004"/>
                  </a:lnTo>
                  <a:lnTo>
                    <a:pt x="1111126" y="3975"/>
                  </a:lnTo>
                  <a:lnTo>
                    <a:pt x="1173395" y="8851"/>
                  </a:lnTo>
                  <a:lnTo>
                    <a:pt x="1234289" y="15570"/>
                  </a:lnTo>
                  <a:lnTo>
                    <a:pt x="1293678" y="24069"/>
                  </a:lnTo>
                  <a:lnTo>
                    <a:pt x="1351432" y="34286"/>
                  </a:lnTo>
                  <a:lnTo>
                    <a:pt x="1407423" y="46159"/>
                  </a:lnTo>
                  <a:lnTo>
                    <a:pt x="1461520" y="59626"/>
                  </a:lnTo>
                  <a:lnTo>
                    <a:pt x="1513594" y="74625"/>
                  </a:lnTo>
                  <a:lnTo>
                    <a:pt x="1563516" y="91092"/>
                  </a:lnTo>
                  <a:lnTo>
                    <a:pt x="1611155" y="108967"/>
                  </a:lnTo>
                  <a:lnTo>
                    <a:pt x="1656383" y="128187"/>
                  </a:lnTo>
                  <a:lnTo>
                    <a:pt x="1699070" y="148690"/>
                  </a:lnTo>
                  <a:lnTo>
                    <a:pt x="1739086" y="170412"/>
                  </a:lnTo>
                  <a:lnTo>
                    <a:pt x="1776302" y="193294"/>
                  </a:lnTo>
                  <a:lnTo>
                    <a:pt x="1810588" y="217271"/>
                  </a:lnTo>
                  <a:lnTo>
                    <a:pt x="1841816" y="242282"/>
                  </a:lnTo>
                  <a:lnTo>
                    <a:pt x="1869854" y="268264"/>
                  </a:lnTo>
                  <a:lnTo>
                    <a:pt x="1915847" y="322896"/>
                  </a:lnTo>
                  <a:lnTo>
                    <a:pt x="1947530" y="380667"/>
                  </a:lnTo>
                  <a:lnTo>
                    <a:pt x="1963869" y="441080"/>
                  </a:lnTo>
                  <a:lnTo>
                    <a:pt x="1965960" y="472122"/>
                  </a:lnTo>
                  <a:lnTo>
                    <a:pt x="1963869" y="503164"/>
                  </a:lnTo>
                  <a:lnTo>
                    <a:pt x="1947530" y="563577"/>
                  </a:lnTo>
                  <a:lnTo>
                    <a:pt x="1915847" y="621348"/>
                  </a:lnTo>
                  <a:lnTo>
                    <a:pt x="1869854" y="675980"/>
                  </a:lnTo>
                  <a:lnTo>
                    <a:pt x="1841816" y="701962"/>
                  </a:lnTo>
                  <a:lnTo>
                    <a:pt x="1810588" y="726973"/>
                  </a:lnTo>
                  <a:lnTo>
                    <a:pt x="1776302" y="750950"/>
                  </a:lnTo>
                  <a:lnTo>
                    <a:pt x="1739086" y="773832"/>
                  </a:lnTo>
                  <a:lnTo>
                    <a:pt x="1699070" y="795554"/>
                  </a:lnTo>
                  <a:lnTo>
                    <a:pt x="1656383" y="816057"/>
                  </a:lnTo>
                  <a:lnTo>
                    <a:pt x="1611155" y="835277"/>
                  </a:lnTo>
                  <a:lnTo>
                    <a:pt x="1563516" y="853152"/>
                  </a:lnTo>
                  <a:lnTo>
                    <a:pt x="1513594" y="869619"/>
                  </a:lnTo>
                  <a:lnTo>
                    <a:pt x="1461520" y="884618"/>
                  </a:lnTo>
                  <a:lnTo>
                    <a:pt x="1407423" y="898085"/>
                  </a:lnTo>
                  <a:lnTo>
                    <a:pt x="1351432" y="909958"/>
                  </a:lnTo>
                  <a:lnTo>
                    <a:pt x="1293678" y="920175"/>
                  </a:lnTo>
                  <a:lnTo>
                    <a:pt x="1234289" y="928674"/>
                  </a:lnTo>
                  <a:lnTo>
                    <a:pt x="1173395" y="935393"/>
                  </a:lnTo>
                  <a:lnTo>
                    <a:pt x="1111126" y="940269"/>
                  </a:lnTo>
                  <a:lnTo>
                    <a:pt x="1047611" y="943240"/>
                  </a:lnTo>
                  <a:lnTo>
                    <a:pt x="982980" y="944245"/>
                  </a:lnTo>
                  <a:lnTo>
                    <a:pt x="918348" y="943240"/>
                  </a:lnTo>
                  <a:lnTo>
                    <a:pt x="854833" y="940269"/>
                  </a:lnTo>
                  <a:lnTo>
                    <a:pt x="792564" y="935393"/>
                  </a:lnTo>
                  <a:lnTo>
                    <a:pt x="731670" y="928674"/>
                  </a:lnTo>
                  <a:lnTo>
                    <a:pt x="672281" y="920175"/>
                  </a:lnTo>
                  <a:lnTo>
                    <a:pt x="614527" y="909958"/>
                  </a:lnTo>
                  <a:lnTo>
                    <a:pt x="558536" y="898085"/>
                  </a:lnTo>
                  <a:lnTo>
                    <a:pt x="504439" y="884618"/>
                  </a:lnTo>
                  <a:lnTo>
                    <a:pt x="452365" y="869619"/>
                  </a:lnTo>
                  <a:lnTo>
                    <a:pt x="402443" y="853152"/>
                  </a:lnTo>
                  <a:lnTo>
                    <a:pt x="354804" y="835277"/>
                  </a:lnTo>
                  <a:lnTo>
                    <a:pt x="309576" y="816057"/>
                  </a:lnTo>
                  <a:lnTo>
                    <a:pt x="266889" y="795554"/>
                  </a:lnTo>
                  <a:lnTo>
                    <a:pt x="226873" y="773832"/>
                  </a:lnTo>
                  <a:lnTo>
                    <a:pt x="189657" y="750950"/>
                  </a:lnTo>
                  <a:lnTo>
                    <a:pt x="155371" y="726973"/>
                  </a:lnTo>
                  <a:lnTo>
                    <a:pt x="124143" y="701962"/>
                  </a:lnTo>
                  <a:lnTo>
                    <a:pt x="96105" y="675980"/>
                  </a:lnTo>
                  <a:lnTo>
                    <a:pt x="50112" y="621348"/>
                  </a:lnTo>
                  <a:lnTo>
                    <a:pt x="18429" y="563577"/>
                  </a:lnTo>
                  <a:lnTo>
                    <a:pt x="2090" y="503164"/>
                  </a:lnTo>
                  <a:lnTo>
                    <a:pt x="0" y="472122"/>
                  </a:lnTo>
                  <a:close/>
                </a:path>
              </a:pathLst>
            </a:custGeom>
            <a:solidFill>
              <a:schemeClr val="bg2">
                <a:lumMod val="40000"/>
                <a:lumOff val="60000"/>
              </a:schemeClr>
            </a:solidFill>
            <a:ln w="57150">
              <a:solidFill>
                <a:schemeClr val="bg2"/>
              </a:solidFill>
            </a:ln>
          </p:spPr>
          <p:txBody>
            <a:bodyPr wrap="square" lIns="0" tIns="0" rIns="0" bIns="0" rtlCol="0"/>
            <a:lstStyle>
              <a:defPPr>
                <a:defRPr lang="sv-SE"/>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a:lstStyle>
            <a:p>
              <a:pPr defTabSz="914354"/>
              <a:endParaRPr sz="1224" dirty="0">
                <a:solidFill>
                  <a:srgbClr val="000000"/>
                </a:solidFill>
                <a:latin typeface="Calibri"/>
              </a:endParaRPr>
            </a:p>
          </p:txBody>
        </p:sp>
        <p:sp>
          <p:nvSpPr>
            <p:cNvPr id="33" name="object 29">
              <a:extLst>
                <a:ext uri="{FF2B5EF4-FFF2-40B4-BE49-F238E27FC236}">
                  <a16:creationId xmlns:a16="http://schemas.microsoft.com/office/drawing/2014/main" id="{6D9EE36D-4308-3906-2B92-EF234E545170}"/>
                </a:ext>
              </a:extLst>
            </p:cNvPr>
            <p:cNvSpPr txBox="1"/>
            <p:nvPr/>
          </p:nvSpPr>
          <p:spPr>
            <a:xfrm>
              <a:off x="-439684" y="4184116"/>
              <a:ext cx="2344408" cy="1189745"/>
            </a:xfrm>
            <a:prstGeom prst="rect">
              <a:avLst/>
            </a:prstGeom>
            <a:ln>
              <a:noFill/>
            </a:ln>
          </p:spPr>
          <p:txBody>
            <a:bodyPr vert="horz" wrap="square" lIns="0" tIns="43763" rIns="0" bIns="0" rtlCol="0" anchor="t">
              <a:spAutoFit/>
            </a:bodyPr>
            <a:lstStyle>
              <a:defPPr>
                <a:defRPr lang="sv-SE"/>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a:lstStyle>
            <a:p>
              <a:pPr algn="ctr" defTabSz="914354">
                <a:spcBef>
                  <a:spcPts val="344"/>
                </a:spcBef>
              </a:pPr>
              <a:r>
                <a:rPr lang="sv-SE" sz="1400" b="1" spc="-9" dirty="0">
                  <a:solidFill>
                    <a:srgbClr val="000000"/>
                  </a:solidFill>
                  <a:latin typeface="Calibri"/>
                  <a:cs typeface="Calibri"/>
                </a:rPr>
                <a:t>Styr- och beredningsgrupp</a:t>
              </a:r>
              <a:endParaRPr sz="1400" dirty="0">
                <a:solidFill>
                  <a:srgbClr val="000000"/>
                </a:solidFill>
                <a:latin typeface="Calibri"/>
                <a:cs typeface="Calibri"/>
              </a:endParaRPr>
            </a:p>
            <a:p>
              <a:pPr marL="10940" marR="4607" indent="-1152" algn="ctr" defTabSz="914354">
                <a:lnSpc>
                  <a:spcPct val="110000"/>
                </a:lnSpc>
                <a:spcBef>
                  <a:spcPts val="72"/>
                </a:spcBef>
              </a:pPr>
              <a:r>
                <a:rPr sz="1400" i="1" dirty="0">
                  <a:solidFill>
                    <a:srgbClr val="000000"/>
                  </a:solidFill>
                  <a:latin typeface="Calibri"/>
                  <a:cs typeface="Calibri"/>
                </a:rPr>
                <a:t>Fatta</a:t>
              </a:r>
              <a:r>
                <a:rPr sz="1400" i="1" spc="-13" dirty="0">
                  <a:solidFill>
                    <a:srgbClr val="000000"/>
                  </a:solidFill>
                  <a:latin typeface="Calibri"/>
                  <a:cs typeface="Calibri"/>
                </a:rPr>
                <a:t> </a:t>
              </a:r>
              <a:r>
                <a:rPr sz="1400" i="1" dirty="0">
                  <a:solidFill>
                    <a:srgbClr val="000000"/>
                  </a:solidFill>
                  <a:latin typeface="Calibri"/>
                  <a:cs typeface="Calibri"/>
                </a:rPr>
                <a:t>beslut</a:t>
              </a:r>
              <a:r>
                <a:rPr sz="1400" i="1" spc="-9" dirty="0">
                  <a:solidFill>
                    <a:srgbClr val="000000"/>
                  </a:solidFill>
                  <a:latin typeface="Calibri"/>
                  <a:cs typeface="Calibri"/>
                </a:rPr>
                <a:t> </a:t>
              </a:r>
              <a:r>
                <a:rPr sz="1400" i="1" dirty="0">
                  <a:solidFill>
                    <a:srgbClr val="000000"/>
                  </a:solidFill>
                  <a:latin typeface="Calibri"/>
                  <a:cs typeface="Calibri"/>
                </a:rPr>
                <a:t>där</a:t>
              </a:r>
              <a:r>
                <a:rPr sz="1400" i="1" spc="-13" dirty="0">
                  <a:solidFill>
                    <a:srgbClr val="000000"/>
                  </a:solidFill>
                  <a:latin typeface="Calibri"/>
                  <a:cs typeface="Calibri"/>
                </a:rPr>
                <a:t> </a:t>
              </a:r>
              <a:r>
                <a:rPr sz="1400" i="1" spc="-9" dirty="0">
                  <a:solidFill>
                    <a:srgbClr val="000000"/>
                  </a:solidFill>
                  <a:latin typeface="Calibri"/>
                  <a:cs typeface="Calibri"/>
                </a:rPr>
                <a:t>Övergripande</a:t>
              </a:r>
              <a:r>
                <a:rPr sz="1400" i="1" spc="453" dirty="0">
                  <a:solidFill>
                    <a:srgbClr val="000000"/>
                  </a:solidFill>
                  <a:latin typeface="Calibri"/>
                  <a:cs typeface="Calibri"/>
                </a:rPr>
                <a:t> </a:t>
              </a:r>
              <a:r>
                <a:rPr sz="1400" i="1" spc="-9" dirty="0">
                  <a:solidFill>
                    <a:srgbClr val="000000"/>
                  </a:solidFill>
                  <a:latin typeface="Calibri"/>
                  <a:cs typeface="Calibri"/>
                </a:rPr>
                <a:t>avtalsförvaltare</a:t>
              </a:r>
              <a:r>
                <a:rPr sz="1400" i="1" spc="36" dirty="0">
                  <a:solidFill>
                    <a:srgbClr val="000000"/>
                  </a:solidFill>
                  <a:latin typeface="Calibri"/>
                  <a:cs typeface="Calibri"/>
                </a:rPr>
                <a:t> </a:t>
              </a:r>
              <a:r>
                <a:rPr sz="1400" i="1" dirty="0">
                  <a:solidFill>
                    <a:srgbClr val="000000"/>
                  </a:solidFill>
                  <a:latin typeface="Calibri"/>
                  <a:cs typeface="Calibri"/>
                </a:rPr>
                <a:t>saknar</a:t>
              </a:r>
              <a:r>
                <a:rPr sz="1400" i="1" spc="36" dirty="0">
                  <a:solidFill>
                    <a:srgbClr val="000000"/>
                  </a:solidFill>
                  <a:latin typeface="Calibri"/>
                  <a:cs typeface="Calibri"/>
                </a:rPr>
                <a:t> </a:t>
              </a:r>
              <a:r>
                <a:rPr sz="1400" i="1" spc="-9" dirty="0">
                  <a:solidFill>
                    <a:srgbClr val="000000"/>
                  </a:solidFill>
                  <a:latin typeface="Calibri"/>
                  <a:cs typeface="Calibri"/>
                </a:rPr>
                <a:t>mandat.</a:t>
              </a:r>
              <a:endParaRPr sz="1400" dirty="0">
                <a:solidFill>
                  <a:srgbClr val="000000"/>
                </a:solidFill>
                <a:latin typeface="Calibri"/>
                <a:cs typeface="Calibri"/>
              </a:endParaRPr>
            </a:p>
          </p:txBody>
        </p:sp>
      </p:grpSp>
      <p:cxnSp>
        <p:nvCxnSpPr>
          <p:cNvPr id="58" name="Rak pilkoppling 57">
            <a:extLst>
              <a:ext uri="{FF2B5EF4-FFF2-40B4-BE49-F238E27FC236}">
                <a16:creationId xmlns:a16="http://schemas.microsoft.com/office/drawing/2014/main" id="{C131C371-0B8D-117E-557E-C73876AFEEC2}"/>
              </a:ext>
            </a:extLst>
          </p:cNvPr>
          <p:cNvCxnSpPr>
            <a:cxnSpLocks/>
          </p:cNvCxnSpPr>
          <p:nvPr/>
        </p:nvCxnSpPr>
        <p:spPr>
          <a:xfrm>
            <a:off x="2716493" y="3409051"/>
            <a:ext cx="930265" cy="1281927"/>
          </a:xfrm>
          <a:prstGeom prst="straightConnector1">
            <a:avLst/>
          </a:prstGeom>
          <a:ln>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59" name="Ellips 58">
            <a:extLst>
              <a:ext uri="{FF2B5EF4-FFF2-40B4-BE49-F238E27FC236}">
                <a16:creationId xmlns:a16="http://schemas.microsoft.com/office/drawing/2014/main" id="{F7473401-E3D7-704F-CEF9-91192AC2BE3C}"/>
              </a:ext>
            </a:extLst>
          </p:cNvPr>
          <p:cNvSpPr/>
          <p:nvPr/>
        </p:nvSpPr>
        <p:spPr>
          <a:xfrm>
            <a:off x="4538297" y="2788579"/>
            <a:ext cx="2085303" cy="1339499"/>
          </a:xfrm>
          <a:prstGeom prst="ellipse">
            <a:avLst/>
          </a:prstGeom>
          <a:noFill/>
          <a:ln w="571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sv-SE"/>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a:lstStyle>
          <a:p>
            <a:pPr algn="ctr" defTabSz="914354"/>
            <a:endParaRPr lang="sv-SE" sz="1224" dirty="0">
              <a:solidFill>
                <a:srgbClr val="FFFFFF"/>
              </a:solidFill>
              <a:latin typeface="Calibri"/>
            </a:endParaRPr>
          </a:p>
        </p:txBody>
      </p:sp>
      <p:grpSp>
        <p:nvGrpSpPr>
          <p:cNvPr id="2" name="object 30">
            <a:extLst>
              <a:ext uri="{FF2B5EF4-FFF2-40B4-BE49-F238E27FC236}">
                <a16:creationId xmlns:a16="http://schemas.microsoft.com/office/drawing/2014/main" id="{E618EF7A-CCCA-0E00-67EB-B3349AC2D3F1}"/>
              </a:ext>
            </a:extLst>
          </p:cNvPr>
          <p:cNvGrpSpPr/>
          <p:nvPr/>
        </p:nvGrpSpPr>
        <p:grpSpPr>
          <a:xfrm>
            <a:off x="9399974" y="1657523"/>
            <a:ext cx="2018975" cy="968956"/>
            <a:chOff x="815975" y="1658809"/>
            <a:chExt cx="1965960" cy="944245"/>
          </a:xfrm>
          <a:noFill/>
        </p:grpSpPr>
        <p:sp>
          <p:nvSpPr>
            <p:cNvPr id="3" name="object 31">
              <a:extLst>
                <a:ext uri="{FF2B5EF4-FFF2-40B4-BE49-F238E27FC236}">
                  <a16:creationId xmlns:a16="http://schemas.microsoft.com/office/drawing/2014/main" id="{ABBB293C-5090-221A-02FB-A90480D98AEE}"/>
                </a:ext>
              </a:extLst>
            </p:cNvPr>
            <p:cNvSpPr/>
            <p:nvPr/>
          </p:nvSpPr>
          <p:spPr>
            <a:xfrm>
              <a:off x="815975" y="1658809"/>
              <a:ext cx="1965960" cy="944244"/>
            </a:xfrm>
            <a:custGeom>
              <a:avLst/>
              <a:gdLst/>
              <a:ahLst/>
              <a:cxnLst/>
              <a:rect l="l" t="t" r="r" b="b"/>
              <a:pathLst>
                <a:path w="1965960" h="944244">
                  <a:moveTo>
                    <a:pt x="982980" y="0"/>
                  </a:moveTo>
                  <a:lnTo>
                    <a:pt x="918348" y="1004"/>
                  </a:lnTo>
                  <a:lnTo>
                    <a:pt x="854833" y="3975"/>
                  </a:lnTo>
                  <a:lnTo>
                    <a:pt x="792564" y="8851"/>
                  </a:lnTo>
                  <a:lnTo>
                    <a:pt x="731670" y="15570"/>
                  </a:lnTo>
                  <a:lnTo>
                    <a:pt x="672281" y="24069"/>
                  </a:lnTo>
                  <a:lnTo>
                    <a:pt x="614527" y="34286"/>
                  </a:lnTo>
                  <a:lnTo>
                    <a:pt x="558536" y="46159"/>
                  </a:lnTo>
                  <a:lnTo>
                    <a:pt x="504439" y="59626"/>
                  </a:lnTo>
                  <a:lnTo>
                    <a:pt x="452365" y="74625"/>
                  </a:lnTo>
                  <a:lnTo>
                    <a:pt x="402443" y="91092"/>
                  </a:lnTo>
                  <a:lnTo>
                    <a:pt x="354804" y="108967"/>
                  </a:lnTo>
                  <a:lnTo>
                    <a:pt x="309576" y="128187"/>
                  </a:lnTo>
                  <a:lnTo>
                    <a:pt x="266889" y="148690"/>
                  </a:lnTo>
                  <a:lnTo>
                    <a:pt x="226873" y="170412"/>
                  </a:lnTo>
                  <a:lnTo>
                    <a:pt x="189657" y="193294"/>
                  </a:lnTo>
                  <a:lnTo>
                    <a:pt x="155371" y="217271"/>
                  </a:lnTo>
                  <a:lnTo>
                    <a:pt x="124143" y="242282"/>
                  </a:lnTo>
                  <a:lnTo>
                    <a:pt x="96105" y="268264"/>
                  </a:lnTo>
                  <a:lnTo>
                    <a:pt x="50112" y="322896"/>
                  </a:lnTo>
                  <a:lnTo>
                    <a:pt x="18429" y="380667"/>
                  </a:lnTo>
                  <a:lnTo>
                    <a:pt x="2090" y="441080"/>
                  </a:lnTo>
                  <a:lnTo>
                    <a:pt x="0" y="472122"/>
                  </a:lnTo>
                  <a:lnTo>
                    <a:pt x="2090" y="503164"/>
                  </a:lnTo>
                  <a:lnTo>
                    <a:pt x="18429" y="563577"/>
                  </a:lnTo>
                  <a:lnTo>
                    <a:pt x="50112" y="621348"/>
                  </a:lnTo>
                  <a:lnTo>
                    <a:pt x="96105" y="675980"/>
                  </a:lnTo>
                  <a:lnTo>
                    <a:pt x="124143" y="701962"/>
                  </a:lnTo>
                  <a:lnTo>
                    <a:pt x="155371" y="726973"/>
                  </a:lnTo>
                  <a:lnTo>
                    <a:pt x="189657" y="750950"/>
                  </a:lnTo>
                  <a:lnTo>
                    <a:pt x="226873" y="773832"/>
                  </a:lnTo>
                  <a:lnTo>
                    <a:pt x="266889" y="795554"/>
                  </a:lnTo>
                  <a:lnTo>
                    <a:pt x="309576" y="816057"/>
                  </a:lnTo>
                  <a:lnTo>
                    <a:pt x="354804" y="835277"/>
                  </a:lnTo>
                  <a:lnTo>
                    <a:pt x="402443" y="853152"/>
                  </a:lnTo>
                  <a:lnTo>
                    <a:pt x="452365" y="869619"/>
                  </a:lnTo>
                  <a:lnTo>
                    <a:pt x="504439" y="884618"/>
                  </a:lnTo>
                  <a:lnTo>
                    <a:pt x="558536" y="898085"/>
                  </a:lnTo>
                  <a:lnTo>
                    <a:pt x="614527" y="909958"/>
                  </a:lnTo>
                  <a:lnTo>
                    <a:pt x="672281" y="920175"/>
                  </a:lnTo>
                  <a:lnTo>
                    <a:pt x="731670" y="928674"/>
                  </a:lnTo>
                  <a:lnTo>
                    <a:pt x="792564" y="935393"/>
                  </a:lnTo>
                  <a:lnTo>
                    <a:pt x="854833" y="940269"/>
                  </a:lnTo>
                  <a:lnTo>
                    <a:pt x="918348" y="943240"/>
                  </a:lnTo>
                  <a:lnTo>
                    <a:pt x="982980" y="944245"/>
                  </a:lnTo>
                  <a:lnTo>
                    <a:pt x="1047611" y="943240"/>
                  </a:lnTo>
                  <a:lnTo>
                    <a:pt x="1111126" y="940269"/>
                  </a:lnTo>
                  <a:lnTo>
                    <a:pt x="1173395" y="935393"/>
                  </a:lnTo>
                  <a:lnTo>
                    <a:pt x="1234289" y="928674"/>
                  </a:lnTo>
                  <a:lnTo>
                    <a:pt x="1293678" y="920175"/>
                  </a:lnTo>
                  <a:lnTo>
                    <a:pt x="1351432" y="909958"/>
                  </a:lnTo>
                  <a:lnTo>
                    <a:pt x="1407423" y="898085"/>
                  </a:lnTo>
                  <a:lnTo>
                    <a:pt x="1461520" y="884618"/>
                  </a:lnTo>
                  <a:lnTo>
                    <a:pt x="1513594" y="869619"/>
                  </a:lnTo>
                  <a:lnTo>
                    <a:pt x="1563516" y="853152"/>
                  </a:lnTo>
                  <a:lnTo>
                    <a:pt x="1611155" y="835277"/>
                  </a:lnTo>
                  <a:lnTo>
                    <a:pt x="1656383" y="816057"/>
                  </a:lnTo>
                  <a:lnTo>
                    <a:pt x="1699070" y="795554"/>
                  </a:lnTo>
                  <a:lnTo>
                    <a:pt x="1739086" y="773832"/>
                  </a:lnTo>
                  <a:lnTo>
                    <a:pt x="1776302" y="750950"/>
                  </a:lnTo>
                  <a:lnTo>
                    <a:pt x="1810588" y="726973"/>
                  </a:lnTo>
                  <a:lnTo>
                    <a:pt x="1841816" y="701962"/>
                  </a:lnTo>
                  <a:lnTo>
                    <a:pt x="1869854" y="675980"/>
                  </a:lnTo>
                  <a:lnTo>
                    <a:pt x="1915847" y="621348"/>
                  </a:lnTo>
                  <a:lnTo>
                    <a:pt x="1947530" y="563577"/>
                  </a:lnTo>
                  <a:lnTo>
                    <a:pt x="1963869" y="503164"/>
                  </a:lnTo>
                  <a:lnTo>
                    <a:pt x="1965960" y="472122"/>
                  </a:lnTo>
                  <a:lnTo>
                    <a:pt x="1963869" y="441080"/>
                  </a:lnTo>
                  <a:lnTo>
                    <a:pt x="1947530" y="380667"/>
                  </a:lnTo>
                  <a:lnTo>
                    <a:pt x="1915847" y="322896"/>
                  </a:lnTo>
                  <a:lnTo>
                    <a:pt x="1869854" y="268264"/>
                  </a:lnTo>
                  <a:lnTo>
                    <a:pt x="1841816" y="242282"/>
                  </a:lnTo>
                  <a:lnTo>
                    <a:pt x="1810588" y="217271"/>
                  </a:lnTo>
                  <a:lnTo>
                    <a:pt x="1776302" y="193294"/>
                  </a:lnTo>
                  <a:lnTo>
                    <a:pt x="1739086" y="170412"/>
                  </a:lnTo>
                  <a:lnTo>
                    <a:pt x="1699070" y="148690"/>
                  </a:lnTo>
                  <a:lnTo>
                    <a:pt x="1656383" y="128187"/>
                  </a:lnTo>
                  <a:lnTo>
                    <a:pt x="1611155" y="108967"/>
                  </a:lnTo>
                  <a:lnTo>
                    <a:pt x="1563516" y="91092"/>
                  </a:lnTo>
                  <a:lnTo>
                    <a:pt x="1513594" y="74625"/>
                  </a:lnTo>
                  <a:lnTo>
                    <a:pt x="1461520" y="59626"/>
                  </a:lnTo>
                  <a:lnTo>
                    <a:pt x="1407423" y="46159"/>
                  </a:lnTo>
                  <a:lnTo>
                    <a:pt x="1351432" y="34286"/>
                  </a:lnTo>
                  <a:lnTo>
                    <a:pt x="1293678" y="24069"/>
                  </a:lnTo>
                  <a:lnTo>
                    <a:pt x="1234289" y="15570"/>
                  </a:lnTo>
                  <a:lnTo>
                    <a:pt x="1173395" y="8851"/>
                  </a:lnTo>
                  <a:lnTo>
                    <a:pt x="1111126" y="3975"/>
                  </a:lnTo>
                  <a:lnTo>
                    <a:pt x="1047611" y="1004"/>
                  </a:lnTo>
                  <a:lnTo>
                    <a:pt x="982980" y="0"/>
                  </a:lnTo>
                  <a:close/>
                </a:path>
              </a:pathLst>
            </a:custGeom>
            <a:grpFill/>
            <a:ln w="57150">
              <a:solidFill>
                <a:schemeClr val="tx1"/>
              </a:solidFill>
            </a:ln>
          </p:spPr>
          <p:txBody>
            <a:bodyPr wrap="square" lIns="0" tIns="0" rIns="0" bIns="0" rtlCol="0"/>
            <a:lstStyle>
              <a:defPPr>
                <a:defRPr lang="sv-SE"/>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a:lstStyle>
            <a:p>
              <a:pPr defTabSz="914354"/>
              <a:endParaRPr sz="1224" dirty="0">
                <a:solidFill>
                  <a:srgbClr val="000000"/>
                </a:solidFill>
                <a:latin typeface="Calibri"/>
              </a:endParaRPr>
            </a:p>
          </p:txBody>
        </p:sp>
        <p:sp>
          <p:nvSpPr>
            <p:cNvPr id="4" name="object 32">
              <a:extLst>
                <a:ext uri="{FF2B5EF4-FFF2-40B4-BE49-F238E27FC236}">
                  <a16:creationId xmlns:a16="http://schemas.microsoft.com/office/drawing/2014/main" id="{FBA4B586-F8BD-24BA-4EB7-E4AD1EE80FF2}"/>
                </a:ext>
              </a:extLst>
            </p:cNvPr>
            <p:cNvSpPr/>
            <p:nvPr/>
          </p:nvSpPr>
          <p:spPr>
            <a:xfrm>
              <a:off x="815975" y="1658810"/>
              <a:ext cx="1965960" cy="944244"/>
            </a:xfrm>
            <a:custGeom>
              <a:avLst/>
              <a:gdLst/>
              <a:ahLst/>
              <a:cxnLst/>
              <a:rect l="l" t="t" r="r" b="b"/>
              <a:pathLst>
                <a:path w="1965960" h="944244">
                  <a:moveTo>
                    <a:pt x="0" y="472122"/>
                  </a:moveTo>
                  <a:lnTo>
                    <a:pt x="8277" y="410574"/>
                  </a:lnTo>
                  <a:lnTo>
                    <a:pt x="32417" y="351420"/>
                  </a:lnTo>
                  <a:lnTo>
                    <a:pt x="71385" y="295156"/>
                  </a:lnTo>
                  <a:lnTo>
                    <a:pt x="124143" y="242282"/>
                  </a:lnTo>
                  <a:lnTo>
                    <a:pt x="155371" y="217271"/>
                  </a:lnTo>
                  <a:lnTo>
                    <a:pt x="189657" y="193294"/>
                  </a:lnTo>
                  <a:lnTo>
                    <a:pt x="226873" y="170412"/>
                  </a:lnTo>
                  <a:lnTo>
                    <a:pt x="266889" y="148690"/>
                  </a:lnTo>
                  <a:lnTo>
                    <a:pt x="309576" y="128187"/>
                  </a:lnTo>
                  <a:lnTo>
                    <a:pt x="354804" y="108967"/>
                  </a:lnTo>
                  <a:lnTo>
                    <a:pt x="402443" y="91092"/>
                  </a:lnTo>
                  <a:lnTo>
                    <a:pt x="452365" y="74625"/>
                  </a:lnTo>
                  <a:lnTo>
                    <a:pt x="504439" y="59626"/>
                  </a:lnTo>
                  <a:lnTo>
                    <a:pt x="558536" y="46159"/>
                  </a:lnTo>
                  <a:lnTo>
                    <a:pt x="614527" y="34286"/>
                  </a:lnTo>
                  <a:lnTo>
                    <a:pt x="672281" y="24069"/>
                  </a:lnTo>
                  <a:lnTo>
                    <a:pt x="731670" y="15570"/>
                  </a:lnTo>
                  <a:lnTo>
                    <a:pt x="792564" y="8851"/>
                  </a:lnTo>
                  <a:lnTo>
                    <a:pt x="854833" y="3975"/>
                  </a:lnTo>
                  <a:lnTo>
                    <a:pt x="918348" y="1004"/>
                  </a:lnTo>
                  <a:lnTo>
                    <a:pt x="982980" y="0"/>
                  </a:lnTo>
                  <a:lnTo>
                    <a:pt x="1047611" y="1004"/>
                  </a:lnTo>
                  <a:lnTo>
                    <a:pt x="1111126" y="3975"/>
                  </a:lnTo>
                  <a:lnTo>
                    <a:pt x="1173395" y="8851"/>
                  </a:lnTo>
                  <a:lnTo>
                    <a:pt x="1234289" y="15570"/>
                  </a:lnTo>
                  <a:lnTo>
                    <a:pt x="1293678" y="24069"/>
                  </a:lnTo>
                  <a:lnTo>
                    <a:pt x="1351432" y="34286"/>
                  </a:lnTo>
                  <a:lnTo>
                    <a:pt x="1407423" y="46159"/>
                  </a:lnTo>
                  <a:lnTo>
                    <a:pt x="1461520" y="59626"/>
                  </a:lnTo>
                  <a:lnTo>
                    <a:pt x="1513594" y="74625"/>
                  </a:lnTo>
                  <a:lnTo>
                    <a:pt x="1563516" y="91092"/>
                  </a:lnTo>
                  <a:lnTo>
                    <a:pt x="1611155" y="108967"/>
                  </a:lnTo>
                  <a:lnTo>
                    <a:pt x="1656383" y="128187"/>
                  </a:lnTo>
                  <a:lnTo>
                    <a:pt x="1699070" y="148690"/>
                  </a:lnTo>
                  <a:lnTo>
                    <a:pt x="1739086" y="170412"/>
                  </a:lnTo>
                  <a:lnTo>
                    <a:pt x="1776302" y="193294"/>
                  </a:lnTo>
                  <a:lnTo>
                    <a:pt x="1810588" y="217271"/>
                  </a:lnTo>
                  <a:lnTo>
                    <a:pt x="1841816" y="242282"/>
                  </a:lnTo>
                  <a:lnTo>
                    <a:pt x="1869854" y="268264"/>
                  </a:lnTo>
                  <a:lnTo>
                    <a:pt x="1915847" y="322896"/>
                  </a:lnTo>
                  <a:lnTo>
                    <a:pt x="1947530" y="380667"/>
                  </a:lnTo>
                  <a:lnTo>
                    <a:pt x="1963869" y="441080"/>
                  </a:lnTo>
                  <a:lnTo>
                    <a:pt x="1965960" y="472122"/>
                  </a:lnTo>
                  <a:lnTo>
                    <a:pt x="1963869" y="503164"/>
                  </a:lnTo>
                  <a:lnTo>
                    <a:pt x="1947530" y="563577"/>
                  </a:lnTo>
                  <a:lnTo>
                    <a:pt x="1915847" y="621348"/>
                  </a:lnTo>
                  <a:lnTo>
                    <a:pt x="1869854" y="675980"/>
                  </a:lnTo>
                  <a:lnTo>
                    <a:pt x="1841816" y="701962"/>
                  </a:lnTo>
                  <a:lnTo>
                    <a:pt x="1810588" y="726973"/>
                  </a:lnTo>
                  <a:lnTo>
                    <a:pt x="1776302" y="750950"/>
                  </a:lnTo>
                  <a:lnTo>
                    <a:pt x="1739086" y="773832"/>
                  </a:lnTo>
                  <a:lnTo>
                    <a:pt x="1699070" y="795554"/>
                  </a:lnTo>
                  <a:lnTo>
                    <a:pt x="1656383" y="816057"/>
                  </a:lnTo>
                  <a:lnTo>
                    <a:pt x="1611155" y="835277"/>
                  </a:lnTo>
                  <a:lnTo>
                    <a:pt x="1563516" y="853152"/>
                  </a:lnTo>
                  <a:lnTo>
                    <a:pt x="1513594" y="869619"/>
                  </a:lnTo>
                  <a:lnTo>
                    <a:pt x="1461520" y="884618"/>
                  </a:lnTo>
                  <a:lnTo>
                    <a:pt x="1407423" y="898085"/>
                  </a:lnTo>
                  <a:lnTo>
                    <a:pt x="1351432" y="909958"/>
                  </a:lnTo>
                  <a:lnTo>
                    <a:pt x="1293678" y="920175"/>
                  </a:lnTo>
                  <a:lnTo>
                    <a:pt x="1234289" y="928674"/>
                  </a:lnTo>
                  <a:lnTo>
                    <a:pt x="1173395" y="935393"/>
                  </a:lnTo>
                  <a:lnTo>
                    <a:pt x="1111126" y="940269"/>
                  </a:lnTo>
                  <a:lnTo>
                    <a:pt x="1047611" y="943240"/>
                  </a:lnTo>
                  <a:lnTo>
                    <a:pt x="982980" y="944245"/>
                  </a:lnTo>
                  <a:lnTo>
                    <a:pt x="918348" y="943240"/>
                  </a:lnTo>
                  <a:lnTo>
                    <a:pt x="854833" y="940269"/>
                  </a:lnTo>
                  <a:lnTo>
                    <a:pt x="792564" y="935393"/>
                  </a:lnTo>
                  <a:lnTo>
                    <a:pt x="731670" y="928674"/>
                  </a:lnTo>
                  <a:lnTo>
                    <a:pt x="672281" y="920175"/>
                  </a:lnTo>
                  <a:lnTo>
                    <a:pt x="614527" y="909958"/>
                  </a:lnTo>
                  <a:lnTo>
                    <a:pt x="558536" y="898085"/>
                  </a:lnTo>
                  <a:lnTo>
                    <a:pt x="504439" y="884618"/>
                  </a:lnTo>
                  <a:lnTo>
                    <a:pt x="452365" y="869619"/>
                  </a:lnTo>
                  <a:lnTo>
                    <a:pt x="402443" y="853152"/>
                  </a:lnTo>
                  <a:lnTo>
                    <a:pt x="354804" y="835277"/>
                  </a:lnTo>
                  <a:lnTo>
                    <a:pt x="309576" y="816057"/>
                  </a:lnTo>
                  <a:lnTo>
                    <a:pt x="266889" y="795554"/>
                  </a:lnTo>
                  <a:lnTo>
                    <a:pt x="226873" y="773832"/>
                  </a:lnTo>
                  <a:lnTo>
                    <a:pt x="189657" y="750950"/>
                  </a:lnTo>
                  <a:lnTo>
                    <a:pt x="155371" y="726973"/>
                  </a:lnTo>
                  <a:lnTo>
                    <a:pt x="124143" y="701962"/>
                  </a:lnTo>
                  <a:lnTo>
                    <a:pt x="96105" y="675980"/>
                  </a:lnTo>
                  <a:lnTo>
                    <a:pt x="50112" y="621348"/>
                  </a:lnTo>
                  <a:lnTo>
                    <a:pt x="18429" y="563577"/>
                  </a:lnTo>
                  <a:lnTo>
                    <a:pt x="2090" y="503164"/>
                  </a:lnTo>
                  <a:lnTo>
                    <a:pt x="0" y="472122"/>
                  </a:lnTo>
                  <a:close/>
                </a:path>
              </a:pathLst>
            </a:custGeom>
            <a:grpFill/>
            <a:ln w="57150">
              <a:solidFill>
                <a:schemeClr val="accent3"/>
              </a:solidFill>
            </a:ln>
          </p:spPr>
          <p:txBody>
            <a:bodyPr wrap="square" lIns="0" tIns="0" rIns="0" bIns="0" rtlCol="0"/>
            <a:lstStyle>
              <a:defPPr>
                <a:defRPr lang="sv-SE"/>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a:lstStyle>
            <a:p>
              <a:pPr defTabSz="914354"/>
              <a:endParaRPr sz="1224" dirty="0">
                <a:solidFill>
                  <a:srgbClr val="000000"/>
                </a:solidFill>
                <a:latin typeface="Calibri"/>
              </a:endParaRPr>
            </a:p>
          </p:txBody>
        </p:sp>
      </p:grpSp>
      <p:grpSp>
        <p:nvGrpSpPr>
          <p:cNvPr id="5" name="object 30">
            <a:extLst>
              <a:ext uri="{FF2B5EF4-FFF2-40B4-BE49-F238E27FC236}">
                <a16:creationId xmlns:a16="http://schemas.microsoft.com/office/drawing/2014/main" id="{FE509EB3-5A18-0FEF-C6ED-79DE08AD1771}"/>
              </a:ext>
            </a:extLst>
          </p:cNvPr>
          <p:cNvGrpSpPr/>
          <p:nvPr/>
        </p:nvGrpSpPr>
        <p:grpSpPr>
          <a:xfrm>
            <a:off x="5933087" y="1204578"/>
            <a:ext cx="1782735" cy="856241"/>
            <a:chOff x="815975" y="1658809"/>
            <a:chExt cx="1965960" cy="944245"/>
          </a:xfrm>
          <a:noFill/>
        </p:grpSpPr>
        <p:sp>
          <p:nvSpPr>
            <p:cNvPr id="6" name="object 31">
              <a:extLst>
                <a:ext uri="{FF2B5EF4-FFF2-40B4-BE49-F238E27FC236}">
                  <a16:creationId xmlns:a16="http://schemas.microsoft.com/office/drawing/2014/main" id="{3D09715E-364F-F16E-D030-2F29EABC43F7}"/>
                </a:ext>
              </a:extLst>
            </p:cNvPr>
            <p:cNvSpPr/>
            <p:nvPr/>
          </p:nvSpPr>
          <p:spPr>
            <a:xfrm>
              <a:off x="815975" y="1658809"/>
              <a:ext cx="1965960" cy="944244"/>
            </a:xfrm>
            <a:custGeom>
              <a:avLst/>
              <a:gdLst/>
              <a:ahLst/>
              <a:cxnLst/>
              <a:rect l="l" t="t" r="r" b="b"/>
              <a:pathLst>
                <a:path w="1965960" h="944244">
                  <a:moveTo>
                    <a:pt x="982980" y="0"/>
                  </a:moveTo>
                  <a:lnTo>
                    <a:pt x="918348" y="1004"/>
                  </a:lnTo>
                  <a:lnTo>
                    <a:pt x="854833" y="3975"/>
                  </a:lnTo>
                  <a:lnTo>
                    <a:pt x="792564" y="8851"/>
                  </a:lnTo>
                  <a:lnTo>
                    <a:pt x="731670" y="15570"/>
                  </a:lnTo>
                  <a:lnTo>
                    <a:pt x="672281" y="24069"/>
                  </a:lnTo>
                  <a:lnTo>
                    <a:pt x="614527" y="34286"/>
                  </a:lnTo>
                  <a:lnTo>
                    <a:pt x="558536" y="46159"/>
                  </a:lnTo>
                  <a:lnTo>
                    <a:pt x="504439" y="59626"/>
                  </a:lnTo>
                  <a:lnTo>
                    <a:pt x="452365" y="74625"/>
                  </a:lnTo>
                  <a:lnTo>
                    <a:pt x="402443" y="91092"/>
                  </a:lnTo>
                  <a:lnTo>
                    <a:pt x="354804" y="108967"/>
                  </a:lnTo>
                  <a:lnTo>
                    <a:pt x="309576" y="128187"/>
                  </a:lnTo>
                  <a:lnTo>
                    <a:pt x="266889" y="148690"/>
                  </a:lnTo>
                  <a:lnTo>
                    <a:pt x="226873" y="170412"/>
                  </a:lnTo>
                  <a:lnTo>
                    <a:pt x="189657" y="193294"/>
                  </a:lnTo>
                  <a:lnTo>
                    <a:pt x="155371" y="217271"/>
                  </a:lnTo>
                  <a:lnTo>
                    <a:pt x="124143" y="242282"/>
                  </a:lnTo>
                  <a:lnTo>
                    <a:pt x="96105" y="268264"/>
                  </a:lnTo>
                  <a:lnTo>
                    <a:pt x="50112" y="322896"/>
                  </a:lnTo>
                  <a:lnTo>
                    <a:pt x="18429" y="380667"/>
                  </a:lnTo>
                  <a:lnTo>
                    <a:pt x="2090" y="441080"/>
                  </a:lnTo>
                  <a:lnTo>
                    <a:pt x="0" y="472122"/>
                  </a:lnTo>
                  <a:lnTo>
                    <a:pt x="2090" y="503164"/>
                  </a:lnTo>
                  <a:lnTo>
                    <a:pt x="18429" y="563577"/>
                  </a:lnTo>
                  <a:lnTo>
                    <a:pt x="50112" y="621348"/>
                  </a:lnTo>
                  <a:lnTo>
                    <a:pt x="96105" y="675980"/>
                  </a:lnTo>
                  <a:lnTo>
                    <a:pt x="124143" y="701962"/>
                  </a:lnTo>
                  <a:lnTo>
                    <a:pt x="155371" y="726973"/>
                  </a:lnTo>
                  <a:lnTo>
                    <a:pt x="189657" y="750950"/>
                  </a:lnTo>
                  <a:lnTo>
                    <a:pt x="226873" y="773832"/>
                  </a:lnTo>
                  <a:lnTo>
                    <a:pt x="266889" y="795554"/>
                  </a:lnTo>
                  <a:lnTo>
                    <a:pt x="309576" y="816057"/>
                  </a:lnTo>
                  <a:lnTo>
                    <a:pt x="354804" y="835277"/>
                  </a:lnTo>
                  <a:lnTo>
                    <a:pt x="402443" y="853152"/>
                  </a:lnTo>
                  <a:lnTo>
                    <a:pt x="452365" y="869619"/>
                  </a:lnTo>
                  <a:lnTo>
                    <a:pt x="504439" y="884618"/>
                  </a:lnTo>
                  <a:lnTo>
                    <a:pt x="558536" y="898085"/>
                  </a:lnTo>
                  <a:lnTo>
                    <a:pt x="614527" y="909958"/>
                  </a:lnTo>
                  <a:lnTo>
                    <a:pt x="672281" y="920175"/>
                  </a:lnTo>
                  <a:lnTo>
                    <a:pt x="731670" y="928674"/>
                  </a:lnTo>
                  <a:lnTo>
                    <a:pt x="792564" y="935393"/>
                  </a:lnTo>
                  <a:lnTo>
                    <a:pt x="854833" y="940269"/>
                  </a:lnTo>
                  <a:lnTo>
                    <a:pt x="918348" y="943240"/>
                  </a:lnTo>
                  <a:lnTo>
                    <a:pt x="982980" y="944245"/>
                  </a:lnTo>
                  <a:lnTo>
                    <a:pt x="1047611" y="943240"/>
                  </a:lnTo>
                  <a:lnTo>
                    <a:pt x="1111126" y="940269"/>
                  </a:lnTo>
                  <a:lnTo>
                    <a:pt x="1173395" y="935393"/>
                  </a:lnTo>
                  <a:lnTo>
                    <a:pt x="1234289" y="928674"/>
                  </a:lnTo>
                  <a:lnTo>
                    <a:pt x="1293678" y="920175"/>
                  </a:lnTo>
                  <a:lnTo>
                    <a:pt x="1351432" y="909958"/>
                  </a:lnTo>
                  <a:lnTo>
                    <a:pt x="1407423" y="898085"/>
                  </a:lnTo>
                  <a:lnTo>
                    <a:pt x="1461520" y="884618"/>
                  </a:lnTo>
                  <a:lnTo>
                    <a:pt x="1513594" y="869619"/>
                  </a:lnTo>
                  <a:lnTo>
                    <a:pt x="1563516" y="853152"/>
                  </a:lnTo>
                  <a:lnTo>
                    <a:pt x="1611155" y="835277"/>
                  </a:lnTo>
                  <a:lnTo>
                    <a:pt x="1656383" y="816057"/>
                  </a:lnTo>
                  <a:lnTo>
                    <a:pt x="1699070" y="795554"/>
                  </a:lnTo>
                  <a:lnTo>
                    <a:pt x="1739086" y="773832"/>
                  </a:lnTo>
                  <a:lnTo>
                    <a:pt x="1776302" y="750950"/>
                  </a:lnTo>
                  <a:lnTo>
                    <a:pt x="1810588" y="726973"/>
                  </a:lnTo>
                  <a:lnTo>
                    <a:pt x="1841816" y="701962"/>
                  </a:lnTo>
                  <a:lnTo>
                    <a:pt x="1869854" y="675980"/>
                  </a:lnTo>
                  <a:lnTo>
                    <a:pt x="1915847" y="621348"/>
                  </a:lnTo>
                  <a:lnTo>
                    <a:pt x="1947530" y="563577"/>
                  </a:lnTo>
                  <a:lnTo>
                    <a:pt x="1963869" y="503164"/>
                  </a:lnTo>
                  <a:lnTo>
                    <a:pt x="1965960" y="472122"/>
                  </a:lnTo>
                  <a:lnTo>
                    <a:pt x="1963869" y="441080"/>
                  </a:lnTo>
                  <a:lnTo>
                    <a:pt x="1947530" y="380667"/>
                  </a:lnTo>
                  <a:lnTo>
                    <a:pt x="1915847" y="322896"/>
                  </a:lnTo>
                  <a:lnTo>
                    <a:pt x="1869854" y="268264"/>
                  </a:lnTo>
                  <a:lnTo>
                    <a:pt x="1841816" y="242282"/>
                  </a:lnTo>
                  <a:lnTo>
                    <a:pt x="1810588" y="217271"/>
                  </a:lnTo>
                  <a:lnTo>
                    <a:pt x="1776302" y="193294"/>
                  </a:lnTo>
                  <a:lnTo>
                    <a:pt x="1739086" y="170412"/>
                  </a:lnTo>
                  <a:lnTo>
                    <a:pt x="1699070" y="148690"/>
                  </a:lnTo>
                  <a:lnTo>
                    <a:pt x="1656383" y="128187"/>
                  </a:lnTo>
                  <a:lnTo>
                    <a:pt x="1611155" y="108967"/>
                  </a:lnTo>
                  <a:lnTo>
                    <a:pt x="1563516" y="91092"/>
                  </a:lnTo>
                  <a:lnTo>
                    <a:pt x="1513594" y="74625"/>
                  </a:lnTo>
                  <a:lnTo>
                    <a:pt x="1461520" y="59626"/>
                  </a:lnTo>
                  <a:lnTo>
                    <a:pt x="1407423" y="46159"/>
                  </a:lnTo>
                  <a:lnTo>
                    <a:pt x="1351432" y="34286"/>
                  </a:lnTo>
                  <a:lnTo>
                    <a:pt x="1293678" y="24069"/>
                  </a:lnTo>
                  <a:lnTo>
                    <a:pt x="1234289" y="15570"/>
                  </a:lnTo>
                  <a:lnTo>
                    <a:pt x="1173395" y="8851"/>
                  </a:lnTo>
                  <a:lnTo>
                    <a:pt x="1111126" y="3975"/>
                  </a:lnTo>
                  <a:lnTo>
                    <a:pt x="1047611" y="1004"/>
                  </a:lnTo>
                  <a:lnTo>
                    <a:pt x="982980" y="0"/>
                  </a:lnTo>
                  <a:close/>
                </a:path>
              </a:pathLst>
            </a:custGeom>
            <a:grpFill/>
            <a:ln w="57150">
              <a:solidFill>
                <a:schemeClr val="tx1"/>
              </a:solidFill>
            </a:ln>
          </p:spPr>
          <p:txBody>
            <a:bodyPr wrap="square" lIns="0" tIns="0" rIns="0" bIns="0" rtlCol="0"/>
            <a:lstStyle>
              <a:defPPr>
                <a:defRPr lang="sv-SE"/>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a:lstStyle>
            <a:p>
              <a:pPr defTabSz="914354"/>
              <a:endParaRPr sz="1224" dirty="0">
                <a:solidFill>
                  <a:srgbClr val="000000"/>
                </a:solidFill>
                <a:latin typeface="Calibri"/>
              </a:endParaRPr>
            </a:p>
          </p:txBody>
        </p:sp>
        <p:sp>
          <p:nvSpPr>
            <p:cNvPr id="7" name="object 32">
              <a:extLst>
                <a:ext uri="{FF2B5EF4-FFF2-40B4-BE49-F238E27FC236}">
                  <a16:creationId xmlns:a16="http://schemas.microsoft.com/office/drawing/2014/main" id="{8F41AE48-5991-48C0-C3C7-8E2397DB636A}"/>
                </a:ext>
              </a:extLst>
            </p:cNvPr>
            <p:cNvSpPr/>
            <p:nvPr/>
          </p:nvSpPr>
          <p:spPr>
            <a:xfrm>
              <a:off x="815975" y="1658810"/>
              <a:ext cx="1965960" cy="944244"/>
            </a:xfrm>
            <a:custGeom>
              <a:avLst/>
              <a:gdLst/>
              <a:ahLst/>
              <a:cxnLst/>
              <a:rect l="l" t="t" r="r" b="b"/>
              <a:pathLst>
                <a:path w="1965960" h="944244">
                  <a:moveTo>
                    <a:pt x="0" y="472122"/>
                  </a:moveTo>
                  <a:lnTo>
                    <a:pt x="8277" y="410574"/>
                  </a:lnTo>
                  <a:lnTo>
                    <a:pt x="32417" y="351420"/>
                  </a:lnTo>
                  <a:lnTo>
                    <a:pt x="71385" y="295156"/>
                  </a:lnTo>
                  <a:lnTo>
                    <a:pt x="124143" y="242282"/>
                  </a:lnTo>
                  <a:lnTo>
                    <a:pt x="155371" y="217271"/>
                  </a:lnTo>
                  <a:lnTo>
                    <a:pt x="189657" y="193294"/>
                  </a:lnTo>
                  <a:lnTo>
                    <a:pt x="226873" y="170412"/>
                  </a:lnTo>
                  <a:lnTo>
                    <a:pt x="266889" y="148690"/>
                  </a:lnTo>
                  <a:lnTo>
                    <a:pt x="309576" y="128187"/>
                  </a:lnTo>
                  <a:lnTo>
                    <a:pt x="354804" y="108967"/>
                  </a:lnTo>
                  <a:lnTo>
                    <a:pt x="402443" y="91092"/>
                  </a:lnTo>
                  <a:lnTo>
                    <a:pt x="452365" y="74625"/>
                  </a:lnTo>
                  <a:lnTo>
                    <a:pt x="504439" y="59626"/>
                  </a:lnTo>
                  <a:lnTo>
                    <a:pt x="558536" y="46159"/>
                  </a:lnTo>
                  <a:lnTo>
                    <a:pt x="614527" y="34286"/>
                  </a:lnTo>
                  <a:lnTo>
                    <a:pt x="672281" y="24069"/>
                  </a:lnTo>
                  <a:lnTo>
                    <a:pt x="731670" y="15570"/>
                  </a:lnTo>
                  <a:lnTo>
                    <a:pt x="792564" y="8851"/>
                  </a:lnTo>
                  <a:lnTo>
                    <a:pt x="854833" y="3975"/>
                  </a:lnTo>
                  <a:lnTo>
                    <a:pt x="918348" y="1004"/>
                  </a:lnTo>
                  <a:lnTo>
                    <a:pt x="982980" y="0"/>
                  </a:lnTo>
                  <a:lnTo>
                    <a:pt x="1047611" y="1004"/>
                  </a:lnTo>
                  <a:lnTo>
                    <a:pt x="1111126" y="3975"/>
                  </a:lnTo>
                  <a:lnTo>
                    <a:pt x="1173395" y="8851"/>
                  </a:lnTo>
                  <a:lnTo>
                    <a:pt x="1234289" y="15570"/>
                  </a:lnTo>
                  <a:lnTo>
                    <a:pt x="1293678" y="24069"/>
                  </a:lnTo>
                  <a:lnTo>
                    <a:pt x="1351432" y="34286"/>
                  </a:lnTo>
                  <a:lnTo>
                    <a:pt x="1407423" y="46159"/>
                  </a:lnTo>
                  <a:lnTo>
                    <a:pt x="1461520" y="59626"/>
                  </a:lnTo>
                  <a:lnTo>
                    <a:pt x="1513594" y="74625"/>
                  </a:lnTo>
                  <a:lnTo>
                    <a:pt x="1563516" y="91092"/>
                  </a:lnTo>
                  <a:lnTo>
                    <a:pt x="1611155" y="108967"/>
                  </a:lnTo>
                  <a:lnTo>
                    <a:pt x="1656383" y="128187"/>
                  </a:lnTo>
                  <a:lnTo>
                    <a:pt x="1699070" y="148690"/>
                  </a:lnTo>
                  <a:lnTo>
                    <a:pt x="1739086" y="170412"/>
                  </a:lnTo>
                  <a:lnTo>
                    <a:pt x="1776302" y="193294"/>
                  </a:lnTo>
                  <a:lnTo>
                    <a:pt x="1810588" y="217271"/>
                  </a:lnTo>
                  <a:lnTo>
                    <a:pt x="1841816" y="242282"/>
                  </a:lnTo>
                  <a:lnTo>
                    <a:pt x="1869854" y="268264"/>
                  </a:lnTo>
                  <a:lnTo>
                    <a:pt x="1915847" y="322896"/>
                  </a:lnTo>
                  <a:lnTo>
                    <a:pt x="1947530" y="380667"/>
                  </a:lnTo>
                  <a:lnTo>
                    <a:pt x="1963869" y="441080"/>
                  </a:lnTo>
                  <a:lnTo>
                    <a:pt x="1965960" y="472122"/>
                  </a:lnTo>
                  <a:lnTo>
                    <a:pt x="1963869" y="503164"/>
                  </a:lnTo>
                  <a:lnTo>
                    <a:pt x="1947530" y="563577"/>
                  </a:lnTo>
                  <a:lnTo>
                    <a:pt x="1915847" y="621348"/>
                  </a:lnTo>
                  <a:lnTo>
                    <a:pt x="1869854" y="675980"/>
                  </a:lnTo>
                  <a:lnTo>
                    <a:pt x="1841816" y="701962"/>
                  </a:lnTo>
                  <a:lnTo>
                    <a:pt x="1810588" y="726973"/>
                  </a:lnTo>
                  <a:lnTo>
                    <a:pt x="1776302" y="750950"/>
                  </a:lnTo>
                  <a:lnTo>
                    <a:pt x="1739086" y="773832"/>
                  </a:lnTo>
                  <a:lnTo>
                    <a:pt x="1699070" y="795554"/>
                  </a:lnTo>
                  <a:lnTo>
                    <a:pt x="1656383" y="816057"/>
                  </a:lnTo>
                  <a:lnTo>
                    <a:pt x="1611155" y="835277"/>
                  </a:lnTo>
                  <a:lnTo>
                    <a:pt x="1563516" y="853152"/>
                  </a:lnTo>
                  <a:lnTo>
                    <a:pt x="1513594" y="869619"/>
                  </a:lnTo>
                  <a:lnTo>
                    <a:pt x="1461520" y="884618"/>
                  </a:lnTo>
                  <a:lnTo>
                    <a:pt x="1407423" y="898085"/>
                  </a:lnTo>
                  <a:lnTo>
                    <a:pt x="1351432" y="909958"/>
                  </a:lnTo>
                  <a:lnTo>
                    <a:pt x="1293678" y="920175"/>
                  </a:lnTo>
                  <a:lnTo>
                    <a:pt x="1234289" y="928674"/>
                  </a:lnTo>
                  <a:lnTo>
                    <a:pt x="1173395" y="935393"/>
                  </a:lnTo>
                  <a:lnTo>
                    <a:pt x="1111126" y="940269"/>
                  </a:lnTo>
                  <a:lnTo>
                    <a:pt x="1047611" y="943240"/>
                  </a:lnTo>
                  <a:lnTo>
                    <a:pt x="982980" y="944245"/>
                  </a:lnTo>
                  <a:lnTo>
                    <a:pt x="918348" y="943240"/>
                  </a:lnTo>
                  <a:lnTo>
                    <a:pt x="854833" y="940269"/>
                  </a:lnTo>
                  <a:lnTo>
                    <a:pt x="792564" y="935393"/>
                  </a:lnTo>
                  <a:lnTo>
                    <a:pt x="731670" y="928674"/>
                  </a:lnTo>
                  <a:lnTo>
                    <a:pt x="672281" y="920175"/>
                  </a:lnTo>
                  <a:lnTo>
                    <a:pt x="614527" y="909958"/>
                  </a:lnTo>
                  <a:lnTo>
                    <a:pt x="558536" y="898085"/>
                  </a:lnTo>
                  <a:lnTo>
                    <a:pt x="504439" y="884618"/>
                  </a:lnTo>
                  <a:lnTo>
                    <a:pt x="452365" y="869619"/>
                  </a:lnTo>
                  <a:lnTo>
                    <a:pt x="402443" y="853152"/>
                  </a:lnTo>
                  <a:lnTo>
                    <a:pt x="354804" y="835277"/>
                  </a:lnTo>
                  <a:lnTo>
                    <a:pt x="309576" y="816057"/>
                  </a:lnTo>
                  <a:lnTo>
                    <a:pt x="266889" y="795554"/>
                  </a:lnTo>
                  <a:lnTo>
                    <a:pt x="226873" y="773832"/>
                  </a:lnTo>
                  <a:lnTo>
                    <a:pt x="189657" y="750950"/>
                  </a:lnTo>
                  <a:lnTo>
                    <a:pt x="155371" y="726973"/>
                  </a:lnTo>
                  <a:lnTo>
                    <a:pt x="124143" y="701962"/>
                  </a:lnTo>
                  <a:lnTo>
                    <a:pt x="96105" y="675980"/>
                  </a:lnTo>
                  <a:lnTo>
                    <a:pt x="50112" y="621348"/>
                  </a:lnTo>
                  <a:lnTo>
                    <a:pt x="18429" y="563577"/>
                  </a:lnTo>
                  <a:lnTo>
                    <a:pt x="2090" y="503164"/>
                  </a:lnTo>
                  <a:lnTo>
                    <a:pt x="0" y="472122"/>
                  </a:lnTo>
                  <a:close/>
                </a:path>
              </a:pathLst>
            </a:custGeom>
            <a:grpFill/>
            <a:ln w="57150">
              <a:solidFill>
                <a:schemeClr val="accent3"/>
              </a:solidFill>
            </a:ln>
          </p:spPr>
          <p:txBody>
            <a:bodyPr wrap="square" lIns="0" tIns="0" rIns="0" bIns="0" rtlCol="0"/>
            <a:lstStyle>
              <a:defPPr>
                <a:defRPr lang="sv-SE"/>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a:lstStyle>
            <a:p>
              <a:pPr defTabSz="914354"/>
              <a:endParaRPr sz="1224" dirty="0">
                <a:solidFill>
                  <a:srgbClr val="000000"/>
                </a:solidFill>
                <a:latin typeface="Calibri"/>
              </a:endParaRPr>
            </a:p>
          </p:txBody>
        </p:sp>
      </p:grpSp>
      <p:grpSp>
        <p:nvGrpSpPr>
          <p:cNvPr id="8" name="object 30">
            <a:extLst>
              <a:ext uri="{FF2B5EF4-FFF2-40B4-BE49-F238E27FC236}">
                <a16:creationId xmlns:a16="http://schemas.microsoft.com/office/drawing/2014/main" id="{30F4D1EB-B5B2-639F-60EF-62C86E86BDE8}"/>
              </a:ext>
            </a:extLst>
          </p:cNvPr>
          <p:cNvGrpSpPr/>
          <p:nvPr/>
        </p:nvGrpSpPr>
        <p:grpSpPr>
          <a:xfrm>
            <a:off x="7330165" y="5333897"/>
            <a:ext cx="1782735" cy="856241"/>
            <a:chOff x="815975" y="1658809"/>
            <a:chExt cx="1965960" cy="944244"/>
          </a:xfrm>
          <a:noFill/>
        </p:grpSpPr>
        <p:sp>
          <p:nvSpPr>
            <p:cNvPr id="9" name="object 31">
              <a:extLst>
                <a:ext uri="{FF2B5EF4-FFF2-40B4-BE49-F238E27FC236}">
                  <a16:creationId xmlns:a16="http://schemas.microsoft.com/office/drawing/2014/main" id="{7283B990-D6EC-988D-7C8A-942E7AF422F6}"/>
                </a:ext>
              </a:extLst>
            </p:cNvPr>
            <p:cNvSpPr/>
            <p:nvPr/>
          </p:nvSpPr>
          <p:spPr>
            <a:xfrm>
              <a:off x="815975" y="1658809"/>
              <a:ext cx="1965960" cy="944244"/>
            </a:xfrm>
            <a:custGeom>
              <a:avLst/>
              <a:gdLst/>
              <a:ahLst/>
              <a:cxnLst/>
              <a:rect l="l" t="t" r="r" b="b"/>
              <a:pathLst>
                <a:path w="1965960" h="944244">
                  <a:moveTo>
                    <a:pt x="982980" y="0"/>
                  </a:moveTo>
                  <a:lnTo>
                    <a:pt x="918348" y="1004"/>
                  </a:lnTo>
                  <a:lnTo>
                    <a:pt x="854833" y="3975"/>
                  </a:lnTo>
                  <a:lnTo>
                    <a:pt x="792564" y="8851"/>
                  </a:lnTo>
                  <a:lnTo>
                    <a:pt x="731670" y="15570"/>
                  </a:lnTo>
                  <a:lnTo>
                    <a:pt x="672281" y="24069"/>
                  </a:lnTo>
                  <a:lnTo>
                    <a:pt x="614527" y="34286"/>
                  </a:lnTo>
                  <a:lnTo>
                    <a:pt x="558536" y="46159"/>
                  </a:lnTo>
                  <a:lnTo>
                    <a:pt x="504439" y="59626"/>
                  </a:lnTo>
                  <a:lnTo>
                    <a:pt x="452365" y="74625"/>
                  </a:lnTo>
                  <a:lnTo>
                    <a:pt x="402443" y="91092"/>
                  </a:lnTo>
                  <a:lnTo>
                    <a:pt x="354804" y="108967"/>
                  </a:lnTo>
                  <a:lnTo>
                    <a:pt x="309576" y="128187"/>
                  </a:lnTo>
                  <a:lnTo>
                    <a:pt x="266889" y="148690"/>
                  </a:lnTo>
                  <a:lnTo>
                    <a:pt x="226873" y="170412"/>
                  </a:lnTo>
                  <a:lnTo>
                    <a:pt x="189657" y="193294"/>
                  </a:lnTo>
                  <a:lnTo>
                    <a:pt x="155371" y="217271"/>
                  </a:lnTo>
                  <a:lnTo>
                    <a:pt x="124143" y="242282"/>
                  </a:lnTo>
                  <a:lnTo>
                    <a:pt x="96105" y="268264"/>
                  </a:lnTo>
                  <a:lnTo>
                    <a:pt x="50112" y="322896"/>
                  </a:lnTo>
                  <a:lnTo>
                    <a:pt x="18429" y="380667"/>
                  </a:lnTo>
                  <a:lnTo>
                    <a:pt x="2090" y="441080"/>
                  </a:lnTo>
                  <a:lnTo>
                    <a:pt x="0" y="472122"/>
                  </a:lnTo>
                  <a:lnTo>
                    <a:pt x="2090" y="503164"/>
                  </a:lnTo>
                  <a:lnTo>
                    <a:pt x="18429" y="563577"/>
                  </a:lnTo>
                  <a:lnTo>
                    <a:pt x="50112" y="621348"/>
                  </a:lnTo>
                  <a:lnTo>
                    <a:pt x="96105" y="675980"/>
                  </a:lnTo>
                  <a:lnTo>
                    <a:pt x="124143" y="701962"/>
                  </a:lnTo>
                  <a:lnTo>
                    <a:pt x="155371" y="726973"/>
                  </a:lnTo>
                  <a:lnTo>
                    <a:pt x="189657" y="750950"/>
                  </a:lnTo>
                  <a:lnTo>
                    <a:pt x="226873" y="773832"/>
                  </a:lnTo>
                  <a:lnTo>
                    <a:pt x="266889" y="795554"/>
                  </a:lnTo>
                  <a:lnTo>
                    <a:pt x="309576" y="816057"/>
                  </a:lnTo>
                  <a:lnTo>
                    <a:pt x="354804" y="835277"/>
                  </a:lnTo>
                  <a:lnTo>
                    <a:pt x="402443" y="853152"/>
                  </a:lnTo>
                  <a:lnTo>
                    <a:pt x="452365" y="869619"/>
                  </a:lnTo>
                  <a:lnTo>
                    <a:pt x="504439" y="884618"/>
                  </a:lnTo>
                  <a:lnTo>
                    <a:pt x="558536" y="898085"/>
                  </a:lnTo>
                  <a:lnTo>
                    <a:pt x="614527" y="909958"/>
                  </a:lnTo>
                  <a:lnTo>
                    <a:pt x="672281" y="920175"/>
                  </a:lnTo>
                  <a:lnTo>
                    <a:pt x="731670" y="928674"/>
                  </a:lnTo>
                  <a:lnTo>
                    <a:pt x="792564" y="935393"/>
                  </a:lnTo>
                  <a:lnTo>
                    <a:pt x="854833" y="940269"/>
                  </a:lnTo>
                  <a:lnTo>
                    <a:pt x="918348" y="943240"/>
                  </a:lnTo>
                  <a:lnTo>
                    <a:pt x="982980" y="944245"/>
                  </a:lnTo>
                  <a:lnTo>
                    <a:pt x="1047611" y="943240"/>
                  </a:lnTo>
                  <a:lnTo>
                    <a:pt x="1111126" y="940269"/>
                  </a:lnTo>
                  <a:lnTo>
                    <a:pt x="1173395" y="935393"/>
                  </a:lnTo>
                  <a:lnTo>
                    <a:pt x="1234289" y="928674"/>
                  </a:lnTo>
                  <a:lnTo>
                    <a:pt x="1293678" y="920175"/>
                  </a:lnTo>
                  <a:lnTo>
                    <a:pt x="1351432" y="909958"/>
                  </a:lnTo>
                  <a:lnTo>
                    <a:pt x="1407423" y="898085"/>
                  </a:lnTo>
                  <a:lnTo>
                    <a:pt x="1461520" y="884618"/>
                  </a:lnTo>
                  <a:lnTo>
                    <a:pt x="1513594" y="869619"/>
                  </a:lnTo>
                  <a:lnTo>
                    <a:pt x="1563516" y="853152"/>
                  </a:lnTo>
                  <a:lnTo>
                    <a:pt x="1611155" y="835277"/>
                  </a:lnTo>
                  <a:lnTo>
                    <a:pt x="1656383" y="816057"/>
                  </a:lnTo>
                  <a:lnTo>
                    <a:pt x="1699070" y="795554"/>
                  </a:lnTo>
                  <a:lnTo>
                    <a:pt x="1739086" y="773832"/>
                  </a:lnTo>
                  <a:lnTo>
                    <a:pt x="1776302" y="750950"/>
                  </a:lnTo>
                  <a:lnTo>
                    <a:pt x="1810588" y="726973"/>
                  </a:lnTo>
                  <a:lnTo>
                    <a:pt x="1841816" y="701962"/>
                  </a:lnTo>
                  <a:lnTo>
                    <a:pt x="1869854" y="675980"/>
                  </a:lnTo>
                  <a:lnTo>
                    <a:pt x="1915847" y="621348"/>
                  </a:lnTo>
                  <a:lnTo>
                    <a:pt x="1947530" y="563577"/>
                  </a:lnTo>
                  <a:lnTo>
                    <a:pt x="1963869" y="503164"/>
                  </a:lnTo>
                  <a:lnTo>
                    <a:pt x="1965960" y="472122"/>
                  </a:lnTo>
                  <a:lnTo>
                    <a:pt x="1963869" y="441080"/>
                  </a:lnTo>
                  <a:lnTo>
                    <a:pt x="1947530" y="380667"/>
                  </a:lnTo>
                  <a:lnTo>
                    <a:pt x="1915847" y="322896"/>
                  </a:lnTo>
                  <a:lnTo>
                    <a:pt x="1869854" y="268264"/>
                  </a:lnTo>
                  <a:lnTo>
                    <a:pt x="1841816" y="242282"/>
                  </a:lnTo>
                  <a:lnTo>
                    <a:pt x="1810588" y="217271"/>
                  </a:lnTo>
                  <a:lnTo>
                    <a:pt x="1776302" y="193294"/>
                  </a:lnTo>
                  <a:lnTo>
                    <a:pt x="1739086" y="170412"/>
                  </a:lnTo>
                  <a:lnTo>
                    <a:pt x="1699070" y="148690"/>
                  </a:lnTo>
                  <a:lnTo>
                    <a:pt x="1656383" y="128187"/>
                  </a:lnTo>
                  <a:lnTo>
                    <a:pt x="1611155" y="108967"/>
                  </a:lnTo>
                  <a:lnTo>
                    <a:pt x="1563516" y="91092"/>
                  </a:lnTo>
                  <a:lnTo>
                    <a:pt x="1513594" y="74625"/>
                  </a:lnTo>
                  <a:lnTo>
                    <a:pt x="1461520" y="59626"/>
                  </a:lnTo>
                  <a:lnTo>
                    <a:pt x="1407423" y="46159"/>
                  </a:lnTo>
                  <a:lnTo>
                    <a:pt x="1351432" y="34286"/>
                  </a:lnTo>
                  <a:lnTo>
                    <a:pt x="1293678" y="24069"/>
                  </a:lnTo>
                  <a:lnTo>
                    <a:pt x="1234289" y="15570"/>
                  </a:lnTo>
                  <a:lnTo>
                    <a:pt x="1173395" y="8851"/>
                  </a:lnTo>
                  <a:lnTo>
                    <a:pt x="1111126" y="3975"/>
                  </a:lnTo>
                  <a:lnTo>
                    <a:pt x="1047611" y="1004"/>
                  </a:lnTo>
                  <a:lnTo>
                    <a:pt x="982980" y="0"/>
                  </a:lnTo>
                  <a:close/>
                </a:path>
              </a:pathLst>
            </a:custGeom>
            <a:grpFill/>
            <a:ln w="57150">
              <a:solidFill>
                <a:schemeClr val="tx1"/>
              </a:solidFill>
            </a:ln>
          </p:spPr>
          <p:txBody>
            <a:bodyPr wrap="square" lIns="0" tIns="0" rIns="0" bIns="0" rtlCol="0"/>
            <a:lstStyle>
              <a:defPPr>
                <a:defRPr lang="sv-SE"/>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a:lstStyle>
            <a:p>
              <a:pPr defTabSz="914354"/>
              <a:endParaRPr sz="1224" dirty="0">
                <a:solidFill>
                  <a:srgbClr val="000000"/>
                </a:solidFill>
                <a:latin typeface="Calibri"/>
              </a:endParaRPr>
            </a:p>
          </p:txBody>
        </p:sp>
        <p:sp>
          <p:nvSpPr>
            <p:cNvPr id="10" name="object 32">
              <a:extLst>
                <a:ext uri="{FF2B5EF4-FFF2-40B4-BE49-F238E27FC236}">
                  <a16:creationId xmlns:a16="http://schemas.microsoft.com/office/drawing/2014/main" id="{9BBF302F-AFB3-17DF-04FA-18CFE744E8B5}"/>
                </a:ext>
              </a:extLst>
            </p:cNvPr>
            <p:cNvSpPr/>
            <p:nvPr/>
          </p:nvSpPr>
          <p:spPr>
            <a:xfrm>
              <a:off x="815975" y="1658809"/>
              <a:ext cx="1965960" cy="944244"/>
            </a:xfrm>
            <a:custGeom>
              <a:avLst/>
              <a:gdLst/>
              <a:ahLst/>
              <a:cxnLst/>
              <a:rect l="l" t="t" r="r" b="b"/>
              <a:pathLst>
                <a:path w="1965960" h="944244">
                  <a:moveTo>
                    <a:pt x="0" y="472122"/>
                  </a:moveTo>
                  <a:lnTo>
                    <a:pt x="8277" y="410574"/>
                  </a:lnTo>
                  <a:lnTo>
                    <a:pt x="32417" y="351420"/>
                  </a:lnTo>
                  <a:lnTo>
                    <a:pt x="71385" y="295156"/>
                  </a:lnTo>
                  <a:lnTo>
                    <a:pt x="124143" y="242282"/>
                  </a:lnTo>
                  <a:lnTo>
                    <a:pt x="155371" y="217271"/>
                  </a:lnTo>
                  <a:lnTo>
                    <a:pt x="189657" y="193294"/>
                  </a:lnTo>
                  <a:lnTo>
                    <a:pt x="226873" y="170412"/>
                  </a:lnTo>
                  <a:lnTo>
                    <a:pt x="266889" y="148690"/>
                  </a:lnTo>
                  <a:lnTo>
                    <a:pt x="309576" y="128187"/>
                  </a:lnTo>
                  <a:lnTo>
                    <a:pt x="354804" y="108967"/>
                  </a:lnTo>
                  <a:lnTo>
                    <a:pt x="402443" y="91092"/>
                  </a:lnTo>
                  <a:lnTo>
                    <a:pt x="452365" y="74625"/>
                  </a:lnTo>
                  <a:lnTo>
                    <a:pt x="504439" y="59626"/>
                  </a:lnTo>
                  <a:lnTo>
                    <a:pt x="558536" y="46159"/>
                  </a:lnTo>
                  <a:lnTo>
                    <a:pt x="614527" y="34286"/>
                  </a:lnTo>
                  <a:lnTo>
                    <a:pt x="672281" y="24069"/>
                  </a:lnTo>
                  <a:lnTo>
                    <a:pt x="731670" y="15570"/>
                  </a:lnTo>
                  <a:lnTo>
                    <a:pt x="792564" y="8851"/>
                  </a:lnTo>
                  <a:lnTo>
                    <a:pt x="854833" y="3975"/>
                  </a:lnTo>
                  <a:lnTo>
                    <a:pt x="918348" y="1004"/>
                  </a:lnTo>
                  <a:lnTo>
                    <a:pt x="982980" y="0"/>
                  </a:lnTo>
                  <a:lnTo>
                    <a:pt x="1047611" y="1004"/>
                  </a:lnTo>
                  <a:lnTo>
                    <a:pt x="1111126" y="3975"/>
                  </a:lnTo>
                  <a:lnTo>
                    <a:pt x="1173395" y="8851"/>
                  </a:lnTo>
                  <a:lnTo>
                    <a:pt x="1234289" y="15570"/>
                  </a:lnTo>
                  <a:lnTo>
                    <a:pt x="1293678" y="24069"/>
                  </a:lnTo>
                  <a:lnTo>
                    <a:pt x="1351432" y="34286"/>
                  </a:lnTo>
                  <a:lnTo>
                    <a:pt x="1407423" y="46159"/>
                  </a:lnTo>
                  <a:lnTo>
                    <a:pt x="1461520" y="59626"/>
                  </a:lnTo>
                  <a:lnTo>
                    <a:pt x="1513594" y="74625"/>
                  </a:lnTo>
                  <a:lnTo>
                    <a:pt x="1563516" y="91092"/>
                  </a:lnTo>
                  <a:lnTo>
                    <a:pt x="1611155" y="108967"/>
                  </a:lnTo>
                  <a:lnTo>
                    <a:pt x="1656383" y="128187"/>
                  </a:lnTo>
                  <a:lnTo>
                    <a:pt x="1699070" y="148690"/>
                  </a:lnTo>
                  <a:lnTo>
                    <a:pt x="1739086" y="170412"/>
                  </a:lnTo>
                  <a:lnTo>
                    <a:pt x="1776302" y="193294"/>
                  </a:lnTo>
                  <a:lnTo>
                    <a:pt x="1810588" y="217271"/>
                  </a:lnTo>
                  <a:lnTo>
                    <a:pt x="1841816" y="242282"/>
                  </a:lnTo>
                  <a:lnTo>
                    <a:pt x="1869854" y="268264"/>
                  </a:lnTo>
                  <a:lnTo>
                    <a:pt x="1915847" y="322896"/>
                  </a:lnTo>
                  <a:lnTo>
                    <a:pt x="1947530" y="380667"/>
                  </a:lnTo>
                  <a:lnTo>
                    <a:pt x="1963869" y="441080"/>
                  </a:lnTo>
                  <a:lnTo>
                    <a:pt x="1965960" y="472122"/>
                  </a:lnTo>
                  <a:lnTo>
                    <a:pt x="1963869" y="503164"/>
                  </a:lnTo>
                  <a:lnTo>
                    <a:pt x="1947530" y="563577"/>
                  </a:lnTo>
                  <a:lnTo>
                    <a:pt x="1915847" y="621348"/>
                  </a:lnTo>
                  <a:lnTo>
                    <a:pt x="1869854" y="675980"/>
                  </a:lnTo>
                  <a:lnTo>
                    <a:pt x="1841816" y="701962"/>
                  </a:lnTo>
                  <a:lnTo>
                    <a:pt x="1810588" y="726973"/>
                  </a:lnTo>
                  <a:lnTo>
                    <a:pt x="1776302" y="750950"/>
                  </a:lnTo>
                  <a:lnTo>
                    <a:pt x="1739086" y="773832"/>
                  </a:lnTo>
                  <a:lnTo>
                    <a:pt x="1699070" y="795554"/>
                  </a:lnTo>
                  <a:lnTo>
                    <a:pt x="1656383" y="816057"/>
                  </a:lnTo>
                  <a:lnTo>
                    <a:pt x="1611155" y="835277"/>
                  </a:lnTo>
                  <a:lnTo>
                    <a:pt x="1563516" y="853152"/>
                  </a:lnTo>
                  <a:lnTo>
                    <a:pt x="1513594" y="869619"/>
                  </a:lnTo>
                  <a:lnTo>
                    <a:pt x="1461520" y="884618"/>
                  </a:lnTo>
                  <a:lnTo>
                    <a:pt x="1407423" y="898085"/>
                  </a:lnTo>
                  <a:lnTo>
                    <a:pt x="1351432" y="909958"/>
                  </a:lnTo>
                  <a:lnTo>
                    <a:pt x="1293678" y="920175"/>
                  </a:lnTo>
                  <a:lnTo>
                    <a:pt x="1234289" y="928674"/>
                  </a:lnTo>
                  <a:lnTo>
                    <a:pt x="1173395" y="935393"/>
                  </a:lnTo>
                  <a:lnTo>
                    <a:pt x="1111126" y="940269"/>
                  </a:lnTo>
                  <a:lnTo>
                    <a:pt x="1047611" y="943240"/>
                  </a:lnTo>
                  <a:lnTo>
                    <a:pt x="982980" y="944245"/>
                  </a:lnTo>
                  <a:lnTo>
                    <a:pt x="918348" y="943240"/>
                  </a:lnTo>
                  <a:lnTo>
                    <a:pt x="854833" y="940269"/>
                  </a:lnTo>
                  <a:lnTo>
                    <a:pt x="792564" y="935393"/>
                  </a:lnTo>
                  <a:lnTo>
                    <a:pt x="731670" y="928674"/>
                  </a:lnTo>
                  <a:lnTo>
                    <a:pt x="672281" y="920175"/>
                  </a:lnTo>
                  <a:lnTo>
                    <a:pt x="614527" y="909958"/>
                  </a:lnTo>
                  <a:lnTo>
                    <a:pt x="558536" y="898085"/>
                  </a:lnTo>
                  <a:lnTo>
                    <a:pt x="504439" y="884618"/>
                  </a:lnTo>
                  <a:lnTo>
                    <a:pt x="452365" y="869619"/>
                  </a:lnTo>
                  <a:lnTo>
                    <a:pt x="402443" y="853152"/>
                  </a:lnTo>
                  <a:lnTo>
                    <a:pt x="354804" y="835277"/>
                  </a:lnTo>
                  <a:lnTo>
                    <a:pt x="309576" y="816057"/>
                  </a:lnTo>
                  <a:lnTo>
                    <a:pt x="266889" y="795554"/>
                  </a:lnTo>
                  <a:lnTo>
                    <a:pt x="226873" y="773832"/>
                  </a:lnTo>
                  <a:lnTo>
                    <a:pt x="189657" y="750950"/>
                  </a:lnTo>
                  <a:lnTo>
                    <a:pt x="155371" y="726973"/>
                  </a:lnTo>
                  <a:lnTo>
                    <a:pt x="124143" y="701962"/>
                  </a:lnTo>
                  <a:lnTo>
                    <a:pt x="96105" y="675980"/>
                  </a:lnTo>
                  <a:lnTo>
                    <a:pt x="50112" y="621348"/>
                  </a:lnTo>
                  <a:lnTo>
                    <a:pt x="18429" y="563577"/>
                  </a:lnTo>
                  <a:lnTo>
                    <a:pt x="2090" y="503164"/>
                  </a:lnTo>
                  <a:lnTo>
                    <a:pt x="0" y="472122"/>
                  </a:lnTo>
                  <a:close/>
                </a:path>
              </a:pathLst>
            </a:custGeom>
            <a:grpFill/>
            <a:ln w="57150">
              <a:solidFill>
                <a:schemeClr val="accent3"/>
              </a:solidFill>
            </a:ln>
          </p:spPr>
          <p:txBody>
            <a:bodyPr wrap="square" lIns="0" tIns="0" rIns="0" bIns="0" rtlCol="0"/>
            <a:lstStyle>
              <a:defPPr>
                <a:defRPr lang="sv-SE"/>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a:lstStyle>
            <a:p>
              <a:pPr defTabSz="914354"/>
              <a:endParaRPr sz="1224" dirty="0">
                <a:solidFill>
                  <a:srgbClr val="000000"/>
                </a:solidFill>
                <a:latin typeface="Calibri"/>
              </a:endParaRPr>
            </a:p>
          </p:txBody>
        </p:sp>
      </p:grpSp>
      <p:grpSp>
        <p:nvGrpSpPr>
          <p:cNvPr id="11" name="object 30">
            <a:extLst>
              <a:ext uri="{FF2B5EF4-FFF2-40B4-BE49-F238E27FC236}">
                <a16:creationId xmlns:a16="http://schemas.microsoft.com/office/drawing/2014/main" id="{7A010B10-C492-BA51-9C61-1ADDDB3A45A2}"/>
              </a:ext>
            </a:extLst>
          </p:cNvPr>
          <p:cNvGrpSpPr/>
          <p:nvPr/>
        </p:nvGrpSpPr>
        <p:grpSpPr>
          <a:xfrm>
            <a:off x="3043757" y="4843477"/>
            <a:ext cx="2083745" cy="859587"/>
            <a:chOff x="815975" y="1658809"/>
            <a:chExt cx="1965960" cy="944244"/>
          </a:xfrm>
          <a:noFill/>
        </p:grpSpPr>
        <p:sp>
          <p:nvSpPr>
            <p:cNvPr id="12" name="object 31">
              <a:extLst>
                <a:ext uri="{FF2B5EF4-FFF2-40B4-BE49-F238E27FC236}">
                  <a16:creationId xmlns:a16="http://schemas.microsoft.com/office/drawing/2014/main" id="{B679EC28-87A7-80BE-5F1E-EB843AF862C0}"/>
                </a:ext>
              </a:extLst>
            </p:cNvPr>
            <p:cNvSpPr/>
            <p:nvPr/>
          </p:nvSpPr>
          <p:spPr>
            <a:xfrm>
              <a:off x="815975" y="1658809"/>
              <a:ext cx="1965960" cy="944244"/>
            </a:xfrm>
            <a:custGeom>
              <a:avLst/>
              <a:gdLst/>
              <a:ahLst/>
              <a:cxnLst/>
              <a:rect l="l" t="t" r="r" b="b"/>
              <a:pathLst>
                <a:path w="1965960" h="944244">
                  <a:moveTo>
                    <a:pt x="982980" y="0"/>
                  </a:moveTo>
                  <a:lnTo>
                    <a:pt x="918348" y="1004"/>
                  </a:lnTo>
                  <a:lnTo>
                    <a:pt x="854833" y="3975"/>
                  </a:lnTo>
                  <a:lnTo>
                    <a:pt x="792564" y="8851"/>
                  </a:lnTo>
                  <a:lnTo>
                    <a:pt x="731670" y="15570"/>
                  </a:lnTo>
                  <a:lnTo>
                    <a:pt x="672281" y="24069"/>
                  </a:lnTo>
                  <a:lnTo>
                    <a:pt x="614527" y="34286"/>
                  </a:lnTo>
                  <a:lnTo>
                    <a:pt x="558536" y="46159"/>
                  </a:lnTo>
                  <a:lnTo>
                    <a:pt x="504439" y="59626"/>
                  </a:lnTo>
                  <a:lnTo>
                    <a:pt x="452365" y="74625"/>
                  </a:lnTo>
                  <a:lnTo>
                    <a:pt x="402443" y="91092"/>
                  </a:lnTo>
                  <a:lnTo>
                    <a:pt x="354804" y="108967"/>
                  </a:lnTo>
                  <a:lnTo>
                    <a:pt x="309576" y="128187"/>
                  </a:lnTo>
                  <a:lnTo>
                    <a:pt x="266889" y="148690"/>
                  </a:lnTo>
                  <a:lnTo>
                    <a:pt x="226873" y="170412"/>
                  </a:lnTo>
                  <a:lnTo>
                    <a:pt x="189657" y="193294"/>
                  </a:lnTo>
                  <a:lnTo>
                    <a:pt x="155371" y="217271"/>
                  </a:lnTo>
                  <a:lnTo>
                    <a:pt x="124143" y="242282"/>
                  </a:lnTo>
                  <a:lnTo>
                    <a:pt x="96105" y="268264"/>
                  </a:lnTo>
                  <a:lnTo>
                    <a:pt x="50112" y="322896"/>
                  </a:lnTo>
                  <a:lnTo>
                    <a:pt x="18429" y="380667"/>
                  </a:lnTo>
                  <a:lnTo>
                    <a:pt x="2090" y="441080"/>
                  </a:lnTo>
                  <a:lnTo>
                    <a:pt x="0" y="472122"/>
                  </a:lnTo>
                  <a:lnTo>
                    <a:pt x="2090" y="503164"/>
                  </a:lnTo>
                  <a:lnTo>
                    <a:pt x="18429" y="563577"/>
                  </a:lnTo>
                  <a:lnTo>
                    <a:pt x="50112" y="621348"/>
                  </a:lnTo>
                  <a:lnTo>
                    <a:pt x="96105" y="675980"/>
                  </a:lnTo>
                  <a:lnTo>
                    <a:pt x="124143" y="701962"/>
                  </a:lnTo>
                  <a:lnTo>
                    <a:pt x="155371" y="726973"/>
                  </a:lnTo>
                  <a:lnTo>
                    <a:pt x="189657" y="750950"/>
                  </a:lnTo>
                  <a:lnTo>
                    <a:pt x="226873" y="773832"/>
                  </a:lnTo>
                  <a:lnTo>
                    <a:pt x="266889" y="795554"/>
                  </a:lnTo>
                  <a:lnTo>
                    <a:pt x="309576" y="816057"/>
                  </a:lnTo>
                  <a:lnTo>
                    <a:pt x="354804" y="835277"/>
                  </a:lnTo>
                  <a:lnTo>
                    <a:pt x="402443" y="853152"/>
                  </a:lnTo>
                  <a:lnTo>
                    <a:pt x="452365" y="869619"/>
                  </a:lnTo>
                  <a:lnTo>
                    <a:pt x="504439" y="884618"/>
                  </a:lnTo>
                  <a:lnTo>
                    <a:pt x="558536" y="898085"/>
                  </a:lnTo>
                  <a:lnTo>
                    <a:pt x="614527" y="909958"/>
                  </a:lnTo>
                  <a:lnTo>
                    <a:pt x="672281" y="920175"/>
                  </a:lnTo>
                  <a:lnTo>
                    <a:pt x="731670" y="928674"/>
                  </a:lnTo>
                  <a:lnTo>
                    <a:pt x="792564" y="935393"/>
                  </a:lnTo>
                  <a:lnTo>
                    <a:pt x="854833" y="940269"/>
                  </a:lnTo>
                  <a:lnTo>
                    <a:pt x="918348" y="943240"/>
                  </a:lnTo>
                  <a:lnTo>
                    <a:pt x="982980" y="944245"/>
                  </a:lnTo>
                  <a:lnTo>
                    <a:pt x="1047611" y="943240"/>
                  </a:lnTo>
                  <a:lnTo>
                    <a:pt x="1111126" y="940269"/>
                  </a:lnTo>
                  <a:lnTo>
                    <a:pt x="1173395" y="935393"/>
                  </a:lnTo>
                  <a:lnTo>
                    <a:pt x="1234289" y="928674"/>
                  </a:lnTo>
                  <a:lnTo>
                    <a:pt x="1293678" y="920175"/>
                  </a:lnTo>
                  <a:lnTo>
                    <a:pt x="1351432" y="909958"/>
                  </a:lnTo>
                  <a:lnTo>
                    <a:pt x="1407423" y="898085"/>
                  </a:lnTo>
                  <a:lnTo>
                    <a:pt x="1461520" y="884618"/>
                  </a:lnTo>
                  <a:lnTo>
                    <a:pt x="1513594" y="869619"/>
                  </a:lnTo>
                  <a:lnTo>
                    <a:pt x="1563516" y="853152"/>
                  </a:lnTo>
                  <a:lnTo>
                    <a:pt x="1611155" y="835277"/>
                  </a:lnTo>
                  <a:lnTo>
                    <a:pt x="1656383" y="816057"/>
                  </a:lnTo>
                  <a:lnTo>
                    <a:pt x="1699070" y="795554"/>
                  </a:lnTo>
                  <a:lnTo>
                    <a:pt x="1739086" y="773832"/>
                  </a:lnTo>
                  <a:lnTo>
                    <a:pt x="1776302" y="750950"/>
                  </a:lnTo>
                  <a:lnTo>
                    <a:pt x="1810588" y="726973"/>
                  </a:lnTo>
                  <a:lnTo>
                    <a:pt x="1841816" y="701962"/>
                  </a:lnTo>
                  <a:lnTo>
                    <a:pt x="1869854" y="675980"/>
                  </a:lnTo>
                  <a:lnTo>
                    <a:pt x="1915847" y="621348"/>
                  </a:lnTo>
                  <a:lnTo>
                    <a:pt x="1947530" y="563577"/>
                  </a:lnTo>
                  <a:lnTo>
                    <a:pt x="1963869" y="503164"/>
                  </a:lnTo>
                  <a:lnTo>
                    <a:pt x="1965960" y="472122"/>
                  </a:lnTo>
                  <a:lnTo>
                    <a:pt x="1963869" y="441080"/>
                  </a:lnTo>
                  <a:lnTo>
                    <a:pt x="1947530" y="380667"/>
                  </a:lnTo>
                  <a:lnTo>
                    <a:pt x="1915847" y="322896"/>
                  </a:lnTo>
                  <a:lnTo>
                    <a:pt x="1869854" y="268264"/>
                  </a:lnTo>
                  <a:lnTo>
                    <a:pt x="1841816" y="242282"/>
                  </a:lnTo>
                  <a:lnTo>
                    <a:pt x="1810588" y="217271"/>
                  </a:lnTo>
                  <a:lnTo>
                    <a:pt x="1776302" y="193294"/>
                  </a:lnTo>
                  <a:lnTo>
                    <a:pt x="1739086" y="170412"/>
                  </a:lnTo>
                  <a:lnTo>
                    <a:pt x="1699070" y="148690"/>
                  </a:lnTo>
                  <a:lnTo>
                    <a:pt x="1656383" y="128187"/>
                  </a:lnTo>
                  <a:lnTo>
                    <a:pt x="1611155" y="108967"/>
                  </a:lnTo>
                  <a:lnTo>
                    <a:pt x="1563516" y="91092"/>
                  </a:lnTo>
                  <a:lnTo>
                    <a:pt x="1513594" y="74625"/>
                  </a:lnTo>
                  <a:lnTo>
                    <a:pt x="1461520" y="59626"/>
                  </a:lnTo>
                  <a:lnTo>
                    <a:pt x="1407423" y="46159"/>
                  </a:lnTo>
                  <a:lnTo>
                    <a:pt x="1351432" y="34286"/>
                  </a:lnTo>
                  <a:lnTo>
                    <a:pt x="1293678" y="24069"/>
                  </a:lnTo>
                  <a:lnTo>
                    <a:pt x="1234289" y="15570"/>
                  </a:lnTo>
                  <a:lnTo>
                    <a:pt x="1173395" y="8851"/>
                  </a:lnTo>
                  <a:lnTo>
                    <a:pt x="1111126" y="3975"/>
                  </a:lnTo>
                  <a:lnTo>
                    <a:pt x="1047611" y="1004"/>
                  </a:lnTo>
                  <a:lnTo>
                    <a:pt x="982980" y="0"/>
                  </a:lnTo>
                  <a:close/>
                </a:path>
              </a:pathLst>
            </a:custGeom>
            <a:grpFill/>
            <a:ln w="57150">
              <a:solidFill>
                <a:schemeClr val="tx1"/>
              </a:solidFill>
            </a:ln>
          </p:spPr>
          <p:txBody>
            <a:bodyPr wrap="square" lIns="0" tIns="0" rIns="0" bIns="0" rtlCol="0"/>
            <a:lstStyle>
              <a:defPPr>
                <a:defRPr lang="sv-SE"/>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a:lstStyle>
            <a:p>
              <a:pPr defTabSz="914354"/>
              <a:endParaRPr sz="1224" dirty="0">
                <a:solidFill>
                  <a:srgbClr val="000000"/>
                </a:solidFill>
                <a:latin typeface="Calibri"/>
              </a:endParaRPr>
            </a:p>
          </p:txBody>
        </p:sp>
        <p:sp>
          <p:nvSpPr>
            <p:cNvPr id="13" name="object 32">
              <a:extLst>
                <a:ext uri="{FF2B5EF4-FFF2-40B4-BE49-F238E27FC236}">
                  <a16:creationId xmlns:a16="http://schemas.microsoft.com/office/drawing/2014/main" id="{477CBCFE-753B-D455-F9C6-30DE22699D1D}"/>
                </a:ext>
              </a:extLst>
            </p:cNvPr>
            <p:cNvSpPr/>
            <p:nvPr/>
          </p:nvSpPr>
          <p:spPr>
            <a:xfrm>
              <a:off x="815975" y="1658809"/>
              <a:ext cx="1965960" cy="944244"/>
            </a:xfrm>
            <a:custGeom>
              <a:avLst/>
              <a:gdLst/>
              <a:ahLst/>
              <a:cxnLst/>
              <a:rect l="l" t="t" r="r" b="b"/>
              <a:pathLst>
                <a:path w="1965960" h="944244">
                  <a:moveTo>
                    <a:pt x="0" y="472122"/>
                  </a:moveTo>
                  <a:lnTo>
                    <a:pt x="8277" y="410574"/>
                  </a:lnTo>
                  <a:lnTo>
                    <a:pt x="32417" y="351420"/>
                  </a:lnTo>
                  <a:lnTo>
                    <a:pt x="71385" y="295156"/>
                  </a:lnTo>
                  <a:lnTo>
                    <a:pt x="124143" y="242282"/>
                  </a:lnTo>
                  <a:lnTo>
                    <a:pt x="155371" y="217271"/>
                  </a:lnTo>
                  <a:lnTo>
                    <a:pt x="189657" y="193294"/>
                  </a:lnTo>
                  <a:lnTo>
                    <a:pt x="226873" y="170412"/>
                  </a:lnTo>
                  <a:lnTo>
                    <a:pt x="266889" y="148690"/>
                  </a:lnTo>
                  <a:lnTo>
                    <a:pt x="309576" y="128187"/>
                  </a:lnTo>
                  <a:lnTo>
                    <a:pt x="354804" y="108967"/>
                  </a:lnTo>
                  <a:lnTo>
                    <a:pt x="402443" y="91092"/>
                  </a:lnTo>
                  <a:lnTo>
                    <a:pt x="452365" y="74625"/>
                  </a:lnTo>
                  <a:lnTo>
                    <a:pt x="504439" y="59626"/>
                  </a:lnTo>
                  <a:lnTo>
                    <a:pt x="558536" y="46159"/>
                  </a:lnTo>
                  <a:lnTo>
                    <a:pt x="614527" y="34286"/>
                  </a:lnTo>
                  <a:lnTo>
                    <a:pt x="672281" y="24069"/>
                  </a:lnTo>
                  <a:lnTo>
                    <a:pt x="731670" y="15570"/>
                  </a:lnTo>
                  <a:lnTo>
                    <a:pt x="792564" y="8851"/>
                  </a:lnTo>
                  <a:lnTo>
                    <a:pt x="854833" y="3975"/>
                  </a:lnTo>
                  <a:lnTo>
                    <a:pt x="918348" y="1004"/>
                  </a:lnTo>
                  <a:lnTo>
                    <a:pt x="982980" y="0"/>
                  </a:lnTo>
                  <a:lnTo>
                    <a:pt x="1047611" y="1004"/>
                  </a:lnTo>
                  <a:lnTo>
                    <a:pt x="1111126" y="3975"/>
                  </a:lnTo>
                  <a:lnTo>
                    <a:pt x="1173395" y="8851"/>
                  </a:lnTo>
                  <a:lnTo>
                    <a:pt x="1234289" y="15570"/>
                  </a:lnTo>
                  <a:lnTo>
                    <a:pt x="1293678" y="24069"/>
                  </a:lnTo>
                  <a:lnTo>
                    <a:pt x="1351432" y="34286"/>
                  </a:lnTo>
                  <a:lnTo>
                    <a:pt x="1407423" y="46159"/>
                  </a:lnTo>
                  <a:lnTo>
                    <a:pt x="1461520" y="59626"/>
                  </a:lnTo>
                  <a:lnTo>
                    <a:pt x="1513594" y="74625"/>
                  </a:lnTo>
                  <a:lnTo>
                    <a:pt x="1563516" y="91092"/>
                  </a:lnTo>
                  <a:lnTo>
                    <a:pt x="1611155" y="108967"/>
                  </a:lnTo>
                  <a:lnTo>
                    <a:pt x="1656383" y="128187"/>
                  </a:lnTo>
                  <a:lnTo>
                    <a:pt x="1699070" y="148690"/>
                  </a:lnTo>
                  <a:lnTo>
                    <a:pt x="1739086" y="170412"/>
                  </a:lnTo>
                  <a:lnTo>
                    <a:pt x="1776302" y="193294"/>
                  </a:lnTo>
                  <a:lnTo>
                    <a:pt x="1810588" y="217271"/>
                  </a:lnTo>
                  <a:lnTo>
                    <a:pt x="1841816" y="242282"/>
                  </a:lnTo>
                  <a:lnTo>
                    <a:pt x="1869854" y="268264"/>
                  </a:lnTo>
                  <a:lnTo>
                    <a:pt x="1915847" y="322896"/>
                  </a:lnTo>
                  <a:lnTo>
                    <a:pt x="1947530" y="380667"/>
                  </a:lnTo>
                  <a:lnTo>
                    <a:pt x="1963869" y="441080"/>
                  </a:lnTo>
                  <a:lnTo>
                    <a:pt x="1965960" y="472122"/>
                  </a:lnTo>
                  <a:lnTo>
                    <a:pt x="1963869" y="503164"/>
                  </a:lnTo>
                  <a:lnTo>
                    <a:pt x="1947530" y="563577"/>
                  </a:lnTo>
                  <a:lnTo>
                    <a:pt x="1915847" y="621348"/>
                  </a:lnTo>
                  <a:lnTo>
                    <a:pt x="1869854" y="675980"/>
                  </a:lnTo>
                  <a:lnTo>
                    <a:pt x="1841816" y="701962"/>
                  </a:lnTo>
                  <a:lnTo>
                    <a:pt x="1810588" y="726973"/>
                  </a:lnTo>
                  <a:lnTo>
                    <a:pt x="1776302" y="750950"/>
                  </a:lnTo>
                  <a:lnTo>
                    <a:pt x="1739086" y="773832"/>
                  </a:lnTo>
                  <a:lnTo>
                    <a:pt x="1699070" y="795554"/>
                  </a:lnTo>
                  <a:lnTo>
                    <a:pt x="1656383" y="816057"/>
                  </a:lnTo>
                  <a:lnTo>
                    <a:pt x="1611155" y="835277"/>
                  </a:lnTo>
                  <a:lnTo>
                    <a:pt x="1563516" y="853152"/>
                  </a:lnTo>
                  <a:lnTo>
                    <a:pt x="1513594" y="869619"/>
                  </a:lnTo>
                  <a:lnTo>
                    <a:pt x="1461520" y="884618"/>
                  </a:lnTo>
                  <a:lnTo>
                    <a:pt x="1407423" y="898085"/>
                  </a:lnTo>
                  <a:lnTo>
                    <a:pt x="1351432" y="909958"/>
                  </a:lnTo>
                  <a:lnTo>
                    <a:pt x="1293678" y="920175"/>
                  </a:lnTo>
                  <a:lnTo>
                    <a:pt x="1234289" y="928674"/>
                  </a:lnTo>
                  <a:lnTo>
                    <a:pt x="1173395" y="935393"/>
                  </a:lnTo>
                  <a:lnTo>
                    <a:pt x="1111126" y="940269"/>
                  </a:lnTo>
                  <a:lnTo>
                    <a:pt x="1047611" y="943240"/>
                  </a:lnTo>
                  <a:lnTo>
                    <a:pt x="982980" y="944245"/>
                  </a:lnTo>
                  <a:lnTo>
                    <a:pt x="918348" y="943240"/>
                  </a:lnTo>
                  <a:lnTo>
                    <a:pt x="854833" y="940269"/>
                  </a:lnTo>
                  <a:lnTo>
                    <a:pt x="792564" y="935393"/>
                  </a:lnTo>
                  <a:lnTo>
                    <a:pt x="731670" y="928674"/>
                  </a:lnTo>
                  <a:lnTo>
                    <a:pt x="672281" y="920175"/>
                  </a:lnTo>
                  <a:lnTo>
                    <a:pt x="614527" y="909958"/>
                  </a:lnTo>
                  <a:lnTo>
                    <a:pt x="558536" y="898085"/>
                  </a:lnTo>
                  <a:lnTo>
                    <a:pt x="504439" y="884618"/>
                  </a:lnTo>
                  <a:lnTo>
                    <a:pt x="452365" y="869619"/>
                  </a:lnTo>
                  <a:lnTo>
                    <a:pt x="402443" y="853152"/>
                  </a:lnTo>
                  <a:lnTo>
                    <a:pt x="354804" y="835277"/>
                  </a:lnTo>
                  <a:lnTo>
                    <a:pt x="309576" y="816057"/>
                  </a:lnTo>
                  <a:lnTo>
                    <a:pt x="266889" y="795554"/>
                  </a:lnTo>
                  <a:lnTo>
                    <a:pt x="226873" y="773832"/>
                  </a:lnTo>
                  <a:lnTo>
                    <a:pt x="189657" y="750950"/>
                  </a:lnTo>
                  <a:lnTo>
                    <a:pt x="155371" y="726973"/>
                  </a:lnTo>
                  <a:lnTo>
                    <a:pt x="124143" y="701962"/>
                  </a:lnTo>
                  <a:lnTo>
                    <a:pt x="96105" y="675980"/>
                  </a:lnTo>
                  <a:lnTo>
                    <a:pt x="50112" y="621348"/>
                  </a:lnTo>
                  <a:lnTo>
                    <a:pt x="18429" y="563577"/>
                  </a:lnTo>
                  <a:lnTo>
                    <a:pt x="2090" y="503164"/>
                  </a:lnTo>
                  <a:lnTo>
                    <a:pt x="0" y="472122"/>
                  </a:lnTo>
                  <a:close/>
                </a:path>
              </a:pathLst>
            </a:custGeom>
            <a:solidFill>
              <a:schemeClr val="bg2">
                <a:lumMod val="40000"/>
                <a:lumOff val="60000"/>
              </a:schemeClr>
            </a:solidFill>
            <a:ln w="57150">
              <a:solidFill>
                <a:schemeClr val="bg2"/>
              </a:solidFill>
            </a:ln>
          </p:spPr>
          <p:txBody>
            <a:bodyPr wrap="square" lIns="0" tIns="0" rIns="0" bIns="0" rtlCol="0"/>
            <a:lstStyle>
              <a:defPPr>
                <a:defRPr lang="sv-SE"/>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a:lstStyle>
            <a:p>
              <a:pPr defTabSz="914354"/>
              <a:endParaRPr sz="1224" dirty="0">
                <a:solidFill>
                  <a:srgbClr val="000000"/>
                </a:solidFill>
                <a:latin typeface="Calibri"/>
              </a:endParaRPr>
            </a:p>
          </p:txBody>
        </p:sp>
      </p:grpSp>
      <p:sp>
        <p:nvSpPr>
          <p:cNvPr id="14" name="object 17">
            <a:extLst>
              <a:ext uri="{FF2B5EF4-FFF2-40B4-BE49-F238E27FC236}">
                <a16:creationId xmlns:a16="http://schemas.microsoft.com/office/drawing/2014/main" id="{C5337508-3235-00AF-1516-7DDB64C7A9AD}"/>
              </a:ext>
            </a:extLst>
          </p:cNvPr>
          <p:cNvSpPr txBox="1"/>
          <p:nvPr/>
        </p:nvSpPr>
        <p:spPr>
          <a:xfrm>
            <a:off x="3646758" y="5114187"/>
            <a:ext cx="1046089" cy="227072"/>
          </a:xfrm>
          <a:prstGeom prst="rect">
            <a:avLst/>
          </a:prstGeom>
        </p:spPr>
        <p:txBody>
          <a:bodyPr vert="horz" wrap="square" lIns="0" tIns="11516" rIns="0" bIns="0" rtlCol="0">
            <a:spAutoFit/>
          </a:bodyPr>
          <a:lstStyle>
            <a:defPPr>
              <a:defRPr lang="sv-SE"/>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a:lstStyle>
          <a:p>
            <a:pPr marL="11516" defTabSz="914354">
              <a:spcBef>
                <a:spcPts val="91"/>
              </a:spcBef>
            </a:pPr>
            <a:r>
              <a:rPr lang="sv-SE" sz="1400" b="1" spc="-9" dirty="0">
                <a:solidFill>
                  <a:srgbClr val="000000"/>
                </a:solidFill>
                <a:latin typeface="Calibri"/>
                <a:cs typeface="Calibri"/>
              </a:rPr>
              <a:t>Expertgrupp</a:t>
            </a:r>
            <a:endParaRPr sz="1400" dirty="0">
              <a:solidFill>
                <a:srgbClr val="000000"/>
              </a:solidFill>
              <a:latin typeface="Calibri"/>
              <a:cs typeface="Calibri"/>
            </a:endParaRPr>
          </a:p>
        </p:txBody>
      </p:sp>
      <p:cxnSp>
        <p:nvCxnSpPr>
          <p:cNvPr id="15" name="Rak pilkoppling 14">
            <a:extLst>
              <a:ext uri="{FF2B5EF4-FFF2-40B4-BE49-F238E27FC236}">
                <a16:creationId xmlns:a16="http://schemas.microsoft.com/office/drawing/2014/main" id="{02D2A4E1-7899-7569-A462-8605715548B6}"/>
              </a:ext>
            </a:extLst>
          </p:cNvPr>
          <p:cNvCxnSpPr>
            <a:cxnSpLocks/>
          </p:cNvCxnSpPr>
          <p:nvPr/>
        </p:nvCxnSpPr>
        <p:spPr>
          <a:xfrm flipV="1">
            <a:off x="2537222" y="1831179"/>
            <a:ext cx="179271" cy="498043"/>
          </a:xfrm>
          <a:prstGeom prst="straightConnector1">
            <a:avLst/>
          </a:prstGeom>
          <a:ln>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6" name="Rak pilkoppling 15">
            <a:extLst>
              <a:ext uri="{FF2B5EF4-FFF2-40B4-BE49-F238E27FC236}">
                <a16:creationId xmlns:a16="http://schemas.microsoft.com/office/drawing/2014/main" id="{54EB9885-E0E1-25C9-B5BF-A29C18604F1F}"/>
              </a:ext>
            </a:extLst>
          </p:cNvPr>
          <p:cNvCxnSpPr>
            <a:cxnSpLocks/>
          </p:cNvCxnSpPr>
          <p:nvPr/>
        </p:nvCxnSpPr>
        <p:spPr>
          <a:xfrm flipV="1">
            <a:off x="4795970" y="4201398"/>
            <a:ext cx="457487" cy="580783"/>
          </a:xfrm>
          <a:prstGeom prst="straightConnector1">
            <a:avLst/>
          </a:prstGeom>
          <a:ln>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8" name="Rak pilkoppling 17">
            <a:extLst>
              <a:ext uri="{FF2B5EF4-FFF2-40B4-BE49-F238E27FC236}">
                <a16:creationId xmlns:a16="http://schemas.microsoft.com/office/drawing/2014/main" id="{E1FA3336-3EE0-4174-1D14-BD3F2B6613F9}"/>
              </a:ext>
            </a:extLst>
          </p:cNvPr>
          <p:cNvCxnSpPr>
            <a:cxnSpLocks/>
          </p:cNvCxnSpPr>
          <p:nvPr/>
        </p:nvCxnSpPr>
        <p:spPr>
          <a:xfrm flipV="1">
            <a:off x="5976620" y="2135096"/>
            <a:ext cx="345491" cy="580783"/>
          </a:xfrm>
          <a:prstGeom prst="straightConnector1">
            <a:avLst/>
          </a:prstGeom>
          <a:ln>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20" name="Rak pilkoppling 19">
            <a:extLst>
              <a:ext uri="{FF2B5EF4-FFF2-40B4-BE49-F238E27FC236}">
                <a16:creationId xmlns:a16="http://schemas.microsoft.com/office/drawing/2014/main" id="{5C9B4EAF-68E2-E114-4867-DB679FFAD5FF}"/>
              </a:ext>
            </a:extLst>
          </p:cNvPr>
          <p:cNvCxnSpPr>
            <a:cxnSpLocks/>
          </p:cNvCxnSpPr>
          <p:nvPr/>
        </p:nvCxnSpPr>
        <p:spPr>
          <a:xfrm>
            <a:off x="7150057" y="2306003"/>
            <a:ext cx="843431" cy="2833347"/>
          </a:xfrm>
          <a:prstGeom prst="straightConnector1">
            <a:avLst/>
          </a:prstGeom>
          <a:ln>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42" name="Rak pilkoppling 41">
            <a:extLst>
              <a:ext uri="{FF2B5EF4-FFF2-40B4-BE49-F238E27FC236}">
                <a16:creationId xmlns:a16="http://schemas.microsoft.com/office/drawing/2014/main" id="{AB8777BC-5562-9760-F62F-C841825ACB54}"/>
              </a:ext>
            </a:extLst>
          </p:cNvPr>
          <p:cNvCxnSpPr>
            <a:cxnSpLocks/>
          </p:cNvCxnSpPr>
          <p:nvPr/>
        </p:nvCxnSpPr>
        <p:spPr>
          <a:xfrm flipV="1">
            <a:off x="10479424" y="2720850"/>
            <a:ext cx="0" cy="342151"/>
          </a:xfrm>
          <a:prstGeom prst="straightConnector1">
            <a:avLst/>
          </a:prstGeom>
          <a:ln>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43" name="Rak pilkoppling 42">
            <a:extLst>
              <a:ext uri="{FF2B5EF4-FFF2-40B4-BE49-F238E27FC236}">
                <a16:creationId xmlns:a16="http://schemas.microsoft.com/office/drawing/2014/main" id="{EBBE82D1-CCB8-A801-4D0E-272A444168EE}"/>
              </a:ext>
            </a:extLst>
          </p:cNvPr>
          <p:cNvCxnSpPr>
            <a:cxnSpLocks/>
          </p:cNvCxnSpPr>
          <p:nvPr/>
        </p:nvCxnSpPr>
        <p:spPr>
          <a:xfrm flipV="1">
            <a:off x="8491190" y="4379054"/>
            <a:ext cx="621709" cy="808375"/>
          </a:xfrm>
          <a:prstGeom prst="straightConnector1">
            <a:avLst/>
          </a:prstGeom>
          <a:ln>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50" name="Rak pilkoppling 49">
            <a:extLst>
              <a:ext uri="{FF2B5EF4-FFF2-40B4-BE49-F238E27FC236}">
                <a16:creationId xmlns:a16="http://schemas.microsoft.com/office/drawing/2014/main" id="{77F9AE6C-7C80-53CA-F59F-C01F84D7EBA5}"/>
              </a:ext>
            </a:extLst>
          </p:cNvPr>
          <p:cNvCxnSpPr>
            <a:cxnSpLocks/>
          </p:cNvCxnSpPr>
          <p:nvPr/>
        </p:nvCxnSpPr>
        <p:spPr>
          <a:xfrm flipH="1" flipV="1">
            <a:off x="7536211" y="2147376"/>
            <a:ext cx="1493271" cy="1281624"/>
          </a:xfrm>
          <a:prstGeom prst="straightConnector1">
            <a:avLst/>
          </a:prstGeom>
          <a:ln>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22" name="Rak pilkoppling 21">
            <a:extLst>
              <a:ext uri="{FF2B5EF4-FFF2-40B4-BE49-F238E27FC236}">
                <a16:creationId xmlns:a16="http://schemas.microsoft.com/office/drawing/2014/main" id="{CACA7ED7-0460-01B4-0C2C-211B21A21C51}"/>
              </a:ext>
            </a:extLst>
          </p:cNvPr>
          <p:cNvCxnSpPr>
            <a:cxnSpLocks/>
          </p:cNvCxnSpPr>
          <p:nvPr/>
        </p:nvCxnSpPr>
        <p:spPr>
          <a:xfrm>
            <a:off x="6533904" y="4039861"/>
            <a:ext cx="1057765" cy="1219823"/>
          </a:xfrm>
          <a:prstGeom prst="straightConnector1">
            <a:avLst/>
          </a:prstGeom>
          <a:ln>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24" name="textruta 23">
            <a:extLst>
              <a:ext uri="{FF2B5EF4-FFF2-40B4-BE49-F238E27FC236}">
                <a16:creationId xmlns:a16="http://schemas.microsoft.com/office/drawing/2014/main" id="{29740830-5A49-E403-A900-46AF2137618E}"/>
              </a:ext>
            </a:extLst>
          </p:cNvPr>
          <p:cNvSpPr txBox="1"/>
          <p:nvPr/>
        </p:nvSpPr>
        <p:spPr>
          <a:xfrm>
            <a:off x="4647989" y="3014324"/>
            <a:ext cx="1967683" cy="954107"/>
          </a:xfrm>
          <a:prstGeom prst="rect">
            <a:avLst/>
          </a:prstGeom>
          <a:noFill/>
          <a:ln>
            <a:noFill/>
          </a:ln>
        </p:spPr>
        <p:txBody>
          <a:bodyPr wrap="square" lIns="91440" tIns="45720" rIns="91440" bIns="45720" rtlCol="0" anchor="t">
            <a:spAutoFit/>
          </a:bodyPr>
          <a:lstStyle>
            <a:defPPr>
              <a:defRPr lang="sv-SE"/>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a:lstStyle>
          <a:p>
            <a:pPr algn="ctr"/>
            <a:r>
              <a:rPr lang="sv-SE" sz="1400" b="1" dirty="0"/>
              <a:t>Övergripande</a:t>
            </a:r>
          </a:p>
          <a:p>
            <a:pPr algn="ctr"/>
            <a:r>
              <a:rPr lang="sv-SE" sz="1400" b="1" dirty="0"/>
              <a:t>Avtalsförvaltare</a:t>
            </a:r>
          </a:p>
          <a:p>
            <a:pPr algn="ctr"/>
            <a:r>
              <a:rPr lang="sv-SE" sz="1400" dirty="0"/>
              <a:t>(förvaltnings-resurser)</a:t>
            </a:r>
          </a:p>
        </p:txBody>
      </p:sp>
      <p:sp>
        <p:nvSpPr>
          <p:cNvPr id="32" name="textruta 31">
            <a:extLst>
              <a:ext uri="{FF2B5EF4-FFF2-40B4-BE49-F238E27FC236}">
                <a16:creationId xmlns:a16="http://schemas.microsoft.com/office/drawing/2014/main" id="{52A6C04B-D0B1-DF0D-745C-4F6452CCDA30}"/>
              </a:ext>
            </a:extLst>
          </p:cNvPr>
          <p:cNvSpPr txBox="1"/>
          <p:nvPr/>
        </p:nvSpPr>
        <p:spPr>
          <a:xfrm>
            <a:off x="5845389" y="1380930"/>
            <a:ext cx="1943876" cy="523220"/>
          </a:xfrm>
          <a:prstGeom prst="rect">
            <a:avLst/>
          </a:prstGeom>
          <a:noFill/>
        </p:spPr>
        <p:txBody>
          <a:bodyPr wrap="square" rtlCol="0">
            <a:spAutoFit/>
          </a:bodyPr>
          <a:lstStyle>
            <a:defPPr>
              <a:defRPr lang="sv-SE"/>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a:lstStyle>
          <a:p>
            <a:pPr algn="ctr"/>
            <a:r>
              <a:rPr lang="sv-SE" sz="1400" b="1" dirty="0"/>
              <a:t>Regionernas</a:t>
            </a:r>
          </a:p>
          <a:p>
            <a:pPr algn="ctr"/>
            <a:r>
              <a:rPr lang="sv-SE" sz="1400" b="1" dirty="0"/>
              <a:t>avtalsansvariga</a:t>
            </a:r>
          </a:p>
        </p:txBody>
      </p:sp>
      <p:grpSp>
        <p:nvGrpSpPr>
          <p:cNvPr id="17" name="object 30">
            <a:extLst>
              <a:ext uri="{FF2B5EF4-FFF2-40B4-BE49-F238E27FC236}">
                <a16:creationId xmlns:a16="http://schemas.microsoft.com/office/drawing/2014/main" id="{36820FC9-E950-06D6-5232-A45DD7A9BB8D}"/>
              </a:ext>
            </a:extLst>
          </p:cNvPr>
          <p:cNvGrpSpPr/>
          <p:nvPr/>
        </p:nvGrpSpPr>
        <p:grpSpPr>
          <a:xfrm>
            <a:off x="5063941" y="5729523"/>
            <a:ext cx="1915396" cy="735540"/>
            <a:chOff x="815975" y="1658809"/>
            <a:chExt cx="1965960" cy="944244"/>
          </a:xfrm>
          <a:noFill/>
        </p:grpSpPr>
        <p:sp>
          <p:nvSpPr>
            <p:cNvPr id="21" name="object 31">
              <a:extLst>
                <a:ext uri="{FF2B5EF4-FFF2-40B4-BE49-F238E27FC236}">
                  <a16:creationId xmlns:a16="http://schemas.microsoft.com/office/drawing/2014/main" id="{61B4D4BD-C0B8-2059-AB85-A0B983F445C5}"/>
                </a:ext>
              </a:extLst>
            </p:cNvPr>
            <p:cNvSpPr/>
            <p:nvPr/>
          </p:nvSpPr>
          <p:spPr>
            <a:xfrm>
              <a:off x="815975" y="1658809"/>
              <a:ext cx="1965960" cy="944244"/>
            </a:xfrm>
            <a:custGeom>
              <a:avLst/>
              <a:gdLst/>
              <a:ahLst/>
              <a:cxnLst/>
              <a:rect l="l" t="t" r="r" b="b"/>
              <a:pathLst>
                <a:path w="1965960" h="944244">
                  <a:moveTo>
                    <a:pt x="982980" y="0"/>
                  </a:moveTo>
                  <a:lnTo>
                    <a:pt x="918348" y="1004"/>
                  </a:lnTo>
                  <a:lnTo>
                    <a:pt x="854833" y="3975"/>
                  </a:lnTo>
                  <a:lnTo>
                    <a:pt x="792564" y="8851"/>
                  </a:lnTo>
                  <a:lnTo>
                    <a:pt x="731670" y="15570"/>
                  </a:lnTo>
                  <a:lnTo>
                    <a:pt x="672281" y="24069"/>
                  </a:lnTo>
                  <a:lnTo>
                    <a:pt x="614527" y="34286"/>
                  </a:lnTo>
                  <a:lnTo>
                    <a:pt x="558536" y="46159"/>
                  </a:lnTo>
                  <a:lnTo>
                    <a:pt x="504439" y="59626"/>
                  </a:lnTo>
                  <a:lnTo>
                    <a:pt x="452365" y="74625"/>
                  </a:lnTo>
                  <a:lnTo>
                    <a:pt x="402443" y="91092"/>
                  </a:lnTo>
                  <a:lnTo>
                    <a:pt x="354804" y="108967"/>
                  </a:lnTo>
                  <a:lnTo>
                    <a:pt x="309576" y="128187"/>
                  </a:lnTo>
                  <a:lnTo>
                    <a:pt x="266889" y="148690"/>
                  </a:lnTo>
                  <a:lnTo>
                    <a:pt x="226873" y="170412"/>
                  </a:lnTo>
                  <a:lnTo>
                    <a:pt x="189657" y="193294"/>
                  </a:lnTo>
                  <a:lnTo>
                    <a:pt x="155371" y="217271"/>
                  </a:lnTo>
                  <a:lnTo>
                    <a:pt x="124143" y="242282"/>
                  </a:lnTo>
                  <a:lnTo>
                    <a:pt x="96105" y="268264"/>
                  </a:lnTo>
                  <a:lnTo>
                    <a:pt x="50112" y="322896"/>
                  </a:lnTo>
                  <a:lnTo>
                    <a:pt x="18429" y="380667"/>
                  </a:lnTo>
                  <a:lnTo>
                    <a:pt x="2090" y="441080"/>
                  </a:lnTo>
                  <a:lnTo>
                    <a:pt x="0" y="472122"/>
                  </a:lnTo>
                  <a:lnTo>
                    <a:pt x="2090" y="503164"/>
                  </a:lnTo>
                  <a:lnTo>
                    <a:pt x="18429" y="563577"/>
                  </a:lnTo>
                  <a:lnTo>
                    <a:pt x="50112" y="621348"/>
                  </a:lnTo>
                  <a:lnTo>
                    <a:pt x="96105" y="675980"/>
                  </a:lnTo>
                  <a:lnTo>
                    <a:pt x="124143" y="701962"/>
                  </a:lnTo>
                  <a:lnTo>
                    <a:pt x="155371" y="726973"/>
                  </a:lnTo>
                  <a:lnTo>
                    <a:pt x="189657" y="750950"/>
                  </a:lnTo>
                  <a:lnTo>
                    <a:pt x="226873" y="773832"/>
                  </a:lnTo>
                  <a:lnTo>
                    <a:pt x="266889" y="795554"/>
                  </a:lnTo>
                  <a:lnTo>
                    <a:pt x="309576" y="816057"/>
                  </a:lnTo>
                  <a:lnTo>
                    <a:pt x="354804" y="835277"/>
                  </a:lnTo>
                  <a:lnTo>
                    <a:pt x="402443" y="853152"/>
                  </a:lnTo>
                  <a:lnTo>
                    <a:pt x="452365" y="869619"/>
                  </a:lnTo>
                  <a:lnTo>
                    <a:pt x="504439" y="884618"/>
                  </a:lnTo>
                  <a:lnTo>
                    <a:pt x="558536" y="898085"/>
                  </a:lnTo>
                  <a:lnTo>
                    <a:pt x="614527" y="909958"/>
                  </a:lnTo>
                  <a:lnTo>
                    <a:pt x="672281" y="920175"/>
                  </a:lnTo>
                  <a:lnTo>
                    <a:pt x="731670" y="928674"/>
                  </a:lnTo>
                  <a:lnTo>
                    <a:pt x="792564" y="935393"/>
                  </a:lnTo>
                  <a:lnTo>
                    <a:pt x="854833" y="940269"/>
                  </a:lnTo>
                  <a:lnTo>
                    <a:pt x="918348" y="943240"/>
                  </a:lnTo>
                  <a:lnTo>
                    <a:pt x="982980" y="944245"/>
                  </a:lnTo>
                  <a:lnTo>
                    <a:pt x="1047611" y="943240"/>
                  </a:lnTo>
                  <a:lnTo>
                    <a:pt x="1111126" y="940269"/>
                  </a:lnTo>
                  <a:lnTo>
                    <a:pt x="1173395" y="935393"/>
                  </a:lnTo>
                  <a:lnTo>
                    <a:pt x="1234289" y="928674"/>
                  </a:lnTo>
                  <a:lnTo>
                    <a:pt x="1293678" y="920175"/>
                  </a:lnTo>
                  <a:lnTo>
                    <a:pt x="1351432" y="909958"/>
                  </a:lnTo>
                  <a:lnTo>
                    <a:pt x="1407423" y="898085"/>
                  </a:lnTo>
                  <a:lnTo>
                    <a:pt x="1461520" y="884618"/>
                  </a:lnTo>
                  <a:lnTo>
                    <a:pt x="1513594" y="869619"/>
                  </a:lnTo>
                  <a:lnTo>
                    <a:pt x="1563516" y="853152"/>
                  </a:lnTo>
                  <a:lnTo>
                    <a:pt x="1611155" y="835277"/>
                  </a:lnTo>
                  <a:lnTo>
                    <a:pt x="1656383" y="816057"/>
                  </a:lnTo>
                  <a:lnTo>
                    <a:pt x="1699070" y="795554"/>
                  </a:lnTo>
                  <a:lnTo>
                    <a:pt x="1739086" y="773832"/>
                  </a:lnTo>
                  <a:lnTo>
                    <a:pt x="1776302" y="750950"/>
                  </a:lnTo>
                  <a:lnTo>
                    <a:pt x="1810588" y="726973"/>
                  </a:lnTo>
                  <a:lnTo>
                    <a:pt x="1841816" y="701962"/>
                  </a:lnTo>
                  <a:lnTo>
                    <a:pt x="1869854" y="675980"/>
                  </a:lnTo>
                  <a:lnTo>
                    <a:pt x="1915847" y="621348"/>
                  </a:lnTo>
                  <a:lnTo>
                    <a:pt x="1947530" y="563577"/>
                  </a:lnTo>
                  <a:lnTo>
                    <a:pt x="1963869" y="503164"/>
                  </a:lnTo>
                  <a:lnTo>
                    <a:pt x="1965960" y="472122"/>
                  </a:lnTo>
                  <a:lnTo>
                    <a:pt x="1963869" y="441080"/>
                  </a:lnTo>
                  <a:lnTo>
                    <a:pt x="1947530" y="380667"/>
                  </a:lnTo>
                  <a:lnTo>
                    <a:pt x="1915847" y="322896"/>
                  </a:lnTo>
                  <a:lnTo>
                    <a:pt x="1869854" y="268264"/>
                  </a:lnTo>
                  <a:lnTo>
                    <a:pt x="1841816" y="242282"/>
                  </a:lnTo>
                  <a:lnTo>
                    <a:pt x="1810588" y="217271"/>
                  </a:lnTo>
                  <a:lnTo>
                    <a:pt x="1776302" y="193294"/>
                  </a:lnTo>
                  <a:lnTo>
                    <a:pt x="1739086" y="170412"/>
                  </a:lnTo>
                  <a:lnTo>
                    <a:pt x="1699070" y="148690"/>
                  </a:lnTo>
                  <a:lnTo>
                    <a:pt x="1656383" y="128187"/>
                  </a:lnTo>
                  <a:lnTo>
                    <a:pt x="1611155" y="108967"/>
                  </a:lnTo>
                  <a:lnTo>
                    <a:pt x="1563516" y="91092"/>
                  </a:lnTo>
                  <a:lnTo>
                    <a:pt x="1513594" y="74625"/>
                  </a:lnTo>
                  <a:lnTo>
                    <a:pt x="1461520" y="59626"/>
                  </a:lnTo>
                  <a:lnTo>
                    <a:pt x="1407423" y="46159"/>
                  </a:lnTo>
                  <a:lnTo>
                    <a:pt x="1351432" y="34286"/>
                  </a:lnTo>
                  <a:lnTo>
                    <a:pt x="1293678" y="24069"/>
                  </a:lnTo>
                  <a:lnTo>
                    <a:pt x="1234289" y="15570"/>
                  </a:lnTo>
                  <a:lnTo>
                    <a:pt x="1173395" y="8851"/>
                  </a:lnTo>
                  <a:lnTo>
                    <a:pt x="1111126" y="3975"/>
                  </a:lnTo>
                  <a:lnTo>
                    <a:pt x="1047611" y="1004"/>
                  </a:lnTo>
                  <a:lnTo>
                    <a:pt x="982980" y="0"/>
                  </a:lnTo>
                  <a:close/>
                </a:path>
              </a:pathLst>
            </a:custGeom>
            <a:grpFill/>
            <a:ln w="57150">
              <a:solidFill>
                <a:schemeClr val="tx1"/>
              </a:solidFill>
            </a:ln>
          </p:spPr>
          <p:txBody>
            <a:bodyPr wrap="square" lIns="0" tIns="0" rIns="0" bIns="0" rtlCol="0"/>
            <a:lstStyle>
              <a:defPPr>
                <a:defRPr lang="sv-SE"/>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a:lstStyle>
            <a:p>
              <a:pPr defTabSz="914354"/>
              <a:endParaRPr sz="1224" dirty="0">
                <a:solidFill>
                  <a:srgbClr val="000000"/>
                </a:solidFill>
                <a:latin typeface="Calibri"/>
              </a:endParaRPr>
            </a:p>
          </p:txBody>
        </p:sp>
        <p:sp>
          <p:nvSpPr>
            <p:cNvPr id="25" name="object 32">
              <a:extLst>
                <a:ext uri="{FF2B5EF4-FFF2-40B4-BE49-F238E27FC236}">
                  <a16:creationId xmlns:a16="http://schemas.microsoft.com/office/drawing/2014/main" id="{335DE9DA-3DB6-924C-4716-E4A64D104E8D}"/>
                </a:ext>
              </a:extLst>
            </p:cNvPr>
            <p:cNvSpPr/>
            <p:nvPr/>
          </p:nvSpPr>
          <p:spPr>
            <a:xfrm>
              <a:off x="815975" y="1658809"/>
              <a:ext cx="1965960" cy="944244"/>
            </a:xfrm>
            <a:custGeom>
              <a:avLst/>
              <a:gdLst/>
              <a:ahLst/>
              <a:cxnLst/>
              <a:rect l="l" t="t" r="r" b="b"/>
              <a:pathLst>
                <a:path w="1965960" h="944244">
                  <a:moveTo>
                    <a:pt x="0" y="472122"/>
                  </a:moveTo>
                  <a:lnTo>
                    <a:pt x="8277" y="410574"/>
                  </a:lnTo>
                  <a:lnTo>
                    <a:pt x="32417" y="351420"/>
                  </a:lnTo>
                  <a:lnTo>
                    <a:pt x="71385" y="295156"/>
                  </a:lnTo>
                  <a:lnTo>
                    <a:pt x="124143" y="242282"/>
                  </a:lnTo>
                  <a:lnTo>
                    <a:pt x="155371" y="217271"/>
                  </a:lnTo>
                  <a:lnTo>
                    <a:pt x="189657" y="193294"/>
                  </a:lnTo>
                  <a:lnTo>
                    <a:pt x="226873" y="170412"/>
                  </a:lnTo>
                  <a:lnTo>
                    <a:pt x="266889" y="148690"/>
                  </a:lnTo>
                  <a:lnTo>
                    <a:pt x="309576" y="128187"/>
                  </a:lnTo>
                  <a:lnTo>
                    <a:pt x="354804" y="108967"/>
                  </a:lnTo>
                  <a:lnTo>
                    <a:pt x="402443" y="91092"/>
                  </a:lnTo>
                  <a:lnTo>
                    <a:pt x="452365" y="74625"/>
                  </a:lnTo>
                  <a:lnTo>
                    <a:pt x="504439" y="59626"/>
                  </a:lnTo>
                  <a:lnTo>
                    <a:pt x="558536" y="46159"/>
                  </a:lnTo>
                  <a:lnTo>
                    <a:pt x="614527" y="34286"/>
                  </a:lnTo>
                  <a:lnTo>
                    <a:pt x="672281" y="24069"/>
                  </a:lnTo>
                  <a:lnTo>
                    <a:pt x="731670" y="15570"/>
                  </a:lnTo>
                  <a:lnTo>
                    <a:pt x="792564" y="8851"/>
                  </a:lnTo>
                  <a:lnTo>
                    <a:pt x="854833" y="3975"/>
                  </a:lnTo>
                  <a:lnTo>
                    <a:pt x="918348" y="1004"/>
                  </a:lnTo>
                  <a:lnTo>
                    <a:pt x="982980" y="0"/>
                  </a:lnTo>
                  <a:lnTo>
                    <a:pt x="1047611" y="1004"/>
                  </a:lnTo>
                  <a:lnTo>
                    <a:pt x="1111126" y="3975"/>
                  </a:lnTo>
                  <a:lnTo>
                    <a:pt x="1173395" y="8851"/>
                  </a:lnTo>
                  <a:lnTo>
                    <a:pt x="1234289" y="15570"/>
                  </a:lnTo>
                  <a:lnTo>
                    <a:pt x="1293678" y="24069"/>
                  </a:lnTo>
                  <a:lnTo>
                    <a:pt x="1351432" y="34286"/>
                  </a:lnTo>
                  <a:lnTo>
                    <a:pt x="1407423" y="46159"/>
                  </a:lnTo>
                  <a:lnTo>
                    <a:pt x="1461520" y="59626"/>
                  </a:lnTo>
                  <a:lnTo>
                    <a:pt x="1513594" y="74625"/>
                  </a:lnTo>
                  <a:lnTo>
                    <a:pt x="1563516" y="91092"/>
                  </a:lnTo>
                  <a:lnTo>
                    <a:pt x="1611155" y="108967"/>
                  </a:lnTo>
                  <a:lnTo>
                    <a:pt x="1656383" y="128187"/>
                  </a:lnTo>
                  <a:lnTo>
                    <a:pt x="1699070" y="148690"/>
                  </a:lnTo>
                  <a:lnTo>
                    <a:pt x="1739086" y="170412"/>
                  </a:lnTo>
                  <a:lnTo>
                    <a:pt x="1776302" y="193294"/>
                  </a:lnTo>
                  <a:lnTo>
                    <a:pt x="1810588" y="217271"/>
                  </a:lnTo>
                  <a:lnTo>
                    <a:pt x="1841816" y="242282"/>
                  </a:lnTo>
                  <a:lnTo>
                    <a:pt x="1869854" y="268264"/>
                  </a:lnTo>
                  <a:lnTo>
                    <a:pt x="1915847" y="322896"/>
                  </a:lnTo>
                  <a:lnTo>
                    <a:pt x="1947530" y="380667"/>
                  </a:lnTo>
                  <a:lnTo>
                    <a:pt x="1963869" y="441080"/>
                  </a:lnTo>
                  <a:lnTo>
                    <a:pt x="1965960" y="472122"/>
                  </a:lnTo>
                  <a:lnTo>
                    <a:pt x="1963869" y="503164"/>
                  </a:lnTo>
                  <a:lnTo>
                    <a:pt x="1947530" y="563577"/>
                  </a:lnTo>
                  <a:lnTo>
                    <a:pt x="1915847" y="621348"/>
                  </a:lnTo>
                  <a:lnTo>
                    <a:pt x="1869854" y="675980"/>
                  </a:lnTo>
                  <a:lnTo>
                    <a:pt x="1841816" y="701962"/>
                  </a:lnTo>
                  <a:lnTo>
                    <a:pt x="1810588" y="726973"/>
                  </a:lnTo>
                  <a:lnTo>
                    <a:pt x="1776302" y="750950"/>
                  </a:lnTo>
                  <a:lnTo>
                    <a:pt x="1739086" y="773832"/>
                  </a:lnTo>
                  <a:lnTo>
                    <a:pt x="1699070" y="795554"/>
                  </a:lnTo>
                  <a:lnTo>
                    <a:pt x="1656383" y="816057"/>
                  </a:lnTo>
                  <a:lnTo>
                    <a:pt x="1611155" y="835277"/>
                  </a:lnTo>
                  <a:lnTo>
                    <a:pt x="1563516" y="853152"/>
                  </a:lnTo>
                  <a:lnTo>
                    <a:pt x="1513594" y="869619"/>
                  </a:lnTo>
                  <a:lnTo>
                    <a:pt x="1461520" y="884618"/>
                  </a:lnTo>
                  <a:lnTo>
                    <a:pt x="1407423" y="898085"/>
                  </a:lnTo>
                  <a:lnTo>
                    <a:pt x="1351432" y="909958"/>
                  </a:lnTo>
                  <a:lnTo>
                    <a:pt x="1293678" y="920175"/>
                  </a:lnTo>
                  <a:lnTo>
                    <a:pt x="1234289" y="928674"/>
                  </a:lnTo>
                  <a:lnTo>
                    <a:pt x="1173395" y="935393"/>
                  </a:lnTo>
                  <a:lnTo>
                    <a:pt x="1111126" y="940269"/>
                  </a:lnTo>
                  <a:lnTo>
                    <a:pt x="1047611" y="943240"/>
                  </a:lnTo>
                  <a:lnTo>
                    <a:pt x="982980" y="944245"/>
                  </a:lnTo>
                  <a:lnTo>
                    <a:pt x="918348" y="943240"/>
                  </a:lnTo>
                  <a:lnTo>
                    <a:pt x="854833" y="940269"/>
                  </a:lnTo>
                  <a:lnTo>
                    <a:pt x="792564" y="935393"/>
                  </a:lnTo>
                  <a:lnTo>
                    <a:pt x="731670" y="928674"/>
                  </a:lnTo>
                  <a:lnTo>
                    <a:pt x="672281" y="920175"/>
                  </a:lnTo>
                  <a:lnTo>
                    <a:pt x="614527" y="909958"/>
                  </a:lnTo>
                  <a:lnTo>
                    <a:pt x="558536" y="898085"/>
                  </a:lnTo>
                  <a:lnTo>
                    <a:pt x="504439" y="884618"/>
                  </a:lnTo>
                  <a:lnTo>
                    <a:pt x="452365" y="869619"/>
                  </a:lnTo>
                  <a:lnTo>
                    <a:pt x="402443" y="853152"/>
                  </a:lnTo>
                  <a:lnTo>
                    <a:pt x="354804" y="835277"/>
                  </a:lnTo>
                  <a:lnTo>
                    <a:pt x="309576" y="816057"/>
                  </a:lnTo>
                  <a:lnTo>
                    <a:pt x="266889" y="795554"/>
                  </a:lnTo>
                  <a:lnTo>
                    <a:pt x="226873" y="773832"/>
                  </a:lnTo>
                  <a:lnTo>
                    <a:pt x="189657" y="750950"/>
                  </a:lnTo>
                  <a:lnTo>
                    <a:pt x="155371" y="726973"/>
                  </a:lnTo>
                  <a:lnTo>
                    <a:pt x="124143" y="701962"/>
                  </a:lnTo>
                  <a:lnTo>
                    <a:pt x="96105" y="675980"/>
                  </a:lnTo>
                  <a:lnTo>
                    <a:pt x="50112" y="621348"/>
                  </a:lnTo>
                  <a:lnTo>
                    <a:pt x="18429" y="563577"/>
                  </a:lnTo>
                  <a:lnTo>
                    <a:pt x="2090" y="503164"/>
                  </a:lnTo>
                  <a:lnTo>
                    <a:pt x="0" y="472122"/>
                  </a:lnTo>
                  <a:close/>
                </a:path>
              </a:pathLst>
            </a:custGeom>
            <a:solidFill>
              <a:schemeClr val="bg2">
                <a:lumMod val="40000"/>
                <a:lumOff val="60000"/>
              </a:schemeClr>
            </a:solidFill>
            <a:ln w="57150">
              <a:solidFill>
                <a:schemeClr val="bg2"/>
              </a:solidFill>
            </a:ln>
          </p:spPr>
          <p:txBody>
            <a:bodyPr wrap="square" lIns="0" tIns="0" rIns="0" bIns="0" rtlCol="0"/>
            <a:lstStyle>
              <a:defPPr>
                <a:defRPr lang="sv-SE"/>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a:lstStyle>
            <a:p>
              <a:pPr defTabSz="914354"/>
              <a:endParaRPr sz="1224" dirty="0">
                <a:solidFill>
                  <a:srgbClr val="000000"/>
                </a:solidFill>
                <a:latin typeface="Calibri"/>
              </a:endParaRPr>
            </a:p>
          </p:txBody>
        </p:sp>
      </p:grpSp>
      <p:sp>
        <p:nvSpPr>
          <p:cNvPr id="26" name="textruta 25">
            <a:extLst>
              <a:ext uri="{FF2B5EF4-FFF2-40B4-BE49-F238E27FC236}">
                <a16:creationId xmlns:a16="http://schemas.microsoft.com/office/drawing/2014/main" id="{CA86BEA4-9E60-9941-29F5-D79100CFD18D}"/>
              </a:ext>
            </a:extLst>
          </p:cNvPr>
          <p:cNvSpPr txBox="1"/>
          <p:nvPr/>
        </p:nvSpPr>
        <p:spPr>
          <a:xfrm>
            <a:off x="5431465" y="5927651"/>
            <a:ext cx="1185529" cy="338555"/>
          </a:xfrm>
          <a:prstGeom prst="rect">
            <a:avLst/>
          </a:prstGeom>
          <a:noFill/>
        </p:spPr>
        <p:txBody>
          <a:bodyPr rot="0" spcFirstLastPara="0" vertOverflow="overflow" horzOverflow="overflow" vert="horz" wrap="square" lIns="121920" tIns="60960" rIns="121920" bIns="60960" numCol="1" spcCol="0" rtlCol="0" fromWordArt="0" anchor="t" anchorCtr="0" forceAA="0" compatLnSpc="1">
            <a:prstTxWarp prst="textNoShape">
              <a:avLst/>
            </a:prstTxWarp>
            <a:spAutoFit/>
          </a:bodyPr>
          <a:lstStyle>
            <a:defPPr>
              <a:defRPr lang="sv-SE"/>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a:lstStyle>
          <a:p>
            <a:pPr algn="l"/>
            <a:r>
              <a:rPr lang="sv-SE" sz="1400" b="1" spc="-9" dirty="0">
                <a:solidFill>
                  <a:srgbClr val="000000"/>
                </a:solidFill>
                <a:latin typeface="Calibri"/>
                <a:cs typeface="Calibri"/>
              </a:rPr>
              <a:t>Branschråd</a:t>
            </a:r>
          </a:p>
        </p:txBody>
      </p:sp>
      <p:cxnSp>
        <p:nvCxnSpPr>
          <p:cNvPr id="30" name="Rak pilkoppling 29">
            <a:extLst>
              <a:ext uri="{FF2B5EF4-FFF2-40B4-BE49-F238E27FC236}">
                <a16:creationId xmlns:a16="http://schemas.microsoft.com/office/drawing/2014/main" id="{324446F6-EDB9-327E-1C8F-60ADEE9DF473}"/>
              </a:ext>
            </a:extLst>
          </p:cNvPr>
          <p:cNvCxnSpPr>
            <a:cxnSpLocks/>
          </p:cNvCxnSpPr>
          <p:nvPr/>
        </p:nvCxnSpPr>
        <p:spPr>
          <a:xfrm flipH="1" flipV="1">
            <a:off x="5980014" y="4307723"/>
            <a:ext cx="29837" cy="1298479"/>
          </a:xfrm>
          <a:prstGeom prst="straightConnector1">
            <a:avLst/>
          </a:prstGeom>
          <a:ln>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34" name="Rak pilkoppling 33">
            <a:extLst>
              <a:ext uri="{FF2B5EF4-FFF2-40B4-BE49-F238E27FC236}">
                <a16:creationId xmlns:a16="http://schemas.microsoft.com/office/drawing/2014/main" id="{DDAC4E58-BEF4-0327-3A25-27E81B15EEBD}"/>
              </a:ext>
            </a:extLst>
          </p:cNvPr>
          <p:cNvCxnSpPr>
            <a:cxnSpLocks/>
          </p:cNvCxnSpPr>
          <p:nvPr/>
        </p:nvCxnSpPr>
        <p:spPr>
          <a:xfrm flipV="1">
            <a:off x="6878179" y="5743116"/>
            <a:ext cx="351160" cy="84597"/>
          </a:xfrm>
          <a:prstGeom prst="straightConnector1">
            <a:avLst/>
          </a:prstGeom>
          <a:ln>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44" name="Tankebubbla: moln 43">
            <a:extLst>
              <a:ext uri="{FF2B5EF4-FFF2-40B4-BE49-F238E27FC236}">
                <a16:creationId xmlns:a16="http://schemas.microsoft.com/office/drawing/2014/main" id="{55981C04-D5E7-7B51-5712-D2D8AD171C53}"/>
              </a:ext>
            </a:extLst>
          </p:cNvPr>
          <p:cNvSpPr/>
          <p:nvPr/>
        </p:nvSpPr>
        <p:spPr>
          <a:xfrm>
            <a:off x="8221531" y="450611"/>
            <a:ext cx="3702647" cy="893829"/>
          </a:xfrm>
          <a:prstGeom prst="cloudCallout">
            <a:avLst/>
          </a:prstGeom>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defPPr>
              <a:defRPr lang="sv-SE"/>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a:lstStyle>
          <a:p>
            <a:pPr algn="ctr"/>
            <a:r>
              <a:rPr lang="sv-SE" sz="1600" dirty="0">
                <a:solidFill>
                  <a:schemeClr val="bg1"/>
                </a:solidFill>
              </a:rPr>
              <a:t>Kommunikation –processledarnätverk</a:t>
            </a:r>
          </a:p>
        </p:txBody>
      </p:sp>
      <p:cxnSp>
        <p:nvCxnSpPr>
          <p:cNvPr id="67" name="Rak pilkoppling 66">
            <a:extLst>
              <a:ext uri="{FF2B5EF4-FFF2-40B4-BE49-F238E27FC236}">
                <a16:creationId xmlns:a16="http://schemas.microsoft.com/office/drawing/2014/main" id="{B31973BF-8D1A-17BA-E778-BD54DCDB83DE}"/>
              </a:ext>
            </a:extLst>
          </p:cNvPr>
          <p:cNvCxnSpPr>
            <a:cxnSpLocks/>
          </p:cNvCxnSpPr>
          <p:nvPr/>
        </p:nvCxnSpPr>
        <p:spPr>
          <a:xfrm>
            <a:off x="3198933" y="3104056"/>
            <a:ext cx="1226544" cy="381504"/>
          </a:xfrm>
          <a:prstGeom prst="straightConnector1">
            <a:avLst/>
          </a:prstGeom>
          <a:ln>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38" name="Ellips 37">
            <a:extLst>
              <a:ext uri="{FF2B5EF4-FFF2-40B4-BE49-F238E27FC236}">
                <a16:creationId xmlns:a16="http://schemas.microsoft.com/office/drawing/2014/main" id="{BDCF02CB-FF1A-5248-887F-811DF0CC1695}"/>
              </a:ext>
            </a:extLst>
          </p:cNvPr>
          <p:cNvSpPr/>
          <p:nvPr/>
        </p:nvSpPr>
        <p:spPr>
          <a:xfrm>
            <a:off x="9204371" y="3070801"/>
            <a:ext cx="2423970" cy="1762833"/>
          </a:xfrm>
          <a:prstGeom prst="ellipse">
            <a:avLst/>
          </a:prstGeom>
          <a:noFill/>
          <a:ln w="5715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sv-SE"/>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a:lstStyle>
          <a:p>
            <a:pPr algn="ctr" defTabSz="914354"/>
            <a:endParaRPr lang="sv-SE" sz="1224" dirty="0">
              <a:solidFill>
                <a:srgbClr val="FFFFFF"/>
              </a:solidFill>
              <a:latin typeface="Calibri"/>
            </a:endParaRPr>
          </a:p>
        </p:txBody>
      </p:sp>
    </p:spTree>
    <p:extLst>
      <p:ext uri="{BB962C8B-B14F-4D97-AF65-F5344CB8AC3E}">
        <p14:creationId xmlns:p14="http://schemas.microsoft.com/office/powerpoint/2010/main" val="201227179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1B804AD5-D12C-C128-E61F-1E2F103BD01F}"/>
              </a:ext>
            </a:extLst>
          </p:cNvPr>
          <p:cNvSpPr>
            <a:spLocks noGrp="1"/>
          </p:cNvSpPr>
          <p:nvPr>
            <p:ph type="title"/>
          </p:nvPr>
        </p:nvSpPr>
        <p:spPr/>
        <p:txBody>
          <a:bodyPr/>
          <a:lstStyle/>
          <a:p>
            <a:r>
              <a:rPr lang="sv-SE" dirty="0"/>
              <a:t>Upphandling och avropsförfarande</a:t>
            </a:r>
          </a:p>
        </p:txBody>
      </p:sp>
      <p:sp>
        <p:nvSpPr>
          <p:cNvPr id="3" name="Platshållare för text 2">
            <a:extLst>
              <a:ext uri="{FF2B5EF4-FFF2-40B4-BE49-F238E27FC236}">
                <a16:creationId xmlns:a16="http://schemas.microsoft.com/office/drawing/2014/main" id="{2224D882-70C1-5FA5-AEE3-2089DB46EA8C}"/>
              </a:ext>
            </a:extLst>
          </p:cNvPr>
          <p:cNvSpPr>
            <a:spLocks noGrp="1"/>
          </p:cNvSpPr>
          <p:nvPr>
            <p:ph type="body" idx="1"/>
          </p:nvPr>
        </p:nvSpPr>
        <p:spPr/>
        <p:txBody>
          <a:bodyPr/>
          <a:lstStyle/>
          <a:p>
            <a:endParaRPr lang="sv-SE" dirty="0"/>
          </a:p>
          <a:p>
            <a:endParaRPr lang="sv-SE" dirty="0"/>
          </a:p>
        </p:txBody>
      </p:sp>
      <p:sp>
        <p:nvSpPr>
          <p:cNvPr id="4" name="Platshållare för datum 3">
            <a:extLst>
              <a:ext uri="{FF2B5EF4-FFF2-40B4-BE49-F238E27FC236}">
                <a16:creationId xmlns:a16="http://schemas.microsoft.com/office/drawing/2014/main" id="{4D9D0718-522C-70EA-01C3-9F71AC23886C}"/>
              </a:ext>
            </a:extLst>
          </p:cNvPr>
          <p:cNvSpPr>
            <a:spLocks noGrp="1"/>
          </p:cNvSpPr>
          <p:nvPr>
            <p:ph type="dt" sz="half" idx="10"/>
          </p:nvPr>
        </p:nvSpPr>
        <p:spPr/>
        <p:txBody>
          <a:bodyPr/>
          <a:lstStyle/>
          <a:p>
            <a:fld id="{41143815-792A-410D-B6D2-F1A64AFA7A03}" type="datetime1">
              <a:rPr lang="sv-SE" smtClean="0"/>
              <a:t>2026-02-09</a:t>
            </a:fld>
            <a:endParaRPr lang="sv-SE"/>
          </a:p>
        </p:txBody>
      </p:sp>
      <p:sp>
        <p:nvSpPr>
          <p:cNvPr id="5" name="Platshållare för sidfot 4">
            <a:extLst>
              <a:ext uri="{FF2B5EF4-FFF2-40B4-BE49-F238E27FC236}">
                <a16:creationId xmlns:a16="http://schemas.microsoft.com/office/drawing/2014/main" id="{EE4D016E-3970-059C-F431-541527F2158B}"/>
              </a:ext>
            </a:extLst>
          </p:cNvPr>
          <p:cNvSpPr>
            <a:spLocks noGrp="1"/>
          </p:cNvSpPr>
          <p:nvPr>
            <p:ph type="ftr" sz="quarter" idx="11"/>
          </p:nvPr>
        </p:nvSpPr>
        <p:spPr/>
        <p:txBody>
          <a:bodyPr/>
          <a:lstStyle/>
          <a:p>
            <a:r>
              <a:rPr lang="sv-SE"/>
              <a:t>Sveriges regioner i samverkan</a:t>
            </a:r>
            <a:endParaRPr lang="sv-SE" dirty="0"/>
          </a:p>
        </p:txBody>
      </p:sp>
    </p:spTree>
    <p:extLst>
      <p:ext uri="{BB962C8B-B14F-4D97-AF65-F5344CB8AC3E}">
        <p14:creationId xmlns:p14="http://schemas.microsoft.com/office/powerpoint/2010/main" val="319663132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latshållare för datum 3">
            <a:extLst>
              <a:ext uri="{FF2B5EF4-FFF2-40B4-BE49-F238E27FC236}">
                <a16:creationId xmlns:a16="http://schemas.microsoft.com/office/drawing/2014/main" id="{8DA31AF5-6A51-1278-FF95-FAD3BECF2999}"/>
              </a:ext>
            </a:extLst>
          </p:cNvPr>
          <p:cNvSpPr>
            <a:spLocks noGrp="1"/>
          </p:cNvSpPr>
          <p:nvPr>
            <p:ph type="dt" sz="half" idx="10"/>
          </p:nvPr>
        </p:nvSpPr>
        <p:spPr/>
        <p:txBody>
          <a:bodyPr/>
          <a:lstStyle/>
          <a:p>
            <a:fld id="{EE176605-DDE0-4F65-8DAE-1E95EBB4C2C7}" type="datetime1">
              <a:rPr lang="sv-SE" smtClean="0"/>
              <a:t>2026-02-09</a:t>
            </a:fld>
            <a:endParaRPr lang="sv-SE"/>
          </a:p>
        </p:txBody>
      </p:sp>
      <p:sp>
        <p:nvSpPr>
          <p:cNvPr id="5" name="Platshållare för sidfot 4">
            <a:extLst>
              <a:ext uri="{FF2B5EF4-FFF2-40B4-BE49-F238E27FC236}">
                <a16:creationId xmlns:a16="http://schemas.microsoft.com/office/drawing/2014/main" id="{78529F6C-F9C3-E840-1714-9CD908795D7D}"/>
              </a:ext>
            </a:extLst>
          </p:cNvPr>
          <p:cNvSpPr>
            <a:spLocks noGrp="1"/>
          </p:cNvSpPr>
          <p:nvPr>
            <p:ph type="ftr" sz="quarter" idx="11"/>
          </p:nvPr>
        </p:nvSpPr>
        <p:spPr/>
        <p:txBody>
          <a:bodyPr/>
          <a:lstStyle/>
          <a:p>
            <a:r>
              <a:rPr lang="sv-SE"/>
              <a:t>Sveriges regioner i samverkan</a:t>
            </a:r>
            <a:endParaRPr lang="sv-SE" dirty="0"/>
          </a:p>
        </p:txBody>
      </p:sp>
      <p:sp>
        <p:nvSpPr>
          <p:cNvPr id="3" name="textruta 2">
            <a:extLst>
              <a:ext uri="{FF2B5EF4-FFF2-40B4-BE49-F238E27FC236}">
                <a16:creationId xmlns:a16="http://schemas.microsoft.com/office/drawing/2014/main" id="{21D4AD30-75B8-9858-D7E2-57AD5C69A766}"/>
              </a:ext>
            </a:extLst>
          </p:cNvPr>
          <p:cNvSpPr txBox="1"/>
          <p:nvPr/>
        </p:nvSpPr>
        <p:spPr>
          <a:xfrm>
            <a:off x="1287294" y="1181911"/>
            <a:ext cx="5215646" cy="2563459"/>
          </a:xfrm>
          <a:prstGeom prst="rect">
            <a:avLst/>
          </a:prstGeom>
          <a:noFill/>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p>
            <a:pPr marL="457200" indent="-457200">
              <a:lnSpc>
                <a:spcPct val="130000"/>
              </a:lnSpc>
              <a:buFont typeface="Arial"/>
              <a:buChar char="•"/>
            </a:pPr>
            <a:r>
              <a:rPr lang="sv-SE" sz="3300" dirty="0"/>
              <a:t>Syfte</a:t>
            </a:r>
            <a:r>
              <a:rPr lang="sv-SE" sz="3300" dirty="0">
                <a:ea typeface="Verdana"/>
              </a:rPr>
              <a:t>​</a:t>
            </a:r>
            <a:endParaRPr lang="sv-SE" dirty="0"/>
          </a:p>
          <a:p>
            <a:pPr marL="457200" indent="-457200">
              <a:lnSpc>
                <a:spcPct val="130000"/>
              </a:lnSpc>
              <a:buFont typeface="Arial"/>
              <a:buChar char="•"/>
            </a:pPr>
            <a:r>
              <a:rPr lang="sv-SE" sz="3300"/>
              <a:t>Mål</a:t>
            </a:r>
            <a:r>
              <a:rPr lang="sv-SE" sz="3300">
                <a:ea typeface="Verdana"/>
              </a:rPr>
              <a:t>​</a:t>
            </a:r>
            <a:endParaRPr lang="sv-SE"/>
          </a:p>
          <a:p>
            <a:pPr marL="457200" indent="-457200">
              <a:lnSpc>
                <a:spcPct val="130000"/>
              </a:lnSpc>
              <a:buFont typeface="Arial"/>
              <a:buChar char="•"/>
            </a:pPr>
            <a:r>
              <a:rPr lang="sv-SE" sz="3300" dirty="0"/>
              <a:t>Omfattning</a:t>
            </a:r>
            <a:r>
              <a:rPr lang="sv-SE" sz="3300" dirty="0">
                <a:ea typeface="Verdana"/>
              </a:rPr>
              <a:t>​</a:t>
            </a:r>
            <a:endParaRPr lang="sv-SE" dirty="0"/>
          </a:p>
          <a:p>
            <a:pPr marL="457200" indent="-457200">
              <a:lnSpc>
                <a:spcPct val="130000"/>
              </a:lnSpc>
              <a:buFont typeface="Arial"/>
              <a:buChar char="•"/>
            </a:pPr>
            <a:r>
              <a:rPr lang="sv-SE" sz="3300" dirty="0"/>
              <a:t>Anbudslämnande</a:t>
            </a:r>
            <a:endParaRPr lang="sv-SE" dirty="0">
              <a:ea typeface="Verdana"/>
            </a:endParaRPr>
          </a:p>
        </p:txBody>
      </p:sp>
    </p:spTree>
    <p:extLst>
      <p:ext uri="{BB962C8B-B14F-4D97-AF65-F5344CB8AC3E}">
        <p14:creationId xmlns:p14="http://schemas.microsoft.com/office/powerpoint/2010/main" val="274830879"/>
      </p:ext>
    </p:extLst>
  </p:cSld>
  <p:clrMapOvr>
    <a:masterClrMapping/>
  </p:clrMapOvr>
</p:sld>
</file>

<file path=ppt/theme/theme1.xml><?xml version="1.0" encoding="utf-8"?>
<a:theme xmlns:a="http://schemas.openxmlformats.org/drawingml/2006/main" name="VGR">
  <a:themeElements>
    <a:clrScheme name="VGR | Sjukvård | Färger">
      <a:dk1>
        <a:sysClr val="windowText" lastClr="000000"/>
      </a:dk1>
      <a:lt1>
        <a:sysClr val="window" lastClr="FFFFFF"/>
      </a:lt1>
      <a:dk2>
        <a:srgbClr val="000000"/>
      </a:dk2>
      <a:lt2>
        <a:srgbClr val="E7E1DF"/>
      </a:lt2>
      <a:accent1>
        <a:srgbClr val="005B89"/>
      </a:accent1>
      <a:accent2>
        <a:srgbClr val="1A9FB3"/>
      </a:accent2>
      <a:accent3>
        <a:srgbClr val="ED5F8C"/>
      </a:accent3>
      <a:accent4>
        <a:srgbClr val="A1887F"/>
      </a:accent4>
      <a:accent5>
        <a:srgbClr val="43A447"/>
      </a:accent5>
      <a:accent6>
        <a:srgbClr val="9575CD"/>
      </a:accent6>
      <a:hlink>
        <a:srgbClr val="1A9FB3"/>
      </a:hlink>
      <a:folHlink>
        <a:srgbClr val="919191"/>
      </a:folHlink>
    </a:clrScheme>
    <a:fontScheme name="VGR Typsnitt">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dirty="0"/>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square" lIns="0" tIns="0" rIns="0" bIns="0" rtlCol="0">
        <a:spAutoFit/>
      </a:bodyPr>
      <a:lstStyle>
        <a:defPPr algn="l">
          <a:lnSpc>
            <a:spcPct val="130000"/>
          </a:lnSpc>
          <a:defRPr dirty="0"/>
        </a:defPPr>
      </a:lstStyle>
    </a:txDef>
  </a:objectDefaults>
  <a:extraClrSchemeLst/>
  <a:custClrLst>
    <a:custClr>
      <a:srgbClr val="FFC107"/>
    </a:custClr>
    <a:custClr>
      <a:srgbClr val="CCDB49"/>
    </a:custClr>
    <a:custClr>
      <a:srgbClr val="FD5930"/>
    </a:custClr>
    <a:custClr>
      <a:srgbClr val="FFECB3"/>
    </a:custClr>
    <a:custClr>
      <a:srgbClr val="F7BBD0"/>
    </a:custClr>
    <a:custClr>
      <a:srgbClr val="D1C4E9"/>
    </a:custClr>
    <a:custClr>
      <a:srgbClr val="EFF4C6"/>
    </a:custClr>
    <a:custClr>
      <a:srgbClr val="C0EEC2"/>
    </a:custClr>
    <a:custClr>
      <a:srgbClr val="FECCBF"/>
    </a:custClr>
    <a:custClr>
      <a:srgbClr val="B3EBF2"/>
    </a:custClr>
    <a:custClr>
      <a:srgbClr val="E7E1DF"/>
    </a:custClr>
  </a:custClrLst>
  <a:extLst>
    <a:ext uri="{05A4C25C-085E-4340-85A3-A5531E510DB2}">
      <thm15:themeFamily xmlns:thm15="http://schemas.microsoft.com/office/thememl/2012/main" name="PPT-Presentation Hälso- och sjukvård.potx" id="{5567BE7E-460C-4565-BA92-C7C6C68D83E5}" vid="{81AEDF5B-CB3B-4087-978A-A9D995EC0AC9}"/>
    </a:ext>
  </a:extLst>
</a:theme>
</file>

<file path=ppt/theme/theme2.xml><?xml version="1.0" encoding="utf-8"?>
<a:theme xmlns:a="http://schemas.openxmlformats.org/drawingml/2006/main" name="Office-tema">
  <a:themeElements>
    <a:clrScheme name="VGR | Sjukvård | Färger">
      <a:dk1>
        <a:sysClr val="windowText" lastClr="000000"/>
      </a:dk1>
      <a:lt1>
        <a:sysClr val="window" lastClr="FFFFFF"/>
      </a:lt1>
      <a:dk2>
        <a:srgbClr val="000000"/>
      </a:dk2>
      <a:lt2>
        <a:srgbClr val="E7E1DF"/>
      </a:lt2>
      <a:accent1>
        <a:srgbClr val="005B89"/>
      </a:accent1>
      <a:accent2>
        <a:srgbClr val="1A9FB3"/>
      </a:accent2>
      <a:accent3>
        <a:srgbClr val="EE6492"/>
      </a:accent3>
      <a:accent4>
        <a:srgbClr val="A1887F"/>
      </a:accent4>
      <a:accent5>
        <a:srgbClr val="43A447"/>
      </a:accent5>
      <a:accent6>
        <a:srgbClr val="9575CD"/>
      </a:accent6>
      <a:hlink>
        <a:srgbClr val="1A9FB3"/>
      </a:hlink>
      <a:folHlink>
        <a:srgbClr val="919191"/>
      </a:folHlink>
    </a:clrScheme>
    <a:fontScheme name="VGR Typsnitt">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tema">
  <a:themeElements>
    <a:clrScheme name="VGR | Sjukvård | Färger">
      <a:dk1>
        <a:sysClr val="windowText" lastClr="000000"/>
      </a:dk1>
      <a:lt1>
        <a:sysClr val="window" lastClr="FFFFFF"/>
      </a:lt1>
      <a:dk2>
        <a:srgbClr val="000000"/>
      </a:dk2>
      <a:lt2>
        <a:srgbClr val="E7E1DF"/>
      </a:lt2>
      <a:accent1>
        <a:srgbClr val="005B89"/>
      </a:accent1>
      <a:accent2>
        <a:srgbClr val="1A9FB3"/>
      </a:accent2>
      <a:accent3>
        <a:srgbClr val="EE6492"/>
      </a:accent3>
      <a:accent4>
        <a:srgbClr val="A1887F"/>
      </a:accent4>
      <a:accent5>
        <a:srgbClr val="43A447"/>
      </a:accent5>
      <a:accent6>
        <a:srgbClr val="9575CD"/>
      </a:accent6>
      <a:hlink>
        <a:srgbClr val="1A9FB3"/>
      </a:hlink>
      <a:folHlink>
        <a:srgbClr val="919191"/>
      </a:folHlink>
    </a:clrScheme>
    <a:fontScheme name="VGR Typsnitt">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PPT-Presentation Hälso- och sjukvård</Template>
  <TotalTime>1168</TotalTime>
  <Words>7748</Words>
  <Application>Microsoft Office PowerPoint</Application>
  <PresentationFormat>Bredbild</PresentationFormat>
  <Paragraphs>790</Paragraphs>
  <Slides>68</Slides>
  <Notes>65</Notes>
  <HiddenSlides>0</HiddenSlides>
  <MMClips>0</MMClips>
  <ScaleCrop>false</ScaleCrop>
  <HeadingPairs>
    <vt:vector size="6" baseType="variant">
      <vt:variant>
        <vt:lpstr>Använt teckensnitt</vt:lpstr>
      </vt:variant>
      <vt:variant>
        <vt:i4>7</vt:i4>
      </vt:variant>
      <vt:variant>
        <vt:lpstr>Tema</vt:lpstr>
      </vt:variant>
      <vt:variant>
        <vt:i4>1</vt:i4>
      </vt:variant>
      <vt:variant>
        <vt:lpstr>Bildrubriker</vt:lpstr>
      </vt:variant>
      <vt:variant>
        <vt:i4>68</vt:i4>
      </vt:variant>
    </vt:vector>
  </HeadingPairs>
  <TitlesOfParts>
    <vt:vector size="76" baseType="lpstr">
      <vt:lpstr>Arial</vt:lpstr>
      <vt:lpstr>Arial,Sans-Serif</vt:lpstr>
      <vt:lpstr>Calibri</vt:lpstr>
      <vt:lpstr>Calibri Light</vt:lpstr>
      <vt:lpstr>Symbol</vt:lpstr>
      <vt:lpstr>Times New Roman</vt:lpstr>
      <vt:lpstr>Verdana</vt:lpstr>
      <vt:lpstr>VGR</vt:lpstr>
      <vt:lpstr>Repetitionsutbildning för regioner</vt:lpstr>
      <vt:lpstr>Målgrupp för utbildningen</vt:lpstr>
      <vt:lpstr>Länkar kopplat till avtalet</vt:lpstr>
      <vt:lpstr>Agenda </vt:lpstr>
      <vt:lpstr>Introduktion av avtalsförvaltningen </vt:lpstr>
      <vt:lpstr>Övergripande avtalsförvaltning</vt:lpstr>
      <vt:lpstr>PowerPoint-presentation</vt:lpstr>
      <vt:lpstr>Upphandling och avropsförfarande</vt:lpstr>
      <vt:lpstr>PowerPoint-presentation</vt:lpstr>
      <vt:lpstr>LOU - grundläggande principer</vt:lpstr>
      <vt:lpstr>Syftet med avrop genom förnyad konkurrensutsättning (FKU)</vt:lpstr>
      <vt:lpstr>Hantering av sekretess</vt:lpstr>
      <vt:lpstr>PowerPoint-presentation</vt:lpstr>
      <vt:lpstr> Blankett för avrop och svar på avrop​</vt:lpstr>
      <vt:lpstr>PowerPoint-presentation</vt:lpstr>
      <vt:lpstr>Schema ska alltid bifogas</vt:lpstr>
      <vt:lpstr>PowerPoint-presentation</vt:lpstr>
      <vt:lpstr>Överenskommelse mellan leverantör  och konsult</vt:lpstr>
      <vt:lpstr>Avropssvarets innehåll</vt:lpstr>
      <vt:lpstr>PowerPoint-presentation</vt:lpstr>
      <vt:lpstr>PowerPoint-presentation</vt:lpstr>
      <vt:lpstr>Utvärderingskriterier avrop </vt:lpstr>
      <vt:lpstr>Utvärdera inkomna avrop, antal timmar/pass</vt:lpstr>
      <vt:lpstr>Utvärdera inkomna avrop, kontinuitet</vt:lpstr>
      <vt:lpstr>Viktning av utvärderingskriterier I det här exemplet har kriteriet antal timmar viktats till 30% och kriteriet kontinuitet viktats till 70%. Leverantör A får högst totalpoäng och tilldelas uppdraget.</vt:lpstr>
      <vt:lpstr>Viktning av utvärderingskriterier I det här exemplet har kriteriet antal timmar viktats till 70% och kriteriet kontinuitet viktats till 30%. Leverantör D får högst totalpoäng och tilldelas uppdraget.</vt:lpstr>
      <vt:lpstr>Viktning av kontinuitet  För de fall där leverantören presenterar flera konsulter poängsätts kontinuitet på avropande enhet/avdelning per konsult. Därefter beräknas medelvärdet för samtliga konsulter, vilket utgör leverantörens totalpoäng för kriteriet</vt:lpstr>
      <vt:lpstr>Meddelande om tilldelning</vt:lpstr>
      <vt:lpstr>Mall för tilldelningsbeslut</vt:lpstr>
      <vt:lpstr>Orderbekräftelse</vt:lpstr>
      <vt:lpstr>Viktig information om avrop från avtalet</vt:lpstr>
      <vt:lpstr>Paus</vt:lpstr>
      <vt:lpstr>Kravspecifikation</vt:lpstr>
      <vt:lpstr>Leverantörens utförande av uppdrag</vt:lpstr>
      <vt:lpstr>Krav för samtliga konsulter</vt:lpstr>
      <vt:lpstr>E-legitimering, journal- och IT-system</vt:lpstr>
      <vt:lpstr>Avtalsvillkor</vt:lpstr>
      <vt:lpstr>Krav på leverans</vt:lpstr>
      <vt:lpstr>Arbetsgivaransvar, arbetsledning och arbetsmiljöarbete</vt:lpstr>
      <vt:lpstr>Nya LAS</vt:lpstr>
      <vt:lpstr>Underleverantör</vt:lpstr>
      <vt:lpstr>Ersättning</vt:lpstr>
      <vt:lpstr>Ersättning - zonindelning</vt:lpstr>
      <vt:lpstr>PowerPoint-presentation</vt:lpstr>
      <vt:lpstr>PowerPoint-presentation</vt:lpstr>
      <vt:lpstr>PowerPoint-presentation</vt:lpstr>
      <vt:lpstr>Reseschablon Norra sjukvårdsregionen</vt:lpstr>
      <vt:lpstr>Fel</vt:lpstr>
      <vt:lpstr>Fel, avvikelser och dess påföljder</vt:lpstr>
      <vt:lpstr>Utebliven leverans</vt:lpstr>
      <vt:lpstr>Vitesnivåer, utebliven leverans</vt:lpstr>
      <vt:lpstr>Vitesnivåer, utebliven leverans</vt:lpstr>
      <vt:lpstr>Kompetensbrist, samarbetssvårigheter, patientsäkerhetsrisker</vt:lpstr>
      <vt:lpstr>Kompetensbrist, samarbetssvårigheter, patientsäkerhetsrisker</vt:lpstr>
      <vt:lpstr>Administrativa fel</vt:lpstr>
      <vt:lpstr>Fakturering</vt:lpstr>
      <vt:lpstr>Reklamation och hävning av avtal</vt:lpstr>
      <vt:lpstr>Avvikelse- och reklamationsblankett - Vårdverksamheten</vt:lpstr>
      <vt:lpstr>Avvikelse- och reklamationsblankett - Vårdverksamheten</vt:lpstr>
      <vt:lpstr>Avvikelse- och reklamationsblankett  – Behörig beställare</vt:lpstr>
      <vt:lpstr>Svarsblankett - Avvikelse- och reklamations -Leverantör</vt:lpstr>
      <vt:lpstr>Presentation - Ersättningskonsult</vt:lpstr>
      <vt:lpstr>Leverantörsrelaterade avvikelser</vt:lpstr>
      <vt:lpstr>PowerPoint-presentation</vt:lpstr>
      <vt:lpstr>PowerPoint-presentation</vt:lpstr>
      <vt:lpstr>Leverantörsrelaterade avvikelser</vt:lpstr>
      <vt:lpstr>PowerPoint-presentation</vt:lpstr>
      <vt:lpstr>PowerPoint-presentation</vt:lpstr>
    </vt:vector>
  </TitlesOfParts>
  <Company/>
  <LinksUpToDate>false</LinksUpToDate>
  <SharedDoc>false</SharedDoc>
  <HyperlinksChanged>false</HyperlinksChanged>
  <AppVersion>16.0000</AppVersion>
</Properties>
</file>

<file path=docProps/core.xml><?xml version="1.0" encoding="utf-8"?>
<coreProperties xmlns:dc="http://purl.org/dc/elements/1.1/" xmlns:dcterms="http://purl.org/dc/terms/" xmlns:xsi="http://www.w3.org/2001/XMLSchema-instance" xmlns="http://schemas.openxmlformats.org/package/2006/metadata/core-properties">
  <dc:title>Utbildning - Avropsenheter</dc:title>
  <dc:creator>Hanna</dc:creator>
  <keywords/>
  <lastModifiedBy>Malin Rosenberg</lastModifiedBy>
  <revision>888</revision>
  <dcterms:created xsi:type="dcterms:W3CDTF">2023-02-02T13:58:26.0000000Z</dcterms:created>
  <dcterms:modified xsi:type="dcterms:W3CDTF">2026-02-09T12:04:56.0000000Z</dcterms:modified>
</coreProperties>
</file>