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entation.xml" ContentType="application/vnd.openxmlformats-officedocument.presentationml.presentation.main+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10.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4.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58" r:id="rId4"/>
    <p:sldId id="259" r:id="rId5"/>
    <p:sldId id="273" r:id="rId6"/>
    <p:sldId id="274" r:id="rId7"/>
    <p:sldId id="275" r:id="rId8"/>
    <p:sldId id="262" r:id="rId9"/>
    <p:sldId id="268" r:id="rId10"/>
    <p:sldId id="267" r:id="rId11"/>
    <p:sldId id="276" r:id="rId12"/>
    <p:sldId id="264" r:id="rId13"/>
    <p:sldId id="277" r:id="rId14"/>
    <p:sldId id="263" r:id="rId15"/>
    <p:sldId id="260" r:id="rId16"/>
    <p:sldId id="265" r:id="rId17"/>
    <p:sldId id="269" r:id="rId18"/>
    <p:sldId id="279" r:id="rId19"/>
    <p:sldId id="280" r:id="rId20"/>
    <p:sldId id="271" r:id="rId21"/>
    <p:sldId id="281" r:id="rId22"/>
    <p:sldId id="266" r:id="rId23"/>
    <p:sldId id="278" r:id="rId24"/>
    <p:sldId id="284" r:id="rId25"/>
    <p:sldId id="261" r:id="rId26"/>
    <p:sldId id="282" r:id="rId27"/>
    <p:sldId id="283" r:id="rId28"/>
    <p:sldId id="272" r:id="rId29"/>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B7FAFD-732B-4FB6-8D89-F647457D3AC7}" v="2" dt="2025-06-10T07:12:03.1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12.xml" Id="rId13" /><Relationship Type="http://schemas.openxmlformats.org/officeDocument/2006/relationships/slide" Target="slides/slide17.xml" Id="rId18" /><Relationship Type="http://schemas.openxmlformats.org/officeDocument/2006/relationships/slide" Target="slides/slide25.xml" Id="rId26" /><Relationship Type="http://schemas.openxmlformats.org/officeDocument/2006/relationships/slide" Target="slides/slide20.xml" Id="rId21" /><Relationship Type="http://schemas.openxmlformats.org/officeDocument/2006/relationships/tableStyles" Target="tableStyles.xml" Id="rId34" /><Relationship Type="http://schemas.openxmlformats.org/officeDocument/2006/relationships/slide" Target="slides/slide6.xml" Id="rId7" /><Relationship Type="http://schemas.openxmlformats.org/officeDocument/2006/relationships/slide" Target="slides/slide11.xml" Id="rId12" /><Relationship Type="http://schemas.openxmlformats.org/officeDocument/2006/relationships/slide" Target="slides/slide16.xml" Id="rId17" /><Relationship Type="http://schemas.openxmlformats.org/officeDocument/2006/relationships/slide" Target="slides/slide24.xml" Id="rId25" /><Relationship Type="http://schemas.openxmlformats.org/officeDocument/2006/relationships/theme" Target="theme/theme1.xml" Id="rId33" /><Relationship Type="http://schemas.openxmlformats.org/officeDocument/2006/relationships/slide" Target="slides/slide1.xml" Id="rId2" /><Relationship Type="http://schemas.openxmlformats.org/officeDocument/2006/relationships/slide" Target="slides/slide15.xml" Id="rId16" /><Relationship Type="http://schemas.openxmlformats.org/officeDocument/2006/relationships/slide" Target="slides/slide19.xml" Id="rId20" /><Relationship Type="http://schemas.openxmlformats.org/officeDocument/2006/relationships/slide" Target="slides/slide28.xml" Id="rId29" /><Relationship Type="http://schemas.openxmlformats.org/officeDocument/2006/relationships/slideMaster" Target="slideMasters/slideMaster1.xml" Id="rId1" /><Relationship Type="http://schemas.openxmlformats.org/officeDocument/2006/relationships/slide" Target="slides/slide5.xml" Id="rId6" /><Relationship Type="http://schemas.openxmlformats.org/officeDocument/2006/relationships/slide" Target="slides/slide10.xml" Id="rId11" /><Relationship Type="http://schemas.openxmlformats.org/officeDocument/2006/relationships/slide" Target="slides/slide23.xml" Id="rId24" /><Relationship Type="http://schemas.openxmlformats.org/officeDocument/2006/relationships/viewProps" Target="viewProps.xml" Id="rId32" /><Relationship Type="http://schemas.openxmlformats.org/officeDocument/2006/relationships/slide" Target="slides/slide4.xml" Id="rId5" /><Relationship Type="http://schemas.openxmlformats.org/officeDocument/2006/relationships/slide" Target="slides/slide14.xml" Id="rId15" /><Relationship Type="http://schemas.openxmlformats.org/officeDocument/2006/relationships/slide" Target="slides/slide22.xml" Id="rId23" /><Relationship Type="http://schemas.openxmlformats.org/officeDocument/2006/relationships/slide" Target="slides/slide27.xml" Id="rId28" /><Relationship Type="http://schemas.openxmlformats.org/officeDocument/2006/relationships/slide" Target="slides/slide9.xml" Id="rId10" /><Relationship Type="http://schemas.openxmlformats.org/officeDocument/2006/relationships/slide" Target="slides/slide18.xml" Id="rId19" /><Relationship Type="http://schemas.openxmlformats.org/officeDocument/2006/relationships/presProps" Target="presProps.xml" Id="rId31" /><Relationship Type="http://schemas.openxmlformats.org/officeDocument/2006/relationships/slide" Target="slides/slide3.xml" Id="rId4" /><Relationship Type="http://schemas.openxmlformats.org/officeDocument/2006/relationships/slide" Target="slides/slide8.xml" Id="rId9" /><Relationship Type="http://schemas.openxmlformats.org/officeDocument/2006/relationships/slide" Target="slides/slide13.xml" Id="rId14" /><Relationship Type="http://schemas.openxmlformats.org/officeDocument/2006/relationships/slide" Target="slides/slide21.xml" Id="rId22" /><Relationship Type="http://schemas.openxmlformats.org/officeDocument/2006/relationships/slide" Target="slides/slide26.xml" Id="rId27" /><Relationship Type="http://schemas.openxmlformats.org/officeDocument/2006/relationships/notesMaster" Target="notesMasters/notesMaster1.xml" Id="rId30" /><Relationship Type="http://schemas.microsoft.com/office/2015/10/relationships/revisionInfo" Target="revisionInfo.xml" Id="rId35" /><Relationship Type="http://schemas.openxmlformats.org/officeDocument/2006/relationships/slide" Target="slides/slide7.xml" Id="rId8" /><Relationship Type="http://schemas.openxmlformats.org/officeDocument/2006/relationships/slide" Target="slides/slide2.xml" Id="rId3"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2B829C-4C7C-489B-9D3E-D1F03117C9AD}" type="datetimeFigureOut">
              <a:t>2026-02-09</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62C4AF-BAE9-457B-B65A-212A14943B7C}" type="slidenum">
              <a:t>‹#›</a:t>
            </a:fld>
            <a:endParaRPr lang="sv-SE"/>
          </a:p>
        </p:txBody>
      </p:sp>
    </p:spTree>
    <p:extLst>
      <p:ext uri="{BB962C8B-B14F-4D97-AF65-F5344CB8AC3E}">
        <p14:creationId xmlns:p14="http://schemas.microsoft.com/office/powerpoint/2010/main" val="1883103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 regionerna finns olika regler för hur och när hyrpersonal får tas in, t ex dispensförfarande, hyrstopp inom vissa kategorier eller tidsperioder o sv.</a:t>
            </a:r>
            <a:endParaRPr lang="sv-SE" dirty="0">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rPr lang="sv-SE"/>
              <a:t>2</a:t>
            </a:fld>
            <a:endParaRPr lang="sv-SE"/>
          </a:p>
        </p:txBody>
      </p:sp>
    </p:spTree>
    <p:extLst>
      <p:ext uri="{BB962C8B-B14F-4D97-AF65-F5344CB8AC3E}">
        <p14:creationId xmlns:p14="http://schemas.microsoft.com/office/powerpoint/2010/main" val="16064061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dirty="0">
                <a:cs typeface="Calibri"/>
              </a:rPr>
              <a:t>Dessa </a:t>
            </a:r>
            <a:r>
              <a:rPr lang="en-US" dirty="0" err="1">
                <a:cs typeface="Calibri"/>
              </a:rPr>
              <a:t>krav</a:t>
            </a:r>
            <a:r>
              <a:rPr lang="en-US" dirty="0">
                <a:cs typeface="Calibri"/>
              </a:rPr>
              <a:t> </a:t>
            </a:r>
            <a:r>
              <a:rPr lang="en-US" dirty="0" err="1">
                <a:cs typeface="Calibri"/>
              </a:rPr>
              <a:t>gäller</a:t>
            </a:r>
            <a:r>
              <a:rPr lang="en-US" dirty="0">
                <a:cs typeface="Calibri"/>
              </a:rPr>
              <a:t> för </a:t>
            </a:r>
            <a:r>
              <a:rPr lang="en-US" dirty="0" err="1">
                <a:cs typeface="Calibri"/>
              </a:rPr>
              <a:t>samtliga</a:t>
            </a:r>
            <a:r>
              <a:rPr lang="en-US" dirty="0">
                <a:cs typeface="Calibri"/>
              </a:rPr>
              <a:t> </a:t>
            </a:r>
            <a:r>
              <a:rPr lang="en-US" dirty="0" err="1">
                <a:cs typeface="Calibri"/>
              </a:rPr>
              <a:t>konsulter</a:t>
            </a:r>
          </a:p>
        </p:txBody>
      </p:sp>
      <p:sp>
        <p:nvSpPr>
          <p:cNvPr id="4" name="Platshållare för bildnummer 3"/>
          <p:cNvSpPr>
            <a:spLocks noGrp="1"/>
          </p:cNvSpPr>
          <p:nvPr>
            <p:ph type="sldNum" sz="quarter" idx="5"/>
          </p:nvPr>
        </p:nvSpPr>
        <p:spPr/>
        <p:txBody>
          <a:bodyPr/>
          <a:lstStyle/>
          <a:p>
            <a:fld id="{A962C4AF-BAE9-457B-B65A-212A14943B7C}" type="slidenum">
              <a:rPr lang="sv-SE"/>
              <a:t>11</a:t>
            </a:fld>
            <a:endParaRPr lang="sv-SE"/>
          </a:p>
        </p:txBody>
      </p:sp>
    </p:spTree>
    <p:extLst>
      <p:ext uri="{BB962C8B-B14F-4D97-AF65-F5344CB8AC3E}">
        <p14:creationId xmlns:p14="http://schemas.microsoft.com/office/powerpoint/2010/main" val="1185072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en-US" dirty="0" err="1">
                <a:cs typeface="Calibri"/>
              </a:rPr>
              <a:t>Beställning</a:t>
            </a:r>
            <a:r>
              <a:rPr lang="en-US" dirty="0">
                <a:cs typeface="Calibri"/>
              </a:rPr>
              <a:t> av </a:t>
            </a:r>
            <a:r>
              <a:rPr lang="en-US" dirty="0" err="1">
                <a:cs typeface="Calibri"/>
              </a:rPr>
              <a:t>hyrpersonal</a:t>
            </a:r>
            <a:r>
              <a:rPr lang="en-US" dirty="0">
                <a:cs typeface="Calibri"/>
              </a:rPr>
              <a:t> </a:t>
            </a:r>
            <a:r>
              <a:rPr lang="en-US" dirty="0" err="1">
                <a:cs typeface="Calibri"/>
              </a:rPr>
              <a:t>görs</a:t>
            </a:r>
            <a:r>
              <a:rPr lang="en-US" dirty="0">
                <a:cs typeface="Calibri"/>
              </a:rPr>
              <a:t> </a:t>
            </a:r>
            <a:r>
              <a:rPr lang="en-US" dirty="0" err="1">
                <a:cs typeface="Calibri"/>
              </a:rPr>
              <a:t>genom</a:t>
            </a:r>
            <a:r>
              <a:rPr lang="en-US" dirty="0">
                <a:cs typeface="Calibri"/>
              </a:rPr>
              <a:t> </a:t>
            </a:r>
            <a:r>
              <a:rPr lang="en-US" dirty="0" err="1">
                <a:cs typeface="Calibri"/>
              </a:rPr>
              <a:t>ett</a:t>
            </a:r>
            <a:r>
              <a:rPr lang="en-US" dirty="0">
                <a:cs typeface="Calibri"/>
              </a:rPr>
              <a:t> </a:t>
            </a:r>
            <a:r>
              <a:rPr lang="en-US" dirty="0" err="1">
                <a:cs typeface="Calibri"/>
              </a:rPr>
              <a:t>så</a:t>
            </a:r>
            <a:r>
              <a:rPr lang="en-US" dirty="0">
                <a:cs typeface="Calibri"/>
              </a:rPr>
              <a:t> </a:t>
            </a:r>
            <a:r>
              <a:rPr lang="en-US" dirty="0" err="1">
                <a:cs typeface="Calibri"/>
              </a:rPr>
              <a:t>kallat</a:t>
            </a:r>
            <a:r>
              <a:rPr lang="en-US" dirty="0">
                <a:cs typeface="Calibri"/>
              </a:rPr>
              <a:t> </a:t>
            </a:r>
            <a:r>
              <a:rPr lang="en-US" dirty="0" err="1">
                <a:cs typeface="Calibri"/>
              </a:rPr>
              <a:t>avrop</a:t>
            </a:r>
            <a:r>
              <a:rPr lang="en-US" dirty="0">
                <a:cs typeface="Calibri"/>
              </a:rPr>
              <a:t> </a:t>
            </a:r>
            <a:r>
              <a:rPr lang="en-US" dirty="0" err="1">
                <a:cs typeface="Calibri"/>
              </a:rPr>
              <a:t>på</a:t>
            </a:r>
            <a:r>
              <a:rPr lang="en-US" dirty="0">
                <a:cs typeface="Calibri"/>
              </a:rPr>
              <a:t> </a:t>
            </a:r>
            <a:r>
              <a:rPr lang="en-US" dirty="0" err="1">
                <a:cs typeface="Calibri"/>
              </a:rPr>
              <a:t>upphandlat</a:t>
            </a:r>
            <a:r>
              <a:rPr lang="en-US" dirty="0">
                <a:cs typeface="Calibri"/>
              </a:rPr>
              <a:t> </a:t>
            </a:r>
            <a:r>
              <a:rPr lang="en-US" dirty="0" err="1">
                <a:cs typeface="Calibri"/>
              </a:rPr>
              <a:t>avtal</a:t>
            </a:r>
            <a:r>
              <a:rPr lang="en-US" dirty="0">
                <a:cs typeface="Calibri"/>
              </a:rPr>
              <a:t>.</a:t>
            </a:r>
          </a:p>
          <a:p>
            <a:pPr marL="171450" indent="-171450">
              <a:buFont typeface="Arial"/>
              <a:buChar char="•"/>
            </a:pPr>
            <a:r>
              <a:rPr lang="en-US" dirty="0">
                <a:cs typeface="Calibri"/>
              </a:rPr>
              <a:t>I </a:t>
            </a:r>
            <a:r>
              <a:rPr lang="en-US" err="1">
                <a:cs typeface="Calibri"/>
              </a:rPr>
              <a:t>avropet</a:t>
            </a:r>
            <a:r>
              <a:rPr lang="en-US" dirty="0">
                <a:cs typeface="Calibri"/>
              </a:rPr>
              <a:t> </a:t>
            </a:r>
            <a:r>
              <a:rPr lang="en-US" err="1">
                <a:cs typeface="Calibri"/>
              </a:rPr>
              <a:t>väljs</a:t>
            </a:r>
            <a:r>
              <a:rPr lang="en-US" dirty="0">
                <a:cs typeface="Calibri"/>
              </a:rPr>
              <a:t> den </a:t>
            </a:r>
            <a:r>
              <a:rPr lang="en-US" err="1">
                <a:cs typeface="Calibri"/>
              </a:rPr>
              <a:t>leverantör</a:t>
            </a:r>
            <a:r>
              <a:rPr lang="en-US" dirty="0">
                <a:cs typeface="Calibri"/>
              </a:rPr>
              <a:t> </a:t>
            </a:r>
            <a:r>
              <a:rPr lang="en-US" err="1">
                <a:cs typeface="Calibri"/>
              </a:rPr>
              <a:t>som</a:t>
            </a:r>
            <a:r>
              <a:rPr lang="en-US" dirty="0">
                <a:cs typeface="Calibri"/>
              </a:rPr>
              <a:t> </a:t>
            </a:r>
            <a:r>
              <a:rPr lang="en-US" err="1">
                <a:cs typeface="Calibri"/>
              </a:rPr>
              <a:t>är</a:t>
            </a:r>
            <a:r>
              <a:rPr lang="en-US" dirty="0">
                <a:cs typeface="Calibri"/>
              </a:rPr>
              <a:t> </a:t>
            </a:r>
            <a:r>
              <a:rPr lang="en-US" err="1">
                <a:cs typeface="Calibri"/>
              </a:rPr>
              <a:t>bäst</a:t>
            </a:r>
            <a:r>
              <a:rPr lang="en-US" dirty="0">
                <a:cs typeface="Calibri"/>
              </a:rPr>
              <a:t> </a:t>
            </a:r>
            <a:r>
              <a:rPr lang="en-US" err="1">
                <a:cs typeface="Calibri"/>
              </a:rPr>
              <a:t>lämpad</a:t>
            </a:r>
            <a:r>
              <a:rPr lang="en-US" dirty="0">
                <a:cs typeface="Calibri"/>
              </a:rPr>
              <a:t> </a:t>
            </a:r>
            <a:r>
              <a:rPr lang="en-US" err="1">
                <a:cs typeface="Calibri"/>
              </a:rPr>
              <a:t>att</a:t>
            </a:r>
            <a:r>
              <a:rPr lang="en-US" dirty="0">
                <a:cs typeface="Calibri"/>
              </a:rPr>
              <a:t> </a:t>
            </a:r>
            <a:r>
              <a:rPr lang="en-US" err="1">
                <a:cs typeface="Calibri"/>
              </a:rPr>
              <a:t>utföra</a:t>
            </a:r>
            <a:r>
              <a:rPr lang="en-US" dirty="0">
                <a:cs typeface="Calibri"/>
              </a:rPr>
              <a:t> </a:t>
            </a:r>
            <a:r>
              <a:rPr lang="en-US" err="1">
                <a:cs typeface="Calibri"/>
              </a:rPr>
              <a:t>uppdraget</a:t>
            </a:r>
            <a:endParaRPr lang="en-US" dirty="0" err="1">
              <a:cs typeface="Calibri"/>
            </a:endParaRPr>
          </a:p>
          <a:p>
            <a:pPr marL="171450" indent="-171450">
              <a:buFont typeface="Arial"/>
              <a:buChar char="•"/>
            </a:pPr>
            <a:r>
              <a:rPr lang="en-US" dirty="0">
                <a:cs typeface="Calibri"/>
              </a:rPr>
              <a:t>Hur </a:t>
            </a:r>
            <a:r>
              <a:rPr lang="en-US" dirty="0" err="1">
                <a:cs typeface="Calibri"/>
              </a:rPr>
              <a:t>väl</a:t>
            </a:r>
            <a:r>
              <a:rPr lang="en-US" dirty="0">
                <a:cs typeface="Calibri"/>
              </a:rPr>
              <a:t> </a:t>
            </a:r>
            <a:r>
              <a:rPr lang="en-US" dirty="0" err="1">
                <a:cs typeface="Calibri"/>
              </a:rPr>
              <a:t>leverantören</a:t>
            </a:r>
            <a:r>
              <a:rPr lang="en-US" dirty="0">
                <a:cs typeface="Calibri"/>
              </a:rPr>
              <a:t> </a:t>
            </a:r>
            <a:r>
              <a:rPr lang="en-US" dirty="0" err="1">
                <a:cs typeface="Calibri"/>
              </a:rPr>
              <a:t>uppfyller</a:t>
            </a:r>
            <a:r>
              <a:rPr lang="en-US" dirty="0">
                <a:cs typeface="Calibri"/>
              </a:rPr>
              <a:t> </a:t>
            </a:r>
            <a:r>
              <a:rPr lang="en-US" dirty="0" err="1">
                <a:cs typeface="Calibri"/>
              </a:rPr>
              <a:t>kriterierna</a:t>
            </a:r>
            <a:r>
              <a:rPr lang="en-US" dirty="0">
                <a:cs typeface="Calibri"/>
              </a:rPr>
              <a:t> </a:t>
            </a:r>
            <a:r>
              <a:rPr lang="en-US" dirty="0" err="1">
                <a:cs typeface="Calibri"/>
              </a:rPr>
              <a:t>antal</a:t>
            </a:r>
            <a:r>
              <a:rPr lang="en-US" dirty="0">
                <a:cs typeface="Calibri"/>
              </a:rPr>
              <a:t> </a:t>
            </a:r>
            <a:r>
              <a:rPr lang="en-US" dirty="0" err="1">
                <a:cs typeface="Calibri"/>
              </a:rPr>
              <a:t>timmar</a:t>
            </a:r>
            <a:r>
              <a:rPr lang="en-US" dirty="0">
                <a:cs typeface="Calibri"/>
              </a:rPr>
              <a:t>/pass </a:t>
            </a:r>
            <a:r>
              <a:rPr lang="en-US" dirty="0" err="1">
                <a:cs typeface="Calibri"/>
              </a:rPr>
              <a:t>och</a:t>
            </a:r>
            <a:r>
              <a:rPr lang="en-US" dirty="0">
                <a:cs typeface="Calibri"/>
              </a:rPr>
              <a:t> </a:t>
            </a:r>
            <a:r>
              <a:rPr lang="en-US" dirty="0" err="1">
                <a:cs typeface="Calibri"/>
              </a:rPr>
              <a:t>kontinuitet</a:t>
            </a:r>
            <a:r>
              <a:rPr lang="en-US" dirty="0">
                <a:cs typeface="Calibri"/>
              </a:rPr>
              <a:t> </a:t>
            </a:r>
            <a:r>
              <a:rPr lang="en-US" dirty="0" err="1">
                <a:cs typeface="Calibri"/>
              </a:rPr>
              <a:t>är</a:t>
            </a:r>
            <a:r>
              <a:rPr lang="en-US" dirty="0">
                <a:cs typeface="Calibri"/>
              </a:rPr>
              <a:t> </a:t>
            </a:r>
            <a:r>
              <a:rPr lang="en-US" dirty="0" err="1">
                <a:cs typeface="Calibri"/>
              </a:rPr>
              <a:t>avgörande</a:t>
            </a:r>
          </a:p>
          <a:p>
            <a:pPr marL="171450" indent="-171450">
              <a:buFont typeface="Arial"/>
              <a:buChar char="•"/>
            </a:pPr>
            <a:r>
              <a:rPr lang="en-US" dirty="0"/>
              <a:t>Med </a:t>
            </a:r>
            <a:r>
              <a:rPr lang="en-US" dirty="0" err="1"/>
              <a:t>kontinuitet</a:t>
            </a:r>
            <a:r>
              <a:rPr lang="en-US" dirty="0"/>
              <a:t> </a:t>
            </a:r>
            <a:r>
              <a:rPr lang="en-US" dirty="0" err="1"/>
              <a:t>på</a:t>
            </a:r>
            <a:r>
              <a:rPr lang="en-US" dirty="0"/>
              <a:t> </a:t>
            </a:r>
            <a:r>
              <a:rPr lang="en-US" dirty="0" err="1"/>
              <a:t>avropande</a:t>
            </a:r>
            <a:r>
              <a:rPr lang="en-US" dirty="0"/>
              <a:t> </a:t>
            </a:r>
            <a:r>
              <a:rPr lang="en-US" dirty="0" err="1"/>
              <a:t>enhet</a:t>
            </a:r>
            <a:r>
              <a:rPr lang="en-US" dirty="0"/>
              <a:t>/</a:t>
            </a:r>
            <a:r>
              <a:rPr lang="en-US" dirty="0" err="1"/>
              <a:t>avdelning</a:t>
            </a:r>
            <a:r>
              <a:rPr lang="en-US" dirty="0"/>
              <a:t> </a:t>
            </a:r>
            <a:r>
              <a:rPr lang="en-US" dirty="0" err="1"/>
              <a:t>avses</a:t>
            </a:r>
            <a:r>
              <a:rPr lang="en-US" dirty="0"/>
              <a:t> </a:t>
            </a:r>
            <a:r>
              <a:rPr lang="en-US" dirty="0" err="1"/>
              <a:t>antal</a:t>
            </a:r>
            <a:r>
              <a:rPr lang="en-US" dirty="0"/>
              <a:t> </a:t>
            </a:r>
            <a:r>
              <a:rPr lang="en-US" dirty="0" err="1"/>
              <a:t>arbetade</a:t>
            </a:r>
            <a:r>
              <a:rPr lang="en-US" dirty="0"/>
              <a:t> </a:t>
            </a:r>
            <a:r>
              <a:rPr lang="en-US" dirty="0" err="1"/>
              <a:t>timmar</a:t>
            </a:r>
            <a:r>
              <a:rPr lang="en-US" dirty="0"/>
              <a:t> under de </a:t>
            </a:r>
            <a:r>
              <a:rPr lang="en-US" dirty="0" err="1"/>
              <a:t>senaste</a:t>
            </a:r>
            <a:r>
              <a:rPr lang="en-US" dirty="0"/>
              <a:t> </a:t>
            </a:r>
            <a:r>
              <a:rPr lang="en-US" dirty="0" err="1"/>
              <a:t>tolv</a:t>
            </a:r>
            <a:r>
              <a:rPr lang="en-US" dirty="0"/>
              <a:t> (12) </a:t>
            </a:r>
            <a:r>
              <a:rPr lang="en-US" dirty="0" err="1"/>
              <a:t>månaderna</a:t>
            </a:r>
            <a:r>
              <a:rPr lang="en-US" dirty="0"/>
              <a:t>, </a:t>
            </a:r>
            <a:r>
              <a:rPr lang="en-US" dirty="0" err="1"/>
              <a:t>räknat</a:t>
            </a:r>
            <a:r>
              <a:rPr lang="en-US" dirty="0"/>
              <a:t> </a:t>
            </a:r>
            <a:r>
              <a:rPr lang="en-US" dirty="0" err="1"/>
              <a:t>från</a:t>
            </a:r>
            <a:r>
              <a:rPr lang="en-US" dirty="0"/>
              <a:t> </a:t>
            </a:r>
            <a:r>
              <a:rPr lang="en-US" dirty="0" err="1"/>
              <a:t>tidpunkten</a:t>
            </a:r>
            <a:r>
              <a:rPr lang="en-US" dirty="0"/>
              <a:t> för </a:t>
            </a:r>
            <a:r>
              <a:rPr lang="en-US" dirty="0" err="1"/>
              <a:t>avropet</a:t>
            </a:r>
            <a:r>
              <a:rPr lang="en-US" dirty="0"/>
              <a:t>. En </a:t>
            </a:r>
            <a:r>
              <a:rPr lang="en-US" dirty="0" err="1"/>
              <a:t>konsult</a:t>
            </a:r>
            <a:r>
              <a:rPr lang="en-US" dirty="0"/>
              <a:t> </a:t>
            </a:r>
            <a:r>
              <a:rPr lang="en-US" dirty="0" err="1"/>
              <a:t>kan</a:t>
            </a:r>
            <a:r>
              <a:rPr lang="en-US" dirty="0"/>
              <a:t> </a:t>
            </a:r>
            <a:r>
              <a:rPr lang="en-US" dirty="0" err="1"/>
              <a:t>tillgodogöra</a:t>
            </a:r>
            <a:r>
              <a:rPr lang="en-US" dirty="0"/>
              <a:t> sig </a:t>
            </a:r>
            <a:r>
              <a:rPr lang="en-US" dirty="0" err="1"/>
              <a:t>kontinuitet</a:t>
            </a:r>
            <a:r>
              <a:rPr lang="en-US" dirty="0"/>
              <a:t> </a:t>
            </a:r>
            <a:r>
              <a:rPr lang="en-US" dirty="0" err="1"/>
              <a:t>på</a:t>
            </a:r>
            <a:r>
              <a:rPr lang="en-US" dirty="0"/>
              <a:t> </a:t>
            </a:r>
            <a:r>
              <a:rPr lang="en-US" dirty="0" err="1"/>
              <a:t>avropande</a:t>
            </a:r>
            <a:r>
              <a:rPr lang="en-US" dirty="0"/>
              <a:t> </a:t>
            </a:r>
            <a:r>
              <a:rPr lang="en-US" dirty="0" err="1"/>
              <a:t>enhet</a:t>
            </a:r>
            <a:r>
              <a:rPr lang="en-US" dirty="0"/>
              <a:t>/</a:t>
            </a:r>
            <a:r>
              <a:rPr lang="en-US" dirty="0" err="1"/>
              <a:t>avdelning</a:t>
            </a:r>
            <a:r>
              <a:rPr lang="en-US" dirty="0"/>
              <a:t> under </a:t>
            </a:r>
            <a:r>
              <a:rPr lang="en-US" dirty="0" err="1"/>
              <a:t>maximalt</a:t>
            </a:r>
            <a:r>
              <a:rPr lang="en-US" dirty="0"/>
              <a:t> </a:t>
            </a:r>
            <a:r>
              <a:rPr lang="en-US" dirty="0" err="1"/>
              <a:t>arton</a:t>
            </a:r>
            <a:r>
              <a:rPr lang="en-US" dirty="0"/>
              <a:t> (18) </a:t>
            </a:r>
            <a:r>
              <a:rPr lang="en-US" dirty="0" err="1"/>
              <a:t>månader</a:t>
            </a:r>
            <a:r>
              <a:rPr lang="en-US" dirty="0"/>
              <a:t>, </a:t>
            </a:r>
            <a:r>
              <a:rPr lang="en-US" dirty="0" err="1"/>
              <a:t>därefter</a:t>
            </a:r>
            <a:r>
              <a:rPr lang="en-US" dirty="0"/>
              <a:t> </a:t>
            </a:r>
            <a:r>
              <a:rPr lang="en-US" dirty="0" err="1"/>
              <a:t>kommer</a:t>
            </a:r>
            <a:r>
              <a:rPr lang="en-US" dirty="0"/>
              <a:t> </a:t>
            </a:r>
            <a:r>
              <a:rPr lang="en-US" dirty="0" err="1"/>
              <a:t>leverantörens</a:t>
            </a:r>
            <a:r>
              <a:rPr lang="en-US" dirty="0"/>
              <a:t> </a:t>
            </a:r>
            <a:r>
              <a:rPr lang="en-US" dirty="0" err="1"/>
              <a:t>konsult</a:t>
            </a:r>
            <a:r>
              <a:rPr lang="en-US" dirty="0"/>
              <a:t> </a:t>
            </a:r>
            <a:r>
              <a:rPr lang="en-US" dirty="0" err="1"/>
              <a:t>att</a:t>
            </a:r>
            <a:r>
              <a:rPr lang="en-US" dirty="0"/>
              <a:t> </a:t>
            </a:r>
            <a:r>
              <a:rPr lang="en-US" dirty="0" err="1"/>
              <a:t>poängsättas</a:t>
            </a:r>
            <a:r>
              <a:rPr lang="en-US" dirty="0"/>
              <a:t> med noll (0) </a:t>
            </a:r>
            <a:r>
              <a:rPr lang="en-US" dirty="0" err="1"/>
              <a:t>poäng</a:t>
            </a:r>
            <a:r>
              <a:rPr lang="en-US" dirty="0"/>
              <a:t>.</a:t>
            </a:r>
          </a:p>
          <a:p>
            <a:pPr marL="171450" indent="-171450">
              <a:buFont typeface="Arial"/>
              <a:buChar char="•"/>
            </a:pPr>
            <a:r>
              <a:rPr lang="en-US" dirty="0"/>
              <a:t>Vid </a:t>
            </a:r>
            <a:r>
              <a:rPr lang="en-US" err="1"/>
              <a:t>utvärdering</a:t>
            </a:r>
            <a:r>
              <a:rPr lang="en-US" dirty="0"/>
              <a:t> </a:t>
            </a:r>
            <a:r>
              <a:rPr lang="en-US" err="1"/>
              <a:t>bedöms</a:t>
            </a:r>
            <a:r>
              <a:rPr lang="en-US" dirty="0"/>
              <a:t> </a:t>
            </a:r>
            <a:r>
              <a:rPr lang="en-US" err="1"/>
              <a:t>varje</a:t>
            </a:r>
            <a:r>
              <a:rPr lang="en-US" dirty="0"/>
              <a:t> </a:t>
            </a:r>
            <a:r>
              <a:rPr lang="en-US" err="1"/>
              <a:t>avropssvar</a:t>
            </a:r>
            <a:r>
              <a:rPr lang="en-US" dirty="0"/>
              <a:t> </a:t>
            </a:r>
            <a:r>
              <a:rPr lang="en-US" err="1"/>
              <a:t>utifrån</a:t>
            </a:r>
            <a:r>
              <a:rPr lang="en-US" dirty="0"/>
              <a:t> de </a:t>
            </a:r>
            <a:r>
              <a:rPr lang="en-US" err="1"/>
              <a:t>i</a:t>
            </a:r>
            <a:r>
              <a:rPr lang="en-US" dirty="0"/>
              <a:t> </a:t>
            </a:r>
            <a:r>
              <a:rPr lang="en-US" err="1"/>
              <a:t>avropet</a:t>
            </a:r>
            <a:r>
              <a:rPr lang="en-US" dirty="0"/>
              <a:t> </a:t>
            </a:r>
            <a:r>
              <a:rPr lang="en-US" err="1"/>
              <a:t>uppställda</a:t>
            </a:r>
            <a:r>
              <a:rPr lang="en-US" dirty="0"/>
              <a:t> </a:t>
            </a:r>
            <a:r>
              <a:rPr lang="en-US" err="1"/>
              <a:t>kraven</a:t>
            </a:r>
            <a:r>
              <a:rPr lang="en-US" dirty="0"/>
              <a:t> </a:t>
            </a:r>
            <a:r>
              <a:rPr lang="en-US" err="1"/>
              <a:t>och</a:t>
            </a:r>
            <a:r>
              <a:rPr lang="en-US" dirty="0"/>
              <a:t> </a:t>
            </a:r>
            <a:r>
              <a:rPr lang="en-US" err="1"/>
              <a:t>poäng</a:t>
            </a:r>
            <a:r>
              <a:rPr lang="en-US" dirty="0"/>
              <a:t> </a:t>
            </a:r>
            <a:r>
              <a:rPr lang="en-US" err="1"/>
              <a:t>utdelas</a:t>
            </a:r>
            <a:r>
              <a:rPr lang="en-US" dirty="0"/>
              <a:t> </a:t>
            </a:r>
            <a:r>
              <a:rPr lang="en-US" err="1"/>
              <a:t>enligt</a:t>
            </a:r>
            <a:r>
              <a:rPr lang="en-US" dirty="0"/>
              <a:t> </a:t>
            </a:r>
            <a:r>
              <a:rPr lang="en-US" err="1"/>
              <a:t>ovan</a:t>
            </a:r>
            <a:r>
              <a:rPr lang="en-US" dirty="0"/>
              <a:t> </a:t>
            </a:r>
            <a:r>
              <a:rPr lang="en-US" err="1"/>
              <a:t>angiven</a:t>
            </a:r>
            <a:r>
              <a:rPr lang="en-US" dirty="0"/>
              <a:t> </a:t>
            </a:r>
            <a:r>
              <a:rPr lang="en-US" err="1"/>
              <a:t>poängskala</a:t>
            </a:r>
            <a:r>
              <a:rPr lang="en-US" dirty="0"/>
              <a:t>. </a:t>
            </a:r>
          </a:p>
          <a:p>
            <a:pPr marL="171450" indent="-171450">
              <a:buFont typeface="Arial"/>
              <a:buChar char="•"/>
            </a:pPr>
            <a:r>
              <a:rPr lang="en-US" err="1"/>
              <a:t>Samtliga</a:t>
            </a:r>
            <a:r>
              <a:rPr lang="en-US" dirty="0"/>
              <a:t> </a:t>
            </a:r>
            <a:r>
              <a:rPr lang="en-US" err="1"/>
              <a:t>i</a:t>
            </a:r>
            <a:r>
              <a:rPr lang="en-US" dirty="0"/>
              <a:t> </a:t>
            </a:r>
            <a:r>
              <a:rPr lang="en-US" err="1"/>
              <a:t>avropet</a:t>
            </a:r>
            <a:r>
              <a:rPr lang="en-US" dirty="0"/>
              <a:t> </a:t>
            </a:r>
            <a:r>
              <a:rPr lang="en-US" err="1"/>
              <a:t>angivna</a:t>
            </a:r>
            <a:r>
              <a:rPr lang="en-US" dirty="0"/>
              <a:t> </a:t>
            </a:r>
            <a:r>
              <a:rPr lang="en-US" err="1"/>
              <a:t>utvärderingskriterier</a:t>
            </a:r>
            <a:r>
              <a:rPr lang="en-US" dirty="0"/>
              <a:t> </a:t>
            </a:r>
            <a:r>
              <a:rPr lang="en-US" err="1"/>
              <a:t>poängbedöms</a:t>
            </a:r>
            <a:r>
              <a:rPr lang="en-US" dirty="0"/>
              <a:t>. </a:t>
            </a:r>
            <a:endParaRPr lang="en-US"/>
          </a:p>
          <a:p>
            <a:pPr marL="171450" indent="-171450">
              <a:buFont typeface="Arial"/>
              <a:buChar char="•"/>
            </a:pPr>
            <a:r>
              <a:rPr lang="en-US" err="1"/>
              <a:t>Poängen</a:t>
            </a:r>
            <a:r>
              <a:rPr lang="en-US" dirty="0"/>
              <a:t> </a:t>
            </a:r>
            <a:r>
              <a:rPr lang="en-US" err="1"/>
              <a:t>multipliceras</a:t>
            </a:r>
            <a:r>
              <a:rPr lang="en-US" dirty="0"/>
              <a:t> med den </a:t>
            </a:r>
            <a:r>
              <a:rPr lang="en-US" err="1"/>
              <a:t>procentsats</a:t>
            </a:r>
            <a:r>
              <a:rPr lang="en-US" dirty="0"/>
              <a:t> (</a:t>
            </a:r>
            <a:r>
              <a:rPr lang="en-US" err="1"/>
              <a:t>viktningen</a:t>
            </a:r>
            <a:r>
              <a:rPr lang="en-US" dirty="0"/>
              <a:t>) </a:t>
            </a:r>
            <a:r>
              <a:rPr lang="en-US" err="1"/>
              <a:t>som</a:t>
            </a:r>
            <a:r>
              <a:rPr lang="en-US" dirty="0"/>
              <a:t> </a:t>
            </a:r>
            <a:r>
              <a:rPr lang="en-US" err="1"/>
              <a:t>angivits</a:t>
            </a:r>
            <a:r>
              <a:rPr lang="en-US" dirty="0"/>
              <a:t> för </a:t>
            </a:r>
            <a:r>
              <a:rPr lang="en-US" err="1"/>
              <a:t>kriteriet</a:t>
            </a:r>
            <a:r>
              <a:rPr lang="en-US" dirty="0"/>
              <a:t>. </a:t>
            </a:r>
            <a:endParaRPr lang="en-US"/>
          </a:p>
          <a:p>
            <a:pPr marL="171450" indent="-171450">
              <a:buFont typeface="Arial"/>
              <a:buChar char="•"/>
            </a:pPr>
            <a:r>
              <a:rPr lang="en-US" dirty="0"/>
              <a:t>Detta ger </a:t>
            </a:r>
            <a:r>
              <a:rPr lang="en-US" dirty="0" err="1"/>
              <a:t>en</a:t>
            </a:r>
            <a:r>
              <a:rPr lang="en-US" dirty="0"/>
              <a:t> </a:t>
            </a:r>
            <a:r>
              <a:rPr lang="en-US" dirty="0" err="1"/>
              <a:t>kriteriepoäng</a:t>
            </a:r>
            <a:r>
              <a:rPr lang="en-US" dirty="0"/>
              <a:t> för </a:t>
            </a:r>
            <a:r>
              <a:rPr lang="en-US" dirty="0" err="1"/>
              <a:t>varje</a:t>
            </a:r>
            <a:r>
              <a:rPr lang="en-US" dirty="0"/>
              <a:t> </a:t>
            </a:r>
            <a:r>
              <a:rPr lang="en-US" dirty="0" err="1"/>
              <a:t>kriterie</a:t>
            </a:r>
            <a:r>
              <a:rPr lang="en-US" dirty="0"/>
              <a:t>. </a:t>
            </a:r>
            <a:r>
              <a:rPr lang="en-US" dirty="0" err="1"/>
              <a:t>Kriteriepoängen</a:t>
            </a:r>
            <a:r>
              <a:rPr lang="en-US" dirty="0"/>
              <a:t> </a:t>
            </a:r>
            <a:r>
              <a:rPr lang="en-US" dirty="0" err="1"/>
              <a:t>summeras</a:t>
            </a:r>
            <a:r>
              <a:rPr lang="en-US" dirty="0"/>
              <a:t> </a:t>
            </a:r>
            <a:r>
              <a:rPr lang="en-US" dirty="0" err="1"/>
              <a:t>ihop</a:t>
            </a:r>
            <a:r>
              <a:rPr lang="en-US" dirty="0"/>
              <a:t> till </a:t>
            </a:r>
            <a:r>
              <a:rPr lang="en-US" dirty="0" err="1"/>
              <a:t>en</a:t>
            </a:r>
            <a:r>
              <a:rPr lang="en-US" dirty="0"/>
              <a:t> </a:t>
            </a:r>
            <a:r>
              <a:rPr lang="en-US" dirty="0" err="1"/>
              <a:t>slutpoäng</a:t>
            </a:r>
            <a:r>
              <a:rPr lang="en-US" dirty="0"/>
              <a:t>. Det </a:t>
            </a:r>
            <a:r>
              <a:rPr lang="en-US" dirty="0" err="1"/>
              <a:t>anbud</a:t>
            </a:r>
            <a:r>
              <a:rPr lang="en-US" dirty="0"/>
              <a:t> med </a:t>
            </a:r>
            <a:r>
              <a:rPr lang="en-US" dirty="0" err="1"/>
              <a:t>högst</a:t>
            </a:r>
            <a:r>
              <a:rPr lang="en-US" dirty="0"/>
              <a:t> </a:t>
            </a:r>
            <a:r>
              <a:rPr lang="en-US" dirty="0" err="1"/>
              <a:t>slutpoäng</a:t>
            </a:r>
            <a:r>
              <a:rPr lang="en-US" dirty="0"/>
              <a:t> </a:t>
            </a:r>
            <a:r>
              <a:rPr lang="en-US" dirty="0" err="1"/>
              <a:t>kommer</a:t>
            </a:r>
            <a:r>
              <a:rPr lang="en-US" dirty="0"/>
              <a:t> </a:t>
            </a:r>
            <a:r>
              <a:rPr lang="en-US" dirty="0" err="1"/>
              <a:t>att</a:t>
            </a:r>
            <a:r>
              <a:rPr lang="en-US" dirty="0"/>
              <a:t> </a:t>
            </a:r>
            <a:r>
              <a:rPr lang="en-US" dirty="0" err="1"/>
              <a:t>tilldelas</a:t>
            </a:r>
            <a:r>
              <a:rPr lang="en-US" dirty="0"/>
              <a:t> </a:t>
            </a:r>
            <a:r>
              <a:rPr lang="en-US" dirty="0" err="1"/>
              <a:t>uppdraget</a:t>
            </a:r>
            <a:r>
              <a:rPr lang="en-US" dirty="0"/>
              <a:t>.</a:t>
            </a:r>
            <a:endParaRPr lang="en-US" dirty="0">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rPr lang="sv-SE"/>
              <a:t>12</a:t>
            </a:fld>
            <a:endParaRPr lang="sv-SE"/>
          </a:p>
        </p:txBody>
      </p:sp>
    </p:spTree>
    <p:extLst>
      <p:ext uri="{BB962C8B-B14F-4D97-AF65-F5344CB8AC3E}">
        <p14:creationId xmlns:p14="http://schemas.microsoft.com/office/powerpoint/2010/main" val="41419403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cs typeface="Calibri"/>
              </a:rPr>
              <a:t>Ovan exempel illustrerar hur viktningen är avgörande för val av leverantör.</a:t>
            </a:r>
            <a:endParaRPr lang="sv-SE" dirty="0"/>
          </a:p>
          <a:p>
            <a:pPr marL="171450" indent="-171450">
              <a:buFont typeface="Arial"/>
              <a:buChar char="•"/>
            </a:pPr>
            <a:r>
              <a:rPr lang="sv-SE" dirty="0">
                <a:cs typeface="Calibri"/>
              </a:rPr>
              <a:t>I det första exemplet har kontinuiteten viktats högst och den leverantör som fått högsta poäng (5 poäng) vad gäller kontinuitet tilldelas uppdraget</a:t>
            </a:r>
            <a:endParaRPr lang="sv-SE" dirty="0"/>
          </a:p>
          <a:p>
            <a:pPr marL="171450" indent="-171450">
              <a:buFont typeface="Arial"/>
              <a:buChar char="•"/>
            </a:pPr>
            <a:r>
              <a:rPr lang="sv-SE" dirty="0"/>
              <a:t>I det andra exemplet har antal timmar/pass (täckning av uppdraget) viktats högst och den leverantör som fått högsta poäng (5 poäng) vad gäller antal timmar/pass tilldelas uppdraget</a:t>
            </a:r>
          </a:p>
          <a:p>
            <a:pPr marL="171450" indent="-171450">
              <a:buFont typeface="Arial"/>
              <a:buChar char="•"/>
            </a:pPr>
            <a:r>
              <a:rPr lang="sv-SE" dirty="0"/>
              <a:t>Vid lika poäng från flera leverantörer väljs den leverantör vars avropssvar inkommit till beställaren först.</a:t>
            </a:r>
            <a:endParaRPr lang="sv-SE" dirty="0">
              <a:cs typeface="Calibri" panose="020F0502020204030204"/>
            </a:endParaRPr>
          </a:p>
          <a:p>
            <a:pPr marL="171450" indent="-171450">
              <a:buFont typeface="Arial"/>
              <a:buChar char="•"/>
            </a:pPr>
            <a:endParaRPr lang="sv-SE" dirty="0">
              <a:cs typeface="Calibri" panose="020F0502020204030204"/>
            </a:endParaRPr>
          </a:p>
          <a:p>
            <a:pPr marL="171450" indent="-171450">
              <a:buFont typeface="Arial"/>
              <a:buChar char="•"/>
            </a:pPr>
            <a:r>
              <a:rPr lang="sv-SE" dirty="0">
                <a:cs typeface="Calibri" panose="020F0502020204030204"/>
              </a:rPr>
              <a:t>OBS! Visualisera i mall!</a:t>
            </a:r>
          </a:p>
        </p:txBody>
      </p:sp>
      <p:sp>
        <p:nvSpPr>
          <p:cNvPr id="4" name="Platshållare för bildnummer 3"/>
          <p:cNvSpPr>
            <a:spLocks noGrp="1"/>
          </p:cNvSpPr>
          <p:nvPr>
            <p:ph type="sldNum" sz="quarter" idx="5"/>
          </p:nvPr>
        </p:nvSpPr>
        <p:spPr/>
        <p:txBody>
          <a:bodyPr/>
          <a:lstStyle/>
          <a:p>
            <a:fld id="{A962C4AF-BAE9-457B-B65A-212A14943B7C}" type="slidenum">
              <a:rPr lang="sv-SE"/>
              <a:t>13</a:t>
            </a:fld>
            <a:endParaRPr lang="sv-SE"/>
          </a:p>
        </p:txBody>
      </p:sp>
    </p:spTree>
    <p:extLst>
      <p:ext uri="{BB962C8B-B14F-4D97-AF65-F5344CB8AC3E}">
        <p14:creationId xmlns:p14="http://schemas.microsoft.com/office/powerpoint/2010/main" val="30456793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285750" indent="-285750">
              <a:buFont typeface="Arial"/>
              <a:buChar char="•"/>
            </a:pPr>
            <a:r>
              <a:rPr lang="sv-SE" dirty="0">
                <a:cs typeface="Calibri"/>
              </a:rPr>
              <a:t>Behörig beställare skickar ut avropet till samtliga leverantörer, som får inkomma med avropssvar inom en angiven tid</a:t>
            </a:r>
          </a:p>
          <a:p>
            <a:pPr marL="285750" indent="-285750">
              <a:buFont typeface="Arial"/>
              <a:buChar char="•"/>
            </a:pPr>
            <a:r>
              <a:rPr lang="sv-SE" dirty="0">
                <a:cs typeface="Calibri"/>
              </a:rPr>
              <a:t>Behörig beställare är den funktion som är behörig att genomföra avrop på avtalet. Det är ofta en avropsenhet/bemanningsenhet men det ser olika ut i regionerna. Ta reda på vem som är behörig beställare i din region!</a:t>
            </a:r>
          </a:p>
          <a:p>
            <a:pPr marL="285750" indent="-285750">
              <a:buFont typeface="Arial"/>
              <a:buChar char="•"/>
            </a:pPr>
            <a:r>
              <a:rPr lang="sv-SE" dirty="0">
                <a:cs typeface="Calibri"/>
              </a:rPr>
              <a:t>När avropssvaren kommer in ska du bedöma och godkänna de konsulter som presenteras, inom den tidsram som bestämts i det aktuella avropet</a:t>
            </a:r>
          </a:p>
          <a:p>
            <a:pPr marL="285750" indent="-285750">
              <a:buFont typeface="Arial"/>
              <a:buChar char="•"/>
            </a:pPr>
            <a:r>
              <a:rPr lang="sv-SE" dirty="0"/>
              <a:t>Om Beställaren i avropssvar ej får 100% täckning för behovet, kommer kvarstående behov antingen ligga kvar som ej tillsatta arbetspass alternativt avropas på nytt</a:t>
            </a:r>
            <a:endParaRPr lang="sv-SE" dirty="0">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rPr lang="sv-SE"/>
              <a:t>14</a:t>
            </a:fld>
            <a:endParaRPr lang="sv-SE"/>
          </a:p>
        </p:txBody>
      </p:sp>
    </p:spTree>
    <p:extLst>
      <p:ext uri="{BB962C8B-B14F-4D97-AF65-F5344CB8AC3E}">
        <p14:creationId xmlns:p14="http://schemas.microsoft.com/office/powerpoint/2010/main" val="5754279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t>Konsulten ska ha en giltigt ordinarie SITHS e-id (E-legitimation) som används i regionerna idag. Inför konsultens uppdrag hos beställaren, ska leverantören försäkra sig om att konsultens SITHS e-id har tillräckligt med plats för att nya certifikat ska kunna laddas ner.</a:t>
            </a:r>
            <a:endParaRPr lang="sv-SE" dirty="0">
              <a:ea typeface="Calibri" panose="020F0502020204030204"/>
              <a:cs typeface="Calibri" panose="020F0502020204030204"/>
            </a:endParaRPr>
          </a:p>
          <a:p>
            <a:pPr marL="171450" indent="-171450">
              <a:buFont typeface="Arial"/>
              <a:buChar char="•"/>
            </a:pPr>
            <a:r>
              <a:rPr lang="sv-SE" dirty="0"/>
              <a:t>Leverantören ska försäkra sig om att konsulten har tillgång till sina personliga koder och är medveten om det regelverk som gäller för användningen av E-legitimationen.</a:t>
            </a:r>
            <a:endParaRPr lang="sv-SE" dirty="0">
              <a:ea typeface="Calibri"/>
              <a:cs typeface="Calibri"/>
            </a:endParaRPr>
          </a:p>
          <a:p>
            <a:pPr marL="171450" indent="-171450">
              <a:buFont typeface="Arial"/>
              <a:buChar char="•"/>
            </a:pPr>
            <a:r>
              <a:rPr lang="sv-SE" dirty="0"/>
              <a:t>Vi har rätt att vid behov koda passagebehörighet på konsultens kort.</a:t>
            </a:r>
            <a:endParaRPr lang="sv-SE" dirty="0">
              <a:ea typeface="Calibri"/>
              <a:cs typeface="Calibri"/>
            </a:endParaRPr>
          </a:p>
          <a:p>
            <a:pPr marL="171450" indent="-171450">
              <a:buFont typeface="Arial"/>
              <a:buChar char="•"/>
            </a:pPr>
            <a:r>
              <a:rPr lang="sv-SE" dirty="0"/>
              <a:t>Ta reda på vem i din region som du ska rapportera eventuell avsaknad av SITHS-kort till</a:t>
            </a:r>
            <a:endParaRPr lang="sv-SE" dirty="0">
              <a:ea typeface="Calibri"/>
              <a:cs typeface="Calibri"/>
            </a:endParaRPr>
          </a:p>
          <a:p>
            <a:endParaRPr lang="sv-SE" dirty="0">
              <a:ea typeface="Calibri"/>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rPr lang="sv-SE"/>
              <a:t>15</a:t>
            </a:fld>
            <a:endParaRPr lang="sv-SE"/>
          </a:p>
        </p:txBody>
      </p:sp>
    </p:spTree>
    <p:extLst>
      <p:ext uri="{BB962C8B-B14F-4D97-AF65-F5344CB8AC3E}">
        <p14:creationId xmlns:p14="http://schemas.microsoft.com/office/powerpoint/2010/main" val="9739042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t>Chef på avropande enhet/avdelning bedömer den slutgiltiga tidsåtgången för introduktionen efter dialog med leverantören</a:t>
            </a:r>
          </a:p>
          <a:p>
            <a:pPr marL="171450" indent="-171450">
              <a:buFont typeface="Arial"/>
              <a:buChar char="•"/>
            </a:pPr>
            <a:r>
              <a:rPr lang="sv-SE" dirty="0"/>
              <a:t>Genomför och dokumentera tid för introduktion och </a:t>
            </a:r>
            <a:r>
              <a:rPr lang="sv-SE" dirty="0" err="1"/>
              <a:t>ev</a:t>
            </a:r>
            <a:r>
              <a:rPr lang="sv-SE" dirty="0"/>
              <a:t> utbildning – kostnadsfritt för beställande enhet!</a:t>
            </a:r>
            <a:endParaRPr lang="sv-SE" dirty="0">
              <a:cs typeface="Calibri" panose="020F0502020204030204"/>
            </a:endParaRPr>
          </a:p>
          <a:p>
            <a:pPr marL="171450" indent="-171450">
              <a:buFont typeface="Arial"/>
              <a:buChar char="•"/>
            </a:pPr>
            <a:r>
              <a:rPr lang="sv-SE" dirty="0">
                <a:cs typeface="Calibri" panose="020F0502020204030204"/>
              </a:rPr>
              <a:t>*</a:t>
            </a:r>
            <a:r>
              <a:rPr lang="sv-SE" dirty="0"/>
              <a:t>Beställaren har rätt att kräva utbyte av en konsult som beställaren anser sakna erforderlig kompetens. Vite utgår om av beställaren godkänd ersättningskonsult inte erhålls från uppdragets starttid. Dokumentera på vilket sätt kompetensen inte är erforderlig och vid vilket datum och tid kompetensen brustit. För hantering av vite och vitesbelopp, se kommande bilder.</a:t>
            </a:r>
            <a:endParaRPr lang="sv-SE" dirty="0">
              <a:cs typeface="Calibri"/>
            </a:endParaRPr>
          </a:p>
          <a:p>
            <a:endParaRPr lang="sv-SE" dirty="0">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t>16</a:t>
            </a:fld>
            <a:endParaRPr lang="sv-SE"/>
          </a:p>
        </p:txBody>
      </p:sp>
    </p:spTree>
    <p:extLst>
      <p:ext uri="{BB962C8B-B14F-4D97-AF65-F5344CB8AC3E}">
        <p14:creationId xmlns:p14="http://schemas.microsoft.com/office/powerpoint/2010/main" val="42272485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en-US" dirty="0" err="1">
                <a:cs typeface="Calibri"/>
              </a:rPr>
              <a:t>Leverantören</a:t>
            </a:r>
            <a:r>
              <a:rPr lang="en-US" dirty="0">
                <a:cs typeface="Calibri"/>
              </a:rPr>
              <a:t> </a:t>
            </a:r>
            <a:r>
              <a:rPr lang="en-US" dirty="0" err="1">
                <a:cs typeface="Calibri"/>
              </a:rPr>
              <a:t>har</a:t>
            </a:r>
            <a:r>
              <a:rPr lang="en-US" dirty="0">
                <a:cs typeface="Calibri"/>
              </a:rPr>
              <a:t> det </a:t>
            </a:r>
            <a:r>
              <a:rPr lang="en-US" dirty="0" err="1">
                <a:cs typeface="Calibri"/>
              </a:rPr>
              <a:t>fulla</a:t>
            </a:r>
            <a:r>
              <a:rPr lang="en-US" dirty="0">
                <a:cs typeface="Calibri"/>
              </a:rPr>
              <a:t> </a:t>
            </a:r>
            <a:r>
              <a:rPr lang="en-US" dirty="0" err="1">
                <a:cs typeface="Calibri"/>
              </a:rPr>
              <a:t>ansvaret</a:t>
            </a:r>
            <a:r>
              <a:rPr lang="en-US" dirty="0">
                <a:cs typeface="Calibri"/>
              </a:rPr>
              <a:t> för </a:t>
            </a:r>
            <a:r>
              <a:rPr lang="en-US" dirty="0" err="1">
                <a:cs typeface="Calibri"/>
              </a:rPr>
              <a:t>att</a:t>
            </a:r>
            <a:r>
              <a:rPr lang="en-US" dirty="0">
                <a:cs typeface="Calibri"/>
              </a:rPr>
              <a:t> </a:t>
            </a:r>
            <a:r>
              <a:rPr lang="en-US" dirty="0" err="1">
                <a:cs typeface="Calibri"/>
              </a:rPr>
              <a:t>konsulten</a:t>
            </a:r>
            <a:r>
              <a:rPr lang="en-US" dirty="0">
                <a:cs typeface="Calibri"/>
              </a:rPr>
              <a:t> </a:t>
            </a:r>
            <a:r>
              <a:rPr lang="en-US" dirty="0" err="1">
                <a:cs typeface="Calibri"/>
              </a:rPr>
              <a:t>får</a:t>
            </a:r>
            <a:r>
              <a:rPr lang="en-US" dirty="0">
                <a:cs typeface="Calibri"/>
              </a:rPr>
              <a:t> </a:t>
            </a:r>
            <a:r>
              <a:rPr lang="en-US" dirty="0" err="1">
                <a:cs typeface="Calibri"/>
              </a:rPr>
              <a:t>lagstadgad</a:t>
            </a:r>
            <a:r>
              <a:rPr lang="en-US" dirty="0">
                <a:cs typeface="Calibri"/>
              </a:rPr>
              <a:t> </a:t>
            </a:r>
            <a:r>
              <a:rPr lang="en-US" dirty="0" err="1">
                <a:cs typeface="Calibri"/>
              </a:rPr>
              <a:t>dygns</a:t>
            </a:r>
            <a:r>
              <a:rPr lang="en-US" dirty="0">
                <a:cs typeface="Calibri"/>
              </a:rPr>
              <a:t>- </a:t>
            </a:r>
            <a:r>
              <a:rPr lang="en-US" dirty="0" err="1">
                <a:cs typeface="Calibri"/>
              </a:rPr>
              <a:t>och</a:t>
            </a:r>
            <a:r>
              <a:rPr lang="en-US" dirty="0">
                <a:cs typeface="Calibri"/>
              </a:rPr>
              <a:t> </a:t>
            </a:r>
            <a:r>
              <a:rPr lang="en-US" dirty="0" err="1">
                <a:cs typeface="Calibri"/>
              </a:rPr>
              <a:t>veckovila</a:t>
            </a:r>
            <a:r>
              <a:rPr lang="en-US" dirty="0">
                <a:cs typeface="Calibri"/>
              </a:rPr>
              <a:t>, </a:t>
            </a:r>
            <a:r>
              <a:rPr lang="en-US" dirty="0" err="1">
                <a:cs typeface="Calibri"/>
              </a:rPr>
              <a:t>även</a:t>
            </a:r>
            <a:r>
              <a:rPr lang="en-US" dirty="0">
                <a:cs typeface="Calibri"/>
              </a:rPr>
              <a:t> </a:t>
            </a:r>
            <a:r>
              <a:rPr lang="en-US" dirty="0" err="1">
                <a:cs typeface="Calibri"/>
              </a:rPr>
              <a:t>mellan</a:t>
            </a:r>
            <a:r>
              <a:rPr lang="en-US" dirty="0">
                <a:cs typeface="Calibri"/>
              </a:rPr>
              <a:t> </a:t>
            </a:r>
            <a:r>
              <a:rPr lang="en-US" dirty="0" err="1">
                <a:cs typeface="Calibri"/>
              </a:rPr>
              <a:t>uppdragen</a:t>
            </a:r>
            <a:r>
              <a:rPr lang="en-US" dirty="0">
                <a:cs typeface="Calibri"/>
              </a:rPr>
              <a:t>.</a:t>
            </a:r>
          </a:p>
          <a:p>
            <a:pPr marL="171450" indent="-171450">
              <a:buFont typeface="Arial"/>
              <a:buChar char="•"/>
            </a:pPr>
            <a:r>
              <a:rPr lang="sv-SE" dirty="0"/>
              <a:t>*I enlighet med AML 3 kap. 12 § andra stycket.</a:t>
            </a:r>
            <a:endParaRPr lang="en-US" dirty="0">
              <a:cs typeface="Calibri"/>
            </a:endParaRPr>
          </a:p>
          <a:p>
            <a:pPr marL="171450" indent="-171450">
              <a:buFont typeface="Arial"/>
              <a:buChar char="•"/>
            </a:pPr>
            <a:r>
              <a:rPr lang="sv-SE" dirty="0">
                <a:cs typeface="Calibri"/>
              </a:rPr>
              <a:t>Vårdgivaren ansvarar för anmälan enligt Hälso- och sjukvårdslagen och regionens rutiner (OBS! Stäm av fakta)</a:t>
            </a:r>
          </a:p>
          <a:p>
            <a:pPr marL="171450" indent="-171450">
              <a:buFont typeface="Arial"/>
              <a:buChar char="•"/>
            </a:pPr>
            <a:endParaRPr lang="en-US" dirty="0">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rPr lang="sv-SE"/>
              <a:t>17</a:t>
            </a:fld>
            <a:endParaRPr lang="sv-SE"/>
          </a:p>
        </p:txBody>
      </p:sp>
    </p:spTree>
    <p:extLst>
      <p:ext uri="{BB962C8B-B14F-4D97-AF65-F5344CB8AC3E}">
        <p14:creationId xmlns:p14="http://schemas.microsoft.com/office/powerpoint/2010/main" val="27261052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cs typeface="Calibri"/>
              </a:rPr>
              <a:t>Vårdgivaren ansvarar för anmälan enligt Hälso- och sjukvårdslagen och regionens rutiner (OBS! Stäm av fakta)</a:t>
            </a:r>
            <a:endParaRPr lang="en-US" dirty="0">
              <a:cs typeface="Calibri"/>
            </a:endParaRPr>
          </a:p>
          <a:p>
            <a:pPr marL="171450" indent="-171450">
              <a:buFont typeface="Arial"/>
              <a:buChar char="•"/>
            </a:pPr>
            <a:r>
              <a:rPr lang="sv-SE" dirty="0">
                <a:cs typeface="Calibri"/>
              </a:rPr>
              <a:t>Samma rutiner gäller som för egen personal</a:t>
            </a:r>
          </a:p>
          <a:p>
            <a:pPr marL="171450" indent="-171450">
              <a:buFont typeface="Arial"/>
              <a:buChar char="•"/>
            </a:pPr>
            <a:r>
              <a:rPr lang="sv-SE" dirty="0">
                <a:cs typeface="Calibri"/>
              </a:rPr>
              <a:t>För rutiner när konsultens uppdrag avbryts, se kommande bilder avseende avvikelser</a:t>
            </a:r>
          </a:p>
          <a:p>
            <a:pPr marL="171450" indent="-171450">
              <a:buFont typeface="Arial"/>
              <a:buChar char="•"/>
            </a:pPr>
            <a:endParaRPr lang="en-US" dirty="0">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rPr lang="sv-SE"/>
              <a:t>18</a:t>
            </a:fld>
            <a:endParaRPr lang="sv-SE"/>
          </a:p>
        </p:txBody>
      </p:sp>
    </p:spTree>
    <p:extLst>
      <p:ext uri="{BB962C8B-B14F-4D97-AF65-F5344CB8AC3E}">
        <p14:creationId xmlns:p14="http://schemas.microsoft.com/office/powerpoint/2010/main" val="29213303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285750" indent="-285750">
              <a:buFont typeface="Arial"/>
              <a:buChar char="•"/>
            </a:pPr>
            <a:r>
              <a:rPr lang="sv-SE" dirty="0">
                <a:cs typeface="Calibri"/>
              </a:rPr>
              <a:t>Fel och avvikelser enligt avtalet kan delas in i tre delar</a:t>
            </a:r>
          </a:p>
          <a:p>
            <a:pPr marL="285750" indent="-285750">
              <a:buFont typeface="Arial"/>
              <a:buChar char="•"/>
            </a:pPr>
            <a:r>
              <a:rPr lang="sv-SE" dirty="0">
                <a:cs typeface="Calibri"/>
              </a:rPr>
              <a:t>Respektive del förklaras mer i detalj i kommande bilder</a:t>
            </a:r>
          </a:p>
        </p:txBody>
      </p:sp>
      <p:sp>
        <p:nvSpPr>
          <p:cNvPr id="4" name="Platshållare för bildnummer 3"/>
          <p:cNvSpPr>
            <a:spLocks noGrp="1"/>
          </p:cNvSpPr>
          <p:nvPr>
            <p:ph type="sldNum" sz="quarter" idx="5"/>
          </p:nvPr>
        </p:nvSpPr>
        <p:spPr/>
        <p:txBody>
          <a:bodyPr/>
          <a:lstStyle/>
          <a:p>
            <a:fld id="{A962C4AF-BAE9-457B-B65A-212A14943B7C}" type="slidenum">
              <a:rPr lang="sv-SE"/>
              <a:t>19</a:t>
            </a:fld>
            <a:endParaRPr lang="sv-SE"/>
          </a:p>
        </p:txBody>
      </p:sp>
    </p:spTree>
    <p:extLst>
      <p:ext uri="{BB962C8B-B14F-4D97-AF65-F5344CB8AC3E}">
        <p14:creationId xmlns:p14="http://schemas.microsoft.com/office/powerpoint/2010/main" val="31343364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cs typeface="Calibri"/>
              </a:rPr>
              <a:t>Om godkänd ersättningskonsult inte erhålls från uppdragets starttid utgår omedelbart, oavsett anledning till frånvaro (sjukdom, olycksfall, </a:t>
            </a:r>
            <a:r>
              <a:rPr lang="sv-SE" dirty="0" err="1">
                <a:cs typeface="Calibri"/>
              </a:rPr>
              <a:t>vabb</a:t>
            </a:r>
            <a:r>
              <a:rPr lang="sv-SE" dirty="0">
                <a:cs typeface="Calibri"/>
              </a:rPr>
              <a:t>, föräldraledighet </a:t>
            </a:r>
            <a:r>
              <a:rPr lang="sv-SE" dirty="0" err="1">
                <a:cs typeface="Calibri"/>
              </a:rPr>
              <a:t>etc</a:t>
            </a:r>
            <a:r>
              <a:rPr lang="sv-SE" dirty="0">
                <a:cs typeface="Calibri"/>
              </a:rPr>
              <a:t>)</a:t>
            </a:r>
            <a:endParaRPr lang="sv-SE" dirty="0"/>
          </a:p>
          <a:p>
            <a:pPr marL="171450" indent="-171450">
              <a:buFont typeface="Arial"/>
              <a:buChar char="•"/>
            </a:pPr>
            <a:r>
              <a:rPr lang="sv-SE" dirty="0"/>
              <a:t>Vite utgår även om beställaren bemannar uppdraget via annan leverantör eller med egen personal inom regionen</a:t>
            </a:r>
          </a:p>
          <a:p>
            <a:pPr marL="171450" indent="-171450">
              <a:buFont typeface="Arial"/>
              <a:buChar char="•"/>
            </a:pPr>
            <a:r>
              <a:rPr lang="sv-SE" dirty="0">
                <a:cs typeface="Calibri"/>
              </a:rPr>
              <a:t>För aktuella vitesnivåer, se kommande bild. </a:t>
            </a:r>
            <a:endParaRPr lang="sv-SE"/>
          </a:p>
          <a:p>
            <a:pPr marL="171450" indent="-171450">
              <a:buFont typeface="Arial"/>
              <a:buChar char="•"/>
            </a:pPr>
            <a:r>
              <a:rPr lang="sv-SE" dirty="0"/>
              <a:t>Dokumentera och rapportera frånvaron enligt de riktlinjer som gäller i din region</a:t>
            </a:r>
            <a:endParaRPr lang="sv-SE" dirty="0">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t>20</a:t>
            </a:fld>
            <a:endParaRPr lang="sv-SE"/>
          </a:p>
        </p:txBody>
      </p:sp>
    </p:spTree>
    <p:extLst>
      <p:ext uri="{BB962C8B-B14F-4D97-AF65-F5344CB8AC3E}">
        <p14:creationId xmlns:p14="http://schemas.microsoft.com/office/powerpoint/2010/main" val="1612387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cs typeface="Calibri"/>
              </a:rPr>
              <a:t>Arbetet med den samordnade upphandlingen av hyrpersonal har pågått under flera års tid. Regiondirektörerna i samtliga 21 regioner beslutade i december 2019 om en gemensam upphandling av hyrpersonal i vården. Samtliga regioner deltar och projektet har pågått sedan i februari 2021.</a:t>
            </a:r>
            <a:endParaRPr lang="sv-SE" dirty="0"/>
          </a:p>
          <a:p>
            <a:pPr marL="171450" indent="-171450">
              <a:buFont typeface="Arial"/>
              <a:buChar char="•"/>
            </a:pPr>
            <a:r>
              <a:rPr lang="sv-SE" dirty="0"/>
              <a:t>Regionerna går in i avtalet vid olika tidpunkter, utifrån när det egna regionala avtalet löper ut.</a:t>
            </a:r>
            <a:endParaRPr lang="sv-SE" dirty="0">
              <a:cs typeface="Calibri"/>
            </a:endParaRPr>
          </a:p>
          <a:p>
            <a:pPr marL="171450" indent="-171450">
              <a:buFont typeface="Arial"/>
              <a:buChar char="•"/>
            </a:pPr>
            <a:r>
              <a:rPr lang="sv-SE" dirty="0">
                <a:cs typeface="Calibri"/>
              </a:rPr>
              <a:t>Nya leverantörer kan ansluta till avtalet två ggr per år, i oktober och maj.</a:t>
            </a:r>
          </a:p>
          <a:p>
            <a:pPr marL="171450" indent="-171450">
              <a:buFont typeface="Arial"/>
              <a:buChar char="•"/>
            </a:pPr>
            <a:r>
              <a:rPr lang="sv-SE" dirty="0"/>
              <a:t>I Norra sjukvårdsregionen (Jämtland/Härjedalen, Västernorrland, Västerbotten och Norrbotten) gäller särskilda villkor kring reseschablon vid köp av inhyrd personal.</a:t>
            </a:r>
          </a:p>
          <a:p>
            <a:pPr marL="171450" indent="-171450">
              <a:buFont typeface="Arial"/>
              <a:buChar char="•"/>
            </a:pPr>
            <a:r>
              <a:rPr lang="sv-SE" dirty="0">
                <a:cs typeface="Calibri"/>
              </a:rPr>
              <a:t>För ersättningsnivåer, se kommande sidor</a:t>
            </a:r>
          </a:p>
          <a:p>
            <a:pPr marL="171450" indent="-171450">
              <a:buFont typeface="Arial"/>
              <a:buChar char="•"/>
            </a:pPr>
            <a:r>
              <a:rPr lang="sv-SE" dirty="0">
                <a:cs typeface="Calibri"/>
              </a:rPr>
              <a:t>Karens om 12 månader innebär att hyrpersonal inte får vara eller ha varit anställd i den region som avropet sker ifrån, under de senaste tolv (12) månaderna före ett uppdrag. Detta gäller oavsett anställningsform eller tjänst. Vid timanställning gäller karensen från senast arbetat pass/timme.</a:t>
            </a:r>
          </a:p>
        </p:txBody>
      </p:sp>
      <p:sp>
        <p:nvSpPr>
          <p:cNvPr id="4" name="Platshållare för bildnummer 3"/>
          <p:cNvSpPr>
            <a:spLocks noGrp="1"/>
          </p:cNvSpPr>
          <p:nvPr>
            <p:ph type="sldNum" sz="quarter" idx="5"/>
          </p:nvPr>
        </p:nvSpPr>
        <p:spPr/>
        <p:txBody>
          <a:bodyPr/>
          <a:lstStyle/>
          <a:p>
            <a:fld id="{A962C4AF-BAE9-457B-B65A-212A14943B7C}" type="slidenum">
              <a:rPr lang="sv-SE"/>
              <a:t>3</a:t>
            </a:fld>
            <a:endParaRPr lang="sv-SE"/>
          </a:p>
        </p:txBody>
      </p:sp>
    </p:spTree>
    <p:extLst>
      <p:ext uri="{BB962C8B-B14F-4D97-AF65-F5344CB8AC3E}">
        <p14:creationId xmlns:p14="http://schemas.microsoft.com/office/powerpoint/2010/main" val="13891684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cs typeface="Calibri"/>
              </a:rPr>
              <a:t>Leverantören ska få information om varför utbyte krävs. Vem eller vilken funktion som informerar leverantören skiljer sig åt mellan regionerna – ta reda på vad som gäller i din region!</a:t>
            </a:r>
          </a:p>
          <a:p>
            <a:pPr marL="171450" indent="-171450">
              <a:buFont typeface="Arial"/>
              <a:buChar char="•"/>
            </a:pPr>
            <a:r>
              <a:rPr lang="sv-SE" dirty="0"/>
              <a:t>Dokumentera och rapportera bristen enligt de riktlinjer som gäller i din region</a:t>
            </a:r>
            <a:endParaRPr lang="sv-SE" dirty="0">
              <a:cs typeface="Calibri"/>
            </a:endParaRPr>
          </a:p>
          <a:p>
            <a:pPr marL="171450" indent="-171450">
              <a:buFont typeface="Arial"/>
              <a:buChar char="•"/>
            </a:pPr>
            <a:r>
              <a:rPr lang="sv-SE" dirty="0"/>
              <a:t>För aktuella vitesnivåer, se nästa bild. </a:t>
            </a:r>
            <a:endParaRPr lang="sv-SE" dirty="0">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t>21</a:t>
            </a:fld>
            <a:endParaRPr lang="sv-SE"/>
          </a:p>
        </p:txBody>
      </p:sp>
    </p:spTree>
    <p:extLst>
      <p:ext uri="{BB962C8B-B14F-4D97-AF65-F5344CB8AC3E}">
        <p14:creationId xmlns:p14="http://schemas.microsoft.com/office/powerpoint/2010/main" val="26518319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lnSpc>
                <a:spcPct val="90000"/>
              </a:lnSpc>
              <a:spcBef>
                <a:spcPts val="1000"/>
              </a:spcBef>
              <a:buFont typeface="Arial,Sans-Serif"/>
              <a:buChar char="•"/>
            </a:pPr>
            <a:r>
              <a:rPr lang="sv-SE" dirty="0"/>
              <a:t>Leverantören kontaktar beställare/verksamhet på central eller lokal nivå i syfte att undersöka behov eller erbjuda konsult. Exempelvis är följande skrivning ej tillåten: ”Vi har en konsult som är tillgänglig under v.20. Finns det något behov på er verksamhet?”</a:t>
            </a:r>
            <a:endParaRPr lang="en-US" dirty="0"/>
          </a:p>
          <a:p>
            <a:pPr marL="171450" indent="-171450">
              <a:lnSpc>
                <a:spcPct val="90000"/>
              </a:lnSpc>
              <a:spcBef>
                <a:spcPts val="1000"/>
              </a:spcBef>
              <a:buFont typeface="Arial,Sans-Serif"/>
              <a:buChar char="•"/>
            </a:pPr>
            <a:r>
              <a:rPr lang="sv-SE" dirty="0"/>
              <a:t>Leverantören får inte använda sig av aktiv rekrytering av beställarens medarbetare på dennes arbetsplats. Detta innebär till exempel att leverantören inte får skicka e-post i rekryterings- eller marknadsföringssyfte till beställarens medarbetares e-post i arbetet. Inte heller får leverantören dela ut flyers eller liknande till beställarens medarbetare när dessa befinner sig på arbetsplatsen.</a:t>
            </a:r>
          </a:p>
          <a:p>
            <a:pPr>
              <a:buFont typeface="Arial"/>
              <a:buChar char="•"/>
            </a:pPr>
            <a:r>
              <a:rPr lang="sv-SE" dirty="0"/>
              <a:t>Leverantören har inte rätt att använda regionens namn i externa marknadsföringssammanhang för nyrekryterings eller </a:t>
            </a:r>
            <a:r>
              <a:rPr lang="sv-SE" err="1"/>
              <a:t>nykundsanskaffning</a:t>
            </a:r>
            <a:r>
              <a:rPr lang="sv-SE" dirty="0"/>
              <a:t> utan att i förväg ha inhämtat skriftligt medgivande till detta från övergripande avtalsförvaltare. Följande exempel på skrivning vid annonsering är därmed inte tillåten: ”Till Skånes universitetssjukhus, avdelning 47, söker vi legitimerad sjuksköterska för genomförande av uppdrag.”</a:t>
            </a:r>
          </a:p>
          <a:p>
            <a:pPr>
              <a:buFont typeface="Arial"/>
              <a:buChar char="•"/>
            </a:pPr>
            <a:r>
              <a:rPr lang="sv-SE" dirty="0"/>
              <a:t>Dokumentera och rapportera bristen enligt de riktlinjer som gäller i din region</a:t>
            </a:r>
          </a:p>
          <a:p>
            <a:pPr>
              <a:buFont typeface="Arial"/>
              <a:buChar char="•"/>
            </a:pPr>
            <a:r>
              <a:rPr lang="sv-SE" dirty="0"/>
              <a:t> Administration av vite skiljer sig åt - ta reda på vad som gäller i din region!</a:t>
            </a:r>
            <a:endParaRPr lang="sv-SE" dirty="0">
              <a:cs typeface="Calibri" panose="020F0502020204030204"/>
            </a:endParaRPr>
          </a:p>
        </p:txBody>
      </p:sp>
      <p:sp>
        <p:nvSpPr>
          <p:cNvPr id="4" name="Platshållare för bildnummer 3"/>
          <p:cNvSpPr>
            <a:spLocks noGrp="1"/>
          </p:cNvSpPr>
          <p:nvPr>
            <p:ph type="sldNum" sz="quarter" idx="5"/>
          </p:nvPr>
        </p:nvSpPr>
        <p:spPr/>
        <p:txBody>
          <a:bodyPr/>
          <a:lstStyle/>
          <a:p>
            <a:fld id="{A962C4AF-BAE9-457B-B65A-212A14943B7C}" type="slidenum">
              <a:t>22</a:t>
            </a:fld>
            <a:endParaRPr lang="sv-SE"/>
          </a:p>
        </p:txBody>
      </p:sp>
    </p:spTree>
    <p:extLst>
      <p:ext uri="{BB962C8B-B14F-4D97-AF65-F5344CB8AC3E}">
        <p14:creationId xmlns:p14="http://schemas.microsoft.com/office/powerpoint/2010/main" val="35267190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t>Administration av vite skiljer sig åt - ta reda på vad som gäller i din region!</a:t>
            </a:r>
            <a:endParaRPr lang="sv-SE">
              <a:cs typeface="Calibri" panose="020F0502020204030204"/>
            </a:endParaRPr>
          </a:p>
          <a:p>
            <a:pPr marL="171450" indent="-171450">
              <a:buFont typeface="Arial"/>
              <a:buChar char="•"/>
            </a:pPr>
            <a:r>
              <a:rPr lang="sv-SE"/>
              <a:t>Observera att prisjustering görs en gång per år, preliminärt fr om den 1 januari 2025. Nya vitesnivåer kommuniceras i samband med det.</a:t>
            </a:r>
          </a:p>
          <a:p>
            <a:pPr marL="171450" indent="-171450">
              <a:buFont typeface="Arial"/>
              <a:buChar char="•"/>
            </a:pPr>
            <a:endParaRPr lang="sv-SE" dirty="0">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rPr lang="sv-SE"/>
              <a:t>23</a:t>
            </a:fld>
            <a:endParaRPr lang="sv-SE"/>
          </a:p>
        </p:txBody>
      </p:sp>
    </p:spTree>
    <p:extLst>
      <p:ext uri="{BB962C8B-B14F-4D97-AF65-F5344CB8AC3E}">
        <p14:creationId xmlns:p14="http://schemas.microsoft.com/office/powerpoint/2010/main" val="3175491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i="1" dirty="0">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rPr lang="sv-SE"/>
              <a:t>24</a:t>
            </a:fld>
            <a:endParaRPr lang="sv-SE"/>
          </a:p>
        </p:txBody>
      </p:sp>
    </p:spTree>
    <p:extLst>
      <p:ext uri="{BB962C8B-B14F-4D97-AF65-F5344CB8AC3E}">
        <p14:creationId xmlns:p14="http://schemas.microsoft.com/office/powerpoint/2010/main" val="32920661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lnSpc>
                <a:spcPct val="90000"/>
              </a:lnSpc>
              <a:spcBef>
                <a:spcPts val="1000"/>
              </a:spcBef>
              <a:buFont typeface="Arial"/>
              <a:buChar char="•"/>
            </a:pPr>
            <a:r>
              <a:rPr lang="sv-SE" dirty="0">
                <a:cs typeface="Calibri"/>
              </a:rPr>
              <a:t>Under uppsägningstiden utgår ersättning enligt överenskommelse i avropet</a:t>
            </a:r>
          </a:p>
          <a:p>
            <a:pPr marL="171450" indent="-171450">
              <a:lnSpc>
                <a:spcPct val="90000"/>
              </a:lnSpc>
              <a:spcBef>
                <a:spcPts val="1000"/>
              </a:spcBef>
              <a:buFont typeface="Arial"/>
              <a:buChar char="•"/>
            </a:pPr>
            <a:r>
              <a:rPr lang="sv-SE" dirty="0">
                <a:cs typeface="Calibri"/>
              </a:rPr>
              <a:t>Innan tilldelning av avrop skett kan ett avrop återtas utan kostnad</a:t>
            </a:r>
          </a:p>
          <a:p>
            <a:pPr marL="171450" indent="-171450">
              <a:lnSpc>
                <a:spcPct val="90000"/>
              </a:lnSpc>
              <a:spcBef>
                <a:spcPts val="1000"/>
              </a:spcBef>
              <a:buFont typeface="Arial"/>
              <a:buChar char="•"/>
            </a:pPr>
            <a:r>
              <a:rPr lang="sv-SE" dirty="0">
                <a:cs typeface="Calibri"/>
              </a:rPr>
              <a:t>Endast behörig beställare har rätt att genomföra avbokning – ta reda på vem som är behörig beställare i din region</a:t>
            </a:r>
          </a:p>
          <a:p>
            <a:pPr>
              <a:lnSpc>
                <a:spcPct val="90000"/>
              </a:lnSpc>
              <a:spcBef>
                <a:spcPts val="1000"/>
              </a:spcBef>
            </a:pPr>
            <a:endParaRPr lang="sv-SE" dirty="0">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rPr lang="sv-SE"/>
              <a:t>25</a:t>
            </a:fld>
            <a:endParaRPr lang="sv-SE"/>
          </a:p>
        </p:txBody>
      </p:sp>
    </p:spTree>
    <p:extLst>
      <p:ext uri="{BB962C8B-B14F-4D97-AF65-F5344CB8AC3E}">
        <p14:creationId xmlns:p14="http://schemas.microsoft.com/office/powerpoint/2010/main" val="27476657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lnSpc>
                <a:spcPct val="90000"/>
              </a:lnSpc>
              <a:spcBef>
                <a:spcPts val="1000"/>
              </a:spcBef>
              <a:buFont typeface="Arial"/>
              <a:buChar char="•"/>
            </a:pPr>
            <a:r>
              <a:rPr lang="sv-SE" dirty="0"/>
              <a:t>I det fall omdisponering från en zon till en annan äger rum, har leverantören rätt att fakturera den timersättning som är högst av dessa två. </a:t>
            </a:r>
            <a:endParaRPr lang="sv-SE" i="1">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rPr lang="sv-SE"/>
              <a:t>26</a:t>
            </a:fld>
            <a:endParaRPr lang="sv-SE"/>
          </a:p>
        </p:txBody>
      </p:sp>
    </p:spTree>
    <p:extLst>
      <p:ext uri="{BB962C8B-B14F-4D97-AF65-F5344CB8AC3E}">
        <p14:creationId xmlns:p14="http://schemas.microsoft.com/office/powerpoint/2010/main" val="42848239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t>Om det ursprungliga uppdraget omfattar tre (3) veckor, får därmed uppdraget maximalt förlängas med tre (3) veckor. Därefter ska behörig beställare gå ut med avrop till samtliga avtalade Leverantörer. </a:t>
            </a:r>
          </a:p>
          <a:p>
            <a:pPr marL="171450" indent="-171450">
              <a:buFont typeface="Arial"/>
              <a:buChar char="•"/>
            </a:pPr>
            <a:r>
              <a:rPr lang="sv-SE" dirty="0"/>
              <a:t>Konsulten ska vid förlängning av uppdrag, vara anställd av samma Leverantör som vid det ursprungliga uppdraget.</a:t>
            </a:r>
            <a:endParaRPr lang="sv-SE" dirty="0">
              <a:cs typeface="Calibri"/>
            </a:endParaRPr>
          </a:p>
          <a:p>
            <a:pPr>
              <a:lnSpc>
                <a:spcPct val="90000"/>
              </a:lnSpc>
              <a:spcBef>
                <a:spcPts val="1000"/>
              </a:spcBef>
            </a:pPr>
            <a:endParaRPr lang="sv-SE" i="1" dirty="0">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rPr lang="sv-SE"/>
              <a:t>27</a:t>
            </a:fld>
            <a:endParaRPr lang="sv-SE"/>
          </a:p>
        </p:txBody>
      </p:sp>
    </p:spTree>
    <p:extLst>
      <p:ext uri="{BB962C8B-B14F-4D97-AF65-F5344CB8AC3E}">
        <p14:creationId xmlns:p14="http://schemas.microsoft.com/office/powerpoint/2010/main" val="39358008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t> Krav på information i fakturan kan komma ändras under avtalstiden</a:t>
            </a:r>
            <a:endParaRPr lang="en-US" dirty="0">
              <a:cs typeface="Calibri"/>
            </a:endParaRPr>
          </a:p>
          <a:p>
            <a:pPr marL="171450" indent="-171450">
              <a:buFont typeface="Arial"/>
              <a:buChar char="•"/>
            </a:pPr>
            <a:r>
              <a:rPr lang="sv-SE" dirty="0"/>
              <a:t>*med undantag för Norra sjukvårdsregionen, där leverantören kan fakturera en reseschablon </a:t>
            </a:r>
            <a:endParaRPr lang="sv-SE" dirty="0">
              <a:cs typeface="Calibri"/>
            </a:endParaRPr>
          </a:p>
          <a:p>
            <a:pPr marL="171450" indent="-171450">
              <a:lnSpc>
                <a:spcPct val="90000"/>
              </a:lnSpc>
              <a:spcBef>
                <a:spcPts val="1000"/>
              </a:spcBef>
              <a:buFont typeface="Arial"/>
              <a:buChar char="•"/>
            </a:pPr>
            <a:r>
              <a:rPr lang="sv-SE" dirty="0"/>
              <a:t>Om fakturauppgifterna inte stämmer överens med avtalspunkten </a:t>
            </a:r>
            <a:r>
              <a:rPr lang="sv-SE" i="1" dirty="0"/>
              <a:t>Fakturerings- och betalningsvillkor: </a:t>
            </a:r>
            <a:r>
              <a:rPr lang="sv-SE" dirty="0"/>
              <a:t>avgift 2 000 SEK</a:t>
            </a:r>
            <a:endParaRPr lang="sv-SE" dirty="0">
              <a:cs typeface="Calibri" panose="020F0502020204030204"/>
            </a:endParaRPr>
          </a:p>
        </p:txBody>
      </p:sp>
      <p:sp>
        <p:nvSpPr>
          <p:cNvPr id="4" name="Platshållare för bildnummer 3"/>
          <p:cNvSpPr>
            <a:spLocks noGrp="1"/>
          </p:cNvSpPr>
          <p:nvPr>
            <p:ph type="sldNum" sz="quarter" idx="5"/>
          </p:nvPr>
        </p:nvSpPr>
        <p:spPr/>
        <p:txBody>
          <a:bodyPr/>
          <a:lstStyle/>
          <a:p>
            <a:fld id="{A962C4AF-BAE9-457B-B65A-212A14943B7C}" type="slidenum">
              <a:rPr lang="sv-SE"/>
              <a:t>28</a:t>
            </a:fld>
            <a:endParaRPr lang="sv-SE"/>
          </a:p>
        </p:txBody>
      </p:sp>
    </p:spTree>
    <p:extLst>
      <p:ext uri="{BB962C8B-B14F-4D97-AF65-F5344CB8AC3E}">
        <p14:creationId xmlns:p14="http://schemas.microsoft.com/office/powerpoint/2010/main" val="139551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cs typeface="Calibri"/>
              </a:rPr>
              <a:t>Inför att uppdrag avropas på avtalet är det flera saker du som chef behöver känna till och ta ställning till:</a:t>
            </a:r>
          </a:p>
          <a:p>
            <a:pPr marL="171450" indent="-171450">
              <a:buFont typeface="Arial"/>
              <a:buChar char="•"/>
            </a:pPr>
            <a:r>
              <a:rPr lang="sv-SE" dirty="0"/>
              <a:t>Avtalet omfattar läkare och sjuksköterskor, samtliga specialiteter. Ta ställning till vilken/vilka kompetenser du har behov av. Kan flera kompetenser accepteras? Rangordna i så fall kompetenserna, 1-4. </a:t>
            </a:r>
            <a:endParaRPr lang="sv-SE">
              <a:cs typeface="Calibri"/>
            </a:endParaRPr>
          </a:p>
          <a:p>
            <a:pPr marL="171450" indent="-171450">
              <a:buFont typeface="Arial"/>
              <a:buChar char="•"/>
            </a:pPr>
            <a:r>
              <a:rPr lang="sv-SE" dirty="0">
                <a:cs typeface="Calibri"/>
              </a:rPr>
              <a:t>För aktuella ersättningsnivåer, se kommande sidor. Kontrollera mot budget.</a:t>
            </a:r>
          </a:p>
          <a:p>
            <a:pPr marL="171450" indent="-171450">
              <a:lnSpc>
                <a:spcPct val="90000"/>
              </a:lnSpc>
              <a:spcBef>
                <a:spcPts val="1000"/>
              </a:spcBef>
              <a:buFont typeface="Arial"/>
              <a:buChar char="•"/>
            </a:pPr>
            <a:r>
              <a:rPr lang="sv-SE" dirty="0"/>
              <a:t>Ange tidsperiod och schema för uppdraget. Avtalet begränsar tid per uppdrag till 12 månader. Obs! Andra begränsningar kan gälla i din region – kontrollera vad som gäller.</a:t>
            </a:r>
            <a:endParaRPr lang="sv-SE">
              <a:cs typeface="Calibri"/>
            </a:endParaRPr>
          </a:p>
          <a:p>
            <a:pPr marL="171450" indent="-171450">
              <a:lnSpc>
                <a:spcPct val="90000"/>
              </a:lnSpc>
              <a:spcBef>
                <a:spcPts val="1000"/>
              </a:spcBef>
              <a:buFont typeface="Arial"/>
              <a:buChar char="•"/>
            </a:pPr>
            <a:r>
              <a:rPr lang="sv-SE"/>
              <a:t>Påbörja processen i god tid utifrån riktlinjerna i din region!</a:t>
            </a:r>
          </a:p>
          <a:p>
            <a:pPr marL="171450" indent="-171450">
              <a:lnSpc>
                <a:spcPct val="90000"/>
              </a:lnSpc>
              <a:spcBef>
                <a:spcPts val="1000"/>
              </a:spcBef>
              <a:buFont typeface="Arial"/>
              <a:buChar char="•"/>
            </a:pPr>
            <a:endParaRPr lang="sv-SE" dirty="0">
              <a:cs typeface="Calibri"/>
            </a:endParaRPr>
          </a:p>
          <a:p>
            <a:pPr lvl="1">
              <a:lnSpc>
                <a:spcPct val="90000"/>
              </a:lnSpc>
              <a:spcBef>
                <a:spcPts val="500"/>
              </a:spcBef>
            </a:pPr>
            <a:endParaRPr lang="sv-SE" dirty="0">
              <a:cs typeface="Calibri"/>
            </a:endParaRPr>
          </a:p>
          <a:p>
            <a:endParaRPr lang="sv-SE" dirty="0">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rPr lang="sv-SE"/>
              <a:t>4</a:t>
            </a:fld>
            <a:endParaRPr lang="sv-SE"/>
          </a:p>
        </p:txBody>
      </p:sp>
    </p:spTree>
    <p:extLst>
      <p:ext uri="{BB962C8B-B14F-4D97-AF65-F5344CB8AC3E}">
        <p14:creationId xmlns:p14="http://schemas.microsoft.com/office/powerpoint/2010/main" val="2651556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*Helgdag avser: första maj, </a:t>
            </a:r>
            <a:r>
              <a:rPr lang="sv-SE" dirty="0" err="1"/>
              <a:t>kristi</a:t>
            </a:r>
            <a:r>
              <a:rPr lang="sv-SE" dirty="0"/>
              <a:t> himmelsfärdsdag, nationaldagen och alla helgonsdag </a:t>
            </a:r>
          </a:p>
          <a:p>
            <a:r>
              <a:rPr lang="sv-SE" dirty="0"/>
              <a:t>**Storhelg avser: nyårsdagen, trettondagen, långfredagen, påskdagen, annandag påsk, midsommardagen, juldagen, annandagen, påsk- midsommar- jul och nyårsafton. </a:t>
            </a:r>
          </a:p>
          <a:p>
            <a:r>
              <a:rPr lang="sv-SE" dirty="0"/>
              <a:t>***Till exempel om läkare med specialistläkarkompetens inom internmedicin hyrs in för uppdrag till en vårdcentral där specialist i allmänmedicin efterfrågats.</a:t>
            </a:r>
          </a:p>
          <a:p>
            <a:endParaRPr lang="sv-SE" dirty="0">
              <a:cs typeface="Calibri"/>
            </a:endParaRPr>
          </a:p>
          <a:p>
            <a:r>
              <a:rPr lang="sv-SE" dirty="0">
                <a:cs typeface="Calibri"/>
              </a:rPr>
              <a:t>Observera att prisjustering görs en gång per år, preliminärt fr om den 1 januari 2025. Nya priser kommuniceras i samband med det.</a:t>
            </a:r>
          </a:p>
        </p:txBody>
      </p:sp>
      <p:sp>
        <p:nvSpPr>
          <p:cNvPr id="4" name="Platshållare för bildnummer 3"/>
          <p:cNvSpPr>
            <a:spLocks noGrp="1"/>
          </p:cNvSpPr>
          <p:nvPr>
            <p:ph type="sldNum" sz="quarter" idx="5"/>
          </p:nvPr>
        </p:nvSpPr>
        <p:spPr/>
        <p:txBody>
          <a:bodyPr/>
          <a:lstStyle/>
          <a:p>
            <a:fld id="{A962C4AF-BAE9-457B-B65A-212A14943B7C}" type="slidenum">
              <a:rPr lang="sv-SE"/>
              <a:t>5</a:t>
            </a:fld>
            <a:endParaRPr lang="sv-SE"/>
          </a:p>
        </p:txBody>
      </p:sp>
    </p:spTree>
    <p:extLst>
      <p:ext uri="{BB962C8B-B14F-4D97-AF65-F5344CB8AC3E}">
        <p14:creationId xmlns:p14="http://schemas.microsoft.com/office/powerpoint/2010/main" val="20516831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*Helgdag avser: första maj, </a:t>
            </a:r>
            <a:r>
              <a:rPr lang="sv-SE" dirty="0" err="1"/>
              <a:t>kristi</a:t>
            </a:r>
            <a:r>
              <a:rPr lang="sv-SE" dirty="0"/>
              <a:t> himmelsfärdsdag, nationaldagen och alla helgonsdag </a:t>
            </a:r>
          </a:p>
          <a:p>
            <a:r>
              <a:rPr lang="sv-SE" dirty="0"/>
              <a:t>**Storhelg avser: nyårsdagen, trettondagen, långfredagen, påskdagen, annandag påsk, midsommardagen, juldagen, annandagen, påsk- midsommar- jul och nyårsafton</a:t>
            </a:r>
          </a:p>
          <a:p>
            <a:endParaRPr lang="sv-SE" dirty="0">
              <a:cs typeface="Calibri"/>
            </a:endParaRPr>
          </a:p>
          <a:p>
            <a:endParaRPr lang="sv-SE" dirty="0"/>
          </a:p>
          <a:p>
            <a:r>
              <a:rPr lang="sv-SE" dirty="0"/>
              <a:t>Observera att prisjustering görs en gång per år, preliminärt fr om den 1 januari 2025. Nya priser kommuniceras i samband med det.</a:t>
            </a:r>
            <a:endParaRPr lang="sv-SE" dirty="0">
              <a:cs typeface="Calibri" panose="020F0502020204030204"/>
            </a:endParaRPr>
          </a:p>
        </p:txBody>
      </p:sp>
      <p:sp>
        <p:nvSpPr>
          <p:cNvPr id="4" name="Platshållare för bildnummer 3"/>
          <p:cNvSpPr>
            <a:spLocks noGrp="1"/>
          </p:cNvSpPr>
          <p:nvPr>
            <p:ph type="sldNum" sz="quarter" idx="5"/>
          </p:nvPr>
        </p:nvSpPr>
        <p:spPr/>
        <p:txBody>
          <a:bodyPr/>
          <a:lstStyle/>
          <a:p>
            <a:fld id="{A962C4AF-BAE9-457B-B65A-212A14943B7C}" type="slidenum">
              <a:rPr lang="sv-SE"/>
              <a:t>6</a:t>
            </a:fld>
            <a:endParaRPr lang="sv-SE"/>
          </a:p>
        </p:txBody>
      </p:sp>
    </p:spTree>
    <p:extLst>
      <p:ext uri="{BB962C8B-B14F-4D97-AF65-F5344CB8AC3E}">
        <p14:creationId xmlns:p14="http://schemas.microsoft.com/office/powerpoint/2010/main" val="269947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t>Utöver timpris i tillämpas reseschablon vid köp av inhyrd personal inom region Jämtland/Härjedalen, Västernorrland, Västerbotten och Norrbotten. </a:t>
            </a:r>
            <a:endParaRPr lang="sv-SE" dirty="0">
              <a:cs typeface="Calibri" panose="020F0502020204030204"/>
            </a:endParaRPr>
          </a:p>
          <a:p>
            <a:pPr marL="171450" indent="-171450">
              <a:buFont typeface="Arial"/>
              <a:buChar char="•"/>
            </a:pPr>
            <a:r>
              <a:rPr lang="sv-SE" dirty="0"/>
              <a:t>Reseschablonen avser konsults resor från bostadsort till tjänstgöringsort, avstånd beräknas genom kortaste bilväg enkel resa. Reseschablonen avser både tur- och returresa och tillämpas en gång per 14 dagar. Vid uppdrag kortare än 14 dagar kan schablonersättning utgå i de fall avropet är kortare än 14 dagar. Det är upp till varje region att besluta om vad som ska gälla vid uppdrag kortare än 14 dagar – ta reda på vad som gäller i din region.</a:t>
            </a:r>
            <a:endParaRPr lang="sv-SE" dirty="0">
              <a:cs typeface="Calibri"/>
            </a:endParaRPr>
          </a:p>
          <a:p>
            <a:pPr marL="171450" indent="-171450">
              <a:buFont typeface="Arial"/>
              <a:buChar char="•"/>
            </a:pPr>
            <a:r>
              <a:rPr lang="sv-SE" dirty="0"/>
              <a:t>Leverantören fakturerar beställaren reseschablon utefter tabellen. Leverantör kan bara fakturera reseschablon i de fall konsulten faktiskt har rest till uppdrag hos beställaren. </a:t>
            </a:r>
            <a:endParaRPr lang="sv-SE" dirty="0">
              <a:cs typeface="Calibri" panose="020F0502020204030204"/>
            </a:endParaRPr>
          </a:p>
          <a:p>
            <a:pPr marL="171450" indent="-171450">
              <a:buFont typeface="Arial"/>
              <a:buChar char="•"/>
            </a:pPr>
            <a:r>
              <a:rPr lang="sv-SE" dirty="0"/>
              <a:t>Leverantören kan på uppmaning av beställaren behöva uppvisa dokumentation om genomförda resor. Beställaren förbehåller sig rätten att godkänna eller inte godkänna sträckan/nivå för reseschablon.</a:t>
            </a:r>
          </a:p>
          <a:p>
            <a:pPr marL="171450" indent="-171450">
              <a:buFont typeface="Arial"/>
              <a:buChar char="•"/>
            </a:pPr>
            <a:endParaRPr lang="sv-SE" dirty="0">
              <a:cs typeface="Calibri" panose="020F0502020204030204"/>
            </a:endParaRPr>
          </a:p>
          <a:p>
            <a:pPr marL="171450" indent="-171450">
              <a:buFont typeface="Arial"/>
              <a:buChar char="•"/>
            </a:pPr>
            <a:r>
              <a:rPr lang="sv-SE" dirty="0"/>
              <a:t>Observera att prisjustering görs en gång per år, preliminärt fr om den 1 januari 2025. Nya priser kommuniceras i samband med det.</a:t>
            </a:r>
            <a:endParaRPr lang="sv-SE" dirty="0">
              <a:cs typeface="Calibri" panose="020F0502020204030204"/>
            </a:endParaRPr>
          </a:p>
        </p:txBody>
      </p:sp>
      <p:sp>
        <p:nvSpPr>
          <p:cNvPr id="4" name="Platshållare för bildnummer 3"/>
          <p:cNvSpPr>
            <a:spLocks noGrp="1"/>
          </p:cNvSpPr>
          <p:nvPr>
            <p:ph type="sldNum" sz="quarter" idx="5"/>
          </p:nvPr>
        </p:nvSpPr>
        <p:spPr/>
        <p:txBody>
          <a:bodyPr/>
          <a:lstStyle/>
          <a:p>
            <a:fld id="{A962C4AF-BAE9-457B-B65A-212A14943B7C}" type="slidenum">
              <a:rPr lang="sv-SE"/>
              <a:t>7</a:t>
            </a:fld>
            <a:endParaRPr lang="sv-SE"/>
          </a:p>
        </p:txBody>
      </p:sp>
    </p:spTree>
    <p:extLst>
      <p:ext uri="{BB962C8B-B14F-4D97-AF65-F5344CB8AC3E}">
        <p14:creationId xmlns:p14="http://schemas.microsoft.com/office/powerpoint/2010/main" val="4059141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Inför att uppdrag avropas på avtalet är det flera saker du som chef behöver känna till och ta ställning till:</a:t>
            </a:r>
          </a:p>
          <a:p>
            <a:pPr marL="171450" indent="-171450">
              <a:buFont typeface="Arial"/>
              <a:buChar char="•"/>
            </a:pPr>
            <a:r>
              <a:rPr lang="sv-SE" dirty="0">
                <a:ea typeface="Calibri"/>
                <a:cs typeface="Calibri"/>
              </a:rPr>
              <a:t>Beskriv uppdraget och arbetsuppgifterna</a:t>
            </a:r>
            <a:endParaRPr lang="en-US" dirty="0">
              <a:ea typeface="Calibri"/>
              <a:cs typeface="Calibri"/>
            </a:endParaRPr>
          </a:p>
          <a:p>
            <a:pPr marL="171450" indent="-171450">
              <a:buFont typeface="Arial"/>
              <a:buChar char="•"/>
            </a:pPr>
            <a:r>
              <a:rPr lang="sv-SE" dirty="0">
                <a:ea typeface="Calibri"/>
                <a:cs typeface="Calibri"/>
              </a:rPr>
              <a:t>Bedöm tidsåtgång för introduktion:</a:t>
            </a:r>
          </a:p>
          <a:p>
            <a:pPr marL="628650" lvl="1" indent="-171450">
              <a:buFont typeface="Arial"/>
              <a:buChar char="•"/>
            </a:pPr>
            <a:r>
              <a:rPr lang="sv-SE" dirty="0">
                <a:ea typeface="Calibri"/>
                <a:cs typeface="Calibri"/>
              </a:rPr>
              <a:t>Arbetsplatsintroduktion</a:t>
            </a:r>
            <a:r>
              <a:rPr lang="sv-SE" dirty="0"/>
              <a:t> (standard 2 h)</a:t>
            </a:r>
            <a:endParaRPr lang="sv-SE" dirty="0">
              <a:ea typeface="Calibri" panose="020F0502020204030204"/>
              <a:cs typeface="Calibri" panose="020F0502020204030204"/>
            </a:endParaRPr>
          </a:p>
          <a:p>
            <a:pPr marL="628650" lvl="1" indent="-171450">
              <a:buFont typeface="Arial"/>
              <a:buChar char="•"/>
            </a:pPr>
            <a:r>
              <a:rPr lang="sv-SE" dirty="0"/>
              <a:t>Klinisk introduktion för konsult som inte tjänstgjort på avdelningen tidigare, utifrån ställda formella och reella krav (max 16 timmar)</a:t>
            </a:r>
            <a:endParaRPr lang="sv-SE" dirty="0">
              <a:ea typeface="Calibri"/>
              <a:cs typeface="Calibri"/>
            </a:endParaRPr>
          </a:p>
          <a:p>
            <a:pPr marL="171450" indent="-171450">
              <a:buFont typeface="Arial"/>
              <a:buChar char="•"/>
            </a:pPr>
            <a:r>
              <a:rPr lang="sv-SE" dirty="0"/>
              <a:t>För krav som gäller samtliga konsulter, se kommande sidor. Du kan i avropet ställa krav på ytterligare erfarenhet eller kompetens samt krav på kunskap om specifikt journalsystem etc.</a:t>
            </a:r>
            <a:endParaRPr lang="sv-SE" dirty="0">
              <a:ea typeface="Calibri"/>
              <a:cs typeface="Calibri"/>
            </a:endParaRPr>
          </a:p>
          <a:p>
            <a:pPr marL="171450" indent="-171450">
              <a:buFont typeface="Arial"/>
              <a:buChar char="•"/>
            </a:pPr>
            <a:r>
              <a:rPr lang="sv-SE" dirty="0"/>
              <a:t>Ange omdisponeringsavstånd om det överstiger standard (standard är 50 km). Vi har möjlighet att efter överenskommelse med leverantören omdisponera konsult till annat uppdrag om behov uppstår och konsultens kompetens anses tillräcklig för det nya uppdraget.</a:t>
            </a:r>
            <a:endParaRPr lang="sv-SE" dirty="0">
              <a:ea typeface="Calibri"/>
              <a:cs typeface="Calibri"/>
            </a:endParaRPr>
          </a:p>
          <a:p>
            <a:pPr marL="171450" indent="-171450">
              <a:buFont typeface="Arial"/>
              <a:buChar char="•"/>
            </a:pPr>
            <a:r>
              <a:rPr lang="sv-SE" dirty="0"/>
              <a:t>Beställaren kan i avropet ange ett maximalt antal konsulter som accepteras för uppdraget</a:t>
            </a:r>
            <a:endParaRPr lang="sv-SE" dirty="0">
              <a:ea typeface="Calibri"/>
              <a:cs typeface="Calibri"/>
            </a:endParaRPr>
          </a:p>
          <a:p>
            <a:pPr marL="171450" indent="-171450">
              <a:buFont typeface="Arial"/>
              <a:buChar char="•"/>
            </a:pPr>
            <a:r>
              <a:rPr lang="sv-SE" dirty="0">
                <a:ea typeface="Calibri"/>
                <a:cs typeface="Calibri"/>
              </a:rPr>
              <a:t>Du kan i avropet ange att konsult som är anställd eller har ägarintresse hos enhet inom ditt vårdval inte accepteras för uppdraget</a:t>
            </a:r>
          </a:p>
          <a:p>
            <a:pPr marL="171450" indent="-171450">
              <a:buFont typeface="Arial"/>
              <a:buChar char="•"/>
            </a:pPr>
            <a:endParaRPr lang="sv-SE" dirty="0">
              <a:ea typeface="Calibri"/>
              <a:cs typeface="Calibri"/>
            </a:endParaRPr>
          </a:p>
          <a:p>
            <a:pPr marL="171450" indent="-171450">
              <a:buFont typeface="Arial"/>
              <a:buChar char="•"/>
            </a:pPr>
            <a:endParaRPr lang="sv-SE" dirty="0">
              <a:ea typeface="Calibri"/>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rPr lang="sv-SE"/>
              <a:t>8</a:t>
            </a:fld>
            <a:endParaRPr lang="sv-SE"/>
          </a:p>
        </p:txBody>
      </p:sp>
    </p:spTree>
    <p:extLst>
      <p:ext uri="{BB962C8B-B14F-4D97-AF65-F5344CB8AC3E}">
        <p14:creationId xmlns:p14="http://schemas.microsoft.com/office/powerpoint/2010/main" val="2706025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ea typeface="Calibri"/>
                <a:cs typeface="Calibri"/>
              </a:rPr>
              <a:t>Dessa krav på legitimation och erfarenhet gäller för de kompetenser avtalet omfattar och för samtliga konsulter.</a:t>
            </a:r>
          </a:p>
        </p:txBody>
      </p:sp>
      <p:sp>
        <p:nvSpPr>
          <p:cNvPr id="4" name="Platshållare för bildnummer 3"/>
          <p:cNvSpPr>
            <a:spLocks noGrp="1"/>
          </p:cNvSpPr>
          <p:nvPr>
            <p:ph type="sldNum" sz="quarter" idx="5"/>
          </p:nvPr>
        </p:nvSpPr>
        <p:spPr/>
        <p:txBody>
          <a:bodyPr/>
          <a:lstStyle/>
          <a:p>
            <a:fld id="{A962C4AF-BAE9-457B-B65A-212A14943B7C}" type="slidenum">
              <a:rPr lang="sv-SE"/>
              <a:t>9</a:t>
            </a:fld>
            <a:endParaRPr lang="sv-SE"/>
          </a:p>
        </p:txBody>
      </p:sp>
    </p:spTree>
    <p:extLst>
      <p:ext uri="{BB962C8B-B14F-4D97-AF65-F5344CB8AC3E}">
        <p14:creationId xmlns:p14="http://schemas.microsoft.com/office/powerpoint/2010/main" val="26576657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dirty="0">
                <a:cs typeface="Calibri"/>
              </a:rPr>
              <a:t>Dessa </a:t>
            </a:r>
            <a:r>
              <a:rPr lang="en-US" dirty="0" err="1">
                <a:cs typeface="Calibri"/>
              </a:rPr>
              <a:t>krav</a:t>
            </a:r>
            <a:r>
              <a:rPr lang="en-US" dirty="0">
                <a:cs typeface="Calibri"/>
              </a:rPr>
              <a:t> </a:t>
            </a:r>
            <a:r>
              <a:rPr lang="en-US" dirty="0" err="1">
                <a:cs typeface="Calibri"/>
              </a:rPr>
              <a:t>gäller</a:t>
            </a:r>
            <a:r>
              <a:rPr lang="en-US" dirty="0">
                <a:cs typeface="Calibri"/>
              </a:rPr>
              <a:t> för </a:t>
            </a:r>
            <a:r>
              <a:rPr lang="en-US" dirty="0" err="1">
                <a:cs typeface="Calibri"/>
              </a:rPr>
              <a:t>samtliga</a:t>
            </a:r>
            <a:r>
              <a:rPr lang="en-US" dirty="0">
                <a:cs typeface="Calibri"/>
              </a:rPr>
              <a:t> </a:t>
            </a:r>
            <a:r>
              <a:rPr lang="en-US" dirty="0" err="1">
                <a:cs typeface="Calibri"/>
              </a:rPr>
              <a:t>konsulter</a:t>
            </a:r>
          </a:p>
        </p:txBody>
      </p:sp>
      <p:sp>
        <p:nvSpPr>
          <p:cNvPr id="4" name="Platshållare för bildnummer 3"/>
          <p:cNvSpPr>
            <a:spLocks noGrp="1"/>
          </p:cNvSpPr>
          <p:nvPr>
            <p:ph type="sldNum" sz="quarter" idx="5"/>
          </p:nvPr>
        </p:nvSpPr>
        <p:spPr/>
        <p:txBody>
          <a:bodyPr/>
          <a:lstStyle/>
          <a:p>
            <a:fld id="{A962C4AF-BAE9-457B-B65A-212A14943B7C}" type="slidenum">
              <a:rPr lang="sv-SE"/>
              <a:t>10</a:t>
            </a:fld>
            <a:endParaRPr lang="sv-SE"/>
          </a:p>
        </p:txBody>
      </p:sp>
    </p:spTree>
    <p:extLst>
      <p:ext uri="{BB962C8B-B14F-4D97-AF65-F5344CB8AC3E}">
        <p14:creationId xmlns:p14="http://schemas.microsoft.com/office/powerpoint/2010/main" val="1790038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13A4B7D-0169-E089-B3DD-4C9770269352}"/>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2C843820-C80F-0B70-15B9-437AC00ABD0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E0FD9D7A-41D0-203C-9735-A22FB319CC2A}"/>
              </a:ext>
            </a:extLst>
          </p:cNvPr>
          <p:cNvSpPr>
            <a:spLocks noGrp="1"/>
          </p:cNvSpPr>
          <p:nvPr>
            <p:ph type="dt" sz="half" idx="10"/>
          </p:nvPr>
        </p:nvSpPr>
        <p:spPr/>
        <p:txBody>
          <a:bodyPr/>
          <a:lstStyle/>
          <a:p>
            <a:fld id="{003026FD-491C-4E70-B764-D6A5FD75E4DE}" type="datetimeFigureOut">
              <a:rPr lang="sv-SE" smtClean="0"/>
              <a:t>2026-02-09</a:t>
            </a:fld>
            <a:endParaRPr lang="sv-SE"/>
          </a:p>
        </p:txBody>
      </p:sp>
      <p:sp>
        <p:nvSpPr>
          <p:cNvPr id="5" name="Platshållare för sidfot 4">
            <a:extLst>
              <a:ext uri="{FF2B5EF4-FFF2-40B4-BE49-F238E27FC236}">
                <a16:creationId xmlns:a16="http://schemas.microsoft.com/office/drawing/2014/main" id="{E8D87592-8F45-8A2B-459B-2313226FFD9F}"/>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351D2185-98A3-1B76-E35D-59823F63F63A}"/>
              </a:ext>
            </a:extLst>
          </p:cNvPr>
          <p:cNvSpPr>
            <a:spLocks noGrp="1"/>
          </p:cNvSpPr>
          <p:nvPr>
            <p:ph type="sldNum" sz="quarter" idx="12"/>
          </p:nvPr>
        </p:nvSpPr>
        <p:spPr/>
        <p:txBody>
          <a:bodyPr/>
          <a:lstStyle/>
          <a:p>
            <a:fld id="{D2BF8D63-D742-454E-BE93-7921284A8D15}" type="slidenum">
              <a:rPr lang="sv-SE" smtClean="0"/>
              <a:t>‹#›</a:t>
            </a:fld>
            <a:endParaRPr lang="sv-SE"/>
          </a:p>
        </p:txBody>
      </p:sp>
    </p:spTree>
    <p:extLst>
      <p:ext uri="{BB962C8B-B14F-4D97-AF65-F5344CB8AC3E}">
        <p14:creationId xmlns:p14="http://schemas.microsoft.com/office/powerpoint/2010/main" val="32382575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A17E4AB-0F85-A4A9-B508-9AF0AFCD070D}"/>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17D0E420-1C0B-5EAF-3EA4-4264D1EABA59}"/>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C9F96A1A-64C6-A08C-90F2-48E5F030A939}"/>
              </a:ext>
            </a:extLst>
          </p:cNvPr>
          <p:cNvSpPr>
            <a:spLocks noGrp="1"/>
          </p:cNvSpPr>
          <p:nvPr>
            <p:ph type="dt" sz="half" idx="10"/>
          </p:nvPr>
        </p:nvSpPr>
        <p:spPr/>
        <p:txBody>
          <a:bodyPr/>
          <a:lstStyle/>
          <a:p>
            <a:fld id="{003026FD-491C-4E70-B764-D6A5FD75E4DE}" type="datetimeFigureOut">
              <a:rPr lang="sv-SE" smtClean="0"/>
              <a:t>2026-02-09</a:t>
            </a:fld>
            <a:endParaRPr lang="sv-SE"/>
          </a:p>
        </p:txBody>
      </p:sp>
      <p:sp>
        <p:nvSpPr>
          <p:cNvPr id="5" name="Platshållare för sidfot 4">
            <a:extLst>
              <a:ext uri="{FF2B5EF4-FFF2-40B4-BE49-F238E27FC236}">
                <a16:creationId xmlns:a16="http://schemas.microsoft.com/office/drawing/2014/main" id="{3D189F79-4A3C-11D1-16C6-767B151343E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C71FCF21-AD1B-176B-8353-8803C649D267}"/>
              </a:ext>
            </a:extLst>
          </p:cNvPr>
          <p:cNvSpPr>
            <a:spLocks noGrp="1"/>
          </p:cNvSpPr>
          <p:nvPr>
            <p:ph type="sldNum" sz="quarter" idx="12"/>
          </p:nvPr>
        </p:nvSpPr>
        <p:spPr/>
        <p:txBody>
          <a:bodyPr/>
          <a:lstStyle/>
          <a:p>
            <a:fld id="{D2BF8D63-D742-454E-BE93-7921284A8D15}" type="slidenum">
              <a:rPr lang="sv-SE" smtClean="0"/>
              <a:t>‹#›</a:t>
            </a:fld>
            <a:endParaRPr lang="sv-SE"/>
          </a:p>
        </p:txBody>
      </p:sp>
    </p:spTree>
    <p:extLst>
      <p:ext uri="{BB962C8B-B14F-4D97-AF65-F5344CB8AC3E}">
        <p14:creationId xmlns:p14="http://schemas.microsoft.com/office/powerpoint/2010/main" val="324054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18EDFE62-122A-6B7D-2D23-0B135EEAB8E6}"/>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E5B31036-D7A4-6BF7-CEB3-4D9C63DECE6D}"/>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EDB19D6D-2A81-1D80-7EC7-51EE05F409DB}"/>
              </a:ext>
            </a:extLst>
          </p:cNvPr>
          <p:cNvSpPr>
            <a:spLocks noGrp="1"/>
          </p:cNvSpPr>
          <p:nvPr>
            <p:ph type="dt" sz="half" idx="10"/>
          </p:nvPr>
        </p:nvSpPr>
        <p:spPr/>
        <p:txBody>
          <a:bodyPr/>
          <a:lstStyle/>
          <a:p>
            <a:fld id="{003026FD-491C-4E70-B764-D6A5FD75E4DE}" type="datetimeFigureOut">
              <a:rPr lang="sv-SE" smtClean="0"/>
              <a:t>2026-02-09</a:t>
            </a:fld>
            <a:endParaRPr lang="sv-SE"/>
          </a:p>
        </p:txBody>
      </p:sp>
      <p:sp>
        <p:nvSpPr>
          <p:cNvPr id="5" name="Platshållare för sidfot 4">
            <a:extLst>
              <a:ext uri="{FF2B5EF4-FFF2-40B4-BE49-F238E27FC236}">
                <a16:creationId xmlns:a16="http://schemas.microsoft.com/office/drawing/2014/main" id="{FA6735E3-B68A-8AF5-1CBF-30CDCE74A8E6}"/>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4A0DF872-C367-2D24-F6E2-BA2063D711A5}"/>
              </a:ext>
            </a:extLst>
          </p:cNvPr>
          <p:cNvSpPr>
            <a:spLocks noGrp="1"/>
          </p:cNvSpPr>
          <p:nvPr>
            <p:ph type="sldNum" sz="quarter" idx="12"/>
          </p:nvPr>
        </p:nvSpPr>
        <p:spPr/>
        <p:txBody>
          <a:bodyPr/>
          <a:lstStyle/>
          <a:p>
            <a:fld id="{D2BF8D63-D742-454E-BE93-7921284A8D15}" type="slidenum">
              <a:rPr lang="sv-SE" smtClean="0"/>
              <a:t>‹#›</a:t>
            </a:fld>
            <a:endParaRPr lang="sv-SE"/>
          </a:p>
        </p:txBody>
      </p:sp>
    </p:spTree>
    <p:extLst>
      <p:ext uri="{BB962C8B-B14F-4D97-AF65-F5344CB8AC3E}">
        <p14:creationId xmlns:p14="http://schemas.microsoft.com/office/powerpoint/2010/main" val="3137162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5DE5013-2577-7BF3-35DB-D8CA471012B6}"/>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A70E9D19-3B51-D76F-6FD3-F2DC0BDFC766}"/>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970ABB4A-CF28-F6AB-A76E-491D22C217BD}"/>
              </a:ext>
            </a:extLst>
          </p:cNvPr>
          <p:cNvSpPr>
            <a:spLocks noGrp="1"/>
          </p:cNvSpPr>
          <p:nvPr>
            <p:ph type="dt" sz="half" idx="10"/>
          </p:nvPr>
        </p:nvSpPr>
        <p:spPr/>
        <p:txBody>
          <a:bodyPr/>
          <a:lstStyle/>
          <a:p>
            <a:fld id="{003026FD-491C-4E70-B764-D6A5FD75E4DE}" type="datetimeFigureOut">
              <a:rPr lang="sv-SE" smtClean="0"/>
              <a:t>2026-02-09</a:t>
            </a:fld>
            <a:endParaRPr lang="sv-SE"/>
          </a:p>
        </p:txBody>
      </p:sp>
      <p:sp>
        <p:nvSpPr>
          <p:cNvPr id="5" name="Platshållare för sidfot 4">
            <a:extLst>
              <a:ext uri="{FF2B5EF4-FFF2-40B4-BE49-F238E27FC236}">
                <a16:creationId xmlns:a16="http://schemas.microsoft.com/office/drawing/2014/main" id="{4F84B5EF-5B9F-48A5-6213-E905F53B2E81}"/>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177DBD9-E0A5-4874-3655-D3664B3E2F55}"/>
              </a:ext>
            </a:extLst>
          </p:cNvPr>
          <p:cNvSpPr>
            <a:spLocks noGrp="1"/>
          </p:cNvSpPr>
          <p:nvPr>
            <p:ph type="sldNum" sz="quarter" idx="12"/>
          </p:nvPr>
        </p:nvSpPr>
        <p:spPr/>
        <p:txBody>
          <a:bodyPr/>
          <a:lstStyle/>
          <a:p>
            <a:fld id="{D2BF8D63-D742-454E-BE93-7921284A8D15}" type="slidenum">
              <a:rPr lang="sv-SE" smtClean="0"/>
              <a:t>‹#›</a:t>
            </a:fld>
            <a:endParaRPr lang="sv-SE"/>
          </a:p>
        </p:txBody>
      </p:sp>
    </p:spTree>
    <p:extLst>
      <p:ext uri="{BB962C8B-B14F-4D97-AF65-F5344CB8AC3E}">
        <p14:creationId xmlns:p14="http://schemas.microsoft.com/office/powerpoint/2010/main" val="3520916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92AD3EC-3F12-EB36-E5D0-3E78131A5B9E}"/>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E6401D85-898B-CE58-05AD-47B573C3BF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EDAFCBB5-A5F0-9123-D2F8-34D87B37E52A}"/>
              </a:ext>
            </a:extLst>
          </p:cNvPr>
          <p:cNvSpPr>
            <a:spLocks noGrp="1"/>
          </p:cNvSpPr>
          <p:nvPr>
            <p:ph type="dt" sz="half" idx="10"/>
          </p:nvPr>
        </p:nvSpPr>
        <p:spPr/>
        <p:txBody>
          <a:bodyPr/>
          <a:lstStyle/>
          <a:p>
            <a:fld id="{003026FD-491C-4E70-B764-D6A5FD75E4DE}" type="datetimeFigureOut">
              <a:rPr lang="sv-SE" smtClean="0"/>
              <a:t>2026-02-09</a:t>
            </a:fld>
            <a:endParaRPr lang="sv-SE"/>
          </a:p>
        </p:txBody>
      </p:sp>
      <p:sp>
        <p:nvSpPr>
          <p:cNvPr id="5" name="Platshållare för sidfot 4">
            <a:extLst>
              <a:ext uri="{FF2B5EF4-FFF2-40B4-BE49-F238E27FC236}">
                <a16:creationId xmlns:a16="http://schemas.microsoft.com/office/drawing/2014/main" id="{3F706CFE-C452-EF04-2E0E-01C061D0166B}"/>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E5C6658-4F1C-A6ED-EC67-23F2C2165FA7}"/>
              </a:ext>
            </a:extLst>
          </p:cNvPr>
          <p:cNvSpPr>
            <a:spLocks noGrp="1"/>
          </p:cNvSpPr>
          <p:nvPr>
            <p:ph type="sldNum" sz="quarter" idx="12"/>
          </p:nvPr>
        </p:nvSpPr>
        <p:spPr/>
        <p:txBody>
          <a:bodyPr/>
          <a:lstStyle/>
          <a:p>
            <a:fld id="{D2BF8D63-D742-454E-BE93-7921284A8D15}" type="slidenum">
              <a:rPr lang="sv-SE" smtClean="0"/>
              <a:t>‹#›</a:t>
            </a:fld>
            <a:endParaRPr lang="sv-SE"/>
          </a:p>
        </p:txBody>
      </p:sp>
    </p:spTree>
    <p:extLst>
      <p:ext uri="{BB962C8B-B14F-4D97-AF65-F5344CB8AC3E}">
        <p14:creationId xmlns:p14="http://schemas.microsoft.com/office/powerpoint/2010/main" val="1633256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FA7E73-DECF-B106-3DC9-808364F08563}"/>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43516F20-DECD-AE68-90CA-EB7F5E06D459}"/>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5943DDAD-9DB5-4C04-C8EB-357259987D93}"/>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FF178DC9-CA85-535F-2A77-1AD5C7BC60EC}"/>
              </a:ext>
            </a:extLst>
          </p:cNvPr>
          <p:cNvSpPr>
            <a:spLocks noGrp="1"/>
          </p:cNvSpPr>
          <p:nvPr>
            <p:ph type="dt" sz="half" idx="10"/>
          </p:nvPr>
        </p:nvSpPr>
        <p:spPr/>
        <p:txBody>
          <a:bodyPr/>
          <a:lstStyle/>
          <a:p>
            <a:fld id="{003026FD-491C-4E70-B764-D6A5FD75E4DE}" type="datetimeFigureOut">
              <a:rPr lang="sv-SE" smtClean="0"/>
              <a:t>2026-02-09</a:t>
            </a:fld>
            <a:endParaRPr lang="sv-SE"/>
          </a:p>
        </p:txBody>
      </p:sp>
      <p:sp>
        <p:nvSpPr>
          <p:cNvPr id="6" name="Platshållare för sidfot 5">
            <a:extLst>
              <a:ext uri="{FF2B5EF4-FFF2-40B4-BE49-F238E27FC236}">
                <a16:creationId xmlns:a16="http://schemas.microsoft.com/office/drawing/2014/main" id="{D8565579-8679-6B14-8B62-4AF451CD5204}"/>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277BAEF9-1BD0-DD52-E320-8AA714FDBC0C}"/>
              </a:ext>
            </a:extLst>
          </p:cNvPr>
          <p:cNvSpPr>
            <a:spLocks noGrp="1"/>
          </p:cNvSpPr>
          <p:nvPr>
            <p:ph type="sldNum" sz="quarter" idx="12"/>
          </p:nvPr>
        </p:nvSpPr>
        <p:spPr/>
        <p:txBody>
          <a:bodyPr/>
          <a:lstStyle/>
          <a:p>
            <a:fld id="{D2BF8D63-D742-454E-BE93-7921284A8D15}" type="slidenum">
              <a:rPr lang="sv-SE" smtClean="0"/>
              <a:t>‹#›</a:t>
            </a:fld>
            <a:endParaRPr lang="sv-SE"/>
          </a:p>
        </p:txBody>
      </p:sp>
    </p:spTree>
    <p:extLst>
      <p:ext uri="{BB962C8B-B14F-4D97-AF65-F5344CB8AC3E}">
        <p14:creationId xmlns:p14="http://schemas.microsoft.com/office/powerpoint/2010/main" val="3808582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21FD42-E00D-BEE4-A91E-8865C7343B21}"/>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CA53BFB2-D678-6715-2384-EB752F913F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8104774F-DB77-61A2-8F5C-8509D36B006C}"/>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0F99B2F3-ACD1-57DF-4030-754FC1AEE6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7DE0E4F4-C6AC-56CB-A33C-528011DDF5F2}"/>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42811470-0036-18B0-FAEA-30EB8100F2D2}"/>
              </a:ext>
            </a:extLst>
          </p:cNvPr>
          <p:cNvSpPr>
            <a:spLocks noGrp="1"/>
          </p:cNvSpPr>
          <p:nvPr>
            <p:ph type="dt" sz="half" idx="10"/>
          </p:nvPr>
        </p:nvSpPr>
        <p:spPr/>
        <p:txBody>
          <a:bodyPr/>
          <a:lstStyle/>
          <a:p>
            <a:fld id="{003026FD-491C-4E70-B764-D6A5FD75E4DE}" type="datetimeFigureOut">
              <a:rPr lang="sv-SE" smtClean="0"/>
              <a:t>2026-02-09</a:t>
            </a:fld>
            <a:endParaRPr lang="sv-SE"/>
          </a:p>
        </p:txBody>
      </p:sp>
      <p:sp>
        <p:nvSpPr>
          <p:cNvPr id="8" name="Platshållare för sidfot 7">
            <a:extLst>
              <a:ext uri="{FF2B5EF4-FFF2-40B4-BE49-F238E27FC236}">
                <a16:creationId xmlns:a16="http://schemas.microsoft.com/office/drawing/2014/main" id="{44A2C31E-70A7-0EC2-ED5D-D9033C91AFA2}"/>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E34F8385-4E57-EC93-A6F4-CD51E3BFE7FB}"/>
              </a:ext>
            </a:extLst>
          </p:cNvPr>
          <p:cNvSpPr>
            <a:spLocks noGrp="1"/>
          </p:cNvSpPr>
          <p:nvPr>
            <p:ph type="sldNum" sz="quarter" idx="12"/>
          </p:nvPr>
        </p:nvSpPr>
        <p:spPr/>
        <p:txBody>
          <a:bodyPr/>
          <a:lstStyle/>
          <a:p>
            <a:fld id="{D2BF8D63-D742-454E-BE93-7921284A8D15}" type="slidenum">
              <a:rPr lang="sv-SE" smtClean="0"/>
              <a:t>‹#›</a:t>
            </a:fld>
            <a:endParaRPr lang="sv-SE"/>
          </a:p>
        </p:txBody>
      </p:sp>
    </p:spTree>
    <p:extLst>
      <p:ext uri="{BB962C8B-B14F-4D97-AF65-F5344CB8AC3E}">
        <p14:creationId xmlns:p14="http://schemas.microsoft.com/office/powerpoint/2010/main" val="3898962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70484E3-C38F-E2A4-8DAC-EF079AAF8C0B}"/>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D2668607-B8B3-8C32-7EC0-253B07976B6B}"/>
              </a:ext>
            </a:extLst>
          </p:cNvPr>
          <p:cNvSpPr>
            <a:spLocks noGrp="1"/>
          </p:cNvSpPr>
          <p:nvPr>
            <p:ph type="dt" sz="half" idx="10"/>
          </p:nvPr>
        </p:nvSpPr>
        <p:spPr/>
        <p:txBody>
          <a:bodyPr/>
          <a:lstStyle/>
          <a:p>
            <a:fld id="{003026FD-491C-4E70-B764-D6A5FD75E4DE}" type="datetimeFigureOut">
              <a:rPr lang="sv-SE" smtClean="0"/>
              <a:t>2026-02-09</a:t>
            </a:fld>
            <a:endParaRPr lang="sv-SE"/>
          </a:p>
        </p:txBody>
      </p:sp>
      <p:sp>
        <p:nvSpPr>
          <p:cNvPr id="4" name="Platshållare för sidfot 3">
            <a:extLst>
              <a:ext uri="{FF2B5EF4-FFF2-40B4-BE49-F238E27FC236}">
                <a16:creationId xmlns:a16="http://schemas.microsoft.com/office/drawing/2014/main" id="{25A905B4-44F2-AAAD-D03B-766A303FDBD8}"/>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4DC4B0EF-1F78-A3BF-4F64-A8A424079CCF}"/>
              </a:ext>
            </a:extLst>
          </p:cNvPr>
          <p:cNvSpPr>
            <a:spLocks noGrp="1"/>
          </p:cNvSpPr>
          <p:nvPr>
            <p:ph type="sldNum" sz="quarter" idx="12"/>
          </p:nvPr>
        </p:nvSpPr>
        <p:spPr/>
        <p:txBody>
          <a:bodyPr/>
          <a:lstStyle/>
          <a:p>
            <a:fld id="{D2BF8D63-D742-454E-BE93-7921284A8D15}" type="slidenum">
              <a:rPr lang="sv-SE" smtClean="0"/>
              <a:t>‹#›</a:t>
            </a:fld>
            <a:endParaRPr lang="sv-SE"/>
          </a:p>
        </p:txBody>
      </p:sp>
    </p:spTree>
    <p:extLst>
      <p:ext uri="{BB962C8B-B14F-4D97-AF65-F5344CB8AC3E}">
        <p14:creationId xmlns:p14="http://schemas.microsoft.com/office/powerpoint/2010/main" val="3191560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58B5969E-1F79-3A36-9527-136B8DA4CB66}"/>
              </a:ext>
            </a:extLst>
          </p:cNvPr>
          <p:cNvSpPr>
            <a:spLocks noGrp="1"/>
          </p:cNvSpPr>
          <p:nvPr>
            <p:ph type="dt" sz="half" idx="10"/>
          </p:nvPr>
        </p:nvSpPr>
        <p:spPr/>
        <p:txBody>
          <a:bodyPr/>
          <a:lstStyle/>
          <a:p>
            <a:fld id="{003026FD-491C-4E70-B764-D6A5FD75E4DE}" type="datetimeFigureOut">
              <a:rPr lang="sv-SE" smtClean="0"/>
              <a:t>2026-02-09</a:t>
            </a:fld>
            <a:endParaRPr lang="sv-SE"/>
          </a:p>
        </p:txBody>
      </p:sp>
      <p:sp>
        <p:nvSpPr>
          <p:cNvPr id="3" name="Platshållare för sidfot 2">
            <a:extLst>
              <a:ext uri="{FF2B5EF4-FFF2-40B4-BE49-F238E27FC236}">
                <a16:creationId xmlns:a16="http://schemas.microsoft.com/office/drawing/2014/main" id="{48B8B245-832A-FF4F-977A-F45ABDD7247B}"/>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5C9317A1-67AA-BC48-79FB-24E44DAE3E1F}"/>
              </a:ext>
            </a:extLst>
          </p:cNvPr>
          <p:cNvSpPr>
            <a:spLocks noGrp="1"/>
          </p:cNvSpPr>
          <p:nvPr>
            <p:ph type="sldNum" sz="quarter" idx="12"/>
          </p:nvPr>
        </p:nvSpPr>
        <p:spPr/>
        <p:txBody>
          <a:bodyPr/>
          <a:lstStyle/>
          <a:p>
            <a:fld id="{D2BF8D63-D742-454E-BE93-7921284A8D15}" type="slidenum">
              <a:rPr lang="sv-SE" smtClean="0"/>
              <a:t>‹#›</a:t>
            </a:fld>
            <a:endParaRPr lang="sv-SE"/>
          </a:p>
        </p:txBody>
      </p:sp>
    </p:spTree>
    <p:extLst>
      <p:ext uri="{BB962C8B-B14F-4D97-AF65-F5344CB8AC3E}">
        <p14:creationId xmlns:p14="http://schemas.microsoft.com/office/powerpoint/2010/main" val="667390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1B89C1A-078C-0D45-BB65-5851E44A5D4D}"/>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2BBDEFA1-CEEC-0B67-AC8E-0952F969A4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8A784178-DB42-8B84-E544-F4729C1B00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B179ECB8-679C-B983-12F0-1072B3943A23}"/>
              </a:ext>
            </a:extLst>
          </p:cNvPr>
          <p:cNvSpPr>
            <a:spLocks noGrp="1"/>
          </p:cNvSpPr>
          <p:nvPr>
            <p:ph type="dt" sz="half" idx="10"/>
          </p:nvPr>
        </p:nvSpPr>
        <p:spPr/>
        <p:txBody>
          <a:bodyPr/>
          <a:lstStyle/>
          <a:p>
            <a:fld id="{003026FD-491C-4E70-B764-D6A5FD75E4DE}" type="datetimeFigureOut">
              <a:rPr lang="sv-SE" smtClean="0"/>
              <a:t>2026-02-09</a:t>
            </a:fld>
            <a:endParaRPr lang="sv-SE"/>
          </a:p>
        </p:txBody>
      </p:sp>
      <p:sp>
        <p:nvSpPr>
          <p:cNvPr id="6" name="Platshållare för sidfot 5">
            <a:extLst>
              <a:ext uri="{FF2B5EF4-FFF2-40B4-BE49-F238E27FC236}">
                <a16:creationId xmlns:a16="http://schemas.microsoft.com/office/drawing/2014/main" id="{5E351E2E-B75D-DBCF-FC29-57E50A81916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C4DB73A9-7FF9-32FB-21C9-88BD4D633D9B}"/>
              </a:ext>
            </a:extLst>
          </p:cNvPr>
          <p:cNvSpPr>
            <a:spLocks noGrp="1"/>
          </p:cNvSpPr>
          <p:nvPr>
            <p:ph type="sldNum" sz="quarter" idx="12"/>
          </p:nvPr>
        </p:nvSpPr>
        <p:spPr/>
        <p:txBody>
          <a:bodyPr/>
          <a:lstStyle/>
          <a:p>
            <a:fld id="{D2BF8D63-D742-454E-BE93-7921284A8D15}" type="slidenum">
              <a:rPr lang="sv-SE" smtClean="0"/>
              <a:t>‹#›</a:t>
            </a:fld>
            <a:endParaRPr lang="sv-SE"/>
          </a:p>
        </p:txBody>
      </p:sp>
    </p:spTree>
    <p:extLst>
      <p:ext uri="{BB962C8B-B14F-4D97-AF65-F5344CB8AC3E}">
        <p14:creationId xmlns:p14="http://schemas.microsoft.com/office/powerpoint/2010/main" val="4162752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85E56AA-8B76-5200-A948-75484E5EC802}"/>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ECBE9431-F45B-726A-97B2-A27EC9FAF68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FB7509BB-B379-60B0-56BF-F85B531F85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3D2AEC68-9181-91F2-BC60-C70C9DCDE07A}"/>
              </a:ext>
            </a:extLst>
          </p:cNvPr>
          <p:cNvSpPr>
            <a:spLocks noGrp="1"/>
          </p:cNvSpPr>
          <p:nvPr>
            <p:ph type="dt" sz="half" idx="10"/>
          </p:nvPr>
        </p:nvSpPr>
        <p:spPr/>
        <p:txBody>
          <a:bodyPr/>
          <a:lstStyle/>
          <a:p>
            <a:fld id="{003026FD-491C-4E70-B764-D6A5FD75E4DE}" type="datetimeFigureOut">
              <a:rPr lang="sv-SE" smtClean="0"/>
              <a:t>2026-02-09</a:t>
            </a:fld>
            <a:endParaRPr lang="sv-SE"/>
          </a:p>
        </p:txBody>
      </p:sp>
      <p:sp>
        <p:nvSpPr>
          <p:cNvPr id="6" name="Platshållare för sidfot 5">
            <a:extLst>
              <a:ext uri="{FF2B5EF4-FFF2-40B4-BE49-F238E27FC236}">
                <a16:creationId xmlns:a16="http://schemas.microsoft.com/office/drawing/2014/main" id="{2A4D1DAC-7461-B03C-6B2B-99A0B7ACE13D}"/>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73E39073-D8D0-EB0A-47B6-7F4B8BAEB28C}"/>
              </a:ext>
            </a:extLst>
          </p:cNvPr>
          <p:cNvSpPr>
            <a:spLocks noGrp="1"/>
          </p:cNvSpPr>
          <p:nvPr>
            <p:ph type="sldNum" sz="quarter" idx="12"/>
          </p:nvPr>
        </p:nvSpPr>
        <p:spPr/>
        <p:txBody>
          <a:bodyPr/>
          <a:lstStyle/>
          <a:p>
            <a:fld id="{D2BF8D63-D742-454E-BE93-7921284A8D15}" type="slidenum">
              <a:rPr lang="sv-SE" smtClean="0"/>
              <a:t>‹#›</a:t>
            </a:fld>
            <a:endParaRPr lang="sv-SE"/>
          </a:p>
        </p:txBody>
      </p:sp>
    </p:spTree>
    <p:extLst>
      <p:ext uri="{BB962C8B-B14F-4D97-AF65-F5344CB8AC3E}">
        <p14:creationId xmlns:p14="http://schemas.microsoft.com/office/powerpoint/2010/main" val="2845691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BFD1B326-6EC4-2E74-2B3C-23F8FB0D3C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56A7C5FD-1093-079A-5137-BB542BA919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D8D60150-4ABF-1DA6-DA46-E4E78E0C71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3026FD-491C-4E70-B764-D6A5FD75E4DE}" type="datetimeFigureOut">
              <a:rPr lang="sv-SE" smtClean="0"/>
              <a:t>2026-02-09</a:t>
            </a:fld>
            <a:endParaRPr lang="sv-SE"/>
          </a:p>
        </p:txBody>
      </p:sp>
      <p:sp>
        <p:nvSpPr>
          <p:cNvPr id="5" name="Platshållare för sidfot 4">
            <a:extLst>
              <a:ext uri="{FF2B5EF4-FFF2-40B4-BE49-F238E27FC236}">
                <a16:creationId xmlns:a16="http://schemas.microsoft.com/office/drawing/2014/main" id="{BF0A9F1D-CCAA-3D92-13C5-5A5AC5EB0E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11C3D06F-BC0C-BA33-DF3B-0AF04D896C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BF8D63-D742-454E-BE93-7921284A8D15}" type="slidenum">
              <a:rPr lang="sv-SE" smtClean="0"/>
              <a:t>‹#›</a:t>
            </a:fld>
            <a:endParaRPr lang="sv-SE"/>
          </a:p>
        </p:txBody>
      </p:sp>
    </p:spTree>
    <p:extLst>
      <p:ext uri="{BB962C8B-B14F-4D97-AF65-F5344CB8AC3E}">
        <p14:creationId xmlns:p14="http://schemas.microsoft.com/office/powerpoint/2010/main" val="40491652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58BF0FA-0358-3B33-C8EF-D1D3501C8CD2}"/>
              </a:ext>
            </a:extLst>
          </p:cNvPr>
          <p:cNvSpPr>
            <a:spLocks noGrp="1"/>
          </p:cNvSpPr>
          <p:nvPr>
            <p:ph type="ctrTitle"/>
          </p:nvPr>
        </p:nvSpPr>
        <p:spPr/>
        <p:txBody>
          <a:bodyPr/>
          <a:lstStyle/>
          <a:p>
            <a:r>
              <a:rPr lang="sv-SE" dirty="0"/>
              <a:t>Utbildning – chefer i vården</a:t>
            </a:r>
            <a:endParaRPr lang="sv-SE" dirty="0">
              <a:cs typeface="Calibri Light"/>
            </a:endParaRPr>
          </a:p>
        </p:txBody>
      </p:sp>
      <p:sp>
        <p:nvSpPr>
          <p:cNvPr id="3" name="Underrubrik 2">
            <a:extLst>
              <a:ext uri="{FF2B5EF4-FFF2-40B4-BE49-F238E27FC236}">
                <a16:creationId xmlns:a16="http://schemas.microsoft.com/office/drawing/2014/main" id="{E265CD18-3563-36BE-E526-07F881158EEC}"/>
              </a:ext>
            </a:extLst>
          </p:cNvPr>
          <p:cNvSpPr>
            <a:spLocks noGrp="1"/>
          </p:cNvSpPr>
          <p:nvPr>
            <p:ph type="subTitle" idx="1"/>
          </p:nvPr>
        </p:nvSpPr>
        <p:spPr/>
        <p:txBody>
          <a:bodyPr vert="horz" lIns="91440" tIns="45720" rIns="91440" bIns="45720" rtlCol="0" anchor="t">
            <a:normAutofit/>
          </a:bodyPr>
          <a:lstStyle/>
          <a:p>
            <a:r>
              <a:rPr lang="sv-SE" dirty="0">
                <a:cs typeface="Calibri"/>
              </a:rPr>
              <a:t>Hyrbemanning inom hälso- och sjukvården för Sveriges regioner</a:t>
            </a:r>
            <a:endParaRPr lang="sv-SE" dirty="0"/>
          </a:p>
        </p:txBody>
      </p:sp>
    </p:spTree>
    <p:extLst>
      <p:ext uri="{BB962C8B-B14F-4D97-AF65-F5344CB8AC3E}">
        <p14:creationId xmlns:p14="http://schemas.microsoft.com/office/powerpoint/2010/main" val="3924814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E8700E2-CE6F-3C29-B7EC-62297A8D1D5C}"/>
              </a:ext>
            </a:extLst>
          </p:cNvPr>
          <p:cNvSpPr>
            <a:spLocks noGrp="1"/>
          </p:cNvSpPr>
          <p:nvPr>
            <p:ph type="title"/>
          </p:nvPr>
        </p:nvSpPr>
        <p:spPr>
          <a:xfrm>
            <a:off x="213784" y="310696"/>
            <a:ext cx="10663766" cy="754063"/>
          </a:xfrm>
        </p:spPr>
        <p:txBody>
          <a:bodyPr>
            <a:normAutofit/>
          </a:bodyPr>
          <a:lstStyle/>
          <a:p>
            <a:r>
              <a:rPr lang="sv-SE" sz="1400" b="1" dirty="0">
                <a:latin typeface="Arial"/>
                <a:cs typeface="Arial"/>
              </a:rPr>
              <a:t>Krav på konsultens kompetens och erfarenhet - krav som gäller för samtliga konsulter </a:t>
            </a:r>
            <a:endParaRPr lang="sv-SE" dirty="0"/>
          </a:p>
        </p:txBody>
      </p:sp>
      <p:sp>
        <p:nvSpPr>
          <p:cNvPr id="3" name="Platshållare för innehåll 2">
            <a:extLst>
              <a:ext uri="{FF2B5EF4-FFF2-40B4-BE49-F238E27FC236}">
                <a16:creationId xmlns:a16="http://schemas.microsoft.com/office/drawing/2014/main" id="{225CBB17-696C-78CE-1B01-976D14AE6DD6}"/>
              </a:ext>
            </a:extLst>
          </p:cNvPr>
          <p:cNvSpPr>
            <a:spLocks noGrp="1"/>
          </p:cNvSpPr>
          <p:nvPr>
            <p:ph idx="1"/>
          </p:nvPr>
        </p:nvSpPr>
        <p:spPr>
          <a:xfrm>
            <a:off x="293914" y="954769"/>
            <a:ext cx="11753849" cy="5671230"/>
          </a:xfrm>
        </p:spPr>
        <p:txBody>
          <a:bodyPr vert="horz" lIns="91440" tIns="45720" rIns="91440" bIns="45720" rtlCol="0" anchor="t">
            <a:normAutofit/>
          </a:bodyPr>
          <a:lstStyle/>
          <a:p>
            <a:pPr marL="0" indent="0">
              <a:buNone/>
            </a:pPr>
            <a:r>
              <a:rPr lang="sv-SE" sz="1700" b="1" dirty="0">
                <a:latin typeface="Times New Roman"/>
                <a:cs typeface="Times New Roman"/>
              </a:rPr>
              <a:t>Konsulten ska</a:t>
            </a:r>
            <a:endParaRPr lang="sv-SE" sz="1400" b="1" dirty="0">
              <a:latin typeface="Arial"/>
              <a:cs typeface="Arial"/>
            </a:endParaRPr>
          </a:p>
          <a:p>
            <a:pPr>
              <a:buFont typeface="Arial"/>
              <a:buChar char="•"/>
            </a:pPr>
            <a:r>
              <a:rPr lang="sv-SE" sz="1700" dirty="0">
                <a:latin typeface="Times New Roman"/>
                <a:cs typeface="Times New Roman"/>
              </a:rPr>
              <a:t>Ha giltig ordinarie E-legitimation</a:t>
            </a:r>
          </a:p>
          <a:p>
            <a:pPr>
              <a:buFont typeface="Arial"/>
              <a:buChar char="•"/>
            </a:pPr>
            <a:r>
              <a:rPr lang="sv-SE" sz="1700" dirty="0">
                <a:latin typeface="Times New Roman"/>
                <a:cs typeface="Times New Roman"/>
              </a:rPr>
              <a:t>Använda personlig förskrivarkod</a:t>
            </a:r>
          </a:p>
          <a:p>
            <a:pPr>
              <a:buFont typeface="Arial"/>
              <a:buChar char="•"/>
            </a:pPr>
            <a:r>
              <a:rPr lang="sv-SE" sz="1700" dirty="0">
                <a:latin typeface="Times New Roman"/>
                <a:cs typeface="Times New Roman"/>
              </a:rPr>
              <a:t>Ha kunskap om och kunna använda journalsystem och aktuella digitala verktyg</a:t>
            </a:r>
          </a:p>
          <a:p>
            <a:pPr>
              <a:buFont typeface="Arial"/>
              <a:buChar char="•"/>
            </a:pPr>
            <a:r>
              <a:rPr lang="sv-SE" sz="1700" dirty="0">
                <a:latin typeface="Times New Roman"/>
                <a:cs typeface="Times New Roman"/>
              </a:rPr>
              <a:t>Ha personlig lämplighet för aktuellt uppdrag</a:t>
            </a:r>
            <a:endParaRPr lang="sv-SE" dirty="0"/>
          </a:p>
          <a:p>
            <a:pPr>
              <a:buFont typeface="Arial"/>
              <a:buChar char="•"/>
            </a:pPr>
            <a:r>
              <a:rPr lang="sv-SE" sz="1700" dirty="0">
                <a:latin typeface="Times New Roman"/>
                <a:cs typeface="Times New Roman"/>
              </a:rPr>
              <a:t>Ha ansvarskänsla och vara noggrann</a:t>
            </a:r>
            <a:endParaRPr lang="sv-SE" dirty="0">
              <a:latin typeface="Calibri" panose="020F0502020204030204"/>
              <a:ea typeface="Calibri" panose="020F0502020204030204"/>
              <a:cs typeface="Calibri" panose="020F0502020204030204"/>
            </a:endParaRPr>
          </a:p>
          <a:p>
            <a:pPr>
              <a:buFont typeface="Arial"/>
              <a:buChar char="•"/>
            </a:pPr>
            <a:r>
              <a:rPr lang="sv-SE" sz="1700" dirty="0">
                <a:latin typeface="Times New Roman"/>
                <a:cs typeface="Times New Roman"/>
              </a:rPr>
              <a:t>Ha god samarbetsförmåga </a:t>
            </a:r>
            <a:endParaRPr lang="sv-SE">
              <a:cs typeface="Calibri"/>
            </a:endParaRPr>
          </a:p>
          <a:p>
            <a:pPr>
              <a:buFont typeface="Arial"/>
              <a:buChar char="•"/>
            </a:pPr>
            <a:r>
              <a:rPr lang="sv-SE" sz="1700" dirty="0">
                <a:latin typeface="Times New Roman"/>
                <a:cs typeface="Times New Roman"/>
              </a:rPr>
              <a:t>Utföra sitt uppdrag utan reservationer till exempel för vissa typer av undersökningar, jour- och beredskap, hembesök eller antal patientbesök</a:t>
            </a:r>
            <a:endParaRPr lang="sv-SE" sz="1700">
              <a:cs typeface="Calibri"/>
            </a:endParaRPr>
          </a:p>
          <a:p>
            <a:pPr>
              <a:buFont typeface="Arial"/>
              <a:buChar char="•"/>
            </a:pPr>
            <a:r>
              <a:rPr lang="sv-SE" sz="1700" dirty="0">
                <a:latin typeface="Times New Roman"/>
                <a:cs typeface="Times New Roman"/>
              </a:rPr>
              <a:t>Kunna handleda studenter, olegitimerad/legitimerad medarbetare </a:t>
            </a:r>
          </a:p>
          <a:p>
            <a:pPr>
              <a:buFont typeface="Arial"/>
              <a:buChar char="•"/>
            </a:pPr>
            <a:r>
              <a:rPr lang="sv-SE" sz="1700" dirty="0">
                <a:latin typeface="Times New Roman"/>
                <a:cs typeface="Times New Roman"/>
              </a:rPr>
              <a:t>Kunna ge ST- och AT- BT-läkare och övriga medarbetare medicinsk instruktion</a:t>
            </a:r>
            <a:endParaRPr lang="sv-SE" dirty="0"/>
          </a:p>
          <a:p>
            <a:pPr>
              <a:buFont typeface="Arial"/>
              <a:buChar char="•"/>
            </a:pPr>
            <a:r>
              <a:rPr lang="sv-SE" sz="1700" dirty="0">
                <a:latin typeface="Times New Roman"/>
                <a:cs typeface="Times New Roman"/>
              </a:rPr>
              <a:t>Utföra arbetet enligt:</a:t>
            </a:r>
          </a:p>
          <a:p>
            <a:pPr lvl="1">
              <a:buFont typeface="Arial"/>
              <a:buChar char="•"/>
            </a:pPr>
            <a:r>
              <a:rPr lang="sv-SE" sz="1300" dirty="0">
                <a:latin typeface="Times New Roman"/>
                <a:cs typeface="Times New Roman"/>
              </a:rPr>
              <a:t>lagar och förordningar</a:t>
            </a:r>
            <a:endParaRPr lang="sv-SE" dirty="0">
              <a:latin typeface="Calibri" panose="020F0502020204030204"/>
              <a:ea typeface="Calibri" panose="020F0502020204030204"/>
              <a:cs typeface="Calibri" panose="020F0502020204030204"/>
            </a:endParaRPr>
          </a:p>
          <a:p>
            <a:pPr lvl="1">
              <a:buFont typeface="Arial"/>
              <a:buChar char="•"/>
            </a:pPr>
            <a:r>
              <a:rPr lang="sv-SE" sz="1300" dirty="0">
                <a:latin typeface="Times New Roman"/>
                <a:cs typeface="Times New Roman"/>
              </a:rPr>
              <a:t>föreskrifter och vårdgivardirektiv</a:t>
            </a:r>
            <a:endParaRPr lang="sv-SE" dirty="0">
              <a:latin typeface="Calibri" panose="020F0502020204030204"/>
              <a:ea typeface="Calibri"/>
              <a:cs typeface="Calibri"/>
            </a:endParaRPr>
          </a:p>
          <a:p>
            <a:pPr lvl="1">
              <a:buFont typeface="Arial"/>
              <a:buChar char="•"/>
            </a:pPr>
            <a:r>
              <a:rPr lang="sv-SE" sz="1300" dirty="0">
                <a:latin typeface="Times New Roman"/>
                <a:cs typeface="Times New Roman"/>
              </a:rPr>
              <a:t>nationella riktlinjer</a:t>
            </a:r>
            <a:endParaRPr lang="sv-SE" dirty="0">
              <a:latin typeface="Calibri" panose="020F0502020204030204"/>
              <a:ea typeface="Calibri"/>
              <a:cs typeface="Calibri"/>
            </a:endParaRPr>
          </a:p>
          <a:p>
            <a:pPr lvl="1">
              <a:buFont typeface="Arial"/>
              <a:buChar char="•"/>
            </a:pPr>
            <a:r>
              <a:rPr lang="sv-SE" sz="1300" dirty="0">
                <a:latin typeface="Times New Roman"/>
                <a:cs typeface="Times New Roman"/>
              </a:rPr>
              <a:t>Samverkansavtal</a:t>
            </a:r>
            <a:endParaRPr lang="sv-SE" dirty="0">
              <a:latin typeface="Calibri" panose="020F0502020204030204"/>
              <a:ea typeface="Calibri"/>
              <a:cs typeface="Calibri"/>
            </a:endParaRPr>
          </a:p>
          <a:p>
            <a:pPr lvl="1">
              <a:buFont typeface="Arial"/>
              <a:buChar char="•"/>
            </a:pPr>
            <a:r>
              <a:rPr lang="sv-SE" sz="1300" dirty="0">
                <a:latin typeface="Times New Roman"/>
                <a:cs typeface="Times New Roman"/>
              </a:rPr>
              <a:t>Överenskommelser</a:t>
            </a:r>
            <a:endParaRPr lang="sv-SE" dirty="0">
              <a:latin typeface="Calibri" panose="020F0502020204030204"/>
              <a:ea typeface="Calibri"/>
              <a:cs typeface="Calibri"/>
            </a:endParaRPr>
          </a:p>
          <a:p>
            <a:pPr lvl="1">
              <a:buFont typeface="Arial"/>
              <a:buChar char="•"/>
            </a:pPr>
            <a:r>
              <a:rPr lang="sv-SE" sz="1300" dirty="0">
                <a:latin typeface="Times New Roman"/>
                <a:cs typeface="Times New Roman"/>
              </a:rPr>
              <a:t>Regionens styrande verksamhetsdokument, rutiner, riktlinjer, instruktioner, terapirekommendationer och vårdprogram.</a:t>
            </a:r>
            <a:endParaRPr lang="sv-SE">
              <a:ea typeface="Calibri"/>
              <a:cs typeface="Calibri"/>
            </a:endParaRPr>
          </a:p>
          <a:p>
            <a:pPr>
              <a:buFont typeface="Arial"/>
              <a:buChar char="•"/>
            </a:pPr>
            <a:endParaRPr lang="sv-SE" sz="1700" dirty="0">
              <a:latin typeface="Times New Roman"/>
              <a:cs typeface="Times New Roman"/>
            </a:endParaRPr>
          </a:p>
          <a:p>
            <a:pPr>
              <a:buFont typeface="Arial"/>
              <a:buChar char="•"/>
            </a:pPr>
            <a:endParaRPr lang="sv-SE" sz="1700" dirty="0">
              <a:latin typeface="Times New Roman"/>
              <a:cs typeface="Times New Roman"/>
            </a:endParaRPr>
          </a:p>
          <a:p>
            <a:pPr marL="0" indent="0">
              <a:buNone/>
            </a:pPr>
            <a:endParaRPr lang="sv-SE" sz="1700" dirty="0">
              <a:latin typeface="Times New Roman"/>
              <a:cs typeface="Times New Roman"/>
            </a:endParaRPr>
          </a:p>
          <a:p>
            <a:pPr marL="0" indent="0">
              <a:buNone/>
            </a:pPr>
            <a:endParaRPr lang="sv-SE" sz="1200" dirty="0">
              <a:latin typeface="Calibri"/>
              <a:cs typeface="Calibri"/>
            </a:endParaRPr>
          </a:p>
        </p:txBody>
      </p:sp>
    </p:spTree>
    <p:extLst>
      <p:ext uri="{BB962C8B-B14F-4D97-AF65-F5344CB8AC3E}">
        <p14:creationId xmlns:p14="http://schemas.microsoft.com/office/powerpoint/2010/main" val="1610367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E8700E2-CE6F-3C29-B7EC-62297A8D1D5C}"/>
              </a:ext>
            </a:extLst>
          </p:cNvPr>
          <p:cNvSpPr>
            <a:spLocks noGrp="1"/>
          </p:cNvSpPr>
          <p:nvPr>
            <p:ph type="title"/>
          </p:nvPr>
        </p:nvSpPr>
        <p:spPr>
          <a:xfrm>
            <a:off x="361950" y="310696"/>
            <a:ext cx="10515600" cy="754063"/>
          </a:xfrm>
        </p:spPr>
        <p:txBody>
          <a:bodyPr>
            <a:normAutofit/>
          </a:bodyPr>
          <a:lstStyle/>
          <a:p>
            <a:r>
              <a:rPr lang="sv-SE" sz="1400" b="1" dirty="0">
                <a:latin typeface="Arial"/>
                <a:cs typeface="Arial"/>
              </a:rPr>
              <a:t>Krav på konsultens kompetens och erfarenhet - krav som gäller för samtliga konsulter </a:t>
            </a:r>
            <a:endParaRPr lang="sv-SE" dirty="0"/>
          </a:p>
        </p:txBody>
      </p:sp>
      <p:sp>
        <p:nvSpPr>
          <p:cNvPr id="3" name="Platshållare för innehåll 2">
            <a:extLst>
              <a:ext uri="{FF2B5EF4-FFF2-40B4-BE49-F238E27FC236}">
                <a16:creationId xmlns:a16="http://schemas.microsoft.com/office/drawing/2014/main" id="{225CBB17-696C-78CE-1B01-976D14AE6DD6}"/>
              </a:ext>
            </a:extLst>
          </p:cNvPr>
          <p:cNvSpPr>
            <a:spLocks noGrp="1"/>
          </p:cNvSpPr>
          <p:nvPr>
            <p:ph idx="1"/>
          </p:nvPr>
        </p:nvSpPr>
        <p:spPr>
          <a:xfrm>
            <a:off x="293914" y="954769"/>
            <a:ext cx="11753849" cy="5671230"/>
          </a:xfrm>
        </p:spPr>
        <p:txBody>
          <a:bodyPr vert="horz" lIns="91440" tIns="45720" rIns="91440" bIns="45720" rtlCol="0" anchor="t">
            <a:normAutofit/>
          </a:bodyPr>
          <a:lstStyle/>
          <a:p>
            <a:pPr marL="0" indent="0">
              <a:buNone/>
            </a:pPr>
            <a:endParaRPr lang="sv-SE" sz="1400" b="1" dirty="0">
              <a:latin typeface="Arial"/>
              <a:cs typeface="Arial"/>
            </a:endParaRPr>
          </a:p>
          <a:p>
            <a:pPr>
              <a:buNone/>
            </a:pPr>
            <a:r>
              <a:rPr lang="sv-SE" sz="1700" b="1" dirty="0">
                <a:latin typeface="Times New Roman"/>
                <a:cs typeface="Times New Roman"/>
              </a:rPr>
              <a:t>Konsulten ska</a:t>
            </a:r>
          </a:p>
          <a:p>
            <a:pPr>
              <a:buFont typeface="Arial,Sans-Serif"/>
              <a:buChar char="•"/>
            </a:pPr>
            <a:r>
              <a:rPr lang="sv-SE" sz="1700" dirty="0">
                <a:latin typeface="Times New Roman"/>
                <a:cs typeface="Times New Roman"/>
              </a:rPr>
              <a:t>Ha den försäkringsmedicinska kompetens som krävs för uppdraget</a:t>
            </a:r>
            <a:endParaRPr lang="en-US" sz="1700" dirty="0">
              <a:latin typeface="Times New Roman"/>
              <a:cs typeface="Times New Roman"/>
            </a:endParaRPr>
          </a:p>
          <a:p>
            <a:pPr>
              <a:buFont typeface="Arial"/>
              <a:buChar char="•"/>
            </a:pPr>
            <a:r>
              <a:rPr lang="sv-SE" sz="1600" dirty="0">
                <a:latin typeface="Times New Roman"/>
                <a:cs typeface="Times New Roman"/>
              </a:rPr>
              <a:t>Utan svårighet kunna tala och förstå svenska språket för god kommunikation med patienter och personal eller har språkkunskaper i antigen svenska, norska eller danska i nivå med C1: Europarådets nivåskala för språkkunskaper</a:t>
            </a:r>
            <a:endParaRPr lang="sv-SE" sz="1700">
              <a:latin typeface="Times New Roman"/>
              <a:cs typeface="Times New Roman"/>
            </a:endParaRPr>
          </a:p>
          <a:p>
            <a:pPr>
              <a:buFont typeface="Arial"/>
              <a:buChar char="•"/>
            </a:pPr>
            <a:r>
              <a:rPr lang="sv-SE" sz="1700" dirty="0">
                <a:latin typeface="Times New Roman"/>
                <a:cs typeface="Times New Roman"/>
              </a:rPr>
              <a:t>Utföra tydliga journaldiktat samt skriftlig journal på svenska språket</a:t>
            </a:r>
            <a:endParaRPr lang="sv-SE" dirty="0"/>
          </a:p>
          <a:p>
            <a:pPr>
              <a:buFont typeface="Arial"/>
              <a:buChar char="•"/>
            </a:pPr>
            <a:r>
              <a:rPr lang="sv-SE" sz="1700" dirty="0">
                <a:latin typeface="Times New Roman"/>
                <a:cs typeface="Times New Roman"/>
              </a:rPr>
              <a:t>Slutföra all medicinsk dokumentation innan uppdragets slut på så sätt att Beställaren inte förorsakas merarbete</a:t>
            </a:r>
          </a:p>
          <a:p>
            <a:pPr>
              <a:buFont typeface="Arial"/>
              <a:buChar char="•"/>
            </a:pPr>
            <a:r>
              <a:rPr lang="sv-SE" sz="1700" dirty="0">
                <a:latin typeface="Times New Roman"/>
                <a:cs typeface="Times New Roman"/>
              </a:rPr>
              <a:t>Inte vara påverkad av alkohol och/eller droger under uppdragets genomförande</a:t>
            </a:r>
            <a:endParaRPr lang="sv-SE" sz="1700" dirty="0">
              <a:cs typeface="Calibri"/>
            </a:endParaRPr>
          </a:p>
          <a:p>
            <a:pPr>
              <a:buFont typeface="Arial"/>
              <a:buChar char="•"/>
            </a:pPr>
            <a:r>
              <a:rPr lang="sv-SE" sz="1700" dirty="0">
                <a:latin typeface="Times New Roman"/>
                <a:cs typeface="Times New Roman"/>
              </a:rPr>
              <a:t>Ha genomgått relevant HLR-utbildning enligt HLR-rådets rekommendationer under de senaste 12 månaderna före uppdragets start</a:t>
            </a:r>
          </a:p>
          <a:p>
            <a:pPr>
              <a:buFont typeface="Arial"/>
              <a:buChar char="•"/>
            </a:pPr>
            <a:r>
              <a:rPr lang="sv-SE" sz="1700" dirty="0">
                <a:latin typeface="Times New Roman"/>
                <a:cs typeface="Times New Roman"/>
              </a:rPr>
              <a:t>Inte vara eller ha varit anställd i den region som avropet sker ifrån, under de senaste tolv (12) måna</a:t>
            </a:r>
            <a:r>
              <a:rPr lang="sv-SE" sz="1600" dirty="0">
                <a:latin typeface="Times New Roman"/>
                <a:cs typeface="Times New Roman"/>
              </a:rPr>
              <a:t>derna före ett uppdrag. Detta gäller oavsett anställningsform eller tjänst. Vid timanställning gäller karensen från senast arbetat pass/timme</a:t>
            </a:r>
          </a:p>
          <a:p>
            <a:pPr marL="0" indent="0">
              <a:buNone/>
            </a:pPr>
            <a:endParaRPr lang="sv-SE" sz="1200" dirty="0">
              <a:latin typeface="Calibri"/>
              <a:cs typeface="Calibri"/>
            </a:endParaRPr>
          </a:p>
        </p:txBody>
      </p:sp>
    </p:spTree>
    <p:extLst>
      <p:ext uri="{BB962C8B-B14F-4D97-AF65-F5344CB8AC3E}">
        <p14:creationId xmlns:p14="http://schemas.microsoft.com/office/powerpoint/2010/main" val="3375268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p:txBody>
          <a:bodyPr/>
          <a:lstStyle/>
          <a:p>
            <a:r>
              <a:rPr lang="sv-SE" dirty="0"/>
              <a:t>Inför uppdrag</a:t>
            </a:r>
          </a:p>
        </p:txBody>
      </p:sp>
      <p:sp>
        <p:nvSpPr>
          <p:cNvPr id="3" name="Platshållare för innehåll 2">
            <a:extLst>
              <a:ext uri="{FF2B5EF4-FFF2-40B4-BE49-F238E27FC236}">
                <a16:creationId xmlns:a16="http://schemas.microsoft.com/office/drawing/2014/main" id="{F7A34F72-2E3B-69A1-E868-337BFE9F0256}"/>
              </a:ext>
            </a:extLst>
          </p:cNvPr>
          <p:cNvSpPr>
            <a:spLocks noGrp="1"/>
          </p:cNvSpPr>
          <p:nvPr>
            <p:ph idx="1"/>
          </p:nvPr>
        </p:nvSpPr>
        <p:spPr>
          <a:xfrm>
            <a:off x="838200" y="1341120"/>
            <a:ext cx="10515600" cy="4835843"/>
          </a:xfrm>
        </p:spPr>
        <p:txBody>
          <a:bodyPr vert="horz" lIns="91440" tIns="45720" rIns="91440" bIns="45720" rtlCol="0" anchor="t">
            <a:normAutofit/>
          </a:bodyPr>
          <a:lstStyle/>
          <a:p>
            <a:r>
              <a:rPr lang="sv-SE" sz="1600" dirty="0">
                <a:cs typeface="Calibri"/>
              </a:rPr>
              <a:t>Val av leverantör görs genom utvärdering av två kriterier som har betydelse för hur väl uppdraget kan utföras. Kriterierna är:</a:t>
            </a:r>
          </a:p>
          <a:p>
            <a:pPr lvl="1"/>
            <a:r>
              <a:rPr lang="sv-SE" sz="1400" i="1" dirty="0"/>
              <a:t>Antal timmar/pass </a:t>
            </a:r>
            <a:r>
              <a:rPr lang="sv-SE" sz="1400" dirty="0"/>
              <a:t>- hur stor del av uppdraget täcker konsulten/konsulterna?</a:t>
            </a:r>
            <a:endParaRPr lang="sv-SE" sz="1400">
              <a:cs typeface="Calibri"/>
            </a:endParaRPr>
          </a:p>
          <a:p>
            <a:pPr lvl="1"/>
            <a:r>
              <a:rPr lang="sv-SE" sz="1400" i="1" dirty="0"/>
              <a:t>Kontinuitet</a:t>
            </a:r>
            <a:r>
              <a:rPr lang="sv-SE" sz="1400" dirty="0"/>
              <a:t> – hur stor erfarenhet av avdelningen/enheten har konsulten/konsulterna?</a:t>
            </a:r>
            <a:endParaRPr lang="sv-SE" sz="1400">
              <a:cs typeface="Calibri"/>
            </a:endParaRPr>
          </a:p>
          <a:p>
            <a:r>
              <a:rPr lang="sv-SE" sz="1600" dirty="0">
                <a:cs typeface="Calibri" panose="020F0502020204030204"/>
              </a:rPr>
              <a:t>Du behöver göra en viktning av dessa kriterier, utifrån behovet på din enhet/avdelning. Varje kriterium ska viktas till 0%-100%. Kriteriernas viktning ska summera till 100%.</a:t>
            </a:r>
          </a:p>
          <a:p>
            <a:r>
              <a:rPr lang="sv-SE" sz="1600" dirty="0">
                <a:cs typeface="Calibri" panose="020F0502020204030204"/>
              </a:rPr>
              <a:t>I utvärderingen poängsätts leverantörerna med 1-5 poäng utifrån hur väl respektive kriterium uppfylls:</a:t>
            </a:r>
            <a:endParaRPr lang="sv-SE" sz="1600" dirty="0"/>
          </a:p>
          <a:p>
            <a:pPr marL="457200" lvl="1" indent="0">
              <a:buNone/>
            </a:pPr>
            <a:endParaRPr lang="sv-SE" dirty="0">
              <a:cs typeface="Calibri" panose="020F0502020204030204"/>
            </a:endParaRPr>
          </a:p>
        </p:txBody>
      </p:sp>
      <p:pic>
        <p:nvPicPr>
          <p:cNvPr id="4" name="Bildobjekt 3" descr="En bild som visar text, skärmbild, Teckensnitt, nummer&#10;&#10;Automatiskt genererad beskrivning">
            <a:extLst>
              <a:ext uri="{FF2B5EF4-FFF2-40B4-BE49-F238E27FC236}">
                <a16:creationId xmlns:a16="http://schemas.microsoft.com/office/drawing/2014/main" id="{E9CBA72C-2B2B-3EF6-A238-12819D94F472}"/>
              </a:ext>
            </a:extLst>
          </p:cNvPr>
          <p:cNvPicPr>
            <a:picLocks noChangeAspect="1"/>
          </p:cNvPicPr>
          <p:nvPr/>
        </p:nvPicPr>
        <p:blipFill>
          <a:blip r:embed="rId3"/>
          <a:stretch>
            <a:fillRect/>
          </a:stretch>
        </p:blipFill>
        <p:spPr>
          <a:xfrm>
            <a:off x="1143000" y="3533274"/>
            <a:ext cx="7467600" cy="2754786"/>
          </a:xfrm>
          <a:prstGeom prst="rect">
            <a:avLst/>
          </a:prstGeom>
        </p:spPr>
      </p:pic>
    </p:spTree>
    <p:extLst>
      <p:ext uri="{BB962C8B-B14F-4D97-AF65-F5344CB8AC3E}">
        <p14:creationId xmlns:p14="http://schemas.microsoft.com/office/powerpoint/2010/main" val="19353000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E54E807-E93B-F766-5BBF-9EC52C7DAE84}"/>
              </a:ext>
            </a:extLst>
          </p:cNvPr>
          <p:cNvSpPr>
            <a:spLocks noGrp="1"/>
          </p:cNvSpPr>
          <p:nvPr>
            <p:ph type="title"/>
          </p:nvPr>
        </p:nvSpPr>
        <p:spPr>
          <a:xfrm>
            <a:off x="838200" y="365125"/>
            <a:ext cx="10515600" cy="793936"/>
          </a:xfrm>
        </p:spPr>
        <p:txBody>
          <a:bodyPr/>
          <a:lstStyle/>
          <a:p>
            <a:r>
              <a:rPr lang="sv-SE" dirty="0">
                <a:cs typeface="Calibri Light"/>
              </a:rPr>
              <a:t>Viktning av utvärderingskriterier, exempel</a:t>
            </a:r>
            <a:endParaRPr lang="sv-SE" dirty="0"/>
          </a:p>
        </p:txBody>
      </p:sp>
      <p:pic>
        <p:nvPicPr>
          <p:cNvPr id="4" name="Platshållare för innehåll 3" descr="En bild som visar text, skärmbild, nummer, Teckensnitt&#10;&#10;Automatiskt genererad beskrivning">
            <a:extLst>
              <a:ext uri="{FF2B5EF4-FFF2-40B4-BE49-F238E27FC236}">
                <a16:creationId xmlns:a16="http://schemas.microsoft.com/office/drawing/2014/main" id="{A8FF00C8-37B3-8836-5567-D0A387250888}"/>
              </a:ext>
            </a:extLst>
          </p:cNvPr>
          <p:cNvPicPr>
            <a:picLocks noGrp="1" noChangeAspect="1"/>
          </p:cNvPicPr>
          <p:nvPr>
            <p:ph idx="1"/>
          </p:nvPr>
        </p:nvPicPr>
        <p:blipFill>
          <a:blip r:embed="rId3"/>
          <a:stretch>
            <a:fillRect/>
          </a:stretch>
        </p:blipFill>
        <p:spPr>
          <a:xfrm>
            <a:off x="842354" y="1841839"/>
            <a:ext cx="7972648" cy="1790356"/>
          </a:xfrm>
        </p:spPr>
      </p:pic>
      <p:pic>
        <p:nvPicPr>
          <p:cNvPr id="3" name="Bildobjekt 2" descr="En bild som visar text, skärmbild, nummer, Teckensnitt&#10;&#10;Automatiskt genererad beskrivning">
            <a:extLst>
              <a:ext uri="{FF2B5EF4-FFF2-40B4-BE49-F238E27FC236}">
                <a16:creationId xmlns:a16="http://schemas.microsoft.com/office/drawing/2014/main" id="{0391AC08-4CBD-58F3-919E-AD0885785E26}"/>
              </a:ext>
            </a:extLst>
          </p:cNvPr>
          <p:cNvPicPr>
            <a:picLocks noChangeAspect="1"/>
          </p:cNvPicPr>
          <p:nvPr/>
        </p:nvPicPr>
        <p:blipFill>
          <a:blip r:embed="rId4"/>
          <a:stretch>
            <a:fillRect/>
          </a:stretch>
        </p:blipFill>
        <p:spPr>
          <a:xfrm>
            <a:off x="838810" y="4467090"/>
            <a:ext cx="8059479" cy="1822425"/>
          </a:xfrm>
          <a:prstGeom prst="rect">
            <a:avLst/>
          </a:prstGeom>
        </p:spPr>
      </p:pic>
      <p:sp>
        <p:nvSpPr>
          <p:cNvPr id="5" name="textruta 4">
            <a:extLst>
              <a:ext uri="{FF2B5EF4-FFF2-40B4-BE49-F238E27FC236}">
                <a16:creationId xmlns:a16="http://schemas.microsoft.com/office/drawing/2014/main" id="{525789C7-1A8B-6AEA-E3F8-8AF5FBAB3314}"/>
              </a:ext>
            </a:extLst>
          </p:cNvPr>
          <p:cNvSpPr txBox="1"/>
          <p:nvPr/>
        </p:nvSpPr>
        <p:spPr>
          <a:xfrm>
            <a:off x="726557" y="1151860"/>
            <a:ext cx="1887279" cy="51390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sv-SE"/>
          </a:p>
        </p:txBody>
      </p:sp>
      <p:sp>
        <p:nvSpPr>
          <p:cNvPr id="6" name="textruta 5">
            <a:extLst>
              <a:ext uri="{FF2B5EF4-FFF2-40B4-BE49-F238E27FC236}">
                <a16:creationId xmlns:a16="http://schemas.microsoft.com/office/drawing/2014/main" id="{CA56E444-E717-D88D-C2FD-E03463288AA2}"/>
              </a:ext>
            </a:extLst>
          </p:cNvPr>
          <p:cNvSpPr txBox="1"/>
          <p:nvPr/>
        </p:nvSpPr>
        <p:spPr>
          <a:xfrm>
            <a:off x="845897" y="1201700"/>
            <a:ext cx="1041990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AutoNum type="arabicPeriod"/>
            </a:pPr>
            <a:r>
              <a:rPr lang="sv-SE" dirty="0">
                <a:cs typeface="Calibri"/>
              </a:rPr>
              <a:t>I det här exemplet har kriteriet </a:t>
            </a:r>
            <a:r>
              <a:rPr lang="sv-SE" i="1" dirty="0">
                <a:cs typeface="Calibri"/>
              </a:rPr>
              <a:t>antal timmar</a:t>
            </a:r>
            <a:r>
              <a:rPr lang="sv-SE" dirty="0">
                <a:cs typeface="Calibri"/>
              </a:rPr>
              <a:t> viktats till 30% och kriteriet </a:t>
            </a:r>
            <a:r>
              <a:rPr lang="sv-SE" i="1" dirty="0">
                <a:cs typeface="Calibri"/>
              </a:rPr>
              <a:t>kontinuitet </a:t>
            </a:r>
            <a:r>
              <a:rPr lang="sv-SE" dirty="0">
                <a:cs typeface="Calibri"/>
              </a:rPr>
              <a:t>viktats till 70%. Leverantör A får högst totalpoäng och tilldelas uppdraget.</a:t>
            </a:r>
          </a:p>
        </p:txBody>
      </p:sp>
      <p:sp>
        <p:nvSpPr>
          <p:cNvPr id="7" name="textruta 6">
            <a:extLst>
              <a:ext uri="{FF2B5EF4-FFF2-40B4-BE49-F238E27FC236}">
                <a16:creationId xmlns:a16="http://schemas.microsoft.com/office/drawing/2014/main" id="{2D9773BD-05C0-E18B-16C8-DCA1694B0407}"/>
              </a:ext>
            </a:extLst>
          </p:cNvPr>
          <p:cNvSpPr txBox="1"/>
          <p:nvPr/>
        </p:nvSpPr>
        <p:spPr>
          <a:xfrm>
            <a:off x="845897" y="3777736"/>
            <a:ext cx="1041990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v-SE" dirty="0">
                <a:cs typeface="Calibri"/>
              </a:rPr>
              <a:t>2. I det här exemplet har kriteriet </a:t>
            </a:r>
            <a:r>
              <a:rPr lang="sv-SE" i="1" dirty="0">
                <a:cs typeface="Calibri"/>
              </a:rPr>
              <a:t>antal timmar </a:t>
            </a:r>
            <a:r>
              <a:rPr lang="sv-SE" dirty="0">
                <a:cs typeface="Calibri"/>
              </a:rPr>
              <a:t>viktats till 70% och kriteriet </a:t>
            </a:r>
            <a:r>
              <a:rPr lang="sv-SE" i="1" dirty="0">
                <a:cs typeface="Calibri"/>
              </a:rPr>
              <a:t>kontinuitet </a:t>
            </a:r>
            <a:r>
              <a:rPr lang="sv-SE" dirty="0">
                <a:cs typeface="Calibri"/>
              </a:rPr>
              <a:t>viktats till 30%. Leverantör D får högst totalpoäng och tilldelas uppdraget.</a:t>
            </a:r>
            <a:endParaRPr lang="sv-SE" dirty="0"/>
          </a:p>
        </p:txBody>
      </p:sp>
    </p:spTree>
    <p:extLst>
      <p:ext uri="{BB962C8B-B14F-4D97-AF65-F5344CB8AC3E}">
        <p14:creationId xmlns:p14="http://schemas.microsoft.com/office/powerpoint/2010/main" val="2793651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p:txBody>
          <a:bodyPr/>
          <a:lstStyle/>
          <a:p>
            <a:r>
              <a:rPr lang="sv-SE" dirty="0"/>
              <a:t>Inför uppdrag</a:t>
            </a:r>
          </a:p>
        </p:txBody>
      </p:sp>
      <p:sp>
        <p:nvSpPr>
          <p:cNvPr id="3" name="Platshållare för innehåll 2">
            <a:extLst>
              <a:ext uri="{FF2B5EF4-FFF2-40B4-BE49-F238E27FC236}">
                <a16:creationId xmlns:a16="http://schemas.microsoft.com/office/drawing/2014/main" id="{F7A34F72-2E3B-69A1-E868-337BFE9F0256}"/>
              </a:ext>
            </a:extLst>
          </p:cNvPr>
          <p:cNvSpPr>
            <a:spLocks noGrp="1"/>
          </p:cNvSpPr>
          <p:nvPr>
            <p:ph idx="1"/>
          </p:nvPr>
        </p:nvSpPr>
        <p:spPr>
          <a:xfrm>
            <a:off x="838200" y="1341120"/>
            <a:ext cx="10515600" cy="4835843"/>
          </a:xfrm>
        </p:spPr>
        <p:txBody>
          <a:bodyPr vert="horz" lIns="91440" tIns="45720" rIns="91440" bIns="45720" rtlCol="0" anchor="t">
            <a:normAutofit/>
          </a:bodyPr>
          <a:lstStyle/>
          <a:p>
            <a:pPr lvl="1"/>
            <a:r>
              <a:rPr lang="sv-SE" dirty="0"/>
              <a:t>Behörig beställare genomför avropet mot leverantörerna</a:t>
            </a:r>
          </a:p>
          <a:p>
            <a:pPr lvl="1"/>
            <a:r>
              <a:rPr lang="sv-SE" dirty="0"/>
              <a:t>Kontrollera, bedöm och godkänn/avslå presentationer av erbjudna konsulter</a:t>
            </a:r>
            <a:endParaRPr lang="sv-SE" dirty="0">
              <a:cs typeface="Calibri"/>
            </a:endParaRPr>
          </a:p>
          <a:p>
            <a:pPr lvl="1"/>
            <a:r>
              <a:rPr lang="sv-SE" dirty="0">
                <a:cs typeface="Calibri"/>
              </a:rPr>
              <a:t>Om behovet ej täcks till 100% kan kvarstående behov behöva avropas på nytt, alternativt ligga kvar som ej tillsatta pass</a:t>
            </a:r>
            <a:endParaRPr lang="sv-SE" dirty="0"/>
          </a:p>
          <a:p>
            <a:pPr lvl="1"/>
            <a:r>
              <a:rPr lang="sv-SE" dirty="0"/>
              <a:t>Eventuell justering av schema utifrån täckningsgrad i avropssvar</a:t>
            </a:r>
            <a:endParaRPr lang="sv-SE" dirty="0">
              <a:cs typeface="Calibri" panose="020F0502020204030204"/>
            </a:endParaRPr>
          </a:p>
          <a:p>
            <a:pPr lvl="1"/>
            <a:r>
              <a:rPr lang="sv-SE" dirty="0"/>
              <a:t>Förbered dig och avdelningen för att ta emot hyrpersonalen</a:t>
            </a:r>
          </a:p>
        </p:txBody>
      </p:sp>
    </p:spTree>
    <p:extLst>
      <p:ext uri="{BB962C8B-B14F-4D97-AF65-F5344CB8AC3E}">
        <p14:creationId xmlns:p14="http://schemas.microsoft.com/office/powerpoint/2010/main" val="1724771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p:txBody>
          <a:bodyPr/>
          <a:lstStyle/>
          <a:p>
            <a:r>
              <a:rPr lang="sv-SE" dirty="0"/>
              <a:t>Under uppdrag</a:t>
            </a:r>
          </a:p>
        </p:txBody>
      </p:sp>
      <p:sp>
        <p:nvSpPr>
          <p:cNvPr id="3" name="Platshållare för innehåll 2">
            <a:extLst>
              <a:ext uri="{FF2B5EF4-FFF2-40B4-BE49-F238E27FC236}">
                <a16:creationId xmlns:a16="http://schemas.microsoft.com/office/drawing/2014/main" id="{F7A34F72-2E3B-69A1-E868-337BFE9F0256}"/>
              </a:ext>
            </a:extLst>
          </p:cNvPr>
          <p:cNvSpPr>
            <a:spLocks noGrp="1"/>
          </p:cNvSpPr>
          <p:nvPr>
            <p:ph idx="1"/>
          </p:nvPr>
        </p:nvSpPr>
        <p:spPr/>
        <p:txBody>
          <a:bodyPr vert="horz" lIns="91440" tIns="45720" rIns="91440" bIns="45720" rtlCol="0" anchor="t">
            <a:normAutofit/>
          </a:bodyPr>
          <a:lstStyle/>
          <a:p>
            <a:pPr marL="457200" indent="-457200"/>
            <a:r>
              <a:rPr lang="sv-SE" dirty="0"/>
              <a:t>Konsulten ska ha ett giltigt SITHS-kort när hen kommer till avdelningen</a:t>
            </a:r>
            <a:endParaRPr lang="sv-SE" dirty="0">
              <a:cs typeface="Calibri"/>
            </a:endParaRPr>
          </a:p>
          <a:p>
            <a:pPr marL="457200" indent="-457200"/>
            <a:r>
              <a:rPr lang="sv-SE" dirty="0"/>
              <a:t>Konsult som saknar giltigt SITHS-kort: </a:t>
            </a:r>
            <a:endParaRPr lang="sv-SE">
              <a:cs typeface="Calibri"/>
            </a:endParaRPr>
          </a:p>
          <a:p>
            <a:pPr lvl="1"/>
            <a:r>
              <a:rPr lang="sv-SE" dirty="0"/>
              <a:t>Leverantören får en administrativ avgift om 2 000 kr</a:t>
            </a:r>
            <a:endParaRPr lang="sv-SE">
              <a:cs typeface="Calibri"/>
            </a:endParaRPr>
          </a:p>
          <a:p>
            <a:pPr lvl="1"/>
            <a:r>
              <a:rPr lang="sv-SE" dirty="0"/>
              <a:t>Utfärdas </a:t>
            </a:r>
            <a:r>
              <a:rPr lang="sv-SE" err="1"/>
              <a:t>reservkort</a:t>
            </a:r>
            <a:r>
              <a:rPr lang="sv-SE" dirty="0"/>
              <a:t> ska leverantören faktureras kostnaden, 1 500-3 500 kr</a:t>
            </a:r>
            <a:endParaRPr lang="sv-SE" dirty="0">
              <a:cs typeface="Calibri"/>
            </a:endParaRPr>
          </a:p>
          <a:p>
            <a:pPr lvl="1"/>
            <a:r>
              <a:rPr lang="sv-SE" dirty="0">
                <a:cs typeface="Calibri"/>
              </a:rPr>
              <a:t>Tidsåtgång för anskaffning av </a:t>
            </a:r>
            <a:r>
              <a:rPr lang="sv-SE" dirty="0" err="1">
                <a:cs typeface="Calibri"/>
              </a:rPr>
              <a:t>reservkort</a:t>
            </a:r>
            <a:r>
              <a:rPr lang="sv-SE" dirty="0">
                <a:cs typeface="Calibri"/>
              </a:rPr>
              <a:t> ska inte faktureras regionen</a:t>
            </a:r>
          </a:p>
          <a:p>
            <a:pPr lvl="2"/>
            <a:r>
              <a:rPr lang="sv-SE" dirty="0">
                <a:ea typeface="Calibri" panose="020F0502020204030204"/>
                <a:cs typeface="Calibri"/>
              </a:rPr>
              <a:t>Konsult som inte kan tjänstgöra på grund av avsaknad av SITHS-kort innebär utebliven leverans – vite utgår</a:t>
            </a:r>
          </a:p>
          <a:p>
            <a:pPr lvl="2"/>
            <a:endParaRPr lang="sv-SE" dirty="0">
              <a:cs typeface="Calibri"/>
            </a:endParaRPr>
          </a:p>
          <a:p>
            <a:pPr lvl="2"/>
            <a:endParaRPr lang="sv-SE" dirty="0">
              <a:ea typeface="Calibri" panose="020F0502020204030204"/>
              <a:cs typeface="Calibri"/>
            </a:endParaRPr>
          </a:p>
          <a:p>
            <a:endParaRPr lang="sv-SE" dirty="0">
              <a:cs typeface="Calibri" panose="020F0502020204030204"/>
            </a:endParaRPr>
          </a:p>
          <a:p>
            <a:endParaRPr lang="sv-SE" dirty="0">
              <a:ea typeface="Calibri" panose="020F0502020204030204"/>
              <a:cs typeface="Calibri" panose="020F0502020204030204"/>
            </a:endParaRPr>
          </a:p>
          <a:p>
            <a:pPr lvl="1"/>
            <a:endParaRPr lang="sv-SE">
              <a:ea typeface="Calibri" panose="020F0502020204030204"/>
              <a:cs typeface="Calibri" panose="020F0502020204030204"/>
            </a:endParaRPr>
          </a:p>
          <a:p>
            <a:endParaRPr lang="sv-SE" dirty="0">
              <a:ea typeface="Calibri" panose="020F0502020204030204"/>
              <a:cs typeface="Calibri" panose="020F0502020204030204"/>
            </a:endParaRPr>
          </a:p>
        </p:txBody>
      </p:sp>
    </p:spTree>
    <p:extLst>
      <p:ext uri="{BB962C8B-B14F-4D97-AF65-F5344CB8AC3E}">
        <p14:creationId xmlns:p14="http://schemas.microsoft.com/office/powerpoint/2010/main" val="2368666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p:txBody>
          <a:bodyPr/>
          <a:lstStyle/>
          <a:p>
            <a:r>
              <a:rPr lang="sv-SE" dirty="0"/>
              <a:t>Under uppdrag</a:t>
            </a:r>
          </a:p>
        </p:txBody>
      </p:sp>
      <p:sp>
        <p:nvSpPr>
          <p:cNvPr id="3" name="Platshållare för innehåll 2">
            <a:extLst>
              <a:ext uri="{FF2B5EF4-FFF2-40B4-BE49-F238E27FC236}">
                <a16:creationId xmlns:a16="http://schemas.microsoft.com/office/drawing/2014/main" id="{F7A34F72-2E3B-69A1-E868-337BFE9F0256}"/>
              </a:ext>
            </a:extLst>
          </p:cNvPr>
          <p:cNvSpPr>
            <a:spLocks noGrp="1"/>
          </p:cNvSpPr>
          <p:nvPr>
            <p:ph idx="1"/>
          </p:nvPr>
        </p:nvSpPr>
        <p:spPr>
          <a:xfrm>
            <a:off x="846056" y="1582099"/>
            <a:ext cx="10515600" cy="4351338"/>
          </a:xfrm>
        </p:spPr>
        <p:txBody>
          <a:bodyPr vert="horz" lIns="91440" tIns="45720" rIns="91440" bIns="45720" rtlCol="0" anchor="t">
            <a:normAutofit lnSpcReduction="10000"/>
          </a:bodyPr>
          <a:lstStyle/>
          <a:p>
            <a:pPr marL="457200" indent="-457200"/>
            <a:r>
              <a:rPr lang="sv-SE" b="1" dirty="0"/>
              <a:t>Arbetsplatsintroduktion </a:t>
            </a:r>
            <a:r>
              <a:rPr lang="sv-SE" dirty="0"/>
              <a:t>ska minst omfatta</a:t>
            </a:r>
            <a:endParaRPr lang="sv-SE" dirty="0">
              <a:cs typeface="Calibri"/>
            </a:endParaRPr>
          </a:p>
          <a:p>
            <a:pPr lvl="1"/>
            <a:r>
              <a:rPr lang="sv-SE" dirty="0">
                <a:cs typeface="Calibri"/>
              </a:rPr>
              <a:t>visning av lokaler, hjärtstartare, akutvagn </a:t>
            </a:r>
            <a:r>
              <a:rPr lang="sv-SE" dirty="0" err="1">
                <a:cs typeface="Calibri"/>
              </a:rPr>
              <a:t>etc</a:t>
            </a:r>
          </a:p>
          <a:p>
            <a:pPr lvl="1">
              <a:lnSpc>
                <a:spcPct val="80000"/>
              </a:lnSpc>
            </a:pPr>
            <a:r>
              <a:rPr lang="sv-SE" dirty="0">
                <a:cs typeface="Calibri"/>
              </a:rPr>
              <a:t>genomgång av medicinska och verksamhetens riktlinjer för uppdraget</a:t>
            </a:r>
          </a:p>
          <a:p>
            <a:pPr lvl="1">
              <a:lnSpc>
                <a:spcPct val="80000"/>
              </a:lnSpc>
            </a:pPr>
            <a:r>
              <a:rPr lang="sv-SE" dirty="0">
                <a:cs typeface="Calibri"/>
              </a:rPr>
              <a:t>genomgång av avvikelse- och kvalitetssystem</a:t>
            </a:r>
          </a:p>
          <a:p>
            <a:pPr lvl="1">
              <a:lnSpc>
                <a:spcPct val="80000"/>
              </a:lnSpc>
            </a:pPr>
            <a:r>
              <a:rPr lang="sv-SE" dirty="0">
                <a:cs typeface="Calibri"/>
              </a:rPr>
              <a:t>genomgång av brandsäkerhet och utrymningsplan</a:t>
            </a:r>
          </a:p>
          <a:p>
            <a:r>
              <a:rPr lang="sv-SE" b="1" dirty="0"/>
              <a:t>Klinisk introduktion</a:t>
            </a:r>
            <a:endParaRPr lang="sv-SE" b="1" dirty="0">
              <a:cs typeface="Calibri"/>
            </a:endParaRPr>
          </a:p>
          <a:p>
            <a:pPr lvl="1"/>
            <a:r>
              <a:rPr lang="sv-SE" dirty="0">
                <a:cs typeface="Calibri"/>
              </a:rPr>
              <a:t>introduktion av det kliniska arbetet (vid behov)</a:t>
            </a:r>
          </a:p>
          <a:p>
            <a:pPr lvl="1"/>
            <a:r>
              <a:rPr lang="sv-SE" dirty="0">
                <a:cs typeface="Calibri"/>
              </a:rPr>
              <a:t>om faktiskt behov av klinisk introduktion överstiger 16 timmar innebär det en felaktig leverans*</a:t>
            </a:r>
          </a:p>
          <a:p>
            <a:r>
              <a:rPr lang="sv-SE" b="1" dirty="0">
                <a:cs typeface="Calibri"/>
              </a:rPr>
              <a:t>Utbildning i journal- och IT-system</a:t>
            </a:r>
          </a:p>
          <a:p>
            <a:pPr lvl="1"/>
            <a:r>
              <a:rPr lang="sv-SE" dirty="0">
                <a:cs typeface="Calibri"/>
              </a:rPr>
              <a:t>ska vid behov möjliggöras via fysisk eller digital utbildning - avräknas på fakturan utöver ordinarie introduktion</a:t>
            </a:r>
          </a:p>
        </p:txBody>
      </p:sp>
    </p:spTree>
    <p:extLst>
      <p:ext uri="{BB962C8B-B14F-4D97-AF65-F5344CB8AC3E}">
        <p14:creationId xmlns:p14="http://schemas.microsoft.com/office/powerpoint/2010/main" val="943577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66D9D62-0365-ED5F-D1CB-9141B0B182E0}"/>
              </a:ext>
            </a:extLst>
          </p:cNvPr>
          <p:cNvSpPr>
            <a:spLocks noGrp="1"/>
          </p:cNvSpPr>
          <p:nvPr>
            <p:ph type="title"/>
          </p:nvPr>
        </p:nvSpPr>
        <p:spPr/>
        <p:txBody>
          <a:bodyPr/>
          <a:lstStyle/>
          <a:p>
            <a:r>
              <a:rPr lang="sv-SE" dirty="0">
                <a:cs typeface="Calibri Light"/>
              </a:rPr>
              <a:t>Under uppdrag </a:t>
            </a:r>
            <a:br>
              <a:rPr lang="sv-SE" dirty="0">
                <a:latin typeface="Calibri Light"/>
                <a:cs typeface="Calibri Light"/>
              </a:rPr>
            </a:br>
            <a:r>
              <a:rPr lang="sv-SE" sz="2800" dirty="0">
                <a:latin typeface="Calibri"/>
                <a:cs typeface="Calibri"/>
              </a:rPr>
              <a:t>Arbetsgivaransvar, arbetsledning och arbetsmiljöarbete</a:t>
            </a:r>
            <a:endParaRPr lang="sv-SE" dirty="0"/>
          </a:p>
        </p:txBody>
      </p:sp>
      <p:sp>
        <p:nvSpPr>
          <p:cNvPr id="3" name="Platshållare för innehåll 2">
            <a:extLst>
              <a:ext uri="{FF2B5EF4-FFF2-40B4-BE49-F238E27FC236}">
                <a16:creationId xmlns:a16="http://schemas.microsoft.com/office/drawing/2014/main" id="{D08E7A08-66CC-D0FC-139B-2478003B6340}"/>
              </a:ext>
            </a:extLst>
          </p:cNvPr>
          <p:cNvSpPr>
            <a:spLocks noGrp="1"/>
          </p:cNvSpPr>
          <p:nvPr>
            <p:ph idx="1"/>
          </p:nvPr>
        </p:nvSpPr>
        <p:spPr>
          <a:xfrm>
            <a:off x="838200" y="1764049"/>
            <a:ext cx="10515600" cy="4351338"/>
          </a:xfrm>
        </p:spPr>
        <p:txBody>
          <a:bodyPr vert="horz" lIns="91440" tIns="45720" rIns="91440" bIns="45720" rtlCol="0" anchor="t">
            <a:noAutofit/>
          </a:bodyPr>
          <a:lstStyle/>
          <a:p>
            <a:pPr marL="285750" indent="-285750"/>
            <a:r>
              <a:rPr lang="sv-SE" sz="2000" dirty="0">
                <a:latin typeface="Times New Roman"/>
                <a:cs typeface="Times New Roman"/>
              </a:rPr>
              <a:t>Leverantören har arbetsgivaransvar för konsult, det innebär </a:t>
            </a:r>
            <a:r>
              <a:rPr lang="sv-SE" sz="2000" err="1">
                <a:latin typeface="Times New Roman"/>
                <a:cs typeface="Times New Roman"/>
              </a:rPr>
              <a:t>bl</a:t>
            </a:r>
            <a:r>
              <a:rPr lang="sv-SE" sz="2000" dirty="0">
                <a:latin typeface="Times New Roman"/>
                <a:cs typeface="Times New Roman"/>
              </a:rPr>
              <a:t> a att leverantören ansvarar för att konsult följer arbetstidslagstiftningen och tillgodogör sig erforderlig veckovila/dygnsvila.</a:t>
            </a:r>
            <a:endParaRPr lang="sv-SE" sz="2000">
              <a:latin typeface="Calibri" panose="020F0502020204030204"/>
              <a:cs typeface="Calibri"/>
            </a:endParaRPr>
          </a:p>
          <a:p>
            <a:r>
              <a:rPr lang="sv-SE" sz="2000" dirty="0">
                <a:solidFill>
                  <a:srgbClr val="000000"/>
                </a:solidFill>
                <a:latin typeface="Times New Roman"/>
                <a:cs typeface="Times New Roman"/>
              </a:rPr>
              <a:t>Regionens ansvar är att inte schemalägga en konsult på ett sätt som strider mot arbetstidslagen.</a:t>
            </a:r>
          </a:p>
          <a:p>
            <a:r>
              <a:rPr lang="sv-SE" sz="2000" dirty="0">
                <a:solidFill>
                  <a:srgbClr val="000000"/>
                </a:solidFill>
                <a:latin typeface="Times New Roman"/>
                <a:cs typeface="Times New Roman"/>
              </a:rPr>
              <a:t>Under den tid konsulten tjänstgör hos enhet/avdelning ansvarar chef för att leda och fördela arbetet.</a:t>
            </a:r>
            <a:endParaRPr lang="en-US" sz="2000">
              <a:solidFill>
                <a:srgbClr val="000000"/>
              </a:solidFill>
              <a:latin typeface="Times New Roman"/>
              <a:cs typeface="Times New Roman"/>
            </a:endParaRPr>
          </a:p>
          <a:p>
            <a:r>
              <a:rPr lang="sv-SE" sz="2000" dirty="0">
                <a:solidFill>
                  <a:srgbClr val="000000"/>
                </a:solidFill>
                <a:latin typeface="Times New Roman"/>
                <a:cs typeface="Times New Roman"/>
              </a:rPr>
              <a:t>Under tjänstgöringen omfattas konsulten av enhet/avdelnings arbetsmiljöarbete*</a:t>
            </a:r>
            <a:endParaRPr lang="sv-SE" sz="2000" dirty="0">
              <a:solidFill>
                <a:srgbClr val="000000"/>
              </a:solidFill>
              <a:latin typeface="Calibri" panose="020F0502020204030204"/>
              <a:cs typeface="Calibri"/>
            </a:endParaRPr>
          </a:p>
          <a:p>
            <a:endParaRPr lang="sv-SE" sz="1200" dirty="0">
              <a:latin typeface="Times New Roman"/>
              <a:cs typeface="Times New Roman"/>
            </a:endParaRPr>
          </a:p>
        </p:txBody>
      </p:sp>
    </p:spTree>
    <p:extLst>
      <p:ext uri="{BB962C8B-B14F-4D97-AF65-F5344CB8AC3E}">
        <p14:creationId xmlns:p14="http://schemas.microsoft.com/office/powerpoint/2010/main" val="26910654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66D9D62-0365-ED5F-D1CB-9141B0B182E0}"/>
              </a:ext>
            </a:extLst>
          </p:cNvPr>
          <p:cNvSpPr>
            <a:spLocks noGrp="1"/>
          </p:cNvSpPr>
          <p:nvPr>
            <p:ph type="title"/>
          </p:nvPr>
        </p:nvSpPr>
        <p:spPr/>
        <p:txBody>
          <a:bodyPr/>
          <a:lstStyle/>
          <a:p>
            <a:r>
              <a:rPr lang="sv-SE" dirty="0">
                <a:latin typeface="Calibri Light"/>
                <a:cs typeface="Calibri Light"/>
              </a:rPr>
              <a:t>Under uppdrag </a:t>
            </a:r>
            <a:br>
              <a:rPr lang="sv-SE" dirty="0">
                <a:latin typeface="Calibri Light"/>
                <a:cs typeface="Calibri Light"/>
              </a:rPr>
            </a:br>
            <a:r>
              <a:rPr lang="sv-SE" sz="2800" dirty="0">
                <a:latin typeface="Calibri"/>
                <a:cs typeface="Calibri"/>
              </a:rPr>
              <a:t>Patientsäkerhet</a:t>
            </a:r>
            <a:endParaRPr lang="sv-SE" dirty="0"/>
          </a:p>
        </p:txBody>
      </p:sp>
      <p:sp>
        <p:nvSpPr>
          <p:cNvPr id="3" name="Platshållare för innehåll 2">
            <a:extLst>
              <a:ext uri="{FF2B5EF4-FFF2-40B4-BE49-F238E27FC236}">
                <a16:creationId xmlns:a16="http://schemas.microsoft.com/office/drawing/2014/main" id="{D08E7A08-66CC-D0FC-139B-2478003B6340}"/>
              </a:ext>
            </a:extLst>
          </p:cNvPr>
          <p:cNvSpPr>
            <a:spLocks noGrp="1"/>
          </p:cNvSpPr>
          <p:nvPr>
            <p:ph idx="1"/>
          </p:nvPr>
        </p:nvSpPr>
        <p:spPr>
          <a:xfrm>
            <a:off x="838200" y="1764049"/>
            <a:ext cx="10515600" cy="4351338"/>
          </a:xfrm>
        </p:spPr>
        <p:txBody>
          <a:bodyPr vert="horz" lIns="91440" tIns="45720" rIns="91440" bIns="45720" rtlCol="0" anchor="t">
            <a:noAutofit/>
          </a:bodyPr>
          <a:lstStyle/>
          <a:p>
            <a:pPr marL="342900" indent="-342900"/>
            <a:r>
              <a:rPr lang="sv-SE" sz="2400" dirty="0">
                <a:latin typeface="Times New Roman"/>
                <a:cs typeface="Times New Roman"/>
              </a:rPr>
              <a:t>Leverantören är fullt arbetsgivaransvarig i Lex Maria ärenden, i anmälningar till Inspektionen för Vård och Omsorg (IVO) och Hälso- och sjukvårdens ansvarsnämnd (HSAN) samt till beställarens patientnämnd eller motsvarande. Beställaren ska snarast informera berörd leverantör om det ärende som föranleder anmälan.</a:t>
            </a:r>
            <a:endParaRPr lang="sv-SE" sz="2000" dirty="0">
              <a:latin typeface="Times New Roman"/>
              <a:cs typeface="Times New Roman"/>
            </a:endParaRPr>
          </a:p>
          <a:p>
            <a:endParaRPr lang="sv-SE" sz="2400" dirty="0">
              <a:latin typeface="Times New Roman"/>
              <a:cs typeface="Times New Roman"/>
            </a:endParaRPr>
          </a:p>
          <a:p>
            <a:pPr indent="-285750"/>
            <a:r>
              <a:rPr lang="sv-SE" sz="2400" dirty="0">
                <a:latin typeface="Times New Roman"/>
                <a:cs typeface="Times New Roman"/>
              </a:rPr>
              <a:t>Vid uppkomst av anmälningar från beställares patientnämnd liksom vid påpekande från IVO eller HSAN, äger beställaren rätt att avbryta konsultens uppdrag.</a:t>
            </a:r>
            <a:endParaRPr lang="sv-SE" sz="2400">
              <a:cs typeface="Calibri"/>
            </a:endParaRPr>
          </a:p>
          <a:p>
            <a:endParaRPr lang="sv-SE" sz="1200" dirty="0">
              <a:solidFill>
                <a:srgbClr val="000000"/>
              </a:solidFill>
              <a:latin typeface="Times New Roman"/>
              <a:cs typeface="Times New Roman"/>
            </a:endParaRPr>
          </a:p>
        </p:txBody>
      </p:sp>
    </p:spTree>
    <p:extLst>
      <p:ext uri="{BB962C8B-B14F-4D97-AF65-F5344CB8AC3E}">
        <p14:creationId xmlns:p14="http://schemas.microsoft.com/office/powerpoint/2010/main" val="916148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CCFBE52-F05C-74F3-BB8A-40A5D96597C2}"/>
              </a:ext>
            </a:extLst>
          </p:cNvPr>
          <p:cNvSpPr>
            <a:spLocks noGrp="1"/>
          </p:cNvSpPr>
          <p:nvPr>
            <p:ph type="title"/>
          </p:nvPr>
        </p:nvSpPr>
        <p:spPr/>
        <p:txBody>
          <a:bodyPr/>
          <a:lstStyle/>
          <a:p>
            <a:r>
              <a:rPr lang="sv-SE" dirty="0">
                <a:cs typeface="Calibri Light"/>
              </a:rPr>
              <a:t>Under uppdrag</a:t>
            </a:r>
            <a:br>
              <a:rPr lang="sv-SE" dirty="0">
                <a:cs typeface="Calibri Light"/>
              </a:rPr>
            </a:br>
            <a:r>
              <a:rPr lang="sv-SE" dirty="0">
                <a:cs typeface="Calibri Light"/>
              </a:rPr>
              <a:t>Fel, avvikelser och dess påföljder</a:t>
            </a:r>
          </a:p>
        </p:txBody>
      </p:sp>
      <p:sp>
        <p:nvSpPr>
          <p:cNvPr id="3" name="Platshållare för innehåll 2">
            <a:extLst>
              <a:ext uri="{FF2B5EF4-FFF2-40B4-BE49-F238E27FC236}">
                <a16:creationId xmlns:a16="http://schemas.microsoft.com/office/drawing/2014/main" id="{E81031E8-8D48-477F-67D5-B72986834E2F}"/>
              </a:ext>
            </a:extLst>
          </p:cNvPr>
          <p:cNvSpPr>
            <a:spLocks noGrp="1"/>
          </p:cNvSpPr>
          <p:nvPr>
            <p:ph idx="1"/>
          </p:nvPr>
        </p:nvSpPr>
        <p:spPr/>
        <p:txBody>
          <a:bodyPr vert="horz" lIns="91440" tIns="45720" rIns="91440" bIns="45720" rtlCol="0" anchor="t">
            <a:normAutofit/>
          </a:bodyPr>
          <a:lstStyle/>
          <a:p>
            <a:pPr marL="0" indent="0">
              <a:lnSpc>
                <a:spcPct val="100000"/>
              </a:lnSpc>
              <a:spcBef>
                <a:spcPts val="750"/>
              </a:spcBef>
              <a:buNone/>
            </a:pPr>
            <a:r>
              <a:rPr lang="sv-SE" sz="2100">
                <a:cs typeface="Calibri"/>
              </a:rPr>
              <a:t>Fel och avvikelser enligt avtalet:</a:t>
            </a:r>
            <a:endParaRPr lang="sv-SE"/>
          </a:p>
          <a:p>
            <a:pPr marL="0" indent="0">
              <a:lnSpc>
                <a:spcPct val="100000"/>
              </a:lnSpc>
              <a:spcBef>
                <a:spcPts val="750"/>
              </a:spcBef>
              <a:buNone/>
            </a:pPr>
            <a:endParaRPr lang="sv-SE" sz="2100" dirty="0">
              <a:cs typeface="Calibri"/>
            </a:endParaRPr>
          </a:p>
          <a:p>
            <a:pPr marL="457200" indent="-457200">
              <a:lnSpc>
                <a:spcPct val="100000"/>
              </a:lnSpc>
              <a:spcBef>
                <a:spcPts val="750"/>
              </a:spcBef>
              <a:buAutoNum type="arabicPeriod"/>
            </a:pPr>
            <a:r>
              <a:rPr lang="sv-SE" sz="2100" dirty="0">
                <a:cs typeface="Calibri"/>
              </a:rPr>
              <a:t>Utebliven leverans, kompetensbrist, samarbetssvårigheter, patientsäkerhetsrisker</a:t>
            </a:r>
          </a:p>
          <a:p>
            <a:pPr marL="457200" lvl="1" indent="0">
              <a:lnSpc>
                <a:spcPct val="100000"/>
              </a:lnSpc>
              <a:spcBef>
                <a:spcPts val="375"/>
              </a:spcBef>
              <a:buNone/>
            </a:pPr>
            <a:endParaRPr lang="sv-SE" sz="1800" dirty="0">
              <a:cs typeface="Calibri"/>
            </a:endParaRPr>
          </a:p>
          <a:p>
            <a:pPr marL="457200" indent="-457200">
              <a:lnSpc>
                <a:spcPct val="100000"/>
              </a:lnSpc>
              <a:spcBef>
                <a:spcPts val="750"/>
              </a:spcBef>
              <a:buAutoNum type="arabicPeriod"/>
            </a:pPr>
            <a:r>
              <a:rPr lang="sv-SE" sz="2100" dirty="0">
                <a:cs typeface="Calibri"/>
              </a:rPr>
              <a:t>Leverantörsrelaterade avvikelser </a:t>
            </a:r>
            <a:endParaRPr lang="en-US" sz="2100">
              <a:cs typeface="Calibri"/>
            </a:endParaRPr>
          </a:p>
          <a:p>
            <a:pPr lvl="1">
              <a:lnSpc>
                <a:spcPct val="100000"/>
              </a:lnSpc>
              <a:spcBef>
                <a:spcPts val="375"/>
              </a:spcBef>
            </a:pPr>
            <a:endParaRPr lang="sv-SE" sz="1800" dirty="0">
              <a:cs typeface="Calibri"/>
            </a:endParaRPr>
          </a:p>
          <a:p>
            <a:pPr marL="457200" indent="-457200">
              <a:lnSpc>
                <a:spcPct val="100000"/>
              </a:lnSpc>
              <a:spcBef>
                <a:spcPts val="750"/>
              </a:spcBef>
              <a:buAutoNum type="arabicPeriod"/>
            </a:pPr>
            <a:r>
              <a:rPr lang="sv-SE" sz="2100" dirty="0">
                <a:cs typeface="Calibri"/>
              </a:rPr>
              <a:t>Administrativa fel</a:t>
            </a:r>
          </a:p>
          <a:p>
            <a:pPr marL="457200" lvl="1" indent="0">
              <a:lnSpc>
                <a:spcPct val="100000"/>
              </a:lnSpc>
              <a:spcBef>
                <a:spcPts val="375"/>
              </a:spcBef>
              <a:buNone/>
            </a:pPr>
            <a:endParaRPr lang="sv-SE" sz="1800" dirty="0">
              <a:cs typeface="Calibri"/>
            </a:endParaRPr>
          </a:p>
        </p:txBody>
      </p:sp>
    </p:spTree>
    <p:extLst>
      <p:ext uri="{BB962C8B-B14F-4D97-AF65-F5344CB8AC3E}">
        <p14:creationId xmlns:p14="http://schemas.microsoft.com/office/powerpoint/2010/main" val="3450786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2A9D759-A3C9-3CB9-88EE-0C050C84008D}"/>
              </a:ext>
            </a:extLst>
          </p:cNvPr>
          <p:cNvSpPr>
            <a:spLocks noGrp="1"/>
          </p:cNvSpPr>
          <p:nvPr>
            <p:ph type="title"/>
          </p:nvPr>
        </p:nvSpPr>
        <p:spPr/>
        <p:txBody>
          <a:bodyPr/>
          <a:lstStyle/>
          <a:p>
            <a:r>
              <a:rPr lang="sv-SE" dirty="0"/>
              <a:t>Målgrupp för utbildning</a:t>
            </a:r>
          </a:p>
        </p:txBody>
      </p:sp>
      <p:sp>
        <p:nvSpPr>
          <p:cNvPr id="3" name="Platshållare för innehåll 2">
            <a:extLst>
              <a:ext uri="{FF2B5EF4-FFF2-40B4-BE49-F238E27FC236}">
                <a16:creationId xmlns:a16="http://schemas.microsoft.com/office/drawing/2014/main" id="{FEAFCD6B-008F-B866-DADA-C3E311DB972A}"/>
              </a:ext>
            </a:extLst>
          </p:cNvPr>
          <p:cNvSpPr>
            <a:spLocks noGrp="1"/>
          </p:cNvSpPr>
          <p:nvPr>
            <p:ph idx="1"/>
          </p:nvPr>
        </p:nvSpPr>
        <p:spPr/>
        <p:txBody>
          <a:bodyPr vert="horz" lIns="91440" tIns="45720" rIns="91440" bIns="45720" rtlCol="0" anchor="t">
            <a:normAutofit/>
          </a:bodyPr>
          <a:lstStyle/>
          <a:p>
            <a:pPr marL="457200" indent="-457200"/>
            <a:r>
              <a:rPr lang="sv-SE" dirty="0"/>
              <a:t>Chefer i vårdverksamhet som har behov av hyrbemanning</a:t>
            </a:r>
            <a:endParaRPr lang="sv-SE" dirty="0">
              <a:cs typeface="Calibri"/>
            </a:endParaRPr>
          </a:p>
          <a:p>
            <a:pPr indent="-457200"/>
            <a:r>
              <a:rPr lang="sv-SE" dirty="0"/>
              <a:t>Olika chefsnivåer: enhetschef, avdelningschef, verksamhetschef, gruppchefer och biträdande – chef som har mandat att hyra in bemanning</a:t>
            </a:r>
            <a:endParaRPr lang="sv-SE" dirty="0">
              <a:cs typeface="Calibri"/>
            </a:endParaRPr>
          </a:p>
          <a:p>
            <a:pPr marL="457200" indent="-457200"/>
            <a:r>
              <a:rPr lang="sv-SE" dirty="0"/>
              <a:t>Olika regioner har olika regler för hur och när hyrpersonal får tas in, respektive chef är ansvarig för att ta reda på vad som gäller inom den egna regionen</a:t>
            </a:r>
            <a:endParaRPr lang="sv-SE" dirty="0">
              <a:cs typeface="Calibri"/>
            </a:endParaRPr>
          </a:p>
          <a:p>
            <a:pPr lvl="1"/>
            <a:endParaRPr lang="sv-SE" dirty="0"/>
          </a:p>
        </p:txBody>
      </p:sp>
    </p:spTree>
    <p:extLst>
      <p:ext uri="{BB962C8B-B14F-4D97-AF65-F5344CB8AC3E}">
        <p14:creationId xmlns:p14="http://schemas.microsoft.com/office/powerpoint/2010/main" val="22454877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p:txBody>
          <a:bodyPr/>
          <a:lstStyle/>
          <a:p>
            <a:r>
              <a:rPr lang="sv-SE" sz="2100" dirty="0">
                <a:latin typeface="Calibri"/>
                <a:cs typeface="Calibri"/>
              </a:rPr>
              <a:t>Utebliven leverans</a:t>
            </a:r>
            <a:endParaRPr lang="sv-SE" dirty="0"/>
          </a:p>
        </p:txBody>
      </p:sp>
      <p:sp>
        <p:nvSpPr>
          <p:cNvPr id="3" name="Platshållare för innehåll 2">
            <a:extLst>
              <a:ext uri="{FF2B5EF4-FFF2-40B4-BE49-F238E27FC236}">
                <a16:creationId xmlns:a16="http://schemas.microsoft.com/office/drawing/2014/main" id="{F7A34F72-2E3B-69A1-E868-337BFE9F0256}"/>
              </a:ext>
            </a:extLst>
          </p:cNvPr>
          <p:cNvSpPr>
            <a:spLocks noGrp="1"/>
          </p:cNvSpPr>
          <p:nvPr>
            <p:ph idx="1"/>
          </p:nvPr>
        </p:nvSpPr>
        <p:spPr>
          <a:xfrm>
            <a:off x="838200" y="1825625"/>
            <a:ext cx="10515600" cy="4423224"/>
          </a:xfrm>
        </p:spPr>
        <p:txBody>
          <a:bodyPr vert="horz" lIns="91440" tIns="45720" rIns="91440" bIns="45720" rtlCol="0" anchor="t">
            <a:normAutofit/>
          </a:bodyPr>
          <a:lstStyle/>
          <a:p>
            <a:r>
              <a:rPr lang="sv-SE" sz="2000" dirty="0">
                <a:cs typeface="Calibri"/>
              </a:rPr>
              <a:t>Leverantören är skyldig att bemanna uppdraget enligt överenskommelse i avrop</a:t>
            </a:r>
          </a:p>
          <a:p>
            <a:pPr lvl="1"/>
            <a:r>
              <a:rPr lang="sv-SE" sz="1600" dirty="0">
                <a:cs typeface="Calibri"/>
              </a:rPr>
              <a:t>Vid planerad eller oplanerad frånvaro är leverantören skyldig att presentera en ersättningskonsult med likvärdig kompetens</a:t>
            </a:r>
          </a:p>
          <a:p>
            <a:r>
              <a:rPr lang="sv-SE" sz="2000" dirty="0">
                <a:latin typeface="Calibri"/>
                <a:cs typeface="Calibri"/>
              </a:rPr>
              <a:t>Vite utgår om godkänd ersättningskonsult inte erhålls från uppdragets starttid</a:t>
            </a:r>
          </a:p>
          <a:p>
            <a:pPr lvl="1"/>
            <a:r>
              <a:rPr lang="sv-SE" sz="1600" dirty="0">
                <a:latin typeface="Calibri"/>
                <a:cs typeface="Calibri"/>
              </a:rPr>
              <a:t>Vid utebliven leverans utgår vite per timme, omedelbart från och med den tid då leveransen uteblir</a:t>
            </a:r>
            <a:endParaRPr lang="sv-SE" sz="1600">
              <a:cs typeface="Calibri"/>
            </a:endParaRPr>
          </a:p>
          <a:p>
            <a:r>
              <a:rPr lang="sv-SE" sz="2000" dirty="0">
                <a:latin typeface="Calibri"/>
                <a:cs typeface="Calibri"/>
              </a:rPr>
              <a:t>Vid försening upp till en timme utgår inget vite</a:t>
            </a:r>
          </a:p>
          <a:p>
            <a:r>
              <a:rPr lang="sv-SE" sz="2000" dirty="0">
                <a:latin typeface="Calibri"/>
                <a:cs typeface="Calibri"/>
              </a:rPr>
              <a:t>Dokumentera frånvaron: datum, tid och orsak</a:t>
            </a:r>
          </a:p>
          <a:p>
            <a:endParaRPr lang="sv-SE" sz="2000" dirty="0">
              <a:latin typeface="Calibri"/>
              <a:cs typeface="Calibri"/>
            </a:endParaRPr>
          </a:p>
          <a:p>
            <a:endParaRPr lang="sv-SE" sz="1500" dirty="0">
              <a:latin typeface="Times New Roman"/>
              <a:cs typeface="Times New Roman"/>
            </a:endParaRPr>
          </a:p>
          <a:p>
            <a:endParaRPr lang="sv-SE" sz="1500" dirty="0">
              <a:latin typeface="Times New Roman"/>
              <a:cs typeface="Times New Roman"/>
            </a:endParaRPr>
          </a:p>
          <a:p>
            <a:endParaRPr lang="sv-SE" sz="1500" dirty="0">
              <a:latin typeface="Times New Roman"/>
              <a:cs typeface="Times New Roman"/>
            </a:endParaRPr>
          </a:p>
          <a:p>
            <a:endParaRPr lang="sv-SE" sz="1500" dirty="0">
              <a:solidFill>
                <a:srgbClr val="FF0000"/>
              </a:solidFill>
              <a:latin typeface="Times New Roman"/>
              <a:cs typeface="Times New Roman"/>
            </a:endParaRPr>
          </a:p>
          <a:p>
            <a:pPr>
              <a:buNone/>
            </a:pPr>
            <a:endParaRPr lang="sv-SE" sz="1300" dirty="0">
              <a:highlight>
                <a:srgbClr val="FFFF00"/>
              </a:highlight>
              <a:latin typeface="Times New Roman"/>
              <a:cs typeface="Times New Roman"/>
            </a:endParaRPr>
          </a:p>
          <a:p>
            <a:pPr marL="0" indent="0">
              <a:buNone/>
            </a:pPr>
            <a:endParaRPr lang="sv-SE" sz="1200" dirty="0">
              <a:highlight>
                <a:srgbClr val="FFFF00"/>
              </a:highlight>
              <a:latin typeface="Times New Roman"/>
              <a:cs typeface="Times New Roman"/>
            </a:endParaRPr>
          </a:p>
          <a:p>
            <a:pPr marL="0" indent="0">
              <a:buNone/>
            </a:pPr>
            <a:endParaRPr lang="sv-SE" sz="1200" dirty="0">
              <a:highlight>
                <a:srgbClr val="FFFF00"/>
              </a:highlight>
              <a:latin typeface="Times New Roman"/>
              <a:cs typeface="Times New Roman"/>
            </a:endParaRPr>
          </a:p>
          <a:p>
            <a:pPr>
              <a:buFont typeface="Arial"/>
              <a:buChar char="•"/>
            </a:pPr>
            <a:endParaRPr lang="sv-SE" sz="1200" dirty="0">
              <a:latin typeface="Times New Roman"/>
              <a:cs typeface="Times New Roman"/>
            </a:endParaRPr>
          </a:p>
          <a:p>
            <a:pPr marL="0" indent="0">
              <a:buNone/>
            </a:pPr>
            <a:endParaRPr lang="sv-SE" dirty="0">
              <a:latin typeface="Calibri" panose="020F0502020204030204"/>
              <a:cs typeface="Calibri"/>
            </a:endParaRPr>
          </a:p>
        </p:txBody>
      </p:sp>
    </p:spTree>
    <p:extLst>
      <p:ext uri="{BB962C8B-B14F-4D97-AF65-F5344CB8AC3E}">
        <p14:creationId xmlns:p14="http://schemas.microsoft.com/office/powerpoint/2010/main" val="5129825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p:txBody>
          <a:bodyPr/>
          <a:lstStyle/>
          <a:p>
            <a:r>
              <a:rPr lang="sv-SE" sz="2100" dirty="0">
                <a:latin typeface="Calibri"/>
                <a:cs typeface="Calibri"/>
              </a:rPr>
              <a:t>Kompetensbrist, samarbetssvårigheter, patientsäkerhetsrisker</a:t>
            </a:r>
            <a:endParaRPr lang="sv-SE" dirty="0"/>
          </a:p>
        </p:txBody>
      </p:sp>
      <p:sp>
        <p:nvSpPr>
          <p:cNvPr id="3" name="Platshållare för innehåll 2">
            <a:extLst>
              <a:ext uri="{FF2B5EF4-FFF2-40B4-BE49-F238E27FC236}">
                <a16:creationId xmlns:a16="http://schemas.microsoft.com/office/drawing/2014/main" id="{F7A34F72-2E3B-69A1-E868-337BFE9F0256}"/>
              </a:ext>
            </a:extLst>
          </p:cNvPr>
          <p:cNvSpPr>
            <a:spLocks noGrp="1"/>
          </p:cNvSpPr>
          <p:nvPr>
            <p:ph idx="1"/>
          </p:nvPr>
        </p:nvSpPr>
        <p:spPr>
          <a:xfrm>
            <a:off x="838200" y="1825625"/>
            <a:ext cx="10515600" cy="4423224"/>
          </a:xfrm>
        </p:spPr>
        <p:txBody>
          <a:bodyPr vert="horz" lIns="91440" tIns="45720" rIns="91440" bIns="45720" rtlCol="0" anchor="t">
            <a:normAutofit/>
          </a:bodyPr>
          <a:lstStyle/>
          <a:p>
            <a:pPr marL="342900" indent="-342900"/>
            <a:r>
              <a:rPr lang="sv-SE" sz="2000" dirty="0">
                <a:latin typeface="Calibri"/>
                <a:cs typeface="Calibri"/>
              </a:rPr>
              <a:t>Beställaren har rätt att kräva utbyte av en konsult </a:t>
            </a:r>
            <a:endParaRPr lang="sv-SE" dirty="0">
              <a:latin typeface="Calibri"/>
              <a:cs typeface="Calibri"/>
            </a:endParaRPr>
          </a:p>
          <a:p>
            <a:pPr marL="800100" lvl="1" indent="-342900"/>
            <a:r>
              <a:rPr lang="sv-SE" sz="1600" dirty="0">
                <a:latin typeface="Calibri"/>
                <a:cs typeface="Calibri"/>
              </a:rPr>
              <a:t>som beställaren anser sakna erforderlig kompetens  </a:t>
            </a:r>
          </a:p>
          <a:p>
            <a:pPr marL="800100" lvl="1" indent="-342900"/>
            <a:r>
              <a:rPr lang="sv-SE" sz="1600" dirty="0">
                <a:latin typeface="Calibri"/>
                <a:cs typeface="Calibri"/>
              </a:rPr>
              <a:t>med vilken beställaren anser sig ha stora samarbetssvårigheter</a:t>
            </a:r>
          </a:p>
          <a:p>
            <a:pPr marL="800100" lvl="1" indent="-342900"/>
            <a:r>
              <a:rPr lang="sv-SE" sz="1600" dirty="0">
                <a:latin typeface="Calibri"/>
                <a:cs typeface="Calibri"/>
              </a:rPr>
              <a:t>när patientsäkerheten anses vara i fara</a:t>
            </a:r>
            <a:endParaRPr lang="sv-SE" sz="1600" dirty="0">
              <a:cs typeface="Calibri"/>
            </a:endParaRPr>
          </a:p>
          <a:p>
            <a:pPr marL="342900" indent="-342900"/>
            <a:r>
              <a:rPr lang="sv-SE" sz="2000" dirty="0">
                <a:latin typeface="Calibri"/>
                <a:cs typeface="Calibri"/>
              </a:rPr>
              <a:t>Vid reklamation som beror på att konsult innebär en patientrisk utgår ej ersättning för den tid konsulten tjänstgjort</a:t>
            </a:r>
          </a:p>
          <a:p>
            <a:pPr marL="342900" indent="-342900"/>
            <a:r>
              <a:rPr lang="sv-SE" sz="2000" dirty="0">
                <a:latin typeface="Calibri"/>
                <a:cs typeface="Calibri"/>
              </a:rPr>
              <a:t>Beställaren ska informera leverantören varför utbyte krävs och när det senast ska ske</a:t>
            </a:r>
          </a:p>
          <a:p>
            <a:r>
              <a:rPr lang="sv-SE" sz="2000" dirty="0">
                <a:latin typeface="Calibri"/>
                <a:cs typeface="Calibri"/>
              </a:rPr>
              <a:t>Vite utgår om godkänd ersättningskonsult inte erhålls från uppdragets starttid</a:t>
            </a:r>
            <a:endParaRPr lang="en-US" sz="2000" dirty="0">
              <a:latin typeface="Calibri"/>
              <a:cs typeface="Calibri"/>
            </a:endParaRPr>
          </a:p>
          <a:p>
            <a:pPr lvl="1"/>
            <a:r>
              <a:rPr lang="sv-SE" sz="1600" dirty="0">
                <a:latin typeface="Calibri"/>
                <a:cs typeface="Calibri"/>
              </a:rPr>
              <a:t>Vid utebliven leverans utgår vite per timme, omedelbart från och med den tid då leveransen uteblir</a:t>
            </a:r>
            <a:endParaRPr lang="sv-SE" dirty="0"/>
          </a:p>
          <a:p>
            <a:r>
              <a:rPr lang="sv-SE" sz="2000" dirty="0">
                <a:latin typeface="Calibri"/>
                <a:cs typeface="Calibri"/>
              </a:rPr>
              <a:t>Dokumentera det inträffade samt datum och tid</a:t>
            </a:r>
          </a:p>
          <a:p>
            <a:r>
              <a:rPr lang="sv-SE" sz="2000" dirty="0">
                <a:latin typeface="Calibri"/>
                <a:cs typeface="Calibri"/>
              </a:rPr>
              <a:t>Beställaren har rätt till ersättning för merkostnader när konsult inte fullgjort sitt uppdrag på ett tillfredställande sätt, till exempel om beställaren får kalla tillbaka patienter för nytt besök</a:t>
            </a:r>
          </a:p>
          <a:p>
            <a:endParaRPr lang="sv-SE" sz="1500" dirty="0">
              <a:latin typeface="Times New Roman"/>
              <a:cs typeface="Times New Roman"/>
            </a:endParaRPr>
          </a:p>
          <a:p>
            <a:endParaRPr lang="sv-SE" sz="1500" dirty="0">
              <a:latin typeface="Times New Roman"/>
              <a:cs typeface="Times New Roman"/>
            </a:endParaRPr>
          </a:p>
          <a:p>
            <a:endParaRPr lang="sv-SE" sz="1500" dirty="0">
              <a:latin typeface="Times New Roman"/>
              <a:cs typeface="Times New Roman"/>
            </a:endParaRPr>
          </a:p>
          <a:p>
            <a:endParaRPr lang="sv-SE" sz="1500" dirty="0">
              <a:solidFill>
                <a:srgbClr val="FF0000"/>
              </a:solidFill>
              <a:latin typeface="Times New Roman"/>
              <a:cs typeface="Times New Roman"/>
            </a:endParaRPr>
          </a:p>
          <a:p>
            <a:pPr>
              <a:buNone/>
            </a:pPr>
            <a:endParaRPr lang="sv-SE" sz="1300" dirty="0">
              <a:highlight>
                <a:srgbClr val="FFFF00"/>
              </a:highlight>
              <a:latin typeface="Times New Roman"/>
              <a:cs typeface="Times New Roman"/>
            </a:endParaRPr>
          </a:p>
          <a:p>
            <a:pPr marL="0" indent="0">
              <a:buNone/>
            </a:pPr>
            <a:endParaRPr lang="sv-SE" sz="1200" dirty="0">
              <a:highlight>
                <a:srgbClr val="FFFF00"/>
              </a:highlight>
              <a:latin typeface="Times New Roman"/>
              <a:cs typeface="Times New Roman"/>
            </a:endParaRPr>
          </a:p>
          <a:p>
            <a:pPr marL="0" indent="0">
              <a:buNone/>
            </a:pPr>
            <a:endParaRPr lang="sv-SE" sz="1200" dirty="0">
              <a:highlight>
                <a:srgbClr val="FFFF00"/>
              </a:highlight>
              <a:latin typeface="Times New Roman"/>
              <a:cs typeface="Times New Roman"/>
            </a:endParaRPr>
          </a:p>
          <a:p>
            <a:pPr>
              <a:buFont typeface="Arial"/>
              <a:buChar char="•"/>
            </a:pPr>
            <a:endParaRPr lang="sv-SE" sz="1200" dirty="0">
              <a:latin typeface="Times New Roman"/>
              <a:cs typeface="Times New Roman"/>
            </a:endParaRPr>
          </a:p>
          <a:p>
            <a:pPr marL="0" indent="0">
              <a:buNone/>
            </a:pPr>
            <a:endParaRPr lang="sv-SE" dirty="0">
              <a:latin typeface="Calibri" panose="020F0502020204030204"/>
              <a:cs typeface="Calibri"/>
            </a:endParaRPr>
          </a:p>
        </p:txBody>
      </p:sp>
    </p:spTree>
    <p:extLst>
      <p:ext uri="{BB962C8B-B14F-4D97-AF65-F5344CB8AC3E}">
        <p14:creationId xmlns:p14="http://schemas.microsoft.com/office/powerpoint/2010/main" val="26473280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p:txBody>
          <a:bodyPr/>
          <a:lstStyle/>
          <a:p>
            <a:r>
              <a:rPr lang="sv-SE" sz="3100" dirty="0">
                <a:latin typeface="Calibri"/>
                <a:cs typeface="Calibri"/>
              </a:rPr>
              <a:t>Leverantörsrelaterade avvikelser</a:t>
            </a:r>
            <a:endParaRPr lang="sv-SE" dirty="0">
              <a:cs typeface="Calibri Light"/>
            </a:endParaRPr>
          </a:p>
        </p:txBody>
      </p:sp>
      <p:sp>
        <p:nvSpPr>
          <p:cNvPr id="3" name="Platshållare för innehåll 2">
            <a:extLst>
              <a:ext uri="{FF2B5EF4-FFF2-40B4-BE49-F238E27FC236}">
                <a16:creationId xmlns:a16="http://schemas.microsoft.com/office/drawing/2014/main" id="{F7A34F72-2E3B-69A1-E868-337BFE9F0256}"/>
              </a:ext>
            </a:extLst>
          </p:cNvPr>
          <p:cNvSpPr>
            <a:spLocks noGrp="1"/>
          </p:cNvSpPr>
          <p:nvPr>
            <p:ph idx="1"/>
          </p:nvPr>
        </p:nvSpPr>
        <p:spPr>
          <a:xfrm>
            <a:off x="838200" y="1825625"/>
            <a:ext cx="10515600" cy="4423224"/>
          </a:xfrm>
        </p:spPr>
        <p:txBody>
          <a:bodyPr vert="horz" lIns="91440" tIns="45720" rIns="91440" bIns="45720" rtlCol="0" anchor="t">
            <a:normAutofit lnSpcReduction="10000"/>
          </a:bodyPr>
          <a:lstStyle/>
          <a:p>
            <a:pPr marL="514350" indent="-514350">
              <a:buAutoNum type="arabicPeriod"/>
            </a:pPr>
            <a:r>
              <a:rPr lang="sv-SE" dirty="0">
                <a:cs typeface="Calibri"/>
              </a:rPr>
              <a:t>Leverantören kontaktar verksamheten för att undersöka behov eller erbjuda konsult</a:t>
            </a:r>
            <a:endParaRPr lang="sv-SE"/>
          </a:p>
          <a:p>
            <a:pPr marL="514350" indent="-514350">
              <a:buAutoNum type="arabicPeriod"/>
            </a:pPr>
            <a:r>
              <a:rPr lang="sv-SE" dirty="0">
                <a:latin typeface="Calibri"/>
                <a:cs typeface="Calibri"/>
              </a:rPr>
              <a:t>Leverantören använder sig av aktiv rekrytering av regionens medarbetare på arbetsplatsen</a:t>
            </a:r>
          </a:p>
          <a:p>
            <a:pPr marL="514350" indent="-514350">
              <a:buAutoNum type="arabicPeriod"/>
            </a:pPr>
            <a:r>
              <a:rPr lang="sv-SE" dirty="0">
                <a:latin typeface="Calibri"/>
                <a:cs typeface="Calibri"/>
              </a:rPr>
              <a:t>Leverantören använder regionens namn i externa marknadsföringssammanhang för nyrekryterings- eller </a:t>
            </a:r>
            <a:r>
              <a:rPr lang="sv-SE" err="1">
                <a:latin typeface="Calibri"/>
                <a:cs typeface="Calibri"/>
              </a:rPr>
              <a:t>nykundsanskaffning</a:t>
            </a:r>
            <a:r>
              <a:rPr lang="sv-SE" dirty="0">
                <a:latin typeface="Calibri"/>
                <a:cs typeface="Calibri"/>
              </a:rPr>
              <a:t> utan regionens medgivande</a:t>
            </a:r>
          </a:p>
          <a:p>
            <a:r>
              <a:rPr lang="sv-SE" dirty="0">
                <a:latin typeface="Calibri"/>
                <a:cs typeface="Calibri"/>
              </a:rPr>
              <a:t>Dokumentera det inträffade samt datum och tid</a:t>
            </a:r>
          </a:p>
          <a:p>
            <a:r>
              <a:rPr lang="sv-SE" dirty="0">
                <a:latin typeface="Calibri"/>
                <a:cs typeface="Calibri"/>
              </a:rPr>
              <a:t>Om avvikelserna inträffar mer än tre gånger i en region utgår vite om 10 000 SEK</a:t>
            </a:r>
            <a:endParaRPr lang="sv-SE"/>
          </a:p>
          <a:p>
            <a:pPr>
              <a:buFont typeface="Arial"/>
              <a:buChar char="•"/>
            </a:pPr>
            <a:endParaRPr lang="sv-SE" sz="1800" dirty="0">
              <a:latin typeface="Times New Roman"/>
              <a:cs typeface="Times New Roman"/>
            </a:endParaRPr>
          </a:p>
          <a:p>
            <a:pPr>
              <a:buNone/>
            </a:pPr>
            <a:endParaRPr lang="sv-SE" sz="1300" dirty="0">
              <a:solidFill>
                <a:srgbClr val="000000"/>
              </a:solidFill>
              <a:highlight>
                <a:srgbClr val="FFFF00"/>
              </a:highlight>
              <a:latin typeface="Times New Roman"/>
              <a:cs typeface="Times New Roman"/>
            </a:endParaRPr>
          </a:p>
          <a:p>
            <a:pPr marL="0" indent="0">
              <a:buNone/>
            </a:pPr>
            <a:endParaRPr lang="sv-SE" sz="1200" dirty="0">
              <a:highlight>
                <a:srgbClr val="FFFF00"/>
              </a:highlight>
              <a:latin typeface="Times New Roman"/>
              <a:cs typeface="Times New Roman"/>
            </a:endParaRPr>
          </a:p>
          <a:p>
            <a:pPr marL="0" indent="0">
              <a:buNone/>
            </a:pPr>
            <a:endParaRPr lang="sv-SE" sz="1200" dirty="0">
              <a:highlight>
                <a:srgbClr val="FFFF00"/>
              </a:highlight>
              <a:latin typeface="Times New Roman"/>
              <a:cs typeface="Times New Roman"/>
            </a:endParaRPr>
          </a:p>
          <a:p>
            <a:pPr>
              <a:buFont typeface="Arial"/>
              <a:buChar char="•"/>
            </a:pPr>
            <a:endParaRPr lang="sv-SE" sz="1200" dirty="0">
              <a:latin typeface="Times New Roman"/>
              <a:cs typeface="Times New Roman"/>
            </a:endParaRPr>
          </a:p>
          <a:p>
            <a:pPr marL="0" indent="0">
              <a:buNone/>
            </a:pPr>
            <a:endParaRPr lang="sv-SE" dirty="0">
              <a:latin typeface="Calibri" panose="020F0502020204030204"/>
              <a:cs typeface="Calibri"/>
            </a:endParaRPr>
          </a:p>
        </p:txBody>
      </p:sp>
    </p:spTree>
    <p:extLst>
      <p:ext uri="{BB962C8B-B14F-4D97-AF65-F5344CB8AC3E}">
        <p14:creationId xmlns:p14="http://schemas.microsoft.com/office/powerpoint/2010/main" val="16712476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6FC1334-C8EA-08AE-FEA1-F505DEF26BF7}"/>
              </a:ext>
            </a:extLst>
          </p:cNvPr>
          <p:cNvSpPr>
            <a:spLocks noGrp="1"/>
          </p:cNvSpPr>
          <p:nvPr>
            <p:ph type="title"/>
          </p:nvPr>
        </p:nvSpPr>
        <p:spPr/>
        <p:txBody>
          <a:bodyPr/>
          <a:lstStyle/>
          <a:p>
            <a:r>
              <a:rPr lang="sv-SE" dirty="0">
                <a:cs typeface="Calibri Light"/>
              </a:rPr>
              <a:t>Vitesnivåer</a:t>
            </a:r>
            <a:endParaRPr lang="sv-SE" dirty="0"/>
          </a:p>
        </p:txBody>
      </p:sp>
      <p:sp>
        <p:nvSpPr>
          <p:cNvPr id="3" name="Platshållare för innehåll 2">
            <a:extLst>
              <a:ext uri="{FF2B5EF4-FFF2-40B4-BE49-F238E27FC236}">
                <a16:creationId xmlns:a16="http://schemas.microsoft.com/office/drawing/2014/main" id="{EFFA6135-0DC6-964B-AB30-E8287A6BDA09}"/>
              </a:ext>
            </a:extLst>
          </p:cNvPr>
          <p:cNvSpPr>
            <a:spLocks noGrp="1"/>
          </p:cNvSpPr>
          <p:nvPr>
            <p:ph idx="1"/>
          </p:nvPr>
        </p:nvSpPr>
        <p:spPr>
          <a:xfrm>
            <a:off x="838200" y="1531711"/>
            <a:ext cx="10515600" cy="4645252"/>
          </a:xfrm>
        </p:spPr>
        <p:txBody>
          <a:bodyPr vert="horz" lIns="91440" tIns="45720" rIns="91440" bIns="45720" rtlCol="0" anchor="t">
            <a:normAutofit/>
          </a:bodyPr>
          <a:lstStyle/>
          <a:p>
            <a:r>
              <a:rPr lang="sv-SE" sz="2000" dirty="0">
                <a:latin typeface="Times New Roman"/>
                <a:cs typeface="Times New Roman"/>
              </a:rPr>
              <a:t>Vite utgår per timme leveransen uteblir, from uppdragets starttid och maximalt under 40 timmar</a:t>
            </a:r>
            <a:endParaRPr lang="en-US" sz="2000" dirty="0">
              <a:latin typeface="Times New Roman"/>
              <a:cs typeface="Times New Roman"/>
            </a:endParaRPr>
          </a:p>
          <a:p>
            <a:r>
              <a:rPr lang="sv-SE" sz="2000" dirty="0">
                <a:solidFill>
                  <a:srgbClr val="000000"/>
                </a:solidFill>
                <a:latin typeface="Times New Roman"/>
                <a:cs typeface="Times New Roman"/>
              </a:rPr>
              <a:t>Vitesfaktura ska utfärdas snarast, dock senast sex (6) månader efter händelsen</a:t>
            </a:r>
          </a:p>
          <a:p>
            <a:pPr marL="457200" lvl="1" indent="0">
              <a:buNone/>
            </a:pPr>
            <a:endParaRPr lang="sv-SE" sz="1500" dirty="0">
              <a:solidFill>
                <a:srgbClr val="FF0000"/>
              </a:solidFill>
              <a:latin typeface="Times New Roman"/>
              <a:cs typeface="Times New Roman"/>
            </a:endParaRPr>
          </a:p>
        </p:txBody>
      </p:sp>
      <p:pic>
        <p:nvPicPr>
          <p:cNvPr id="7" name="Bildobjekt 6" descr="En bild som visar text, skärmbild, Teckensnitt, linje&#10;&#10;Automatiskt genererad beskrivning">
            <a:extLst>
              <a:ext uri="{FF2B5EF4-FFF2-40B4-BE49-F238E27FC236}">
                <a16:creationId xmlns:a16="http://schemas.microsoft.com/office/drawing/2014/main" id="{1D95E99E-21A1-392C-7604-40E3A48863C0}"/>
              </a:ext>
            </a:extLst>
          </p:cNvPr>
          <p:cNvPicPr>
            <a:picLocks noChangeAspect="1"/>
          </p:cNvPicPr>
          <p:nvPr/>
        </p:nvPicPr>
        <p:blipFill>
          <a:blip r:embed="rId3"/>
          <a:stretch>
            <a:fillRect/>
          </a:stretch>
        </p:blipFill>
        <p:spPr>
          <a:xfrm>
            <a:off x="881743" y="2957392"/>
            <a:ext cx="6477000" cy="1650786"/>
          </a:xfrm>
          <a:prstGeom prst="rect">
            <a:avLst/>
          </a:prstGeom>
        </p:spPr>
      </p:pic>
      <p:pic>
        <p:nvPicPr>
          <p:cNvPr id="8" name="Bildobjekt 7" descr="En bild som visar text, skärmbild, Teckensnitt, nummer&#10;&#10;Automatiskt genererad beskrivning">
            <a:extLst>
              <a:ext uri="{FF2B5EF4-FFF2-40B4-BE49-F238E27FC236}">
                <a16:creationId xmlns:a16="http://schemas.microsoft.com/office/drawing/2014/main" id="{16B73B6A-B466-096A-4464-09317CFC9735}"/>
              </a:ext>
            </a:extLst>
          </p:cNvPr>
          <p:cNvPicPr>
            <a:picLocks noChangeAspect="1"/>
          </p:cNvPicPr>
          <p:nvPr/>
        </p:nvPicPr>
        <p:blipFill>
          <a:blip r:embed="rId4"/>
          <a:stretch>
            <a:fillRect/>
          </a:stretch>
        </p:blipFill>
        <p:spPr>
          <a:xfrm>
            <a:off x="838201" y="5041686"/>
            <a:ext cx="6564085" cy="1564341"/>
          </a:xfrm>
          <a:prstGeom prst="rect">
            <a:avLst/>
          </a:prstGeom>
        </p:spPr>
      </p:pic>
      <p:sp>
        <p:nvSpPr>
          <p:cNvPr id="9" name="textruta 8">
            <a:extLst>
              <a:ext uri="{FF2B5EF4-FFF2-40B4-BE49-F238E27FC236}">
                <a16:creationId xmlns:a16="http://schemas.microsoft.com/office/drawing/2014/main" id="{80449094-7DC1-AE95-DD33-222540658A04}"/>
              </a:ext>
            </a:extLst>
          </p:cNvPr>
          <p:cNvSpPr txBox="1"/>
          <p:nvPr/>
        </p:nvSpPr>
        <p:spPr>
          <a:xfrm>
            <a:off x="881743" y="2590800"/>
            <a:ext cx="211182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sv-SE" b="1" dirty="0">
                <a:cs typeface="Calibri"/>
              </a:rPr>
              <a:t>Sjuksköterskor</a:t>
            </a:r>
            <a:endParaRPr lang="sv-SE" b="1" dirty="0"/>
          </a:p>
        </p:txBody>
      </p:sp>
      <p:sp>
        <p:nvSpPr>
          <p:cNvPr id="10" name="textruta 9">
            <a:extLst>
              <a:ext uri="{FF2B5EF4-FFF2-40B4-BE49-F238E27FC236}">
                <a16:creationId xmlns:a16="http://schemas.microsoft.com/office/drawing/2014/main" id="{2AD47CBB-500A-FCC3-7A91-1C8E71A16194}"/>
              </a:ext>
            </a:extLst>
          </p:cNvPr>
          <p:cNvSpPr txBox="1"/>
          <p:nvPr/>
        </p:nvSpPr>
        <p:spPr>
          <a:xfrm>
            <a:off x="838200" y="4713514"/>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v-SE" b="1" dirty="0"/>
              <a:t>Läkare</a:t>
            </a:r>
            <a:endParaRPr lang="sv-SE" dirty="0"/>
          </a:p>
        </p:txBody>
      </p:sp>
    </p:spTree>
    <p:extLst>
      <p:ext uri="{BB962C8B-B14F-4D97-AF65-F5344CB8AC3E}">
        <p14:creationId xmlns:p14="http://schemas.microsoft.com/office/powerpoint/2010/main" val="1434628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432221-E2E1-5779-34B9-507E98FAA8A4}"/>
              </a:ext>
            </a:extLst>
          </p:cNvPr>
          <p:cNvSpPr>
            <a:spLocks noGrp="1"/>
          </p:cNvSpPr>
          <p:nvPr>
            <p:ph type="title"/>
          </p:nvPr>
        </p:nvSpPr>
        <p:spPr/>
        <p:txBody>
          <a:bodyPr/>
          <a:lstStyle/>
          <a:p>
            <a:r>
              <a:rPr lang="sv-SE" dirty="0">
                <a:cs typeface="Calibri Light"/>
              </a:rPr>
              <a:t>Administrativa fel</a:t>
            </a:r>
            <a:endParaRPr lang="sv-SE" dirty="0"/>
          </a:p>
        </p:txBody>
      </p:sp>
      <p:sp>
        <p:nvSpPr>
          <p:cNvPr id="3" name="Platshållare för innehåll 2">
            <a:extLst>
              <a:ext uri="{FF2B5EF4-FFF2-40B4-BE49-F238E27FC236}">
                <a16:creationId xmlns:a16="http://schemas.microsoft.com/office/drawing/2014/main" id="{E07A1BC1-1619-8E00-1136-183BFFC44A6A}"/>
              </a:ext>
            </a:extLst>
          </p:cNvPr>
          <p:cNvSpPr>
            <a:spLocks noGrp="1"/>
          </p:cNvSpPr>
          <p:nvPr>
            <p:ph idx="1"/>
          </p:nvPr>
        </p:nvSpPr>
        <p:spPr/>
        <p:txBody>
          <a:bodyPr vert="horz" lIns="91440" tIns="45720" rIns="91440" bIns="45720" rtlCol="0" anchor="t">
            <a:normAutofit/>
          </a:bodyPr>
          <a:lstStyle/>
          <a:p>
            <a:r>
              <a:rPr lang="sv-SE" dirty="0">
                <a:cs typeface="Calibri"/>
              </a:rPr>
              <a:t>Fakturering</a:t>
            </a:r>
          </a:p>
          <a:p>
            <a:pPr lvl="1"/>
            <a:r>
              <a:rPr lang="sv-SE" dirty="0">
                <a:cs typeface="Calibri"/>
              </a:rPr>
              <a:t>Faktureringsuppgifterna stämmer inte</a:t>
            </a:r>
          </a:p>
          <a:p>
            <a:pPr lvl="1"/>
            <a:r>
              <a:rPr lang="sv-SE" dirty="0">
                <a:cs typeface="Calibri"/>
              </a:rPr>
              <a:t>2 000 SEK avgift</a:t>
            </a:r>
          </a:p>
          <a:p>
            <a:r>
              <a:rPr lang="sv-SE" dirty="0">
                <a:cs typeface="Calibri"/>
              </a:rPr>
              <a:t>E-legitimation (SITHS-kort)</a:t>
            </a:r>
          </a:p>
          <a:p>
            <a:pPr lvl="1"/>
            <a:r>
              <a:rPr lang="sv-SE" dirty="0">
                <a:cs typeface="Calibri"/>
              </a:rPr>
              <a:t>Konsult saknar fungerande E-legitimation vid uppdragsstart </a:t>
            </a:r>
          </a:p>
          <a:p>
            <a:pPr lvl="1"/>
            <a:r>
              <a:rPr lang="sv-SE" dirty="0">
                <a:cs typeface="Calibri"/>
              </a:rPr>
              <a:t>2 000 SEK avgift</a:t>
            </a:r>
          </a:p>
        </p:txBody>
      </p:sp>
    </p:spTree>
    <p:extLst>
      <p:ext uri="{BB962C8B-B14F-4D97-AF65-F5344CB8AC3E}">
        <p14:creationId xmlns:p14="http://schemas.microsoft.com/office/powerpoint/2010/main" val="32456410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p:txBody>
          <a:bodyPr>
            <a:normAutofit/>
          </a:bodyPr>
          <a:lstStyle/>
          <a:p>
            <a:r>
              <a:rPr lang="sv-SE" sz="3600" dirty="0">
                <a:latin typeface="Times New Roman"/>
                <a:cs typeface="Times New Roman"/>
              </a:rPr>
              <a:t>Avbokning</a:t>
            </a:r>
            <a:endParaRPr lang="sv-SE" sz="3600" dirty="0"/>
          </a:p>
        </p:txBody>
      </p:sp>
      <p:sp>
        <p:nvSpPr>
          <p:cNvPr id="3" name="Platshållare för innehåll 2">
            <a:extLst>
              <a:ext uri="{FF2B5EF4-FFF2-40B4-BE49-F238E27FC236}">
                <a16:creationId xmlns:a16="http://schemas.microsoft.com/office/drawing/2014/main" id="{F7A34F72-2E3B-69A1-E868-337BFE9F0256}"/>
              </a:ext>
            </a:extLst>
          </p:cNvPr>
          <p:cNvSpPr>
            <a:spLocks noGrp="1"/>
          </p:cNvSpPr>
          <p:nvPr>
            <p:ph idx="1"/>
          </p:nvPr>
        </p:nvSpPr>
        <p:spPr/>
        <p:txBody>
          <a:bodyPr vert="horz" lIns="91440" tIns="45720" rIns="91440" bIns="45720" rtlCol="0" anchor="t">
            <a:normAutofit/>
          </a:bodyPr>
          <a:lstStyle/>
          <a:p>
            <a:pPr marL="342900" indent="-342900"/>
            <a:r>
              <a:rPr lang="sv-SE" sz="2400">
                <a:latin typeface="Times New Roman"/>
                <a:cs typeface="Times New Roman"/>
              </a:rPr>
              <a:t>Avbokning av konsult görs utan kostnad senast sju (7) kalenderdagar innan </a:t>
            </a:r>
            <a:r>
              <a:rPr lang="sv-SE" sz="2400" dirty="0">
                <a:latin typeface="Times New Roman"/>
                <a:cs typeface="Times New Roman"/>
              </a:rPr>
              <a:t>uppdragsstart</a:t>
            </a:r>
            <a:endParaRPr lang="sv-SE" sz="4000" b="1" dirty="0">
              <a:latin typeface="Times New Roman"/>
              <a:cs typeface="Times New Roman"/>
            </a:endParaRPr>
          </a:p>
          <a:p>
            <a:pPr marL="342900" indent="-342900"/>
            <a:r>
              <a:rPr lang="sv-SE" sz="2400" dirty="0">
                <a:latin typeface="Times New Roman"/>
                <a:cs typeface="Times New Roman"/>
              </a:rPr>
              <a:t>Uppsägningstid under pågående uppdrag är sju (7) kalenderdagar</a:t>
            </a:r>
          </a:p>
          <a:p>
            <a:pPr marL="342900" indent="-342900"/>
            <a:r>
              <a:rPr lang="sv-SE" sz="2400">
                <a:latin typeface="Times New Roman"/>
                <a:cs typeface="Times New Roman"/>
              </a:rPr>
              <a:t>Beställaren har rätt att återta avrop utan kostnad fram till dess att tilldelning skett</a:t>
            </a:r>
            <a:endParaRPr lang="sv-SE" sz="2400" dirty="0">
              <a:latin typeface="Times New Roman"/>
              <a:cs typeface="Times New Roman"/>
            </a:endParaRPr>
          </a:p>
          <a:p>
            <a:pPr marL="342900" indent="-342900"/>
            <a:r>
              <a:rPr lang="sv-SE" sz="2400">
                <a:latin typeface="Times New Roman"/>
                <a:cs typeface="Times New Roman"/>
              </a:rPr>
              <a:t>Endast behörig beställare har rätt att genomföra avbokning</a:t>
            </a:r>
            <a:endParaRPr lang="sv-SE" sz="2400" dirty="0">
              <a:latin typeface="Times New Roman"/>
              <a:cs typeface="Times New Roman"/>
            </a:endParaRPr>
          </a:p>
          <a:p>
            <a:endParaRPr lang="sv-SE" sz="2400" dirty="0">
              <a:latin typeface="Times New Roman"/>
              <a:cs typeface="Times New Roman"/>
            </a:endParaRPr>
          </a:p>
        </p:txBody>
      </p:sp>
    </p:spTree>
    <p:extLst>
      <p:ext uri="{BB962C8B-B14F-4D97-AF65-F5344CB8AC3E}">
        <p14:creationId xmlns:p14="http://schemas.microsoft.com/office/powerpoint/2010/main" val="19195085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p:txBody>
          <a:bodyPr>
            <a:normAutofit/>
          </a:bodyPr>
          <a:lstStyle/>
          <a:p>
            <a:r>
              <a:rPr lang="sv-SE" sz="3200" dirty="0">
                <a:latin typeface="Times New Roman"/>
                <a:cs typeface="Times New Roman"/>
              </a:rPr>
              <a:t>Omdisponering/flytt av konsult</a:t>
            </a:r>
            <a:endParaRPr lang="sv-SE" sz="3200" dirty="0">
              <a:cs typeface="Calibri Light" panose="020F0302020204030204"/>
            </a:endParaRPr>
          </a:p>
        </p:txBody>
      </p:sp>
      <p:sp>
        <p:nvSpPr>
          <p:cNvPr id="3" name="Platshållare för innehåll 2">
            <a:extLst>
              <a:ext uri="{FF2B5EF4-FFF2-40B4-BE49-F238E27FC236}">
                <a16:creationId xmlns:a16="http://schemas.microsoft.com/office/drawing/2014/main" id="{F7A34F72-2E3B-69A1-E868-337BFE9F0256}"/>
              </a:ext>
            </a:extLst>
          </p:cNvPr>
          <p:cNvSpPr>
            <a:spLocks noGrp="1"/>
          </p:cNvSpPr>
          <p:nvPr>
            <p:ph idx="1"/>
          </p:nvPr>
        </p:nvSpPr>
        <p:spPr/>
        <p:txBody>
          <a:bodyPr vert="horz" lIns="91440" tIns="45720" rIns="91440" bIns="45720" rtlCol="0" anchor="t">
            <a:normAutofit/>
          </a:bodyPr>
          <a:lstStyle/>
          <a:p>
            <a:pPr marL="0" indent="0">
              <a:buNone/>
            </a:pPr>
            <a:r>
              <a:rPr lang="sv-SE" sz="2000" dirty="0">
                <a:latin typeface="Times New Roman"/>
                <a:cs typeface="Times New Roman"/>
              </a:rPr>
              <a:t>Konsult kan om behov uppstår flyttas till annan enhet/avdelning om:</a:t>
            </a:r>
            <a:endParaRPr lang="sv-SE" sz="2000" dirty="0">
              <a:latin typeface="Calibri" panose="020F0502020204030204"/>
              <a:cs typeface="Calibri" panose="020F0502020204030204"/>
            </a:endParaRPr>
          </a:p>
          <a:p>
            <a:pPr marL="0" indent="0">
              <a:buNone/>
            </a:pPr>
            <a:endParaRPr lang="sv-SE" sz="2000" dirty="0">
              <a:latin typeface="Times New Roman"/>
              <a:cs typeface="Times New Roman"/>
            </a:endParaRPr>
          </a:p>
          <a:p>
            <a:pPr marL="171450" indent="-171450"/>
            <a:r>
              <a:rPr lang="sv-SE" sz="2000" dirty="0">
                <a:latin typeface="Times New Roman"/>
                <a:cs typeface="Times New Roman"/>
              </a:rPr>
              <a:t>leverantören godkänner omdisponeringen</a:t>
            </a:r>
            <a:endParaRPr lang="sv-SE" sz="2000">
              <a:latin typeface="Calibri" panose="020F0502020204030204"/>
              <a:cs typeface="Calibri"/>
            </a:endParaRPr>
          </a:p>
          <a:p>
            <a:pPr marL="171450" indent="-171450"/>
            <a:r>
              <a:rPr lang="sv-SE" sz="2000" dirty="0">
                <a:latin typeface="Times New Roman"/>
                <a:cs typeface="Times New Roman"/>
              </a:rPr>
              <a:t>konsultens kompetens anses tillräcklig för det nya uppdraget</a:t>
            </a:r>
            <a:endParaRPr lang="sv-SE" sz="2000" dirty="0">
              <a:latin typeface="Calibri" panose="020F0502020204030204"/>
              <a:cs typeface="Calibri"/>
            </a:endParaRPr>
          </a:p>
          <a:p>
            <a:pPr marL="171450" indent="-171450"/>
            <a:r>
              <a:rPr lang="sv-SE" sz="2000" dirty="0">
                <a:latin typeface="Times New Roman"/>
                <a:cs typeface="Times New Roman"/>
              </a:rPr>
              <a:t>nya uppdraget ligger maximalt 50 kilometer från det ursprungliga uppdragets geografiska placering </a:t>
            </a:r>
            <a:r>
              <a:rPr lang="sv-SE" sz="2000">
                <a:latin typeface="Times New Roman"/>
                <a:cs typeface="Times New Roman"/>
              </a:rPr>
              <a:t>(om inget annat angetts i avropet)</a:t>
            </a:r>
            <a:endParaRPr lang="sv-SE" sz="2000">
              <a:cs typeface="Calibri"/>
            </a:endParaRPr>
          </a:p>
          <a:p>
            <a:pPr marL="171450" indent="-171450"/>
            <a:endParaRPr lang="sv-SE" sz="1200" dirty="0">
              <a:solidFill>
                <a:srgbClr val="000000"/>
              </a:solidFill>
              <a:latin typeface="Times New Roman"/>
              <a:cs typeface="Times New Roman"/>
            </a:endParaRPr>
          </a:p>
        </p:txBody>
      </p:sp>
    </p:spTree>
    <p:extLst>
      <p:ext uri="{BB962C8B-B14F-4D97-AF65-F5344CB8AC3E}">
        <p14:creationId xmlns:p14="http://schemas.microsoft.com/office/powerpoint/2010/main" val="36421220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p:txBody>
          <a:bodyPr>
            <a:normAutofit/>
          </a:bodyPr>
          <a:lstStyle/>
          <a:p>
            <a:r>
              <a:rPr lang="sv-SE" sz="3600" dirty="0">
                <a:latin typeface="Times New Roman"/>
                <a:cs typeface="Times New Roman"/>
              </a:rPr>
              <a:t>Förlängning av pågående uppdrag</a:t>
            </a:r>
            <a:endParaRPr lang="sv-SE" sz="3600" dirty="0">
              <a:cs typeface="Calibri Light" panose="020F0302020204030204"/>
            </a:endParaRPr>
          </a:p>
        </p:txBody>
      </p:sp>
      <p:sp>
        <p:nvSpPr>
          <p:cNvPr id="3" name="Platshållare för innehåll 2">
            <a:extLst>
              <a:ext uri="{FF2B5EF4-FFF2-40B4-BE49-F238E27FC236}">
                <a16:creationId xmlns:a16="http://schemas.microsoft.com/office/drawing/2014/main" id="{F7A34F72-2E3B-69A1-E868-337BFE9F0256}"/>
              </a:ext>
            </a:extLst>
          </p:cNvPr>
          <p:cNvSpPr>
            <a:spLocks noGrp="1"/>
          </p:cNvSpPr>
          <p:nvPr>
            <p:ph idx="1"/>
          </p:nvPr>
        </p:nvSpPr>
        <p:spPr/>
        <p:txBody>
          <a:bodyPr vert="horz" lIns="91440" tIns="45720" rIns="91440" bIns="45720" rtlCol="0" anchor="t">
            <a:normAutofit/>
          </a:bodyPr>
          <a:lstStyle/>
          <a:p>
            <a:pPr marL="342900" indent="-342900"/>
            <a:r>
              <a:rPr lang="sv-SE" sz="2400" dirty="0">
                <a:latin typeface="Times New Roman"/>
                <a:cs typeface="Times New Roman"/>
              </a:rPr>
              <a:t>Uppdrag får förlängas i syfte att upprätthålla god kontinuitet och hög patientsäkerhet</a:t>
            </a:r>
          </a:p>
          <a:p>
            <a:pPr marL="342900" indent="-342900"/>
            <a:r>
              <a:rPr lang="sv-SE" sz="2400" dirty="0">
                <a:latin typeface="Times New Roman"/>
                <a:cs typeface="Times New Roman"/>
              </a:rPr>
              <a:t>Förlängning får ske maximalt en (1) gång och får inte överskrida tidsperiod för det pågående uppdraget</a:t>
            </a:r>
            <a:endParaRPr lang="sv-SE" sz="2400" dirty="0">
              <a:cs typeface="Calibri" panose="020F0502020204030204"/>
            </a:endParaRPr>
          </a:p>
        </p:txBody>
      </p:sp>
    </p:spTree>
    <p:extLst>
      <p:ext uri="{BB962C8B-B14F-4D97-AF65-F5344CB8AC3E}">
        <p14:creationId xmlns:p14="http://schemas.microsoft.com/office/powerpoint/2010/main" val="26725500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p:txBody>
          <a:bodyPr/>
          <a:lstStyle/>
          <a:p>
            <a:r>
              <a:rPr lang="sv-SE" dirty="0"/>
              <a:t>Efter uppdrag</a:t>
            </a:r>
          </a:p>
        </p:txBody>
      </p:sp>
      <p:sp>
        <p:nvSpPr>
          <p:cNvPr id="3" name="Platshållare för innehåll 2">
            <a:extLst>
              <a:ext uri="{FF2B5EF4-FFF2-40B4-BE49-F238E27FC236}">
                <a16:creationId xmlns:a16="http://schemas.microsoft.com/office/drawing/2014/main" id="{F7A34F72-2E3B-69A1-E868-337BFE9F0256}"/>
              </a:ext>
            </a:extLst>
          </p:cNvPr>
          <p:cNvSpPr>
            <a:spLocks noGrp="1"/>
          </p:cNvSpPr>
          <p:nvPr>
            <p:ph idx="1"/>
          </p:nvPr>
        </p:nvSpPr>
        <p:spPr>
          <a:xfrm>
            <a:off x="867888" y="1412082"/>
            <a:ext cx="4765963" cy="4893530"/>
          </a:xfrm>
        </p:spPr>
        <p:txBody>
          <a:bodyPr vert="horz" lIns="91440" tIns="45720" rIns="91440" bIns="45720" rtlCol="0" anchor="t">
            <a:normAutofit/>
          </a:bodyPr>
          <a:lstStyle/>
          <a:p>
            <a:pPr marL="0" indent="0">
              <a:buNone/>
            </a:pPr>
            <a:r>
              <a:rPr lang="sv-SE" sz="2000" b="1" dirty="0">
                <a:latin typeface="Times New Roman"/>
                <a:cs typeface="Times New Roman"/>
              </a:rPr>
              <a:t>Fakturering</a:t>
            </a:r>
          </a:p>
          <a:p>
            <a:pPr marL="171450" indent="-171450"/>
            <a:r>
              <a:rPr lang="sv-SE" sz="1800" dirty="0">
                <a:latin typeface="Times New Roman"/>
                <a:cs typeface="Times New Roman"/>
              </a:rPr>
              <a:t>Fakturering sker per månad i efterskott, senast 14 kalenderdagar efter månadsslut.</a:t>
            </a:r>
          </a:p>
          <a:p>
            <a:pPr marL="171450" indent="-171450"/>
            <a:r>
              <a:rPr lang="sv-SE" sz="1800" dirty="0">
                <a:latin typeface="Times New Roman"/>
                <a:cs typeface="Times New Roman"/>
              </a:rPr>
              <a:t>Beställaren ska erhålla slutfaktura senast en månad efter det att konsulttjänsten slutförts. </a:t>
            </a:r>
            <a:endParaRPr lang="sv-SE" sz="1800">
              <a:latin typeface="Times New Roman"/>
              <a:cs typeface="Times New Roman"/>
            </a:endParaRPr>
          </a:p>
          <a:p>
            <a:pPr marL="171450" indent="-171450"/>
            <a:r>
              <a:rPr lang="sv-SE" sz="1800" dirty="0">
                <a:latin typeface="Times New Roman"/>
                <a:cs typeface="Times New Roman"/>
              </a:rPr>
              <a:t>Inga samlingsfakturor accepteras.</a:t>
            </a:r>
            <a:endParaRPr lang="sv-SE" sz="1800">
              <a:latin typeface="Times New Roman"/>
              <a:cs typeface="Times New Roman"/>
            </a:endParaRPr>
          </a:p>
          <a:p>
            <a:pPr marL="171450" indent="-171450"/>
            <a:r>
              <a:rPr lang="sv-SE" sz="1800" dirty="0">
                <a:latin typeface="Times New Roman"/>
                <a:cs typeface="Times New Roman"/>
              </a:rPr>
              <a:t>Leverantören ersätts endast för den tid då konsulten fullgjort det aktuella uppdraget. </a:t>
            </a:r>
            <a:endParaRPr lang="sv-SE" sz="1800" i="1">
              <a:latin typeface="Times New Roman"/>
              <a:cs typeface="Times New Roman"/>
            </a:endParaRPr>
          </a:p>
          <a:p>
            <a:pPr marL="171450" indent="-171450"/>
            <a:r>
              <a:rPr lang="sv-SE" sz="1800" dirty="0">
                <a:latin typeface="Times New Roman"/>
                <a:cs typeface="Times New Roman"/>
              </a:rPr>
              <a:t>Ingen ersättning utgår för restid eller övriga omkostnader*</a:t>
            </a:r>
            <a:endParaRPr lang="sv-SE" sz="1800" i="1">
              <a:latin typeface="Times New Roman"/>
              <a:cs typeface="Times New Roman"/>
            </a:endParaRPr>
          </a:p>
          <a:p>
            <a:pPr marL="171450" indent="-171450"/>
            <a:r>
              <a:rPr lang="sv-SE" sz="1800" dirty="0">
                <a:latin typeface="Times New Roman"/>
                <a:cs typeface="Times New Roman"/>
              </a:rPr>
              <a:t>Ofullständig eller felaktig faktura ska krediteras inom sju (7) arbetsdagar efter påpekande av beställaren.</a:t>
            </a:r>
          </a:p>
          <a:p>
            <a:pPr marL="171450" indent="-171450"/>
            <a:endParaRPr lang="sv-SE" sz="1400" dirty="0">
              <a:latin typeface="Times New Roman"/>
              <a:cs typeface="Times New Roman"/>
            </a:endParaRPr>
          </a:p>
          <a:p>
            <a:endParaRPr lang="sv-SE" sz="1200" dirty="0">
              <a:latin typeface="Times New Roman"/>
              <a:cs typeface="Times New Roman"/>
            </a:endParaRPr>
          </a:p>
          <a:p>
            <a:pPr marL="171450" indent="-171450"/>
            <a:endParaRPr lang="sv-SE" sz="1200" dirty="0">
              <a:latin typeface="Times New Roman"/>
              <a:cs typeface="Times New Roman"/>
            </a:endParaRPr>
          </a:p>
        </p:txBody>
      </p:sp>
      <p:sp>
        <p:nvSpPr>
          <p:cNvPr id="4" name="textruta 3">
            <a:extLst>
              <a:ext uri="{FF2B5EF4-FFF2-40B4-BE49-F238E27FC236}">
                <a16:creationId xmlns:a16="http://schemas.microsoft.com/office/drawing/2014/main" id="{3AE4B1B6-60D4-77FE-68FF-C779565BD585}"/>
              </a:ext>
            </a:extLst>
          </p:cNvPr>
          <p:cNvSpPr txBox="1"/>
          <p:nvPr/>
        </p:nvSpPr>
        <p:spPr>
          <a:xfrm>
            <a:off x="5654634" y="1310244"/>
            <a:ext cx="6226628" cy="455509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v-SE" sz="2000" b="1" dirty="0">
                <a:latin typeface="Times New Roman"/>
                <a:cs typeface="Times New Roman"/>
              </a:rPr>
              <a:t>Fakturan ska minst innehålla nedan information</a:t>
            </a:r>
          </a:p>
          <a:p>
            <a:pPr marL="285750" indent="-285750">
              <a:buFont typeface="Arial"/>
              <a:buChar char="•"/>
            </a:pPr>
            <a:r>
              <a:rPr lang="sv-SE" dirty="0">
                <a:latin typeface="Times New Roman"/>
                <a:cs typeface="Arial"/>
              </a:rPr>
              <a:t>Avtalsnummer</a:t>
            </a:r>
            <a:r>
              <a:rPr lang="en-US" dirty="0">
                <a:latin typeface="Times New Roman"/>
                <a:cs typeface="Arial"/>
              </a:rPr>
              <a:t>​</a:t>
            </a:r>
            <a:endParaRPr lang="sv-SE">
              <a:cs typeface="Calibri"/>
            </a:endParaRPr>
          </a:p>
          <a:p>
            <a:pPr marL="285750" indent="-285750">
              <a:buFont typeface="Arial"/>
              <a:buChar char="•"/>
            </a:pPr>
            <a:r>
              <a:rPr lang="sv-SE" dirty="0">
                <a:latin typeface="Times New Roman"/>
                <a:cs typeface="Arial"/>
              </a:rPr>
              <a:t>Behörig beställare</a:t>
            </a:r>
            <a:r>
              <a:rPr lang="en-US" dirty="0">
                <a:latin typeface="Times New Roman"/>
                <a:cs typeface="Arial"/>
              </a:rPr>
              <a:t>​</a:t>
            </a:r>
          </a:p>
          <a:p>
            <a:pPr marL="285750" indent="-285750">
              <a:buFont typeface="Arial"/>
              <a:buChar char="•"/>
            </a:pPr>
            <a:r>
              <a:rPr lang="sv-SE" dirty="0">
                <a:latin typeface="Times New Roman"/>
                <a:cs typeface="Arial"/>
              </a:rPr>
              <a:t>Beställarens ID-nr (fakturareferens)</a:t>
            </a:r>
            <a:r>
              <a:rPr lang="en-US" dirty="0">
                <a:latin typeface="Times New Roman"/>
                <a:cs typeface="Arial"/>
              </a:rPr>
              <a:t>​</a:t>
            </a:r>
          </a:p>
          <a:p>
            <a:pPr marL="285750" indent="-285750">
              <a:buFont typeface="Arial"/>
              <a:buChar char="•"/>
            </a:pPr>
            <a:r>
              <a:rPr lang="sv-SE" dirty="0">
                <a:latin typeface="Times New Roman"/>
                <a:cs typeface="Arial"/>
              </a:rPr>
              <a:t>Uppdragsgivare - enhet/avdelning</a:t>
            </a:r>
            <a:r>
              <a:rPr lang="en-US" dirty="0">
                <a:latin typeface="Times New Roman"/>
                <a:cs typeface="Arial"/>
              </a:rPr>
              <a:t>​</a:t>
            </a:r>
          </a:p>
          <a:p>
            <a:pPr marL="285750" indent="-285750">
              <a:buFont typeface="Arial"/>
              <a:buChar char="•"/>
            </a:pPr>
            <a:r>
              <a:rPr lang="sv-SE" dirty="0">
                <a:latin typeface="Times New Roman"/>
                <a:cs typeface="Arial"/>
              </a:rPr>
              <a:t>Datum och tid då uppdraget genomfördes</a:t>
            </a:r>
            <a:r>
              <a:rPr lang="en-US" dirty="0">
                <a:latin typeface="Times New Roman"/>
                <a:cs typeface="Arial"/>
              </a:rPr>
              <a:t>​</a:t>
            </a:r>
          </a:p>
          <a:p>
            <a:pPr marL="285750" indent="-285750">
              <a:buFont typeface="Arial"/>
              <a:buChar char="•"/>
            </a:pPr>
            <a:r>
              <a:rPr lang="sv-SE" dirty="0">
                <a:latin typeface="Times New Roman"/>
                <a:cs typeface="Arial"/>
              </a:rPr>
              <a:t>Konsultens namn</a:t>
            </a:r>
            <a:r>
              <a:rPr lang="en-US" dirty="0">
                <a:latin typeface="Times New Roman"/>
                <a:cs typeface="Arial"/>
              </a:rPr>
              <a:t>​</a:t>
            </a:r>
          </a:p>
          <a:p>
            <a:pPr marL="285750" indent="-285750">
              <a:buFont typeface="Arial"/>
              <a:buChar char="•"/>
            </a:pPr>
            <a:r>
              <a:rPr lang="sv-SE" dirty="0">
                <a:latin typeface="Times New Roman"/>
                <a:cs typeface="Arial"/>
              </a:rPr>
              <a:t>Konsultens yrkeskategori</a:t>
            </a:r>
            <a:r>
              <a:rPr lang="en-US" dirty="0">
                <a:latin typeface="Times New Roman"/>
                <a:cs typeface="Arial"/>
              </a:rPr>
              <a:t>​</a:t>
            </a:r>
          </a:p>
          <a:p>
            <a:pPr marL="285750" indent="-285750">
              <a:buFont typeface="Arial"/>
              <a:buChar char="•"/>
            </a:pPr>
            <a:r>
              <a:rPr lang="sv-SE" dirty="0">
                <a:latin typeface="Times New Roman"/>
                <a:cs typeface="Arial"/>
              </a:rPr>
              <a:t>Antal timmar (ska specificeras med aktuellt timpris)</a:t>
            </a:r>
            <a:r>
              <a:rPr lang="en-US" dirty="0">
                <a:latin typeface="Times New Roman"/>
                <a:cs typeface="Arial"/>
              </a:rPr>
              <a:t>​</a:t>
            </a:r>
          </a:p>
          <a:p>
            <a:pPr marL="285750" indent="-285750">
              <a:buFont typeface="Arial"/>
              <a:buChar char="•"/>
            </a:pPr>
            <a:r>
              <a:rPr lang="sv-SE" dirty="0">
                <a:latin typeface="Times New Roman"/>
                <a:cs typeface="Arial"/>
              </a:rPr>
              <a:t>Avdrag för eventuell introduktion (ska specificeras med antal timmar)</a:t>
            </a:r>
            <a:r>
              <a:rPr lang="en-US" dirty="0">
                <a:latin typeface="Times New Roman"/>
                <a:cs typeface="Arial"/>
              </a:rPr>
              <a:t>​</a:t>
            </a:r>
          </a:p>
          <a:p>
            <a:pPr marL="285750" indent="-285750">
              <a:buFont typeface="Arial"/>
              <a:buChar char="•"/>
            </a:pPr>
            <a:r>
              <a:rPr lang="sv-SE" dirty="0">
                <a:latin typeface="Times New Roman"/>
                <a:cs typeface="Arial"/>
              </a:rPr>
              <a:t>Avdrag för eventuella raster under uppdraget </a:t>
            </a:r>
            <a:r>
              <a:rPr lang="en-US" dirty="0">
                <a:latin typeface="Times New Roman"/>
                <a:cs typeface="Arial"/>
              </a:rPr>
              <a:t>​</a:t>
            </a:r>
          </a:p>
          <a:p>
            <a:pPr marL="285750" indent="-285750">
              <a:buFont typeface="Arial"/>
              <a:buChar char="•"/>
            </a:pPr>
            <a:r>
              <a:rPr lang="sv-SE" dirty="0">
                <a:latin typeface="Times New Roman"/>
                <a:cs typeface="Arial"/>
              </a:rPr>
              <a:t>Konsultens tidrapport eller annan närvaroregistrering (utifrån vad som gäller i den specifika regionen)</a:t>
            </a:r>
            <a:r>
              <a:rPr lang="en-US" dirty="0">
                <a:latin typeface="Times New Roman"/>
                <a:cs typeface="Arial"/>
              </a:rPr>
              <a:t>​</a:t>
            </a:r>
          </a:p>
          <a:p>
            <a:endParaRPr lang="sv-SE" dirty="0">
              <a:latin typeface="Times New Roman"/>
              <a:cs typeface="Arial"/>
            </a:endParaRPr>
          </a:p>
          <a:p>
            <a:endParaRPr lang="sv-SE" dirty="0">
              <a:latin typeface="Times New Roman"/>
              <a:cs typeface="Segoe UI"/>
            </a:endParaRPr>
          </a:p>
        </p:txBody>
      </p:sp>
    </p:spTree>
    <p:extLst>
      <p:ext uri="{BB962C8B-B14F-4D97-AF65-F5344CB8AC3E}">
        <p14:creationId xmlns:p14="http://schemas.microsoft.com/office/powerpoint/2010/main" val="3324465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D3F677D-D6D7-2CBB-1529-E2393C5EBC38}"/>
              </a:ext>
            </a:extLst>
          </p:cNvPr>
          <p:cNvSpPr>
            <a:spLocks noGrp="1"/>
          </p:cNvSpPr>
          <p:nvPr>
            <p:ph type="title"/>
          </p:nvPr>
        </p:nvSpPr>
        <p:spPr/>
        <p:txBody>
          <a:bodyPr/>
          <a:lstStyle/>
          <a:p>
            <a:r>
              <a:rPr lang="sv-SE" dirty="0"/>
              <a:t>Introduktion</a:t>
            </a:r>
          </a:p>
        </p:txBody>
      </p:sp>
      <p:sp>
        <p:nvSpPr>
          <p:cNvPr id="3" name="Platshållare för innehåll 2">
            <a:extLst>
              <a:ext uri="{FF2B5EF4-FFF2-40B4-BE49-F238E27FC236}">
                <a16:creationId xmlns:a16="http://schemas.microsoft.com/office/drawing/2014/main" id="{DCDC9FA8-7A53-134A-992B-2B0C702D6406}"/>
              </a:ext>
            </a:extLst>
          </p:cNvPr>
          <p:cNvSpPr>
            <a:spLocks noGrp="1"/>
          </p:cNvSpPr>
          <p:nvPr>
            <p:ph idx="1"/>
          </p:nvPr>
        </p:nvSpPr>
        <p:spPr/>
        <p:txBody>
          <a:bodyPr vert="horz" lIns="91440" tIns="45720" rIns="91440" bIns="45720" rtlCol="0" anchor="t">
            <a:normAutofit/>
          </a:bodyPr>
          <a:lstStyle/>
          <a:p>
            <a:r>
              <a:rPr lang="sv-SE" dirty="0"/>
              <a:t>Kort beskrivning av arbetet och syftet med den samordnade upphandlingen av hyrpersonal</a:t>
            </a:r>
          </a:p>
          <a:p>
            <a:pPr lvl="1"/>
            <a:r>
              <a:rPr lang="sv-SE" dirty="0"/>
              <a:t>Samtliga regioner, beslut på Regiondirektör-nivå</a:t>
            </a:r>
            <a:endParaRPr lang="sv-SE" dirty="0">
              <a:cs typeface="Calibri"/>
            </a:endParaRPr>
          </a:p>
          <a:p>
            <a:r>
              <a:rPr lang="sv-SE" dirty="0"/>
              <a:t>Regionerna går in i avtalet vid olika tidpunkter</a:t>
            </a:r>
          </a:p>
          <a:p>
            <a:r>
              <a:rPr lang="sv-SE" dirty="0">
                <a:cs typeface="Calibri"/>
              </a:rPr>
              <a:t>Nya leverantörer kan ansluta till avtalet 2 ggr/år</a:t>
            </a:r>
            <a:endParaRPr lang="sv-SE" dirty="0"/>
          </a:p>
          <a:p>
            <a:r>
              <a:rPr lang="sv-SE" dirty="0"/>
              <a:t>Samma avtal och villkor (inklusive ersättning) gäller för alla regioner, med särskilt villkor gällande reseschablon för Norra Sjukvårdsregionen</a:t>
            </a:r>
          </a:p>
          <a:p>
            <a:r>
              <a:rPr lang="sv-SE" dirty="0">
                <a:cs typeface="Calibri"/>
              </a:rPr>
              <a:t>Ersättning baseras på kompetens och geografisk zon</a:t>
            </a:r>
          </a:p>
          <a:p>
            <a:r>
              <a:rPr lang="sv-SE" dirty="0">
                <a:cs typeface="Calibri"/>
              </a:rPr>
              <a:t>Karens om 12 månader gäller</a:t>
            </a:r>
          </a:p>
          <a:p>
            <a:pPr marL="0" indent="0">
              <a:buNone/>
            </a:pPr>
            <a:endParaRPr lang="sv-SE" dirty="0">
              <a:cs typeface="Calibri"/>
            </a:endParaRPr>
          </a:p>
        </p:txBody>
      </p:sp>
    </p:spTree>
    <p:extLst>
      <p:ext uri="{BB962C8B-B14F-4D97-AF65-F5344CB8AC3E}">
        <p14:creationId xmlns:p14="http://schemas.microsoft.com/office/powerpoint/2010/main" val="3757565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p:txBody>
          <a:bodyPr/>
          <a:lstStyle/>
          <a:p>
            <a:r>
              <a:rPr lang="sv-SE" dirty="0"/>
              <a:t>Inför uppdrag</a:t>
            </a:r>
          </a:p>
        </p:txBody>
      </p:sp>
      <p:sp>
        <p:nvSpPr>
          <p:cNvPr id="3" name="Platshållare för innehåll 2">
            <a:extLst>
              <a:ext uri="{FF2B5EF4-FFF2-40B4-BE49-F238E27FC236}">
                <a16:creationId xmlns:a16="http://schemas.microsoft.com/office/drawing/2014/main" id="{F7A34F72-2E3B-69A1-E868-337BFE9F0256}"/>
              </a:ext>
            </a:extLst>
          </p:cNvPr>
          <p:cNvSpPr>
            <a:spLocks noGrp="1"/>
          </p:cNvSpPr>
          <p:nvPr>
            <p:ph idx="1"/>
          </p:nvPr>
        </p:nvSpPr>
        <p:spPr>
          <a:xfrm>
            <a:off x="838200" y="1341120"/>
            <a:ext cx="10515600" cy="4835843"/>
          </a:xfrm>
        </p:spPr>
        <p:txBody>
          <a:bodyPr vert="horz" lIns="91440" tIns="45720" rIns="91440" bIns="45720" rtlCol="0" anchor="t">
            <a:normAutofit/>
          </a:bodyPr>
          <a:lstStyle/>
          <a:p>
            <a:r>
              <a:rPr lang="sv-SE" dirty="0"/>
              <a:t>Vilken kompetens kan jag hyra in?</a:t>
            </a:r>
          </a:p>
          <a:p>
            <a:r>
              <a:rPr lang="sv-SE" dirty="0"/>
              <a:t>Vilka ersättningsnivåer gäller?</a:t>
            </a:r>
            <a:endParaRPr lang="sv-SE" dirty="0">
              <a:cs typeface="Calibri"/>
            </a:endParaRPr>
          </a:p>
          <a:p>
            <a:r>
              <a:rPr lang="sv-SE" dirty="0"/>
              <a:t>Tidsperiod/schema för inhyrning? </a:t>
            </a:r>
            <a:endParaRPr lang="sv-SE" dirty="0">
              <a:cs typeface="Calibri" panose="020F0502020204030204"/>
            </a:endParaRPr>
          </a:p>
        </p:txBody>
      </p:sp>
    </p:spTree>
    <p:extLst>
      <p:ext uri="{BB962C8B-B14F-4D97-AF65-F5344CB8AC3E}">
        <p14:creationId xmlns:p14="http://schemas.microsoft.com/office/powerpoint/2010/main" val="2244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a:xfrm>
            <a:off x="117022" y="-2268"/>
            <a:ext cx="5861958" cy="1352777"/>
          </a:xfrm>
        </p:spPr>
        <p:txBody>
          <a:bodyPr>
            <a:normAutofit/>
          </a:bodyPr>
          <a:lstStyle/>
          <a:p>
            <a:r>
              <a:rPr lang="sv-SE" dirty="0"/>
              <a:t>Ersättning läkare</a:t>
            </a:r>
          </a:p>
        </p:txBody>
      </p:sp>
      <p:pic>
        <p:nvPicPr>
          <p:cNvPr id="9" name="Bildobjekt 8" descr="En bild som visar text, skärmbild, nummer, Teckensnitt&#10;&#10;Automatiskt genererad beskrivning">
            <a:extLst>
              <a:ext uri="{FF2B5EF4-FFF2-40B4-BE49-F238E27FC236}">
                <a16:creationId xmlns:a16="http://schemas.microsoft.com/office/drawing/2014/main" id="{4B4EA30C-C2E4-69CC-F5E1-1AD90109827B}"/>
              </a:ext>
            </a:extLst>
          </p:cNvPr>
          <p:cNvPicPr>
            <a:picLocks noChangeAspect="1"/>
          </p:cNvPicPr>
          <p:nvPr/>
        </p:nvPicPr>
        <p:blipFill>
          <a:blip r:embed="rId3"/>
          <a:stretch>
            <a:fillRect/>
          </a:stretch>
        </p:blipFill>
        <p:spPr>
          <a:xfrm>
            <a:off x="2057399" y="952878"/>
            <a:ext cx="9927770" cy="5795887"/>
          </a:xfrm>
          <a:prstGeom prst="rect">
            <a:avLst/>
          </a:prstGeom>
        </p:spPr>
      </p:pic>
    </p:spTree>
    <p:extLst>
      <p:ext uri="{BB962C8B-B14F-4D97-AF65-F5344CB8AC3E}">
        <p14:creationId xmlns:p14="http://schemas.microsoft.com/office/powerpoint/2010/main" val="2529935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objekt 7" descr="En bild som visar text, skärmbild, nummer, Teckensnitt&#10;&#10;Automatiskt genererad beskrivning">
            <a:extLst>
              <a:ext uri="{FF2B5EF4-FFF2-40B4-BE49-F238E27FC236}">
                <a16:creationId xmlns:a16="http://schemas.microsoft.com/office/drawing/2014/main" id="{C8E596AE-7393-2A23-B025-48B6B335C03F}"/>
              </a:ext>
            </a:extLst>
          </p:cNvPr>
          <p:cNvPicPr>
            <a:picLocks noChangeAspect="1"/>
          </p:cNvPicPr>
          <p:nvPr/>
        </p:nvPicPr>
        <p:blipFill>
          <a:blip r:embed="rId3"/>
          <a:stretch>
            <a:fillRect/>
          </a:stretch>
        </p:blipFill>
        <p:spPr>
          <a:xfrm>
            <a:off x="1798864" y="458926"/>
            <a:ext cx="10118271" cy="6225895"/>
          </a:xfrm>
          <a:prstGeom prst="rect">
            <a:avLst/>
          </a:prstGeom>
        </p:spPr>
      </p:pic>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a:xfrm>
            <a:off x="484414" y="-206375"/>
            <a:ext cx="10515600" cy="1325563"/>
          </a:xfrm>
        </p:spPr>
        <p:txBody>
          <a:bodyPr/>
          <a:lstStyle/>
          <a:p>
            <a:r>
              <a:rPr lang="sv-SE" dirty="0">
                <a:cs typeface="Calibri Light"/>
              </a:rPr>
              <a:t>Ersättning sjuksköterskor</a:t>
            </a:r>
            <a:endParaRPr lang="sv-SE" dirty="0"/>
          </a:p>
        </p:txBody>
      </p:sp>
    </p:spTree>
    <p:extLst>
      <p:ext uri="{BB962C8B-B14F-4D97-AF65-F5344CB8AC3E}">
        <p14:creationId xmlns:p14="http://schemas.microsoft.com/office/powerpoint/2010/main" val="3456309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p:txBody>
          <a:bodyPr>
            <a:normAutofit/>
          </a:bodyPr>
          <a:lstStyle/>
          <a:p>
            <a:r>
              <a:rPr lang="sv-SE" dirty="0"/>
              <a:t>Reseschablon Norra Sjukvårdsregionen</a:t>
            </a:r>
            <a:br>
              <a:rPr lang="sv-SE" dirty="0"/>
            </a:br>
            <a:r>
              <a:rPr lang="sv-SE" sz="1400" dirty="0">
                <a:solidFill>
                  <a:srgbClr val="FF0000"/>
                </a:solidFill>
                <a:cs typeface="Calibri Light"/>
              </a:rPr>
              <a:t>OBS! Gäller enbart Norra Sjukvårdsregionen</a:t>
            </a:r>
            <a:endParaRPr lang="sv-SE" dirty="0">
              <a:solidFill>
                <a:srgbClr val="FF0000"/>
              </a:solidFill>
              <a:cs typeface="Calibri Light"/>
            </a:endParaRPr>
          </a:p>
        </p:txBody>
      </p:sp>
      <p:pic>
        <p:nvPicPr>
          <p:cNvPr id="4" name="Bildobjekt 3" descr="En bild som visar text, skärmbild, Teckensnitt, nummer&#10;&#10;Automatiskt genererad beskrivning">
            <a:extLst>
              <a:ext uri="{FF2B5EF4-FFF2-40B4-BE49-F238E27FC236}">
                <a16:creationId xmlns:a16="http://schemas.microsoft.com/office/drawing/2014/main" id="{86838765-1643-A39A-39B9-B3909ADAB270}"/>
              </a:ext>
            </a:extLst>
          </p:cNvPr>
          <p:cNvPicPr>
            <a:picLocks noChangeAspect="1"/>
          </p:cNvPicPr>
          <p:nvPr/>
        </p:nvPicPr>
        <p:blipFill>
          <a:blip r:embed="rId3"/>
          <a:stretch>
            <a:fillRect/>
          </a:stretch>
        </p:blipFill>
        <p:spPr>
          <a:xfrm>
            <a:off x="900793" y="1687830"/>
            <a:ext cx="5886451" cy="3305448"/>
          </a:xfrm>
          <a:prstGeom prst="rect">
            <a:avLst/>
          </a:prstGeom>
        </p:spPr>
      </p:pic>
    </p:spTree>
    <p:extLst>
      <p:ext uri="{BB962C8B-B14F-4D97-AF65-F5344CB8AC3E}">
        <p14:creationId xmlns:p14="http://schemas.microsoft.com/office/powerpoint/2010/main" val="2328470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p:txBody>
          <a:bodyPr/>
          <a:lstStyle/>
          <a:p>
            <a:r>
              <a:rPr lang="sv-SE" dirty="0"/>
              <a:t>Inför uppdrag, fortsättning</a:t>
            </a:r>
          </a:p>
        </p:txBody>
      </p:sp>
      <p:sp>
        <p:nvSpPr>
          <p:cNvPr id="3" name="Platshållare för innehåll 2">
            <a:extLst>
              <a:ext uri="{FF2B5EF4-FFF2-40B4-BE49-F238E27FC236}">
                <a16:creationId xmlns:a16="http://schemas.microsoft.com/office/drawing/2014/main" id="{F7A34F72-2E3B-69A1-E868-337BFE9F0256}"/>
              </a:ext>
            </a:extLst>
          </p:cNvPr>
          <p:cNvSpPr>
            <a:spLocks noGrp="1"/>
          </p:cNvSpPr>
          <p:nvPr>
            <p:ph idx="1"/>
          </p:nvPr>
        </p:nvSpPr>
        <p:spPr>
          <a:xfrm>
            <a:off x="838200" y="1341120"/>
            <a:ext cx="10515600" cy="4835843"/>
          </a:xfrm>
        </p:spPr>
        <p:txBody>
          <a:bodyPr vert="horz" lIns="91440" tIns="45720" rIns="91440" bIns="45720" rtlCol="0" anchor="t">
            <a:normAutofit lnSpcReduction="10000"/>
          </a:bodyPr>
          <a:lstStyle/>
          <a:p>
            <a:r>
              <a:rPr lang="sv-SE" dirty="0"/>
              <a:t>Beskriv uppdraget</a:t>
            </a:r>
          </a:p>
          <a:p>
            <a:r>
              <a:rPr lang="sv-SE" dirty="0"/>
              <a:t>Gör en bedömning av tid för introduktion</a:t>
            </a:r>
            <a:endParaRPr lang="sv-SE" dirty="0">
              <a:ea typeface="Calibri"/>
              <a:cs typeface="Calibri"/>
            </a:endParaRPr>
          </a:p>
          <a:p>
            <a:r>
              <a:rPr lang="sv-SE" dirty="0"/>
              <a:t>Bestäm krav på tillitsnivå E-legitimation</a:t>
            </a:r>
            <a:endParaRPr lang="sv-SE" dirty="0">
              <a:ea typeface="Calibri"/>
              <a:cs typeface="Calibri"/>
            </a:endParaRPr>
          </a:p>
          <a:p>
            <a:r>
              <a:rPr lang="sv-SE" dirty="0"/>
              <a:t>Finns ytterligare krav på konsultens kompetens/erfarenhet, utöver de krav som gäller för samtliga konsulter?</a:t>
            </a:r>
          </a:p>
          <a:p>
            <a:r>
              <a:rPr lang="sv-SE" dirty="0"/>
              <a:t>Ta ställning till aktuella hälsokrav</a:t>
            </a:r>
            <a:endParaRPr lang="sv-SE">
              <a:ea typeface="Calibri" panose="020F0502020204030204"/>
              <a:cs typeface="Calibri" panose="020F0502020204030204"/>
            </a:endParaRPr>
          </a:p>
          <a:p>
            <a:r>
              <a:rPr lang="sv-SE" dirty="0">
                <a:ea typeface="Calibri" panose="020F0502020204030204"/>
                <a:cs typeface="Calibri" panose="020F0502020204030204"/>
              </a:rPr>
              <a:t>Omdisponering av konsult</a:t>
            </a:r>
            <a:endParaRPr lang="sv-SE" dirty="0">
              <a:cs typeface="Calibri" panose="020F0502020204030204"/>
            </a:endParaRPr>
          </a:p>
          <a:p>
            <a:r>
              <a:rPr lang="sv-SE" dirty="0">
                <a:cs typeface="Calibri" panose="020F0502020204030204"/>
              </a:rPr>
              <a:t>Eventuell begränsning av antal konsulter som accepteras för uppdraget</a:t>
            </a:r>
          </a:p>
          <a:p>
            <a:r>
              <a:rPr lang="sv-SE" dirty="0">
                <a:cs typeface="Calibri" panose="020F0502020204030204"/>
              </a:rPr>
              <a:t>Accepteras konsult som är anställd eller har ägarintresse hos enhet inom ditt vårdval?</a:t>
            </a:r>
            <a:endParaRPr lang="sv-SE" dirty="0"/>
          </a:p>
          <a:p>
            <a:endParaRPr lang="sv-SE" dirty="0">
              <a:cs typeface="Calibri" panose="020F0502020204030204"/>
            </a:endParaRPr>
          </a:p>
          <a:p>
            <a:pPr lvl="1"/>
            <a:endParaRPr lang="sv-SE" dirty="0"/>
          </a:p>
          <a:p>
            <a:pPr lvl="1"/>
            <a:endParaRPr lang="sv-SE" dirty="0">
              <a:cs typeface="Calibri" panose="020F0502020204030204"/>
            </a:endParaRPr>
          </a:p>
        </p:txBody>
      </p:sp>
    </p:spTree>
    <p:extLst>
      <p:ext uri="{BB962C8B-B14F-4D97-AF65-F5344CB8AC3E}">
        <p14:creationId xmlns:p14="http://schemas.microsoft.com/office/powerpoint/2010/main" val="4282494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E8700E2-CE6F-3C29-B7EC-62297A8D1D5C}"/>
              </a:ext>
            </a:extLst>
          </p:cNvPr>
          <p:cNvSpPr>
            <a:spLocks noGrp="1"/>
          </p:cNvSpPr>
          <p:nvPr>
            <p:ph type="title"/>
          </p:nvPr>
        </p:nvSpPr>
        <p:spPr/>
        <p:txBody>
          <a:bodyPr>
            <a:normAutofit/>
          </a:bodyPr>
          <a:lstStyle/>
          <a:p>
            <a:r>
              <a:rPr lang="sv-SE" sz="3600" dirty="0">
                <a:ea typeface="Calibri Light"/>
                <a:cs typeface="Calibri Light"/>
              </a:rPr>
              <a:t>Krav på legitimation och erfarenhet</a:t>
            </a:r>
          </a:p>
        </p:txBody>
      </p:sp>
      <p:sp>
        <p:nvSpPr>
          <p:cNvPr id="3" name="Platshållare för innehåll 2">
            <a:extLst>
              <a:ext uri="{FF2B5EF4-FFF2-40B4-BE49-F238E27FC236}">
                <a16:creationId xmlns:a16="http://schemas.microsoft.com/office/drawing/2014/main" id="{225CBB17-696C-78CE-1B01-976D14AE6DD6}"/>
              </a:ext>
            </a:extLst>
          </p:cNvPr>
          <p:cNvSpPr>
            <a:spLocks noGrp="1"/>
          </p:cNvSpPr>
          <p:nvPr>
            <p:ph idx="1"/>
          </p:nvPr>
        </p:nvSpPr>
        <p:spPr>
          <a:xfrm>
            <a:off x="785284" y="1455209"/>
            <a:ext cx="10568516" cy="5314420"/>
          </a:xfrm>
        </p:spPr>
        <p:txBody>
          <a:bodyPr vert="horz" lIns="91440" tIns="45720" rIns="91440" bIns="45720" rtlCol="0" anchor="t">
            <a:normAutofit/>
          </a:bodyPr>
          <a:lstStyle/>
          <a:p>
            <a:pPr indent="0">
              <a:buNone/>
            </a:pPr>
            <a:r>
              <a:rPr lang="sv-SE" sz="1800" b="1" dirty="0">
                <a:latin typeface="Arial"/>
                <a:cs typeface="Arial"/>
              </a:rPr>
              <a:t>Legitimerad läkare, legitimerad sjuksköterska samt legitimerad röntgensjuksköterska</a:t>
            </a:r>
            <a:endParaRPr lang="sv-SE" sz="1800" dirty="0">
              <a:cs typeface="Calibri"/>
            </a:endParaRPr>
          </a:p>
          <a:p>
            <a:pPr>
              <a:buFont typeface="Arial"/>
              <a:buChar char="•"/>
            </a:pPr>
            <a:r>
              <a:rPr lang="sv-SE" sz="1400" dirty="0">
                <a:latin typeface="Times New Roman"/>
                <a:cs typeface="Times New Roman"/>
              </a:rPr>
              <a:t>Svensk legitimation</a:t>
            </a:r>
          </a:p>
          <a:p>
            <a:pPr>
              <a:buFont typeface="Arial"/>
              <a:buChar char="•"/>
            </a:pPr>
            <a:r>
              <a:rPr lang="sv-SE" sz="1400" dirty="0">
                <a:latin typeface="Times New Roman"/>
                <a:cs typeface="Times New Roman"/>
              </a:rPr>
              <a:t>Minst två (2) års klinisk erfarenhet, efter erhållen legitimation. Erfarenheten ska vara aktuell och förvärvad i Norden under de senaste fyra (4) åren med en tjänstgöringsgrad på minst 50%</a:t>
            </a:r>
          </a:p>
          <a:p>
            <a:pPr indent="0">
              <a:buNone/>
            </a:pPr>
            <a:r>
              <a:rPr lang="sv-SE" sz="1800" b="1" dirty="0">
                <a:latin typeface="Arial"/>
                <a:cs typeface="Arial"/>
              </a:rPr>
              <a:t>Specialistutbildad läkare</a:t>
            </a:r>
          </a:p>
          <a:p>
            <a:pPr>
              <a:buFont typeface="Arial"/>
              <a:buChar char="•"/>
            </a:pPr>
            <a:r>
              <a:rPr lang="sv-SE" sz="1400" dirty="0">
                <a:latin typeface="Times New Roman"/>
                <a:cs typeface="Times New Roman"/>
              </a:rPr>
              <a:t>Svensk legitimation med specialistbevis</a:t>
            </a:r>
          </a:p>
          <a:p>
            <a:pPr>
              <a:buFont typeface="Arial"/>
              <a:buChar char="•"/>
            </a:pPr>
            <a:r>
              <a:rPr lang="sv-SE" sz="1400" dirty="0">
                <a:latin typeface="Times New Roman"/>
                <a:cs typeface="Times New Roman"/>
              </a:rPr>
              <a:t>Minst två (2) års klinisk erfarenhet, efter erhållet specialistbevis. Erfarenheten ska vara aktuell och förvärvad i Norden under de senaste fyra (4) åren med en tjänstgöringsgrad på minst 50%</a:t>
            </a:r>
          </a:p>
          <a:p>
            <a:pPr indent="0">
              <a:buNone/>
            </a:pPr>
            <a:r>
              <a:rPr lang="sv-SE" sz="1800" b="1" dirty="0">
                <a:latin typeface="Arial"/>
                <a:cs typeface="Arial"/>
              </a:rPr>
              <a:t>Specialistutbildad sjuksköterska</a:t>
            </a:r>
            <a:endParaRPr lang="sv-SE" sz="1800" dirty="0"/>
          </a:p>
          <a:p>
            <a:pPr>
              <a:buFont typeface="Arial"/>
              <a:buChar char="•"/>
            </a:pPr>
            <a:r>
              <a:rPr lang="sv-SE" sz="1400" dirty="0">
                <a:latin typeface="Times New Roman"/>
                <a:cs typeface="Times New Roman"/>
              </a:rPr>
              <a:t>Svensk legitimation med utbildningsbevis inom specialistområdet</a:t>
            </a:r>
          </a:p>
          <a:p>
            <a:pPr>
              <a:buFont typeface="Arial"/>
              <a:buChar char="•"/>
            </a:pPr>
            <a:r>
              <a:rPr lang="sv-SE" sz="1400" dirty="0">
                <a:latin typeface="Times New Roman"/>
                <a:cs typeface="Times New Roman"/>
              </a:rPr>
              <a:t>Minst två (2) års klinisk erfarenhet, efter erhållet utbildningsbevis. Erfarenheten ska vara aktuell och förvärvad i Norden under de senaste fyra (4) åren med en tjänstgöringsgrad på minst 50%</a:t>
            </a:r>
          </a:p>
          <a:p>
            <a:pPr>
              <a:buFont typeface="Arial"/>
              <a:buChar char="•"/>
            </a:pPr>
            <a:r>
              <a:rPr lang="sv-SE" sz="1800" b="1" dirty="0">
                <a:latin typeface="Arial"/>
                <a:cs typeface="Arial"/>
              </a:rPr>
              <a:t>Legitimerad barnmorska</a:t>
            </a:r>
            <a:endParaRPr lang="sv-SE" sz="1800" dirty="0"/>
          </a:p>
          <a:p>
            <a:pPr>
              <a:buFont typeface="Arial"/>
              <a:buChar char="•"/>
            </a:pPr>
            <a:r>
              <a:rPr lang="sv-SE" sz="1400" dirty="0">
                <a:latin typeface="Times New Roman"/>
                <a:cs typeface="Times New Roman"/>
              </a:rPr>
              <a:t>Svensk legitimation som barnmorska</a:t>
            </a:r>
          </a:p>
          <a:p>
            <a:pPr>
              <a:buFont typeface="Arial"/>
              <a:buChar char="•"/>
            </a:pPr>
            <a:r>
              <a:rPr lang="sv-SE" sz="1400" dirty="0">
                <a:latin typeface="Times New Roman"/>
                <a:cs typeface="Times New Roman"/>
              </a:rPr>
              <a:t>Minst två (2) års klinisk erfarenhet, efter erhållen legitimation. Erfarenheten ska vara aktuell och förvärvad i Norden under de senaste fyra (4) åren med en tjänstgöringsgrad på minst 50%</a:t>
            </a:r>
          </a:p>
          <a:p>
            <a:pPr marL="0" indent="0">
              <a:buNone/>
            </a:pPr>
            <a:endParaRPr lang="sv-SE" sz="1400" b="1" dirty="0">
              <a:latin typeface="Arial"/>
              <a:cs typeface="Arial"/>
            </a:endParaRPr>
          </a:p>
          <a:p>
            <a:pPr marL="0" indent="0">
              <a:buNone/>
            </a:pPr>
            <a:endParaRPr lang="sv-SE" sz="1200" dirty="0">
              <a:latin typeface="Calibri"/>
              <a:cs typeface="Calibri"/>
            </a:endParaRPr>
          </a:p>
        </p:txBody>
      </p:sp>
    </p:spTree>
    <p:extLst>
      <p:ext uri="{BB962C8B-B14F-4D97-AF65-F5344CB8AC3E}">
        <p14:creationId xmlns:p14="http://schemas.microsoft.com/office/powerpoint/2010/main" val="2477162730"/>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TotalTime>
  <Words>3838</Words>
  <Application>Microsoft Office PowerPoint</Application>
  <PresentationFormat>Bredbild</PresentationFormat>
  <Paragraphs>342</Paragraphs>
  <Slides>28</Slides>
  <Notes>27</Notes>
  <HiddenSlides>0</HiddenSlides>
  <MMClips>0</MMClips>
  <ScaleCrop>false</ScaleCrop>
  <HeadingPairs>
    <vt:vector size="6" baseType="variant">
      <vt:variant>
        <vt:lpstr>Använt teckensnitt</vt:lpstr>
      </vt:variant>
      <vt:variant>
        <vt:i4>5</vt:i4>
      </vt:variant>
      <vt:variant>
        <vt:lpstr>Tema</vt:lpstr>
      </vt:variant>
      <vt:variant>
        <vt:i4>1</vt:i4>
      </vt:variant>
      <vt:variant>
        <vt:lpstr>Bildrubriker</vt:lpstr>
      </vt:variant>
      <vt:variant>
        <vt:i4>28</vt:i4>
      </vt:variant>
    </vt:vector>
  </HeadingPairs>
  <TitlesOfParts>
    <vt:vector size="34" baseType="lpstr">
      <vt:lpstr>Arial</vt:lpstr>
      <vt:lpstr>Arial,Sans-Serif</vt:lpstr>
      <vt:lpstr>Calibri</vt:lpstr>
      <vt:lpstr>Calibri Light</vt:lpstr>
      <vt:lpstr>Times New Roman</vt:lpstr>
      <vt:lpstr>Office-tema</vt:lpstr>
      <vt:lpstr>Utbildning – chefer i vården</vt:lpstr>
      <vt:lpstr>Målgrupp för utbildning</vt:lpstr>
      <vt:lpstr>Introduktion</vt:lpstr>
      <vt:lpstr>Inför uppdrag</vt:lpstr>
      <vt:lpstr>Ersättning läkare</vt:lpstr>
      <vt:lpstr>Ersättning sjuksköterskor</vt:lpstr>
      <vt:lpstr>Reseschablon Norra Sjukvårdsregionen OBS! Gäller enbart Norra Sjukvårdsregionen</vt:lpstr>
      <vt:lpstr>Inför uppdrag, fortsättning</vt:lpstr>
      <vt:lpstr>Krav på legitimation och erfarenhet</vt:lpstr>
      <vt:lpstr>Krav på konsultens kompetens och erfarenhet - krav som gäller för samtliga konsulter </vt:lpstr>
      <vt:lpstr>Krav på konsultens kompetens och erfarenhet - krav som gäller för samtliga konsulter </vt:lpstr>
      <vt:lpstr>Inför uppdrag</vt:lpstr>
      <vt:lpstr>Viktning av utvärderingskriterier, exempel</vt:lpstr>
      <vt:lpstr>Inför uppdrag</vt:lpstr>
      <vt:lpstr>Under uppdrag</vt:lpstr>
      <vt:lpstr>Under uppdrag</vt:lpstr>
      <vt:lpstr>Under uppdrag  Arbetsgivaransvar, arbetsledning och arbetsmiljöarbete</vt:lpstr>
      <vt:lpstr>Under uppdrag  Patientsäkerhet</vt:lpstr>
      <vt:lpstr>Under uppdrag Fel, avvikelser och dess påföljder</vt:lpstr>
      <vt:lpstr>Utebliven leverans</vt:lpstr>
      <vt:lpstr>Kompetensbrist, samarbetssvårigheter, patientsäkerhetsrisker</vt:lpstr>
      <vt:lpstr>Leverantörsrelaterade avvikelser</vt:lpstr>
      <vt:lpstr>Vitesnivåer</vt:lpstr>
      <vt:lpstr>Administrativa fel</vt:lpstr>
      <vt:lpstr>Avbokning</vt:lpstr>
      <vt:lpstr>Omdisponering/flytt av konsult</vt:lpstr>
      <vt:lpstr>Förlängning av pågående uppdrag</vt:lpstr>
      <vt:lpstr>Efter uppdrag</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Utbildning  chefer avropande enhet</dc:title>
  <dc:creator>Linn Jansson</dc:creator>
  <keywords/>
  <lastModifiedBy>Malin Rosenberg</lastModifiedBy>
  <revision>2803</revision>
  <dcterms:created xsi:type="dcterms:W3CDTF">2023-10-04T12:04:08.0000000Z</dcterms:created>
  <dcterms:modified xsi:type="dcterms:W3CDTF">2026-02-09T12:04:22.0000000Z</dcterms:modified>
</coreProperties>
</file>