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2"/>
  </p:notesMasterIdLst>
  <p:handoutMasterIdLst>
    <p:handoutMasterId r:id="rId43"/>
  </p:handoutMasterIdLst>
  <p:sldIdLst>
    <p:sldId id="284" r:id="rId6"/>
    <p:sldId id="337" r:id="rId7"/>
    <p:sldId id="291" r:id="rId8"/>
    <p:sldId id="292" r:id="rId9"/>
    <p:sldId id="293" r:id="rId10"/>
    <p:sldId id="294" r:id="rId11"/>
    <p:sldId id="303" r:id="rId12"/>
    <p:sldId id="322" r:id="rId13"/>
    <p:sldId id="323" r:id="rId14"/>
    <p:sldId id="307" r:id="rId15"/>
    <p:sldId id="309" r:id="rId16"/>
    <p:sldId id="310" r:id="rId17"/>
    <p:sldId id="325" r:id="rId18"/>
    <p:sldId id="332" r:id="rId19"/>
    <p:sldId id="296" r:id="rId20"/>
    <p:sldId id="297" r:id="rId21"/>
    <p:sldId id="300" r:id="rId22"/>
    <p:sldId id="331" r:id="rId23"/>
    <p:sldId id="301" r:id="rId24"/>
    <p:sldId id="327" r:id="rId25"/>
    <p:sldId id="299" r:id="rId26"/>
    <p:sldId id="330" r:id="rId27"/>
    <p:sldId id="329" r:id="rId28"/>
    <p:sldId id="302" r:id="rId29"/>
    <p:sldId id="312" r:id="rId30"/>
    <p:sldId id="313" r:id="rId31"/>
    <p:sldId id="314" r:id="rId32"/>
    <p:sldId id="315" r:id="rId33"/>
    <p:sldId id="316" r:id="rId34"/>
    <p:sldId id="317" r:id="rId35"/>
    <p:sldId id="318" r:id="rId36"/>
    <p:sldId id="319" r:id="rId37"/>
    <p:sldId id="320" r:id="rId38"/>
    <p:sldId id="321" r:id="rId39"/>
    <p:sldId id="336" r:id="rId40"/>
    <p:sldId id="290" r:id="rId41"/>
  </p:sldIdLst>
  <p:sldSz cx="12192000" cy="6858000"/>
  <p:notesSz cx="6797675" cy="9928225"/>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Lst>
        </p14:section>
        <p14:section name="Instruktioner" id="{2CE78CED-5BFF-4E73-9F86-7FD6AA461B08}">
          <p14:sldIdLst/>
        </p14:section>
        <p14:section name="Presentation" id="{B972C155-D5BF-46A7-B591-A42909CFC1FA}">
          <p14:sldIdLst>
            <p14:sldId id="337"/>
            <p14:sldId id="291"/>
            <p14:sldId id="292"/>
            <p14:sldId id="293"/>
            <p14:sldId id="294"/>
            <p14:sldId id="303"/>
            <p14:sldId id="322"/>
            <p14:sldId id="323"/>
            <p14:sldId id="307"/>
            <p14:sldId id="309"/>
            <p14:sldId id="310"/>
            <p14:sldId id="325"/>
            <p14:sldId id="332"/>
            <p14:sldId id="296"/>
            <p14:sldId id="297"/>
            <p14:sldId id="300"/>
            <p14:sldId id="331"/>
            <p14:sldId id="301"/>
            <p14:sldId id="327"/>
            <p14:sldId id="299"/>
            <p14:sldId id="330"/>
            <p14:sldId id="329"/>
            <p14:sldId id="302"/>
            <p14:sldId id="312"/>
            <p14:sldId id="313"/>
            <p14:sldId id="314"/>
            <p14:sldId id="315"/>
            <p14:sldId id="316"/>
            <p14:sldId id="317"/>
            <p14:sldId id="318"/>
            <p14:sldId id="319"/>
            <p14:sldId id="320"/>
            <p14:sldId id="321"/>
            <p14:sldId id="336"/>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34.xml" Id="rId39" /><Relationship Type="http://schemas.openxmlformats.org/officeDocument/2006/relationships/slide" Target="slides/slide16.xml" Id="rId21" /><Relationship Type="http://schemas.openxmlformats.org/officeDocument/2006/relationships/slide" Target="slides/slide29.xml" Id="rId34" /><Relationship Type="http://schemas.openxmlformats.org/officeDocument/2006/relationships/notesMaster" Target="notesMasters/notesMaster1.xml" Id="rId42" /><Relationship Type="http://schemas.openxmlformats.org/officeDocument/2006/relationships/tableStyles" Target="tableStyles.xml" Id="rId47"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28.xml" Id="rId33" /><Relationship Type="http://schemas.openxmlformats.org/officeDocument/2006/relationships/slide" Target="slides/slide33.xml" Id="rId38" /><Relationship Type="http://schemas.openxmlformats.org/officeDocument/2006/relationships/theme" Target="theme/theme1.xml" Id="rId46"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slide" Target="slides/slide24.xml" Id="rId29" /><Relationship Type="http://schemas.openxmlformats.org/officeDocument/2006/relationships/slide" Target="slides/slide36.xml" Id="rId41"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slide" Target="slides/slide27.xml" Id="rId32" /><Relationship Type="http://schemas.openxmlformats.org/officeDocument/2006/relationships/slide" Target="slides/slide32.xml" Id="rId37" /><Relationship Type="http://schemas.openxmlformats.org/officeDocument/2006/relationships/slide" Target="slides/slide35.xml" Id="rId40" /><Relationship Type="http://schemas.openxmlformats.org/officeDocument/2006/relationships/viewProps" Target="viewProps.xml" Id="rId45"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slide" Target="slides/slide23.xml" Id="rId28" /><Relationship Type="http://schemas.openxmlformats.org/officeDocument/2006/relationships/slide" Target="slides/slide31.xml" Id="rId36"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26.xml" Id="rId31" /><Relationship Type="http://schemas.openxmlformats.org/officeDocument/2006/relationships/presProps" Target="presProps.xml" Id="rId44"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slide" Target="slides/slide22.xml" Id="rId27" /><Relationship Type="http://schemas.openxmlformats.org/officeDocument/2006/relationships/slide" Target="slides/slide25.xml" Id="rId30" /><Relationship Type="http://schemas.openxmlformats.org/officeDocument/2006/relationships/slide" Target="slides/slide30.xml" Id="rId35" /><Relationship Type="http://schemas.openxmlformats.org/officeDocument/2006/relationships/handoutMaster" Target="handoutMasters/handoutMaster1.xml" Id="rId43"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85195CB1-8D9E-4D39-BD5A-3714F899CBAC}" type="datetimeFigureOut">
              <a:rPr lang="sv-SE" smtClean="0"/>
              <a:t>2025-09-30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D69FF5E-32DB-4A63-9882-8F301C111A15}" type="datetimeFigureOut">
              <a:rPr lang="sv-SE" smtClean="0"/>
              <a:t>2025-09-30</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27" userDrawn="1">
          <p15:clr>
            <a:srgbClr val="F26B43"/>
          </p15:clr>
        </p15:guide>
        <p15:guide id="2" pos="214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Inleverans bekräftas och det gör den genom att det står Leverans godkänd på den inleverans du precis gjort.</a:t>
            </a:r>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863294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1577098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38623269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3674944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1417459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 mer information om ordermatchning läs manualen KAF ordermatchning enligt länk. </a:t>
            </a:r>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a:p>
        </p:txBody>
      </p:sp>
    </p:spTree>
    <p:extLst>
      <p:ext uri="{BB962C8B-B14F-4D97-AF65-F5344CB8AC3E}">
        <p14:creationId xmlns:p14="http://schemas.microsoft.com/office/powerpoint/2010/main" val="2327696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22</a:t>
            </a:fld>
            <a:endParaRPr lang="sv-SE"/>
          </a:p>
        </p:txBody>
      </p:sp>
    </p:spTree>
    <p:extLst>
      <p:ext uri="{BB962C8B-B14F-4D97-AF65-F5344CB8AC3E}">
        <p14:creationId xmlns:p14="http://schemas.microsoft.com/office/powerpoint/2010/main" val="2580127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24</a:t>
            </a:fld>
            <a:endParaRPr lang="sv-SE"/>
          </a:p>
        </p:txBody>
      </p:sp>
    </p:spTree>
    <p:extLst>
      <p:ext uri="{BB962C8B-B14F-4D97-AF65-F5344CB8AC3E}">
        <p14:creationId xmlns:p14="http://schemas.microsoft.com/office/powerpoint/2010/main" val="2823471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27</a:t>
            </a:fld>
            <a:endParaRPr lang="sv-SE"/>
          </a:p>
        </p:txBody>
      </p:sp>
    </p:spTree>
    <p:extLst>
      <p:ext uri="{BB962C8B-B14F-4D97-AF65-F5344CB8AC3E}">
        <p14:creationId xmlns:p14="http://schemas.microsoft.com/office/powerpoint/2010/main" val="1281480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28</a:t>
            </a:fld>
            <a:endParaRPr lang="sv-SE"/>
          </a:p>
        </p:txBody>
      </p:sp>
    </p:spTree>
    <p:extLst>
      <p:ext uri="{BB962C8B-B14F-4D97-AF65-F5344CB8AC3E}">
        <p14:creationId xmlns:p14="http://schemas.microsoft.com/office/powerpoint/2010/main" val="2164019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049431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På denna sida hittar du länkar som går till olika lathundar eller manualer för hur man beställer för kommunala akutförråd.</a:t>
            </a:r>
          </a:p>
        </p:txBody>
      </p:sp>
      <p:sp>
        <p:nvSpPr>
          <p:cNvPr id="4" name="Platshållare för bildnummer 3"/>
          <p:cNvSpPr>
            <a:spLocks noGrp="1"/>
          </p:cNvSpPr>
          <p:nvPr>
            <p:ph type="sldNum" sz="quarter" idx="5"/>
          </p:nvPr>
        </p:nvSpPr>
        <p:spPr/>
        <p:txBody>
          <a:bodyPr/>
          <a:lstStyle/>
          <a:p>
            <a:fld id="{055BFA82-BD73-4185-B828-63168F0B5499}" type="slidenum">
              <a:rPr lang="sv-SE" smtClean="0"/>
              <a:t>35</a:t>
            </a:fld>
            <a:endParaRPr lang="sv-SE"/>
          </a:p>
        </p:txBody>
      </p:sp>
    </p:spTree>
    <p:extLst>
      <p:ext uri="{BB962C8B-B14F-4D97-AF65-F5344CB8AC3E}">
        <p14:creationId xmlns:p14="http://schemas.microsoft.com/office/powerpoint/2010/main" val="13094738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36</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Här visas hela flödet, från beställning där beställaren skapar en kundvagn, till att det blir en order där fakturan skickas för betalning. </a:t>
            </a:r>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691058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969924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220500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På denna sida hittar du olika informationer. Högst upp på sidan finns det en blå list. Listen visas hela tiden när du är i Marknadsplatsen oavsett vilken flik du jobbar med. </a:t>
            </a:r>
            <a:br>
              <a:rPr lang="sv-SE" dirty="0"/>
            </a:br>
            <a:r>
              <a:rPr lang="sv-SE" dirty="0"/>
              <a:t>Beroende på vilken behörighet du har i systemet kan listen se lite olika ut. Genom att klicka på listen kan du ta vid vidare in i Marknadsplatsen. </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3938403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i="1" dirty="0">
              <a:solidFill>
                <a:srgbClr val="494746"/>
              </a:solidFill>
              <a:effectLst/>
              <a:latin typeface="Times New Roman"/>
              <a:ea typeface="Calibri" panose="020F0502020204030204" pitchFamily="34" charset="0"/>
              <a:cs typeface="Calibri"/>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488199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2274801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Här presenteras de olika rubrikerna under Sök och hantera order.</a:t>
            </a:r>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40053585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2025-09-30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2025-09-30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2025-09-30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2025-09-30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2025-09-30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2025-09-30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2025-09-30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2025-09-30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2025-09-30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sv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mellanarkiv-offentlig.vgregion.se/alfresco/s/archive/stream/public/v1/source/available/sofia/rs6082-777419440-809/native/Att%20skapa%20och%20hantera%20best%c3%a4llningar%20i%20MP%20(PDF).pdf"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6082-777419440-814/native/Inkommen%20faktura%20f%c3%b6r%20manuell%20ordermatchning%20PDF.pdf"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mellanarkiv-offentlig.vgregion.se/alfresco/s/archive/stream/public/v1/source/available/sofia/rs6082-777419440-809/native/Att%20skapa%20och%20hantera%20best%c3%a4llningar%20i%20MP%20(PDF).pdf" TargetMode="External"/><Relationship Id="rId7" Type="http://schemas.openxmlformats.org/officeDocument/2006/relationships/hyperlink" Target="https://www.vgregion.se/om-vgr/organisation-och-verksamhet/inkop/bestallare/"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s://mellanarkiv-offentlig.vgregion.se/alfresco/s/archive/stream/public/v1/source/available/sofia/rs6082-777419440-814/native/Inkommen%20faktura%20f%c3%b6r%20manuell%20ordermatchning%20PDF.pdf" TargetMode="External"/><Relationship Id="rId5" Type="http://schemas.openxmlformats.org/officeDocument/2006/relationships/hyperlink" Target="https://mellanarkiv-offentlig.vgregion.se/alfresco/s/archive/stream/public/v1/source/available/sofia/rs6082-777419440-561/native/Lathund%20Leveranskvittering%20KAF.pdf" TargetMode="External"/><Relationship Id="rId4" Type="http://schemas.openxmlformats.org/officeDocument/2006/relationships/hyperlink" Target="https://mellanarkiv-offentlig.vgregion.se/alfresco/s/archive/stream/public/v1/source/available/sofia/rs6082-777419440-815/native/KAF%20Best%c3%a4lla.pdf"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vgregion.se/om-vgr/organisation-och-verksamhet/inkop/bestallare/"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mellanarkiv-offentlig.vgregion.se/alfresco/s/archive/stream/public/v1/source/available/sofia/rs6082-777419440-561/native/Lathund%20Leveranskvittering%20KAF.pdf"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872489" y="1241107"/>
            <a:ext cx="5737195" cy="1416368"/>
          </a:xfrm>
        </p:spPr>
        <p:txBody>
          <a:bodyPr/>
          <a:lstStyle/>
          <a:p>
            <a:r>
              <a:rPr lang="sv-SE" dirty="0">
                <a:solidFill>
                  <a:schemeClr val="accent2"/>
                </a:solidFill>
                <a:latin typeface="Calibri" panose="020F0502020204030204" pitchFamily="34" charset="0"/>
                <a:cs typeface="Calibri" panose="020F0502020204030204" pitchFamily="34" charset="0"/>
              </a:rPr>
              <a:t>Utbildning för Kommunala akutförråd (KAF)</a:t>
            </a:r>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t>2025-09-30</a:t>
            </a:fld>
            <a:endParaRPr lang="sv-SE"/>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875330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F01B460F-DC0F-BE83-8C23-22283A5564A6}"/>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4" name="textruta 3">
            <a:extLst>
              <a:ext uri="{FF2B5EF4-FFF2-40B4-BE49-F238E27FC236}">
                <a16:creationId xmlns:a16="http://schemas.microsoft.com/office/drawing/2014/main" id="{B4750953-A86B-F2E4-DB55-901AF16EA04A}"/>
              </a:ext>
            </a:extLst>
          </p:cNvPr>
          <p:cNvSpPr txBox="1"/>
          <p:nvPr/>
        </p:nvSpPr>
        <p:spPr>
          <a:xfrm>
            <a:off x="1229151" y="3108664"/>
            <a:ext cx="10392299" cy="2820900"/>
          </a:xfrm>
          <a:prstGeom prst="rect">
            <a:avLst/>
          </a:prstGeom>
          <a:noFill/>
        </p:spPr>
        <p:txBody>
          <a:bodyPr wrap="square">
            <a:spAutoFit/>
          </a:bodyPr>
          <a:lstStyle/>
          <a:p>
            <a:pPr marL="269875" lvl="0" indent="-269875" fontAlgn="ctr">
              <a:lnSpc>
                <a:spcPct val="107000"/>
              </a:lnSpc>
              <a:spcBef>
                <a:spcPts val="1000"/>
              </a:spcBef>
              <a:spcAft>
                <a:spcPts val="7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Beställning: här visas information om beställningsnummer (ej samma som ordernummer), beställarens namn samt information om innehållet på ordern.</a:t>
            </a:r>
          </a:p>
          <a:p>
            <a:pPr marL="269875" indent="-269875" fontAlgn="ctr">
              <a:lnSpc>
                <a:spcPct val="107000"/>
              </a:lnSpc>
              <a:spcBef>
                <a:spcPts val="1000"/>
              </a:spcBef>
              <a:spcAft>
                <a:spcPts val="7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Skickad: här anges det datum som ordern skickades till leverantör.</a:t>
            </a:r>
          </a:p>
          <a:p>
            <a:pPr marL="269875" indent="-269875" fontAlgn="ctr">
              <a:lnSpc>
                <a:spcPct val="107000"/>
              </a:lnSpc>
              <a:spcBef>
                <a:spcPts val="1000"/>
              </a:spcBef>
              <a:spcAft>
                <a:spcPts val="7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Ordernummer: här anges ordernumret.</a:t>
            </a:r>
          </a:p>
          <a:p>
            <a:pPr marL="269875" lvl="0" indent="-269875" fontAlgn="ctr">
              <a:lnSpc>
                <a:spcPct val="107000"/>
              </a:lnSpc>
              <a:spcBef>
                <a:spcPts val="1000"/>
              </a:spcBef>
              <a:spcAft>
                <a:spcPts val="7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Status: Här framgår om ordern är inlevererad. Möjliga statusar för beställningar som skickats till leverantör är "Ej kvitterad", "Kvitterad" och "Delvis kvitterad" beroende på om beställningen saknar inleverans alternativt helt eller delvis inlevererats.</a:t>
            </a:r>
          </a:p>
        </p:txBody>
      </p:sp>
      <p:pic>
        <p:nvPicPr>
          <p:cNvPr id="7" name="Bildobjekt 6">
            <a:extLst>
              <a:ext uri="{FF2B5EF4-FFF2-40B4-BE49-F238E27FC236}">
                <a16:creationId xmlns:a16="http://schemas.microsoft.com/office/drawing/2014/main" id="{A30EAE2B-D541-AAD5-FA3A-8F1CA8B718E7}"/>
              </a:ext>
            </a:extLst>
          </p:cNvPr>
          <p:cNvPicPr>
            <a:picLocks noChangeAspect="1"/>
          </p:cNvPicPr>
          <p:nvPr/>
        </p:nvPicPr>
        <p:blipFill>
          <a:blip r:embed="rId3"/>
          <a:stretch>
            <a:fillRect/>
          </a:stretch>
        </p:blipFill>
        <p:spPr>
          <a:xfrm>
            <a:off x="459464" y="207368"/>
            <a:ext cx="11056883" cy="2832917"/>
          </a:xfrm>
          <a:prstGeom prst="rect">
            <a:avLst/>
          </a:prstGeom>
        </p:spPr>
      </p:pic>
      <p:cxnSp>
        <p:nvCxnSpPr>
          <p:cNvPr id="10" name="Rak pilkoppling 9">
            <a:extLst>
              <a:ext uri="{FF2B5EF4-FFF2-40B4-BE49-F238E27FC236}">
                <a16:creationId xmlns:a16="http://schemas.microsoft.com/office/drawing/2014/main" id="{FCF6B45C-DB6A-C0FE-79CF-B96F3469352F}"/>
              </a:ext>
            </a:extLst>
          </p:cNvPr>
          <p:cNvCxnSpPr>
            <a:cxnSpLocks/>
          </p:cNvCxnSpPr>
          <p:nvPr/>
        </p:nvCxnSpPr>
        <p:spPr>
          <a:xfrm>
            <a:off x="861848" y="1623826"/>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Rak pilkoppling 22">
            <a:extLst>
              <a:ext uri="{FF2B5EF4-FFF2-40B4-BE49-F238E27FC236}">
                <a16:creationId xmlns:a16="http://schemas.microsoft.com/office/drawing/2014/main" id="{364F9F82-AA0D-1EFE-B496-40620321D516}"/>
              </a:ext>
            </a:extLst>
          </p:cNvPr>
          <p:cNvCxnSpPr>
            <a:cxnSpLocks/>
          </p:cNvCxnSpPr>
          <p:nvPr/>
        </p:nvCxnSpPr>
        <p:spPr>
          <a:xfrm>
            <a:off x="5092262" y="1623826"/>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Rak pilkoppling 23">
            <a:extLst>
              <a:ext uri="{FF2B5EF4-FFF2-40B4-BE49-F238E27FC236}">
                <a16:creationId xmlns:a16="http://schemas.microsoft.com/office/drawing/2014/main" id="{08787D0D-07F3-A1BB-BE80-0C14BCEA633C}"/>
              </a:ext>
            </a:extLst>
          </p:cNvPr>
          <p:cNvCxnSpPr>
            <a:cxnSpLocks/>
          </p:cNvCxnSpPr>
          <p:nvPr/>
        </p:nvCxnSpPr>
        <p:spPr>
          <a:xfrm>
            <a:off x="6185337" y="1623826"/>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Rak pilkoppling 24">
            <a:extLst>
              <a:ext uri="{FF2B5EF4-FFF2-40B4-BE49-F238E27FC236}">
                <a16:creationId xmlns:a16="http://schemas.microsoft.com/office/drawing/2014/main" id="{BDD00309-2079-DD1F-1B29-C9BB7F569C76}"/>
              </a:ext>
            </a:extLst>
          </p:cNvPr>
          <p:cNvCxnSpPr>
            <a:cxnSpLocks/>
          </p:cNvCxnSpPr>
          <p:nvPr/>
        </p:nvCxnSpPr>
        <p:spPr>
          <a:xfrm>
            <a:off x="2643351" y="1623826"/>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0554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descr="En bild som visar text, skärmbild, programvara, Webbsida&#10;&#10;Automatiskt genererad beskrivning">
            <a:extLst>
              <a:ext uri="{FF2B5EF4-FFF2-40B4-BE49-F238E27FC236}">
                <a16:creationId xmlns:a16="http://schemas.microsoft.com/office/drawing/2014/main" id="{D8D7BD1E-5037-4A9E-031F-2CA0476C5E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891708" y="1368243"/>
            <a:ext cx="5370050" cy="4121514"/>
          </a:xfrm>
          <a:prstGeom prst="rect">
            <a:avLst/>
          </a:prstGeom>
          <a:noFill/>
          <a:ln>
            <a:noFill/>
          </a:ln>
        </p:spPr>
      </p:pic>
      <p:sp>
        <p:nvSpPr>
          <p:cNvPr id="4" name="Platshållare för datum 3">
            <a:extLst>
              <a:ext uri="{FF2B5EF4-FFF2-40B4-BE49-F238E27FC236}">
                <a16:creationId xmlns:a16="http://schemas.microsoft.com/office/drawing/2014/main" id="{0B2CE671-0031-BE38-407D-C47220E55CE7}"/>
              </a:ext>
            </a:extLst>
          </p:cNvPr>
          <p:cNvSpPr>
            <a:spLocks noGrp="1"/>
          </p:cNvSpPr>
          <p:nvPr>
            <p:ph type="dt" sz="half" idx="14"/>
          </p:nvPr>
        </p:nvSpPr>
        <p:spPr>
          <a:xfrm>
            <a:off x="10901363" y="136525"/>
            <a:ext cx="908050" cy="141687"/>
          </a:xfrm>
        </p:spPr>
        <p:txBody>
          <a:bodyPr anchor="ctr">
            <a:normAutofit/>
          </a:bodyPr>
          <a:lstStyle/>
          <a:p>
            <a:pPr>
              <a:spcAft>
                <a:spcPts val="600"/>
              </a:spcAft>
            </a:pPr>
            <a:fld id="{094EC4B8-68CD-44A3-B172-19A87347D395}" type="datetime1">
              <a:rPr lang="sv-SE" smtClean="0"/>
              <a:pPr>
                <a:spcAft>
                  <a:spcPts val="600"/>
                </a:spcAft>
              </a:pPr>
              <a:t>2025-09-30</a:t>
            </a:fld>
            <a:endParaRPr lang="sv-SE"/>
          </a:p>
        </p:txBody>
      </p:sp>
      <p:sp>
        <p:nvSpPr>
          <p:cNvPr id="7" name="Ellips 6">
            <a:extLst>
              <a:ext uri="{FF2B5EF4-FFF2-40B4-BE49-F238E27FC236}">
                <a16:creationId xmlns:a16="http://schemas.microsoft.com/office/drawing/2014/main" id="{1061D7F5-0D0D-90B8-2ADA-2F4A5042C89E}"/>
              </a:ext>
            </a:extLst>
          </p:cNvPr>
          <p:cNvSpPr/>
          <p:nvPr/>
        </p:nvSpPr>
        <p:spPr>
          <a:xfrm>
            <a:off x="8622241" y="2609958"/>
            <a:ext cx="1209675" cy="317284"/>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Ellips 1">
            <a:extLst>
              <a:ext uri="{FF2B5EF4-FFF2-40B4-BE49-F238E27FC236}">
                <a16:creationId xmlns:a16="http://schemas.microsoft.com/office/drawing/2014/main" id="{4E64BA25-F055-B61A-285A-10CCEC95E82F}"/>
              </a:ext>
            </a:extLst>
          </p:cNvPr>
          <p:cNvSpPr/>
          <p:nvPr/>
        </p:nvSpPr>
        <p:spPr>
          <a:xfrm>
            <a:off x="4891708" y="1790988"/>
            <a:ext cx="1775534" cy="310719"/>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Rubrik 1">
            <a:extLst>
              <a:ext uri="{FF2B5EF4-FFF2-40B4-BE49-F238E27FC236}">
                <a16:creationId xmlns:a16="http://schemas.microsoft.com/office/drawing/2014/main" id="{98E0C45F-9847-F934-5DFA-C723A7274F92}"/>
              </a:ext>
            </a:extLst>
          </p:cNvPr>
          <p:cNvSpPr txBox="1">
            <a:spLocks/>
          </p:cNvSpPr>
          <p:nvPr/>
        </p:nvSpPr>
        <p:spPr>
          <a:xfrm>
            <a:off x="1100667" y="136525"/>
            <a:ext cx="8642350" cy="673100"/>
          </a:xfrm>
          <a:prstGeom prst="rect">
            <a:avLst/>
          </a:prstGeom>
        </p:spPr>
        <p:txBody>
          <a:bodyPr vert="horz" lIns="0" tIns="0" rIns="0" bIns="0" rtlCol="0" anchor="b">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dirty="0">
                <a:solidFill>
                  <a:schemeClr val="accent2"/>
                </a:solidFill>
                <a:latin typeface="Calibri"/>
                <a:cs typeface="Calibri"/>
              </a:rPr>
              <a:t>Inleverans med hjälp av leveransbekräftelse</a:t>
            </a:r>
          </a:p>
        </p:txBody>
      </p:sp>
      <p:sp>
        <p:nvSpPr>
          <p:cNvPr id="9" name="textruta 8">
            <a:extLst>
              <a:ext uri="{FF2B5EF4-FFF2-40B4-BE49-F238E27FC236}">
                <a16:creationId xmlns:a16="http://schemas.microsoft.com/office/drawing/2014/main" id="{F5EB0709-FC75-E2ED-8A0C-BB43183EFFB8}"/>
              </a:ext>
            </a:extLst>
          </p:cNvPr>
          <p:cNvSpPr txBox="1"/>
          <p:nvPr/>
        </p:nvSpPr>
        <p:spPr>
          <a:xfrm>
            <a:off x="245533" y="1397675"/>
            <a:ext cx="4470400" cy="3772443"/>
          </a:xfrm>
          <a:prstGeom prst="rect">
            <a:avLst/>
          </a:prstGeom>
          <a:noFill/>
        </p:spPr>
        <p:txBody>
          <a:bodyPr wrap="square">
            <a:spAutoFit/>
          </a:bodyPr>
          <a:lstStyle/>
          <a:p>
            <a:pPr marL="269875" indent="-269875">
              <a:lnSpc>
                <a:spcPct val="107000"/>
              </a:lnSpc>
              <a:spcBef>
                <a:spcPts val="1000"/>
              </a:spcBef>
              <a:spcAft>
                <a:spcPts val="700"/>
              </a:spcAft>
              <a:buFont typeface="Verdana" panose="020B0604030504040204" pitchFamily="34" charset="0"/>
              <a:buChar char="•"/>
            </a:pPr>
            <a:r>
              <a:rPr lang="sv-SE" dirty="0">
                <a:latin typeface="Calibri" panose="020F0502020204030204" pitchFamily="34" charset="0"/>
                <a:cs typeface="Calibri" panose="020F0502020204030204" pitchFamily="34" charset="0"/>
              </a:rPr>
              <a:t>Om leverantören skickat leverans-bekräftelse finns knappen "Använd för inleverans".</a:t>
            </a:r>
          </a:p>
          <a:p>
            <a:pPr marL="269875" indent="-269875">
              <a:lnSpc>
                <a:spcPct val="107000"/>
              </a:lnSpc>
              <a:spcBef>
                <a:spcPts val="1000"/>
              </a:spcBef>
              <a:spcAft>
                <a:spcPts val="700"/>
              </a:spcAft>
              <a:buFont typeface="Verdana" panose="020B0604030504040204" pitchFamily="34" charset="0"/>
              <a:buChar char="•"/>
            </a:pPr>
            <a:r>
              <a:rPr lang="sv-SE" dirty="0">
                <a:latin typeface="Calibri" panose="020F0502020204030204" pitchFamily="34" charset="0"/>
                <a:cs typeface="Calibri" panose="020F0502020204030204" pitchFamily="34" charset="0"/>
              </a:rPr>
              <a:t>I de fall leveranserna gjorts som delleverans och ordern därmed levererats och bekräftats flera gånger visas en knapp per leverans. </a:t>
            </a:r>
          </a:p>
          <a:p>
            <a:pPr marL="269875" indent="-269875">
              <a:lnSpc>
                <a:spcPct val="107000"/>
              </a:lnSpc>
              <a:spcBef>
                <a:spcPts val="1000"/>
              </a:spcBef>
              <a:spcAft>
                <a:spcPts val="700"/>
              </a:spcAft>
              <a:buFont typeface="Verdana" panose="020B0604030504040204" pitchFamily="34" charset="0"/>
              <a:buChar char="•"/>
            </a:pPr>
            <a:r>
              <a:rPr lang="sv-SE" dirty="0">
                <a:latin typeface="Calibri" panose="020F0502020204030204" pitchFamily="34" charset="0"/>
                <a:cs typeface="Calibri" panose="020F0502020204030204" pitchFamily="34" charset="0"/>
              </a:rPr>
              <a:t>Fyll i, eller hämta inleverans, för samtliga mottagna produkter och spara inleveransen genom att klicka på "Bekräfta leverans".</a:t>
            </a:r>
          </a:p>
        </p:txBody>
      </p:sp>
    </p:spTree>
    <p:extLst>
      <p:ext uri="{BB962C8B-B14F-4D97-AF65-F5344CB8AC3E}">
        <p14:creationId xmlns:p14="http://schemas.microsoft.com/office/powerpoint/2010/main" val="23478829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52724858-218A-3B92-308A-88791D41E2EB}"/>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9" name="textruta 8">
            <a:extLst>
              <a:ext uri="{FF2B5EF4-FFF2-40B4-BE49-F238E27FC236}">
                <a16:creationId xmlns:a16="http://schemas.microsoft.com/office/drawing/2014/main" id="{167A1A26-653D-0299-1A22-24438D1FD083}"/>
              </a:ext>
            </a:extLst>
          </p:cNvPr>
          <p:cNvSpPr txBox="1"/>
          <p:nvPr/>
        </p:nvSpPr>
        <p:spPr>
          <a:xfrm>
            <a:off x="865698" y="5829110"/>
            <a:ext cx="7936268" cy="671915"/>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sv-SE" dirty="0">
                <a:latin typeface="Calibri" panose="020F0502020204030204" pitchFamily="34" charset="0"/>
                <a:cs typeface="Calibri" panose="020F0502020204030204" pitchFamily="34" charset="0"/>
              </a:rPr>
              <a:t>I kolumnen ”Tidigare mottaget” visas tidigare inlevererad kvantitet samt totalt beställt.</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ubrik 1">
            <a:extLst>
              <a:ext uri="{FF2B5EF4-FFF2-40B4-BE49-F238E27FC236}">
                <a16:creationId xmlns:a16="http://schemas.microsoft.com/office/drawing/2014/main" id="{11D318DF-55CF-8CE6-9146-8F7FBD0B452D}"/>
              </a:ext>
            </a:extLst>
          </p:cNvPr>
          <p:cNvSpPr txBox="1">
            <a:spLocks/>
          </p:cNvSpPr>
          <p:nvPr/>
        </p:nvSpPr>
        <p:spPr>
          <a:xfrm>
            <a:off x="1100667" y="136525"/>
            <a:ext cx="8642350" cy="673100"/>
          </a:xfrm>
          <a:prstGeom prst="rect">
            <a:avLst/>
          </a:prstGeom>
        </p:spPr>
        <p:txBody>
          <a:bodyPr vert="horz" lIns="0" tIns="0" rIns="0" bIns="0" rtlCol="0" anchor="b">
            <a:no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dirty="0">
                <a:solidFill>
                  <a:schemeClr val="accent2"/>
                </a:solidFill>
                <a:latin typeface="Calibri"/>
                <a:cs typeface="Calibri"/>
              </a:rPr>
              <a:t>Manuell inleverans</a:t>
            </a:r>
          </a:p>
        </p:txBody>
      </p:sp>
      <p:sp>
        <p:nvSpPr>
          <p:cNvPr id="8" name="textruta 7">
            <a:extLst>
              <a:ext uri="{FF2B5EF4-FFF2-40B4-BE49-F238E27FC236}">
                <a16:creationId xmlns:a16="http://schemas.microsoft.com/office/drawing/2014/main" id="{943F5F32-4B1A-DFFA-F964-81089BD6EE98}"/>
              </a:ext>
            </a:extLst>
          </p:cNvPr>
          <p:cNvSpPr txBox="1"/>
          <p:nvPr/>
        </p:nvSpPr>
        <p:spPr>
          <a:xfrm>
            <a:off x="865698" y="842582"/>
            <a:ext cx="8006100" cy="2358915"/>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Om leveransavisering </a:t>
            </a:r>
            <a:r>
              <a:rPr lang="sv-SE" dirty="0">
                <a:latin typeface="Calibri" panose="020F0502020204030204" pitchFamily="34" charset="0"/>
                <a:ea typeface="Times New Roman" panose="02020603050405020304" pitchFamily="18" charset="0"/>
                <a:cs typeface="Calibri" panose="020F0502020204030204" pitchFamily="34" charset="0"/>
              </a:rPr>
              <a:t>inte mottagits registrerar du din inleverans manuellt.</a:t>
            </a:r>
          </a:p>
          <a:p>
            <a:pPr marL="285750" indent="-285750">
              <a:lnSpc>
                <a:spcPct val="107000"/>
              </a:lnSpc>
              <a:spcAft>
                <a:spcPts val="800"/>
              </a:spcAft>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Ange mottagen kvantitet för respektive produkt och spara genom att klicka på "Bekräfta inleverans". Har inte allt gods mottagits registrerar du en delleverans, ordern finns då kvar hos dig i systemet för att slutföra resterande leverans senare. När allt beställt gods är registrerat som mottaget </a:t>
            </a:r>
            <a:r>
              <a:rPr lang="sv-SE" dirty="0">
                <a:latin typeface="Calibri" panose="020F0502020204030204" pitchFamily="34" charset="0"/>
                <a:ea typeface="Times New Roman" panose="02020603050405020304" pitchFamily="18" charset="0"/>
                <a:cs typeface="Calibri" panose="020F0502020204030204" pitchFamily="34" charset="0"/>
              </a:rPr>
              <a:t>bli</a:t>
            </a:r>
            <a:r>
              <a:rPr lang="sv-SE" sz="1800" dirty="0">
                <a:effectLst/>
                <a:latin typeface="Calibri" panose="020F0502020204030204" pitchFamily="34" charset="0"/>
                <a:ea typeface="Times New Roman" panose="02020603050405020304" pitchFamily="18" charset="0"/>
                <a:cs typeface="Calibri" panose="020F0502020204030204" pitchFamily="34" charset="0"/>
              </a:rPr>
              <a:t>r ordern avslutad. </a:t>
            </a:r>
          </a:p>
          <a:p>
            <a:pPr marL="285750" indent="-285750">
              <a:lnSpc>
                <a:spcPct val="107000"/>
              </a:lnSpc>
              <a:spcAft>
                <a:spcPts val="800"/>
              </a:spcAft>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Om allt gods inte förväntas komma kan beställningen avslutas manuellt genom valet "Avsluta order".</a:t>
            </a:r>
          </a:p>
        </p:txBody>
      </p:sp>
      <p:pic>
        <p:nvPicPr>
          <p:cNvPr id="3" name="Bildobjekt 2" descr="En bild som visar text, skärmbild, nummer, programvara&#10;&#10;AI-genererat innehåll kan vara felaktigt.">
            <a:extLst>
              <a:ext uri="{FF2B5EF4-FFF2-40B4-BE49-F238E27FC236}">
                <a16:creationId xmlns:a16="http://schemas.microsoft.com/office/drawing/2014/main" id="{F7B4C735-41F3-2AB0-A6F4-CFB3C0BB9BB9}"/>
              </a:ext>
            </a:extLst>
          </p:cNvPr>
          <p:cNvPicPr>
            <a:picLocks noChangeAspect="1"/>
          </p:cNvPicPr>
          <p:nvPr/>
        </p:nvPicPr>
        <p:blipFill>
          <a:blip r:embed="rId2"/>
          <a:stretch>
            <a:fillRect/>
          </a:stretch>
        </p:blipFill>
        <p:spPr>
          <a:xfrm>
            <a:off x="979947" y="3201497"/>
            <a:ext cx="5967391" cy="2538228"/>
          </a:xfrm>
          <a:prstGeom prst="rect">
            <a:avLst/>
          </a:prstGeom>
        </p:spPr>
      </p:pic>
      <p:cxnSp>
        <p:nvCxnSpPr>
          <p:cNvPr id="11" name="Rak pilkoppling 10">
            <a:extLst>
              <a:ext uri="{FF2B5EF4-FFF2-40B4-BE49-F238E27FC236}">
                <a16:creationId xmlns:a16="http://schemas.microsoft.com/office/drawing/2014/main" id="{B931F7ED-D30A-EC49-A309-9A28573A2389}"/>
              </a:ext>
            </a:extLst>
          </p:cNvPr>
          <p:cNvCxnSpPr>
            <a:cxnSpLocks/>
          </p:cNvCxnSpPr>
          <p:nvPr/>
        </p:nvCxnSpPr>
        <p:spPr>
          <a:xfrm flipV="1">
            <a:off x="3775976" y="5097517"/>
            <a:ext cx="648879" cy="705084"/>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Rak koppling 9">
            <a:extLst>
              <a:ext uri="{FF2B5EF4-FFF2-40B4-BE49-F238E27FC236}">
                <a16:creationId xmlns:a16="http://schemas.microsoft.com/office/drawing/2014/main" id="{F5435C57-9842-99D0-827B-5B65D9755134}"/>
              </a:ext>
            </a:extLst>
          </p:cNvPr>
          <p:cNvCxnSpPr/>
          <p:nvPr/>
        </p:nvCxnSpPr>
        <p:spPr>
          <a:xfrm>
            <a:off x="5496910" y="5450059"/>
            <a:ext cx="136634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8061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DF2BEE1-F4D8-F76D-C57E-0FF6E3F7EAB1}"/>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3" name="textruta 2">
            <a:extLst>
              <a:ext uri="{FF2B5EF4-FFF2-40B4-BE49-F238E27FC236}">
                <a16:creationId xmlns:a16="http://schemas.microsoft.com/office/drawing/2014/main" id="{FEE74BE5-DE11-D7E8-91FF-48B888438ECB}"/>
              </a:ext>
            </a:extLst>
          </p:cNvPr>
          <p:cNvSpPr txBox="1"/>
          <p:nvPr/>
        </p:nvSpPr>
        <p:spPr>
          <a:xfrm>
            <a:off x="881591" y="599301"/>
            <a:ext cx="9281584" cy="55399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Sparad inleveransen bekräftas:</a:t>
            </a:r>
          </a:p>
          <a:p>
            <a:pPr algn="l"/>
            <a:endParaRPr lang="sv-SE" dirty="0"/>
          </a:p>
        </p:txBody>
      </p:sp>
      <p:pic>
        <p:nvPicPr>
          <p:cNvPr id="7" name="Bildobjekt 6">
            <a:extLst>
              <a:ext uri="{FF2B5EF4-FFF2-40B4-BE49-F238E27FC236}">
                <a16:creationId xmlns:a16="http://schemas.microsoft.com/office/drawing/2014/main" id="{A65B2838-C0D1-C56C-EF81-EC71E5EAED54}"/>
              </a:ext>
            </a:extLst>
          </p:cNvPr>
          <p:cNvPicPr>
            <a:picLocks noChangeAspect="1"/>
          </p:cNvPicPr>
          <p:nvPr/>
        </p:nvPicPr>
        <p:blipFill>
          <a:blip r:embed="rId3"/>
          <a:stretch>
            <a:fillRect/>
          </a:stretch>
        </p:blipFill>
        <p:spPr>
          <a:xfrm>
            <a:off x="1030014" y="932676"/>
            <a:ext cx="9457081" cy="5349232"/>
          </a:xfrm>
          <a:prstGeom prst="rect">
            <a:avLst/>
          </a:prstGeom>
        </p:spPr>
      </p:pic>
      <p:sp>
        <p:nvSpPr>
          <p:cNvPr id="6" name="Ellips 5">
            <a:extLst>
              <a:ext uri="{FF2B5EF4-FFF2-40B4-BE49-F238E27FC236}">
                <a16:creationId xmlns:a16="http://schemas.microsoft.com/office/drawing/2014/main" id="{B3224D87-0BB8-5A28-F8CE-E4632EFD8FD2}"/>
              </a:ext>
            </a:extLst>
          </p:cNvPr>
          <p:cNvSpPr/>
          <p:nvPr/>
        </p:nvSpPr>
        <p:spPr>
          <a:xfrm>
            <a:off x="3372706" y="2868824"/>
            <a:ext cx="2859928" cy="553998"/>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8389515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CA64487-119F-95F1-B519-8149F231E80A}"/>
              </a:ext>
            </a:extLst>
          </p:cNvPr>
          <p:cNvSpPr>
            <a:spLocks noGrp="1"/>
          </p:cNvSpPr>
          <p:nvPr>
            <p:ph type="title"/>
          </p:nvPr>
        </p:nvSpPr>
        <p:spPr>
          <a:xfrm>
            <a:off x="843295" y="278212"/>
            <a:ext cx="8872205" cy="712388"/>
          </a:xfrm>
        </p:spPr>
        <p:txBody>
          <a:bodyPr/>
          <a:lstStyle/>
          <a:p>
            <a:r>
              <a:rPr lang="sv-SE" b="0" dirty="0">
                <a:solidFill>
                  <a:schemeClr val="accent2"/>
                </a:solidFill>
                <a:latin typeface="Calibri" panose="020F0502020204030204" pitchFamily="34" charset="0"/>
                <a:cs typeface="Calibri" panose="020F0502020204030204" pitchFamily="34" charset="0"/>
              </a:rPr>
              <a:t>Beställningsstatus: Avvaktar godkännande</a:t>
            </a:r>
          </a:p>
        </p:txBody>
      </p:sp>
      <p:sp>
        <p:nvSpPr>
          <p:cNvPr id="3" name="Platshållare för datum 2">
            <a:extLst>
              <a:ext uri="{FF2B5EF4-FFF2-40B4-BE49-F238E27FC236}">
                <a16:creationId xmlns:a16="http://schemas.microsoft.com/office/drawing/2014/main" id="{6CFE9CB2-EEFA-123C-BA9A-750A9B09C284}"/>
              </a:ext>
            </a:extLst>
          </p:cNvPr>
          <p:cNvSpPr>
            <a:spLocks noGrp="1"/>
          </p:cNvSpPr>
          <p:nvPr>
            <p:ph type="dt" sz="half" idx="10"/>
          </p:nvPr>
        </p:nvSpPr>
        <p:spPr/>
        <p:txBody>
          <a:bodyPr/>
          <a:lstStyle/>
          <a:p>
            <a:fld id="{F7FC82E9-E70A-41D0-BC52-9CE4D8B0E8A6}" type="datetime1">
              <a:rPr lang="sv-SE" smtClean="0"/>
              <a:t>2025-09-30</a:t>
            </a:fld>
            <a:endParaRPr lang="sv-SE"/>
          </a:p>
        </p:txBody>
      </p:sp>
      <p:sp>
        <p:nvSpPr>
          <p:cNvPr id="5" name="textruta 4">
            <a:extLst>
              <a:ext uri="{FF2B5EF4-FFF2-40B4-BE49-F238E27FC236}">
                <a16:creationId xmlns:a16="http://schemas.microsoft.com/office/drawing/2014/main" id="{21F546ED-D50F-C2A4-9A0D-83BF3B15962F}"/>
              </a:ext>
            </a:extLst>
          </p:cNvPr>
          <p:cNvSpPr txBox="1"/>
          <p:nvPr/>
        </p:nvSpPr>
        <p:spPr>
          <a:xfrm>
            <a:off x="219074" y="1202270"/>
            <a:ext cx="9946827" cy="1277786"/>
          </a:xfrm>
          <a:prstGeom prst="rect">
            <a:avLst/>
          </a:prstGeom>
          <a:noFill/>
        </p:spPr>
        <p:txBody>
          <a:bodyPr wrap="square">
            <a:spAutoFit/>
          </a:bodyPr>
          <a:lstStyle/>
          <a:p>
            <a:pPr lvl="1" fontAlgn="ctr">
              <a:lnSpc>
                <a:spcPct val="107000"/>
              </a:lnSpc>
              <a:spcAft>
                <a:spcPts val="800"/>
              </a:spcAft>
              <a:buSzPts val="1000"/>
              <a:tabLst>
                <a:tab pos="914400" algn="l"/>
              </a:tabLst>
            </a:pPr>
            <a:r>
              <a:rPr lang="sv-SE" dirty="0">
                <a:latin typeface="Calibri" panose="020F0502020204030204" pitchFamily="34" charset="0"/>
                <a:cs typeface="Calibri" panose="020F0502020204030204" pitchFamily="34" charset="0"/>
              </a:rPr>
              <a:t>Om en beställning har status "Avvaktar godkännande" betyder det att den felaktigt skickats till attestant. Detta uppstår när man i beställningen missat att markera beställningen med valet "Skicka utan förattest". </a:t>
            </a:r>
            <a:r>
              <a:rPr lang="sv-SE" b="1" dirty="0">
                <a:latin typeface="Calibri" panose="020F0502020204030204" pitchFamily="34" charset="0"/>
                <a:cs typeface="Calibri" panose="020F0502020204030204" pitchFamily="34" charset="0"/>
              </a:rPr>
              <a:t>Beställningar i denna status har inte skickats till leverantör. </a:t>
            </a:r>
            <a:r>
              <a:rPr lang="sv-SE" dirty="0">
                <a:latin typeface="Calibri" panose="020F0502020204030204" pitchFamily="34" charset="0"/>
                <a:cs typeface="Calibri" panose="020F0502020204030204" pitchFamily="34" charset="0"/>
              </a:rPr>
              <a:t>Beställningen behöver avslutas och en ny beställning, korrekt markerad med valet "Skicka utan förattest" behöver skapas.</a:t>
            </a:r>
          </a:p>
        </p:txBody>
      </p:sp>
      <p:sp>
        <p:nvSpPr>
          <p:cNvPr id="8" name="textruta 7">
            <a:extLst>
              <a:ext uri="{FF2B5EF4-FFF2-40B4-BE49-F238E27FC236}">
                <a16:creationId xmlns:a16="http://schemas.microsoft.com/office/drawing/2014/main" id="{314AF47B-293E-48F1-8186-D32E5340DAD9}"/>
              </a:ext>
            </a:extLst>
          </p:cNvPr>
          <p:cNvSpPr txBox="1"/>
          <p:nvPr/>
        </p:nvSpPr>
        <p:spPr>
          <a:xfrm>
            <a:off x="620111" y="6028056"/>
            <a:ext cx="9545790" cy="375552"/>
          </a:xfrm>
          <a:prstGeom prst="rect">
            <a:avLst/>
          </a:prstGeom>
          <a:noFill/>
        </p:spPr>
        <p:txBody>
          <a:bodyPr wrap="square">
            <a:spAutoFit/>
          </a:bodyPr>
          <a:lstStyle/>
          <a:p>
            <a:pPr marL="285750" indent="-285750">
              <a:lnSpc>
                <a:spcPct val="107000"/>
              </a:lnSpc>
              <a:spcAft>
                <a:spcPts val="700"/>
              </a:spcAft>
              <a:buFont typeface="Arial" panose="020B0604020202020204" pitchFamily="34" charset="0"/>
              <a:buChar char="•"/>
            </a:pPr>
            <a:r>
              <a:rPr lang="sv-SE" sz="1800" dirty="0">
                <a:latin typeface="Calibri" panose="020F0502020204030204" pitchFamily="34" charset="0"/>
                <a:ea typeface="Times New Roman" panose="02020603050405020304" pitchFamily="18" charset="0"/>
                <a:cs typeface="Calibri" panose="020F0502020204030204" pitchFamily="34" charset="0"/>
              </a:rPr>
              <a:t>För mer info läs </a:t>
            </a:r>
            <a:r>
              <a:rPr lang="sv-SE" sz="1800" dirty="0">
                <a:effectLst/>
                <a:latin typeface="Calibri" panose="020F0502020204030204" pitchFamily="34" charset="0"/>
                <a:ea typeface="Times New Roman" panose="02020603050405020304" pitchFamily="18" charset="0"/>
                <a:cs typeface="Calibri" panose="020F0502020204030204" pitchFamily="34" charset="0"/>
              </a:rPr>
              <a:t>manual för </a:t>
            </a:r>
            <a:r>
              <a:rPr lang="sv-SE" sz="1800" kern="100" dirty="0">
                <a:effectLst/>
                <a:latin typeface="Calibri" panose="020F0502020204030204" pitchFamily="34" charset="0"/>
                <a:ea typeface="Calibri" panose="020F0502020204030204" pitchFamily="34" charset="0"/>
                <a:cs typeface="Times New Roman" panose="02020603050405020304" pitchFamily="18" charset="0"/>
                <a:hlinkClick r:id="rId2"/>
              </a:rPr>
              <a:t>Att skapa och hantera beställningar i Marknadsplatsen</a:t>
            </a:r>
            <a:r>
              <a:rPr lang="sv-SE" sz="1800" dirty="0">
                <a:latin typeface="Calibri" panose="020F0502020204030204" pitchFamily="34" charset="0"/>
                <a:ea typeface="Times New Roman" panose="02020603050405020304" pitchFamily="18" charset="0"/>
                <a:cs typeface="Calibri" panose="020F0502020204030204" pitchFamily="34" charset="0"/>
              </a:rPr>
              <a:t>.</a:t>
            </a:r>
            <a:endParaRPr lang="sv-SE" sz="1800" dirty="0">
              <a:latin typeface="Calibri" panose="020F0502020204030204" pitchFamily="34" charset="0"/>
              <a:cs typeface="Calibri" panose="020F0502020204030204" pitchFamily="34" charset="0"/>
            </a:endParaRPr>
          </a:p>
        </p:txBody>
      </p:sp>
      <p:pic>
        <p:nvPicPr>
          <p:cNvPr id="18" name="Bildobjekt 17">
            <a:extLst>
              <a:ext uri="{FF2B5EF4-FFF2-40B4-BE49-F238E27FC236}">
                <a16:creationId xmlns:a16="http://schemas.microsoft.com/office/drawing/2014/main" id="{5CEF5497-0776-E00E-AE79-827BE9A916A3}"/>
              </a:ext>
            </a:extLst>
          </p:cNvPr>
          <p:cNvPicPr>
            <a:picLocks noChangeAspect="1"/>
          </p:cNvPicPr>
          <p:nvPr/>
        </p:nvPicPr>
        <p:blipFill>
          <a:blip r:embed="rId3"/>
          <a:stretch>
            <a:fillRect/>
          </a:stretch>
        </p:blipFill>
        <p:spPr>
          <a:xfrm>
            <a:off x="219074" y="2551095"/>
            <a:ext cx="10097079" cy="3202006"/>
          </a:xfrm>
          <a:prstGeom prst="rect">
            <a:avLst/>
          </a:prstGeom>
        </p:spPr>
      </p:pic>
    </p:spTree>
    <p:extLst>
      <p:ext uri="{BB962C8B-B14F-4D97-AF65-F5344CB8AC3E}">
        <p14:creationId xmlns:p14="http://schemas.microsoft.com/office/powerpoint/2010/main" val="39449764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92E7F5-9BF5-E55D-130A-F80F1C9434F0}"/>
              </a:ext>
            </a:extLst>
          </p:cNvPr>
          <p:cNvSpPr>
            <a:spLocks noGrp="1"/>
          </p:cNvSpPr>
          <p:nvPr>
            <p:ph type="title"/>
          </p:nvPr>
        </p:nvSpPr>
        <p:spPr>
          <a:xfrm>
            <a:off x="1100667" y="240632"/>
            <a:ext cx="8642350" cy="1047750"/>
          </a:xfrm>
        </p:spPr>
        <p:txBody>
          <a:bodyPr/>
          <a:lstStyle/>
          <a:p>
            <a:r>
              <a:rPr lang="sv-SE">
                <a:solidFill>
                  <a:schemeClr val="accent2"/>
                </a:solidFill>
                <a:latin typeface="Calibri" panose="020F0502020204030204" pitchFamily="34" charset="0"/>
                <a:cs typeface="Calibri" panose="020F0502020204030204" pitchFamily="34" charset="0"/>
              </a:rPr>
              <a:t>Fakturahantering för dig som beställare </a:t>
            </a:r>
            <a:br>
              <a:rPr lang="sv-SE">
                <a:solidFill>
                  <a:srgbClr val="FF0000"/>
                </a:solidFill>
              </a:rPr>
            </a:br>
            <a:endParaRPr lang="sv-SE">
              <a:solidFill>
                <a:srgbClr val="FF0000"/>
              </a:solidFill>
            </a:endParaRPr>
          </a:p>
        </p:txBody>
      </p:sp>
      <p:sp>
        <p:nvSpPr>
          <p:cNvPr id="3" name="Platshållare för innehåll 2">
            <a:extLst>
              <a:ext uri="{FF2B5EF4-FFF2-40B4-BE49-F238E27FC236}">
                <a16:creationId xmlns:a16="http://schemas.microsoft.com/office/drawing/2014/main" id="{386288E5-E6FB-B801-1A1B-776471D65A18}"/>
              </a:ext>
            </a:extLst>
          </p:cNvPr>
          <p:cNvSpPr>
            <a:spLocks noGrp="1"/>
          </p:cNvSpPr>
          <p:nvPr>
            <p:ph sz="quarter" idx="13"/>
          </p:nvPr>
        </p:nvSpPr>
        <p:spPr>
          <a:xfrm>
            <a:off x="995892" y="3675822"/>
            <a:ext cx="8650817" cy="2715453"/>
          </a:xfrm>
        </p:spPr>
        <p:txBody>
          <a:bodyPr/>
          <a:lstStyle/>
          <a:p>
            <a:pPr>
              <a:lnSpc>
                <a:spcPct val="107000"/>
              </a:lnSpc>
              <a:spcAft>
                <a:spcPts val="6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I din roll som beställare ingår arbetsuppgiften att granska fakturor. </a:t>
            </a:r>
          </a:p>
          <a:p>
            <a:pPr>
              <a:lnSpc>
                <a:spcPct val="107000"/>
              </a:lnSpc>
              <a:spcAft>
                <a:spcPts val="6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Kommer en faktura in via granskarflödet och har status av typen ”Granskning ej utförd” måste du gå in och granska fakturan.</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solidFill>
                  <a:srgbClr val="494746"/>
                </a:solidFill>
                <a:effectLst/>
                <a:latin typeface="Calibri" panose="020F0502020204030204" pitchFamily="34" charset="0"/>
                <a:ea typeface="Times New Roman" panose="02020603050405020304" pitchFamily="18" charset="0"/>
                <a:cs typeface="Calibri" panose="020F0502020204030204" pitchFamily="34" charset="0"/>
              </a:rPr>
              <a:t>Fakturor i status "Granskning ej utförd" ska kontrolleras och konteras innan granskning utförs, därefter går de vidare till attestant. Dessa fakturor styrs ut för granskning i flödet baserat på beställar-id eller om det gäller en kreditfaktura till dig som är ansvarig för den debetfaktura som krediten avser.</a:t>
            </a:r>
          </a:p>
          <a:p>
            <a:pPr>
              <a:lnSpc>
                <a:spcPct val="107000"/>
              </a:lnSpc>
              <a:spcAft>
                <a:spcPts val="800"/>
              </a:spcAft>
            </a:pP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Platshållare för datum 3">
            <a:extLst>
              <a:ext uri="{FF2B5EF4-FFF2-40B4-BE49-F238E27FC236}">
                <a16:creationId xmlns:a16="http://schemas.microsoft.com/office/drawing/2014/main" id="{41FD6468-2305-2DBB-7E0A-3C97A9D41607}"/>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7" name="Bildobjekt 6">
            <a:extLst>
              <a:ext uri="{FF2B5EF4-FFF2-40B4-BE49-F238E27FC236}">
                <a16:creationId xmlns:a16="http://schemas.microsoft.com/office/drawing/2014/main" id="{F974652F-519B-4E2D-711B-FF8C44D9A6BE}"/>
              </a:ext>
            </a:extLst>
          </p:cNvPr>
          <p:cNvPicPr>
            <a:picLocks noChangeAspect="1"/>
          </p:cNvPicPr>
          <p:nvPr/>
        </p:nvPicPr>
        <p:blipFill>
          <a:blip r:embed="rId2"/>
          <a:stretch>
            <a:fillRect/>
          </a:stretch>
        </p:blipFill>
        <p:spPr>
          <a:xfrm>
            <a:off x="995891" y="825128"/>
            <a:ext cx="8512047" cy="2654672"/>
          </a:xfrm>
          <a:prstGeom prst="rect">
            <a:avLst/>
          </a:prstGeom>
        </p:spPr>
      </p:pic>
    </p:spTree>
    <p:extLst>
      <p:ext uri="{BB962C8B-B14F-4D97-AF65-F5344CB8AC3E}">
        <p14:creationId xmlns:p14="http://schemas.microsoft.com/office/powerpoint/2010/main" val="34260343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22D57280-D6E4-91AD-9D52-673F9186FFF4}"/>
              </a:ext>
            </a:extLst>
          </p:cNvPr>
          <p:cNvSpPr>
            <a:spLocks noGrp="1"/>
          </p:cNvSpPr>
          <p:nvPr>
            <p:ph sz="quarter" idx="13"/>
          </p:nvPr>
        </p:nvSpPr>
        <p:spPr>
          <a:xfrm>
            <a:off x="958850" y="1477148"/>
            <a:ext cx="8650817" cy="4307701"/>
          </a:xfrm>
        </p:spPr>
        <p:txBody>
          <a:bodyPr/>
          <a:lstStyle/>
          <a:p>
            <a:pPr>
              <a:lnSpc>
                <a:spcPct val="107000"/>
              </a:lnSpc>
              <a:spcAft>
                <a:spcPts val="8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Första steget i hanteringen av en faktura för ordermatch är att registrera </a:t>
            </a:r>
            <a:r>
              <a:rPr lang="sv-SE" sz="1800" dirty="0">
                <a:latin typeface="Calibri" panose="020F0502020204030204" pitchFamily="34" charset="0"/>
                <a:ea typeface="Times New Roman" panose="02020603050405020304" pitchFamily="18" charset="0"/>
                <a:cs typeface="Calibri" panose="020F0502020204030204" pitchFamily="34" charset="0"/>
              </a:rPr>
              <a:t>inleveransen</a:t>
            </a:r>
            <a:r>
              <a:rPr lang="sv-SE" sz="1800" dirty="0">
                <a:effectLst/>
                <a:latin typeface="Calibri" panose="020F0502020204030204" pitchFamily="34" charset="0"/>
                <a:ea typeface="Times New Roman" panose="02020603050405020304" pitchFamily="18" charset="0"/>
                <a:cs typeface="Calibri" panose="020F0502020204030204" pitchFamily="34" charset="0"/>
              </a:rPr>
              <a:t>.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När </a:t>
            </a:r>
            <a:r>
              <a:rPr lang="sv-SE" sz="1800" dirty="0">
                <a:latin typeface="Calibri" panose="020F0502020204030204" pitchFamily="34" charset="0"/>
                <a:ea typeface="Times New Roman" panose="02020603050405020304" pitchFamily="18" charset="0"/>
                <a:cs typeface="Calibri" panose="020F0502020204030204" pitchFamily="34" charset="0"/>
              </a:rPr>
              <a:t>inleveransen</a:t>
            </a:r>
            <a:r>
              <a:rPr lang="sv-SE" sz="1800" dirty="0">
                <a:effectLst/>
                <a:latin typeface="Calibri" panose="020F0502020204030204" pitchFamily="34" charset="0"/>
                <a:ea typeface="Times New Roman" panose="02020603050405020304" pitchFamily="18" charset="0"/>
                <a:cs typeface="Calibri" panose="020F0502020204030204" pitchFamily="34" charset="0"/>
              </a:rPr>
              <a:t> registrerats matchas fakturan mot ordern och kvittensen. Om dessa överensstämmer går fakturan vidare för betalning utan någon mer handpåläggning från dig som beställare. </a:t>
            </a:r>
            <a:r>
              <a:rPr lang="sv-SE" sz="1800" b="1" dirty="0">
                <a:solidFill>
                  <a:srgbClr val="FD5930"/>
                </a:solidFill>
                <a:effectLst/>
                <a:latin typeface="Calibri" panose="020F0502020204030204" pitchFamily="34" charset="0"/>
                <a:ea typeface="Times New Roman" panose="02020603050405020304" pitchFamily="18" charset="0"/>
                <a:cs typeface="Calibri" panose="020F0502020204030204" pitchFamily="34" charset="0"/>
              </a:rPr>
              <a:t>OBS! </a:t>
            </a:r>
            <a:r>
              <a:rPr lang="sv-SE" sz="1800" dirty="0">
                <a:solidFill>
                  <a:srgbClr val="FD5930"/>
                </a:solidFill>
                <a:effectLst/>
                <a:latin typeface="Calibri" panose="020F0502020204030204" pitchFamily="34" charset="0"/>
                <a:ea typeface="Times New Roman" panose="02020603050405020304" pitchFamily="18" charset="0"/>
                <a:cs typeface="Calibri" panose="020F0502020204030204" pitchFamily="34" charset="0"/>
              </a:rPr>
              <a:t>Hantera aldrig en faktura före </a:t>
            </a:r>
            <a:r>
              <a:rPr lang="sv-SE" sz="1800" dirty="0">
                <a:solidFill>
                  <a:srgbClr val="FD5930"/>
                </a:solidFill>
                <a:latin typeface="Calibri" panose="020F0502020204030204" pitchFamily="34" charset="0"/>
                <a:ea typeface="Times New Roman" panose="02020603050405020304" pitchFamily="18" charset="0"/>
                <a:cs typeface="Calibri" panose="020F0502020204030204" pitchFamily="34" charset="0"/>
              </a:rPr>
              <a:t>inleverans</a:t>
            </a:r>
            <a:r>
              <a:rPr lang="sv-SE" sz="1800" dirty="0">
                <a:solidFill>
                  <a:srgbClr val="FD5930"/>
                </a:solidFill>
                <a:effectLst/>
                <a:latin typeface="Calibri" panose="020F0502020204030204" pitchFamily="34" charset="0"/>
                <a:ea typeface="Times New Roman" panose="02020603050405020304" pitchFamily="18" charset="0"/>
                <a:cs typeface="Calibri" panose="020F0502020204030204" pitchFamily="34" charset="0"/>
              </a:rPr>
              <a:t> är gjord.</a:t>
            </a:r>
            <a:endParaRPr lang="sv-SE" sz="1800" dirty="0">
              <a:solidFill>
                <a:srgbClr val="FD593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dirty="0">
                <a:effectLst/>
                <a:latin typeface="Calibri" panose="020F0502020204030204" pitchFamily="34" charset="0"/>
                <a:ea typeface="Times New Roman" panose="02020603050405020304" pitchFamily="18" charset="0"/>
                <a:cs typeface="Calibri" panose="020F0502020204030204" pitchFamily="34" charset="0"/>
              </a:rPr>
              <a:t>Fakturor att hantera och Aktiva delegeringar visas på startsidan. </a:t>
            </a:r>
            <a:br>
              <a:rPr lang="sv-SE" sz="1800" b="1"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Om du har en delegering till eller från en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kollega finns fakturan synlig och hanterbar hos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er båda, saknas delegering är det endast du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som beställare som kan se och hantera fakturan.</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Att inte hantera fakturan medför att den förblir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obetald med risk för att betalkrav och extra </a:t>
            </a:r>
            <a:br>
              <a:rPr lang="sv-SE" sz="1800" dirty="0">
                <a:effectLst/>
                <a:latin typeface="Calibri" panose="020F0502020204030204" pitchFamily="34" charset="0"/>
                <a:ea typeface="Times New Roman" panose="02020603050405020304" pitchFamily="18" charset="0"/>
                <a:cs typeface="Calibri" panose="020F0502020204030204" pitchFamily="34" charset="0"/>
              </a:rPr>
            </a:br>
            <a:r>
              <a:rPr lang="sv-SE" sz="1800" dirty="0">
                <a:effectLst/>
                <a:latin typeface="Calibri" panose="020F0502020204030204" pitchFamily="34" charset="0"/>
                <a:ea typeface="Times New Roman" panose="02020603050405020304" pitchFamily="18" charset="0"/>
                <a:cs typeface="Calibri" panose="020F0502020204030204" pitchFamily="34" charset="0"/>
              </a:rPr>
              <a:t>kostnader tillkommer Västra Götalandsregionen.</a:t>
            </a:r>
          </a:p>
          <a:p>
            <a:pPr>
              <a:lnSpc>
                <a:spcPct val="107000"/>
              </a:lnSpc>
              <a:spcAft>
                <a:spcPts val="800"/>
              </a:spcAft>
            </a:pPr>
            <a:endParaRPr lang="sv-SE" sz="1800" dirty="0">
              <a:effectLst/>
              <a:latin typeface="Calibri" panose="020F0502020204030204" pitchFamily="34" charset="0"/>
              <a:ea typeface="Times New Roman" panose="02020603050405020304" pitchFamily="18" charset="0"/>
              <a:cs typeface="Calibri" panose="020F0502020204030204" pitchFamily="34" charset="0"/>
            </a:endParaRPr>
          </a:p>
          <a:p>
            <a:pPr>
              <a:lnSpc>
                <a:spcPct val="107000"/>
              </a:lnSpc>
              <a:spcAft>
                <a:spcPts val="800"/>
              </a:spcAft>
            </a:pPr>
            <a:endParaRPr lang="sv-SE"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Platshållare för datum 3">
            <a:extLst>
              <a:ext uri="{FF2B5EF4-FFF2-40B4-BE49-F238E27FC236}">
                <a16:creationId xmlns:a16="http://schemas.microsoft.com/office/drawing/2014/main" id="{6A14E91E-722F-702B-DC99-9B741B209695}"/>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2" name="textruta 1">
            <a:extLst>
              <a:ext uri="{FF2B5EF4-FFF2-40B4-BE49-F238E27FC236}">
                <a16:creationId xmlns:a16="http://schemas.microsoft.com/office/drawing/2014/main" id="{B56297A4-34B2-805D-29D5-E79B2220C0B3}"/>
              </a:ext>
            </a:extLst>
          </p:cNvPr>
          <p:cNvSpPr txBox="1"/>
          <p:nvPr/>
        </p:nvSpPr>
        <p:spPr>
          <a:xfrm>
            <a:off x="958850" y="364049"/>
            <a:ext cx="9281584" cy="784830"/>
          </a:xfrm>
          <a:prstGeom prst="rect">
            <a:avLst/>
          </a:prstGeom>
          <a:noFill/>
        </p:spPr>
        <p:txBody>
          <a:bodyPr wrap="square" lIns="0" tIns="0" rIns="0" bIns="0" rtlCol="0">
            <a:spAutoFit/>
          </a:bodyPr>
          <a:lstStyle/>
          <a:p>
            <a:pPr algn="l"/>
            <a:r>
              <a:rPr lang="sv-SE" sz="3300" dirty="0">
                <a:solidFill>
                  <a:schemeClr val="accent2"/>
                </a:solidFill>
                <a:latin typeface="Calibri" panose="020F0502020204030204" pitchFamily="34" charset="0"/>
                <a:cs typeface="Calibri" panose="020F0502020204030204" pitchFamily="34" charset="0"/>
              </a:rPr>
              <a:t>Tilldelning och hantering av faktura</a:t>
            </a:r>
          </a:p>
          <a:p>
            <a:pPr algn="l"/>
            <a:endParaRPr lang="sv-SE" dirty="0"/>
          </a:p>
        </p:txBody>
      </p:sp>
      <p:pic>
        <p:nvPicPr>
          <p:cNvPr id="8" name="Bildobjekt 7">
            <a:extLst>
              <a:ext uri="{FF2B5EF4-FFF2-40B4-BE49-F238E27FC236}">
                <a16:creationId xmlns:a16="http://schemas.microsoft.com/office/drawing/2014/main" id="{CF988D48-C359-A1AA-DDEA-59DFD7CAD36E}"/>
              </a:ext>
            </a:extLst>
          </p:cNvPr>
          <p:cNvPicPr>
            <a:picLocks noChangeAspect="1"/>
          </p:cNvPicPr>
          <p:nvPr/>
        </p:nvPicPr>
        <p:blipFill>
          <a:blip r:embed="rId3"/>
          <a:stretch>
            <a:fillRect/>
          </a:stretch>
        </p:blipFill>
        <p:spPr>
          <a:xfrm>
            <a:off x="6020645" y="3219281"/>
            <a:ext cx="5788768" cy="3333919"/>
          </a:xfrm>
          <a:prstGeom prst="rect">
            <a:avLst/>
          </a:prstGeom>
        </p:spPr>
      </p:pic>
      <p:sp>
        <p:nvSpPr>
          <p:cNvPr id="7" name="Ellips 6">
            <a:extLst>
              <a:ext uri="{FF2B5EF4-FFF2-40B4-BE49-F238E27FC236}">
                <a16:creationId xmlns:a16="http://schemas.microsoft.com/office/drawing/2014/main" id="{4E77B894-4C47-A0BE-477F-7A27CA8FB3EF}"/>
              </a:ext>
            </a:extLst>
          </p:cNvPr>
          <p:cNvSpPr/>
          <p:nvPr/>
        </p:nvSpPr>
        <p:spPr>
          <a:xfrm>
            <a:off x="8534400" y="5260201"/>
            <a:ext cx="1257300" cy="333375"/>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317887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F44A089-C16C-220C-DFC9-CD5A586FB31F}"/>
              </a:ext>
            </a:extLst>
          </p:cNvPr>
          <p:cNvSpPr>
            <a:spLocks noGrp="1"/>
          </p:cNvSpPr>
          <p:nvPr>
            <p:ph type="title"/>
          </p:nvPr>
        </p:nvSpPr>
        <p:spPr>
          <a:xfrm>
            <a:off x="1100667" y="425716"/>
            <a:ext cx="8642350" cy="583934"/>
          </a:xfrm>
        </p:spPr>
        <p:txBody>
          <a:bodyPr/>
          <a:lstStyle/>
          <a:p>
            <a:r>
              <a:rPr lang="sv-SE">
                <a:solidFill>
                  <a:schemeClr val="accent2"/>
                </a:solidFill>
                <a:latin typeface="Calibri" panose="020F0502020204030204" pitchFamily="34" charset="0"/>
                <a:cs typeface="Calibri" panose="020F0502020204030204" pitchFamily="34" charset="0"/>
              </a:rPr>
              <a:t>Dina fakturor</a:t>
            </a:r>
          </a:p>
        </p:txBody>
      </p:sp>
      <p:sp>
        <p:nvSpPr>
          <p:cNvPr id="3" name="Platshållare för innehåll 2">
            <a:extLst>
              <a:ext uri="{FF2B5EF4-FFF2-40B4-BE49-F238E27FC236}">
                <a16:creationId xmlns:a16="http://schemas.microsoft.com/office/drawing/2014/main" id="{FB70B3C5-02DA-9E2A-6BCE-11D95E9F959F}"/>
              </a:ext>
            </a:extLst>
          </p:cNvPr>
          <p:cNvSpPr>
            <a:spLocks noGrp="1"/>
          </p:cNvSpPr>
          <p:nvPr>
            <p:ph sz="quarter" idx="13"/>
          </p:nvPr>
        </p:nvSpPr>
        <p:spPr>
          <a:xfrm>
            <a:off x="1092200" y="1304926"/>
            <a:ext cx="8650817" cy="5127358"/>
          </a:xfrm>
        </p:spPr>
        <p:txBody>
          <a:bodyPr/>
          <a:lstStyle/>
          <a:p>
            <a:pPr>
              <a:lnSpc>
                <a:spcPct val="107000"/>
              </a:lnSpc>
              <a:spcAft>
                <a:spcPts val="8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Fakturor som du tilldelas för hantering visas på din startsida i Marknadsplatsen i rutan för "Att hantera". </a:t>
            </a:r>
          </a:p>
          <a:p>
            <a:pPr>
              <a:lnSpc>
                <a:spcPct val="107000"/>
              </a:lnSpc>
              <a:spcAft>
                <a:spcPts val="800"/>
              </a:spcAft>
            </a:pPr>
            <a:r>
              <a:rPr lang="sv-SE" sz="1800" dirty="0">
                <a:latin typeface="Calibri" panose="020F0502020204030204" pitchFamily="34" charset="0"/>
                <a:cs typeface="Calibri" panose="020F0502020204030204" pitchFamily="34" charset="0"/>
              </a:rPr>
              <a:t>Genom att klicka på valet "Fakturor" kommer du vidare in i en lista över de fakturor som du har hos dig för hantering just nu. </a:t>
            </a: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br>
              <a:rPr lang="sv-SE" sz="1800" dirty="0">
                <a:latin typeface="Calibri" panose="020F0502020204030204" pitchFamily="34" charset="0"/>
                <a:cs typeface="Calibri" panose="020F0502020204030204" pitchFamily="34" charset="0"/>
              </a:rPr>
            </a:br>
            <a:endParaRPr lang="sv-SE" sz="1800" dirty="0">
              <a:latin typeface="Calibri" panose="020F0502020204030204" pitchFamily="34" charset="0"/>
              <a:cs typeface="Calibri" panose="020F0502020204030204" pitchFamily="34" charset="0"/>
            </a:endParaRPr>
          </a:p>
          <a:p>
            <a:pPr>
              <a:lnSpc>
                <a:spcPct val="107000"/>
              </a:lnSpc>
              <a:spcAft>
                <a:spcPts val="800"/>
              </a:spcAft>
            </a:pPr>
            <a:r>
              <a:rPr lang="sv-SE" sz="1800" dirty="0">
                <a:latin typeface="Calibri" panose="020F0502020204030204" pitchFamily="34" charset="0"/>
                <a:cs typeface="Calibri" panose="020F0502020204030204" pitchFamily="34" charset="0"/>
              </a:rPr>
              <a:t>Du kan också komma till denna vy genom rubriken "Fakturor" högst upp på sidan. </a:t>
            </a:r>
          </a:p>
        </p:txBody>
      </p:sp>
      <p:sp>
        <p:nvSpPr>
          <p:cNvPr id="4" name="Platshållare för datum 3">
            <a:extLst>
              <a:ext uri="{FF2B5EF4-FFF2-40B4-BE49-F238E27FC236}">
                <a16:creationId xmlns:a16="http://schemas.microsoft.com/office/drawing/2014/main" id="{653173F2-30E2-502F-ECBA-57AF37418DB4}"/>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13" name="Bildobjekt 12">
            <a:extLst>
              <a:ext uri="{FF2B5EF4-FFF2-40B4-BE49-F238E27FC236}">
                <a16:creationId xmlns:a16="http://schemas.microsoft.com/office/drawing/2014/main" id="{23D41473-3B85-D270-5B65-B439BB85142A}"/>
              </a:ext>
            </a:extLst>
          </p:cNvPr>
          <p:cNvPicPr>
            <a:picLocks noChangeAspect="1"/>
          </p:cNvPicPr>
          <p:nvPr/>
        </p:nvPicPr>
        <p:blipFill>
          <a:blip r:embed="rId3"/>
          <a:stretch>
            <a:fillRect/>
          </a:stretch>
        </p:blipFill>
        <p:spPr>
          <a:xfrm>
            <a:off x="4814234" y="2495682"/>
            <a:ext cx="4235875" cy="3084247"/>
          </a:xfrm>
          <a:prstGeom prst="rect">
            <a:avLst/>
          </a:prstGeom>
        </p:spPr>
      </p:pic>
      <p:cxnSp>
        <p:nvCxnSpPr>
          <p:cNvPr id="8" name="Rak pilkoppling 7">
            <a:extLst>
              <a:ext uri="{FF2B5EF4-FFF2-40B4-BE49-F238E27FC236}">
                <a16:creationId xmlns:a16="http://schemas.microsoft.com/office/drawing/2014/main" id="{4A7040AF-1A2B-A5CB-7819-2129DD37E42A}"/>
              </a:ext>
            </a:extLst>
          </p:cNvPr>
          <p:cNvCxnSpPr>
            <a:cxnSpLocks/>
          </p:cNvCxnSpPr>
          <p:nvPr/>
        </p:nvCxnSpPr>
        <p:spPr>
          <a:xfrm>
            <a:off x="4222304" y="4131419"/>
            <a:ext cx="1031133" cy="471503"/>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Rak pilkoppling 9">
            <a:extLst>
              <a:ext uri="{FF2B5EF4-FFF2-40B4-BE49-F238E27FC236}">
                <a16:creationId xmlns:a16="http://schemas.microsoft.com/office/drawing/2014/main" id="{5D16E05A-D80C-EE3A-6A4F-BD7072251A95}"/>
              </a:ext>
            </a:extLst>
          </p:cNvPr>
          <p:cNvCxnSpPr>
            <a:cxnSpLocks/>
          </p:cNvCxnSpPr>
          <p:nvPr/>
        </p:nvCxnSpPr>
        <p:spPr>
          <a:xfrm flipH="1" flipV="1">
            <a:off x="8761249" y="2838780"/>
            <a:ext cx="1328222" cy="646228"/>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5198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F483DC37-0D1C-2153-6F09-713C52D3E2E6}"/>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3" name="Rubrik 1">
            <a:extLst>
              <a:ext uri="{FF2B5EF4-FFF2-40B4-BE49-F238E27FC236}">
                <a16:creationId xmlns:a16="http://schemas.microsoft.com/office/drawing/2014/main" id="{EE96D481-700D-8523-3EF8-D8A00F8A2B64}"/>
              </a:ext>
            </a:extLst>
          </p:cNvPr>
          <p:cNvSpPr txBox="1">
            <a:spLocks/>
          </p:cNvSpPr>
          <p:nvPr/>
        </p:nvSpPr>
        <p:spPr>
          <a:xfrm>
            <a:off x="1100667" y="425716"/>
            <a:ext cx="8642350" cy="1047750"/>
          </a:xfrm>
          <a:prstGeom prst="rect">
            <a:avLst/>
          </a:prstGeom>
        </p:spPr>
        <p:txBody>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dirty="0">
                <a:solidFill>
                  <a:schemeClr val="accent2"/>
                </a:solidFill>
                <a:latin typeface="Calibri" panose="020F0502020204030204" pitchFamily="34" charset="0"/>
                <a:cs typeface="Calibri" panose="020F0502020204030204" pitchFamily="34" charset="0"/>
              </a:rPr>
              <a:t>Fakturalistvyn</a:t>
            </a:r>
          </a:p>
        </p:txBody>
      </p:sp>
      <p:sp>
        <p:nvSpPr>
          <p:cNvPr id="6" name="textruta 5">
            <a:extLst>
              <a:ext uri="{FF2B5EF4-FFF2-40B4-BE49-F238E27FC236}">
                <a16:creationId xmlns:a16="http://schemas.microsoft.com/office/drawing/2014/main" id="{BB7D2883-3946-C817-E520-2FFA891F3553}"/>
              </a:ext>
            </a:extLst>
          </p:cNvPr>
          <p:cNvSpPr txBox="1"/>
          <p:nvPr/>
        </p:nvSpPr>
        <p:spPr>
          <a:xfrm>
            <a:off x="1014942" y="1233491"/>
            <a:ext cx="9653588" cy="1367234"/>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För att se även fakturor som redan hanterats väljer du "Alla fakturor". </a:t>
            </a:r>
          </a:p>
          <a:p>
            <a:pPr marL="285750" indent="-285750">
              <a:lnSpc>
                <a:spcPct val="107000"/>
              </a:lnSpc>
              <a:spcAft>
                <a:spcPts val="800"/>
              </a:spcAft>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Observera att du endast kan söka efter fakturor som ingår i din historik. Du kan alltså inte söka efter fakturor som ligger hos en kollega, för att du ska kunna se dessa fakturor krävs att det finns en delegering från den tilldelade användaren. </a:t>
            </a:r>
            <a:endParaRPr lang="sv-SE"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4" name="Bildobjekt 13">
            <a:extLst>
              <a:ext uri="{FF2B5EF4-FFF2-40B4-BE49-F238E27FC236}">
                <a16:creationId xmlns:a16="http://schemas.microsoft.com/office/drawing/2014/main" id="{ED4B0F29-E1A5-0618-7BF5-8FD889D55203}"/>
              </a:ext>
            </a:extLst>
          </p:cNvPr>
          <p:cNvPicPr>
            <a:picLocks noChangeAspect="1"/>
          </p:cNvPicPr>
          <p:nvPr/>
        </p:nvPicPr>
        <p:blipFill>
          <a:blip r:embed="rId3"/>
          <a:stretch>
            <a:fillRect/>
          </a:stretch>
        </p:blipFill>
        <p:spPr>
          <a:xfrm>
            <a:off x="0" y="2882139"/>
            <a:ext cx="12192000" cy="1512822"/>
          </a:xfrm>
          <a:prstGeom prst="rect">
            <a:avLst/>
          </a:prstGeom>
        </p:spPr>
      </p:pic>
      <p:sp>
        <p:nvSpPr>
          <p:cNvPr id="15" name="Ellips 14">
            <a:extLst>
              <a:ext uri="{FF2B5EF4-FFF2-40B4-BE49-F238E27FC236}">
                <a16:creationId xmlns:a16="http://schemas.microsoft.com/office/drawing/2014/main" id="{88505CB5-A881-A252-C185-7D0436F3BF4E}"/>
              </a:ext>
            </a:extLst>
          </p:cNvPr>
          <p:cNvSpPr/>
          <p:nvPr/>
        </p:nvSpPr>
        <p:spPr>
          <a:xfrm>
            <a:off x="1014942" y="2914650"/>
            <a:ext cx="1163108" cy="38735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1378802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7E7D5994-2978-C8E6-3816-F4DC07B5F539}"/>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4" name="textruta 3">
            <a:extLst>
              <a:ext uri="{FF2B5EF4-FFF2-40B4-BE49-F238E27FC236}">
                <a16:creationId xmlns:a16="http://schemas.microsoft.com/office/drawing/2014/main" id="{81547D70-08B1-6B28-4D01-3D9F5092D429}"/>
              </a:ext>
            </a:extLst>
          </p:cNvPr>
          <p:cNvSpPr txBox="1"/>
          <p:nvPr/>
        </p:nvSpPr>
        <p:spPr>
          <a:xfrm>
            <a:off x="1681577" y="2625100"/>
            <a:ext cx="8179266" cy="3169970"/>
          </a:xfrm>
          <a:prstGeom prst="rect">
            <a:avLst/>
          </a:prstGeom>
          <a:noFill/>
        </p:spPr>
        <p:txBody>
          <a:bodyPr wrap="square" lIns="91440" tIns="45720" rIns="91440" bIns="45720" anchor="t">
            <a:spAutoFit/>
          </a:bodyPr>
          <a:lstStyle/>
          <a:p>
            <a:pPr>
              <a:lnSpc>
                <a:spcPct val="107000"/>
              </a:lnSpc>
              <a:spcAft>
                <a:spcPts val="800"/>
              </a:spcAft>
            </a:pPr>
            <a:r>
              <a:rPr lang="sv-SE" sz="1800" dirty="0">
                <a:effectLst/>
                <a:latin typeface="Calibri"/>
                <a:ea typeface="Times New Roman" panose="02020603050405020304" pitchFamily="18" charset="0"/>
                <a:cs typeface="Calibri"/>
              </a:rPr>
              <a:t>Kolumner i fakturalistvyn är till exempel:</a:t>
            </a:r>
            <a:endParaRPr lang="sv-SE" sz="1800" dirty="0">
              <a:effectLst/>
              <a:latin typeface="Calibri"/>
              <a:ea typeface="Calibri" panose="020F0502020204030204" pitchFamily="34" charset="0"/>
              <a:cs typeface="Calibri"/>
            </a:endParaRPr>
          </a:p>
          <a:p>
            <a:pPr marL="342900" lvl="0" indent="-342900" fontAlgn="ctr">
              <a:lnSpc>
                <a:spcPct val="107000"/>
              </a:lnSpc>
              <a:spcAft>
                <a:spcPts val="800"/>
              </a:spcAft>
              <a:buSzPts val="1000"/>
              <a:buFont typeface="Symbol" panose="05050102010706020507" pitchFamily="18" charset="2"/>
              <a:buChar char=""/>
              <a:tabLst>
                <a:tab pos="457200" algn="l"/>
              </a:tabLst>
            </a:pPr>
            <a:r>
              <a:rPr lang="sv-SE" sz="1800" dirty="0">
                <a:effectLst/>
                <a:latin typeface="Calibri"/>
                <a:ea typeface="Times New Roman" panose="02020603050405020304" pitchFamily="18" charset="0"/>
                <a:cs typeface="Calibri"/>
              </a:rPr>
              <a:t>Fakturanummer: leverantörens fakturanummer.</a:t>
            </a:r>
            <a:endParaRPr lang="sv-SE" sz="1800" dirty="0">
              <a:effectLst/>
              <a:latin typeface="Calibri"/>
              <a:ea typeface="Calibri" panose="020F0502020204030204" pitchFamily="34" charset="0"/>
              <a:cs typeface="Calibri"/>
            </a:endParaRPr>
          </a:p>
          <a:p>
            <a:pPr marL="342900" lvl="0" indent="-342900" fontAlgn="ctr">
              <a:lnSpc>
                <a:spcPct val="107000"/>
              </a:lnSpc>
              <a:spcAft>
                <a:spcPts val="800"/>
              </a:spcAft>
              <a:buSzPts val="1000"/>
              <a:buFont typeface="Symbol" panose="05050102010706020507" pitchFamily="18" charset="2"/>
              <a:buChar char=""/>
              <a:tabLst>
                <a:tab pos="457200" algn="l"/>
              </a:tabLst>
            </a:pPr>
            <a:r>
              <a:rPr lang="sv-SE" sz="1800" dirty="0">
                <a:effectLst/>
                <a:latin typeface="Calibri"/>
                <a:ea typeface="Times New Roman" panose="02020603050405020304" pitchFamily="18" charset="0"/>
                <a:cs typeface="Calibri"/>
              </a:rPr>
              <a:t>Referenser: ordernumret på den beställning som lagts i Marknadsplatsen.</a:t>
            </a:r>
            <a:endParaRPr lang="sv-SE" sz="1800" dirty="0">
              <a:effectLst/>
              <a:latin typeface="Calibri"/>
              <a:ea typeface="Calibri" panose="020F0502020204030204" pitchFamily="34" charset="0"/>
              <a:cs typeface="Calibri"/>
            </a:endParaRPr>
          </a:p>
          <a:p>
            <a:pPr marL="342900" lvl="0" indent="-342900" fontAlgn="ctr">
              <a:lnSpc>
                <a:spcPct val="107000"/>
              </a:lnSpc>
              <a:spcAft>
                <a:spcPts val="800"/>
              </a:spcAft>
              <a:buSzPts val="1000"/>
              <a:buFont typeface="Symbol" panose="05050102010706020507" pitchFamily="18" charset="2"/>
              <a:buChar char=""/>
              <a:tabLst>
                <a:tab pos="457200" algn="l"/>
              </a:tabLst>
            </a:pPr>
            <a:r>
              <a:rPr lang="sv-SE" sz="1800" dirty="0">
                <a:effectLst/>
                <a:latin typeface="Calibri"/>
                <a:ea typeface="Times New Roman" panose="02020603050405020304" pitchFamily="18" charset="0"/>
                <a:cs typeface="Calibri"/>
              </a:rPr>
              <a:t>Faktura- och förfallodatum: förfallodatum anger när betalningen ska vara leverantören tillhanda. Fakturan måste hanteras av dig i god tid före detta datum. Fakturor som närmar sig eller har passerat förfallodatum märks med en röd flagga.</a:t>
            </a:r>
            <a:endParaRPr lang="sv-SE" sz="1800" dirty="0">
              <a:effectLst/>
              <a:latin typeface="Calibri"/>
              <a:ea typeface="Calibri" panose="020F0502020204030204" pitchFamily="34" charset="0"/>
              <a:cs typeface="Calibri"/>
            </a:endParaRPr>
          </a:p>
          <a:p>
            <a:pPr marL="342900" lvl="0" indent="-342900" fontAlgn="ctr">
              <a:lnSpc>
                <a:spcPct val="107000"/>
              </a:lnSpc>
              <a:spcAft>
                <a:spcPts val="800"/>
              </a:spcAft>
              <a:buSzPts val="1000"/>
              <a:buFont typeface="Symbol" panose="05050102010706020507" pitchFamily="18" charset="2"/>
              <a:buChar char=""/>
              <a:tabLst>
                <a:tab pos="457200" algn="l"/>
              </a:tabLst>
            </a:pPr>
            <a:r>
              <a:rPr lang="sv-SE" sz="1800" dirty="0">
                <a:effectLst/>
                <a:latin typeface="Calibri"/>
                <a:ea typeface="Times New Roman" panose="02020603050405020304" pitchFamily="18" charset="0"/>
                <a:cs typeface="Calibri"/>
              </a:rPr>
              <a:t>Status: Här visas gällande status för fakturan. Fakturan som redan hanterats av dig har status "Inväntar attest" eller "Klar". Fakturor i följande statusar behöver kontrolleras och eventuellt hanteras av dig</a:t>
            </a:r>
            <a:r>
              <a:rPr lang="sv-SE" dirty="0">
                <a:latin typeface="Calibri"/>
                <a:ea typeface="Times New Roman" panose="02020603050405020304" pitchFamily="18" charset="0"/>
                <a:cs typeface="Calibri"/>
              </a:rPr>
              <a:t>.</a:t>
            </a:r>
            <a:endParaRPr lang="sv-SE" sz="1800" dirty="0">
              <a:effectLst/>
              <a:latin typeface="Calibri"/>
              <a:ea typeface="Times New Roman" panose="02020603050405020304" pitchFamily="18" charset="0"/>
              <a:cs typeface="Calibri"/>
            </a:endParaRPr>
          </a:p>
        </p:txBody>
      </p:sp>
      <p:pic>
        <p:nvPicPr>
          <p:cNvPr id="5" name="Bildobjekt 4">
            <a:extLst>
              <a:ext uri="{FF2B5EF4-FFF2-40B4-BE49-F238E27FC236}">
                <a16:creationId xmlns:a16="http://schemas.microsoft.com/office/drawing/2014/main" id="{D513D514-6AB5-103D-E5E0-91F2AC905FF5}"/>
              </a:ext>
            </a:extLst>
          </p:cNvPr>
          <p:cNvPicPr>
            <a:picLocks noChangeAspect="1"/>
          </p:cNvPicPr>
          <p:nvPr/>
        </p:nvPicPr>
        <p:blipFill>
          <a:blip r:embed="rId2"/>
          <a:stretch>
            <a:fillRect/>
          </a:stretch>
        </p:blipFill>
        <p:spPr>
          <a:xfrm>
            <a:off x="0" y="418339"/>
            <a:ext cx="12192000" cy="1512822"/>
          </a:xfrm>
          <a:prstGeom prst="rect">
            <a:avLst/>
          </a:prstGeom>
        </p:spPr>
      </p:pic>
      <p:cxnSp>
        <p:nvCxnSpPr>
          <p:cNvPr id="6" name="Rak pilkoppling 5">
            <a:extLst>
              <a:ext uri="{FF2B5EF4-FFF2-40B4-BE49-F238E27FC236}">
                <a16:creationId xmlns:a16="http://schemas.microsoft.com/office/drawing/2014/main" id="{16131F2F-3A31-0BED-97D1-044C3209E9DB}"/>
              </a:ext>
            </a:extLst>
          </p:cNvPr>
          <p:cNvCxnSpPr>
            <a:cxnSpLocks/>
          </p:cNvCxnSpPr>
          <p:nvPr/>
        </p:nvCxnSpPr>
        <p:spPr>
          <a:xfrm>
            <a:off x="709448" y="418339"/>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7" name="Rak pilkoppling 6">
            <a:extLst>
              <a:ext uri="{FF2B5EF4-FFF2-40B4-BE49-F238E27FC236}">
                <a16:creationId xmlns:a16="http://schemas.microsoft.com/office/drawing/2014/main" id="{4B8C22A3-5D86-82D5-6E7A-AD344638CE79}"/>
              </a:ext>
            </a:extLst>
          </p:cNvPr>
          <p:cNvCxnSpPr>
            <a:cxnSpLocks/>
          </p:cNvCxnSpPr>
          <p:nvPr/>
        </p:nvCxnSpPr>
        <p:spPr>
          <a:xfrm>
            <a:off x="1604798" y="418339"/>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8" name="Rak pilkoppling 7">
            <a:extLst>
              <a:ext uri="{FF2B5EF4-FFF2-40B4-BE49-F238E27FC236}">
                <a16:creationId xmlns:a16="http://schemas.microsoft.com/office/drawing/2014/main" id="{5EDC38F0-28AE-F630-A5AF-791D14E4D4CE}"/>
              </a:ext>
            </a:extLst>
          </p:cNvPr>
          <p:cNvCxnSpPr>
            <a:cxnSpLocks/>
          </p:cNvCxnSpPr>
          <p:nvPr/>
        </p:nvCxnSpPr>
        <p:spPr>
          <a:xfrm>
            <a:off x="3605048" y="373889"/>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9" name="Rak pilkoppling 8">
            <a:extLst>
              <a:ext uri="{FF2B5EF4-FFF2-40B4-BE49-F238E27FC236}">
                <a16:creationId xmlns:a16="http://schemas.microsoft.com/office/drawing/2014/main" id="{F6E6CD2C-EF25-94CA-804E-FF03B6D86C57}"/>
              </a:ext>
            </a:extLst>
          </p:cNvPr>
          <p:cNvCxnSpPr>
            <a:cxnSpLocks/>
          </p:cNvCxnSpPr>
          <p:nvPr/>
        </p:nvCxnSpPr>
        <p:spPr>
          <a:xfrm>
            <a:off x="4398798" y="373889"/>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Rak pilkoppling 9">
            <a:extLst>
              <a:ext uri="{FF2B5EF4-FFF2-40B4-BE49-F238E27FC236}">
                <a16:creationId xmlns:a16="http://schemas.microsoft.com/office/drawing/2014/main" id="{827D5A1D-8A61-DCA6-3129-E779683EC0A9}"/>
              </a:ext>
            </a:extLst>
          </p:cNvPr>
          <p:cNvCxnSpPr>
            <a:cxnSpLocks/>
          </p:cNvCxnSpPr>
          <p:nvPr/>
        </p:nvCxnSpPr>
        <p:spPr>
          <a:xfrm>
            <a:off x="5751348" y="373889"/>
            <a:ext cx="0" cy="51780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99053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a:xfrm>
            <a:off x="1100667" y="425716"/>
            <a:ext cx="8642350" cy="702236"/>
          </a:xfrm>
        </p:spPr>
        <p:txBody>
          <a:bodyPr/>
          <a:lstStyle/>
          <a:p>
            <a:r>
              <a:rPr lang="sv-SE" b="1">
                <a:solidFill>
                  <a:schemeClr val="accent2"/>
                </a:solidFill>
                <a:latin typeface="Calibri" panose="020F0502020204030204" pitchFamily="34" charset="0"/>
                <a:cs typeface="Calibri" panose="020F0502020204030204" pitchFamily="34" charset="0"/>
              </a:rPr>
              <a:t>Marknadsplatsen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vert="horz" lIns="0" tIns="0" rIns="0" bIns="0" rtlCol="0" anchor="t">
            <a:noAutofit/>
          </a:bodyPr>
          <a:lstStyle/>
          <a:p>
            <a:pPr>
              <a:lnSpc>
                <a:spcPct val="107000"/>
              </a:lnSpc>
              <a:spcAft>
                <a:spcPts val="800"/>
              </a:spcAft>
            </a:pPr>
            <a:r>
              <a:rPr lang="sv-SE" sz="1800" dirty="0">
                <a:effectLst/>
                <a:latin typeface="Calibri"/>
                <a:ea typeface="Times New Roman" panose="02020603050405020304" pitchFamily="18" charset="0"/>
                <a:cs typeface="Calibri"/>
              </a:rPr>
              <a:t>Marknadsplatsen är Västra Götalandsregionens e-handelssystem.</a:t>
            </a:r>
            <a:endParaRPr lang="sv-SE" sz="1800" dirty="0">
              <a:effectLst/>
              <a:latin typeface="Calibri"/>
              <a:ea typeface="Calibri" panose="020F0502020204030204" pitchFamily="34" charset="0"/>
              <a:cs typeface="Calibri"/>
            </a:endParaRPr>
          </a:p>
          <a:p>
            <a:pPr>
              <a:lnSpc>
                <a:spcPct val="107000"/>
              </a:lnSpc>
              <a:spcAft>
                <a:spcPts val="800"/>
              </a:spcAft>
            </a:pPr>
            <a:r>
              <a:rPr lang="sv-SE" sz="1800" dirty="0">
                <a:effectLst/>
                <a:latin typeface="Calibri"/>
                <a:ea typeface="Times New Roman" panose="02020603050405020304" pitchFamily="18" charset="0"/>
                <a:cs typeface="Calibri"/>
              </a:rPr>
              <a:t>I systemet läggs </a:t>
            </a:r>
            <a:r>
              <a:rPr lang="sv-SE" sz="1800" dirty="0">
                <a:latin typeface="Calibri"/>
                <a:ea typeface="Times New Roman" panose="02020603050405020304" pitchFamily="18" charset="0"/>
                <a:cs typeface="Calibri"/>
              </a:rPr>
              <a:t>beställningar</a:t>
            </a:r>
            <a:r>
              <a:rPr lang="sv-SE" sz="1800" dirty="0">
                <a:effectLst/>
                <a:latin typeface="Calibri"/>
                <a:ea typeface="Times New Roman" panose="02020603050405020304" pitchFamily="18" charset="0"/>
                <a:cs typeface="Calibri"/>
              </a:rPr>
              <a:t> till leverantör och därefter inkommer fakturor.</a:t>
            </a:r>
            <a:endParaRPr lang="sv-SE" sz="1800" dirty="0">
              <a:effectLst/>
              <a:latin typeface="Times New Roman"/>
              <a:ea typeface="Calibri" panose="020F0502020204030204" pitchFamily="34" charset="0"/>
              <a:cs typeface="Calibri"/>
            </a:endParaRPr>
          </a:p>
          <a:p>
            <a:pPr>
              <a:lnSpc>
                <a:spcPct val="107000"/>
              </a:lnSpc>
              <a:spcAft>
                <a:spcPts val="800"/>
              </a:spcAft>
            </a:pPr>
            <a:r>
              <a:rPr lang="sv-SE" sz="1800" dirty="0">
                <a:effectLst/>
                <a:latin typeface="Calibri"/>
                <a:ea typeface="Times New Roman" panose="02020603050405020304" pitchFamily="18" charset="0"/>
                <a:cs typeface="Calibri"/>
              </a:rPr>
              <a:t> De fakturor som styrs ut till användarna i Marknadsplatsen uppfyller de krav som ställs avseende innehåll och märkning. </a:t>
            </a:r>
          </a:p>
          <a:p>
            <a:pPr>
              <a:lnSpc>
                <a:spcPct val="107000"/>
              </a:lnSpc>
              <a:spcAft>
                <a:spcPts val="800"/>
              </a:spcAft>
            </a:pPr>
            <a:r>
              <a:rPr lang="sv-SE" sz="1800" dirty="0">
                <a:effectLst/>
                <a:latin typeface="Calibri"/>
                <a:ea typeface="Times New Roman" panose="02020603050405020304" pitchFamily="18" charset="0"/>
                <a:cs typeface="Calibri"/>
              </a:rPr>
              <a:t>De kontroller som behöver göras av användaren avser att säkerställa att fakturans innehåll motsvarar den leverans man mottagit. Endast fakturor som innehåller avvikelser mot underlag stannar för manuell hantering.</a:t>
            </a:r>
            <a:endParaRPr lang="sv-SE" sz="1800" dirty="0">
              <a:effectLst/>
              <a:latin typeface="Calibri"/>
              <a:ea typeface="Calibri" panose="020F0502020204030204" pitchFamily="34" charset="0"/>
              <a:cs typeface="Calibri"/>
            </a:endParaRPr>
          </a:p>
          <a:p>
            <a:pPr marL="0" indent="0">
              <a:lnSpc>
                <a:spcPct val="107000"/>
              </a:lnSpc>
              <a:spcAft>
                <a:spcPts val="800"/>
              </a:spcAft>
              <a:buNone/>
            </a:pPr>
            <a:endParaRPr lang="sv-SE" dirty="0"/>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2025-09-30</a:t>
            </a:fld>
            <a:endParaRPr lang="sv-SE"/>
          </a:p>
        </p:txBody>
      </p:sp>
    </p:spTree>
    <p:extLst>
      <p:ext uri="{BB962C8B-B14F-4D97-AF65-F5344CB8AC3E}">
        <p14:creationId xmlns:p14="http://schemas.microsoft.com/office/powerpoint/2010/main" val="7957103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8975CE6-1B25-5A01-BA51-0AB38A48345B}"/>
              </a:ext>
            </a:extLst>
          </p:cNvPr>
          <p:cNvSpPr>
            <a:spLocks noGrp="1"/>
          </p:cNvSpPr>
          <p:nvPr>
            <p:ph type="title"/>
          </p:nvPr>
        </p:nvSpPr>
        <p:spPr>
          <a:xfrm>
            <a:off x="793486" y="172244"/>
            <a:ext cx="8642350" cy="715202"/>
          </a:xfrm>
        </p:spPr>
        <p:txBody>
          <a:bodyPr/>
          <a:lstStyle/>
          <a:p>
            <a:r>
              <a:rPr lang="en-US" dirty="0" err="1">
                <a:solidFill>
                  <a:schemeClr val="accent2"/>
                </a:solidFill>
                <a:latin typeface="Calibri" panose="020F0502020204030204" pitchFamily="34" charset="0"/>
                <a:cs typeface="Calibri" panose="020F0502020204030204" pitchFamily="34" charset="0"/>
              </a:rPr>
              <a:t>Ordermatchad</a:t>
            </a:r>
            <a:r>
              <a:rPr lang="en-US" dirty="0">
                <a:solidFill>
                  <a:schemeClr val="accent2"/>
                </a:solidFill>
                <a:latin typeface="Calibri" panose="020F0502020204030204" pitchFamily="34" charset="0"/>
                <a:cs typeface="Calibri" panose="020F0502020204030204" pitchFamily="34" charset="0"/>
              </a:rPr>
              <a:t> faktura</a:t>
            </a:r>
          </a:p>
        </p:txBody>
      </p:sp>
      <p:sp>
        <p:nvSpPr>
          <p:cNvPr id="4" name="textruta 3">
            <a:extLst>
              <a:ext uri="{FF2B5EF4-FFF2-40B4-BE49-F238E27FC236}">
                <a16:creationId xmlns:a16="http://schemas.microsoft.com/office/drawing/2014/main" id="{4E430AE1-DA29-D78C-6475-8C8818702E85}"/>
              </a:ext>
            </a:extLst>
          </p:cNvPr>
          <p:cNvSpPr txBox="1"/>
          <p:nvPr/>
        </p:nvSpPr>
        <p:spPr>
          <a:xfrm>
            <a:off x="898589" y="3065824"/>
            <a:ext cx="8650817" cy="2000162"/>
          </a:xfrm>
          <a:prstGeom prst="rect">
            <a:avLst/>
          </a:prstGeom>
        </p:spPr>
        <p:txBody>
          <a:bodyPr vert="horz" lIns="0" tIns="0" rIns="0" bIns="0" rtlCol="0">
            <a:normAutofit/>
          </a:bodyPr>
          <a:lstStyle/>
          <a:p>
            <a:pPr marL="342900" indent="-342900">
              <a:lnSpc>
                <a:spcPct val="107000"/>
              </a:lnSpc>
              <a:buFont typeface="Symbol" panose="05050102010706020507" pitchFamily="18" charset="2"/>
              <a:buChar char=""/>
            </a:pPr>
            <a:r>
              <a:rPr lang="sv-SE" dirty="0">
                <a:effectLst/>
                <a:latin typeface="Calibri" panose="020F0502020204030204" pitchFamily="34" charset="0"/>
                <a:ea typeface="Calibri" panose="020F0502020204030204" pitchFamily="34" charset="0"/>
                <a:cs typeface="Calibri" panose="020F0502020204030204" pitchFamily="34" charset="0"/>
              </a:rPr>
              <a:t>När fakturan inkommer från leverantör matchas den automatiskt mot beställningen och den registrerade inleveransen. Fakturaraderna stäms av enligt följande: </a:t>
            </a:r>
          </a:p>
          <a:p>
            <a:pPr marL="800100" lvl="1" indent="-342900">
              <a:lnSpc>
                <a:spcPct val="107000"/>
              </a:lnSpc>
              <a:buFont typeface="Symbol" panose="05050102010706020507" pitchFamily="18" charset="2"/>
              <a:buChar char=""/>
            </a:pPr>
            <a:r>
              <a:rPr lang="sv-SE" dirty="0">
                <a:effectLst/>
                <a:latin typeface="Calibri" panose="020F0502020204030204" pitchFamily="34" charset="0"/>
                <a:ea typeface="Calibri" panose="020F0502020204030204" pitchFamily="34" charset="0"/>
                <a:cs typeface="Calibri" panose="020F0502020204030204" pitchFamily="34" charset="0"/>
              </a:rPr>
              <a:t>Artikelnummer på fakturan matchas mot artikelnummer på ordern.</a:t>
            </a:r>
            <a:endParaRPr lang="sv-SE"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buFont typeface="Symbol" panose="05050102010706020507" pitchFamily="18" charset="2"/>
              <a:buChar char=""/>
            </a:pPr>
            <a:r>
              <a:rPr lang="sv-SE" dirty="0">
                <a:effectLst/>
                <a:latin typeface="Calibri" panose="020F0502020204030204" pitchFamily="34" charset="0"/>
                <a:ea typeface="Calibri" panose="020F0502020204030204" pitchFamily="34" charset="0"/>
                <a:cs typeface="Calibri" panose="020F0502020204030204" pitchFamily="34" charset="0"/>
              </a:rPr>
              <a:t>Artikelns enhetspris på fakturan matchas mot enhetspriset på ordern.</a:t>
            </a:r>
            <a:endParaRPr lang="sv-SE"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Symbol" panose="05050102010706020507" pitchFamily="18" charset="2"/>
              <a:buChar char=""/>
            </a:pPr>
            <a:r>
              <a:rPr lang="sv-SE" dirty="0">
                <a:effectLst/>
                <a:latin typeface="Calibri" panose="020F0502020204030204" pitchFamily="34" charset="0"/>
                <a:ea typeface="Calibri" panose="020F0502020204030204" pitchFamily="34" charset="0"/>
                <a:cs typeface="Calibri" panose="020F0502020204030204" pitchFamily="34" charset="0"/>
              </a:rPr>
              <a:t>Fakturerat antal per artikel matchas mot antalet som inlevererats för artikeln. </a:t>
            </a:r>
            <a:endParaRPr lang="sv-S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Platshållare för datum 1">
            <a:extLst>
              <a:ext uri="{FF2B5EF4-FFF2-40B4-BE49-F238E27FC236}">
                <a16:creationId xmlns:a16="http://schemas.microsoft.com/office/drawing/2014/main" id="{9A812790-CDF7-69DF-ABD0-F0382FA6DB65}"/>
              </a:ext>
            </a:extLst>
          </p:cNvPr>
          <p:cNvSpPr>
            <a:spLocks noGrp="1"/>
          </p:cNvSpPr>
          <p:nvPr>
            <p:ph type="dt" sz="half" idx="14"/>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2025-09-30</a:t>
            </a:fld>
            <a:endParaRPr lang="sv-SE"/>
          </a:p>
        </p:txBody>
      </p:sp>
      <p:sp>
        <p:nvSpPr>
          <p:cNvPr id="8" name="textruta 7">
            <a:extLst>
              <a:ext uri="{FF2B5EF4-FFF2-40B4-BE49-F238E27FC236}">
                <a16:creationId xmlns:a16="http://schemas.microsoft.com/office/drawing/2014/main" id="{6A723DAD-C8F3-A56A-24E0-0C4BE6FEDD87}"/>
              </a:ext>
            </a:extLst>
          </p:cNvPr>
          <p:cNvSpPr txBox="1"/>
          <p:nvPr/>
        </p:nvSpPr>
        <p:spPr>
          <a:xfrm>
            <a:off x="793486" y="1150532"/>
            <a:ext cx="6978914" cy="375552"/>
          </a:xfrm>
          <a:prstGeom prst="rect">
            <a:avLst/>
          </a:prstGeom>
          <a:noFill/>
        </p:spPr>
        <p:txBody>
          <a:bodyPr wrap="square">
            <a:spAutoFit/>
          </a:bodyPr>
          <a:lstStyle/>
          <a:p>
            <a:pPr>
              <a:lnSpc>
                <a:spcPct val="107000"/>
              </a:lnSpc>
              <a:spcAft>
                <a:spcPts val="800"/>
              </a:spcAft>
            </a:pPr>
            <a:r>
              <a:rPr lang="sv-SE" sz="1800" dirty="0">
                <a:latin typeface="Calibri" panose="020F0502020204030204" pitchFamily="34" charset="0"/>
                <a:ea typeface="Calibri" panose="020F0502020204030204" pitchFamily="34" charset="0"/>
                <a:cs typeface="Calibri" panose="020F0502020204030204" pitchFamily="34" charset="0"/>
              </a:rPr>
              <a:t>För mer info läs:</a:t>
            </a:r>
            <a:r>
              <a:rPr lang="sv-SE" dirty="0">
                <a:latin typeface="Calibri" panose="020F0502020204030204" pitchFamily="34" charset="0"/>
                <a:ea typeface="Calibri" panose="020F0502020204030204" pitchFamily="34" charset="0"/>
                <a:cs typeface="Times New Roman" panose="02020603050405020304" pitchFamily="18" charset="0"/>
              </a:rPr>
              <a:t> </a:t>
            </a:r>
            <a:r>
              <a:rPr lang="sv-SE" sz="1800" dirty="0">
                <a:latin typeface="Calibri" panose="020F0502020204030204" pitchFamily="34" charset="0"/>
                <a:ea typeface="Calibri" panose="020F0502020204030204" pitchFamily="34" charset="0"/>
                <a:cs typeface="Calibri" panose="020F0502020204030204" pitchFamily="34" charset="0"/>
                <a:hlinkClick r:id="rId3"/>
              </a:rPr>
              <a:t>Inkommen faktura för manuell ordermatchning.</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a:extLst>
              <a:ext uri="{FF2B5EF4-FFF2-40B4-BE49-F238E27FC236}">
                <a16:creationId xmlns:a16="http://schemas.microsoft.com/office/drawing/2014/main" id="{2CE92E54-ED92-EEB1-3AAE-0B5F4851F3CB}"/>
              </a:ext>
            </a:extLst>
          </p:cNvPr>
          <p:cNvPicPr>
            <a:picLocks noChangeAspect="1"/>
          </p:cNvPicPr>
          <p:nvPr/>
        </p:nvPicPr>
        <p:blipFill>
          <a:blip r:embed="rId4"/>
          <a:stretch>
            <a:fillRect/>
          </a:stretch>
        </p:blipFill>
        <p:spPr>
          <a:xfrm>
            <a:off x="156697" y="1709915"/>
            <a:ext cx="10134600" cy="1274448"/>
          </a:xfrm>
          <a:prstGeom prst="rect">
            <a:avLst/>
          </a:prstGeom>
        </p:spPr>
      </p:pic>
    </p:spTree>
    <p:extLst>
      <p:ext uri="{BB962C8B-B14F-4D97-AF65-F5344CB8AC3E}">
        <p14:creationId xmlns:p14="http://schemas.microsoft.com/office/powerpoint/2010/main" val="3763704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4CB4090-5FE5-5559-76A5-7CDBE9404B09}"/>
              </a:ext>
            </a:extLst>
          </p:cNvPr>
          <p:cNvSpPr>
            <a:spLocks noGrp="1"/>
          </p:cNvSpPr>
          <p:nvPr>
            <p:ph type="title"/>
          </p:nvPr>
        </p:nvSpPr>
        <p:spPr>
          <a:xfrm>
            <a:off x="1100667" y="425716"/>
            <a:ext cx="8642350" cy="593459"/>
          </a:xfrm>
        </p:spPr>
        <p:txBody>
          <a:bodyPr/>
          <a:lstStyle/>
          <a:p>
            <a:r>
              <a:rPr lang="sv-SE" dirty="0">
                <a:solidFill>
                  <a:schemeClr val="accent2"/>
                </a:solidFill>
                <a:latin typeface="Calibri" panose="020F0502020204030204" pitchFamily="34" charset="0"/>
                <a:cs typeface="Calibri" panose="020F0502020204030204" pitchFamily="34" charset="0"/>
              </a:rPr>
              <a:t>Fakturastatus: Granskning ej utförd (ordermatch) </a:t>
            </a:r>
          </a:p>
        </p:txBody>
      </p:sp>
      <p:sp>
        <p:nvSpPr>
          <p:cNvPr id="3" name="Platshållare för innehåll 2">
            <a:extLst>
              <a:ext uri="{FF2B5EF4-FFF2-40B4-BE49-F238E27FC236}">
                <a16:creationId xmlns:a16="http://schemas.microsoft.com/office/drawing/2014/main" id="{DFC31DDA-27F4-392B-2C66-EE4A58218A9F}"/>
              </a:ext>
            </a:extLst>
          </p:cNvPr>
          <p:cNvSpPr>
            <a:spLocks noGrp="1"/>
          </p:cNvSpPr>
          <p:nvPr>
            <p:ph sz="quarter" idx="13"/>
          </p:nvPr>
        </p:nvSpPr>
        <p:spPr>
          <a:xfrm>
            <a:off x="1100667" y="1715521"/>
            <a:ext cx="8650817" cy="1806612"/>
          </a:xfrm>
        </p:spPr>
        <p:txBody>
          <a:bodyPr/>
          <a:lstStyle/>
          <a:p>
            <a:pPr>
              <a:lnSpc>
                <a:spcPct val="107000"/>
              </a:lnSpc>
              <a:spcAft>
                <a:spcPts val="8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Om matchningen av fakturan mot ordern och inleveransen stämmer går fakturan automatiskt vidare i flödet och behöver inte hanteras av dig som beställare.</a:t>
            </a:r>
          </a:p>
          <a:p>
            <a:pPr>
              <a:lnSpc>
                <a:spcPct val="107000"/>
              </a:lnSpc>
              <a:spcAft>
                <a:spcPts val="8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 Om fakturan inte matchar innehållsmässigt eller om inleverans inte registrerats för ordern kommer fakturan stanna hos dig som beställare för hantering. Fakturan får då status "Granskning ej utförd (ordermatch)". </a:t>
            </a:r>
          </a:p>
        </p:txBody>
      </p:sp>
      <p:sp>
        <p:nvSpPr>
          <p:cNvPr id="4" name="Platshållare för datum 3">
            <a:extLst>
              <a:ext uri="{FF2B5EF4-FFF2-40B4-BE49-F238E27FC236}">
                <a16:creationId xmlns:a16="http://schemas.microsoft.com/office/drawing/2014/main" id="{1185466A-69B7-A579-D054-C2BF99290E23}"/>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6" name="Bildobjekt 5">
            <a:extLst>
              <a:ext uri="{FF2B5EF4-FFF2-40B4-BE49-F238E27FC236}">
                <a16:creationId xmlns:a16="http://schemas.microsoft.com/office/drawing/2014/main" id="{116E2114-5691-E040-8E00-18F46FB9E31A}"/>
              </a:ext>
            </a:extLst>
          </p:cNvPr>
          <p:cNvPicPr>
            <a:picLocks noChangeAspect="1"/>
          </p:cNvPicPr>
          <p:nvPr/>
        </p:nvPicPr>
        <p:blipFill>
          <a:blip r:embed="rId3"/>
          <a:stretch>
            <a:fillRect/>
          </a:stretch>
        </p:blipFill>
        <p:spPr>
          <a:xfrm>
            <a:off x="248502" y="3429000"/>
            <a:ext cx="10346679" cy="2653795"/>
          </a:xfrm>
          <a:prstGeom prst="rect">
            <a:avLst/>
          </a:prstGeom>
        </p:spPr>
      </p:pic>
      <p:sp>
        <p:nvSpPr>
          <p:cNvPr id="10" name="Ellips 9">
            <a:extLst>
              <a:ext uri="{FF2B5EF4-FFF2-40B4-BE49-F238E27FC236}">
                <a16:creationId xmlns:a16="http://schemas.microsoft.com/office/drawing/2014/main" id="{9638FB5B-0CE0-E916-E0A1-C391FDAC9393}"/>
              </a:ext>
            </a:extLst>
          </p:cNvPr>
          <p:cNvSpPr/>
          <p:nvPr/>
        </p:nvSpPr>
        <p:spPr>
          <a:xfrm>
            <a:off x="8983344" y="3780692"/>
            <a:ext cx="1532256" cy="437787"/>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6286696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E233769D-438F-1284-37D4-434978B9B27C}"/>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3" name="Rubrik 1">
            <a:extLst>
              <a:ext uri="{FF2B5EF4-FFF2-40B4-BE49-F238E27FC236}">
                <a16:creationId xmlns:a16="http://schemas.microsoft.com/office/drawing/2014/main" id="{2F17BB76-359A-FF06-5E49-0208958C200E}"/>
              </a:ext>
            </a:extLst>
          </p:cNvPr>
          <p:cNvSpPr txBox="1">
            <a:spLocks/>
          </p:cNvSpPr>
          <p:nvPr/>
        </p:nvSpPr>
        <p:spPr>
          <a:xfrm>
            <a:off x="716859" y="378417"/>
            <a:ext cx="9562571" cy="1047750"/>
          </a:xfrm>
          <a:prstGeom prst="rect">
            <a:avLst/>
          </a:prstGeom>
        </p:spPr>
        <p:txBody>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dirty="0">
                <a:solidFill>
                  <a:schemeClr val="accent2"/>
                </a:solidFill>
                <a:latin typeface="Calibri" panose="020F0502020204030204" pitchFamily="34" charset="0"/>
                <a:cs typeface="Calibri" panose="020F0502020204030204" pitchFamily="34" charset="0"/>
              </a:rPr>
              <a:t>Fakturastatus: ”Granskning ej utförd” (ordermatch) </a:t>
            </a:r>
            <a:br>
              <a:rPr lang="sv-SE" dirty="0">
                <a:solidFill>
                  <a:srgbClr val="FF0000"/>
                </a:solidFill>
              </a:rPr>
            </a:br>
            <a:endParaRPr lang="sv-SE" dirty="0">
              <a:solidFill>
                <a:srgbClr val="FF0000"/>
              </a:solidFill>
            </a:endParaRPr>
          </a:p>
        </p:txBody>
      </p:sp>
      <p:sp>
        <p:nvSpPr>
          <p:cNvPr id="6" name="textruta 5">
            <a:extLst>
              <a:ext uri="{FF2B5EF4-FFF2-40B4-BE49-F238E27FC236}">
                <a16:creationId xmlns:a16="http://schemas.microsoft.com/office/drawing/2014/main" id="{5E002DF1-32A4-9A06-CF32-A62B04FCD0B9}"/>
              </a:ext>
            </a:extLst>
          </p:cNvPr>
          <p:cNvSpPr txBox="1"/>
          <p:nvPr/>
        </p:nvSpPr>
        <p:spPr>
          <a:xfrm>
            <a:off x="716859" y="4023228"/>
            <a:ext cx="10758280" cy="2035814"/>
          </a:xfrm>
          <a:prstGeom prst="rect">
            <a:avLst/>
          </a:prstGeom>
          <a:noFill/>
        </p:spPr>
        <p:txBody>
          <a:bodyPr wrap="square">
            <a:spAutoFit/>
          </a:bodyPr>
          <a:lstStyle/>
          <a:p>
            <a:pPr marL="269875"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Fakturan hanteras för ordermatch i fliken ”Matchningsresultat”.</a:t>
            </a:r>
          </a:p>
          <a:p>
            <a:pPr marL="269875"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ordermatchning genomförs kan fakturan hämta konteringen från order. </a:t>
            </a:r>
            <a:br>
              <a:rPr lang="sv-SE" dirty="0">
                <a:latin typeface="Calibri" panose="020F0502020204030204" pitchFamily="34" charset="0"/>
                <a:cs typeface="Calibri" panose="020F0502020204030204" pitchFamily="34" charset="0"/>
              </a:rPr>
            </a:br>
            <a:r>
              <a:rPr lang="sv-SE" dirty="0">
                <a:latin typeface="Calibri" panose="020F0502020204030204" pitchFamily="34" charset="0"/>
                <a:cs typeface="Calibri" panose="020F0502020204030204" pitchFamily="34" charset="0"/>
              </a:rPr>
              <a:t>Om detta lyckas blir knappen ”Godkänn faktura” aktiverad (blå).</a:t>
            </a:r>
          </a:p>
          <a:p>
            <a:pPr marL="269875"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Om knappen ”Godkänn faktura” inte blir aktiverad är konteringen inte komplett. </a:t>
            </a:r>
            <a:br>
              <a:rPr lang="sv-SE" dirty="0">
                <a:latin typeface="Calibri" panose="020F0502020204030204" pitchFamily="34" charset="0"/>
                <a:cs typeface="Calibri" panose="020F0502020204030204" pitchFamily="34" charset="0"/>
              </a:rPr>
            </a:br>
            <a:r>
              <a:rPr lang="sv-SE" dirty="0">
                <a:latin typeface="Calibri" panose="020F0502020204030204" pitchFamily="34" charset="0"/>
                <a:cs typeface="Calibri" panose="020F0502020204030204" pitchFamily="34" charset="0"/>
              </a:rPr>
              <a:t>Detta justeras på fliken ”Kontering”.</a:t>
            </a:r>
          </a:p>
        </p:txBody>
      </p:sp>
      <p:pic>
        <p:nvPicPr>
          <p:cNvPr id="7" name="Bildobjekt 6">
            <a:extLst>
              <a:ext uri="{FF2B5EF4-FFF2-40B4-BE49-F238E27FC236}">
                <a16:creationId xmlns:a16="http://schemas.microsoft.com/office/drawing/2014/main" id="{4D4318EB-BE60-037A-F994-675448BF9093}"/>
              </a:ext>
            </a:extLst>
          </p:cNvPr>
          <p:cNvPicPr>
            <a:picLocks noChangeAspect="1"/>
          </p:cNvPicPr>
          <p:nvPr/>
        </p:nvPicPr>
        <p:blipFill>
          <a:blip r:embed="rId3"/>
          <a:stretch>
            <a:fillRect/>
          </a:stretch>
        </p:blipFill>
        <p:spPr>
          <a:xfrm>
            <a:off x="324804" y="1186838"/>
            <a:ext cx="10346679" cy="2653795"/>
          </a:xfrm>
          <a:prstGeom prst="rect">
            <a:avLst/>
          </a:prstGeom>
        </p:spPr>
      </p:pic>
      <p:sp>
        <p:nvSpPr>
          <p:cNvPr id="10" name="Ellips 9">
            <a:extLst>
              <a:ext uri="{FF2B5EF4-FFF2-40B4-BE49-F238E27FC236}">
                <a16:creationId xmlns:a16="http://schemas.microsoft.com/office/drawing/2014/main" id="{A30E8153-F699-204D-EBCB-E769D5FA916F}"/>
              </a:ext>
            </a:extLst>
          </p:cNvPr>
          <p:cNvSpPr/>
          <p:nvPr/>
        </p:nvSpPr>
        <p:spPr>
          <a:xfrm>
            <a:off x="1714314" y="2713035"/>
            <a:ext cx="492556" cy="33789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a:extLst>
              <a:ext uri="{FF2B5EF4-FFF2-40B4-BE49-F238E27FC236}">
                <a16:creationId xmlns:a16="http://schemas.microsoft.com/office/drawing/2014/main" id="{5EC2C703-AC65-6CD6-7673-C98D7052918F}"/>
              </a:ext>
            </a:extLst>
          </p:cNvPr>
          <p:cNvSpPr/>
          <p:nvPr/>
        </p:nvSpPr>
        <p:spPr>
          <a:xfrm>
            <a:off x="8086482" y="2076940"/>
            <a:ext cx="1009650" cy="37737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8" name="Rak pilkoppling 7">
            <a:extLst>
              <a:ext uri="{FF2B5EF4-FFF2-40B4-BE49-F238E27FC236}">
                <a16:creationId xmlns:a16="http://schemas.microsoft.com/office/drawing/2014/main" id="{C9C96C7A-D6F6-7016-31D6-739C1460C8C2}"/>
              </a:ext>
            </a:extLst>
          </p:cNvPr>
          <p:cNvCxnSpPr>
            <a:cxnSpLocks/>
          </p:cNvCxnSpPr>
          <p:nvPr/>
        </p:nvCxnSpPr>
        <p:spPr>
          <a:xfrm flipH="1" flipV="1">
            <a:off x="1282262" y="2972912"/>
            <a:ext cx="2690648" cy="1111862"/>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443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844D537-68D9-F61D-4B42-83454E32B8E1}"/>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4" name="textruta 3">
            <a:extLst>
              <a:ext uri="{FF2B5EF4-FFF2-40B4-BE49-F238E27FC236}">
                <a16:creationId xmlns:a16="http://schemas.microsoft.com/office/drawing/2014/main" id="{C89D358F-00B7-2160-6A0B-7C527CA27955}"/>
              </a:ext>
            </a:extLst>
          </p:cNvPr>
          <p:cNvSpPr txBox="1"/>
          <p:nvPr/>
        </p:nvSpPr>
        <p:spPr>
          <a:xfrm>
            <a:off x="1300308" y="1325962"/>
            <a:ext cx="8747799" cy="4406719"/>
          </a:xfrm>
          <a:prstGeom prst="rect">
            <a:avLst/>
          </a:prstGeom>
          <a:noFill/>
        </p:spPr>
        <p:txBody>
          <a:bodyPr wrap="square">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Fakturor i denna status inkommer utan matchning mot order och måste därför konteras manuellt innan godkännande. Hantering av faktura genomförs i fliken ”Kontering”.</a:t>
            </a: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endParaRPr lang="sv-SE" dirty="0">
              <a:latin typeface="Calibri" panose="020F0502020204030204" pitchFamily="34" charset="0"/>
              <a:cs typeface="Calibri" panose="020F0502020204030204" pitchFamily="34" charset="0"/>
            </a:endParaRP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Kreditfakturor ska konteras med samma konto som tillhörande debetfaktura.</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konteringen är komplett blir knappen ”Godkänn faktura” aktiverad (blå).</a:t>
            </a:r>
          </a:p>
        </p:txBody>
      </p:sp>
      <p:sp>
        <p:nvSpPr>
          <p:cNvPr id="5" name="Rubrik 1">
            <a:extLst>
              <a:ext uri="{FF2B5EF4-FFF2-40B4-BE49-F238E27FC236}">
                <a16:creationId xmlns:a16="http://schemas.microsoft.com/office/drawing/2014/main" id="{630C3164-C8BC-7221-C51B-9A86CE5C1D96}"/>
              </a:ext>
            </a:extLst>
          </p:cNvPr>
          <p:cNvSpPr txBox="1">
            <a:spLocks/>
          </p:cNvSpPr>
          <p:nvPr/>
        </p:nvSpPr>
        <p:spPr>
          <a:xfrm>
            <a:off x="1300308" y="278212"/>
            <a:ext cx="8642350" cy="1047750"/>
          </a:xfrm>
          <a:prstGeom prst="rect">
            <a:avLst/>
          </a:prstGeom>
        </p:spPr>
        <p:txBody>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dirty="0">
                <a:solidFill>
                  <a:schemeClr val="accent2"/>
                </a:solidFill>
                <a:latin typeface="Calibri" panose="020F0502020204030204" pitchFamily="34" charset="0"/>
                <a:cs typeface="Calibri" panose="020F0502020204030204" pitchFamily="34" charset="0"/>
              </a:rPr>
              <a:t>Fakturastatus: ”Granskning ej utförd”</a:t>
            </a:r>
            <a:br>
              <a:rPr lang="sv-SE" dirty="0">
                <a:solidFill>
                  <a:srgbClr val="FF0000"/>
                </a:solidFill>
              </a:rPr>
            </a:br>
            <a:endParaRPr lang="sv-SE" dirty="0">
              <a:solidFill>
                <a:srgbClr val="FF0000"/>
              </a:solidFill>
            </a:endParaRPr>
          </a:p>
        </p:txBody>
      </p:sp>
      <p:pic>
        <p:nvPicPr>
          <p:cNvPr id="9" name="Bildobjekt 8">
            <a:extLst>
              <a:ext uri="{FF2B5EF4-FFF2-40B4-BE49-F238E27FC236}">
                <a16:creationId xmlns:a16="http://schemas.microsoft.com/office/drawing/2014/main" id="{B8F69BE3-A276-BACB-57D1-8CD738967A56}"/>
              </a:ext>
            </a:extLst>
          </p:cNvPr>
          <p:cNvPicPr>
            <a:picLocks noChangeAspect="1"/>
          </p:cNvPicPr>
          <p:nvPr/>
        </p:nvPicPr>
        <p:blipFill>
          <a:blip r:embed="rId2"/>
          <a:srcRect t="39516" b="-1"/>
          <a:stretch/>
        </p:blipFill>
        <p:spPr>
          <a:xfrm>
            <a:off x="1538654" y="3163967"/>
            <a:ext cx="7444154" cy="1688117"/>
          </a:xfrm>
          <a:prstGeom prst="rect">
            <a:avLst/>
          </a:prstGeom>
        </p:spPr>
      </p:pic>
      <p:pic>
        <p:nvPicPr>
          <p:cNvPr id="10" name="Bildobjekt 9">
            <a:extLst>
              <a:ext uri="{FF2B5EF4-FFF2-40B4-BE49-F238E27FC236}">
                <a16:creationId xmlns:a16="http://schemas.microsoft.com/office/drawing/2014/main" id="{EDBD816C-7357-95D2-0122-E736168A04E6}"/>
              </a:ext>
            </a:extLst>
          </p:cNvPr>
          <p:cNvPicPr>
            <a:picLocks noChangeAspect="1"/>
          </p:cNvPicPr>
          <p:nvPr/>
        </p:nvPicPr>
        <p:blipFill>
          <a:blip r:embed="rId2"/>
          <a:srcRect l="75000" t="-2012" b="60484"/>
          <a:stretch/>
        </p:blipFill>
        <p:spPr>
          <a:xfrm>
            <a:off x="7121768" y="2004917"/>
            <a:ext cx="1861039" cy="1159050"/>
          </a:xfrm>
          <a:prstGeom prst="rect">
            <a:avLst/>
          </a:prstGeom>
        </p:spPr>
      </p:pic>
      <p:cxnSp>
        <p:nvCxnSpPr>
          <p:cNvPr id="3" name="Rak pilkoppling 2">
            <a:extLst>
              <a:ext uri="{FF2B5EF4-FFF2-40B4-BE49-F238E27FC236}">
                <a16:creationId xmlns:a16="http://schemas.microsoft.com/office/drawing/2014/main" id="{7AA9AB94-83CF-D873-5E72-72A806973A60}"/>
              </a:ext>
            </a:extLst>
          </p:cNvPr>
          <p:cNvCxnSpPr>
            <a:cxnSpLocks/>
          </p:cNvCxnSpPr>
          <p:nvPr/>
        </p:nvCxnSpPr>
        <p:spPr>
          <a:xfrm flipH="1">
            <a:off x="2724185" y="2004917"/>
            <a:ext cx="3659030" cy="1307095"/>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
        <p:nvSpPr>
          <p:cNvPr id="7" name="Ellips 6">
            <a:extLst>
              <a:ext uri="{FF2B5EF4-FFF2-40B4-BE49-F238E27FC236}">
                <a16:creationId xmlns:a16="http://schemas.microsoft.com/office/drawing/2014/main" id="{27A79A80-A026-8896-6973-EC0DB65DCF36}"/>
              </a:ext>
            </a:extLst>
          </p:cNvPr>
          <p:cNvSpPr/>
          <p:nvPr/>
        </p:nvSpPr>
        <p:spPr>
          <a:xfrm>
            <a:off x="6930425" y="2620108"/>
            <a:ext cx="1070575" cy="430822"/>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210020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97FAF19-A7F7-DFB7-5588-FDB6112DC7B3}"/>
              </a:ext>
            </a:extLst>
          </p:cNvPr>
          <p:cNvSpPr>
            <a:spLocks noGrp="1"/>
          </p:cNvSpPr>
          <p:nvPr>
            <p:ph type="title"/>
          </p:nvPr>
        </p:nvSpPr>
        <p:spPr>
          <a:xfrm>
            <a:off x="1092200" y="136525"/>
            <a:ext cx="8642350" cy="650239"/>
          </a:xfrm>
        </p:spPr>
        <p:txBody>
          <a:bodyPr/>
          <a:lstStyle/>
          <a:p>
            <a:r>
              <a:rPr lang="en-US" dirty="0" err="1">
                <a:solidFill>
                  <a:schemeClr val="accent2"/>
                </a:solidFill>
                <a:latin typeface="Calibri" panose="020F0502020204030204" pitchFamily="34" charset="0"/>
                <a:cs typeface="Calibri" panose="020F0502020204030204" pitchFamily="34" charset="0"/>
              </a:rPr>
              <a:t>Delegerade</a:t>
            </a:r>
            <a:r>
              <a:rPr lang="en-US" dirty="0">
                <a:solidFill>
                  <a:schemeClr val="accent2"/>
                </a:solidFill>
                <a:latin typeface="Calibri" panose="020F0502020204030204" pitchFamily="34" charset="0"/>
                <a:cs typeface="Calibri" panose="020F0502020204030204" pitchFamily="34" charset="0"/>
              </a:rPr>
              <a:t> fakturor</a:t>
            </a:r>
          </a:p>
        </p:txBody>
      </p:sp>
      <p:sp>
        <p:nvSpPr>
          <p:cNvPr id="4" name="textruta 3">
            <a:extLst>
              <a:ext uri="{FF2B5EF4-FFF2-40B4-BE49-F238E27FC236}">
                <a16:creationId xmlns:a16="http://schemas.microsoft.com/office/drawing/2014/main" id="{BD391CEA-35AB-69BD-F673-81825FF89F17}"/>
              </a:ext>
            </a:extLst>
          </p:cNvPr>
          <p:cNvSpPr txBox="1"/>
          <p:nvPr/>
        </p:nvSpPr>
        <p:spPr>
          <a:xfrm>
            <a:off x="1083733" y="1115301"/>
            <a:ext cx="8650817" cy="3311526"/>
          </a:xfrm>
          <a:prstGeom prst="rect">
            <a:avLst/>
          </a:prstGeom>
        </p:spPr>
        <p:txBody>
          <a:bodyPr vert="horz" lIns="0" tIns="0" rIns="0" bIns="0" rtlCol="0">
            <a:normAutofit/>
          </a:bodyPr>
          <a:lstStyle/>
          <a:p>
            <a:pPr marL="285750" lvl="0" indent="-285750">
              <a:lnSpc>
                <a:spcPct val="107000"/>
              </a:lnSpc>
              <a:spcAft>
                <a:spcPts val="800"/>
              </a:spcAft>
              <a:buFont typeface="Arial" panose="020B0604020202020204" pitchFamily="34" charset="0"/>
              <a:buChar char="•"/>
              <a:tabLst>
                <a:tab pos="457200" algn="l"/>
              </a:tabLst>
            </a:pPr>
            <a:r>
              <a:rPr lang="sv-SE" sz="1800" dirty="0">
                <a:effectLst/>
                <a:latin typeface="Calibri" panose="020F0502020204030204" pitchFamily="34" charset="0"/>
                <a:ea typeface="Calibri" panose="020F0502020204030204" pitchFamily="34" charset="0"/>
                <a:cs typeface="Times New Roman" panose="02020603050405020304" pitchFamily="18" charset="0"/>
              </a:rPr>
              <a:t>Status ”</a:t>
            </a:r>
            <a:r>
              <a:rPr lang="sv-SE" sz="1800" b="1" dirty="0">
                <a:effectLst/>
                <a:latin typeface="Calibri" panose="020F0502020204030204" pitchFamily="34" charset="0"/>
                <a:ea typeface="Calibri" panose="020F0502020204030204" pitchFamily="34" charset="0"/>
                <a:cs typeface="Times New Roman" panose="02020603050405020304" pitchFamily="18" charset="0"/>
              </a:rPr>
              <a:t>Inväntar inleverans</a:t>
            </a:r>
            <a:r>
              <a:rPr lang="sv-SE" sz="1800" dirty="0">
                <a:effectLst/>
                <a:latin typeface="Calibri" panose="020F0502020204030204" pitchFamily="34" charset="0"/>
                <a:ea typeface="Calibri" panose="020F0502020204030204" pitchFamily="34" charset="0"/>
                <a:cs typeface="Times New Roman" panose="02020603050405020304" pitchFamily="18" charset="0"/>
              </a:rPr>
              <a:t>”</a:t>
            </a: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r>
              <a:rPr lang="sv-SE" sz="1800" dirty="0">
                <a:effectLst/>
                <a:latin typeface="Calibri" panose="020F0502020204030204" pitchFamily="34" charset="0"/>
                <a:ea typeface="Calibri" panose="020F0502020204030204" pitchFamily="34" charset="0"/>
                <a:cs typeface="Times New Roman" panose="02020603050405020304" pitchFamily="18" charset="0"/>
              </a:rPr>
              <a:t>fakturan har inkommit mot en beställning som saknar inleverans. Har leverans kommit måste du registrera detta för ordern i systemet, fakturan kommer då kunna matchas och om inga avvikelser förekommer uppdateras fakturan automatiskt till status </a:t>
            </a:r>
            <a:r>
              <a:rPr lang="sv-SE" dirty="0">
                <a:latin typeface="Calibri" panose="020F0502020204030204" pitchFamily="34" charset="0"/>
                <a:ea typeface="Calibri" panose="020F0502020204030204" pitchFamily="34" charset="0"/>
                <a:cs typeface="Times New Roman" panose="02020603050405020304" pitchFamily="18" charset="0"/>
              </a:rPr>
              <a:t>”</a:t>
            </a:r>
            <a:r>
              <a:rPr lang="sv-SE" sz="1800" dirty="0">
                <a:effectLst/>
                <a:latin typeface="Calibri" panose="020F0502020204030204" pitchFamily="34" charset="0"/>
                <a:ea typeface="Calibri" panose="020F0502020204030204" pitchFamily="34" charset="0"/>
                <a:cs typeface="Times New Roman" panose="02020603050405020304" pitchFamily="18" charset="0"/>
              </a:rPr>
              <a:t>Klar” och hanteras för betalning. Om inleverans saknas 7 dagar efter att fakturan inkommit kommer den automatiskt uppdateras till status för ordermatch och kräver då manuell hantering av dig som beställare. </a:t>
            </a:r>
          </a:p>
          <a:p>
            <a:pPr marL="285750" lvl="0" indent="-285750">
              <a:lnSpc>
                <a:spcPct val="107000"/>
              </a:lnSpc>
              <a:spcAft>
                <a:spcPts val="800"/>
              </a:spcAft>
              <a:buFont typeface="Arial" panose="020B0604020202020204" pitchFamily="34" charset="0"/>
              <a:buChar char="•"/>
              <a:tabLst>
                <a:tab pos="457200" algn="l"/>
              </a:tabLst>
            </a:pPr>
            <a:r>
              <a:rPr lang="sv-SE" sz="1800" dirty="0">
                <a:effectLst/>
                <a:latin typeface="Calibri" panose="020F0502020204030204" pitchFamily="34" charset="0"/>
                <a:ea typeface="Calibri" panose="020F0502020204030204" pitchFamily="34" charset="0"/>
                <a:cs typeface="Times New Roman" panose="02020603050405020304" pitchFamily="18" charset="0"/>
              </a:rPr>
              <a:t>Status ”</a:t>
            </a:r>
            <a:r>
              <a:rPr lang="sv-SE" sz="1800" b="1" dirty="0">
                <a:effectLst/>
                <a:latin typeface="Calibri" panose="020F0502020204030204" pitchFamily="34" charset="0"/>
                <a:ea typeface="Calibri" panose="020F0502020204030204" pitchFamily="34" charset="0"/>
                <a:cs typeface="Times New Roman" panose="02020603050405020304" pitchFamily="18" charset="0"/>
              </a:rPr>
              <a:t>Granskning ej utförd (ordermatch)</a:t>
            </a:r>
            <a:r>
              <a:rPr lang="sv-SE" sz="1800" dirty="0">
                <a:effectLst/>
                <a:latin typeface="Calibri" panose="020F0502020204030204" pitchFamily="34" charset="0"/>
                <a:ea typeface="Calibri" panose="020F0502020204030204" pitchFamily="34" charset="0"/>
                <a:cs typeface="Times New Roman" panose="02020603050405020304" pitchFamily="18" charset="0"/>
              </a:rPr>
              <a:t>”</a:t>
            </a:r>
            <a:r>
              <a:rPr lang="sv-SE" sz="1800" b="1" dirty="0">
                <a:effectLst/>
                <a:latin typeface="Calibri" panose="020F0502020204030204" pitchFamily="34" charset="0"/>
                <a:ea typeface="Calibri" panose="020F0502020204030204" pitchFamily="34" charset="0"/>
                <a:cs typeface="Times New Roman" panose="02020603050405020304" pitchFamily="18" charset="0"/>
              </a:rPr>
              <a:t>: </a:t>
            </a:r>
            <a:r>
              <a:rPr lang="sv-SE" sz="1800" dirty="0">
                <a:effectLst/>
                <a:latin typeface="Calibri" panose="020F0502020204030204" pitchFamily="34" charset="0"/>
                <a:ea typeface="Calibri" panose="020F0502020204030204" pitchFamily="34" charset="0"/>
                <a:cs typeface="Times New Roman" panose="02020603050405020304" pitchFamily="18" charset="0"/>
              </a:rPr>
              <a:t>Genom att ställa muspekaren över statusen visas information om fakturan ligger tilldelad dig som ansvarig användare eller om du tilldelats den via delegering. </a:t>
            </a:r>
          </a:p>
        </p:txBody>
      </p:sp>
      <p:sp>
        <p:nvSpPr>
          <p:cNvPr id="2" name="Platshållare för datum 1">
            <a:extLst>
              <a:ext uri="{FF2B5EF4-FFF2-40B4-BE49-F238E27FC236}">
                <a16:creationId xmlns:a16="http://schemas.microsoft.com/office/drawing/2014/main" id="{412A4366-C984-0460-F755-63BF29EC02EA}"/>
              </a:ext>
            </a:extLst>
          </p:cNvPr>
          <p:cNvSpPr>
            <a:spLocks noGrp="1"/>
          </p:cNvSpPr>
          <p:nvPr>
            <p:ph type="dt" sz="half" idx="14"/>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2025-09-30</a:t>
            </a:fld>
            <a:endParaRPr lang="sv-SE"/>
          </a:p>
        </p:txBody>
      </p:sp>
      <p:sp>
        <p:nvSpPr>
          <p:cNvPr id="10" name="textruta 9">
            <a:extLst>
              <a:ext uri="{FF2B5EF4-FFF2-40B4-BE49-F238E27FC236}">
                <a16:creationId xmlns:a16="http://schemas.microsoft.com/office/drawing/2014/main" id="{C16F9EF1-A751-E919-0F8D-07A7FCA081A9}"/>
              </a:ext>
            </a:extLst>
          </p:cNvPr>
          <p:cNvSpPr txBox="1"/>
          <p:nvPr/>
        </p:nvSpPr>
        <p:spPr>
          <a:xfrm>
            <a:off x="1092200" y="5530959"/>
            <a:ext cx="8533562" cy="968278"/>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tabLst>
                <a:tab pos="457200" algn="l"/>
              </a:tabLst>
            </a:pPr>
            <a:r>
              <a:rPr lang="sv-SE" dirty="0">
                <a:latin typeface="Calibri" panose="020F0502020204030204" pitchFamily="34" charset="0"/>
                <a:cs typeface="Calibri" panose="020F0502020204030204" pitchFamily="34" charset="0"/>
              </a:rPr>
              <a:t>Ställ muspekaren för kolumnen ”Status”. En </a:t>
            </a:r>
            <a:r>
              <a:rPr lang="sv-SE" dirty="0" err="1">
                <a:latin typeface="Calibri" panose="020F0502020204030204" pitchFamily="34" charset="0"/>
                <a:cs typeface="Calibri" panose="020F0502020204030204" pitchFamily="34" charset="0"/>
              </a:rPr>
              <a:t>drop</a:t>
            </a:r>
            <a:r>
              <a:rPr lang="sv-SE" dirty="0">
                <a:latin typeface="Calibri" panose="020F0502020204030204" pitchFamily="34" charset="0"/>
                <a:cs typeface="Calibri" panose="020F0502020204030204" pitchFamily="34" charset="0"/>
              </a:rPr>
              <a:t>-list med tilldelade användare visas och du kan här kontrollera om fakturan ligger hos dig som huvudansvarig eller via delegering samt vilka andra som eventuellt har fakturan hos sig.</a:t>
            </a:r>
          </a:p>
        </p:txBody>
      </p:sp>
      <p:cxnSp>
        <p:nvCxnSpPr>
          <p:cNvPr id="11" name="Rak pilkoppling 10">
            <a:extLst>
              <a:ext uri="{FF2B5EF4-FFF2-40B4-BE49-F238E27FC236}">
                <a16:creationId xmlns:a16="http://schemas.microsoft.com/office/drawing/2014/main" id="{64DCB082-293E-7DC5-A115-85A492637229}"/>
              </a:ext>
            </a:extLst>
          </p:cNvPr>
          <p:cNvCxnSpPr>
            <a:cxnSpLocks/>
          </p:cNvCxnSpPr>
          <p:nvPr/>
        </p:nvCxnSpPr>
        <p:spPr>
          <a:xfrm flipV="1">
            <a:off x="4734695" y="4803008"/>
            <a:ext cx="980305" cy="808037"/>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pic>
        <p:nvPicPr>
          <p:cNvPr id="7" name="Bildobjekt 6">
            <a:extLst>
              <a:ext uri="{FF2B5EF4-FFF2-40B4-BE49-F238E27FC236}">
                <a16:creationId xmlns:a16="http://schemas.microsoft.com/office/drawing/2014/main" id="{6359BB39-8928-017F-1076-BBE28271A31B}"/>
              </a:ext>
            </a:extLst>
          </p:cNvPr>
          <p:cNvPicPr>
            <a:picLocks noChangeAspect="1"/>
          </p:cNvPicPr>
          <p:nvPr/>
        </p:nvPicPr>
        <p:blipFill>
          <a:blip r:embed="rId3"/>
          <a:stretch>
            <a:fillRect/>
          </a:stretch>
        </p:blipFill>
        <p:spPr>
          <a:xfrm>
            <a:off x="291673" y="4015269"/>
            <a:ext cx="11239349" cy="787739"/>
          </a:xfrm>
          <a:prstGeom prst="rect">
            <a:avLst/>
          </a:prstGeom>
        </p:spPr>
      </p:pic>
      <p:sp>
        <p:nvSpPr>
          <p:cNvPr id="12" name="textruta 11">
            <a:extLst>
              <a:ext uri="{FF2B5EF4-FFF2-40B4-BE49-F238E27FC236}">
                <a16:creationId xmlns:a16="http://schemas.microsoft.com/office/drawing/2014/main" id="{9DCE0332-B334-46D7-7503-45150D5B6CA7}"/>
              </a:ext>
            </a:extLst>
          </p:cNvPr>
          <p:cNvSpPr txBox="1"/>
          <p:nvPr/>
        </p:nvSpPr>
        <p:spPr>
          <a:xfrm>
            <a:off x="7782295" y="4468862"/>
            <a:ext cx="552812" cy="92333"/>
          </a:xfrm>
          <a:prstGeom prst="rect">
            <a:avLst/>
          </a:prstGeom>
          <a:solidFill>
            <a:schemeClr val="bg1"/>
          </a:solidFill>
        </p:spPr>
        <p:txBody>
          <a:bodyPr wrap="square" lIns="0" tIns="0" rIns="0" bIns="0" rtlCol="0">
            <a:spAutoFit/>
          </a:bodyPr>
          <a:lstStyle/>
          <a:p>
            <a:pPr algn="l"/>
            <a:r>
              <a:rPr lang="sv-SE" sz="600" dirty="0">
                <a:solidFill>
                  <a:schemeClr val="tx2">
                    <a:lumMod val="50000"/>
                    <a:lumOff val="50000"/>
                  </a:schemeClr>
                </a:solidFill>
              </a:rPr>
              <a:t>Kafsson</a:t>
            </a:r>
          </a:p>
        </p:txBody>
      </p:sp>
      <p:sp>
        <p:nvSpPr>
          <p:cNvPr id="6" name="Ellips 5">
            <a:extLst>
              <a:ext uri="{FF2B5EF4-FFF2-40B4-BE49-F238E27FC236}">
                <a16:creationId xmlns:a16="http://schemas.microsoft.com/office/drawing/2014/main" id="{45CCA0AB-2B89-A742-D315-4E902CB57FAF}"/>
              </a:ext>
            </a:extLst>
          </p:cNvPr>
          <p:cNvSpPr/>
          <p:nvPr/>
        </p:nvSpPr>
        <p:spPr>
          <a:xfrm>
            <a:off x="6373954" y="4343187"/>
            <a:ext cx="1864437" cy="284436"/>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917707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0528444-6F0A-9BB5-018B-305FAD8EDCF1}"/>
              </a:ext>
            </a:extLst>
          </p:cNvPr>
          <p:cNvSpPr>
            <a:spLocks noGrp="1"/>
          </p:cNvSpPr>
          <p:nvPr>
            <p:ph type="title"/>
          </p:nvPr>
        </p:nvSpPr>
        <p:spPr>
          <a:xfrm>
            <a:off x="772193" y="462870"/>
            <a:ext cx="8642350" cy="574409"/>
          </a:xfrm>
        </p:spPr>
        <p:txBody>
          <a:bodyPr/>
          <a:lstStyle/>
          <a:p>
            <a:r>
              <a:rPr lang="sv-SE" dirty="0">
                <a:solidFill>
                  <a:schemeClr val="accent2"/>
                </a:solidFill>
                <a:latin typeface="Calibri" panose="020F0502020204030204" pitchFamily="34" charset="0"/>
                <a:cs typeface="Calibri" panose="020F0502020204030204" pitchFamily="34" charset="0"/>
              </a:rPr>
              <a:t>Hantera en faktura med avvikelser</a:t>
            </a:r>
          </a:p>
        </p:txBody>
      </p:sp>
      <p:sp>
        <p:nvSpPr>
          <p:cNvPr id="4" name="Platshållare för datum 3">
            <a:extLst>
              <a:ext uri="{FF2B5EF4-FFF2-40B4-BE49-F238E27FC236}">
                <a16:creationId xmlns:a16="http://schemas.microsoft.com/office/drawing/2014/main" id="{44088053-C8A8-5320-34B7-179D632FBC82}"/>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3" name="textruta 2">
            <a:extLst>
              <a:ext uri="{FF2B5EF4-FFF2-40B4-BE49-F238E27FC236}">
                <a16:creationId xmlns:a16="http://schemas.microsoft.com/office/drawing/2014/main" id="{5149353C-4041-F108-9536-8D2FF1235666}"/>
              </a:ext>
            </a:extLst>
          </p:cNvPr>
          <p:cNvSpPr txBox="1"/>
          <p:nvPr/>
        </p:nvSpPr>
        <p:spPr>
          <a:xfrm>
            <a:off x="680225" y="1634479"/>
            <a:ext cx="8310386" cy="3369449"/>
          </a:xfrm>
          <a:prstGeom prst="rect">
            <a:avLst/>
          </a:prstGeom>
          <a:noFill/>
        </p:spPr>
        <p:txBody>
          <a:bodyPr wrap="square" lIns="91440" tIns="45720" rIns="91440" bIns="45720" anchor="t">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För att se fakturans innehåll dubbelklickar du på raden i listvyn. Fakturafliken "Matchningsresultat" öppnas då automatiskt. Det är i första hand denna flik som ska kontrolleras i samband med ordermatchningen. Den eller de avvikelser som förekommer på fakturan visas med röda markeringar. Fakturan innehåller också en informationstext om ett felmeddelande som förklarar varför den inte hanteras vidare automatiskt. Eventuellt felmeddelande visas med symbolen: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Kontrollera också om det finns röda markeringar på fakturaraderna som förtydligar felet som beskrivs i meddelandet. Det är raderna med röda markeringar som måste hanteras för att fakturan ska kunna gå vidare i flödet.</a:t>
            </a:r>
          </a:p>
          <a:p>
            <a:pPr>
              <a:lnSpc>
                <a:spcPct val="107000"/>
              </a:lnSpc>
              <a:spcAft>
                <a:spcPts val="800"/>
              </a:spcAft>
            </a:pPr>
            <a:endParaRPr lang="sv-SE" dirty="0">
              <a:latin typeface="Times New Roman"/>
              <a:ea typeface="Calibri" panose="020F0502020204030204" pitchFamily="34" charset="0"/>
              <a:cs typeface="Calibri"/>
            </a:endParaRPr>
          </a:p>
        </p:txBody>
      </p:sp>
      <p:pic>
        <p:nvPicPr>
          <p:cNvPr id="5" name="Bildobjekt 4">
            <a:extLst>
              <a:ext uri="{FF2B5EF4-FFF2-40B4-BE49-F238E27FC236}">
                <a16:creationId xmlns:a16="http://schemas.microsoft.com/office/drawing/2014/main" id="{1B1B14C8-A0A0-CEB4-3477-3584EEB62044}"/>
              </a:ext>
            </a:extLst>
          </p:cNvPr>
          <p:cNvPicPr>
            <a:picLocks noChangeAspect="1"/>
          </p:cNvPicPr>
          <p:nvPr/>
        </p:nvPicPr>
        <p:blipFill rotWithShape="1">
          <a:blip r:embed="rId2"/>
          <a:srcRect t="27309"/>
          <a:stretch/>
        </p:blipFill>
        <p:spPr>
          <a:xfrm>
            <a:off x="7394034" y="3126548"/>
            <a:ext cx="504825" cy="401586"/>
          </a:xfrm>
          <a:prstGeom prst="rect">
            <a:avLst/>
          </a:prstGeom>
        </p:spPr>
      </p:pic>
    </p:spTree>
    <p:extLst>
      <p:ext uri="{BB962C8B-B14F-4D97-AF65-F5344CB8AC3E}">
        <p14:creationId xmlns:p14="http://schemas.microsoft.com/office/powerpoint/2010/main" val="22694698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B68EBB9-A13A-687B-FCF0-9AFC89E70E85}"/>
              </a:ext>
            </a:extLst>
          </p:cNvPr>
          <p:cNvSpPr>
            <a:spLocks noGrp="1"/>
          </p:cNvSpPr>
          <p:nvPr>
            <p:ph type="title"/>
          </p:nvPr>
        </p:nvSpPr>
        <p:spPr>
          <a:xfrm>
            <a:off x="802284" y="278212"/>
            <a:ext cx="8642350" cy="1047750"/>
          </a:xfrm>
        </p:spPr>
        <p:txBody>
          <a:bodyPr anchor="ctr">
            <a:normAutofit/>
          </a:bodyPr>
          <a:lstStyle/>
          <a:p>
            <a:pPr>
              <a:lnSpc>
                <a:spcPct val="90000"/>
              </a:lnSpc>
            </a:pPr>
            <a:r>
              <a:rPr lang="sv-SE" sz="3700" dirty="0">
                <a:solidFill>
                  <a:schemeClr val="accent2"/>
                </a:solidFill>
                <a:latin typeface="Calibri" panose="020F0502020204030204" pitchFamily="34" charset="0"/>
                <a:cs typeface="Calibri" panose="020F0502020204030204" pitchFamily="34" charset="0"/>
              </a:rPr>
              <a:t>A</a:t>
            </a:r>
            <a:r>
              <a:rPr lang="sv-SE" sz="3700" dirty="0">
                <a:solidFill>
                  <a:schemeClr val="accent2"/>
                </a:solidFill>
                <a:effectLst/>
                <a:latin typeface="Calibri" panose="020F0502020204030204" pitchFamily="34" charset="0"/>
                <a:cs typeface="Calibri" panose="020F0502020204030204" pitchFamily="34" charset="0"/>
              </a:rPr>
              <a:t>vvikelse: saknad/otillräcklig inleverans</a:t>
            </a:r>
            <a:br>
              <a:rPr lang="sv-SE" sz="2300" dirty="0">
                <a:effectLst/>
              </a:rPr>
            </a:br>
            <a:endParaRPr lang="sv-SE" sz="2300" dirty="0"/>
          </a:p>
        </p:txBody>
      </p:sp>
      <p:sp>
        <p:nvSpPr>
          <p:cNvPr id="3" name="textruta 2">
            <a:extLst>
              <a:ext uri="{FF2B5EF4-FFF2-40B4-BE49-F238E27FC236}">
                <a16:creationId xmlns:a16="http://schemas.microsoft.com/office/drawing/2014/main" id="{EBC7E22B-1F23-5C2C-C6E0-A4DB76651879}"/>
              </a:ext>
            </a:extLst>
          </p:cNvPr>
          <p:cNvSpPr txBox="1"/>
          <p:nvPr/>
        </p:nvSpPr>
        <p:spPr>
          <a:xfrm>
            <a:off x="799841" y="1884821"/>
            <a:ext cx="4230158" cy="3538517"/>
          </a:xfrm>
          <a:prstGeom prst="rect">
            <a:avLst/>
          </a:prstGeom>
        </p:spPr>
        <p:txBody>
          <a:bodyPr vert="horz" lIns="0" tIns="0" rIns="0" bIns="0" rtlCol="0">
            <a:normAutofit fontScale="92500" lnSpcReduction="10000"/>
          </a:bodyPr>
          <a:lstStyle/>
          <a:p>
            <a:pPr marL="342900" indent="-342900">
              <a:lnSpc>
                <a:spcPct val="90000"/>
              </a:lnSpc>
              <a:spcBef>
                <a:spcPts val="1000"/>
              </a:spcBef>
              <a:buFont typeface="Arial" panose="020B0604020202020204" pitchFamily="34" charset="0"/>
              <a:buChar char="•"/>
            </a:pPr>
            <a:r>
              <a:rPr lang="sv-SE" sz="1900" dirty="0">
                <a:latin typeface="Calibri" panose="020F0502020204030204" pitchFamily="34" charset="0"/>
                <a:cs typeface="Calibri" panose="020F0502020204030204" pitchFamily="34" charset="0"/>
              </a:rPr>
              <a:t>De vanligaste exemplen på att matchning inte kan genomföras är att fakturor där inleverans saknas eller är otillräcklig. </a:t>
            </a:r>
          </a:p>
          <a:p>
            <a:pPr marL="800100" lvl="1" indent="-342900">
              <a:lnSpc>
                <a:spcPct val="90000"/>
              </a:lnSpc>
              <a:spcBef>
                <a:spcPts val="1000"/>
              </a:spcBef>
              <a:buFont typeface="Arial" panose="020B0604020202020204" pitchFamily="34" charset="0"/>
              <a:buChar char="•"/>
            </a:pPr>
            <a:r>
              <a:rPr lang="sv-SE" sz="1900" dirty="0">
                <a:latin typeface="Calibri" panose="020F0502020204030204" pitchFamily="34" charset="0"/>
                <a:cs typeface="Calibri" panose="020F0502020204030204" pitchFamily="34" charset="0"/>
              </a:rPr>
              <a:t>Om inleverans saknas för en fakturerad artikel visas detta genom att raden är märkt med ” - ”. </a:t>
            </a:r>
            <a:br>
              <a:rPr lang="sv-SE" sz="1900" dirty="0">
                <a:latin typeface="Calibri" panose="020F0502020204030204" pitchFamily="34" charset="0"/>
                <a:cs typeface="Calibri" panose="020F0502020204030204" pitchFamily="34" charset="0"/>
              </a:rPr>
            </a:br>
            <a:r>
              <a:rPr lang="sv-SE" sz="1900" dirty="0">
                <a:latin typeface="Calibri" panose="020F0502020204030204" pitchFamily="34" charset="0"/>
                <a:cs typeface="Calibri" panose="020F0502020204030204" pitchFamily="34" charset="0"/>
              </a:rPr>
              <a:t>Strecket markerar att ingenting finns inlevererat för artikeln. </a:t>
            </a:r>
          </a:p>
          <a:p>
            <a:pPr marL="800100" lvl="1" indent="-342900">
              <a:lnSpc>
                <a:spcPct val="90000"/>
              </a:lnSpc>
              <a:spcBef>
                <a:spcPts val="1000"/>
              </a:spcBef>
              <a:buFont typeface="Arial" panose="020B0604020202020204" pitchFamily="34" charset="0"/>
              <a:buChar char="•"/>
            </a:pPr>
            <a:r>
              <a:rPr lang="sv-SE" sz="1900" dirty="0">
                <a:latin typeface="Calibri" panose="020F0502020204030204" pitchFamily="34" charset="0"/>
                <a:cs typeface="Calibri" panose="020F0502020204030204" pitchFamily="34" charset="0"/>
              </a:rPr>
              <a:t>Om den registrerade inleveransen avser färre än vad som fakturerats mot beställningen är antalet i kolumnen ”Mottaget” lägre än antalet i kolumnen ”Totalt fakturerat”.</a:t>
            </a:r>
            <a:endParaRPr lang="en-US" sz="1700" kern="1200" dirty="0"/>
          </a:p>
        </p:txBody>
      </p:sp>
      <p:sp>
        <p:nvSpPr>
          <p:cNvPr id="4" name="Platshållare för datum 3">
            <a:extLst>
              <a:ext uri="{FF2B5EF4-FFF2-40B4-BE49-F238E27FC236}">
                <a16:creationId xmlns:a16="http://schemas.microsoft.com/office/drawing/2014/main" id="{CB4CF501-C910-5716-54D2-149AC5712287}"/>
              </a:ext>
            </a:extLst>
          </p:cNvPr>
          <p:cNvSpPr>
            <a:spLocks noGrp="1"/>
          </p:cNvSpPr>
          <p:nvPr>
            <p:ph type="dt" sz="half" idx="14"/>
          </p:nvPr>
        </p:nvSpPr>
        <p:spPr>
          <a:xfrm>
            <a:off x="10901363" y="136525"/>
            <a:ext cx="908050" cy="141687"/>
          </a:xfrm>
        </p:spPr>
        <p:txBody>
          <a:bodyPr vert="horz" lIns="0" tIns="0" rIns="0" bIns="0" rtlCol="0" anchor="ctr">
            <a:normAutofit/>
          </a:bodyPr>
          <a:lstStyle/>
          <a:p>
            <a:pPr>
              <a:spcAft>
                <a:spcPts val="600"/>
              </a:spcAft>
            </a:pPr>
            <a:fld id="{094EC4B8-68CD-44A3-B172-19A87347D395}" type="datetime1">
              <a:rPr lang="sv-SE" smtClean="0"/>
              <a:pPr>
                <a:spcAft>
                  <a:spcPts val="600"/>
                </a:spcAft>
              </a:pPr>
              <a:t>2025-09-30</a:t>
            </a:fld>
            <a:endParaRPr lang="sv-SE"/>
          </a:p>
        </p:txBody>
      </p:sp>
      <p:pic>
        <p:nvPicPr>
          <p:cNvPr id="6" name="Bildobjekt 5">
            <a:extLst>
              <a:ext uri="{FF2B5EF4-FFF2-40B4-BE49-F238E27FC236}">
                <a16:creationId xmlns:a16="http://schemas.microsoft.com/office/drawing/2014/main" id="{8977A984-E0B4-2DCA-7164-A350CE8EB2B1}"/>
              </a:ext>
            </a:extLst>
          </p:cNvPr>
          <p:cNvPicPr>
            <a:picLocks noChangeAspect="1"/>
          </p:cNvPicPr>
          <p:nvPr/>
        </p:nvPicPr>
        <p:blipFill rotWithShape="1">
          <a:blip r:embed="rId2"/>
          <a:srcRect l="31978"/>
          <a:stretch/>
        </p:blipFill>
        <p:spPr>
          <a:xfrm>
            <a:off x="5845277" y="1629583"/>
            <a:ext cx="4230158" cy="3311526"/>
          </a:xfrm>
          <a:prstGeom prst="rect">
            <a:avLst/>
          </a:prstGeom>
          <a:noFill/>
        </p:spPr>
      </p:pic>
    </p:spTree>
    <p:extLst>
      <p:ext uri="{BB962C8B-B14F-4D97-AF65-F5344CB8AC3E}">
        <p14:creationId xmlns:p14="http://schemas.microsoft.com/office/powerpoint/2010/main" val="2253058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7E198EA-8EDF-8A54-BF95-233BB658CE76}"/>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4" name="textruta 3">
            <a:extLst>
              <a:ext uri="{FF2B5EF4-FFF2-40B4-BE49-F238E27FC236}">
                <a16:creationId xmlns:a16="http://schemas.microsoft.com/office/drawing/2014/main" id="{6F124C83-3221-258A-2AFF-90B4DC05B48C}"/>
              </a:ext>
            </a:extLst>
          </p:cNvPr>
          <p:cNvSpPr txBox="1"/>
          <p:nvPr/>
        </p:nvSpPr>
        <p:spPr>
          <a:xfrm>
            <a:off x="1039528" y="693019"/>
            <a:ext cx="9240252"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För att hantera fakturor mot en order där inleverans saknas eller är otillräcklig måste först den mottagna leveransen registreras på ordern. Detta görs enklast via länken ”Bekräfta inleverans” på fakturan. </a:t>
            </a:r>
          </a:p>
        </p:txBody>
      </p:sp>
      <p:sp>
        <p:nvSpPr>
          <p:cNvPr id="9" name="textruta 8">
            <a:extLst>
              <a:ext uri="{FF2B5EF4-FFF2-40B4-BE49-F238E27FC236}">
                <a16:creationId xmlns:a16="http://schemas.microsoft.com/office/drawing/2014/main" id="{860C7AE8-1479-4A52-D43C-2732D2D45291}"/>
              </a:ext>
            </a:extLst>
          </p:cNvPr>
          <p:cNvSpPr txBox="1"/>
          <p:nvPr/>
        </p:nvSpPr>
        <p:spPr>
          <a:xfrm>
            <a:off x="1039528" y="4244741"/>
            <a:ext cx="9047748" cy="2009012"/>
          </a:xfrm>
          <a:prstGeom prst="rect">
            <a:avLst/>
          </a:prstGeom>
          <a:noFill/>
        </p:spPr>
        <p:txBody>
          <a:bodyPr wrap="square" lIns="0" tIns="0" rIns="0" bIns="0" rtlCol="0">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Om leverans kommit ska du göra en inleverans på ordern. Gå därefter till fakturalistvyn genom rubriken ”Fakturor” och uppdatera sidan. Fakturan kan nu ha bytt status automatiskt om inleveransen inneburit att den nu kunnat matchas.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du öppnar fakturan ska nu det totala inlevererade antalet visas i kolumnen ”Mottaget”. Om fakturan inte gått vidare automatiskt, kontrollera om den nu fått ett nytt felmeddelande eller röd markering som behöver åtgärdas.</a:t>
            </a:r>
          </a:p>
        </p:txBody>
      </p:sp>
      <p:pic>
        <p:nvPicPr>
          <p:cNvPr id="5" name="Bildobjekt 4">
            <a:extLst>
              <a:ext uri="{FF2B5EF4-FFF2-40B4-BE49-F238E27FC236}">
                <a16:creationId xmlns:a16="http://schemas.microsoft.com/office/drawing/2014/main" id="{943A8092-8054-F9B5-A5B2-B0433040FBF7}"/>
              </a:ext>
            </a:extLst>
          </p:cNvPr>
          <p:cNvPicPr>
            <a:picLocks noChangeAspect="1"/>
          </p:cNvPicPr>
          <p:nvPr/>
        </p:nvPicPr>
        <p:blipFill>
          <a:blip r:embed="rId3"/>
          <a:stretch>
            <a:fillRect/>
          </a:stretch>
        </p:blipFill>
        <p:spPr>
          <a:xfrm>
            <a:off x="1248183" y="1718011"/>
            <a:ext cx="4648849" cy="2191056"/>
          </a:xfrm>
          <a:prstGeom prst="rect">
            <a:avLst/>
          </a:prstGeom>
        </p:spPr>
      </p:pic>
      <p:sp>
        <p:nvSpPr>
          <p:cNvPr id="6" name="textruta 5">
            <a:extLst>
              <a:ext uri="{FF2B5EF4-FFF2-40B4-BE49-F238E27FC236}">
                <a16:creationId xmlns:a16="http://schemas.microsoft.com/office/drawing/2014/main" id="{1482CDAB-5E5B-C173-4039-BA693AFA8371}"/>
              </a:ext>
            </a:extLst>
          </p:cNvPr>
          <p:cNvSpPr txBox="1"/>
          <p:nvPr/>
        </p:nvSpPr>
        <p:spPr>
          <a:xfrm>
            <a:off x="5028174" y="2103731"/>
            <a:ext cx="660448" cy="123111"/>
          </a:xfrm>
          <a:prstGeom prst="rect">
            <a:avLst/>
          </a:prstGeom>
          <a:solidFill>
            <a:schemeClr val="bg1"/>
          </a:solidFill>
        </p:spPr>
        <p:txBody>
          <a:bodyPr wrap="square" lIns="0" tIns="0" rIns="0" bIns="0" rtlCol="0">
            <a:spAutoFit/>
          </a:bodyPr>
          <a:lstStyle/>
          <a:p>
            <a:pPr algn="l"/>
            <a:r>
              <a:rPr lang="sv-SE" sz="800" dirty="0">
                <a:solidFill>
                  <a:schemeClr val="tx2">
                    <a:lumMod val="50000"/>
                    <a:lumOff val="50000"/>
                  </a:schemeClr>
                </a:solidFill>
              </a:rPr>
              <a:t>Kafsson</a:t>
            </a:r>
          </a:p>
        </p:txBody>
      </p:sp>
      <p:sp>
        <p:nvSpPr>
          <p:cNvPr id="10" name="Ellips 9">
            <a:extLst>
              <a:ext uri="{FF2B5EF4-FFF2-40B4-BE49-F238E27FC236}">
                <a16:creationId xmlns:a16="http://schemas.microsoft.com/office/drawing/2014/main" id="{3DF09567-5ED8-457D-C521-8AAE0EA11FB9}"/>
              </a:ext>
            </a:extLst>
          </p:cNvPr>
          <p:cNvSpPr/>
          <p:nvPr/>
        </p:nvSpPr>
        <p:spPr>
          <a:xfrm>
            <a:off x="4206880" y="3499338"/>
            <a:ext cx="1707736" cy="409729"/>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8018221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283C8FB0-40D8-8BFA-AF64-94982822061B}"/>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4" name="textruta 3">
            <a:extLst>
              <a:ext uri="{FF2B5EF4-FFF2-40B4-BE49-F238E27FC236}">
                <a16:creationId xmlns:a16="http://schemas.microsoft.com/office/drawing/2014/main" id="{F6403FCE-86E9-E1DD-501F-68CBBA6952E1}"/>
              </a:ext>
            </a:extLst>
          </p:cNvPr>
          <p:cNvSpPr txBox="1"/>
          <p:nvPr/>
        </p:nvSpPr>
        <p:spPr>
          <a:xfrm>
            <a:off x="994299" y="541538"/>
            <a:ext cx="9135122" cy="55399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Om fakturan behöver godkännas manuellt, kontrollera att knappen ”Godkänn faktura” aktiverats. </a:t>
            </a:r>
          </a:p>
        </p:txBody>
      </p:sp>
      <p:sp>
        <p:nvSpPr>
          <p:cNvPr id="8" name="textruta 7">
            <a:extLst>
              <a:ext uri="{FF2B5EF4-FFF2-40B4-BE49-F238E27FC236}">
                <a16:creationId xmlns:a16="http://schemas.microsoft.com/office/drawing/2014/main" id="{8A8A62EC-D672-0EA4-6294-ACA188804236}"/>
              </a:ext>
            </a:extLst>
          </p:cNvPr>
          <p:cNvSpPr txBox="1"/>
          <p:nvPr/>
        </p:nvSpPr>
        <p:spPr>
          <a:xfrm>
            <a:off x="994299" y="1900287"/>
            <a:ext cx="3339056" cy="3046988"/>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Ljusgrå färg markerar att fakturan inte är klar för godkännande:</a:t>
            </a: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br>
              <a:rPr lang="sv-SE" dirty="0">
                <a:latin typeface="Calibri" panose="020F0502020204030204" pitchFamily="34" charset="0"/>
                <a:cs typeface="Calibri" panose="020F0502020204030204" pitchFamily="34" charset="0"/>
              </a:rPr>
            </a:br>
            <a:endParaRPr lang="sv-SE" dirty="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Blå färg markerar att knappen är aktiv och fakturan klar för godkännande: </a:t>
            </a:r>
          </a:p>
        </p:txBody>
      </p:sp>
      <p:pic>
        <p:nvPicPr>
          <p:cNvPr id="5" name="Bildobjekt 4">
            <a:extLst>
              <a:ext uri="{FF2B5EF4-FFF2-40B4-BE49-F238E27FC236}">
                <a16:creationId xmlns:a16="http://schemas.microsoft.com/office/drawing/2014/main" id="{FF3ADE13-3F7A-2BB0-CE75-691CE27339E4}"/>
              </a:ext>
            </a:extLst>
          </p:cNvPr>
          <p:cNvPicPr>
            <a:picLocks noChangeAspect="1"/>
          </p:cNvPicPr>
          <p:nvPr/>
        </p:nvPicPr>
        <p:blipFill>
          <a:blip r:embed="rId3"/>
          <a:stretch>
            <a:fillRect/>
          </a:stretch>
        </p:blipFill>
        <p:spPr>
          <a:xfrm>
            <a:off x="5046898" y="1900287"/>
            <a:ext cx="3610479" cy="866896"/>
          </a:xfrm>
          <a:prstGeom prst="rect">
            <a:avLst/>
          </a:prstGeom>
        </p:spPr>
      </p:pic>
      <p:pic>
        <p:nvPicPr>
          <p:cNvPr id="9" name="Bildobjekt 8">
            <a:extLst>
              <a:ext uri="{FF2B5EF4-FFF2-40B4-BE49-F238E27FC236}">
                <a16:creationId xmlns:a16="http://schemas.microsoft.com/office/drawing/2014/main" id="{933110E6-0BFB-0B01-6271-EA09DA05DC0C}"/>
              </a:ext>
            </a:extLst>
          </p:cNvPr>
          <p:cNvPicPr>
            <a:picLocks noChangeAspect="1"/>
          </p:cNvPicPr>
          <p:nvPr/>
        </p:nvPicPr>
        <p:blipFill>
          <a:blip r:embed="rId4"/>
          <a:stretch>
            <a:fillRect/>
          </a:stretch>
        </p:blipFill>
        <p:spPr>
          <a:xfrm>
            <a:off x="5046898" y="3836676"/>
            <a:ext cx="3667637" cy="943107"/>
          </a:xfrm>
          <a:prstGeom prst="rect">
            <a:avLst/>
          </a:prstGeom>
        </p:spPr>
      </p:pic>
    </p:spTree>
    <p:extLst>
      <p:ext uri="{BB962C8B-B14F-4D97-AF65-F5344CB8AC3E}">
        <p14:creationId xmlns:p14="http://schemas.microsoft.com/office/powerpoint/2010/main" val="14503774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87206F2-FD87-3EB1-0146-00BDA9BCB947}"/>
              </a:ext>
            </a:extLst>
          </p:cNvPr>
          <p:cNvSpPr>
            <a:spLocks noGrp="1"/>
          </p:cNvSpPr>
          <p:nvPr>
            <p:ph type="title"/>
          </p:nvPr>
        </p:nvSpPr>
        <p:spPr>
          <a:xfrm>
            <a:off x="1100667" y="136525"/>
            <a:ext cx="8642350" cy="841109"/>
          </a:xfrm>
        </p:spPr>
        <p:txBody>
          <a:bodyPr/>
          <a:lstStyle/>
          <a:p>
            <a:r>
              <a:rPr lang="sv-SE" dirty="0">
                <a:solidFill>
                  <a:schemeClr val="accent2"/>
                </a:solidFill>
                <a:latin typeface="Calibri" panose="020F0502020204030204" pitchFamily="34" charset="0"/>
                <a:cs typeface="Calibri" panose="020F0502020204030204" pitchFamily="34" charset="0"/>
              </a:rPr>
              <a:t>Avvikelse: ersättningsartikel</a:t>
            </a:r>
            <a:endParaRPr lang="sv-SE" sz="1600" dirty="0">
              <a:latin typeface="Calibri" panose="020F0502020204030204" pitchFamily="34" charset="0"/>
              <a:cs typeface="Calibri" panose="020F0502020204030204" pitchFamily="34" charset="0"/>
            </a:endParaRPr>
          </a:p>
        </p:txBody>
      </p:sp>
      <p:sp>
        <p:nvSpPr>
          <p:cNvPr id="3" name="Platshållare för innehåll 2">
            <a:extLst>
              <a:ext uri="{FF2B5EF4-FFF2-40B4-BE49-F238E27FC236}">
                <a16:creationId xmlns:a16="http://schemas.microsoft.com/office/drawing/2014/main" id="{F300FF33-1B64-A23E-07F4-A5F379B0EDF7}"/>
              </a:ext>
            </a:extLst>
          </p:cNvPr>
          <p:cNvSpPr>
            <a:spLocks noGrp="1"/>
          </p:cNvSpPr>
          <p:nvPr>
            <p:ph sz="quarter" idx="13"/>
          </p:nvPr>
        </p:nvSpPr>
        <p:spPr>
          <a:xfrm>
            <a:off x="1092200" y="1113782"/>
            <a:ext cx="8650817" cy="1181928"/>
          </a:xfrm>
        </p:spPr>
        <p:txBody>
          <a:bodyPr/>
          <a:lstStyle/>
          <a:p>
            <a:pPr>
              <a:lnSpc>
                <a:spcPct val="100000"/>
              </a:lnSpc>
            </a:pPr>
            <a:r>
              <a:rPr lang="sv-SE" sz="1800" dirty="0">
                <a:effectLst/>
                <a:latin typeface="Calibri" panose="020F0502020204030204" pitchFamily="34" charset="0"/>
                <a:ea typeface="Times New Roman" panose="02020603050405020304" pitchFamily="18" charset="0"/>
                <a:cs typeface="Calibri" panose="020F0502020204030204" pitchFamily="34" charset="0"/>
              </a:rPr>
              <a:t>Fakturor som avser ersättningsartikel, alltså en likvärdig produkt som den som beställdes på ordern men med ett annat artikelnummer, stannar för manuell ordermatch. Hantering tydliggörs genom en rullist i kolumnen "Beställning":</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Platshållare för datum 3">
            <a:extLst>
              <a:ext uri="{FF2B5EF4-FFF2-40B4-BE49-F238E27FC236}">
                <a16:creationId xmlns:a16="http://schemas.microsoft.com/office/drawing/2014/main" id="{E6E8AB83-7021-9181-FAC2-02ED344FC90A}"/>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8" name="Bildobjekt 7">
            <a:extLst>
              <a:ext uri="{FF2B5EF4-FFF2-40B4-BE49-F238E27FC236}">
                <a16:creationId xmlns:a16="http://schemas.microsoft.com/office/drawing/2014/main" id="{6740AE52-4A30-05C1-DE60-CAAD0CCB01AD}"/>
              </a:ext>
            </a:extLst>
          </p:cNvPr>
          <p:cNvPicPr>
            <a:picLocks noChangeAspect="1"/>
          </p:cNvPicPr>
          <p:nvPr/>
        </p:nvPicPr>
        <p:blipFill>
          <a:blip r:embed="rId2"/>
          <a:stretch>
            <a:fillRect/>
          </a:stretch>
        </p:blipFill>
        <p:spPr>
          <a:xfrm>
            <a:off x="297869" y="2295710"/>
            <a:ext cx="9971546" cy="1209405"/>
          </a:xfrm>
          <a:prstGeom prst="rect">
            <a:avLst/>
          </a:prstGeom>
        </p:spPr>
      </p:pic>
      <p:sp>
        <p:nvSpPr>
          <p:cNvPr id="6" name="Ellips 5">
            <a:extLst>
              <a:ext uri="{FF2B5EF4-FFF2-40B4-BE49-F238E27FC236}">
                <a16:creationId xmlns:a16="http://schemas.microsoft.com/office/drawing/2014/main" id="{1861ADCD-4AB2-541E-85F3-4F11CE63F57B}"/>
              </a:ext>
            </a:extLst>
          </p:cNvPr>
          <p:cNvSpPr/>
          <p:nvPr/>
        </p:nvSpPr>
        <p:spPr>
          <a:xfrm>
            <a:off x="1922585" y="2527550"/>
            <a:ext cx="1358283" cy="248575"/>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textruta 8">
            <a:extLst>
              <a:ext uri="{FF2B5EF4-FFF2-40B4-BE49-F238E27FC236}">
                <a16:creationId xmlns:a16="http://schemas.microsoft.com/office/drawing/2014/main" id="{41B3F624-4891-EB41-D825-E1232EA7D9E1}"/>
              </a:ext>
            </a:extLst>
          </p:cNvPr>
          <p:cNvSpPr txBox="1"/>
          <p:nvPr/>
        </p:nvSpPr>
        <p:spPr>
          <a:xfrm>
            <a:off x="879233" y="2979382"/>
            <a:ext cx="1160584" cy="92333"/>
          </a:xfrm>
          <a:prstGeom prst="rect">
            <a:avLst/>
          </a:prstGeom>
          <a:solidFill>
            <a:schemeClr val="bg1"/>
          </a:solidFill>
        </p:spPr>
        <p:txBody>
          <a:bodyPr wrap="square" lIns="0" tIns="0" rIns="0" bIns="0" rtlCol="0">
            <a:spAutoFit/>
          </a:bodyPr>
          <a:lstStyle/>
          <a:p>
            <a:pPr algn="l"/>
            <a:r>
              <a:rPr lang="sv-SE" sz="600" b="1" dirty="0"/>
              <a:t>Artikelnr. 105251490</a:t>
            </a:r>
          </a:p>
        </p:txBody>
      </p:sp>
      <p:sp>
        <p:nvSpPr>
          <p:cNvPr id="12" name="textruta 11">
            <a:extLst>
              <a:ext uri="{FF2B5EF4-FFF2-40B4-BE49-F238E27FC236}">
                <a16:creationId xmlns:a16="http://schemas.microsoft.com/office/drawing/2014/main" id="{4D446F7B-C24F-48EF-FA78-6C02F525ECCD}"/>
              </a:ext>
            </a:extLst>
          </p:cNvPr>
          <p:cNvSpPr txBox="1"/>
          <p:nvPr/>
        </p:nvSpPr>
        <p:spPr>
          <a:xfrm>
            <a:off x="404449" y="2979380"/>
            <a:ext cx="386860" cy="76944"/>
          </a:xfrm>
          <a:prstGeom prst="rect">
            <a:avLst/>
          </a:prstGeom>
          <a:solidFill>
            <a:schemeClr val="bg1"/>
          </a:solidFill>
        </p:spPr>
        <p:txBody>
          <a:bodyPr wrap="square" lIns="0" tIns="0" rIns="0" bIns="0" rtlCol="0">
            <a:spAutoFit/>
          </a:bodyPr>
          <a:lstStyle/>
          <a:p>
            <a:pPr algn="l"/>
            <a:r>
              <a:rPr lang="sv-SE" sz="500" dirty="0"/>
              <a:t>105251490</a:t>
            </a:r>
          </a:p>
        </p:txBody>
      </p:sp>
    </p:spTree>
    <p:extLst>
      <p:ext uri="{BB962C8B-B14F-4D97-AF65-F5344CB8AC3E}">
        <p14:creationId xmlns:p14="http://schemas.microsoft.com/office/powerpoint/2010/main" val="9927093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771049-C179-7D26-B1A8-BBAFB2F8B016}"/>
              </a:ext>
            </a:extLst>
          </p:cNvPr>
          <p:cNvSpPr>
            <a:spLocks noGrp="1"/>
          </p:cNvSpPr>
          <p:nvPr>
            <p:ph type="title"/>
          </p:nvPr>
        </p:nvSpPr>
        <p:spPr>
          <a:xfrm>
            <a:off x="1100667" y="425716"/>
            <a:ext cx="8642350" cy="609600"/>
          </a:xfrm>
        </p:spPr>
        <p:txBody>
          <a:bodyPr/>
          <a:lstStyle/>
          <a:p>
            <a:r>
              <a:rPr lang="sv-SE">
                <a:solidFill>
                  <a:schemeClr val="accent2"/>
                </a:solidFill>
                <a:latin typeface="Calibri" panose="020F0502020204030204" pitchFamily="34" charset="0"/>
                <a:cs typeface="Calibri" panose="020F0502020204030204" pitchFamily="34" charset="0"/>
              </a:rPr>
              <a:t>Flödet från beställning till order och faktura</a:t>
            </a:r>
          </a:p>
        </p:txBody>
      </p:sp>
      <p:sp>
        <p:nvSpPr>
          <p:cNvPr id="4" name="Platshållare för datum 3">
            <a:extLst>
              <a:ext uri="{FF2B5EF4-FFF2-40B4-BE49-F238E27FC236}">
                <a16:creationId xmlns:a16="http://schemas.microsoft.com/office/drawing/2014/main" id="{8354BA37-756F-0BFA-42EE-65E8884FA374}"/>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5" name="Bildobjekt 4">
            <a:extLst>
              <a:ext uri="{FF2B5EF4-FFF2-40B4-BE49-F238E27FC236}">
                <a16:creationId xmlns:a16="http://schemas.microsoft.com/office/drawing/2014/main" id="{108377D0-575C-FD1D-121A-0165021FBDD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9350" y="1555652"/>
            <a:ext cx="7130643" cy="4720750"/>
          </a:xfrm>
          <a:prstGeom prst="rect">
            <a:avLst/>
          </a:prstGeom>
          <a:noFill/>
          <a:ln>
            <a:noFill/>
          </a:ln>
        </p:spPr>
      </p:pic>
    </p:spTree>
    <p:extLst>
      <p:ext uri="{BB962C8B-B14F-4D97-AF65-F5344CB8AC3E}">
        <p14:creationId xmlns:p14="http://schemas.microsoft.com/office/powerpoint/2010/main" val="26345072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85D91DF-A9AA-1B2B-C45A-66C619EBE7F7}"/>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3" name="textruta 2">
            <a:extLst>
              <a:ext uri="{FF2B5EF4-FFF2-40B4-BE49-F238E27FC236}">
                <a16:creationId xmlns:a16="http://schemas.microsoft.com/office/drawing/2014/main" id="{1A67EF90-A4F8-FBF5-7468-44B8A045A34E}"/>
              </a:ext>
            </a:extLst>
          </p:cNvPr>
          <p:cNvSpPr txBox="1"/>
          <p:nvPr/>
        </p:nvSpPr>
        <p:spPr>
          <a:xfrm>
            <a:off x="1056443" y="585926"/>
            <a:ext cx="9428085" cy="2470676"/>
          </a:xfrm>
          <a:prstGeom prst="rect">
            <a:avLst/>
          </a:prstGeom>
          <a:noFill/>
        </p:spPr>
        <p:txBody>
          <a:bodyPr wrap="square" lIns="0" tIns="0" rIns="0" bIns="0" rtlCol="0">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Öppna rullisten och välj här den artikel från ordern som den fakturerade artikeln avser ersätta.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Om önskad artikel inte finns valbar i rullisten, börja med att kontrollera att ordern är inlevererad, när inleverans registrerats hämtas valbara artiklar till fakturan för möjlig matchning.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önskad artikel valts kommer fakturans kontering uppdateras baserat på denna, detta kan du kontrollera under fliken ”Kontering”.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fakturan är korrekt hanterad och klar att godkännas aktiveras knappen ”Godkänn faktura”.</a:t>
            </a:r>
          </a:p>
        </p:txBody>
      </p:sp>
      <p:pic>
        <p:nvPicPr>
          <p:cNvPr id="4" name="Bildobjekt 3">
            <a:extLst>
              <a:ext uri="{FF2B5EF4-FFF2-40B4-BE49-F238E27FC236}">
                <a16:creationId xmlns:a16="http://schemas.microsoft.com/office/drawing/2014/main" id="{B99914E9-DDB1-EB17-0C97-491634F75968}"/>
              </a:ext>
            </a:extLst>
          </p:cNvPr>
          <p:cNvPicPr>
            <a:picLocks noChangeAspect="1"/>
          </p:cNvPicPr>
          <p:nvPr/>
        </p:nvPicPr>
        <p:blipFill>
          <a:blip r:embed="rId2"/>
          <a:stretch>
            <a:fillRect/>
          </a:stretch>
        </p:blipFill>
        <p:spPr>
          <a:xfrm>
            <a:off x="1248621" y="3329845"/>
            <a:ext cx="6540214" cy="1681770"/>
          </a:xfrm>
          <a:prstGeom prst="rect">
            <a:avLst/>
          </a:prstGeom>
        </p:spPr>
      </p:pic>
    </p:spTree>
    <p:extLst>
      <p:ext uri="{BB962C8B-B14F-4D97-AF65-F5344CB8AC3E}">
        <p14:creationId xmlns:p14="http://schemas.microsoft.com/office/powerpoint/2010/main" val="10856132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E18AC1-F734-8433-9DF2-174D3670A312}"/>
              </a:ext>
            </a:extLst>
          </p:cNvPr>
          <p:cNvSpPr>
            <a:spLocks noGrp="1"/>
          </p:cNvSpPr>
          <p:nvPr>
            <p:ph type="title"/>
          </p:nvPr>
        </p:nvSpPr>
        <p:spPr>
          <a:xfrm>
            <a:off x="1100667" y="207368"/>
            <a:ext cx="8642350" cy="1047750"/>
          </a:xfrm>
        </p:spPr>
        <p:txBody>
          <a:bodyPr/>
          <a:lstStyle/>
          <a:p>
            <a:r>
              <a:rPr lang="sv-SE" dirty="0">
                <a:solidFill>
                  <a:schemeClr val="accent2"/>
                </a:solidFill>
                <a:latin typeface="Calibri" panose="020F0502020204030204" pitchFamily="34" charset="0"/>
                <a:cs typeface="Calibri" panose="020F0502020204030204" pitchFamily="34" charset="0"/>
              </a:rPr>
              <a:t>Avvikelse: tillkommande frakt och/eller avgift</a:t>
            </a:r>
            <a:endParaRPr lang="sv-SE" sz="1600" dirty="0">
              <a:latin typeface="Calibri" panose="020F0502020204030204" pitchFamily="34" charset="0"/>
              <a:cs typeface="Calibri" panose="020F0502020204030204" pitchFamily="34" charset="0"/>
            </a:endParaRPr>
          </a:p>
        </p:txBody>
      </p:sp>
      <p:sp>
        <p:nvSpPr>
          <p:cNvPr id="4" name="Platshållare för datum 3">
            <a:extLst>
              <a:ext uri="{FF2B5EF4-FFF2-40B4-BE49-F238E27FC236}">
                <a16:creationId xmlns:a16="http://schemas.microsoft.com/office/drawing/2014/main" id="{2543C243-491B-C737-7A5D-BC995DE61780}"/>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5" name="Bildobjekt 4">
            <a:extLst>
              <a:ext uri="{FF2B5EF4-FFF2-40B4-BE49-F238E27FC236}">
                <a16:creationId xmlns:a16="http://schemas.microsoft.com/office/drawing/2014/main" id="{965EA8F2-14E5-AB4F-5948-29791E7A42D0}"/>
              </a:ext>
            </a:extLst>
          </p:cNvPr>
          <p:cNvPicPr>
            <a:picLocks noChangeAspect="1"/>
          </p:cNvPicPr>
          <p:nvPr/>
        </p:nvPicPr>
        <p:blipFill rotWithShape="1">
          <a:blip r:embed="rId2"/>
          <a:srcRect t="49424"/>
          <a:stretch/>
        </p:blipFill>
        <p:spPr>
          <a:xfrm>
            <a:off x="1100667" y="4167758"/>
            <a:ext cx="7922115" cy="1821308"/>
          </a:xfrm>
          <a:prstGeom prst="rect">
            <a:avLst/>
          </a:prstGeom>
        </p:spPr>
      </p:pic>
      <p:sp>
        <p:nvSpPr>
          <p:cNvPr id="3" name="textruta 2">
            <a:extLst>
              <a:ext uri="{FF2B5EF4-FFF2-40B4-BE49-F238E27FC236}">
                <a16:creationId xmlns:a16="http://schemas.microsoft.com/office/drawing/2014/main" id="{E7836DD1-D663-2BD6-CB63-00B5294FC693}"/>
              </a:ext>
            </a:extLst>
          </p:cNvPr>
          <p:cNvSpPr txBox="1"/>
          <p:nvPr/>
        </p:nvSpPr>
        <p:spPr>
          <a:xfrm>
            <a:off x="1100667" y="1410569"/>
            <a:ext cx="8238642" cy="2601738"/>
          </a:xfrm>
          <a:prstGeom prst="rect">
            <a:avLst/>
          </a:prstGeom>
          <a:noFill/>
        </p:spPr>
        <p:txBody>
          <a:bodyPr wrap="square" lIns="0" tIns="0" rIns="0" bIns="0" rtlCol="0">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Fakturor med tillkommande frakt och/eller avgift kan förekomma på två olika sätt i systemet och visas/hanteras på olika sätt. I de fall avgiften är standard enligt avtal är den också knuten mot avtalet med godkänt belopp och kontering. I dessa fall behöver du som användare inte göra något för att godkänna avgiften utan denna hanteras automatiskt.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För fakturor med tillkommande frakt/avgift som inte är knuten mot avtal och kontering kommer fakturaraden markeras för ordermatch då den avser ett artikelnummer som inte finns på ordern: </a:t>
            </a:r>
          </a:p>
        </p:txBody>
      </p:sp>
    </p:spTree>
    <p:extLst>
      <p:ext uri="{BB962C8B-B14F-4D97-AF65-F5344CB8AC3E}">
        <p14:creationId xmlns:p14="http://schemas.microsoft.com/office/powerpoint/2010/main" val="9001472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86276DA-5ADF-322F-70B8-F02211FC3776}"/>
              </a:ext>
            </a:extLst>
          </p:cNvPr>
          <p:cNvSpPr>
            <a:spLocks noGrp="1"/>
          </p:cNvSpPr>
          <p:nvPr>
            <p:ph type="dt" sz="half" idx="10"/>
          </p:nvPr>
        </p:nvSpPr>
        <p:spPr/>
        <p:txBody>
          <a:bodyPr/>
          <a:lstStyle/>
          <a:p>
            <a:fld id="{DA185498-67B0-4A0B-8455-9A803E3F2EDA}" type="datetime1">
              <a:rPr lang="sv-SE" smtClean="0"/>
              <a:t>2025-09-30</a:t>
            </a:fld>
            <a:endParaRPr lang="sv-SE"/>
          </a:p>
        </p:txBody>
      </p:sp>
      <p:pic>
        <p:nvPicPr>
          <p:cNvPr id="6" name="Bildobjekt 5">
            <a:extLst>
              <a:ext uri="{FF2B5EF4-FFF2-40B4-BE49-F238E27FC236}">
                <a16:creationId xmlns:a16="http://schemas.microsoft.com/office/drawing/2014/main" id="{290D43BF-A384-5C7F-E4F4-D47FD62E051E}"/>
              </a:ext>
            </a:extLst>
          </p:cNvPr>
          <p:cNvPicPr>
            <a:picLocks noChangeAspect="1"/>
          </p:cNvPicPr>
          <p:nvPr/>
        </p:nvPicPr>
        <p:blipFill>
          <a:blip r:embed="rId2"/>
          <a:stretch>
            <a:fillRect/>
          </a:stretch>
        </p:blipFill>
        <p:spPr>
          <a:xfrm>
            <a:off x="6804322" y="3298791"/>
            <a:ext cx="3706839" cy="3262019"/>
          </a:xfrm>
          <a:prstGeom prst="rect">
            <a:avLst/>
          </a:prstGeom>
        </p:spPr>
      </p:pic>
      <p:sp>
        <p:nvSpPr>
          <p:cNvPr id="4" name="textruta 3">
            <a:extLst>
              <a:ext uri="{FF2B5EF4-FFF2-40B4-BE49-F238E27FC236}">
                <a16:creationId xmlns:a16="http://schemas.microsoft.com/office/drawing/2014/main" id="{F5AA58C2-9F3E-6263-A520-0C4E3EE55AF2}"/>
              </a:ext>
            </a:extLst>
          </p:cNvPr>
          <p:cNvSpPr txBox="1"/>
          <p:nvPr/>
        </p:nvSpPr>
        <p:spPr>
          <a:xfrm>
            <a:off x="653142" y="457200"/>
            <a:ext cx="9201071" cy="27699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Öppna rullisten i kolumn ”Beställning” och välj här ”Ej beställd vara – extra kostnad accepteras”.</a:t>
            </a:r>
          </a:p>
        </p:txBody>
      </p:sp>
      <p:pic>
        <p:nvPicPr>
          <p:cNvPr id="8" name="Bildobjekt 7">
            <a:extLst>
              <a:ext uri="{FF2B5EF4-FFF2-40B4-BE49-F238E27FC236}">
                <a16:creationId xmlns:a16="http://schemas.microsoft.com/office/drawing/2014/main" id="{58797C08-CF2C-1AC1-9B4E-5DCE7CB80A12}"/>
              </a:ext>
            </a:extLst>
          </p:cNvPr>
          <p:cNvPicPr>
            <a:picLocks noChangeAspect="1"/>
          </p:cNvPicPr>
          <p:nvPr/>
        </p:nvPicPr>
        <p:blipFill>
          <a:blip r:embed="rId3"/>
          <a:stretch>
            <a:fillRect/>
          </a:stretch>
        </p:blipFill>
        <p:spPr>
          <a:xfrm>
            <a:off x="529192" y="1099582"/>
            <a:ext cx="7957860" cy="2145557"/>
          </a:xfrm>
          <a:prstGeom prst="rect">
            <a:avLst/>
          </a:prstGeom>
        </p:spPr>
      </p:pic>
      <p:sp>
        <p:nvSpPr>
          <p:cNvPr id="9" name="Ellips 8">
            <a:extLst>
              <a:ext uri="{FF2B5EF4-FFF2-40B4-BE49-F238E27FC236}">
                <a16:creationId xmlns:a16="http://schemas.microsoft.com/office/drawing/2014/main" id="{B171C7CC-3D04-6973-D3A8-5948973BD55E}"/>
              </a:ext>
            </a:extLst>
          </p:cNvPr>
          <p:cNvSpPr/>
          <p:nvPr/>
        </p:nvSpPr>
        <p:spPr>
          <a:xfrm>
            <a:off x="3613212" y="1447059"/>
            <a:ext cx="852256" cy="239697"/>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textruta 9">
            <a:extLst>
              <a:ext uri="{FF2B5EF4-FFF2-40B4-BE49-F238E27FC236}">
                <a16:creationId xmlns:a16="http://schemas.microsoft.com/office/drawing/2014/main" id="{4F623AA0-5337-BAFF-831D-439F55CAF05F}"/>
              </a:ext>
            </a:extLst>
          </p:cNvPr>
          <p:cNvSpPr txBox="1"/>
          <p:nvPr/>
        </p:nvSpPr>
        <p:spPr>
          <a:xfrm>
            <a:off x="653142" y="3315617"/>
            <a:ext cx="9201071" cy="27699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Öppna därefter fliken ”Kontering” och kontera avgiften. </a:t>
            </a:r>
          </a:p>
        </p:txBody>
      </p:sp>
      <p:sp>
        <p:nvSpPr>
          <p:cNvPr id="11" name="Ellips 10">
            <a:extLst>
              <a:ext uri="{FF2B5EF4-FFF2-40B4-BE49-F238E27FC236}">
                <a16:creationId xmlns:a16="http://schemas.microsoft.com/office/drawing/2014/main" id="{530BBA25-10A4-687E-7565-3E4AE4B96277}"/>
              </a:ext>
            </a:extLst>
          </p:cNvPr>
          <p:cNvSpPr/>
          <p:nvPr/>
        </p:nvSpPr>
        <p:spPr>
          <a:xfrm>
            <a:off x="8487052" y="3245139"/>
            <a:ext cx="603682" cy="483482"/>
          </a:xfrm>
          <a:prstGeom prst="ellipse">
            <a:avLst/>
          </a:prstGeom>
          <a:noFill/>
          <a:ln w="28575">
            <a:solidFill>
              <a:srgbClr val="FD59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5" name="Rak pilkoppling 4">
            <a:extLst>
              <a:ext uri="{FF2B5EF4-FFF2-40B4-BE49-F238E27FC236}">
                <a16:creationId xmlns:a16="http://schemas.microsoft.com/office/drawing/2014/main" id="{7179C44B-ABCA-142A-A205-0DEFFFCA4F7A}"/>
              </a:ext>
            </a:extLst>
          </p:cNvPr>
          <p:cNvCxnSpPr/>
          <p:nvPr/>
        </p:nvCxnSpPr>
        <p:spPr>
          <a:xfrm flipH="1">
            <a:off x="4792133" y="855133"/>
            <a:ext cx="1397000" cy="19727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83871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F92EE2B-67F6-C127-E95D-842E99889E84}"/>
              </a:ext>
            </a:extLst>
          </p:cNvPr>
          <p:cNvSpPr>
            <a:spLocks noGrp="1"/>
          </p:cNvSpPr>
          <p:nvPr>
            <p:ph type="dt" sz="half" idx="10"/>
          </p:nvPr>
        </p:nvSpPr>
        <p:spPr/>
        <p:txBody>
          <a:bodyPr/>
          <a:lstStyle/>
          <a:p>
            <a:fld id="{DA185498-67B0-4A0B-8455-9A803E3F2EDA}" type="datetime1">
              <a:rPr lang="sv-SE" smtClean="0"/>
              <a:t>2025-09-30</a:t>
            </a:fld>
            <a:endParaRPr lang="sv-SE"/>
          </a:p>
        </p:txBody>
      </p:sp>
      <p:pic>
        <p:nvPicPr>
          <p:cNvPr id="6" name="Bildobjekt 5">
            <a:extLst>
              <a:ext uri="{FF2B5EF4-FFF2-40B4-BE49-F238E27FC236}">
                <a16:creationId xmlns:a16="http://schemas.microsoft.com/office/drawing/2014/main" id="{E939FE6F-D2A9-4112-2041-29FB5816953A}"/>
              </a:ext>
            </a:extLst>
          </p:cNvPr>
          <p:cNvPicPr>
            <a:picLocks noChangeAspect="1"/>
          </p:cNvPicPr>
          <p:nvPr/>
        </p:nvPicPr>
        <p:blipFill rotWithShape="1">
          <a:blip r:embed="rId2"/>
          <a:srcRect t="17809"/>
          <a:stretch/>
        </p:blipFill>
        <p:spPr>
          <a:xfrm>
            <a:off x="5166804" y="4759739"/>
            <a:ext cx="5762244" cy="1938992"/>
          </a:xfrm>
          <a:prstGeom prst="rect">
            <a:avLst/>
          </a:prstGeom>
        </p:spPr>
      </p:pic>
      <p:sp>
        <p:nvSpPr>
          <p:cNvPr id="3" name="textruta 2">
            <a:extLst>
              <a:ext uri="{FF2B5EF4-FFF2-40B4-BE49-F238E27FC236}">
                <a16:creationId xmlns:a16="http://schemas.microsoft.com/office/drawing/2014/main" id="{11E8965C-C9A3-1EA2-21D0-F5104CCD15F7}"/>
              </a:ext>
            </a:extLst>
          </p:cNvPr>
          <p:cNvSpPr txBox="1"/>
          <p:nvPr/>
        </p:nvSpPr>
        <p:spPr>
          <a:xfrm>
            <a:off x="461639" y="278212"/>
            <a:ext cx="10351363"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Välj konteringsraden för frakten/avgiften och kontera där med uppgifter för ansvar och konto. </a:t>
            </a:r>
          </a:p>
          <a:p>
            <a:pPr marL="742950" lvl="1" indent="-285750">
              <a:buFont typeface="Arial" panose="020B0604020202020204" pitchFamily="34" charset="0"/>
              <a:buChar char="•"/>
            </a:pPr>
            <a:r>
              <a:rPr lang="sv-SE" dirty="0">
                <a:latin typeface="Calibri" panose="020F0502020204030204" pitchFamily="34" charset="0"/>
                <a:cs typeface="Calibri" panose="020F0502020204030204" pitchFamily="34" charset="0"/>
              </a:rPr>
              <a:t>Ansvar (5 siffror) – ange det ansvar som finns angivet i det autokonterade radernas fält för ansvar. </a:t>
            </a:r>
          </a:p>
          <a:p>
            <a:pPr marL="1200150" lvl="2" indent="-285750">
              <a:buFont typeface="Arial" panose="020B0604020202020204" pitchFamily="34" charset="0"/>
              <a:buChar char="•"/>
            </a:pPr>
            <a:r>
              <a:rPr lang="sv-SE" dirty="0">
                <a:latin typeface="Calibri" panose="020F0502020204030204" pitchFamily="34" charset="0"/>
                <a:cs typeface="Calibri" panose="020F0502020204030204" pitchFamily="34" charset="0"/>
              </a:rPr>
              <a:t>Det ansvar du ska använda har också skickats till dig i den manual du fick tillsammans med dina inloggningsuppgifter till Marknadsplatsen. Om du inte längre har tillgång till dessa manualer kontakta supporten. </a:t>
            </a:r>
          </a:p>
          <a:p>
            <a:pPr marL="742950" lvl="1" indent="-285750">
              <a:buFont typeface="Arial" panose="020B0604020202020204" pitchFamily="34" charset="0"/>
              <a:buChar char="•"/>
            </a:pPr>
            <a:r>
              <a:rPr lang="sv-SE" dirty="0">
                <a:latin typeface="Calibri" panose="020F0502020204030204" pitchFamily="34" charset="0"/>
                <a:cs typeface="Calibri" panose="020F0502020204030204" pitchFamily="34" charset="0"/>
              </a:rPr>
              <a:t>Konto (4 siffror) - för att kontera med konto för avgifter och frakt, ange ”frakt” i fältet för konto och klicka därefter på kontovalet som automatiskt sorteras fram: </a:t>
            </a:r>
          </a:p>
        </p:txBody>
      </p:sp>
      <p:pic>
        <p:nvPicPr>
          <p:cNvPr id="7" name="Bildobjekt 6">
            <a:extLst>
              <a:ext uri="{FF2B5EF4-FFF2-40B4-BE49-F238E27FC236}">
                <a16:creationId xmlns:a16="http://schemas.microsoft.com/office/drawing/2014/main" id="{7C184140-C047-3C82-2EC8-5D21DD14F293}"/>
              </a:ext>
            </a:extLst>
          </p:cNvPr>
          <p:cNvPicPr>
            <a:picLocks noChangeAspect="1"/>
          </p:cNvPicPr>
          <p:nvPr/>
        </p:nvPicPr>
        <p:blipFill>
          <a:blip r:embed="rId3"/>
          <a:stretch>
            <a:fillRect/>
          </a:stretch>
        </p:blipFill>
        <p:spPr>
          <a:xfrm>
            <a:off x="3534942" y="2355703"/>
            <a:ext cx="3533775" cy="2057400"/>
          </a:xfrm>
          <a:prstGeom prst="rect">
            <a:avLst/>
          </a:prstGeom>
        </p:spPr>
      </p:pic>
      <p:sp>
        <p:nvSpPr>
          <p:cNvPr id="8" name="textruta 7">
            <a:extLst>
              <a:ext uri="{FF2B5EF4-FFF2-40B4-BE49-F238E27FC236}">
                <a16:creationId xmlns:a16="http://schemas.microsoft.com/office/drawing/2014/main" id="{0213BBA1-9A07-2123-D6D8-354B7F4FFE67}"/>
              </a:ext>
            </a:extLst>
          </p:cNvPr>
          <p:cNvSpPr txBox="1"/>
          <p:nvPr/>
        </p:nvSpPr>
        <p:spPr>
          <a:xfrm>
            <a:off x="577049" y="4898238"/>
            <a:ext cx="4589755" cy="83099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När fakturan är hanterad för ordermatch, konterad och klar att godkännas aktiveras knappen ”Godkänn faktura”.</a:t>
            </a:r>
          </a:p>
        </p:txBody>
      </p:sp>
    </p:spTree>
    <p:extLst>
      <p:ext uri="{BB962C8B-B14F-4D97-AF65-F5344CB8AC3E}">
        <p14:creationId xmlns:p14="http://schemas.microsoft.com/office/powerpoint/2010/main" val="2775714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8C13009-18C4-3DD4-7535-84E050FC7100}"/>
              </a:ext>
            </a:extLst>
          </p:cNvPr>
          <p:cNvSpPr>
            <a:spLocks noGrp="1"/>
          </p:cNvSpPr>
          <p:nvPr>
            <p:ph type="title"/>
          </p:nvPr>
        </p:nvSpPr>
        <p:spPr>
          <a:xfrm>
            <a:off x="1176867" y="286016"/>
            <a:ext cx="8578850" cy="641350"/>
          </a:xfrm>
        </p:spPr>
        <p:txBody>
          <a:bodyPr/>
          <a:lstStyle/>
          <a:p>
            <a:r>
              <a:rPr lang="sv-SE">
                <a:solidFill>
                  <a:schemeClr val="accent2"/>
                </a:solidFill>
                <a:latin typeface="Calibri" panose="020F0502020204030204" pitchFamily="34" charset="0"/>
                <a:cs typeface="Calibri" panose="020F0502020204030204" pitchFamily="34" charset="0"/>
              </a:rPr>
              <a:t>Delegering</a:t>
            </a:r>
          </a:p>
        </p:txBody>
      </p:sp>
      <p:sp>
        <p:nvSpPr>
          <p:cNvPr id="4" name="Platshållare för datum 3">
            <a:extLst>
              <a:ext uri="{FF2B5EF4-FFF2-40B4-BE49-F238E27FC236}">
                <a16:creationId xmlns:a16="http://schemas.microsoft.com/office/drawing/2014/main" id="{72AFBF43-963C-F380-FC3B-B2CA4664EF19}"/>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5" name="textruta 4">
            <a:extLst>
              <a:ext uri="{FF2B5EF4-FFF2-40B4-BE49-F238E27FC236}">
                <a16:creationId xmlns:a16="http://schemas.microsoft.com/office/drawing/2014/main" id="{C18D727B-7606-5903-C55A-8E824E35F2E2}"/>
              </a:ext>
            </a:extLst>
          </p:cNvPr>
          <p:cNvSpPr txBox="1"/>
          <p:nvPr/>
        </p:nvSpPr>
        <p:spPr>
          <a:xfrm>
            <a:off x="1049322" y="1043675"/>
            <a:ext cx="8833940" cy="566514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En delegering medför att ytterligare användare kan se och hantera dina tilldelade uppdrag, till exempel inleverera dina beställningar och granska dina fakturor när du är på semester.</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 Delegeringen innebär inte att du inte tilldelas fakturan, men att den även blir synlig och hanterbar för din kollega. Både du och din kollega får mailnotifikationer när en faktura inkommit.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När en av er har genomfört hanteringen avslutas uppgiften hos er båda. Det framgår alltid i historikloggen vilken användare som genomfört hanteringen.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Om du har behov av att ha en delegering till en kollega så att denne kan stötta dig med hanteringen av dina uppdrag i Marknadsplatsen kontaktar du din MAS. MAS säkerställer att din kollega har, eller får, en inloggning i Marknadsplatsen och beställer därefter delegering avseende möjlighet för din kollega att hantera inleverans för dina lagda beställningar samt möjlighet att hantera granskning av fakturor som tilldelas dig. </a:t>
            </a:r>
          </a:p>
          <a:p>
            <a:pPr marL="269875" lvl="1" indent="-269875" fontAlgn="ctr">
              <a:lnSpc>
                <a:spcPct val="107000"/>
              </a:lnSpc>
              <a:spcBef>
                <a:spcPts val="1000"/>
              </a:spcBef>
              <a:spcAft>
                <a:spcPts val="800"/>
              </a:spcAft>
              <a:buSzPts val="1000"/>
              <a:buFont typeface="Verdana" panose="020B0604030504040204" pitchFamily="34" charset="0"/>
              <a:buChar char="•"/>
              <a:tabLst>
                <a:tab pos="457200" algn="l"/>
              </a:tabLst>
            </a:pPr>
            <a:r>
              <a:rPr lang="sv-SE" dirty="0">
                <a:latin typeface="Calibri" panose="020F0502020204030204" pitchFamily="34" charset="0"/>
                <a:cs typeface="Calibri" panose="020F0502020204030204" pitchFamily="34" charset="0"/>
              </a:rPr>
              <a:t>En delegering är datum-styrd, med start- och avslutsdatum, och kan vara giltig under 12 månader. Därefter måste delegering beställas på nytt via MAS. Vid frånvaro ska en delegering finnas så att en ersättare kan hantera dina uppdrag i systemet för att undvika att fakturor förfaller med betalkrav och tillkommande avgifter som följd. </a:t>
            </a:r>
          </a:p>
        </p:txBody>
      </p:sp>
    </p:spTree>
    <p:extLst>
      <p:ext uri="{BB962C8B-B14F-4D97-AF65-F5344CB8AC3E}">
        <p14:creationId xmlns:p14="http://schemas.microsoft.com/office/powerpoint/2010/main" val="38713974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104CE8-6DDB-B9DC-641F-A8B14B8A96B4}"/>
              </a:ext>
            </a:extLst>
          </p:cNvPr>
          <p:cNvSpPr>
            <a:spLocks noGrp="1"/>
          </p:cNvSpPr>
          <p:nvPr>
            <p:ph type="title"/>
          </p:nvPr>
        </p:nvSpPr>
        <p:spPr/>
        <p:txBody>
          <a:bodyPr/>
          <a:lstStyle/>
          <a:p>
            <a:r>
              <a:rPr lang="sv-SE">
                <a:solidFill>
                  <a:schemeClr val="accent2"/>
                </a:solidFill>
              </a:rPr>
              <a:t>Rekommenderade länkar</a:t>
            </a:r>
          </a:p>
        </p:txBody>
      </p:sp>
      <p:sp>
        <p:nvSpPr>
          <p:cNvPr id="3" name="Platshållare för innehåll 2">
            <a:extLst>
              <a:ext uri="{FF2B5EF4-FFF2-40B4-BE49-F238E27FC236}">
                <a16:creationId xmlns:a16="http://schemas.microsoft.com/office/drawing/2014/main" id="{A5BA9FBE-AA16-586E-1E69-94ED63D278ED}"/>
              </a:ext>
            </a:extLst>
          </p:cNvPr>
          <p:cNvSpPr>
            <a:spLocks noGrp="1"/>
          </p:cNvSpPr>
          <p:nvPr>
            <p:ph sz="quarter" idx="13"/>
          </p:nvPr>
        </p:nvSpPr>
        <p:spPr/>
        <p:txBody>
          <a:bodyPr/>
          <a:lstStyle/>
          <a:p>
            <a:pPr marL="0" indent="0">
              <a:buNone/>
            </a:pPr>
            <a:r>
              <a:rPr lang="sv-SE" sz="2400" kern="100" dirty="0">
                <a:latin typeface="Calibri" panose="020F0502020204030204" pitchFamily="34" charset="0"/>
                <a:ea typeface="Calibri" panose="020F0502020204030204" pitchFamily="34" charset="0"/>
                <a:cs typeface="Times New Roman" panose="02020603050405020304" pitchFamily="18" charset="0"/>
                <a:hlinkClick r:id="rId3"/>
              </a:rPr>
              <a:t>Inloggning – Skapa och hantera beställningar i Marknadsplatsen</a:t>
            </a:r>
            <a:br>
              <a:rPr lang="sv-SE" sz="2400" kern="100" dirty="0">
                <a:effectLst/>
                <a:latin typeface="Calibri" panose="020F0502020204030204" pitchFamily="34" charset="0"/>
                <a:ea typeface="Calibri" panose="020F0502020204030204" pitchFamily="34" charset="0"/>
                <a:cs typeface="Times New Roman" panose="02020603050405020304" pitchFamily="18" charset="0"/>
              </a:rPr>
            </a:br>
            <a:r>
              <a:rPr lang="sv-SE" sz="2400" kern="100" dirty="0">
                <a:latin typeface="Calibri" panose="020F0502020204030204" pitchFamily="34" charset="0"/>
                <a:ea typeface="Calibri" panose="020F0502020204030204" pitchFamily="34" charset="0"/>
                <a:cs typeface="Times New Roman" panose="02020603050405020304" pitchFamily="18" charset="0"/>
                <a:hlinkClick r:id="rId4"/>
              </a:rPr>
              <a:t>KAF - Beställning</a:t>
            </a:r>
            <a:endParaRPr lang="sv-SE"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sv-SE" sz="2400" kern="100" dirty="0">
                <a:latin typeface="Calibri" panose="020F0502020204030204" pitchFamily="34" charset="0"/>
                <a:ea typeface="Calibri" panose="020F0502020204030204" pitchFamily="34" charset="0"/>
                <a:cs typeface="Times New Roman" panose="02020603050405020304" pitchFamily="18" charset="0"/>
                <a:hlinkClick r:id="rId5"/>
              </a:rPr>
              <a:t>KAF - Inleverans (Leveranskvittens)</a:t>
            </a:r>
            <a:br>
              <a:rPr lang="sv-SE" sz="2400" kern="100" dirty="0">
                <a:latin typeface="Calibri" panose="020F0502020204030204" pitchFamily="34" charset="0"/>
                <a:ea typeface="Calibri" panose="020F0502020204030204" pitchFamily="34" charset="0"/>
                <a:cs typeface="Times New Roman" panose="02020603050405020304" pitchFamily="18" charset="0"/>
              </a:rPr>
            </a:br>
            <a:r>
              <a:rPr lang="sv-SE" sz="2400" kern="100" dirty="0">
                <a:latin typeface="Calibri" panose="020F0502020204030204" pitchFamily="34" charset="0"/>
                <a:ea typeface="Calibri" panose="020F0502020204030204" pitchFamily="34" charset="0"/>
                <a:cs typeface="Times New Roman" panose="02020603050405020304" pitchFamily="18" charset="0"/>
                <a:hlinkClick r:id="rId6"/>
              </a:rPr>
              <a:t>KAF – Inkommen faktura för manuell ordermatchning</a:t>
            </a:r>
            <a:br>
              <a:rPr lang="sv-SE" sz="2400" kern="100" dirty="0">
                <a:latin typeface="Calibri" panose="020F0502020204030204" pitchFamily="34" charset="0"/>
                <a:ea typeface="Calibri" panose="020F0502020204030204" pitchFamily="34" charset="0"/>
                <a:cs typeface="Times New Roman" panose="02020603050405020304" pitchFamily="18" charset="0"/>
              </a:rPr>
            </a:br>
            <a:r>
              <a:rPr lang="sv-SE" sz="2400" kern="100" dirty="0">
                <a:latin typeface="Calibri" panose="020F0502020204030204" pitchFamily="34" charset="0"/>
                <a:ea typeface="Calibri" panose="020F0502020204030204" pitchFamily="34" charset="0"/>
                <a:cs typeface="Times New Roman" panose="02020603050405020304" pitchFamily="18" charset="0"/>
                <a:hlinkClick r:id="rId7"/>
              </a:rPr>
              <a:t>För dig som beställare</a:t>
            </a:r>
            <a:r>
              <a:rPr lang="sv-SE" sz="2400" kern="100" dirty="0">
                <a:latin typeface="Calibri" panose="020F0502020204030204" pitchFamily="34" charset="0"/>
                <a:ea typeface="Calibri" panose="020F0502020204030204" pitchFamily="34" charset="0"/>
                <a:cs typeface="Times New Roman" panose="02020603050405020304" pitchFamily="18" charset="0"/>
              </a:rPr>
              <a:t> (Webbsida)</a:t>
            </a:r>
            <a:br>
              <a:rPr lang="sv-SE" sz="2400" kern="100" dirty="0">
                <a:latin typeface="Calibri" panose="020F0502020204030204" pitchFamily="34" charset="0"/>
                <a:ea typeface="Calibri" panose="020F0502020204030204" pitchFamily="34" charset="0"/>
                <a:cs typeface="Times New Roman" panose="02020603050405020304" pitchFamily="18" charset="0"/>
              </a:rPr>
            </a:br>
            <a:br>
              <a:rPr lang="sv-SE" sz="2400" kern="100" dirty="0">
                <a:effectLst/>
                <a:latin typeface="Calibri" panose="020F0502020204030204" pitchFamily="34" charset="0"/>
                <a:ea typeface="Calibri" panose="020F0502020204030204" pitchFamily="34" charset="0"/>
                <a:cs typeface="Times New Roman" panose="02020603050405020304" pitchFamily="18" charset="0"/>
              </a:rPr>
            </a:br>
            <a:endParaRPr lang="sv-SE" dirty="0"/>
          </a:p>
          <a:p>
            <a:endParaRPr lang="sv-SE" dirty="0"/>
          </a:p>
        </p:txBody>
      </p:sp>
      <p:sp>
        <p:nvSpPr>
          <p:cNvPr id="4" name="Platshållare för datum 3">
            <a:extLst>
              <a:ext uri="{FF2B5EF4-FFF2-40B4-BE49-F238E27FC236}">
                <a16:creationId xmlns:a16="http://schemas.microsoft.com/office/drawing/2014/main" id="{7525DC3F-9807-56AA-5FDC-FB5F1A504E7A}"/>
              </a:ext>
            </a:extLst>
          </p:cNvPr>
          <p:cNvSpPr>
            <a:spLocks noGrp="1"/>
          </p:cNvSpPr>
          <p:nvPr>
            <p:ph type="dt" sz="half" idx="14"/>
          </p:nvPr>
        </p:nvSpPr>
        <p:spPr/>
        <p:txBody>
          <a:bodyPr/>
          <a:lstStyle/>
          <a:p>
            <a:fld id="{094EC4B8-68CD-44A3-B172-19A87347D395}" type="datetime1">
              <a:rPr lang="sv-SE" smtClean="0"/>
              <a:t>2025-09-30</a:t>
            </a:fld>
            <a:endParaRPr lang="sv-SE"/>
          </a:p>
        </p:txBody>
      </p:sp>
    </p:spTree>
    <p:extLst>
      <p:ext uri="{BB962C8B-B14F-4D97-AF65-F5344CB8AC3E}">
        <p14:creationId xmlns:p14="http://schemas.microsoft.com/office/powerpoint/2010/main" val="27152407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2025-09-30</a:t>
            </a:fld>
            <a:endParaRPr lang="sv-SE"/>
          </a:p>
        </p:txBody>
      </p:sp>
    </p:spTree>
    <p:extLst>
      <p:ext uri="{BB962C8B-B14F-4D97-AF65-F5344CB8AC3E}">
        <p14:creationId xmlns:p14="http://schemas.microsoft.com/office/powerpoint/2010/main" val="3801270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3CA498-2790-0AF0-52A0-139B227D7418}"/>
              </a:ext>
            </a:extLst>
          </p:cNvPr>
          <p:cNvSpPr>
            <a:spLocks noGrp="1"/>
          </p:cNvSpPr>
          <p:nvPr>
            <p:ph type="title"/>
          </p:nvPr>
        </p:nvSpPr>
        <p:spPr>
          <a:xfrm>
            <a:off x="1100667" y="425716"/>
            <a:ext cx="8642350" cy="622034"/>
          </a:xfrm>
        </p:spPr>
        <p:txBody>
          <a:bodyPr/>
          <a:lstStyle/>
          <a:p>
            <a:r>
              <a:rPr lang="sv-SE" dirty="0">
                <a:solidFill>
                  <a:schemeClr val="accent2"/>
                </a:solidFill>
                <a:latin typeface="Calibri" panose="020F0502020204030204" pitchFamily="34" charset="0"/>
                <a:cs typeface="Calibri" panose="020F0502020204030204" pitchFamily="34" charset="0"/>
              </a:rPr>
              <a:t>Behörighet till Marknadsplatsen</a:t>
            </a:r>
          </a:p>
        </p:txBody>
      </p:sp>
      <p:sp>
        <p:nvSpPr>
          <p:cNvPr id="3" name="Platshållare för innehåll 2">
            <a:extLst>
              <a:ext uri="{FF2B5EF4-FFF2-40B4-BE49-F238E27FC236}">
                <a16:creationId xmlns:a16="http://schemas.microsoft.com/office/drawing/2014/main" id="{A1F3E5E0-E567-95A3-F5CF-610FEA3BA0AF}"/>
              </a:ext>
            </a:extLst>
          </p:cNvPr>
          <p:cNvSpPr>
            <a:spLocks noGrp="1"/>
          </p:cNvSpPr>
          <p:nvPr>
            <p:ph sz="quarter" idx="13"/>
          </p:nvPr>
        </p:nvSpPr>
        <p:spPr/>
        <p:txBody>
          <a:bodyPr vert="horz" lIns="0" tIns="0" rIns="0" bIns="0" rtlCol="0" anchor="t">
            <a:noAutofit/>
          </a:bodyPr>
          <a:lstStyle/>
          <a:p>
            <a:r>
              <a:rPr lang="sv-SE" sz="1800" dirty="0">
                <a:effectLst/>
                <a:latin typeface="Calibri"/>
                <a:ea typeface="Times New Roman" panose="02020603050405020304" pitchFamily="18" charset="0"/>
                <a:cs typeface="Calibri"/>
              </a:rPr>
              <a:t>När du registrerats som användare får du ett användar-id till dig via mail.</a:t>
            </a:r>
            <a:r>
              <a:rPr lang="sv-SE" sz="1800" dirty="0">
                <a:latin typeface="Calibri"/>
                <a:ea typeface="Times New Roman" panose="02020603050405020304" pitchFamily="18" charset="0"/>
                <a:cs typeface="Calibri"/>
              </a:rPr>
              <a:t> </a:t>
            </a:r>
            <a:endParaRPr lang="sv-SE" sz="1800" dirty="0">
              <a:effectLst/>
              <a:latin typeface="Calibri" panose="020F0502020204030204" pitchFamily="34" charset="0"/>
              <a:ea typeface="Times New Roman" panose="02020603050405020304" pitchFamily="18" charset="0"/>
              <a:cs typeface="Calibri" panose="020F0502020204030204" pitchFamily="34" charset="0"/>
            </a:endParaRPr>
          </a:p>
          <a:p>
            <a:r>
              <a:rPr lang="sv-SE" sz="1800" dirty="0">
                <a:effectLst/>
                <a:latin typeface="Calibri"/>
                <a:ea typeface="Times New Roman" panose="02020603050405020304" pitchFamily="18" charset="0"/>
                <a:cs typeface="Calibri"/>
              </a:rPr>
              <a:t>I samband med din första inloggning angav du önskat lösenord. Observera att din inloggning är personlig och inte får lånas ut för användning av någon annan.</a:t>
            </a:r>
            <a:r>
              <a:rPr lang="sv-SE" sz="1800" dirty="0">
                <a:latin typeface="Calibri"/>
                <a:ea typeface="Times New Roman" panose="02020603050405020304" pitchFamily="18" charset="0"/>
                <a:cs typeface="Calibri"/>
              </a:rPr>
              <a:t> </a:t>
            </a:r>
            <a:endParaRPr lang="sv-SE" sz="1800" dirty="0">
              <a:effectLst/>
              <a:latin typeface="Calibri" panose="020F0502020204030204" pitchFamily="34" charset="0"/>
              <a:ea typeface="Times New Roman" panose="02020603050405020304" pitchFamily="18" charset="0"/>
              <a:cs typeface="Calibri" panose="020F0502020204030204" pitchFamily="34" charset="0"/>
            </a:endParaRPr>
          </a:p>
          <a:p>
            <a:r>
              <a:rPr lang="sv-SE" sz="1800" dirty="0">
                <a:effectLst/>
                <a:latin typeface="Calibri"/>
                <a:ea typeface="Times New Roman" panose="02020603050405020304" pitchFamily="18" charset="0"/>
                <a:cs typeface="Calibri"/>
              </a:rPr>
              <a:t>Vid frånvaro som medför att du själv inte kan beställa ska </a:t>
            </a:r>
            <a:r>
              <a:rPr lang="sv-SE" sz="1800" dirty="0">
                <a:latin typeface="Calibri"/>
                <a:ea typeface="Times New Roman" panose="02020603050405020304" pitchFamily="18" charset="0"/>
                <a:cs typeface="Calibri"/>
              </a:rPr>
              <a:t>Medicinskt</a:t>
            </a:r>
            <a:r>
              <a:rPr lang="sv-SE" sz="1800" dirty="0">
                <a:effectLst/>
                <a:latin typeface="Calibri"/>
                <a:ea typeface="Times New Roman" panose="02020603050405020304" pitchFamily="18" charset="0"/>
                <a:cs typeface="Calibri"/>
              </a:rPr>
              <a:t> ansvarig </a:t>
            </a:r>
            <a:r>
              <a:rPr lang="sv-SE" sz="1800" dirty="0">
                <a:latin typeface="Calibri"/>
                <a:ea typeface="Times New Roman" panose="02020603050405020304" pitchFamily="18" charset="0"/>
                <a:cs typeface="Calibri"/>
              </a:rPr>
              <a:t>sjuksköterska (MAS) kontaktas</a:t>
            </a:r>
            <a:r>
              <a:rPr lang="sv-SE" sz="1800" dirty="0">
                <a:effectLst/>
                <a:latin typeface="Calibri"/>
                <a:ea typeface="Times New Roman" panose="02020603050405020304" pitchFamily="18" charset="0"/>
                <a:cs typeface="Calibri"/>
              </a:rPr>
              <a:t> så att ytterligare användare kan få behörighet.</a:t>
            </a:r>
            <a:r>
              <a:rPr lang="sv-SE" sz="1800" dirty="0">
                <a:latin typeface="Calibri"/>
                <a:ea typeface="Times New Roman" panose="02020603050405020304" pitchFamily="18" charset="0"/>
                <a:cs typeface="Calibri"/>
              </a:rPr>
              <a:t> </a:t>
            </a:r>
            <a:endParaRPr lang="sv-SE" sz="1800" dirty="0">
              <a:latin typeface="Calibri" panose="020F0502020204030204" pitchFamily="34" charset="0"/>
              <a:ea typeface="Times New Roman" panose="02020603050405020304" pitchFamily="18" charset="0"/>
              <a:cs typeface="Calibri" panose="020F0502020204030204" pitchFamily="34" charset="0"/>
            </a:endParaRPr>
          </a:p>
          <a:p>
            <a:pPr lvl="1">
              <a:buFont typeface="Arial" panose="020B0604020202020204" pitchFamily="34" charset="0"/>
              <a:buChar char="•"/>
            </a:pPr>
            <a:r>
              <a:rPr lang="sv-SE" sz="1800" dirty="0">
                <a:effectLst/>
                <a:latin typeface="Calibri"/>
                <a:ea typeface="Times New Roman" panose="02020603050405020304" pitchFamily="18" charset="0"/>
                <a:cs typeface="Calibri"/>
              </a:rPr>
              <a:t>Avseende redan lagda beställningar ska delegering beställas så att din ersättare kan hantera inleverans och fakturagranskning för de beställningar du redan lagt. Även för delegering kontaktar du din MAS.</a:t>
            </a:r>
            <a:endParaRPr lang="sv-SE" sz="1800" dirty="0">
              <a:effectLst/>
              <a:latin typeface="Calibri"/>
              <a:ea typeface="Calibri" panose="020F0502020204030204" pitchFamily="34" charset="0"/>
              <a:cs typeface="Calibri"/>
            </a:endParaRPr>
          </a:p>
          <a:p>
            <a:endParaRPr lang="sv-SE" dirty="0"/>
          </a:p>
        </p:txBody>
      </p:sp>
      <p:sp>
        <p:nvSpPr>
          <p:cNvPr id="4" name="Platshållare för datum 3">
            <a:extLst>
              <a:ext uri="{FF2B5EF4-FFF2-40B4-BE49-F238E27FC236}">
                <a16:creationId xmlns:a16="http://schemas.microsoft.com/office/drawing/2014/main" id="{BE9C7D50-6BC1-61B7-F2ED-F30B479D8593}"/>
              </a:ext>
            </a:extLst>
          </p:cNvPr>
          <p:cNvSpPr>
            <a:spLocks noGrp="1"/>
          </p:cNvSpPr>
          <p:nvPr>
            <p:ph type="dt" sz="half" idx="14"/>
          </p:nvPr>
        </p:nvSpPr>
        <p:spPr/>
        <p:txBody>
          <a:bodyPr/>
          <a:lstStyle/>
          <a:p>
            <a:fld id="{094EC4B8-68CD-44A3-B172-19A87347D395}" type="datetime1">
              <a:rPr lang="sv-SE" smtClean="0"/>
              <a:t>2025-09-30</a:t>
            </a:fld>
            <a:endParaRPr lang="sv-SE"/>
          </a:p>
        </p:txBody>
      </p:sp>
    </p:spTree>
    <p:extLst>
      <p:ext uri="{BB962C8B-B14F-4D97-AF65-F5344CB8AC3E}">
        <p14:creationId xmlns:p14="http://schemas.microsoft.com/office/powerpoint/2010/main" val="36887213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87FE05F-7E2D-359A-F8FF-AD120DBEDC87}"/>
              </a:ext>
            </a:extLst>
          </p:cNvPr>
          <p:cNvSpPr>
            <a:spLocks noGrp="1"/>
          </p:cNvSpPr>
          <p:nvPr>
            <p:ph type="title"/>
          </p:nvPr>
        </p:nvSpPr>
        <p:spPr>
          <a:xfrm>
            <a:off x="872455" y="470220"/>
            <a:ext cx="4995333" cy="720405"/>
          </a:xfrm>
        </p:spPr>
        <p:txBody>
          <a:bodyPr anchor="b">
            <a:normAutofit/>
          </a:bodyPr>
          <a:lstStyle/>
          <a:p>
            <a:r>
              <a:rPr lang="sv-SE">
                <a:solidFill>
                  <a:schemeClr val="accent2"/>
                </a:solidFill>
                <a:latin typeface="Calibri" panose="020F0502020204030204" pitchFamily="34" charset="0"/>
                <a:cs typeface="Calibri" panose="020F0502020204030204" pitchFamily="34" charset="0"/>
              </a:rPr>
              <a:t>Allmän info - Beställare</a:t>
            </a:r>
          </a:p>
        </p:txBody>
      </p:sp>
      <p:sp>
        <p:nvSpPr>
          <p:cNvPr id="3" name="Platshållare för innehåll 2">
            <a:extLst>
              <a:ext uri="{FF2B5EF4-FFF2-40B4-BE49-F238E27FC236}">
                <a16:creationId xmlns:a16="http://schemas.microsoft.com/office/drawing/2014/main" id="{C267D4AD-3BDC-6932-92C3-A13AD4894947}"/>
              </a:ext>
            </a:extLst>
          </p:cNvPr>
          <p:cNvSpPr>
            <a:spLocks noGrp="1"/>
          </p:cNvSpPr>
          <p:nvPr>
            <p:ph sz="quarter" idx="14"/>
          </p:nvPr>
        </p:nvSpPr>
        <p:spPr>
          <a:xfrm>
            <a:off x="872455" y="2113722"/>
            <a:ext cx="5812124" cy="3151961"/>
          </a:xfrm>
        </p:spPr>
        <p:txBody>
          <a:bodyPr wrap="square">
            <a:normAutofit/>
          </a:bodyPr>
          <a:lstStyle/>
          <a:p>
            <a:pPr marL="285750" indent="-285750">
              <a:lnSpc>
                <a:spcPct val="120000"/>
              </a:lnSpc>
              <a:spcAft>
                <a:spcPts val="800"/>
              </a:spcAft>
              <a:buFont typeface="Arial" panose="020B0604020202020204" pitchFamily="34" charset="0"/>
              <a:buChar char="•"/>
            </a:pPr>
            <a:r>
              <a:rPr lang="sv-SE" sz="1800" dirty="0">
                <a:latin typeface="Calibri"/>
                <a:cs typeface="Calibri"/>
              </a:rPr>
              <a:t>Rollen som beställare innebär att du har behörighet att beställa samt hantera fakturor i status för granskning/ordermatch.</a:t>
            </a:r>
          </a:p>
          <a:p>
            <a:pPr marL="285750" indent="-285750">
              <a:lnSpc>
                <a:spcPct val="120000"/>
              </a:lnSpc>
              <a:spcAft>
                <a:spcPts val="800"/>
              </a:spcAft>
              <a:buFont typeface="Arial" panose="020B0604020202020204" pitchFamily="34" charset="0"/>
              <a:buChar char="•"/>
            </a:pPr>
            <a:r>
              <a:rPr lang="sv-SE" sz="1800" dirty="0">
                <a:effectLst/>
                <a:latin typeface="Calibri" panose="020F0502020204030204" pitchFamily="34" charset="0"/>
                <a:cs typeface="Calibri" panose="020F0502020204030204" pitchFamily="34" charset="0"/>
              </a:rPr>
              <a:t>Det finns vanliga begrepp i Marknadsplatsen som kan vara bra att känna till.</a:t>
            </a:r>
          </a:p>
          <a:p>
            <a:pPr marL="285750" indent="-285750">
              <a:lnSpc>
                <a:spcPct val="120000"/>
              </a:lnSpc>
              <a:spcAft>
                <a:spcPts val="800"/>
              </a:spcAft>
              <a:buFont typeface="Arial" panose="020B0604020202020204" pitchFamily="34" charset="0"/>
              <a:buChar char="•"/>
            </a:pPr>
            <a:r>
              <a:rPr lang="sv-SE" sz="1800" dirty="0">
                <a:effectLst/>
                <a:latin typeface="Calibri" panose="020F0502020204030204" pitchFamily="34" charset="0"/>
                <a:cs typeface="Calibri" panose="020F0502020204030204" pitchFamily="34" charset="0"/>
              </a:rPr>
              <a:t>En beställning kan ha olika status, se bilden till höger. </a:t>
            </a:r>
            <a:endParaRPr lang="sv-SE" dirty="0">
              <a:effectLst/>
            </a:endParaRPr>
          </a:p>
          <a:p>
            <a:pPr marL="285750" indent="-285750">
              <a:lnSpc>
                <a:spcPct val="120000"/>
              </a:lnSpc>
              <a:spcAft>
                <a:spcPts val="800"/>
              </a:spcAft>
              <a:buFont typeface="Arial" panose="020B0604020202020204" pitchFamily="34" charset="0"/>
              <a:buChar char="•"/>
            </a:pPr>
            <a:r>
              <a:rPr lang="sv-SE" sz="1800" dirty="0">
                <a:latin typeface="Calibri" panose="020F0502020204030204" pitchFamily="34" charset="0"/>
                <a:cs typeface="Calibri" panose="020F0502020204030204" pitchFamily="34" charset="0"/>
              </a:rPr>
              <a:t>Mer information hittar du här: </a:t>
            </a:r>
            <a:r>
              <a:rPr lang="sv-SE" sz="2000" kern="100" dirty="0">
                <a:latin typeface="Calibri" panose="020F0502020204030204" pitchFamily="34" charset="0"/>
                <a:ea typeface="Calibri" panose="020F0502020204030204" pitchFamily="34" charset="0"/>
                <a:cs typeface="Times New Roman" panose="02020603050405020304" pitchFamily="18" charset="0"/>
                <a:hlinkClick r:id="rId3"/>
              </a:rPr>
              <a:t>För dig som beställare</a:t>
            </a:r>
            <a:endParaRPr lang="sv-SE" dirty="0"/>
          </a:p>
        </p:txBody>
      </p:sp>
      <p:pic>
        <p:nvPicPr>
          <p:cNvPr id="7" name="Bildobjekt 6" descr="En bild som visar text, skärmbild, Teckensnitt&#10;&#10;Automatiskt genererad beskrivning">
            <a:extLst>
              <a:ext uri="{FF2B5EF4-FFF2-40B4-BE49-F238E27FC236}">
                <a16:creationId xmlns:a16="http://schemas.microsoft.com/office/drawing/2014/main" id="{2C1E0CBA-7E76-2E34-8D32-80D7C6E9CC1D}"/>
              </a:ext>
            </a:extLst>
          </p:cNvPr>
          <p:cNvPicPr>
            <a:picLocks noChangeAspect="1"/>
          </p:cNvPicPr>
          <p:nvPr/>
        </p:nvPicPr>
        <p:blipFill rotWithShape="1">
          <a:blip r:embed="rId4"/>
          <a:srcRect r="13258" b="-3"/>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4" name="Platshållare för datum 3">
            <a:extLst>
              <a:ext uri="{FF2B5EF4-FFF2-40B4-BE49-F238E27FC236}">
                <a16:creationId xmlns:a16="http://schemas.microsoft.com/office/drawing/2014/main" id="{6C432329-931B-9434-A2EA-FCEB3979FFE6}"/>
              </a:ext>
            </a:extLst>
          </p:cNvPr>
          <p:cNvSpPr>
            <a:spLocks noGrp="1"/>
          </p:cNvSpPr>
          <p:nvPr>
            <p:ph type="dt" sz="half" idx="15"/>
          </p:nvPr>
        </p:nvSpPr>
        <p:spPr>
          <a:xfrm>
            <a:off x="10901363" y="136525"/>
            <a:ext cx="908050" cy="141687"/>
          </a:xfrm>
        </p:spPr>
        <p:txBody>
          <a:bodyPr anchor="ctr">
            <a:normAutofit/>
          </a:bodyPr>
          <a:lstStyle/>
          <a:p>
            <a:pPr>
              <a:spcAft>
                <a:spcPts val="600"/>
              </a:spcAft>
            </a:pPr>
            <a:fld id="{094EC4B8-68CD-44A3-B172-19A87347D395}" type="datetime1">
              <a:rPr lang="sv-SE" smtClean="0"/>
              <a:pPr>
                <a:spcAft>
                  <a:spcPts val="600"/>
                </a:spcAft>
              </a:pPr>
              <a:t>2025-09-30</a:t>
            </a:fld>
            <a:endParaRPr lang="sv-SE"/>
          </a:p>
        </p:txBody>
      </p:sp>
      <p:sp>
        <p:nvSpPr>
          <p:cNvPr id="8" name="Rektangel 7">
            <a:extLst>
              <a:ext uri="{FF2B5EF4-FFF2-40B4-BE49-F238E27FC236}">
                <a16:creationId xmlns:a16="http://schemas.microsoft.com/office/drawing/2014/main" id="{3B6027B1-9DF2-FB34-DAF0-47E73AE337F9}"/>
              </a:ext>
            </a:extLst>
          </p:cNvPr>
          <p:cNvSpPr/>
          <p:nvPr/>
        </p:nvSpPr>
        <p:spPr>
          <a:xfrm>
            <a:off x="6853287" y="2554664"/>
            <a:ext cx="3544478" cy="41477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255302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68C8CAD-7BB8-6C50-052C-A5878031FA39}"/>
              </a:ext>
            </a:extLst>
          </p:cNvPr>
          <p:cNvSpPr>
            <a:spLocks noGrp="1"/>
          </p:cNvSpPr>
          <p:nvPr>
            <p:ph type="title"/>
          </p:nvPr>
        </p:nvSpPr>
        <p:spPr>
          <a:xfrm>
            <a:off x="1100667" y="136525"/>
            <a:ext cx="8642350" cy="673100"/>
          </a:xfrm>
        </p:spPr>
        <p:txBody>
          <a:bodyPr/>
          <a:lstStyle/>
          <a:p>
            <a:r>
              <a:rPr lang="sv-SE" dirty="0">
                <a:solidFill>
                  <a:schemeClr val="accent2"/>
                </a:solidFill>
                <a:latin typeface="Calibri"/>
                <a:cs typeface="Calibri"/>
              </a:rPr>
              <a:t>Startsidan i Marknadsplatsen</a:t>
            </a:r>
          </a:p>
        </p:txBody>
      </p:sp>
      <p:sp>
        <p:nvSpPr>
          <p:cNvPr id="3" name="Platshållare för innehåll 2">
            <a:extLst>
              <a:ext uri="{FF2B5EF4-FFF2-40B4-BE49-F238E27FC236}">
                <a16:creationId xmlns:a16="http://schemas.microsoft.com/office/drawing/2014/main" id="{E47AE1BD-BD1E-ED75-CF89-BD3871F8C179}"/>
              </a:ext>
            </a:extLst>
          </p:cNvPr>
          <p:cNvSpPr>
            <a:spLocks noGrp="1"/>
          </p:cNvSpPr>
          <p:nvPr>
            <p:ph sz="quarter" idx="13"/>
          </p:nvPr>
        </p:nvSpPr>
        <p:spPr>
          <a:xfrm>
            <a:off x="1092200" y="1274737"/>
            <a:ext cx="8650817" cy="3311526"/>
          </a:xfrm>
        </p:spPr>
        <p:txBody>
          <a:bodyPr/>
          <a:lstStyle/>
          <a:p>
            <a:pPr marL="0" indent="0">
              <a:buNone/>
            </a:pPr>
            <a:r>
              <a:rPr lang="sv-SE" sz="18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När du loggat in i Marknadsplatsen kommer du till en startsida</a:t>
            </a:r>
            <a:r>
              <a:rPr lang="sv-SE" sz="1800" dirty="0">
                <a:solidFill>
                  <a:srgbClr val="333333"/>
                </a:solidFill>
                <a:latin typeface="Calibri" panose="020F0502020204030204" pitchFamily="34" charset="0"/>
                <a:ea typeface="Times New Roman" panose="02020603050405020304" pitchFamily="18" charset="0"/>
                <a:cs typeface="Calibri" panose="020F0502020204030204" pitchFamily="34" charset="0"/>
              </a:rPr>
              <a:t>:</a:t>
            </a:r>
            <a:br>
              <a:rPr lang="sv-SE" sz="1800" i="1" dirty="0">
                <a:effectLst/>
                <a:latin typeface="Calibri" panose="020F0502020204030204" pitchFamily="34" charset="0"/>
                <a:ea typeface="Times New Roman" panose="02020603050405020304" pitchFamily="18" charset="0"/>
                <a:cs typeface="Calibri" panose="020F0502020204030204" pitchFamily="34" charset="0"/>
              </a:rPr>
            </a:b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Platshållare för datum 3">
            <a:extLst>
              <a:ext uri="{FF2B5EF4-FFF2-40B4-BE49-F238E27FC236}">
                <a16:creationId xmlns:a16="http://schemas.microsoft.com/office/drawing/2014/main" id="{31443FCC-35BA-41E7-CB88-597AC5C7A0A8}"/>
              </a:ext>
            </a:extLst>
          </p:cNvPr>
          <p:cNvSpPr>
            <a:spLocks noGrp="1"/>
          </p:cNvSpPr>
          <p:nvPr>
            <p:ph type="dt" sz="half" idx="14"/>
          </p:nvPr>
        </p:nvSpPr>
        <p:spPr/>
        <p:txBody>
          <a:bodyPr/>
          <a:lstStyle/>
          <a:p>
            <a:fld id="{094EC4B8-68CD-44A3-B172-19A87347D395}" type="datetime1">
              <a:rPr lang="sv-SE" smtClean="0"/>
              <a:t>2025-09-30</a:t>
            </a:fld>
            <a:endParaRPr lang="sv-SE"/>
          </a:p>
        </p:txBody>
      </p:sp>
      <p:pic>
        <p:nvPicPr>
          <p:cNvPr id="5" name="Bildobjekt 4">
            <a:extLst>
              <a:ext uri="{FF2B5EF4-FFF2-40B4-BE49-F238E27FC236}">
                <a16:creationId xmlns:a16="http://schemas.microsoft.com/office/drawing/2014/main" id="{B16AEEA9-EB87-EA20-1EA7-0E0737F2B9DE}"/>
              </a:ext>
            </a:extLst>
          </p:cNvPr>
          <p:cNvPicPr>
            <a:picLocks noChangeAspect="1"/>
          </p:cNvPicPr>
          <p:nvPr/>
        </p:nvPicPr>
        <p:blipFill rotWithShape="1">
          <a:blip r:embed="rId3">
            <a:extLst>
              <a:ext uri="{28A0092B-C50C-407E-A947-70E740481C1C}">
                <a14:useLocalDpi xmlns:a14="http://schemas.microsoft.com/office/drawing/2010/main" val="0"/>
              </a:ext>
            </a:extLst>
          </a:blip>
          <a:srcRect l="16843"/>
          <a:stretch/>
        </p:blipFill>
        <p:spPr bwMode="auto">
          <a:xfrm>
            <a:off x="1615736" y="1615736"/>
            <a:ext cx="7977294" cy="4358935"/>
          </a:xfrm>
          <a:prstGeom prst="rect">
            <a:avLst/>
          </a:prstGeom>
          <a:noFill/>
          <a:ln>
            <a:noFill/>
          </a:ln>
        </p:spPr>
      </p:pic>
      <p:sp>
        <p:nvSpPr>
          <p:cNvPr id="7" name="Rektangel 6">
            <a:extLst>
              <a:ext uri="{FF2B5EF4-FFF2-40B4-BE49-F238E27FC236}">
                <a16:creationId xmlns:a16="http://schemas.microsoft.com/office/drawing/2014/main" id="{4FF9DD58-BF20-D784-C565-7EB90EB862C4}"/>
              </a:ext>
            </a:extLst>
          </p:cNvPr>
          <p:cNvSpPr/>
          <p:nvPr/>
        </p:nvSpPr>
        <p:spPr>
          <a:xfrm>
            <a:off x="266330" y="4208487"/>
            <a:ext cx="1199419" cy="107197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b="1" err="1">
                <a:latin typeface="Calibri" panose="020F0502020204030204" pitchFamily="34" charset="0"/>
                <a:cs typeface="Calibri" panose="020F0502020204030204" pitchFamily="34" charset="0"/>
              </a:rPr>
              <a:t>De</a:t>
            </a:r>
            <a:r>
              <a:rPr lang="sv-SE" sz="900" b="1" err="1">
                <a:solidFill>
                  <a:schemeClr val="tx1"/>
                </a:solidFill>
                <a:latin typeface="Calibri" panose="020F0502020204030204" pitchFamily="34" charset="0"/>
                <a:cs typeface="Calibri" panose="020F0502020204030204" pitchFamily="34" charset="0"/>
              </a:rPr>
              <a:t>Delegeringar</a:t>
            </a:r>
            <a:br>
              <a:rPr lang="sv-SE" sz="900">
                <a:solidFill>
                  <a:schemeClr val="tx1"/>
                </a:solidFill>
                <a:latin typeface="Calibri" panose="020F0502020204030204" pitchFamily="34" charset="0"/>
                <a:cs typeface="Calibri" panose="020F0502020204030204" pitchFamily="34" charset="0"/>
              </a:rPr>
            </a:br>
            <a:r>
              <a:rPr lang="sv-SE" sz="900">
                <a:solidFill>
                  <a:schemeClr val="tx1"/>
                </a:solidFill>
                <a:latin typeface="Calibri" panose="020F0502020204030204" pitchFamily="34" charset="0"/>
                <a:cs typeface="Calibri" panose="020F0502020204030204" pitchFamily="34" charset="0"/>
              </a:rPr>
              <a:t>Här kan du se om du har några aktiva delegeringar. För att delegera din behörighet måste du kontakta din MAS.</a:t>
            </a:r>
            <a:endParaRPr lang="sv-SE" sz="900">
              <a:latin typeface="Calibri" panose="020F0502020204030204" pitchFamily="34" charset="0"/>
              <a:cs typeface="Calibri" panose="020F0502020204030204" pitchFamily="34" charset="0"/>
            </a:endParaRPr>
          </a:p>
        </p:txBody>
      </p:sp>
      <p:sp>
        <p:nvSpPr>
          <p:cNvPr id="8" name="Pil: höger 7">
            <a:extLst>
              <a:ext uri="{FF2B5EF4-FFF2-40B4-BE49-F238E27FC236}">
                <a16:creationId xmlns:a16="http://schemas.microsoft.com/office/drawing/2014/main" id="{6EA5A9FE-CC05-CF00-8477-4B48ED340DC6}"/>
              </a:ext>
            </a:extLst>
          </p:cNvPr>
          <p:cNvSpPr/>
          <p:nvPr/>
        </p:nvSpPr>
        <p:spPr>
          <a:xfrm>
            <a:off x="426128" y="4039340"/>
            <a:ext cx="1114615" cy="93214"/>
          </a:xfrm>
          <a:prstGeom prst="rightArrow">
            <a:avLst/>
          </a:prstGeom>
          <a:solidFill>
            <a:srgbClr val="FD59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5061589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9033834-5F5D-5B79-1D85-A3ED1FFE9375}"/>
              </a:ext>
            </a:extLst>
          </p:cNvPr>
          <p:cNvSpPr>
            <a:spLocks noGrp="1"/>
          </p:cNvSpPr>
          <p:nvPr>
            <p:ph type="title"/>
          </p:nvPr>
        </p:nvSpPr>
        <p:spPr>
          <a:xfrm>
            <a:off x="938742" y="463816"/>
            <a:ext cx="8642350" cy="717284"/>
          </a:xfrm>
        </p:spPr>
        <p:txBody>
          <a:bodyPr/>
          <a:lstStyle/>
          <a:p>
            <a:r>
              <a:rPr lang="sv-SE" dirty="0">
                <a:solidFill>
                  <a:schemeClr val="accent2"/>
                </a:solidFill>
                <a:latin typeface="Calibri" panose="020F0502020204030204" pitchFamily="34" charset="0"/>
                <a:cs typeface="Calibri" panose="020F0502020204030204" pitchFamily="34" charset="0"/>
              </a:rPr>
              <a:t>Hantera inleverans av din skapade order</a:t>
            </a:r>
          </a:p>
        </p:txBody>
      </p:sp>
      <p:sp>
        <p:nvSpPr>
          <p:cNvPr id="3" name="Platshållare för innehåll 2">
            <a:extLst>
              <a:ext uri="{FF2B5EF4-FFF2-40B4-BE49-F238E27FC236}">
                <a16:creationId xmlns:a16="http://schemas.microsoft.com/office/drawing/2014/main" id="{AB670740-4979-73EC-8C93-813A81CBEFA0}"/>
              </a:ext>
            </a:extLst>
          </p:cNvPr>
          <p:cNvSpPr>
            <a:spLocks noGrp="1"/>
          </p:cNvSpPr>
          <p:nvPr>
            <p:ph sz="quarter" idx="13"/>
          </p:nvPr>
        </p:nvSpPr>
        <p:spPr>
          <a:xfrm>
            <a:off x="832063" y="1408655"/>
            <a:ext cx="8650817" cy="4040690"/>
          </a:xfrm>
        </p:spPr>
        <p:txBody>
          <a:bodyPr/>
          <a:lstStyle/>
          <a:p>
            <a:pPr marL="0" indent="0">
              <a:lnSpc>
                <a:spcPct val="107000"/>
              </a:lnSpc>
              <a:spcAft>
                <a:spcPts val="700"/>
              </a:spcAft>
              <a:buNone/>
            </a:pPr>
            <a:r>
              <a:rPr lang="sv-SE" sz="1800" dirty="0">
                <a:latin typeface="Calibri" panose="020F0502020204030204" pitchFamily="34" charset="0"/>
                <a:ea typeface="Times New Roman" panose="02020603050405020304" pitchFamily="18" charset="0"/>
                <a:cs typeface="Calibri" panose="020F0502020204030204" pitchFamily="34" charset="0"/>
              </a:rPr>
              <a:t>För mer info läs </a:t>
            </a:r>
            <a:r>
              <a:rPr lang="sv-SE" sz="1800" dirty="0">
                <a:effectLst/>
                <a:latin typeface="Calibri" panose="020F0502020204030204" pitchFamily="34" charset="0"/>
                <a:ea typeface="Times New Roman" panose="02020603050405020304" pitchFamily="18" charset="0"/>
                <a:cs typeface="Calibri" panose="020F0502020204030204" pitchFamily="34" charset="0"/>
              </a:rPr>
              <a:t>manual för </a:t>
            </a:r>
            <a:r>
              <a:rPr lang="sv-SE" sz="1800" dirty="0">
                <a:latin typeface="Calibri" panose="020F0502020204030204" pitchFamily="34" charset="0"/>
                <a:ea typeface="Times New Roman" panose="02020603050405020304" pitchFamily="18" charset="0"/>
                <a:cs typeface="Calibri" panose="020F0502020204030204" pitchFamily="34" charset="0"/>
                <a:hlinkClick r:id="rId2"/>
              </a:rPr>
              <a:t>”Leveranskvittens för kommunala akutförråd” </a:t>
            </a:r>
            <a:r>
              <a:rPr lang="sv-SE" sz="1800" dirty="0">
                <a:latin typeface="Calibri" panose="020F0502020204030204" pitchFamily="34" charset="0"/>
                <a:ea typeface="Times New Roman" panose="02020603050405020304" pitchFamily="18" charset="0"/>
                <a:cs typeface="Calibri" panose="020F0502020204030204" pitchFamily="34" charset="0"/>
              </a:rPr>
              <a:t>.</a:t>
            </a:r>
            <a:endParaRPr lang="sv-SE" sz="1800" dirty="0">
              <a:latin typeface="Calibri" panose="020F0502020204030204" pitchFamily="34" charset="0"/>
              <a:cs typeface="Calibri" panose="020F0502020204030204" pitchFamily="34" charset="0"/>
            </a:endParaRPr>
          </a:p>
          <a:p>
            <a:pPr>
              <a:lnSpc>
                <a:spcPct val="107000"/>
              </a:lnSpc>
              <a:spcAft>
                <a:spcPts val="700"/>
              </a:spcAft>
            </a:pPr>
            <a:r>
              <a:rPr lang="sv-SE" sz="1800" dirty="0">
                <a:latin typeface="Calibri" panose="020F0502020204030204" pitchFamily="34" charset="0"/>
                <a:cs typeface="Calibri" panose="020F0502020204030204" pitchFamily="34" charset="0"/>
              </a:rPr>
              <a:t>När en faktura kommer in i Marknadsplatsen, jämförs antal fakturerade artiklar med det antal som har inlevererats. Det är därför viktigt att alla varor inlevereras så snart som möjligt efter mottagandet.</a:t>
            </a:r>
          </a:p>
          <a:p>
            <a:pPr>
              <a:lnSpc>
                <a:spcPct val="107000"/>
              </a:lnSpc>
              <a:spcAft>
                <a:spcPts val="700"/>
              </a:spcAft>
            </a:pPr>
            <a:r>
              <a:rPr lang="sv-SE" sz="1800" dirty="0">
                <a:latin typeface="Calibri" panose="020F0502020204030204" pitchFamily="34" charset="0"/>
                <a:cs typeface="Calibri" panose="020F0502020204030204" pitchFamily="34" charset="0"/>
              </a:rPr>
              <a:t>Om det kommer en faktura till Marknadsplatsen innan leveransen är kvitterad, kommer fakturan att synas för dig som beställare. När inleveransen är gjord, och antalet artiklar på fakturan stämmer överens med vad som levererats </a:t>
            </a:r>
            <a:r>
              <a:rPr lang="sv-SE" sz="1800" b="1" dirty="0">
                <a:latin typeface="Calibri" panose="020F0502020204030204" pitchFamily="34" charset="0"/>
                <a:cs typeface="Calibri" panose="020F0502020204030204" pitchFamily="34" charset="0"/>
              </a:rPr>
              <a:t>och inga andra avvikelser förekommer mellan fakturan och ordern</a:t>
            </a:r>
            <a:r>
              <a:rPr lang="sv-SE" sz="1800" dirty="0">
                <a:latin typeface="Calibri" panose="020F0502020204030204" pitchFamily="34" charset="0"/>
                <a:cs typeface="Calibri" panose="020F0502020204030204" pitchFamily="34" charset="0"/>
              </a:rPr>
              <a:t>, kommer fakturan att försvinna utan att du behöver hantera den.</a:t>
            </a:r>
          </a:p>
          <a:p>
            <a:pPr>
              <a:lnSpc>
                <a:spcPct val="107000"/>
              </a:lnSpc>
              <a:spcAft>
                <a:spcPts val="700"/>
              </a:spcAft>
            </a:pPr>
            <a:r>
              <a:rPr lang="sv-SE" sz="1800" dirty="0">
                <a:effectLst/>
                <a:latin typeface="Calibri" panose="020F0502020204030204" pitchFamily="34" charset="0"/>
                <a:ea typeface="Times New Roman" panose="02020603050405020304" pitchFamily="18" charset="0"/>
                <a:cs typeface="Calibri" panose="020F0502020204030204" pitchFamily="34" charset="0"/>
              </a:rPr>
              <a:t>Första steget i fakturahanteringen för de beställningar du lagt i Marknadsplatsen är att inleverera det gods som mottagits för beställningen.</a:t>
            </a:r>
            <a:endParaRPr lang="sv-SE" sz="1800" dirty="0">
              <a:latin typeface="Calibri" panose="020F0502020204030204" pitchFamily="34" charset="0"/>
              <a:cs typeface="Calibri" panose="020F0502020204030204" pitchFamily="34" charset="0"/>
            </a:endParaRPr>
          </a:p>
        </p:txBody>
      </p:sp>
      <p:sp>
        <p:nvSpPr>
          <p:cNvPr id="4" name="Platshållare för datum 3">
            <a:extLst>
              <a:ext uri="{FF2B5EF4-FFF2-40B4-BE49-F238E27FC236}">
                <a16:creationId xmlns:a16="http://schemas.microsoft.com/office/drawing/2014/main" id="{886ECD83-A7D5-5A49-E34C-01E8D63560D5}"/>
              </a:ext>
            </a:extLst>
          </p:cNvPr>
          <p:cNvSpPr>
            <a:spLocks noGrp="1"/>
          </p:cNvSpPr>
          <p:nvPr>
            <p:ph type="dt" sz="half" idx="14"/>
          </p:nvPr>
        </p:nvSpPr>
        <p:spPr/>
        <p:txBody>
          <a:bodyPr/>
          <a:lstStyle/>
          <a:p>
            <a:fld id="{094EC4B8-68CD-44A3-B172-19A87347D395}" type="datetime1">
              <a:rPr lang="sv-SE" smtClean="0"/>
              <a:t>2025-09-30</a:t>
            </a:fld>
            <a:endParaRPr lang="sv-SE"/>
          </a:p>
        </p:txBody>
      </p:sp>
    </p:spTree>
    <p:extLst>
      <p:ext uri="{BB962C8B-B14F-4D97-AF65-F5344CB8AC3E}">
        <p14:creationId xmlns:p14="http://schemas.microsoft.com/office/powerpoint/2010/main" val="25259201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FC772B8-5172-2DB5-327D-DDCD6364579A}"/>
              </a:ext>
            </a:extLst>
          </p:cNvPr>
          <p:cNvSpPr>
            <a:spLocks noGrp="1"/>
          </p:cNvSpPr>
          <p:nvPr>
            <p:ph type="title"/>
          </p:nvPr>
        </p:nvSpPr>
        <p:spPr>
          <a:xfrm>
            <a:off x="981604" y="121926"/>
            <a:ext cx="8642350" cy="776266"/>
          </a:xfrm>
        </p:spPr>
        <p:txBody>
          <a:bodyPr/>
          <a:lstStyle/>
          <a:p>
            <a:r>
              <a:rPr lang="sv-SE" dirty="0">
                <a:solidFill>
                  <a:schemeClr val="accent2"/>
                </a:solidFill>
                <a:latin typeface="Calibri" panose="020F0502020204030204" pitchFamily="34" charset="0"/>
                <a:cs typeface="Calibri" panose="020F0502020204030204" pitchFamily="34" charset="0"/>
              </a:rPr>
              <a:t>Inleverans</a:t>
            </a:r>
          </a:p>
        </p:txBody>
      </p:sp>
      <p:sp>
        <p:nvSpPr>
          <p:cNvPr id="4" name="Platshållare för datum 3">
            <a:extLst>
              <a:ext uri="{FF2B5EF4-FFF2-40B4-BE49-F238E27FC236}">
                <a16:creationId xmlns:a16="http://schemas.microsoft.com/office/drawing/2014/main" id="{16A07638-5C4B-5F18-956F-64C3C3258B2F}"/>
              </a:ext>
            </a:extLst>
          </p:cNvPr>
          <p:cNvSpPr>
            <a:spLocks noGrp="1"/>
          </p:cNvSpPr>
          <p:nvPr>
            <p:ph type="dt" sz="half" idx="14"/>
          </p:nvPr>
        </p:nvSpPr>
        <p:spPr/>
        <p:txBody>
          <a:bodyPr/>
          <a:lstStyle/>
          <a:p>
            <a:fld id="{094EC4B8-68CD-44A3-B172-19A87347D395}" type="datetime1">
              <a:rPr lang="sv-SE" smtClean="0"/>
              <a:t>2025-09-30</a:t>
            </a:fld>
            <a:endParaRPr lang="sv-SE"/>
          </a:p>
        </p:txBody>
      </p:sp>
      <p:sp>
        <p:nvSpPr>
          <p:cNvPr id="3" name="textruta 2">
            <a:extLst>
              <a:ext uri="{FF2B5EF4-FFF2-40B4-BE49-F238E27FC236}">
                <a16:creationId xmlns:a16="http://schemas.microsoft.com/office/drawing/2014/main" id="{5B5DFE7E-F2B6-719C-9221-BC8262C9BD1E}"/>
              </a:ext>
            </a:extLst>
          </p:cNvPr>
          <p:cNvSpPr txBox="1"/>
          <p:nvPr/>
        </p:nvSpPr>
        <p:spPr>
          <a:xfrm>
            <a:off x="979702" y="1032755"/>
            <a:ext cx="8025722" cy="139031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269875" indent="-269875">
              <a:lnSpc>
                <a:spcPct val="107000"/>
              </a:lnSpc>
              <a:spcBef>
                <a:spcPts val="1000"/>
              </a:spcBef>
              <a:spcAft>
                <a:spcPts val="700"/>
              </a:spcAft>
              <a:buFont typeface="Verdana" panose="020B0604030504040204" pitchFamily="34" charset="0"/>
              <a:buChar char="•"/>
            </a:pPr>
            <a:r>
              <a:rPr lang="sv-SE" dirty="0">
                <a:latin typeface="Calibri" panose="020F0502020204030204" pitchFamily="34" charset="0"/>
                <a:cs typeface="Calibri" panose="020F0502020204030204" pitchFamily="34" charset="0"/>
              </a:rPr>
              <a:t>Du som beställare ska därför alltid börja med att göra inleverans. När du gjort inleveransen ska du klicka på Fakturor i ”Att Hantera-menyn”, för att se om det finns fakturor som behöver kontrolleras eller matchas av dig som beställare. </a:t>
            </a:r>
          </a:p>
          <a:p>
            <a:pPr marL="269875" indent="-269875">
              <a:lnSpc>
                <a:spcPct val="107000"/>
              </a:lnSpc>
              <a:spcBef>
                <a:spcPts val="1000"/>
              </a:spcBef>
              <a:spcAft>
                <a:spcPts val="700"/>
              </a:spcAft>
              <a:buFont typeface="Verdana" panose="020B0604030504040204" pitchFamily="34" charset="0"/>
              <a:buChar char="•"/>
            </a:pPr>
            <a:r>
              <a:rPr lang="sv-SE" dirty="0">
                <a:latin typeface="Calibri" panose="020F0502020204030204" pitchFamily="34" charset="0"/>
                <a:cs typeface="Calibri" panose="020F0502020204030204" pitchFamily="34" charset="0"/>
              </a:rPr>
              <a:t>Välj ”Leveranser och order” på Startsidan:</a:t>
            </a:r>
          </a:p>
        </p:txBody>
      </p:sp>
      <p:pic>
        <p:nvPicPr>
          <p:cNvPr id="9" name="Bildobjekt 8" descr="En bild som visar text, skärmbild, Teckensnitt, nummer&#10;&#10;AI-genererat innehåll kan vara felaktigt.">
            <a:extLst>
              <a:ext uri="{FF2B5EF4-FFF2-40B4-BE49-F238E27FC236}">
                <a16:creationId xmlns:a16="http://schemas.microsoft.com/office/drawing/2014/main" id="{804F6CE2-5A87-CDB0-915A-B89C54D6BB61}"/>
              </a:ext>
            </a:extLst>
          </p:cNvPr>
          <p:cNvPicPr>
            <a:picLocks noChangeAspect="1"/>
          </p:cNvPicPr>
          <p:nvPr/>
        </p:nvPicPr>
        <p:blipFill>
          <a:blip r:embed="rId3"/>
          <a:stretch>
            <a:fillRect/>
          </a:stretch>
        </p:blipFill>
        <p:spPr>
          <a:xfrm>
            <a:off x="1232490" y="2423072"/>
            <a:ext cx="4426657" cy="3242004"/>
          </a:xfrm>
          <a:prstGeom prst="rect">
            <a:avLst/>
          </a:prstGeom>
        </p:spPr>
      </p:pic>
      <p:cxnSp>
        <p:nvCxnSpPr>
          <p:cNvPr id="8" name="Rak pilkoppling 7">
            <a:extLst>
              <a:ext uri="{FF2B5EF4-FFF2-40B4-BE49-F238E27FC236}">
                <a16:creationId xmlns:a16="http://schemas.microsoft.com/office/drawing/2014/main" id="{624CF7F7-CCA4-A6EA-5B12-5044C646FCE0}"/>
              </a:ext>
            </a:extLst>
          </p:cNvPr>
          <p:cNvCxnSpPr>
            <a:cxnSpLocks/>
          </p:cNvCxnSpPr>
          <p:nvPr/>
        </p:nvCxnSpPr>
        <p:spPr>
          <a:xfrm>
            <a:off x="772250" y="2557635"/>
            <a:ext cx="920479" cy="2340898"/>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87776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1B5AEEA2-15A9-A905-8A0E-D267899F7252}"/>
              </a:ext>
            </a:extLst>
          </p:cNvPr>
          <p:cNvSpPr>
            <a:spLocks noGrp="1"/>
          </p:cNvSpPr>
          <p:nvPr>
            <p:ph type="dt" sz="half" idx="10"/>
          </p:nvPr>
        </p:nvSpPr>
        <p:spPr/>
        <p:txBody>
          <a:bodyPr/>
          <a:lstStyle/>
          <a:p>
            <a:fld id="{DA185498-67B0-4A0B-8455-9A803E3F2EDA}" type="datetime1">
              <a:rPr lang="sv-SE" smtClean="0"/>
              <a:t>2025-09-30</a:t>
            </a:fld>
            <a:endParaRPr lang="sv-SE"/>
          </a:p>
        </p:txBody>
      </p:sp>
      <p:sp>
        <p:nvSpPr>
          <p:cNvPr id="3" name="textruta 2">
            <a:extLst>
              <a:ext uri="{FF2B5EF4-FFF2-40B4-BE49-F238E27FC236}">
                <a16:creationId xmlns:a16="http://schemas.microsoft.com/office/drawing/2014/main" id="{E3C125A5-B0CE-3D17-D28F-2039E4780AAF}"/>
              </a:ext>
            </a:extLst>
          </p:cNvPr>
          <p:cNvSpPr txBox="1"/>
          <p:nvPr/>
        </p:nvSpPr>
        <p:spPr>
          <a:xfrm>
            <a:off x="866775" y="709225"/>
            <a:ext cx="6525251" cy="276999"/>
          </a:xfrm>
          <a:prstGeom prst="rect">
            <a:avLst/>
          </a:prstGeom>
          <a:noFill/>
        </p:spPr>
        <p:txBody>
          <a:bodyPr wrap="square" lIns="0" tIns="0" rIns="0" bIns="0" rtlCol="0" anchor="t">
            <a:spAutoFit/>
          </a:bodyPr>
          <a:lstStyle/>
          <a:p>
            <a:pPr algn="l"/>
            <a:r>
              <a:rPr lang="sv-SE">
                <a:latin typeface="Calibri"/>
                <a:ea typeface="Calibri"/>
                <a:cs typeface="Calibri"/>
              </a:rPr>
              <a:t>Följande vy öppnas:</a:t>
            </a:r>
          </a:p>
        </p:txBody>
      </p:sp>
      <p:sp>
        <p:nvSpPr>
          <p:cNvPr id="5" name="textruta 4">
            <a:extLst>
              <a:ext uri="{FF2B5EF4-FFF2-40B4-BE49-F238E27FC236}">
                <a16:creationId xmlns:a16="http://schemas.microsoft.com/office/drawing/2014/main" id="{046B7297-F2D5-AD4D-27B9-F7CE71EC2AD0}"/>
              </a:ext>
            </a:extLst>
          </p:cNvPr>
          <p:cNvSpPr txBox="1"/>
          <p:nvPr/>
        </p:nvSpPr>
        <p:spPr>
          <a:xfrm>
            <a:off x="866774" y="1147375"/>
            <a:ext cx="6525251" cy="27699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sv-SE" dirty="0">
                <a:latin typeface="Calibri" panose="020F0502020204030204" pitchFamily="34" charset="0"/>
                <a:cs typeface="Calibri" panose="020F0502020204030204" pitchFamily="34" charset="0"/>
              </a:rPr>
              <a:t>Klicka på raden för aktuell order i Sök och hantera order. </a:t>
            </a:r>
          </a:p>
        </p:txBody>
      </p:sp>
      <p:sp>
        <p:nvSpPr>
          <p:cNvPr id="8" name="textruta 7">
            <a:extLst>
              <a:ext uri="{FF2B5EF4-FFF2-40B4-BE49-F238E27FC236}">
                <a16:creationId xmlns:a16="http://schemas.microsoft.com/office/drawing/2014/main" id="{BA4A8C2C-2B61-BEC6-B383-4BD7928A2F26}"/>
              </a:ext>
            </a:extLst>
          </p:cNvPr>
          <p:cNvSpPr txBox="1"/>
          <p:nvPr/>
        </p:nvSpPr>
        <p:spPr>
          <a:xfrm>
            <a:off x="866774" y="5959101"/>
            <a:ext cx="9738896" cy="369332"/>
          </a:xfrm>
          <a:prstGeom prst="rect">
            <a:avLst/>
          </a:prstGeom>
          <a:noFill/>
        </p:spPr>
        <p:txBody>
          <a:bodyPr wrap="square">
            <a:spAutoFit/>
          </a:bodyPr>
          <a:lstStyle/>
          <a:p>
            <a:pPr marL="285750" indent="-285750">
              <a:buFont typeface="Arial" panose="020B0604020202020204" pitchFamily="34" charset="0"/>
              <a:buChar char="•"/>
            </a:pPr>
            <a:r>
              <a:rPr lang="sv-SE" sz="1800" dirty="0">
                <a:effectLst/>
                <a:latin typeface="Calibri" panose="020F0502020204030204" pitchFamily="34" charset="0"/>
                <a:ea typeface="Times New Roman" panose="02020603050405020304" pitchFamily="18" charset="0"/>
                <a:cs typeface="Calibri" panose="020F0502020204030204" pitchFamily="34" charset="0"/>
              </a:rPr>
              <a:t>I rullisten för "Status" kan filtrering göras. </a:t>
            </a:r>
            <a:r>
              <a:rPr lang="sv-SE" dirty="0">
                <a:latin typeface="Calibri" panose="020F0502020204030204" pitchFamily="34" charset="0"/>
                <a:ea typeface="Times New Roman" panose="02020603050405020304" pitchFamily="18" charset="0"/>
                <a:cs typeface="Calibri" panose="020F0502020204030204" pitchFamily="34" charset="0"/>
              </a:rPr>
              <a:t>D</a:t>
            </a:r>
            <a:r>
              <a:rPr lang="sv-SE" sz="1800" dirty="0">
                <a:effectLst/>
                <a:latin typeface="Calibri" panose="020F0502020204030204" pitchFamily="34" charset="0"/>
                <a:ea typeface="Times New Roman" panose="02020603050405020304" pitchFamily="18" charset="0"/>
                <a:cs typeface="Calibri" panose="020F0502020204030204" pitchFamily="34" charset="0"/>
              </a:rPr>
              <a:t>e order som avvaktar hantering av dig visas automatiskt. </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Bildobjekt 5" descr="En bild som visar text, skärmbild, programvara, Webbsida&#10;&#10;AI-genererat innehåll kan vara felaktigt.">
            <a:extLst>
              <a:ext uri="{FF2B5EF4-FFF2-40B4-BE49-F238E27FC236}">
                <a16:creationId xmlns:a16="http://schemas.microsoft.com/office/drawing/2014/main" id="{DC3CBB0D-570B-6976-F22F-22F0E5FE03D0}"/>
              </a:ext>
            </a:extLst>
          </p:cNvPr>
          <p:cNvPicPr>
            <a:picLocks noChangeAspect="1"/>
          </p:cNvPicPr>
          <p:nvPr/>
        </p:nvPicPr>
        <p:blipFill>
          <a:blip r:embed="rId3"/>
          <a:stretch>
            <a:fillRect/>
          </a:stretch>
        </p:blipFill>
        <p:spPr>
          <a:xfrm>
            <a:off x="1056005" y="1424374"/>
            <a:ext cx="8539940" cy="4593298"/>
          </a:xfrm>
          <a:prstGeom prst="rect">
            <a:avLst/>
          </a:prstGeom>
        </p:spPr>
      </p:pic>
      <p:cxnSp>
        <p:nvCxnSpPr>
          <p:cNvPr id="7" name="Rak pilkoppling 6">
            <a:extLst>
              <a:ext uri="{FF2B5EF4-FFF2-40B4-BE49-F238E27FC236}">
                <a16:creationId xmlns:a16="http://schemas.microsoft.com/office/drawing/2014/main" id="{50F70DB9-6631-7E0C-325B-03D1C3B4C43D}"/>
              </a:ext>
            </a:extLst>
          </p:cNvPr>
          <p:cNvCxnSpPr>
            <a:cxnSpLocks/>
          </p:cNvCxnSpPr>
          <p:nvPr/>
        </p:nvCxnSpPr>
        <p:spPr>
          <a:xfrm>
            <a:off x="1813290" y="1524000"/>
            <a:ext cx="0" cy="1829777"/>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cxnSp>
        <p:nvCxnSpPr>
          <p:cNvPr id="9" name="Rak pilkoppling 8">
            <a:extLst>
              <a:ext uri="{FF2B5EF4-FFF2-40B4-BE49-F238E27FC236}">
                <a16:creationId xmlns:a16="http://schemas.microsoft.com/office/drawing/2014/main" id="{949CCC74-08D5-B39D-3E66-4F1D4C6E1D21}"/>
              </a:ext>
            </a:extLst>
          </p:cNvPr>
          <p:cNvCxnSpPr>
            <a:cxnSpLocks/>
          </p:cNvCxnSpPr>
          <p:nvPr/>
        </p:nvCxnSpPr>
        <p:spPr>
          <a:xfrm flipV="1">
            <a:off x="2926878" y="2731039"/>
            <a:ext cx="1497104" cy="3286633"/>
          </a:xfrm>
          <a:prstGeom prst="straightConnector1">
            <a:avLst/>
          </a:prstGeom>
          <a:ln w="28575">
            <a:solidFill>
              <a:srgbClr val="FD593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91832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4000">
        <p159:morph option="byObject"/>
      </p:transition>
    </mc:Choice>
    <mc:Fallback xmlns="">
      <p:transition spd="slow" advClick="0" advTm="4000">
        <p:fade/>
      </p:transition>
    </mc:Fallback>
  </mc:AlternateContent>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Grunden</Template>
  <TotalTime>552</TotalTime>
  <Words>2894</Words>
  <Application>Microsoft Office PowerPoint</Application>
  <PresentationFormat>Bredbild</PresentationFormat>
  <Paragraphs>195</Paragraphs>
  <Slides>36</Slides>
  <Notes>21</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36</vt:i4>
      </vt:variant>
    </vt:vector>
  </HeadingPairs>
  <TitlesOfParts>
    <vt:vector size="42" baseType="lpstr">
      <vt:lpstr>Arial</vt:lpstr>
      <vt:lpstr>Calibri</vt:lpstr>
      <vt:lpstr>Symbol</vt:lpstr>
      <vt:lpstr>Times New Roman</vt:lpstr>
      <vt:lpstr>Verdana</vt:lpstr>
      <vt:lpstr>VGR</vt:lpstr>
      <vt:lpstr>Utbildning för Kommunala akutförråd (KAF)</vt:lpstr>
      <vt:lpstr>Marknadsplatsen</vt:lpstr>
      <vt:lpstr>Flödet från beställning till order och faktura</vt:lpstr>
      <vt:lpstr>Behörighet till Marknadsplatsen</vt:lpstr>
      <vt:lpstr>Allmän info - Beställare</vt:lpstr>
      <vt:lpstr>Startsidan i Marknadsplatsen</vt:lpstr>
      <vt:lpstr>Hantera inleverans av din skapade order</vt:lpstr>
      <vt:lpstr>Inleverans</vt:lpstr>
      <vt:lpstr>PowerPoint-presentation</vt:lpstr>
      <vt:lpstr>PowerPoint-presentation</vt:lpstr>
      <vt:lpstr>PowerPoint-presentation</vt:lpstr>
      <vt:lpstr>PowerPoint-presentation</vt:lpstr>
      <vt:lpstr>PowerPoint-presentation</vt:lpstr>
      <vt:lpstr>Beställningsstatus: Avvaktar godkännande</vt:lpstr>
      <vt:lpstr>Fakturahantering för dig som beställare  </vt:lpstr>
      <vt:lpstr>PowerPoint-presentation</vt:lpstr>
      <vt:lpstr>Dina fakturor</vt:lpstr>
      <vt:lpstr>PowerPoint-presentation</vt:lpstr>
      <vt:lpstr>PowerPoint-presentation</vt:lpstr>
      <vt:lpstr>Ordermatchad faktura</vt:lpstr>
      <vt:lpstr>Fakturastatus: Granskning ej utförd (ordermatch) </vt:lpstr>
      <vt:lpstr>PowerPoint-presentation</vt:lpstr>
      <vt:lpstr>PowerPoint-presentation</vt:lpstr>
      <vt:lpstr>Delegerade fakturor</vt:lpstr>
      <vt:lpstr>Hantera en faktura med avvikelser</vt:lpstr>
      <vt:lpstr>Avvikelse: saknad/otillräcklig inleverans </vt:lpstr>
      <vt:lpstr>PowerPoint-presentation</vt:lpstr>
      <vt:lpstr>PowerPoint-presentation</vt:lpstr>
      <vt:lpstr>Avvikelse: ersättningsartikel</vt:lpstr>
      <vt:lpstr>PowerPoint-presentation</vt:lpstr>
      <vt:lpstr>Avvikelse: tillkommande frakt och/eller avgift</vt:lpstr>
      <vt:lpstr>PowerPoint-presentation</vt:lpstr>
      <vt:lpstr>PowerPoint-presentation</vt:lpstr>
      <vt:lpstr>Delegering</vt:lpstr>
      <vt:lpstr>Rekommenderade länkar</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Uppdaterad Utbildning KAF 2024-08-29 u ljud</dc:title>
  <dc:creator>Willy Do</dc:creator>
  <keywords/>
  <lastModifiedBy>Catarina Älvsäter</lastModifiedBy>
  <revision>13</revision>
  <lastPrinted>2024-08-27T14:05:08.0000000Z</lastPrinted>
  <dcterms:created xsi:type="dcterms:W3CDTF">2023-02-02T10:15:15.0000000Z</dcterms:created>
  <dcterms:modified xsi:type="dcterms:W3CDTF">2025-09-30T07:52:34.0000000Z</dcterms:modified>
</coreProperties>
</file>