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3"/>
  </p:notesMasterIdLst>
  <p:handoutMasterIdLst>
    <p:handoutMasterId r:id="rId14"/>
  </p:handoutMasterIdLst>
  <p:sldIdLst>
    <p:sldId id="329" r:id="rId6"/>
    <p:sldId id="335" r:id="rId7"/>
    <p:sldId id="340" r:id="rId8"/>
    <p:sldId id="342" r:id="rId9"/>
    <p:sldId id="336" r:id="rId10"/>
    <p:sldId id="332" r:id="rId11"/>
    <p:sldId id="339" r:id="rId12"/>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2CE78CED-5BFF-4E73-9F86-7FD6AA461B08}">
          <p14:sldIdLst/>
        </p14:section>
        <p14:section name="Instruktion" id="{76BA95AC-CE47-7E4E-BE59-AC55CEB4DE40}">
          <p14:sldIdLst/>
        </p14:section>
        <p14:section name="Presentation" id="{B972C155-D5BF-46A7-B591-A42909CFC1FA}">
          <p14:sldIdLst>
            <p14:sldId id="329"/>
            <p14:sldId id="335"/>
            <p14:sldId id="340"/>
            <p14:sldId id="342"/>
            <p14:sldId id="336"/>
            <p14:sldId id="332"/>
            <p14:sldId id="33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3C8E6E4-9C09-DFD1-718D-2726F0074C1B}" name="Anette Hammarin" initials="AH" userId="S::aneha20@vgregion.se::16ffde7e-43f1-49f7-9f0a-ebea5fc62f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70" autoAdjust="0"/>
    <p:restoredTop sz="88796" autoAdjust="0"/>
  </p:normalViewPr>
  <p:slideViewPr>
    <p:cSldViewPr snapToGrid="0">
      <p:cViewPr varScale="1">
        <p:scale>
          <a:sx n="98" d="100"/>
          <a:sy n="98" d="100"/>
        </p:scale>
        <p:origin x="960" y="8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notesMaster" Target="notesMasters/notesMaster1.xml" Id="rId13" /><Relationship Type="http://schemas.openxmlformats.org/officeDocument/2006/relationships/tableStyles" Target="tableStyles.xml" Id="rId18"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theme" Target="theme/theme1.xml" Id="rId17" /><Relationship Type="http://schemas.openxmlformats.org/officeDocument/2006/relationships/viewProps" Target="viewProps.xml" Id="rId16"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presProps" Target="presProps.xml" Id="rId15" /><Relationship Type="http://schemas.openxmlformats.org/officeDocument/2006/relationships/slide" Target="slides/slide5.xml" Id="rId10" /><Relationship Type="http://schemas.microsoft.com/office/2018/10/relationships/authors" Target="authors.xml" Id="rId19" /><Relationship Type="http://schemas.openxmlformats.org/officeDocument/2006/relationships/slide" Target="slides/slide4.xml" Id="rId9" /><Relationship Type="http://schemas.openxmlformats.org/officeDocument/2006/relationships/handoutMaster" Target="handoutMasters/handoutMaster1.xml" Id="rId14"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2025-03-25</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2025-03-25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dirty="0"/>
              <a:t>Bakgrunden till kravet i avtalet om tjänstepensionen att säkerställa att alla som arbetar ska trygga och goda arbetsvillkor.</a:t>
            </a:r>
          </a:p>
          <a:p>
            <a:pPr marL="171450" indent="-171450">
              <a:buFont typeface="Arial" panose="020B0604020202020204" pitchFamily="34" charset="0"/>
              <a:buChar char="•"/>
            </a:pPr>
            <a:r>
              <a:rPr lang="sv-SE" dirty="0"/>
              <a:t>Något som har varit viktigt för regionerna, och inte minst fackliga företrädare –att det inte ska vara någon skillnad från övriga arbetsmarknad</a:t>
            </a:r>
          </a:p>
          <a:p>
            <a:pPr marL="171450" indent="-171450">
              <a:buFont typeface="Arial" panose="020B0604020202020204" pitchFamily="34" charset="0"/>
              <a:buChar char="•"/>
            </a:pPr>
            <a:r>
              <a:rPr lang="sv-SE" dirty="0"/>
              <a:t>Ni känner till att det har varit möjligt enligt LOU att ställa krav på kollektivavtal Därför skrev de här kraven ut explicit  </a:t>
            </a:r>
          </a:p>
          <a:p>
            <a:endParaRPr lang="sv-SE" dirty="0"/>
          </a:p>
          <a:p>
            <a:r>
              <a:rPr lang="sv-SE" dirty="0"/>
              <a:t>Och under upphandlingen kom det många frågor om det. Det var också föremål för en av punkterna som överprövades, samtliga rättsinstanser konstaterade att det var ett nödvändigt och rimligt krav att ställa –så frågan är därigenom väl prövad</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1498685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Efter att avtalet började gälla för snart 1,5 år sedan har frågorna fortsatt att komma </a:t>
            </a:r>
          </a:p>
          <a:p>
            <a:r>
              <a:rPr lang="sv-SE" dirty="0"/>
              <a:t>Så avtalsförvaltningen gick i nov ut med ett klargörande om tillämpningen av kravet.</a:t>
            </a:r>
          </a:p>
          <a:p>
            <a:endParaRPr lang="sv-SE" dirty="0"/>
          </a:p>
          <a:p>
            <a:r>
              <a:rPr lang="sv-SE" dirty="0"/>
              <a:t>Nu ges ett kompletterande informationstillfälle till att muntligt beskriva tillämpningen av kravet och förklara närmare pensionens olika delar</a:t>
            </a:r>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057026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Kravet på tjänstepension gäller alla anställningsformer och bruttolönen för varje enskild månad utgör beräkningsgrund för premieinbetalning för den anställde. Kravet på tjänstepension gäller även underkonsulter.</a:t>
            </a:r>
          </a:p>
          <a:p>
            <a:r>
              <a:rPr lang="sv-SE" dirty="0"/>
              <a:t>Inkomstbasbeloppet har betydelse för pensionsrätten  </a:t>
            </a:r>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2185526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Inkomstbasbeloppet (IBB) är ett belopp som fastställs årligen av Pensionsmyndigheten och används för att beräkna pensionsgrundande inkomst och olika nivåer inom pensionssystemet. Det justeras varje år utifrån förändringar i inkomstutvecklingen i Sverige. Används för allmän pension, tjänstepension och vissa socialförsäkringsförmåner </a:t>
            </a:r>
          </a:p>
          <a:p>
            <a:endParaRPr lang="sv-SE" dirty="0"/>
          </a:p>
          <a:p>
            <a:r>
              <a:rPr lang="sv-SE" dirty="0"/>
              <a:t>Inkomstbasbeloppet ändras varje år för att spegla den allmänna löneutvecklingen i Sverige. För att värdesäkra, bevara köpkraften och följa förändringarna i samhället.</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26031414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2025-03-25</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dirty="0"/>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2025-03-25</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18650977"/>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dirty="0"/>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D1C4E9"/>
          </a:solidFill>
        </p:spPr>
        <p:txBody>
          <a:bodyPr wrap="square" lIns="216000" tIns="216000">
            <a:noAutofit/>
          </a:bodyPr>
          <a:lstStyle>
            <a:lvl1pPr marL="0" indent="0">
              <a:buFontTx/>
              <a:buNone/>
              <a:defRPr sz="2200"/>
            </a:lvl1pPr>
          </a:lstStyle>
          <a:p>
            <a:r>
              <a:rPr lang="sv-SE"/>
              <a:t>Klicka på ikonen för att lägga till en bild</a:t>
            </a:r>
            <a:endParaRPr lang="sv-SE" dirty="0"/>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2025-03-25</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924118376"/>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bild och gr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dirty="0"/>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2025-03-25</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996763607"/>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dirty="0"/>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2025-03-25</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430819433"/>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bild och ljuslila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dirty="0"/>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2025-03-25</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866580949"/>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2025-03-25</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dirty="0"/>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2025-03-25</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043088408"/>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innehåll och ljuslila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dirty="0"/>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2025-03-25</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2616864"/>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dirty="0"/>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dirty="0"/>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2025-03-25</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018059018"/>
      </p:ext>
    </p:extLst>
  </p:cSld>
  <p:clrMapOvr>
    <a:masterClrMapping/>
  </p:clrMapOvr>
  <p:extLst>
    <p:ext uri="{DCECCB84-F9BA-43D5-87BE-67443E8EF086}">
      <p15:sldGuideLst xmlns:p15="http://schemas.microsoft.com/office/powerpoint/2012/main">
        <p15:guide id="1" orient="horz" pos="1117" userDrawn="1">
          <p15:clr>
            <a:srgbClr val="FBAE40"/>
          </p15:clr>
        </p15:guide>
        <p15:guide id="3" pos="688" userDrawn="1">
          <p15:clr>
            <a:srgbClr val="FBAE40"/>
          </p15:clr>
        </p15:guide>
        <p15:guide id="4" orient="horz" pos="73"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dirty="0"/>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2025-03-25</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975366854"/>
      </p:ext>
    </p:extLst>
  </p:cSld>
  <p:clrMapOvr>
    <a:masterClrMapping/>
  </p:clrMapOvr>
  <p:extLst>
    <p:ext uri="{DCECCB84-F9BA-43D5-87BE-67443E8EF086}">
      <p15:sldGuideLst xmlns:p15="http://schemas.microsoft.com/office/powerpoint/2012/main">
        <p15:guide id="2" pos="4271" userDrawn="1">
          <p15:clr>
            <a:srgbClr val="FBAE40"/>
          </p15:clr>
        </p15:guide>
        <p15:guide id="3" orient="horz" pos="1434" userDrawn="1">
          <p15:clr>
            <a:srgbClr val="FBAE40"/>
          </p15:clr>
        </p15:guide>
        <p15:guide id="4" pos="688" userDrawn="1">
          <p15:clr>
            <a:srgbClr val="FBAE40"/>
          </p15:clr>
        </p15:guide>
        <p15:guide id="5" orient="horz" pos="73"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2025-03-25</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dirty="0"/>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endParaRPr lang="sv-SE" dirty="0"/>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2025-03-25</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5939194"/>
      </p:ext>
    </p:extLst>
  </p:cSld>
  <p:clrMapOvr>
    <a:masterClrMapping/>
  </p:clrMapOvr>
  <p:extLst>
    <p:ext uri="{DCECCB84-F9BA-43D5-87BE-67443E8EF086}">
      <p15:sldGuideLst xmlns:p15="http://schemas.microsoft.com/office/powerpoint/2012/main">
        <p15:guide id="1" orient="horz" pos="1434" userDrawn="1">
          <p15:clr>
            <a:srgbClr val="FBAE40"/>
          </p15:clr>
        </p15:guide>
        <p15:guide id="2" pos="688" userDrawn="1">
          <p15:clr>
            <a:srgbClr val="FBAE40"/>
          </p15:clr>
        </p15:guide>
        <p15:guide id="3" orient="horz" pos="73"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dirty="0"/>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dirty="0"/>
              <a:t>Skriv text här</a:t>
            </a:r>
          </a:p>
          <a:p>
            <a:pPr lvl="1"/>
            <a:r>
              <a:rPr lang="sv-SE" dirty="0"/>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dirty="0"/>
              <a:t>Skriv text här</a:t>
            </a:r>
          </a:p>
          <a:p>
            <a:pPr lvl="1"/>
            <a:r>
              <a:rPr lang="sv-SE" dirty="0"/>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dirty="0"/>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2025-03-25</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57267939"/>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dirty="0"/>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dirty="0"/>
              <a:t>Skriv text här</a:t>
            </a:r>
          </a:p>
          <a:p>
            <a:pPr lvl="1"/>
            <a:r>
              <a:rPr lang="sv-SE" dirty="0"/>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dirty="0"/>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dirty="0"/>
              <a:t>Skriv text här</a:t>
            </a:r>
          </a:p>
          <a:p>
            <a:pPr lvl="1"/>
            <a:r>
              <a:rPr lang="sv-SE" dirty="0"/>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dirty="0"/>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2025-03-25</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060361554"/>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guide id="5" pos="4021"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2025-03-25</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dirty="0"/>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2025-03-25</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888055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E7E1DF"/>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dirty="0"/>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2025-03-25</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0046744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D1C4E9"/>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dirty="0"/>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2025-03-25</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846521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2025-03-25</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2025-03-25</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92405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2025-03-25</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52726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2025-03-25</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919583926"/>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dirty="0"/>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2025-03-25</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5514643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dirty="0"/>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2025-03-25</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364701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2025-03-25</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dirty="0"/>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2025-03-25</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3" pos="551"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2025-03-25</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718565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dirty="0"/>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2025-03-25</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dirty="0"/>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E7E1DF"/>
          </a:solidFill>
        </p:spPr>
        <p:txBody>
          <a:bodyPr wrap="square" lIns="108000" tIns="72000">
            <a:noAutofit/>
          </a:bodyPr>
          <a:lstStyle>
            <a:lvl1pPr marL="0" indent="0">
              <a:buFontTx/>
              <a:buNone/>
              <a:defRPr sz="2000"/>
            </a:lvl1pPr>
          </a:lstStyle>
          <a:p>
            <a:r>
              <a:rPr lang="sv-SE"/>
              <a:t>Klicka på ikonen för att lägga till en bild</a:t>
            </a:r>
            <a:endParaRPr lang="sv-SE" dirty="0"/>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chemeClr val="accent2"/>
          </a:solidFill>
        </p:spPr>
        <p:txBody>
          <a:bodyPr wrap="square" lIns="108000" tIns="72000">
            <a:noAutofit/>
          </a:bodyPr>
          <a:lstStyle>
            <a:lvl1pPr marL="0" indent="0">
              <a:buFontTx/>
              <a:buNone/>
              <a:defRPr sz="2000"/>
            </a:lvl1pPr>
          </a:lstStyle>
          <a:p>
            <a:r>
              <a:rPr lang="sv-SE"/>
              <a:t>Klicka på ikonen för att lägga till en bild</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2025-03-25</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5646925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dirty="0"/>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endParaRPr lang="sv-SE" dirty="0"/>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2025-03-25</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84559083"/>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2025-03-25</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67" r:id="rId3"/>
    <p:sldLayoutId id="2147483650" r:id="rId4"/>
    <p:sldLayoutId id="2147483654" r:id="rId5"/>
    <p:sldLayoutId id="2147483676" r:id="rId6"/>
    <p:sldLayoutId id="2147483652" r:id="rId7"/>
    <p:sldLayoutId id="2147483684" r:id="rId8"/>
    <p:sldLayoutId id="2147483685" r:id="rId9"/>
    <p:sldLayoutId id="2147483689" r:id="rId10"/>
    <p:sldLayoutId id="2147483674" r:id="rId11"/>
    <p:sldLayoutId id="2147483662" r:id="rId12"/>
    <p:sldLayoutId id="2147483666" r:id="rId13"/>
    <p:sldLayoutId id="2147483672" r:id="rId14"/>
    <p:sldLayoutId id="2147483651" r:id="rId15"/>
    <p:sldLayoutId id="2147483663" r:id="rId16"/>
    <p:sldLayoutId id="2147483671" r:id="rId17"/>
    <p:sldLayoutId id="2147483680" r:id="rId18"/>
    <p:sldLayoutId id="2147483664" r:id="rId19"/>
    <p:sldLayoutId id="2147483675" r:id="rId20"/>
    <p:sldLayoutId id="2147483677" r:id="rId21"/>
    <p:sldLayoutId id="2147483679" r:id="rId22"/>
    <p:sldLayoutId id="2147483661" r:id="rId23"/>
    <p:sldLayoutId id="2147483686" r:id="rId24"/>
    <p:sldLayoutId id="2147483687" r:id="rId25"/>
    <p:sldLayoutId id="2147483688" r:id="rId26"/>
    <p:sldLayoutId id="2147483655" r:id="rId27"/>
    <p:sldLayoutId id="2147483659" r:id="rId28"/>
    <p:sldLayoutId id="2147483660" r:id="rId29"/>
    <p:sldLayoutId id="2147483668" r:id="rId30"/>
    <p:sldLayoutId id="2147483670" r:id="rId31"/>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userDrawn="1">
          <p15:clr>
            <a:srgbClr val="9FCC3B"/>
          </p15:clr>
        </p15:guide>
        <p15:guide id="2" orient="horz" pos="2160" userDrawn="1">
          <p15:clr>
            <a:srgbClr val="9FCC3B"/>
          </p15:clr>
        </p15:guide>
        <p15:guide id="3" orient="horz" pos="867" userDrawn="1">
          <p15:clr>
            <a:srgbClr val="9FCC3B"/>
          </p15:clr>
        </p15:guide>
        <p15:guide id="4" orient="horz" pos="1525" userDrawn="1">
          <p15:clr>
            <a:srgbClr val="9FCC3B"/>
          </p15:clr>
        </p15:guide>
        <p15:guide id="5" orient="horz" pos="3430" userDrawn="1">
          <p15:clr>
            <a:srgbClr val="9FCC3B"/>
          </p15:clr>
        </p15:guide>
        <p15:guide id="6" orient="horz" pos="2795" userDrawn="1">
          <p15:clr>
            <a:srgbClr val="9FCC3B"/>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9D3429B4-12D9-8ACC-5D49-2E9730F6A2A3}"/>
              </a:ext>
            </a:extLst>
          </p:cNvPr>
          <p:cNvSpPr>
            <a:spLocks noGrp="1"/>
          </p:cNvSpPr>
          <p:nvPr>
            <p:ph type="ctrTitle"/>
          </p:nvPr>
        </p:nvSpPr>
        <p:spPr/>
        <p:txBody>
          <a:bodyPr/>
          <a:lstStyle/>
          <a:p>
            <a:r>
              <a:rPr lang="sv-SE" dirty="0"/>
              <a:t>Tjänstepension</a:t>
            </a:r>
            <a:br>
              <a:rPr lang="sv-SE" dirty="0"/>
            </a:br>
            <a:r>
              <a:rPr lang="sv-SE" dirty="0"/>
              <a:t>Nationellt avtal</a:t>
            </a:r>
          </a:p>
        </p:txBody>
      </p:sp>
      <p:sp>
        <p:nvSpPr>
          <p:cNvPr id="6" name="Underrubrik 5">
            <a:extLst>
              <a:ext uri="{FF2B5EF4-FFF2-40B4-BE49-F238E27FC236}">
                <a16:creationId xmlns:a16="http://schemas.microsoft.com/office/drawing/2014/main" id="{AE832CBE-C9EA-6774-1DEA-5F1B48A0123D}"/>
              </a:ext>
            </a:extLst>
          </p:cNvPr>
          <p:cNvSpPr>
            <a:spLocks noGrp="1"/>
          </p:cNvSpPr>
          <p:nvPr>
            <p:ph type="subTitle" idx="1"/>
          </p:nvPr>
        </p:nvSpPr>
        <p:spPr/>
        <p:txBody>
          <a:bodyPr/>
          <a:lstStyle/>
          <a:p>
            <a:r>
              <a:rPr lang="sv-SE" dirty="0"/>
              <a:t>Christian Törnqvist, </a:t>
            </a:r>
            <a:br>
              <a:rPr lang="sv-SE" dirty="0"/>
            </a:br>
            <a:r>
              <a:rPr lang="sv-SE" dirty="0"/>
              <a:t>upphandlingsgrupp, </a:t>
            </a:r>
            <a:br>
              <a:rPr lang="sv-SE" dirty="0"/>
            </a:br>
            <a:r>
              <a:rPr lang="sv-SE" dirty="0"/>
              <a:t>region Västmanland, SKR</a:t>
            </a:r>
          </a:p>
        </p:txBody>
      </p:sp>
      <p:sp>
        <p:nvSpPr>
          <p:cNvPr id="4" name="Platshållare för datum 3">
            <a:extLst>
              <a:ext uri="{FF2B5EF4-FFF2-40B4-BE49-F238E27FC236}">
                <a16:creationId xmlns:a16="http://schemas.microsoft.com/office/drawing/2014/main" id="{FD199928-BB13-D814-480E-514A5C023708}"/>
              </a:ext>
            </a:extLst>
          </p:cNvPr>
          <p:cNvSpPr>
            <a:spLocks noGrp="1"/>
          </p:cNvSpPr>
          <p:nvPr>
            <p:ph type="dt" sz="half" idx="2"/>
          </p:nvPr>
        </p:nvSpPr>
        <p:spPr/>
        <p:txBody>
          <a:bodyPr/>
          <a:lstStyle/>
          <a:p>
            <a:r>
              <a:rPr lang="sv-SE" dirty="0"/>
              <a:t>2025-03-19</a:t>
            </a:r>
          </a:p>
        </p:txBody>
      </p:sp>
    </p:spTree>
    <p:extLst>
      <p:ext uri="{BB962C8B-B14F-4D97-AF65-F5344CB8AC3E}">
        <p14:creationId xmlns:p14="http://schemas.microsoft.com/office/powerpoint/2010/main" val="3498288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0C4B79F-4453-D424-1712-6A234F549115}"/>
              </a:ext>
            </a:extLst>
          </p:cNvPr>
          <p:cNvSpPr>
            <a:spLocks noGrp="1"/>
          </p:cNvSpPr>
          <p:nvPr>
            <p:ph type="title"/>
          </p:nvPr>
        </p:nvSpPr>
        <p:spPr/>
        <p:txBody>
          <a:bodyPr/>
          <a:lstStyle/>
          <a:p>
            <a:r>
              <a:rPr lang="sv-SE" dirty="0"/>
              <a:t>Bakgrund</a:t>
            </a:r>
          </a:p>
        </p:txBody>
      </p:sp>
      <p:sp>
        <p:nvSpPr>
          <p:cNvPr id="3" name="Platshållare för innehåll 2">
            <a:extLst>
              <a:ext uri="{FF2B5EF4-FFF2-40B4-BE49-F238E27FC236}">
                <a16:creationId xmlns:a16="http://schemas.microsoft.com/office/drawing/2014/main" id="{D9C91E7D-D540-6846-A850-E69C30946136}"/>
              </a:ext>
            </a:extLst>
          </p:cNvPr>
          <p:cNvSpPr>
            <a:spLocks noGrp="1"/>
          </p:cNvSpPr>
          <p:nvPr>
            <p:ph sz="quarter" idx="17"/>
          </p:nvPr>
        </p:nvSpPr>
        <p:spPr/>
        <p:txBody>
          <a:bodyPr/>
          <a:lstStyle/>
          <a:p>
            <a:r>
              <a:rPr lang="sv-SE" dirty="0"/>
              <a:t>Trygga och goda arbetsvillkor</a:t>
            </a:r>
          </a:p>
        </p:txBody>
      </p:sp>
      <p:sp>
        <p:nvSpPr>
          <p:cNvPr id="4" name="Platshållare för innehåll 3">
            <a:extLst>
              <a:ext uri="{FF2B5EF4-FFF2-40B4-BE49-F238E27FC236}">
                <a16:creationId xmlns:a16="http://schemas.microsoft.com/office/drawing/2014/main" id="{B258A518-AD8B-2535-9B56-E603568F82F7}"/>
              </a:ext>
            </a:extLst>
          </p:cNvPr>
          <p:cNvSpPr>
            <a:spLocks noGrp="1"/>
          </p:cNvSpPr>
          <p:nvPr>
            <p:ph sz="quarter" idx="18"/>
          </p:nvPr>
        </p:nvSpPr>
        <p:spPr>
          <a:xfrm>
            <a:off x="6797364" y="1931687"/>
            <a:ext cx="4104000" cy="3311526"/>
          </a:xfrm>
        </p:spPr>
        <p:txBody>
          <a:bodyPr/>
          <a:lstStyle/>
          <a:p>
            <a:pPr marL="0" indent="0">
              <a:buNone/>
            </a:pPr>
            <a:r>
              <a:rPr lang="sv-SE" sz="1500" b="1" i="1" dirty="0"/>
              <a:t>2.8.1 Tjänstepension </a:t>
            </a:r>
            <a:br>
              <a:rPr lang="sv-SE" sz="1500" i="1" dirty="0"/>
            </a:br>
            <a:r>
              <a:rPr lang="sv-SE" sz="1500" i="1" dirty="0"/>
              <a:t>Leverantören ska för sina konsulter som fyllt 25 år, längst till, 65 år avsätta till tjänstepension med minst: </a:t>
            </a:r>
          </a:p>
          <a:p>
            <a:r>
              <a:rPr lang="sv-SE" sz="1500" i="1" dirty="0"/>
              <a:t>4,5 % av bruttolönen för inkomster upp till 7,5 inkomstbasbelopp per månad. </a:t>
            </a:r>
          </a:p>
          <a:p>
            <a:r>
              <a:rPr lang="sv-SE" sz="1500" i="1" dirty="0"/>
              <a:t>30 % av den delen av bruttolönen som överstiger 7,5 inkomstbasbelopp, beräknat på årsbasis. </a:t>
            </a:r>
            <a:br>
              <a:rPr lang="sv-SE" sz="1500" i="1" dirty="0"/>
            </a:br>
            <a:br>
              <a:rPr lang="sv-SE" sz="1500" i="1" dirty="0"/>
            </a:br>
            <a:r>
              <a:rPr lang="sv-SE" sz="1500" i="1" dirty="0"/>
              <a:t>Tjänstepensionsavsättning ska omfatta all bruttolön, för alla anställningsformer utan undantag. </a:t>
            </a:r>
          </a:p>
        </p:txBody>
      </p:sp>
      <p:sp>
        <p:nvSpPr>
          <p:cNvPr id="6" name="Platshållare för datum 3">
            <a:extLst>
              <a:ext uri="{FF2B5EF4-FFF2-40B4-BE49-F238E27FC236}">
                <a16:creationId xmlns:a16="http://schemas.microsoft.com/office/drawing/2014/main" id="{6785C431-A646-E106-BF65-AA8933ECE1FF}"/>
              </a:ext>
            </a:extLst>
          </p:cNvPr>
          <p:cNvSpPr txBox="1">
            <a:spLocks/>
          </p:cNvSpPr>
          <p:nvPr/>
        </p:nvSpPr>
        <p:spPr>
          <a:xfrm>
            <a:off x="11053764" y="288925"/>
            <a:ext cx="900071" cy="141687"/>
          </a:xfrm>
          <a:prstGeom prst="rect">
            <a:avLst/>
          </a:prstGeom>
        </p:spPr>
        <p:txBody>
          <a:bodyPr vert="horz" lIns="0" tIns="0" rIns="0" bIns="0" rtlCol="0" anchor="ctr"/>
          <a:lstStyle>
            <a:defPPr>
              <a:defRPr lang="sv-SE"/>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dirty="0"/>
              <a:t>2025-03-19</a:t>
            </a:r>
          </a:p>
        </p:txBody>
      </p:sp>
    </p:spTree>
    <p:extLst>
      <p:ext uri="{BB962C8B-B14F-4D97-AF65-F5344CB8AC3E}">
        <p14:creationId xmlns:p14="http://schemas.microsoft.com/office/powerpoint/2010/main" val="2099408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56A75C-887A-7013-943C-45B9180289B2}"/>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84FF0BA7-DF44-4777-1339-F9C379A605B0}"/>
              </a:ext>
            </a:extLst>
          </p:cNvPr>
          <p:cNvSpPr>
            <a:spLocks noGrp="1"/>
          </p:cNvSpPr>
          <p:nvPr>
            <p:ph type="title"/>
          </p:nvPr>
        </p:nvSpPr>
        <p:spPr/>
        <p:txBody>
          <a:bodyPr/>
          <a:lstStyle/>
          <a:p>
            <a:r>
              <a:rPr lang="sv-SE" dirty="0"/>
              <a:t>Bakgrund</a:t>
            </a:r>
          </a:p>
        </p:txBody>
      </p:sp>
      <p:sp>
        <p:nvSpPr>
          <p:cNvPr id="3" name="Platshållare för innehåll 2">
            <a:extLst>
              <a:ext uri="{FF2B5EF4-FFF2-40B4-BE49-F238E27FC236}">
                <a16:creationId xmlns:a16="http://schemas.microsoft.com/office/drawing/2014/main" id="{DCB0B773-AFC2-56D2-8E33-D5AA7628520B}"/>
              </a:ext>
            </a:extLst>
          </p:cNvPr>
          <p:cNvSpPr>
            <a:spLocks noGrp="1"/>
          </p:cNvSpPr>
          <p:nvPr>
            <p:ph sz="quarter" idx="17"/>
          </p:nvPr>
        </p:nvSpPr>
        <p:spPr/>
        <p:txBody>
          <a:bodyPr/>
          <a:lstStyle/>
          <a:p>
            <a:pPr marL="0" indent="0">
              <a:buNone/>
            </a:pPr>
            <a:r>
              <a:rPr lang="sv-SE" dirty="0"/>
              <a:t>Övergripande avtalsförvaltningsgruppen</a:t>
            </a:r>
          </a:p>
          <a:p>
            <a:pPr marL="0" indent="0">
              <a:buNone/>
            </a:pPr>
            <a:r>
              <a:rPr lang="sv-SE" dirty="0"/>
              <a:t>Lägesrapport nov 2024</a:t>
            </a:r>
          </a:p>
        </p:txBody>
      </p:sp>
      <p:sp>
        <p:nvSpPr>
          <p:cNvPr id="4" name="Platshållare för innehåll 3">
            <a:extLst>
              <a:ext uri="{FF2B5EF4-FFF2-40B4-BE49-F238E27FC236}">
                <a16:creationId xmlns:a16="http://schemas.microsoft.com/office/drawing/2014/main" id="{C903E321-40CC-0D28-5E51-E2D2599996A0}"/>
              </a:ext>
            </a:extLst>
          </p:cNvPr>
          <p:cNvSpPr>
            <a:spLocks noGrp="1"/>
          </p:cNvSpPr>
          <p:nvPr>
            <p:ph sz="quarter" idx="18"/>
          </p:nvPr>
        </p:nvSpPr>
        <p:spPr/>
        <p:txBody>
          <a:bodyPr/>
          <a:lstStyle/>
          <a:p>
            <a:pPr marL="0" indent="0">
              <a:buNone/>
            </a:pPr>
            <a:r>
              <a:rPr lang="sv-SE" sz="2000" i="1" dirty="0"/>
              <a:t>Både grundavsättning, 4,5 % av bruttolönen och 30 % överstigande 7,5 inkomstbasbelopp av all bruttolön ska månadsvis avsättas som tjänstepension från första anställningsmånad, för alla anställningsformer utan undantag.</a:t>
            </a:r>
            <a:endParaRPr lang="sv-SE" sz="2000" dirty="0"/>
          </a:p>
        </p:txBody>
      </p:sp>
      <p:sp>
        <p:nvSpPr>
          <p:cNvPr id="6" name="Platshållare för datum 3">
            <a:extLst>
              <a:ext uri="{FF2B5EF4-FFF2-40B4-BE49-F238E27FC236}">
                <a16:creationId xmlns:a16="http://schemas.microsoft.com/office/drawing/2014/main" id="{08BF9A5C-22C8-660A-971C-20665A38C8BF}"/>
              </a:ext>
            </a:extLst>
          </p:cNvPr>
          <p:cNvSpPr>
            <a:spLocks noGrp="1"/>
          </p:cNvSpPr>
          <p:nvPr>
            <p:ph type="dt" sz="half" idx="2"/>
          </p:nvPr>
        </p:nvSpPr>
        <p:spPr>
          <a:xfrm>
            <a:off x="10901364" y="136525"/>
            <a:ext cx="900071" cy="141687"/>
          </a:xfrm>
        </p:spPr>
        <p:txBody>
          <a:bodyPr/>
          <a:lstStyle/>
          <a:p>
            <a:r>
              <a:rPr lang="sv-SE" dirty="0"/>
              <a:t>2025-03-19</a:t>
            </a:r>
          </a:p>
        </p:txBody>
      </p:sp>
    </p:spTree>
    <p:extLst>
      <p:ext uri="{BB962C8B-B14F-4D97-AF65-F5344CB8AC3E}">
        <p14:creationId xmlns:p14="http://schemas.microsoft.com/office/powerpoint/2010/main" val="1205109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65A837-4D8B-9294-DC06-EA79C84F6FCA}"/>
              </a:ext>
            </a:extLst>
          </p:cNvPr>
          <p:cNvSpPr>
            <a:spLocks noGrp="1"/>
          </p:cNvSpPr>
          <p:nvPr>
            <p:ph type="title"/>
          </p:nvPr>
        </p:nvSpPr>
        <p:spPr/>
        <p:txBody>
          <a:bodyPr/>
          <a:lstStyle/>
          <a:p>
            <a:endParaRPr lang="sv-SE" dirty="0"/>
          </a:p>
        </p:txBody>
      </p:sp>
      <p:sp>
        <p:nvSpPr>
          <p:cNvPr id="3" name="Platshållare för innehåll 2">
            <a:extLst>
              <a:ext uri="{FF2B5EF4-FFF2-40B4-BE49-F238E27FC236}">
                <a16:creationId xmlns:a16="http://schemas.microsoft.com/office/drawing/2014/main" id="{A1B7246B-8182-7679-DA7B-8190AEFBB15D}"/>
              </a:ext>
            </a:extLst>
          </p:cNvPr>
          <p:cNvSpPr>
            <a:spLocks noGrp="1"/>
          </p:cNvSpPr>
          <p:nvPr>
            <p:ph sz="quarter" idx="17"/>
          </p:nvPr>
        </p:nvSpPr>
        <p:spPr/>
        <p:txBody>
          <a:bodyPr/>
          <a:lstStyle/>
          <a:p>
            <a:endParaRPr lang="sv-SE" dirty="0"/>
          </a:p>
        </p:txBody>
      </p:sp>
      <p:sp>
        <p:nvSpPr>
          <p:cNvPr id="4" name="Platshållare för innehåll 3">
            <a:extLst>
              <a:ext uri="{FF2B5EF4-FFF2-40B4-BE49-F238E27FC236}">
                <a16:creationId xmlns:a16="http://schemas.microsoft.com/office/drawing/2014/main" id="{AFADAB2F-2AF6-AC2F-EB7B-22D47C70F7E9}"/>
              </a:ext>
            </a:extLst>
          </p:cNvPr>
          <p:cNvSpPr>
            <a:spLocks noGrp="1"/>
          </p:cNvSpPr>
          <p:nvPr>
            <p:ph sz="quarter" idx="18"/>
          </p:nvPr>
        </p:nvSpPr>
        <p:spPr>
          <a:xfrm>
            <a:off x="6797364" y="2086834"/>
            <a:ext cx="4104000" cy="3311526"/>
          </a:xfrm>
        </p:spPr>
        <p:txBody>
          <a:bodyPr/>
          <a:lstStyle/>
          <a:p>
            <a:pPr marL="0" indent="0">
              <a:buNone/>
            </a:pPr>
            <a:r>
              <a:rPr lang="sv-SE" dirty="0"/>
              <a:t>För alla anställningsformer</a:t>
            </a:r>
          </a:p>
          <a:p>
            <a:pPr marL="0" indent="0">
              <a:buNone/>
            </a:pPr>
            <a:endParaRPr lang="sv-SE" dirty="0"/>
          </a:p>
          <a:p>
            <a:pPr marL="0" indent="0">
              <a:buNone/>
            </a:pPr>
            <a:r>
              <a:rPr lang="sv-SE" dirty="0"/>
              <a:t>Hela månadens bruttolön utgör beräkningsgrund</a:t>
            </a:r>
          </a:p>
          <a:p>
            <a:pPr marL="0" indent="0">
              <a:buNone/>
            </a:pPr>
            <a:endParaRPr lang="sv-SE" dirty="0"/>
          </a:p>
          <a:p>
            <a:pPr marL="0" indent="0">
              <a:buNone/>
            </a:pPr>
            <a:r>
              <a:rPr lang="sv-SE" dirty="0"/>
              <a:t>Gäller även underkonsulter</a:t>
            </a:r>
          </a:p>
          <a:p>
            <a:pPr marL="0" indent="0">
              <a:buNone/>
            </a:pPr>
            <a:endParaRPr lang="sv-SE" dirty="0"/>
          </a:p>
          <a:p>
            <a:pPr marL="0" indent="0">
              <a:buNone/>
            </a:pPr>
            <a:r>
              <a:rPr lang="sv-SE" dirty="0"/>
              <a:t>Inkomstbasbelopp</a:t>
            </a:r>
          </a:p>
        </p:txBody>
      </p:sp>
      <p:sp>
        <p:nvSpPr>
          <p:cNvPr id="6" name="Platshållare för datum 3">
            <a:extLst>
              <a:ext uri="{FF2B5EF4-FFF2-40B4-BE49-F238E27FC236}">
                <a16:creationId xmlns:a16="http://schemas.microsoft.com/office/drawing/2014/main" id="{A267F5D1-5ED3-D366-0941-683142232876}"/>
              </a:ext>
            </a:extLst>
          </p:cNvPr>
          <p:cNvSpPr>
            <a:spLocks noGrp="1"/>
          </p:cNvSpPr>
          <p:nvPr>
            <p:ph type="dt" sz="half" idx="2"/>
          </p:nvPr>
        </p:nvSpPr>
        <p:spPr>
          <a:xfrm>
            <a:off x="10901364" y="136525"/>
            <a:ext cx="900071" cy="141687"/>
          </a:xfrm>
        </p:spPr>
        <p:txBody>
          <a:bodyPr/>
          <a:lstStyle/>
          <a:p>
            <a:r>
              <a:rPr lang="sv-SE" dirty="0"/>
              <a:t>2025-03-19</a:t>
            </a:r>
          </a:p>
        </p:txBody>
      </p:sp>
    </p:spTree>
    <p:extLst>
      <p:ext uri="{BB962C8B-B14F-4D97-AF65-F5344CB8AC3E}">
        <p14:creationId xmlns:p14="http://schemas.microsoft.com/office/powerpoint/2010/main" val="397428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AF537A1-C42A-68EC-738A-E5B4A7B70596}"/>
              </a:ext>
            </a:extLst>
          </p:cNvPr>
          <p:cNvSpPr>
            <a:spLocks noGrp="1"/>
          </p:cNvSpPr>
          <p:nvPr>
            <p:ph type="title"/>
          </p:nvPr>
        </p:nvSpPr>
        <p:spPr/>
        <p:txBody>
          <a:bodyPr/>
          <a:lstStyle/>
          <a:p>
            <a:r>
              <a:rPr lang="sv-SE" dirty="0"/>
              <a:t>Inkomstbasbelopp</a:t>
            </a:r>
          </a:p>
        </p:txBody>
      </p:sp>
      <p:sp>
        <p:nvSpPr>
          <p:cNvPr id="3" name="Platshållare för innehåll 2">
            <a:extLst>
              <a:ext uri="{FF2B5EF4-FFF2-40B4-BE49-F238E27FC236}">
                <a16:creationId xmlns:a16="http://schemas.microsoft.com/office/drawing/2014/main" id="{395A07C7-7156-0373-5A22-CCB17804FED3}"/>
              </a:ext>
            </a:extLst>
          </p:cNvPr>
          <p:cNvSpPr>
            <a:spLocks noGrp="1"/>
          </p:cNvSpPr>
          <p:nvPr>
            <p:ph sz="quarter" idx="17"/>
          </p:nvPr>
        </p:nvSpPr>
        <p:spPr/>
        <p:txBody>
          <a:bodyPr/>
          <a:lstStyle/>
          <a:p>
            <a:pPr marL="0" indent="0">
              <a:buNone/>
            </a:pPr>
            <a:r>
              <a:rPr lang="sv-SE" dirty="0"/>
              <a:t>Årligt inkomstbasbelopp behövs brytas ned månadsvis för att rätt tjänstepension ska kunna inbetalas varje månad</a:t>
            </a:r>
          </a:p>
        </p:txBody>
      </p:sp>
      <p:sp>
        <p:nvSpPr>
          <p:cNvPr id="4" name="Platshållare för innehåll 3">
            <a:extLst>
              <a:ext uri="{FF2B5EF4-FFF2-40B4-BE49-F238E27FC236}">
                <a16:creationId xmlns:a16="http://schemas.microsoft.com/office/drawing/2014/main" id="{FD090A8E-0177-0A88-9E0C-E6F32467B240}"/>
              </a:ext>
            </a:extLst>
          </p:cNvPr>
          <p:cNvSpPr>
            <a:spLocks noGrp="1"/>
          </p:cNvSpPr>
          <p:nvPr>
            <p:ph sz="quarter" idx="18"/>
          </p:nvPr>
        </p:nvSpPr>
        <p:spPr/>
        <p:txBody>
          <a:bodyPr/>
          <a:lstStyle/>
          <a:p>
            <a:pPr marL="0" indent="0">
              <a:buNone/>
            </a:pPr>
            <a:r>
              <a:rPr lang="sv-SE" dirty="0"/>
              <a:t>     80.600 kr (2025)</a:t>
            </a:r>
          </a:p>
          <a:p>
            <a:pPr marL="0" indent="0">
              <a:buNone/>
            </a:pPr>
            <a:r>
              <a:rPr lang="sv-SE" u="sng" dirty="0"/>
              <a:t>80.600 x 7,5 = 604.500</a:t>
            </a:r>
          </a:p>
          <a:p>
            <a:pPr marL="0" indent="0">
              <a:buNone/>
            </a:pPr>
            <a:r>
              <a:rPr lang="sv-SE" dirty="0"/>
              <a:t>	  12 mån</a:t>
            </a:r>
            <a:br>
              <a:rPr lang="sv-SE" dirty="0"/>
            </a:br>
            <a:endParaRPr lang="sv-SE" dirty="0"/>
          </a:p>
          <a:p>
            <a:pPr marL="0" indent="0">
              <a:buNone/>
            </a:pPr>
            <a:r>
              <a:rPr lang="sv-SE" dirty="0"/>
              <a:t>= 50.375 7,5 IBB/12</a:t>
            </a:r>
          </a:p>
        </p:txBody>
      </p:sp>
      <p:sp>
        <p:nvSpPr>
          <p:cNvPr id="6" name="Platshållare för datum 3">
            <a:extLst>
              <a:ext uri="{FF2B5EF4-FFF2-40B4-BE49-F238E27FC236}">
                <a16:creationId xmlns:a16="http://schemas.microsoft.com/office/drawing/2014/main" id="{668045AF-0505-33E0-3599-DB62ED7DDFD1}"/>
              </a:ext>
            </a:extLst>
          </p:cNvPr>
          <p:cNvSpPr>
            <a:spLocks noGrp="1"/>
          </p:cNvSpPr>
          <p:nvPr>
            <p:ph type="dt" sz="half" idx="2"/>
          </p:nvPr>
        </p:nvSpPr>
        <p:spPr>
          <a:xfrm>
            <a:off x="10901364" y="136525"/>
            <a:ext cx="900071" cy="141687"/>
          </a:xfrm>
        </p:spPr>
        <p:txBody>
          <a:bodyPr/>
          <a:lstStyle/>
          <a:p>
            <a:r>
              <a:rPr lang="sv-SE" dirty="0"/>
              <a:t>2025-03-19</a:t>
            </a:r>
          </a:p>
        </p:txBody>
      </p:sp>
    </p:spTree>
    <p:extLst>
      <p:ext uri="{BB962C8B-B14F-4D97-AF65-F5344CB8AC3E}">
        <p14:creationId xmlns:p14="http://schemas.microsoft.com/office/powerpoint/2010/main" val="2207869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17BF001E-457A-BBFC-9146-88951EB7FEDE}"/>
              </a:ext>
            </a:extLst>
          </p:cNvPr>
          <p:cNvSpPr>
            <a:spLocks noGrp="1"/>
          </p:cNvSpPr>
          <p:nvPr>
            <p:ph type="title"/>
          </p:nvPr>
        </p:nvSpPr>
        <p:spPr/>
        <p:txBody>
          <a:bodyPr/>
          <a:lstStyle/>
          <a:p>
            <a:r>
              <a:rPr lang="sv-SE" dirty="0"/>
              <a:t>Tjänstepensionens två delar</a:t>
            </a:r>
          </a:p>
        </p:txBody>
      </p:sp>
      <p:sp>
        <p:nvSpPr>
          <p:cNvPr id="2" name="V-form 2">
            <a:extLst>
              <a:ext uri="{FF2B5EF4-FFF2-40B4-BE49-F238E27FC236}">
                <a16:creationId xmlns:a16="http://schemas.microsoft.com/office/drawing/2014/main" id="{EF219338-24DF-8187-1BE1-F6948E53FA05}"/>
              </a:ext>
            </a:extLst>
          </p:cNvPr>
          <p:cNvSpPr/>
          <p:nvPr/>
        </p:nvSpPr>
        <p:spPr>
          <a:xfrm>
            <a:off x="961610" y="3554260"/>
            <a:ext cx="4030495" cy="288687"/>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V-form 8">
            <a:extLst>
              <a:ext uri="{FF2B5EF4-FFF2-40B4-BE49-F238E27FC236}">
                <a16:creationId xmlns:a16="http://schemas.microsoft.com/office/drawing/2014/main" id="{EA555079-F7A3-8A5D-2788-6C139DDCB84C}"/>
              </a:ext>
            </a:extLst>
          </p:cNvPr>
          <p:cNvSpPr/>
          <p:nvPr/>
        </p:nvSpPr>
        <p:spPr>
          <a:xfrm>
            <a:off x="4930811" y="3547140"/>
            <a:ext cx="2088000" cy="325676"/>
          </a:xfrm>
          <a:prstGeom prst="chevron">
            <a:avLst/>
          </a:prstGeom>
          <a:solidFill>
            <a:schemeClr val="accent6">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846414D5-A556-4157-DCE9-911176577B64}"/>
              </a:ext>
            </a:extLst>
          </p:cNvPr>
          <p:cNvSpPr txBox="1"/>
          <p:nvPr/>
        </p:nvSpPr>
        <p:spPr>
          <a:xfrm>
            <a:off x="1362885" y="5253999"/>
            <a:ext cx="2965014" cy="307777"/>
          </a:xfrm>
          <a:prstGeom prst="rect">
            <a:avLst/>
          </a:prstGeom>
          <a:noFill/>
        </p:spPr>
        <p:txBody>
          <a:bodyPr wrap="square">
            <a:spAutoFit/>
          </a:bodyPr>
          <a:lstStyle/>
          <a:p>
            <a:pPr marL="285750" indent="-285750">
              <a:buFont typeface="Arial" panose="020B0604020202020204" pitchFamily="34" charset="0"/>
              <a:buChar char="•"/>
            </a:pPr>
            <a:r>
              <a:rPr lang="sv-SE" sz="1400" b="0" i="0" dirty="0">
                <a:solidFill>
                  <a:srgbClr val="000000"/>
                </a:solidFill>
                <a:effectLst/>
              </a:rPr>
              <a:t>4,5 procent avsättning</a:t>
            </a:r>
            <a:endParaRPr lang="sv-SE" sz="1400" dirty="0">
              <a:solidFill>
                <a:srgbClr val="000000"/>
              </a:solidFill>
            </a:endParaRPr>
          </a:p>
        </p:txBody>
      </p:sp>
      <p:sp>
        <p:nvSpPr>
          <p:cNvPr id="7" name="textruta 6">
            <a:extLst>
              <a:ext uri="{FF2B5EF4-FFF2-40B4-BE49-F238E27FC236}">
                <a16:creationId xmlns:a16="http://schemas.microsoft.com/office/drawing/2014/main" id="{D4982591-7564-05DD-9D6D-A858FB726C99}"/>
              </a:ext>
            </a:extLst>
          </p:cNvPr>
          <p:cNvSpPr txBox="1"/>
          <p:nvPr/>
        </p:nvSpPr>
        <p:spPr>
          <a:xfrm>
            <a:off x="961610" y="4884667"/>
            <a:ext cx="3462109" cy="369332"/>
          </a:xfrm>
          <a:prstGeom prst="rect">
            <a:avLst/>
          </a:prstGeom>
          <a:noFill/>
        </p:spPr>
        <p:txBody>
          <a:bodyPr wrap="square">
            <a:spAutoFit/>
          </a:bodyPr>
          <a:lstStyle/>
          <a:p>
            <a:r>
              <a:rPr lang="sv-SE" b="1" dirty="0">
                <a:solidFill>
                  <a:schemeClr val="tx2"/>
                </a:solidFill>
              </a:rPr>
              <a:t>Lön upp till 7,5 IBB/12 </a:t>
            </a:r>
            <a:endParaRPr lang="sv-SE" sz="1800" b="1" dirty="0">
              <a:solidFill>
                <a:schemeClr val="tx2"/>
              </a:solidFill>
            </a:endParaRPr>
          </a:p>
        </p:txBody>
      </p:sp>
      <p:sp>
        <p:nvSpPr>
          <p:cNvPr id="8" name="textruta 7">
            <a:extLst>
              <a:ext uri="{FF2B5EF4-FFF2-40B4-BE49-F238E27FC236}">
                <a16:creationId xmlns:a16="http://schemas.microsoft.com/office/drawing/2014/main" id="{6D7373C4-254B-56CC-0445-098BD7BF8121}"/>
              </a:ext>
            </a:extLst>
          </p:cNvPr>
          <p:cNvSpPr txBox="1"/>
          <p:nvPr/>
        </p:nvSpPr>
        <p:spPr>
          <a:xfrm>
            <a:off x="5552049" y="5260665"/>
            <a:ext cx="2965014" cy="307777"/>
          </a:xfrm>
          <a:prstGeom prst="rect">
            <a:avLst/>
          </a:prstGeom>
          <a:noFill/>
        </p:spPr>
        <p:txBody>
          <a:bodyPr wrap="square">
            <a:spAutoFit/>
          </a:bodyPr>
          <a:lstStyle/>
          <a:p>
            <a:pPr marL="285750" indent="-285750">
              <a:buFont typeface="Arial" panose="020B0604020202020204" pitchFamily="34" charset="0"/>
              <a:buChar char="•"/>
            </a:pPr>
            <a:r>
              <a:rPr lang="sv-SE" sz="1400" dirty="0">
                <a:solidFill>
                  <a:srgbClr val="000000"/>
                </a:solidFill>
              </a:rPr>
              <a:t>30 procent avsättning</a:t>
            </a:r>
          </a:p>
        </p:txBody>
      </p:sp>
      <p:sp>
        <p:nvSpPr>
          <p:cNvPr id="9" name="textruta 8">
            <a:extLst>
              <a:ext uri="{FF2B5EF4-FFF2-40B4-BE49-F238E27FC236}">
                <a16:creationId xmlns:a16="http://schemas.microsoft.com/office/drawing/2014/main" id="{EBEBBE54-D969-5241-FE21-DA7EBE9EFD2C}"/>
              </a:ext>
            </a:extLst>
          </p:cNvPr>
          <p:cNvSpPr txBox="1"/>
          <p:nvPr/>
        </p:nvSpPr>
        <p:spPr>
          <a:xfrm>
            <a:off x="5552048" y="4891333"/>
            <a:ext cx="2949269" cy="369332"/>
          </a:xfrm>
          <a:prstGeom prst="rect">
            <a:avLst/>
          </a:prstGeom>
          <a:noFill/>
        </p:spPr>
        <p:txBody>
          <a:bodyPr wrap="square">
            <a:spAutoFit/>
          </a:bodyPr>
          <a:lstStyle/>
          <a:p>
            <a:r>
              <a:rPr lang="sv-SE" b="1" dirty="0">
                <a:solidFill>
                  <a:schemeClr val="tx2"/>
                </a:solidFill>
              </a:rPr>
              <a:t>Lön över 7,5 IBB/12</a:t>
            </a:r>
            <a:endParaRPr lang="sv-SE" sz="1800" b="1" dirty="0">
              <a:solidFill>
                <a:schemeClr val="tx2"/>
              </a:solidFill>
            </a:endParaRPr>
          </a:p>
        </p:txBody>
      </p:sp>
      <p:cxnSp>
        <p:nvCxnSpPr>
          <p:cNvPr id="10" name="Rak 29">
            <a:extLst>
              <a:ext uri="{FF2B5EF4-FFF2-40B4-BE49-F238E27FC236}">
                <a16:creationId xmlns:a16="http://schemas.microsoft.com/office/drawing/2014/main" id="{BD63EC4A-98A7-A234-8ABE-8F62DF0E3A8F}"/>
              </a:ext>
            </a:extLst>
          </p:cNvPr>
          <p:cNvCxnSpPr>
            <a:cxnSpLocks/>
          </p:cNvCxnSpPr>
          <p:nvPr/>
        </p:nvCxnSpPr>
        <p:spPr>
          <a:xfrm>
            <a:off x="2363957" y="3842946"/>
            <a:ext cx="0" cy="834141"/>
          </a:xfrm>
          <a:prstGeom prst="line">
            <a:avLst/>
          </a:prstGeom>
          <a:ln w="34925">
            <a:tailEnd type="oval" w="lg" len="lg"/>
          </a:ln>
        </p:spPr>
        <p:style>
          <a:lnRef idx="1">
            <a:schemeClr val="accent1"/>
          </a:lnRef>
          <a:fillRef idx="0">
            <a:schemeClr val="accent1"/>
          </a:fillRef>
          <a:effectRef idx="0">
            <a:schemeClr val="accent1"/>
          </a:effectRef>
          <a:fontRef idx="minor">
            <a:schemeClr val="tx1"/>
          </a:fontRef>
        </p:style>
      </p:cxnSp>
      <p:cxnSp>
        <p:nvCxnSpPr>
          <p:cNvPr id="11" name="Rak 33">
            <a:extLst>
              <a:ext uri="{FF2B5EF4-FFF2-40B4-BE49-F238E27FC236}">
                <a16:creationId xmlns:a16="http://schemas.microsoft.com/office/drawing/2014/main" id="{ECA8FC70-7B35-411C-B048-5198BB257C9B}"/>
              </a:ext>
            </a:extLst>
          </p:cNvPr>
          <p:cNvCxnSpPr>
            <a:cxnSpLocks/>
          </p:cNvCxnSpPr>
          <p:nvPr/>
        </p:nvCxnSpPr>
        <p:spPr>
          <a:xfrm>
            <a:off x="6059024" y="3842947"/>
            <a:ext cx="0" cy="834141"/>
          </a:xfrm>
          <a:prstGeom prst="line">
            <a:avLst/>
          </a:prstGeom>
          <a:ln w="34925">
            <a:solidFill>
              <a:schemeClr val="accent6">
                <a:lumMod val="90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12" name="textruta 11">
            <a:extLst>
              <a:ext uri="{FF2B5EF4-FFF2-40B4-BE49-F238E27FC236}">
                <a16:creationId xmlns:a16="http://schemas.microsoft.com/office/drawing/2014/main" id="{2E47A469-BC32-2059-D742-45027499C450}"/>
              </a:ext>
            </a:extLst>
          </p:cNvPr>
          <p:cNvSpPr txBox="1"/>
          <p:nvPr/>
        </p:nvSpPr>
        <p:spPr>
          <a:xfrm>
            <a:off x="1362885" y="5615157"/>
            <a:ext cx="2965014" cy="307777"/>
          </a:xfrm>
          <a:prstGeom prst="rect">
            <a:avLst/>
          </a:prstGeom>
          <a:noFill/>
        </p:spPr>
        <p:txBody>
          <a:bodyPr wrap="square">
            <a:spAutoFit/>
          </a:bodyPr>
          <a:lstStyle/>
          <a:p>
            <a:pPr marL="285750" indent="-285750">
              <a:buFont typeface="Arial" panose="020B0604020202020204" pitchFamily="34" charset="0"/>
              <a:buChar char="•"/>
            </a:pPr>
            <a:r>
              <a:rPr lang="sv-SE" sz="1400" dirty="0">
                <a:solidFill>
                  <a:srgbClr val="000000"/>
                </a:solidFill>
              </a:rPr>
              <a:t>50.375 kr (2025)</a:t>
            </a:r>
            <a:r>
              <a:rPr lang="sv-SE" sz="1400" b="0" i="0" dirty="0">
                <a:solidFill>
                  <a:srgbClr val="000000"/>
                </a:solidFill>
                <a:effectLst/>
              </a:rPr>
              <a:t> </a:t>
            </a:r>
            <a:endParaRPr lang="sv-SE" sz="1400" dirty="0">
              <a:solidFill>
                <a:srgbClr val="000000"/>
              </a:solidFill>
            </a:endParaRPr>
          </a:p>
        </p:txBody>
      </p:sp>
      <p:sp>
        <p:nvSpPr>
          <p:cNvPr id="13" name="textruta 12">
            <a:extLst>
              <a:ext uri="{FF2B5EF4-FFF2-40B4-BE49-F238E27FC236}">
                <a16:creationId xmlns:a16="http://schemas.microsoft.com/office/drawing/2014/main" id="{1DC2947D-98D8-8476-8CA6-9C89B3791F77}"/>
              </a:ext>
            </a:extLst>
          </p:cNvPr>
          <p:cNvSpPr txBox="1"/>
          <p:nvPr/>
        </p:nvSpPr>
        <p:spPr>
          <a:xfrm>
            <a:off x="5552048" y="5568442"/>
            <a:ext cx="1557412" cy="307777"/>
          </a:xfrm>
          <a:prstGeom prst="rect">
            <a:avLst/>
          </a:prstGeom>
          <a:noFill/>
        </p:spPr>
        <p:txBody>
          <a:bodyPr wrap="square">
            <a:spAutoFit/>
          </a:bodyPr>
          <a:lstStyle/>
          <a:p>
            <a:pPr marL="285750" indent="-285750">
              <a:buFont typeface="Arial" panose="020B0604020202020204" pitchFamily="34" charset="0"/>
              <a:buChar char="•"/>
            </a:pPr>
            <a:r>
              <a:rPr lang="sv-SE" sz="1400" dirty="0">
                <a:solidFill>
                  <a:srgbClr val="000000"/>
                </a:solidFill>
              </a:rPr>
              <a:t>39.625 kr</a:t>
            </a:r>
          </a:p>
        </p:txBody>
      </p:sp>
      <p:sp>
        <p:nvSpPr>
          <p:cNvPr id="14" name="textruta 13">
            <a:extLst>
              <a:ext uri="{FF2B5EF4-FFF2-40B4-BE49-F238E27FC236}">
                <a16:creationId xmlns:a16="http://schemas.microsoft.com/office/drawing/2014/main" id="{E24E0146-C2EA-BC17-25BB-F74A40CC1F45}"/>
              </a:ext>
            </a:extLst>
          </p:cNvPr>
          <p:cNvSpPr txBox="1"/>
          <p:nvPr/>
        </p:nvSpPr>
        <p:spPr>
          <a:xfrm>
            <a:off x="1362884" y="5959768"/>
            <a:ext cx="4173420" cy="307777"/>
          </a:xfrm>
          <a:prstGeom prst="rect">
            <a:avLst/>
          </a:prstGeom>
          <a:noFill/>
        </p:spPr>
        <p:txBody>
          <a:bodyPr wrap="square">
            <a:spAutoFit/>
          </a:bodyPr>
          <a:lstStyle/>
          <a:p>
            <a:pPr marL="285750" indent="-285750">
              <a:buFont typeface="Arial" panose="020B0604020202020204" pitchFamily="34" charset="0"/>
              <a:buChar char="•"/>
            </a:pPr>
            <a:r>
              <a:rPr lang="sv-SE" sz="1400" dirty="0">
                <a:solidFill>
                  <a:srgbClr val="000000"/>
                </a:solidFill>
              </a:rPr>
              <a:t>50.375 kr x 4,5% = 2.267 kr/mån</a:t>
            </a:r>
            <a:r>
              <a:rPr lang="sv-SE" sz="1400" b="0" i="0" dirty="0">
                <a:solidFill>
                  <a:srgbClr val="000000"/>
                </a:solidFill>
                <a:effectLst/>
              </a:rPr>
              <a:t> </a:t>
            </a:r>
            <a:endParaRPr lang="sv-SE" sz="1400" dirty="0">
              <a:solidFill>
                <a:srgbClr val="000000"/>
              </a:solidFill>
            </a:endParaRPr>
          </a:p>
        </p:txBody>
      </p:sp>
      <p:sp>
        <p:nvSpPr>
          <p:cNvPr id="15" name="Rektangel: rundade hörn 14">
            <a:extLst>
              <a:ext uri="{FF2B5EF4-FFF2-40B4-BE49-F238E27FC236}">
                <a16:creationId xmlns:a16="http://schemas.microsoft.com/office/drawing/2014/main" id="{C7809808-A5FD-7D0F-1052-9FFB5D8CBCC1}"/>
              </a:ext>
            </a:extLst>
          </p:cNvPr>
          <p:cNvSpPr/>
          <p:nvPr/>
        </p:nvSpPr>
        <p:spPr>
          <a:xfrm>
            <a:off x="8340835" y="2384709"/>
            <a:ext cx="1779372" cy="1169551"/>
          </a:xfrm>
          <a:prstGeom prst="round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textruta 15">
            <a:extLst>
              <a:ext uri="{FF2B5EF4-FFF2-40B4-BE49-F238E27FC236}">
                <a16:creationId xmlns:a16="http://schemas.microsoft.com/office/drawing/2014/main" id="{0AA52268-5C56-51E0-997C-02B2D8239731}"/>
              </a:ext>
            </a:extLst>
          </p:cNvPr>
          <p:cNvSpPr txBox="1"/>
          <p:nvPr/>
        </p:nvSpPr>
        <p:spPr>
          <a:xfrm>
            <a:off x="8517063" y="2660275"/>
            <a:ext cx="2965014" cy="954107"/>
          </a:xfrm>
          <a:prstGeom prst="rect">
            <a:avLst/>
          </a:prstGeom>
          <a:noFill/>
        </p:spPr>
        <p:txBody>
          <a:bodyPr wrap="square">
            <a:spAutoFit/>
          </a:bodyPr>
          <a:lstStyle/>
          <a:p>
            <a:r>
              <a:rPr lang="sv-SE" sz="1400" b="1" dirty="0">
                <a:solidFill>
                  <a:srgbClr val="000000"/>
                </a:solidFill>
              </a:rPr>
              <a:t>Exempel</a:t>
            </a:r>
            <a:endParaRPr lang="sv-SE" sz="1400" dirty="0">
              <a:solidFill>
                <a:srgbClr val="000000"/>
              </a:solidFill>
            </a:endParaRPr>
          </a:p>
          <a:p>
            <a:r>
              <a:rPr lang="sv-SE" sz="1400" dirty="0">
                <a:solidFill>
                  <a:srgbClr val="000000"/>
                </a:solidFill>
              </a:rPr>
              <a:t>Lön 90.000 kr </a:t>
            </a:r>
          </a:p>
          <a:p>
            <a:pPr marL="285750" indent="-285750">
              <a:buFont typeface="Arial" panose="020B0604020202020204" pitchFamily="34" charset="0"/>
              <a:buChar char="•"/>
            </a:pPr>
            <a:endParaRPr lang="sv-SE" sz="1400" dirty="0">
              <a:solidFill>
                <a:srgbClr val="000000"/>
              </a:solidFill>
            </a:endParaRPr>
          </a:p>
          <a:p>
            <a:pPr marL="285750" indent="-285750">
              <a:buFont typeface="Arial" panose="020B0604020202020204" pitchFamily="34" charset="0"/>
              <a:buChar char="•"/>
            </a:pPr>
            <a:endParaRPr lang="sv-SE" sz="1400" dirty="0">
              <a:solidFill>
                <a:srgbClr val="000000"/>
              </a:solidFill>
            </a:endParaRPr>
          </a:p>
        </p:txBody>
      </p:sp>
      <p:sp>
        <p:nvSpPr>
          <p:cNvPr id="19" name="Rektangel: rundade hörn 18">
            <a:extLst>
              <a:ext uri="{FF2B5EF4-FFF2-40B4-BE49-F238E27FC236}">
                <a16:creationId xmlns:a16="http://schemas.microsoft.com/office/drawing/2014/main" id="{F85F0978-A3D7-7A74-1AAC-8BB5B8DF5B18}"/>
              </a:ext>
            </a:extLst>
          </p:cNvPr>
          <p:cNvSpPr/>
          <p:nvPr/>
        </p:nvSpPr>
        <p:spPr>
          <a:xfrm>
            <a:off x="8323617" y="3872816"/>
            <a:ext cx="1779372" cy="1169551"/>
          </a:xfrm>
          <a:prstGeom prst="round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0" name="textruta 19">
            <a:extLst>
              <a:ext uri="{FF2B5EF4-FFF2-40B4-BE49-F238E27FC236}">
                <a16:creationId xmlns:a16="http://schemas.microsoft.com/office/drawing/2014/main" id="{E26F5A6D-6ABE-4473-70DA-B2C4DC31C9DD}"/>
              </a:ext>
            </a:extLst>
          </p:cNvPr>
          <p:cNvSpPr txBox="1"/>
          <p:nvPr/>
        </p:nvSpPr>
        <p:spPr>
          <a:xfrm>
            <a:off x="8340835" y="3915001"/>
            <a:ext cx="2965014" cy="1384995"/>
          </a:xfrm>
          <a:prstGeom prst="rect">
            <a:avLst/>
          </a:prstGeom>
          <a:noFill/>
        </p:spPr>
        <p:txBody>
          <a:bodyPr wrap="square">
            <a:spAutoFit/>
          </a:bodyPr>
          <a:lstStyle/>
          <a:p>
            <a:r>
              <a:rPr lang="sv-SE" sz="1400" b="1" dirty="0">
                <a:solidFill>
                  <a:srgbClr val="000000"/>
                </a:solidFill>
              </a:rPr>
              <a:t>Tjänstepension</a:t>
            </a:r>
          </a:p>
          <a:p>
            <a:r>
              <a:rPr lang="sv-SE" sz="1400" b="1" dirty="0">
                <a:solidFill>
                  <a:srgbClr val="000000"/>
                </a:solidFill>
              </a:rPr>
              <a:t>avsättning/mån </a:t>
            </a:r>
            <a:endParaRPr lang="sv-SE" sz="1400" dirty="0">
              <a:solidFill>
                <a:srgbClr val="000000"/>
              </a:solidFill>
            </a:endParaRPr>
          </a:p>
          <a:p>
            <a:endParaRPr lang="sv-SE" sz="1400" dirty="0">
              <a:solidFill>
                <a:srgbClr val="000000"/>
              </a:solidFill>
            </a:endParaRPr>
          </a:p>
          <a:p>
            <a:r>
              <a:rPr lang="sv-SE" sz="1400" dirty="0">
                <a:solidFill>
                  <a:srgbClr val="000000"/>
                </a:solidFill>
              </a:rPr>
              <a:t>14.155 kr</a:t>
            </a:r>
          </a:p>
          <a:p>
            <a:pPr marL="285750" indent="-285750">
              <a:buFont typeface="Arial" panose="020B0604020202020204" pitchFamily="34" charset="0"/>
              <a:buChar char="•"/>
            </a:pPr>
            <a:endParaRPr lang="sv-SE" sz="1400" dirty="0">
              <a:solidFill>
                <a:srgbClr val="000000"/>
              </a:solidFill>
            </a:endParaRPr>
          </a:p>
          <a:p>
            <a:pPr marL="285750" indent="-285750">
              <a:buFont typeface="Arial" panose="020B0604020202020204" pitchFamily="34" charset="0"/>
              <a:buChar char="•"/>
            </a:pPr>
            <a:endParaRPr lang="sv-SE" sz="1400" dirty="0">
              <a:solidFill>
                <a:srgbClr val="000000"/>
              </a:solidFill>
            </a:endParaRPr>
          </a:p>
        </p:txBody>
      </p:sp>
      <p:sp>
        <p:nvSpPr>
          <p:cNvPr id="21" name="textruta 20">
            <a:extLst>
              <a:ext uri="{FF2B5EF4-FFF2-40B4-BE49-F238E27FC236}">
                <a16:creationId xmlns:a16="http://schemas.microsoft.com/office/drawing/2014/main" id="{4E49CFEF-9260-B5A3-2578-5B3AF0A236CC}"/>
              </a:ext>
            </a:extLst>
          </p:cNvPr>
          <p:cNvSpPr txBox="1"/>
          <p:nvPr/>
        </p:nvSpPr>
        <p:spPr>
          <a:xfrm>
            <a:off x="6827520" y="5548531"/>
            <a:ext cx="2301912" cy="317908"/>
          </a:xfrm>
          <a:prstGeom prst="rect">
            <a:avLst/>
          </a:prstGeom>
          <a:noFill/>
        </p:spPr>
        <p:txBody>
          <a:bodyPr wrap="none" lIns="0" tIns="0" rIns="0" bIns="0" rtlCol="0">
            <a:spAutoFit/>
          </a:bodyPr>
          <a:lstStyle/>
          <a:p>
            <a:pPr algn="l">
              <a:lnSpc>
                <a:spcPct val="130000"/>
              </a:lnSpc>
            </a:pPr>
            <a:r>
              <a:rPr lang="sv-SE" dirty="0"/>
              <a:t> </a:t>
            </a:r>
            <a:r>
              <a:rPr lang="sv-SE" sz="1400" dirty="0"/>
              <a:t>x 30% = 11.888 kr/mån</a:t>
            </a:r>
          </a:p>
        </p:txBody>
      </p:sp>
      <p:sp>
        <p:nvSpPr>
          <p:cNvPr id="18" name="Platshållare för datum 3">
            <a:extLst>
              <a:ext uri="{FF2B5EF4-FFF2-40B4-BE49-F238E27FC236}">
                <a16:creationId xmlns:a16="http://schemas.microsoft.com/office/drawing/2014/main" id="{C23A4F78-F090-B408-2F55-150436EEF2F8}"/>
              </a:ext>
            </a:extLst>
          </p:cNvPr>
          <p:cNvSpPr txBox="1">
            <a:spLocks/>
          </p:cNvSpPr>
          <p:nvPr/>
        </p:nvSpPr>
        <p:spPr>
          <a:xfrm>
            <a:off x="10901364" y="136525"/>
            <a:ext cx="900071" cy="141687"/>
          </a:xfrm>
          <a:prstGeom prst="rect">
            <a:avLst/>
          </a:prstGeom>
        </p:spPr>
        <p:txBody>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900" dirty="0"/>
              <a:t>2025-03-19</a:t>
            </a:r>
          </a:p>
        </p:txBody>
      </p:sp>
    </p:spTree>
    <p:extLst>
      <p:ext uri="{BB962C8B-B14F-4D97-AF65-F5344CB8AC3E}">
        <p14:creationId xmlns:p14="http://schemas.microsoft.com/office/powerpoint/2010/main" val="2423759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ppt_x"/>
                                          </p:val>
                                        </p:tav>
                                        <p:tav tm="100000">
                                          <p:val>
                                            <p:strVal val="#ppt_x"/>
                                          </p:val>
                                        </p:tav>
                                      </p:tavLst>
                                    </p:anim>
                                    <p:anim calcmode="lin" valueType="num">
                                      <p:cBhvr additive="base">
                                        <p:cTn id="43" dur="500" fill="hold"/>
                                        <p:tgtEl>
                                          <p:spTgt spid="2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2" grpId="0"/>
      <p:bldP spid="13" grpId="0"/>
      <p:bldP spid="14" grpId="0"/>
      <p:bldP spid="15" grpId="0" animBg="1"/>
      <p:bldP spid="16" grpId="0"/>
      <p:bldP spid="19" grpId="0" animBg="1"/>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462E37F-1803-8B40-B5DE-6AD1C9F35B61}"/>
              </a:ext>
            </a:extLst>
          </p:cNvPr>
          <p:cNvSpPr>
            <a:spLocks noGrp="1"/>
          </p:cNvSpPr>
          <p:nvPr>
            <p:ph type="title"/>
          </p:nvPr>
        </p:nvSpPr>
        <p:spPr/>
        <p:txBody>
          <a:bodyPr/>
          <a:lstStyle/>
          <a:p>
            <a:r>
              <a:rPr lang="sv-SE" dirty="0"/>
              <a:t>Dialog </a:t>
            </a:r>
          </a:p>
        </p:txBody>
      </p:sp>
      <p:sp>
        <p:nvSpPr>
          <p:cNvPr id="4" name="Platshållare för datum 3">
            <a:extLst>
              <a:ext uri="{FF2B5EF4-FFF2-40B4-BE49-F238E27FC236}">
                <a16:creationId xmlns:a16="http://schemas.microsoft.com/office/drawing/2014/main" id="{FB6508C2-3298-F433-FDB4-D7AAF8BC416D}"/>
              </a:ext>
            </a:extLst>
          </p:cNvPr>
          <p:cNvSpPr txBox="1">
            <a:spLocks/>
          </p:cNvSpPr>
          <p:nvPr/>
        </p:nvSpPr>
        <p:spPr>
          <a:xfrm>
            <a:off x="10901364" y="136525"/>
            <a:ext cx="900071" cy="141687"/>
          </a:xfrm>
          <a:prstGeom prst="rect">
            <a:avLst/>
          </a:prstGeom>
        </p:spPr>
        <p:txBody>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900" dirty="0"/>
              <a:t>2025-03-19</a:t>
            </a:r>
          </a:p>
        </p:txBody>
      </p:sp>
    </p:spTree>
    <p:extLst>
      <p:ext uri="{BB962C8B-B14F-4D97-AF65-F5344CB8AC3E}">
        <p14:creationId xmlns:p14="http://schemas.microsoft.com/office/powerpoint/2010/main" val="2620503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GR Helheten grå-lila-ljusbrun">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elheten grå-lila-ljusbrun" id="{CE478CE6-6937-EE48-8D98-614BCB3763CF}" vid="{DB1890E5-A95D-3743-9FB5-0531E8A1C43F}"/>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PP-presentation Helheten grå-lila-ljusbrun mall</Template>
  <TotalTime>131</TotalTime>
  <Words>499</Words>
  <Application>Microsoft Office PowerPoint</Application>
  <PresentationFormat>Bredbild</PresentationFormat>
  <Paragraphs>65</Paragraphs>
  <Slides>7</Slides>
  <Notes>4</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7</vt:i4>
      </vt:variant>
    </vt:vector>
  </HeadingPairs>
  <TitlesOfParts>
    <vt:vector size="10" baseType="lpstr">
      <vt:lpstr>Arial</vt:lpstr>
      <vt:lpstr>Verdana</vt:lpstr>
      <vt:lpstr>VGR Helheten grå-lila-ljusbrun</vt:lpstr>
      <vt:lpstr>Tjänstepension Nationellt avtal</vt:lpstr>
      <vt:lpstr>Bakgrund</vt:lpstr>
      <vt:lpstr>Bakgrund</vt:lpstr>
      <vt:lpstr>PowerPoint-presentation</vt:lpstr>
      <vt:lpstr>Inkomstbasbelopp</vt:lpstr>
      <vt:lpstr>Tjänstepensionens två delar</vt:lpstr>
      <vt:lpstr>Dialog </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Information om tjänstepension 19 mars 2025</dc:title>
  <dc:creator>Helena Bekic Dalman</dc:creator>
  <keywords/>
  <lastModifiedBy>Linda Därnemyr</lastModifiedBy>
  <revision>11</revision>
  <dcterms:created xsi:type="dcterms:W3CDTF">2025-03-14T13:51:24.0000000Z</dcterms:created>
  <dcterms:modified xsi:type="dcterms:W3CDTF">2025-03-25T12:31:54.0000000Z</dcterms:modified>
</coreProperties>
</file>