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5"/>
  </p:notesMasterIdLst>
  <p:handoutMasterIdLst>
    <p:handoutMasterId r:id="rId16"/>
  </p:handoutMasterIdLst>
  <p:sldIdLst>
    <p:sldId id="276" r:id="rId6"/>
    <p:sldId id="292" r:id="rId7"/>
    <p:sldId id="293" r:id="rId8"/>
    <p:sldId id="277" r:id="rId9"/>
    <p:sldId id="294" r:id="rId10"/>
    <p:sldId id="295" r:id="rId11"/>
    <p:sldId id="296" r:id="rId12"/>
    <p:sldId id="297" r:id="rId13"/>
    <p:sldId id="290" r:id="rId14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4171E6-0402-4D9F-9465-755CCF1A51DB}" v="1" dt="2025-01-30T14:33:09.266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3708" autoAdjust="0"/>
  </p:normalViewPr>
  <p:slideViewPr>
    <p:cSldViewPr snapToGrid="0">
      <p:cViewPr varScale="1">
        <p:scale>
          <a:sx n="46" d="100"/>
          <a:sy n="46" d="100"/>
        </p:scale>
        <p:origin x="1404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20" y="78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slide" Target="slides/slide8.xml" Id="rId13" /><Relationship Type="http://schemas.openxmlformats.org/officeDocument/2006/relationships/viewProps" Target="viewProps.xml" Id="rId18" /><Relationship Type="http://schemas.microsoft.com/office/2016/11/relationships/changesInfo" Target="changesInfos/changesInfo1.xml" Id="rId21" /><Relationship Type="http://schemas.openxmlformats.org/officeDocument/2006/relationships/slide" Target="slides/slide2.xml" Id="rId7" /><Relationship Type="http://schemas.openxmlformats.org/officeDocument/2006/relationships/slide" Target="slides/slide7.xml" Id="rId12" /><Relationship Type="http://schemas.openxmlformats.org/officeDocument/2006/relationships/presProps" Target="presProps.xml" Id="rId17" /><Relationship Type="http://schemas.openxmlformats.org/officeDocument/2006/relationships/handoutMaster" Target="handoutMasters/handoutMaster1.xml" Id="rId16" /><Relationship Type="http://schemas.openxmlformats.org/officeDocument/2006/relationships/tableStyles" Target="tableStyles.xml" Id="rId20" /><Relationship Type="http://schemas.openxmlformats.org/officeDocument/2006/relationships/slide" Target="slides/slide1.xml" Id="rId6" /><Relationship Type="http://schemas.openxmlformats.org/officeDocument/2006/relationships/slide" Target="slides/slide6.xml" Id="rId11" /><Relationship Type="http://schemas.openxmlformats.org/officeDocument/2006/relationships/slideMaster" Target="slideMasters/slideMaster1.xml" Id="rId5" /><Relationship Type="http://schemas.openxmlformats.org/officeDocument/2006/relationships/notesMaster" Target="notesMasters/notesMaster1.xml" Id="rId15" /><Relationship Type="http://schemas.openxmlformats.org/officeDocument/2006/relationships/slide" Target="slides/slide5.xml" Id="rId10" /><Relationship Type="http://schemas.openxmlformats.org/officeDocument/2006/relationships/theme" Target="theme/theme1.xml" Id="rId19" /><Relationship Type="http://schemas.openxmlformats.org/officeDocument/2006/relationships/slide" Target="slides/slide4.xml" Id="rId9" /><Relationship Type="http://schemas.openxmlformats.org/officeDocument/2006/relationships/slide" Target="slides/slide9.xml" Id="rId14" /><Relationship Type="http://schemas.microsoft.com/office/2015/10/relationships/revisionInfo" Target="revisionInfo.xml" Id="rId22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milla Nilsson" userId="23b3770c-8727-4483-8fa4-d4e2843fda96" providerId="ADAL" clId="{2AC316A3-7ADB-4CB4-A400-0077C3877D5C}"/>
    <pc:docChg chg="modSld">
      <pc:chgData name="Camilla Nilsson" userId="23b3770c-8727-4483-8fa4-d4e2843fda96" providerId="ADAL" clId="{2AC316A3-7ADB-4CB4-A400-0077C3877D5C}" dt="2024-02-14T14:58:26.761" v="463" actId="20577"/>
      <pc:docMkLst>
        <pc:docMk/>
      </pc:docMkLst>
      <pc:sldChg chg="modSp mod modNotesTx">
        <pc:chgData name="Camilla Nilsson" userId="23b3770c-8727-4483-8fa4-d4e2843fda96" providerId="ADAL" clId="{2AC316A3-7ADB-4CB4-A400-0077C3877D5C}" dt="2024-02-14T14:58:26.761" v="463" actId="20577"/>
        <pc:sldMkLst>
          <pc:docMk/>
          <pc:sldMk cId="67797366" sldId="277"/>
        </pc:sldMkLst>
        <pc:spChg chg="mod">
          <ac:chgData name="Camilla Nilsson" userId="23b3770c-8727-4483-8fa4-d4e2843fda96" providerId="ADAL" clId="{2AC316A3-7ADB-4CB4-A400-0077C3877D5C}" dt="2024-02-14T14:58:26.761" v="463" actId="20577"/>
          <ac:spMkLst>
            <pc:docMk/>
            <pc:sldMk cId="67797366" sldId="277"/>
            <ac:spMk id="13" creationId="{C8299AC6-32FE-B2DF-788B-DAA9F59436C0}"/>
          </ac:spMkLst>
        </pc:spChg>
      </pc:sldChg>
      <pc:sldChg chg="addSp modSp mod modNotesTx">
        <pc:chgData name="Camilla Nilsson" userId="23b3770c-8727-4483-8fa4-d4e2843fda96" providerId="ADAL" clId="{2AC316A3-7ADB-4CB4-A400-0077C3877D5C}" dt="2024-02-02T14:43:21.462" v="296" actId="1076"/>
        <pc:sldMkLst>
          <pc:docMk/>
          <pc:sldMk cId="2657421341" sldId="294"/>
        </pc:sldMkLst>
        <pc:spChg chg="add mod">
          <ac:chgData name="Camilla Nilsson" userId="23b3770c-8727-4483-8fa4-d4e2843fda96" providerId="ADAL" clId="{2AC316A3-7ADB-4CB4-A400-0077C3877D5C}" dt="2024-02-02T14:43:21.462" v="296" actId="1076"/>
          <ac:spMkLst>
            <pc:docMk/>
            <pc:sldMk cId="2657421341" sldId="294"/>
            <ac:spMk id="2" creationId="{D253E41B-730D-3323-AD35-3C550BDCB6B9}"/>
          </ac:spMkLst>
        </pc:spChg>
        <pc:spChg chg="mod">
          <ac:chgData name="Camilla Nilsson" userId="23b3770c-8727-4483-8fa4-d4e2843fda96" providerId="ADAL" clId="{2AC316A3-7ADB-4CB4-A400-0077C3877D5C}" dt="2024-02-02T14:34:06.652" v="127" actId="1076"/>
          <ac:spMkLst>
            <pc:docMk/>
            <pc:sldMk cId="2657421341" sldId="294"/>
            <ac:spMk id="8" creationId="{D4771C41-3843-8D01-8F53-CDE9A123D3D4}"/>
          </ac:spMkLst>
        </pc:spChg>
        <pc:spChg chg="mod">
          <ac:chgData name="Camilla Nilsson" userId="23b3770c-8727-4483-8fa4-d4e2843fda96" providerId="ADAL" clId="{2AC316A3-7ADB-4CB4-A400-0077C3877D5C}" dt="2024-02-02T14:34:54.870" v="137" actId="1076"/>
          <ac:spMkLst>
            <pc:docMk/>
            <pc:sldMk cId="2657421341" sldId="294"/>
            <ac:spMk id="9" creationId="{6F3CDA81-60BC-2612-F898-A298F2A28CCB}"/>
          </ac:spMkLst>
        </pc:spChg>
        <pc:spChg chg="mod">
          <ac:chgData name="Camilla Nilsson" userId="23b3770c-8727-4483-8fa4-d4e2843fda96" providerId="ADAL" clId="{2AC316A3-7ADB-4CB4-A400-0077C3877D5C}" dt="2024-02-02T14:34:03.303" v="126" actId="1076"/>
          <ac:spMkLst>
            <pc:docMk/>
            <pc:sldMk cId="2657421341" sldId="294"/>
            <ac:spMk id="10" creationId="{0925EA75-C165-DA3E-37A5-AC61845F218F}"/>
          </ac:spMkLst>
        </pc:spChg>
        <pc:spChg chg="mod">
          <ac:chgData name="Camilla Nilsson" userId="23b3770c-8727-4483-8fa4-d4e2843fda96" providerId="ADAL" clId="{2AC316A3-7ADB-4CB4-A400-0077C3877D5C}" dt="2024-02-02T14:43:19.035" v="295" actId="1076"/>
          <ac:spMkLst>
            <pc:docMk/>
            <pc:sldMk cId="2657421341" sldId="294"/>
            <ac:spMk id="11" creationId="{70E36229-91F7-9846-286F-15E4B8CE638C}"/>
          </ac:spMkLst>
        </pc:spChg>
        <pc:spChg chg="mod">
          <ac:chgData name="Camilla Nilsson" userId="23b3770c-8727-4483-8fa4-d4e2843fda96" providerId="ADAL" clId="{2AC316A3-7ADB-4CB4-A400-0077C3877D5C}" dt="2024-02-02T14:33:50.318" v="123" actId="1076"/>
          <ac:spMkLst>
            <pc:docMk/>
            <pc:sldMk cId="2657421341" sldId="294"/>
            <ac:spMk id="13" creationId="{A35AA1D3-3188-B0FF-42ED-9A193601B911}"/>
          </ac:spMkLst>
        </pc:spChg>
      </pc:sldChg>
      <pc:sldChg chg="modSp mod modNotesTx">
        <pc:chgData name="Camilla Nilsson" userId="23b3770c-8727-4483-8fa4-d4e2843fda96" providerId="ADAL" clId="{2AC316A3-7ADB-4CB4-A400-0077C3877D5C}" dt="2024-02-02T14:40:06.338" v="294" actId="20577"/>
        <pc:sldMkLst>
          <pc:docMk/>
          <pc:sldMk cId="2504683606" sldId="295"/>
        </pc:sldMkLst>
        <pc:spChg chg="mod">
          <ac:chgData name="Camilla Nilsson" userId="23b3770c-8727-4483-8fa4-d4e2843fda96" providerId="ADAL" clId="{2AC316A3-7ADB-4CB4-A400-0077C3877D5C}" dt="2024-02-02T14:39:23.070" v="240" actId="6549"/>
          <ac:spMkLst>
            <pc:docMk/>
            <pc:sldMk cId="2504683606" sldId="295"/>
            <ac:spMk id="3" creationId="{BE0EBF51-3544-1699-8AA1-075310487DB2}"/>
          </ac:spMkLst>
        </pc:spChg>
      </pc:sldChg>
      <pc:sldChg chg="modSp mod modNotesTx">
        <pc:chgData name="Camilla Nilsson" userId="23b3770c-8727-4483-8fa4-d4e2843fda96" providerId="ADAL" clId="{2AC316A3-7ADB-4CB4-A400-0077C3877D5C}" dt="2024-02-02T14:44:18.659" v="309" actId="20577"/>
        <pc:sldMkLst>
          <pc:docMk/>
          <pc:sldMk cId="4029150224" sldId="296"/>
        </pc:sldMkLst>
        <pc:spChg chg="mod">
          <ac:chgData name="Camilla Nilsson" userId="23b3770c-8727-4483-8fa4-d4e2843fda96" providerId="ADAL" clId="{2AC316A3-7ADB-4CB4-A400-0077C3877D5C}" dt="2024-02-02T14:44:18.659" v="309" actId="20577"/>
          <ac:spMkLst>
            <pc:docMk/>
            <pc:sldMk cId="4029150224" sldId="296"/>
            <ac:spMk id="2" creationId="{E571E4C0-78D3-7CAF-DD60-2E3A64D1741A}"/>
          </ac:spMkLst>
        </pc:spChg>
      </pc:sldChg>
      <pc:sldChg chg="modSp mod">
        <pc:chgData name="Camilla Nilsson" userId="23b3770c-8727-4483-8fa4-d4e2843fda96" providerId="ADAL" clId="{2AC316A3-7ADB-4CB4-A400-0077C3877D5C}" dt="2024-02-02T14:36:33.537" v="237" actId="20577"/>
        <pc:sldMkLst>
          <pc:docMk/>
          <pc:sldMk cId="3823540936" sldId="297"/>
        </pc:sldMkLst>
        <pc:spChg chg="mod">
          <ac:chgData name="Camilla Nilsson" userId="23b3770c-8727-4483-8fa4-d4e2843fda96" providerId="ADAL" clId="{2AC316A3-7ADB-4CB4-A400-0077C3877D5C}" dt="2024-02-02T14:36:33.537" v="237" actId="20577"/>
          <ac:spMkLst>
            <pc:docMk/>
            <pc:sldMk cId="3823540936" sldId="297"/>
            <ac:spMk id="3" creationId="{E1D96A70-64E7-70B3-78D7-551D778F485A}"/>
          </ac:spMkLst>
        </pc:spChg>
      </pc:sldChg>
    </pc:docChg>
  </pc:docChgLst>
  <pc:docChgLst>
    <pc:chgData name="Camilla Nilsson" userId="23b3770c-8727-4483-8fa4-d4e2843fda96" providerId="ADAL" clId="{AA89A4FA-B4CF-40E9-A78D-0D0451CB734E}"/>
    <pc:docChg chg="custSel modSld">
      <pc:chgData name="Camilla Nilsson" userId="23b3770c-8727-4483-8fa4-d4e2843fda96" providerId="ADAL" clId="{AA89A4FA-B4CF-40E9-A78D-0D0451CB734E}" dt="2024-02-28T07:07:44.551" v="6" actId="20577"/>
      <pc:docMkLst>
        <pc:docMk/>
      </pc:docMkLst>
      <pc:sldChg chg="modSp mod">
        <pc:chgData name="Camilla Nilsson" userId="23b3770c-8727-4483-8fa4-d4e2843fda96" providerId="ADAL" clId="{AA89A4FA-B4CF-40E9-A78D-0D0451CB734E}" dt="2024-02-28T07:07:44.551" v="6" actId="20577"/>
        <pc:sldMkLst>
          <pc:docMk/>
          <pc:sldMk cId="3823540936" sldId="297"/>
        </pc:sldMkLst>
        <pc:spChg chg="mod">
          <ac:chgData name="Camilla Nilsson" userId="23b3770c-8727-4483-8fa4-d4e2843fda96" providerId="ADAL" clId="{AA89A4FA-B4CF-40E9-A78D-0D0451CB734E}" dt="2024-02-28T07:07:44.551" v="6" actId="20577"/>
          <ac:spMkLst>
            <pc:docMk/>
            <pc:sldMk cId="3823540936" sldId="297"/>
            <ac:spMk id="3" creationId="{E1D96A70-64E7-70B3-78D7-551D778F485A}"/>
          </ac:spMkLst>
        </pc:spChg>
      </pc:sldChg>
    </pc:docChg>
  </pc:docChgLst>
  <pc:docChgLst>
    <pc:chgData name="Camilla Nilsson" userId="23b3770c-8727-4483-8fa4-d4e2843fda96" providerId="ADAL" clId="{2D31642C-1DA0-411A-A2F2-883851CA4269}"/>
    <pc:docChg chg="modSld">
      <pc:chgData name="Camilla Nilsson" userId="23b3770c-8727-4483-8fa4-d4e2843fda96" providerId="ADAL" clId="{2D31642C-1DA0-411A-A2F2-883851CA4269}" dt="2024-04-02T13:05:37.514" v="1" actId="20577"/>
      <pc:docMkLst>
        <pc:docMk/>
      </pc:docMkLst>
      <pc:sldChg chg="modSp mod">
        <pc:chgData name="Camilla Nilsson" userId="23b3770c-8727-4483-8fa4-d4e2843fda96" providerId="ADAL" clId="{2D31642C-1DA0-411A-A2F2-883851CA4269}" dt="2024-04-02T13:05:37.514" v="1" actId="20577"/>
        <pc:sldMkLst>
          <pc:docMk/>
          <pc:sldMk cId="3823540936" sldId="297"/>
        </pc:sldMkLst>
        <pc:spChg chg="mod">
          <ac:chgData name="Camilla Nilsson" userId="23b3770c-8727-4483-8fa4-d4e2843fda96" providerId="ADAL" clId="{2D31642C-1DA0-411A-A2F2-883851CA4269}" dt="2024-04-02T13:05:37.514" v="1" actId="20577"/>
          <ac:spMkLst>
            <pc:docMk/>
            <pc:sldMk cId="3823540936" sldId="297"/>
            <ac:spMk id="3" creationId="{E1D96A70-64E7-70B3-78D7-551D778F485A}"/>
          </ac:spMkLst>
        </pc:spChg>
      </pc:sldChg>
    </pc:docChg>
  </pc:docChgLst>
  <pc:docChgLst>
    <pc:chgData name="Camilla Ahlström" userId="23b3770c-8727-4483-8fa4-d4e2843fda96" providerId="ADAL" clId="{B24171E6-0402-4D9F-9465-755CCF1A51DB}"/>
    <pc:docChg chg="modSld">
      <pc:chgData name="Camilla Ahlström" userId="23b3770c-8727-4483-8fa4-d4e2843fda96" providerId="ADAL" clId="{B24171E6-0402-4D9F-9465-755CCF1A51DB}" dt="2025-01-30T14:33:09.264" v="1" actId="20577"/>
      <pc:docMkLst>
        <pc:docMk/>
      </pc:docMkLst>
      <pc:sldChg chg="modSp mod">
        <pc:chgData name="Camilla Ahlström" userId="23b3770c-8727-4483-8fa4-d4e2843fda96" providerId="ADAL" clId="{B24171E6-0402-4D9F-9465-755CCF1A51DB}" dt="2025-01-30T14:33:09.264" v="1" actId="20577"/>
        <pc:sldMkLst>
          <pc:docMk/>
          <pc:sldMk cId="67797366" sldId="277"/>
        </pc:sldMkLst>
        <pc:spChg chg="mod">
          <ac:chgData name="Camilla Ahlström" userId="23b3770c-8727-4483-8fa4-d4e2843fda96" providerId="ADAL" clId="{B24171E6-0402-4D9F-9465-755CCF1A51DB}" dt="2025-01-30T14:33:09.264" v="1" actId="20577"/>
          <ac:spMkLst>
            <pc:docMk/>
            <pc:sldMk cId="67797366" sldId="277"/>
            <ac:spMk id="13" creationId="{C8299AC6-32FE-B2DF-788B-DAA9F59436C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2025-01-30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2025-01-30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00161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Snart kommer vi att genomföra en pulsmätning på vår arbetsplats. </a:t>
            </a:r>
          </a:p>
          <a:p>
            <a:r>
              <a:rPr lang="sv-SE" dirty="0"/>
              <a:t>Pulsmätningen är en del i vårt systematiska arbetsmiljöarbete och mäter hur vi upplever vår arbetsmiljö utifrån föreskriften organisatorisk och social arbetsmiljö.</a:t>
            </a:r>
          </a:p>
          <a:p>
            <a:r>
              <a:rPr lang="sv-SE" dirty="0"/>
              <a:t>Mätningen handlar om att få svar på hur arbetsmiljön upplevs för att kunna ge underlag för dialog om vilka åtgärder och förbättringar som kan behöva genomföras. </a:t>
            </a:r>
          </a:p>
          <a:p>
            <a:endParaRPr lang="sv-SE" dirty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105203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En pulsmätning är en återkommande mätning som kan bestå av 1-6 frågor per mättillfälle. </a:t>
            </a:r>
          </a:p>
          <a:p>
            <a:r>
              <a:rPr lang="sv-SE" dirty="0"/>
              <a:t>Berätta om vilka frågor ni kommer att ha i er mätning och varför dessa är valda. </a:t>
            </a:r>
          </a:p>
          <a:p>
            <a:r>
              <a:rPr lang="sv-SE" dirty="0"/>
              <a:t>Frågorna är ett urval ifrån medarbetarundersökningens frågor. 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85098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Mätningen genomförs via MAPS (Mätning av Arbetsmiljö och Patientsäkerhet)</a:t>
            </a:r>
          </a:p>
          <a:p>
            <a:r>
              <a:rPr lang="sv-SE" dirty="0"/>
              <a:t>Medarbetare ska kunna svara på enkäten på arbetstid oavsett om man har egen dator eller ej. </a:t>
            </a:r>
          </a:p>
          <a:p>
            <a:r>
              <a:rPr lang="sv-SE" dirty="0"/>
              <a:t>Berätta om när mätningen startar och avslutas och hur många mättillfällen ni kommer att ha. </a:t>
            </a:r>
          </a:p>
          <a:p>
            <a:r>
              <a:rPr lang="sv-SE" dirty="0"/>
              <a:t>Medarbetarna kommer kunna följa resultatet via MAPS, man måste vara uppkopplad via regionens nät eller via VPN för att komma in i MAPS.  </a:t>
            </a:r>
          </a:p>
          <a:p>
            <a:r>
              <a:rPr lang="sv-SE" dirty="0"/>
              <a:t>Det finns en särskild presentation för medarbetare om hur deras tillgång till resultatet kommer se ut. </a:t>
            </a:r>
          </a:p>
          <a:p>
            <a:r>
              <a:rPr lang="sv-SE" dirty="0"/>
              <a:t>När du svarar på pulsmätningen innebär det att Västra Götalandsregionen behandlar personuppgifter som inhämtas från dig. All behandling av personuppgifter sker enligt gällande lagstiftning. </a:t>
            </a:r>
          </a:p>
          <a:p>
            <a:endParaRPr lang="sv-SE" dirty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4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73966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i="1" dirty="0"/>
              <a:t>Ta bort bubblan om patientsäkerhet om den inte är relevant. </a:t>
            </a:r>
          </a:p>
          <a:p>
            <a:r>
              <a:rPr lang="sv-SE" dirty="0"/>
              <a:t>Med hjälp av resultatet arbetar vi på vår arbetsplats tillsammans med att förbättra vår arbetsmiljö (och patientsäkerhet).</a:t>
            </a:r>
          </a:p>
          <a:p>
            <a:r>
              <a:rPr lang="sv-SE" dirty="0"/>
              <a:t>Ju fler som svarar, desto bättre underlag får vi för vårt förbättringsarbete. </a:t>
            </a:r>
          </a:p>
          <a:p>
            <a:endParaRPr lang="sv-SE" dirty="0"/>
          </a:p>
          <a:p>
            <a:endParaRPr lang="sv-SE" dirty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152974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b="0" dirty="0"/>
              <a:t>Vilka styrkor ser vi att vi har?</a:t>
            </a:r>
          </a:p>
          <a:p>
            <a:r>
              <a:rPr lang="sv-SE" b="0" dirty="0"/>
              <a:t>Vilka förbättringsområden ser vi?</a:t>
            </a:r>
          </a:p>
          <a:p>
            <a:r>
              <a:rPr lang="sv-SE" b="0" dirty="0"/>
              <a:t>Hur genomför vi en riskbedömning över vilka åtgärder som behöver prioriteras? </a:t>
            </a:r>
          </a:p>
          <a:p>
            <a:r>
              <a:rPr lang="sv-SE" dirty="0"/>
              <a:t>Vad är viktigt att tänka på när vi tar fram handlingsplaner? </a:t>
            </a:r>
          </a:p>
          <a:p>
            <a:r>
              <a:rPr lang="sv-SE" dirty="0"/>
              <a:t>Hur får vi till exempel till en dialog så att alla kommer till tals?</a:t>
            </a:r>
          </a:p>
          <a:p>
            <a:r>
              <a:rPr lang="sv-SE" dirty="0"/>
              <a:t>Vad är viktigt att tänka på när vi bestämmer oss för fokusområden/förbättringsområden?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486224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Berätta vilka som ska få svara på mätningen, om det är alla på arbetsplatsen, om timavlönade är med eller ej eller om ni valt ut någon särskild yrkesgrupp. </a:t>
            </a:r>
          </a:p>
          <a:p>
            <a:r>
              <a:rPr lang="sv-SE" dirty="0"/>
              <a:t>När du svarar på pulsmätningen innebär det att Västra Götalandsregionen behandlar personuppgifter som inhämtas från dig. All behandling av personuppgifter sker enligt gällande lagstiftning. 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608327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HR finns också som stöd för ert arbete.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262710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9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1144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3"/>
              </a:solidFill>
            </a:endParaRPr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CCDB49"/>
              </a:solidFill>
            </a:endParaRPr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51676" y="37147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2025-01-30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2025-01-30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 dirty="0"/>
              <a:t>Ange rubrik för tillgänglighet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27953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0119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FD5930"/>
              </a:solidFill>
            </a:endParaRPr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2025-01-30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2025-01-30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3"/>
              </a:solidFill>
            </a:endParaRP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2025-01-30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  <a:endParaRPr lang="sv-SE" dirty="0"/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2025-01-30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2025-01-30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2025-01-30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11A044-0A2B-4335-A9C7-8233ACFF365B}" type="datetime1">
              <a:rPr lang="sv-SE" smtClean="0"/>
              <a:t>2025-01-30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88119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2025-01-30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 dirty="0"/>
              <a:t>Ange rubrik för tillgänglighet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2025-01-30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55" r:id="rId7"/>
    <p:sldLayoutId id="2147483669" r:id="rId8"/>
    <p:sldLayoutId id="2147483659" r:id="rId9"/>
    <p:sldLayoutId id="2147483660" r:id="rId10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aps.vgregion.se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gregion.se/ov/guide-for-halso-och-arbetsmiljoarbete/guider/MAPS-matning-av-och-arbete-med-arbetsmiljo-och-patientsakerhet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g"/><Relationship Id="rId4" Type="http://schemas.openxmlformats.org/officeDocument/2006/relationships/hyperlink" Target="https://insidan.vgregion.se/forvaltningar/koncernkontoret/stod-och-tjanster/system-a-o/maps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>
            <a:extLst>
              <a:ext uri="{FF2B5EF4-FFF2-40B4-BE49-F238E27FC236}">
                <a16:creationId xmlns:a16="http://schemas.microsoft.com/office/drawing/2014/main" id="{20216728-80B6-529A-48C8-0D7B66138A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Var med och påverka!</a:t>
            </a:r>
            <a:br>
              <a:rPr lang="sv-SE"/>
            </a:br>
            <a:r>
              <a:rPr lang="sv-SE" sz="2400"/>
              <a:t>Pulsmätning av arbetsmiljön</a:t>
            </a:r>
            <a:endParaRPr lang="sv-SE" dirty="0"/>
          </a:p>
        </p:txBody>
      </p:sp>
      <p:sp>
        <p:nvSpPr>
          <p:cNvPr id="13" name="Underrubrik 12">
            <a:extLst>
              <a:ext uri="{FF2B5EF4-FFF2-40B4-BE49-F238E27FC236}">
                <a16:creationId xmlns:a16="http://schemas.microsoft.com/office/drawing/2014/main" id="{CFFD01B9-2FC4-5050-C31F-8AEB6A2BB37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APT-material inför pulsmätning</a:t>
            </a:r>
          </a:p>
        </p:txBody>
      </p:sp>
      <p:pic>
        <p:nvPicPr>
          <p:cNvPr id="5" name="Platshållare för bild 4" descr="En bild som visar utomhus, moln, himmel, person&#10;&#10;Automatiskt genererad beskrivning">
            <a:extLst>
              <a:ext uri="{FF2B5EF4-FFF2-40B4-BE49-F238E27FC236}">
                <a16:creationId xmlns:a16="http://schemas.microsoft.com/office/drawing/2014/main" id="{E1ED72ED-F190-9C91-FDF7-FFFDD34EB5F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3" r="13781"/>
          <a:stretch/>
        </p:blipFill>
        <p:spPr>
          <a:xfrm>
            <a:off x="8927953" y="380998"/>
            <a:ext cx="2867819" cy="3048000"/>
          </a:xfr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212E419-F67C-291D-81F6-F9DA98760C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5A8FCE-3AC7-4034-B459-9C55ED8D5E8F}" type="datetime1">
              <a:rPr lang="sv-SE" smtClean="0"/>
              <a:t>2025-01-30</a:t>
            </a:fld>
            <a:endParaRPr lang="sv-SE" dirty="0"/>
          </a:p>
        </p:txBody>
      </p:sp>
      <p:pic>
        <p:nvPicPr>
          <p:cNvPr id="4" name="Logo" descr="Logo: Västra Götalandsregionen">
            <a:extLst>
              <a:ext uri="{FF2B5EF4-FFF2-40B4-BE49-F238E27FC236}">
                <a16:creationId xmlns:a16="http://schemas.microsoft.com/office/drawing/2014/main" id="{5ABB1517-FC5F-F880-BA83-77C14760314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012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latshållare för bild 4" descr="En bild som visar utomhus, moln, himmel, person&#10;&#10;Automatiskt genererad beskrivning">
            <a:extLst>
              <a:ext uri="{FF2B5EF4-FFF2-40B4-BE49-F238E27FC236}">
                <a16:creationId xmlns:a16="http://schemas.microsoft.com/office/drawing/2014/main" id="{97D017AB-9CB7-7EAE-5B90-6589A4DAB5F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74" b="9974"/>
          <a:stretch>
            <a:fillRect/>
          </a:stretch>
        </p:blipFill>
        <p:spPr/>
      </p:pic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14B893AB-B376-B6D2-780A-1BF449D34B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11A044-0A2B-4335-A9C7-8233ACFF365B}" type="datetime1">
              <a:rPr lang="sv-SE" smtClean="0"/>
              <a:t>2025-01-30</a:t>
            </a:fld>
            <a:endParaRPr lang="sv-SE"/>
          </a:p>
        </p:txBody>
      </p:sp>
      <p:sp>
        <p:nvSpPr>
          <p:cNvPr id="6" name="Rubrik 1">
            <a:extLst>
              <a:ext uri="{FF2B5EF4-FFF2-40B4-BE49-F238E27FC236}">
                <a16:creationId xmlns:a16="http://schemas.microsoft.com/office/drawing/2014/main" id="{78E1AE76-4DDE-821A-2BDA-430F2C92CD0D}"/>
              </a:ext>
            </a:extLst>
          </p:cNvPr>
          <p:cNvSpPr txBox="1">
            <a:spLocks/>
          </p:cNvSpPr>
          <p:nvPr/>
        </p:nvSpPr>
        <p:spPr>
          <a:xfrm>
            <a:off x="3352106" y="903289"/>
            <a:ext cx="5487787" cy="856800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3100"/>
              <a:t>Tyck till om din arbetsmiljö!</a:t>
            </a:r>
            <a:endParaRPr lang="sv-SE" sz="3100" dirty="0"/>
          </a:p>
        </p:txBody>
      </p:sp>
    </p:spTree>
    <p:extLst>
      <p:ext uri="{BB962C8B-B14F-4D97-AF65-F5344CB8AC3E}">
        <p14:creationId xmlns:p14="http://schemas.microsoft.com/office/powerpoint/2010/main" val="1970408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32D3C48-E79E-23D0-6490-8032E956D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Vilka frågor kommer att ställas?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6B22095-5D43-DF28-610A-4798E0571399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2000" dirty="0"/>
              <a:t>Undersökningen består av </a:t>
            </a:r>
            <a:r>
              <a:rPr lang="sv-SE" sz="2000" dirty="0">
                <a:solidFill>
                  <a:schemeClr val="bg1">
                    <a:lumMod val="65000"/>
                  </a:schemeClr>
                </a:solidFill>
              </a:rPr>
              <a:t>x</a:t>
            </a:r>
            <a:r>
              <a:rPr lang="sv-SE" sz="2000" dirty="0"/>
              <a:t> frågor och det tar ungefär 5</a:t>
            </a:r>
            <a:r>
              <a:rPr lang="sv-SE" sz="20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sv-SE" sz="2000" dirty="0"/>
              <a:t>minuter att svara</a:t>
            </a:r>
            <a:endParaRPr lang="sv-SE" sz="2000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2000" dirty="0"/>
              <a:t>Dessa frågor kommer att ställas:</a:t>
            </a:r>
          </a:p>
          <a:p>
            <a:pPr marL="876300" lvl="1" indent="-342900">
              <a:buFont typeface="Arial" panose="020B0604020202020204" pitchFamily="34" charset="0"/>
              <a:buChar char="•"/>
            </a:pPr>
            <a:r>
              <a:rPr lang="sv-SE" sz="1800" dirty="0">
                <a:solidFill>
                  <a:schemeClr val="bg1">
                    <a:lumMod val="65000"/>
                  </a:schemeClr>
                </a:solidFill>
              </a:rPr>
              <a:t>Fyll i en lista med vilka frågor som ni kommer ha med i er mätning.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2000" dirty="0"/>
              <a:t>Syftet med mätningen är att </a:t>
            </a:r>
            <a:r>
              <a:rPr lang="sv-SE" sz="2000" dirty="0">
                <a:solidFill>
                  <a:schemeClr val="bg1">
                    <a:lumMod val="65000"/>
                  </a:schemeClr>
                </a:solidFill>
              </a:rPr>
              <a:t>xx </a:t>
            </a:r>
          </a:p>
        </p:txBody>
      </p:sp>
      <p:pic>
        <p:nvPicPr>
          <p:cNvPr id="7" name="Platshållare för bild 6" descr="En bild som visar utomhus, moln, himmel, person&#10;&#10;Automatiskt genererad beskrivning">
            <a:extLst>
              <a:ext uri="{FF2B5EF4-FFF2-40B4-BE49-F238E27FC236}">
                <a16:creationId xmlns:a16="http://schemas.microsoft.com/office/drawing/2014/main" id="{01E21CF5-5636-AABE-4537-D693CB7A81D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94" t="331" r="18318" b="-331"/>
          <a:stretch/>
        </p:blipFill>
        <p:spPr>
          <a:xfrm>
            <a:off x="6801696" y="380998"/>
            <a:ext cx="5002954" cy="6071396"/>
          </a:xfrm>
        </p:spPr>
      </p:pic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2637349-5DFE-FAD8-25DB-49246D32D6DD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2025-01-30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40075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>
            <a:extLst>
              <a:ext uri="{FF2B5EF4-FFF2-40B4-BE49-F238E27FC236}">
                <a16:creationId xmlns:a16="http://schemas.microsoft.com/office/drawing/2014/main" id="{0D2D3D57-B725-0DE0-A53C-AAACCA890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Så här fungerar mätningen</a:t>
            </a:r>
          </a:p>
        </p:txBody>
      </p:sp>
      <p:sp>
        <p:nvSpPr>
          <p:cNvPr id="13" name="Platshållare för innehåll 12">
            <a:extLst>
              <a:ext uri="{FF2B5EF4-FFF2-40B4-BE49-F238E27FC236}">
                <a16:creationId xmlns:a16="http://schemas.microsoft.com/office/drawing/2014/main" id="{C8299AC6-32FE-B2DF-788B-DAA9F59436C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60045" indent="-360045">
              <a:lnSpc>
                <a:spcPct val="100000"/>
              </a:lnSpc>
            </a:pPr>
            <a:r>
              <a:rPr lang="sv-SE" sz="2000" dirty="0"/>
              <a:t>Webbenkät via verktyget MAPS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/>
              <a:t>Svara på arbetstid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/>
              <a:t>Mätningen genomförs med start i </a:t>
            </a:r>
            <a:r>
              <a:rPr lang="sv-SE" sz="2000" dirty="0">
                <a:solidFill>
                  <a:schemeClr val="bg1">
                    <a:lumMod val="65000"/>
                  </a:schemeClr>
                </a:solidFill>
              </a:rPr>
              <a:t>datum</a:t>
            </a:r>
            <a:r>
              <a:rPr lang="sv-SE" sz="2000" dirty="0"/>
              <a:t> med mejlutskick 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Mätningen kommer genomföras en gång i månaden och startar  </a:t>
            </a:r>
            <a:r>
              <a:rPr lang="sv-SE" sz="2000" dirty="0">
                <a:solidFill>
                  <a:schemeClr val="bg1">
                    <a:lumMod val="65000"/>
                  </a:schemeClr>
                </a:solidFill>
                <a:cs typeface="Calibri"/>
              </a:rPr>
              <a:t>datum månad </a:t>
            </a:r>
            <a:r>
              <a:rPr lang="sv-SE" sz="2000" dirty="0">
                <a:cs typeface="Calibri"/>
              </a:rPr>
              <a:t>och kommer avslutas </a:t>
            </a:r>
            <a:r>
              <a:rPr lang="sv-SE" sz="2000" dirty="0">
                <a:solidFill>
                  <a:schemeClr val="bg1">
                    <a:lumMod val="65000"/>
                  </a:schemeClr>
                </a:solidFill>
                <a:cs typeface="Calibri"/>
              </a:rPr>
              <a:t>datum och månad</a:t>
            </a:r>
            <a:r>
              <a:rPr lang="sv-SE" sz="2000" dirty="0">
                <a:cs typeface="Calibri"/>
              </a:rPr>
              <a:t>. 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Samma frågor kommer att ställas varje gång. 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/>
              <a:t>Påminnelser kommer också att skickas ut via mejl</a:t>
            </a:r>
          </a:p>
          <a:p>
            <a:pPr marL="360045" indent="-360045">
              <a:lnSpc>
                <a:spcPct val="100000"/>
              </a:lnSpc>
            </a:pPr>
            <a:r>
              <a:rPr lang="sv-SE" sz="2000" dirty="0">
                <a:cs typeface="Calibri"/>
              </a:rPr>
              <a:t>Som medarbetare kan du ta del av resultatet i MAPS </a:t>
            </a:r>
            <a:r>
              <a:rPr lang="sv-SE" sz="2000" dirty="0">
                <a:cs typeface="Calibri"/>
                <a:hlinkClick r:id="rId3"/>
              </a:rPr>
              <a:t>https://maps.vgregion.se/</a:t>
            </a:r>
            <a:r>
              <a:rPr lang="sv-SE" sz="2000" dirty="0">
                <a:cs typeface="Calibri"/>
              </a:rPr>
              <a:t> 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33AA480-2711-DBCC-034C-B030A6371ED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73A47F-B58F-4D93-9095-9610950335C9}" type="datetime1">
              <a:rPr lang="sv-SE" smtClean="0"/>
              <a:t>2025-01-30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7797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958CB769-675D-8620-AE4D-D59617A04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4995333" cy="1047750"/>
          </a:xfrm>
        </p:spPr>
        <p:txBody>
          <a:bodyPr/>
          <a:lstStyle/>
          <a:p>
            <a:r>
              <a:rPr lang="sv-SE" dirty="0"/>
              <a:t>Ditt svar är viktigt – var med och påverka!</a:t>
            </a:r>
          </a:p>
        </p:txBody>
      </p:sp>
      <p:pic>
        <p:nvPicPr>
          <p:cNvPr id="7" name="Platshållare för bild 6" descr="En bild som visar utomhus, moln, himmel, person&#10;&#10;Automatiskt genererad beskrivning">
            <a:extLst>
              <a:ext uri="{FF2B5EF4-FFF2-40B4-BE49-F238E27FC236}">
                <a16:creationId xmlns:a16="http://schemas.microsoft.com/office/drawing/2014/main" id="{8FF45CC3-DFA9-10EF-CDB3-E7B9761E865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" t="-682" r="49129" b="8097"/>
          <a:stretch/>
        </p:blipFill>
        <p:spPr>
          <a:xfrm>
            <a:off x="6801696" y="380998"/>
            <a:ext cx="5002954" cy="6071396"/>
          </a:xfrm>
          <a:noFill/>
        </p:spPr>
      </p:pic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D7AD3D4-5B42-BE8D-5334-CC396D803334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3" y="136525"/>
            <a:ext cx="908050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0743B6B-FC1D-4E5C-878B-68715B5874CD}" type="datetime1">
              <a:rPr lang="sv-SE" smtClean="0"/>
              <a:pPr>
                <a:spcAft>
                  <a:spcPts val="600"/>
                </a:spcAft>
              </a:pPr>
              <a:t>2025-01-30</a:t>
            </a:fld>
            <a:endParaRPr lang="sv-SE"/>
          </a:p>
        </p:txBody>
      </p:sp>
      <p:sp>
        <p:nvSpPr>
          <p:cNvPr id="8" name="Platshållare för text 8">
            <a:extLst>
              <a:ext uri="{FF2B5EF4-FFF2-40B4-BE49-F238E27FC236}">
                <a16:creationId xmlns:a16="http://schemas.microsoft.com/office/drawing/2014/main" id="{D4771C41-3843-8D01-8F53-CDE9A123D3D4}"/>
              </a:ext>
            </a:extLst>
          </p:cNvPr>
          <p:cNvSpPr txBox="1">
            <a:spLocks/>
          </p:cNvSpPr>
          <p:nvPr/>
        </p:nvSpPr>
        <p:spPr>
          <a:xfrm>
            <a:off x="407422" y="3580686"/>
            <a:ext cx="1445675" cy="436960"/>
          </a:xfrm>
          <a:prstGeom prst="rect">
            <a:avLst/>
          </a:prstGeom>
        </p:spPr>
        <p:txBody>
          <a:bodyPr/>
          <a:lstStyle>
            <a:lvl1pPr marL="269875" indent="-269875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Verdana" panose="020B060403050404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2800" indent="-2794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tabLst>
                <a:tab pos="8128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62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Verdana" panose="020B0604030504040204" pitchFamily="34" charset="0"/>
              <a:buNone/>
            </a:pPr>
            <a:r>
              <a:rPr lang="sv-SE" sz="1800" dirty="0"/>
              <a:t>Säg vad du tycker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6F3CDA81-60BC-2612-F898-A298F2A28CCB}"/>
              </a:ext>
            </a:extLst>
          </p:cNvPr>
          <p:cNvSpPr txBox="1"/>
          <p:nvPr/>
        </p:nvSpPr>
        <p:spPr>
          <a:xfrm>
            <a:off x="4493949" y="3572941"/>
            <a:ext cx="19035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800" dirty="0"/>
              <a:t>Underlag för </a:t>
            </a:r>
          </a:p>
          <a:p>
            <a:r>
              <a:rPr lang="sv-SE" sz="1800" dirty="0"/>
              <a:t>systematiskt </a:t>
            </a:r>
          </a:p>
          <a:p>
            <a:r>
              <a:rPr lang="sv-SE" sz="1800" dirty="0"/>
              <a:t>förbättringsarbete</a:t>
            </a:r>
          </a:p>
        </p:txBody>
      </p:sp>
      <p:sp>
        <p:nvSpPr>
          <p:cNvPr id="10" name="Uppåtböjd 13">
            <a:extLst>
              <a:ext uri="{FF2B5EF4-FFF2-40B4-BE49-F238E27FC236}">
                <a16:creationId xmlns:a16="http://schemas.microsoft.com/office/drawing/2014/main" id="{0925EA75-C165-DA3E-37A5-AC61845F218F}"/>
              </a:ext>
            </a:extLst>
          </p:cNvPr>
          <p:cNvSpPr/>
          <p:nvPr/>
        </p:nvSpPr>
        <p:spPr bwMode="auto">
          <a:xfrm>
            <a:off x="847071" y="4473733"/>
            <a:ext cx="4786488" cy="1340933"/>
          </a:xfrm>
          <a:prstGeom prst="curvedUp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v-SE" sz="1500" dirty="0" err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1" name="Ellips 10">
            <a:extLst>
              <a:ext uri="{FF2B5EF4-FFF2-40B4-BE49-F238E27FC236}">
                <a16:creationId xmlns:a16="http://schemas.microsoft.com/office/drawing/2014/main" id="{70E36229-91F7-9846-286F-15E4B8CE638C}"/>
              </a:ext>
            </a:extLst>
          </p:cNvPr>
          <p:cNvSpPr/>
          <p:nvPr/>
        </p:nvSpPr>
        <p:spPr bwMode="auto">
          <a:xfrm>
            <a:off x="2060705" y="3190869"/>
            <a:ext cx="2311147" cy="119495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200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Verksamhet</a:t>
            </a: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3" name="Ellips 12">
            <a:extLst>
              <a:ext uri="{FF2B5EF4-FFF2-40B4-BE49-F238E27FC236}">
                <a16:creationId xmlns:a16="http://schemas.microsoft.com/office/drawing/2014/main" id="{A35AA1D3-3188-B0FF-42ED-9A193601B911}"/>
              </a:ext>
            </a:extLst>
          </p:cNvPr>
          <p:cNvSpPr/>
          <p:nvPr/>
        </p:nvSpPr>
        <p:spPr bwMode="auto">
          <a:xfrm>
            <a:off x="1330385" y="2313131"/>
            <a:ext cx="2111022" cy="134093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200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Arbetsmiljö</a:t>
            </a: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Ellips 1">
            <a:extLst>
              <a:ext uri="{FF2B5EF4-FFF2-40B4-BE49-F238E27FC236}">
                <a16:creationId xmlns:a16="http://schemas.microsoft.com/office/drawing/2014/main" id="{D253E41B-730D-3323-AD35-3C550BDCB6B9}"/>
              </a:ext>
            </a:extLst>
          </p:cNvPr>
          <p:cNvSpPr/>
          <p:nvPr/>
        </p:nvSpPr>
        <p:spPr bwMode="auto">
          <a:xfrm>
            <a:off x="3133140" y="2334033"/>
            <a:ext cx="3088319" cy="1194952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200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Patientsäkerhet</a:t>
            </a: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421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32345A1-5154-2368-FE83-C81D16E21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Efter resultatet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E0EBF51-3544-1699-8AA1-075310487DB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sv-SE" dirty="0"/>
              <a:t>Vi funderar tillsammans över styrkor och förbättringsområden att fokusera på </a:t>
            </a:r>
          </a:p>
          <a:p>
            <a:r>
              <a:rPr lang="sv-SE" dirty="0"/>
              <a:t>Vi riskbedömer vilka åtgärder som behöver prioriteras </a:t>
            </a:r>
          </a:p>
          <a:p>
            <a:r>
              <a:rPr lang="sv-SE" dirty="0"/>
              <a:t>Vi tar gemensamt fram en handlingsplan/eller fortsätter på en påbörjad</a:t>
            </a:r>
          </a:p>
          <a:p>
            <a:r>
              <a:rPr lang="sv-SE" dirty="0"/>
              <a:t>Chefen följer upp arbetet med handlingsplanen och återkopplar till medarbetarna</a:t>
            </a:r>
          </a:p>
          <a:p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1A43A85-46D3-FE6F-FC52-FD4977652BE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2025-01-30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04683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71E4C0-78D3-7CAF-DD60-2E3A64D17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Vem </a:t>
            </a:r>
            <a:r>
              <a:rPr lang="sv-SE"/>
              <a:t>ska få svara </a:t>
            </a:r>
            <a:r>
              <a:rPr lang="sv-SE" dirty="0"/>
              <a:t>på mätningen? 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61EC258-F583-DCC0-4A8C-29605DFC18E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>
                <a:solidFill>
                  <a:schemeClr val="bg1">
                    <a:lumMod val="65000"/>
                  </a:schemeClr>
                </a:solidFill>
              </a:rPr>
              <a:t>Här räknar du upp vilka som kommer delta i mätningen exempelvis</a:t>
            </a:r>
          </a:p>
          <a:p>
            <a:r>
              <a:rPr lang="sv-SE" dirty="0">
                <a:solidFill>
                  <a:schemeClr val="bg1">
                    <a:lumMod val="65000"/>
                  </a:schemeClr>
                </a:solidFill>
              </a:rPr>
              <a:t>Alla medarbetare på vår enhet/avdelning (inklusive/exklusive timavlönade)</a:t>
            </a:r>
          </a:p>
          <a:p>
            <a:r>
              <a:rPr lang="sv-SE" dirty="0">
                <a:solidFill>
                  <a:schemeClr val="bg1">
                    <a:lumMod val="65000"/>
                  </a:schemeClr>
                </a:solidFill>
              </a:rPr>
              <a:t>Alla inom en viss yrkeskategori</a:t>
            </a:r>
          </a:p>
          <a:p>
            <a:endParaRPr lang="sv-SE" dirty="0">
              <a:solidFill>
                <a:schemeClr val="bg1">
                  <a:lumMod val="65000"/>
                </a:schemeClr>
              </a:solidFill>
            </a:endParaRPr>
          </a:p>
          <a:p>
            <a:pPr marL="0" indent="0">
              <a:buNone/>
            </a:pPr>
            <a:endParaRPr lang="sv-SE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C55FAE5-992F-13C5-55EA-E3F8D4A1FEE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2025-01-30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29150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FAC9469-08CD-BC4F-E4A6-B67897F51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948" y="463413"/>
            <a:ext cx="5474304" cy="1047750"/>
          </a:xfrm>
        </p:spPr>
        <p:txBody>
          <a:bodyPr/>
          <a:lstStyle/>
          <a:p>
            <a:r>
              <a:rPr lang="sv-SE" dirty="0"/>
              <a:t>Här finns mer information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1D96A70-64E7-70B3-78D7-551D778F485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56948" y="2113722"/>
            <a:ext cx="5003800" cy="3756990"/>
          </a:xfrm>
        </p:spPr>
        <p:txBody>
          <a:bodyPr/>
          <a:lstStyle/>
          <a:p>
            <a:r>
              <a:rPr lang="sv-SE"/>
              <a:t>Stöd för att arbeta med mätningens genomförande och resultat:</a:t>
            </a:r>
            <a:endParaRPr lang="sv-SE" dirty="0"/>
          </a:p>
          <a:p>
            <a:r>
              <a:rPr lang="sv-SE" dirty="0">
                <a:hlinkClick r:id="rId3"/>
              </a:rPr>
              <a:t>Guide - MAPS</a:t>
            </a:r>
            <a:endParaRPr lang="sv-SE" dirty="0"/>
          </a:p>
          <a:p>
            <a:r>
              <a:rPr lang="sv-SE" dirty="0"/>
              <a:t>Information om MAPS:</a:t>
            </a:r>
          </a:p>
          <a:p>
            <a:r>
              <a:rPr lang="sv-SE" dirty="0">
                <a:hlinkClick r:id="rId4"/>
              </a:rPr>
              <a:t>MAPS - Mätning av arbetsmiljö och patientsäkerhet</a:t>
            </a:r>
            <a:endParaRPr lang="sv-SE" dirty="0"/>
          </a:p>
          <a:p>
            <a:endParaRPr lang="sv-SE" dirty="0"/>
          </a:p>
        </p:txBody>
      </p:sp>
      <p:pic>
        <p:nvPicPr>
          <p:cNvPr id="7" name="Platshållare för bild 6" descr="En bild som visar utomhus, moln, himmel, person&#10;&#10;Automatiskt genererad beskrivning">
            <a:extLst>
              <a:ext uri="{FF2B5EF4-FFF2-40B4-BE49-F238E27FC236}">
                <a16:creationId xmlns:a16="http://schemas.microsoft.com/office/drawing/2014/main" id="{FDC4C113-6482-396A-1110-786B2E8E659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50" t="31609" r="14199" b="4283"/>
          <a:stretch/>
        </p:blipFill>
        <p:spPr>
          <a:xfrm>
            <a:off x="6801696" y="380998"/>
            <a:ext cx="5002954" cy="6071396"/>
          </a:xfrm>
        </p:spPr>
      </p:pic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FB38290-394B-91A5-89A8-53D83B9365C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2025-01-30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23540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80D3025-C9FB-1672-95A2-D199E252B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C1AE-12BE-46AC-9A20-CE9C845E4E47}" type="datetime1">
              <a:rPr lang="sv-SE" smtClean="0"/>
              <a:t>2025-01-30</a:t>
            </a:fld>
            <a:endParaRPr lang="sv-SE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1AE72F34-CDF3-7C5D-43A1-0552294F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Avslutning</a:t>
            </a:r>
          </a:p>
        </p:txBody>
      </p:sp>
    </p:spTree>
    <p:extLst>
      <p:ext uri="{BB962C8B-B14F-4D97-AF65-F5344CB8AC3E}">
        <p14:creationId xmlns:p14="http://schemas.microsoft.com/office/powerpoint/2010/main" val="3801270367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resentation grå-rosa-grön" id="{6D6AEEEB-30EE-EB43-9A97-67DDBA796F09}" vid="{3F719864-F88E-A44F-8ADF-92F32415BEBC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grå-rosa-grön</Template>
  <TotalTime>1846</TotalTime>
  <Words>670</Words>
  <Application>Microsoft Office PowerPoint</Application>
  <PresentationFormat>Bredbild</PresentationFormat>
  <Paragraphs>82</Paragraphs>
  <Slides>9</Slides>
  <Notes>9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9</vt:i4>
      </vt:variant>
    </vt:vector>
  </HeadingPairs>
  <TitlesOfParts>
    <vt:vector size="13" baseType="lpstr">
      <vt:lpstr>Arial</vt:lpstr>
      <vt:lpstr>Calibri</vt:lpstr>
      <vt:lpstr>Verdana</vt:lpstr>
      <vt:lpstr>VGR</vt:lpstr>
      <vt:lpstr>Var med och påverka! Pulsmätning av arbetsmiljön</vt:lpstr>
      <vt:lpstr>PowerPoint-presentation</vt:lpstr>
      <vt:lpstr>Vilka frågor kommer att ställas?</vt:lpstr>
      <vt:lpstr>Så här fungerar mätningen</vt:lpstr>
      <vt:lpstr>Ditt svar är viktigt – var med och påverka!</vt:lpstr>
      <vt:lpstr>Efter resultatet</vt:lpstr>
      <vt:lpstr>Vem ska få svara på mätningen? </vt:lpstr>
      <vt:lpstr>Här finns mer information</vt:lpstr>
      <vt:lpstr>Avslutning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APT-material pulsmätning</dc:title>
  <dc:creator>Camilla Nilsson</dc:creator>
  <keywords/>
  <lastModifiedBy>Camilla Ahlström</lastModifiedBy>
  <revision>2</revision>
  <dcterms:created xsi:type="dcterms:W3CDTF">2023-11-23T12:18:00.0000000Z</dcterms:created>
  <dcterms:modified xsi:type="dcterms:W3CDTF">2025-01-30T14:33:15.0000000Z</dcterms:modified>
  <category>puls- och uppföljnignsmätningar</category>
</coreProperties>
</file>