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docProps/core.xml" Id="rId3" /><Relationship Type="http://schemas.openxmlformats.org/package/2006/relationships/metadata/thumbnail" Target="docProps/thumbnail.jpeg" Id="rId2" /><Relationship Type="http://schemas.openxmlformats.org/officeDocument/2006/relationships/officeDocument" Target="ppt/presentation.xml" Id="rId1" /><Relationship Type="http://schemas.openxmlformats.org/officeDocument/2006/relationships/extended-properties" Target="docProps/app.xml" Id="rId4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5"/>
  </p:notesMasterIdLst>
  <p:handoutMasterIdLst>
    <p:handoutMasterId r:id="rId16"/>
  </p:handoutMasterIdLst>
  <p:sldIdLst>
    <p:sldId id="276" r:id="rId6"/>
    <p:sldId id="292" r:id="rId7"/>
    <p:sldId id="293" r:id="rId8"/>
    <p:sldId id="277" r:id="rId9"/>
    <p:sldId id="294" r:id="rId10"/>
    <p:sldId id="295" r:id="rId11"/>
    <p:sldId id="296" r:id="rId12"/>
    <p:sldId id="297" r:id="rId13"/>
    <p:sldId id="290" r:id="rId1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24171E6-0402-4D9F-9465-755CCF1A51DB}" v="1" dt="2025-01-30T14:33:09.266"/>
  </p1510:revLst>
</p1510:revInfo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just format 1 - Dekorfär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3708" autoAdjust="0"/>
  </p:normalViewPr>
  <p:slideViewPr>
    <p:cSldViewPr snapToGrid="0">
      <p:cViewPr varScale="1">
        <p:scale>
          <a:sx n="46" d="100"/>
          <a:sy n="46" d="100"/>
        </p:scale>
        <p:origin x="1404" y="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1" d="100"/>
          <a:sy n="91" d="100"/>
        </p:scale>
        <p:origin x="2820" y="78"/>
      </p:cViewPr>
      <p:guideLst/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3.xml" Id="rId8" /><Relationship Type="http://schemas.openxmlformats.org/officeDocument/2006/relationships/slide" Target="slides/slide8.xml" Id="rId13" /><Relationship Type="http://schemas.openxmlformats.org/officeDocument/2006/relationships/viewProps" Target="viewProps.xml" Id="rId18" /><Relationship Type="http://schemas.microsoft.com/office/2016/11/relationships/changesInfo" Target="changesInfos/changesInfo1.xml" Id="rId21" /><Relationship Type="http://schemas.openxmlformats.org/officeDocument/2006/relationships/slide" Target="slides/slide2.xml" Id="rId7" /><Relationship Type="http://schemas.openxmlformats.org/officeDocument/2006/relationships/slide" Target="slides/slide7.xml" Id="rId12" /><Relationship Type="http://schemas.openxmlformats.org/officeDocument/2006/relationships/presProps" Target="presProps.xml" Id="rId17" /><Relationship Type="http://schemas.openxmlformats.org/officeDocument/2006/relationships/handoutMaster" Target="handoutMasters/handoutMaster1.xml" Id="rId16" /><Relationship Type="http://schemas.openxmlformats.org/officeDocument/2006/relationships/tableStyles" Target="tableStyles.xml" Id="rId20" /><Relationship Type="http://schemas.openxmlformats.org/officeDocument/2006/relationships/slide" Target="slides/slide1.xml" Id="rId6" /><Relationship Type="http://schemas.openxmlformats.org/officeDocument/2006/relationships/slide" Target="slides/slide6.xml" Id="rId11" /><Relationship Type="http://schemas.openxmlformats.org/officeDocument/2006/relationships/slideMaster" Target="slideMasters/slideMaster1.xml" Id="rId5" /><Relationship Type="http://schemas.openxmlformats.org/officeDocument/2006/relationships/notesMaster" Target="notesMasters/notesMaster1.xml" Id="rId15" /><Relationship Type="http://schemas.openxmlformats.org/officeDocument/2006/relationships/slide" Target="slides/slide5.xml" Id="rId10" /><Relationship Type="http://schemas.openxmlformats.org/officeDocument/2006/relationships/theme" Target="theme/theme1.xml" Id="rId19" /><Relationship Type="http://schemas.openxmlformats.org/officeDocument/2006/relationships/slide" Target="slides/slide4.xml" Id="rId9" /><Relationship Type="http://schemas.openxmlformats.org/officeDocument/2006/relationships/slide" Target="slides/slide9.xml" Id="rId14" /><Relationship Type="http://schemas.microsoft.com/office/2015/10/relationships/revisionInfo" Target="revisionInfo.xml" Id="rId22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illa Nilsson" userId="23b3770c-8727-4483-8fa4-d4e2843fda96" providerId="ADAL" clId="{2AC316A3-7ADB-4CB4-A400-0077C3877D5C}"/>
    <pc:docChg chg="modSld">
      <pc:chgData name="Camilla Nilsson" userId="23b3770c-8727-4483-8fa4-d4e2843fda96" providerId="ADAL" clId="{2AC316A3-7ADB-4CB4-A400-0077C3877D5C}" dt="2024-02-14T14:58:26.761" v="463" actId="20577"/>
      <pc:docMkLst>
        <pc:docMk/>
      </pc:docMkLst>
      <pc:sldChg chg="modSp mod modNotesTx">
        <pc:chgData name="Camilla Nilsson" userId="23b3770c-8727-4483-8fa4-d4e2843fda96" providerId="ADAL" clId="{2AC316A3-7ADB-4CB4-A400-0077C3877D5C}" dt="2024-02-14T14:58:26.761" v="463" actId="20577"/>
        <pc:sldMkLst>
          <pc:docMk/>
          <pc:sldMk cId="67797366" sldId="277"/>
        </pc:sldMkLst>
        <pc:spChg chg="mod">
          <ac:chgData name="Camilla Nilsson" userId="23b3770c-8727-4483-8fa4-d4e2843fda96" providerId="ADAL" clId="{2AC316A3-7ADB-4CB4-A400-0077C3877D5C}" dt="2024-02-14T14:58:26.761" v="463" actId="20577"/>
          <ac:spMkLst>
            <pc:docMk/>
            <pc:sldMk cId="67797366" sldId="277"/>
            <ac:spMk id="13" creationId="{C8299AC6-32FE-B2DF-788B-DAA9F59436C0}"/>
          </ac:spMkLst>
        </pc:spChg>
      </pc:sldChg>
      <pc:sldChg chg="addSp modSp mod modNotesTx">
        <pc:chgData name="Camilla Nilsson" userId="23b3770c-8727-4483-8fa4-d4e2843fda96" providerId="ADAL" clId="{2AC316A3-7ADB-4CB4-A400-0077C3877D5C}" dt="2024-02-02T14:43:21.462" v="296" actId="1076"/>
        <pc:sldMkLst>
          <pc:docMk/>
          <pc:sldMk cId="2657421341" sldId="294"/>
        </pc:sldMkLst>
        <pc:spChg chg="add mod">
          <ac:chgData name="Camilla Nilsson" userId="23b3770c-8727-4483-8fa4-d4e2843fda96" providerId="ADAL" clId="{2AC316A3-7ADB-4CB4-A400-0077C3877D5C}" dt="2024-02-02T14:43:21.462" v="296" actId="1076"/>
          <ac:spMkLst>
            <pc:docMk/>
            <pc:sldMk cId="2657421341" sldId="294"/>
            <ac:spMk id="2" creationId="{D253E41B-730D-3323-AD35-3C550BDCB6B9}"/>
          </ac:spMkLst>
        </pc:spChg>
        <pc:spChg chg="mod">
          <ac:chgData name="Camilla Nilsson" userId="23b3770c-8727-4483-8fa4-d4e2843fda96" providerId="ADAL" clId="{2AC316A3-7ADB-4CB4-A400-0077C3877D5C}" dt="2024-02-02T14:34:06.652" v="127" actId="1076"/>
          <ac:spMkLst>
            <pc:docMk/>
            <pc:sldMk cId="2657421341" sldId="294"/>
            <ac:spMk id="8" creationId="{D4771C41-3843-8D01-8F53-CDE9A123D3D4}"/>
          </ac:spMkLst>
        </pc:spChg>
        <pc:spChg chg="mod">
          <ac:chgData name="Camilla Nilsson" userId="23b3770c-8727-4483-8fa4-d4e2843fda96" providerId="ADAL" clId="{2AC316A3-7ADB-4CB4-A400-0077C3877D5C}" dt="2024-02-02T14:34:54.870" v="137" actId="1076"/>
          <ac:spMkLst>
            <pc:docMk/>
            <pc:sldMk cId="2657421341" sldId="294"/>
            <ac:spMk id="9" creationId="{6F3CDA81-60BC-2612-F898-A298F2A28CCB}"/>
          </ac:spMkLst>
        </pc:spChg>
        <pc:spChg chg="mod">
          <ac:chgData name="Camilla Nilsson" userId="23b3770c-8727-4483-8fa4-d4e2843fda96" providerId="ADAL" clId="{2AC316A3-7ADB-4CB4-A400-0077C3877D5C}" dt="2024-02-02T14:34:03.303" v="126" actId="1076"/>
          <ac:spMkLst>
            <pc:docMk/>
            <pc:sldMk cId="2657421341" sldId="294"/>
            <ac:spMk id="10" creationId="{0925EA75-C165-DA3E-37A5-AC61845F218F}"/>
          </ac:spMkLst>
        </pc:spChg>
        <pc:spChg chg="mod">
          <ac:chgData name="Camilla Nilsson" userId="23b3770c-8727-4483-8fa4-d4e2843fda96" providerId="ADAL" clId="{2AC316A3-7ADB-4CB4-A400-0077C3877D5C}" dt="2024-02-02T14:43:19.035" v="295" actId="1076"/>
          <ac:spMkLst>
            <pc:docMk/>
            <pc:sldMk cId="2657421341" sldId="294"/>
            <ac:spMk id="11" creationId="{70E36229-91F7-9846-286F-15E4B8CE638C}"/>
          </ac:spMkLst>
        </pc:spChg>
        <pc:spChg chg="mod">
          <ac:chgData name="Camilla Nilsson" userId="23b3770c-8727-4483-8fa4-d4e2843fda96" providerId="ADAL" clId="{2AC316A3-7ADB-4CB4-A400-0077C3877D5C}" dt="2024-02-02T14:33:50.318" v="123" actId="1076"/>
          <ac:spMkLst>
            <pc:docMk/>
            <pc:sldMk cId="2657421341" sldId="294"/>
            <ac:spMk id="13" creationId="{A35AA1D3-3188-B0FF-42ED-9A193601B911}"/>
          </ac:spMkLst>
        </pc:spChg>
      </pc:sldChg>
      <pc:sldChg chg="modSp mod modNotesTx">
        <pc:chgData name="Camilla Nilsson" userId="23b3770c-8727-4483-8fa4-d4e2843fda96" providerId="ADAL" clId="{2AC316A3-7ADB-4CB4-A400-0077C3877D5C}" dt="2024-02-02T14:40:06.338" v="294" actId="20577"/>
        <pc:sldMkLst>
          <pc:docMk/>
          <pc:sldMk cId="2504683606" sldId="295"/>
        </pc:sldMkLst>
        <pc:spChg chg="mod">
          <ac:chgData name="Camilla Nilsson" userId="23b3770c-8727-4483-8fa4-d4e2843fda96" providerId="ADAL" clId="{2AC316A3-7ADB-4CB4-A400-0077C3877D5C}" dt="2024-02-02T14:39:23.070" v="240" actId="6549"/>
          <ac:spMkLst>
            <pc:docMk/>
            <pc:sldMk cId="2504683606" sldId="295"/>
            <ac:spMk id="3" creationId="{BE0EBF51-3544-1699-8AA1-075310487DB2}"/>
          </ac:spMkLst>
        </pc:spChg>
      </pc:sldChg>
      <pc:sldChg chg="modSp mod modNotesTx">
        <pc:chgData name="Camilla Nilsson" userId="23b3770c-8727-4483-8fa4-d4e2843fda96" providerId="ADAL" clId="{2AC316A3-7ADB-4CB4-A400-0077C3877D5C}" dt="2024-02-02T14:44:18.659" v="309" actId="20577"/>
        <pc:sldMkLst>
          <pc:docMk/>
          <pc:sldMk cId="4029150224" sldId="296"/>
        </pc:sldMkLst>
        <pc:spChg chg="mod">
          <ac:chgData name="Camilla Nilsson" userId="23b3770c-8727-4483-8fa4-d4e2843fda96" providerId="ADAL" clId="{2AC316A3-7ADB-4CB4-A400-0077C3877D5C}" dt="2024-02-02T14:44:18.659" v="309" actId="20577"/>
          <ac:spMkLst>
            <pc:docMk/>
            <pc:sldMk cId="4029150224" sldId="296"/>
            <ac:spMk id="2" creationId="{E571E4C0-78D3-7CAF-DD60-2E3A64D1741A}"/>
          </ac:spMkLst>
        </pc:spChg>
      </pc:sldChg>
      <pc:sldChg chg="modSp mod">
        <pc:chgData name="Camilla Nilsson" userId="23b3770c-8727-4483-8fa4-d4e2843fda96" providerId="ADAL" clId="{2AC316A3-7ADB-4CB4-A400-0077C3877D5C}" dt="2024-02-02T14:36:33.537" v="237" actId="20577"/>
        <pc:sldMkLst>
          <pc:docMk/>
          <pc:sldMk cId="3823540936" sldId="297"/>
        </pc:sldMkLst>
        <pc:spChg chg="mod">
          <ac:chgData name="Camilla Nilsson" userId="23b3770c-8727-4483-8fa4-d4e2843fda96" providerId="ADAL" clId="{2AC316A3-7ADB-4CB4-A400-0077C3877D5C}" dt="2024-02-02T14:36:33.537" v="237" actId="20577"/>
          <ac:spMkLst>
            <pc:docMk/>
            <pc:sldMk cId="3823540936" sldId="297"/>
            <ac:spMk id="3" creationId="{E1D96A70-64E7-70B3-78D7-551D778F485A}"/>
          </ac:spMkLst>
        </pc:spChg>
      </pc:sldChg>
    </pc:docChg>
  </pc:docChgLst>
  <pc:docChgLst>
    <pc:chgData name="Camilla Nilsson" userId="23b3770c-8727-4483-8fa4-d4e2843fda96" providerId="ADAL" clId="{AA89A4FA-B4CF-40E9-A78D-0D0451CB734E}"/>
    <pc:docChg chg="custSel modSld">
      <pc:chgData name="Camilla Nilsson" userId="23b3770c-8727-4483-8fa4-d4e2843fda96" providerId="ADAL" clId="{AA89A4FA-B4CF-40E9-A78D-0D0451CB734E}" dt="2024-02-28T07:07:44.551" v="6" actId="20577"/>
      <pc:docMkLst>
        <pc:docMk/>
      </pc:docMkLst>
      <pc:sldChg chg="modSp mod">
        <pc:chgData name="Camilla Nilsson" userId="23b3770c-8727-4483-8fa4-d4e2843fda96" providerId="ADAL" clId="{AA89A4FA-B4CF-40E9-A78D-0D0451CB734E}" dt="2024-02-28T07:07:44.551" v="6" actId="20577"/>
        <pc:sldMkLst>
          <pc:docMk/>
          <pc:sldMk cId="3823540936" sldId="297"/>
        </pc:sldMkLst>
        <pc:spChg chg="mod">
          <ac:chgData name="Camilla Nilsson" userId="23b3770c-8727-4483-8fa4-d4e2843fda96" providerId="ADAL" clId="{AA89A4FA-B4CF-40E9-A78D-0D0451CB734E}" dt="2024-02-28T07:07:44.551" v="6" actId="20577"/>
          <ac:spMkLst>
            <pc:docMk/>
            <pc:sldMk cId="3823540936" sldId="297"/>
            <ac:spMk id="3" creationId="{E1D96A70-64E7-70B3-78D7-551D778F485A}"/>
          </ac:spMkLst>
        </pc:spChg>
      </pc:sldChg>
    </pc:docChg>
  </pc:docChgLst>
  <pc:docChgLst>
    <pc:chgData name="Camilla Nilsson" userId="23b3770c-8727-4483-8fa4-d4e2843fda96" providerId="ADAL" clId="{2D31642C-1DA0-411A-A2F2-883851CA4269}"/>
    <pc:docChg chg="modSld">
      <pc:chgData name="Camilla Nilsson" userId="23b3770c-8727-4483-8fa4-d4e2843fda96" providerId="ADAL" clId="{2D31642C-1DA0-411A-A2F2-883851CA4269}" dt="2024-04-02T13:05:37.514" v="1" actId="20577"/>
      <pc:docMkLst>
        <pc:docMk/>
      </pc:docMkLst>
      <pc:sldChg chg="modSp mod">
        <pc:chgData name="Camilla Nilsson" userId="23b3770c-8727-4483-8fa4-d4e2843fda96" providerId="ADAL" clId="{2D31642C-1DA0-411A-A2F2-883851CA4269}" dt="2024-04-02T13:05:37.514" v="1" actId="20577"/>
        <pc:sldMkLst>
          <pc:docMk/>
          <pc:sldMk cId="3823540936" sldId="297"/>
        </pc:sldMkLst>
        <pc:spChg chg="mod">
          <ac:chgData name="Camilla Nilsson" userId="23b3770c-8727-4483-8fa4-d4e2843fda96" providerId="ADAL" clId="{2D31642C-1DA0-411A-A2F2-883851CA4269}" dt="2024-04-02T13:05:37.514" v="1" actId="20577"/>
          <ac:spMkLst>
            <pc:docMk/>
            <pc:sldMk cId="3823540936" sldId="297"/>
            <ac:spMk id="3" creationId="{E1D96A70-64E7-70B3-78D7-551D778F485A}"/>
          </ac:spMkLst>
        </pc:spChg>
      </pc:sldChg>
    </pc:docChg>
  </pc:docChgLst>
  <pc:docChgLst>
    <pc:chgData name="Camilla Ahlström" userId="23b3770c-8727-4483-8fa4-d4e2843fda96" providerId="ADAL" clId="{B24171E6-0402-4D9F-9465-755CCF1A51DB}"/>
    <pc:docChg chg="modSld">
      <pc:chgData name="Camilla Ahlström" userId="23b3770c-8727-4483-8fa4-d4e2843fda96" providerId="ADAL" clId="{B24171E6-0402-4D9F-9465-755CCF1A51DB}" dt="2025-01-30T14:33:09.264" v="1" actId="20577"/>
      <pc:docMkLst>
        <pc:docMk/>
      </pc:docMkLst>
      <pc:sldChg chg="modSp mod">
        <pc:chgData name="Camilla Ahlström" userId="23b3770c-8727-4483-8fa4-d4e2843fda96" providerId="ADAL" clId="{B24171E6-0402-4D9F-9465-755CCF1A51DB}" dt="2025-01-30T14:33:09.264" v="1" actId="20577"/>
        <pc:sldMkLst>
          <pc:docMk/>
          <pc:sldMk cId="67797366" sldId="277"/>
        </pc:sldMkLst>
        <pc:spChg chg="mod">
          <ac:chgData name="Camilla Ahlström" userId="23b3770c-8727-4483-8fa4-d4e2843fda96" providerId="ADAL" clId="{B24171E6-0402-4D9F-9465-755CCF1A51DB}" dt="2025-01-30T14:33:09.264" v="1" actId="20577"/>
          <ac:spMkLst>
            <pc:docMk/>
            <pc:sldMk cId="67797366" sldId="277"/>
            <ac:spMk id="13" creationId="{C8299AC6-32FE-B2DF-788B-DAA9F59436C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EA9C0E35-84B6-7F5A-0DF4-954D903BFE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9C67742-94E7-A406-2FD2-37F9B6E3C97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195CB1-8D9E-4D39-BD5A-3714F899CBAC}" type="datetimeFigureOut">
              <a:rPr lang="sv-SE" smtClean="0"/>
              <a:t>2025-01-30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EA470E6-6438-A282-EB64-049EBCB70A9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6DED696-253C-AAC0-DB7E-65090849E05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10E5F-6630-4A69-9755-6CD736F11B3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590299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69FF5E-32DB-4A63-9882-8F301C111A15}" type="datetimeFigureOut">
              <a:rPr lang="sv-SE" smtClean="0"/>
              <a:t>2025-01-30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BFA82-BD73-4185-B828-63168F0B54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9425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001610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Snart kommer vi att genomföra en pulsmätning på vår arbetsplats. </a:t>
            </a:r>
          </a:p>
          <a:p>
            <a:r>
              <a:rPr lang="sv-SE" dirty="0"/>
              <a:t>Pulsmätningen är en del i vårt systematiska arbetsmiljöarbete och mäter hur vi upplever vår arbetsmiljö utifrån föreskriften organisatorisk och social arbetsmiljö.</a:t>
            </a:r>
          </a:p>
          <a:p>
            <a:r>
              <a:rPr lang="sv-SE" dirty="0"/>
              <a:t>Mätningen handlar om att få svar på hur arbetsmiljön upplevs för att kunna ge underlag för dialog om vilka åtgärder och förbättringar som kan behöva genomföras. 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05203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En pulsmätning är en återkommande mätning som kan bestå av 1-6 frågor per mättillfälle. </a:t>
            </a:r>
          </a:p>
          <a:p>
            <a:r>
              <a:rPr lang="sv-SE" dirty="0"/>
              <a:t>Berätta om vilka frågor ni kommer att ha i er mätning och varför dessa är valda. </a:t>
            </a:r>
          </a:p>
          <a:p>
            <a:r>
              <a:rPr lang="sv-SE" dirty="0"/>
              <a:t>Frågorna är ett urval ifrån medarbetarundersökningens frågor. 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50985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Mätningen genomförs via MAPS (Mätning av Arbetsmiljö och Patientsäkerhet)</a:t>
            </a:r>
          </a:p>
          <a:p>
            <a:r>
              <a:rPr lang="sv-SE" dirty="0"/>
              <a:t>Medarbetare ska kunna svara på enkäten på arbetstid oavsett om man har egen dator eller ej. </a:t>
            </a:r>
          </a:p>
          <a:p>
            <a:r>
              <a:rPr lang="sv-SE" dirty="0"/>
              <a:t>Berätta om när mätningen startar och avslutas och hur många mättillfällen ni kommer att ha. </a:t>
            </a:r>
          </a:p>
          <a:p>
            <a:r>
              <a:rPr lang="sv-SE" dirty="0"/>
              <a:t>Medarbetarna kommer kunna följa resultatet via MAPS, man måste vara uppkopplad via regionens nät eller via VPN för att komma in i MAPS.  </a:t>
            </a:r>
          </a:p>
          <a:p>
            <a:r>
              <a:rPr lang="sv-SE" dirty="0"/>
              <a:t>Det finns en särskild presentation för medarbetare om hur deras tillgång till resultatet kommer se ut. </a:t>
            </a:r>
          </a:p>
          <a:p>
            <a:r>
              <a:rPr lang="sv-SE" dirty="0"/>
              <a:t>När du svarar på pulsmätningen innebär det att Västra Götalandsregionen behandlar personuppgifter som inhämtas från dig. All behandling av personuppgifter sker enligt gällande lagstiftning. 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739664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i="1" dirty="0"/>
              <a:t>Ta bort bubblan om patientsäkerhet om den inte är relevant. </a:t>
            </a:r>
          </a:p>
          <a:p>
            <a:r>
              <a:rPr lang="sv-SE" dirty="0"/>
              <a:t>Med hjälp av resultatet arbetar vi på vår arbetsplats tillsammans med att förbättra vår arbetsmiljö (och patientsäkerhet).</a:t>
            </a:r>
          </a:p>
          <a:p>
            <a:r>
              <a:rPr lang="sv-SE" dirty="0"/>
              <a:t>Ju fler som svarar, desto bättre underlag får vi för vårt förbättringsarbete. 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52974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="0" dirty="0"/>
              <a:t>Vilka styrkor ser vi att vi har?</a:t>
            </a:r>
          </a:p>
          <a:p>
            <a:r>
              <a:rPr lang="sv-SE" b="0" dirty="0"/>
              <a:t>Vilka förbättringsområden ser vi?</a:t>
            </a:r>
          </a:p>
          <a:p>
            <a:r>
              <a:rPr lang="sv-SE" b="0" dirty="0"/>
              <a:t>Hur genomför vi en riskbedömning över vilka åtgärder som behöver prioriteras? </a:t>
            </a:r>
          </a:p>
          <a:p>
            <a:r>
              <a:rPr lang="sv-SE" dirty="0"/>
              <a:t>Vad är viktigt att tänka på när vi tar fram handlingsplaner? </a:t>
            </a:r>
          </a:p>
          <a:p>
            <a:r>
              <a:rPr lang="sv-SE" dirty="0"/>
              <a:t>Hur får vi till exempel till en dialog så att alla kommer till tals?</a:t>
            </a:r>
          </a:p>
          <a:p>
            <a:r>
              <a:rPr lang="sv-SE" dirty="0"/>
              <a:t>Vad är viktigt att tänka på när vi bestämmer oss för fokusområden/förbättringsområden?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486224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Berätta vilka som ska få svara på mätningen, om det är alla på arbetsplatsen, om timavlönade är med eller ej eller om ni valt ut någon särskild yrkesgrupp. </a:t>
            </a:r>
          </a:p>
          <a:p>
            <a:r>
              <a:rPr lang="sv-SE" dirty="0"/>
              <a:t>När du svarar på pulsmätningen innebär det att Västra Götalandsregionen behandlar personuppgifter som inhämtas från dig. All behandling av personuppgifter sker enligt gällande lagstiftning. 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08327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HR finns också som stöd för ert arbete.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262710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5BFA82-BD73-4185-B828-63168F0B5499}" type="slidenum">
              <a:rPr lang="sv-SE" smtClean="0"/>
              <a:t>9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1144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076643"/>
            <a:ext cx="5737195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3500"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5371" y="3761691"/>
            <a:ext cx="5743363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för att lägga till underrubrik</a:t>
            </a:r>
          </a:p>
        </p:txBody>
      </p:sp>
      <p:pic>
        <p:nvPicPr>
          <p:cNvPr id="8" name="Logo" descr="Västra Götalandsregionen, logo">
            <a:extLst>
              <a:ext uri="{FF2B5EF4-FFF2-40B4-BE49-F238E27FC236}">
                <a16:creationId xmlns:a16="http://schemas.microsoft.com/office/drawing/2014/main" id="{DF4C8F7D-7A28-CB63-79C6-C812735D65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6234" y="6030915"/>
            <a:ext cx="2147886" cy="435093"/>
          </a:xfrm>
          <a:prstGeom prst="rect">
            <a:avLst/>
          </a:prstGeom>
        </p:spPr>
      </p:pic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7E61D836-2BE6-1C11-FBD1-3BB4D68DD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7517606" y="1400174"/>
            <a:ext cx="1422400" cy="2028821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1" name="Rektangel: ett hörn rundat 10">
            <a:extLst>
              <a:ext uri="{FF2B5EF4-FFF2-40B4-BE49-F238E27FC236}">
                <a16:creationId xmlns:a16="http://schemas.microsoft.com/office/drawing/2014/main" id="{D021E843-F0CA-3668-937E-991E96007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80998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1" name="Rektangel: ett hörn rundat 20">
            <a:extLst>
              <a:ext uri="{FF2B5EF4-FFF2-40B4-BE49-F238E27FC236}">
                <a16:creationId xmlns:a16="http://schemas.microsoft.com/office/drawing/2014/main" id="{2779E0F7-FC36-DC8B-F70D-E1EB4B431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8940005" y="3428996"/>
            <a:ext cx="1439467" cy="2036754"/>
          </a:xfrm>
          <a:prstGeom prst="round1Rect">
            <a:avLst>
              <a:gd name="adj" fmla="val 37331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2" name="Rektangel: ett hörn rundat 21">
            <a:extLst>
              <a:ext uri="{FF2B5EF4-FFF2-40B4-BE49-F238E27FC236}">
                <a16:creationId xmlns:a16="http://schemas.microsoft.com/office/drawing/2014/main" id="{9DC97AAD-37E8-82F9-3999-4634B50843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10350074" y="5465756"/>
            <a:ext cx="1419222" cy="1020766"/>
          </a:xfrm>
          <a:prstGeom prst="round1Rect">
            <a:avLst>
              <a:gd name="adj" fmla="val 50000"/>
            </a:avLst>
          </a:pr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accent3"/>
              </a:solidFill>
            </a:endParaRPr>
          </a:p>
        </p:txBody>
      </p:sp>
      <p:sp>
        <p:nvSpPr>
          <p:cNvPr id="23" name="Rektangel: ett hörn rundat 22">
            <a:extLst>
              <a:ext uri="{FF2B5EF4-FFF2-40B4-BE49-F238E27FC236}">
                <a16:creationId xmlns:a16="http://schemas.microsoft.com/office/drawing/2014/main" id="{262A45B3-FC56-5A48-E32E-99E82C5AB2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428997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4" name="Rektangel: ett hörn rundat 23">
            <a:extLst>
              <a:ext uri="{FF2B5EF4-FFF2-40B4-BE49-F238E27FC236}">
                <a16:creationId xmlns:a16="http://schemas.microsoft.com/office/drawing/2014/main" id="{5BD28DEE-ADA6-15DB-766D-492D1DE78E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4448166"/>
            <a:ext cx="1422400" cy="2038355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5" name="Rektangel: ett hörn rundat 24">
            <a:extLst>
              <a:ext uri="{FF2B5EF4-FFF2-40B4-BE49-F238E27FC236}">
                <a16:creationId xmlns:a16="http://schemas.microsoft.com/office/drawing/2014/main" id="{5A1DBF60-A901-55C1-FAE0-9D2BFA62C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10379475" y="3428999"/>
            <a:ext cx="1422000" cy="2036754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6" name="Rektangel: ett hörn rundat 25">
            <a:extLst>
              <a:ext uri="{FF2B5EF4-FFF2-40B4-BE49-F238E27FC236}">
                <a16:creationId xmlns:a16="http://schemas.microsoft.com/office/drawing/2014/main" id="{21E11914-6E9E-9412-96FA-D0BE87BBB3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8936830" y="5465754"/>
            <a:ext cx="1442643" cy="1020767"/>
          </a:xfrm>
          <a:prstGeom prst="round1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rgbClr val="CCDB49"/>
              </a:solidFill>
            </a:endParaRPr>
          </a:p>
        </p:txBody>
      </p:sp>
      <p:sp>
        <p:nvSpPr>
          <p:cNvPr id="28" name="Frihandsfigur: Form 27">
            <a:extLst>
              <a:ext uri="{FF2B5EF4-FFF2-40B4-BE49-F238E27FC236}">
                <a16:creationId xmlns:a16="http://schemas.microsoft.com/office/drawing/2014/main" id="{068474CD-0AF3-5001-F209-6782DA68F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51676" y="371477"/>
            <a:ext cx="2867819" cy="3048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dirty="0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30EAE83A-8325-0375-6F9F-906487EE9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A9ECC-DD52-4BAE-8436-3D4B0CE1438D}" type="datetime1">
              <a:rPr lang="sv-SE" smtClean="0"/>
              <a:t>2025-01-30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8810085F-04AE-F66F-8FEC-4C6A10935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67956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logo/Blå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: ett hörn rundat 4">
            <a:extLst>
              <a:ext uri="{FF2B5EF4-FFF2-40B4-BE49-F238E27FC236}">
                <a16:creationId xmlns:a16="http://schemas.microsoft.com/office/drawing/2014/main" id="{0F7839DA-DC58-9FD4-5DB7-077F9CCAC0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466" y="380999"/>
            <a:ext cx="11413068" cy="6099176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6" name="Logo" descr="Logo: Västra Götalandsregionen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34210" y="2915466"/>
            <a:ext cx="5732564" cy="1161234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455D0BA-9A24-0B1E-5104-31F55378A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3C71D-D98B-401F-B2CF-6FD4D048E9D2}" type="datetime1">
              <a:rPr lang="sv-SE" smtClean="0"/>
              <a:t>2025-01-30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4E6AFD7C-DEA7-9A46-2513-5293C0535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5243E10-E3F1-7E93-DB4B-40905719B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174484"/>
            <a:ext cx="8642350" cy="1047750"/>
          </a:xfrm>
        </p:spPr>
        <p:txBody>
          <a:bodyPr/>
          <a:lstStyle/>
          <a:p>
            <a:r>
              <a:rPr lang="sv-SE" noProof="0" dirty="0"/>
              <a:t>Ange rubrik för tillgänglighet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2726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91539" y="1076643"/>
            <a:ext cx="5737196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3500"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85372" y="3761691"/>
            <a:ext cx="5737196" cy="1683433"/>
          </a:xfrm>
        </p:spPr>
        <p:txBody>
          <a:bodyPr/>
          <a:lstStyle>
            <a:lvl1pPr marL="0" indent="0" algn="l">
              <a:buNone/>
              <a:defRPr sz="2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för att lägga till underrubrik</a:t>
            </a:r>
          </a:p>
        </p:txBody>
      </p:sp>
      <p:sp>
        <p:nvSpPr>
          <p:cNvPr id="27" name="Platshållare för bild 26">
            <a:extLst>
              <a:ext uri="{FF2B5EF4-FFF2-40B4-BE49-F238E27FC236}">
                <a16:creationId xmlns:a16="http://schemas.microsoft.com/office/drawing/2014/main" id="{B7586333-1D24-C4E6-41D4-F849486C425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27953" y="380998"/>
            <a:ext cx="2867819" cy="3048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pic>
        <p:nvPicPr>
          <p:cNvPr id="28" name="Logo" descr="Västra Götalandsregionen, logo">
            <a:extLst>
              <a:ext uri="{FF2B5EF4-FFF2-40B4-BE49-F238E27FC236}">
                <a16:creationId xmlns:a16="http://schemas.microsoft.com/office/drawing/2014/main" id="{6A0989A0-7A4A-9CD0-D751-D56C294A5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6234" y="6030915"/>
            <a:ext cx="2147886" cy="435093"/>
          </a:xfrm>
          <a:prstGeom prst="rect">
            <a:avLst/>
          </a:prstGeom>
        </p:spPr>
      </p:pic>
      <p:sp>
        <p:nvSpPr>
          <p:cNvPr id="12" name="Rektangel: ett hörn rundat 11">
            <a:extLst>
              <a:ext uri="{FF2B5EF4-FFF2-40B4-BE49-F238E27FC236}">
                <a16:creationId xmlns:a16="http://schemas.microsoft.com/office/drawing/2014/main" id="{C20FB8AD-B642-E1E6-AC0D-E4A862F9B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7517606" y="1400174"/>
            <a:ext cx="1422400" cy="2028821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3" name="Rektangel: ett hörn rundat 12">
            <a:extLst>
              <a:ext uri="{FF2B5EF4-FFF2-40B4-BE49-F238E27FC236}">
                <a16:creationId xmlns:a16="http://schemas.microsoft.com/office/drawing/2014/main" id="{B1925CA5-50D6-AB2F-5E1C-EACB82AD26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80998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4" name="Rektangel: ett hörn rundat 13">
            <a:extLst>
              <a:ext uri="{FF2B5EF4-FFF2-40B4-BE49-F238E27FC236}">
                <a16:creationId xmlns:a16="http://schemas.microsoft.com/office/drawing/2014/main" id="{369C8F7C-E029-246E-DEFE-A2F385019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8940005" y="3428996"/>
            <a:ext cx="1439467" cy="2036754"/>
          </a:xfrm>
          <a:prstGeom prst="round1Rect">
            <a:avLst>
              <a:gd name="adj" fmla="val 37331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5" name="Rektangel: ett hörn rundat 14">
            <a:extLst>
              <a:ext uri="{FF2B5EF4-FFF2-40B4-BE49-F238E27FC236}">
                <a16:creationId xmlns:a16="http://schemas.microsoft.com/office/drawing/2014/main" id="{6A1C4870-0798-1888-787F-386EAC4D3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10382253" y="5465755"/>
            <a:ext cx="1419222" cy="1020766"/>
          </a:xfrm>
          <a:prstGeom prst="round1Rect">
            <a:avLst>
              <a:gd name="adj" fmla="val 50000"/>
            </a:avLst>
          </a:prstGeom>
          <a:solidFill>
            <a:srgbClr val="F7BB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6" name="Rektangel: ett hörn rundat 15">
            <a:extLst>
              <a:ext uri="{FF2B5EF4-FFF2-40B4-BE49-F238E27FC236}">
                <a16:creationId xmlns:a16="http://schemas.microsoft.com/office/drawing/2014/main" id="{FD86D645-4C70-7686-CEDC-C3F7E248E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3420119"/>
            <a:ext cx="1422400" cy="1019175"/>
          </a:xfrm>
          <a:prstGeom prst="round1Rect">
            <a:avLst>
              <a:gd name="adj" fmla="val 50000"/>
            </a:avLst>
          </a:prstGeom>
          <a:solidFill>
            <a:srgbClr val="F7BBD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rgbClr val="FD5930"/>
              </a:solidFill>
            </a:endParaRPr>
          </a:p>
        </p:txBody>
      </p:sp>
      <p:sp>
        <p:nvSpPr>
          <p:cNvPr id="17" name="Rektangel: ett hörn rundat 16">
            <a:extLst>
              <a:ext uri="{FF2B5EF4-FFF2-40B4-BE49-F238E27FC236}">
                <a16:creationId xmlns:a16="http://schemas.microsoft.com/office/drawing/2014/main" id="{31C76949-D02B-332F-5982-22F450E45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7517606" y="4448166"/>
            <a:ext cx="1422400" cy="2038355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8" name="Rektangel: ett hörn rundat 17">
            <a:extLst>
              <a:ext uri="{FF2B5EF4-FFF2-40B4-BE49-F238E27FC236}">
                <a16:creationId xmlns:a16="http://schemas.microsoft.com/office/drawing/2014/main" id="{322ACDAC-1D12-98AB-7D77-C6C8ED0E6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10379475" y="3428999"/>
            <a:ext cx="1422000" cy="2036754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9" name="Rektangel: ett hörn rundat 18">
            <a:extLst>
              <a:ext uri="{FF2B5EF4-FFF2-40B4-BE49-F238E27FC236}">
                <a16:creationId xmlns:a16="http://schemas.microsoft.com/office/drawing/2014/main" id="{078779E6-AB64-0FE7-3DCA-5727138EC1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8936830" y="5465754"/>
            <a:ext cx="1442643" cy="1020767"/>
          </a:xfrm>
          <a:prstGeom prst="round1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A71F2BA-C943-46F6-00FD-63E44941990B}"/>
              </a:ext>
            </a:extLst>
          </p:cNvPr>
          <p:cNvSpPr txBox="1"/>
          <p:nvPr userDrawn="1"/>
        </p:nvSpPr>
        <p:spPr>
          <a:xfrm>
            <a:off x="704895" y="6466008"/>
            <a:ext cx="6952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>
                <a:solidFill>
                  <a:schemeClr val="bg1"/>
                </a:solidFill>
              </a:rPr>
              <a:t>TEst</a:t>
            </a:r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4CBFC51-E299-C1C6-C259-2EC78776D97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9E49B6E-96DA-4186-8F39-3AB022B7993C}" type="datetime1">
              <a:rPr lang="sv-SE" smtClean="0"/>
              <a:t>2025-01-30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AF13055-4269-7909-D2F6-610F622CD5B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77692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A9936CC4-BC31-7B4D-38E0-EC836B72C57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92200" y="2113722"/>
            <a:ext cx="8650817" cy="331152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2025-01-30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Rektangel: ett hörn rundat 6">
            <a:extLst>
              <a:ext uri="{FF2B5EF4-FFF2-40B4-BE49-F238E27FC236}">
                <a16:creationId xmlns:a16="http://schemas.microsoft.com/office/drawing/2014/main" id="{73A585E4-AFD9-73B3-6228-5EC2E00562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10371138" y="380999"/>
            <a:ext cx="1433512" cy="1019173"/>
          </a:xfrm>
          <a:prstGeom prst="round1Rect">
            <a:avLst>
              <a:gd name="adj" fmla="val 4890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accent3"/>
              </a:solidFill>
            </a:endParaRPr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B5372248-D21F-8D52-3DB3-51A7B66056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1400173"/>
            <a:ext cx="1433512" cy="2032001"/>
          </a:xfrm>
          <a:prstGeom prst="round1Rect">
            <a:avLst>
              <a:gd name="adj" fmla="val 40264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10FBF7AD-460F-553E-5C7C-F85B1FC5B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3439316"/>
            <a:ext cx="1433512" cy="3056098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54511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0BA287CB-7B49-DD6D-11A1-EE0677F3E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389466" y="380999"/>
            <a:ext cx="11413068" cy="6099176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D6EA362-9137-45DF-BEE4-B691A8719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1092200" y="1752600"/>
            <a:ext cx="10007600" cy="1614312"/>
          </a:xfrm>
        </p:spPr>
        <p:txBody>
          <a:bodyPr anchor="b"/>
          <a:lstStyle>
            <a:lvl1pPr algn="ctr">
              <a:defRPr sz="3500" b="1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D78077-8D23-4A9C-AD57-B41C92D6A8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 bwMode="white">
          <a:xfrm>
            <a:off x="1092200" y="3612268"/>
            <a:ext cx="10024267" cy="1500187"/>
          </a:xfrm>
        </p:spPr>
        <p:txBody>
          <a:bodyPr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Klicka för att lägga till underrubrik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DBF08389-4E2E-AF65-054E-C982BA7B5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73BDF-6C18-456D-B2F3-58DD8CBD1759}" type="datetime1">
              <a:rPr lang="sv-SE" smtClean="0"/>
              <a:t>2025-01-30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0A5E5F6E-C97D-A4DC-263A-27783D57B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01858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425716"/>
            <a:ext cx="4995333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  <a:endParaRPr lang="sv-SE" dirty="0"/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D5FF0E6C-D325-C355-90B1-214F162C31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92200" y="2113722"/>
            <a:ext cx="5003800" cy="3756990"/>
          </a:xfrm>
          <a:custGeom>
            <a:avLst/>
            <a:gdLst>
              <a:gd name="connsiteX0" fmla="*/ 0 w 4919133"/>
              <a:gd name="connsiteY0" fmla="*/ 0 h 3756990"/>
              <a:gd name="connsiteX1" fmla="*/ 4919133 w 4919133"/>
              <a:gd name="connsiteY1" fmla="*/ 0 h 3756990"/>
              <a:gd name="connsiteX2" fmla="*/ 4919133 w 4919133"/>
              <a:gd name="connsiteY2" fmla="*/ 3756990 h 3756990"/>
              <a:gd name="connsiteX3" fmla="*/ 0 w 4919133"/>
              <a:gd name="connsiteY3" fmla="*/ 3756990 h 3756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133" h="3756990">
                <a:moveTo>
                  <a:pt x="0" y="0"/>
                </a:moveTo>
                <a:lnTo>
                  <a:pt x="4919133" y="0"/>
                </a:lnTo>
                <a:lnTo>
                  <a:pt x="4919133" y="3756990"/>
                </a:lnTo>
                <a:lnTo>
                  <a:pt x="0" y="375699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01696" y="380998"/>
            <a:ext cx="5002954" cy="6071396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0743B6B-FC1D-4E5C-878B-68715B5874CD}" type="datetime1">
              <a:rPr lang="sv-SE" smtClean="0"/>
              <a:t>2025-01-30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43030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571902-9019-4326-9DA4-70B9743B49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395" y="1424752"/>
            <a:ext cx="8872205" cy="1047750"/>
          </a:xfrm>
        </p:spPr>
        <p:txBody>
          <a:bodyPr/>
          <a:lstStyle>
            <a:lvl1pPr>
              <a:defRPr b="1"/>
            </a:lvl1pPr>
          </a:lstStyle>
          <a:p>
            <a:r>
              <a:rPr lang="sv-SE" dirty="0"/>
              <a:t>Klicka för att lägga till rubrik</a:t>
            </a:r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ED91DB15-F1E1-BAE7-F15A-075740D02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10371138" y="380999"/>
            <a:ext cx="1433512" cy="1019173"/>
          </a:xfrm>
          <a:prstGeom prst="round1Rect">
            <a:avLst>
              <a:gd name="adj" fmla="val 4890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DDC94793-D876-E072-C4EC-34D17FFA5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1400173"/>
            <a:ext cx="1433512" cy="2032001"/>
          </a:xfrm>
          <a:prstGeom prst="round1Rect">
            <a:avLst>
              <a:gd name="adj" fmla="val 40264"/>
            </a:avLst>
          </a:prstGeom>
          <a:solidFill>
            <a:srgbClr val="C0EE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ACDB7998-57D8-C839-2FED-BCA4D5257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10371138" y="3439316"/>
            <a:ext cx="1433512" cy="3056098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E0629D0-D830-BA3B-8258-4D3944A15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C82E9-E70A-41D0-BC52-9CE4D8B0E8A6}" type="datetime1">
              <a:rPr lang="sv-SE" smtClean="0"/>
              <a:t>2025-01-30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61AD9AB-C85B-9888-3B59-C1F8A75F1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932127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AB1CC7E-5066-B2D6-C273-8806FB859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5498-67B0-4A0B-8455-9A803E3F2EDA}" type="datetime1">
              <a:rPr lang="sv-SE" smtClean="0"/>
              <a:t>2025-01-30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2B0C1A2-56EF-E81F-53A9-CC77AD525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00422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9466" y="380999"/>
            <a:ext cx="11413068" cy="6099176"/>
          </a:xfrm>
          <a:custGeom>
            <a:avLst/>
            <a:gdLst>
              <a:gd name="connsiteX0" fmla="*/ 0 w 11413068"/>
              <a:gd name="connsiteY0" fmla="*/ 0 h 6099176"/>
              <a:gd name="connsiteX1" fmla="*/ 11413068 w 11413068"/>
              <a:gd name="connsiteY1" fmla="*/ 0 h 6099176"/>
              <a:gd name="connsiteX2" fmla="*/ 11413068 w 11413068"/>
              <a:gd name="connsiteY2" fmla="*/ 27780 h 6099176"/>
              <a:gd name="connsiteX3" fmla="*/ 11413068 w 11413068"/>
              <a:gd name="connsiteY3" fmla="*/ 5082626 h 6099176"/>
              <a:gd name="connsiteX4" fmla="*/ 11413068 w 11413068"/>
              <a:gd name="connsiteY4" fmla="*/ 5087256 h 6099176"/>
              <a:gd name="connsiteX5" fmla="*/ 10401148 w 11413068"/>
              <a:gd name="connsiteY5" fmla="*/ 6099176 h 6099176"/>
              <a:gd name="connsiteX6" fmla="*/ 10396518 w 11413068"/>
              <a:gd name="connsiteY6" fmla="*/ 6099176 h 6099176"/>
              <a:gd name="connsiteX7" fmla="*/ 0 w 11413068"/>
              <a:gd name="connsiteY7" fmla="*/ 6099176 h 6099176"/>
              <a:gd name="connsiteX8" fmla="*/ 0 w 11413068"/>
              <a:gd name="connsiteY8" fmla="*/ 27780 h 6099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3068" h="6099176">
                <a:moveTo>
                  <a:pt x="0" y="0"/>
                </a:moveTo>
                <a:lnTo>
                  <a:pt x="11413068" y="0"/>
                </a:lnTo>
                <a:lnTo>
                  <a:pt x="11413068" y="27780"/>
                </a:lnTo>
                <a:lnTo>
                  <a:pt x="11413068" y="5082626"/>
                </a:lnTo>
                <a:lnTo>
                  <a:pt x="11413068" y="5087256"/>
                </a:lnTo>
                <a:cubicBezTo>
                  <a:pt x="11413068" y="5646124"/>
                  <a:pt x="10960016" y="6099176"/>
                  <a:pt x="10401148" y="6099176"/>
                </a:cubicBezTo>
                <a:lnTo>
                  <a:pt x="10396518" y="6099176"/>
                </a:lnTo>
                <a:lnTo>
                  <a:pt x="0" y="6099176"/>
                </a:lnTo>
                <a:lnTo>
                  <a:pt x="0" y="277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811A044-0A2B-4335-A9C7-8233ACFF365B}" type="datetime1">
              <a:rPr lang="sv-SE" smtClean="0"/>
              <a:t>2025-01-30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88119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logo/Vit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ogo" descr="Logo: Västra Götalandsregionen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34210" y="2915466"/>
            <a:ext cx="5732564" cy="1161234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9CA8175-3DF2-53F0-BACA-67AB9A31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D57B1-FF3A-4A75-8128-4AFE16604E80}" type="datetime1">
              <a:rPr lang="sv-SE" smtClean="0"/>
              <a:t>2025-01-30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1E6669-4CF8-70B7-0D3D-C4533A8CE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BC57980-04DE-B396-E1BF-4CA97B5B6D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0667" y="-1174484"/>
            <a:ext cx="8642350" cy="1047750"/>
          </a:xfrm>
        </p:spPr>
        <p:txBody>
          <a:bodyPr/>
          <a:lstStyle>
            <a:lvl1pPr>
              <a:defRPr/>
            </a:lvl1pPr>
          </a:lstStyle>
          <a:p>
            <a:r>
              <a:rPr lang="sv-SE" noProof="0" dirty="0"/>
              <a:t>Ange rubrik för tillgänglighet</a:t>
            </a:r>
          </a:p>
        </p:txBody>
      </p:sp>
    </p:spTree>
    <p:extLst>
      <p:ext uri="{BB962C8B-B14F-4D97-AF65-F5344CB8AC3E}">
        <p14:creationId xmlns:p14="http://schemas.microsoft.com/office/powerpoint/2010/main" val="492405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2683E2-9A31-4B47-ACFE-390B6E0A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667" y="425716"/>
            <a:ext cx="8642350" cy="104775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 dirty="0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C0710F-3CB3-4F01-9977-A1A69928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1250" y="2044700"/>
            <a:ext cx="8642350" cy="33115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Skriv text här</a:t>
            </a:r>
          </a:p>
          <a:p>
            <a:pPr lvl="1"/>
            <a:r>
              <a:rPr lang="sv-SE" dirty="0"/>
              <a:t>Skriv text här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94798039-E5C4-7804-7509-501B9DE7B0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01363" y="136525"/>
            <a:ext cx="908050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2025-01-30</a:t>
            </a:fld>
            <a:endParaRPr lang="sv-SE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2F44A19D-54A3-346E-3AA1-C94C6D9454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9466" y="136525"/>
            <a:ext cx="4125383" cy="14168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9138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49" r:id="rId2"/>
    <p:sldLayoutId id="2147483650" r:id="rId3"/>
    <p:sldLayoutId id="2147483651" r:id="rId4"/>
    <p:sldLayoutId id="2147483652" r:id="rId5"/>
    <p:sldLayoutId id="2147483654" r:id="rId6"/>
    <p:sldLayoutId id="2147483655" r:id="rId7"/>
    <p:sldLayoutId id="2147483669" r:id="rId8"/>
    <p:sldLayoutId id="2147483659" r:id="rId9"/>
    <p:sldLayoutId id="2147483660" r:id="rId10"/>
  </p:sldLayoutIdLst>
  <p:hf sldNum="0"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875" indent="-269875" algn="l" defTabSz="914400" rtl="0" eaLnBrk="1" latinLnBrk="0" hangingPunct="1">
        <a:lnSpc>
          <a:spcPct val="130000"/>
        </a:lnSpc>
        <a:spcBef>
          <a:spcPts val="1000"/>
        </a:spcBef>
        <a:buFont typeface="Verdana" panose="020B060403050404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12800" indent="-2794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795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tabLst>
          <a:tab pos="812800" algn="l"/>
        </a:tabLst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46200" indent="-266700" algn="l" defTabSz="914400" rtl="0" eaLnBrk="1" latinLnBrk="0" hangingPunct="1">
        <a:lnSpc>
          <a:spcPct val="130000"/>
        </a:lnSpc>
        <a:spcBef>
          <a:spcPts val="500"/>
        </a:spcBef>
        <a:buFont typeface="Verdana" panose="020B060403050404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34" userDrawn="1">
          <p15:clr>
            <a:srgbClr val="F26B43"/>
          </p15:clr>
        </p15:guide>
        <p15:guide id="8" orient="horz" pos="164" userDrawn="1">
          <p15:clr>
            <a:srgbClr val="F26B43"/>
          </p15:clr>
        </p15:guide>
        <p15:guide id="13" orient="horz" pos="3793" userDrawn="1">
          <p15:clr>
            <a:srgbClr val="F26B43"/>
          </p15:clr>
        </p15:guide>
        <p15:guide id="14" pos="74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maps.vgregion.se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gregion.se/ov/guide-for-halso-och-arbetsmiljoarbete/guider/MAPS-matning-av-och-arbete-med-arbetsmiljo-och-patientsakerhet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jpg"/><Relationship Id="rId4" Type="http://schemas.openxmlformats.org/officeDocument/2006/relationships/hyperlink" Target="https://insidan.vgregion.se/forvaltningar/koncernkontoret/stod-och-tjanster/system-a-o/maps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ubrik 11">
            <a:extLst>
              <a:ext uri="{FF2B5EF4-FFF2-40B4-BE49-F238E27FC236}">
                <a16:creationId xmlns:a16="http://schemas.microsoft.com/office/drawing/2014/main" id="{20216728-80B6-529A-48C8-0D7B66138A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Var med och påverka!</a:t>
            </a:r>
            <a:br>
              <a:rPr lang="sv-SE"/>
            </a:br>
            <a:r>
              <a:rPr lang="sv-SE" sz="2400"/>
              <a:t>Pulsmätning av arbetsmiljön</a:t>
            </a:r>
            <a:endParaRPr lang="sv-SE" dirty="0"/>
          </a:p>
        </p:txBody>
      </p:sp>
      <p:sp>
        <p:nvSpPr>
          <p:cNvPr id="13" name="Underrubrik 12">
            <a:extLst>
              <a:ext uri="{FF2B5EF4-FFF2-40B4-BE49-F238E27FC236}">
                <a16:creationId xmlns:a16="http://schemas.microsoft.com/office/drawing/2014/main" id="{CFFD01B9-2FC4-5050-C31F-8AEB6A2BB3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APT-material inför pulsmätning</a:t>
            </a:r>
          </a:p>
        </p:txBody>
      </p:sp>
      <p:pic>
        <p:nvPicPr>
          <p:cNvPr id="5" name="Platshållare för bild 4" descr="En bild som visar utomhus, moln, himmel, person&#10;&#10;Automatiskt genererad beskrivning">
            <a:extLst>
              <a:ext uri="{FF2B5EF4-FFF2-40B4-BE49-F238E27FC236}">
                <a16:creationId xmlns:a16="http://schemas.microsoft.com/office/drawing/2014/main" id="{E1ED72ED-F190-9C91-FDF7-FFFDD34EB5F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33" r="13781"/>
          <a:stretch/>
        </p:blipFill>
        <p:spPr>
          <a:xfrm>
            <a:off x="8927953" y="380998"/>
            <a:ext cx="2867819" cy="3048000"/>
          </a:xfr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1212E419-F67C-291D-81F6-F9DA98760C9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25A8FCE-3AC7-4034-B459-9C55ED8D5E8F}" type="datetime1">
              <a:rPr lang="sv-SE" smtClean="0"/>
              <a:t>2025-01-30</a:t>
            </a:fld>
            <a:endParaRPr lang="sv-SE" dirty="0"/>
          </a:p>
        </p:txBody>
      </p:sp>
      <p:pic>
        <p:nvPicPr>
          <p:cNvPr id="4" name="Logo" descr="Logo: Västra Götalandsregionen">
            <a:extLst>
              <a:ext uri="{FF2B5EF4-FFF2-40B4-BE49-F238E27FC236}">
                <a16:creationId xmlns:a16="http://schemas.microsoft.com/office/drawing/2014/main" id="{5ABB1517-FC5F-F880-BA83-77C14760314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6234" y="6030915"/>
            <a:ext cx="2147886" cy="43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012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bild 4" descr="En bild som visar utomhus, moln, himmel, person&#10;&#10;Automatiskt genererad beskrivning">
            <a:extLst>
              <a:ext uri="{FF2B5EF4-FFF2-40B4-BE49-F238E27FC236}">
                <a16:creationId xmlns:a16="http://schemas.microsoft.com/office/drawing/2014/main" id="{97D017AB-9CB7-7EAE-5B90-6589A4DAB5F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74" b="9974"/>
          <a:stretch>
            <a:fillRect/>
          </a:stretch>
        </p:blipFill>
        <p:spPr/>
      </p:pic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4B893AB-B376-B6D2-780A-1BF449D34B7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811A044-0A2B-4335-A9C7-8233ACFF365B}" type="datetime1">
              <a:rPr lang="sv-SE" smtClean="0"/>
              <a:t>2025-01-30</a:t>
            </a:fld>
            <a:endParaRPr lang="sv-SE"/>
          </a:p>
        </p:txBody>
      </p:sp>
      <p:sp>
        <p:nvSpPr>
          <p:cNvPr id="6" name="Rubrik 1">
            <a:extLst>
              <a:ext uri="{FF2B5EF4-FFF2-40B4-BE49-F238E27FC236}">
                <a16:creationId xmlns:a16="http://schemas.microsoft.com/office/drawing/2014/main" id="{78E1AE76-4DDE-821A-2BDA-430F2C92CD0D}"/>
              </a:ext>
            </a:extLst>
          </p:cNvPr>
          <p:cNvSpPr txBox="1">
            <a:spLocks/>
          </p:cNvSpPr>
          <p:nvPr/>
        </p:nvSpPr>
        <p:spPr>
          <a:xfrm>
            <a:off x="3352106" y="903289"/>
            <a:ext cx="5487787" cy="856800"/>
          </a:xfrm>
          <a:prstGeom prst="rect">
            <a:avLst/>
          </a:prstGeom>
        </p:spPr>
        <p:txBody>
          <a:bodyPr anchor="ctr">
            <a:normAutofit fontScale="925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3100"/>
              <a:t>Tyck till om din arbetsmiljö!</a:t>
            </a:r>
            <a:endParaRPr lang="sv-SE" sz="3100" dirty="0"/>
          </a:p>
        </p:txBody>
      </p:sp>
    </p:spTree>
    <p:extLst>
      <p:ext uri="{BB962C8B-B14F-4D97-AF65-F5344CB8AC3E}">
        <p14:creationId xmlns:p14="http://schemas.microsoft.com/office/powerpoint/2010/main" val="1970408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32D3C48-E79E-23D0-6490-8032E956D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Vilka frågor kommer att ställas?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6B22095-5D43-DF28-610A-4798E0571399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Undersökningen består av </a:t>
            </a:r>
            <a:r>
              <a:rPr lang="sv-SE" sz="2000" dirty="0">
                <a:solidFill>
                  <a:schemeClr val="bg1">
                    <a:lumMod val="65000"/>
                  </a:schemeClr>
                </a:solidFill>
              </a:rPr>
              <a:t>x</a:t>
            </a:r>
            <a:r>
              <a:rPr lang="sv-SE" sz="2000" dirty="0"/>
              <a:t> frågor och det tar ungefär 5</a:t>
            </a:r>
            <a:r>
              <a:rPr lang="sv-SE" sz="20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sv-SE" sz="2000" dirty="0"/>
              <a:t>minuter att svara</a:t>
            </a:r>
            <a:endParaRPr lang="sv-SE" sz="2000" dirty="0">
              <a:solidFill>
                <a:schemeClr val="bg1">
                  <a:lumMod val="6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Dessa frågor kommer att ställas:</a:t>
            </a:r>
          </a:p>
          <a:p>
            <a:pPr marL="876300" lvl="1" indent="-342900">
              <a:buFont typeface="Arial" panose="020B0604020202020204" pitchFamily="34" charset="0"/>
              <a:buChar char="•"/>
            </a:pPr>
            <a:r>
              <a:rPr lang="sv-SE" sz="1800" dirty="0">
                <a:solidFill>
                  <a:schemeClr val="bg1">
                    <a:lumMod val="65000"/>
                  </a:schemeClr>
                </a:solidFill>
              </a:rPr>
              <a:t>Fyll i en lista med vilka frågor som ni kommer ha med i er mätning.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/>
              <a:t>Syftet med mätningen är att </a:t>
            </a:r>
            <a:r>
              <a:rPr lang="sv-SE" sz="2000" dirty="0">
                <a:solidFill>
                  <a:schemeClr val="bg1">
                    <a:lumMod val="65000"/>
                  </a:schemeClr>
                </a:solidFill>
              </a:rPr>
              <a:t>xx </a:t>
            </a:r>
          </a:p>
        </p:txBody>
      </p:sp>
      <p:pic>
        <p:nvPicPr>
          <p:cNvPr id="7" name="Platshållare för bild 6" descr="En bild som visar utomhus, moln, himmel, person&#10;&#10;Automatiskt genererad beskrivning">
            <a:extLst>
              <a:ext uri="{FF2B5EF4-FFF2-40B4-BE49-F238E27FC236}">
                <a16:creationId xmlns:a16="http://schemas.microsoft.com/office/drawing/2014/main" id="{01E21CF5-5636-AABE-4537-D693CB7A81D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4" t="331" r="18318" b="-331"/>
          <a:stretch/>
        </p:blipFill>
        <p:spPr>
          <a:xfrm>
            <a:off x="6801696" y="380998"/>
            <a:ext cx="5002954" cy="6071396"/>
          </a:xfrm>
        </p:spPr>
      </p:pic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2637349-5DFE-FAD8-25DB-49246D32D6D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0743B6B-FC1D-4E5C-878B-68715B5874CD}" type="datetime1">
              <a:rPr lang="sv-SE" smtClean="0"/>
              <a:t>2025-01-30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0075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ubrik 11">
            <a:extLst>
              <a:ext uri="{FF2B5EF4-FFF2-40B4-BE49-F238E27FC236}">
                <a16:creationId xmlns:a16="http://schemas.microsoft.com/office/drawing/2014/main" id="{0D2D3D57-B725-0DE0-A53C-AAACCA890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Så här fungerar mätningen</a:t>
            </a:r>
          </a:p>
        </p:txBody>
      </p:sp>
      <p:sp>
        <p:nvSpPr>
          <p:cNvPr id="13" name="Platshållare för innehåll 12">
            <a:extLst>
              <a:ext uri="{FF2B5EF4-FFF2-40B4-BE49-F238E27FC236}">
                <a16:creationId xmlns:a16="http://schemas.microsoft.com/office/drawing/2014/main" id="{C8299AC6-32FE-B2DF-788B-DAA9F59436C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360045" indent="-360045">
              <a:lnSpc>
                <a:spcPct val="100000"/>
              </a:lnSpc>
            </a:pPr>
            <a:r>
              <a:rPr lang="sv-SE" sz="2000" dirty="0"/>
              <a:t>Webbenkät via verktyget MAPS</a:t>
            </a:r>
          </a:p>
          <a:p>
            <a:pPr marL="360045" indent="-360045">
              <a:lnSpc>
                <a:spcPct val="100000"/>
              </a:lnSpc>
            </a:pPr>
            <a:r>
              <a:rPr lang="sv-SE" sz="2000" dirty="0"/>
              <a:t>Svara på arbetstid</a:t>
            </a:r>
          </a:p>
          <a:p>
            <a:pPr marL="360045" indent="-360045">
              <a:lnSpc>
                <a:spcPct val="100000"/>
              </a:lnSpc>
            </a:pPr>
            <a:r>
              <a:rPr lang="sv-SE" sz="2000" dirty="0"/>
              <a:t>Mätningen genomförs med start i </a:t>
            </a:r>
            <a:r>
              <a:rPr lang="sv-SE" sz="2000" dirty="0">
                <a:solidFill>
                  <a:schemeClr val="bg1">
                    <a:lumMod val="65000"/>
                  </a:schemeClr>
                </a:solidFill>
              </a:rPr>
              <a:t>datum</a:t>
            </a:r>
            <a:r>
              <a:rPr lang="sv-SE" sz="2000" dirty="0"/>
              <a:t> med mejlutskick </a:t>
            </a:r>
          </a:p>
          <a:p>
            <a:pPr marL="360045" indent="-360045">
              <a:lnSpc>
                <a:spcPct val="100000"/>
              </a:lnSpc>
            </a:pPr>
            <a:r>
              <a:rPr lang="sv-SE" sz="2000" dirty="0">
                <a:cs typeface="Calibri"/>
              </a:rPr>
              <a:t>Mätningen kommer genomföras en gång i månaden och startar  </a:t>
            </a:r>
            <a:r>
              <a:rPr lang="sv-SE" sz="2000" dirty="0">
                <a:solidFill>
                  <a:schemeClr val="bg1">
                    <a:lumMod val="65000"/>
                  </a:schemeClr>
                </a:solidFill>
                <a:cs typeface="Calibri"/>
              </a:rPr>
              <a:t>datum månad </a:t>
            </a:r>
            <a:r>
              <a:rPr lang="sv-SE" sz="2000" dirty="0">
                <a:cs typeface="Calibri"/>
              </a:rPr>
              <a:t>och kommer avslutas </a:t>
            </a:r>
            <a:r>
              <a:rPr lang="sv-SE" sz="2000" dirty="0">
                <a:solidFill>
                  <a:schemeClr val="bg1">
                    <a:lumMod val="65000"/>
                  </a:schemeClr>
                </a:solidFill>
                <a:cs typeface="Calibri"/>
              </a:rPr>
              <a:t>datum och månad</a:t>
            </a:r>
            <a:r>
              <a:rPr lang="sv-SE" sz="2000" dirty="0">
                <a:cs typeface="Calibri"/>
              </a:rPr>
              <a:t>. </a:t>
            </a:r>
          </a:p>
          <a:p>
            <a:pPr marL="360045" indent="-360045">
              <a:lnSpc>
                <a:spcPct val="100000"/>
              </a:lnSpc>
            </a:pPr>
            <a:r>
              <a:rPr lang="sv-SE" sz="2000" dirty="0">
                <a:cs typeface="Calibri"/>
              </a:rPr>
              <a:t>Samma frågor kommer att ställas varje gång. </a:t>
            </a:r>
          </a:p>
          <a:p>
            <a:pPr marL="360045" indent="-360045">
              <a:lnSpc>
                <a:spcPct val="100000"/>
              </a:lnSpc>
            </a:pPr>
            <a:r>
              <a:rPr lang="sv-SE" sz="2000" dirty="0"/>
              <a:t>Påminnelser kommer också att skickas ut via mejl</a:t>
            </a:r>
          </a:p>
          <a:p>
            <a:pPr marL="360045" indent="-360045">
              <a:lnSpc>
                <a:spcPct val="100000"/>
              </a:lnSpc>
            </a:pPr>
            <a:r>
              <a:rPr lang="sv-SE" sz="2000" dirty="0">
                <a:cs typeface="Calibri"/>
              </a:rPr>
              <a:t>Som medarbetare kan du ta del av resultatet i MAPS </a:t>
            </a:r>
            <a:r>
              <a:rPr lang="sv-SE" sz="2000" dirty="0">
                <a:cs typeface="Calibri"/>
                <a:hlinkClick r:id="rId3"/>
              </a:rPr>
              <a:t>https://maps.vgregion.se/</a:t>
            </a:r>
            <a:r>
              <a:rPr lang="sv-SE" sz="2000" dirty="0">
                <a:cs typeface="Calibri"/>
              </a:rPr>
              <a:t> 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33AA480-2711-DBCC-034C-B030A6371ED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473A47F-B58F-4D93-9095-9610950335C9}" type="datetime1">
              <a:rPr lang="sv-SE" smtClean="0"/>
              <a:t>2025-01-30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7797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958CB769-675D-8620-AE4D-D59617A04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0667" y="425716"/>
            <a:ext cx="4995333" cy="1047750"/>
          </a:xfrm>
        </p:spPr>
        <p:txBody>
          <a:bodyPr/>
          <a:lstStyle/>
          <a:p>
            <a:r>
              <a:rPr lang="sv-SE" dirty="0"/>
              <a:t>Ditt svar är viktigt – var med och påverka!</a:t>
            </a:r>
          </a:p>
        </p:txBody>
      </p:sp>
      <p:pic>
        <p:nvPicPr>
          <p:cNvPr id="7" name="Platshållare för bild 6" descr="En bild som visar utomhus, moln, himmel, person&#10;&#10;Automatiskt genererad beskrivning">
            <a:extLst>
              <a:ext uri="{FF2B5EF4-FFF2-40B4-BE49-F238E27FC236}">
                <a16:creationId xmlns:a16="http://schemas.microsoft.com/office/drawing/2014/main" id="{8FF45CC3-DFA9-10EF-CDB3-E7B9761E865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6" t="-682" r="49129" b="8097"/>
          <a:stretch/>
        </p:blipFill>
        <p:spPr>
          <a:xfrm>
            <a:off x="6801696" y="380998"/>
            <a:ext cx="5002954" cy="6071396"/>
          </a:xfrm>
          <a:noFill/>
        </p:spPr>
      </p:pic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D7AD3D4-5B42-BE8D-5334-CC396D80333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0901363" y="136525"/>
            <a:ext cx="908050" cy="141687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B0743B6B-FC1D-4E5C-878B-68715B5874CD}" type="datetime1">
              <a:rPr lang="sv-SE" smtClean="0"/>
              <a:pPr>
                <a:spcAft>
                  <a:spcPts val="600"/>
                </a:spcAft>
              </a:pPr>
              <a:t>2025-01-30</a:t>
            </a:fld>
            <a:endParaRPr lang="sv-SE"/>
          </a:p>
        </p:txBody>
      </p:sp>
      <p:sp>
        <p:nvSpPr>
          <p:cNvPr id="8" name="Platshållare för text 8">
            <a:extLst>
              <a:ext uri="{FF2B5EF4-FFF2-40B4-BE49-F238E27FC236}">
                <a16:creationId xmlns:a16="http://schemas.microsoft.com/office/drawing/2014/main" id="{D4771C41-3843-8D01-8F53-CDE9A123D3D4}"/>
              </a:ext>
            </a:extLst>
          </p:cNvPr>
          <p:cNvSpPr txBox="1">
            <a:spLocks/>
          </p:cNvSpPr>
          <p:nvPr/>
        </p:nvSpPr>
        <p:spPr>
          <a:xfrm>
            <a:off x="407422" y="3580686"/>
            <a:ext cx="1445675" cy="436960"/>
          </a:xfrm>
          <a:prstGeom prst="rect">
            <a:avLst/>
          </a:prstGeom>
        </p:spPr>
        <p:txBody>
          <a:bodyPr/>
          <a:lstStyle>
            <a:lvl1pPr marL="269875" indent="-269875" algn="l" defTabSz="914400" rtl="0" eaLnBrk="1" latinLnBrk="0" hangingPunct="1">
              <a:lnSpc>
                <a:spcPct val="130000"/>
              </a:lnSpc>
              <a:spcBef>
                <a:spcPts val="1000"/>
              </a:spcBef>
              <a:buFont typeface="Verdana" panose="020B060403050404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00" indent="-2667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12800" indent="-2794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79500" indent="-2667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tabLst>
                <a:tab pos="812800" algn="l"/>
              </a:tabLst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6200" indent="-266700" algn="l" defTabSz="914400" rtl="0" eaLnBrk="1" latinLnBrk="0" hangingPunct="1">
              <a:lnSpc>
                <a:spcPct val="130000"/>
              </a:lnSpc>
              <a:spcBef>
                <a:spcPts val="500"/>
              </a:spcBef>
              <a:buFont typeface="Verdana" panose="020B0604030504040204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Verdana" panose="020B0604030504040204" pitchFamily="34" charset="0"/>
              <a:buNone/>
            </a:pPr>
            <a:r>
              <a:rPr lang="sv-SE" sz="1800" dirty="0"/>
              <a:t>Säg vad du tycker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6F3CDA81-60BC-2612-F898-A298F2A28CCB}"/>
              </a:ext>
            </a:extLst>
          </p:cNvPr>
          <p:cNvSpPr txBox="1"/>
          <p:nvPr/>
        </p:nvSpPr>
        <p:spPr>
          <a:xfrm>
            <a:off x="4493949" y="3572941"/>
            <a:ext cx="19035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800" dirty="0"/>
              <a:t>Underlag för </a:t>
            </a:r>
          </a:p>
          <a:p>
            <a:r>
              <a:rPr lang="sv-SE" sz="1800" dirty="0"/>
              <a:t>systematiskt </a:t>
            </a:r>
          </a:p>
          <a:p>
            <a:r>
              <a:rPr lang="sv-SE" sz="1800" dirty="0"/>
              <a:t>förbättringsarbete</a:t>
            </a:r>
          </a:p>
        </p:txBody>
      </p:sp>
      <p:sp>
        <p:nvSpPr>
          <p:cNvPr id="10" name="Uppåtböjd 13">
            <a:extLst>
              <a:ext uri="{FF2B5EF4-FFF2-40B4-BE49-F238E27FC236}">
                <a16:creationId xmlns:a16="http://schemas.microsoft.com/office/drawing/2014/main" id="{0925EA75-C165-DA3E-37A5-AC61845F218F}"/>
              </a:ext>
            </a:extLst>
          </p:cNvPr>
          <p:cNvSpPr/>
          <p:nvPr/>
        </p:nvSpPr>
        <p:spPr bwMode="auto">
          <a:xfrm>
            <a:off x="847071" y="4473733"/>
            <a:ext cx="4786488" cy="1340933"/>
          </a:xfrm>
          <a:prstGeom prst="curvedUp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sv-SE" sz="1500" dirty="0" err="1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1" name="Ellips 10">
            <a:extLst>
              <a:ext uri="{FF2B5EF4-FFF2-40B4-BE49-F238E27FC236}">
                <a16:creationId xmlns:a16="http://schemas.microsoft.com/office/drawing/2014/main" id="{70E36229-91F7-9846-286F-15E4B8CE638C}"/>
              </a:ext>
            </a:extLst>
          </p:cNvPr>
          <p:cNvSpPr/>
          <p:nvPr/>
        </p:nvSpPr>
        <p:spPr bwMode="auto">
          <a:xfrm>
            <a:off x="2060705" y="3190869"/>
            <a:ext cx="2311147" cy="1194952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sz="2000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Verksamhet</a:t>
            </a:r>
            <a:endParaRPr kumimoji="0" lang="sv-SE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3" name="Ellips 12">
            <a:extLst>
              <a:ext uri="{FF2B5EF4-FFF2-40B4-BE49-F238E27FC236}">
                <a16:creationId xmlns:a16="http://schemas.microsoft.com/office/drawing/2014/main" id="{A35AA1D3-3188-B0FF-42ED-9A193601B911}"/>
              </a:ext>
            </a:extLst>
          </p:cNvPr>
          <p:cNvSpPr/>
          <p:nvPr/>
        </p:nvSpPr>
        <p:spPr bwMode="auto">
          <a:xfrm>
            <a:off x="1330385" y="2313131"/>
            <a:ext cx="2111022" cy="134093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sz="2000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Arbetsmiljö</a:t>
            </a:r>
            <a:endParaRPr kumimoji="0" lang="sv-SE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Ellips 1">
            <a:extLst>
              <a:ext uri="{FF2B5EF4-FFF2-40B4-BE49-F238E27FC236}">
                <a16:creationId xmlns:a16="http://schemas.microsoft.com/office/drawing/2014/main" id="{D253E41B-730D-3323-AD35-3C550BDCB6B9}"/>
              </a:ext>
            </a:extLst>
          </p:cNvPr>
          <p:cNvSpPr/>
          <p:nvPr/>
        </p:nvSpPr>
        <p:spPr bwMode="auto">
          <a:xfrm>
            <a:off x="3133140" y="2334033"/>
            <a:ext cx="3088319" cy="1194952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sz="2000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Patientsäkerhet</a:t>
            </a:r>
            <a:endParaRPr kumimoji="0" lang="sv-SE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7421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2345A1-5154-2368-FE83-C81D16E21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Efter resultatet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E0EBF51-3544-1699-8AA1-075310487DB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dirty="0"/>
              <a:t>Vi funderar tillsammans över styrkor och förbättringsområden att fokusera på </a:t>
            </a:r>
          </a:p>
          <a:p>
            <a:r>
              <a:rPr lang="sv-SE" dirty="0"/>
              <a:t>Vi riskbedömer vilka åtgärder som behöver prioriteras </a:t>
            </a:r>
          </a:p>
          <a:p>
            <a:r>
              <a:rPr lang="sv-SE" dirty="0"/>
              <a:t>Vi tar gemensamt fram en handlingsplan/eller fortsätter på en påbörjad</a:t>
            </a:r>
          </a:p>
          <a:p>
            <a:r>
              <a:rPr lang="sv-SE" dirty="0"/>
              <a:t>Chefen följer upp arbetet med handlingsplanen och återkopplar till medarbetarna</a:t>
            </a:r>
          </a:p>
          <a:p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1A43A85-46D3-FE6F-FC52-FD4977652BE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2025-01-30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46836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71E4C0-78D3-7CAF-DD60-2E3A64D17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Vem </a:t>
            </a:r>
            <a:r>
              <a:rPr lang="sv-SE"/>
              <a:t>ska få svara </a:t>
            </a:r>
            <a:r>
              <a:rPr lang="sv-SE" dirty="0"/>
              <a:t>på mätningen?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61EC258-F583-DCC0-4A8C-29605DFC18E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>
                <a:solidFill>
                  <a:schemeClr val="bg1">
                    <a:lumMod val="65000"/>
                  </a:schemeClr>
                </a:solidFill>
              </a:rPr>
              <a:t>Här räknar du upp vilka som kommer delta i mätningen exempelvis</a:t>
            </a:r>
          </a:p>
          <a:p>
            <a:r>
              <a:rPr lang="sv-SE" dirty="0">
                <a:solidFill>
                  <a:schemeClr val="bg1">
                    <a:lumMod val="65000"/>
                  </a:schemeClr>
                </a:solidFill>
              </a:rPr>
              <a:t>Alla medarbetare på vår enhet/avdelning (inklusive/exklusive timavlönade)</a:t>
            </a:r>
          </a:p>
          <a:p>
            <a:r>
              <a:rPr lang="sv-SE" dirty="0">
                <a:solidFill>
                  <a:schemeClr val="bg1">
                    <a:lumMod val="65000"/>
                  </a:schemeClr>
                </a:solidFill>
              </a:rPr>
              <a:t>Alla inom en viss yrkeskategori</a:t>
            </a:r>
          </a:p>
          <a:p>
            <a:endParaRPr lang="sv-SE" dirty="0">
              <a:solidFill>
                <a:schemeClr val="bg1">
                  <a:lumMod val="65000"/>
                </a:schemeClr>
              </a:solidFill>
            </a:endParaRPr>
          </a:p>
          <a:p>
            <a:pPr marL="0" indent="0">
              <a:buNone/>
            </a:pPr>
            <a:endParaRPr lang="sv-SE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C55FAE5-992F-13C5-55EA-E3F8D4A1FEE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2025-01-30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9150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FAC9469-08CD-BC4F-E4A6-B67897F51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948" y="463413"/>
            <a:ext cx="5474304" cy="1047750"/>
          </a:xfrm>
        </p:spPr>
        <p:txBody>
          <a:bodyPr/>
          <a:lstStyle/>
          <a:p>
            <a:r>
              <a:rPr lang="sv-SE" dirty="0"/>
              <a:t>Här finns mer information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D96A70-64E7-70B3-78D7-551D778F4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56948" y="2113722"/>
            <a:ext cx="5003800" cy="3756990"/>
          </a:xfrm>
        </p:spPr>
        <p:txBody>
          <a:bodyPr/>
          <a:lstStyle/>
          <a:p>
            <a:r>
              <a:rPr lang="sv-SE"/>
              <a:t>Stöd för att arbeta med mätningens genomförande och resultat:</a:t>
            </a:r>
            <a:endParaRPr lang="sv-SE" dirty="0"/>
          </a:p>
          <a:p>
            <a:r>
              <a:rPr lang="sv-SE" dirty="0">
                <a:hlinkClick r:id="rId3"/>
              </a:rPr>
              <a:t>Guide - MAPS</a:t>
            </a:r>
            <a:endParaRPr lang="sv-SE" dirty="0"/>
          </a:p>
          <a:p>
            <a:r>
              <a:rPr lang="sv-SE" dirty="0"/>
              <a:t>Information om MAPS:</a:t>
            </a:r>
          </a:p>
          <a:p>
            <a:r>
              <a:rPr lang="sv-SE" dirty="0">
                <a:hlinkClick r:id="rId4"/>
              </a:rPr>
              <a:t>MAPS - Mätning av arbetsmiljö och patientsäkerhet</a:t>
            </a:r>
            <a:endParaRPr lang="sv-SE" dirty="0"/>
          </a:p>
          <a:p>
            <a:endParaRPr lang="sv-SE" dirty="0"/>
          </a:p>
        </p:txBody>
      </p:sp>
      <p:pic>
        <p:nvPicPr>
          <p:cNvPr id="7" name="Platshållare för bild 6" descr="En bild som visar utomhus, moln, himmel, person&#10;&#10;Automatiskt genererad beskrivning">
            <a:extLst>
              <a:ext uri="{FF2B5EF4-FFF2-40B4-BE49-F238E27FC236}">
                <a16:creationId xmlns:a16="http://schemas.microsoft.com/office/drawing/2014/main" id="{FDC4C113-6482-396A-1110-786B2E8E659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0" t="31609" r="14199" b="4283"/>
          <a:stretch/>
        </p:blipFill>
        <p:spPr>
          <a:xfrm>
            <a:off x="6801696" y="380998"/>
            <a:ext cx="5002954" cy="6071396"/>
          </a:xfrm>
        </p:spPr>
      </p:pic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FB38290-394B-91A5-89A8-53D83B9365C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0743B6B-FC1D-4E5C-878B-68715B5874CD}" type="datetime1">
              <a:rPr lang="sv-SE" smtClean="0"/>
              <a:t>2025-01-30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23540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80D3025-C9FB-1672-95A2-D199E252B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BC1AE-12BE-46AC-9A20-CE9C845E4E47}" type="datetime1">
              <a:rPr lang="sv-SE" smtClean="0"/>
              <a:t>2025-01-30</a:t>
            </a:fld>
            <a:endParaRPr lang="sv-SE" dirty="0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1AE72F34-CDF3-7C5D-43A1-0552294FA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Avslutning</a:t>
            </a:r>
          </a:p>
        </p:txBody>
      </p:sp>
    </p:spTree>
    <p:extLst>
      <p:ext uri="{BB962C8B-B14F-4D97-AF65-F5344CB8AC3E}">
        <p14:creationId xmlns:p14="http://schemas.microsoft.com/office/powerpoint/2010/main" val="3801270367"/>
      </p:ext>
    </p:extLst>
  </p:cSld>
  <p:clrMapOvr>
    <a:masterClrMapping/>
  </p:clrMapOvr>
</p:sld>
</file>

<file path=ppt/theme/theme1.xml><?xml version="1.0" encoding="utf-8"?>
<a:theme xmlns:a="http://schemas.openxmlformats.org/drawingml/2006/main" name="VGR">
  <a:themeElements>
    <a:clrScheme name="VGR_Grunden_Färg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37474F"/>
      </a:accent1>
      <a:accent2>
        <a:srgbClr val="9575CD"/>
      </a:accent2>
      <a:accent3>
        <a:srgbClr val="A1887F"/>
      </a:accent3>
      <a:accent4>
        <a:srgbClr val="1A9FB3"/>
      </a:accent4>
      <a:accent5>
        <a:srgbClr val="ED5F8C"/>
      </a:accent5>
      <a:accent6>
        <a:srgbClr val="43A447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custClrLst>
    <a:custClr>
      <a:srgbClr val="FFC107"/>
    </a:custClr>
    <a:custClr>
      <a:srgbClr val="CCDB49"/>
    </a:custClr>
    <a:custClr>
      <a:srgbClr val="FD5930"/>
    </a:custClr>
    <a:custClr>
      <a:srgbClr val="FFECB3"/>
    </a:custClr>
    <a:custClr>
      <a:srgbClr val="F7BBD0"/>
    </a:custClr>
    <a:custClr>
      <a:srgbClr val="D1C4E9"/>
    </a:custClr>
    <a:custClr>
      <a:srgbClr val="EFF4C6"/>
    </a:custClr>
    <a:custClr>
      <a:srgbClr val="C0EEC2"/>
    </a:custClr>
    <a:custClr>
      <a:srgbClr val="FECCBF"/>
    </a:custClr>
    <a:custClr>
      <a:srgbClr val="B3EBF2"/>
    </a:custClr>
    <a:custClr>
      <a:srgbClr val="E7E1DF"/>
    </a:custClr>
  </a:custClrLst>
  <a:extLst>
    <a:ext uri="{05A4C25C-085E-4340-85A3-A5531E510DB2}">
      <thm15:themeFamily xmlns:thm15="http://schemas.microsoft.com/office/thememl/2012/main" name="Presentation grå-rosa-grön" id="{6D6AEEEB-30EE-EB43-9A97-67DDBA796F09}" vid="{3F719864-F88E-A44F-8ADF-92F32415BEBC}"/>
    </a:ext>
  </a:extLst>
</a:theme>
</file>

<file path=ppt/theme/theme2.xml><?xml version="1.0" encoding="utf-8"?>
<a:theme xmlns:a="http://schemas.openxmlformats.org/drawingml/2006/main" name="Office-tema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E6492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VGR | Sjukvård | Färger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005B89"/>
      </a:accent1>
      <a:accent2>
        <a:srgbClr val="1A9FB3"/>
      </a:accent2>
      <a:accent3>
        <a:srgbClr val="EE6492"/>
      </a:accent3>
      <a:accent4>
        <a:srgbClr val="A1887F"/>
      </a:accent4>
      <a:accent5>
        <a:srgbClr val="43A447"/>
      </a:accent5>
      <a:accent6>
        <a:srgbClr val="9575CD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 grå-rosa-grön</Template>
  <TotalTime>1846</TotalTime>
  <Words>670</Words>
  <Application>Microsoft Office PowerPoint</Application>
  <PresentationFormat>Bredbild</PresentationFormat>
  <Paragraphs>82</Paragraphs>
  <Slides>9</Slides>
  <Notes>9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3" baseType="lpstr">
      <vt:lpstr>Arial</vt:lpstr>
      <vt:lpstr>Calibri</vt:lpstr>
      <vt:lpstr>Verdana</vt:lpstr>
      <vt:lpstr>VGR</vt:lpstr>
      <vt:lpstr>Var med och påverka! Pulsmätning av arbetsmiljön</vt:lpstr>
      <vt:lpstr>PowerPoint-presentation</vt:lpstr>
      <vt:lpstr>Vilka frågor kommer att ställas?</vt:lpstr>
      <vt:lpstr>Så här fungerar mätningen</vt:lpstr>
      <vt:lpstr>Ditt svar är viktigt – var med och påverka!</vt:lpstr>
      <vt:lpstr>Efter resultatet</vt:lpstr>
      <vt:lpstr>Vem ska få svara på mätningen? </vt:lpstr>
      <vt:lpstr>Här finns mer information</vt:lpstr>
      <vt:lpstr>Avslutning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APT-material pulsmätning</dc:title>
  <dc:creator>Camilla Nilsson</dc:creator>
  <keywords/>
  <lastModifiedBy>Camilla Ahlström</lastModifiedBy>
  <revision>2</revision>
  <dcterms:created xsi:type="dcterms:W3CDTF">2023-11-23T12:18:00.0000000Z</dcterms:created>
  <dcterms:modified xsi:type="dcterms:W3CDTF">2025-01-30T14:33:15.0000000Z</dcterms:modified>
  <category>puls- och uppföljnignsmätningar</category>
</coreProperties>
</file>