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15"/>
  </p:notesMasterIdLst>
  <p:handoutMasterIdLst>
    <p:handoutMasterId r:id="rId16"/>
  </p:handoutMasterIdLst>
  <p:sldIdLst>
    <p:sldId id="276" r:id="rId6"/>
    <p:sldId id="292" r:id="rId7"/>
    <p:sldId id="293" r:id="rId8"/>
    <p:sldId id="277" r:id="rId9"/>
    <p:sldId id="298" r:id="rId10"/>
    <p:sldId id="295" r:id="rId11"/>
    <p:sldId id="296" r:id="rId12"/>
    <p:sldId id="297" r:id="rId13"/>
    <p:sldId id="290" r:id="rId14"/>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DC2867-D24E-41A2-BF61-812C48AC4571}" v="1" dt="2025-01-30T14:31:42.886"/>
  </p1510:revLst>
</p1510:revInfo>
</file>

<file path=ppt/tableStyles.xml><?xml version="1.0" encoding="utf-8"?>
<a:tblStyleLst xmlns:a="http://schemas.openxmlformats.org/drawingml/2006/main" def="{3B4B98B0-60AC-42C2-AFA5-B58CD77FA1E5}">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just format 1 - Dekorfär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3708" autoAdjust="0"/>
  </p:normalViewPr>
  <p:slideViewPr>
    <p:cSldViewPr snapToGrid="0">
      <p:cViewPr varScale="1">
        <p:scale>
          <a:sx n="86" d="100"/>
          <a:sy n="86" d="100"/>
        </p:scale>
        <p:origin x="1494" y="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91" d="100"/>
          <a:sy n="91" d="100"/>
        </p:scale>
        <p:origin x="2820" y="78"/>
      </p:cViewPr>
      <p:guideLst/>
    </p:cSldViewPr>
  </p:notes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3.xml" Id="rId8" /><Relationship Type="http://schemas.openxmlformats.org/officeDocument/2006/relationships/slide" Target="slides/slide8.xml" Id="rId13" /><Relationship Type="http://schemas.openxmlformats.org/officeDocument/2006/relationships/viewProps" Target="viewProps.xml" Id="rId18" /><Relationship Type="http://schemas.microsoft.com/office/2016/11/relationships/changesInfo" Target="changesInfos/changesInfo1.xml" Id="rId21" /><Relationship Type="http://schemas.openxmlformats.org/officeDocument/2006/relationships/slide" Target="slides/slide2.xml" Id="rId7" /><Relationship Type="http://schemas.openxmlformats.org/officeDocument/2006/relationships/slide" Target="slides/slide7.xml" Id="rId12" /><Relationship Type="http://schemas.openxmlformats.org/officeDocument/2006/relationships/presProps" Target="presProps.xml" Id="rId17" /><Relationship Type="http://schemas.openxmlformats.org/officeDocument/2006/relationships/handoutMaster" Target="handoutMasters/handoutMaster1.xml" Id="rId16" /><Relationship Type="http://schemas.openxmlformats.org/officeDocument/2006/relationships/tableStyles" Target="tableStyles.xml" Id="rId20" /><Relationship Type="http://schemas.openxmlformats.org/officeDocument/2006/relationships/slide" Target="slides/slide1.xml" Id="rId6" /><Relationship Type="http://schemas.openxmlformats.org/officeDocument/2006/relationships/slide" Target="slides/slide6.xml" Id="rId11" /><Relationship Type="http://schemas.openxmlformats.org/officeDocument/2006/relationships/slideMaster" Target="slideMasters/slideMaster1.xml" Id="rId5" /><Relationship Type="http://schemas.openxmlformats.org/officeDocument/2006/relationships/notesMaster" Target="notesMasters/notesMaster1.xml" Id="rId15" /><Relationship Type="http://schemas.openxmlformats.org/officeDocument/2006/relationships/slide" Target="slides/slide5.xml" Id="rId10" /><Relationship Type="http://schemas.openxmlformats.org/officeDocument/2006/relationships/theme" Target="theme/theme1.xml" Id="rId19" /><Relationship Type="http://schemas.openxmlformats.org/officeDocument/2006/relationships/slide" Target="slides/slide4.xml" Id="rId9" /><Relationship Type="http://schemas.openxmlformats.org/officeDocument/2006/relationships/slide" Target="slides/slide9.xml" Id="rId14" /><Relationship Type="http://schemas.microsoft.com/office/2015/10/relationships/revisionInfo" Target="revisionInfo.xml" Id="rId22"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illa Nilsson" userId="23b3770c-8727-4483-8fa4-d4e2843fda96" providerId="ADAL" clId="{1DDF51C3-2258-465B-9CBC-B761CAB59504}"/>
    <pc:docChg chg="delSld modSld sldOrd">
      <pc:chgData name="Camilla Nilsson" userId="23b3770c-8727-4483-8fa4-d4e2843fda96" providerId="ADAL" clId="{1DDF51C3-2258-465B-9CBC-B761CAB59504}" dt="2024-02-02T14:44:32.321" v="22" actId="6549"/>
      <pc:docMkLst>
        <pc:docMk/>
      </pc:docMkLst>
      <pc:sldChg chg="ord">
        <pc:chgData name="Camilla Nilsson" userId="23b3770c-8727-4483-8fa4-d4e2843fda96" providerId="ADAL" clId="{1DDF51C3-2258-465B-9CBC-B761CAB59504}" dt="2024-02-02T14:42:22.542" v="1"/>
        <pc:sldMkLst>
          <pc:docMk/>
          <pc:sldMk cId="67797366" sldId="277"/>
        </pc:sldMkLst>
      </pc:sldChg>
      <pc:sldChg chg="del">
        <pc:chgData name="Camilla Nilsson" userId="23b3770c-8727-4483-8fa4-d4e2843fda96" providerId="ADAL" clId="{1DDF51C3-2258-465B-9CBC-B761CAB59504}" dt="2024-02-02T14:42:47.241" v="2" actId="47"/>
        <pc:sldMkLst>
          <pc:docMk/>
          <pc:sldMk cId="2657421341" sldId="294"/>
        </pc:sldMkLst>
      </pc:sldChg>
      <pc:sldChg chg="del">
        <pc:chgData name="Camilla Nilsson" userId="23b3770c-8727-4483-8fa4-d4e2843fda96" providerId="ADAL" clId="{1DDF51C3-2258-465B-9CBC-B761CAB59504}" dt="2024-02-02T14:43:46.122" v="7" actId="47"/>
        <pc:sldMkLst>
          <pc:docMk/>
          <pc:sldMk cId="2504683606" sldId="295"/>
        </pc:sldMkLst>
      </pc:sldChg>
      <pc:sldChg chg="modSp mod modNotesTx">
        <pc:chgData name="Camilla Nilsson" userId="23b3770c-8727-4483-8fa4-d4e2843fda96" providerId="ADAL" clId="{1DDF51C3-2258-465B-9CBC-B761CAB59504}" dt="2024-02-02T14:44:32.321" v="22" actId="6549"/>
        <pc:sldMkLst>
          <pc:docMk/>
          <pc:sldMk cId="4029150224" sldId="296"/>
        </pc:sldMkLst>
        <pc:spChg chg="mod">
          <ac:chgData name="Camilla Nilsson" userId="23b3770c-8727-4483-8fa4-d4e2843fda96" providerId="ADAL" clId="{1DDF51C3-2258-465B-9CBC-B761CAB59504}" dt="2024-02-02T14:44:23.868" v="13" actId="20577"/>
          <ac:spMkLst>
            <pc:docMk/>
            <pc:sldMk cId="4029150224" sldId="296"/>
            <ac:spMk id="2" creationId="{E571E4C0-78D3-7CAF-DD60-2E3A64D1741A}"/>
          </ac:spMkLst>
        </pc:spChg>
      </pc:sldChg>
      <pc:sldChg chg="modSp mod">
        <pc:chgData name="Camilla Nilsson" userId="23b3770c-8727-4483-8fa4-d4e2843fda96" providerId="ADAL" clId="{1DDF51C3-2258-465B-9CBC-B761CAB59504}" dt="2024-02-02T14:43:13.744" v="6" actId="1076"/>
        <pc:sldMkLst>
          <pc:docMk/>
          <pc:sldMk cId="3788261090" sldId="298"/>
        </pc:sldMkLst>
        <pc:spChg chg="mod">
          <ac:chgData name="Camilla Nilsson" userId="23b3770c-8727-4483-8fa4-d4e2843fda96" providerId="ADAL" clId="{1DDF51C3-2258-465B-9CBC-B761CAB59504}" dt="2024-02-02T14:43:10.833" v="5" actId="1076"/>
          <ac:spMkLst>
            <pc:docMk/>
            <pc:sldMk cId="3788261090" sldId="298"/>
            <ac:spMk id="2" creationId="{D253E41B-730D-3323-AD35-3C550BDCB6B9}"/>
          </ac:spMkLst>
        </pc:spChg>
        <pc:spChg chg="mod">
          <ac:chgData name="Camilla Nilsson" userId="23b3770c-8727-4483-8fa4-d4e2843fda96" providerId="ADAL" clId="{1DDF51C3-2258-465B-9CBC-B761CAB59504}" dt="2024-02-02T14:43:13.744" v="6" actId="1076"/>
          <ac:spMkLst>
            <pc:docMk/>
            <pc:sldMk cId="3788261090" sldId="298"/>
            <ac:spMk id="11" creationId="{70E36229-91F7-9846-286F-15E4B8CE638C}"/>
          </ac:spMkLst>
        </pc:spChg>
        <pc:spChg chg="mod">
          <ac:chgData name="Camilla Nilsson" userId="23b3770c-8727-4483-8fa4-d4e2843fda96" providerId="ADAL" clId="{1DDF51C3-2258-465B-9CBC-B761CAB59504}" dt="2024-02-02T14:43:00.216" v="3" actId="1076"/>
          <ac:spMkLst>
            <pc:docMk/>
            <pc:sldMk cId="3788261090" sldId="298"/>
            <ac:spMk id="13" creationId="{A35AA1D3-3188-B0FF-42ED-9A193601B911}"/>
          </ac:spMkLst>
        </pc:spChg>
      </pc:sldChg>
    </pc:docChg>
  </pc:docChgLst>
  <pc:docChgLst>
    <pc:chgData name="Camilla Ahlström" userId="23b3770c-8727-4483-8fa4-d4e2843fda96" providerId="ADAL" clId="{9ADC2867-D24E-41A2-BF61-812C48AC4571}"/>
    <pc:docChg chg="custSel modSld">
      <pc:chgData name="Camilla Ahlström" userId="23b3770c-8727-4483-8fa4-d4e2843fda96" providerId="ADAL" clId="{9ADC2867-D24E-41A2-BF61-812C48AC4571}" dt="2025-01-30T14:31:42.878" v="13" actId="20577"/>
      <pc:docMkLst>
        <pc:docMk/>
      </pc:docMkLst>
      <pc:sldChg chg="modSp mod">
        <pc:chgData name="Camilla Ahlström" userId="23b3770c-8727-4483-8fa4-d4e2843fda96" providerId="ADAL" clId="{9ADC2867-D24E-41A2-BF61-812C48AC4571}" dt="2025-01-30T14:31:42.878" v="13" actId="20577"/>
        <pc:sldMkLst>
          <pc:docMk/>
          <pc:sldMk cId="67797366" sldId="277"/>
        </pc:sldMkLst>
        <pc:spChg chg="mod">
          <ac:chgData name="Camilla Ahlström" userId="23b3770c-8727-4483-8fa4-d4e2843fda96" providerId="ADAL" clId="{9ADC2867-D24E-41A2-BF61-812C48AC4571}" dt="2025-01-30T14:31:42.878" v="13" actId="20577"/>
          <ac:spMkLst>
            <pc:docMk/>
            <pc:sldMk cId="67797366" sldId="277"/>
            <ac:spMk id="13" creationId="{C8299AC6-32FE-B2DF-788B-DAA9F59436C0}"/>
          </ac:spMkLst>
        </pc:spChg>
      </pc:sldChg>
    </pc:docChg>
  </pc:docChgLst>
  <pc:docChgLst>
    <pc:chgData name="Camilla Nilsson" userId="23b3770c-8727-4483-8fa4-d4e2843fda96" providerId="ADAL" clId="{91204F9E-DA45-413A-B732-9141B6735005}"/>
    <pc:docChg chg="custSel modSld">
      <pc:chgData name="Camilla Nilsson" userId="23b3770c-8727-4483-8fa4-d4e2843fda96" providerId="ADAL" clId="{91204F9E-DA45-413A-B732-9141B6735005}" dt="2024-02-28T07:18:08.236" v="38" actId="6549"/>
      <pc:docMkLst>
        <pc:docMk/>
      </pc:docMkLst>
      <pc:sldChg chg="modSp mod">
        <pc:chgData name="Camilla Nilsson" userId="23b3770c-8727-4483-8fa4-d4e2843fda96" providerId="ADAL" clId="{91204F9E-DA45-413A-B732-9141B6735005}" dt="2024-02-28T07:18:08.236" v="38" actId="6549"/>
        <pc:sldMkLst>
          <pc:docMk/>
          <pc:sldMk cId="3823540936" sldId="297"/>
        </pc:sldMkLst>
        <pc:spChg chg="mod">
          <ac:chgData name="Camilla Nilsson" userId="23b3770c-8727-4483-8fa4-d4e2843fda96" providerId="ADAL" clId="{91204F9E-DA45-413A-B732-9141B6735005}" dt="2024-02-28T07:18:08.236" v="38" actId="6549"/>
          <ac:spMkLst>
            <pc:docMk/>
            <pc:sldMk cId="3823540936" sldId="297"/>
            <ac:spMk id="3" creationId="{E1D96A70-64E7-70B3-78D7-551D778F485A}"/>
          </ac:spMkLst>
        </pc:spChg>
      </pc:sldChg>
    </pc:docChg>
  </pc:docChgLst>
  <pc:docChgLst>
    <pc:chgData name="Camilla Nilsson" userId="23b3770c-8727-4483-8fa4-d4e2843fda96" providerId="ADAL" clId="{8B7DF2D9-E5F8-4AB6-BD6C-42A5652356B5}"/>
    <pc:docChg chg="modSld">
      <pc:chgData name="Camilla Nilsson" userId="23b3770c-8727-4483-8fa4-d4e2843fda96" providerId="ADAL" clId="{8B7DF2D9-E5F8-4AB6-BD6C-42A5652356B5}" dt="2024-04-02T13:04:20.262" v="45" actId="20577"/>
      <pc:docMkLst>
        <pc:docMk/>
      </pc:docMkLst>
      <pc:sldChg chg="modSp mod">
        <pc:chgData name="Camilla Nilsson" userId="23b3770c-8727-4483-8fa4-d4e2843fda96" providerId="ADAL" clId="{8B7DF2D9-E5F8-4AB6-BD6C-42A5652356B5}" dt="2024-04-02T13:04:20.262" v="45" actId="20577"/>
        <pc:sldMkLst>
          <pc:docMk/>
          <pc:sldMk cId="3823540936" sldId="297"/>
        </pc:sldMkLst>
        <pc:spChg chg="mod">
          <ac:chgData name="Camilla Nilsson" userId="23b3770c-8727-4483-8fa4-d4e2843fda96" providerId="ADAL" clId="{8B7DF2D9-E5F8-4AB6-BD6C-42A5652356B5}" dt="2024-04-02T13:04:20.262" v="45" actId="20577"/>
          <ac:spMkLst>
            <pc:docMk/>
            <pc:sldMk cId="3823540936" sldId="297"/>
            <ac:spMk id="3" creationId="{E1D96A70-64E7-70B3-78D7-551D778F485A}"/>
          </ac:spMkLst>
        </pc:spChg>
      </pc:sldChg>
    </pc:docChg>
  </pc:docChgLst>
  <pc:docChgLst>
    <pc:chgData name="Camilla Nilsson" userId="23b3770c-8727-4483-8fa4-d4e2843fda96" providerId="ADAL" clId="{A715D1DB-9140-41F2-A7DE-761F0DDD7FAA}"/>
    <pc:docChg chg="delSld modSld sldOrd">
      <pc:chgData name="Camilla Nilsson" userId="23b3770c-8727-4483-8fa4-d4e2843fda96" providerId="ADAL" clId="{A715D1DB-9140-41F2-A7DE-761F0DDD7FAA}" dt="2023-11-30T10:48:41.878" v="2"/>
      <pc:docMkLst>
        <pc:docMk/>
      </pc:docMkLst>
      <pc:sldChg chg="del">
        <pc:chgData name="Camilla Nilsson" userId="23b3770c-8727-4483-8fa4-d4e2843fda96" providerId="ADAL" clId="{A715D1DB-9140-41F2-A7DE-761F0DDD7FAA}" dt="2023-11-24T12:45:25.929" v="0" actId="47"/>
        <pc:sldMkLst>
          <pc:docMk/>
          <pc:sldMk cId="740075938" sldId="293"/>
        </pc:sldMkLst>
      </pc:sldChg>
      <pc:sldChg chg="ord">
        <pc:chgData name="Camilla Nilsson" userId="23b3770c-8727-4483-8fa4-d4e2843fda96" providerId="ADAL" clId="{A715D1DB-9140-41F2-A7DE-761F0DDD7FAA}" dt="2023-11-30T10:48:41.878" v="2"/>
        <pc:sldMkLst>
          <pc:docMk/>
          <pc:sldMk cId="2657421341" sldId="294"/>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EA9C0E35-84B6-7F5A-0DF4-954D903BFE7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59C67742-94E7-A406-2FD2-37F9B6E3C9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5195CB1-8D9E-4D39-BD5A-3714F899CBAC}" type="datetimeFigureOut">
              <a:rPr lang="sv-SE" smtClean="0"/>
              <a:t>2025-01-30</a:t>
            </a:fld>
            <a:endParaRPr lang="sv-SE"/>
          </a:p>
        </p:txBody>
      </p:sp>
      <p:sp>
        <p:nvSpPr>
          <p:cNvPr id="4" name="Platshållare för sidfot 3">
            <a:extLst>
              <a:ext uri="{FF2B5EF4-FFF2-40B4-BE49-F238E27FC236}">
                <a16:creationId xmlns:a16="http://schemas.microsoft.com/office/drawing/2014/main" id="{BEA470E6-6438-A282-EB64-049EBCB70A9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F6DED696-253C-AAC0-DB7E-65090849E05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B10E5F-6630-4A69-9755-6CD736F11B39}" type="slidenum">
              <a:rPr lang="sv-SE" smtClean="0"/>
              <a:t>‹#›</a:t>
            </a:fld>
            <a:endParaRPr lang="sv-SE"/>
          </a:p>
        </p:txBody>
      </p:sp>
    </p:spTree>
    <p:extLst>
      <p:ext uri="{BB962C8B-B14F-4D97-AF65-F5344CB8AC3E}">
        <p14:creationId xmlns:p14="http://schemas.microsoft.com/office/powerpoint/2010/main" val="410590299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69FF5E-32DB-4A63-9882-8F301C111A15}" type="datetimeFigureOut">
              <a:rPr lang="sv-SE" smtClean="0"/>
              <a:t>2025-01-30</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5BFA82-BD73-4185-B828-63168F0B5499}" type="slidenum">
              <a:rPr lang="sv-SE" smtClean="0"/>
              <a:t>‹#›</a:t>
            </a:fld>
            <a:endParaRPr lang="sv-SE"/>
          </a:p>
        </p:txBody>
      </p:sp>
    </p:spTree>
    <p:extLst>
      <p:ext uri="{BB962C8B-B14F-4D97-AF65-F5344CB8AC3E}">
        <p14:creationId xmlns:p14="http://schemas.microsoft.com/office/powerpoint/2010/main" val="2139425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1</a:t>
            </a:fld>
            <a:endParaRPr lang="sv-SE" dirty="0"/>
          </a:p>
        </p:txBody>
      </p:sp>
    </p:spTree>
    <p:extLst>
      <p:ext uri="{BB962C8B-B14F-4D97-AF65-F5344CB8AC3E}">
        <p14:creationId xmlns:p14="http://schemas.microsoft.com/office/powerpoint/2010/main" val="1400161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Snart kommer vi att genomföra en uppföljningsmätning på vår arbetsplats. </a:t>
            </a:r>
          </a:p>
          <a:p>
            <a:r>
              <a:rPr lang="sv-SE" dirty="0"/>
              <a:t>Uppföljningsmätningen är en del i vårt systematiska arbetsmiljöarbete och mäter hur vi upplever vår arbetsmiljö utifrån föreskriften organisatorisk och social arbetsmiljö.</a:t>
            </a:r>
          </a:p>
          <a:p>
            <a:r>
              <a:rPr lang="sv-SE" dirty="0"/>
              <a:t>Mätningen handlar om att få svar på hur arbetsmiljön upplevs för att kunna ge underlag för dialog om våra åtgärder och förbättringar har gett effekt och vad som eventuellt kan behöva förbättras ytterligare. </a:t>
            </a:r>
          </a:p>
          <a:p>
            <a:endParaRPr lang="sv-SE" dirty="0"/>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2</a:t>
            </a:fld>
            <a:endParaRPr lang="sv-SE"/>
          </a:p>
        </p:txBody>
      </p:sp>
    </p:spTree>
    <p:extLst>
      <p:ext uri="{BB962C8B-B14F-4D97-AF65-F5344CB8AC3E}">
        <p14:creationId xmlns:p14="http://schemas.microsoft.com/office/powerpoint/2010/main" val="37105203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En pulsmätning är en återkommande mätning som kan bestå av 1-6 frågor per mättillfälle. </a:t>
            </a:r>
          </a:p>
          <a:p>
            <a:r>
              <a:rPr lang="sv-SE" dirty="0"/>
              <a:t>Berätta om vilka frågor ni kommer att ha i er mätning och varför dessa är valda. </a:t>
            </a:r>
          </a:p>
          <a:p>
            <a:r>
              <a:rPr lang="sv-SE" dirty="0"/>
              <a:t>Frågorna är ett urval ifrån medarbetarundersökningens frågor. </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3</a:t>
            </a:fld>
            <a:endParaRPr lang="sv-SE"/>
          </a:p>
        </p:txBody>
      </p:sp>
    </p:spTree>
    <p:extLst>
      <p:ext uri="{BB962C8B-B14F-4D97-AF65-F5344CB8AC3E}">
        <p14:creationId xmlns:p14="http://schemas.microsoft.com/office/powerpoint/2010/main" val="28850985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Mätningen genomförs via MAPS (Mätning av Arbetsmiljö och Patientsäkerhet)</a:t>
            </a:r>
          </a:p>
          <a:p>
            <a:r>
              <a:rPr lang="sv-SE" dirty="0"/>
              <a:t>Medarbetare ska kunna svara på enkäten på arbetstid oavsett om man har egen dator eller ej. </a:t>
            </a:r>
          </a:p>
          <a:p>
            <a:r>
              <a:rPr lang="sv-SE" dirty="0"/>
              <a:t>Berätta om när mätningen startar och avslutas och hur många mättillfällen ni kommer att ha. </a:t>
            </a:r>
          </a:p>
          <a:p>
            <a:r>
              <a:rPr lang="sv-SE" dirty="0"/>
              <a:t>Medarbetarna kommer kunna följa resultatet via MAPS. </a:t>
            </a:r>
          </a:p>
          <a:p>
            <a:r>
              <a:rPr lang="sv-SE" dirty="0"/>
              <a:t>Det finns en särskild presentation för medarbetare om hur deras tillgång till resultatet kommer se ut. </a:t>
            </a:r>
          </a:p>
          <a:p>
            <a:r>
              <a:rPr lang="sv-SE" dirty="0"/>
              <a:t>När du svarar på mätningen innebär det att Västra Götalandsregionen behandlar personuppgifter som inhämtas från dig. All behandling av personuppgifter sker enligt gällande lagstiftning. </a:t>
            </a:r>
          </a:p>
          <a:p>
            <a:endParaRPr lang="sv-SE" dirty="0"/>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4</a:t>
            </a:fld>
            <a:endParaRPr lang="sv-SE" dirty="0"/>
          </a:p>
        </p:txBody>
      </p:sp>
    </p:spTree>
    <p:extLst>
      <p:ext uri="{BB962C8B-B14F-4D97-AF65-F5344CB8AC3E}">
        <p14:creationId xmlns:p14="http://schemas.microsoft.com/office/powerpoint/2010/main" val="29739664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i="1" dirty="0"/>
              <a:t>Ta bort bubblan om patientsäkerhet om den inte är relevant. </a:t>
            </a:r>
          </a:p>
          <a:p>
            <a:r>
              <a:rPr lang="sv-SE" dirty="0"/>
              <a:t>Med hjälp av resultatet arbetar vi på vår arbetsplats tillsammans med att förbättra vår arbetsmiljö (och patientsäkerhet).</a:t>
            </a:r>
          </a:p>
          <a:p>
            <a:r>
              <a:rPr lang="sv-SE" dirty="0"/>
              <a:t>Ju fler som svarar, desto bättre underlag får vi för vårt förbättringsarbete. </a:t>
            </a:r>
          </a:p>
          <a:p>
            <a:endParaRPr lang="sv-SE" dirty="0"/>
          </a:p>
          <a:p>
            <a:endParaRPr lang="sv-SE" dirty="0"/>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5</a:t>
            </a:fld>
            <a:endParaRPr lang="sv-SE"/>
          </a:p>
        </p:txBody>
      </p:sp>
    </p:spTree>
    <p:extLst>
      <p:ext uri="{BB962C8B-B14F-4D97-AF65-F5344CB8AC3E}">
        <p14:creationId xmlns:p14="http://schemas.microsoft.com/office/powerpoint/2010/main" val="28152974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0" dirty="0"/>
              <a:t>Vilka styrkor ser vi att vi har?</a:t>
            </a:r>
          </a:p>
          <a:p>
            <a:r>
              <a:rPr lang="sv-SE" b="0" dirty="0"/>
              <a:t>Vilka förbättringsområden ser vi?</a:t>
            </a:r>
          </a:p>
          <a:p>
            <a:r>
              <a:rPr lang="sv-SE" b="0" dirty="0"/>
              <a:t>Hur genomför vi en riskbedömning över vilka åtgärder som behöver prioriteras? </a:t>
            </a:r>
          </a:p>
          <a:p>
            <a:r>
              <a:rPr lang="sv-SE" dirty="0"/>
              <a:t>Vad är viktigt att tänka på när vi tar fram handlingsplaner? </a:t>
            </a:r>
          </a:p>
          <a:p>
            <a:r>
              <a:rPr lang="sv-SE" dirty="0"/>
              <a:t>Hur får vi till exempel till en dialog så att alla kommer till tals?</a:t>
            </a:r>
          </a:p>
          <a:p>
            <a:r>
              <a:rPr lang="sv-SE" dirty="0"/>
              <a:t>Vad är viktigt att tänka på när vi bestämmer oss för fokusområden/förbättringsområden?</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6</a:t>
            </a:fld>
            <a:endParaRPr lang="sv-SE"/>
          </a:p>
        </p:txBody>
      </p:sp>
    </p:spTree>
    <p:extLst>
      <p:ext uri="{BB962C8B-B14F-4D97-AF65-F5344CB8AC3E}">
        <p14:creationId xmlns:p14="http://schemas.microsoft.com/office/powerpoint/2010/main" val="21486224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Berätta vilka som </a:t>
            </a:r>
            <a:r>
              <a:rPr lang="sv-SE"/>
              <a:t>ska få </a:t>
            </a:r>
            <a:r>
              <a:rPr lang="sv-SE" dirty="0"/>
              <a:t>svara på mätningen, om det är alla på arbetsplatsen, om timavlönade är med eller ej eller om ni valt ut någon särskild yrkesgrupp. </a:t>
            </a:r>
          </a:p>
          <a:p>
            <a:r>
              <a:rPr lang="sv-SE" dirty="0"/>
              <a:t>När du svarar på pulsmätningen innebär det att Västra Götalandsregionen behandlar personuppgifter som inhämtas från dig. All behandling av personuppgifter sker enligt gällande lagstiftning. </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7</a:t>
            </a:fld>
            <a:endParaRPr lang="sv-SE"/>
          </a:p>
        </p:txBody>
      </p:sp>
    </p:spTree>
    <p:extLst>
      <p:ext uri="{BB962C8B-B14F-4D97-AF65-F5344CB8AC3E}">
        <p14:creationId xmlns:p14="http://schemas.microsoft.com/office/powerpoint/2010/main" val="14608327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HR finns också som stöd för ert arbete. </a:t>
            </a:r>
          </a:p>
        </p:txBody>
      </p:sp>
      <p:sp>
        <p:nvSpPr>
          <p:cNvPr id="4" name="Platshållare för bildnummer 3"/>
          <p:cNvSpPr>
            <a:spLocks noGrp="1"/>
          </p:cNvSpPr>
          <p:nvPr>
            <p:ph type="sldNum" sz="quarter" idx="5"/>
          </p:nvPr>
        </p:nvSpPr>
        <p:spPr/>
        <p:txBody>
          <a:bodyPr/>
          <a:lstStyle/>
          <a:p>
            <a:fld id="{055BFA82-BD73-4185-B828-63168F0B5499}" type="slidenum">
              <a:rPr lang="sv-SE" smtClean="0"/>
              <a:t>8</a:t>
            </a:fld>
            <a:endParaRPr lang="sv-SE"/>
          </a:p>
        </p:txBody>
      </p:sp>
    </p:spTree>
    <p:extLst>
      <p:ext uri="{BB962C8B-B14F-4D97-AF65-F5344CB8AC3E}">
        <p14:creationId xmlns:p14="http://schemas.microsoft.com/office/powerpoint/2010/main" val="27262710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9</a:t>
            </a:fld>
            <a:endParaRPr lang="sv-SE" dirty="0"/>
          </a:p>
        </p:txBody>
      </p:sp>
    </p:spTree>
    <p:extLst>
      <p:ext uri="{BB962C8B-B14F-4D97-AF65-F5344CB8AC3E}">
        <p14:creationId xmlns:p14="http://schemas.microsoft.com/office/powerpoint/2010/main" val="4211449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076643"/>
            <a:ext cx="5737195" cy="2387600"/>
          </a:xfrm>
        </p:spPr>
        <p:txBody>
          <a:bodyPr anchor="b"/>
          <a:lstStyle>
            <a:lvl1pPr algn="l">
              <a:lnSpc>
                <a:spcPct val="100000"/>
              </a:lnSpc>
              <a:defRPr sz="3500" b="1"/>
            </a:lvl1pPr>
          </a:lstStyle>
          <a:p>
            <a:r>
              <a:rPr lang="sv-SE" dirty="0"/>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5371" y="3761691"/>
            <a:ext cx="5743363"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för att lägga till underrubrik</a:t>
            </a:r>
          </a:p>
        </p:txBody>
      </p:sp>
      <p:pic>
        <p:nvPicPr>
          <p:cNvPr id="8" name="Logo" descr="Västra Götalandsregionen, logo">
            <a:extLst>
              <a:ext uri="{FF2B5EF4-FFF2-40B4-BE49-F238E27FC236}">
                <a16:creationId xmlns:a16="http://schemas.microsoft.com/office/drawing/2014/main" id="{DF4C8F7D-7A28-CB63-79C6-C812735D651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6234" y="6030915"/>
            <a:ext cx="2147886" cy="435093"/>
          </a:xfrm>
          <a:prstGeom prst="rect">
            <a:avLst/>
          </a:prstGeom>
        </p:spPr>
      </p:pic>
      <p:sp>
        <p:nvSpPr>
          <p:cNvPr id="10" name="Rektangel: ett hörn rundat 9">
            <a:extLst>
              <a:ext uri="{FF2B5EF4-FFF2-40B4-BE49-F238E27FC236}">
                <a16:creationId xmlns:a16="http://schemas.microsoft.com/office/drawing/2014/main" id="{7E61D836-2BE6-1C11-FBD1-3BB4D68DD0CA}"/>
              </a:ext>
              <a:ext uri="{C183D7F6-B498-43B3-948B-1728B52AA6E4}">
                <adec:decorative xmlns:adec="http://schemas.microsoft.com/office/drawing/2017/decorative" val="1"/>
              </a:ext>
            </a:extLst>
          </p:cNvPr>
          <p:cNvSpPr>
            <a:spLocks/>
          </p:cNvSpPr>
          <p:nvPr userDrawn="1"/>
        </p:nvSpPr>
        <p:spPr>
          <a:xfrm>
            <a:off x="7517606" y="1400174"/>
            <a:ext cx="1422400" cy="2028821"/>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ektangel: ett hörn rundat 10">
            <a:extLst>
              <a:ext uri="{FF2B5EF4-FFF2-40B4-BE49-F238E27FC236}">
                <a16:creationId xmlns:a16="http://schemas.microsoft.com/office/drawing/2014/main" id="{D021E843-F0CA-3668-937E-991E960076AB}"/>
              </a:ext>
              <a:ext uri="{C183D7F6-B498-43B3-948B-1728B52AA6E4}">
                <adec:decorative xmlns:adec="http://schemas.microsoft.com/office/drawing/2017/decorative" val="1"/>
              </a:ext>
            </a:extLst>
          </p:cNvPr>
          <p:cNvSpPr>
            <a:spLocks/>
          </p:cNvSpPr>
          <p:nvPr userDrawn="1"/>
        </p:nvSpPr>
        <p:spPr>
          <a:xfrm rot="10800000" flipH="1">
            <a:off x="7517606" y="380998"/>
            <a:ext cx="1422400" cy="1019175"/>
          </a:xfrm>
          <a:prstGeom prst="round1Rect">
            <a:avLst>
              <a:gd name="adj" fmla="val 50000"/>
            </a:avLst>
          </a:prstGeom>
          <a:solidFill>
            <a:srgbClr val="C0EE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1" name="Rektangel: ett hörn rundat 20">
            <a:extLst>
              <a:ext uri="{FF2B5EF4-FFF2-40B4-BE49-F238E27FC236}">
                <a16:creationId xmlns:a16="http://schemas.microsoft.com/office/drawing/2014/main" id="{2779E0F7-FC36-DC8B-F70D-E1EB4B4317B7}"/>
              </a:ext>
              <a:ext uri="{C183D7F6-B498-43B3-948B-1728B52AA6E4}">
                <adec:decorative xmlns:adec="http://schemas.microsoft.com/office/drawing/2017/decorative" val="1"/>
              </a:ext>
            </a:extLst>
          </p:cNvPr>
          <p:cNvSpPr>
            <a:spLocks/>
          </p:cNvSpPr>
          <p:nvPr userDrawn="1"/>
        </p:nvSpPr>
        <p:spPr>
          <a:xfrm rot="10800000" flipH="1">
            <a:off x="8940005" y="3428996"/>
            <a:ext cx="1439467" cy="2036754"/>
          </a:xfrm>
          <a:prstGeom prst="round1Rect">
            <a:avLst>
              <a:gd name="adj" fmla="val 37331"/>
            </a:avLst>
          </a:prstGeom>
          <a:solidFill>
            <a:srgbClr val="C0EE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2" name="Rektangel: ett hörn rundat 21">
            <a:extLst>
              <a:ext uri="{FF2B5EF4-FFF2-40B4-BE49-F238E27FC236}">
                <a16:creationId xmlns:a16="http://schemas.microsoft.com/office/drawing/2014/main" id="{9DC97AAD-37E8-82F9-3999-4634B50843D1}"/>
              </a:ext>
              <a:ext uri="{C183D7F6-B498-43B3-948B-1728B52AA6E4}">
                <adec:decorative xmlns:adec="http://schemas.microsoft.com/office/drawing/2017/decorative" val="1"/>
              </a:ext>
            </a:extLst>
          </p:cNvPr>
          <p:cNvSpPr>
            <a:spLocks/>
          </p:cNvSpPr>
          <p:nvPr userDrawn="1"/>
        </p:nvSpPr>
        <p:spPr>
          <a:xfrm rot="10800000" flipH="1" flipV="1">
            <a:off x="10350074" y="5465756"/>
            <a:ext cx="1419222" cy="1020766"/>
          </a:xfrm>
          <a:prstGeom prst="round1Rect">
            <a:avLst>
              <a:gd name="adj" fmla="val 50000"/>
            </a:avLst>
          </a:prstGeom>
          <a:solidFill>
            <a:srgbClr val="F7BB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schemeClr val="accent3"/>
              </a:solidFill>
            </a:endParaRPr>
          </a:p>
        </p:txBody>
      </p:sp>
      <p:sp>
        <p:nvSpPr>
          <p:cNvPr id="23" name="Rektangel: ett hörn rundat 22">
            <a:extLst>
              <a:ext uri="{FF2B5EF4-FFF2-40B4-BE49-F238E27FC236}">
                <a16:creationId xmlns:a16="http://schemas.microsoft.com/office/drawing/2014/main" id="{262A45B3-FC56-5A48-E32E-99E82C5AB24A}"/>
              </a:ext>
              <a:ext uri="{C183D7F6-B498-43B3-948B-1728B52AA6E4}">
                <adec:decorative xmlns:adec="http://schemas.microsoft.com/office/drawing/2017/decorative" val="1"/>
              </a:ext>
            </a:extLst>
          </p:cNvPr>
          <p:cNvSpPr>
            <a:spLocks/>
          </p:cNvSpPr>
          <p:nvPr userDrawn="1"/>
        </p:nvSpPr>
        <p:spPr>
          <a:xfrm rot="10800000" flipH="1">
            <a:off x="7517606" y="3428997"/>
            <a:ext cx="1422400" cy="1019175"/>
          </a:xfrm>
          <a:prstGeom prst="round1Rect">
            <a:avLst>
              <a:gd name="adj" fmla="val 50000"/>
            </a:avLst>
          </a:prstGeom>
          <a:solidFill>
            <a:srgbClr val="F7BB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4" name="Rektangel: ett hörn rundat 23">
            <a:extLst>
              <a:ext uri="{FF2B5EF4-FFF2-40B4-BE49-F238E27FC236}">
                <a16:creationId xmlns:a16="http://schemas.microsoft.com/office/drawing/2014/main" id="{5BD28DEE-ADA6-15DB-766D-492D1DE78EF9}"/>
              </a:ext>
              <a:ext uri="{C183D7F6-B498-43B3-948B-1728B52AA6E4}">
                <adec:decorative xmlns:adec="http://schemas.microsoft.com/office/drawing/2017/decorative" val="1"/>
              </a:ext>
            </a:extLst>
          </p:cNvPr>
          <p:cNvSpPr>
            <a:spLocks/>
          </p:cNvSpPr>
          <p:nvPr userDrawn="1"/>
        </p:nvSpPr>
        <p:spPr>
          <a:xfrm rot="10800000" flipH="1">
            <a:off x="7517606" y="4448166"/>
            <a:ext cx="1422400" cy="2038355"/>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5" name="Rektangel: ett hörn rundat 24">
            <a:extLst>
              <a:ext uri="{FF2B5EF4-FFF2-40B4-BE49-F238E27FC236}">
                <a16:creationId xmlns:a16="http://schemas.microsoft.com/office/drawing/2014/main" id="{5A1DBF60-A901-55C1-FAE0-9D2BFA62C83E}"/>
              </a:ext>
              <a:ext uri="{C183D7F6-B498-43B3-948B-1728B52AA6E4}">
                <adec:decorative xmlns:adec="http://schemas.microsoft.com/office/drawing/2017/decorative" val="1"/>
              </a:ext>
            </a:extLst>
          </p:cNvPr>
          <p:cNvSpPr>
            <a:spLocks/>
          </p:cNvSpPr>
          <p:nvPr userDrawn="1"/>
        </p:nvSpPr>
        <p:spPr>
          <a:xfrm flipH="1">
            <a:off x="10379475" y="3428999"/>
            <a:ext cx="1422000" cy="2036754"/>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6" name="Rektangel: ett hörn rundat 25">
            <a:extLst>
              <a:ext uri="{FF2B5EF4-FFF2-40B4-BE49-F238E27FC236}">
                <a16:creationId xmlns:a16="http://schemas.microsoft.com/office/drawing/2014/main" id="{21E11914-6E9E-9412-96FA-D0BE87BBB319}"/>
              </a:ext>
              <a:ext uri="{C183D7F6-B498-43B3-948B-1728B52AA6E4}">
                <adec:decorative xmlns:adec="http://schemas.microsoft.com/office/drawing/2017/decorative" val="1"/>
              </a:ext>
            </a:extLst>
          </p:cNvPr>
          <p:cNvSpPr>
            <a:spLocks/>
          </p:cNvSpPr>
          <p:nvPr userDrawn="1"/>
        </p:nvSpPr>
        <p:spPr>
          <a:xfrm rot="10800000" flipV="1">
            <a:off x="8936830" y="5465754"/>
            <a:ext cx="1442643" cy="1020767"/>
          </a:xfrm>
          <a:prstGeom prst="round1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srgbClr val="CCDB49"/>
              </a:solidFill>
            </a:endParaRPr>
          </a:p>
        </p:txBody>
      </p:sp>
      <p:sp>
        <p:nvSpPr>
          <p:cNvPr id="28" name="Frihandsfigur: Form 27">
            <a:extLst>
              <a:ext uri="{FF2B5EF4-FFF2-40B4-BE49-F238E27FC236}">
                <a16:creationId xmlns:a16="http://schemas.microsoft.com/office/drawing/2014/main" id="{068474CD-0AF3-5001-F209-6782DA68FC1B}"/>
              </a:ext>
              <a:ext uri="{C183D7F6-B498-43B3-948B-1728B52AA6E4}">
                <adec:decorative xmlns:adec="http://schemas.microsoft.com/office/drawing/2017/decorative" val="1"/>
              </a:ext>
            </a:extLst>
          </p:cNvPr>
          <p:cNvSpPr/>
          <p:nvPr userDrawn="1"/>
        </p:nvSpPr>
        <p:spPr>
          <a:xfrm>
            <a:off x="8951676" y="371477"/>
            <a:ext cx="2867819" cy="3048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dirty="0"/>
          </a:p>
        </p:txBody>
      </p:sp>
      <p:sp>
        <p:nvSpPr>
          <p:cNvPr id="6" name="Platshållare för datum 5">
            <a:extLst>
              <a:ext uri="{FF2B5EF4-FFF2-40B4-BE49-F238E27FC236}">
                <a16:creationId xmlns:a16="http://schemas.microsoft.com/office/drawing/2014/main" id="{30EAE83A-8325-0375-6F9F-906487EE9F55}"/>
              </a:ext>
            </a:extLst>
          </p:cNvPr>
          <p:cNvSpPr>
            <a:spLocks noGrp="1"/>
          </p:cNvSpPr>
          <p:nvPr>
            <p:ph type="dt" sz="half" idx="10"/>
          </p:nvPr>
        </p:nvSpPr>
        <p:spPr/>
        <p:txBody>
          <a:bodyPr/>
          <a:lstStyle/>
          <a:p>
            <a:fld id="{5A1A9ECC-DD52-4BAE-8436-3D4B0CE1438D}" type="datetime1">
              <a:rPr lang="sv-SE" smtClean="0"/>
              <a:t>2025-01-30</a:t>
            </a:fld>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dirty="0"/>
          </a:p>
        </p:txBody>
      </p:sp>
    </p:spTree>
    <p:extLst>
      <p:ext uri="{BB962C8B-B14F-4D97-AF65-F5344CB8AC3E}">
        <p14:creationId xmlns:p14="http://schemas.microsoft.com/office/powerpoint/2010/main" val="1667956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t logo/Blå bakgrund">
    <p:spTree>
      <p:nvGrpSpPr>
        <p:cNvPr id="1" name=""/>
        <p:cNvGrpSpPr/>
        <p:nvPr/>
      </p:nvGrpSpPr>
      <p:grpSpPr>
        <a:xfrm>
          <a:off x="0" y="0"/>
          <a:ext cx="0" cy="0"/>
          <a:chOff x="0" y="0"/>
          <a:chExt cx="0" cy="0"/>
        </a:xfrm>
      </p:grpSpPr>
      <p:sp>
        <p:nvSpPr>
          <p:cNvPr id="5" name="Rektangel: ett hörn rundat 4">
            <a:extLst>
              <a:ext uri="{FF2B5EF4-FFF2-40B4-BE49-F238E27FC236}">
                <a16:creationId xmlns:a16="http://schemas.microsoft.com/office/drawing/2014/main" id="{0F7839DA-DC58-9FD4-5DB7-077F9CCAC083}"/>
              </a:ext>
              <a:ext uri="{C183D7F6-B498-43B3-948B-1728B52AA6E4}">
                <adec:decorative xmlns:adec="http://schemas.microsoft.com/office/drawing/2017/decorative" val="1"/>
              </a:ext>
            </a:extLst>
          </p:cNvPr>
          <p:cNvSpPr/>
          <p:nvPr userDrawn="1"/>
        </p:nvSpPr>
        <p:spPr bwMode="black">
          <a:xfrm flipV="1">
            <a:off x="389466" y="380999"/>
            <a:ext cx="11413068" cy="6099176"/>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4210" y="2915466"/>
            <a:ext cx="5732564" cy="1161234"/>
          </a:xfrm>
          <a:prstGeom prst="rect">
            <a:avLst/>
          </a:prstGeom>
        </p:spPr>
      </p:pic>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p:txBody>
          <a:bodyPr/>
          <a:lstStyle/>
          <a:p>
            <a:fld id="{4D03C71D-D98B-401F-B2CF-6FD4D048E9D2}" type="datetime1">
              <a:rPr lang="sv-SE" smtClean="0"/>
              <a:t>2025-01-30</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endParaRPr lang="sv-SE" dirty="0"/>
          </a:p>
        </p:txBody>
      </p:sp>
      <p:sp>
        <p:nvSpPr>
          <p:cNvPr id="3" name="Title 2">
            <a:extLst>
              <a:ext uri="{FF2B5EF4-FFF2-40B4-BE49-F238E27FC236}">
                <a16:creationId xmlns:a16="http://schemas.microsoft.com/office/drawing/2014/main" id="{65243E10-E3F1-7E93-DB4B-40905719BCB0}"/>
              </a:ext>
            </a:extLst>
          </p:cNvPr>
          <p:cNvSpPr>
            <a:spLocks noGrp="1"/>
          </p:cNvSpPr>
          <p:nvPr>
            <p:ph type="title" hasCustomPrompt="1"/>
          </p:nvPr>
        </p:nvSpPr>
        <p:spPr>
          <a:xfrm>
            <a:off x="1100667" y="-1174484"/>
            <a:ext cx="8642350" cy="1047750"/>
          </a:xfrm>
        </p:spPr>
        <p:txBody>
          <a:bodyPr/>
          <a:lstStyle/>
          <a:p>
            <a:r>
              <a:rPr lang="sv-SE" noProof="0" dirty="0"/>
              <a:t>Ange rubrik för tillgänglighet</a:t>
            </a:r>
            <a:endParaRPr lang="en-GB" dirty="0"/>
          </a:p>
        </p:txBody>
      </p:sp>
    </p:spTree>
    <p:extLst>
      <p:ext uri="{BB962C8B-B14F-4D97-AF65-F5344CB8AC3E}">
        <p14:creationId xmlns:p14="http://schemas.microsoft.com/office/powerpoint/2010/main" val="4252726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076643"/>
            <a:ext cx="5737196" cy="2387600"/>
          </a:xfrm>
        </p:spPr>
        <p:txBody>
          <a:bodyPr anchor="b"/>
          <a:lstStyle>
            <a:lvl1pPr algn="l">
              <a:lnSpc>
                <a:spcPct val="100000"/>
              </a:lnSpc>
              <a:defRPr sz="3500" b="1"/>
            </a:lvl1pPr>
          </a:lstStyle>
          <a:p>
            <a:r>
              <a:rPr lang="sv-SE" dirty="0"/>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5372" y="3761691"/>
            <a:ext cx="5737196"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för att lägga till underrubrik</a:t>
            </a:r>
          </a:p>
        </p:txBody>
      </p:sp>
      <p:sp>
        <p:nvSpPr>
          <p:cNvPr id="27" name="Platshållare för bild 26">
            <a:extLst>
              <a:ext uri="{FF2B5EF4-FFF2-40B4-BE49-F238E27FC236}">
                <a16:creationId xmlns:a16="http://schemas.microsoft.com/office/drawing/2014/main" id="{B7586333-1D24-C4E6-41D4-F849486C4252}"/>
              </a:ext>
            </a:extLst>
          </p:cNvPr>
          <p:cNvSpPr>
            <a:spLocks noGrp="1"/>
          </p:cNvSpPr>
          <p:nvPr>
            <p:ph type="pic" sz="quarter" idx="13"/>
          </p:nvPr>
        </p:nvSpPr>
        <p:spPr>
          <a:xfrm>
            <a:off x="8927953" y="380998"/>
            <a:ext cx="2867819" cy="3048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5"/>
          </a:solidFill>
        </p:spPr>
        <p:txBody>
          <a:bodyPr wrap="square">
            <a:noAutofit/>
          </a:bodyPr>
          <a:lstStyle>
            <a:lvl1pPr marL="0" indent="0">
              <a:buNone/>
              <a:defRPr/>
            </a:lvl1pPr>
          </a:lstStyle>
          <a:p>
            <a:r>
              <a:rPr lang="sv-SE"/>
              <a:t>Klicka på ikonen för att lägga till en bild</a:t>
            </a:r>
            <a:endParaRPr lang="sv-SE" dirty="0"/>
          </a:p>
        </p:txBody>
      </p:sp>
      <p:pic>
        <p:nvPicPr>
          <p:cNvPr id="28" name="Logo" descr="Västra Götalandsregionen, logo">
            <a:extLst>
              <a:ext uri="{FF2B5EF4-FFF2-40B4-BE49-F238E27FC236}">
                <a16:creationId xmlns:a16="http://schemas.microsoft.com/office/drawing/2014/main" id="{6A0989A0-7A4A-9CD0-D751-D56C294A58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6234" y="6030915"/>
            <a:ext cx="2147886" cy="435093"/>
          </a:xfrm>
          <a:prstGeom prst="rect">
            <a:avLst/>
          </a:prstGeom>
        </p:spPr>
      </p:pic>
      <p:sp>
        <p:nvSpPr>
          <p:cNvPr id="12" name="Rektangel: ett hörn rundat 11">
            <a:extLst>
              <a:ext uri="{FF2B5EF4-FFF2-40B4-BE49-F238E27FC236}">
                <a16:creationId xmlns:a16="http://schemas.microsoft.com/office/drawing/2014/main" id="{C20FB8AD-B642-E1E6-AC0D-E4A862F9B55D}"/>
              </a:ext>
              <a:ext uri="{C183D7F6-B498-43B3-948B-1728B52AA6E4}">
                <adec:decorative xmlns:adec="http://schemas.microsoft.com/office/drawing/2017/decorative" val="1"/>
              </a:ext>
            </a:extLst>
          </p:cNvPr>
          <p:cNvSpPr>
            <a:spLocks/>
          </p:cNvSpPr>
          <p:nvPr userDrawn="1"/>
        </p:nvSpPr>
        <p:spPr>
          <a:xfrm>
            <a:off x="7517606" y="1400174"/>
            <a:ext cx="1422400" cy="2028821"/>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3" name="Rektangel: ett hörn rundat 12">
            <a:extLst>
              <a:ext uri="{FF2B5EF4-FFF2-40B4-BE49-F238E27FC236}">
                <a16:creationId xmlns:a16="http://schemas.microsoft.com/office/drawing/2014/main" id="{B1925CA5-50D6-AB2F-5E1C-EACB82AD2605}"/>
              </a:ext>
              <a:ext uri="{C183D7F6-B498-43B3-948B-1728B52AA6E4}">
                <adec:decorative xmlns:adec="http://schemas.microsoft.com/office/drawing/2017/decorative" val="1"/>
              </a:ext>
            </a:extLst>
          </p:cNvPr>
          <p:cNvSpPr>
            <a:spLocks/>
          </p:cNvSpPr>
          <p:nvPr userDrawn="1"/>
        </p:nvSpPr>
        <p:spPr>
          <a:xfrm rot="10800000" flipH="1">
            <a:off x="7517606" y="380998"/>
            <a:ext cx="1422400" cy="1019175"/>
          </a:xfrm>
          <a:prstGeom prst="round1Rect">
            <a:avLst>
              <a:gd name="adj" fmla="val 50000"/>
            </a:avLst>
          </a:prstGeom>
          <a:solidFill>
            <a:srgbClr val="C0EE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4" name="Rektangel: ett hörn rundat 13">
            <a:extLst>
              <a:ext uri="{FF2B5EF4-FFF2-40B4-BE49-F238E27FC236}">
                <a16:creationId xmlns:a16="http://schemas.microsoft.com/office/drawing/2014/main" id="{369C8F7C-E029-246E-DEFE-A2F38501997B}"/>
              </a:ext>
              <a:ext uri="{C183D7F6-B498-43B3-948B-1728B52AA6E4}">
                <adec:decorative xmlns:adec="http://schemas.microsoft.com/office/drawing/2017/decorative" val="1"/>
              </a:ext>
            </a:extLst>
          </p:cNvPr>
          <p:cNvSpPr>
            <a:spLocks/>
          </p:cNvSpPr>
          <p:nvPr userDrawn="1"/>
        </p:nvSpPr>
        <p:spPr>
          <a:xfrm rot="10800000" flipH="1">
            <a:off x="8940005" y="3428996"/>
            <a:ext cx="1439467" cy="2036754"/>
          </a:xfrm>
          <a:prstGeom prst="round1Rect">
            <a:avLst>
              <a:gd name="adj" fmla="val 37331"/>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5" name="Rektangel: ett hörn rundat 14">
            <a:extLst>
              <a:ext uri="{FF2B5EF4-FFF2-40B4-BE49-F238E27FC236}">
                <a16:creationId xmlns:a16="http://schemas.microsoft.com/office/drawing/2014/main" id="{6A1C4870-0798-1888-787F-386EAC4D3723}"/>
              </a:ext>
              <a:ext uri="{C183D7F6-B498-43B3-948B-1728B52AA6E4}">
                <adec:decorative xmlns:adec="http://schemas.microsoft.com/office/drawing/2017/decorative" val="1"/>
              </a:ext>
            </a:extLst>
          </p:cNvPr>
          <p:cNvSpPr>
            <a:spLocks/>
          </p:cNvSpPr>
          <p:nvPr userDrawn="1"/>
        </p:nvSpPr>
        <p:spPr>
          <a:xfrm rot="10800000" flipH="1" flipV="1">
            <a:off x="10382253" y="5465755"/>
            <a:ext cx="1419222" cy="1020766"/>
          </a:xfrm>
          <a:prstGeom prst="round1Rect">
            <a:avLst>
              <a:gd name="adj" fmla="val 50000"/>
            </a:avLst>
          </a:prstGeom>
          <a:solidFill>
            <a:srgbClr val="F7BB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6" name="Rektangel: ett hörn rundat 15">
            <a:extLst>
              <a:ext uri="{FF2B5EF4-FFF2-40B4-BE49-F238E27FC236}">
                <a16:creationId xmlns:a16="http://schemas.microsoft.com/office/drawing/2014/main" id="{FD86D645-4C70-7686-CEDC-C3F7E248E0F4}"/>
              </a:ext>
              <a:ext uri="{C183D7F6-B498-43B3-948B-1728B52AA6E4}">
                <adec:decorative xmlns:adec="http://schemas.microsoft.com/office/drawing/2017/decorative" val="1"/>
              </a:ext>
            </a:extLst>
          </p:cNvPr>
          <p:cNvSpPr>
            <a:spLocks/>
          </p:cNvSpPr>
          <p:nvPr userDrawn="1"/>
        </p:nvSpPr>
        <p:spPr>
          <a:xfrm rot="10800000" flipH="1">
            <a:off x="7517606" y="3420119"/>
            <a:ext cx="1422400" cy="1019175"/>
          </a:xfrm>
          <a:prstGeom prst="round1Rect">
            <a:avLst>
              <a:gd name="adj" fmla="val 50000"/>
            </a:avLst>
          </a:prstGeom>
          <a:solidFill>
            <a:srgbClr val="F7BBD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srgbClr val="FD5930"/>
              </a:solidFill>
            </a:endParaRPr>
          </a:p>
        </p:txBody>
      </p:sp>
      <p:sp>
        <p:nvSpPr>
          <p:cNvPr id="17" name="Rektangel: ett hörn rundat 16">
            <a:extLst>
              <a:ext uri="{FF2B5EF4-FFF2-40B4-BE49-F238E27FC236}">
                <a16:creationId xmlns:a16="http://schemas.microsoft.com/office/drawing/2014/main" id="{31C76949-D02B-332F-5982-22F450E45AEB}"/>
              </a:ext>
              <a:ext uri="{C183D7F6-B498-43B3-948B-1728B52AA6E4}">
                <adec:decorative xmlns:adec="http://schemas.microsoft.com/office/drawing/2017/decorative" val="1"/>
              </a:ext>
            </a:extLst>
          </p:cNvPr>
          <p:cNvSpPr>
            <a:spLocks/>
          </p:cNvSpPr>
          <p:nvPr userDrawn="1"/>
        </p:nvSpPr>
        <p:spPr>
          <a:xfrm rot="10800000" flipH="1">
            <a:off x="7517606" y="4448166"/>
            <a:ext cx="1422400" cy="2038355"/>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8" name="Rektangel: ett hörn rundat 17">
            <a:extLst>
              <a:ext uri="{FF2B5EF4-FFF2-40B4-BE49-F238E27FC236}">
                <a16:creationId xmlns:a16="http://schemas.microsoft.com/office/drawing/2014/main" id="{322ACDAC-1D12-98AB-7D77-C6C8ED0E6BB3}"/>
              </a:ext>
              <a:ext uri="{C183D7F6-B498-43B3-948B-1728B52AA6E4}">
                <adec:decorative xmlns:adec="http://schemas.microsoft.com/office/drawing/2017/decorative" val="1"/>
              </a:ext>
            </a:extLst>
          </p:cNvPr>
          <p:cNvSpPr>
            <a:spLocks/>
          </p:cNvSpPr>
          <p:nvPr userDrawn="1"/>
        </p:nvSpPr>
        <p:spPr>
          <a:xfrm flipH="1">
            <a:off x="10379475" y="3428999"/>
            <a:ext cx="1422000" cy="2036754"/>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9" name="Rektangel: ett hörn rundat 18">
            <a:extLst>
              <a:ext uri="{FF2B5EF4-FFF2-40B4-BE49-F238E27FC236}">
                <a16:creationId xmlns:a16="http://schemas.microsoft.com/office/drawing/2014/main" id="{078779E6-AB64-0FE7-3DCA-5727138EC16E}"/>
              </a:ext>
              <a:ext uri="{C183D7F6-B498-43B3-948B-1728B52AA6E4}">
                <adec:decorative xmlns:adec="http://schemas.microsoft.com/office/drawing/2017/decorative" val="1"/>
              </a:ext>
            </a:extLst>
          </p:cNvPr>
          <p:cNvSpPr>
            <a:spLocks/>
          </p:cNvSpPr>
          <p:nvPr userDrawn="1"/>
        </p:nvSpPr>
        <p:spPr>
          <a:xfrm rot="10800000" flipV="1">
            <a:off x="8936830" y="5465754"/>
            <a:ext cx="1442643" cy="1020767"/>
          </a:xfrm>
          <a:prstGeom prst="round1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6" name="textruta 5">
            <a:extLst>
              <a:ext uri="{FF2B5EF4-FFF2-40B4-BE49-F238E27FC236}">
                <a16:creationId xmlns:a16="http://schemas.microsoft.com/office/drawing/2014/main" id="{AA71F2BA-C943-46F6-00FD-63E44941990B}"/>
              </a:ext>
            </a:extLst>
          </p:cNvPr>
          <p:cNvSpPr txBox="1"/>
          <p:nvPr userDrawn="1"/>
        </p:nvSpPr>
        <p:spPr>
          <a:xfrm>
            <a:off x="704895" y="6466008"/>
            <a:ext cx="695282" cy="276999"/>
          </a:xfrm>
          <a:prstGeom prst="rect">
            <a:avLst/>
          </a:prstGeom>
          <a:noFill/>
        </p:spPr>
        <p:txBody>
          <a:bodyPr wrap="square" lIns="0" tIns="0" rIns="0" bIns="0" rtlCol="0">
            <a:spAutoFit/>
          </a:bodyPr>
          <a:lstStyle/>
          <a:p>
            <a:pPr algn="l"/>
            <a:r>
              <a:rPr lang="sv-SE">
                <a:solidFill>
                  <a:schemeClr val="bg1"/>
                </a:solidFill>
              </a:rPr>
              <a:t>TEst</a:t>
            </a:r>
            <a:endParaRPr lang="sv-SE" dirty="0">
              <a:solidFill>
                <a:schemeClr val="bg1"/>
              </a:solidFill>
            </a:endParaRP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p:txBody>
          <a:bodyPr/>
          <a:lstStyle/>
          <a:p>
            <a:fld id="{19E49B6E-96DA-4186-8F39-3AB022B7993C}" type="datetime1">
              <a:rPr lang="sv-SE" smtClean="0"/>
              <a:t>2025-01-30</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dirty="0"/>
          </a:p>
        </p:txBody>
      </p:sp>
    </p:spTree>
    <p:extLst>
      <p:ext uri="{BB962C8B-B14F-4D97-AF65-F5344CB8AC3E}">
        <p14:creationId xmlns:p14="http://schemas.microsoft.com/office/powerpoint/2010/main" val="3177692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p:txBody>
          <a:bodyPr/>
          <a:lstStyle>
            <a:lvl1pPr>
              <a:defRPr/>
            </a:lvl1pPr>
          </a:lstStyle>
          <a:p>
            <a:r>
              <a:rPr lang="sv-SE" dirty="0"/>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1092200" y="2113722"/>
            <a:ext cx="8650817" cy="331152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p:txBody>
          <a:bodyPr/>
          <a:lstStyle/>
          <a:p>
            <a:fld id="{094EC4B8-68CD-44A3-B172-19A87347D395}" type="datetime1">
              <a:rPr lang="sv-SE" smtClean="0"/>
              <a:t>2025-01-30</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dirty="0"/>
          </a:p>
        </p:txBody>
      </p:sp>
      <p:sp>
        <p:nvSpPr>
          <p:cNvPr id="7" name="Rektangel: ett hörn rundat 6">
            <a:extLst>
              <a:ext uri="{FF2B5EF4-FFF2-40B4-BE49-F238E27FC236}">
                <a16:creationId xmlns:a16="http://schemas.microsoft.com/office/drawing/2014/main" id="{73A585E4-AFD9-73B3-6228-5EC2E00562B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10371138" y="380999"/>
            <a:ext cx="1433512" cy="1019173"/>
          </a:xfrm>
          <a:prstGeom prst="round1Rect">
            <a:avLst>
              <a:gd name="adj" fmla="val 48902"/>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schemeClr val="accent3"/>
              </a:solidFill>
            </a:endParaRPr>
          </a:p>
        </p:txBody>
      </p:sp>
      <p:sp>
        <p:nvSpPr>
          <p:cNvPr id="8" name="Rektangel: ett hörn rundat 7">
            <a:extLst>
              <a:ext uri="{FF2B5EF4-FFF2-40B4-BE49-F238E27FC236}">
                <a16:creationId xmlns:a16="http://schemas.microsoft.com/office/drawing/2014/main" id="{B5372248-D21F-8D52-3DB3-51A7B660569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1400173"/>
            <a:ext cx="1433512" cy="2032001"/>
          </a:xfrm>
          <a:prstGeom prst="round1Rect">
            <a:avLst>
              <a:gd name="adj" fmla="val 40264"/>
            </a:avLst>
          </a:prstGeom>
          <a:solidFill>
            <a:srgbClr val="C0EE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Rektangel: ett hörn rundat 8">
            <a:extLst>
              <a:ext uri="{FF2B5EF4-FFF2-40B4-BE49-F238E27FC236}">
                <a16:creationId xmlns:a16="http://schemas.microsoft.com/office/drawing/2014/main" id="{10FBF7AD-460F-553E-5C7C-F85B1FC5BAE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3439316"/>
            <a:ext cx="1433512" cy="3056098"/>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Tree>
    <p:extLst>
      <p:ext uri="{BB962C8B-B14F-4D97-AF65-F5344CB8AC3E}">
        <p14:creationId xmlns:p14="http://schemas.microsoft.com/office/powerpoint/2010/main" val="2054511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tartbild">
    <p:spTree>
      <p:nvGrpSpPr>
        <p:cNvPr id="1" name=""/>
        <p:cNvGrpSpPr/>
        <p:nvPr/>
      </p:nvGrpSpPr>
      <p:grpSpPr>
        <a:xfrm>
          <a:off x="0" y="0"/>
          <a:ext cx="0" cy="0"/>
          <a:chOff x="0" y="0"/>
          <a:chExt cx="0" cy="0"/>
        </a:xfrm>
      </p:grpSpPr>
      <p:sp>
        <p:nvSpPr>
          <p:cNvPr id="9" name="Rektangel: ett hörn rundat 8">
            <a:extLst>
              <a:ext uri="{FF2B5EF4-FFF2-40B4-BE49-F238E27FC236}">
                <a16:creationId xmlns:a16="http://schemas.microsoft.com/office/drawing/2014/main" id="{0BA287CB-7B49-DD6D-11A1-EE0677F3EDC5}"/>
              </a:ext>
              <a:ext uri="{C183D7F6-B498-43B3-948B-1728B52AA6E4}">
                <adec:decorative xmlns:adec="http://schemas.microsoft.com/office/drawing/2017/decorative" val="1"/>
              </a:ext>
            </a:extLst>
          </p:cNvPr>
          <p:cNvSpPr/>
          <p:nvPr userDrawn="1"/>
        </p:nvSpPr>
        <p:spPr bwMode="black">
          <a:xfrm flipV="1">
            <a:off x="389466" y="380999"/>
            <a:ext cx="11413068" cy="6099176"/>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1092200" y="1752600"/>
            <a:ext cx="10007600" cy="1614312"/>
          </a:xfrm>
        </p:spPr>
        <p:txBody>
          <a:bodyPr anchor="b"/>
          <a:lstStyle>
            <a:lvl1pPr algn="ctr">
              <a:defRPr sz="3500" b="1">
                <a:solidFill>
                  <a:schemeClr val="bg1"/>
                </a:solidFill>
              </a:defRPr>
            </a:lvl1pPr>
          </a:lstStyle>
          <a:p>
            <a:r>
              <a:rPr lang="sv-SE" dirty="0"/>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1092200" y="3612268"/>
            <a:ext cx="10024267" cy="1500187"/>
          </a:xfrm>
        </p:spPr>
        <p:txBody>
          <a:bodyPr/>
          <a:lstStyle>
            <a:lvl1pPr marL="0" indent="0" algn="ctr">
              <a:buNone/>
              <a:defRPr sz="2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p:txBody>
          <a:bodyPr/>
          <a:lstStyle/>
          <a:p>
            <a:fld id="{3A473BDF-6C18-456D-B2F3-58DD8CBD1759}" type="datetime1">
              <a:rPr lang="sv-SE" smtClean="0"/>
              <a:t>2025-01-30</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dirty="0"/>
          </a:p>
        </p:txBody>
      </p:sp>
    </p:spTree>
    <p:extLst>
      <p:ext uri="{BB962C8B-B14F-4D97-AF65-F5344CB8AC3E}">
        <p14:creationId xmlns:p14="http://schemas.microsoft.com/office/powerpoint/2010/main" val="3601858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100667" y="425716"/>
            <a:ext cx="4995333" cy="1047750"/>
          </a:xfrm>
        </p:spPr>
        <p:txBody>
          <a:bodyPr/>
          <a:lstStyle>
            <a:lvl1pPr>
              <a:defRPr/>
            </a:lvl1pPr>
          </a:lstStyle>
          <a:p>
            <a:r>
              <a:rPr lang="sv-SE"/>
              <a:t>Rubrik</a:t>
            </a:r>
            <a:endParaRPr lang="sv-SE" dirty="0"/>
          </a:p>
        </p:txBody>
      </p:sp>
      <p:sp>
        <p:nvSpPr>
          <p:cNvPr id="9" name="Platshållare för innehåll 8">
            <a:extLst>
              <a:ext uri="{FF2B5EF4-FFF2-40B4-BE49-F238E27FC236}">
                <a16:creationId xmlns:a16="http://schemas.microsoft.com/office/drawing/2014/main" id="{D5FF0E6C-D325-C355-90B1-214F162C31D1}"/>
              </a:ext>
            </a:extLst>
          </p:cNvPr>
          <p:cNvSpPr>
            <a:spLocks noGrp="1"/>
          </p:cNvSpPr>
          <p:nvPr>
            <p:ph sz="quarter" idx="14"/>
          </p:nvPr>
        </p:nvSpPr>
        <p:spPr>
          <a:xfrm>
            <a:off x="1092200" y="2113722"/>
            <a:ext cx="5003800" cy="3756990"/>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801696" y="380998"/>
            <a:ext cx="5002954" cy="6071396"/>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r>
              <a:rPr lang="sv-SE"/>
              <a:t>Klicka på ikonen för att lägga till en bild</a:t>
            </a:r>
            <a:endParaRPr lang="sv-SE" dirty="0"/>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p:txBody>
          <a:bodyPr/>
          <a:lstStyle/>
          <a:p>
            <a:fld id="{B0743B6B-FC1D-4E5C-878B-68715B5874CD}" type="datetime1">
              <a:rPr lang="sv-SE" smtClean="0"/>
              <a:t>2025-01-30</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dirty="0"/>
          </a:p>
        </p:txBody>
      </p:sp>
    </p:spTree>
    <p:extLst>
      <p:ext uri="{BB962C8B-B14F-4D97-AF65-F5344CB8AC3E}">
        <p14:creationId xmlns:p14="http://schemas.microsoft.com/office/powerpoint/2010/main" val="3143030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881395" y="1424752"/>
            <a:ext cx="8872205" cy="1047750"/>
          </a:xfrm>
        </p:spPr>
        <p:txBody>
          <a:bodyPr/>
          <a:lstStyle>
            <a:lvl1pPr>
              <a:defRPr b="1"/>
            </a:lvl1pPr>
          </a:lstStyle>
          <a:p>
            <a:r>
              <a:rPr lang="sv-SE" dirty="0"/>
              <a:t>Klicka för att lägga till rubrik</a:t>
            </a:r>
          </a:p>
        </p:txBody>
      </p:sp>
      <p:sp>
        <p:nvSpPr>
          <p:cNvPr id="8" name="Rektangel: ett hörn rundat 7">
            <a:extLst>
              <a:ext uri="{FF2B5EF4-FFF2-40B4-BE49-F238E27FC236}">
                <a16:creationId xmlns:a16="http://schemas.microsoft.com/office/drawing/2014/main" id="{ED91DB15-F1E1-BAE7-F15A-075740D0271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10371138" y="380999"/>
            <a:ext cx="1433512" cy="1019173"/>
          </a:xfrm>
          <a:prstGeom prst="round1Rect">
            <a:avLst>
              <a:gd name="adj" fmla="val 48902"/>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Rektangel: ett hörn rundat 8">
            <a:extLst>
              <a:ext uri="{FF2B5EF4-FFF2-40B4-BE49-F238E27FC236}">
                <a16:creationId xmlns:a16="http://schemas.microsoft.com/office/drawing/2014/main" id="{DDC94793-D876-E072-C4EC-34D17FFA5E6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1400173"/>
            <a:ext cx="1433512" cy="2032001"/>
          </a:xfrm>
          <a:prstGeom prst="round1Rect">
            <a:avLst>
              <a:gd name="adj" fmla="val 40264"/>
            </a:avLst>
          </a:prstGeom>
          <a:solidFill>
            <a:srgbClr val="C0EE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 name="Rektangel: ett hörn rundat 9">
            <a:extLst>
              <a:ext uri="{FF2B5EF4-FFF2-40B4-BE49-F238E27FC236}">
                <a16:creationId xmlns:a16="http://schemas.microsoft.com/office/drawing/2014/main" id="{ACDB7998-57D8-C839-2FED-BCA4D5257D9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3439316"/>
            <a:ext cx="1433512" cy="3056098"/>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p:txBody>
          <a:bodyPr/>
          <a:lstStyle/>
          <a:p>
            <a:fld id="{F7FC82E9-E70A-41D0-BC52-9CE4D8B0E8A6}" type="datetime1">
              <a:rPr lang="sv-SE" smtClean="0"/>
              <a:t>2025-01-30</a:t>
            </a:fld>
            <a:endParaRPr lang="sv-SE"/>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endParaRPr lang="sv-SE" dirty="0"/>
          </a:p>
        </p:txBody>
      </p:sp>
    </p:spTree>
    <p:extLst>
      <p:ext uri="{BB962C8B-B14F-4D97-AF65-F5344CB8AC3E}">
        <p14:creationId xmlns:p14="http://schemas.microsoft.com/office/powerpoint/2010/main" val="219321272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p:txBody>
          <a:bodyPr/>
          <a:lstStyle/>
          <a:p>
            <a:fld id="{DA185498-67B0-4A0B-8455-9A803E3F2EDA}" type="datetime1">
              <a:rPr lang="sv-SE" smtClean="0"/>
              <a:t>2025-01-30</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dirty="0"/>
          </a:p>
        </p:txBody>
      </p:sp>
    </p:spTree>
    <p:extLst>
      <p:ext uri="{BB962C8B-B14F-4D97-AF65-F5344CB8AC3E}">
        <p14:creationId xmlns:p14="http://schemas.microsoft.com/office/powerpoint/2010/main" val="18004220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Endast 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466" y="380999"/>
            <a:ext cx="11413068" cy="6099176"/>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a:noAutofit/>
          </a:bodyPr>
          <a:lstStyle>
            <a:lvl1pPr marL="0" indent="0">
              <a:buNone/>
              <a:defRPr/>
            </a:lvl1pPr>
          </a:lstStyle>
          <a:p>
            <a:r>
              <a:rPr lang="sv-SE"/>
              <a:t>Klicka på ikonen för att lägga till en bild</a:t>
            </a:r>
            <a:endParaRPr lang="sv-SE" dirty="0"/>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p:txBody>
          <a:bodyPr/>
          <a:lstStyle/>
          <a:p>
            <a:fld id="{B811A044-0A2B-4335-A9C7-8233ACFF365B}" type="datetime1">
              <a:rPr lang="sv-SE" smtClean="0"/>
              <a:t>2025-01-30</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dirty="0"/>
          </a:p>
        </p:txBody>
      </p:sp>
    </p:spTree>
    <p:extLst>
      <p:ext uri="{BB962C8B-B14F-4D97-AF65-F5344CB8AC3E}">
        <p14:creationId xmlns:p14="http://schemas.microsoft.com/office/powerpoint/2010/main" val="1788119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vart logo/Vit bakgrund">
    <p:spTree>
      <p:nvGrpSpPr>
        <p:cNvPr id="1" name=""/>
        <p:cNvGrpSpPr/>
        <p:nvPr/>
      </p:nvGrpSpPr>
      <p:grpSpPr>
        <a:xfrm>
          <a:off x="0" y="0"/>
          <a:ext cx="0" cy="0"/>
          <a:chOff x="0" y="0"/>
          <a:chExt cx="0" cy="0"/>
        </a:xfrm>
      </p:grpSpPr>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234210" y="2915466"/>
            <a:ext cx="5732564" cy="1161234"/>
          </a:xfrm>
          <a:prstGeom prst="rect">
            <a:avLst/>
          </a:prstGeom>
        </p:spPr>
      </p:pic>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p:txBody>
          <a:bodyPr/>
          <a:lstStyle/>
          <a:p>
            <a:fld id="{F6BD57B1-FF3A-4A75-8128-4AFE16604E80}" type="datetime1">
              <a:rPr lang="sv-SE" smtClean="0"/>
              <a:t>2025-01-30</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dirty="0"/>
          </a:p>
        </p:txBody>
      </p:sp>
      <p:sp>
        <p:nvSpPr>
          <p:cNvPr id="3" name="Title 2">
            <a:extLst>
              <a:ext uri="{FF2B5EF4-FFF2-40B4-BE49-F238E27FC236}">
                <a16:creationId xmlns:a16="http://schemas.microsoft.com/office/drawing/2014/main" id="{EBC57980-04DE-B396-E1BF-4CA97B5B6D50}"/>
              </a:ext>
            </a:extLst>
          </p:cNvPr>
          <p:cNvSpPr>
            <a:spLocks noGrp="1"/>
          </p:cNvSpPr>
          <p:nvPr>
            <p:ph type="title" hasCustomPrompt="1"/>
          </p:nvPr>
        </p:nvSpPr>
        <p:spPr>
          <a:xfrm>
            <a:off x="1100667" y="-1174484"/>
            <a:ext cx="8642350" cy="1047750"/>
          </a:xfrm>
        </p:spPr>
        <p:txBody>
          <a:bodyPr/>
          <a:lstStyle>
            <a:lvl1pPr>
              <a:defRPr/>
            </a:lvl1pPr>
          </a:lstStyle>
          <a:p>
            <a:r>
              <a:rPr lang="sv-SE" noProof="0" dirty="0"/>
              <a:t>Ange rubrik för tillgänglighet</a:t>
            </a:r>
          </a:p>
        </p:txBody>
      </p:sp>
    </p:spTree>
    <p:extLst>
      <p:ext uri="{BB962C8B-B14F-4D97-AF65-F5344CB8AC3E}">
        <p14:creationId xmlns:p14="http://schemas.microsoft.com/office/powerpoint/2010/main" val="492405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1100667" y="425716"/>
            <a:ext cx="8642350" cy="1047750"/>
          </a:xfrm>
          <a:prstGeom prst="rect">
            <a:avLst/>
          </a:prstGeom>
        </p:spPr>
        <p:txBody>
          <a:bodyPr vert="horz" lIns="0" tIns="0" rIns="0" bIns="0" rtlCol="0" anchor="b">
            <a:noAutofit/>
          </a:bodyPr>
          <a:lstStyle/>
          <a:p>
            <a:r>
              <a:rPr lang="sv-SE" dirty="0"/>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1111250" y="2044700"/>
            <a:ext cx="8642350" cy="3311526"/>
          </a:xfrm>
          <a:prstGeom prst="rect">
            <a:avLst/>
          </a:prstGeom>
        </p:spPr>
        <p:txBody>
          <a:bodyPr vert="horz" lIns="0" tIns="0" rIns="0" bIns="0" rtlCol="0">
            <a:noAutofit/>
          </a:bodyPr>
          <a:lstStyle/>
          <a:p>
            <a:pPr lvl="0"/>
            <a:r>
              <a:rPr lang="sv-SE" dirty="0"/>
              <a:t>Skriv text här</a:t>
            </a:r>
          </a:p>
          <a:p>
            <a:pPr lvl="1"/>
            <a:r>
              <a:rPr lang="sv-SE" dirty="0"/>
              <a:t>Skriv text här</a:t>
            </a:r>
          </a:p>
          <a:p>
            <a:pPr lvl="2"/>
            <a:r>
              <a:rPr lang="sv-SE" dirty="0"/>
              <a:t>Nivå tre</a:t>
            </a:r>
          </a:p>
          <a:p>
            <a:pPr lvl="3"/>
            <a:r>
              <a:rPr lang="sv-SE" dirty="0"/>
              <a:t>Nivå fyra</a:t>
            </a:r>
          </a:p>
          <a:p>
            <a:pPr lvl="4"/>
            <a:r>
              <a:rPr lang="sv-SE" dirty="0"/>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10901363" y="136525"/>
            <a:ext cx="908050"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2025-01-30</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389466" y="136525"/>
            <a:ext cx="4125383" cy="141687"/>
          </a:xfrm>
          <a:prstGeom prst="rect">
            <a:avLst/>
          </a:prstGeom>
        </p:spPr>
        <p:txBody>
          <a:bodyPr vert="horz" lIns="0" tIns="0" rIns="0" bIns="0" rtlCol="0" anchor="ctr"/>
          <a:lstStyle>
            <a:lvl1pPr algn="l">
              <a:defRPr sz="900">
                <a:solidFill>
                  <a:schemeClr val="tx1"/>
                </a:solidFill>
              </a:defRPr>
            </a:lvl1pPr>
          </a:lstStyle>
          <a:p>
            <a:endParaRPr lang="sv-SE" dirty="0"/>
          </a:p>
        </p:txBody>
      </p:sp>
    </p:spTree>
    <p:extLst>
      <p:ext uri="{BB962C8B-B14F-4D97-AF65-F5344CB8AC3E}">
        <p14:creationId xmlns:p14="http://schemas.microsoft.com/office/powerpoint/2010/main" val="149138282"/>
      </p:ext>
    </p:extLst>
  </p:cSld>
  <p:clrMap bg1="lt1" tx1="dk1" bg2="lt2" tx2="dk2" accent1="accent1" accent2="accent2" accent3="accent3" accent4="accent4" accent5="accent5" accent6="accent6" hlink="hlink" folHlink="folHlink"/>
  <p:sldLayoutIdLst>
    <p:sldLayoutId id="2147483658" r:id="rId1"/>
    <p:sldLayoutId id="2147483649" r:id="rId2"/>
    <p:sldLayoutId id="2147483650" r:id="rId3"/>
    <p:sldLayoutId id="2147483651" r:id="rId4"/>
    <p:sldLayoutId id="2147483652" r:id="rId5"/>
    <p:sldLayoutId id="2147483654" r:id="rId6"/>
    <p:sldLayoutId id="2147483655" r:id="rId7"/>
    <p:sldLayoutId id="2147483669" r:id="rId8"/>
    <p:sldLayoutId id="2147483659" r:id="rId9"/>
    <p:sldLayoutId id="2147483660" r:id="rId10"/>
  </p:sldLayoutIdLst>
  <p:hf sldNum="0" hdr="0" ftr="0"/>
  <p:txStyles>
    <p:titleStyle>
      <a:lvl1pPr algn="l" defTabSz="914400" rtl="0" eaLnBrk="1" latinLnBrk="0" hangingPunct="1">
        <a:lnSpc>
          <a:spcPct val="100000"/>
        </a:lnSpc>
        <a:spcBef>
          <a:spcPct val="0"/>
        </a:spcBef>
        <a:buNone/>
        <a:defRPr sz="3300" kern="1200">
          <a:solidFill>
            <a:schemeClr val="tx1"/>
          </a:solidFill>
          <a:latin typeface="+mj-lt"/>
          <a:ea typeface="+mj-ea"/>
          <a:cs typeface="+mj-cs"/>
        </a:defRPr>
      </a:lvl1pPr>
    </p:titleStyle>
    <p:body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34" userDrawn="1">
          <p15:clr>
            <a:srgbClr val="F26B43"/>
          </p15:clr>
        </p15:guide>
        <p15:guide id="8" orient="horz" pos="164" userDrawn="1">
          <p15:clr>
            <a:srgbClr val="F26B43"/>
          </p15:clr>
        </p15:guide>
        <p15:guide id="13" orient="horz" pos="3793" userDrawn="1">
          <p15:clr>
            <a:srgbClr val="F26B43"/>
          </p15:clr>
        </p15:guide>
        <p15:guide id="14" pos="74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sv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hyperlink" Target="https://maps.vgregion.se/"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www.vgregion.se/ov/guide-for-halso-och-arbetsmiljoarbete/guider/MAPS-matning-av-och-arbete-med-arbetsmiljo-och-patientsakerhet/"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5.jpg"/><Relationship Id="rId4" Type="http://schemas.openxmlformats.org/officeDocument/2006/relationships/hyperlink" Target="https://insidan.vgregion.se/forvaltningar/koncernkontoret/stod-och-tjanster/system-a-o/maps/"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ubrik 11">
            <a:extLst>
              <a:ext uri="{FF2B5EF4-FFF2-40B4-BE49-F238E27FC236}">
                <a16:creationId xmlns:a16="http://schemas.microsoft.com/office/drawing/2014/main" id="{20216728-80B6-529A-48C8-0D7B66138A98}"/>
              </a:ext>
            </a:extLst>
          </p:cNvPr>
          <p:cNvSpPr>
            <a:spLocks noGrp="1"/>
          </p:cNvSpPr>
          <p:nvPr>
            <p:ph type="ctrTitle"/>
          </p:nvPr>
        </p:nvSpPr>
        <p:spPr/>
        <p:txBody>
          <a:bodyPr/>
          <a:lstStyle/>
          <a:p>
            <a:r>
              <a:rPr lang="sv-SE" dirty="0"/>
              <a:t>Var med och påverka!</a:t>
            </a:r>
            <a:br>
              <a:rPr lang="sv-SE" dirty="0"/>
            </a:br>
            <a:r>
              <a:rPr lang="sv-SE" sz="2400" dirty="0"/>
              <a:t>Uppföljningsmätning av arbetsmiljön</a:t>
            </a:r>
            <a:endParaRPr lang="sv-SE" dirty="0"/>
          </a:p>
        </p:txBody>
      </p:sp>
      <p:sp>
        <p:nvSpPr>
          <p:cNvPr id="13" name="Underrubrik 12">
            <a:extLst>
              <a:ext uri="{FF2B5EF4-FFF2-40B4-BE49-F238E27FC236}">
                <a16:creationId xmlns:a16="http://schemas.microsoft.com/office/drawing/2014/main" id="{CFFD01B9-2FC4-5050-C31F-8AEB6A2BB377}"/>
              </a:ext>
            </a:extLst>
          </p:cNvPr>
          <p:cNvSpPr>
            <a:spLocks noGrp="1"/>
          </p:cNvSpPr>
          <p:nvPr>
            <p:ph type="subTitle" idx="1"/>
          </p:nvPr>
        </p:nvSpPr>
        <p:spPr/>
        <p:txBody>
          <a:bodyPr/>
          <a:lstStyle/>
          <a:p>
            <a:r>
              <a:rPr lang="sv-SE" dirty="0"/>
              <a:t>APT-material inför uppföljningsmätning</a:t>
            </a:r>
          </a:p>
        </p:txBody>
      </p:sp>
      <p:pic>
        <p:nvPicPr>
          <p:cNvPr id="5" name="Platshållare för bild 4" descr="En bild som visar utomhus, moln, himmel, person&#10;&#10;Automatiskt genererad beskrivning">
            <a:extLst>
              <a:ext uri="{FF2B5EF4-FFF2-40B4-BE49-F238E27FC236}">
                <a16:creationId xmlns:a16="http://schemas.microsoft.com/office/drawing/2014/main" id="{E1ED72ED-F190-9C91-FDF7-FFFDD34EB5F9}"/>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23433" r="13781"/>
          <a:stretch/>
        </p:blipFill>
        <p:spPr>
          <a:xfrm>
            <a:off x="8927953" y="380998"/>
            <a:ext cx="2867819" cy="3048000"/>
          </a:xfrm>
        </p:spPr>
      </p:pic>
      <p:sp>
        <p:nvSpPr>
          <p:cNvPr id="2" name="Platshållare för datum 1">
            <a:extLst>
              <a:ext uri="{FF2B5EF4-FFF2-40B4-BE49-F238E27FC236}">
                <a16:creationId xmlns:a16="http://schemas.microsoft.com/office/drawing/2014/main" id="{1212E419-F67C-291D-81F6-F9DA98760C9F}"/>
              </a:ext>
            </a:extLst>
          </p:cNvPr>
          <p:cNvSpPr>
            <a:spLocks noGrp="1"/>
          </p:cNvSpPr>
          <p:nvPr>
            <p:ph type="dt" sz="half" idx="14"/>
          </p:nvPr>
        </p:nvSpPr>
        <p:spPr/>
        <p:txBody>
          <a:bodyPr/>
          <a:lstStyle/>
          <a:p>
            <a:fld id="{825A8FCE-3AC7-4034-B459-9C55ED8D5E8F}" type="datetime1">
              <a:rPr lang="sv-SE" smtClean="0"/>
              <a:t>2025-01-30</a:t>
            </a:fld>
            <a:endParaRPr lang="sv-SE" dirty="0"/>
          </a:p>
        </p:txBody>
      </p:sp>
      <p:pic>
        <p:nvPicPr>
          <p:cNvPr id="4" name="Logo" descr="Logo: Västra Götalandsregionen">
            <a:extLst>
              <a:ext uri="{FF2B5EF4-FFF2-40B4-BE49-F238E27FC236}">
                <a16:creationId xmlns:a16="http://schemas.microsoft.com/office/drawing/2014/main" id="{5ABB1517-FC5F-F880-BA83-77C147603140}"/>
              </a:ext>
            </a:extLst>
          </p:cNvPr>
          <p:cNvPicPr>
            <a:picLocks noGrp="1" noRot="1" noChangeAspect="1" noMove="1" noResize="1" noEditPoints="1" noAdjustHandles="1" noChangeArrowheads="1" noChangeShapeType="1" noCrop="1"/>
          </p:cNvPicPr>
          <p:nvPr/>
        </p:nvPicPr>
        <p:blipFill>
          <a:blip r:embed="rId4">
            <a:extLst>
              <a:ext uri="{96DAC541-7B7A-43D3-8B79-37D633B846F1}">
                <asvg:svgBlip xmlns:asvg="http://schemas.microsoft.com/office/drawing/2016/SVG/main" r:embed="rId5"/>
              </a:ext>
            </a:extLst>
          </a:blip>
          <a:stretch>
            <a:fillRect/>
          </a:stretch>
        </p:blipFill>
        <p:spPr>
          <a:xfrm>
            <a:off x="326234" y="6030915"/>
            <a:ext cx="2147886" cy="435093"/>
          </a:xfrm>
          <a:prstGeom prst="rect">
            <a:avLst/>
          </a:prstGeom>
        </p:spPr>
      </p:pic>
    </p:spTree>
    <p:extLst>
      <p:ext uri="{BB962C8B-B14F-4D97-AF65-F5344CB8AC3E}">
        <p14:creationId xmlns:p14="http://schemas.microsoft.com/office/powerpoint/2010/main" val="32890120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bild 4" descr="En bild som visar utomhus, moln, himmel, person&#10;&#10;Automatiskt genererad beskrivning">
            <a:extLst>
              <a:ext uri="{FF2B5EF4-FFF2-40B4-BE49-F238E27FC236}">
                <a16:creationId xmlns:a16="http://schemas.microsoft.com/office/drawing/2014/main" id="{97D017AB-9CB7-7EAE-5B90-6589A4DAB5F3}"/>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9974" b="9974"/>
          <a:stretch>
            <a:fillRect/>
          </a:stretch>
        </p:blipFill>
        <p:spPr/>
      </p:pic>
      <p:sp>
        <p:nvSpPr>
          <p:cNvPr id="3" name="Platshållare för datum 2">
            <a:extLst>
              <a:ext uri="{FF2B5EF4-FFF2-40B4-BE49-F238E27FC236}">
                <a16:creationId xmlns:a16="http://schemas.microsoft.com/office/drawing/2014/main" id="{14B893AB-B376-B6D2-780A-1BF449D34B75}"/>
              </a:ext>
            </a:extLst>
          </p:cNvPr>
          <p:cNvSpPr>
            <a:spLocks noGrp="1"/>
          </p:cNvSpPr>
          <p:nvPr>
            <p:ph type="dt" sz="half" idx="14"/>
          </p:nvPr>
        </p:nvSpPr>
        <p:spPr/>
        <p:txBody>
          <a:bodyPr/>
          <a:lstStyle/>
          <a:p>
            <a:fld id="{B811A044-0A2B-4335-A9C7-8233ACFF365B}" type="datetime1">
              <a:rPr lang="sv-SE" smtClean="0"/>
              <a:t>2025-01-30</a:t>
            </a:fld>
            <a:endParaRPr lang="sv-SE"/>
          </a:p>
        </p:txBody>
      </p:sp>
      <p:sp>
        <p:nvSpPr>
          <p:cNvPr id="6" name="Rubrik 1">
            <a:extLst>
              <a:ext uri="{FF2B5EF4-FFF2-40B4-BE49-F238E27FC236}">
                <a16:creationId xmlns:a16="http://schemas.microsoft.com/office/drawing/2014/main" id="{78E1AE76-4DDE-821A-2BDA-430F2C92CD0D}"/>
              </a:ext>
            </a:extLst>
          </p:cNvPr>
          <p:cNvSpPr txBox="1">
            <a:spLocks/>
          </p:cNvSpPr>
          <p:nvPr/>
        </p:nvSpPr>
        <p:spPr>
          <a:xfrm>
            <a:off x="3352106" y="903289"/>
            <a:ext cx="5487787" cy="856800"/>
          </a:xfrm>
          <a:prstGeom prst="rect">
            <a:avLst/>
          </a:prstGeom>
        </p:spPr>
        <p:txBody>
          <a:bodyPr anchor="ctr">
            <a:normAutofit fontScale="92500"/>
          </a:bodyPr>
          <a:lstStyle>
            <a:lvl1pPr algn="l" defTabSz="914400" rtl="0" eaLnBrk="1" latinLnBrk="0" hangingPunct="1">
              <a:lnSpc>
                <a:spcPct val="100000"/>
              </a:lnSpc>
              <a:spcBef>
                <a:spcPct val="0"/>
              </a:spcBef>
              <a:buNone/>
              <a:defRPr sz="3300" kern="1200">
                <a:solidFill>
                  <a:schemeClr val="tx1"/>
                </a:solidFill>
                <a:latin typeface="+mj-lt"/>
                <a:ea typeface="+mj-ea"/>
                <a:cs typeface="+mj-cs"/>
              </a:defRPr>
            </a:lvl1pPr>
          </a:lstStyle>
          <a:p>
            <a:r>
              <a:rPr lang="sv-SE" sz="3100"/>
              <a:t>Tyck till om din arbetsmiljö!</a:t>
            </a:r>
            <a:endParaRPr lang="sv-SE" sz="3100" dirty="0"/>
          </a:p>
        </p:txBody>
      </p:sp>
    </p:spTree>
    <p:extLst>
      <p:ext uri="{BB962C8B-B14F-4D97-AF65-F5344CB8AC3E}">
        <p14:creationId xmlns:p14="http://schemas.microsoft.com/office/powerpoint/2010/main" val="19704088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32D3C48-E79E-23D0-6490-8032E956D9A3}"/>
              </a:ext>
            </a:extLst>
          </p:cNvPr>
          <p:cNvSpPr>
            <a:spLocks noGrp="1"/>
          </p:cNvSpPr>
          <p:nvPr>
            <p:ph type="title"/>
          </p:nvPr>
        </p:nvSpPr>
        <p:spPr/>
        <p:txBody>
          <a:bodyPr/>
          <a:lstStyle/>
          <a:p>
            <a:r>
              <a:rPr lang="sv-SE" dirty="0"/>
              <a:t>Vilka frågor kommer att ställas?</a:t>
            </a:r>
          </a:p>
        </p:txBody>
      </p:sp>
      <p:sp>
        <p:nvSpPr>
          <p:cNvPr id="3" name="Platshållare för innehåll 2">
            <a:extLst>
              <a:ext uri="{FF2B5EF4-FFF2-40B4-BE49-F238E27FC236}">
                <a16:creationId xmlns:a16="http://schemas.microsoft.com/office/drawing/2014/main" id="{A6B22095-5D43-DF28-610A-4798E0571399}"/>
              </a:ext>
            </a:extLst>
          </p:cNvPr>
          <p:cNvSpPr>
            <a:spLocks noGrp="1"/>
          </p:cNvSpPr>
          <p:nvPr>
            <p:ph sz="quarter" idx="14"/>
          </p:nvPr>
        </p:nvSpPr>
        <p:spPr/>
        <p:txBody>
          <a:bodyPr/>
          <a:lstStyle/>
          <a:p>
            <a:pPr marL="342900" indent="-342900">
              <a:buFont typeface="Arial" panose="020B0604020202020204" pitchFamily="34" charset="0"/>
              <a:buChar char="•"/>
            </a:pPr>
            <a:r>
              <a:rPr lang="sv-SE" sz="2000" dirty="0"/>
              <a:t>Undersökningen består av </a:t>
            </a:r>
            <a:r>
              <a:rPr lang="sv-SE" sz="2000" dirty="0">
                <a:solidFill>
                  <a:schemeClr val="bg1">
                    <a:lumMod val="65000"/>
                  </a:schemeClr>
                </a:solidFill>
              </a:rPr>
              <a:t>x</a:t>
            </a:r>
            <a:r>
              <a:rPr lang="sv-SE" sz="2000" dirty="0"/>
              <a:t> frågor och det tar ungefär 5</a:t>
            </a:r>
            <a:r>
              <a:rPr lang="sv-SE" sz="2000" dirty="0">
                <a:solidFill>
                  <a:schemeClr val="bg1">
                    <a:lumMod val="65000"/>
                  </a:schemeClr>
                </a:solidFill>
              </a:rPr>
              <a:t> </a:t>
            </a:r>
            <a:r>
              <a:rPr lang="sv-SE" sz="2000" dirty="0"/>
              <a:t>minuter att svara</a:t>
            </a:r>
            <a:endParaRPr lang="sv-SE" sz="2000" dirty="0">
              <a:solidFill>
                <a:schemeClr val="bg1">
                  <a:lumMod val="65000"/>
                </a:schemeClr>
              </a:solidFill>
            </a:endParaRPr>
          </a:p>
          <a:p>
            <a:pPr marL="342900" indent="-342900">
              <a:buFont typeface="Arial" panose="020B0604020202020204" pitchFamily="34" charset="0"/>
              <a:buChar char="•"/>
            </a:pPr>
            <a:r>
              <a:rPr lang="sv-SE" sz="2000" dirty="0"/>
              <a:t>Dessa frågor kommer att ställas:</a:t>
            </a:r>
          </a:p>
          <a:p>
            <a:pPr marL="876300" lvl="1" indent="-342900">
              <a:buFont typeface="Arial" panose="020B0604020202020204" pitchFamily="34" charset="0"/>
              <a:buChar char="•"/>
            </a:pPr>
            <a:r>
              <a:rPr lang="sv-SE" sz="1800" dirty="0">
                <a:solidFill>
                  <a:schemeClr val="bg1">
                    <a:lumMod val="65000"/>
                  </a:schemeClr>
                </a:solidFill>
              </a:rPr>
              <a:t>Fyll i en lista med vilka frågor som ni kommer ha med i er mätning.</a:t>
            </a:r>
          </a:p>
          <a:p>
            <a:pPr marL="342900" indent="-342900">
              <a:buFont typeface="Arial" panose="020B0604020202020204" pitchFamily="34" charset="0"/>
              <a:buChar char="•"/>
            </a:pPr>
            <a:r>
              <a:rPr lang="sv-SE" sz="2000" dirty="0"/>
              <a:t>Syftet med mätningen är att </a:t>
            </a:r>
            <a:r>
              <a:rPr lang="sv-SE" sz="2000" dirty="0">
                <a:solidFill>
                  <a:schemeClr val="bg1">
                    <a:lumMod val="65000"/>
                  </a:schemeClr>
                </a:solidFill>
              </a:rPr>
              <a:t>xx </a:t>
            </a:r>
          </a:p>
        </p:txBody>
      </p:sp>
      <p:pic>
        <p:nvPicPr>
          <p:cNvPr id="7" name="Platshållare för bild 6" descr="En bild som visar utomhus, moln, himmel, person&#10;&#10;Automatiskt genererad beskrivning">
            <a:extLst>
              <a:ext uri="{FF2B5EF4-FFF2-40B4-BE49-F238E27FC236}">
                <a16:creationId xmlns:a16="http://schemas.microsoft.com/office/drawing/2014/main" id="{01E21CF5-5636-AABE-4537-D693CB7A81D8}"/>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26694" t="331" r="18318" b="-331"/>
          <a:stretch/>
        </p:blipFill>
        <p:spPr>
          <a:xfrm>
            <a:off x="6801696" y="380998"/>
            <a:ext cx="5002954" cy="6071396"/>
          </a:xfrm>
        </p:spPr>
      </p:pic>
      <p:sp>
        <p:nvSpPr>
          <p:cNvPr id="5" name="Platshållare för datum 4">
            <a:extLst>
              <a:ext uri="{FF2B5EF4-FFF2-40B4-BE49-F238E27FC236}">
                <a16:creationId xmlns:a16="http://schemas.microsoft.com/office/drawing/2014/main" id="{F2637349-5DFE-FAD8-25DB-49246D32D6DD}"/>
              </a:ext>
            </a:extLst>
          </p:cNvPr>
          <p:cNvSpPr>
            <a:spLocks noGrp="1"/>
          </p:cNvSpPr>
          <p:nvPr>
            <p:ph type="dt" sz="half" idx="15"/>
          </p:nvPr>
        </p:nvSpPr>
        <p:spPr/>
        <p:txBody>
          <a:bodyPr/>
          <a:lstStyle/>
          <a:p>
            <a:fld id="{B0743B6B-FC1D-4E5C-878B-68715B5874CD}" type="datetime1">
              <a:rPr lang="sv-SE" smtClean="0"/>
              <a:t>2025-01-30</a:t>
            </a:fld>
            <a:endParaRPr lang="sv-SE"/>
          </a:p>
        </p:txBody>
      </p:sp>
    </p:spTree>
    <p:extLst>
      <p:ext uri="{BB962C8B-B14F-4D97-AF65-F5344CB8AC3E}">
        <p14:creationId xmlns:p14="http://schemas.microsoft.com/office/powerpoint/2010/main" val="7400759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ubrik 11">
            <a:extLst>
              <a:ext uri="{FF2B5EF4-FFF2-40B4-BE49-F238E27FC236}">
                <a16:creationId xmlns:a16="http://schemas.microsoft.com/office/drawing/2014/main" id="{0D2D3D57-B725-0DE0-A53C-AAACCA89022B}"/>
              </a:ext>
            </a:extLst>
          </p:cNvPr>
          <p:cNvSpPr>
            <a:spLocks noGrp="1"/>
          </p:cNvSpPr>
          <p:nvPr>
            <p:ph type="title"/>
          </p:nvPr>
        </p:nvSpPr>
        <p:spPr/>
        <p:txBody>
          <a:bodyPr/>
          <a:lstStyle/>
          <a:p>
            <a:r>
              <a:rPr lang="sv-SE" dirty="0"/>
              <a:t>Så här fungerar mätningen</a:t>
            </a:r>
          </a:p>
        </p:txBody>
      </p:sp>
      <p:sp>
        <p:nvSpPr>
          <p:cNvPr id="13" name="Platshållare för innehåll 12">
            <a:extLst>
              <a:ext uri="{FF2B5EF4-FFF2-40B4-BE49-F238E27FC236}">
                <a16:creationId xmlns:a16="http://schemas.microsoft.com/office/drawing/2014/main" id="{C8299AC6-32FE-B2DF-788B-DAA9F59436C0}"/>
              </a:ext>
            </a:extLst>
          </p:cNvPr>
          <p:cNvSpPr>
            <a:spLocks noGrp="1"/>
          </p:cNvSpPr>
          <p:nvPr>
            <p:ph sz="quarter" idx="13"/>
          </p:nvPr>
        </p:nvSpPr>
        <p:spPr/>
        <p:txBody>
          <a:bodyPr/>
          <a:lstStyle/>
          <a:p>
            <a:pPr marL="360045" indent="-360045">
              <a:lnSpc>
                <a:spcPct val="100000"/>
              </a:lnSpc>
            </a:pPr>
            <a:r>
              <a:rPr lang="sv-SE" sz="2000" dirty="0"/>
              <a:t>Webbenkät via nya verktyget MAPS</a:t>
            </a:r>
          </a:p>
          <a:p>
            <a:pPr marL="360045" indent="-360045">
              <a:lnSpc>
                <a:spcPct val="100000"/>
              </a:lnSpc>
            </a:pPr>
            <a:r>
              <a:rPr lang="sv-SE" sz="2000" dirty="0"/>
              <a:t>Svara på arbetstid</a:t>
            </a:r>
          </a:p>
          <a:p>
            <a:pPr marL="360045" indent="-360045">
              <a:lnSpc>
                <a:spcPct val="100000"/>
              </a:lnSpc>
            </a:pPr>
            <a:r>
              <a:rPr lang="sv-SE" sz="2000" dirty="0"/>
              <a:t>Mätningen genomförs via mejlutskick </a:t>
            </a:r>
          </a:p>
          <a:p>
            <a:pPr marL="360045" indent="-360045">
              <a:lnSpc>
                <a:spcPct val="100000"/>
              </a:lnSpc>
            </a:pPr>
            <a:r>
              <a:rPr lang="sv-SE" sz="2000" dirty="0">
                <a:cs typeface="Calibri"/>
              </a:rPr>
              <a:t>Mätningen kommer att starta </a:t>
            </a:r>
            <a:r>
              <a:rPr lang="sv-SE" sz="2000" dirty="0">
                <a:solidFill>
                  <a:schemeClr val="bg1">
                    <a:lumMod val="65000"/>
                  </a:schemeClr>
                </a:solidFill>
                <a:cs typeface="Calibri"/>
              </a:rPr>
              <a:t>datum månad </a:t>
            </a:r>
            <a:r>
              <a:rPr lang="sv-SE" sz="2000" dirty="0">
                <a:cs typeface="Calibri"/>
              </a:rPr>
              <a:t>och kommer avslutas </a:t>
            </a:r>
            <a:r>
              <a:rPr lang="sv-SE" sz="2000" dirty="0">
                <a:solidFill>
                  <a:schemeClr val="bg1">
                    <a:lumMod val="65000"/>
                  </a:schemeClr>
                </a:solidFill>
                <a:cs typeface="Calibri"/>
              </a:rPr>
              <a:t>datum och månad</a:t>
            </a:r>
            <a:r>
              <a:rPr lang="sv-SE" sz="2000" dirty="0">
                <a:cs typeface="Calibri"/>
              </a:rPr>
              <a:t>. </a:t>
            </a:r>
          </a:p>
          <a:p>
            <a:pPr marL="360045" indent="-360045">
              <a:lnSpc>
                <a:spcPct val="100000"/>
              </a:lnSpc>
            </a:pPr>
            <a:r>
              <a:rPr lang="sv-SE" sz="2000" dirty="0"/>
              <a:t>Påminnelser kommer också att skickas ut via mejl</a:t>
            </a:r>
          </a:p>
          <a:p>
            <a:pPr marL="360045" indent="-360045">
              <a:lnSpc>
                <a:spcPct val="100000"/>
              </a:lnSpc>
            </a:pPr>
            <a:r>
              <a:rPr lang="sv-SE" sz="2000" dirty="0">
                <a:cs typeface="Calibri"/>
              </a:rPr>
              <a:t>Som medarbetare kan du ta del av resultatet i </a:t>
            </a:r>
            <a:r>
              <a:rPr lang="sv-SE" sz="2000">
                <a:cs typeface="Calibri"/>
              </a:rPr>
              <a:t>MAPS </a:t>
            </a:r>
            <a:r>
              <a:rPr lang="sv-SE" sz="2000">
                <a:cs typeface="Calibri"/>
                <a:hlinkClick r:id="rId3"/>
              </a:rPr>
              <a:t>https://maps.vgregion.se/</a:t>
            </a:r>
            <a:r>
              <a:rPr lang="sv-SE" sz="2000">
                <a:cs typeface="Calibri"/>
              </a:rPr>
              <a:t> </a:t>
            </a:r>
            <a:endParaRPr lang="sv-SE" sz="2000" dirty="0">
              <a:cs typeface="Calibri"/>
            </a:endParaRPr>
          </a:p>
        </p:txBody>
      </p:sp>
      <p:sp>
        <p:nvSpPr>
          <p:cNvPr id="4" name="Platshållare för datum 3">
            <a:extLst>
              <a:ext uri="{FF2B5EF4-FFF2-40B4-BE49-F238E27FC236}">
                <a16:creationId xmlns:a16="http://schemas.microsoft.com/office/drawing/2014/main" id="{B33AA480-2711-DBCC-034C-B030A6371ED2}"/>
              </a:ext>
            </a:extLst>
          </p:cNvPr>
          <p:cNvSpPr>
            <a:spLocks noGrp="1"/>
          </p:cNvSpPr>
          <p:nvPr>
            <p:ph type="dt" sz="half" idx="14"/>
          </p:nvPr>
        </p:nvSpPr>
        <p:spPr/>
        <p:txBody>
          <a:bodyPr/>
          <a:lstStyle/>
          <a:p>
            <a:fld id="{F473A47F-B58F-4D93-9095-9610950335C9}" type="datetime1">
              <a:rPr lang="sv-SE" smtClean="0"/>
              <a:t>2025-01-30</a:t>
            </a:fld>
            <a:endParaRPr lang="sv-SE" dirty="0"/>
          </a:p>
        </p:txBody>
      </p:sp>
    </p:spTree>
    <p:extLst>
      <p:ext uri="{BB962C8B-B14F-4D97-AF65-F5344CB8AC3E}">
        <p14:creationId xmlns:p14="http://schemas.microsoft.com/office/powerpoint/2010/main" val="67797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958CB769-675D-8620-AE4D-D59617A043D8}"/>
              </a:ext>
            </a:extLst>
          </p:cNvPr>
          <p:cNvSpPr>
            <a:spLocks noGrp="1"/>
          </p:cNvSpPr>
          <p:nvPr>
            <p:ph type="title"/>
          </p:nvPr>
        </p:nvSpPr>
        <p:spPr>
          <a:xfrm>
            <a:off x="1100667" y="425716"/>
            <a:ext cx="4995333" cy="1047750"/>
          </a:xfrm>
        </p:spPr>
        <p:txBody>
          <a:bodyPr/>
          <a:lstStyle/>
          <a:p>
            <a:r>
              <a:rPr lang="sv-SE" dirty="0"/>
              <a:t>Ditt svar är viktigt – var med och påverka!</a:t>
            </a:r>
          </a:p>
        </p:txBody>
      </p:sp>
      <p:pic>
        <p:nvPicPr>
          <p:cNvPr id="7" name="Platshållare för bild 6" descr="En bild som visar utomhus, moln, himmel, person&#10;&#10;Automatiskt genererad beskrivning">
            <a:extLst>
              <a:ext uri="{FF2B5EF4-FFF2-40B4-BE49-F238E27FC236}">
                <a16:creationId xmlns:a16="http://schemas.microsoft.com/office/drawing/2014/main" id="{8FF45CC3-DFA9-10EF-CDB3-E7B9761E8651}"/>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56" t="-682" r="49129" b="8097"/>
          <a:stretch/>
        </p:blipFill>
        <p:spPr>
          <a:xfrm>
            <a:off x="6801696" y="380998"/>
            <a:ext cx="5002954" cy="6071396"/>
          </a:xfrm>
          <a:noFill/>
        </p:spPr>
      </p:pic>
      <p:sp>
        <p:nvSpPr>
          <p:cNvPr id="5" name="Platshållare för datum 4">
            <a:extLst>
              <a:ext uri="{FF2B5EF4-FFF2-40B4-BE49-F238E27FC236}">
                <a16:creationId xmlns:a16="http://schemas.microsoft.com/office/drawing/2014/main" id="{FD7AD3D4-5B42-BE8D-5334-CC396D803334}"/>
              </a:ext>
            </a:extLst>
          </p:cNvPr>
          <p:cNvSpPr>
            <a:spLocks noGrp="1"/>
          </p:cNvSpPr>
          <p:nvPr>
            <p:ph type="dt" sz="half" idx="15"/>
          </p:nvPr>
        </p:nvSpPr>
        <p:spPr>
          <a:xfrm>
            <a:off x="10901363" y="136525"/>
            <a:ext cx="908050" cy="141687"/>
          </a:xfrm>
        </p:spPr>
        <p:txBody>
          <a:bodyPr anchor="ctr">
            <a:normAutofit/>
          </a:bodyPr>
          <a:lstStyle/>
          <a:p>
            <a:pPr>
              <a:spcAft>
                <a:spcPts val="600"/>
              </a:spcAft>
            </a:pPr>
            <a:fld id="{B0743B6B-FC1D-4E5C-878B-68715B5874CD}" type="datetime1">
              <a:rPr lang="sv-SE" smtClean="0"/>
              <a:pPr>
                <a:spcAft>
                  <a:spcPts val="600"/>
                </a:spcAft>
              </a:pPr>
              <a:t>2025-01-30</a:t>
            </a:fld>
            <a:endParaRPr lang="sv-SE"/>
          </a:p>
        </p:txBody>
      </p:sp>
      <p:sp>
        <p:nvSpPr>
          <p:cNvPr id="8" name="Platshållare för text 8">
            <a:extLst>
              <a:ext uri="{FF2B5EF4-FFF2-40B4-BE49-F238E27FC236}">
                <a16:creationId xmlns:a16="http://schemas.microsoft.com/office/drawing/2014/main" id="{D4771C41-3843-8D01-8F53-CDE9A123D3D4}"/>
              </a:ext>
            </a:extLst>
          </p:cNvPr>
          <p:cNvSpPr txBox="1">
            <a:spLocks/>
          </p:cNvSpPr>
          <p:nvPr/>
        </p:nvSpPr>
        <p:spPr>
          <a:xfrm>
            <a:off x="407422" y="3580686"/>
            <a:ext cx="1445675" cy="436960"/>
          </a:xfrm>
          <a:prstGeom prst="rect">
            <a:avLst/>
          </a:prstGeom>
        </p:spPr>
        <p:txBody>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Font typeface="Verdana" panose="020B0604030504040204" pitchFamily="34" charset="0"/>
              <a:buNone/>
            </a:pPr>
            <a:r>
              <a:rPr lang="sv-SE" sz="1800" dirty="0"/>
              <a:t>Säg vad du tycker</a:t>
            </a:r>
          </a:p>
        </p:txBody>
      </p:sp>
      <p:sp>
        <p:nvSpPr>
          <p:cNvPr id="9" name="textruta 8">
            <a:extLst>
              <a:ext uri="{FF2B5EF4-FFF2-40B4-BE49-F238E27FC236}">
                <a16:creationId xmlns:a16="http://schemas.microsoft.com/office/drawing/2014/main" id="{6F3CDA81-60BC-2612-F898-A298F2A28CCB}"/>
              </a:ext>
            </a:extLst>
          </p:cNvPr>
          <p:cNvSpPr txBox="1"/>
          <p:nvPr/>
        </p:nvSpPr>
        <p:spPr>
          <a:xfrm>
            <a:off x="4493949" y="3572941"/>
            <a:ext cx="1903534" cy="923330"/>
          </a:xfrm>
          <a:prstGeom prst="rect">
            <a:avLst/>
          </a:prstGeom>
          <a:noFill/>
        </p:spPr>
        <p:txBody>
          <a:bodyPr wrap="none" rtlCol="0">
            <a:spAutoFit/>
          </a:bodyPr>
          <a:lstStyle/>
          <a:p>
            <a:r>
              <a:rPr lang="sv-SE" sz="1800" dirty="0"/>
              <a:t>Underlag för </a:t>
            </a:r>
          </a:p>
          <a:p>
            <a:r>
              <a:rPr lang="sv-SE" sz="1800" dirty="0"/>
              <a:t>systematiskt </a:t>
            </a:r>
          </a:p>
          <a:p>
            <a:r>
              <a:rPr lang="sv-SE" sz="1800" dirty="0"/>
              <a:t>förbättringsarbete</a:t>
            </a:r>
          </a:p>
        </p:txBody>
      </p:sp>
      <p:sp>
        <p:nvSpPr>
          <p:cNvPr id="10" name="Uppåtböjd 13">
            <a:extLst>
              <a:ext uri="{FF2B5EF4-FFF2-40B4-BE49-F238E27FC236}">
                <a16:creationId xmlns:a16="http://schemas.microsoft.com/office/drawing/2014/main" id="{0925EA75-C165-DA3E-37A5-AC61845F218F}"/>
              </a:ext>
            </a:extLst>
          </p:cNvPr>
          <p:cNvSpPr/>
          <p:nvPr/>
        </p:nvSpPr>
        <p:spPr bwMode="auto">
          <a:xfrm>
            <a:off x="847071" y="4473733"/>
            <a:ext cx="4786488" cy="1340933"/>
          </a:xfrm>
          <a:prstGeom prst="curvedUpArrow">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fontAlgn="base">
              <a:spcBef>
                <a:spcPct val="0"/>
              </a:spcBef>
              <a:spcAft>
                <a:spcPct val="0"/>
              </a:spcAft>
            </a:pPr>
            <a:endParaRPr lang="sv-SE" sz="1500" dirty="0" err="1">
              <a:solidFill>
                <a:schemeClr val="bg1"/>
              </a:solidFill>
              <a:latin typeface="Arial" panose="020B0604020202020204" pitchFamily="34" charset="0"/>
            </a:endParaRPr>
          </a:p>
        </p:txBody>
      </p:sp>
      <p:sp>
        <p:nvSpPr>
          <p:cNvPr id="11" name="Ellips 10">
            <a:extLst>
              <a:ext uri="{FF2B5EF4-FFF2-40B4-BE49-F238E27FC236}">
                <a16:creationId xmlns:a16="http://schemas.microsoft.com/office/drawing/2014/main" id="{70E36229-91F7-9846-286F-15E4B8CE638C}"/>
              </a:ext>
            </a:extLst>
          </p:cNvPr>
          <p:cNvSpPr/>
          <p:nvPr/>
        </p:nvSpPr>
        <p:spPr bwMode="auto">
          <a:xfrm>
            <a:off x="2077605" y="3199981"/>
            <a:ext cx="2311147" cy="1194952"/>
          </a:xfrm>
          <a:prstGeom prst="ellipse">
            <a:avLst/>
          </a:prstGeom>
          <a:solidFill>
            <a:schemeClr val="accent5">
              <a:lumMod val="75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sv-SE" sz="2000" dirty="0">
                <a:solidFill>
                  <a:schemeClr val="bg1"/>
                </a:solidFill>
                <a:latin typeface="Arial" panose="020B0604020202020204" pitchFamily="34" charset="0"/>
                <a:ea typeface="Verdana" panose="020B0604030504040204" pitchFamily="34" charset="0"/>
                <a:cs typeface="Arial" panose="020B0604020202020204" pitchFamily="34" charset="0"/>
              </a:rPr>
              <a:t>Verksamhet</a:t>
            </a:r>
            <a:endParaRPr kumimoji="0" lang="sv-SE" sz="2000" b="0" i="0" u="none" strike="noStrike" cap="none" normalizeH="0" baseline="0" dirty="0">
              <a:ln>
                <a:noFill/>
              </a:ln>
              <a:solidFill>
                <a:schemeClr val="bg1"/>
              </a:solidFill>
              <a:effectLst/>
              <a:latin typeface="Arial" panose="020B0604020202020204" pitchFamily="34" charset="0"/>
              <a:ea typeface="Verdana" panose="020B0604030504040204" pitchFamily="34" charset="0"/>
              <a:cs typeface="Arial" panose="020B0604020202020204" pitchFamily="34" charset="0"/>
            </a:endParaRPr>
          </a:p>
        </p:txBody>
      </p:sp>
      <p:sp>
        <p:nvSpPr>
          <p:cNvPr id="13" name="Ellips 12">
            <a:extLst>
              <a:ext uri="{FF2B5EF4-FFF2-40B4-BE49-F238E27FC236}">
                <a16:creationId xmlns:a16="http://schemas.microsoft.com/office/drawing/2014/main" id="{A35AA1D3-3188-B0FF-42ED-9A193601B911}"/>
              </a:ext>
            </a:extLst>
          </p:cNvPr>
          <p:cNvSpPr/>
          <p:nvPr/>
        </p:nvSpPr>
        <p:spPr bwMode="auto">
          <a:xfrm>
            <a:off x="1100667" y="2384267"/>
            <a:ext cx="2111022" cy="1340933"/>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sv-SE" sz="2000" dirty="0">
                <a:solidFill>
                  <a:schemeClr val="bg1"/>
                </a:solidFill>
                <a:latin typeface="Arial" panose="020B0604020202020204" pitchFamily="34" charset="0"/>
                <a:ea typeface="Verdana" panose="020B0604030504040204" pitchFamily="34" charset="0"/>
                <a:cs typeface="Arial" panose="020B0604020202020204" pitchFamily="34" charset="0"/>
              </a:rPr>
              <a:t>Arbetsmiljö</a:t>
            </a:r>
            <a:endParaRPr kumimoji="0" lang="sv-SE" sz="2000" b="0" i="0" u="none" strike="noStrike" cap="none" normalizeH="0" baseline="0" dirty="0">
              <a:ln>
                <a:noFill/>
              </a:ln>
              <a:solidFill>
                <a:schemeClr val="bg1"/>
              </a:solidFill>
              <a:effectLst/>
              <a:latin typeface="Arial" panose="020B0604020202020204" pitchFamily="34" charset="0"/>
              <a:ea typeface="Verdana" panose="020B0604030504040204" pitchFamily="34" charset="0"/>
              <a:cs typeface="Arial" panose="020B0604020202020204" pitchFamily="34" charset="0"/>
            </a:endParaRPr>
          </a:p>
        </p:txBody>
      </p:sp>
      <p:sp>
        <p:nvSpPr>
          <p:cNvPr id="2" name="Ellips 1">
            <a:extLst>
              <a:ext uri="{FF2B5EF4-FFF2-40B4-BE49-F238E27FC236}">
                <a16:creationId xmlns:a16="http://schemas.microsoft.com/office/drawing/2014/main" id="{D253E41B-730D-3323-AD35-3C550BDCB6B9}"/>
              </a:ext>
            </a:extLst>
          </p:cNvPr>
          <p:cNvSpPr/>
          <p:nvPr/>
        </p:nvSpPr>
        <p:spPr bwMode="auto">
          <a:xfrm>
            <a:off x="2895491" y="2385734"/>
            <a:ext cx="3088319" cy="1194952"/>
          </a:xfrm>
          <a:prstGeom prst="ellipse">
            <a:avLst/>
          </a:prstGeom>
          <a:solidFill>
            <a:schemeClr val="bg2">
              <a:lumMod val="90000"/>
            </a:schemeClr>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sv-SE" sz="2000" dirty="0">
                <a:solidFill>
                  <a:schemeClr val="bg1"/>
                </a:solidFill>
                <a:latin typeface="Arial" panose="020B0604020202020204" pitchFamily="34" charset="0"/>
                <a:ea typeface="Verdana" panose="020B0604030504040204" pitchFamily="34" charset="0"/>
                <a:cs typeface="Arial" panose="020B0604020202020204" pitchFamily="34" charset="0"/>
              </a:rPr>
              <a:t>Patientsäkerhet</a:t>
            </a:r>
            <a:endParaRPr kumimoji="0" lang="sv-SE" sz="2000" b="0" i="0" u="none" strike="noStrike" cap="none" normalizeH="0" baseline="0" dirty="0">
              <a:ln>
                <a:noFill/>
              </a:ln>
              <a:solidFill>
                <a:schemeClr val="bg1"/>
              </a:solidFill>
              <a:effectLst/>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37882610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2345A1-5154-2368-FE83-C81D16E2189F}"/>
              </a:ext>
            </a:extLst>
          </p:cNvPr>
          <p:cNvSpPr>
            <a:spLocks noGrp="1"/>
          </p:cNvSpPr>
          <p:nvPr>
            <p:ph type="title"/>
          </p:nvPr>
        </p:nvSpPr>
        <p:spPr/>
        <p:txBody>
          <a:bodyPr/>
          <a:lstStyle/>
          <a:p>
            <a:r>
              <a:rPr lang="sv-SE" dirty="0"/>
              <a:t>Efter resultatet</a:t>
            </a:r>
          </a:p>
        </p:txBody>
      </p:sp>
      <p:sp>
        <p:nvSpPr>
          <p:cNvPr id="3" name="Platshållare för innehåll 2">
            <a:extLst>
              <a:ext uri="{FF2B5EF4-FFF2-40B4-BE49-F238E27FC236}">
                <a16:creationId xmlns:a16="http://schemas.microsoft.com/office/drawing/2014/main" id="{BE0EBF51-3544-1699-8AA1-075310487DB2}"/>
              </a:ext>
            </a:extLst>
          </p:cNvPr>
          <p:cNvSpPr>
            <a:spLocks noGrp="1"/>
          </p:cNvSpPr>
          <p:nvPr>
            <p:ph sz="quarter" idx="13"/>
          </p:nvPr>
        </p:nvSpPr>
        <p:spPr/>
        <p:txBody>
          <a:bodyPr/>
          <a:lstStyle/>
          <a:p>
            <a:r>
              <a:rPr lang="sv-SE" dirty="0"/>
              <a:t>Vi funderar tillsammans över styrkor och förbättringsområden att fokusera på </a:t>
            </a:r>
          </a:p>
          <a:p>
            <a:r>
              <a:rPr lang="sv-SE" dirty="0"/>
              <a:t>Vi riskbedömer vilka åtgärder som behöver prioriteras </a:t>
            </a:r>
          </a:p>
          <a:p>
            <a:r>
              <a:rPr lang="sv-SE" dirty="0"/>
              <a:t>Vi tar gemensamt fram en handlingsplan/eller fortsätter på en påbörjad</a:t>
            </a:r>
          </a:p>
          <a:p>
            <a:r>
              <a:rPr lang="sv-SE" dirty="0"/>
              <a:t>Chefen följer upp arbetet med handlingsplanen och återkopplar till medarbetarna</a:t>
            </a:r>
          </a:p>
          <a:p>
            <a:endParaRPr lang="sv-SE" dirty="0"/>
          </a:p>
        </p:txBody>
      </p:sp>
      <p:sp>
        <p:nvSpPr>
          <p:cNvPr id="4" name="Platshållare för datum 3">
            <a:extLst>
              <a:ext uri="{FF2B5EF4-FFF2-40B4-BE49-F238E27FC236}">
                <a16:creationId xmlns:a16="http://schemas.microsoft.com/office/drawing/2014/main" id="{51A43A85-46D3-FE6F-FC52-FD4977652BEA}"/>
              </a:ext>
            </a:extLst>
          </p:cNvPr>
          <p:cNvSpPr>
            <a:spLocks noGrp="1"/>
          </p:cNvSpPr>
          <p:nvPr>
            <p:ph type="dt" sz="half" idx="14"/>
          </p:nvPr>
        </p:nvSpPr>
        <p:spPr/>
        <p:txBody>
          <a:bodyPr/>
          <a:lstStyle/>
          <a:p>
            <a:fld id="{094EC4B8-68CD-44A3-B172-19A87347D395}" type="datetime1">
              <a:rPr lang="sv-SE" smtClean="0"/>
              <a:t>2025-01-30</a:t>
            </a:fld>
            <a:endParaRPr lang="sv-SE"/>
          </a:p>
        </p:txBody>
      </p:sp>
    </p:spTree>
    <p:extLst>
      <p:ext uri="{BB962C8B-B14F-4D97-AF65-F5344CB8AC3E}">
        <p14:creationId xmlns:p14="http://schemas.microsoft.com/office/powerpoint/2010/main" val="25046836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571E4C0-78D3-7CAF-DD60-2E3A64D1741A}"/>
              </a:ext>
            </a:extLst>
          </p:cNvPr>
          <p:cNvSpPr>
            <a:spLocks noGrp="1"/>
          </p:cNvSpPr>
          <p:nvPr>
            <p:ph type="title"/>
          </p:nvPr>
        </p:nvSpPr>
        <p:spPr/>
        <p:txBody>
          <a:bodyPr/>
          <a:lstStyle/>
          <a:p>
            <a:r>
              <a:rPr lang="sv-SE" dirty="0"/>
              <a:t>Vem ska få svara på mätningen? </a:t>
            </a:r>
          </a:p>
        </p:txBody>
      </p:sp>
      <p:sp>
        <p:nvSpPr>
          <p:cNvPr id="3" name="Platshållare för innehåll 2">
            <a:extLst>
              <a:ext uri="{FF2B5EF4-FFF2-40B4-BE49-F238E27FC236}">
                <a16:creationId xmlns:a16="http://schemas.microsoft.com/office/drawing/2014/main" id="{D61EC258-F583-DCC0-4A8C-29605DFC18EB}"/>
              </a:ext>
            </a:extLst>
          </p:cNvPr>
          <p:cNvSpPr>
            <a:spLocks noGrp="1"/>
          </p:cNvSpPr>
          <p:nvPr>
            <p:ph sz="quarter" idx="13"/>
          </p:nvPr>
        </p:nvSpPr>
        <p:spPr/>
        <p:txBody>
          <a:bodyPr/>
          <a:lstStyle/>
          <a:p>
            <a:pPr marL="0" indent="0">
              <a:buNone/>
            </a:pPr>
            <a:r>
              <a:rPr lang="sv-SE" dirty="0">
                <a:solidFill>
                  <a:schemeClr val="bg1">
                    <a:lumMod val="65000"/>
                  </a:schemeClr>
                </a:solidFill>
              </a:rPr>
              <a:t>Här räknar du upp vilka som kommer delta i mätningen exempelvis</a:t>
            </a:r>
          </a:p>
          <a:p>
            <a:r>
              <a:rPr lang="sv-SE" dirty="0">
                <a:solidFill>
                  <a:schemeClr val="bg1">
                    <a:lumMod val="65000"/>
                  </a:schemeClr>
                </a:solidFill>
              </a:rPr>
              <a:t>Alla medarbetare på vår enhet/avdelning (inklusive/exklusive timavlönade)</a:t>
            </a:r>
          </a:p>
          <a:p>
            <a:r>
              <a:rPr lang="sv-SE" dirty="0">
                <a:solidFill>
                  <a:schemeClr val="bg1">
                    <a:lumMod val="65000"/>
                  </a:schemeClr>
                </a:solidFill>
              </a:rPr>
              <a:t>Alla inom en viss yrkeskategori</a:t>
            </a:r>
          </a:p>
          <a:p>
            <a:endParaRPr lang="sv-SE" dirty="0">
              <a:solidFill>
                <a:schemeClr val="bg1">
                  <a:lumMod val="65000"/>
                </a:schemeClr>
              </a:solidFill>
            </a:endParaRPr>
          </a:p>
          <a:p>
            <a:pPr marL="0" indent="0">
              <a:buNone/>
            </a:pPr>
            <a:endParaRPr lang="sv-SE" dirty="0">
              <a:solidFill>
                <a:schemeClr val="bg1">
                  <a:lumMod val="65000"/>
                </a:schemeClr>
              </a:solidFill>
            </a:endParaRPr>
          </a:p>
        </p:txBody>
      </p:sp>
      <p:sp>
        <p:nvSpPr>
          <p:cNvPr id="4" name="Platshållare för datum 3">
            <a:extLst>
              <a:ext uri="{FF2B5EF4-FFF2-40B4-BE49-F238E27FC236}">
                <a16:creationId xmlns:a16="http://schemas.microsoft.com/office/drawing/2014/main" id="{3C55FAE5-992F-13C5-55EA-E3F8D4A1FEEA}"/>
              </a:ext>
            </a:extLst>
          </p:cNvPr>
          <p:cNvSpPr>
            <a:spLocks noGrp="1"/>
          </p:cNvSpPr>
          <p:nvPr>
            <p:ph type="dt" sz="half" idx="14"/>
          </p:nvPr>
        </p:nvSpPr>
        <p:spPr/>
        <p:txBody>
          <a:bodyPr/>
          <a:lstStyle/>
          <a:p>
            <a:fld id="{094EC4B8-68CD-44A3-B172-19A87347D395}" type="datetime1">
              <a:rPr lang="sv-SE" smtClean="0"/>
              <a:t>2025-01-30</a:t>
            </a:fld>
            <a:endParaRPr lang="sv-SE"/>
          </a:p>
        </p:txBody>
      </p:sp>
    </p:spTree>
    <p:extLst>
      <p:ext uri="{BB962C8B-B14F-4D97-AF65-F5344CB8AC3E}">
        <p14:creationId xmlns:p14="http://schemas.microsoft.com/office/powerpoint/2010/main" val="40291502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FAC9469-08CD-BC4F-E4A6-B67897F51344}"/>
              </a:ext>
            </a:extLst>
          </p:cNvPr>
          <p:cNvSpPr>
            <a:spLocks noGrp="1"/>
          </p:cNvSpPr>
          <p:nvPr>
            <p:ph type="title"/>
          </p:nvPr>
        </p:nvSpPr>
        <p:spPr>
          <a:xfrm>
            <a:off x="856948" y="463413"/>
            <a:ext cx="5474304" cy="1047750"/>
          </a:xfrm>
        </p:spPr>
        <p:txBody>
          <a:bodyPr/>
          <a:lstStyle/>
          <a:p>
            <a:r>
              <a:rPr lang="sv-SE" dirty="0"/>
              <a:t>Här finns mer information</a:t>
            </a:r>
          </a:p>
        </p:txBody>
      </p:sp>
      <p:sp>
        <p:nvSpPr>
          <p:cNvPr id="3" name="Platshållare för innehåll 2">
            <a:extLst>
              <a:ext uri="{FF2B5EF4-FFF2-40B4-BE49-F238E27FC236}">
                <a16:creationId xmlns:a16="http://schemas.microsoft.com/office/drawing/2014/main" id="{E1D96A70-64E7-70B3-78D7-551D778F485A}"/>
              </a:ext>
            </a:extLst>
          </p:cNvPr>
          <p:cNvSpPr>
            <a:spLocks noGrp="1"/>
          </p:cNvSpPr>
          <p:nvPr>
            <p:ph sz="quarter" idx="14"/>
          </p:nvPr>
        </p:nvSpPr>
        <p:spPr>
          <a:xfrm>
            <a:off x="856948" y="2113722"/>
            <a:ext cx="5003800" cy="3756990"/>
          </a:xfrm>
        </p:spPr>
        <p:txBody>
          <a:bodyPr/>
          <a:lstStyle/>
          <a:p>
            <a:r>
              <a:rPr lang="sv-SE" dirty="0"/>
              <a:t>Stöd för att arbeta med mätningens genomförande </a:t>
            </a:r>
            <a:r>
              <a:rPr lang="sv-SE"/>
              <a:t>och resultat:</a:t>
            </a:r>
            <a:endParaRPr lang="sv-SE" dirty="0"/>
          </a:p>
          <a:p>
            <a:r>
              <a:rPr lang="sv-SE" dirty="0">
                <a:hlinkClick r:id="rId3"/>
              </a:rPr>
              <a:t>Guide - MAPS</a:t>
            </a:r>
            <a:endParaRPr lang="sv-SE" dirty="0"/>
          </a:p>
          <a:p>
            <a:r>
              <a:rPr lang="sv-SE" dirty="0"/>
              <a:t>Information om MAPS:</a:t>
            </a:r>
          </a:p>
          <a:p>
            <a:r>
              <a:rPr lang="sv-SE" dirty="0">
                <a:hlinkClick r:id="rId4"/>
              </a:rPr>
              <a:t>MAPS - Mätning av arbetsmiljö och patientsäkerhet</a:t>
            </a:r>
            <a:endParaRPr lang="sv-SE" dirty="0"/>
          </a:p>
        </p:txBody>
      </p:sp>
      <p:pic>
        <p:nvPicPr>
          <p:cNvPr id="7" name="Platshållare för bild 6" descr="En bild som visar utomhus, moln, himmel, person&#10;&#10;Automatiskt genererad beskrivning">
            <a:extLst>
              <a:ext uri="{FF2B5EF4-FFF2-40B4-BE49-F238E27FC236}">
                <a16:creationId xmlns:a16="http://schemas.microsoft.com/office/drawing/2014/main" id="{FDC4C113-6482-396A-1110-786B2E8E6592}"/>
              </a:ext>
            </a:extLst>
          </p:cNvPr>
          <p:cNvPicPr>
            <a:picLocks noGrp="1" noChangeAspect="1"/>
          </p:cNvPicPr>
          <p:nvPr>
            <p:ph type="pic" sz="quarter" idx="13"/>
          </p:nvPr>
        </p:nvPicPr>
        <p:blipFill rotWithShape="1">
          <a:blip r:embed="rId5">
            <a:extLst>
              <a:ext uri="{28A0092B-C50C-407E-A947-70E740481C1C}">
                <a14:useLocalDpi xmlns:a14="http://schemas.microsoft.com/office/drawing/2010/main" val="0"/>
              </a:ext>
            </a:extLst>
          </a:blip>
          <a:srcRect l="50550" t="31609" r="14199" b="4283"/>
          <a:stretch/>
        </p:blipFill>
        <p:spPr>
          <a:xfrm>
            <a:off x="6801696" y="380998"/>
            <a:ext cx="5002954" cy="6071396"/>
          </a:xfrm>
        </p:spPr>
      </p:pic>
      <p:sp>
        <p:nvSpPr>
          <p:cNvPr id="5" name="Platshållare för datum 4">
            <a:extLst>
              <a:ext uri="{FF2B5EF4-FFF2-40B4-BE49-F238E27FC236}">
                <a16:creationId xmlns:a16="http://schemas.microsoft.com/office/drawing/2014/main" id="{FFB38290-394B-91A5-89A8-53D83B9365C2}"/>
              </a:ext>
            </a:extLst>
          </p:cNvPr>
          <p:cNvSpPr>
            <a:spLocks noGrp="1"/>
          </p:cNvSpPr>
          <p:nvPr>
            <p:ph type="dt" sz="half" idx="15"/>
          </p:nvPr>
        </p:nvSpPr>
        <p:spPr/>
        <p:txBody>
          <a:bodyPr/>
          <a:lstStyle/>
          <a:p>
            <a:fld id="{B0743B6B-FC1D-4E5C-878B-68715B5874CD}" type="datetime1">
              <a:rPr lang="sv-SE" smtClean="0"/>
              <a:t>2025-01-30</a:t>
            </a:fld>
            <a:endParaRPr lang="sv-SE"/>
          </a:p>
        </p:txBody>
      </p:sp>
    </p:spTree>
    <p:extLst>
      <p:ext uri="{BB962C8B-B14F-4D97-AF65-F5344CB8AC3E}">
        <p14:creationId xmlns:p14="http://schemas.microsoft.com/office/powerpoint/2010/main" val="38235409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880D3025-C9FB-1672-95A2-D199E252BE2F}"/>
              </a:ext>
            </a:extLst>
          </p:cNvPr>
          <p:cNvSpPr>
            <a:spLocks noGrp="1"/>
          </p:cNvSpPr>
          <p:nvPr>
            <p:ph type="dt" sz="half" idx="10"/>
          </p:nvPr>
        </p:nvSpPr>
        <p:spPr/>
        <p:txBody>
          <a:bodyPr/>
          <a:lstStyle/>
          <a:p>
            <a:fld id="{F51BC1AE-12BE-46AC-9A20-CE9C845E4E47}" type="datetime1">
              <a:rPr lang="sv-SE" smtClean="0"/>
              <a:t>2025-01-30</a:t>
            </a:fld>
            <a:endParaRPr lang="sv-SE" dirty="0"/>
          </a:p>
        </p:txBody>
      </p:sp>
      <p:sp>
        <p:nvSpPr>
          <p:cNvPr id="3" name="Rubrik 2">
            <a:extLst>
              <a:ext uri="{FF2B5EF4-FFF2-40B4-BE49-F238E27FC236}">
                <a16:creationId xmlns:a16="http://schemas.microsoft.com/office/drawing/2014/main" id="{1AE72F34-CDF3-7C5D-43A1-0552294FA896}"/>
              </a:ext>
            </a:extLst>
          </p:cNvPr>
          <p:cNvSpPr>
            <a:spLocks noGrp="1"/>
          </p:cNvSpPr>
          <p:nvPr>
            <p:ph type="title"/>
          </p:nvPr>
        </p:nvSpPr>
        <p:spPr/>
        <p:txBody>
          <a:bodyPr/>
          <a:lstStyle/>
          <a:p>
            <a:r>
              <a:rPr lang="sv-SE" dirty="0"/>
              <a:t>Avslutning</a:t>
            </a:r>
          </a:p>
        </p:txBody>
      </p:sp>
    </p:spTree>
    <p:extLst>
      <p:ext uri="{BB962C8B-B14F-4D97-AF65-F5344CB8AC3E}">
        <p14:creationId xmlns:p14="http://schemas.microsoft.com/office/powerpoint/2010/main" val="3801270367"/>
      </p:ext>
    </p:extLst>
  </p:cSld>
  <p:clrMapOvr>
    <a:masterClrMapping/>
  </p:clrMapOvr>
</p:sld>
</file>

<file path=ppt/theme/theme1.xml><?xml version="1.0" encoding="utf-8"?>
<a:theme xmlns:a="http://schemas.openxmlformats.org/drawingml/2006/main" name="VGR">
  <a:themeElements>
    <a:clrScheme name="VGR_Grunden_Färg">
      <a:dk1>
        <a:sysClr val="windowText" lastClr="000000"/>
      </a:dk1>
      <a:lt1>
        <a:sysClr val="window" lastClr="FFFFFF"/>
      </a:lt1>
      <a:dk2>
        <a:srgbClr val="000000"/>
      </a:dk2>
      <a:lt2>
        <a:srgbClr val="E7E1DF"/>
      </a:lt2>
      <a:accent1>
        <a:srgbClr val="37474F"/>
      </a:accent1>
      <a:accent2>
        <a:srgbClr val="9575CD"/>
      </a:accent2>
      <a:accent3>
        <a:srgbClr val="A1887F"/>
      </a:accent3>
      <a:accent4>
        <a:srgbClr val="1A9FB3"/>
      </a:accent4>
      <a:accent5>
        <a:srgbClr val="ED5F8C"/>
      </a:accent5>
      <a:accent6>
        <a:srgbClr val="43A447"/>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resentation grå-rosa-grön" id="{6D6AEEEB-30EE-EB43-9A97-67DDBA796F09}" vid="{3F719864-F88E-A44F-8ADF-92F32415BEBC}"/>
    </a:ext>
  </a:extLst>
</a:theme>
</file>

<file path=ppt/theme/theme2.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Presentation grå-rosa-grön</Template>
  <TotalTime>137</TotalTime>
  <Words>644</Words>
  <Application>Microsoft Office PowerPoint</Application>
  <PresentationFormat>Bredbild</PresentationFormat>
  <Paragraphs>81</Paragraphs>
  <Slides>9</Slides>
  <Notes>9</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9</vt:i4>
      </vt:variant>
    </vt:vector>
  </HeadingPairs>
  <TitlesOfParts>
    <vt:vector size="13" baseType="lpstr">
      <vt:lpstr>Arial</vt:lpstr>
      <vt:lpstr>Calibri</vt:lpstr>
      <vt:lpstr>Verdana</vt:lpstr>
      <vt:lpstr>VGR</vt:lpstr>
      <vt:lpstr>Var med och påverka! Uppföljningsmätning av arbetsmiljön</vt:lpstr>
      <vt:lpstr>PowerPoint-presentation</vt:lpstr>
      <vt:lpstr>Vilka frågor kommer att ställas?</vt:lpstr>
      <vt:lpstr>Så här fungerar mätningen</vt:lpstr>
      <vt:lpstr>Ditt svar är viktigt – var med och påverka!</vt:lpstr>
      <vt:lpstr>Efter resultatet</vt:lpstr>
      <vt:lpstr>Vem ska få svara på mätningen? </vt:lpstr>
      <vt:lpstr>Här finns mer information</vt:lpstr>
      <vt:lpstr>Avslutning</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APT-material uppföljningsmätning</dc:title>
  <dc:creator>Camilla Nilsson</dc:creator>
  <keywords/>
  <lastModifiedBy>Camilla Ahlström</lastModifiedBy>
  <revision>3</revision>
  <dcterms:created xsi:type="dcterms:W3CDTF">2023-11-23T12:18:00.0000000Z</dcterms:created>
  <dcterms:modified xsi:type="dcterms:W3CDTF">2025-01-30T14:31:50.0000000Z</dcterms:modified>
  <category>puls- och uppföljnignsmätningar</category>
</coreProperties>
</file>