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5"/>
  </p:notesMasterIdLst>
  <p:handoutMasterIdLst>
    <p:handoutMasterId r:id="rId16"/>
  </p:handoutMasterIdLst>
  <p:sldIdLst>
    <p:sldId id="276" r:id="rId6"/>
    <p:sldId id="292" r:id="rId7"/>
    <p:sldId id="293" r:id="rId8"/>
    <p:sldId id="277" r:id="rId9"/>
    <p:sldId id="298" r:id="rId10"/>
    <p:sldId id="295" r:id="rId11"/>
    <p:sldId id="296" r:id="rId12"/>
    <p:sldId id="297" r:id="rId13"/>
    <p:sldId id="290" r:id="rId14"/>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DC2867-D24E-41A2-BF61-812C48AC4571}" v="1" dt="2025-01-30T14:31:42.886"/>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708" autoAdjust="0"/>
  </p:normalViewPr>
  <p:slideViewPr>
    <p:cSldViewPr snapToGrid="0">
      <p:cViewPr varScale="1">
        <p:scale>
          <a:sx n="86" d="100"/>
          <a:sy n="86" d="100"/>
        </p:scale>
        <p:origin x="1494"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viewProps" Target="viewProps.xml" Id="rId18" /><Relationship Type="http://schemas.microsoft.com/office/2016/11/relationships/changesInfo" Target="changesInfos/changesInfo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presProps" Target="presProps.xml" Id="rId17" /><Relationship Type="http://schemas.openxmlformats.org/officeDocument/2006/relationships/handoutMaster" Target="handoutMasters/handoutMaster1.xml" Id="rId16" /><Relationship Type="http://schemas.openxmlformats.org/officeDocument/2006/relationships/tableStyles" Target="tableStyles.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Master" Target="slideMasters/slideMaster1.xml" Id="rId5" /><Relationship Type="http://schemas.openxmlformats.org/officeDocument/2006/relationships/notesMaster" Target="notesMasters/notesMaster1.xml" Id="rId15" /><Relationship Type="http://schemas.openxmlformats.org/officeDocument/2006/relationships/slide" Target="slides/slide5.xml" Id="rId10" /><Relationship Type="http://schemas.openxmlformats.org/officeDocument/2006/relationships/theme" Target="theme/theme1.xml" Id="rId19" /><Relationship Type="http://schemas.openxmlformats.org/officeDocument/2006/relationships/slide" Target="slides/slide4.xml" Id="rId9" /><Relationship Type="http://schemas.openxmlformats.org/officeDocument/2006/relationships/slide" Target="slides/slide9.xml" Id="rId14" /><Relationship Type="http://schemas.microsoft.com/office/2015/10/relationships/revisionInfo" Target="revisionInfo.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la Nilsson" userId="23b3770c-8727-4483-8fa4-d4e2843fda96" providerId="ADAL" clId="{1DDF51C3-2258-465B-9CBC-B761CAB59504}"/>
    <pc:docChg chg="delSld modSld sldOrd">
      <pc:chgData name="Camilla Nilsson" userId="23b3770c-8727-4483-8fa4-d4e2843fda96" providerId="ADAL" clId="{1DDF51C3-2258-465B-9CBC-B761CAB59504}" dt="2024-02-02T14:44:32.321" v="22" actId="6549"/>
      <pc:docMkLst>
        <pc:docMk/>
      </pc:docMkLst>
      <pc:sldChg chg="ord">
        <pc:chgData name="Camilla Nilsson" userId="23b3770c-8727-4483-8fa4-d4e2843fda96" providerId="ADAL" clId="{1DDF51C3-2258-465B-9CBC-B761CAB59504}" dt="2024-02-02T14:42:22.542" v="1"/>
        <pc:sldMkLst>
          <pc:docMk/>
          <pc:sldMk cId="67797366" sldId="277"/>
        </pc:sldMkLst>
      </pc:sldChg>
      <pc:sldChg chg="del">
        <pc:chgData name="Camilla Nilsson" userId="23b3770c-8727-4483-8fa4-d4e2843fda96" providerId="ADAL" clId="{1DDF51C3-2258-465B-9CBC-B761CAB59504}" dt="2024-02-02T14:42:47.241" v="2" actId="47"/>
        <pc:sldMkLst>
          <pc:docMk/>
          <pc:sldMk cId="2657421341" sldId="294"/>
        </pc:sldMkLst>
      </pc:sldChg>
      <pc:sldChg chg="del">
        <pc:chgData name="Camilla Nilsson" userId="23b3770c-8727-4483-8fa4-d4e2843fda96" providerId="ADAL" clId="{1DDF51C3-2258-465B-9CBC-B761CAB59504}" dt="2024-02-02T14:43:46.122" v="7" actId="47"/>
        <pc:sldMkLst>
          <pc:docMk/>
          <pc:sldMk cId="2504683606" sldId="295"/>
        </pc:sldMkLst>
      </pc:sldChg>
      <pc:sldChg chg="modSp mod modNotesTx">
        <pc:chgData name="Camilla Nilsson" userId="23b3770c-8727-4483-8fa4-d4e2843fda96" providerId="ADAL" clId="{1DDF51C3-2258-465B-9CBC-B761CAB59504}" dt="2024-02-02T14:44:32.321" v="22" actId="6549"/>
        <pc:sldMkLst>
          <pc:docMk/>
          <pc:sldMk cId="4029150224" sldId="296"/>
        </pc:sldMkLst>
        <pc:spChg chg="mod">
          <ac:chgData name="Camilla Nilsson" userId="23b3770c-8727-4483-8fa4-d4e2843fda96" providerId="ADAL" clId="{1DDF51C3-2258-465B-9CBC-B761CAB59504}" dt="2024-02-02T14:44:23.868" v="13" actId="20577"/>
          <ac:spMkLst>
            <pc:docMk/>
            <pc:sldMk cId="4029150224" sldId="296"/>
            <ac:spMk id="2" creationId="{E571E4C0-78D3-7CAF-DD60-2E3A64D1741A}"/>
          </ac:spMkLst>
        </pc:spChg>
      </pc:sldChg>
      <pc:sldChg chg="modSp mod">
        <pc:chgData name="Camilla Nilsson" userId="23b3770c-8727-4483-8fa4-d4e2843fda96" providerId="ADAL" clId="{1DDF51C3-2258-465B-9CBC-B761CAB59504}" dt="2024-02-02T14:43:13.744" v="6" actId="1076"/>
        <pc:sldMkLst>
          <pc:docMk/>
          <pc:sldMk cId="3788261090" sldId="298"/>
        </pc:sldMkLst>
        <pc:spChg chg="mod">
          <ac:chgData name="Camilla Nilsson" userId="23b3770c-8727-4483-8fa4-d4e2843fda96" providerId="ADAL" clId="{1DDF51C3-2258-465B-9CBC-B761CAB59504}" dt="2024-02-02T14:43:10.833" v="5" actId="1076"/>
          <ac:spMkLst>
            <pc:docMk/>
            <pc:sldMk cId="3788261090" sldId="298"/>
            <ac:spMk id="2" creationId="{D253E41B-730D-3323-AD35-3C550BDCB6B9}"/>
          </ac:spMkLst>
        </pc:spChg>
        <pc:spChg chg="mod">
          <ac:chgData name="Camilla Nilsson" userId="23b3770c-8727-4483-8fa4-d4e2843fda96" providerId="ADAL" clId="{1DDF51C3-2258-465B-9CBC-B761CAB59504}" dt="2024-02-02T14:43:13.744" v="6" actId="1076"/>
          <ac:spMkLst>
            <pc:docMk/>
            <pc:sldMk cId="3788261090" sldId="298"/>
            <ac:spMk id="11" creationId="{70E36229-91F7-9846-286F-15E4B8CE638C}"/>
          </ac:spMkLst>
        </pc:spChg>
        <pc:spChg chg="mod">
          <ac:chgData name="Camilla Nilsson" userId="23b3770c-8727-4483-8fa4-d4e2843fda96" providerId="ADAL" clId="{1DDF51C3-2258-465B-9CBC-B761CAB59504}" dt="2024-02-02T14:43:00.216" v="3" actId="1076"/>
          <ac:spMkLst>
            <pc:docMk/>
            <pc:sldMk cId="3788261090" sldId="298"/>
            <ac:spMk id="13" creationId="{A35AA1D3-3188-B0FF-42ED-9A193601B911}"/>
          </ac:spMkLst>
        </pc:spChg>
      </pc:sldChg>
    </pc:docChg>
  </pc:docChgLst>
  <pc:docChgLst>
    <pc:chgData name="Camilla Ahlström" userId="23b3770c-8727-4483-8fa4-d4e2843fda96" providerId="ADAL" clId="{9ADC2867-D24E-41A2-BF61-812C48AC4571}"/>
    <pc:docChg chg="custSel modSld">
      <pc:chgData name="Camilla Ahlström" userId="23b3770c-8727-4483-8fa4-d4e2843fda96" providerId="ADAL" clId="{9ADC2867-D24E-41A2-BF61-812C48AC4571}" dt="2025-01-30T14:31:42.878" v="13" actId="20577"/>
      <pc:docMkLst>
        <pc:docMk/>
      </pc:docMkLst>
      <pc:sldChg chg="modSp mod">
        <pc:chgData name="Camilla Ahlström" userId="23b3770c-8727-4483-8fa4-d4e2843fda96" providerId="ADAL" clId="{9ADC2867-D24E-41A2-BF61-812C48AC4571}" dt="2025-01-30T14:31:42.878" v="13" actId="20577"/>
        <pc:sldMkLst>
          <pc:docMk/>
          <pc:sldMk cId="67797366" sldId="277"/>
        </pc:sldMkLst>
        <pc:spChg chg="mod">
          <ac:chgData name="Camilla Ahlström" userId="23b3770c-8727-4483-8fa4-d4e2843fda96" providerId="ADAL" clId="{9ADC2867-D24E-41A2-BF61-812C48AC4571}" dt="2025-01-30T14:31:42.878" v="13" actId="20577"/>
          <ac:spMkLst>
            <pc:docMk/>
            <pc:sldMk cId="67797366" sldId="277"/>
            <ac:spMk id="13" creationId="{C8299AC6-32FE-B2DF-788B-DAA9F59436C0}"/>
          </ac:spMkLst>
        </pc:spChg>
      </pc:sldChg>
    </pc:docChg>
  </pc:docChgLst>
  <pc:docChgLst>
    <pc:chgData name="Camilla Nilsson" userId="23b3770c-8727-4483-8fa4-d4e2843fda96" providerId="ADAL" clId="{91204F9E-DA45-413A-B732-9141B6735005}"/>
    <pc:docChg chg="custSel modSld">
      <pc:chgData name="Camilla Nilsson" userId="23b3770c-8727-4483-8fa4-d4e2843fda96" providerId="ADAL" clId="{91204F9E-DA45-413A-B732-9141B6735005}" dt="2024-02-28T07:18:08.236" v="38" actId="6549"/>
      <pc:docMkLst>
        <pc:docMk/>
      </pc:docMkLst>
      <pc:sldChg chg="modSp mod">
        <pc:chgData name="Camilla Nilsson" userId="23b3770c-8727-4483-8fa4-d4e2843fda96" providerId="ADAL" clId="{91204F9E-DA45-413A-B732-9141B6735005}" dt="2024-02-28T07:18:08.236" v="38" actId="6549"/>
        <pc:sldMkLst>
          <pc:docMk/>
          <pc:sldMk cId="3823540936" sldId="297"/>
        </pc:sldMkLst>
        <pc:spChg chg="mod">
          <ac:chgData name="Camilla Nilsson" userId="23b3770c-8727-4483-8fa4-d4e2843fda96" providerId="ADAL" clId="{91204F9E-DA45-413A-B732-9141B6735005}" dt="2024-02-28T07:18:08.236" v="38" actId="6549"/>
          <ac:spMkLst>
            <pc:docMk/>
            <pc:sldMk cId="3823540936" sldId="297"/>
            <ac:spMk id="3" creationId="{E1D96A70-64E7-70B3-78D7-551D778F485A}"/>
          </ac:spMkLst>
        </pc:spChg>
      </pc:sldChg>
    </pc:docChg>
  </pc:docChgLst>
  <pc:docChgLst>
    <pc:chgData name="Camilla Nilsson" userId="23b3770c-8727-4483-8fa4-d4e2843fda96" providerId="ADAL" clId="{8B7DF2D9-E5F8-4AB6-BD6C-42A5652356B5}"/>
    <pc:docChg chg="modSld">
      <pc:chgData name="Camilla Nilsson" userId="23b3770c-8727-4483-8fa4-d4e2843fda96" providerId="ADAL" clId="{8B7DF2D9-E5F8-4AB6-BD6C-42A5652356B5}" dt="2024-04-02T13:04:20.262" v="45" actId="20577"/>
      <pc:docMkLst>
        <pc:docMk/>
      </pc:docMkLst>
      <pc:sldChg chg="modSp mod">
        <pc:chgData name="Camilla Nilsson" userId="23b3770c-8727-4483-8fa4-d4e2843fda96" providerId="ADAL" clId="{8B7DF2D9-E5F8-4AB6-BD6C-42A5652356B5}" dt="2024-04-02T13:04:20.262" v="45" actId="20577"/>
        <pc:sldMkLst>
          <pc:docMk/>
          <pc:sldMk cId="3823540936" sldId="297"/>
        </pc:sldMkLst>
        <pc:spChg chg="mod">
          <ac:chgData name="Camilla Nilsson" userId="23b3770c-8727-4483-8fa4-d4e2843fda96" providerId="ADAL" clId="{8B7DF2D9-E5F8-4AB6-BD6C-42A5652356B5}" dt="2024-04-02T13:04:20.262" v="45" actId="20577"/>
          <ac:spMkLst>
            <pc:docMk/>
            <pc:sldMk cId="3823540936" sldId="297"/>
            <ac:spMk id="3" creationId="{E1D96A70-64E7-70B3-78D7-551D778F485A}"/>
          </ac:spMkLst>
        </pc:spChg>
      </pc:sldChg>
    </pc:docChg>
  </pc:docChgLst>
  <pc:docChgLst>
    <pc:chgData name="Camilla Nilsson" userId="23b3770c-8727-4483-8fa4-d4e2843fda96" providerId="ADAL" clId="{A715D1DB-9140-41F2-A7DE-761F0DDD7FAA}"/>
    <pc:docChg chg="delSld modSld sldOrd">
      <pc:chgData name="Camilla Nilsson" userId="23b3770c-8727-4483-8fa4-d4e2843fda96" providerId="ADAL" clId="{A715D1DB-9140-41F2-A7DE-761F0DDD7FAA}" dt="2023-11-30T10:48:41.878" v="2"/>
      <pc:docMkLst>
        <pc:docMk/>
      </pc:docMkLst>
      <pc:sldChg chg="del">
        <pc:chgData name="Camilla Nilsson" userId="23b3770c-8727-4483-8fa4-d4e2843fda96" providerId="ADAL" clId="{A715D1DB-9140-41F2-A7DE-761F0DDD7FAA}" dt="2023-11-24T12:45:25.929" v="0" actId="47"/>
        <pc:sldMkLst>
          <pc:docMk/>
          <pc:sldMk cId="740075938" sldId="293"/>
        </pc:sldMkLst>
      </pc:sldChg>
      <pc:sldChg chg="ord">
        <pc:chgData name="Camilla Nilsson" userId="23b3770c-8727-4483-8fa4-d4e2843fda96" providerId="ADAL" clId="{A715D1DB-9140-41F2-A7DE-761F0DDD7FAA}" dt="2023-11-30T10:48:41.878" v="2"/>
        <pc:sldMkLst>
          <pc:docMk/>
          <pc:sldMk cId="2657421341" sldId="29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2025-01-30</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2025-01-30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Snart kommer vi att genomföra en uppföljningsmätning på vår arbetsplats. </a:t>
            </a:r>
          </a:p>
          <a:p>
            <a:r>
              <a:rPr lang="sv-SE" dirty="0"/>
              <a:t>Uppföljningsmätningen är en del i vårt systematiska arbetsmiljöarbete och mäter hur vi upplever vår arbetsmiljö utifrån föreskriften organisatorisk och social arbetsmiljö.</a:t>
            </a:r>
          </a:p>
          <a:p>
            <a:r>
              <a:rPr lang="sv-SE" dirty="0"/>
              <a:t>Mätningen handlar om att få svar på hur arbetsmiljön upplevs för att kunna ge underlag för dialog om våra åtgärder och förbättringar har gett effekt och vad som eventuellt kan behöva förbättras ytterligare. </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3710520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En pulsmätning är en återkommande mätning som kan bestå av 1-6 frågor per mättillfälle. </a:t>
            </a:r>
          </a:p>
          <a:p>
            <a:r>
              <a:rPr lang="sv-SE" dirty="0"/>
              <a:t>Berätta om vilka frågor ni kommer att ha i er mätning och varför dessa är valda. </a:t>
            </a:r>
          </a:p>
          <a:p>
            <a:r>
              <a:rPr lang="sv-SE" dirty="0"/>
              <a:t>Frågorna är ett urval ifrån medarbetarundersökningens frågor.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a:p>
        </p:txBody>
      </p:sp>
    </p:spTree>
    <p:extLst>
      <p:ext uri="{BB962C8B-B14F-4D97-AF65-F5344CB8AC3E}">
        <p14:creationId xmlns:p14="http://schemas.microsoft.com/office/powerpoint/2010/main" val="2885098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Mätningen genomförs via MAPS (Mätning av Arbetsmiljö och Patientsäkerhet)</a:t>
            </a:r>
          </a:p>
          <a:p>
            <a:r>
              <a:rPr lang="sv-SE" dirty="0"/>
              <a:t>Medarbetare ska kunna svara på enkäten på arbetstid oavsett om man har egen dator eller ej. </a:t>
            </a:r>
          </a:p>
          <a:p>
            <a:r>
              <a:rPr lang="sv-SE" dirty="0"/>
              <a:t>Berätta om när mätningen startar och avslutas och hur många mättillfällen ni kommer att ha. </a:t>
            </a:r>
          </a:p>
          <a:p>
            <a:r>
              <a:rPr lang="sv-SE" dirty="0"/>
              <a:t>Medarbetarna kommer kunna följa resultatet via MAPS. </a:t>
            </a:r>
          </a:p>
          <a:p>
            <a:r>
              <a:rPr lang="sv-SE" dirty="0"/>
              <a:t>Det finns en särskild presentation för medarbetare om hur deras tillgång till resultatet kommer se ut. </a:t>
            </a:r>
          </a:p>
          <a:p>
            <a:r>
              <a:rPr lang="sv-SE" dirty="0"/>
              <a:t>När du svarar på mätningen innebär det att Västra Götalandsregionen behandlar personuppgifter som inhämtas från dig. All behandling av personuppgifter sker enligt gällande lagstiftning. </a:t>
            </a:r>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i="1" dirty="0"/>
              <a:t>Ta bort bubblan om patientsäkerhet om den inte är relevant. </a:t>
            </a:r>
          </a:p>
          <a:p>
            <a:r>
              <a:rPr lang="sv-SE" dirty="0"/>
              <a:t>Med hjälp av resultatet arbetar vi på vår arbetsplats tillsammans med att förbättra vår arbetsmiljö (och patientsäkerhet).</a:t>
            </a:r>
          </a:p>
          <a:p>
            <a:r>
              <a:rPr lang="sv-SE" dirty="0"/>
              <a:t>Ju fler som svarar, desto bättre underlag får vi för vårt förbättringsarbete. </a:t>
            </a:r>
          </a:p>
          <a:p>
            <a:endParaRPr lang="sv-SE" dirty="0"/>
          </a:p>
          <a:p>
            <a:endParaRPr lang="sv-SE" dirty="0"/>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2815297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0" dirty="0"/>
              <a:t>Vilka styrkor ser vi att vi har?</a:t>
            </a:r>
          </a:p>
          <a:p>
            <a:r>
              <a:rPr lang="sv-SE" b="0" dirty="0"/>
              <a:t>Vilka förbättringsområden ser vi?</a:t>
            </a:r>
          </a:p>
          <a:p>
            <a:r>
              <a:rPr lang="sv-SE" b="0" dirty="0"/>
              <a:t>Hur genomför vi en riskbedömning över vilka åtgärder som behöver prioriteras? </a:t>
            </a:r>
          </a:p>
          <a:p>
            <a:r>
              <a:rPr lang="sv-SE" dirty="0"/>
              <a:t>Vad är viktigt att tänka på när vi tar fram handlingsplaner? </a:t>
            </a:r>
          </a:p>
          <a:p>
            <a:r>
              <a:rPr lang="sv-SE" dirty="0"/>
              <a:t>Hur får vi till exempel till en dialog så att alla kommer till tals?</a:t>
            </a:r>
          </a:p>
          <a:p>
            <a:r>
              <a:rPr lang="sv-SE" dirty="0"/>
              <a:t>Vad är viktigt att tänka på när vi bestämmer oss för fokusområden/förbättringsområden?</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148622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Berätta vilka som </a:t>
            </a:r>
            <a:r>
              <a:rPr lang="sv-SE"/>
              <a:t>ska få </a:t>
            </a:r>
            <a:r>
              <a:rPr lang="sv-SE" dirty="0"/>
              <a:t>svara på mätningen, om det är alla på arbetsplatsen, om timavlönade är med eller ej eller om ni valt ut någon särskild yrkesgrupp. </a:t>
            </a:r>
          </a:p>
          <a:p>
            <a:r>
              <a:rPr lang="sv-SE" dirty="0"/>
              <a:t>När du svarar på pulsmätningen innebär det att Västra Götalandsregionen behandlar personuppgifter som inhämtas från dig. All behandling av personuppgifter sker enligt gällande lagstiftning. </a:t>
            </a: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1460832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HR finns också som stöd för ert arbete. </a:t>
            </a:r>
          </a:p>
        </p:txBody>
      </p:sp>
      <p:sp>
        <p:nvSpPr>
          <p:cNvPr id="4" name="Platshållare för bildnummer 3"/>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2726271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9</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CCDB49"/>
              </a:solidFill>
            </a:endParaRPr>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51676" y="37147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2025-01-30</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2025-01-30</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dirty="0"/>
              <a:t>Ange rubrik för tillgänglighet</a:t>
            </a:r>
            <a:endParaRPr lang="en-GB" dirty="0"/>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27953"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5"/>
          </a:solidFill>
        </p:spPr>
        <p:txBody>
          <a:bodyPr wrap="square">
            <a:noAutofit/>
          </a:bodyPr>
          <a:lstStyle>
            <a:lvl1pPr marL="0" indent="0">
              <a:buNone/>
              <a:defRPr/>
            </a:lvl1pPr>
          </a:lstStyle>
          <a:p>
            <a:r>
              <a:rPr lang="sv-SE"/>
              <a:t>Klicka på ikonen för att lägga till en bild</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rgbClr val="F7BB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0119"/>
            <a:ext cx="1422400" cy="1019175"/>
          </a:xfrm>
          <a:prstGeom prst="round1Rect">
            <a:avLst>
              <a:gd name="adj" fmla="val 50000"/>
            </a:avLst>
          </a:prstGeom>
          <a:solidFill>
            <a:srgbClr val="F7BBD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rgbClr val="FD5930"/>
              </a:solidFill>
            </a:endParaRPr>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2025-01-30</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2025-01-30</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solidFill>
                <a:schemeClr val="accent3"/>
              </a:solidFill>
            </a:endParaRPr>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2025-01-30</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2025-01-30</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rgbClr val="C0E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2025-01-30</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2025-01-30</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B811A044-0A2B-4335-A9C7-8233ACFF365B}" type="datetime1">
              <a:rPr lang="sv-SE" smtClean="0"/>
              <a:t>2025-01-30</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1788119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2025-01-30</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dirty="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2025-01-30</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55" r:id="rId7"/>
    <p:sldLayoutId id="2147483669"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maps.vgregion.s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vgregion.se/ov/guide-for-halso-och-arbetsmiljoarbete/guider/MAPS-matning-av-och-arbete-med-arbetsmiljo-och-patientsakerhet/"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5.jpg"/><Relationship Id="rId4" Type="http://schemas.openxmlformats.org/officeDocument/2006/relationships/hyperlink" Target="https://insidan.vgregion.se/forvaltningar/koncernkontoret/stod-och-tjanster/system-a-o/maps/"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dirty="0"/>
              <a:t>Var med och påverka!</a:t>
            </a:r>
            <a:br>
              <a:rPr lang="sv-SE" dirty="0"/>
            </a:br>
            <a:r>
              <a:rPr lang="sv-SE" sz="2400" dirty="0"/>
              <a:t>Uppföljningsmätning av arbetsmiljön</a:t>
            </a:r>
            <a:endParaRPr lang="sv-SE" dirty="0"/>
          </a:p>
        </p:txBody>
      </p:sp>
      <p:sp>
        <p:nvSpPr>
          <p:cNvPr id="13" name="Underrubrik 12">
            <a:extLst>
              <a:ext uri="{FF2B5EF4-FFF2-40B4-BE49-F238E27FC236}">
                <a16:creationId xmlns:a16="http://schemas.microsoft.com/office/drawing/2014/main" id="{CFFD01B9-2FC4-5050-C31F-8AEB6A2BB377}"/>
              </a:ext>
            </a:extLst>
          </p:cNvPr>
          <p:cNvSpPr>
            <a:spLocks noGrp="1"/>
          </p:cNvSpPr>
          <p:nvPr>
            <p:ph type="subTitle" idx="1"/>
          </p:nvPr>
        </p:nvSpPr>
        <p:spPr/>
        <p:txBody>
          <a:bodyPr/>
          <a:lstStyle/>
          <a:p>
            <a:r>
              <a:rPr lang="sv-SE" dirty="0"/>
              <a:t>APT-material inför uppföljningsmätning</a:t>
            </a:r>
          </a:p>
        </p:txBody>
      </p:sp>
      <p:pic>
        <p:nvPicPr>
          <p:cNvPr id="5" name="Platshållare för bild 4" descr="En bild som visar utomhus, moln, himmel, person&#10;&#10;Automatiskt genererad beskrivning">
            <a:extLst>
              <a:ext uri="{FF2B5EF4-FFF2-40B4-BE49-F238E27FC236}">
                <a16:creationId xmlns:a16="http://schemas.microsoft.com/office/drawing/2014/main" id="{E1ED72ED-F190-9C91-FDF7-FFFDD34EB5F9}"/>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3433" r="13781"/>
          <a:stretch/>
        </p:blipFill>
        <p:spPr>
          <a:xfrm>
            <a:off x="8927953" y="380998"/>
            <a:ext cx="2867819" cy="3048000"/>
          </a:xfrm>
        </p:spPr>
      </p:pic>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2025-01-30</a:t>
            </a:fld>
            <a:endParaRPr lang="sv-SE" dirty="0"/>
          </a:p>
        </p:txBody>
      </p:sp>
      <p:pic>
        <p:nvPicPr>
          <p:cNvPr id="4" name="Logo" descr="Logo: Västra Götalandsregionen">
            <a:extLst>
              <a:ext uri="{FF2B5EF4-FFF2-40B4-BE49-F238E27FC236}">
                <a16:creationId xmlns:a16="http://schemas.microsoft.com/office/drawing/2014/main" id="{5ABB1517-FC5F-F880-BA83-77C147603140}"/>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descr="En bild som visar utomhus, moln, himmel, person&#10;&#10;Automatiskt genererad beskrivning">
            <a:extLst>
              <a:ext uri="{FF2B5EF4-FFF2-40B4-BE49-F238E27FC236}">
                <a16:creationId xmlns:a16="http://schemas.microsoft.com/office/drawing/2014/main" id="{97D017AB-9CB7-7EAE-5B90-6589A4DAB5F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9974" b="9974"/>
          <a:stretch>
            <a:fillRect/>
          </a:stretch>
        </p:blipFill>
        <p:spPr/>
      </p:pic>
      <p:sp>
        <p:nvSpPr>
          <p:cNvPr id="3" name="Platshållare för datum 2">
            <a:extLst>
              <a:ext uri="{FF2B5EF4-FFF2-40B4-BE49-F238E27FC236}">
                <a16:creationId xmlns:a16="http://schemas.microsoft.com/office/drawing/2014/main" id="{14B893AB-B376-B6D2-780A-1BF449D34B75}"/>
              </a:ext>
            </a:extLst>
          </p:cNvPr>
          <p:cNvSpPr>
            <a:spLocks noGrp="1"/>
          </p:cNvSpPr>
          <p:nvPr>
            <p:ph type="dt" sz="half" idx="14"/>
          </p:nvPr>
        </p:nvSpPr>
        <p:spPr/>
        <p:txBody>
          <a:bodyPr/>
          <a:lstStyle/>
          <a:p>
            <a:fld id="{B811A044-0A2B-4335-A9C7-8233ACFF365B}" type="datetime1">
              <a:rPr lang="sv-SE" smtClean="0"/>
              <a:t>2025-01-30</a:t>
            </a:fld>
            <a:endParaRPr lang="sv-SE"/>
          </a:p>
        </p:txBody>
      </p:sp>
      <p:sp>
        <p:nvSpPr>
          <p:cNvPr id="6" name="Rubrik 1">
            <a:extLst>
              <a:ext uri="{FF2B5EF4-FFF2-40B4-BE49-F238E27FC236}">
                <a16:creationId xmlns:a16="http://schemas.microsoft.com/office/drawing/2014/main" id="{78E1AE76-4DDE-821A-2BDA-430F2C92CD0D}"/>
              </a:ext>
            </a:extLst>
          </p:cNvPr>
          <p:cNvSpPr txBox="1">
            <a:spLocks/>
          </p:cNvSpPr>
          <p:nvPr/>
        </p:nvSpPr>
        <p:spPr>
          <a:xfrm>
            <a:off x="3352106" y="903289"/>
            <a:ext cx="5487787" cy="856800"/>
          </a:xfrm>
          <a:prstGeom prst="rect">
            <a:avLst/>
          </a:prstGeom>
        </p:spPr>
        <p:txBody>
          <a:bodyPr anchor="ctr">
            <a:normAutofit fontScale="92500"/>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r>
              <a:rPr lang="sv-SE" sz="3100"/>
              <a:t>Tyck till om din arbetsmiljö!</a:t>
            </a:r>
            <a:endParaRPr lang="sv-SE" sz="3100" dirty="0"/>
          </a:p>
        </p:txBody>
      </p:sp>
    </p:spTree>
    <p:extLst>
      <p:ext uri="{BB962C8B-B14F-4D97-AF65-F5344CB8AC3E}">
        <p14:creationId xmlns:p14="http://schemas.microsoft.com/office/powerpoint/2010/main" val="197040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2D3C48-E79E-23D0-6490-8032E956D9A3}"/>
              </a:ext>
            </a:extLst>
          </p:cNvPr>
          <p:cNvSpPr>
            <a:spLocks noGrp="1"/>
          </p:cNvSpPr>
          <p:nvPr>
            <p:ph type="title"/>
          </p:nvPr>
        </p:nvSpPr>
        <p:spPr/>
        <p:txBody>
          <a:bodyPr/>
          <a:lstStyle/>
          <a:p>
            <a:r>
              <a:rPr lang="sv-SE" dirty="0"/>
              <a:t>Vilka frågor kommer att ställas?</a:t>
            </a:r>
          </a:p>
        </p:txBody>
      </p:sp>
      <p:sp>
        <p:nvSpPr>
          <p:cNvPr id="3" name="Platshållare för innehåll 2">
            <a:extLst>
              <a:ext uri="{FF2B5EF4-FFF2-40B4-BE49-F238E27FC236}">
                <a16:creationId xmlns:a16="http://schemas.microsoft.com/office/drawing/2014/main" id="{A6B22095-5D43-DF28-610A-4798E0571399}"/>
              </a:ext>
            </a:extLst>
          </p:cNvPr>
          <p:cNvSpPr>
            <a:spLocks noGrp="1"/>
          </p:cNvSpPr>
          <p:nvPr>
            <p:ph sz="quarter" idx="14"/>
          </p:nvPr>
        </p:nvSpPr>
        <p:spPr/>
        <p:txBody>
          <a:bodyPr/>
          <a:lstStyle/>
          <a:p>
            <a:pPr marL="342900" indent="-342900">
              <a:buFont typeface="Arial" panose="020B0604020202020204" pitchFamily="34" charset="0"/>
              <a:buChar char="•"/>
            </a:pPr>
            <a:r>
              <a:rPr lang="sv-SE" sz="2000" dirty="0"/>
              <a:t>Undersökningen består av </a:t>
            </a:r>
            <a:r>
              <a:rPr lang="sv-SE" sz="2000" dirty="0">
                <a:solidFill>
                  <a:schemeClr val="bg1">
                    <a:lumMod val="65000"/>
                  </a:schemeClr>
                </a:solidFill>
              </a:rPr>
              <a:t>x</a:t>
            </a:r>
            <a:r>
              <a:rPr lang="sv-SE" sz="2000" dirty="0"/>
              <a:t> frågor och det tar ungefär 5</a:t>
            </a:r>
            <a:r>
              <a:rPr lang="sv-SE" sz="2000" dirty="0">
                <a:solidFill>
                  <a:schemeClr val="bg1">
                    <a:lumMod val="65000"/>
                  </a:schemeClr>
                </a:solidFill>
              </a:rPr>
              <a:t> </a:t>
            </a:r>
            <a:r>
              <a:rPr lang="sv-SE" sz="2000" dirty="0"/>
              <a:t>minuter att svara</a:t>
            </a:r>
            <a:endParaRPr lang="sv-SE" sz="2000" dirty="0">
              <a:solidFill>
                <a:schemeClr val="bg1">
                  <a:lumMod val="65000"/>
                </a:schemeClr>
              </a:solidFill>
            </a:endParaRPr>
          </a:p>
          <a:p>
            <a:pPr marL="342900" indent="-342900">
              <a:buFont typeface="Arial" panose="020B0604020202020204" pitchFamily="34" charset="0"/>
              <a:buChar char="•"/>
            </a:pPr>
            <a:r>
              <a:rPr lang="sv-SE" sz="2000" dirty="0"/>
              <a:t>Dessa frågor kommer att ställas:</a:t>
            </a:r>
          </a:p>
          <a:p>
            <a:pPr marL="876300" lvl="1" indent="-342900">
              <a:buFont typeface="Arial" panose="020B0604020202020204" pitchFamily="34" charset="0"/>
              <a:buChar char="•"/>
            </a:pPr>
            <a:r>
              <a:rPr lang="sv-SE" sz="1800" dirty="0">
                <a:solidFill>
                  <a:schemeClr val="bg1">
                    <a:lumMod val="65000"/>
                  </a:schemeClr>
                </a:solidFill>
              </a:rPr>
              <a:t>Fyll i en lista med vilka frågor som ni kommer ha med i er mätning.</a:t>
            </a:r>
          </a:p>
          <a:p>
            <a:pPr marL="342900" indent="-342900">
              <a:buFont typeface="Arial" panose="020B0604020202020204" pitchFamily="34" charset="0"/>
              <a:buChar char="•"/>
            </a:pPr>
            <a:r>
              <a:rPr lang="sv-SE" sz="2000" dirty="0"/>
              <a:t>Syftet med mätningen är att </a:t>
            </a:r>
            <a:r>
              <a:rPr lang="sv-SE" sz="2000" dirty="0">
                <a:solidFill>
                  <a:schemeClr val="bg1">
                    <a:lumMod val="65000"/>
                  </a:schemeClr>
                </a:solidFill>
              </a:rPr>
              <a:t>xx </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01E21CF5-5636-AABE-4537-D693CB7A81D8}"/>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26694" t="331" r="18318" b="-331"/>
          <a:stretch/>
        </p:blipFill>
        <p:spPr>
          <a:xfrm>
            <a:off x="6801696" y="380998"/>
            <a:ext cx="5002954" cy="6071396"/>
          </a:xfrm>
        </p:spPr>
      </p:pic>
      <p:sp>
        <p:nvSpPr>
          <p:cNvPr id="5" name="Platshållare för datum 4">
            <a:extLst>
              <a:ext uri="{FF2B5EF4-FFF2-40B4-BE49-F238E27FC236}">
                <a16:creationId xmlns:a16="http://schemas.microsoft.com/office/drawing/2014/main" id="{F2637349-5DFE-FAD8-25DB-49246D32D6DD}"/>
              </a:ext>
            </a:extLst>
          </p:cNvPr>
          <p:cNvSpPr>
            <a:spLocks noGrp="1"/>
          </p:cNvSpPr>
          <p:nvPr>
            <p:ph type="dt" sz="half" idx="15"/>
          </p:nvPr>
        </p:nvSpPr>
        <p:spPr/>
        <p:txBody>
          <a:bodyPr/>
          <a:lstStyle/>
          <a:p>
            <a:fld id="{B0743B6B-FC1D-4E5C-878B-68715B5874CD}" type="datetime1">
              <a:rPr lang="sv-SE" smtClean="0"/>
              <a:t>2025-01-30</a:t>
            </a:fld>
            <a:endParaRPr lang="sv-SE"/>
          </a:p>
        </p:txBody>
      </p:sp>
    </p:spTree>
    <p:extLst>
      <p:ext uri="{BB962C8B-B14F-4D97-AF65-F5344CB8AC3E}">
        <p14:creationId xmlns:p14="http://schemas.microsoft.com/office/powerpoint/2010/main" val="740075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r>
              <a:rPr lang="sv-SE" dirty="0"/>
              <a:t>Så här fungerar mätningen</a:t>
            </a:r>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pPr marL="360045" indent="-360045">
              <a:lnSpc>
                <a:spcPct val="100000"/>
              </a:lnSpc>
            </a:pPr>
            <a:r>
              <a:rPr lang="sv-SE" sz="2000" dirty="0"/>
              <a:t>Webbenkät via nya verktyget MAPS</a:t>
            </a:r>
          </a:p>
          <a:p>
            <a:pPr marL="360045" indent="-360045">
              <a:lnSpc>
                <a:spcPct val="100000"/>
              </a:lnSpc>
            </a:pPr>
            <a:r>
              <a:rPr lang="sv-SE" sz="2000" dirty="0"/>
              <a:t>Svara på arbetstid</a:t>
            </a:r>
          </a:p>
          <a:p>
            <a:pPr marL="360045" indent="-360045">
              <a:lnSpc>
                <a:spcPct val="100000"/>
              </a:lnSpc>
            </a:pPr>
            <a:r>
              <a:rPr lang="sv-SE" sz="2000" dirty="0"/>
              <a:t>Mätningen genomförs via mejlutskick </a:t>
            </a:r>
          </a:p>
          <a:p>
            <a:pPr marL="360045" indent="-360045">
              <a:lnSpc>
                <a:spcPct val="100000"/>
              </a:lnSpc>
            </a:pPr>
            <a:r>
              <a:rPr lang="sv-SE" sz="2000" dirty="0">
                <a:cs typeface="Calibri"/>
              </a:rPr>
              <a:t>Mätningen kommer att starta </a:t>
            </a:r>
            <a:r>
              <a:rPr lang="sv-SE" sz="2000" dirty="0">
                <a:solidFill>
                  <a:schemeClr val="bg1">
                    <a:lumMod val="65000"/>
                  </a:schemeClr>
                </a:solidFill>
                <a:cs typeface="Calibri"/>
              </a:rPr>
              <a:t>datum månad </a:t>
            </a:r>
            <a:r>
              <a:rPr lang="sv-SE" sz="2000" dirty="0">
                <a:cs typeface="Calibri"/>
              </a:rPr>
              <a:t>och kommer avslutas </a:t>
            </a:r>
            <a:r>
              <a:rPr lang="sv-SE" sz="2000" dirty="0">
                <a:solidFill>
                  <a:schemeClr val="bg1">
                    <a:lumMod val="65000"/>
                  </a:schemeClr>
                </a:solidFill>
                <a:cs typeface="Calibri"/>
              </a:rPr>
              <a:t>datum och månad</a:t>
            </a:r>
            <a:r>
              <a:rPr lang="sv-SE" sz="2000" dirty="0">
                <a:cs typeface="Calibri"/>
              </a:rPr>
              <a:t>. </a:t>
            </a:r>
          </a:p>
          <a:p>
            <a:pPr marL="360045" indent="-360045">
              <a:lnSpc>
                <a:spcPct val="100000"/>
              </a:lnSpc>
            </a:pPr>
            <a:r>
              <a:rPr lang="sv-SE" sz="2000" dirty="0"/>
              <a:t>Påminnelser kommer också att skickas ut via mejl</a:t>
            </a:r>
          </a:p>
          <a:p>
            <a:pPr marL="360045" indent="-360045">
              <a:lnSpc>
                <a:spcPct val="100000"/>
              </a:lnSpc>
            </a:pPr>
            <a:r>
              <a:rPr lang="sv-SE" sz="2000" dirty="0">
                <a:cs typeface="Calibri"/>
              </a:rPr>
              <a:t>Som medarbetare kan du ta del av resultatet i </a:t>
            </a:r>
            <a:r>
              <a:rPr lang="sv-SE" sz="2000">
                <a:cs typeface="Calibri"/>
              </a:rPr>
              <a:t>MAPS </a:t>
            </a:r>
            <a:r>
              <a:rPr lang="sv-SE" sz="2000">
                <a:cs typeface="Calibri"/>
                <a:hlinkClick r:id="rId3"/>
              </a:rPr>
              <a:t>https://maps.vgregion.se/</a:t>
            </a:r>
            <a:r>
              <a:rPr lang="sv-SE" sz="2000">
                <a:cs typeface="Calibri"/>
              </a:rPr>
              <a:t> </a:t>
            </a:r>
            <a:endParaRPr lang="sv-SE" sz="2000" dirty="0">
              <a:cs typeface="Calibri"/>
            </a:endParaRPr>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2025-01-30</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58CB769-675D-8620-AE4D-D59617A043D8}"/>
              </a:ext>
            </a:extLst>
          </p:cNvPr>
          <p:cNvSpPr>
            <a:spLocks noGrp="1"/>
          </p:cNvSpPr>
          <p:nvPr>
            <p:ph type="title"/>
          </p:nvPr>
        </p:nvSpPr>
        <p:spPr>
          <a:xfrm>
            <a:off x="1100667" y="425716"/>
            <a:ext cx="4995333" cy="1047750"/>
          </a:xfrm>
        </p:spPr>
        <p:txBody>
          <a:bodyPr/>
          <a:lstStyle/>
          <a:p>
            <a:r>
              <a:rPr lang="sv-SE" dirty="0"/>
              <a:t>Ditt svar är viktigt – var med och påverka!</a:t>
            </a:r>
          </a:p>
        </p:txBody>
      </p:sp>
      <p:pic>
        <p:nvPicPr>
          <p:cNvPr id="7" name="Platshållare för bild 6" descr="En bild som visar utomhus, moln, himmel, person&#10;&#10;Automatiskt genererad beskrivning">
            <a:extLst>
              <a:ext uri="{FF2B5EF4-FFF2-40B4-BE49-F238E27FC236}">
                <a16:creationId xmlns:a16="http://schemas.microsoft.com/office/drawing/2014/main" id="{8FF45CC3-DFA9-10EF-CDB3-E7B9761E8651}"/>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56" t="-682" r="49129" b="8097"/>
          <a:stretch/>
        </p:blipFill>
        <p:spPr>
          <a:xfrm>
            <a:off x="6801696" y="380998"/>
            <a:ext cx="5002954" cy="6071396"/>
          </a:xfrm>
          <a:noFill/>
        </p:spPr>
      </p:pic>
      <p:sp>
        <p:nvSpPr>
          <p:cNvPr id="5" name="Platshållare för datum 4">
            <a:extLst>
              <a:ext uri="{FF2B5EF4-FFF2-40B4-BE49-F238E27FC236}">
                <a16:creationId xmlns:a16="http://schemas.microsoft.com/office/drawing/2014/main" id="{FD7AD3D4-5B42-BE8D-5334-CC396D803334}"/>
              </a:ext>
            </a:extLst>
          </p:cNvPr>
          <p:cNvSpPr>
            <a:spLocks noGrp="1"/>
          </p:cNvSpPr>
          <p:nvPr>
            <p:ph type="dt" sz="half" idx="15"/>
          </p:nvPr>
        </p:nvSpPr>
        <p:spPr>
          <a:xfrm>
            <a:off x="10901363" y="136525"/>
            <a:ext cx="908050" cy="141687"/>
          </a:xfrm>
        </p:spPr>
        <p:txBody>
          <a:bodyPr anchor="ctr">
            <a:normAutofit/>
          </a:bodyPr>
          <a:lstStyle/>
          <a:p>
            <a:pPr>
              <a:spcAft>
                <a:spcPts val="600"/>
              </a:spcAft>
            </a:pPr>
            <a:fld id="{B0743B6B-FC1D-4E5C-878B-68715B5874CD}" type="datetime1">
              <a:rPr lang="sv-SE" smtClean="0"/>
              <a:pPr>
                <a:spcAft>
                  <a:spcPts val="600"/>
                </a:spcAft>
              </a:pPr>
              <a:t>2025-01-30</a:t>
            </a:fld>
            <a:endParaRPr lang="sv-SE"/>
          </a:p>
        </p:txBody>
      </p:sp>
      <p:sp>
        <p:nvSpPr>
          <p:cNvPr id="8" name="Platshållare för text 8">
            <a:extLst>
              <a:ext uri="{FF2B5EF4-FFF2-40B4-BE49-F238E27FC236}">
                <a16:creationId xmlns:a16="http://schemas.microsoft.com/office/drawing/2014/main" id="{D4771C41-3843-8D01-8F53-CDE9A123D3D4}"/>
              </a:ext>
            </a:extLst>
          </p:cNvPr>
          <p:cNvSpPr txBox="1">
            <a:spLocks/>
          </p:cNvSpPr>
          <p:nvPr/>
        </p:nvSpPr>
        <p:spPr>
          <a:xfrm>
            <a:off x="407422" y="3580686"/>
            <a:ext cx="1445675" cy="436960"/>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buFont typeface="Verdana" panose="020B0604030504040204" pitchFamily="34" charset="0"/>
              <a:buNone/>
            </a:pPr>
            <a:r>
              <a:rPr lang="sv-SE" sz="1800" dirty="0"/>
              <a:t>Säg vad du tycker</a:t>
            </a:r>
          </a:p>
        </p:txBody>
      </p:sp>
      <p:sp>
        <p:nvSpPr>
          <p:cNvPr id="9" name="textruta 8">
            <a:extLst>
              <a:ext uri="{FF2B5EF4-FFF2-40B4-BE49-F238E27FC236}">
                <a16:creationId xmlns:a16="http://schemas.microsoft.com/office/drawing/2014/main" id="{6F3CDA81-60BC-2612-F898-A298F2A28CCB}"/>
              </a:ext>
            </a:extLst>
          </p:cNvPr>
          <p:cNvSpPr txBox="1"/>
          <p:nvPr/>
        </p:nvSpPr>
        <p:spPr>
          <a:xfrm>
            <a:off x="4493949" y="3572941"/>
            <a:ext cx="1903534" cy="923330"/>
          </a:xfrm>
          <a:prstGeom prst="rect">
            <a:avLst/>
          </a:prstGeom>
          <a:noFill/>
        </p:spPr>
        <p:txBody>
          <a:bodyPr wrap="none" rtlCol="0">
            <a:spAutoFit/>
          </a:bodyPr>
          <a:lstStyle/>
          <a:p>
            <a:r>
              <a:rPr lang="sv-SE" sz="1800" dirty="0"/>
              <a:t>Underlag för </a:t>
            </a:r>
          </a:p>
          <a:p>
            <a:r>
              <a:rPr lang="sv-SE" sz="1800" dirty="0"/>
              <a:t>systematiskt </a:t>
            </a:r>
          </a:p>
          <a:p>
            <a:r>
              <a:rPr lang="sv-SE" sz="1800" dirty="0"/>
              <a:t>förbättringsarbete</a:t>
            </a:r>
          </a:p>
        </p:txBody>
      </p:sp>
      <p:sp>
        <p:nvSpPr>
          <p:cNvPr id="10" name="Uppåtböjd 13">
            <a:extLst>
              <a:ext uri="{FF2B5EF4-FFF2-40B4-BE49-F238E27FC236}">
                <a16:creationId xmlns:a16="http://schemas.microsoft.com/office/drawing/2014/main" id="{0925EA75-C165-DA3E-37A5-AC61845F218F}"/>
              </a:ext>
            </a:extLst>
          </p:cNvPr>
          <p:cNvSpPr/>
          <p:nvPr/>
        </p:nvSpPr>
        <p:spPr bwMode="auto">
          <a:xfrm>
            <a:off x="847071" y="4473733"/>
            <a:ext cx="4786488" cy="1340933"/>
          </a:xfrm>
          <a:prstGeom prst="curvedUp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lang="sv-SE" sz="1500" dirty="0" err="1">
              <a:solidFill>
                <a:schemeClr val="bg1"/>
              </a:solidFill>
              <a:latin typeface="Arial" panose="020B0604020202020204" pitchFamily="34" charset="0"/>
            </a:endParaRPr>
          </a:p>
        </p:txBody>
      </p:sp>
      <p:sp>
        <p:nvSpPr>
          <p:cNvPr id="11" name="Ellips 10">
            <a:extLst>
              <a:ext uri="{FF2B5EF4-FFF2-40B4-BE49-F238E27FC236}">
                <a16:creationId xmlns:a16="http://schemas.microsoft.com/office/drawing/2014/main" id="{70E36229-91F7-9846-286F-15E4B8CE638C}"/>
              </a:ext>
            </a:extLst>
          </p:cNvPr>
          <p:cNvSpPr/>
          <p:nvPr/>
        </p:nvSpPr>
        <p:spPr bwMode="auto">
          <a:xfrm>
            <a:off x="2077605" y="3199981"/>
            <a:ext cx="2311147" cy="1194952"/>
          </a:xfrm>
          <a:prstGeom prst="ellipse">
            <a:avLst/>
          </a:prstGeom>
          <a:solidFill>
            <a:schemeClr val="accent5">
              <a:lumMod val="7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dirty="0">
                <a:solidFill>
                  <a:schemeClr val="bg1"/>
                </a:solidFill>
                <a:latin typeface="Arial" panose="020B0604020202020204" pitchFamily="34" charset="0"/>
                <a:ea typeface="Verdana" panose="020B0604030504040204" pitchFamily="34" charset="0"/>
                <a:cs typeface="Arial" panose="020B0604020202020204" pitchFamily="34" charset="0"/>
              </a:rPr>
              <a:t>Verksamhet</a:t>
            </a:r>
            <a:endParaRPr kumimoji="0" lang="sv-SE" sz="2000" b="0" i="0" u="none" strike="noStrike" cap="none" normalizeH="0" baseline="0" dirty="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3" name="Ellips 12">
            <a:extLst>
              <a:ext uri="{FF2B5EF4-FFF2-40B4-BE49-F238E27FC236}">
                <a16:creationId xmlns:a16="http://schemas.microsoft.com/office/drawing/2014/main" id="{A35AA1D3-3188-B0FF-42ED-9A193601B911}"/>
              </a:ext>
            </a:extLst>
          </p:cNvPr>
          <p:cNvSpPr/>
          <p:nvPr/>
        </p:nvSpPr>
        <p:spPr bwMode="auto">
          <a:xfrm>
            <a:off x="1100667" y="2384267"/>
            <a:ext cx="2111022" cy="134093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dirty="0">
                <a:solidFill>
                  <a:schemeClr val="bg1"/>
                </a:solidFill>
                <a:latin typeface="Arial" panose="020B0604020202020204" pitchFamily="34" charset="0"/>
                <a:ea typeface="Verdana" panose="020B0604030504040204" pitchFamily="34" charset="0"/>
                <a:cs typeface="Arial" panose="020B0604020202020204" pitchFamily="34" charset="0"/>
              </a:rPr>
              <a:t>Arbetsmiljö</a:t>
            </a:r>
            <a:endParaRPr kumimoji="0" lang="sv-SE" sz="2000" b="0" i="0" u="none" strike="noStrike" cap="none" normalizeH="0" baseline="0" dirty="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2" name="Ellips 1">
            <a:extLst>
              <a:ext uri="{FF2B5EF4-FFF2-40B4-BE49-F238E27FC236}">
                <a16:creationId xmlns:a16="http://schemas.microsoft.com/office/drawing/2014/main" id="{D253E41B-730D-3323-AD35-3C550BDCB6B9}"/>
              </a:ext>
            </a:extLst>
          </p:cNvPr>
          <p:cNvSpPr/>
          <p:nvPr/>
        </p:nvSpPr>
        <p:spPr bwMode="auto">
          <a:xfrm>
            <a:off x="2895491" y="2385734"/>
            <a:ext cx="3088319" cy="1194952"/>
          </a:xfrm>
          <a:prstGeom prst="ellipse">
            <a:avLst/>
          </a:prstGeom>
          <a:solidFill>
            <a:schemeClr val="bg2">
              <a:lumMod val="90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sv-SE" sz="2000" dirty="0">
                <a:solidFill>
                  <a:schemeClr val="bg1"/>
                </a:solidFill>
                <a:latin typeface="Arial" panose="020B0604020202020204" pitchFamily="34" charset="0"/>
                <a:ea typeface="Verdana" panose="020B0604030504040204" pitchFamily="34" charset="0"/>
                <a:cs typeface="Arial" panose="020B0604020202020204" pitchFamily="34" charset="0"/>
              </a:rPr>
              <a:t>Patientsäkerhet</a:t>
            </a:r>
            <a:endParaRPr kumimoji="0" lang="sv-SE" sz="2000" b="0" i="0" u="none" strike="noStrike" cap="none" normalizeH="0" baseline="0" dirty="0">
              <a:ln>
                <a:noFill/>
              </a:ln>
              <a:solidFill>
                <a:schemeClr val="bg1"/>
              </a:solidFill>
              <a:effectLst/>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788261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2345A1-5154-2368-FE83-C81D16E2189F}"/>
              </a:ext>
            </a:extLst>
          </p:cNvPr>
          <p:cNvSpPr>
            <a:spLocks noGrp="1"/>
          </p:cNvSpPr>
          <p:nvPr>
            <p:ph type="title"/>
          </p:nvPr>
        </p:nvSpPr>
        <p:spPr/>
        <p:txBody>
          <a:bodyPr/>
          <a:lstStyle/>
          <a:p>
            <a:r>
              <a:rPr lang="sv-SE" dirty="0"/>
              <a:t>Efter resultatet</a:t>
            </a:r>
          </a:p>
        </p:txBody>
      </p:sp>
      <p:sp>
        <p:nvSpPr>
          <p:cNvPr id="3" name="Platshållare för innehåll 2">
            <a:extLst>
              <a:ext uri="{FF2B5EF4-FFF2-40B4-BE49-F238E27FC236}">
                <a16:creationId xmlns:a16="http://schemas.microsoft.com/office/drawing/2014/main" id="{BE0EBF51-3544-1699-8AA1-075310487DB2}"/>
              </a:ext>
            </a:extLst>
          </p:cNvPr>
          <p:cNvSpPr>
            <a:spLocks noGrp="1"/>
          </p:cNvSpPr>
          <p:nvPr>
            <p:ph sz="quarter" idx="13"/>
          </p:nvPr>
        </p:nvSpPr>
        <p:spPr/>
        <p:txBody>
          <a:bodyPr/>
          <a:lstStyle/>
          <a:p>
            <a:r>
              <a:rPr lang="sv-SE" dirty="0"/>
              <a:t>Vi funderar tillsammans över styrkor och förbättringsområden att fokusera på </a:t>
            </a:r>
          </a:p>
          <a:p>
            <a:r>
              <a:rPr lang="sv-SE" dirty="0"/>
              <a:t>Vi riskbedömer vilka åtgärder som behöver prioriteras </a:t>
            </a:r>
          </a:p>
          <a:p>
            <a:r>
              <a:rPr lang="sv-SE" dirty="0"/>
              <a:t>Vi tar gemensamt fram en handlingsplan/eller fortsätter på en påbörjad</a:t>
            </a:r>
          </a:p>
          <a:p>
            <a:r>
              <a:rPr lang="sv-SE" dirty="0"/>
              <a:t>Chefen följer upp arbetet med handlingsplanen och återkopplar till medarbetarna</a:t>
            </a:r>
          </a:p>
          <a:p>
            <a:endParaRPr lang="sv-SE" dirty="0"/>
          </a:p>
        </p:txBody>
      </p:sp>
      <p:sp>
        <p:nvSpPr>
          <p:cNvPr id="4" name="Platshållare för datum 3">
            <a:extLst>
              <a:ext uri="{FF2B5EF4-FFF2-40B4-BE49-F238E27FC236}">
                <a16:creationId xmlns:a16="http://schemas.microsoft.com/office/drawing/2014/main" id="{51A43A85-46D3-FE6F-FC52-FD4977652BEA}"/>
              </a:ext>
            </a:extLst>
          </p:cNvPr>
          <p:cNvSpPr>
            <a:spLocks noGrp="1"/>
          </p:cNvSpPr>
          <p:nvPr>
            <p:ph type="dt" sz="half" idx="14"/>
          </p:nvPr>
        </p:nvSpPr>
        <p:spPr/>
        <p:txBody>
          <a:bodyPr/>
          <a:lstStyle/>
          <a:p>
            <a:fld id="{094EC4B8-68CD-44A3-B172-19A87347D395}" type="datetime1">
              <a:rPr lang="sv-SE" smtClean="0"/>
              <a:t>2025-01-30</a:t>
            </a:fld>
            <a:endParaRPr lang="sv-SE"/>
          </a:p>
        </p:txBody>
      </p:sp>
    </p:spTree>
    <p:extLst>
      <p:ext uri="{BB962C8B-B14F-4D97-AF65-F5344CB8AC3E}">
        <p14:creationId xmlns:p14="http://schemas.microsoft.com/office/powerpoint/2010/main" val="250468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71E4C0-78D3-7CAF-DD60-2E3A64D1741A}"/>
              </a:ext>
            </a:extLst>
          </p:cNvPr>
          <p:cNvSpPr>
            <a:spLocks noGrp="1"/>
          </p:cNvSpPr>
          <p:nvPr>
            <p:ph type="title"/>
          </p:nvPr>
        </p:nvSpPr>
        <p:spPr/>
        <p:txBody>
          <a:bodyPr/>
          <a:lstStyle/>
          <a:p>
            <a:r>
              <a:rPr lang="sv-SE" dirty="0"/>
              <a:t>Vem ska få svara på mätningen? </a:t>
            </a:r>
          </a:p>
        </p:txBody>
      </p:sp>
      <p:sp>
        <p:nvSpPr>
          <p:cNvPr id="3" name="Platshållare för innehåll 2">
            <a:extLst>
              <a:ext uri="{FF2B5EF4-FFF2-40B4-BE49-F238E27FC236}">
                <a16:creationId xmlns:a16="http://schemas.microsoft.com/office/drawing/2014/main" id="{D61EC258-F583-DCC0-4A8C-29605DFC18EB}"/>
              </a:ext>
            </a:extLst>
          </p:cNvPr>
          <p:cNvSpPr>
            <a:spLocks noGrp="1"/>
          </p:cNvSpPr>
          <p:nvPr>
            <p:ph sz="quarter" idx="13"/>
          </p:nvPr>
        </p:nvSpPr>
        <p:spPr/>
        <p:txBody>
          <a:bodyPr/>
          <a:lstStyle/>
          <a:p>
            <a:pPr marL="0" indent="0">
              <a:buNone/>
            </a:pPr>
            <a:r>
              <a:rPr lang="sv-SE" dirty="0">
                <a:solidFill>
                  <a:schemeClr val="bg1">
                    <a:lumMod val="65000"/>
                  </a:schemeClr>
                </a:solidFill>
              </a:rPr>
              <a:t>Här räknar du upp vilka som kommer delta i mätningen exempelvis</a:t>
            </a:r>
          </a:p>
          <a:p>
            <a:r>
              <a:rPr lang="sv-SE" dirty="0">
                <a:solidFill>
                  <a:schemeClr val="bg1">
                    <a:lumMod val="65000"/>
                  </a:schemeClr>
                </a:solidFill>
              </a:rPr>
              <a:t>Alla medarbetare på vår enhet/avdelning (inklusive/exklusive timavlönade)</a:t>
            </a:r>
          </a:p>
          <a:p>
            <a:r>
              <a:rPr lang="sv-SE" dirty="0">
                <a:solidFill>
                  <a:schemeClr val="bg1">
                    <a:lumMod val="65000"/>
                  </a:schemeClr>
                </a:solidFill>
              </a:rPr>
              <a:t>Alla inom en viss yrkeskategori</a:t>
            </a:r>
          </a:p>
          <a:p>
            <a:endParaRPr lang="sv-SE" dirty="0">
              <a:solidFill>
                <a:schemeClr val="bg1">
                  <a:lumMod val="65000"/>
                </a:schemeClr>
              </a:solidFill>
            </a:endParaRPr>
          </a:p>
          <a:p>
            <a:pPr marL="0" indent="0">
              <a:buNone/>
            </a:pPr>
            <a:endParaRPr lang="sv-SE" dirty="0">
              <a:solidFill>
                <a:schemeClr val="bg1">
                  <a:lumMod val="65000"/>
                </a:schemeClr>
              </a:solidFill>
            </a:endParaRPr>
          </a:p>
        </p:txBody>
      </p:sp>
      <p:sp>
        <p:nvSpPr>
          <p:cNvPr id="4" name="Platshållare för datum 3">
            <a:extLst>
              <a:ext uri="{FF2B5EF4-FFF2-40B4-BE49-F238E27FC236}">
                <a16:creationId xmlns:a16="http://schemas.microsoft.com/office/drawing/2014/main" id="{3C55FAE5-992F-13C5-55EA-E3F8D4A1FEEA}"/>
              </a:ext>
            </a:extLst>
          </p:cNvPr>
          <p:cNvSpPr>
            <a:spLocks noGrp="1"/>
          </p:cNvSpPr>
          <p:nvPr>
            <p:ph type="dt" sz="half" idx="14"/>
          </p:nvPr>
        </p:nvSpPr>
        <p:spPr/>
        <p:txBody>
          <a:bodyPr/>
          <a:lstStyle/>
          <a:p>
            <a:fld id="{094EC4B8-68CD-44A3-B172-19A87347D395}" type="datetime1">
              <a:rPr lang="sv-SE" smtClean="0"/>
              <a:t>2025-01-30</a:t>
            </a:fld>
            <a:endParaRPr lang="sv-SE"/>
          </a:p>
        </p:txBody>
      </p:sp>
    </p:spTree>
    <p:extLst>
      <p:ext uri="{BB962C8B-B14F-4D97-AF65-F5344CB8AC3E}">
        <p14:creationId xmlns:p14="http://schemas.microsoft.com/office/powerpoint/2010/main" val="4029150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FAC9469-08CD-BC4F-E4A6-B67897F51344}"/>
              </a:ext>
            </a:extLst>
          </p:cNvPr>
          <p:cNvSpPr>
            <a:spLocks noGrp="1"/>
          </p:cNvSpPr>
          <p:nvPr>
            <p:ph type="title"/>
          </p:nvPr>
        </p:nvSpPr>
        <p:spPr>
          <a:xfrm>
            <a:off x="856948" y="463413"/>
            <a:ext cx="5474304" cy="1047750"/>
          </a:xfrm>
        </p:spPr>
        <p:txBody>
          <a:bodyPr/>
          <a:lstStyle/>
          <a:p>
            <a:r>
              <a:rPr lang="sv-SE" dirty="0"/>
              <a:t>Här finns mer information</a:t>
            </a:r>
          </a:p>
        </p:txBody>
      </p:sp>
      <p:sp>
        <p:nvSpPr>
          <p:cNvPr id="3" name="Platshållare för innehåll 2">
            <a:extLst>
              <a:ext uri="{FF2B5EF4-FFF2-40B4-BE49-F238E27FC236}">
                <a16:creationId xmlns:a16="http://schemas.microsoft.com/office/drawing/2014/main" id="{E1D96A70-64E7-70B3-78D7-551D778F485A}"/>
              </a:ext>
            </a:extLst>
          </p:cNvPr>
          <p:cNvSpPr>
            <a:spLocks noGrp="1"/>
          </p:cNvSpPr>
          <p:nvPr>
            <p:ph sz="quarter" idx="14"/>
          </p:nvPr>
        </p:nvSpPr>
        <p:spPr>
          <a:xfrm>
            <a:off x="856948" y="2113722"/>
            <a:ext cx="5003800" cy="3756990"/>
          </a:xfrm>
        </p:spPr>
        <p:txBody>
          <a:bodyPr/>
          <a:lstStyle/>
          <a:p>
            <a:r>
              <a:rPr lang="sv-SE" dirty="0"/>
              <a:t>Stöd för att arbeta med mätningens genomförande </a:t>
            </a:r>
            <a:r>
              <a:rPr lang="sv-SE"/>
              <a:t>och resultat:</a:t>
            </a:r>
            <a:endParaRPr lang="sv-SE" dirty="0"/>
          </a:p>
          <a:p>
            <a:r>
              <a:rPr lang="sv-SE" dirty="0">
                <a:hlinkClick r:id="rId3"/>
              </a:rPr>
              <a:t>Guide - MAPS</a:t>
            </a:r>
            <a:endParaRPr lang="sv-SE" dirty="0"/>
          </a:p>
          <a:p>
            <a:r>
              <a:rPr lang="sv-SE" dirty="0"/>
              <a:t>Information om MAPS:</a:t>
            </a:r>
          </a:p>
          <a:p>
            <a:r>
              <a:rPr lang="sv-SE" dirty="0">
                <a:hlinkClick r:id="rId4"/>
              </a:rPr>
              <a:t>MAPS - Mätning av arbetsmiljö och patientsäkerhet</a:t>
            </a:r>
            <a:endParaRPr lang="sv-SE" dirty="0"/>
          </a:p>
        </p:txBody>
      </p:sp>
      <p:pic>
        <p:nvPicPr>
          <p:cNvPr id="7" name="Platshållare för bild 6" descr="En bild som visar utomhus, moln, himmel, person&#10;&#10;Automatiskt genererad beskrivning">
            <a:extLst>
              <a:ext uri="{FF2B5EF4-FFF2-40B4-BE49-F238E27FC236}">
                <a16:creationId xmlns:a16="http://schemas.microsoft.com/office/drawing/2014/main" id="{FDC4C113-6482-396A-1110-786B2E8E6592}"/>
              </a:ext>
            </a:extLst>
          </p:cNvPr>
          <p:cNvPicPr>
            <a:picLocks noGrp="1" noChangeAspect="1"/>
          </p:cNvPicPr>
          <p:nvPr>
            <p:ph type="pic" sz="quarter" idx="13"/>
          </p:nvPr>
        </p:nvPicPr>
        <p:blipFill rotWithShape="1">
          <a:blip r:embed="rId5">
            <a:extLst>
              <a:ext uri="{28A0092B-C50C-407E-A947-70E740481C1C}">
                <a14:useLocalDpi xmlns:a14="http://schemas.microsoft.com/office/drawing/2010/main" val="0"/>
              </a:ext>
            </a:extLst>
          </a:blip>
          <a:srcRect l="50550" t="31609" r="14199" b="4283"/>
          <a:stretch/>
        </p:blipFill>
        <p:spPr>
          <a:xfrm>
            <a:off x="6801696" y="380998"/>
            <a:ext cx="5002954" cy="6071396"/>
          </a:xfrm>
        </p:spPr>
      </p:pic>
      <p:sp>
        <p:nvSpPr>
          <p:cNvPr id="5" name="Platshållare för datum 4">
            <a:extLst>
              <a:ext uri="{FF2B5EF4-FFF2-40B4-BE49-F238E27FC236}">
                <a16:creationId xmlns:a16="http://schemas.microsoft.com/office/drawing/2014/main" id="{FFB38290-394B-91A5-89A8-53D83B9365C2}"/>
              </a:ext>
            </a:extLst>
          </p:cNvPr>
          <p:cNvSpPr>
            <a:spLocks noGrp="1"/>
          </p:cNvSpPr>
          <p:nvPr>
            <p:ph type="dt" sz="half" idx="15"/>
          </p:nvPr>
        </p:nvSpPr>
        <p:spPr/>
        <p:txBody>
          <a:bodyPr/>
          <a:lstStyle/>
          <a:p>
            <a:fld id="{B0743B6B-FC1D-4E5C-878B-68715B5874CD}" type="datetime1">
              <a:rPr lang="sv-SE" smtClean="0"/>
              <a:t>2025-01-30</a:t>
            </a:fld>
            <a:endParaRPr lang="sv-SE"/>
          </a:p>
        </p:txBody>
      </p:sp>
    </p:spTree>
    <p:extLst>
      <p:ext uri="{BB962C8B-B14F-4D97-AF65-F5344CB8AC3E}">
        <p14:creationId xmlns:p14="http://schemas.microsoft.com/office/powerpoint/2010/main" val="3823540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2025-01-30</a:t>
            </a:fld>
            <a:endParaRPr lang="sv-SE" dirty="0"/>
          </a:p>
        </p:txBody>
      </p:sp>
      <p:sp>
        <p:nvSpPr>
          <p:cNvPr id="3" name="Rubrik 2">
            <a:extLst>
              <a:ext uri="{FF2B5EF4-FFF2-40B4-BE49-F238E27FC236}">
                <a16:creationId xmlns:a16="http://schemas.microsoft.com/office/drawing/2014/main" id="{1AE72F34-CDF3-7C5D-43A1-0552294FA896}"/>
              </a:ext>
            </a:extLst>
          </p:cNvPr>
          <p:cNvSpPr>
            <a:spLocks noGrp="1"/>
          </p:cNvSpPr>
          <p:nvPr>
            <p:ph type="title"/>
          </p:nvPr>
        </p:nvSpPr>
        <p:spPr/>
        <p:txBody>
          <a:bodyPr/>
          <a:lstStyle/>
          <a:p>
            <a:r>
              <a:rPr lang="sv-SE" dirty="0"/>
              <a:t>Avslutning</a:t>
            </a:r>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_Grunden_Färg">
      <a:dk1>
        <a:sysClr val="windowText" lastClr="000000"/>
      </a:dk1>
      <a:lt1>
        <a:sysClr val="window" lastClr="FFFFFF"/>
      </a:lt1>
      <a:dk2>
        <a:srgbClr val="000000"/>
      </a:dk2>
      <a:lt2>
        <a:srgbClr val="E7E1DF"/>
      </a:lt2>
      <a:accent1>
        <a:srgbClr val="37474F"/>
      </a:accent1>
      <a:accent2>
        <a:srgbClr val="9575CD"/>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resentation grå-rosa-grön" id="{6D6AEEEB-30EE-EB43-9A97-67DDBA796F09}" vid="{3F719864-F88E-A44F-8ADF-92F32415BEBC}"/>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grå-rosa-grön</Template>
  <TotalTime>137</TotalTime>
  <Words>644</Words>
  <Application>Microsoft Office PowerPoint</Application>
  <PresentationFormat>Bredbild</PresentationFormat>
  <Paragraphs>81</Paragraphs>
  <Slides>9</Slides>
  <Notes>9</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9</vt:i4>
      </vt:variant>
    </vt:vector>
  </HeadingPairs>
  <TitlesOfParts>
    <vt:vector size="13" baseType="lpstr">
      <vt:lpstr>Arial</vt:lpstr>
      <vt:lpstr>Calibri</vt:lpstr>
      <vt:lpstr>Verdana</vt:lpstr>
      <vt:lpstr>VGR</vt:lpstr>
      <vt:lpstr>Var med och påverka! Uppföljningsmätning av arbetsmiljön</vt:lpstr>
      <vt:lpstr>PowerPoint-presentation</vt:lpstr>
      <vt:lpstr>Vilka frågor kommer att ställas?</vt:lpstr>
      <vt:lpstr>Så här fungerar mätningen</vt:lpstr>
      <vt:lpstr>Ditt svar är viktigt – var med och påverka!</vt:lpstr>
      <vt:lpstr>Efter resultatet</vt:lpstr>
      <vt:lpstr>Vem ska få svara på mätningen? </vt:lpstr>
      <vt:lpstr>Här finns mer information</vt:lpstr>
      <vt:lpstr>Avslutning</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APT-material uppföljningsmätning</dc:title>
  <dc:creator>Camilla Nilsson</dc:creator>
  <keywords/>
  <lastModifiedBy>Camilla Ahlström</lastModifiedBy>
  <revision>3</revision>
  <dcterms:created xsi:type="dcterms:W3CDTF">2023-11-23T12:18:00.0000000Z</dcterms:created>
  <dcterms:modified xsi:type="dcterms:W3CDTF">2025-01-30T14:31:50.0000000Z</dcterms:modified>
  <category>puls- och uppföljnignsmätningar</category>
</coreProperties>
</file>