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7"/>
  </p:notesMasterIdLst>
  <p:handoutMasterIdLst>
    <p:handoutMasterId r:id="rId28"/>
  </p:handoutMasterIdLst>
  <p:sldIdLst>
    <p:sldId id="7793" r:id="rId6"/>
    <p:sldId id="340" r:id="rId7"/>
    <p:sldId id="341" r:id="rId8"/>
    <p:sldId id="339" r:id="rId9"/>
    <p:sldId id="7787" r:id="rId10"/>
    <p:sldId id="7790" r:id="rId11"/>
    <p:sldId id="7791" r:id="rId12"/>
    <p:sldId id="7792" r:id="rId13"/>
    <p:sldId id="315" r:id="rId14"/>
    <p:sldId id="301" r:id="rId15"/>
    <p:sldId id="302" r:id="rId16"/>
    <p:sldId id="303" r:id="rId17"/>
    <p:sldId id="304" r:id="rId18"/>
    <p:sldId id="297" r:id="rId19"/>
    <p:sldId id="7788" r:id="rId20"/>
    <p:sldId id="1166" r:id="rId21"/>
    <p:sldId id="1167" r:id="rId22"/>
    <p:sldId id="1168" r:id="rId23"/>
    <p:sldId id="1169" r:id="rId24"/>
    <p:sldId id="7795" r:id="rId25"/>
    <p:sldId id="295" r:id="rId2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CFFFAA-1389-4710-971F-5263230848AD}" v="5" dt="2025-02-25T07:47:57.817"/>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208" autoAdjust="0"/>
  </p:normalViewPr>
  <p:slideViewPr>
    <p:cSldViewPr snapToGrid="0">
      <p:cViewPr varScale="1">
        <p:scale>
          <a:sx n="77" d="100"/>
          <a:sy n="77" d="100"/>
        </p:scale>
        <p:origin x="1878" y="9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microsoft.com/office/2015/10/relationships/revisionInfo" Target="revisionInfo.xml" Id="rId33"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presProps" Target="presProp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tableStyles" Target="tableStyles.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handoutMaster" Target="handoutMasters/handoutMaster1.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theme" Target="theme/theme1.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notesMaster" Target="notesMasters/notesMaster1.xml" Id="rId27" /><Relationship Type="http://schemas.openxmlformats.org/officeDocument/2006/relationships/viewProps" Target="viewProps.xml" Id="rId30" /><Relationship Type="http://schemas.openxmlformats.org/officeDocument/2006/relationships/slide" Target="slides/slide3.xml" Id="rId8"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2025-02-28</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2025-02-28</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Inledning till materialet</a:t>
            </a:r>
          </a:p>
          <a:p>
            <a:r>
              <a:rPr lang="sv-SE" dirty="0"/>
              <a:t>I detta material finns olika situationer (</a:t>
            </a:r>
            <a:r>
              <a:rPr lang="sv-SE" dirty="0" err="1"/>
              <a:t>case</a:t>
            </a:r>
            <a:r>
              <a:rPr lang="sv-SE" dirty="0"/>
              <a:t>) beskrivna där medarbetare på olika sätt upplever sig utsatta. </a:t>
            </a:r>
          </a:p>
          <a:p>
            <a:r>
              <a:rPr lang="sv-SE" dirty="0"/>
              <a:t>Välj ut ett eller fler </a:t>
            </a:r>
            <a:r>
              <a:rPr lang="sv-SE" dirty="0" err="1"/>
              <a:t>case</a:t>
            </a:r>
            <a:r>
              <a:rPr lang="sv-SE" dirty="0"/>
              <a:t> som passar för dialog i er arbetsgrupp. </a:t>
            </a:r>
            <a:r>
              <a:rPr lang="sv-SE" dirty="0" err="1"/>
              <a:t>Casen</a:t>
            </a:r>
            <a:r>
              <a:rPr lang="sv-SE" dirty="0"/>
              <a:t> innehåller också övningar och diskussionsfrågor. </a:t>
            </a:r>
          </a:p>
          <a:p>
            <a:r>
              <a:rPr lang="sv-SE" dirty="0"/>
              <a:t>I slutet av materialet finns också länkar till korta filmer med exempel. </a:t>
            </a:r>
          </a:p>
          <a:p>
            <a:r>
              <a:rPr lang="sv-SE" dirty="0"/>
              <a:t>Använd det material som fungerar bäst i din arbetsgrupp.</a:t>
            </a:r>
          </a:p>
          <a:p>
            <a:endParaRPr lang="sv-SE" dirty="0"/>
          </a:p>
          <a:p>
            <a:r>
              <a:rPr lang="sv-SE" b="1" dirty="0"/>
              <a:t>Disposition av bilderna/situationerna</a:t>
            </a:r>
          </a:p>
          <a:p>
            <a:r>
              <a:rPr lang="sv-SE" b="0"/>
              <a:t>Bild </a:t>
            </a:r>
            <a:r>
              <a:rPr lang="sv-SE" b="0" dirty="0"/>
              <a:t>2 – 4 är fyrahörnsövningar. Den som leder dialogen läser på förhand igenom instruktionen på anteckningssidan och läser upp </a:t>
            </a:r>
            <a:r>
              <a:rPr lang="sv-SE" b="0" dirty="0" err="1"/>
              <a:t>caset</a:t>
            </a:r>
            <a:r>
              <a:rPr lang="sv-SE" b="0" dirty="0"/>
              <a:t> och de fyra alternativen. </a:t>
            </a:r>
          </a:p>
          <a:p>
            <a:r>
              <a:rPr lang="sv-SE" b="0" dirty="0"/>
              <a:t>Bild 5 – 8 är lite kortare </a:t>
            </a:r>
            <a:r>
              <a:rPr lang="sv-SE" b="0" dirty="0" err="1"/>
              <a:t>case</a:t>
            </a:r>
            <a:r>
              <a:rPr lang="sv-SE" b="0" dirty="0"/>
              <a:t> som kan användas på skärm och läsas upp i storgrupp. </a:t>
            </a:r>
          </a:p>
          <a:p>
            <a:r>
              <a:rPr lang="sv-SE" b="0" dirty="0"/>
              <a:t>Bild 9 – ett lite längre </a:t>
            </a:r>
            <a:r>
              <a:rPr lang="sv-SE" b="0" dirty="0" err="1"/>
              <a:t>case</a:t>
            </a:r>
            <a:r>
              <a:rPr lang="sv-SE" b="0" dirty="0"/>
              <a:t> att funder utifrån och utgå ifrån för diskussion kring kritik och feedback. Göra spelregler.</a:t>
            </a:r>
          </a:p>
          <a:p>
            <a:r>
              <a:rPr lang="sv-SE" b="0" dirty="0"/>
              <a:t>Bild 10 – 15 är </a:t>
            </a:r>
            <a:r>
              <a:rPr lang="sv-SE" b="0" dirty="0" err="1"/>
              <a:t>case</a:t>
            </a:r>
            <a:r>
              <a:rPr lang="sv-SE" b="0" dirty="0"/>
              <a:t> som kan skrivas ut och diskuteras i mindre grupper. Låt grupperna tala om ett </a:t>
            </a:r>
            <a:r>
              <a:rPr lang="sv-SE" b="0" dirty="0" err="1"/>
              <a:t>case</a:t>
            </a:r>
            <a:r>
              <a:rPr lang="sv-SE" b="0" dirty="0"/>
              <a:t> först och byt sedan </a:t>
            </a:r>
            <a:r>
              <a:rPr lang="sv-SE" b="0" dirty="0" err="1"/>
              <a:t>case</a:t>
            </a:r>
            <a:r>
              <a:rPr lang="sv-SE" b="0" dirty="0"/>
              <a:t> med en annan grupp. Samla ihop diskussionen på slutet. </a:t>
            </a:r>
          </a:p>
          <a:p>
            <a:r>
              <a:rPr lang="sv-SE" b="0" dirty="0"/>
              <a:t>Bild 16 – 19 är också lite kortare </a:t>
            </a:r>
            <a:r>
              <a:rPr lang="sv-SE" b="0" dirty="0" err="1"/>
              <a:t>case</a:t>
            </a:r>
            <a:r>
              <a:rPr lang="sv-SE" b="0" dirty="0"/>
              <a:t> som kan användas på skärm och läsas upp i storgrupp. </a:t>
            </a:r>
          </a:p>
          <a:p>
            <a:r>
              <a:rPr lang="sv-SE" b="0" dirty="0"/>
              <a:t>Bild 20 är en film som ni kan titta på och ha dialog kring efteråt.  </a:t>
            </a:r>
          </a:p>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4193490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aseline="0"/>
          </a:p>
          <a:p>
            <a:r>
              <a:rPr lang="sv-SE" baseline="0"/>
              <a:t>Dela in arbetsgruppen i  smågrupper. Två och två eller större grupper utifrån vad som passar din medarbetargrupp.</a:t>
            </a:r>
          </a:p>
          <a:p>
            <a:endParaRPr lang="sv-SE" baseline="0"/>
          </a:p>
          <a:p>
            <a:r>
              <a:rPr lang="sv-SE" baseline="0"/>
              <a:t>Dela ut ett exempel per grupp.</a:t>
            </a:r>
          </a:p>
          <a:p>
            <a:endParaRPr lang="sv-SE" baseline="0"/>
          </a:p>
          <a:p>
            <a:r>
              <a:rPr lang="sv-SE" baseline="0"/>
              <a:t>Ge gruppen 15 min att diskutera exemplet och komma fram till åtgärder.</a:t>
            </a:r>
          </a:p>
          <a:p>
            <a:endParaRPr lang="sv-SE" baseline="0"/>
          </a:p>
          <a:p>
            <a:r>
              <a:rPr lang="sv-SE" baseline="0"/>
              <a:t>Gruppen ska sedan återberätta och diskutera hur man tänkt i storgrupp</a:t>
            </a:r>
          </a:p>
          <a:p>
            <a:endParaRPr lang="sv-SE"/>
          </a:p>
        </p:txBody>
      </p:sp>
      <p:sp>
        <p:nvSpPr>
          <p:cNvPr id="4" name="Platshållare för bildnummer 3"/>
          <p:cNvSpPr>
            <a:spLocks noGrp="1"/>
          </p:cNvSpPr>
          <p:nvPr>
            <p:ph type="sldNum" sz="quarter" idx="10"/>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2113386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aseline="0"/>
              <a:t>Dela in arbetsgruppen i  smågrupper. Två och två eller större grupper utifrån vad som passar din medarbetargrupp.</a:t>
            </a:r>
          </a:p>
          <a:p>
            <a:endParaRPr lang="sv-SE" baseline="0"/>
          </a:p>
          <a:p>
            <a:r>
              <a:rPr lang="sv-SE" baseline="0"/>
              <a:t>Dela ut ett exempel per grupp.</a:t>
            </a:r>
          </a:p>
          <a:p>
            <a:endParaRPr lang="sv-SE" baseline="0"/>
          </a:p>
          <a:p>
            <a:r>
              <a:rPr lang="sv-SE" baseline="0"/>
              <a:t>Ge gruppen 15 min att diskutera exemplet och komma fram till åtgärder.</a:t>
            </a:r>
          </a:p>
          <a:p>
            <a:endParaRPr lang="sv-SE" baseline="0"/>
          </a:p>
          <a:p>
            <a:r>
              <a:rPr lang="sv-SE" baseline="0"/>
              <a:t>Gruppen ska sedan återberätta och diskutera hur man tänkt i storgrupp</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1895681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aseline="0"/>
              <a:t>Dela in arbetsgruppen i  smågrupper. Två och två eller större grupper utifrån vad som passar din medarbetargrupp.</a:t>
            </a:r>
          </a:p>
          <a:p>
            <a:endParaRPr lang="sv-SE" baseline="0"/>
          </a:p>
          <a:p>
            <a:r>
              <a:rPr lang="sv-SE" baseline="0"/>
              <a:t>Dela ut ett exempel per grupp.</a:t>
            </a:r>
          </a:p>
          <a:p>
            <a:endParaRPr lang="sv-SE" baseline="0"/>
          </a:p>
          <a:p>
            <a:r>
              <a:rPr lang="sv-SE" baseline="0"/>
              <a:t>Ge gruppen 15 min att diskutera exemplet och komma fram till åtgärder.</a:t>
            </a:r>
          </a:p>
          <a:p>
            <a:endParaRPr lang="sv-SE" baseline="0"/>
          </a:p>
          <a:p>
            <a:r>
              <a:rPr lang="sv-SE" baseline="0"/>
              <a:t>Gruppen ska sedan återberätta och diskutera hur man tänkt i storgrupp</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1459210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aseline="0"/>
              <a:t>Dela in arbetsgruppen i  smågrupper. Två och två eller större grupper utifrån vad som passar din medarbetargrupp.</a:t>
            </a:r>
          </a:p>
          <a:p>
            <a:endParaRPr lang="sv-SE" baseline="0"/>
          </a:p>
          <a:p>
            <a:r>
              <a:rPr lang="sv-SE" baseline="0"/>
              <a:t>Dela ut ett exempel per grupp.</a:t>
            </a:r>
          </a:p>
          <a:p>
            <a:endParaRPr lang="sv-SE" baseline="0"/>
          </a:p>
          <a:p>
            <a:r>
              <a:rPr lang="sv-SE" baseline="0"/>
              <a:t>Ge gruppen 15 min att diskutera exemplet och komma fram till åtgärder.</a:t>
            </a:r>
          </a:p>
          <a:p>
            <a:endParaRPr lang="sv-SE" baseline="0"/>
          </a:p>
          <a:p>
            <a:r>
              <a:rPr lang="sv-SE" baseline="0"/>
              <a:t>Gruppen ska sedan återberätta och diskutera hur man tänkt i storgrupp</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116685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aseline="0"/>
              <a:t>Dela in arbetsgruppen i  smågrupper. Två och två eller större grupper utifrån vad som passar din medarbetargrupp.</a:t>
            </a:r>
          </a:p>
          <a:p>
            <a:endParaRPr lang="sv-SE" baseline="0"/>
          </a:p>
          <a:p>
            <a:r>
              <a:rPr lang="sv-SE" baseline="0"/>
              <a:t>Dela ut ett exempel per grupp.</a:t>
            </a:r>
          </a:p>
          <a:p>
            <a:endParaRPr lang="sv-SE" baseline="0"/>
          </a:p>
          <a:p>
            <a:r>
              <a:rPr lang="sv-SE" baseline="0"/>
              <a:t>Ge gruppen 15 min att diskutera exemplet och komma fram till åtgärder.</a:t>
            </a:r>
          </a:p>
          <a:p>
            <a:endParaRPr lang="sv-SE" baseline="0"/>
          </a:p>
          <a:p>
            <a:r>
              <a:rPr lang="sv-SE" baseline="0"/>
              <a:t>Gruppen ska sedan återberätta och diskutera hur man tänkt i storgrupp</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1209779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aseline="0"/>
              <a:t>Dela in arbetsgruppen i  smågrupper. Två och två eller större grupper utifrån vad som passar din medarbetargrupp.</a:t>
            </a:r>
          </a:p>
          <a:p>
            <a:endParaRPr lang="sv-SE" baseline="0"/>
          </a:p>
          <a:p>
            <a:r>
              <a:rPr lang="sv-SE" baseline="0"/>
              <a:t>Dela ut ett exempel per grupp.</a:t>
            </a:r>
          </a:p>
          <a:p>
            <a:endParaRPr lang="sv-SE" baseline="0"/>
          </a:p>
          <a:p>
            <a:r>
              <a:rPr lang="sv-SE" baseline="0"/>
              <a:t>Ge gruppen 15 min att diskutera exemplet och komma fram till åtgärder.</a:t>
            </a:r>
          </a:p>
          <a:p>
            <a:endParaRPr lang="sv-SE" baseline="0"/>
          </a:p>
          <a:p>
            <a:r>
              <a:rPr lang="sv-SE" baseline="0"/>
              <a:t>Gruppen ska sedan återberätta och diskutera hur man tänkt i storgrupp</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1488859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Diskutera frågorna i mindre grupper.</a:t>
            </a:r>
          </a:p>
          <a:p>
            <a:endParaRPr lang="sv-SE" dirty="0"/>
          </a:p>
          <a:p>
            <a:r>
              <a:rPr lang="sv-SE" dirty="0"/>
              <a:t>Kommer ni fram till åtgärder så skriv ner dem för att använda till spelregler eller handlingsplan</a:t>
            </a:r>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2953544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Diskutera frågorna i mindre grupper.</a:t>
            </a:r>
          </a:p>
          <a:p>
            <a:endParaRPr lang="sv-SE" dirty="0"/>
          </a:p>
          <a:p>
            <a:r>
              <a:rPr lang="sv-SE" dirty="0"/>
              <a:t>Kommer ni fram till åtgärder så skriv ner dem för att använda till spelregler eller handlingsplan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3548061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Diskutera frågorna i mindre grupper.</a:t>
            </a:r>
          </a:p>
          <a:p>
            <a:endParaRPr lang="sv-SE" dirty="0"/>
          </a:p>
          <a:p>
            <a:r>
              <a:rPr lang="sv-SE" dirty="0"/>
              <a:t>Kommer ni fram till åtgärder så skriv ner dem för att använda till spelregler eller handlingsplan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19024916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Diskutera frågorna i mindre grupper.</a:t>
            </a:r>
          </a:p>
          <a:p>
            <a:endParaRPr lang="sv-SE" dirty="0"/>
          </a:p>
          <a:p>
            <a:r>
              <a:rPr lang="sv-SE" dirty="0"/>
              <a:t>Kommer ni fram till åtgärder så skriv ner dem för att använda till spelregler eller handlingsplan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1251656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28600" indent="-228600">
              <a:buFont typeface="+mj-lt"/>
              <a:buAutoNum type="arabicPeriod"/>
            </a:pPr>
            <a:r>
              <a:rPr lang="sv-SE"/>
              <a:t>Numrera hörnen i rummet och koppla dem till de fyra påstående i kommande exempel.</a:t>
            </a:r>
          </a:p>
          <a:p>
            <a:pPr marL="228600" indent="-228600">
              <a:buFont typeface="+mj-lt"/>
              <a:buAutoNum type="arabicPeriod"/>
            </a:pPr>
            <a:r>
              <a:rPr lang="sv-SE"/>
              <a:t>Deltagarna ska ställa sig vid det exempel man håller mest med. Inget alternativ är rätt eller fel. Syfte är att tänka till och höra hur andra tänker samt reflektera tillsammans.</a:t>
            </a:r>
          </a:p>
          <a:p>
            <a:pPr marL="228600" indent="-228600">
              <a:buFont typeface="+mj-lt"/>
              <a:buAutoNum type="arabicPeriod"/>
            </a:pPr>
            <a:r>
              <a:rPr lang="sv-SE"/>
              <a:t>Diskutera med övriga som valt samma hörn</a:t>
            </a:r>
          </a:p>
          <a:p>
            <a:pPr marL="228600" indent="-228600">
              <a:buFont typeface="+mj-lt"/>
              <a:buAutoNum type="arabicPeriod"/>
            </a:pPr>
            <a:r>
              <a:rPr lang="sv-SE"/>
              <a:t>Lyft reflektioner i helgrupp</a:t>
            </a:r>
          </a:p>
          <a:p>
            <a:endParaRPr lang="sv-SE"/>
          </a:p>
        </p:txBody>
      </p:sp>
      <p:sp>
        <p:nvSpPr>
          <p:cNvPr id="4" name="Platshållare för bildnummer 3"/>
          <p:cNvSpPr>
            <a:spLocks noGrp="1"/>
          </p:cNvSpPr>
          <p:nvPr>
            <p:ph type="sldNum" sz="quarter" idx="10"/>
          </p:nvPr>
        </p:nvSpPr>
        <p:spPr/>
        <p:txBody>
          <a:bodyPr/>
          <a:lstStyle/>
          <a:p>
            <a:fld id="{2E060D78-0732-444B-B0D5-1543BC9666EF}" type="slidenum">
              <a:rPr lang="sv-SE" smtClean="0"/>
              <a:t>2</a:t>
            </a:fld>
            <a:endParaRPr lang="sv-SE"/>
          </a:p>
        </p:txBody>
      </p:sp>
    </p:spTree>
    <p:extLst>
      <p:ext uri="{BB962C8B-B14F-4D97-AF65-F5344CB8AC3E}">
        <p14:creationId xmlns:p14="http://schemas.microsoft.com/office/powerpoint/2010/main" val="10314755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Sunt arbetsliv har tagit fram en film på 5 min om flera fiktiva exempel på kränkande särbehandling på arbetsplatsen.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Diskutera i arbetsgruppen vilka tankar som väcks efter att ni sett filmen.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40672742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288715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28600" indent="-228600">
              <a:buFont typeface="+mj-lt"/>
              <a:buAutoNum type="arabicPeriod"/>
            </a:pPr>
            <a:r>
              <a:rPr lang="sv-SE"/>
              <a:t>Numrera hörnen i rummet och koppla dem till de fyra påstående i kommande exempel.</a:t>
            </a:r>
          </a:p>
          <a:p>
            <a:pPr marL="228600" indent="-228600">
              <a:buFont typeface="+mj-lt"/>
              <a:buAutoNum type="arabicPeriod"/>
            </a:pPr>
            <a:r>
              <a:rPr lang="sv-SE"/>
              <a:t>Deltagarna ska ställa sig vid det exempel man håller mest med. Inget alternativ är rätt eller fel. Syfte är att tänka till och höra hur andra tänker samt reflektera tillsammans.</a:t>
            </a:r>
          </a:p>
          <a:p>
            <a:pPr marL="228600" indent="-228600">
              <a:buFont typeface="+mj-lt"/>
              <a:buAutoNum type="arabicPeriod"/>
            </a:pPr>
            <a:r>
              <a:rPr lang="sv-SE"/>
              <a:t>Diskutera med övriga som valt samma hörn</a:t>
            </a:r>
          </a:p>
          <a:p>
            <a:pPr marL="228600" indent="-228600">
              <a:buFont typeface="+mj-lt"/>
              <a:buAutoNum type="arabicPeriod"/>
            </a:pPr>
            <a:r>
              <a:rPr lang="sv-SE"/>
              <a:t>Lyft reflektioner i helgrupp</a:t>
            </a:r>
          </a:p>
          <a:p>
            <a:endParaRPr lang="sv-SE"/>
          </a:p>
          <a:p>
            <a:endParaRPr lang="sv-SE"/>
          </a:p>
        </p:txBody>
      </p:sp>
      <p:sp>
        <p:nvSpPr>
          <p:cNvPr id="4" name="Platshållare för bildnummer 3"/>
          <p:cNvSpPr>
            <a:spLocks noGrp="1"/>
          </p:cNvSpPr>
          <p:nvPr>
            <p:ph type="sldNum" sz="quarter" idx="10"/>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3943766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28600" indent="-228600">
              <a:buFont typeface="+mj-lt"/>
              <a:buAutoNum type="arabicPeriod"/>
            </a:pPr>
            <a:r>
              <a:rPr lang="sv-SE"/>
              <a:t>Numrera hörnen i rummet och koppla dem till de fyra påstående i kommande exempel.</a:t>
            </a:r>
          </a:p>
          <a:p>
            <a:pPr marL="228600" indent="-228600">
              <a:buFont typeface="+mj-lt"/>
              <a:buAutoNum type="arabicPeriod"/>
            </a:pPr>
            <a:r>
              <a:rPr lang="sv-SE"/>
              <a:t>Deltagarna ska ställa sig vid det exempel man håller mest med. Inget alternativ är rätt eller fel. Syfte är att tänka till och höra hur andra tänker samt reflektera tillsammans.</a:t>
            </a:r>
          </a:p>
          <a:p>
            <a:pPr marL="228600" indent="-228600">
              <a:buFont typeface="+mj-lt"/>
              <a:buAutoNum type="arabicPeriod"/>
            </a:pPr>
            <a:r>
              <a:rPr lang="sv-SE"/>
              <a:t>Diskutera med övriga som valt samma hörn</a:t>
            </a:r>
          </a:p>
          <a:p>
            <a:pPr marL="228600" indent="-228600">
              <a:buFont typeface="+mj-lt"/>
              <a:buAutoNum type="arabicPeriod"/>
            </a:pPr>
            <a:r>
              <a:rPr lang="sv-SE"/>
              <a:t>Lyft reflektioner i helgrupp</a:t>
            </a:r>
          </a:p>
          <a:p>
            <a:endParaRPr lang="sv-SE"/>
          </a:p>
        </p:txBody>
      </p:sp>
      <p:sp>
        <p:nvSpPr>
          <p:cNvPr id="4" name="Platshållare för bildnummer 3"/>
          <p:cNvSpPr>
            <a:spLocks noGrp="1"/>
          </p:cNvSpPr>
          <p:nvPr>
            <p:ph type="sldNum" sz="quarter" idx="10"/>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2122595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Diskutera i smågrupper ca 15 min, ta gärna olika perspektiv i diskussionen. Kan delas ut i olika grupper eller så kan diskussionen ändras efter vilket perspektiv som tas.</a:t>
            </a:r>
          </a:p>
          <a:p>
            <a:endParaRPr lang="sv-SE" dirty="0"/>
          </a:p>
          <a:p>
            <a:r>
              <a:rPr lang="sv-SE" dirty="0"/>
              <a:t>Vad hade ni gjort som kollega till Lars?</a:t>
            </a:r>
          </a:p>
          <a:p>
            <a:endParaRPr lang="sv-SE" dirty="0"/>
          </a:p>
          <a:p>
            <a:r>
              <a:rPr lang="sv-SE" dirty="0"/>
              <a:t>Vad tycker ni chef ska göra? För Lars? För övriga medarbetare?</a:t>
            </a:r>
          </a:p>
          <a:p>
            <a:endParaRPr lang="sv-SE" dirty="0"/>
          </a:p>
          <a:p>
            <a:r>
              <a:rPr lang="sv-SE" dirty="0"/>
              <a:t>Vad tycker ni Lars ska göra?</a:t>
            </a:r>
          </a:p>
          <a:p>
            <a:endParaRPr lang="sv-SE" dirty="0"/>
          </a:p>
          <a:p>
            <a:r>
              <a:rPr lang="sv-SE" dirty="0"/>
              <a:t>Samla ihop era tankar i helgrupp. Skriv gärna ner om ni kommer överens om något förhållningssätt på arbetsplatsen.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2264903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Diskutera i smågrupper ca 15 min, ta gärna olika perspektiv i diskussionen. Kan delas ut i olika grupper eller så kan diskussionen ändras efter vilket perspektiv som tas.</a:t>
            </a:r>
          </a:p>
          <a:p>
            <a:endParaRPr lang="sv-SE" dirty="0"/>
          </a:p>
          <a:p>
            <a:r>
              <a:rPr lang="sv-SE" dirty="0"/>
              <a:t>Vad hade ni gjort som kollegor till Sara?</a:t>
            </a:r>
          </a:p>
          <a:p>
            <a:endParaRPr lang="sv-SE" dirty="0"/>
          </a:p>
          <a:p>
            <a:r>
              <a:rPr lang="sv-SE" dirty="0"/>
              <a:t>Vad tycker ni Saras chef ska göra? Vad behöver den andra medarbetarens chef göra?</a:t>
            </a:r>
          </a:p>
          <a:p>
            <a:endParaRPr lang="sv-SE" dirty="0"/>
          </a:p>
          <a:p>
            <a:r>
              <a:rPr lang="sv-SE" dirty="0"/>
              <a:t>Vad tycker ni Sara ska göra?</a:t>
            </a:r>
          </a:p>
          <a:p>
            <a:endParaRPr lang="sv-SE" dirty="0"/>
          </a:p>
          <a:p>
            <a:r>
              <a:rPr lang="sv-SE" dirty="0"/>
              <a:t>Samla ihop era tankar i helgrupp. Skriv gärna ner om ni kommer överens om något förhållningssätt på arbetsplatsen.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1891515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Diskutera i smågrupper ca 15 min.</a:t>
            </a:r>
          </a:p>
          <a:p>
            <a:endParaRPr lang="sv-SE" dirty="0"/>
          </a:p>
          <a:p>
            <a:r>
              <a:rPr lang="sv-SE" dirty="0"/>
              <a:t>Vad behöver chef göra?</a:t>
            </a:r>
          </a:p>
          <a:p>
            <a:r>
              <a:rPr lang="sv-SE" dirty="0"/>
              <a:t>Vet ni hur sjukfrånvaro hanteras på arbetsplatsen?</a:t>
            </a:r>
          </a:p>
          <a:p>
            <a:r>
              <a:rPr lang="sv-SE" dirty="0"/>
              <a:t>Hur löser man det när man inte vill prata med sin chef?</a:t>
            </a:r>
          </a:p>
          <a:p>
            <a:endParaRPr lang="sv-SE" dirty="0"/>
          </a:p>
          <a:p>
            <a:r>
              <a:rPr lang="sv-SE" dirty="0"/>
              <a:t>Samla ihop era tankar i helgrupp. Skriv gärna ner om ni kommer överens om något förhållningssätt på arbetsplatsen.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1096861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Diskutera i smågrupper ca 15 min, ta gärna olika perspektiv i diskussionen. Kan delas ut i olika grupper eller så kan diskussionen ändras efter vilket perspektiv som tas.</a:t>
            </a:r>
          </a:p>
          <a:p>
            <a:endParaRPr lang="sv-SE" dirty="0"/>
          </a:p>
          <a:p>
            <a:r>
              <a:rPr lang="sv-SE" dirty="0"/>
              <a:t>Hur kan ni som kollegor agera så det inte händer igen?</a:t>
            </a:r>
          </a:p>
          <a:p>
            <a:endParaRPr lang="sv-SE" dirty="0"/>
          </a:p>
          <a:p>
            <a:r>
              <a:rPr lang="sv-SE" dirty="0"/>
              <a:t>Vad tycker ni att chefen ska göra?</a:t>
            </a:r>
          </a:p>
          <a:p>
            <a:endParaRPr lang="sv-SE" dirty="0"/>
          </a:p>
          <a:p>
            <a:r>
              <a:rPr lang="sv-SE" dirty="0"/>
              <a:t>Samla ihop era tankar i helgrupp. Skriv gärna ner om ni kommer överens om något förhållningssätt på arbetsplatsen.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30100751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t>Vad väcker det här för tankar hos dig?”</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t>Läs högt eller dela ut berättelsen på papper</a:t>
            </a:r>
          </a:p>
          <a:p>
            <a:endParaRPr lang="sv-SE" sz="1200" i="1" baseline="0" dirty="0"/>
          </a:p>
          <a:p>
            <a:r>
              <a:rPr lang="sv-SE" dirty="0"/>
              <a:t>Diskutera i smågrupper ca 15 min, ta gärna olika perspektiv i diskussionen. Kan delas ut i olika grupper eller så kan diskussionen ändras efter vilket perspektiv som tas.</a:t>
            </a:r>
          </a:p>
          <a:p>
            <a:endParaRPr lang="sv-SE" dirty="0"/>
          </a:p>
          <a:p>
            <a:r>
              <a:rPr lang="sv-SE" dirty="0"/>
              <a:t>Vad hade ni gjort som kollega?</a:t>
            </a:r>
          </a:p>
          <a:p>
            <a:endParaRPr lang="sv-SE" dirty="0"/>
          </a:p>
          <a:p>
            <a:r>
              <a:rPr lang="sv-SE" dirty="0"/>
              <a:t>Vad tycker ni chef ska göra? För medarbetaren? För övriga medarbetare?</a:t>
            </a:r>
          </a:p>
          <a:p>
            <a:endParaRPr lang="sv-SE" dirty="0"/>
          </a:p>
          <a:p>
            <a:r>
              <a:rPr lang="sv-SE" dirty="0"/>
              <a:t>Vad tycker ni medarbetaren ska gör nu? Varför det?</a:t>
            </a:r>
          </a:p>
          <a:p>
            <a:endParaRPr lang="sv-SE" dirty="0"/>
          </a:p>
          <a:p>
            <a:r>
              <a:rPr lang="sv-SE" dirty="0"/>
              <a:t>Samla ihop era tankar i helgrupp. Skriv gärna ner om ni kommer överens om något förhållningssätt på arbetsplatsen.</a:t>
            </a:r>
          </a:p>
          <a:p>
            <a:endParaRPr lang="sv-SE" dirty="0"/>
          </a:p>
        </p:txBody>
      </p:sp>
      <p:sp>
        <p:nvSpPr>
          <p:cNvPr id="4" name="Platshållare för bildnummer 3"/>
          <p:cNvSpPr>
            <a:spLocks noGrp="1"/>
          </p:cNvSpPr>
          <p:nvPr>
            <p:ph type="sldNum" sz="quarter" idx="10"/>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19622479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a:xfrm>
            <a:off x="10901363" y="136525"/>
            <a:ext cx="900071" cy="141687"/>
          </a:xfrm>
        </p:spPr>
        <p:txBody>
          <a:bodyPr/>
          <a:lstStyle>
            <a:lvl1pPr>
              <a:defRPr/>
            </a:lvl1pPr>
          </a:lstStyle>
          <a:p>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grpSp>
        <p:nvGrpSpPr>
          <p:cNvPr id="4" name="Graphic 4">
            <a:extLst>
              <a:ext uri="{FF2B5EF4-FFF2-40B4-BE49-F238E27FC236}">
                <a16:creationId xmlns:a16="http://schemas.microsoft.com/office/drawing/2014/main" id="{9D40A280-071E-DBFA-6AF0-E13AA8857AE8}"/>
              </a:ext>
            </a:extLst>
          </p:cNvPr>
          <p:cNvGrpSpPr>
            <a:grpSpLocks noChangeAspect="1"/>
          </p:cNvGrpSpPr>
          <p:nvPr userDrawn="1"/>
        </p:nvGrpSpPr>
        <p:grpSpPr>
          <a:xfrm>
            <a:off x="7517606" y="385758"/>
            <a:ext cx="4284000" cy="6092422"/>
            <a:chOff x="6252761" y="1586198"/>
            <a:chExt cx="2409825" cy="3427094"/>
          </a:xfrm>
        </p:grpSpPr>
        <p:sp>
          <p:nvSpPr>
            <p:cNvPr id="5" name="Freeform: Shape 4">
              <a:extLst>
                <a:ext uri="{FF2B5EF4-FFF2-40B4-BE49-F238E27FC236}">
                  <a16:creationId xmlns:a16="http://schemas.microsoft.com/office/drawing/2014/main" id="{32A4BF31-30EF-05CD-0ECC-9436B24E903B}"/>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23B8AF72-CBDF-C926-DA6F-8DF1E2515377}"/>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A10B623-1AA0-2E51-5D24-A3F8564FEF04}"/>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F8A131A-FAF8-9F4E-51F8-81F131118D56}"/>
                </a:ext>
              </a:extLst>
            </p:cNvPr>
            <p:cNvSpPr/>
            <p:nvPr/>
          </p:nvSpPr>
          <p:spPr>
            <a:xfrm>
              <a:off x="7859342"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76A0DE8-2A34-0828-4EDE-64FCAC43535A}"/>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C692DBA-433B-E1DF-76AB-28CA52F11239}"/>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3FE4394-782C-744B-C25C-C4C783D578EF}"/>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EB977C97-9D07-3D8C-062B-F82C8C6D954C}"/>
                </a:ext>
              </a:extLst>
            </p:cNvPr>
            <p:cNvSpPr/>
            <p:nvPr/>
          </p:nvSpPr>
          <p:spPr>
            <a:xfrm>
              <a:off x="7859247"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1A89259-9EBE-A46A-79F6-2167FC961C03}"/>
                </a:ext>
              </a:extLst>
            </p:cNvPr>
            <p:cNvSpPr/>
            <p:nvPr/>
          </p:nvSpPr>
          <p:spPr>
            <a:xfrm>
              <a:off x="7056004"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grpSp>
        <p:nvGrpSpPr>
          <p:cNvPr id="30" name="Graphic 28">
            <a:extLst>
              <a:ext uri="{FF2B5EF4-FFF2-40B4-BE49-F238E27FC236}">
                <a16:creationId xmlns:a16="http://schemas.microsoft.com/office/drawing/2014/main" id="{DD5F17FD-CE6D-0742-695D-8101B55BB557}"/>
              </a:ext>
            </a:extLst>
          </p:cNvPr>
          <p:cNvGrpSpPr>
            <a:grpSpLocks noChangeAspect="1"/>
          </p:cNvGrpSpPr>
          <p:nvPr/>
        </p:nvGrpSpPr>
        <p:grpSpPr>
          <a:xfrm>
            <a:off x="7517605" y="385758"/>
            <a:ext cx="4284000" cy="6092422"/>
            <a:chOff x="4833937" y="1810035"/>
            <a:chExt cx="2409825" cy="3427094"/>
          </a:xfrm>
        </p:grpSpPr>
        <p:sp>
          <p:nvSpPr>
            <p:cNvPr id="31" name="Freeform: Shape 30">
              <a:extLst>
                <a:ext uri="{FF2B5EF4-FFF2-40B4-BE49-F238E27FC236}">
                  <a16:creationId xmlns:a16="http://schemas.microsoft.com/office/drawing/2014/main" id="{77264C48-66E8-2088-09BC-BF0E221A53EB}"/>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F7BBD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E9A084D-E645-B811-4393-6E4CD13ED7BE}"/>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03BF9D2-45D1-4DDA-D199-69A472870C45}"/>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C3BA180-5943-E50E-61A0-6621B94CCC45}"/>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F7BBD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945110F-BC15-3B64-C4A4-F8CCA2360E3D}"/>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988249B-2E35-E654-89B4-BEAB76D7C3BF}"/>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F7BBD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B684F66-2F39-67D8-E9D8-D4BDE9278DEB}"/>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D028113-973A-8728-7A33-42786C5BC129}"/>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07FB66-ACC4-6915-30C8-3F9A8A61E404}"/>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22F97C26-C38B-23E3-47CF-78892FA1D64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2025-02-28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631804229"/>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D1C4E9"/>
          </a:solidFill>
        </p:spPr>
        <p:txBody>
          <a:bodyPr wrap="square" lIns="216000" tIns="216000">
            <a:noAutofit/>
          </a:bodyPr>
          <a:lstStyle>
            <a:lvl1pPr marL="0" indent="0">
              <a:buFontTx/>
              <a:buNone/>
              <a:defRPr sz="2200"/>
            </a:lvl1pPr>
          </a:lstStyle>
          <a:p>
            <a:r>
              <a:rPr lang="sv-SE"/>
              <a:t>Klicka på ikonen för att lägga till en bild</a:t>
            </a:r>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2025-02-28</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670677999"/>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 bild och gr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2025-02-28</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829325549"/>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bild och ljusrosa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2025-02-28</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588949750"/>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bild och ljuslila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2025-02-28</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143002147"/>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47837"/>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2025-02-28</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 innehåll och ljusrosa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2025-02-28</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034437589"/>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innehåll och ljuslila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2025-02-28</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361725866"/>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2025-02-28</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167856209"/>
      </p:ext>
    </p:extLst>
  </p:cSld>
  <p:clrMapOvr>
    <a:masterClrMapping/>
  </p:clrMapOvr>
  <p:extLst>
    <p:ext uri="{DCECCB84-F9BA-43D5-87BE-67443E8EF086}">
      <p15:sldGuideLst xmlns:p15="http://schemas.microsoft.com/office/powerpoint/2012/main">
        <p15:guide id="1" orient="horz" pos="1117">
          <p15:clr>
            <a:srgbClr val="FBAE40"/>
          </p15:clr>
        </p15:guide>
        <p15:guide id="3" pos="688">
          <p15:clr>
            <a:srgbClr val="FBAE40"/>
          </p15:clr>
        </p15:guide>
        <p15:guide id="4" orient="horz" pos="73">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a:t>Skriv text här</a:t>
            </a:r>
          </a:p>
          <a:p>
            <a:pPr lvl="1"/>
            <a:r>
              <a:rPr lang="sv-SE" noProof="0"/>
              <a:t>Skriv text här</a:t>
            </a:r>
          </a:p>
          <a:p>
            <a:pPr lvl="2"/>
            <a:r>
              <a:rPr lang="sv-SE" noProof="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2025-02-28</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798022926"/>
      </p:ext>
    </p:extLst>
  </p:cSld>
  <p:clrMapOvr>
    <a:masterClrMapping/>
  </p:clrMapOvr>
  <p:extLst>
    <p:ext uri="{DCECCB84-F9BA-43D5-87BE-67443E8EF086}">
      <p15:sldGuideLst xmlns:p15="http://schemas.microsoft.com/office/powerpoint/2012/main">
        <p15:guide id="2" pos="4271">
          <p15:clr>
            <a:srgbClr val="FBAE40"/>
          </p15:clr>
        </p15:guide>
        <p15:guide id="3" orient="horz" pos="1434">
          <p15:clr>
            <a:srgbClr val="FBAE40"/>
          </p15:clr>
        </p15:guide>
        <p15:guide id="4" pos="688">
          <p15:clr>
            <a:srgbClr val="FBAE40"/>
          </p15:clr>
        </p15:guide>
        <p15:guide id="5" orient="horz" pos="7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2025-02-28</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
        <p:nvSpPr>
          <p:cNvPr id="33" name="Freeform: Shape 32">
            <a:extLst>
              <a:ext uri="{FF2B5EF4-FFF2-40B4-BE49-F238E27FC236}">
                <a16:creationId xmlns:a16="http://schemas.microsoft.com/office/drawing/2014/main" id="{E421D8C7-7AE4-75A7-E72D-F2CCD5EBD1ED}"/>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F7BBD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135AF6C-31B5-EC1B-7596-331AF27159CA}"/>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3214743A-6966-8ED7-BA34-E45A379E030F}"/>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4E9228D-01FE-98B4-466F-CE9B90DF9F7D}"/>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F7BBD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CF49D3A-C0A5-C9B4-8C10-96910B5DF584}"/>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EC35D31-9856-2B82-F7AD-68F4A6BA881A}"/>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F7BBD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DA18A8B-463B-9AD0-703D-FA911578B30D}"/>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C169603-4E21-C187-1A1D-38882F9232D3}"/>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3C689E11-9A3D-1637-E77F-534FB0A76DB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ubrik, innehåll på ljusrosa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2025-02-28</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767684990"/>
      </p:ext>
    </p:extLst>
  </p:cSld>
  <p:clrMapOvr>
    <a:masterClrMapping/>
  </p:clrMapOvr>
  <p:extLst>
    <p:ext uri="{DCECCB84-F9BA-43D5-87BE-67443E8EF086}">
      <p15:sldGuideLst xmlns:p15="http://schemas.microsoft.com/office/powerpoint/2012/main">
        <p15:guide id="1" orient="horz" pos="1434">
          <p15:clr>
            <a:srgbClr val="FBAE40"/>
          </p15:clr>
        </p15:guide>
        <p15:guide id="2" pos="688">
          <p15:clr>
            <a:srgbClr val="FBAE40"/>
          </p15:clr>
        </p15:guide>
        <p15:guide id="3" orient="horz" pos="73">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2025-02-28</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964751930"/>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2025-02-28</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972558694"/>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guide id="5" pos="402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2025-02-28</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769226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2025-02-28</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469432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F7BBD0"/>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2025-02-28</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190567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D1C4E9"/>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2025-02-28</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669926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DA185498-67B0-4A0B-8455-9A803E3F2EDA}" type="datetime1">
              <a:rPr lang="sv-SE" smtClean="0"/>
              <a:t>2025-02-28</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2025-02-28</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pic>
        <p:nvPicPr>
          <p:cNvPr id="4" name="Logo" descr="Logotyp Västra Götalandsregionen">
            <a:extLst>
              <a:ext uri="{FF2B5EF4-FFF2-40B4-BE49-F238E27FC236}">
                <a16:creationId xmlns:a16="http://schemas.microsoft.com/office/drawing/2014/main" id="{42697743-9DAC-94BC-2C4F-FF0484264222}"/>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Tree>
    <p:extLst>
      <p:ext uri="{BB962C8B-B14F-4D97-AF65-F5344CB8AC3E}">
        <p14:creationId xmlns:p14="http://schemas.microsoft.com/office/powerpoint/2010/main" val="492405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8" name="Rektangel: ett hörn rundat 8">
            <a:extLst>
              <a:ext uri="{FF2B5EF4-FFF2-40B4-BE49-F238E27FC236}">
                <a16:creationId xmlns:a16="http://schemas.microsoft.com/office/drawing/2014/main" id="{F7A2F3AF-A7F1-9416-5F97-03314F7E417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2025-02-28</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pic>
        <p:nvPicPr>
          <p:cNvPr id="4" name="Logo" descr="Logotyp Västra Götalandsregionen">
            <a:extLst>
              <a:ext uri="{FF2B5EF4-FFF2-40B4-BE49-F238E27FC236}">
                <a16:creationId xmlns:a16="http://schemas.microsoft.com/office/drawing/2014/main" id="{3084B2C6-FDAB-8038-F2B9-1494EC0573F9}"/>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Tree>
    <p:extLst>
      <p:ext uri="{BB962C8B-B14F-4D97-AF65-F5344CB8AC3E}">
        <p14:creationId xmlns:p14="http://schemas.microsoft.com/office/powerpoint/2010/main" val="4252726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2025-02-28</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
        <p:nvSpPr>
          <p:cNvPr id="33" name="Freeform: Shape 32">
            <a:extLst>
              <a:ext uri="{FF2B5EF4-FFF2-40B4-BE49-F238E27FC236}">
                <a16:creationId xmlns:a16="http://schemas.microsoft.com/office/drawing/2014/main" id="{E421D8C7-7AE4-75A7-E72D-F2CCD5EBD1ED}"/>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F7BBD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135AF6C-31B5-EC1B-7596-331AF27159CA}"/>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3214743A-6966-8ED7-BA34-E45A379E030F}"/>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4E9228D-01FE-98B4-466F-CE9B90DF9F7D}"/>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F7BBD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CF49D3A-C0A5-C9B4-8C10-96910B5DF584}"/>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EC35D31-9856-2B82-F7AD-68F4A6BA881A}"/>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F7BBD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DA18A8B-463B-9AD0-703D-FA911578B30D}"/>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C169603-4E21-C187-1A1D-38882F9232D3}"/>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3C689E11-9A3D-1637-E77F-534FB0A76DB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5" name="Platshållare för bild 5">
            <a:extLst>
              <a:ext uri="{FF2B5EF4-FFF2-40B4-BE49-F238E27FC236}">
                <a16:creationId xmlns:a16="http://schemas.microsoft.com/office/drawing/2014/main" id="{4261226B-560D-B909-DF95-A5178F9E77D8}"/>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Tree>
    <p:extLst>
      <p:ext uri="{BB962C8B-B14F-4D97-AF65-F5344CB8AC3E}">
        <p14:creationId xmlns:p14="http://schemas.microsoft.com/office/powerpoint/2010/main" val="13430910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609600" y="1600205"/>
            <a:ext cx="5384800" cy="452596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97600" y="1600205"/>
            <a:ext cx="5384800" cy="452596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198069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6_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650901" y="6191147"/>
            <a:ext cx="1628905" cy="366183"/>
          </a:xfrm>
          <a:prstGeom prst="rect">
            <a:avLst/>
          </a:prstGeom>
        </p:spPr>
        <p:txBody>
          <a:bodyPr vert="horz" lIns="91440" tIns="45720" rIns="91440" bIns="45720" rtlCol="0" anchor="ctr"/>
          <a:lstStyle>
            <a:lvl1pPr algn="l">
              <a:defRPr sz="1600">
                <a:solidFill>
                  <a:srgbClr val="000000"/>
                </a:solidFill>
              </a:defRPr>
            </a:lvl1pPr>
          </a:lstStyle>
          <a:p>
            <a:fld id="{E82650AE-06A9-2D4E-84FA-95DA3038D778}" type="datetime1">
              <a:rPr lang="sv-SE" smtClean="0"/>
              <a:pPr/>
              <a:t>2025-02-28</a:t>
            </a:fld>
            <a:endParaRPr lang="sv-SE"/>
          </a:p>
        </p:txBody>
      </p:sp>
      <p:sp>
        <p:nvSpPr>
          <p:cNvPr id="11" name="Platshållare för sidfot 4"/>
          <p:cNvSpPr>
            <a:spLocks noGrp="1"/>
          </p:cNvSpPr>
          <p:nvPr>
            <p:ph type="ftr" sz="quarter" idx="3"/>
          </p:nvPr>
        </p:nvSpPr>
        <p:spPr>
          <a:xfrm>
            <a:off x="2321106" y="6191147"/>
            <a:ext cx="5955577" cy="366183"/>
          </a:xfrm>
          <a:prstGeom prst="rect">
            <a:avLst/>
          </a:prstGeom>
        </p:spPr>
        <p:txBody>
          <a:bodyPr vert="horz" lIns="91440" tIns="45720" rIns="91440" bIns="45720" rtlCol="0" anchor="ctr"/>
          <a:lstStyle>
            <a:lvl1pPr algn="l">
              <a:defRPr sz="1600">
                <a:solidFill>
                  <a:srgbClr val="000000"/>
                </a:solidFill>
              </a:defRPr>
            </a:lvl1pPr>
          </a:lstStyle>
          <a:p>
            <a:r>
              <a:rPr lang="sv-SE"/>
              <a:t>Här skriver du in sidfot</a:t>
            </a:r>
          </a:p>
        </p:txBody>
      </p:sp>
    </p:spTree>
    <p:extLst>
      <p:ext uri="{BB962C8B-B14F-4D97-AF65-F5344CB8AC3E}">
        <p14:creationId xmlns:p14="http://schemas.microsoft.com/office/powerpoint/2010/main" val="3842441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21" y="393108"/>
            <a:ext cx="1427973" cy="6091200"/>
            <a:chOff x="10371140" y="380999"/>
            <a:chExt cx="1439144" cy="6138849"/>
          </a:xfrm>
        </p:grpSpPr>
        <p:sp>
          <p:nvSpPr>
            <p:cNvPr id="15" name="Freeform: Shape 14">
              <a:extLst>
                <a:ext uri="{FF2B5EF4-FFF2-40B4-BE49-F238E27FC236}">
                  <a16:creationId xmlns:a16="http://schemas.microsoft.com/office/drawing/2014/main" id="{FBA227F0-F87F-B1E9-946E-B0BDB414627D}"/>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54C73C6-9503-842F-1121-D23FB73C8F0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7751422-DED5-3AD2-D9AD-FF0A483F29C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F7BBD0"/>
            </a:solidFill>
            <a:ln w="17009" cap="flat">
              <a:noFill/>
              <a:prstDash val="solid"/>
              <a:miter/>
            </a:ln>
          </p:spPr>
          <p:txBody>
            <a:bodyPr rtlCol="0" anchor="ctr"/>
            <a:lstStyle/>
            <a:p>
              <a:endParaRPr lang="en-US"/>
            </a:p>
          </p:txBody>
        </p:sp>
      </p:gr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2025-02-28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2025-02-28</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3" name="Graphic 4">
            <a:extLst>
              <a:ext uri="{FF2B5EF4-FFF2-40B4-BE49-F238E27FC236}">
                <a16:creationId xmlns:a16="http://schemas.microsoft.com/office/drawing/2014/main" id="{07F1C480-42B9-765B-ACFA-B1528C1BCE6A}"/>
              </a:ext>
            </a:extLst>
          </p:cNvPr>
          <p:cNvGrpSpPr>
            <a:grpSpLocks noChangeAspect="1"/>
          </p:cNvGrpSpPr>
          <p:nvPr userDrawn="1"/>
        </p:nvGrpSpPr>
        <p:grpSpPr>
          <a:xfrm>
            <a:off x="10373521" y="393108"/>
            <a:ext cx="1427973" cy="6091200"/>
            <a:chOff x="10371140" y="380999"/>
            <a:chExt cx="1439144" cy="6138849"/>
          </a:xfrm>
        </p:grpSpPr>
        <p:sp>
          <p:nvSpPr>
            <p:cNvPr id="4" name="Freeform: Shape 3">
              <a:extLst>
                <a:ext uri="{FF2B5EF4-FFF2-40B4-BE49-F238E27FC236}">
                  <a16:creationId xmlns:a16="http://schemas.microsoft.com/office/drawing/2014/main" id="{96561E72-BEFB-A269-7175-1BA85901BF6D}"/>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9107C565-01FD-65F8-ABC0-DB18CF630B50}"/>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F1BDEA75-2263-56D7-5206-740AB4CC4B4E}"/>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F7BBD0"/>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2025-02-28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912875978"/>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2025-02-28</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F7BBD0"/>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chemeClr val="accent2"/>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2025-02-28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888382851"/>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F7BBD0"/>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2025-02-28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078889667"/>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2025-02-28</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63" r:id="rId3"/>
    <p:sldLayoutId id="2147483650" r:id="rId4"/>
    <p:sldLayoutId id="2147483654" r:id="rId5"/>
    <p:sldLayoutId id="2147483664" r:id="rId6"/>
    <p:sldLayoutId id="2147483652" r:id="rId7"/>
    <p:sldLayoutId id="2147483665" r:id="rId8"/>
    <p:sldLayoutId id="2147483666" r:id="rId9"/>
    <p:sldLayoutId id="2147483667" r:id="rId10"/>
    <p:sldLayoutId id="2147483668" r:id="rId11"/>
    <p:sldLayoutId id="2147483669" r:id="rId12"/>
    <p:sldLayoutId id="2147483670" r:id="rId13"/>
    <p:sldLayoutId id="2147483671" r:id="rId14"/>
    <p:sldLayoutId id="2147483651" r:id="rId15"/>
    <p:sldLayoutId id="2147483672" r:id="rId16"/>
    <p:sldLayoutId id="2147483673" r:id="rId17"/>
    <p:sldLayoutId id="2147483674" r:id="rId18"/>
    <p:sldLayoutId id="2147483675" r:id="rId19"/>
    <p:sldLayoutId id="2147483682" r:id="rId20"/>
    <p:sldLayoutId id="2147483676" r:id="rId21"/>
    <p:sldLayoutId id="2147483677" r:id="rId22"/>
    <p:sldLayoutId id="2147483678" r:id="rId23"/>
    <p:sldLayoutId id="2147483679" r:id="rId24"/>
    <p:sldLayoutId id="2147483680" r:id="rId25"/>
    <p:sldLayoutId id="2147483681" r:id="rId26"/>
    <p:sldLayoutId id="2147483655" r:id="rId27"/>
    <p:sldLayoutId id="2147483659" r:id="rId28"/>
    <p:sldLayoutId id="2147483660" r:id="rId29"/>
    <p:sldLayoutId id="2147483683" r:id="rId30"/>
    <p:sldLayoutId id="2147483684" r:id="rId31"/>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3" Type="http://schemas.openxmlformats.org/officeDocument/2006/relationships/hyperlink" Target="https://www.suntarbetsliv.se/filmer/krankande-sarbehandling-fiktiva-exempel-pa-situationer/" TargetMode="External"/><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148B75-F8CC-AC88-6F76-C5A5E92966BB}"/>
              </a:ext>
            </a:extLst>
          </p:cNvPr>
          <p:cNvSpPr>
            <a:spLocks noGrp="1"/>
          </p:cNvSpPr>
          <p:nvPr>
            <p:ph type="ctrTitle"/>
          </p:nvPr>
        </p:nvSpPr>
        <p:spPr/>
        <p:txBody>
          <a:bodyPr/>
          <a:lstStyle/>
          <a:p>
            <a:r>
              <a:rPr lang="sv-SE" dirty="0"/>
              <a:t>Kränkande särbehandling, trakasserier och sexuella trakasserier</a:t>
            </a:r>
          </a:p>
        </p:txBody>
      </p:sp>
      <p:sp>
        <p:nvSpPr>
          <p:cNvPr id="3" name="Underrubrik 2">
            <a:extLst>
              <a:ext uri="{FF2B5EF4-FFF2-40B4-BE49-F238E27FC236}">
                <a16:creationId xmlns:a16="http://schemas.microsoft.com/office/drawing/2014/main" id="{199041EE-5694-1E68-1A2D-CEBE6F41127E}"/>
              </a:ext>
            </a:extLst>
          </p:cNvPr>
          <p:cNvSpPr>
            <a:spLocks noGrp="1"/>
          </p:cNvSpPr>
          <p:nvPr>
            <p:ph type="subTitle" idx="1"/>
          </p:nvPr>
        </p:nvSpPr>
        <p:spPr/>
        <p:txBody>
          <a:bodyPr/>
          <a:lstStyle/>
          <a:p>
            <a:r>
              <a:rPr lang="sv-SE" dirty="0"/>
              <a:t>Dialogmaterial för APT/APM</a:t>
            </a:r>
          </a:p>
        </p:txBody>
      </p:sp>
      <p:sp>
        <p:nvSpPr>
          <p:cNvPr id="4" name="Platshållare för datum 3">
            <a:extLst>
              <a:ext uri="{FF2B5EF4-FFF2-40B4-BE49-F238E27FC236}">
                <a16:creationId xmlns:a16="http://schemas.microsoft.com/office/drawing/2014/main" id="{31A2FA8F-21A7-36C9-6F56-6C2B036FACCB}"/>
              </a:ext>
            </a:extLst>
          </p:cNvPr>
          <p:cNvSpPr>
            <a:spLocks noGrp="1"/>
          </p:cNvSpPr>
          <p:nvPr>
            <p:ph type="dt" sz="half" idx="10"/>
          </p:nvPr>
        </p:nvSpPr>
        <p:spPr/>
        <p:txBody>
          <a:bodyPr/>
          <a:lstStyle/>
          <a:p>
            <a:endParaRPr lang="sv-SE"/>
          </a:p>
        </p:txBody>
      </p:sp>
    </p:spTree>
    <p:extLst>
      <p:ext uri="{BB962C8B-B14F-4D97-AF65-F5344CB8AC3E}">
        <p14:creationId xmlns:p14="http://schemas.microsoft.com/office/powerpoint/2010/main" val="2252379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innehåll 5"/>
          <p:cNvSpPr>
            <a:spLocks noGrp="1"/>
          </p:cNvSpPr>
          <p:nvPr>
            <p:ph idx="1"/>
          </p:nvPr>
        </p:nvSpPr>
        <p:spPr>
          <a:xfrm>
            <a:off x="376845" y="642851"/>
            <a:ext cx="11504815" cy="5548295"/>
          </a:xfrm>
        </p:spPr>
        <p:txBody>
          <a:bodyPr/>
          <a:lstStyle/>
          <a:p>
            <a:pPr marL="0" indent="0">
              <a:buNone/>
            </a:pPr>
            <a:r>
              <a:rPr lang="sv-SE" sz="1600"/>
              <a:t>En kvinnlig medarbetare som jobbar som lokalvårdare berättar för sin chef att en anställd på annan VGR-förvaltning pratat med henne på ett obehagligt sätt. </a:t>
            </a:r>
          </a:p>
          <a:p>
            <a:pPr marL="0" indent="0">
              <a:buNone/>
            </a:pPr>
            <a:r>
              <a:rPr lang="sv-SE" sz="1600"/>
              <a:t>En manlig anställd hos kund har ställt frågor om medarbetarens ursprungsland och att kvinnor därifrån är så serviceinriktade på alla sätt. Vidare har kunden frågat om hon har pojkvän, vart hon bor och vilken väg hon åker till jobbet. </a:t>
            </a:r>
          </a:p>
          <a:p>
            <a:pPr marL="0" indent="0">
              <a:buNone/>
            </a:pPr>
            <a:r>
              <a:rPr lang="sv-SE" sz="1600"/>
              <a:t>När de slutar prata säger kunden att hon inte ska berätta om deras samtal för någon. Medarbetaren upplevde även att kunden har följt efter henne när hon städat och stört henne i arbetet. Hon vågade inte säga ifrån utan svarade på alla frågor. Hon är ledsen och illa berörd, vill absolut inte städa där igen. Chefen uppfattar berättelsen som trovärdig. </a:t>
            </a:r>
          </a:p>
          <a:p>
            <a:pPr marL="0" indent="0">
              <a:buNone/>
            </a:pPr>
            <a:r>
              <a:rPr lang="sv-SE" sz="1600"/>
              <a:t>Chefen tar kontakt med ansvarig chef hos kunden. Kundens chef avfärdar händelsen och menar att det är en ytterst betrodd medarbetare som aldrig skulle bete sig illa. Möjligtvis har han flörtat lite, och det är sånt som händer på arbetsplatser. Inga vittnen finns. </a:t>
            </a:r>
          </a:p>
          <a:p>
            <a:pPr marL="0" indent="0">
              <a:buNone/>
            </a:pPr>
            <a:r>
              <a:rPr lang="sv-SE" sz="1600"/>
              <a:t>Lokalvårdaren är visstidsanställd och i 20-årsåldern. Mannen har jobbat i VGR i 20 år och är i 45-årsåldern.</a:t>
            </a:r>
          </a:p>
          <a:p>
            <a:pPr marL="0" indent="0">
              <a:buNone/>
            </a:pPr>
            <a:r>
              <a:rPr lang="sv-SE" sz="1600"/>
              <a:t> </a:t>
            </a:r>
            <a:r>
              <a:rPr lang="sv-SE" sz="1600" b="1"/>
              <a:t>Vad ska chefen göra?</a:t>
            </a:r>
          </a:p>
        </p:txBody>
      </p:sp>
    </p:spTree>
    <p:extLst>
      <p:ext uri="{BB962C8B-B14F-4D97-AF65-F5344CB8AC3E}">
        <p14:creationId xmlns:p14="http://schemas.microsoft.com/office/powerpoint/2010/main" val="32240767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385824" y="588476"/>
            <a:ext cx="11095777" cy="5602672"/>
          </a:xfrm>
        </p:spPr>
        <p:txBody>
          <a:bodyPr/>
          <a:lstStyle/>
          <a:p>
            <a:pPr marL="0" indent="0">
              <a:buNone/>
            </a:pPr>
            <a:r>
              <a:rPr lang="sv-SE" sz="1600"/>
              <a:t>Chef har medarbetare som varit sjuk under ett par månader. Innan sjukrivningen lyfte chef hur medarbetaren utför sina arbetsuppgifter och hur hen använder sin </a:t>
            </a:r>
            <a:r>
              <a:rPr lang="sv-SE" sz="1600" err="1"/>
              <a:t>flex</a:t>
            </a:r>
            <a:r>
              <a:rPr lang="sv-SE" sz="1600"/>
              <a:t>. Chefen har välgrundade misstankar att medarbetaren skapat egna rutiner där hen nyttjar </a:t>
            </a:r>
            <a:r>
              <a:rPr lang="sv-SE" sz="1600" err="1"/>
              <a:t>flex</a:t>
            </a:r>
            <a:r>
              <a:rPr lang="sv-SE" sz="1600"/>
              <a:t> på ett sätt som missgynnar arbetsgivaren och slarvar med sina arbetsuppgifter. Det ledde till en konflikt. </a:t>
            </a:r>
          </a:p>
          <a:p>
            <a:pPr marL="0" indent="0">
              <a:buNone/>
            </a:pPr>
            <a:r>
              <a:rPr lang="sv-SE" sz="1600"/>
              <a:t>Läkarintyget anger ospecificerad stressrelaterad sjukdom. Under sjukskrivningen försöker chef få kontakt med medarbetaren för att reda ut konflikten och för att planera inför återgång i arbete.</a:t>
            </a:r>
          </a:p>
          <a:p>
            <a:pPr marL="0" indent="0">
              <a:buNone/>
            </a:pPr>
            <a:r>
              <a:rPr lang="sv-SE" sz="1600"/>
              <a:t>Medarbetaren svarar inte i telefon men meddelar via sitt fackliga ombud att hen är mobbad av chef och därför är sjuk. Fackligt ombud meddelar att hen inte kan ha någon kontakt med chef, att hen måste omplaceras till en annan arbetsplats  samt att det är det minsta man kan begära utifrån den mobbing medarbetaren fått utstå. Fackligt ombud menar att kräva kontakt med medarbetaren i denna pressade situation är ytterligare en kränkning från arbetsgivaren. </a:t>
            </a:r>
          </a:p>
          <a:p>
            <a:pPr marL="0" indent="0">
              <a:buNone/>
            </a:pPr>
            <a:r>
              <a:rPr lang="sv-SE" sz="1600"/>
              <a:t>Chefen kallar medarbetaren till en möte via brev. Medarbetaren uteblir och skickar in ett nytt läkarintyg där det anges att stressen är arbetsrelaterad. </a:t>
            </a:r>
          </a:p>
          <a:p>
            <a:pPr marL="0" indent="0">
              <a:buNone/>
            </a:pPr>
            <a:r>
              <a:rPr lang="sv-SE" sz="1600"/>
              <a:t>I arbetsgruppen skvallras det om att chefen mobbar medarbetaren och att det är därför hen är sjuk. </a:t>
            </a:r>
          </a:p>
          <a:p>
            <a:pPr marL="0" indent="0">
              <a:buNone/>
            </a:pPr>
            <a:r>
              <a:rPr lang="sv-SE" sz="1600" b="1"/>
              <a:t>Vad ska chefen göra?</a:t>
            </a:r>
          </a:p>
          <a:p>
            <a:pPr marL="0" indent="0">
              <a:buNone/>
            </a:pPr>
            <a:endParaRPr lang="sv-SE" sz="1600"/>
          </a:p>
          <a:p>
            <a:endParaRPr lang="sv-SE"/>
          </a:p>
        </p:txBody>
      </p:sp>
    </p:spTree>
    <p:extLst>
      <p:ext uri="{BB962C8B-B14F-4D97-AF65-F5344CB8AC3E}">
        <p14:creationId xmlns:p14="http://schemas.microsoft.com/office/powerpoint/2010/main" val="1210316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429492" y="353085"/>
            <a:ext cx="11601399" cy="6407932"/>
          </a:xfrm>
        </p:spPr>
        <p:txBody>
          <a:bodyPr/>
          <a:lstStyle/>
          <a:p>
            <a:pPr marL="0" indent="0">
              <a:buNone/>
            </a:pPr>
            <a:r>
              <a:rPr lang="sv-SE" sz="2000"/>
              <a:t>En kvinnlig timavlönad vikarie ska sluta jobba på arbetsplatsen. </a:t>
            </a:r>
          </a:p>
          <a:p>
            <a:pPr marL="0" indent="0">
              <a:buNone/>
            </a:pPr>
            <a:r>
              <a:rPr lang="sv-SE" sz="2000"/>
              <a:t>Hon berättar för en arbetskamrat om varför hon slutade. Medarbetaren gråter och berättar att hon under sin anställning blivit sexuellt trakasserad av två män från en annan arbetsgrupp. Det började som sällskapligt snack, blev lite flörtigt och hon fick komplimanger. Till slut blev komplimangerna mer och mer närgångna, bland annat ifrågasatte de varför hon dolde sina snygga bröst i den tråkiga tröjan. Vid ett tillfälle tar en av dem fysiskt tagit tag i henne för att hindra henne gå iväg. Han håller inte hårt men hon upplever det väldigt obehagligt och springer därifrån. Vid alla tillfällen var hon ensam och de var två stycken. Tillslut tackade hon nej till jobb och sjukskrev sig för att hon inte ville träffa på de två männen. </a:t>
            </a:r>
          </a:p>
          <a:p>
            <a:pPr marL="0" indent="0">
              <a:buNone/>
            </a:pPr>
            <a:r>
              <a:rPr lang="sv-SE" sz="2000"/>
              <a:t>Hon berättade inte för hon tänkte att ingen skulle tro henne. Det fanns inga vittnen och från början hade hon tyckt att det var helt ok. Hon la skulden på sig själv för att det blivit värre. Vad kan kollegan göra?</a:t>
            </a:r>
          </a:p>
          <a:p>
            <a:pPr marL="0" indent="0">
              <a:buNone/>
            </a:pPr>
            <a:r>
              <a:rPr lang="sv-SE" sz="2000" b="1"/>
              <a:t>Vad ska chef göra?</a:t>
            </a:r>
          </a:p>
        </p:txBody>
      </p:sp>
    </p:spTree>
    <p:extLst>
      <p:ext uri="{BB962C8B-B14F-4D97-AF65-F5344CB8AC3E}">
        <p14:creationId xmlns:p14="http://schemas.microsoft.com/office/powerpoint/2010/main" val="1625563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650901" y="1149928"/>
            <a:ext cx="10830700" cy="4850073"/>
          </a:xfrm>
        </p:spPr>
        <p:txBody>
          <a:bodyPr/>
          <a:lstStyle/>
          <a:p>
            <a:pPr marL="0" indent="0">
              <a:buNone/>
            </a:pPr>
            <a:r>
              <a:rPr lang="sv-SE" sz="2000"/>
              <a:t>Chef 1 har en medarbetare som uppger sig blivit sexuellt trakasserad av kollegor i en annan arbetsgrupp. Chef 1 anser att berättelsen är trovärdig.</a:t>
            </a:r>
          </a:p>
          <a:p>
            <a:pPr marL="0" indent="0">
              <a:buNone/>
            </a:pPr>
            <a:r>
              <a:rPr lang="sv-SE" sz="2000"/>
              <a:t>Chef 1 tar kontakt med sin kollega (chef 2) som är chef för den arbetsgrupp där de som trakasserat tillhör. </a:t>
            </a:r>
          </a:p>
          <a:p>
            <a:pPr marL="0" indent="0">
              <a:buNone/>
            </a:pPr>
            <a:r>
              <a:rPr lang="sv-SE" sz="2000"/>
              <a:t>Chef 2 blir mycket förvånad och har svårt tro att det är möjligt att medarbetarna sexuellt trakasserat någon. Chef 2 meddelar att de är mycket uppskattade och bra medarbetare. Chef 2 anser att medarbetarna  absolut inte har betett sig så som den utsatta medarbetaren beskriver. Möjligtvis har det varit en ömsesidig flört.</a:t>
            </a:r>
          </a:p>
          <a:p>
            <a:pPr marL="0" indent="0">
              <a:buNone/>
            </a:pPr>
            <a:r>
              <a:rPr lang="sv-SE" sz="2000" b="1"/>
              <a:t>Vad bör chef 1 göra?</a:t>
            </a:r>
          </a:p>
          <a:p>
            <a:pPr marL="0" indent="0">
              <a:buNone/>
            </a:pPr>
            <a:r>
              <a:rPr lang="sv-SE" sz="2000" b="1"/>
              <a:t>Vad bör chef 2 göra? </a:t>
            </a:r>
          </a:p>
          <a:p>
            <a:pPr marL="0" indent="0">
              <a:buNone/>
            </a:pPr>
            <a:endParaRPr lang="sv-SE"/>
          </a:p>
        </p:txBody>
      </p:sp>
    </p:spTree>
    <p:extLst>
      <p:ext uri="{BB962C8B-B14F-4D97-AF65-F5344CB8AC3E}">
        <p14:creationId xmlns:p14="http://schemas.microsoft.com/office/powerpoint/2010/main" val="536616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450912" y="869133"/>
            <a:ext cx="11177160" cy="4870764"/>
          </a:xfrm>
        </p:spPr>
        <p:txBody>
          <a:bodyPr/>
          <a:lstStyle/>
          <a:p>
            <a:pPr marL="0" indent="0">
              <a:buNone/>
            </a:pPr>
            <a:r>
              <a:rPr lang="sv-SE" sz="2000"/>
              <a:t>En ny chef kommer in i en arbetsgrupp.</a:t>
            </a:r>
          </a:p>
          <a:p>
            <a:pPr marL="0" indent="0">
              <a:buNone/>
            </a:pPr>
            <a:r>
              <a:rPr lang="sv-SE" sz="2000"/>
              <a:t>Gruppen tycker att de har mycket gott arbetsklimat, de beskriver sig som sammansvetsad, högt i tak, hjälper varandra och håller ihop. </a:t>
            </a:r>
          </a:p>
          <a:p>
            <a:pPr marL="0" indent="0">
              <a:buNone/>
            </a:pPr>
            <a:r>
              <a:rPr lang="sv-SE" sz="2000"/>
              <a:t>Men chefen ser något annat-  det inte är alla som får hjälp, det finns revir gällande arbetsuppgifter och en tuff jargong. Vidare finns en negativ attityd till förändringar och en inställning att allt var bättre förr. </a:t>
            </a:r>
          </a:p>
          <a:p>
            <a:pPr marL="0" indent="0">
              <a:buNone/>
            </a:pPr>
            <a:r>
              <a:rPr lang="sv-SE" sz="2000"/>
              <a:t>Korttidsfrånvaron är högre än jämförbara arbetsplatser.</a:t>
            </a:r>
          </a:p>
          <a:p>
            <a:pPr marL="0" indent="0">
              <a:buNone/>
            </a:pPr>
            <a:endParaRPr lang="sv-SE" sz="2000"/>
          </a:p>
          <a:p>
            <a:r>
              <a:rPr lang="sv-SE" sz="2000"/>
              <a:t>Hur kan chef agera i den här situationen?</a:t>
            </a:r>
          </a:p>
          <a:p>
            <a:r>
              <a:rPr lang="sv-SE" sz="2000"/>
              <a:t>Vad kan medarbetarna göra?</a:t>
            </a:r>
          </a:p>
          <a:p>
            <a:pPr marL="0" indent="0">
              <a:buNone/>
            </a:pPr>
            <a:endParaRPr lang="sv-SE"/>
          </a:p>
        </p:txBody>
      </p:sp>
    </p:spTree>
    <p:extLst>
      <p:ext uri="{BB962C8B-B14F-4D97-AF65-F5344CB8AC3E}">
        <p14:creationId xmlns:p14="http://schemas.microsoft.com/office/powerpoint/2010/main" val="4122155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650901" y="918817"/>
            <a:ext cx="10830700" cy="5081183"/>
          </a:xfrm>
        </p:spPr>
        <p:txBody>
          <a:bodyPr/>
          <a:lstStyle/>
          <a:p>
            <a:pPr marL="0" indent="0">
              <a:buNone/>
            </a:pPr>
            <a:r>
              <a:rPr lang="sv-SE" sz="2000"/>
              <a:t>Du har på senare tid lagt märke till negativa attityder i arbetsgruppen. </a:t>
            </a:r>
          </a:p>
          <a:p>
            <a:pPr marL="0" indent="0">
              <a:buNone/>
            </a:pPr>
            <a:r>
              <a:rPr lang="sv-SE" sz="2000"/>
              <a:t>På möten och i andra sammanhang gör folk miner då en medarbetare säger/tycker något och vissa visar på att de är ointresserade. </a:t>
            </a:r>
          </a:p>
          <a:p>
            <a:pPr marL="0" indent="0">
              <a:buNone/>
            </a:pPr>
            <a:r>
              <a:rPr lang="sv-SE" sz="2000"/>
              <a:t>Du har också lagt märke till att en av dina medarbetare inte är med vid fika eller andra tillfällen i samma utsträckning som tidigare, dessutom är stämningen låg. </a:t>
            </a:r>
          </a:p>
          <a:p>
            <a:pPr marL="0" indent="0">
              <a:buNone/>
            </a:pPr>
            <a:r>
              <a:rPr lang="sv-SE" sz="2000"/>
              <a:t>Vid ett APM då medarbetaren höll en kort presentation la du märke till att några i arbetsgruppen vände sig bort och pratade med varandra under tiden. Någon ställde också en kritisk fråga till personen och du uppfattade att denne reagerade negativt på detta.</a:t>
            </a:r>
          </a:p>
          <a:p>
            <a:r>
              <a:rPr lang="sv-SE" sz="2000"/>
              <a:t>Hur kan chef agera i den här situationen?</a:t>
            </a:r>
          </a:p>
          <a:p>
            <a:r>
              <a:rPr lang="sv-SE" sz="2000"/>
              <a:t>Vad kan medarbetare göra?</a:t>
            </a:r>
          </a:p>
          <a:p>
            <a:pPr marL="0" indent="0">
              <a:buNone/>
            </a:pPr>
            <a:endParaRPr lang="sv-SE"/>
          </a:p>
        </p:txBody>
      </p:sp>
    </p:spTree>
    <p:extLst>
      <p:ext uri="{BB962C8B-B14F-4D97-AF65-F5344CB8AC3E}">
        <p14:creationId xmlns:p14="http://schemas.microsoft.com/office/powerpoint/2010/main" val="1052398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innehåll 2">
            <a:extLst>
              <a:ext uri="{FF2B5EF4-FFF2-40B4-BE49-F238E27FC236}">
                <a16:creationId xmlns:a16="http://schemas.microsoft.com/office/drawing/2014/main" id="{423BE2D1-50DE-41C3-92A0-0B55E1E8FD75}"/>
              </a:ext>
            </a:extLst>
          </p:cNvPr>
          <p:cNvSpPr>
            <a:spLocks noGrp="1"/>
          </p:cNvSpPr>
          <p:nvPr>
            <p:ph sz="quarter" idx="17"/>
          </p:nvPr>
        </p:nvSpPr>
        <p:spPr>
          <a:xfrm>
            <a:off x="1096246" y="1018572"/>
            <a:ext cx="10047600" cy="4392227"/>
          </a:xfrm>
        </p:spPr>
        <p:txBody>
          <a:bodyPr>
            <a:normAutofit lnSpcReduction="10000"/>
          </a:bodyPr>
          <a:lstStyle/>
          <a:p>
            <a:pPr marL="0" indent="0">
              <a:lnSpc>
                <a:spcPct val="120000"/>
              </a:lnSpc>
              <a:buNone/>
            </a:pPr>
            <a:br>
              <a:rPr lang="sv-SE" sz="2400" dirty="0"/>
            </a:br>
            <a:r>
              <a:rPr lang="sv-SE" sz="2400"/>
              <a:t>Du arbetar på en arbetsplats där det är vanligt att man hör nedsättande, kränkande och ibland rasistiska kommentarer både i fikarummet och under arbetet.</a:t>
            </a:r>
            <a:endParaRPr lang="sv-SE" sz="2400" dirty="0"/>
          </a:p>
          <a:p>
            <a:pPr marL="0" indent="0">
              <a:lnSpc>
                <a:spcPct val="120000"/>
              </a:lnSpc>
              <a:buNone/>
            </a:pPr>
            <a:endParaRPr lang="sv-SE" sz="1800" dirty="0"/>
          </a:p>
          <a:p>
            <a:pPr marL="0" indent="0">
              <a:lnSpc>
                <a:spcPct val="120000"/>
              </a:lnSpc>
              <a:spcBef>
                <a:spcPts val="800"/>
              </a:spcBef>
              <a:buNone/>
            </a:pPr>
            <a:r>
              <a:rPr lang="sv-SE" sz="1800" b="1" dirty="0"/>
              <a:t>Använd gärna följande frågor när ni diskuterar:</a:t>
            </a:r>
            <a:endParaRPr lang="sv-SE" sz="1800" dirty="0"/>
          </a:p>
          <a:p>
            <a:pPr>
              <a:lnSpc>
                <a:spcPct val="120000"/>
              </a:lnSpc>
              <a:spcBef>
                <a:spcPts val="800"/>
              </a:spcBef>
            </a:pPr>
            <a:r>
              <a:rPr lang="sv-SE" sz="1800" dirty="0"/>
              <a:t>Hur skulle du reagera och agera om du utsattes för trakasserier och kränkningar?</a:t>
            </a:r>
          </a:p>
          <a:p>
            <a:pPr>
              <a:lnSpc>
                <a:spcPct val="120000"/>
              </a:lnSpc>
              <a:spcBef>
                <a:spcPts val="800"/>
              </a:spcBef>
            </a:pPr>
            <a:r>
              <a:rPr lang="sv-SE" sz="1800" dirty="0"/>
              <a:t>Hur skulle du reagera om någon kollega utsattes för trakasserier och kränkningar?</a:t>
            </a:r>
          </a:p>
          <a:p>
            <a:pPr>
              <a:lnSpc>
                <a:spcPct val="120000"/>
              </a:lnSpc>
              <a:spcBef>
                <a:spcPts val="800"/>
              </a:spcBef>
            </a:pPr>
            <a:r>
              <a:rPr lang="sv-SE" sz="1800" dirty="0"/>
              <a:t>Hur kan vi alla hjälpas åt för att få slut på och förebygga trakasserier och kränkningar?</a:t>
            </a:r>
          </a:p>
          <a:p>
            <a:pPr>
              <a:lnSpc>
                <a:spcPct val="120000"/>
              </a:lnSpc>
              <a:spcBef>
                <a:spcPts val="800"/>
              </a:spcBef>
            </a:pPr>
            <a:r>
              <a:rPr lang="sv-SE" sz="1800" dirty="0"/>
              <a:t>Har vi det på vår arbetsplats? </a:t>
            </a:r>
          </a:p>
          <a:p>
            <a:pPr marL="0" indent="0">
              <a:lnSpc>
                <a:spcPct val="120000"/>
              </a:lnSpc>
              <a:buNone/>
            </a:pPr>
            <a:endParaRPr lang="sv-SE" sz="1800" dirty="0"/>
          </a:p>
        </p:txBody>
      </p:sp>
      <p:sp>
        <p:nvSpPr>
          <p:cNvPr id="13" name="Date Placeholder 3">
            <a:extLst>
              <a:ext uri="{FF2B5EF4-FFF2-40B4-BE49-F238E27FC236}">
                <a16:creationId xmlns:a16="http://schemas.microsoft.com/office/drawing/2014/main" id="{B1429992-EA75-D096-AF95-3FA287C2CE5A}"/>
              </a:ext>
            </a:extLst>
          </p:cNvPr>
          <p:cNvSpPr>
            <a:spLocks noGrp="1"/>
          </p:cNvSpPr>
          <p:nvPr>
            <p:ph type="dt" sz="half" idx="2"/>
          </p:nvPr>
        </p:nvSpPr>
        <p:spPr>
          <a:xfrm>
            <a:off x="10901364" y="136525"/>
            <a:ext cx="900071" cy="141687"/>
          </a:xfrm>
        </p:spPr>
        <p:txBody>
          <a:bodyPr/>
          <a:lstStyle/>
          <a:p>
            <a:pPr>
              <a:spcAft>
                <a:spcPts val="600"/>
              </a:spcAft>
            </a:pPr>
            <a:fld id="{8BA77866-C1B2-4993-AE7F-F082A0E998CD}" type="datetime1">
              <a:rPr lang="sv-SE" smtClean="0"/>
              <a:pPr>
                <a:spcAft>
                  <a:spcPts val="600"/>
                </a:spcAft>
              </a:pPr>
              <a:t>2025-02-28</a:t>
            </a:fld>
            <a:endParaRPr lang="sv-SE"/>
          </a:p>
        </p:txBody>
      </p:sp>
    </p:spTree>
    <p:extLst>
      <p:ext uri="{BB962C8B-B14F-4D97-AF65-F5344CB8AC3E}">
        <p14:creationId xmlns:p14="http://schemas.microsoft.com/office/powerpoint/2010/main" val="736437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428728F7-72D0-45E2-B60C-5B86792ACA79}"/>
              </a:ext>
            </a:extLst>
          </p:cNvPr>
          <p:cNvSpPr>
            <a:spLocks noGrp="1"/>
          </p:cNvSpPr>
          <p:nvPr>
            <p:ph sz="quarter" idx="17"/>
          </p:nvPr>
        </p:nvSpPr>
        <p:spPr>
          <a:xfrm>
            <a:off x="1096246" y="914400"/>
            <a:ext cx="10047600" cy="4496399"/>
          </a:xfrm>
        </p:spPr>
        <p:txBody>
          <a:bodyPr>
            <a:normAutofit fontScale="92500" lnSpcReduction="10000"/>
          </a:bodyPr>
          <a:lstStyle/>
          <a:p>
            <a:pPr marL="0" indent="0">
              <a:lnSpc>
                <a:spcPct val="120000"/>
              </a:lnSpc>
              <a:buNone/>
            </a:pPr>
            <a:br>
              <a:rPr lang="sv-SE" sz="1900" dirty="0"/>
            </a:br>
            <a:r>
              <a:rPr lang="sv-SE" sz="2600" dirty="0"/>
              <a:t>Du arbetar på ett arbetsställe där en medarbetare ofta kommenterar ditt utseende positivt och försöker ge dig kramar på ett sätt som inte känns ok för dig?</a:t>
            </a:r>
          </a:p>
          <a:p>
            <a:pPr marL="0" indent="0">
              <a:lnSpc>
                <a:spcPct val="120000"/>
              </a:lnSpc>
              <a:buNone/>
            </a:pPr>
            <a:endParaRPr lang="sv-SE" sz="2600" dirty="0"/>
          </a:p>
          <a:p>
            <a:pPr marL="0" indent="0">
              <a:lnSpc>
                <a:spcPct val="120000"/>
              </a:lnSpc>
              <a:spcBef>
                <a:spcPts val="800"/>
              </a:spcBef>
              <a:buNone/>
            </a:pPr>
            <a:r>
              <a:rPr lang="sv-SE" sz="1900" b="1" dirty="0"/>
              <a:t>Använd gärna följande frågor när ni diskuterar:</a:t>
            </a:r>
            <a:endParaRPr lang="sv-SE" sz="1900" dirty="0"/>
          </a:p>
          <a:p>
            <a:pPr>
              <a:lnSpc>
                <a:spcPct val="120000"/>
              </a:lnSpc>
              <a:spcBef>
                <a:spcPts val="800"/>
              </a:spcBef>
            </a:pPr>
            <a:r>
              <a:rPr lang="sv-SE" sz="1900" dirty="0"/>
              <a:t>Hur skulle du reagera och agera om du utsattes för trakasserier och kränkningar?</a:t>
            </a:r>
          </a:p>
          <a:p>
            <a:pPr>
              <a:lnSpc>
                <a:spcPct val="120000"/>
              </a:lnSpc>
              <a:spcBef>
                <a:spcPts val="800"/>
              </a:spcBef>
            </a:pPr>
            <a:r>
              <a:rPr lang="sv-SE" sz="1900" dirty="0"/>
              <a:t>Hur skulle du reagera om någon kollega utsattes för trakasserier och kränkningar?</a:t>
            </a:r>
          </a:p>
          <a:p>
            <a:pPr>
              <a:lnSpc>
                <a:spcPct val="120000"/>
              </a:lnSpc>
              <a:spcBef>
                <a:spcPts val="800"/>
              </a:spcBef>
            </a:pPr>
            <a:r>
              <a:rPr lang="sv-SE" sz="1900" dirty="0"/>
              <a:t>Hur kan vi alla hjälpas åt för att få slut på och förebygga trakasserier och kränkningar?</a:t>
            </a:r>
          </a:p>
          <a:p>
            <a:pPr>
              <a:lnSpc>
                <a:spcPct val="120000"/>
              </a:lnSpc>
              <a:spcBef>
                <a:spcPts val="800"/>
              </a:spcBef>
            </a:pPr>
            <a:r>
              <a:rPr lang="sv-SE" sz="1900" dirty="0"/>
              <a:t>Har vi det på vår arbetsplats? </a:t>
            </a:r>
          </a:p>
          <a:p>
            <a:pPr marL="0" indent="0">
              <a:lnSpc>
                <a:spcPct val="120000"/>
              </a:lnSpc>
              <a:buNone/>
            </a:pPr>
            <a:endParaRPr lang="sv-SE" sz="1500" dirty="0"/>
          </a:p>
          <a:p>
            <a:pPr>
              <a:lnSpc>
                <a:spcPct val="120000"/>
              </a:lnSpc>
            </a:pPr>
            <a:endParaRPr lang="sv-SE" sz="1500" dirty="0"/>
          </a:p>
        </p:txBody>
      </p:sp>
      <p:sp>
        <p:nvSpPr>
          <p:cNvPr id="6" name="Date Placeholder 3">
            <a:extLst>
              <a:ext uri="{FF2B5EF4-FFF2-40B4-BE49-F238E27FC236}">
                <a16:creationId xmlns:a16="http://schemas.microsoft.com/office/drawing/2014/main" id="{61F8C69D-6369-9850-FDD8-7673D2F154E3}"/>
              </a:ext>
            </a:extLst>
          </p:cNvPr>
          <p:cNvSpPr>
            <a:spLocks noGrp="1"/>
          </p:cNvSpPr>
          <p:nvPr>
            <p:ph type="dt" sz="half" idx="2"/>
          </p:nvPr>
        </p:nvSpPr>
        <p:spPr>
          <a:xfrm>
            <a:off x="10901364" y="136525"/>
            <a:ext cx="900071" cy="141687"/>
          </a:xfrm>
        </p:spPr>
        <p:txBody>
          <a:bodyPr/>
          <a:lstStyle/>
          <a:p>
            <a:pPr>
              <a:spcAft>
                <a:spcPts val="600"/>
              </a:spcAft>
            </a:pPr>
            <a:fld id="{8BA77866-C1B2-4993-AE7F-F082A0E998CD}" type="datetime1">
              <a:rPr lang="sv-SE" smtClean="0"/>
              <a:pPr>
                <a:spcAft>
                  <a:spcPts val="600"/>
                </a:spcAft>
              </a:pPr>
              <a:t>2025-02-28</a:t>
            </a:fld>
            <a:endParaRPr lang="sv-SE"/>
          </a:p>
        </p:txBody>
      </p:sp>
    </p:spTree>
    <p:extLst>
      <p:ext uri="{BB962C8B-B14F-4D97-AF65-F5344CB8AC3E}">
        <p14:creationId xmlns:p14="http://schemas.microsoft.com/office/powerpoint/2010/main" val="3781716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8ACD0A85-C37E-4C94-A187-B1130C0D6352}"/>
              </a:ext>
            </a:extLst>
          </p:cNvPr>
          <p:cNvSpPr>
            <a:spLocks noGrp="1"/>
          </p:cNvSpPr>
          <p:nvPr>
            <p:ph sz="quarter" idx="17"/>
          </p:nvPr>
        </p:nvSpPr>
        <p:spPr>
          <a:xfrm>
            <a:off x="1096246" y="925976"/>
            <a:ext cx="10047600" cy="4484824"/>
          </a:xfrm>
        </p:spPr>
        <p:txBody>
          <a:bodyPr>
            <a:normAutofit fontScale="92500"/>
          </a:bodyPr>
          <a:lstStyle/>
          <a:p>
            <a:pPr marL="0" indent="0">
              <a:lnSpc>
                <a:spcPct val="120000"/>
              </a:lnSpc>
              <a:buNone/>
            </a:pPr>
            <a:br>
              <a:rPr lang="sv-SE" sz="1800" dirty="0"/>
            </a:br>
            <a:r>
              <a:rPr lang="sv-SE" sz="2400"/>
              <a:t>På din arbetsplats är det en medarbetare som kommenterar en kollegas kropp. Det sker både direkt till personen men också till andra personer exempelvis i fikarummet.</a:t>
            </a:r>
            <a:br>
              <a:rPr lang="sv-SE" sz="2400"/>
            </a:br>
            <a:r>
              <a:rPr lang="sv-SE" sz="2400"/>
              <a:t>Medarbetaren berättar också rykten om kollegan.</a:t>
            </a:r>
            <a:endParaRPr lang="sv-SE" sz="1800" dirty="0"/>
          </a:p>
          <a:p>
            <a:pPr marL="0" indent="0">
              <a:lnSpc>
                <a:spcPct val="120000"/>
              </a:lnSpc>
              <a:buNone/>
            </a:pPr>
            <a:r>
              <a:rPr lang="sv-SE" sz="1800" dirty="0"/>
              <a:t> </a:t>
            </a:r>
          </a:p>
          <a:p>
            <a:pPr marL="0" indent="0">
              <a:lnSpc>
                <a:spcPct val="120000"/>
              </a:lnSpc>
              <a:spcBef>
                <a:spcPts val="800"/>
              </a:spcBef>
              <a:buNone/>
            </a:pPr>
            <a:r>
              <a:rPr lang="sv-SE" sz="1800" b="1" dirty="0"/>
              <a:t>Använd gärna följande frågor när ni diskuterar:</a:t>
            </a:r>
            <a:endParaRPr lang="sv-SE" sz="1800" dirty="0"/>
          </a:p>
          <a:p>
            <a:pPr>
              <a:lnSpc>
                <a:spcPct val="120000"/>
              </a:lnSpc>
              <a:spcBef>
                <a:spcPts val="800"/>
              </a:spcBef>
            </a:pPr>
            <a:r>
              <a:rPr lang="sv-SE" sz="1800" dirty="0"/>
              <a:t>Hur skulle du reagera och agera om du utsattes för trakasserier och kränkningar?</a:t>
            </a:r>
          </a:p>
          <a:p>
            <a:pPr>
              <a:lnSpc>
                <a:spcPct val="120000"/>
              </a:lnSpc>
              <a:spcBef>
                <a:spcPts val="800"/>
              </a:spcBef>
            </a:pPr>
            <a:r>
              <a:rPr lang="sv-SE" sz="1800" dirty="0"/>
              <a:t>Hur skulle du reagera om någon kollega utsattes för trakasserier och kränkningar?</a:t>
            </a:r>
          </a:p>
          <a:p>
            <a:pPr>
              <a:lnSpc>
                <a:spcPct val="120000"/>
              </a:lnSpc>
              <a:spcBef>
                <a:spcPts val="800"/>
              </a:spcBef>
            </a:pPr>
            <a:r>
              <a:rPr lang="sv-SE" sz="1800" dirty="0"/>
              <a:t>Hur kan vi alla hjälpas åt för att få slut på och förebygga trakasserier och kränkningar?</a:t>
            </a:r>
          </a:p>
          <a:p>
            <a:pPr>
              <a:lnSpc>
                <a:spcPct val="120000"/>
              </a:lnSpc>
              <a:spcBef>
                <a:spcPts val="800"/>
              </a:spcBef>
            </a:pPr>
            <a:r>
              <a:rPr lang="sv-SE" sz="1800" dirty="0"/>
              <a:t>Har vi det på vår arbetsplats? </a:t>
            </a:r>
          </a:p>
          <a:p>
            <a:pPr marL="0" indent="0">
              <a:lnSpc>
                <a:spcPct val="120000"/>
              </a:lnSpc>
              <a:buNone/>
            </a:pPr>
            <a:endParaRPr lang="sv-SE" sz="1800" dirty="0"/>
          </a:p>
          <a:p>
            <a:pPr>
              <a:lnSpc>
                <a:spcPct val="120000"/>
              </a:lnSpc>
            </a:pPr>
            <a:endParaRPr lang="sv-SE" sz="1400" dirty="0"/>
          </a:p>
        </p:txBody>
      </p:sp>
      <p:sp>
        <p:nvSpPr>
          <p:cNvPr id="10" name="Date Placeholder 3">
            <a:extLst>
              <a:ext uri="{FF2B5EF4-FFF2-40B4-BE49-F238E27FC236}">
                <a16:creationId xmlns:a16="http://schemas.microsoft.com/office/drawing/2014/main" id="{B6C2FC70-D0B8-365D-6C32-77EDEF8BEB44}"/>
              </a:ext>
            </a:extLst>
          </p:cNvPr>
          <p:cNvSpPr>
            <a:spLocks noGrp="1"/>
          </p:cNvSpPr>
          <p:nvPr>
            <p:ph type="dt" sz="half" idx="2"/>
          </p:nvPr>
        </p:nvSpPr>
        <p:spPr>
          <a:xfrm>
            <a:off x="10901364" y="136525"/>
            <a:ext cx="900071" cy="141687"/>
          </a:xfrm>
        </p:spPr>
        <p:txBody>
          <a:bodyPr/>
          <a:lstStyle/>
          <a:p>
            <a:pPr>
              <a:spcAft>
                <a:spcPts val="600"/>
              </a:spcAft>
            </a:pPr>
            <a:fld id="{8BA77866-C1B2-4993-AE7F-F082A0E998CD}" type="datetime1">
              <a:rPr lang="sv-SE" smtClean="0"/>
              <a:pPr>
                <a:spcAft>
                  <a:spcPts val="600"/>
                </a:spcAft>
              </a:pPr>
              <a:t>2025-02-28</a:t>
            </a:fld>
            <a:endParaRPr lang="sv-SE"/>
          </a:p>
        </p:txBody>
      </p:sp>
    </p:spTree>
    <p:extLst>
      <p:ext uri="{BB962C8B-B14F-4D97-AF65-F5344CB8AC3E}">
        <p14:creationId xmlns:p14="http://schemas.microsoft.com/office/powerpoint/2010/main" val="13537619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90407124-594F-4CAA-8C90-919AC460ADB5}"/>
              </a:ext>
            </a:extLst>
          </p:cNvPr>
          <p:cNvSpPr>
            <a:spLocks noGrp="1"/>
          </p:cNvSpPr>
          <p:nvPr>
            <p:ph sz="quarter" idx="17"/>
          </p:nvPr>
        </p:nvSpPr>
        <p:spPr>
          <a:xfrm>
            <a:off x="1096246" y="1064872"/>
            <a:ext cx="10047600" cy="4345928"/>
          </a:xfrm>
        </p:spPr>
        <p:txBody>
          <a:bodyPr>
            <a:normAutofit fontScale="92500"/>
          </a:bodyPr>
          <a:lstStyle/>
          <a:p>
            <a:pPr marL="0" indent="0">
              <a:lnSpc>
                <a:spcPct val="120000"/>
              </a:lnSpc>
              <a:buNone/>
            </a:pPr>
            <a:r>
              <a:rPr lang="sv-SE" sz="2400"/>
              <a:t>Du jobbar i en arbetsgrupp där chefen utesluter en medarbetare.</a:t>
            </a:r>
            <a:br>
              <a:rPr lang="sv-SE" sz="2400"/>
            </a:br>
            <a:r>
              <a:rPr lang="sv-SE" sz="2400"/>
              <a:t>Chefen avbryter medarbetaren ständigt, bjuder inte in medarbetaren till möten och pratar illa om medarbetaren bakom dennes rygg.</a:t>
            </a:r>
            <a:endParaRPr lang="sv-SE" sz="2400" dirty="0"/>
          </a:p>
          <a:p>
            <a:pPr marL="0" indent="0">
              <a:lnSpc>
                <a:spcPct val="120000"/>
              </a:lnSpc>
              <a:buNone/>
            </a:pPr>
            <a:endParaRPr lang="sv-SE" sz="1800" dirty="0"/>
          </a:p>
          <a:p>
            <a:pPr marL="0" indent="0">
              <a:lnSpc>
                <a:spcPct val="120000"/>
              </a:lnSpc>
              <a:spcBef>
                <a:spcPts val="800"/>
              </a:spcBef>
              <a:buNone/>
            </a:pPr>
            <a:r>
              <a:rPr lang="sv-SE" sz="1800" b="1" dirty="0"/>
              <a:t>Använd gärna följande frågor när ni diskuterar:</a:t>
            </a:r>
            <a:endParaRPr lang="sv-SE" sz="1800" dirty="0"/>
          </a:p>
          <a:p>
            <a:pPr>
              <a:lnSpc>
                <a:spcPct val="120000"/>
              </a:lnSpc>
              <a:spcBef>
                <a:spcPts val="800"/>
              </a:spcBef>
            </a:pPr>
            <a:r>
              <a:rPr lang="sv-SE" sz="1800" dirty="0"/>
              <a:t>Hur skulle du reagera och agera om du utsattes för trakasserier och kränkningar?</a:t>
            </a:r>
          </a:p>
          <a:p>
            <a:pPr>
              <a:lnSpc>
                <a:spcPct val="120000"/>
              </a:lnSpc>
              <a:spcBef>
                <a:spcPts val="800"/>
              </a:spcBef>
            </a:pPr>
            <a:r>
              <a:rPr lang="sv-SE" sz="1800" dirty="0"/>
              <a:t>Hur skulle du reagera om någon kollega utsattes för trakasserier och kränkningar?</a:t>
            </a:r>
          </a:p>
          <a:p>
            <a:pPr>
              <a:lnSpc>
                <a:spcPct val="120000"/>
              </a:lnSpc>
              <a:spcBef>
                <a:spcPts val="800"/>
              </a:spcBef>
            </a:pPr>
            <a:r>
              <a:rPr lang="sv-SE" sz="1800" dirty="0"/>
              <a:t>Hur kan vi alla hjälpas åt för att få slut på och förebygga trakasserier och kränkningar?</a:t>
            </a:r>
          </a:p>
          <a:p>
            <a:pPr>
              <a:lnSpc>
                <a:spcPct val="120000"/>
              </a:lnSpc>
              <a:spcBef>
                <a:spcPts val="800"/>
              </a:spcBef>
            </a:pPr>
            <a:r>
              <a:rPr lang="sv-SE" sz="1800" dirty="0"/>
              <a:t>Har vi det på vår arbetsplats? </a:t>
            </a:r>
          </a:p>
          <a:p>
            <a:pPr marL="0" indent="0">
              <a:lnSpc>
                <a:spcPct val="120000"/>
              </a:lnSpc>
              <a:buNone/>
            </a:pPr>
            <a:endParaRPr lang="sv-SE" sz="1400" dirty="0"/>
          </a:p>
          <a:p>
            <a:pPr>
              <a:lnSpc>
                <a:spcPct val="120000"/>
              </a:lnSpc>
            </a:pPr>
            <a:endParaRPr lang="sv-SE" sz="1400" dirty="0"/>
          </a:p>
        </p:txBody>
      </p:sp>
      <p:sp>
        <p:nvSpPr>
          <p:cNvPr id="10" name="Date Placeholder 3">
            <a:extLst>
              <a:ext uri="{FF2B5EF4-FFF2-40B4-BE49-F238E27FC236}">
                <a16:creationId xmlns:a16="http://schemas.microsoft.com/office/drawing/2014/main" id="{3C71E718-C1EC-AA5E-550B-E14398CAA43B}"/>
              </a:ext>
            </a:extLst>
          </p:cNvPr>
          <p:cNvSpPr>
            <a:spLocks noGrp="1"/>
          </p:cNvSpPr>
          <p:nvPr>
            <p:ph type="dt" sz="half" idx="2"/>
          </p:nvPr>
        </p:nvSpPr>
        <p:spPr>
          <a:xfrm>
            <a:off x="10901364" y="136525"/>
            <a:ext cx="900071" cy="141687"/>
          </a:xfrm>
        </p:spPr>
        <p:txBody>
          <a:bodyPr/>
          <a:lstStyle/>
          <a:p>
            <a:pPr>
              <a:spcAft>
                <a:spcPts val="600"/>
              </a:spcAft>
            </a:pPr>
            <a:fld id="{8BA77866-C1B2-4993-AE7F-F082A0E998CD}" type="datetime1">
              <a:rPr lang="sv-SE" smtClean="0"/>
              <a:pPr>
                <a:spcAft>
                  <a:spcPts val="600"/>
                </a:spcAft>
              </a:pPr>
              <a:t>2025-02-28</a:t>
            </a:fld>
            <a:endParaRPr lang="sv-SE"/>
          </a:p>
        </p:txBody>
      </p:sp>
    </p:spTree>
    <p:extLst>
      <p:ext uri="{BB962C8B-B14F-4D97-AF65-F5344CB8AC3E}">
        <p14:creationId xmlns:p14="http://schemas.microsoft.com/office/powerpoint/2010/main" val="1210045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F8E33835-EFC7-4862-815F-EAD447A25E9C}"/>
              </a:ext>
            </a:extLst>
          </p:cNvPr>
          <p:cNvSpPr>
            <a:spLocks noGrp="1"/>
          </p:cNvSpPr>
          <p:nvPr>
            <p:ph sz="half" idx="1"/>
          </p:nvPr>
        </p:nvSpPr>
        <p:spPr>
          <a:xfrm>
            <a:off x="609600" y="805758"/>
            <a:ext cx="5384800" cy="5320410"/>
          </a:xfrm>
        </p:spPr>
        <p:txBody>
          <a:bodyPr/>
          <a:lstStyle/>
          <a:p>
            <a:pPr marL="0" indent="0">
              <a:buNone/>
            </a:pPr>
            <a:r>
              <a:rPr lang="sv-SE" sz="2000"/>
              <a:t>Mustafa är ny på arbetet. Chefen stöter ihop med Mustafa och frågar om han kommit in i arbetet och trivs. Mustafa svarar att han gillar sitt jobb, drar på orden och berättar sedan motvilligt att det är några kollegor som ofta tar upp kritiska frågor om islam. Stämningen blir lätt hätskt och det gör Mustafa stressad. Chefen ber om namn och säger att han ska tala med dem. Mustafa säger bestämt att han inte vill att chefen ska prata med dem. Hur tycker du att chefen ska göra?</a:t>
            </a:r>
          </a:p>
        </p:txBody>
      </p:sp>
      <p:sp>
        <p:nvSpPr>
          <p:cNvPr id="4" name="Platshållare för innehåll 3">
            <a:extLst>
              <a:ext uri="{FF2B5EF4-FFF2-40B4-BE49-F238E27FC236}">
                <a16:creationId xmlns:a16="http://schemas.microsoft.com/office/drawing/2014/main" id="{8263950B-65B1-48E4-8BCF-454D9E87365D}"/>
              </a:ext>
            </a:extLst>
          </p:cNvPr>
          <p:cNvSpPr>
            <a:spLocks noGrp="1"/>
          </p:cNvSpPr>
          <p:nvPr>
            <p:ph sz="half" idx="2"/>
          </p:nvPr>
        </p:nvSpPr>
        <p:spPr>
          <a:xfrm>
            <a:off x="6197600" y="606582"/>
            <a:ext cx="5384800" cy="5519586"/>
          </a:xfrm>
        </p:spPr>
        <p:txBody>
          <a:bodyPr/>
          <a:lstStyle/>
          <a:p>
            <a:pPr marL="609585" indent="-609585">
              <a:buFont typeface="+mj-lt"/>
              <a:buAutoNum type="arabicPeriod"/>
            </a:pPr>
            <a:r>
              <a:rPr lang="sv-SE" sz="2000"/>
              <a:t>Inte någonting, chefen får avvakta till Mustafa ändrat sig eftersom man inte kan tillrättavisa någon efter anonym anklagelse</a:t>
            </a:r>
          </a:p>
          <a:p>
            <a:pPr marL="609585" indent="-609585">
              <a:buFont typeface="+mj-lt"/>
              <a:buAutoNum type="arabicPeriod"/>
            </a:pPr>
            <a:r>
              <a:rPr lang="sv-SE" sz="2000"/>
              <a:t>Chefen bör röra sig mer bland personalen för att eventuellt själv höra hur snacket går.</a:t>
            </a:r>
          </a:p>
          <a:p>
            <a:pPr marL="609585" indent="-609585">
              <a:buFont typeface="+mj-lt"/>
              <a:buAutoNum type="arabicPeriod"/>
            </a:pPr>
            <a:r>
              <a:rPr lang="sv-SE" sz="2000"/>
              <a:t>Chefen bör ta upp definitionen av trakasserier och diskrimineringsgrunder, särskilt religion, på ett generellt sätt på nästa APM</a:t>
            </a:r>
          </a:p>
          <a:p>
            <a:pPr marL="609585" indent="-609585">
              <a:buFont typeface="+mj-lt"/>
              <a:buAutoNum type="arabicPeriod"/>
            </a:pPr>
            <a:r>
              <a:rPr lang="sv-SE" sz="2000"/>
              <a:t>Öppet hörn – eget alternativ</a:t>
            </a:r>
          </a:p>
        </p:txBody>
      </p:sp>
    </p:spTree>
    <p:extLst>
      <p:ext uri="{BB962C8B-B14F-4D97-AF65-F5344CB8AC3E}">
        <p14:creationId xmlns:p14="http://schemas.microsoft.com/office/powerpoint/2010/main" val="2422969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98DE1CB-1A65-6442-677B-53419ACEB7AB}"/>
              </a:ext>
            </a:extLst>
          </p:cNvPr>
          <p:cNvSpPr>
            <a:spLocks noGrp="1"/>
          </p:cNvSpPr>
          <p:nvPr>
            <p:ph type="title"/>
          </p:nvPr>
        </p:nvSpPr>
        <p:spPr/>
        <p:txBody>
          <a:bodyPr/>
          <a:lstStyle/>
          <a:p>
            <a:r>
              <a:rPr lang="sv-SE" dirty="0">
                <a:hlinkClick r:id="rId3"/>
              </a:rPr>
              <a:t>Kränkande särbehandling - fiktiva exempel</a:t>
            </a:r>
            <a:br>
              <a:rPr lang="sv-SE" dirty="0"/>
            </a:br>
            <a:endParaRPr lang="sv-SE" dirty="0"/>
          </a:p>
        </p:txBody>
      </p:sp>
      <p:sp>
        <p:nvSpPr>
          <p:cNvPr id="4" name="Platshållare för datum 3">
            <a:extLst>
              <a:ext uri="{FF2B5EF4-FFF2-40B4-BE49-F238E27FC236}">
                <a16:creationId xmlns:a16="http://schemas.microsoft.com/office/drawing/2014/main" id="{F4367E17-20CE-5D6C-0913-1A24AF966DEC}"/>
              </a:ext>
            </a:extLst>
          </p:cNvPr>
          <p:cNvSpPr>
            <a:spLocks noGrp="1"/>
          </p:cNvSpPr>
          <p:nvPr>
            <p:ph type="dt" sz="half" idx="2"/>
          </p:nvPr>
        </p:nvSpPr>
        <p:spPr/>
        <p:txBody>
          <a:bodyPr/>
          <a:lstStyle/>
          <a:p>
            <a:fld id="{8BA77866-C1B2-4993-AE7F-F082A0E998CD}" type="datetime1">
              <a:rPr lang="sv-SE" smtClean="0"/>
              <a:t>2025-02-28</a:t>
            </a:fld>
            <a:endParaRPr lang="sv-SE"/>
          </a:p>
        </p:txBody>
      </p:sp>
      <p:pic>
        <p:nvPicPr>
          <p:cNvPr id="9" name="Platshållare för bild 7" descr="En bild som visar klädsel, himmel, person, utomhus&#10;&#10;Automatiskt genererad beskrivning">
            <a:extLst>
              <a:ext uri="{FF2B5EF4-FFF2-40B4-BE49-F238E27FC236}">
                <a16:creationId xmlns:a16="http://schemas.microsoft.com/office/drawing/2014/main" id="{33030CD1-C12F-01AB-7F20-77409B133843}"/>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a:stretch>
            <a:fillRect/>
          </a:stretch>
        </p:blipFill>
        <p:spPr>
          <a:xfrm>
            <a:off x="6799263" y="385763"/>
            <a:ext cx="5003800" cy="6091237"/>
          </a:xfrm>
        </p:spPr>
      </p:pic>
    </p:spTree>
    <p:extLst>
      <p:ext uri="{BB962C8B-B14F-4D97-AF65-F5344CB8AC3E}">
        <p14:creationId xmlns:p14="http://schemas.microsoft.com/office/powerpoint/2010/main" val="2965196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4411E08-F7CB-FBFB-C046-AA12F2937544}"/>
              </a:ext>
            </a:extLst>
          </p:cNvPr>
          <p:cNvSpPr>
            <a:spLocks noGrp="1"/>
          </p:cNvSpPr>
          <p:nvPr>
            <p:ph type="dt" sz="half" idx="10"/>
          </p:nvPr>
        </p:nvSpPr>
        <p:spPr/>
        <p:txBody>
          <a:bodyPr/>
          <a:lstStyle/>
          <a:p>
            <a:fld id="{F7FC82E9-E70A-41D0-BC52-9CE4D8B0E8A6}" type="datetime1">
              <a:rPr lang="sv-SE" smtClean="0"/>
              <a:t>2025-02-28</a:t>
            </a:fld>
            <a:endParaRPr lang="sv-SE"/>
          </a:p>
        </p:txBody>
      </p:sp>
    </p:spTree>
    <p:extLst>
      <p:ext uri="{BB962C8B-B14F-4D97-AF65-F5344CB8AC3E}">
        <p14:creationId xmlns:p14="http://schemas.microsoft.com/office/powerpoint/2010/main" val="3365078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C2751ACE-AB2D-48E4-886B-B6D06897389E}"/>
              </a:ext>
            </a:extLst>
          </p:cNvPr>
          <p:cNvSpPr>
            <a:spLocks noGrp="1"/>
          </p:cNvSpPr>
          <p:nvPr>
            <p:ph sz="half" idx="1"/>
          </p:nvPr>
        </p:nvSpPr>
        <p:spPr>
          <a:xfrm>
            <a:off x="609600" y="371191"/>
            <a:ext cx="5384800" cy="5754977"/>
          </a:xfrm>
        </p:spPr>
        <p:txBody>
          <a:bodyPr/>
          <a:lstStyle/>
          <a:p>
            <a:pPr marL="0" indent="0">
              <a:buNone/>
            </a:pPr>
            <a:r>
              <a:rPr lang="sv-SE" sz="2000" err="1"/>
              <a:t>Fati</a:t>
            </a:r>
            <a:r>
              <a:rPr lang="sv-SE" sz="2000"/>
              <a:t> och Siv talar med varandra om att ingen av dem gillar när deras närmsta chef tilltalar dem som ”flickorna” Det kan tex vara i fikarummet ”här står flickorna”. De tror inte att det är illa menat, men tycker inte att det är ett bra tilltal. Nästa gång chefen säger ”flickorna” till dem svarar Siv ”jag heter Siv och det här är </a:t>
            </a:r>
            <a:r>
              <a:rPr lang="sv-SE" sz="2000" err="1"/>
              <a:t>Fati</a:t>
            </a:r>
            <a:r>
              <a:rPr lang="sv-SE" sz="2000"/>
              <a:t> – vi är inte flickor, nu får du sluta kalla oss det”. Chefen blir förnärmad och sur och pratar bara kort och informativt efter det. Både </a:t>
            </a:r>
            <a:r>
              <a:rPr lang="sv-SE" sz="2000" err="1"/>
              <a:t>Fati</a:t>
            </a:r>
            <a:r>
              <a:rPr lang="sv-SE" sz="2000"/>
              <a:t> och Siv tycker det känns obekvämt med den konstiga stämningen. Vad tycker du att de ska göra? </a:t>
            </a:r>
          </a:p>
        </p:txBody>
      </p:sp>
      <p:sp>
        <p:nvSpPr>
          <p:cNvPr id="4" name="Platshållare för innehåll 3">
            <a:extLst>
              <a:ext uri="{FF2B5EF4-FFF2-40B4-BE49-F238E27FC236}">
                <a16:creationId xmlns:a16="http://schemas.microsoft.com/office/drawing/2014/main" id="{F0615408-3270-4F7E-9CD7-61E111A7ECED}"/>
              </a:ext>
            </a:extLst>
          </p:cNvPr>
          <p:cNvSpPr>
            <a:spLocks noGrp="1"/>
          </p:cNvSpPr>
          <p:nvPr>
            <p:ph sz="half" idx="2"/>
          </p:nvPr>
        </p:nvSpPr>
        <p:spPr>
          <a:xfrm>
            <a:off x="6197600" y="525101"/>
            <a:ext cx="5384800" cy="5601068"/>
          </a:xfrm>
        </p:spPr>
        <p:txBody>
          <a:bodyPr/>
          <a:lstStyle/>
          <a:p>
            <a:pPr marL="609585" indent="-609585">
              <a:buFont typeface="+mj-lt"/>
              <a:buAutoNum type="arabicPeriod"/>
            </a:pPr>
            <a:r>
              <a:rPr lang="sv-SE" sz="2000"/>
              <a:t>Tillsammans gå och prata med chefen för att försöka förklara varför de sa ifrån och försöka släta över så mycket det går för att få chefen på bättre humör.</a:t>
            </a:r>
          </a:p>
          <a:p>
            <a:pPr marL="609585" indent="-609585">
              <a:buFont typeface="+mj-lt"/>
              <a:buAutoNum type="arabicPeriod"/>
            </a:pPr>
            <a:r>
              <a:rPr lang="sv-SE" sz="2000"/>
              <a:t>Kontakta chefens chef</a:t>
            </a:r>
          </a:p>
          <a:p>
            <a:pPr marL="609585" indent="-609585">
              <a:buFont typeface="+mj-lt"/>
              <a:buAutoNum type="arabicPeriod"/>
            </a:pPr>
            <a:r>
              <a:rPr lang="sv-SE" sz="2000"/>
              <a:t>Kontakta facket</a:t>
            </a:r>
          </a:p>
          <a:p>
            <a:pPr marL="609585" indent="-609585">
              <a:buFont typeface="+mj-lt"/>
              <a:buAutoNum type="arabicPeriod"/>
            </a:pPr>
            <a:r>
              <a:rPr lang="sv-SE" sz="2000"/>
              <a:t>Öppet hörn – eget alternativ</a:t>
            </a:r>
          </a:p>
        </p:txBody>
      </p:sp>
    </p:spTree>
    <p:extLst>
      <p:ext uri="{BB962C8B-B14F-4D97-AF65-F5344CB8AC3E}">
        <p14:creationId xmlns:p14="http://schemas.microsoft.com/office/powerpoint/2010/main" val="3237882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tshållare för innehåll 7">
            <a:extLst>
              <a:ext uri="{FF2B5EF4-FFF2-40B4-BE49-F238E27FC236}">
                <a16:creationId xmlns:a16="http://schemas.microsoft.com/office/drawing/2014/main" id="{12BB65B6-DD65-428E-BFD1-417FBECBEF4A}"/>
              </a:ext>
            </a:extLst>
          </p:cNvPr>
          <p:cNvSpPr>
            <a:spLocks noGrp="1"/>
          </p:cNvSpPr>
          <p:nvPr>
            <p:ph sz="half" idx="1"/>
          </p:nvPr>
        </p:nvSpPr>
        <p:spPr>
          <a:xfrm>
            <a:off x="609600" y="1140737"/>
            <a:ext cx="5384800" cy="4985432"/>
          </a:xfrm>
        </p:spPr>
        <p:txBody>
          <a:bodyPr/>
          <a:lstStyle/>
          <a:p>
            <a:pPr marL="0" indent="0">
              <a:buNone/>
            </a:pPr>
            <a:r>
              <a:rPr lang="sv-SE" sz="2000"/>
              <a:t>Det är fredag och skämtsam stämning i fikarummet. Jakob berättar att han varit på thaimassage, vilket leder till nedsättande skämt. Flera skrattar med Chefen är också där och noterar att Jakob inte ser ut att uppskatta ”skämten”. </a:t>
            </a:r>
          </a:p>
          <a:p>
            <a:pPr marL="0" indent="0">
              <a:buNone/>
            </a:pPr>
            <a:r>
              <a:rPr lang="sv-SE" sz="2000"/>
              <a:t>Hur tycker du att chefen ska agera</a:t>
            </a:r>
          </a:p>
        </p:txBody>
      </p:sp>
      <p:sp>
        <p:nvSpPr>
          <p:cNvPr id="9" name="Platshållare för innehåll 8">
            <a:extLst>
              <a:ext uri="{FF2B5EF4-FFF2-40B4-BE49-F238E27FC236}">
                <a16:creationId xmlns:a16="http://schemas.microsoft.com/office/drawing/2014/main" id="{6B33410E-EC83-4D74-A073-6420AE2E5EE8}"/>
              </a:ext>
            </a:extLst>
          </p:cNvPr>
          <p:cNvSpPr>
            <a:spLocks noGrp="1"/>
          </p:cNvSpPr>
          <p:nvPr>
            <p:ph sz="half" idx="2"/>
          </p:nvPr>
        </p:nvSpPr>
        <p:spPr>
          <a:xfrm>
            <a:off x="6197600" y="679010"/>
            <a:ext cx="5384800" cy="5447159"/>
          </a:xfrm>
        </p:spPr>
        <p:txBody>
          <a:bodyPr/>
          <a:lstStyle/>
          <a:p>
            <a:pPr marL="609585" indent="-609585">
              <a:buFont typeface="+mj-lt"/>
              <a:buAutoNum type="arabicPeriod"/>
            </a:pPr>
            <a:r>
              <a:rPr lang="sv-SE" sz="2000"/>
              <a:t>Reagera direkt och säga att sådana skämt inte hör hemma på arbetsplatsen</a:t>
            </a:r>
          </a:p>
          <a:p>
            <a:pPr marL="609585" indent="-609585">
              <a:buFont typeface="+mj-lt"/>
              <a:buAutoNum type="arabicPeriod"/>
            </a:pPr>
            <a:r>
              <a:rPr lang="sv-SE" sz="2000"/>
              <a:t>Inte säga något just då, men tala med dem som drog igång skämten vid ett senare tillfälle och säga att de tänka sig för, för alla gillar inte den jargonen.</a:t>
            </a:r>
          </a:p>
          <a:p>
            <a:pPr marL="609585" indent="-609585">
              <a:buFont typeface="+mj-lt"/>
              <a:buAutoNum type="arabicPeriod"/>
            </a:pPr>
            <a:r>
              <a:rPr lang="sv-SE" sz="2000"/>
              <a:t>Fråga Jakob efteråt om han tog illa vid sig, och om han gjorde det ta upp ämnet jargong på ett generellt sätt vid nästa APM.</a:t>
            </a:r>
          </a:p>
          <a:p>
            <a:pPr marL="609585" indent="-609585">
              <a:buFont typeface="+mj-lt"/>
              <a:buAutoNum type="arabicPeriod"/>
            </a:pPr>
            <a:r>
              <a:rPr lang="sv-SE" sz="2000"/>
              <a:t>Öppet hörn – eget alternativ</a:t>
            </a:r>
          </a:p>
        </p:txBody>
      </p:sp>
    </p:spTree>
    <p:extLst>
      <p:ext uri="{BB962C8B-B14F-4D97-AF65-F5344CB8AC3E}">
        <p14:creationId xmlns:p14="http://schemas.microsoft.com/office/powerpoint/2010/main" val="830744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4A5C686F-7437-4610-A3A1-CB8625D00515}"/>
              </a:ext>
            </a:extLst>
          </p:cNvPr>
          <p:cNvSpPr>
            <a:spLocks noGrp="1"/>
          </p:cNvSpPr>
          <p:nvPr>
            <p:ph type="title"/>
          </p:nvPr>
        </p:nvSpPr>
        <p:spPr/>
        <p:txBody>
          <a:bodyPr/>
          <a:lstStyle/>
          <a:p>
            <a:r>
              <a:rPr lang="sv-SE"/>
              <a:t>Kritiserad kollega</a:t>
            </a:r>
          </a:p>
        </p:txBody>
      </p:sp>
      <p:sp>
        <p:nvSpPr>
          <p:cNvPr id="6" name="Platshållare för innehåll 5">
            <a:extLst>
              <a:ext uri="{FF2B5EF4-FFF2-40B4-BE49-F238E27FC236}">
                <a16:creationId xmlns:a16="http://schemas.microsoft.com/office/drawing/2014/main" id="{FC302EBA-B694-5680-8138-A75179446FCF}"/>
              </a:ext>
            </a:extLst>
          </p:cNvPr>
          <p:cNvSpPr>
            <a:spLocks noGrp="1"/>
          </p:cNvSpPr>
          <p:nvPr>
            <p:ph sz="quarter" idx="17"/>
          </p:nvPr>
        </p:nvSpPr>
        <p:spPr/>
        <p:txBody>
          <a:bodyPr/>
          <a:lstStyle/>
          <a:p>
            <a:pPr marL="0" indent="0">
              <a:buNone/>
            </a:pPr>
            <a:r>
              <a:rPr lang="sv-SE" dirty="0"/>
              <a:t>Lars kom ny till arbetsplatsen för två år sedan. En grupp kollegor kritiserade Lars inför andra redan från början. Lars försöker markera att han tar illa vid sig men han uppfattar det som kritiken istället ökar. Nu börjar Lars må dåligt. I samtal med chef får Lars svaret att tonen kan vara rå men hjärtlig och han snart vänjer sig.</a:t>
            </a:r>
          </a:p>
          <a:p>
            <a:pPr marL="0" indent="0">
              <a:buNone/>
            </a:pPr>
            <a:r>
              <a:rPr lang="sv-SE" dirty="0"/>
              <a:t>Efter samtalet blir Lars inkallad till chef vid flera tillfällen. Chef framför kritik från medarbetare och börjar ifrågasätta Lars arbete. Chef vill inte berätta vem som sagt något.</a:t>
            </a:r>
          </a:p>
          <a:p>
            <a:pPr marL="0" indent="0">
              <a:buNone/>
            </a:pPr>
            <a:r>
              <a:rPr lang="sv-SE" dirty="0"/>
              <a:t>Vad tänker ni ska göras?</a:t>
            </a:r>
          </a:p>
        </p:txBody>
      </p:sp>
      <p:sp>
        <p:nvSpPr>
          <p:cNvPr id="4" name="Platshållare för datum 3">
            <a:extLst>
              <a:ext uri="{FF2B5EF4-FFF2-40B4-BE49-F238E27FC236}">
                <a16:creationId xmlns:a16="http://schemas.microsoft.com/office/drawing/2014/main" id="{D8619628-26A7-4A09-2FFE-F264585CB132}"/>
              </a:ext>
            </a:extLst>
          </p:cNvPr>
          <p:cNvSpPr>
            <a:spLocks noGrp="1"/>
          </p:cNvSpPr>
          <p:nvPr>
            <p:ph type="dt" sz="half" idx="2"/>
          </p:nvPr>
        </p:nvSpPr>
        <p:spPr/>
        <p:txBody>
          <a:bodyPr/>
          <a:lstStyle/>
          <a:p>
            <a:fld id="{094EC4B8-68CD-44A3-B172-19A87347D395}" type="datetime1">
              <a:rPr lang="sv-SE" smtClean="0"/>
              <a:t>2025-02-28</a:t>
            </a:fld>
            <a:endParaRPr lang="sv-SE"/>
          </a:p>
        </p:txBody>
      </p:sp>
    </p:spTree>
    <p:extLst>
      <p:ext uri="{BB962C8B-B14F-4D97-AF65-F5344CB8AC3E}">
        <p14:creationId xmlns:p14="http://schemas.microsoft.com/office/powerpoint/2010/main" val="3393164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0480B4F5-991D-E807-6677-B6D944A524A2}"/>
              </a:ext>
            </a:extLst>
          </p:cNvPr>
          <p:cNvSpPr>
            <a:spLocks noGrp="1"/>
          </p:cNvSpPr>
          <p:nvPr>
            <p:ph type="title"/>
          </p:nvPr>
        </p:nvSpPr>
        <p:spPr/>
        <p:txBody>
          <a:bodyPr/>
          <a:lstStyle/>
          <a:p>
            <a:r>
              <a:rPr lang="sv-SE"/>
              <a:t>Sexuella trakasserier?</a:t>
            </a:r>
          </a:p>
        </p:txBody>
      </p:sp>
      <p:sp>
        <p:nvSpPr>
          <p:cNvPr id="6" name="Platshållare för innehåll 5">
            <a:extLst>
              <a:ext uri="{FF2B5EF4-FFF2-40B4-BE49-F238E27FC236}">
                <a16:creationId xmlns:a16="http://schemas.microsoft.com/office/drawing/2014/main" id="{2A0AAC7B-02B6-868F-F480-A7B5BB0143B0}"/>
              </a:ext>
            </a:extLst>
          </p:cNvPr>
          <p:cNvSpPr>
            <a:spLocks noGrp="1"/>
          </p:cNvSpPr>
          <p:nvPr>
            <p:ph sz="quarter" idx="17"/>
          </p:nvPr>
        </p:nvSpPr>
        <p:spPr>
          <a:xfrm>
            <a:off x="1046846" y="1576652"/>
            <a:ext cx="10047600" cy="3311999"/>
          </a:xfrm>
        </p:spPr>
        <p:txBody>
          <a:bodyPr/>
          <a:lstStyle/>
          <a:p>
            <a:pPr marL="0" indent="0">
              <a:buNone/>
            </a:pPr>
            <a:r>
              <a:rPr lang="sv-SE"/>
              <a:t>Sara arbetar med lokalvård på en förvaltning. Hon berättar för sin chef att en manlig medarbetare pratat med henne på ett obehagligt sätt. Hon får personliga frågor om sitt ursprung, om hon har pojkvän, vart hon bor och hur hon tar sig till jobbet. Hon uppmanas också att inte berätta för andra om deras samtal.</a:t>
            </a:r>
          </a:p>
          <a:p>
            <a:pPr marL="0" indent="0">
              <a:buNone/>
            </a:pPr>
            <a:r>
              <a:rPr lang="sv-SE"/>
              <a:t>Saras chef tar henne på allvar och kontaktar chefen för den andre medarbetaren som inte tror att det Sara berättar har hänt. Möjligtvis kan han varit lite flörtig.</a:t>
            </a:r>
          </a:p>
          <a:p>
            <a:pPr marL="0" indent="0">
              <a:buNone/>
            </a:pPr>
            <a:r>
              <a:rPr lang="sv-SE"/>
              <a:t>Vad tycker du chefen ska göra?</a:t>
            </a:r>
          </a:p>
        </p:txBody>
      </p:sp>
      <p:sp>
        <p:nvSpPr>
          <p:cNvPr id="4" name="Platshållare för datum 3">
            <a:extLst>
              <a:ext uri="{FF2B5EF4-FFF2-40B4-BE49-F238E27FC236}">
                <a16:creationId xmlns:a16="http://schemas.microsoft.com/office/drawing/2014/main" id="{7060FD3B-C638-27E1-795E-8D84A48A7E6F}"/>
              </a:ext>
            </a:extLst>
          </p:cNvPr>
          <p:cNvSpPr>
            <a:spLocks noGrp="1"/>
          </p:cNvSpPr>
          <p:nvPr>
            <p:ph type="dt" sz="half" idx="2"/>
          </p:nvPr>
        </p:nvSpPr>
        <p:spPr/>
        <p:txBody>
          <a:bodyPr/>
          <a:lstStyle/>
          <a:p>
            <a:fld id="{E82650AE-06A9-2D4E-84FA-95DA3038D778}" type="datetime1">
              <a:rPr lang="sv-SE" smtClean="0"/>
              <a:pPr/>
              <a:t>2025-02-28</a:t>
            </a:fld>
            <a:endParaRPr lang="sv-SE"/>
          </a:p>
        </p:txBody>
      </p:sp>
    </p:spTree>
    <p:extLst>
      <p:ext uri="{BB962C8B-B14F-4D97-AF65-F5344CB8AC3E}">
        <p14:creationId xmlns:p14="http://schemas.microsoft.com/office/powerpoint/2010/main" val="2423281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67BA0D9-264F-701D-CEEF-516117DF7E67}"/>
              </a:ext>
            </a:extLst>
          </p:cNvPr>
          <p:cNvSpPr>
            <a:spLocks noGrp="1"/>
          </p:cNvSpPr>
          <p:nvPr>
            <p:ph type="title"/>
          </p:nvPr>
        </p:nvSpPr>
        <p:spPr/>
        <p:txBody>
          <a:bodyPr/>
          <a:lstStyle/>
          <a:p>
            <a:r>
              <a:rPr lang="en-US" err="1"/>
              <a:t>Sjuk</a:t>
            </a:r>
            <a:r>
              <a:rPr lang="en-US"/>
              <a:t> </a:t>
            </a:r>
            <a:r>
              <a:rPr lang="en-US" err="1"/>
              <a:t>medarbetare</a:t>
            </a:r>
            <a:endParaRPr lang="en-US"/>
          </a:p>
        </p:txBody>
      </p:sp>
      <p:sp>
        <p:nvSpPr>
          <p:cNvPr id="7" name="Platshållare för innehåll 6">
            <a:extLst>
              <a:ext uri="{FF2B5EF4-FFF2-40B4-BE49-F238E27FC236}">
                <a16:creationId xmlns:a16="http://schemas.microsoft.com/office/drawing/2014/main" id="{482DD154-2079-D84C-4EBE-BD9EA746677C}"/>
              </a:ext>
            </a:extLst>
          </p:cNvPr>
          <p:cNvSpPr>
            <a:spLocks noGrp="1"/>
          </p:cNvSpPr>
          <p:nvPr>
            <p:ph sz="quarter" idx="17"/>
          </p:nvPr>
        </p:nvSpPr>
        <p:spPr>
          <a:xfrm>
            <a:off x="1097554" y="1513914"/>
            <a:ext cx="10047600" cy="4211383"/>
          </a:xfrm>
        </p:spPr>
        <p:txBody>
          <a:bodyPr/>
          <a:lstStyle/>
          <a:p>
            <a:pPr marL="0" indent="0">
              <a:buNone/>
            </a:pPr>
            <a:r>
              <a:rPr lang="sv-SE"/>
              <a:t>Medarbetaren har haft ett allvarligt samtal med chef kring hur hen sköter sin arbetsuppgifter och sin </a:t>
            </a:r>
            <a:r>
              <a:rPr lang="sv-SE" err="1"/>
              <a:t>flex</a:t>
            </a:r>
            <a:r>
              <a:rPr lang="sv-SE"/>
              <a:t>. Efter det blir medarbetaren sjukskriven på grund av stress.</a:t>
            </a:r>
          </a:p>
          <a:p>
            <a:pPr marL="0" indent="0">
              <a:buNone/>
            </a:pPr>
            <a:r>
              <a:rPr lang="sv-SE"/>
              <a:t>Chef försöker få kontakt med medarbetaren under sjukskrivningen men får via fackliga reda på att hen är anser sig mobbad av sin chef och inte vill prata. Hen vill bli omplacerad och slippa ha kontakt med chef som hen anser sig kränkt av.</a:t>
            </a:r>
          </a:p>
          <a:p>
            <a:pPr marL="0" indent="0">
              <a:buNone/>
            </a:pPr>
            <a:r>
              <a:rPr lang="sv-SE"/>
              <a:t>Vad ska chef göra?</a:t>
            </a:r>
          </a:p>
        </p:txBody>
      </p:sp>
      <p:sp>
        <p:nvSpPr>
          <p:cNvPr id="4" name="Platshållare för datum 3">
            <a:extLst>
              <a:ext uri="{FF2B5EF4-FFF2-40B4-BE49-F238E27FC236}">
                <a16:creationId xmlns:a16="http://schemas.microsoft.com/office/drawing/2014/main" id="{D71BA545-737B-4CDB-1401-EF43CC546EDA}"/>
              </a:ext>
            </a:extLst>
          </p:cNvPr>
          <p:cNvSpPr>
            <a:spLocks noGrp="1"/>
          </p:cNvSpPr>
          <p:nvPr>
            <p:ph type="dt" sz="half" idx="2"/>
          </p:nvPr>
        </p:nvSpPr>
        <p:spPr/>
        <p:txBody>
          <a:bodyPr anchor="ctr">
            <a:normAutofit/>
          </a:bodyPr>
          <a:lstStyle/>
          <a:p>
            <a:pPr>
              <a:spcAft>
                <a:spcPts val="600"/>
              </a:spcAft>
            </a:pPr>
            <a:fld id="{E82650AE-06A9-2D4E-84FA-95DA3038D778}" type="datetime1">
              <a:rPr lang="sv-SE" smtClean="0"/>
              <a:pPr>
                <a:spcAft>
                  <a:spcPts val="600"/>
                </a:spcAft>
              </a:pPr>
              <a:t>2025-02-28</a:t>
            </a:fld>
            <a:endParaRPr lang="sv-SE"/>
          </a:p>
        </p:txBody>
      </p:sp>
    </p:spTree>
    <p:extLst>
      <p:ext uri="{BB962C8B-B14F-4D97-AF65-F5344CB8AC3E}">
        <p14:creationId xmlns:p14="http://schemas.microsoft.com/office/powerpoint/2010/main" val="2824665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5DEA9D3F-E611-E29F-4CE0-B52158923454}"/>
              </a:ext>
            </a:extLst>
          </p:cNvPr>
          <p:cNvSpPr>
            <a:spLocks noGrp="1"/>
          </p:cNvSpPr>
          <p:nvPr>
            <p:ph type="title"/>
          </p:nvPr>
        </p:nvSpPr>
        <p:spPr/>
        <p:txBody>
          <a:bodyPr/>
          <a:lstStyle/>
          <a:p>
            <a:r>
              <a:rPr lang="sv-SE"/>
              <a:t>Utsatthet</a:t>
            </a:r>
          </a:p>
        </p:txBody>
      </p:sp>
      <p:sp>
        <p:nvSpPr>
          <p:cNvPr id="6" name="Platshållare för innehåll 5">
            <a:extLst>
              <a:ext uri="{FF2B5EF4-FFF2-40B4-BE49-F238E27FC236}">
                <a16:creationId xmlns:a16="http://schemas.microsoft.com/office/drawing/2014/main" id="{0D7D02B8-D6EE-2AF9-BA2E-3970A42F848E}"/>
              </a:ext>
            </a:extLst>
          </p:cNvPr>
          <p:cNvSpPr>
            <a:spLocks noGrp="1"/>
          </p:cNvSpPr>
          <p:nvPr>
            <p:ph sz="quarter" idx="17"/>
          </p:nvPr>
        </p:nvSpPr>
        <p:spPr/>
        <p:txBody>
          <a:bodyPr/>
          <a:lstStyle/>
          <a:p>
            <a:pPr marL="0" indent="0">
              <a:buNone/>
            </a:pPr>
            <a:r>
              <a:rPr lang="sv-SE"/>
              <a:t>En kvinnlig medarbetare ska sluta på arbetsplatsen. Hon berättar att hon varit sexuellt trakasserad på arbetsplatsen. Det började med sällskapligt prat men blivit mer närgånget.</a:t>
            </a:r>
          </a:p>
          <a:p>
            <a:pPr marL="0" indent="0">
              <a:buNone/>
            </a:pPr>
            <a:r>
              <a:rPr lang="sv-SE"/>
              <a:t>Hon väljer att sluta på arbetsplatsen då hon inte tror att någon skulle tro henne om hon berättade.</a:t>
            </a:r>
          </a:p>
          <a:p>
            <a:pPr marL="0" indent="0">
              <a:buNone/>
            </a:pPr>
            <a:r>
              <a:rPr lang="sv-SE"/>
              <a:t>Vad tycker ni arbetsplatsen behöver göra?</a:t>
            </a:r>
          </a:p>
        </p:txBody>
      </p:sp>
      <p:sp>
        <p:nvSpPr>
          <p:cNvPr id="4" name="Platshållare för datum 3">
            <a:extLst>
              <a:ext uri="{FF2B5EF4-FFF2-40B4-BE49-F238E27FC236}">
                <a16:creationId xmlns:a16="http://schemas.microsoft.com/office/drawing/2014/main" id="{8AA1A167-2C9E-8E3A-71C7-29B8D78022BE}"/>
              </a:ext>
            </a:extLst>
          </p:cNvPr>
          <p:cNvSpPr>
            <a:spLocks noGrp="1"/>
          </p:cNvSpPr>
          <p:nvPr>
            <p:ph type="dt" sz="half" idx="2"/>
          </p:nvPr>
        </p:nvSpPr>
        <p:spPr/>
        <p:txBody>
          <a:bodyPr/>
          <a:lstStyle/>
          <a:p>
            <a:fld id="{E82650AE-06A9-2D4E-84FA-95DA3038D778}" type="datetime1">
              <a:rPr lang="sv-SE" smtClean="0"/>
              <a:pPr/>
              <a:t>2025-02-28</a:t>
            </a:fld>
            <a:endParaRPr lang="sv-SE"/>
          </a:p>
        </p:txBody>
      </p:sp>
    </p:spTree>
    <p:extLst>
      <p:ext uri="{BB962C8B-B14F-4D97-AF65-F5344CB8AC3E}">
        <p14:creationId xmlns:p14="http://schemas.microsoft.com/office/powerpoint/2010/main" val="595532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539933" y="182880"/>
            <a:ext cx="10941668" cy="387532"/>
          </a:xfrm>
        </p:spPr>
        <p:txBody>
          <a:bodyPr/>
          <a:lstStyle/>
          <a:p>
            <a:r>
              <a:rPr lang="sv-SE" sz="2000"/>
              <a:t>Vad väcker det här för tankar hos dig?</a:t>
            </a:r>
          </a:p>
        </p:txBody>
      </p:sp>
      <p:sp>
        <p:nvSpPr>
          <p:cNvPr id="3" name="Platshållare för innehåll 2"/>
          <p:cNvSpPr>
            <a:spLocks noGrp="1"/>
          </p:cNvSpPr>
          <p:nvPr>
            <p:ph idx="1"/>
          </p:nvPr>
        </p:nvSpPr>
        <p:spPr>
          <a:xfrm>
            <a:off x="539933" y="692332"/>
            <a:ext cx="11386456" cy="5839098"/>
          </a:xfrm>
        </p:spPr>
        <p:txBody>
          <a:bodyPr/>
          <a:lstStyle/>
          <a:p>
            <a:pPr marL="0" indent="0">
              <a:buNone/>
            </a:pPr>
            <a:r>
              <a:rPr lang="sv-SE" sz="1400" i="1"/>
              <a:t>Medarbetare  började på arbetsplatsen två år tidigare. Redan från start upplevde hen att en grupp av kollegor på arbetsplatsen gärna kritiserade hen inför de andra. Medarbetaren kände sig utsatt och var oförstående inför kritiken. Hen försökte markera att hen inte uppskattade kollegornas beteende men märkte att det bara gjorde kritiken ökade. Efter några månader på arbetsplatsen började medarbetaren känna av sömnproblem och en känsla av olust. Hen bestämde sig för att ta upp problematiken på arbetsplatsen med sin chef. I samtalet lyfte medarbetaren fram några konkreta situationer hen upplevt. Chefen lyssnade på medarbetaren och sa sedan att jargongen på arbetsplatsen kunde vara ”rå men hjärtlig”. Chefen tyckte inte medarbetaren skulle hänga upp sig på det då det alltid är ”lite tufft” att vara ny. ”Snart skulle hen vara inne i gänget”.  </a:t>
            </a:r>
          </a:p>
          <a:p>
            <a:pPr marL="0" indent="0">
              <a:buNone/>
            </a:pPr>
            <a:r>
              <a:rPr lang="sv-SE" sz="1400" i="1"/>
              <a:t>Kort efter sökte chefen upp medarbetaren för ett samtal. I samtalet lyftes kritik mot medarbetaren som kommit chefen tillkänna. Några kollegor menade att hen slarvade och gjorde misstag. Medarbetaren kände inte igen situationerna som chefen tog upp och ville veta vilka det var som kommit med kritiken. Chefen ville inte säga vilka det var och beslutade att ta bort vissa arbetsuppgifter för medarbetaren tills hen ”blivit lite mer varm i kläderna”. Medarbetaren lämnade mötet helt förkrossad. Medarbetaren som alltid varit uppskattad för sin insats på tidigare arbetsplatser visste nu varken ut eller in. </a:t>
            </a:r>
          </a:p>
          <a:p>
            <a:pPr marL="0" indent="0">
              <a:buNone/>
            </a:pPr>
            <a:r>
              <a:rPr lang="sv-SE" sz="1400" i="1"/>
              <a:t>Med tiden blev samtalen med chefen allt mer frekventa. För varje samtal blev kritiken allvarligare. Chefen ville aldrig säga vem det var som stod för kritiken. Medarbetarens självkänsla började svikta och olusten att gå till arbetet var nu så stark att hen sjukskrev sig vissa dagar. </a:t>
            </a:r>
          </a:p>
          <a:p>
            <a:pPr marL="0" indent="0">
              <a:buNone/>
            </a:pPr>
            <a:r>
              <a:rPr lang="sv-SE" sz="1400" i="1"/>
              <a:t>Fler arbetsuppgifter togs ifrån medarbetaren som efter ett och halvt år på arbetsplatsen kände sig helt tillplattad. Det var inte ovanligt att hela arbetsdagar kunde gå utan att hen pratade med en enda kollega.</a:t>
            </a:r>
          </a:p>
          <a:p>
            <a:pPr marL="0" indent="0">
              <a:buNone/>
            </a:pPr>
            <a:r>
              <a:rPr lang="sv-SE" sz="1400" i="1"/>
              <a:t>Medarbetaren blev sjukskriven </a:t>
            </a:r>
            <a:r>
              <a:rPr lang="sv-SE" sz="1400" i="1" err="1"/>
              <a:t>pga</a:t>
            </a:r>
            <a:r>
              <a:rPr lang="sv-SE" sz="1400" i="1"/>
              <a:t> depression.</a:t>
            </a:r>
          </a:p>
          <a:p>
            <a:pPr marL="0" indent="0">
              <a:buNone/>
            </a:pPr>
            <a:endParaRPr lang="sv-SE" sz="2400"/>
          </a:p>
        </p:txBody>
      </p:sp>
    </p:spTree>
    <p:extLst>
      <p:ext uri="{BB962C8B-B14F-4D97-AF65-F5344CB8AC3E}">
        <p14:creationId xmlns:p14="http://schemas.microsoft.com/office/powerpoint/2010/main" val="3243758284"/>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R likabehandling_nya mallen (003)  -  Skrivskyddad" id="{60C2F930-C8CC-4262-B13C-D0975B48EFFE}" vid="{D83FEE83-5A5B-498B-842B-14DAF577DFD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HR likabehandling_nya mallen</Template>
  <TotalTime>0</TotalTime>
  <Words>3691</Words>
  <Application>Microsoft Office PowerPoint</Application>
  <PresentationFormat>Bredbild</PresentationFormat>
  <Paragraphs>262</Paragraphs>
  <Slides>21</Slides>
  <Notes>21</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21</vt:i4>
      </vt:variant>
    </vt:vector>
  </HeadingPairs>
  <TitlesOfParts>
    <vt:vector size="24" baseType="lpstr">
      <vt:lpstr>Arial</vt:lpstr>
      <vt:lpstr>Verdana</vt:lpstr>
      <vt:lpstr>VGR</vt:lpstr>
      <vt:lpstr>Kränkande särbehandling, trakasserier och sexuella trakasserier</vt:lpstr>
      <vt:lpstr>PowerPoint-presentation</vt:lpstr>
      <vt:lpstr>PowerPoint-presentation</vt:lpstr>
      <vt:lpstr>PowerPoint-presentation</vt:lpstr>
      <vt:lpstr>Kritiserad kollega</vt:lpstr>
      <vt:lpstr>Sexuella trakasserier?</vt:lpstr>
      <vt:lpstr>Sjuk medarbetare</vt:lpstr>
      <vt:lpstr>Utsatthet</vt:lpstr>
      <vt:lpstr>Vad väcker det här för tankar hos dig?</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Kränkande särbehandling - fiktiva exempel </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Kränkande särbehandling dialogmaterial APT</dc:title>
  <dc:creator>Carina Falk</dc:creator>
  <keywords/>
  <lastModifiedBy>Camilla Ahlström</lastModifiedBy>
  <revision>2</revision>
  <dcterms:created xsi:type="dcterms:W3CDTF">2025-02-10T09:10:32.0000000Z</dcterms:created>
  <dcterms:modified xsi:type="dcterms:W3CDTF">2025-02-28T13:21:29.0000000Z</dcterms:modified>
</coreProperties>
</file>