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1"/>
  </p:notesMasterIdLst>
  <p:handoutMasterIdLst>
    <p:handoutMasterId r:id="rId22"/>
  </p:handoutMasterIdLst>
  <p:sldIdLst>
    <p:sldId id="7792" r:id="rId6"/>
    <p:sldId id="365" r:id="rId7"/>
    <p:sldId id="366" r:id="rId8"/>
    <p:sldId id="367" r:id="rId9"/>
    <p:sldId id="368" r:id="rId10"/>
    <p:sldId id="372" r:id="rId11"/>
    <p:sldId id="373" r:id="rId12"/>
    <p:sldId id="358" r:id="rId13"/>
    <p:sldId id="369" r:id="rId14"/>
    <p:sldId id="7791" r:id="rId15"/>
    <p:sldId id="383" r:id="rId16"/>
    <p:sldId id="392" r:id="rId17"/>
    <p:sldId id="375" r:id="rId18"/>
    <p:sldId id="537" r:id="rId19"/>
    <p:sldId id="295" r:id="rId20"/>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88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AAB0FE-722D-4CF2-9427-939FE9092179}" v="473" dt="2025-02-28T13:17:03.434"/>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8" autoAdjust="0"/>
    <p:restoredTop sz="36082" autoAdjust="0"/>
  </p:normalViewPr>
  <p:slideViewPr>
    <p:cSldViewPr snapToGrid="0">
      <p:cViewPr varScale="1">
        <p:scale>
          <a:sx n="42" d="100"/>
          <a:sy n="42" d="100"/>
        </p:scale>
        <p:origin x="3228" y="4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1" d="100"/>
          <a:sy n="91" d="100"/>
        </p:scale>
        <p:origin x="2820" y="78"/>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tableStyles" Target="tableStyles.xml" Id="rId26" /><Relationship Type="http://schemas.openxmlformats.org/officeDocument/2006/relationships/notesMaster" Target="notesMasters/notesMaster1.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theme" Target="theme/theme1.xml" Id="rId25"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viewProps" Target="viewProps.xml" Id="rId24"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presProps" Target="presProps.xml" Id="rId23"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handoutMaster" Target="handoutMasters/handoutMaster1.xml" Id="rId22" /><Relationship Type="http://schemas.microsoft.com/office/2015/10/relationships/revisionInfo" Target="revisionInfo.xml" Id="rId27" /></Relationships>
</file>

<file path=ppt/diagrams/_rels/data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diagrams/_rels/data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C05B77-109E-4F0A-AAE9-83C1C54CCE58}"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C4F019B1-4350-43F4-9ECE-CA10571E83AB}">
      <dgm:prSet/>
      <dgm:spPr/>
      <dgm:t>
        <a:bodyPr/>
        <a:lstStyle/>
        <a:p>
          <a:pPr>
            <a:lnSpc>
              <a:spcPct val="100000"/>
            </a:lnSpc>
          </a:pPr>
          <a:r>
            <a:rPr lang="sv-SE" b="1" noProof="0"/>
            <a:t>Konflikter</a:t>
          </a:r>
          <a:r>
            <a:rPr lang="sv-SE" noProof="0"/>
            <a:t> kan vara alltifrån triviala meningsmotsättningar, som om de hanteras på ett tillfredställande sätt kan vara berikande för verksamheten, till svåra eskalerade konflikter som kan riskera att urarta i kränkande särbehandling.</a:t>
          </a:r>
        </a:p>
      </dgm:t>
    </dgm:pt>
    <dgm:pt modelId="{6A5C4101-90E7-4EA8-AD2A-537D104C0E55}" type="parTrans" cxnId="{99FB4728-DF59-4A8C-8D32-D54D2B96DB00}">
      <dgm:prSet/>
      <dgm:spPr/>
      <dgm:t>
        <a:bodyPr/>
        <a:lstStyle/>
        <a:p>
          <a:endParaRPr lang="en-US"/>
        </a:p>
      </dgm:t>
    </dgm:pt>
    <dgm:pt modelId="{F4001FE9-6AB2-45A6-8865-57D738CEF4F1}" type="sibTrans" cxnId="{99FB4728-DF59-4A8C-8D32-D54D2B96DB00}">
      <dgm:prSet/>
      <dgm:spPr/>
      <dgm:t>
        <a:bodyPr/>
        <a:lstStyle/>
        <a:p>
          <a:endParaRPr lang="en-US"/>
        </a:p>
      </dgm:t>
    </dgm:pt>
    <dgm:pt modelId="{EB906B4F-F02E-4949-9F27-9189ED1B8477}">
      <dgm:prSet/>
      <dgm:spPr/>
      <dgm:t>
        <a:bodyPr/>
        <a:lstStyle/>
        <a:p>
          <a:pPr>
            <a:lnSpc>
              <a:spcPct val="100000"/>
            </a:lnSpc>
          </a:pPr>
          <a:r>
            <a:rPr lang="sv-SE" noProof="0"/>
            <a:t>Tillfälliga meningsmotsättningar, konflikter och samarbetsproblem i allmänhet ses som vanligt förekommande företeelser och </a:t>
          </a:r>
          <a:r>
            <a:rPr lang="sv-SE" b="1" noProof="0"/>
            <a:t>kan inte betecknas som kränkande särbehandling</a:t>
          </a:r>
          <a:endParaRPr lang="sv-SE" noProof="0"/>
        </a:p>
      </dgm:t>
    </dgm:pt>
    <dgm:pt modelId="{B0D450B7-56B6-4ACB-B80E-349A51C187A8}" type="parTrans" cxnId="{C91137D9-86C4-44B8-A8FE-1A99A4078EFB}">
      <dgm:prSet/>
      <dgm:spPr/>
      <dgm:t>
        <a:bodyPr/>
        <a:lstStyle/>
        <a:p>
          <a:endParaRPr lang="en-US"/>
        </a:p>
      </dgm:t>
    </dgm:pt>
    <dgm:pt modelId="{25A46067-1C21-4DFE-B6D0-E207C64A172A}" type="sibTrans" cxnId="{C91137D9-86C4-44B8-A8FE-1A99A4078EFB}">
      <dgm:prSet/>
      <dgm:spPr/>
      <dgm:t>
        <a:bodyPr/>
        <a:lstStyle/>
        <a:p>
          <a:endParaRPr lang="en-US"/>
        </a:p>
      </dgm:t>
    </dgm:pt>
    <dgm:pt modelId="{9205FE51-FBC5-4D3B-888E-6F2884DBFD84}">
      <dgm:prSet/>
      <dgm:spPr/>
      <dgm:t>
        <a:bodyPr/>
        <a:lstStyle/>
        <a:p>
          <a:pPr>
            <a:lnSpc>
              <a:spcPct val="100000"/>
            </a:lnSpc>
          </a:pPr>
          <a:r>
            <a:rPr lang="sv-SE" noProof="0"/>
            <a:t>Vid upplevelse av </a:t>
          </a:r>
          <a:r>
            <a:rPr lang="sv-SE" b="1" noProof="0"/>
            <a:t>kränkning</a:t>
          </a:r>
          <a:r>
            <a:rPr lang="sv-SE" noProof="0"/>
            <a:t> </a:t>
          </a:r>
          <a:r>
            <a:rPr lang="sv-SE" b="1" noProof="0"/>
            <a:t>kopplat till ledarskapet </a:t>
          </a:r>
          <a:r>
            <a:rPr lang="sv-SE" noProof="0"/>
            <a:t>är det viktigt att skilja på huruvida upplevelsen är kopplad till brister i ledarskapet eller om det handlar om att chefen gör sitt jobb och ställer sig i vägen för sådant som inte är acceptabelt i organisationen.</a:t>
          </a:r>
        </a:p>
      </dgm:t>
    </dgm:pt>
    <dgm:pt modelId="{ABF7E202-D705-482D-9CD3-F99FD0957DE5}" type="parTrans" cxnId="{B49F7372-D0AA-439A-986A-6E72A01FBD60}">
      <dgm:prSet/>
      <dgm:spPr/>
      <dgm:t>
        <a:bodyPr/>
        <a:lstStyle/>
        <a:p>
          <a:endParaRPr lang="en-US"/>
        </a:p>
      </dgm:t>
    </dgm:pt>
    <dgm:pt modelId="{5B7F2A5A-2979-4E4A-823F-AF33CECC1900}" type="sibTrans" cxnId="{B49F7372-D0AA-439A-986A-6E72A01FBD60}">
      <dgm:prSet/>
      <dgm:spPr/>
      <dgm:t>
        <a:bodyPr/>
        <a:lstStyle/>
        <a:p>
          <a:endParaRPr lang="en-US"/>
        </a:p>
      </dgm:t>
    </dgm:pt>
    <dgm:pt modelId="{37A7E4DD-EEC3-47D5-B628-6E2C9E091431}" type="pres">
      <dgm:prSet presAssocID="{37C05B77-109E-4F0A-AAE9-83C1C54CCE58}" presName="root" presStyleCnt="0">
        <dgm:presLayoutVars>
          <dgm:dir/>
          <dgm:resizeHandles val="exact"/>
        </dgm:presLayoutVars>
      </dgm:prSet>
      <dgm:spPr/>
    </dgm:pt>
    <dgm:pt modelId="{A2EEC057-7CE4-40E3-AEAD-27DA2074C3A3}" type="pres">
      <dgm:prSet presAssocID="{C4F019B1-4350-43F4-9ECE-CA10571E83AB}" presName="compNode" presStyleCnt="0"/>
      <dgm:spPr/>
    </dgm:pt>
    <dgm:pt modelId="{6D40A4DA-011D-46FC-BEC7-49DE66BB19AC}" type="pres">
      <dgm:prSet presAssocID="{C4F019B1-4350-43F4-9ECE-CA10571E83AB}" presName="bgRect" presStyleLbl="bgShp" presStyleIdx="0" presStyleCnt="3"/>
      <dgm:spPr/>
    </dgm:pt>
    <dgm:pt modelId="{ADABBFCE-BDCD-4D51-ADCB-5EFD325BFD75}" type="pres">
      <dgm:prSet presAssocID="{C4F019B1-4350-43F4-9ECE-CA10571E83AB}"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Irriterande"/>
        </a:ext>
      </dgm:extLst>
    </dgm:pt>
    <dgm:pt modelId="{30506E5B-B90C-4345-92B0-E54EC42E03E6}" type="pres">
      <dgm:prSet presAssocID="{C4F019B1-4350-43F4-9ECE-CA10571E83AB}" presName="spaceRect" presStyleCnt="0"/>
      <dgm:spPr/>
    </dgm:pt>
    <dgm:pt modelId="{D7AA953E-3BC3-4F5F-A969-6A914F4DAA9C}" type="pres">
      <dgm:prSet presAssocID="{C4F019B1-4350-43F4-9ECE-CA10571E83AB}" presName="parTx" presStyleLbl="revTx" presStyleIdx="0" presStyleCnt="3">
        <dgm:presLayoutVars>
          <dgm:chMax val="0"/>
          <dgm:chPref val="0"/>
        </dgm:presLayoutVars>
      </dgm:prSet>
      <dgm:spPr/>
    </dgm:pt>
    <dgm:pt modelId="{E0627D23-175A-412E-A3F6-E89A9C3C7172}" type="pres">
      <dgm:prSet presAssocID="{F4001FE9-6AB2-45A6-8865-57D738CEF4F1}" presName="sibTrans" presStyleCnt="0"/>
      <dgm:spPr/>
    </dgm:pt>
    <dgm:pt modelId="{DABB23E2-079A-471B-AD23-872C26190B17}" type="pres">
      <dgm:prSet presAssocID="{EB906B4F-F02E-4949-9F27-9189ED1B8477}" presName="compNode" presStyleCnt="0"/>
      <dgm:spPr/>
    </dgm:pt>
    <dgm:pt modelId="{3E2FCC93-4B87-47A7-BFDD-B56A72247562}" type="pres">
      <dgm:prSet presAssocID="{EB906B4F-F02E-4949-9F27-9189ED1B8477}" presName="bgRect" presStyleLbl="bgShp" presStyleIdx="1" presStyleCnt="3"/>
      <dgm:spPr/>
    </dgm:pt>
    <dgm:pt modelId="{7BC6C96E-5046-4BE3-975A-E0D6CFD2DDF0}" type="pres">
      <dgm:prSet presAssocID="{EB906B4F-F02E-4949-9F27-9189ED1B8477}"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rågor"/>
        </a:ext>
      </dgm:extLst>
    </dgm:pt>
    <dgm:pt modelId="{77152491-01EE-4666-BB59-F81910503D0E}" type="pres">
      <dgm:prSet presAssocID="{EB906B4F-F02E-4949-9F27-9189ED1B8477}" presName="spaceRect" presStyleCnt="0"/>
      <dgm:spPr/>
    </dgm:pt>
    <dgm:pt modelId="{C0E71C2E-0DA6-4AEB-BD4B-442DFB057DF4}" type="pres">
      <dgm:prSet presAssocID="{EB906B4F-F02E-4949-9F27-9189ED1B8477}" presName="parTx" presStyleLbl="revTx" presStyleIdx="1" presStyleCnt="3">
        <dgm:presLayoutVars>
          <dgm:chMax val="0"/>
          <dgm:chPref val="0"/>
        </dgm:presLayoutVars>
      </dgm:prSet>
      <dgm:spPr/>
    </dgm:pt>
    <dgm:pt modelId="{72BBA3B6-41BD-4671-92BE-74C8173DDDB1}" type="pres">
      <dgm:prSet presAssocID="{25A46067-1C21-4DFE-B6D0-E207C64A172A}" presName="sibTrans" presStyleCnt="0"/>
      <dgm:spPr/>
    </dgm:pt>
    <dgm:pt modelId="{39C9B781-06CC-4EF2-90DE-49812D56AA93}" type="pres">
      <dgm:prSet presAssocID="{9205FE51-FBC5-4D3B-888E-6F2884DBFD84}" presName="compNode" presStyleCnt="0"/>
      <dgm:spPr/>
    </dgm:pt>
    <dgm:pt modelId="{6B8D24A1-7902-4EBE-95C2-D0ED8020577A}" type="pres">
      <dgm:prSet presAssocID="{9205FE51-FBC5-4D3B-888E-6F2884DBFD84}" presName="bgRect" presStyleLbl="bgShp" presStyleIdx="2" presStyleCnt="3"/>
      <dgm:spPr/>
    </dgm:pt>
    <dgm:pt modelId="{43F06FF1-433E-45AD-AB9C-DEC493F01A39}" type="pres">
      <dgm:prSet presAssocID="{9205FE51-FBC5-4D3B-888E-6F2884DBFD84}"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ock"/>
        </a:ext>
      </dgm:extLst>
    </dgm:pt>
    <dgm:pt modelId="{9DAE1CFD-DF64-466F-8A13-2992FFF22E8C}" type="pres">
      <dgm:prSet presAssocID="{9205FE51-FBC5-4D3B-888E-6F2884DBFD84}" presName="spaceRect" presStyleCnt="0"/>
      <dgm:spPr/>
    </dgm:pt>
    <dgm:pt modelId="{D24637BC-D93B-4DFE-AE8A-6769FF747E66}" type="pres">
      <dgm:prSet presAssocID="{9205FE51-FBC5-4D3B-888E-6F2884DBFD84}" presName="parTx" presStyleLbl="revTx" presStyleIdx="2" presStyleCnt="3">
        <dgm:presLayoutVars>
          <dgm:chMax val="0"/>
          <dgm:chPref val="0"/>
        </dgm:presLayoutVars>
      </dgm:prSet>
      <dgm:spPr/>
    </dgm:pt>
  </dgm:ptLst>
  <dgm:cxnLst>
    <dgm:cxn modelId="{DB01D227-2BFF-4C75-9E9D-DB9725E53F59}" type="presOf" srcId="{37C05B77-109E-4F0A-AAE9-83C1C54CCE58}" destId="{37A7E4DD-EEC3-47D5-B628-6E2C9E091431}" srcOrd="0" destOrd="0" presId="urn:microsoft.com/office/officeart/2018/2/layout/IconVerticalSolidList"/>
    <dgm:cxn modelId="{99FB4728-DF59-4A8C-8D32-D54D2B96DB00}" srcId="{37C05B77-109E-4F0A-AAE9-83C1C54CCE58}" destId="{C4F019B1-4350-43F4-9ECE-CA10571E83AB}" srcOrd="0" destOrd="0" parTransId="{6A5C4101-90E7-4EA8-AD2A-537D104C0E55}" sibTransId="{F4001FE9-6AB2-45A6-8865-57D738CEF4F1}"/>
    <dgm:cxn modelId="{B49F7372-D0AA-439A-986A-6E72A01FBD60}" srcId="{37C05B77-109E-4F0A-AAE9-83C1C54CCE58}" destId="{9205FE51-FBC5-4D3B-888E-6F2884DBFD84}" srcOrd="2" destOrd="0" parTransId="{ABF7E202-D705-482D-9CD3-F99FD0957DE5}" sibTransId="{5B7F2A5A-2979-4E4A-823F-AF33CECC1900}"/>
    <dgm:cxn modelId="{7AF748AE-591E-4809-825F-9E06B001FDF2}" type="presOf" srcId="{C4F019B1-4350-43F4-9ECE-CA10571E83AB}" destId="{D7AA953E-3BC3-4F5F-A969-6A914F4DAA9C}" srcOrd="0" destOrd="0" presId="urn:microsoft.com/office/officeart/2018/2/layout/IconVerticalSolidList"/>
    <dgm:cxn modelId="{5F0605D1-5F26-4D08-A9B5-9CEE32DA5CED}" type="presOf" srcId="{EB906B4F-F02E-4949-9F27-9189ED1B8477}" destId="{C0E71C2E-0DA6-4AEB-BD4B-442DFB057DF4}" srcOrd="0" destOrd="0" presId="urn:microsoft.com/office/officeart/2018/2/layout/IconVerticalSolidList"/>
    <dgm:cxn modelId="{207372D8-3C63-4FD8-8CA0-FE9C201D3ADE}" type="presOf" srcId="{9205FE51-FBC5-4D3B-888E-6F2884DBFD84}" destId="{D24637BC-D93B-4DFE-AE8A-6769FF747E66}" srcOrd="0" destOrd="0" presId="urn:microsoft.com/office/officeart/2018/2/layout/IconVerticalSolidList"/>
    <dgm:cxn modelId="{C91137D9-86C4-44B8-A8FE-1A99A4078EFB}" srcId="{37C05B77-109E-4F0A-AAE9-83C1C54CCE58}" destId="{EB906B4F-F02E-4949-9F27-9189ED1B8477}" srcOrd="1" destOrd="0" parTransId="{B0D450B7-56B6-4ACB-B80E-349A51C187A8}" sibTransId="{25A46067-1C21-4DFE-B6D0-E207C64A172A}"/>
    <dgm:cxn modelId="{59B68D49-D1F9-4A98-BEBD-B90A49E377CA}" type="presParOf" srcId="{37A7E4DD-EEC3-47D5-B628-6E2C9E091431}" destId="{A2EEC057-7CE4-40E3-AEAD-27DA2074C3A3}" srcOrd="0" destOrd="0" presId="urn:microsoft.com/office/officeart/2018/2/layout/IconVerticalSolidList"/>
    <dgm:cxn modelId="{F4D7A01F-772F-48B6-8E30-FC5F23E25B63}" type="presParOf" srcId="{A2EEC057-7CE4-40E3-AEAD-27DA2074C3A3}" destId="{6D40A4DA-011D-46FC-BEC7-49DE66BB19AC}" srcOrd="0" destOrd="0" presId="urn:microsoft.com/office/officeart/2018/2/layout/IconVerticalSolidList"/>
    <dgm:cxn modelId="{0177F8C9-5A75-4E9F-9161-E060E9841D15}" type="presParOf" srcId="{A2EEC057-7CE4-40E3-AEAD-27DA2074C3A3}" destId="{ADABBFCE-BDCD-4D51-ADCB-5EFD325BFD75}" srcOrd="1" destOrd="0" presId="urn:microsoft.com/office/officeart/2018/2/layout/IconVerticalSolidList"/>
    <dgm:cxn modelId="{BAFB406F-7ED9-4329-BCCD-02CDCFB42A30}" type="presParOf" srcId="{A2EEC057-7CE4-40E3-AEAD-27DA2074C3A3}" destId="{30506E5B-B90C-4345-92B0-E54EC42E03E6}" srcOrd="2" destOrd="0" presId="urn:microsoft.com/office/officeart/2018/2/layout/IconVerticalSolidList"/>
    <dgm:cxn modelId="{9A096557-F89A-4554-8C91-BBCA3FB17FC4}" type="presParOf" srcId="{A2EEC057-7CE4-40E3-AEAD-27DA2074C3A3}" destId="{D7AA953E-3BC3-4F5F-A969-6A914F4DAA9C}" srcOrd="3" destOrd="0" presId="urn:microsoft.com/office/officeart/2018/2/layout/IconVerticalSolidList"/>
    <dgm:cxn modelId="{208830EB-F3D7-468E-BDAF-699721A33183}" type="presParOf" srcId="{37A7E4DD-EEC3-47D5-B628-6E2C9E091431}" destId="{E0627D23-175A-412E-A3F6-E89A9C3C7172}" srcOrd="1" destOrd="0" presId="urn:microsoft.com/office/officeart/2018/2/layout/IconVerticalSolidList"/>
    <dgm:cxn modelId="{4AB9792E-56A6-45DD-A0D8-904B1F92A4FF}" type="presParOf" srcId="{37A7E4DD-EEC3-47D5-B628-6E2C9E091431}" destId="{DABB23E2-079A-471B-AD23-872C26190B17}" srcOrd="2" destOrd="0" presId="urn:microsoft.com/office/officeart/2018/2/layout/IconVerticalSolidList"/>
    <dgm:cxn modelId="{266BEA9D-9C1E-40ED-BE6A-C1927DA89E00}" type="presParOf" srcId="{DABB23E2-079A-471B-AD23-872C26190B17}" destId="{3E2FCC93-4B87-47A7-BFDD-B56A72247562}" srcOrd="0" destOrd="0" presId="urn:microsoft.com/office/officeart/2018/2/layout/IconVerticalSolidList"/>
    <dgm:cxn modelId="{D425318D-E589-4228-BF5E-E43EF2508463}" type="presParOf" srcId="{DABB23E2-079A-471B-AD23-872C26190B17}" destId="{7BC6C96E-5046-4BE3-975A-E0D6CFD2DDF0}" srcOrd="1" destOrd="0" presId="urn:microsoft.com/office/officeart/2018/2/layout/IconVerticalSolidList"/>
    <dgm:cxn modelId="{CEFCA9F4-21E1-49FD-A9E9-730D9506400F}" type="presParOf" srcId="{DABB23E2-079A-471B-AD23-872C26190B17}" destId="{77152491-01EE-4666-BB59-F81910503D0E}" srcOrd="2" destOrd="0" presId="urn:microsoft.com/office/officeart/2018/2/layout/IconVerticalSolidList"/>
    <dgm:cxn modelId="{698B2EE7-4806-47C4-9718-A6534609D81C}" type="presParOf" srcId="{DABB23E2-079A-471B-AD23-872C26190B17}" destId="{C0E71C2E-0DA6-4AEB-BD4B-442DFB057DF4}" srcOrd="3" destOrd="0" presId="urn:microsoft.com/office/officeart/2018/2/layout/IconVerticalSolidList"/>
    <dgm:cxn modelId="{0EB5C3B2-0FD3-448B-8B8B-3F50E00FF2CC}" type="presParOf" srcId="{37A7E4DD-EEC3-47D5-B628-6E2C9E091431}" destId="{72BBA3B6-41BD-4671-92BE-74C8173DDDB1}" srcOrd="3" destOrd="0" presId="urn:microsoft.com/office/officeart/2018/2/layout/IconVerticalSolidList"/>
    <dgm:cxn modelId="{3052D925-01BD-4269-92C1-144CC059E95C}" type="presParOf" srcId="{37A7E4DD-EEC3-47D5-B628-6E2C9E091431}" destId="{39C9B781-06CC-4EF2-90DE-49812D56AA93}" srcOrd="4" destOrd="0" presId="urn:microsoft.com/office/officeart/2018/2/layout/IconVerticalSolidList"/>
    <dgm:cxn modelId="{298ADEC8-950C-45E8-BE15-473A7EE66786}" type="presParOf" srcId="{39C9B781-06CC-4EF2-90DE-49812D56AA93}" destId="{6B8D24A1-7902-4EBE-95C2-D0ED8020577A}" srcOrd="0" destOrd="0" presId="urn:microsoft.com/office/officeart/2018/2/layout/IconVerticalSolidList"/>
    <dgm:cxn modelId="{EB5C2917-C96A-4582-9240-E3F6F27A57D0}" type="presParOf" srcId="{39C9B781-06CC-4EF2-90DE-49812D56AA93}" destId="{43F06FF1-433E-45AD-AB9C-DEC493F01A39}" srcOrd="1" destOrd="0" presId="urn:microsoft.com/office/officeart/2018/2/layout/IconVerticalSolidList"/>
    <dgm:cxn modelId="{9EBC8889-E86F-4AAD-BA1A-9CF4CBE2E536}" type="presParOf" srcId="{39C9B781-06CC-4EF2-90DE-49812D56AA93}" destId="{9DAE1CFD-DF64-466F-8A13-2992FFF22E8C}" srcOrd="2" destOrd="0" presId="urn:microsoft.com/office/officeart/2018/2/layout/IconVerticalSolidList"/>
    <dgm:cxn modelId="{BECD16F3-0E4C-4CCF-A196-3AB7A3BDF7E5}" type="presParOf" srcId="{39C9B781-06CC-4EF2-90DE-49812D56AA93}" destId="{D24637BC-D93B-4DFE-AE8A-6769FF747E66}"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524E8EA-D282-484F-8FEC-1CE7803F1868}" type="doc">
      <dgm:prSet loTypeId="urn:microsoft.com/office/officeart/2018/2/layout/IconVerticalSolidList" loCatId="icon" qsTypeId="urn:microsoft.com/office/officeart/2005/8/quickstyle/simple1" qsCatId="simple" csTypeId="urn:microsoft.com/office/officeart/2005/8/colors/accent3_2" csCatId="accent3" phldr="1"/>
      <dgm:spPr/>
      <dgm:t>
        <a:bodyPr/>
        <a:lstStyle/>
        <a:p>
          <a:endParaRPr lang="en-US"/>
        </a:p>
      </dgm:t>
    </dgm:pt>
    <dgm:pt modelId="{7E0E533E-C2A5-4A31-89F8-A48A2C5A21C8}">
      <dgm:prSet/>
      <dgm:spPr/>
      <dgm:t>
        <a:bodyPr/>
        <a:lstStyle/>
        <a:p>
          <a:pPr>
            <a:lnSpc>
              <a:spcPct val="100000"/>
            </a:lnSpc>
          </a:pPr>
          <a:r>
            <a:rPr lang="sv-SE" b="1" noProof="0"/>
            <a:t>Inledande samtal </a:t>
          </a:r>
          <a:r>
            <a:rPr lang="sv-SE" noProof="0"/>
            <a:t>hålls med båda parter</a:t>
          </a:r>
          <a:endParaRPr lang="sv-SE" noProof="0" dirty="0"/>
        </a:p>
      </dgm:t>
    </dgm:pt>
    <dgm:pt modelId="{0266415E-0F1D-43A9-AE7D-6FF50013A3AD}" type="parTrans" cxnId="{22FCB384-98E5-4272-8EE1-BD14AD621557}">
      <dgm:prSet/>
      <dgm:spPr/>
      <dgm:t>
        <a:bodyPr/>
        <a:lstStyle/>
        <a:p>
          <a:endParaRPr lang="en-US"/>
        </a:p>
      </dgm:t>
    </dgm:pt>
    <dgm:pt modelId="{5C8B04EF-D453-4845-822D-32A6850AF8CF}" type="sibTrans" cxnId="{22FCB384-98E5-4272-8EE1-BD14AD621557}">
      <dgm:prSet/>
      <dgm:spPr/>
      <dgm:t>
        <a:bodyPr/>
        <a:lstStyle/>
        <a:p>
          <a:endParaRPr lang="en-US"/>
        </a:p>
      </dgm:t>
    </dgm:pt>
    <dgm:pt modelId="{FBC78F20-D8D4-4E00-8F19-536E16EAA789}">
      <dgm:prSet/>
      <dgm:spPr/>
      <dgm:t>
        <a:bodyPr/>
        <a:lstStyle/>
        <a:p>
          <a:pPr>
            <a:lnSpc>
              <a:spcPct val="100000"/>
            </a:lnSpc>
          </a:pPr>
          <a:r>
            <a:rPr lang="sv-SE" b="1" noProof="0"/>
            <a:t>HR-chef beslutar </a:t>
          </a:r>
          <a:r>
            <a:rPr lang="sv-SE" noProof="0"/>
            <a:t>om utredningen behöver lämnas vidare till Hälsan för fördjupad utredning.</a:t>
          </a:r>
        </a:p>
      </dgm:t>
    </dgm:pt>
    <dgm:pt modelId="{0EB1A1EA-C6F2-4138-9F79-3AC5E7D7F311}" type="parTrans" cxnId="{E2D56438-D15D-42C6-BA67-46B491DF4A26}">
      <dgm:prSet/>
      <dgm:spPr/>
      <dgm:t>
        <a:bodyPr/>
        <a:lstStyle/>
        <a:p>
          <a:endParaRPr lang="en-US"/>
        </a:p>
      </dgm:t>
    </dgm:pt>
    <dgm:pt modelId="{BA758700-C3D4-4210-97AA-EE3664CF5047}" type="sibTrans" cxnId="{E2D56438-D15D-42C6-BA67-46B491DF4A26}">
      <dgm:prSet/>
      <dgm:spPr/>
      <dgm:t>
        <a:bodyPr/>
        <a:lstStyle/>
        <a:p>
          <a:endParaRPr lang="en-US"/>
        </a:p>
      </dgm:t>
    </dgm:pt>
    <dgm:pt modelId="{831400B3-6162-4283-8D7A-00A9754D9177}">
      <dgm:prSet/>
      <dgm:spPr/>
      <dgm:t>
        <a:bodyPr/>
        <a:lstStyle/>
        <a:p>
          <a:pPr>
            <a:lnSpc>
              <a:spcPct val="100000"/>
            </a:lnSpc>
          </a:pPr>
          <a:r>
            <a:rPr lang="sv-SE" noProof="0"/>
            <a:t>Syftet med utredningen är att klargöra vad som hänt och hitta en lösning på situationen</a:t>
          </a:r>
          <a:endParaRPr lang="sv-SE" noProof="0" dirty="0"/>
        </a:p>
      </dgm:t>
    </dgm:pt>
    <dgm:pt modelId="{9001E812-D875-44BE-BF55-4F9D94EA663F}" type="parTrans" cxnId="{A041989C-032B-4C66-9BEA-66C12CCECE08}">
      <dgm:prSet/>
      <dgm:spPr/>
      <dgm:t>
        <a:bodyPr/>
        <a:lstStyle/>
        <a:p>
          <a:endParaRPr lang="sv-SE"/>
        </a:p>
      </dgm:t>
    </dgm:pt>
    <dgm:pt modelId="{B96C2E7A-AD8E-46A4-84D0-F08BC6B64CC1}" type="sibTrans" cxnId="{A041989C-032B-4C66-9BEA-66C12CCECE08}">
      <dgm:prSet/>
      <dgm:spPr/>
      <dgm:t>
        <a:bodyPr/>
        <a:lstStyle/>
        <a:p>
          <a:endParaRPr lang="sv-SE"/>
        </a:p>
      </dgm:t>
    </dgm:pt>
    <dgm:pt modelId="{9BB49013-4A67-4962-833D-CE4545306971}" type="pres">
      <dgm:prSet presAssocID="{D524E8EA-D282-484F-8FEC-1CE7803F1868}" presName="root" presStyleCnt="0">
        <dgm:presLayoutVars>
          <dgm:dir/>
          <dgm:resizeHandles val="exact"/>
        </dgm:presLayoutVars>
      </dgm:prSet>
      <dgm:spPr/>
    </dgm:pt>
    <dgm:pt modelId="{A2BFB2B0-5D26-4CE6-802C-BE97077FB62A}" type="pres">
      <dgm:prSet presAssocID="{7E0E533E-C2A5-4A31-89F8-A48A2C5A21C8}" presName="compNode" presStyleCnt="0"/>
      <dgm:spPr/>
    </dgm:pt>
    <dgm:pt modelId="{9A033756-455D-40F7-9A5D-A28C6E267B7F}" type="pres">
      <dgm:prSet presAssocID="{7E0E533E-C2A5-4A31-89F8-A48A2C5A21C8}" presName="bgRect" presStyleLbl="bgShp" presStyleIdx="0" presStyleCnt="3"/>
      <dgm:spPr>
        <a:solidFill>
          <a:schemeClr val="accent5">
            <a:lumMod val="40000"/>
            <a:lumOff val="60000"/>
          </a:schemeClr>
        </a:solidFill>
      </dgm:spPr>
    </dgm:pt>
    <dgm:pt modelId="{0771A5A9-C092-43AF-9C35-FDC88976317F}" type="pres">
      <dgm:prSet presAssocID="{7E0E533E-C2A5-4A31-89F8-A48A2C5A21C8}" presName="iconRect" presStyleLbl="node1" presStyleIdx="0" presStyleCnt="3" custLinFactNeighborX="-25191" custLinFactNeighborY="-3708"/>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ykel med människor med hel fyllning"/>
        </a:ext>
      </dgm:extLst>
    </dgm:pt>
    <dgm:pt modelId="{70EBA927-6220-4D4C-8BF3-24264A4498D1}" type="pres">
      <dgm:prSet presAssocID="{7E0E533E-C2A5-4A31-89F8-A48A2C5A21C8}" presName="spaceRect" presStyleCnt="0"/>
      <dgm:spPr/>
    </dgm:pt>
    <dgm:pt modelId="{694193D4-CB16-4AAF-B9F1-29F4DD5B6DFA}" type="pres">
      <dgm:prSet presAssocID="{7E0E533E-C2A5-4A31-89F8-A48A2C5A21C8}" presName="parTx" presStyleLbl="revTx" presStyleIdx="0" presStyleCnt="3">
        <dgm:presLayoutVars>
          <dgm:chMax val="0"/>
          <dgm:chPref val="0"/>
        </dgm:presLayoutVars>
      </dgm:prSet>
      <dgm:spPr/>
    </dgm:pt>
    <dgm:pt modelId="{943684C0-5072-4EA7-B610-A63171F70B38}" type="pres">
      <dgm:prSet presAssocID="{5C8B04EF-D453-4845-822D-32A6850AF8CF}" presName="sibTrans" presStyleCnt="0"/>
      <dgm:spPr/>
    </dgm:pt>
    <dgm:pt modelId="{641D723C-7F47-4E07-B426-FF02D3C50ADC}" type="pres">
      <dgm:prSet presAssocID="{831400B3-6162-4283-8D7A-00A9754D9177}" presName="compNode" presStyleCnt="0"/>
      <dgm:spPr/>
    </dgm:pt>
    <dgm:pt modelId="{5FBF0AEB-B9C9-4F8C-9489-C6D09BD0445A}" type="pres">
      <dgm:prSet presAssocID="{831400B3-6162-4283-8D7A-00A9754D9177}" presName="bgRect" presStyleLbl="bgShp" presStyleIdx="1" presStyleCnt="3"/>
      <dgm:spPr>
        <a:solidFill>
          <a:schemeClr val="accent5">
            <a:lumMod val="40000"/>
            <a:lumOff val="60000"/>
          </a:schemeClr>
        </a:solidFill>
      </dgm:spPr>
    </dgm:pt>
    <dgm:pt modelId="{99B55EE0-78C9-459C-B955-611F4F956AEB}" type="pres">
      <dgm:prSet presAssocID="{831400B3-6162-4283-8D7A-00A9754D9177}"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Urklipp med hel fyllning"/>
        </a:ext>
      </dgm:extLst>
    </dgm:pt>
    <dgm:pt modelId="{E86B7EB6-94C2-418B-872B-B61C2F58A505}" type="pres">
      <dgm:prSet presAssocID="{831400B3-6162-4283-8D7A-00A9754D9177}" presName="spaceRect" presStyleCnt="0"/>
      <dgm:spPr/>
    </dgm:pt>
    <dgm:pt modelId="{4474FCDE-EA84-46CB-8C3C-DF46E54D3BC8}" type="pres">
      <dgm:prSet presAssocID="{831400B3-6162-4283-8D7A-00A9754D9177}" presName="parTx" presStyleLbl="revTx" presStyleIdx="1" presStyleCnt="3">
        <dgm:presLayoutVars>
          <dgm:chMax val="0"/>
          <dgm:chPref val="0"/>
        </dgm:presLayoutVars>
      </dgm:prSet>
      <dgm:spPr/>
    </dgm:pt>
    <dgm:pt modelId="{37A698C8-04FB-4CE2-A3AA-38193EF21F01}" type="pres">
      <dgm:prSet presAssocID="{B96C2E7A-AD8E-46A4-84D0-F08BC6B64CC1}" presName="sibTrans" presStyleCnt="0"/>
      <dgm:spPr/>
    </dgm:pt>
    <dgm:pt modelId="{2B837E04-06A5-4A81-9813-9C9ABDE7721D}" type="pres">
      <dgm:prSet presAssocID="{FBC78F20-D8D4-4E00-8F19-536E16EAA789}" presName="compNode" presStyleCnt="0"/>
      <dgm:spPr/>
    </dgm:pt>
    <dgm:pt modelId="{ABDFCE20-1753-44E7-BC4B-A2E49D75FB15}" type="pres">
      <dgm:prSet presAssocID="{FBC78F20-D8D4-4E00-8F19-536E16EAA789}" presName="bgRect" presStyleLbl="bgShp" presStyleIdx="2" presStyleCnt="3" custLinFactNeighborY="11779"/>
      <dgm:spPr>
        <a:solidFill>
          <a:schemeClr val="accent5">
            <a:lumMod val="40000"/>
            <a:lumOff val="60000"/>
          </a:schemeClr>
        </a:solidFill>
      </dgm:spPr>
    </dgm:pt>
    <dgm:pt modelId="{4C8A71F5-EDC8-46E7-ABBC-A5725AE8CC38}" type="pres">
      <dgm:prSet presAssocID="{FBC78F20-D8D4-4E00-8F19-536E16EAA789}" presName="iconRect" presStyleLbl="node1" presStyleIdx="2" presStyleCnt="3" custLinFactNeighborY="2141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Vägskäl med hel fyllning"/>
        </a:ext>
      </dgm:extLst>
    </dgm:pt>
    <dgm:pt modelId="{6DD34CBE-0E73-4211-9638-AF63DFE00E0A}" type="pres">
      <dgm:prSet presAssocID="{FBC78F20-D8D4-4E00-8F19-536E16EAA789}" presName="spaceRect" presStyleCnt="0"/>
      <dgm:spPr/>
    </dgm:pt>
    <dgm:pt modelId="{BEC9FAD6-FEAC-4554-8572-08110F428ACE}" type="pres">
      <dgm:prSet presAssocID="{FBC78F20-D8D4-4E00-8F19-536E16EAA789}" presName="parTx" presStyleLbl="revTx" presStyleIdx="2" presStyleCnt="3" custScaleX="104752" custScaleY="104931" custLinFactNeighborX="-361" custLinFactNeighborY="17164">
        <dgm:presLayoutVars>
          <dgm:chMax val="0"/>
          <dgm:chPref val="0"/>
        </dgm:presLayoutVars>
      </dgm:prSet>
      <dgm:spPr/>
    </dgm:pt>
  </dgm:ptLst>
  <dgm:cxnLst>
    <dgm:cxn modelId="{EDAB7122-545C-4501-ACD6-8F3BC94BC8CB}" type="presOf" srcId="{831400B3-6162-4283-8D7A-00A9754D9177}" destId="{4474FCDE-EA84-46CB-8C3C-DF46E54D3BC8}" srcOrd="0" destOrd="0" presId="urn:microsoft.com/office/officeart/2018/2/layout/IconVerticalSolidList"/>
    <dgm:cxn modelId="{E2D56438-D15D-42C6-BA67-46B491DF4A26}" srcId="{D524E8EA-D282-484F-8FEC-1CE7803F1868}" destId="{FBC78F20-D8D4-4E00-8F19-536E16EAA789}" srcOrd="2" destOrd="0" parTransId="{0EB1A1EA-C6F2-4138-9F79-3AC5E7D7F311}" sibTransId="{BA758700-C3D4-4210-97AA-EE3664CF5047}"/>
    <dgm:cxn modelId="{178C0157-F6DA-46EF-9A51-6F72167BCA7B}" type="presOf" srcId="{FBC78F20-D8D4-4E00-8F19-536E16EAA789}" destId="{BEC9FAD6-FEAC-4554-8572-08110F428ACE}" srcOrd="0" destOrd="0" presId="urn:microsoft.com/office/officeart/2018/2/layout/IconVerticalSolidList"/>
    <dgm:cxn modelId="{D075DE78-EAA4-4C60-BA37-831712E5A304}" type="presOf" srcId="{D524E8EA-D282-484F-8FEC-1CE7803F1868}" destId="{9BB49013-4A67-4962-833D-CE4545306971}" srcOrd="0" destOrd="0" presId="urn:microsoft.com/office/officeart/2018/2/layout/IconVerticalSolidList"/>
    <dgm:cxn modelId="{7C6F6581-921C-4847-86EB-72094F0DAFE1}" type="presOf" srcId="{7E0E533E-C2A5-4A31-89F8-A48A2C5A21C8}" destId="{694193D4-CB16-4AAF-B9F1-29F4DD5B6DFA}" srcOrd="0" destOrd="0" presId="urn:microsoft.com/office/officeart/2018/2/layout/IconVerticalSolidList"/>
    <dgm:cxn modelId="{22FCB384-98E5-4272-8EE1-BD14AD621557}" srcId="{D524E8EA-D282-484F-8FEC-1CE7803F1868}" destId="{7E0E533E-C2A5-4A31-89F8-A48A2C5A21C8}" srcOrd="0" destOrd="0" parTransId="{0266415E-0F1D-43A9-AE7D-6FF50013A3AD}" sibTransId="{5C8B04EF-D453-4845-822D-32A6850AF8CF}"/>
    <dgm:cxn modelId="{A041989C-032B-4C66-9BEA-66C12CCECE08}" srcId="{D524E8EA-D282-484F-8FEC-1CE7803F1868}" destId="{831400B3-6162-4283-8D7A-00A9754D9177}" srcOrd="1" destOrd="0" parTransId="{9001E812-D875-44BE-BF55-4F9D94EA663F}" sibTransId="{B96C2E7A-AD8E-46A4-84D0-F08BC6B64CC1}"/>
    <dgm:cxn modelId="{DBF70D7A-1ECB-4382-A02B-D42843A1C676}" type="presParOf" srcId="{9BB49013-4A67-4962-833D-CE4545306971}" destId="{A2BFB2B0-5D26-4CE6-802C-BE97077FB62A}" srcOrd="0" destOrd="0" presId="urn:microsoft.com/office/officeart/2018/2/layout/IconVerticalSolidList"/>
    <dgm:cxn modelId="{89F383BD-A289-42D7-9F9A-3545DA35F5DA}" type="presParOf" srcId="{A2BFB2B0-5D26-4CE6-802C-BE97077FB62A}" destId="{9A033756-455D-40F7-9A5D-A28C6E267B7F}" srcOrd="0" destOrd="0" presId="urn:microsoft.com/office/officeart/2018/2/layout/IconVerticalSolidList"/>
    <dgm:cxn modelId="{021A6E7D-4A39-41AE-8536-B81CA7794452}" type="presParOf" srcId="{A2BFB2B0-5D26-4CE6-802C-BE97077FB62A}" destId="{0771A5A9-C092-43AF-9C35-FDC88976317F}" srcOrd="1" destOrd="0" presId="urn:microsoft.com/office/officeart/2018/2/layout/IconVerticalSolidList"/>
    <dgm:cxn modelId="{4C255335-5138-4D7A-981D-93673B5FCFF5}" type="presParOf" srcId="{A2BFB2B0-5D26-4CE6-802C-BE97077FB62A}" destId="{70EBA927-6220-4D4C-8BF3-24264A4498D1}" srcOrd="2" destOrd="0" presId="urn:microsoft.com/office/officeart/2018/2/layout/IconVerticalSolidList"/>
    <dgm:cxn modelId="{6CD7E0BE-8822-40E8-80D0-3167E4DEF251}" type="presParOf" srcId="{A2BFB2B0-5D26-4CE6-802C-BE97077FB62A}" destId="{694193D4-CB16-4AAF-B9F1-29F4DD5B6DFA}" srcOrd="3" destOrd="0" presId="urn:microsoft.com/office/officeart/2018/2/layout/IconVerticalSolidList"/>
    <dgm:cxn modelId="{EA101D5B-68AE-4E58-971A-4BABE2565761}" type="presParOf" srcId="{9BB49013-4A67-4962-833D-CE4545306971}" destId="{943684C0-5072-4EA7-B610-A63171F70B38}" srcOrd="1" destOrd="0" presId="urn:microsoft.com/office/officeart/2018/2/layout/IconVerticalSolidList"/>
    <dgm:cxn modelId="{481373FD-8D7A-4EAE-8897-6F22B888F3BA}" type="presParOf" srcId="{9BB49013-4A67-4962-833D-CE4545306971}" destId="{641D723C-7F47-4E07-B426-FF02D3C50ADC}" srcOrd="2" destOrd="0" presId="urn:microsoft.com/office/officeart/2018/2/layout/IconVerticalSolidList"/>
    <dgm:cxn modelId="{E003F46F-12E0-491E-806C-37A883EE841C}" type="presParOf" srcId="{641D723C-7F47-4E07-B426-FF02D3C50ADC}" destId="{5FBF0AEB-B9C9-4F8C-9489-C6D09BD0445A}" srcOrd="0" destOrd="0" presId="urn:microsoft.com/office/officeart/2018/2/layout/IconVerticalSolidList"/>
    <dgm:cxn modelId="{C7C29D4B-4C78-458A-A1AF-BA6B4747D70E}" type="presParOf" srcId="{641D723C-7F47-4E07-B426-FF02D3C50ADC}" destId="{99B55EE0-78C9-459C-B955-611F4F956AEB}" srcOrd="1" destOrd="0" presId="urn:microsoft.com/office/officeart/2018/2/layout/IconVerticalSolidList"/>
    <dgm:cxn modelId="{C643FE02-DBA8-49A5-8AFB-D213E9D6FCE2}" type="presParOf" srcId="{641D723C-7F47-4E07-B426-FF02D3C50ADC}" destId="{E86B7EB6-94C2-418B-872B-B61C2F58A505}" srcOrd="2" destOrd="0" presId="urn:microsoft.com/office/officeart/2018/2/layout/IconVerticalSolidList"/>
    <dgm:cxn modelId="{90939217-0046-4568-9894-67B6ECDAD760}" type="presParOf" srcId="{641D723C-7F47-4E07-B426-FF02D3C50ADC}" destId="{4474FCDE-EA84-46CB-8C3C-DF46E54D3BC8}" srcOrd="3" destOrd="0" presId="urn:microsoft.com/office/officeart/2018/2/layout/IconVerticalSolidList"/>
    <dgm:cxn modelId="{4B00AE75-164B-4847-A820-07A708E6ED7D}" type="presParOf" srcId="{9BB49013-4A67-4962-833D-CE4545306971}" destId="{37A698C8-04FB-4CE2-A3AA-38193EF21F01}" srcOrd="3" destOrd="0" presId="urn:microsoft.com/office/officeart/2018/2/layout/IconVerticalSolidList"/>
    <dgm:cxn modelId="{23898BD6-F9B4-402A-8149-4CD24B42CF06}" type="presParOf" srcId="{9BB49013-4A67-4962-833D-CE4545306971}" destId="{2B837E04-06A5-4A81-9813-9C9ABDE7721D}" srcOrd="4" destOrd="0" presId="urn:microsoft.com/office/officeart/2018/2/layout/IconVerticalSolidList"/>
    <dgm:cxn modelId="{83F81A3E-BD25-4DB3-A148-FF811F6FDD0D}" type="presParOf" srcId="{2B837E04-06A5-4A81-9813-9C9ABDE7721D}" destId="{ABDFCE20-1753-44E7-BC4B-A2E49D75FB15}" srcOrd="0" destOrd="0" presId="urn:microsoft.com/office/officeart/2018/2/layout/IconVerticalSolidList"/>
    <dgm:cxn modelId="{A3211E92-E613-4380-A781-786030BD430D}" type="presParOf" srcId="{2B837E04-06A5-4A81-9813-9C9ABDE7721D}" destId="{4C8A71F5-EDC8-46E7-ABBC-A5725AE8CC38}" srcOrd="1" destOrd="0" presId="urn:microsoft.com/office/officeart/2018/2/layout/IconVerticalSolidList"/>
    <dgm:cxn modelId="{3146626B-119A-43D5-A825-8F016A5A8E89}" type="presParOf" srcId="{2B837E04-06A5-4A81-9813-9C9ABDE7721D}" destId="{6DD34CBE-0E73-4211-9638-AF63DFE00E0A}" srcOrd="2" destOrd="0" presId="urn:microsoft.com/office/officeart/2018/2/layout/IconVerticalSolidList"/>
    <dgm:cxn modelId="{DE0BEE4E-5EF2-42EF-8727-153E21AEF3E9}" type="presParOf" srcId="{2B837E04-06A5-4A81-9813-9C9ABDE7721D}" destId="{BEC9FAD6-FEAC-4554-8572-08110F428ACE}"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40A4DA-011D-46FC-BEC7-49DE66BB19AC}">
      <dsp:nvSpPr>
        <dsp:cNvPr id="0" name=""/>
        <dsp:cNvSpPr/>
      </dsp:nvSpPr>
      <dsp:spPr>
        <a:xfrm>
          <a:off x="0" y="478"/>
          <a:ext cx="9802252" cy="1120465"/>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DABBFCE-BDCD-4D51-ADCB-5EFD325BFD75}">
      <dsp:nvSpPr>
        <dsp:cNvPr id="0" name=""/>
        <dsp:cNvSpPr/>
      </dsp:nvSpPr>
      <dsp:spPr>
        <a:xfrm>
          <a:off x="338940" y="252583"/>
          <a:ext cx="616256" cy="61625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7AA953E-3BC3-4F5F-A969-6A914F4DAA9C}">
      <dsp:nvSpPr>
        <dsp:cNvPr id="0" name=""/>
        <dsp:cNvSpPr/>
      </dsp:nvSpPr>
      <dsp:spPr>
        <a:xfrm>
          <a:off x="1294138" y="478"/>
          <a:ext cx="8508113" cy="1120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583" tIns="118583" rIns="118583" bIns="118583" numCol="1" spcCol="1270" anchor="ctr" anchorCtr="0">
          <a:noAutofit/>
        </a:bodyPr>
        <a:lstStyle/>
        <a:p>
          <a:pPr marL="0" lvl="0" indent="0" algn="l" defTabSz="622300">
            <a:lnSpc>
              <a:spcPct val="100000"/>
            </a:lnSpc>
            <a:spcBef>
              <a:spcPct val="0"/>
            </a:spcBef>
            <a:spcAft>
              <a:spcPct val="35000"/>
            </a:spcAft>
            <a:buNone/>
          </a:pPr>
          <a:r>
            <a:rPr lang="sv-SE" sz="1400" b="1" kern="1200" noProof="0"/>
            <a:t>Konflikter</a:t>
          </a:r>
          <a:r>
            <a:rPr lang="sv-SE" sz="1400" kern="1200" noProof="0"/>
            <a:t> kan vara alltifrån triviala meningsmotsättningar, som om de hanteras på ett tillfredställande sätt kan vara berikande för verksamheten, till svåra eskalerade konflikter som kan riskera att urarta i kränkande särbehandling.</a:t>
          </a:r>
        </a:p>
      </dsp:txBody>
      <dsp:txXfrm>
        <a:off x="1294138" y="478"/>
        <a:ext cx="8508113" cy="1120465"/>
      </dsp:txXfrm>
    </dsp:sp>
    <dsp:sp modelId="{3E2FCC93-4B87-47A7-BFDD-B56A72247562}">
      <dsp:nvSpPr>
        <dsp:cNvPr id="0" name=""/>
        <dsp:cNvSpPr/>
      </dsp:nvSpPr>
      <dsp:spPr>
        <a:xfrm>
          <a:off x="0" y="1401061"/>
          <a:ext cx="9802252" cy="1120465"/>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C6C96E-5046-4BE3-975A-E0D6CFD2DDF0}">
      <dsp:nvSpPr>
        <dsp:cNvPr id="0" name=""/>
        <dsp:cNvSpPr/>
      </dsp:nvSpPr>
      <dsp:spPr>
        <a:xfrm>
          <a:off x="338940" y="1653165"/>
          <a:ext cx="616256" cy="61625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0E71C2E-0DA6-4AEB-BD4B-442DFB057DF4}">
      <dsp:nvSpPr>
        <dsp:cNvPr id="0" name=""/>
        <dsp:cNvSpPr/>
      </dsp:nvSpPr>
      <dsp:spPr>
        <a:xfrm>
          <a:off x="1294138" y="1401061"/>
          <a:ext cx="8508113" cy="1120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583" tIns="118583" rIns="118583" bIns="118583" numCol="1" spcCol="1270" anchor="ctr" anchorCtr="0">
          <a:noAutofit/>
        </a:bodyPr>
        <a:lstStyle/>
        <a:p>
          <a:pPr marL="0" lvl="0" indent="0" algn="l" defTabSz="622300">
            <a:lnSpc>
              <a:spcPct val="100000"/>
            </a:lnSpc>
            <a:spcBef>
              <a:spcPct val="0"/>
            </a:spcBef>
            <a:spcAft>
              <a:spcPct val="35000"/>
            </a:spcAft>
            <a:buNone/>
          </a:pPr>
          <a:r>
            <a:rPr lang="sv-SE" sz="1400" kern="1200" noProof="0"/>
            <a:t>Tillfälliga meningsmotsättningar, konflikter och samarbetsproblem i allmänhet ses som vanligt förekommande företeelser och </a:t>
          </a:r>
          <a:r>
            <a:rPr lang="sv-SE" sz="1400" b="1" kern="1200" noProof="0"/>
            <a:t>kan inte betecknas som kränkande särbehandling</a:t>
          </a:r>
          <a:endParaRPr lang="sv-SE" sz="1400" kern="1200" noProof="0"/>
        </a:p>
      </dsp:txBody>
      <dsp:txXfrm>
        <a:off x="1294138" y="1401061"/>
        <a:ext cx="8508113" cy="1120465"/>
      </dsp:txXfrm>
    </dsp:sp>
    <dsp:sp modelId="{6B8D24A1-7902-4EBE-95C2-D0ED8020577A}">
      <dsp:nvSpPr>
        <dsp:cNvPr id="0" name=""/>
        <dsp:cNvSpPr/>
      </dsp:nvSpPr>
      <dsp:spPr>
        <a:xfrm>
          <a:off x="0" y="2801643"/>
          <a:ext cx="9802252" cy="1120465"/>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3F06FF1-433E-45AD-AB9C-DEC493F01A39}">
      <dsp:nvSpPr>
        <dsp:cNvPr id="0" name=""/>
        <dsp:cNvSpPr/>
      </dsp:nvSpPr>
      <dsp:spPr>
        <a:xfrm>
          <a:off x="338940" y="3053748"/>
          <a:ext cx="616256" cy="61625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24637BC-D93B-4DFE-AE8A-6769FF747E66}">
      <dsp:nvSpPr>
        <dsp:cNvPr id="0" name=""/>
        <dsp:cNvSpPr/>
      </dsp:nvSpPr>
      <dsp:spPr>
        <a:xfrm>
          <a:off x="1294138" y="2801643"/>
          <a:ext cx="8508113" cy="1120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583" tIns="118583" rIns="118583" bIns="118583" numCol="1" spcCol="1270" anchor="ctr" anchorCtr="0">
          <a:noAutofit/>
        </a:bodyPr>
        <a:lstStyle/>
        <a:p>
          <a:pPr marL="0" lvl="0" indent="0" algn="l" defTabSz="622300">
            <a:lnSpc>
              <a:spcPct val="100000"/>
            </a:lnSpc>
            <a:spcBef>
              <a:spcPct val="0"/>
            </a:spcBef>
            <a:spcAft>
              <a:spcPct val="35000"/>
            </a:spcAft>
            <a:buNone/>
          </a:pPr>
          <a:r>
            <a:rPr lang="sv-SE" sz="1400" kern="1200" noProof="0"/>
            <a:t>Vid upplevelse av </a:t>
          </a:r>
          <a:r>
            <a:rPr lang="sv-SE" sz="1400" b="1" kern="1200" noProof="0"/>
            <a:t>kränkning</a:t>
          </a:r>
          <a:r>
            <a:rPr lang="sv-SE" sz="1400" kern="1200" noProof="0"/>
            <a:t> </a:t>
          </a:r>
          <a:r>
            <a:rPr lang="sv-SE" sz="1400" b="1" kern="1200" noProof="0"/>
            <a:t>kopplat till ledarskapet </a:t>
          </a:r>
          <a:r>
            <a:rPr lang="sv-SE" sz="1400" kern="1200" noProof="0"/>
            <a:t>är det viktigt att skilja på huruvida upplevelsen är kopplad till brister i ledarskapet eller om det handlar om att chefen gör sitt jobb och ställer sig i vägen för sådant som inte är acceptabelt i organisationen.</a:t>
          </a:r>
        </a:p>
      </dsp:txBody>
      <dsp:txXfrm>
        <a:off x="1294138" y="2801643"/>
        <a:ext cx="8508113" cy="11204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033756-455D-40F7-9A5D-A28C6E267B7F}">
      <dsp:nvSpPr>
        <dsp:cNvPr id="0" name=""/>
        <dsp:cNvSpPr/>
      </dsp:nvSpPr>
      <dsp:spPr>
        <a:xfrm>
          <a:off x="-88941" y="6029"/>
          <a:ext cx="8650817" cy="929608"/>
        </a:xfrm>
        <a:prstGeom prst="roundRect">
          <a:avLst>
            <a:gd name="adj" fmla="val 10000"/>
          </a:avLst>
        </a:prstGeom>
        <a:solidFill>
          <a:schemeClr val="accent5">
            <a:lumMod val="40000"/>
            <a:lumOff val="60000"/>
          </a:schemeClr>
        </a:solidFill>
        <a:ln>
          <a:noFill/>
        </a:ln>
        <a:effectLst/>
      </dsp:spPr>
      <dsp:style>
        <a:lnRef idx="0">
          <a:scrgbClr r="0" g="0" b="0"/>
        </a:lnRef>
        <a:fillRef idx="1">
          <a:scrgbClr r="0" g="0" b="0"/>
        </a:fillRef>
        <a:effectRef idx="0">
          <a:scrgbClr r="0" g="0" b="0"/>
        </a:effectRef>
        <a:fontRef idx="minor"/>
      </dsp:style>
    </dsp:sp>
    <dsp:sp modelId="{0771A5A9-C092-43AF-9C35-FDC88976317F}">
      <dsp:nvSpPr>
        <dsp:cNvPr id="0" name=""/>
        <dsp:cNvSpPr/>
      </dsp:nvSpPr>
      <dsp:spPr>
        <a:xfrm>
          <a:off x="63467" y="196232"/>
          <a:ext cx="511284" cy="51128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94193D4-CB16-4AAF-B9F1-29F4DD5B6DFA}">
      <dsp:nvSpPr>
        <dsp:cNvPr id="0" name=""/>
        <dsp:cNvSpPr/>
      </dsp:nvSpPr>
      <dsp:spPr>
        <a:xfrm>
          <a:off x="984756" y="6029"/>
          <a:ext cx="7575019" cy="9296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384" tIns="98384" rIns="98384" bIns="98384" numCol="1" spcCol="1270" anchor="ctr" anchorCtr="0">
          <a:noAutofit/>
        </a:bodyPr>
        <a:lstStyle/>
        <a:p>
          <a:pPr marL="0" lvl="0" indent="0" algn="l" defTabSz="1022350">
            <a:lnSpc>
              <a:spcPct val="100000"/>
            </a:lnSpc>
            <a:spcBef>
              <a:spcPct val="0"/>
            </a:spcBef>
            <a:spcAft>
              <a:spcPct val="35000"/>
            </a:spcAft>
            <a:buNone/>
          </a:pPr>
          <a:r>
            <a:rPr lang="sv-SE" sz="2300" b="1" kern="1200" noProof="0"/>
            <a:t>Inledande samtal </a:t>
          </a:r>
          <a:r>
            <a:rPr lang="sv-SE" sz="2300" kern="1200" noProof="0"/>
            <a:t>hålls med båda parter</a:t>
          </a:r>
          <a:endParaRPr lang="sv-SE" sz="2300" kern="1200" noProof="0" dirty="0"/>
        </a:p>
      </dsp:txBody>
      <dsp:txXfrm>
        <a:off x="984756" y="6029"/>
        <a:ext cx="7575019" cy="929608"/>
      </dsp:txXfrm>
    </dsp:sp>
    <dsp:sp modelId="{5FBF0AEB-B9C9-4F8C-9489-C6D09BD0445A}">
      <dsp:nvSpPr>
        <dsp:cNvPr id="0" name=""/>
        <dsp:cNvSpPr/>
      </dsp:nvSpPr>
      <dsp:spPr>
        <a:xfrm>
          <a:off x="-88941" y="1168039"/>
          <a:ext cx="8650817" cy="929608"/>
        </a:xfrm>
        <a:prstGeom prst="roundRect">
          <a:avLst>
            <a:gd name="adj" fmla="val 10000"/>
          </a:avLst>
        </a:prstGeom>
        <a:solidFill>
          <a:schemeClr val="accent5">
            <a:lumMod val="40000"/>
            <a:lumOff val="60000"/>
          </a:schemeClr>
        </a:solidFill>
        <a:ln>
          <a:noFill/>
        </a:ln>
        <a:effectLst/>
      </dsp:spPr>
      <dsp:style>
        <a:lnRef idx="0">
          <a:scrgbClr r="0" g="0" b="0"/>
        </a:lnRef>
        <a:fillRef idx="1">
          <a:scrgbClr r="0" g="0" b="0"/>
        </a:fillRef>
        <a:effectRef idx="0">
          <a:scrgbClr r="0" g="0" b="0"/>
        </a:effectRef>
        <a:fontRef idx="minor"/>
      </dsp:style>
    </dsp:sp>
    <dsp:sp modelId="{99B55EE0-78C9-459C-B955-611F4F956AEB}">
      <dsp:nvSpPr>
        <dsp:cNvPr id="0" name=""/>
        <dsp:cNvSpPr/>
      </dsp:nvSpPr>
      <dsp:spPr>
        <a:xfrm>
          <a:off x="192265" y="1377201"/>
          <a:ext cx="511284" cy="51128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474FCDE-EA84-46CB-8C3C-DF46E54D3BC8}">
      <dsp:nvSpPr>
        <dsp:cNvPr id="0" name=""/>
        <dsp:cNvSpPr/>
      </dsp:nvSpPr>
      <dsp:spPr>
        <a:xfrm>
          <a:off x="984756" y="1168039"/>
          <a:ext cx="7575019" cy="9296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384" tIns="98384" rIns="98384" bIns="98384" numCol="1" spcCol="1270" anchor="ctr" anchorCtr="0">
          <a:noAutofit/>
        </a:bodyPr>
        <a:lstStyle/>
        <a:p>
          <a:pPr marL="0" lvl="0" indent="0" algn="l" defTabSz="1022350">
            <a:lnSpc>
              <a:spcPct val="100000"/>
            </a:lnSpc>
            <a:spcBef>
              <a:spcPct val="0"/>
            </a:spcBef>
            <a:spcAft>
              <a:spcPct val="35000"/>
            </a:spcAft>
            <a:buNone/>
          </a:pPr>
          <a:r>
            <a:rPr lang="sv-SE" sz="2300" kern="1200" noProof="0"/>
            <a:t>Syftet med utredningen är att klargöra vad som hänt och hitta en lösning på situationen</a:t>
          </a:r>
          <a:endParaRPr lang="sv-SE" sz="2300" kern="1200" noProof="0" dirty="0"/>
        </a:p>
      </dsp:txBody>
      <dsp:txXfrm>
        <a:off x="984756" y="1168039"/>
        <a:ext cx="7575019" cy="929608"/>
      </dsp:txXfrm>
    </dsp:sp>
    <dsp:sp modelId="{ABDFCE20-1753-44E7-BC4B-A2E49D75FB15}">
      <dsp:nvSpPr>
        <dsp:cNvPr id="0" name=""/>
        <dsp:cNvSpPr/>
      </dsp:nvSpPr>
      <dsp:spPr>
        <a:xfrm>
          <a:off x="-88941" y="2381917"/>
          <a:ext cx="8650817" cy="929608"/>
        </a:xfrm>
        <a:prstGeom prst="roundRect">
          <a:avLst>
            <a:gd name="adj" fmla="val 10000"/>
          </a:avLst>
        </a:prstGeom>
        <a:solidFill>
          <a:schemeClr val="accent5">
            <a:lumMod val="40000"/>
            <a:lumOff val="60000"/>
          </a:schemeClr>
        </a:solidFill>
        <a:ln>
          <a:noFill/>
        </a:ln>
        <a:effectLst/>
      </dsp:spPr>
      <dsp:style>
        <a:lnRef idx="0">
          <a:scrgbClr r="0" g="0" b="0"/>
        </a:lnRef>
        <a:fillRef idx="1">
          <a:scrgbClr r="0" g="0" b="0"/>
        </a:fillRef>
        <a:effectRef idx="0">
          <a:scrgbClr r="0" g="0" b="0"/>
        </a:effectRef>
        <a:fontRef idx="minor"/>
      </dsp:style>
    </dsp:sp>
    <dsp:sp modelId="{4C8A71F5-EDC8-46E7-ABBC-A5725AE8CC38}">
      <dsp:nvSpPr>
        <dsp:cNvPr id="0" name=""/>
        <dsp:cNvSpPr/>
      </dsp:nvSpPr>
      <dsp:spPr>
        <a:xfrm>
          <a:off x="192265" y="2671627"/>
          <a:ext cx="511284" cy="51128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EC9FAD6-FEAC-4554-8572-08110F428ACE}">
      <dsp:nvSpPr>
        <dsp:cNvPr id="0" name=""/>
        <dsp:cNvSpPr/>
      </dsp:nvSpPr>
      <dsp:spPr>
        <a:xfrm>
          <a:off x="777427" y="2336078"/>
          <a:ext cx="7934984" cy="9754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384" tIns="98384" rIns="98384" bIns="98384" numCol="1" spcCol="1270" anchor="ctr" anchorCtr="0">
          <a:noAutofit/>
        </a:bodyPr>
        <a:lstStyle/>
        <a:p>
          <a:pPr marL="0" lvl="0" indent="0" algn="l" defTabSz="1022350">
            <a:lnSpc>
              <a:spcPct val="100000"/>
            </a:lnSpc>
            <a:spcBef>
              <a:spcPct val="0"/>
            </a:spcBef>
            <a:spcAft>
              <a:spcPct val="35000"/>
            </a:spcAft>
            <a:buNone/>
          </a:pPr>
          <a:r>
            <a:rPr lang="sv-SE" sz="2300" b="1" kern="1200" noProof="0"/>
            <a:t>HR-chef beslutar </a:t>
          </a:r>
          <a:r>
            <a:rPr lang="sv-SE" sz="2300" kern="1200" noProof="0"/>
            <a:t>om utredningen behöver lämnas vidare till Hälsan för fördjupad utredning.</a:t>
          </a:r>
        </a:p>
      </dsp:txBody>
      <dsp:txXfrm>
        <a:off x="777427" y="2336078"/>
        <a:ext cx="7934984" cy="975447"/>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2025-02-28</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2025-02-27</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Detta material används för att presentera </a:t>
            </a:r>
            <a:r>
              <a:rPr lang="sv-SE" dirty="0" err="1"/>
              <a:t>VGR:s</a:t>
            </a:r>
            <a:r>
              <a:rPr lang="sv-SE" dirty="0"/>
              <a:t> rutin kränkande särbehandling, trakasserier och sexuella trakasserier på APT/APM</a:t>
            </a:r>
          </a:p>
          <a:p>
            <a:endParaRPr lang="sv-SE" b="1" dirty="0"/>
          </a:p>
          <a:p>
            <a:r>
              <a:rPr lang="sv-SE" b="1" dirty="0"/>
              <a:t>Instruktioner: </a:t>
            </a:r>
          </a:p>
          <a:p>
            <a:endParaRPr lang="sv-SE" dirty="0"/>
          </a:p>
          <a:p>
            <a:pPr marL="171450" indent="-171450">
              <a:buFont typeface="Arial" panose="020B0604020202020204" pitchFamily="34" charset="0"/>
              <a:buChar char="•"/>
            </a:pPr>
            <a:r>
              <a:rPr lang="sv-SE" dirty="0"/>
              <a:t>På anteckningssidorna finns manus till de flesta bilderna</a:t>
            </a:r>
          </a:p>
          <a:p>
            <a:pPr marL="171450" indent="-171450">
              <a:buFont typeface="Arial" panose="020B0604020202020204" pitchFamily="34" charset="0"/>
              <a:buChar char="•"/>
            </a:pPr>
            <a:r>
              <a:rPr lang="sv-SE" dirty="0"/>
              <a:t>Vill du ha mer information finns det länkar i slutet av bildspelet.</a:t>
            </a:r>
          </a:p>
          <a:p>
            <a:pPr marL="171450" indent="-171450">
              <a:buFont typeface="Arial" panose="020B0604020202020204" pitchFamily="34" charset="0"/>
              <a:buChar char="•"/>
            </a:pPr>
            <a:r>
              <a:rPr lang="sv-SE" dirty="0"/>
              <a:t>VGRs guide för hälsa och arbetsmiljöarbete innehåller mer material att använda för dialog på arbetsplatsen</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a:p>
        </p:txBody>
      </p:sp>
    </p:spTree>
    <p:extLst>
      <p:ext uri="{BB962C8B-B14F-4D97-AF65-F5344CB8AC3E}">
        <p14:creationId xmlns:p14="http://schemas.microsoft.com/office/powerpoint/2010/main" val="40060732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Om du upplever att en arbetskamrat behandlas illa</a:t>
            </a:r>
          </a:p>
          <a:p>
            <a:endParaRPr lang="sv-SE" b="1" dirty="0"/>
          </a:p>
          <a:p>
            <a:pPr marL="171450" indent="-171450">
              <a:buFont typeface="Arial" panose="020B0604020202020204" pitchFamily="34" charset="0"/>
              <a:buChar char="•"/>
            </a:pPr>
            <a:r>
              <a:rPr lang="sv-SE" b="0" dirty="0"/>
              <a:t>Prata med den som är utsatt. Säg att du ser vad som händer.</a:t>
            </a:r>
          </a:p>
          <a:p>
            <a:pPr marL="171450" indent="-171450">
              <a:buFont typeface="Arial" panose="020B0604020202020204" pitchFamily="34" charset="0"/>
              <a:buChar char="•"/>
            </a:pPr>
            <a:r>
              <a:rPr lang="sv-SE" b="0" dirty="0"/>
              <a:t>Visa att den som är utsatt inte är ensam. Säg ifrån och visa att du inte tycker det är okej.</a:t>
            </a:r>
          </a:p>
          <a:p>
            <a:pPr marL="171450" indent="-171450">
              <a:buFont typeface="Arial" panose="020B0604020202020204" pitchFamily="34" charset="0"/>
              <a:buChar char="•"/>
            </a:pPr>
            <a:r>
              <a:rPr lang="sv-SE" b="0" dirty="0"/>
              <a:t>Berätta för chefen.</a:t>
            </a:r>
          </a:p>
          <a:p>
            <a:pPr marL="171450" indent="-171450">
              <a:buFont typeface="Arial" panose="020B0604020202020204" pitchFamily="34" charset="0"/>
              <a:buChar char="•"/>
            </a:pPr>
            <a:r>
              <a:rPr lang="sv-SE" b="0" dirty="0"/>
              <a:t>Om du inte kan gå till din närmaste chef vänd dig till chefens chef, facklig representant, HR eller någon annan i organisationen.</a:t>
            </a:r>
          </a:p>
          <a:p>
            <a:endParaRPr lang="sv-SE" b="1"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20449994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1" dirty="0"/>
              <a:t>Anmälan eller annan dokumentation </a:t>
            </a:r>
          </a:p>
          <a:p>
            <a:endParaRPr lang="sv-SE" dirty="0"/>
          </a:p>
          <a:p>
            <a:r>
              <a:rPr lang="sv-SE" dirty="0"/>
              <a:t>De handlingar som gjort att medarbetaren upplever sig utsatt kan antingen dokumenteras av medarbetaren själv med en anmälan eller dokumenteras av annan person som fått händelsen berättad för sig. </a:t>
            </a:r>
          </a:p>
          <a:p>
            <a:r>
              <a:rPr lang="sv-SE" dirty="0"/>
              <a:t>En anmälan kan inte vara anonym. </a:t>
            </a:r>
          </a:p>
          <a:p>
            <a:r>
              <a:rPr lang="sv-SE" dirty="0"/>
              <a:t>HR-chef eller motsvarande fattar beslut om det finns tillräckligt med underlag för vidare utredning.</a:t>
            </a:r>
          </a:p>
          <a:p>
            <a:endParaRPr lang="sv-SE" dirty="0"/>
          </a:p>
          <a:p>
            <a:r>
              <a:rPr lang="sv-SE" dirty="0"/>
              <a:t>Mall finns att hämta i guide för hälsa och arbetsmiljöarbete, guiden kränkande särbehandling, trakasserier och sexuella trakasserier/OSA </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11</a:t>
            </a:fld>
            <a:endParaRPr lang="sv-SE"/>
          </a:p>
        </p:txBody>
      </p:sp>
    </p:spTree>
    <p:extLst>
      <p:ext uri="{BB962C8B-B14F-4D97-AF65-F5344CB8AC3E}">
        <p14:creationId xmlns:p14="http://schemas.microsoft.com/office/powerpoint/2010/main" val="26350711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Inledande samtal, syfte med utredning och beslut om fortsättning</a:t>
            </a:r>
          </a:p>
          <a:p>
            <a:endParaRPr lang="sv-SE" b="1" dirty="0"/>
          </a:p>
          <a:p>
            <a:r>
              <a:rPr lang="sv-SE" dirty="0"/>
              <a:t>Syftet med det inledande samtalet att lyssna till berättelsen och visa omsorg om den som upplever sig utsatt. </a:t>
            </a:r>
          </a:p>
          <a:p>
            <a:endParaRPr lang="sv-SE" dirty="0"/>
          </a:p>
          <a:p>
            <a:r>
              <a:rPr lang="sv-SE" dirty="0"/>
              <a:t>Bland annat ska också samtalet handla om:</a:t>
            </a:r>
          </a:p>
          <a:p>
            <a:pPr marL="171450" indent="-171450">
              <a:buFont typeface="Arial" panose="020B0604020202020204" pitchFamily="34" charset="0"/>
              <a:buChar char="•"/>
            </a:pPr>
            <a:r>
              <a:rPr lang="sv-SE" dirty="0"/>
              <a:t>Vilka förväntningar och vilket syfte medarbeten har med anmälan. </a:t>
            </a:r>
          </a:p>
          <a:p>
            <a:pPr marL="171450" indent="-171450">
              <a:buFont typeface="Arial" panose="020B0604020202020204" pitchFamily="34" charset="0"/>
              <a:buChar char="•"/>
            </a:pPr>
            <a:r>
              <a:rPr lang="sv-SE" dirty="0"/>
              <a:t>Hur medarbetaren ser att situationen kan redas ut</a:t>
            </a:r>
          </a:p>
          <a:p>
            <a:pPr marL="171450" indent="-171450">
              <a:buFont typeface="Arial" panose="020B0604020202020204" pitchFamily="34" charset="0"/>
              <a:buChar char="•"/>
            </a:pPr>
            <a:r>
              <a:rPr lang="sv-SE" dirty="0"/>
              <a:t>Medarbetaren behöver också få vetskap om vilka steg arbetsgivaren följer vid en utredning om kränkande särbehandling. </a:t>
            </a:r>
          </a:p>
          <a:p>
            <a:pPr marL="0" indent="0">
              <a:buFont typeface="Arial" panose="020B0604020202020204" pitchFamily="34" charset="0"/>
              <a:buNone/>
            </a:pPr>
            <a:endParaRPr lang="sv-SE" dirty="0"/>
          </a:p>
          <a:p>
            <a:pPr marL="0" indent="0">
              <a:buFont typeface="Arial" panose="020B0604020202020204" pitchFamily="34" charset="0"/>
              <a:buNone/>
            </a:pPr>
            <a:r>
              <a:rPr lang="sv-SE" dirty="0"/>
              <a:t>Ett inledande samtal sker även den eller de som medarbetaren upplever sig utsatt av. Syftet med är att den eller de ska få beskriva sin syn på händelsen, ge sin syn på hur situationen kan redas ut och vilka förväntningar den eller de personerna har på vad som händer sen. Även den eller dessa personer behöver också få vetskap om vilka steg arbetsgivaren följer vid en utredning om kränkande särbehandling. </a:t>
            </a:r>
          </a:p>
          <a:p>
            <a:pPr marL="0" indent="0">
              <a:buFont typeface="Arial" panose="020B0604020202020204" pitchFamily="34" charset="0"/>
              <a:buNone/>
            </a:pPr>
            <a:endParaRPr lang="sv-SE" dirty="0"/>
          </a:p>
          <a:p>
            <a:pPr marL="0" indent="0">
              <a:buFont typeface="Arial" panose="020B0604020202020204" pitchFamily="34" charset="0"/>
              <a:buNone/>
            </a:pPr>
            <a:r>
              <a:rPr lang="sv-SE" dirty="0"/>
              <a:t>I samtalen erbjuds stöd till alla inblandade personer. </a:t>
            </a:r>
          </a:p>
          <a:p>
            <a:pPr marL="0" indent="0">
              <a:buFont typeface="Arial" panose="020B0604020202020204" pitchFamily="34" charset="0"/>
              <a:buNone/>
            </a:pPr>
            <a:endParaRPr lang="sv-SE" dirty="0"/>
          </a:p>
          <a:p>
            <a:pPr marL="0" indent="0">
              <a:buFont typeface="Arial" panose="020B0604020202020204" pitchFamily="34" charset="0"/>
              <a:buNone/>
            </a:pPr>
            <a:r>
              <a:rPr lang="sv-SE" dirty="0"/>
              <a:t>I och med dessa samtal har en utredning startat. Utifrån vad som framkommer, vilka lösningar som diskuterats och åtgärder som görs tas beslut av HR-chef om utredningen ger tillräcklig bild av det inträffade eller om ytterligare utredning behövs för att klarlägga vad som hänt.</a:t>
            </a:r>
          </a:p>
          <a:p>
            <a:pPr marL="171450" indent="-171450">
              <a:buFont typeface="Arial" panose="020B0604020202020204" pitchFamily="34" charset="0"/>
              <a:buChar char="•"/>
            </a:pPr>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1006993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dirty="0"/>
              <a:t>Vad som händer efter en utredning är beroende av vad utredningen kommer fram till.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dirty="0"/>
              <a:t>Resultatet från utredningen kan visa att det är fråga om konflikt, kränkande särbehandling eller trakasserier.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sv-SE" sz="12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dirty="0"/>
              <a:t>Åtgärder behöver vidtas oavsett vad utredningen visar.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sv-SE" sz="12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dirty="0"/>
              <a:t>Det är alltid arbetsgivaren som fattar beslut om vilka åtgärder som ska vidtas.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sv-SE" sz="12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dirty="0"/>
              <a:t>Det kan exempelvis bli fråga om medvetandegörande samtal eller andra arbetsrättsliga åtgärder. Innan arbetsgivaren kan vidta arbetsrättsliga åtgärder finns en förhandlingsskyldighet med berörd facklig organisation. Det är alltid HR som är behjälplig i dessa situationer.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sv-SE" sz="12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dirty="0"/>
              <a:t>Det är inte alltid parterna är ense och känner sig tillfreds med det som utredningen visar, men det är allas skyldighet att medverka till en lösning på den uppkomna situationen.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sv-SE" sz="12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dirty="0"/>
              <a:t>En handlingsplan behöver upprättas och åtgärder för att förbättra arbetsmiljön för inblandade vidtas. Fortsatt stöd från HR-avdelning och företagshälsovård är också lämpligt.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sv-SE" sz="12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dirty="0"/>
              <a:t>Att det systematiska arbetsmiljö- och likabehandlingsarbetet behöver fortgå efter att kränkande särbehandling, trakasserier eller sexuella trakasserier konstaterats på en arbetsplats är extra viktigt.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23017388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1129090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Inom Västra Götalandsregionen </a:t>
            </a:r>
            <a:r>
              <a:rPr lang="sv-SE" b="1" dirty="0"/>
              <a:t>accepteras inte </a:t>
            </a:r>
            <a:r>
              <a:rPr lang="sv-SE" dirty="0"/>
              <a:t>kränkande särbehandling, trakasserier eller sexuella trakasserier.</a:t>
            </a:r>
          </a:p>
          <a:p>
            <a:pPr marL="171450" indent="-171450">
              <a:buFont typeface="Arial" panose="020B0604020202020204" pitchFamily="34" charset="0"/>
              <a:buChar char="•"/>
            </a:pPr>
            <a:r>
              <a:rPr lang="sv-SE" dirty="0"/>
              <a:t>Det är viktigt att medarbetarna tidigt signalerar om det förekommer missförhållanden eller risk för missförhållanden och att arbetsgivaren undersöker orsaken och vidtar åtgärder. </a:t>
            </a:r>
          </a:p>
          <a:p>
            <a:endParaRPr lang="sv-SE" dirty="0"/>
          </a:p>
          <a:p>
            <a:pPr marL="171450" indent="-171450">
              <a:buFont typeface="Arial" panose="020B0604020202020204" pitchFamily="34" charset="0"/>
              <a:buChar char="•"/>
            </a:pPr>
            <a:r>
              <a:rPr lang="sv-SE" dirty="0"/>
              <a:t>Arbetsgivarens tydliga utgångspunkt är att förebygga och hantera kränkande särbehandling, trakasserier och sexuella trakasserier för att främja god arbetsmiljö och förhindra ohälsa hos medarbetarna.</a:t>
            </a:r>
          </a:p>
          <a:p>
            <a:endParaRPr lang="sv-SE" dirty="0"/>
          </a:p>
          <a:p>
            <a:pPr marL="171450" indent="-171450">
              <a:buFont typeface="Arial" panose="020B0604020202020204" pitchFamily="34" charset="0"/>
              <a:buChar char="•"/>
            </a:pPr>
            <a:r>
              <a:rPr lang="sv-SE" dirty="0"/>
              <a:t>Arbetsgivaren ska agera på ett sådant sätt att medarbetare vågar säga ifrån när de upplever sig utsatta. Att analysera varför situationer uppstår och genomföra åtgärder för att komma till rätta med situationer ska alltid utföras och därefter följas upp.</a:t>
            </a:r>
          </a:p>
          <a:p>
            <a:endParaRPr lang="sv-SE" dirty="0"/>
          </a:p>
          <a:p>
            <a:pPr marL="171450" indent="-171450">
              <a:buFont typeface="Arial" panose="020B0604020202020204" pitchFamily="34" charset="0"/>
              <a:buChar char="•"/>
            </a:pPr>
            <a:r>
              <a:rPr lang="sv-SE" dirty="0"/>
              <a:t>Att få kännedom om kränkande särbehandling, trakasserier och sexuella trakasserier ska ses som en hjälp för arbetsgivaren att möjliggöra en förbättring av arbetsmiljön. Det är viktigt att medarbetarna tidigt signalerar om det förekommer missförhållanden eller risk för missförhållanden och att arbetsgivaren undersöker orsaken och vidtar åtgärder för att komma tillbaka till ett normalläge, där arbetsmiljön är fungerande för både inblandade parter såväl som övriga arbetsgruppen.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2516763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i="0" dirty="0">
                <a:solidFill>
                  <a:srgbClr val="000B3C"/>
                </a:solidFill>
                <a:effectLst/>
                <a:latin typeface="proxima_nova_rgregular"/>
              </a:rPr>
              <a:t>Det är allas ansvar på arbetsplatsen att</a:t>
            </a:r>
            <a:r>
              <a:rPr lang="sv-SE" b="1" i="0">
                <a:solidFill>
                  <a:srgbClr val="000B3C"/>
                </a:solidFill>
                <a:effectLst/>
                <a:latin typeface="proxima_nova_rgregular"/>
              </a:rPr>
              <a:t>: </a:t>
            </a:r>
          </a:p>
          <a:p>
            <a:endParaRPr lang="sv-SE" b="1" i="0" dirty="0">
              <a:solidFill>
                <a:srgbClr val="000B3C"/>
              </a:solidFill>
              <a:effectLst/>
              <a:latin typeface="proxima_nova_rgregular"/>
            </a:endParaRPr>
          </a:p>
          <a:p>
            <a:pPr marL="171450" indent="-171450">
              <a:buFont typeface="Arial" panose="020B0604020202020204" pitchFamily="34" charset="0"/>
              <a:buChar char="•"/>
            </a:pPr>
            <a:r>
              <a:rPr lang="sv-SE" b="0" i="0" dirty="0">
                <a:solidFill>
                  <a:srgbClr val="000B3C"/>
                </a:solidFill>
                <a:effectLst/>
                <a:latin typeface="proxima_nova_rgregular"/>
              </a:rPr>
              <a:t>Respektera och acceptera varandra och varandras olikheter.</a:t>
            </a:r>
          </a:p>
          <a:p>
            <a:pPr marL="171450" indent="-171450">
              <a:buFont typeface="Arial" panose="020B0604020202020204" pitchFamily="34" charset="0"/>
              <a:buChar char="•"/>
            </a:pPr>
            <a:r>
              <a:rPr lang="sv-SE" b="0" i="0" dirty="0">
                <a:solidFill>
                  <a:srgbClr val="000B3C"/>
                </a:solidFill>
                <a:effectLst/>
                <a:latin typeface="proxima_nova_rgregular"/>
              </a:rPr>
              <a:t>Agera så att ingen hamnar utanför.</a:t>
            </a:r>
          </a:p>
          <a:p>
            <a:pPr marL="171450" indent="-171450">
              <a:buFont typeface="Arial" panose="020B0604020202020204" pitchFamily="34" charset="0"/>
              <a:buChar char="•"/>
            </a:pPr>
            <a:r>
              <a:rPr lang="sv-SE" b="0" i="0" dirty="0">
                <a:solidFill>
                  <a:srgbClr val="000B3C"/>
                </a:solidFill>
                <a:effectLst/>
                <a:latin typeface="proxima_nova_rgregular"/>
              </a:rPr>
              <a:t>Säga ifrån och uppmärksamma om någon beter sig illa mot andra.</a:t>
            </a:r>
          </a:p>
          <a:p>
            <a:pPr marL="171450" indent="-171450">
              <a:buFont typeface="Arial" panose="020B0604020202020204" pitchFamily="34" charset="0"/>
              <a:buChar char="•"/>
            </a:pPr>
            <a:r>
              <a:rPr lang="sv-SE" b="0" i="0" dirty="0">
                <a:solidFill>
                  <a:srgbClr val="000B3C"/>
                </a:solidFill>
                <a:effectLst/>
                <a:latin typeface="proxima_nova_rgregular"/>
              </a:rPr>
              <a:t>Även om det är arbetsgivarens/chefens ansvar att förebygga och hantera kränkande särbehandling så har alla på en arbetsplats ansvar för sitt eget uppförande. </a:t>
            </a:r>
          </a:p>
          <a:p>
            <a:pPr marL="171450" indent="-171450">
              <a:buFont typeface="Arial" panose="020B0604020202020204" pitchFamily="34" charset="0"/>
              <a:buChar char="•"/>
            </a:pPr>
            <a:r>
              <a:rPr lang="sv-SE" b="0" i="0" dirty="0">
                <a:solidFill>
                  <a:srgbClr val="000B3C"/>
                </a:solidFill>
                <a:effectLst/>
                <a:latin typeface="proxima_nova_rgregular"/>
              </a:rPr>
              <a:t>Uppträd schysst – ditt beteende är dina kollegors arbetsmiljö. </a:t>
            </a:r>
          </a:p>
          <a:p>
            <a:pPr marL="171450" indent="-171450">
              <a:buFont typeface="Arial" panose="020B0604020202020204" pitchFamily="34" charset="0"/>
              <a:buChar char="•"/>
            </a:pPr>
            <a:r>
              <a:rPr lang="sv-SE" b="0" i="0" dirty="0">
                <a:solidFill>
                  <a:srgbClr val="000B3C"/>
                </a:solidFill>
                <a:effectLst/>
                <a:latin typeface="proxima_nova_rgregular"/>
              </a:rPr>
              <a:t>Konflikter kan uppstå, men varje arbetsplats ska ha välfungerande system för att hantera dem så tidigt som möjligt. </a:t>
            </a:r>
          </a:p>
          <a:p>
            <a:pPr marL="171450" indent="-171450">
              <a:buFont typeface="Arial" panose="020B0604020202020204" pitchFamily="34" charset="0"/>
              <a:buChar char="•"/>
            </a:pPr>
            <a:r>
              <a:rPr lang="sv-SE" b="0" i="0" dirty="0">
                <a:solidFill>
                  <a:srgbClr val="000B3C"/>
                </a:solidFill>
                <a:effectLst/>
                <a:latin typeface="proxima_nova_rgregular"/>
              </a:rPr>
              <a:t>På jobbet bör alla, från ledning till medarbetare, bära med sig en gemensam värdegrund där vi alla vill och gör varandras bästa</a:t>
            </a:r>
          </a:p>
          <a:p>
            <a:endParaRPr lang="sv-SE" b="0" i="0" dirty="0">
              <a:solidFill>
                <a:srgbClr val="000B3C"/>
              </a:solidFill>
              <a:effectLst/>
              <a:latin typeface="proxima_nova_rgregular"/>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b="0" i="0" dirty="0">
              <a:solidFill>
                <a:srgbClr val="000B3C"/>
              </a:solidFill>
              <a:effectLst/>
              <a:latin typeface="proxima_nova_rgregular"/>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1811667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panose="020B0604020202020204" pitchFamily="34" charset="0"/>
              <a:buNone/>
            </a:pPr>
            <a:r>
              <a:rPr lang="sv-SE" b="1" dirty="0"/>
              <a:t>Chefens ansvar är att: </a:t>
            </a:r>
          </a:p>
          <a:p>
            <a:pPr marL="0" indent="0">
              <a:buFont typeface="Arial" panose="020B0604020202020204" pitchFamily="34" charset="0"/>
              <a:buNone/>
            </a:pPr>
            <a:endParaRPr lang="sv-SE" b="1" dirty="0"/>
          </a:p>
          <a:p>
            <a:pPr marL="171450" indent="-171450">
              <a:buFont typeface="Arial" panose="020B0604020202020204" pitchFamily="34" charset="0"/>
              <a:buChar char="•"/>
            </a:pPr>
            <a:r>
              <a:rPr lang="sv-SE" dirty="0"/>
              <a:t>Att förebygga kränkande särbehandling, trakasserier och sexuella trakasserier.</a:t>
            </a:r>
          </a:p>
          <a:p>
            <a:pPr marL="0" indent="0">
              <a:buFont typeface="Arial" panose="020B0604020202020204" pitchFamily="34" charset="0"/>
              <a:buNone/>
            </a:pPr>
            <a:endParaRPr lang="sv-SE" dirty="0"/>
          </a:p>
          <a:p>
            <a:pPr marL="171450" indent="-171450">
              <a:buFont typeface="Arial" panose="020B0604020202020204" pitchFamily="34" charset="0"/>
              <a:buChar char="•"/>
            </a:pPr>
            <a:r>
              <a:rPr lang="sv-SE" dirty="0"/>
              <a:t>Att ta tecken på kränkande särbehandling, trakasserier och sexuella trakasserier på största allvar.</a:t>
            </a:r>
          </a:p>
          <a:p>
            <a:pPr marL="0" indent="0">
              <a:buFont typeface="Arial" panose="020B0604020202020204" pitchFamily="34" charset="0"/>
              <a:buNone/>
            </a:pPr>
            <a:endParaRPr lang="sv-SE" dirty="0"/>
          </a:p>
          <a:p>
            <a:pPr marL="171450" indent="-171450">
              <a:buFont typeface="Arial" panose="020B0604020202020204" pitchFamily="34" charset="0"/>
              <a:buChar char="•"/>
            </a:pPr>
            <a:r>
              <a:rPr lang="sv-SE" dirty="0"/>
              <a:t>Att lyssna och att tillse att samtal genomförs med de inblandade, både medarbetaren som upplever sig utsatt och den eller de som medarbetaren upplever sig utsatt av. </a:t>
            </a:r>
          </a:p>
          <a:p>
            <a:pPr marL="171450" indent="-171450">
              <a:buFont typeface="Arial" panose="020B0604020202020204" pitchFamily="34" charset="0"/>
              <a:buChar char="•"/>
            </a:pPr>
            <a:endParaRPr lang="sv-SE" dirty="0"/>
          </a:p>
          <a:p>
            <a:pPr marL="171450" indent="-171450">
              <a:buFont typeface="Arial" panose="020B0604020202020204" pitchFamily="34" charset="0"/>
              <a:buChar char="•"/>
            </a:pPr>
            <a:r>
              <a:rPr lang="sv-SE" dirty="0"/>
              <a:t>Att vara opartisk och objektiv i frågan. Är en chef på något sätt inblandad ska frågan lyftas till nästa chefsnivå.</a:t>
            </a:r>
          </a:p>
          <a:p>
            <a:pPr marL="171450" indent="-171450">
              <a:buFont typeface="Arial" panose="020B0604020202020204" pitchFamily="34" charset="0"/>
              <a:buChar char="•"/>
            </a:pPr>
            <a:endParaRPr lang="sv-SE" dirty="0"/>
          </a:p>
          <a:p>
            <a:pPr marL="171450" indent="-171450">
              <a:buFont typeface="Arial" panose="020B0604020202020204" pitchFamily="34" charset="0"/>
              <a:buChar char="•"/>
            </a:pPr>
            <a:r>
              <a:rPr lang="sv-SE" dirty="0"/>
              <a:t>Att ge stöd till de inblandade, både medarbetaren som upplever sig utsatt och den eller de som medarbetaren upplever sig utsatt av.</a:t>
            </a:r>
          </a:p>
          <a:p>
            <a:pPr marL="171450" indent="-171450">
              <a:buFont typeface="Arial" panose="020B0604020202020204" pitchFamily="34" charset="0"/>
              <a:buChar char="•"/>
            </a:pPr>
            <a:endParaRPr lang="sv-SE" dirty="0"/>
          </a:p>
          <a:p>
            <a:pPr marL="171450" indent="-171450">
              <a:buFont typeface="Arial" panose="020B0604020202020204" pitchFamily="34" charset="0"/>
              <a:buChar char="•"/>
            </a:pPr>
            <a:r>
              <a:rPr lang="sv-SE" dirty="0"/>
              <a:t>Överväga vilka stoppande och skyddande åtgärder som kan vara lämpliga att genomföra. </a:t>
            </a:r>
          </a:p>
          <a:p>
            <a:pPr marL="171450" indent="-171450">
              <a:buFont typeface="Arial" panose="020B0604020202020204" pitchFamily="34" charset="0"/>
              <a:buChar char="•"/>
            </a:pPr>
            <a:endParaRPr lang="sv-SE" dirty="0"/>
          </a:p>
          <a:p>
            <a:pPr marL="171450" indent="-171450">
              <a:buFont typeface="Arial" panose="020B0604020202020204" pitchFamily="34" charset="0"/>
              <a:buChar char="•"/>
            </a:pPr>
            <a:r>
              <a:rPr lang="sv-SE" dirty="0"/>
              <a:t>Att agera och hantera frågan skyndsamt.</a:t>
            </a:r>
          </a:p>
          <a:p>
            <a:pPr marL="171450" indent="-171450">
              <a:buFont typeface="Arial" panose="020B0604020202020204" pitchFamily="34" charset="0"/>
              <a:buChar char="•"/>
            </a:pPr>
            <a:endParaRPr lang="sv-SE" dirty="0"/>
          </a:p>
          <a:p>
            <a:pPr marL="171450" indent="-171450">
              <a:buFont typeface="Arial" panose="020B0604020202020204" pitchFamily="34" charset="0"/>
              <a:buChar char="•"/>
            </a:pPr>
            <a:r>
              <a:rPr lang="sv-SE" dirty="0"/>
              <a:t>Att agera med hänsyn och respekt för de inblandade och inte sprida information om ärendet till icke berörda parter.</a:t>
            </a:r>
          </a:p>
          <a:p>
            <a:pPr marL="171450" indent="-171450">
              <a:buFont typeface="Arial" panose="020B0604020202020204" pitchFamily="34" charset="0"/>
              <a:buChar char="•"/>
            </a:pPr>
            <a:endParaRPr lang="sv-SE" dirty="0"/>
          </a:p>
          <a:p>
            <a:pPr marL="171450" indent="-171450">
              <a:buFont typeface="Arial" panose="020B0604020202020204" pitchFamily="34" charset="0"/>
              <a:buChar char="•"/>
            </a:pPr>
            <a:r>
              <a:rPr lang="sv-SE" dirty="0"/>
              <a:t>Att klargöra för parterna att de inte ska sprida information om ärendet till icke berörda parter.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40632538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dirty="0"/>
              <a:t>Definitionen av kränkande särbehandling i VGRs rutin är: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 ”Handlingar som riktas mot en eller flera arbetstagare på ett kränkande sätt och som kan leda till ohälsa eller att dessa ställs utanför arbetsplatsens gemenskap”.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att bli förnedrad, uteslutas ur gemenskapen eller  behandlas annorlunda på ett orättvist sätt.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Det kan till exempel handla om förolämpningar, oönskade skämt eller kommentarer, undanhållande av viktig information, försvårande av arbete eller omotiverat fråntagande av arbetsuppgifter.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Den här typen av handlingar är känslomässigt påfrestande, obehagliga och olustiga eller ännu värre.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Det kan handla om situationer som lett till ohälsa och sådana som kan leda till ohälsa. I värsta fall kan det leda till allvarlig psykisk ohälsa.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4086672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dirty="0"/>
              <a:t>Definitionen av trakasserier i VGRs rutin är:</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Trakasserier är ett uppträdande som kränker en medarbetares värdighet och som har samband med någon av de i lag skyddade diskrimineringsgrunderna i diskrimineringslagen; kön, könsöverskridande identitet eller uttryck, etnisk tillhörighet, religion eller annan trosuppfattning, funktionsnedsättning, sexuell läggning eller ålder.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Övriga former av trakasserier inbegrips i begreppet kränkande särbehandling i VGRs rutin.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Med trakasserier avses varje slag av ovälkommet uppträdande i ord eller handling som leder till att en medarbetare känner sig förnedrad, stressad eller på annat sätt illa till mods.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Trakasserierna kan bland annat bestå i att man använder sig av förlöjligande eller nedvärderande generaliseringar av till exempel ”kvinnliga”, ”homosexuella” eller ”etniska” egenskaper.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Det kan också handla om att någon blir kallad ”blatte”, ”mongo”, ”fjolla” eller liknande. Det kan även vara bilder eller annat som är nedvärderande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Det kan även vara fråga om osynliggörande eller undanhållande av information som har samband med någon av diskrimineringsgrunderna.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34881736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Definitionen av sexuella trakasserier i VGRs rutin är: </a:t>
            </a:r>
          </a:p>
          <a:p>
            <a:endParaRPr lang="sv-SE" dirty="0"/>
          </a:p>
          <a:p>
            <a:r>
              <a:rPr lang="sv-SE" dirty="0"/>
              <a:t>Är ett uppträdande av sexuell natur som kränker någons värdighet. </a:t>
            </a:r>
          </a:p>
          <a:p>
            <a:endParaRPr lang="sv-SE" dirty="0"/>
          </a:p>
          <a:p>
            <a:r>
              <a:rPr lang="sv-SE" dirty="0"/>
              <a:t>Sexuella trakasserier kan handla om beröringar, förslag, skämt, jargong eller bilder som är sexuellt anspelande och upplevs nedvärderande. </a:t>
            </a:r>
          </a:p>
          <a:p>
            <a:endParaRPr lang="sv-SE" dirty="0"/>
          </a:p>
          <a:p>
            <a:r>
              <a:rPr lang="sv-SE" dirty="0"/>
              <a:t>Det ska vara fråga om ett ovälkommet beteende. </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3581478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Konflikt eller kränkande särbehandling?</a:t>
            </a:r>
          </a:p>
          <a:p>
            <a:endParaRPr lang="sv-SE" dirty="0"/>
          </a:p>
          <a:p>
            <a:r>
              <a:rPr lang="sv-SE" dirty="0"/>
              <a:t>En konflikt uppstår när en eller flera parter har önskemål de inte är villiga att släppa och upplever att någon annan blockerar dem från att tillgodose dessa önskemål. När blockeringen av viktiga önskemål kvarstår väcks frustration som driver minst en av parterna att agera på ett eller annat sätt gentemot den andra parten. Konflikter kan vara alltifrån triviala meningsmotsättningar, som om de hanteras på ett tillfredställande sätt kan vara berikande för verksamheten, till svåra eskalerade konflikter som kan riskera att urarta i kränkande särbehandling.</a:t>
            </a:r>
          </a:p>
          <a:p>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Det finns olika typer av konflikter. Sådant som handlar om fördelning (budget, arbetsbörda, tid), position (innehavare av roller och vems ord som ska väga tyngst), struktur (befogenheter, ansvars- och rollfördelning, rutiner, regler och hur prioritering ska göras, organisationsstruktur), beteende (bemötande, kommunikationsstil mellan kollegor eller medarbetare/chef, sätt att sköta arbetsuppgifter) och övertygelse (vilket synsätt som ska vara vägledande, vilka metoder ska användas). </a:t>
            </a:r>
            <a:r>
              <a:rPr lang="sv-SE" noProof="0" dirty="0"/>
              <a:t>Tillfälliga meningsmotsättningar, konflikter och samarbetsproblem i allmänhet ses som vanligt förekommande företeelser och </a:t>
            </a:r>
            <a:r>
              <a:rPr lang="sv-SE" b="1" noProof="0" dirty="0"/>
              <a:t>kan inte betecknas som kränkande särbehandling</a:t>
            </a:r>
            <a:endParaRPr lang="sv-SE" noProof="0" dirty="0"/>
          </a:p>
          <a:p>
            <a:endParaRPr lang="sv-SE" dirty="0"/>
          </a:p>
          <a:p>
            <a:r>
              <a:rPr lang="sv-SE" dirty="0"/>
              <a:t>Vid upplevelse av kränkning kopplat till ledarskapet är det viktigt att skilja på huruvida upplevelsen är kopplad till brister i ledarskapet eller om det handlar om att chefen gör sitt jobb och ställer sig i vägen för sådant som inte är acceptabelt i organisationen. Chefer kan i vissa situationer behöva agera tydligt och kraftfullt för att tydligt visa var gränserna går. Att som enskild uppleva sådant kan i stunden vara obehagligt, men behöver inte handla om kränkande särbehandling.</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40604472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panose="020B0604020202020204" pitchFamily="34" charset="0"/>
              <a:buNone/>
            </a:pPr>
            <a:r>
              <a:rPr lang="sv-SE" sz="1200" b="1" dirty="0"/>
              <a:t>Till den som upplever sig utsatt</a:t>
            </a:r>
          </a:p>
          <a:p>
            <a:pPr marL="0" indent="0">
              <a:buFont typeface="Arial" panose="020B0604020202020204" pitchFamily="34" charset="0"/>
              <a:buNone/>
            </a:pPr>
            <a:endParaRPr lang="sv-SE" sz="1200" b="1" dirty="0"/>
          </a:p>
          <a:p>
            <a:pPr marL="171450" indent="-171450">
              <a:buFont typeface="Arial" panose="020B0604020202020204" pitchFamily="34" charset="0"/>
              <a:buChar char="•"/>
            </a:pPr>
            <a:r>
              <a:rPr lang="sv-SE" sz="1200" dirty="0"/>
              <a:t>Som medarbetare ska du alltid känna dig trygg och säker på din arbetsplats. </a:t>
            </a:r>
          </a:p>
          <a:p>
            <a:pPr marL="171450" indent="-171450">
              <a:buFont typeface="Arial" panose="020B0604020202020204" pitchFamily="34" charset="0"/>
              <a:buChar char="•"/>
            </a:pPr>
            <a:endParaRPr lang="sv-SE" sz="1200" dirty="0"/>
          </a:p>
          <a:p>
            <a:pPr marL="171450" indent="-171450">
              <a:buFont typeface="Arial" panose="020B0604020202020204" pitchFamily="34" charset="0"/>
              <a:buChar char="•"/>
            </a:pPr>
            <a:r>
              <a:rPr lang="sv-SE" sz="1200" dirty="0"/>
              <a:t>Du avgör om handlingen eller beteendet är ovälkommet. Om du kan - säg ifrån till den du blir utsatt av. Klargör att beteendet är ovälkommet från din sida. </a:t>
            </a:r>
          </a:p>
          <a:p>
            <a:pPr marL="171450" indent="-171450">
              <a:buFont typeface="Arial" panose="020B0604020202020204" pitchFamily="34" charset="0"/>
              <a:buChar char="•"/>
            </a:pPr>
            <a:endParaRPr lang="sv-SE" sz="1200" dirty="0"/>
          </a:p>
          <a:p>
            <a:pPr marL="171450" indent="-171450">
              <a:buFont typeface="Arial" panose="020B0604020202020204" pitchFamily="34" charset="0"/>
              <a:buChar char="•"/>
            </a:pPr>
            <a:r>
              <a:rPr lang="sv-SE" sz="1200" dirty="0"/>
              <a:t>Om du inte kan säga ifrån eller att detta inte leder till någon förändring av det oönskade beteendet, lyft problemen muntligt med, i första hand, din närmsta chef. Vid eventuell önskan om att göra en skriftlig anmälan kommer ni att gå igenom hur en sådan process går till. </a:t>
            </a:r>
          </a:p>
          <a:p>
            <a:pPr marL="171450" indent="-171450">
              <a:buFont typeface="Arial" panose="020B0604020202020204" pitchFamily="34" charset="0"/>
              <a:buChar char="•"/>
            </a:pPr>
            <a:endParaRPr lang="sv-SE" sz="1200" dirty="0"/>
          </a:p>
          <a:p>
            <a:pPr marL="171450" indent="-171450">
              <a:buFont typeface="Arial" panose="020B0604020202020204" pitchFamily="34" charset="0"/>
              <a:buChar char="•"/>
            </a:pPr>
            <a:r>
              <a:rPr lang="sv-SE" sz="1200" dirty="0"/>
              <a:t>Kan du av någon anledning inte vända dig till din chef, kan du vända dig till närmaste högre chef. Du kan även vända dig till skyddsombud/facklig representant eller HR-avdelningen. </a:t>
            </a:r>
          </a:p>
          <a:p>
            <a:pPr marL="171450" indent="-171450">
              <a:buFont typeface="Arial" panose="020B0604020202020204" pitchFamily="34" charset="0"/>
              <a:buChar char="•"/>
            </a:pPr>
            <a:endParaRPr lang="sv-SE" sz="1200" dirty="0"/>
          </a:p>
          <a:p>
            <a:pPr marL="171450" indent="-171450">
              <a:buFont typeface="Arial" panose="020B0604020202020204" pitchFamily="34" charset="0"/>
              <a:buChar char="•"/>
            </a:pPr>
            <a:r>
              <a:rPr lang="sv-SE" sz="1200" b="1" dirty="0"/>
              <a:t>Det viktiga är att du berättar om din upplevelse så att arbetsgivaren kan agera innan problemen blivit för stora eller komplicerade.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19877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5" cy="2387600"/>
          </a:xfr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a:xfrm>
            <a:off x="10901363" y="136525"/>
            <a:ext cx="900071" cy="141687"/>
          </a:xfrm>
        </p:spPr>
        <p:txBody>
          <a:bodyPr/>
          <a:lstStyle>
            <a:lvl1pPr>
              <a:defRPr/>
            </a:lvl1pPr>
          </a:lstStyle>
          <a:p>
            <a:endParaRPr lang="sv-SE" dirty="0"/>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dirty="0"/>
          </a:p>
        </p:txBody>
      </p:sp>
      <p:grpSp>
        <p:nvGrpSpPr>
          <p:cNvPr id="4" name="Graphic 4">
            <a:extLst>
              <a:ext uri="{FF2B5EF4-FFF2-40B4-BE49-F238E27FC236}">
                <a16:creationId xmlns:a16="http://schemas.microsoft.com/office/drawing/2014/main" id="{9D40A280-071E-DBFA-6AF0-E13AA8857AE8}"/>
              </a:ext>
            </a:extLst>
          </p:cNvPr>
          <p:cNvGrpSpPr>
            <a:grpSpLocks noChangeAspect="1"/>
          </p:cNvGrpSpPr>
          <p:nvPr userDrawn="1"/>
        </p:nvGrpSpPr>
        <p:grpSpPr>
          <a:xfrm>
            <a:off x="7517606" y="385758"/>
            <a:ext cx="4284000" cy="6092422"/>
            <a:chOff x="6252761" y="1586198"/>
            <a:chExt cx="2409825" cy="3427094"/>
          </a:xfrm>
        </p:grpSpPr>
        <p:sp>
          <p:nvSpPr>
            <p:cNvPr id="5" name="Freeform: Shape 4">
              <a:extLst>
                <a:ext uri="{FF2B5EF4-FFF2-40B4-BE49-F238E27FC236}">
                  <a16:creationId xmlns:a16="http://schemas.microsoft.com/office/drawing/2014/main" id="{32A4BF31-30EF-05CD-0ECC-9436B24E903B}"/>
                </a:ext>
              </a:extLst>
            </p:cNvPr>
            <p:cNvSpPr/>
            <p:nvPr/>
          </p:nvSpPr>
          <p:spPr>
            <a:xfrm>
              <a:off x="6252761" y="1586198"/>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23B8AF72-CBDF-C926-DA6F-8DF1E2515377}"/>
                </a:ext>
              </a:extLst>
            </p:cNvPr>
            <p:cNvSpPr/>
            <p:nvPr/>
          </p:nvSpPr>
          <p:spPr>
            <a:xfrm>
              <a:off x="6252761" y="3299650"/>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A10B623-1AA0-2E51-5D24-A3F8564FEF04}"/>
                </a:ext>
              </a:extLst>
            </p:cNvPr>
            <p:cNvSpPr/>
            <p:nvPr/>
          </p:nvSpPr>
          <p:spPr>
            <a:xfrm>
              <a:off x="7056004" y="4442174"/>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6F8A131A-FAF8-9F4E-51F8-81F131118D56}"/>
                </a:ext>
              </a:extLst>
            </p:cNvPr>
            <p:cNvSpPr/>
            <p:nvPr/>
          </p:nvSpPr>
          <p:spPr>
            <a:xfrm>
              <a:off x="7859342" y="4442174"/>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76A0DE8-2A34-0828-4EDE-64FCAC43535A}"/>
                </a:ext>
              </a:extLst>
            </p:cNvPr>
            <p:cNvSpPr/>
            <p:nvPr/>
          </p:nvSpPr>
          <p:spPr>
            <a:xfrm>
              <a:off x="6252761" y="2157317"/>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7C692DBA-433B-E1DF-76AB-28CA52F11239}"/>
                </a:ext>
              </a:extLst>
            </p:cNvPr>
            <p:cNvSpPr/>
            <p:nvPr/>
          </p:nvSpPr>
          <p:spPr>
            <a:xfrm>
              <a:off x="7056099" y="3299650"/>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3FE4394-782C-744B-C25C-C4C783D578EF}"/>
                </a:ext>
              </a:extLst>
            </p:cNvPr>
            <p:cNvSpPr/>
            <p:nvPr/>
          </p:nvSpPr>
          <p:spPr>
            <a:xfrm>
              <a:off x="6252761" y="3871055"/>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EB977C97-9D07-3D8C-062B-F82C8C6D954C}"/>
                </a:ext>
              </a:extLst>
            </p:cNvPr>
            <p:cNvSpPr/>
            <p:nvPr/>
          </p:nvSpPr>
          <p:spPr>
            <a:xfrm>
              <a:off x="7859247" y="3299746"/>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1A89259-9EBE-A46A-79F6-2167FC961C03}"/>
                </a:ext>
              </a:extLst>
            </p:cNvPr>
            <p:cNvSpPr/>
            <p:nvPr/>
          </p:nvSpPr>
          <p:spPr>
            <a:xfrm>
              <a:off x="7056004" y="1586579"/>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2"/>
            </a:solidFill>
            <a:ln w="9525" cap="flat">
              <a:noFill/>
              <a:prstDash val="solid"/>
              <a:miter/>
            </a:ln>
          </p:spPr>
          <p:txBody>
            <a:bodyPr rtlCol="0" anchor="ctr"/>
            <a:lstStyle/>
            <a:p>
              <a:endParaRPr lang="en-US"/>
            </a:p>
          </p:txBody>
        </p:sp>
      </p:grpSp>
      <p:grpSp>
        <p:nvGrpSpPr>
          <p:cNvPr id="30" name="Graphic 28">
            <a:extLst>
              <a:ext uri="{FF2B5EF4-FFF2-40B4-BE49-F238E27FC236}">
                <a16:creationId xmlns:a16="http://schemas.microsoft.com/office/drawing/2014/main" id="{DD5F17FD-CE6D-0742-695D-8101B55BB557}"/>
              </a:ext>
            </a:extLst>
          </p:cNvPr>
          <p:cNvGrpSpPr>
            <a:grpSpLocks noChangeAspect="1"/>
          </p:cNvGrpSpPr>
          <p:nvPr/>
        </p:nvGrpSpPr>
        <p:grpSpPr>
          <a:xfrm>
            <a:off x="7517605" y="385758"/>
            <a:ext cx="4284000" cy="6092422"/>
            <a:chOff x="4833937" y="1810035"/>
            <a:chExt cx="2409825" cy="3427094"/>
          </a:xfrm>
        </p:grpSpPr>
        <p:sp>
          <p:nvSpPr>
            <p:cNvPr id="31" name="Freeform: Shape 30">
              <a:extLst>
                <a:ext uri="{FF2B5EF4-FFF2-40B4-BE49-F238E27FC236}">
                  <a16:creationId xmlns:a16="http://schemas.microsoft.com/office/drawing/2014/main" id="{77264C48-66E8-2088-09BC-BF0E221A53EB}"/>
                </a:ext>
              </a:extLst>
            </p:cNvPr>
            <p:cNvSpPr>
              <a:spLocks noChangeAspect="1"/>
            </p:cNvSpPr>
            <p:nvPr/>
          </p:nvSpPr>
          <p:spPr>
            <a:xfrm>
              <a:off x="4833937" y="1810035"/>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F7BBD0"/>
            </a:solidFill>
            <a:ln w="9525" cap="flat">
              <a:noFill/>
              <a:prstDash val="solid"/>
              <a:miter/>
            </a:ln>
          </p:spPr>
          <p:txBody>
            <a:bodyPr rtlCol="0" anchor="ctr"/>
            <a:lstStyle/>
            <a:p>
              <a:endParaRPr lang="en-US" dirty="0"/>
            </a:p>
          </p:txBody>
        </p:sp>
        <p:sp>
          <p:nvSpPr>
            <p:cNvPr id="32" name="Freeform: Shape 31">
              <a:extLst>
                <a:ext uri="{FF2B5EF4-FFF2-40B4-BE49-F238E27FC236}">
                  <a16:creationId xmlns:a16="http://schemas.microsoft.com/office/drawing/2014/main" id="{FE9A084D-E645-B811-4393-6E4CD13ED7BE}"/>
                </a:ext>
              </a:extLst>
            </p:cNvPr>
            <p:cNvSpPr>
              <a:spLocks noChangeAspect="1"/>
            </p:cNvSpPr>
            <p:nvPr/>
          </p:nvSpPr>
          <p:spPr>
            <a:xfrm>
              <a:off x="4833937" y="3523487"/>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03BF9D2-45D1-4DDA-D199-69A472870C45}"/>
                </a:ext>
              </a:extLst>
            </p:cNvPr>
            <p:cNvSpPr>
              <a:spLocks noChangeAspect="1"/>
            </p:cNvSpPr>
            <p:nvPr/>
          </p:nvSpPr>
          <p:spPr>
            <a:xfrm>
              <a:off x="5637180" y="4666011"/>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C3BA180-5943-E50E-61A0-6621B94CCC45}"/>
                </a:ext>
              </a:extLst>
            </p:cNvPr>
            <p:cNvSpPr>
              <a:spLocks noChangeAspect="1"/>
            </p:cNvSpPr>
            <p:nvPr/>
          </p:nvSpPr>
          <p:spPr>
            <a:xfrm>
              <a:off x="6440518" y="4666011"/>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F7BBD0"/>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945110F-BC15-3B64-C4A4-F8CCA2360E3D}"/>
                </a:ext>
              </a:extLst>
            </p:cNvPr>
            <p:cNvSpPr>
              <a:spLocks noChangeAspect="1"/>
            </p:cNvSpPr>
            <p:nvPr/>
          </p:nvSpPr>
          <p:spPr>
            <a:xfrm>
              <a:off x="4833937" y="2381154"/>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988249B-2E35-E654-89B4-BEAB76D7C3BF}"/>
                </a:ext>
              </a:extLst>
            </p:cNvPr>
            <p:cNvSpPr>
              <a:spLocks noChangeAspect="1"/>
            </p:cNvSpPr>
            <p:nvPr/>
          </p:nvSpPr>
          <p:spPr>
            <a:xfrm>
              <a:off x="5637275" y="3523487"/>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F7BBD0"/>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AB684F66-2F39-67D8-E9D8-D4BDE9278DEB}"/>
                </a:ext>
              </a:extLst>
            </p:cNvPr>
            <p:cNvSpPr>
              <a:spLocks noChangeAspect="1"/>
            </p:cNvSpPr>
            <p:nvPr/>
          </p:nvSpPr>
          <p:spPr>
            <a:xfrm>
              <a:off x="4833937" y="4094892"/>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D028113-973A-8728-7A33-42786C5BC129}"/>
                </a:ext>
              </a:extLst>
            </p:cNvPr>
            <p:cNvSpPr>
              <a:spLocks noChangeAspect="1"/>
            </p:cNvSpPr>
            <p:nvPr/>
          </p:nvSpPr>
          <p:spPr>
            <a:xfrm>
              <a:off x="6440423" y="3523583"/>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C07FB66-ACC4-6915-30C8-3F9A8A61E404}"/>
                </a:ext>
              </a:extLst>
            </p:cNvPr>
            <p:cNvSpPr>
              <a:spLocks noChangeAspect="1"/>
            </p:cNvSpPr>
            <p:nvPr/>
          </p:nvSpPr>
          <p:spPr>
            <a:xfrm>
              <a:off x="5637180" y="1810416"/>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2"/>
            </a:solidFill>
            <a:ln w="9525" cap="flat">
              <a:noFill/>
              <a:prstDash val="solid"/>
              <a:miter/>
            </a:ln>
          </p:spPr>
          <p:txBody>
            <a:bodyPr rtlCol="0" anchor="ctr"/>
            <a:lstStyle/>
            <a:p>
              <a:endParaRPr lang="en-US"/>
            </a:p>
          </p:txBody>
        </p:sp>
      </p:grpSp>
      <p:pic>
        <p:nvPicPr>
          <p:cNvPr id="10" name="Logo" descr="Logotyp Västra Götalandsregionen">
            <a:extLst>
              <a:ext uri="{FF2B5EF4-FFF2-40B4-BE49-F238E27FC236}">
                <a16:creationId xmlns:a16="http://schemas.microsoft.com/office/drawing/2014/main" id="{22F97C26-C38B-23E3-47CF-78892FA1D64A}"/>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och stor bil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C316BF93-6E39-1789-A4DF-ACF47A8660EE}"/>
              </a:ext>
              <a:ext uri="{C183D7F6-B498-43B3-948B-1728B52AA6E4}">
                <adec:decorative xmlns:adec="http://schemas.microsoft.com/office/drawing/2017/decorative" val="1"/>
              </a:ext>
            </a:extLst>
          </p:cNvPr>
          <p:cNvSpPr/>
          <p:nvPr userDrawn="1"/>
        </p:nvSpPr>
        <p:spPr>
          <a:xfrm>
            <a:off x="389466" y="4921196"/>
            <a:ext cx="11411966" cy="1555200"/>
          </a:xfrm>
          <a:custGeom>
            <a:avLst/>
            <a:gdLst>
              <a:gd name="connsiteX0" fmla="*/ 0 w 11411966"/>
              <a:gd name="connsiteY0" fmla="*/ 0 h 1555200"/>
              <a:gd name="connsiteX1" fmla="*/ 7124366 w 11411966"/>
              <a:gd name="connsiteY1" fmla="*/ 0 h 1555200"/>
              <a:gd name="connsiteX2" fmla="*/ 7691547 w 11411966"/>
              <a:gd name="connsiteY2" fmla="*/ 0 h 1555200"/>
              <a:gd name="connsiteX3" fmla="*/ 8724054 w 11411966"/>
              <a:gd name="connsiteY3" fmla="*/ 0 h 1555200"/>
              <a:gd name="connsiteX4" fmla="*/ 9698233 w 11411966"/>
              <a:gd name="connsiteY4" fmla="*/ 0 h 1555200"/>
              <a:gd name="connsiteX5" fmla="*/ 10844785 w 11411966"/>
              <a:gd name="connsiteY5" fmla="*/ 0 h 1555200"/>
              <a:gd name="connsiteX6" fmla="*/ 11411966 w 11411966"/>
              <a:gd name="connsiteY6" fmla="*/ 567181 h 1555200"/>
              <a:gd name="connsiteX7" fmla="*/ 11411966 w 11411966"/>
              <a:gd name="connsiteY7" fmla="*/ 711958 h 1555200"/>
              <a:gd name="connsiteX8" fmla="*/ 11411966 w 11411966"/>
              <a:gd name="connsiteY8" fmla="*/ 988019 h 1555200"/>
              <a:gd name="connsiteX9" fmla="*/ 11411966 w 11411966"/>
              <a:gd name="connsiteY9" fmla="*/ 1555199 h 1555200"/>
              <a:gd name="connsiteX10" fmla="*/ 10844795 w 11411966"/>
              <a:gd name="connsiteY10" fmla="*/ 1555199 h 1555200"/>
              <a:gd name="connsiteX11" fmla="*/ 10844785 w 11411966"/>
              <a:gd name="connsiteY11" fmla="*/ 1555200 h 1555200"/>
              <a:gd name="connsiteX12" fmla="*/ 9698233 w 11411966"/>
              <a:gd name="connsiteY12" fmla="*/ 1555200 h 1555200"/>
              <a:gd name="connsiteX13" fmla="*/ 8724054 w 11411966"/>
              <a:gd name="connsiteY13" fmla="*/ 1555200 h 1555200"/>
              <a:gd name="connsiteX14" fmla="*/ 7691547 w 11411966"/>
              <a:gd name="connsiteY14" fmla="*/ 1555200 h 1555200"/>
              <a:gd name="connsiteX15" fmla="*/ 7124366 w 11411966"/>
              <a:gd name="connsiteY15" fmla="*/ 1555200 h 1555200"/>
              <a:gd name="connsiteX16" fmla="*/ 0 w 11411966"/>
              <a:gd name="connsiteY16"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411966" h="1555200">
                <a:moveTo>
                  <a:pt x="0" y="0"/>
                </a:moveTo>
                <a:lnTo>
                  <a:pt x="7124366" y="0"/>
                </a:lnTo>
                <a:lnTo>
                  <a:pt x="7691547" y="0"/>
                </a:lnTo>
                <a:lnTo>
                  <a:pt x="8724054" y="0"/>
                </a:lnTo>
                <a:lnTo>
                  <a:pt x="9698233" y="0"/>
                </a:lnTo>
                <a:lnTo>
                  <a:pt x="10844785" y="0"/>
                </a:lnTo>
                <a:cubicBezTo>
                  <a:pt x="11158030" y="0"/>
                  <a:pt x="11411966" y="253936"/>
                  <a:pt x="11411966" y="567181"/>
                </a:cubicBezTo>
                <a:lnTo>
                  <a:pt x="11411966" y="711958"/>
                </a:lnTo>
                <a:lnTo>
                  <a:pt x="11411966" y="988019"/>
                </a:lnTo>
                <a:lnTo>
                  <a:pt x="11411966" y="1555199"/>
                </a:lnTo>
                <a:lnTo>
                  <a:pt x="10844795" y="1555199"/>
                </a:lnTo>
                <a:lnTo>
                  <a:pt x="10844785" y="1555200"/>
                </a:lnTo>
                <a:lnTo>
                  <a:pt x="9698233" y="1555200"/>
                </a:lnTo>
                <a:lnTo>
                  <a:pt x="8724054" y="1555200"/>
                </a:lnTo>
                <a:lnTo>
                  <a:pt x="7691547" y="1555200"/>
                </a:lnTo>
                <a:lnTo>
                  <a:pt x="7124366" y="1555200"/>
                </a:lnTo>
                <a:lnTo>
                  <a:pt x="0" y="15552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dirty="0"/>
          </a:p>
        </p:txBody>
      </p:sp>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0" y="5174921"/>
            <a:ext cx="9804743" cy="1047750"/>
          </a:xfrm>
          <a:prstGeom prst="rect">
            <a:avLst/>
          </a:prstGeom>
        </p:spPr>
        <p:txBody>
          <a:bodyPr anchor="ctr" anchorCtr="0"/>
          <a:lstStyle>
            <a:lvl1pPr>
              <a:defRPr>
                <a:solidFill>
                  <a:schemeClr val="bg1"/>
                </a:solidFill>
              </a:defRPr>
            </a:lvl1pPr>
          </a:lstStyle>
          <a:p>
            <a:r>
              <a:rPr lang="sv-SE" dirty="0"/>
              <a:t>Klicka för att lägga till rubrik</a:t>
            </a:r>
          </a:p>
        </p:txBody>
      </p:sp>
      <p:sp>
        <p:nvSpPr>
          <p:cNvPr id="15" name="Platshållare för bild 1">
            <a:extLst>
              <a:ext uri="{FF2B5EF4-FFF2-40B4-BE49-F238E27FC236}">
                <a16:creationId xmlns:a16="http://schemas.microsoft.com/office/drawing/2014/main" id="{C866F5AF-6945-1E27-3523-937C5BA5CF62}"/>
              </a:ext>
            </a:extLst>
          </p:cNvPr>
          <p:cNvSpPr>
            <a:spLocks noGrp="1"/>
          </p:cNvSpPr>
          <p:nvPr>
            <p:ph type="pic" sz="quarter" idx="27"/>
          </p:nvPr>
        </p:nvSpPr>
        <p:spPr>
          <a:xfrm>
            <a:off x="389262" y="380997"/>
            <a:ext cx="11412171" cy="4540200"/>
          </a:xfrm>
          <a:custGeom>
            <a:avLst/>
            <a:gdLst>
              <a:gd name="connsiteX0" fmla="*/ 0 w 11412171"/>
              <a:gd name="connsiteY0" fmla="*/ 0 h 4540200"/>
              <a:gd name="connsiteX1" fmla="*/ 8226418 w 11412171"/>
              <a:gd name="connsiteY1" fmla="*/ 0 h 4540200"/>
              <a:gd name="connsiteX2" fmla="*/ 8226418 w 11412171"/>
              <a:gd name="connsiteY2" fmla="*/ 4200 h 4540200"/>
              <a:gd name="connsiteX3" fmla="*/ 8975361 w 11412171"/>
              <a:gd name="connsiteY3" fmla="*/ 4200 h 4540200"/>
              <a:gd name="connsiteX4" fmla="*/ 8975361 w 11412171"/>
              <a:gd name="connsiteY4" fmla="*/ 0 h 4540200"/>
              <a:gd name="connsiteX5" fmla="*/ 11412171 w 11412171"/>
              <a:gd name="connsiteY5" fmla="*/ 0 h 4540200"/>
              <a:gd name="connsiteX6" fmla="*/ 11412171 w 11412171"/>
              <a:gd name="connsiteY6" fmla="*/ 610124 h 4540200"/>
              <a:gd name="connsiteX7" fmla="*/ 11412171 w 11412171"/>
              <a:gd name="connsiteY7" fmla="*/ 2595883 h 4540200"/>
              <a:gd name="connsiteX8" fmla="*/ 11412171 w 11412171"/>
              <a:gd name="connsiteY8" fmla="*/ 3934276 h 4540200"/>
              <a:gd name="connsiteX9" fmla="*/ 10806247 w 11412171"/>
              <a:gd name="connsiteY9" fmla="*/ 4540200 h 4540200"/>
              <a:gd name="connsiteX10" fmla="*/ 7730495 w 11412171"/>
              <a:gd name="connsiteY10" fmla="*/ 4540200 h 4540200"/>
              <a:gd name="connsiteX11" fmla="*/ 7688832 w 11412171"/>
              <a:gd name="connsiteY11" fmla="*/ 4536000 h 4540200"/>
              <a:gd name="connsiteX12" fmla="*/ 0 w 11412171"/>
              <a:gd name="connsiteY12" fmla="*/ 4536000 h 45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12171" h="4540200">
                <a:moveTo>
                  <a:pt x="0" y="0"/>
                </a:moveTo>
                <a:lnTo>
                  <a:pt x="8226418" y="0"/>
                </a:lnTo>
                <a:lnTo>
                  <a:pt x="8226418" y="4200"/>
                </a:lnTo>
                <a:lnTo>
                  <a:pt x="8975361" y="4200"/>
                </a:lnTo>
                <a:lnTo>
                  <a:pt x="8975361" y="0"/>
                </a:lnTo>
                <a:lnTo>
                  <a:pt x="11412171" y="0"/>
                </a:lnTo>
                <a:lnTo>
                  <a:pt x="11412171" y="610124"/>
                </a:lnTo>
                <a:lnTo>
                  <a:pt x="11412171" y="2595883"/>
                </a:lnTo>
                <a:lnTo>
                  <a:pt x="11412171" y="3934276"/>
                </a:lnTo>
                <a:cubicBezTo>
                  <a:pt x="11412171" y="4268919"/>
                  <a:pt x="11140890" y="4540200"/>
                  <a:pt x="10806247" y="4540200"/>
                </a:cubicBezTo>
                <a:lnTo>
                  <a:pt x="7730495" y="4540200"/>
                </a:lnTo>
                <a:lnTo>
                  <a:pt x="7688832" y="4536000"/>
                </a:lnTo>
                <a:lnTo>
                  <a:pt x="0" y="4536000"/>
                </a:lnTo>
                <a:close/>
              </a:path>
            </a:pathLst>
          </a:custGeom>
          <a:solidFill>
            <a:schemeClr val="bg1">
              <a:lumMod val="95000"/>
            </a:schemeClr>
          </a:solidFill>
        </p:spPr>
        <p:txBody>
          <a:bodyPr wrap="square" lIns="144000" tIns="108000">
            <a:noAutofit/>
          </a:bodyPr>
          <a:lstStyle>
            <a:lvl1pPr marL="0" indent="0">
              <a:buFontTx/>
              <a:buNone/>
              <a:defRPr sz="2000"/>
            </a:lvl1pPr>
          </a:lstStyle>
          <a:p>
            <a:r>
              <a:rPr lang="sv-SE"/>
              <a:t>Klicka på ikonen för att lägga till en bild</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2025-02-27</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631804229"/>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dirty="0"/>
              <a:t>Rubrik</a:t>
            </a:r>
          </a:p>
        </p:txBody>
      </p:sp>
      <p:sp>
        <p:nvSpPr>
          <p:cNvPr id="5" name="Platshållare för innehåll 13">
            <a:extLst>
              <a:ext uri="{FF2B5EF4-FFF2-40B4-BE49-F238E27FC236}">
                <a16:creationId xmlns:a16="http://schemas.microsoft.com/office/drawing/2014/main" id="{CF7DF81E-C002-909A-C891-09FF50BEF206}"/>
              </a:ext>
            </a:extLst>
          </p:cNvPr>
          <p:cNvSpPr>
            <a:spLocks noGrp="1"/>
          </p:cNvSpPr>
          <p:nvPr>
            <p:ph sz="quarter" idx="17" hasCustomPrompt="1"/>
          </p:nvPr>
        </p:nvSpPr>
        <p:spPr>
          <a:xfrm>
            <a:off x="1096247" y="2098800"/>
            <a:ext cx="4995333" cy="3922588"/>
          </a:xfrm>
        </p:spPr>
        <p:txBody>
          <a:bodyPr/>
          <a:lstStyle/>
          <a:p>
            <a:pPr lvl="0"/>
            <a:r>
              <a:rPr lang="sv-SE" noProof="0" dirty="0"/>
              <a:t>Skriv text här</a:t>
            </a:r>
          </a:p>
          <a:p>
            <a:pPr lvl="1"/>
            <a:r>
              <a:rPr lang="sv-SE" noProof="0" dirty="0"/>
              <a:t>Skriv text här</a:t>
            </a:r>
          </a:p>
          <a:p>
            <a:pPr lvl="2"/>
            <a:r>
              <a:rPr lang="sv-SE" noProof="0" dirty="0"/>
              <a:t>Skriv text här</a:t>
            </a:r>
          </a:p>
        </p:txBody>
      </p:sp>
      <p:sp>
        <p:nvSpPr>
          <p:cNvPr id="15" name="Platshållare för bild 14">
            <a:extLst>
              <a:ext uri="{FF2B5EF4-FFF2-40B4-BE49-F238E27FC236}">
                <a16:creationId xmlns:a16="http://schemas.microsoft.com/office/drawing/2014/main" id="{63EFE71E-24F2-53D3-3A31-6073910C5016}"/>
              </a:ext>
            </a:extLst>
          </p:cNvPr>
          <p:cNvSpPr>
            <a:spLocks noGrp="1"/>
          </p:cNvSpPr>
          <p:nvPr>
            <p:ph type="pic" sz="quarter" idx="28"/>
          </p:nvPr>
        </p:nvSpPr>
        <p:spPr>
          <a:xfrm>
            <a:off x="6797101" y="385200"/>
            <a:ext cx="5004000" cy="3045600"/>
          </a:xfrm>
          <a:custGeom>
            <a:avLst/>
            <a:gdLst>
              <a:gd name="connsiteX0" fmla="*/ 599625 w 5004000"/>
              <a:gd name="connsiteY0" fmla="*/ 0 h 3049200"/>
              <a:gd name="connsiteX1" fmla="*/ 1545281 w 5004000"/>
              <a:gd name="connsiteY1" fmla="*/ 0 h 3049200"/>
              <a:gd name="connsiteX2" fmla="*/ 4404375 w 5004000"/>
              <a:gd name="connsiteY2" fmla="*/ 0 h 3049200"/>
              <a:gd name="connsiteX3" fmla="*/ 5004000 w 5004000"/>
              <a:gd name="connsiteY3" fmla="*/ 0 h 3049200"/>
              <a:gd name="connsiteX4" fmla="*/ 5004000 w 5004000"/>
              <a:gd name="connsiteY4" fmla="*/ 599625 h 3049200"/>
              <a:gd name="connsiteX5" fmla="*/ 5004000 w 5004000"/>
              <a:gd name="connsiteY5" fmla="*/ 1104902 h 3049200"/>
              <a:gd name="connsiteX6" fmla="*/ 5004000 w 5004000"/>
              <a:gd name="connsiteY6" fmla="*/ 2449575 h 3049200"/>
              <a:gd name="connsiteX7" fmla="*/ 5004000 w 5004000"/>
              <a:gd name="connsiteY7" fmla="*/ 3049199 h 3049200"/>
              <a:gd name="connsiteX8" fmla="*/ 5004000 w 5004000"/>
              <a:gd name="connsiteY8" fmla="*/ 3049200 h 3049200"/>
              <a:gd name="connsiteX9" fmla="*/ 4404375 w 5004000"/>
              <a:gd name="connsiteY9" fmla="*/ 3049200 h 3049200"/>
              <a:gd name="connsiteX10" fmla="*/ 1545281 w 5004000"/>
              <a:gd name="connsiteY10" fmla="*/ 3049200 h 3049200"/>
              <a:gd name="connsiteX11" fmla="*/ 599625 w 5004000"/>
              <a:gd name="connsiteY11" fmla="*/ 3049200 h 3049200"/>
              <a:gd name="connsiteX12" fmla="*/ 599615 w 5004000"/>
              <a:gd name="connsiteY12" fmla="*/ 3049199 h 3049200"/>
              <a:gd name="connsiteX13" fmla="*/ 0 w 5004000"/>
              <a:gd name="connsiteY13" fmla="*/ 3049199 h 3049200"/>
              <a:gd name="connsiteX14" fmla="*/ 0 w 5004000"/>
              <a:gd name="connsiteY14" fmla="*/ 2449575 h 3049200"/>
              <a:gd name="connsiteX15" fmla="*/ 0 w 5004000"/>
              <a:gd name="connsiteY15" fmla="*/ 1104902 h 3049200"/>
              <a:gd name="connsiteX16" fmla="*/ 0 w 5004000"/>
              <a:gd name="connsiteY16" fmla="*/ 599625 h 3049200"/>
              <a:gd name="connsiteX17" fmla="*/ 599625 w 5004000"/>
              <a:gd name="connsiteY17" fmla="*/ 0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04000" h="3049200">
                <a:moveTo>
                  <a:pt x="599625" y="0"/>
                </a:moveTo>
                <a:lnTo>
                  <a:pt x="1545281" y="0"/>
                </a:lnTo>
                <a:lnTo>
                  <a:pt x="4404375" y="0"/>
                </a:lnTo>
                <a:lnTo>
                  <a:pt x="5004000" y="0"/>
                </a:lnTo>
                <a:lnTo>
                  <a:pt x="5004000" y="599625"/>
                </a:lnTo>
                <a:lnTo>
                  <a:pt x="5004000" y="1104902"/>
                </a:lnTo>
                <a:lnTo>
                  <a:pt x="5004000" y="2449575"/>
                </a:lnTo>
                <a:lnTo>
                  <a:pt x="5004000" y="3049199"/>
                </a:lnTo>
                <a:lnTo>
                  <a:pt x="5004000" y="3049200"/>
                </a:lnTo>
                <a:lnTo>
                  <a:pt x="4404375" y="3049200"/>
                </a:lnTo>
                <a:lnTo>
                  <a:pt x="1545281" y="3049200"/>
                </a:lnTo>
                <a:lnTo>
                  <a:pt x="599625" y="3049200"/>
                </a:lnTo>
                <a:lnTo>
                  <a:pt x="599615" y="3049199"/>
                </a:lnTo>
                <a:lnTo>
                  <a:pt x="0" y="3049199"/>
                </a:lnTo>
                <a:lnTo>
                  <a:pt x="0" y="2449575"/>
                </a:lnTo>
                <a:lnTo>
                  <a:pt x="0" y="1104902"/>
                </a:lnTo>
                <a:lnTo>
                  <a:pt x="0" y="599625"/>
                </a:lnTo>
                <a:cubicBezTo>
                  <a:pt x="0" y="268461"/>
                  <a:pt x="268461" y="0"/>
                  <a:pt x="599625" y="0"/>
                </a:cubicBezTo>
                <a:close/>
              </a:path>
            </a:pathLst>
          </a:custGeom>
          <a:solidFill>
            <a:srgbClr val="D1C4E9"/>
          </a:solidFill>
        </p:spPr>
        <p:txBody>
          <a:bodyPr wrap="square" lIns="216000" tIns="216000">
            <a:noAutofit/>
          </a:bodyPr>
          <a:lstStyle>
            <a:lvl1pPr marL="0" indent="0">
              <a:buFontTx/>
              <a:buNone/>
              <a:defRPr sz="2200"/>
            </a:lvl1pPr>
          </a:lstStyle>
          <a:p>
            <a:r>
              <a:rPr lang="sv-SE"/>
              <a:t>Klicka på ikonen för att lägga till en bild</a:t>
            </a:r>
            <a:endParaRPr lang="sv-SE" dirty="0"/>
          </a:p>
        </p:txBody>
      </p:sp>
      <p:sp>
        <p:nvSpPr>
          <p:cNvPr id="18" name="Platshållare för bild 17">
            <a:extLst>
              <a:ext uri="{FF2B5EF4-FFF2-40B4-BE49-F238E27FC236}">
                <a16:creationId xmlns:a16="http://schemas.microsoft.com/office/drawing/2014/main" id="{1C2124B1-915B-6BD5-C703-CE8084D4BEB6}"/>
              </a:ext>
            </a:extLst>
          </p:cNvPr>
          <p:cNvSpPr>
            <a:spLocks noGrp="1"/>
          </p:cNvSpPr>
          <p:nvPr>
            <p:ph type="pic" sz="quarter" idx="29"/>
          </p:nvPr>
        </p:nvSpPr>
        <p:spPr>
          <a:xfrm>
            <a:off x="6797101" y="3430800"/>
            <a:ext cx="5004000" cy="3045600"/>
          </a:xfrm>
          <a:custGeom>
            <a:avLst/>
            <a:gdLst>
              <a:gd name="connsiteX0" fmla="*/ 0 w 5004000"/>
              <a:gd name="connsiteY0" fmla="*/ 0 h 3049200"/>
              <a:gd name="connsiteX1" fmla="*/ 599625 w 5004000"/>
              <a:gd name="connsiteY1" fmla="*/ 0 h 3049200"/>
              <a:gd name="connsiteX2" fmla="*/ 3554855 w 5004000"/>
              <a:gd name="connsiteY2" fmla="*/ 0 h 3049200"/>
              <a:gd name="connsiteX3" fmla="*/ 4404375 w 5004000"/>
              <a:gd name="connsiteY3" fmla="*/ 0 h 3049200"/>
              <a:gd name="connsiteX4" fmla="*/ 5004000 w 5004000"/>
              <a:gd name="connsiteY4" fmla="*/ 599625 h 3049200"/>
              <a:gd name="connsiteX5" fmla="*/ 5004000 w 5004000"/>
              <a:gd name="connsiteY5" fmla="*/ 1240360 h 3049200"/>
              <a:gd name="connsiteX6" fmla="*/ 5004000 w 5004000"/>
              <a:gd name="connsiteY6" fmla="*/ 2449575 h 3049200"/>
              <a:gd name="connsiteX7" fmla="*/ 5004000 w 5004000"/>
              <a:gd name="connsiteY7" fmla="*/ 3049200 h 3049200"/>
              <a:gd name="connsiteX8" fmla="*/ 4404375 w 5004000"/>
              <a:gd name="connsiteY8" fmla="*/ 3049200 h 3049200"/>
              <a:gd name="connsiteX9" fmla="*/ 3554855 w 5004000"/>
              <a:gd name="connsiteY9" fmla="*/ 3049200 h 3049200"/>
              <a:gd name="connsiteX10" fmla="*/ 599625 w 5004000"/>
              <a:gd name="connsiteY10" fmla="*/ 3049200 h 3049200"/>
              <a:gd name="connsiteX11" fmla="*/ 0 w 5004000"/>
              <a:gd name="connsiteY11" fmla="*/ 3049200 h 3049200"/>
              <a:gd name="connsiteX12" fmla="*/ 0 w 5004000"/>
              <a:gd name="connsiteY12" fmla="*/ 2449575 h 3049200"/>
              <a:gd name="connsiteX13" fmla="*/ 0 w 5004000"/>
              <a:gd name="connsiteY13" fmla="*/ 1240360 h 3049200"/>
              <a:gd name="connsiteX14" fmla="*/ 0 w 5004000"/>
              <a:gd name="connsiteY14" fmla="*/ 599625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04000" h="3049200">
                <a:moveTo>
                  <a:pt x="0" y="0"/>
                </a:moveTo>
                <a:lnTo>
                  <a:pt x="599625" y="0"/>
                </a:lnTo>
                <a:lnTo>
                  <a:pt x="3554855" y="0"/>
                </a:lnTo>
                <a:lnTo>
                  <a:pt x="4404375" y="0"/>
                </a:lnTo>
                <a:cubicBezTo>
                  <a:pt x="4735539" y="0"/>
                  <a:pt x="5004000" y="268461"/>
                  <a:pt x="5004000" y="599625"/>
                </a:cubicBezTo>
                <a:lnTo>
                  <a:pt x="5004000" y="1240360"/>
                </a:lnTo>
                <a:lnTo>
                  <a:pt x="5004000" y="2449575"/>
                </a:lnTo>
                <a:lnTo>
                  <a:pt x="5004000" y="3049200"/>
                </a:lnTo>
                <a:lnTo>
                  <a:pt x="4404375" y="3049200"/>
                </a:lnTo>
                <a:lnTo>
                  <a:pt x="3554855" y="3049200"/>
                </a:lnTo>
                <a:lnTo>
                  <a:pt x="599625" y="3049200"/>
                </a:lnTo>
                <a:lnTo>
                  <a:pt x="0" y="3049200"/>
                </a:lnTo>
                <a:lnTo>
                  <a:pt x="0" y="2449575"/>
                </a:lnTo>
                <a:lnTo>
                  <a:pt x="0" y="1240360"/>
                </a:lnTo>
                <a:lnTo>
                  <a:pt x="0" y="599625"/>
                </a:lnTo>
                <a:close/>
              </a:path>
            </a:pathLst>
          </a:custGeom>
          <a:solidFill>
            <a:schemeClr val="accent1"/>
          </a:solidFill>
        </p:spPr>
        <p:txBody>
          <a:bodyPr wrap="square" lIns="180000" tIns="180000">
            <a:noAutofit/>
          </a:bodyPr>
          <a:lstStyle>
            <a:lvl1pPr marL="0" indent="0">
              <a:buFontTx/>
              <a:buNone/>
              <a:defRPr sz="2200">
                <a:solidFill>
                  <a:schemeClr val="bg1"/>
                </a:solidFill>
              </a:defRPr>
            </a:lvl1pPr>
          </a:lstStyle>
          <a:p>
            <a:r>
              <a:rPr lang="sv-SE"/>
              <a:t>Klicka på ikonen för att lägga till en bild</a:t>
            </a:r>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2025-02-27</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670677999"/>
      </p:ext>
    </p:extLst>
  </p:cSld>
  <p:clrMapOvr>
    <a:masterClrMapping/>
  </p:clrMapOvr>
  <p:extLst>
    <p:ext uri="{DCECCB84-F9BA-43D5-87BE-67443E8EF086}">
      <p15:sldGuideLst xmlns:p15="http://schemas.microsoft.com/office/powerpoint/2012/main">
        <p15:guide id="1" orient="horz" pos="1321">
          <p15:clr>
            <a:srgbClr val="FBAE40"/>
          </p15:clr>
        </p15:guide>
        <p15:guide id="3" pos="688">
          <p15:clr>
            <a:srgbClr val="FBAE40"/>
          </p15:clr>
        </p15:guide>
        <p15:guide id="4" orient="horz" pos="414">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ubrik, bild och gr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bg1"/>
                </a:solidFill>
              </a:defRPr>
            </a:lvl1pPr>
          </a:lstStyle>
          <a:p>
            <a:r>
              <a:rPr lang="sv-SE" dirty="0"/>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2" name="Platshållare för datum 8">
            <a:extLst>
              <a:ext uri="{FF2B5EF4-FFF2-40B4-BE49-F238E27FC236}">
                <a16:creationId xmlns:a16="http://schemas.microsoft.com/office/drawing/2014/main" id="{3709FC2C-3F9A-C12D-319E-6D572F25E57F}"/>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2025-02-27</a:t>
            </a:fld>
            <a:endParaRPr lang="sv-SE"/>
          </a:p>
        </p:txBody>
      </p:sp>
      <p:sp>
        <p:nvSpPr>
          <p:cNvPr id="6" name="Platshållare för sidfot 3">
            <a:extLst>
              <a:ext uri="{FF2B5EF4-FFF2-40B4-BE49-F238E27FC236}">
                <a16:creationId xmlns:a16="http://schemas.microsoft.com/office/drawing/2014/main" id="{099BDA70-47AA-46F3-EB4D-B39C3D85B4A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2829325549"/>
      </p:ext>
    </p:extLst>
  </p:cSld>
  <p:clrMapOvr>
    <a:masterClrMapping/>
  </p:clrMapOvr>
  <p:extLst>
    <p:ext uri="{DCECCB84-F9BA-43D5-87BE-67443E8EF086}">
      <p15:sldGuideLst xmlns:p15="http://schemas.microsoft.com/office/powerpoint/2012/main">
        <p15:guide id="1" pos="68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ubrik, bild och ljusrosa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F7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dirty="0"/>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2" name="Platshållare för datum 8">
            <a:extLst>
              <a:ext uri="{FF2B5EF4-FFF2-40B4-BE49-F238E27FC236}">
                <a16:creationId xmlns:a16="http://schemas.microsoft.com/office/drawing/2014/main" id="{0861AF48-3311-2312-F0E8-0A6800DADB1C}"/>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2025-02-27</a:t>
            </a:fld>
            <a:endParaRPr lang="sv-SE"/>
          </a:p>
        </p:txBody>
      </p:sp>
      <p:sp>
        <p:nvSpPr>
          <p:cNvPr id="4" name="Platshållare för sidfot 3">
            <a:extLst>
              <a:ext uri="{FF2B5EF4-FFF2-40B4-BE49-F238E27FC236}">
                <a16:creationId xmlns:a16="http://schemas.microsoft.com/office/drawing/2014/main" id="{F969B596-DE93-ED91-4881-4C29A549C3F1}"/>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3588949750"/>
      </p:ext>
    </p:extLst>
  </p:cSld>
  <p:clrMapOvr>
    <a:masterClrMapping/>
  </p:clrMapOvr>
  <p:extLst>
    <p:ext uri="{DCECCB84-F9BA-43D5-87BE-67443E8EF086}">
      <p15:sldGuideLst xmlns:p15="http://schemas.microsoft.com/office/powerpoint/2012/main">
        <p15:guide id="1" pos="68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ubrik, bild och ljuslila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dirty="0"/>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2" name="Platshållare för datum 8">
            <a:extLst>
              <a:ext uri="{FF2B5EF4-FFF2-40B4-BE49-F238E27FC236}">
                <a16:creationId xmlns:a16="http://schemas.microsoft.com/office/drawing/2014/main" id="{BB55E4B9-CA64-49AC-70D0-009F5886304A}"/>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2025-02-27</a:t>
            </a:fld>
            <a:endParaRPr lang="sv-SE"/>
          </a:p>
        </p:txBody>
      </p:sp>
      <p:sp>
        <p:nvSpPr>
          <p:cNvPr id="4" name="Platshållare för sidfot 3">
            <a:extLst>
              <a:ext uri="{FF2B5EF4-FFF2-40B4-BE49-F238E27FC236}">
                <a16:creationId xmlns:a16="http://schemas.microsoft.com/office/drawing/2014/main" id="{DB9037F4-083D-C6F2-F211-9833751C1A1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143002147"/>
      </p:ext>
    </p:extLst>
  </p:cSld>
  <p:clrMapOvr>
    <a:masterClrMapping/>
  </p:clrMapOvr>
  <p:extLst>
    <p:ext uri="{DCECCB84-F9BA-43D5-87BE-67443E8EF086}">
      <p15:sldGuideLst xmlns:p15="http://schemas.microsoft.com/office/powerpoint/2012/main">
        <p15:guide id="1" pos="688">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47837"/>
            <a:ext cx="10007600" cy="1614312"/>
          </a:xfr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559879"/>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a:xfrm>
            <a:off x="10901364" y="136525"/>
            <a:ext cx="900071" cy="141687"/>
          </a:xfrm>
        </p:spPr>
        <p:txBody>
          <a:bodyPr/>
          <a:lstStyle/>
          <a:p>
            <a:fld id="{3A473BDF-6C18-456D-B2F3-58DD8CBD1759}" type="datetime1">
              <a:rPr lang="sv-SE" smtClean="0"/>
              <a:t>2025-02-27</a:t>
            </a:fld>
            <a:endParaRPr lang="sv-SE" dirty="0"/>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36018584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ubrik, innehåll och ljusrosa bakgrund">
    <p:spTree>
      <p:nvGrpSpPr>
        <p:cNvPr id="1" name=""/>
        <p:cNvGrpSpPr/>
        <p:nvPr/>
      </p:nvGrpSpPr>
      <p:grpSpPr>
        <a:xfrm>
          <a:off x="0" y="0"/>
          <a:ext cx="0" cy="0"/>
          <a:chOff x="0" y="0"/>
          <a:chExt cx="0" cy="0"/>
        </a:xfrm>
      </p:grpSpPr>
      <p:sp>
        <p:nvSpPr>
          <p:cNvPr id="9" name="Frihandsfigur 8">
            <a:extLst>
              <a:ext uri="{FF2B5EF4-FFF2-40B4-BE49-F238E27FC236}">
                <a16:creationId xmlns:a16="http://schemas.microsoft.com/office/drawing/2014/main" id="{10365128-BE3A-9023-B089-D90E504B35E3}"/>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F7BBD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dirty="0"/>
              <a:t>Klicka för att lägga till rubrik</a:t>
            </a:r>
          </a:p>
        </p:txBody>
      </p:sp>
      <p:sp>
        <p:nvSpPr>
          <p:cNvPr id="8" name="Platshållare för innehåll 13">
            <a:extLst>
              <a:ext uri="{FF2B5EF4-FFF2-40B4-BE49-F238E27FC236}">
                <a16:creationId xmlns:a16="http://schemas.microsoft.com/office/drawing/2014/main" id="{2BD858AF-B70F-D693-F33B-D59915C4884E}"/>
              </a:ext>
            </a:extLst>
          </p:cNvPr>
          <p:cNvSpPr>
            <a:spLocks noGrp="1"/>
          </p:cNvSpPr>
          <p:nvPr>
            <p:ph sz="quarter" idx="17" hasCustomPrompt="1"/>
          </p:nvPr>
        </p:nvSpPr>
        <p:spPr>
          <a:xfrm>
            <a:off x="1096246" y="2098800"/>
            <a:ext cx="10047600" cy="3311999"/>
          </a:xfrm>
        </p:spPr>
        <p:txBody>
          <a:bodyPr/>
          <a:lstStyle/>
          <a:p>
            <a:pPr lvl="0"/>
            <a:r>
              <a:rPr lang="sv-SE" noProof="0" dirty="0"/>
              <a:t>Skriv text här</a:t>
            </a:r>
          </a:p>
          <a:p>
            <a:pPr lvl="1"/>
            <a:r>
              <a:rPr lang="sv-SE" noProof="0" dirty="0"/>
              <a:t>Skriv text här</a:t>
            </a:r>
          </a:p>
          <a:p>
            <a:pPr lvl="2"/>
            <a:r>
              <a:rPr lang="sv-SE" noProof="0" dirty="0"/>
              <a:t>Skriv text här</a:t>
            </a:r>
          </a:p>
        </p:txBody>
      </p:sp>
      <p:sp>
        <p:nvSpPr>
          <p:cNvPr id="4" name="Platshållare för datum 8">
            <a:extLst>
              <a:ext uri="{FF2B5EF4-FFF2-40B4-BE49-F238E27FC236}">
                <a16:creationId xmlns:a16="http://schemas.microsoft.com/office/drawing/2014/main" id="{9CDA653E-A9D2-7B0C-271B-390806B7932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2025-02-27</a:t>
            </a:fld>
            <a:endParaRPr lang="sv-SE"/>
          </a:p>
        </p:txBody>
      </p:sp>
      <p:sp>
        <p:nvSpPr>
          <p:cNvPr id="5" name="Platshållare för sidfot 3">
            <a:extLst>
              <a:ext uri="{FF2B5EF4-FFF2-40B4-BE49-F238E27FC236}">
                <a16:creationId xmlns:a16="http://schemas.microsoft.com/office/drawing/2014/main" id="{31323E2F-62ED-EA18-5CB9-BC300697ACF3}"/>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4034437589"/>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572">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ubrik, innehåll och ljuslila bakgrun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8E45FC93-1C41-63EC-574B-533DF6E7934F}"/>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dirty="0"/>
              <a:t>Klicka för att lägga till rubrik</a:t>
            </a:r>
          </a:p>
        </p:txBody>
      </p:sp>
      <p:sp>
        <p:nvSpPr>
          <p:cNvPr id="7" name="Platshållare för innehåll 13">
            <a:extLst>
              <a:ext uri="{FF2B5EF4-FFF2-40B4-BE49-F238E27FC236}">
                <a16:creationId xmlns:a16="http://schemas.microsoft.com/office/drawing/2014/main" id="{94CB0FC2-1D05-5EE5-C07F-D00BCBF5FC5E}"/>
              </a:ext>
            </a:extLst>
          </p:cNvPr>
          <p:cNvSpPr>
            <a:spLocks noGrp="1"/>
          </p:cNvSpPr>
          <p:nvPr>
            <p:ph sz="quarter" idx="17" hasCustomPrompt="1"/>
          </p:nvPr>
        </p:nvSpPr>
        <p:spPr>
          <a:xfrm>
            <a:off x="1096246" y="2098800"/>
            <a:ext cx="10047600" cy="3311999"/>
          </a:xfrm>
        </p:spPr>
        <p:txBody>
          <a:bodyPr/>
          <a:lstStyle/>
          <a:p>
            <a:pPr lvl="0"/>
            <a:r>
              <a:rPr lang="sv-SE" noProof="0" dirty="0"/>
              <a:t>Skriv text här</a:t>
            </a:r>
          </a:p>
          <a:p>
            <a:pPr lvl="1"/>
            <a:r>
              <a:rPr lang="sv-SE" noProof="0" dirty="0"/>
              <a:t>Skriv text här</a:t>
            </a:r>
          </a:p>
          <a:p>
            <a:pPr lvl="2"/>
            <a:r>
              <a:rPr lang="sv-SE" noProof="0" dirty="0"/>
              <a:t>Skriv text här</a:t>
            </a:r>
          </a:p>
        </p:txBody>
      </p:sp>
      <p:sp>
        <p:nvSpPr>
          <p:cNvPr id="4" name="Platshållare för datum 8">
            <a:extLst>
              <a:ext uri="{FF2B5EF4-FFF2-40B4-BE49-F238E27FC236}">
                <a16:creationId xmlns:a16="http://schemas.microsoft.com/office/drawing/2014/main" id="{FDF25A28-EFF4-2C18-2EED-1C79B759C77F}"/>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2025-02-27</a:t>
            </a:fld>
            <a:endParaRPr lang="sv-SE"/>
          </a:p>
        </p:txBody>
      </p:sp>
      <p:sp>
        <p:nvSpPr>
          <p:cNvPr id="5" name="Platshållare för sidfot 3">
            <a:extLst>
              <a:ext uri="{FF2B5EF4-FFF2-40B4-BE49-F238E27FC236}">
                <a16:creationId xmlns:a16="http://schemas.microsoft.com/office/drawing/2014/main" id="{5A2D28AB-516C-20D2-77EF-C6890456F2DC}"/>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361725866"/>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572">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Rubrik och innehåll">
    <p:spTree>
      <p:nvGrpSpPr>
        <p:cNvPr id="1" name=""/>
        <p:cNvGrpSpPr/>
        <p:nvPr/>
      </p:nvGrpSpPr>
      <p:grpSpPr>
        <a:xfrm>
          <a:off x="0" y="0"/>
          <a:ext cx="0" cy="0"/>
          <a:chOff x="0" y="0"/>
          <a:chExt cx="0" cy="0"/>
        </a:xfrm>
      </p:grpSpPr>
      <p:sp>
        <p:nvSpPr>
          <p:cNvPr id="17" name="Rubrik 1">
            <a:extLst>
              <a:ext uri="{FF2B5EF4-FFF2-40B4-BE49-F238E27FC236}">
                <a16:creationId xmlns:a16="http://schemas.microsoft.com/office/drawing/2014/main" id="{050E4984-72D7-4301-01B4-DD9D8D47E634}"/>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dirty="0"/>
              <a:t>Klicka för att lägga till rubrik</a:t>
            </a:r>
          </a:p>
        </p:txBody>
      </p:sp>
      <p:sp>
        <p:nvSpPr>
          <p:cNvPr id="16" name="Platshållare för innehåll 15">
            <a:extLst>
              <a:ext uri="{FF2B5EF4-FFF2-40B4-BE49-F238E27FC236}">
                <a16:creationId xmlns:a16="http://schemas.microsoft.com/office/drawing/2014/main" id="{B4B41505-5F42-3231-B20D-EBA3B666EBA0}"/>
              </a:ext>
            </a:extLst>
          </p:cNvPr>
          <p:cNvSpPr>
            <a:spLocks noGrp="1"/>
          </p:cNvSpPr>
          <p:nvPr>
            <p:ph sz="quarter" idx="26" hasCustomPrompt="1"/>
          </p:nvPr>
        </p:nvSpPr>
        <p:spPr>
          <a:xfrm>
            <a:off x="389262" y="1781464"/>
            <a:ext cx="11412000" cy="4690734"/>
          </a:xfrm>
          <a:custGeom>
            <a:avLst/>
            <a:gdLst>
              <a:gd name="connsiteX0" fmla="*/ 0 w 11412000"/>
              <a:gd name="connsiteY0" fmla="*/ 0 h 4690734"/>
              <a:gd name="connsiteX1" fmla="*/ 11412000 w 11412000"/>
              <a:gd name="connsiteY1" fmla="*/ 0 h 4690734"/>
              <a:gd name="connsiteX2" fmla="*/ 11412000 w 11412000"/>
              <a:gd name="connsiteY2" fmla="*/ 315623 h 4690734"/>
              <a:gd name="connsiteX3" fmla="*/ 11412000 w 11412000"/>
              <a:gd name="connsiteY3" fmla="*/ 2796646 h 4690734"/>
              <a:gd name="connsiteX4" fmla="*/ 11412000 w 11412000"/>
              <a:gd name="connsiteY4" fmla="*/ 3679296 h 4690734"/>
              <a:gd name="connsiteX5" fmla="*/ 10400562 w 11412000"/>
              <a:gd name="connsiteY5" fmla="*/ 4690734 h 4690734"/>
              <a:gd name="connsiteX6" fmla="*/ 0 w 11412000"/>
              <a:gd name="connsiteY6" fmla="*/ 4690734 h 4690734"/>
              <a:gd name="connsiteX7" fmla="*/ 0 w 11412000"/>
              <a:gd name="connsiteY7" fmla="*/ 3902492 h 4690734"/>
              <a:gd name="connsiteX8" fmla="*/ 0 w 11412000"/>
              <a:gd name="connsiteY8" fmla="*/ 2796646 h 4690734"/>
              <a:gd name="connsiteX9" fmla="*/ 0 w 11412000"/>
              <a:gd name="connsiteY9" fmla="*/ 1327061 h 4690734"/>
              <a:gd name="connsiteX10" fmla="*/ 0 w 11412000"/>
              <a:gd name="connsiteY10" fmla="*/ 315623 h 4690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12000" h="4690734">
                <a:moveTo>
                  <a:pt x="0" y="0"/>
                </a:moveTo>
                <a:lnTo>
                  <a:pt x="11412000" y="0"/>
                </a:lnTo>
                <a:lnTo>
                  <a:pt x="11412000" y="315623"/>
                </a:lnTo>
                <a:lnTo>
                  <a:pt x="11412000" y="2796646"/>
                </a:lnTo>
                <a:lnTo>
                  <a:pt x="11412000" y="3679296"/>
                </a:lnTo>
                <a:cubicBezTo>
                  <a:pt x="11412000" y="4237898"/>
                  <a:pt x="10959164" y="4690734"/>
                  <a:pt x="10400562" y="4690734"/>
                </a:cubicBezTo>
                <a:lnTo>
                  <a:pt x="0" y="4690734"/>
                </a:lnTo>
                <a:lnTo>
                  <a:pt x="0" y="3902492"/>
                </a:lnTo>
                <a:lnTo>
                  <a:pt x="0" y="2796646"/>
                </a:lnTo>
                <a:lnTo>
                  <a:pt x="0" y="1327061"/>
                </a:lnTo>
                <a:lnTo>
                  <a:pt x="0" y="315623"/>
                </a:lnTo>
                <a:close/>
              </a:path>
            </a:pathLst>
          </a:custGeom>
          <a:solidFill>
            <a:schemeClr val="bg1">
              <a:lumMod val="95000"/>
            </a:schemeClr>
          </a:solidFill>
        </p:spPr>
        <p:txBody>
          <a:bodyPr wrap="square" lIns="2520000" tIns="1188000">
            <a:noAutofit/>
          </a:bodyPr>
          <a:lstStyle>
            <a:lvl1pPr marL="0" indent="0">
              <a:buFontTx/>
              <a:buNone/>
              <a:defRPr/>
            </a:lvl1pPr>
          </a:lstStyle>
          <a:p>
            <a:pPr lvl="0"/>
            <a:r>
              <a:rPr lang="sv-SE" dirty="0"/>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2025-02-27</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167856209"/>
      </p:ext>
    </p:extLst>
  </p:cSld>
  <p:clrMapOvr>
    <a:masterClrMapping/>
  </p:clrMapOvr>
  <p:extLst>
    <p:ext uri="{DCECCB84-F9BA-43D5-87BE-67443E8EF086}">
      <p15:sldGuideLst xmlns:p15="http://schemas.microsoft.com/office/powerpoint/2012/main">
        <p15:guide id="1" orient="horz" pos="1117">
          <p15:clr>
            <a:srgbClr val="FBAE40"/>
          </p15:clr>
        </p15:guide>
        <p15:guide id="3" pos="688">
          <p15:clr>
            <a:srgbClr val="FBAE40"/>
          </p15:clr>
        </p15:guide>
        <p15:guide id="4" orient="horz" pos="73">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ubrik och innehåll på färgade kvirk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55E3AAB-12A9-A04E-8260-E75A7CCE4DFB}"/>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dirty="0"/>
              <a:t>Klicka för att lägga till rubrik</a:t>
            </a:r>
          </a:p>
        </p:txBody>
      </p:sp>
      <p:sp>
        <p:nvSpPr>
          <p:cNvPr id="13" name="Frihandsfigur 12">
            <a:extLst>
              <a:ext uri="{FF2B5EF4-FFF2-40B4-BE49-F238E27FC236}">
                <a16:creationId xmlns:a16="http://schemas.microsoft.com/office/drawing/2014/main" id="{F1284168-8C33-D9FB-4B28-91885C0AC0D1}"/>
              </a:ext>
              <a:ext uri="{C183D7F6-B498-43B3-948B-1728B52AA6E4}">
                <adec:decorative xmlns:adec="http://schemas.microsoft.com/office/drawing/2017/decorative" val="1"/>
              </a:ext>
            </a:extLst>
          </p:cNvPr>
          <p:cNvSpPr/>
          <p:nvPr userDrawn="1"/>
        </p:nvSpPr>
        <p:spPr>
          <a:xfrm>
            <a:off x="389519" y="1781464"/>
            <a:ext cx="5706481" cy="4699390"/>
          </a:xfrm>
          <a:custGeom>
            <a:avLst/>
            <a:gdLst>
              <a:gd name="connsiteX0" fmla="*/ 0 w 5706481"/>
              <a:gd name="connsiteY0" fmla="*/ 4699390 h 4699390"/>
              <a:gd name="connsiteX1" fmla="*/ 4672568 w 5706481"/>
              <a:gd name="connsiteY1" fmla="*/ 4699390 h 4699390"/>
              <a:gd name="connsiteX2" fmla="*/ 5706481 w 5706481"/>
              <a:gd name="connsiteY2" fmla="*/ 3665477 h 4699390"/>
              <a:gd name="connsiteX3" fmla="*/ 5706481 w 5706481"/>
              <a:gd name="connsiteY3" fmla="*/ 2993736 h 4699390"/>
              <a:gd name="connsiteX4" fmla="*/ 5706481 w 5706481"/>
              <a:gd name="connsiteY4" fmla="*/ 0 h 4699390"/>
              <a:gd name="connsiteX5" fmla="*/ 0 w 5706481"/>
              <a:gd name="connsiteY5" fmla="*/ 0 h 4699390"/>
              <a:gd name="connsiteX6" fmla="*/ 0 w 5706481"/>
              <a:gd name="connsiteY6" fmla="*/ 2993736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6481" h="4699390">
                <a:moveTo>
                  <a:pt x="0" y="4699390"/>
                </a:moveTo>
                <a:lnTo>
                  <a:pt x="4672568" y="4699390"/>
                </a:lnTo>
                <a:cubicBezTo>
                  <a:pt x="5243582" y="4699390"/>
                  <a:pt x="5706481" y="4236491"/>
                  <a:pt x="5706481" y="3665477"/>
                </a:cubicBezTo>
                <a:lnTo>
                  <a:pt x="5706481" y="2993736"/>
                </a:lnTo>
                <a:lnTo>
                  <a:pt x="5706481" y="0"/>
                </a:lnTo>
                <a:lnTo>
                  <a:pt x="0" y="0"/>
                </a:lnTo>
                <a:lnTo>
                  <a:pt x="0" y="2993736"/>
                </a:lnTo>
                <a:close/>
              </a:path>
            </a:pathLst>
          </a:custGeom>
          <a:solidFill>
            <a:srgbClr val="F7BBD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11" name="Frihandsfigur 10">
            <a:extLst>
              <a:ext uri="{FF2B5EF4-FFF2-40B4-BE49-F238E27FC236}">
                <a16:creationId xmlns:a16="http://schemas.microsoft.com/office/drawing/2014/main" id="{54438EFD-492A-32FF-62FD-AE7CE2FA82B8}"/>
              </a:ext>
              <a:ext uri="{C183D7F6-B498-43B3-948B-1728B52AA6E4}">
                <adec:decorative xmlns:adec="http://schemas.microsoft.com/office/drawing/2017/decorative" val="1"/>
              </a:ext>
            </a:extLst>
          </p:cNvPr>
          <p:cNvSpPr/>
          <p:nvPr userDrawn="1"/>
        </p:nvSpPr>
        <p:spPr>
          <a:xfrm>
            <a:off x="6094800" y="1781464"/>
            <a:ext cx="5706481" cy="4699390"/>
          </a:xfrm>
          <a:custGeom>
            <a:avLst/>
            <a:gdLst>
              <a:gd name="connsiteX0" fmla="*/ 0 w 5706481"/>
              <a:gd name="connsiteY0" fmla="*/ 4699390 h 4699390"/>
              <a:gd name="connsiteX1" fmla="*/ 5706481 w 5706481"/>
              <a:gd name="connsiteY1" fmla="*/ 4699390 h 4699390"/>
              <a:gd name="connsiteX2" fmla="*/ 5706481 w 5706481"/>
              <a:gd name="connsiteY2" fmla="*/ 1705654 h 4699390"/>
              <a:gd name="connsiteX3" fmla="*/ 5706481 w 5706481"/>
              <a:gd name="connsiteY3" fmla="*/ 1033913 h 4699390"/>
              <a:gd name="connsiteX4" fmla="*/ 4672568 w 5706481"/>
              <a:gd name="connsiteY4" fmla="*/ 0 h 4699390"/>
              <a:gd name="connsiteX5" fmla="*/ 0 w 5706481"/>
              <a:gd name="connsiteY5" fmla="*/ 0 h 4699390"/>
              <a:gd name="connsiteX6" fmla="*/ 0 w 5706481"/>
              <a:gd name="connsiteY6" fmla="*/ 17056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6481" h="4699390">
                <a:moveTo>
                  <a:pt x="0" y="4699390"/>
                </a:moveTo>
                <a:lnTo>
                  <a:pt x="5706481" y="4699390"/>
                </a:lnTo>
                <a:lnTo>
                  <a:pt x="5706481" y="1705654"/>
                </a:lnTo>
                <a:lnTo>
                  <a:pt x="5706481" y="1033913"/>
                </a:lnTo>
                <a:cubicBezTo>
                  <a:pt x="5706481" y="462899"/>
                  <a:pt x="5243582" y="0"/>
                  <a:pt x="4672568" y="0"/>
                </a:cubicBezTo>
                <a:lnTo>
                  <a:pt x="0" y="0"/>
                </a:lnTo>
                <a:lnTo>
                  <a:pt x="0" y="1705654"/>
                </a:lnTo>
                <a:close/>
              </a:path>
            </a:pathLst>
          </a:custGeom>
          <a:solidFill>
            <a:srgbClr val="D1C4E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9" name="Platshållare för innehåll 13">
            <a:extLst>
              <a:ext uri="{FF2B5EF4-FFF2-40B4-BE49-F238E27FC236}">
                <a16:creationId xmlns:a16="http://schemas.microsoft.com/office/drawing/2014/main" id="{B425399A-86C0-B3F6-7654-19871C3B4CC3}"/>
              </a:ext>
            </a:extLst>
          </p:cNvPr>
          <p:cNvSpPr>
            <a:spLocks noGrp="1"/>
          </p:cNvSpPr>
          <p:nvPr>
            <p:ph sz="quarter" idx="17" hasCustomPrompt="1"/>
          </p:nvPr>
        </p:nvSpPr>
        <p:spPr>
          <a:xfrm>
            <a:off x="1096247" y="2290034"/>
            <a:ext cx="4104832" cy="3311526"/>
          </a:xfrm>
        </p:spPr>
        <p:txBody>
          <a:bodyPr/>
          <a:lstStyle/>
          <a:p>
            <a:pPr lvl="0"/>
            <a:r>
              <a:rPr lang="sv-SE" noProof="0" dirty="0"/>
              <a:t>Skriv text här</a:t>
            </a:r>
          </a:p>
          <a:p>
            <a:pPr lvl="1"/>
            <a:r>
              <a:rPr lang="sv-SE" noProof="0" dirty="0"/>
              <a:t>Skriv text här</a:t>
            </a:r>
          </a:p>
          <a:p>
            <a:pPr lvl="2"/>
            <a:r>
              <a:rPr lang="sv-SE" noProof="0" dirty="0"/>
              <a:t>Skriv text här</a:t>
            </a:r>
          </a:p>
        </p:txBody>
      </p:sp>
      <p:sp>
        <p:nvSpPr>
          <p:cNvPr id="10" name="Platshållare för innehåll 13">
            <a:extLst>
              <a:ext uri="{FF2B5EF4-FFF2-40B4-BE49-F238E27FC236}">
                <a16:creationId xmlns:a16="http://schemas.microsoft.com/office/drawing/2014/main" id="{D445F917-557C-D134-75C0-78BD5B68B028}"/>
              </a:ext>
            </a:extLst>
          </p:cNvPr>
          <p:cNvSpPr>
            <a:spLocks noGrp="1"/>
          </p:cNvSpPr>
          <p:nvPr>
            <p:ph sz="quarter" idx="18" hasCustomPrompt="1"/>
          </p:nvPr>
        </p:nvSpPr>
        <p:spPr>
          <a:xfrm>
            <a:off x="6780213" y="2290034"/>
            <a:ext cx="4104000" cy="3311526"/>
          </a:xfrm>
        </p:spPr>
        <p:txBody>
          <a:bodyPr/>
          <a:lstStyle/>
          <a:p>
            <a:pPr lvl="0"/>
            <a:r>
              <a:rPr lang="sv-SE" noProof="0" dirty="0"/>
              <a:t>Skriv text här</a:t>
            </a:r>
          </a:p>
          <a:p>
            <a:pPr lvl="1"/>
            <a:r>
              <a:rPr lang="sv-SE" noProof="0" dirty="0"/>
              <a:t>Skriv text här</a:t>
            </a:r>
          </a:p>
          <a:p>
            <a:pPr lvl="2"/>
            <a:r>
              <a:rPr lang="sv-SE" noProof="0" dirty="0"/>
              <a:t>Skriv text här</a:t>
            </a:r>
          </a:p>
        </p:txBody>
      </p:sp>
      <p:sp>
        <p:nvSpPr>
          <p:cNvPr id="7" name="Platshållare för datum 8">
            <a:extLst>
              <a:ext uri="{FF2B5EF4-FFF2-40B4-BE49-F238E27FC236}">
                <a16:creationId xmlns:a16="http://schemas.microsoft.com/office/drawing/2014/main" id="{F98A9FDB-D783-93C0-3FDA-68EEFE67AA72}"/>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2025-02-27</a:t>
            </a:fld>
            <a:endParaRPr lang="sv-SE"/>
          </a:p>
        </p:txBody>
      </p:sp>
      <p:sp>
        <p:nvSpPr>
          <p:cNvPr id="8" name="Platshållare för sidfot 3">
            <a:extLst>
              <a:ext uri="{FF2B5EF4-FFF2-40B4-BE49-F238E27FC236}">
                <a16:creationId xmlns:a16="http://schemas.microsoft.com/office/drawing/2014/main" id="{08862FE1-3D22-B33D-742F-A540510F0B7D}"/>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3798022926"/>
      </p:ext>
    </p:extLst>
  </p:cSld>
  <p:clrMapOvr>
    <a:masterClrMapping/>
  </p:clrMapOvr>
  <p:extLst>
    <p:ext uri="{DCECCB84-F9BA-43D5-87BE-67443E8EF086}">
      <p15:sldGuideLst xmlns:p15="http://schemas.microsoft.com/office/powerpoint/2012/main">
        <p15:guide id="2" pos="4271">
          <p15:clr>
            <a:srgbClr val="FBAE40"/>
          </p15:clr>
        </p15:guide>
        <p15:guide id="3" orient="horz" pos="1434">
          <p15:clr>
            <a:srgbClr val="FBAE40"/>
          </p15:clr>
        </p15:guide>
        <p15:guide id="4" pos="688">
          <p15:clr>
            <a:srgbClr val="FBAE40"/>
          </p15:clr>
        </p15:guide>
        <p15:guide id="5" orient="horz" pos="73">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6" cy="2387600"/>
          </a:xfr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endParaRPr lang="sv-SE" dirty="0">
              <a:solidFill>
                <a:schemeClr val="bg1"/>
              </a:solidFill>
            </a:endParaRP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19E49B6E-96DA-4186-8F39-3AB022B7993C}" type="datetime1">
              <a:rPr lang="sv-SE" smtClean="0"/>
              <a:t>2025-02-27</a:t>
            </a:fld>
            <a:endParaRPr lang="sv-SE" dirty="0"/>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dirty="0"/>
          </a:p>
        </p:txBody>
      </p:sp>
      <p:sp>
        <p:nvSpPr>
          <p:cNvPr id="33" name="Freeform: Shape 32">
            <a:extLst>
              <a:ext uri="{FF2B5EF4-FFF2-40B4-BE49-F238E27FC236}">
                <a16:creationId xmlns:a16="http://schemas.microsoft.com/office/drawing/2014/main" id="{E421D8C7-7AE4-75A7-E72D-F2CCD5EBD1ED}"/>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F7BBD0"/>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7135AF6C-31B5-EC1B-7596-331AF27159CA}"/>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3214743A-6966-8ED7-BA34-E45A379E030F}"/>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54E9228D-01FE-98B4-466F-CE9B90DF9F7D}"/>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F7BBD0"/>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CF49D3A-C0A5-C9B4-8C10-96910B5DF584}"/>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AEC35D31-9856-2B82-F7AD-68F4A6BA881A}"/>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F7BBD0"/>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DA18A8B-463B-9AD0-703D-FA911578B30D}"/>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C169603-4E21-C187-1A1D-38882F9232D3}"/>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3C689E11-9A3D-1637-E77F-534FB0A76DBA}"/>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Tree>
    <p:extLst>
      <p:ext uri="{BB962C8B-B14F-4D97-AF65-F5344CB8AC3E}">
        <p14:creationId xmlns:p14="http://schemas.microsoft.com/office/powerpoint/2010/main" val="31776926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ubrik, innehåll på ljusrosa kvirkel, bild">
    <p:spTree>
      <p:nvGrpSpPr>
        <p:cNvPr id="1" name=""/>
        <p:cNvGrpSpPr/>
        <p:nvPr/>
      </p:nvGrpSpPr>
      <p:grpSpPr>
        <a:xfrm>
          <a:off x="0" y="0"/>
          <a:ext cx="0" cy="0"/>
          <a:chOff x="0" y="0"/>
          <a:chExt cx="0" cy="0"/>
        </a:xfrm>
      </p:grpSpPr>
      <p:sp>
        <p:nvSpPr>
          <p:cNvPr id="16" name="Rubrik 1">
            <a:extLst>
              <a:ext uri="{FF2B5EF4-FFF2-40B4-BE49-F238E27FC236}">
                <a16:creationId xmlns:a16="http://schemas.microsoft.com/office/drawing/2014/main" id="{00075C3B-F843-BD60-C6D9-064BB2945B43}"/>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dirty="0"/>
              <a:t>Klicka för att lägga till rubrik</a:t>
            </a:r>
          </a:p>
        </p:txBody>
      </p:sp>
      <p:sp>
        <p:nvSpPr>
          <p:cNvPr id="15" name="Frihandsfigur 14">
            <a:extLst>
              <a:ext uri="{FF2B5EF4-FFF2-40B4-BE49-F238E27FC236}">
                <a16:creationId xmlns:a16="http://schemas.microsoft.com/office/drawing/2014/main" id="{7D6E51E2-D90A-D326-CE84-26EA969690C3}"/>
              </a:ext>
              <a:ext uri="{C183D7F6-B498-43B3-948B-1728B52AA6E4}">
                <adec:decorative xmlns:adec="http://schemas.microsoft.com/office/drawing/2017/decorative" val="1"/>
              </a:ext>
            </a:extLst>
          </p:cNvPr>
          <p:cNvSpPr/>
          <p:nvPr userDrawn="1"/>
        </p:nvSpPr>
        <p:spPr>
          <a:xfrm flipV="1">
            <a:off x="389518" y="1781464"/>
            <a:ext cx="6408000" cy="4699390"/>
          </a:xfrm>
          <a:custGeom>
            <a:avLst/>
            <a:gdLst>
              <a:gd name="connsiteX0" fmla="*/ 0 w 6408000"/>
              <a:gd name="connsiteY0" fmla="*/ 4699390 h 4699390"/>
              <a:gd name="connsiteX1" fmla="*/ 6408000 w 6408000"/>
              <a:gd name="connsiteY1" fmla="*/ 4699390 h 4699390"/>
              <a:gd name="connsiteX2" fmla="*/ 6408000 w 6408000"/>
              <a:gd name="connsiteY2" fmla="*/ 2493054 h 4699390"/>
              <a:gd name="connsiteX3" fmla="*/ 6408000 w 6408000"/>
              <a:gd name="connsiteY3" fmla="*/ 1033913 h 4699390"/>
              <a:gd name="connsiteX4" fmla="*/ 5374087 w 6408000"/>
              <a:gd name="connsiteY4" fmla="*/ 0 h 4699390"/>
              <a:gd name="connsiteX5" fmla="*/ 0 w 6408000"/>
              <a:gd name="connsiteY5" fmla="*/ 0 h 4699390"/>
              <a:gd name="connsiteX6" fmla="*/ 0 w 6408000"/>
              <a:gd name="connsiteY6" fmla="*/ 24930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08000" h="4699390">
                <a:moveTo>
                  <a:pt x="0" y="4699390"/>
                </a:moveTo>
                <a:lnTo>
                  <a:pt x="6408000" y="4699390"/>
                </a:lnTo>
                <a:lnTo>
                  <a:pt x="6408000" y="2493054"/>
                </a:lnTo>
                <a:lnTo>
                  <a:pt x="6408000" y="1033913"/>
                </a:lnTo>
                <a:cubicBezTo>
                  <a:pt x="6408000" y="462899"/>
                  <a:pt x="5945101" y="0"/>
                  <a:pt x="5374087" y="0"/>
                </a:cubicBezTo>
                <a:lnTo>
                  <a:pt x="0" y="0"/>
                </a:lnTo>
                <a:lnTo>
                  <a:pt x="0" y="2493054"/>
                </a:lnTo>
                <a:close/>
              </a:path>
            </a:pathLst>
          </a:custGeom>
          <a:solidFill>
            <a:srgbClr val="F7BBD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7" name="Platshållare för innehåll 13">
            <a:extLst>
              <a:ext uri="{FF2B5EF4-FFF2-40B4-BE49-F238E27FC236}">
                <a16:creationId xmlns:a16="http://schemas.microsoft.com/office/drawing/2014/main" id="{EDA2AC8D-7139-1E47-D883-C37A91989735}"/>
              </a:ext>
            </a:extLst>
          </p:cNvPr>
          <p:cNvSpPr>
            <a:spLocks noGrp="1"/>
          </p:cNvSpPr>
          <p:nvPr>
            <p:ph sz="quarter" idx="17" hasCustomPrompt="1"/>
          </p:nvPr>
        </p:nvSpPr>
        <p:spPr>
          <a:xfrm>
            <a:off x="1098000" y="2289600"/>
            <a:ext cx="5004000" cy="3311526"/>
          </a:xfrm>
        </p:spPr>
        <p:txBody>
          <a:bodyPr/>
          <a:lstStyle/>
          <a:p>
            <a:pPr lvl="0"/>
            <a:r>
              <a:rPr lang="sv-SE" noProof="0" dirty="0"/>
              <a:t>Skriv text här</a:t>
            </a:r>
          </a:p>
          <a:p>
            <a:pPr lvl="1"/>
            <a:r>
              <a:rPr lang="sv-SE" noProof="0" dirty="0"/>
              <a:t>Skriv text här</a:t>
            </a:r>
          </a:p>
          <a:p>
            <a:pPr lvl="2"/>
            <a:r>
              <a:rPr lang="sv-SE" noProof="0" dirty="0"/>
              <a:t>Skriv text här</a:t>
            </a:r>
          </a:p>
        </p:txBody>
      </p:sp>
      <p:sp>
        <p:nvSpPr>
          <p:cNvPr id="13" name="Platshållare för bild 12">
            <a:extLst>
              <a:ext uri="{FF2B5EF4-FFF2-40B4-BE49-F238E27FC236}">
                <a16:creationId xmlns:a16="http://schemas.microsoft.com/office/drawing/2014/main" id="{61CF9D42-9EBA-F194-A977-9236958C4AEF}"/>
              </a:ext>
            </a:extLst>
          </p:cNvPr>
          <p:cNvSpPr>
            <a:spLocks noGrp="1"/>
          </p:cNvSpPr>
          <p:nvPr>
            <p:ph type="pic" sz="quarter" idx="20"/>
          </p:nvPr>
        </p:nvSpPr>
        <p:spPr>
          <a:xfrm>
            <a:off x="6797517" y="1781175"/>
            <a:ext cx="5003957" cy="4699000"/>
          </a:xfrm>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chemeClr val="bg1">
              <a:lumMod val="95000"/>
            </a:schemeClr>
          </a:solidFill>
        </p:spPr>
        <p:txBody>
          <a:bodyPr wrap="square" lIns="288000" tIns="468000" rIns="612000">
            <a:noAutofit/>
          </a:bodyPr>
          <a:lstStyle>
            <a:lvl1pPr marL="0" indent="0">
              <a:buFontTx/>
              <a:buNone/>
              <a:defRPr/>
            </a:lvl1pPr>
          </a:lstStyle>
          <a:p>
            <a:r>
              <a:rPr lang="sv-SE"/>
              <a:t>Klicka på ikonen för att lägga till en bild</a:t>
            </a:r>
            <a:endParaRPr lang="sv-SE" dirty="0"/>
          </a:p>
        </p:txBody>
      </p:sp>
      <p:sp>
        <p:nvSpPr>
          <p:cNvPr id="4" name="Platshållare för datum 8">
            <a:extLst>
              <a:ext uri="{FF2B5EF4-FFF2-40B4-BE49-F238E27FC236}">
                <a16:creationId xmlns:a16="http://schemas.microsoft.com/office/drawing/2014/main" id="{6A68F426-1C5F-0711-6383-2CA02BF3D5B1}"/>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2025-02-27</a:t>
            </a:fld>
            <a:endParaRPr lang="sv-SE"/>
          </a:p>
        </p:txBody>
      </p:sp>
      <p:sp>
        <p:nvSpPr>
          <p:cNvPr id="6" name="Platshållare för sidfot 3">
            <a:extLst>
              <a:ext uri="{FF2B5EF4-FFF2-40B4-BE49-F238E27FC236}">
                <a16:creationId xmlns:a16="http://schemas.microsoft.com/office/drawing/2014/main" id="{1F0A451C-1B10-0646-B9D7-74DCB23845D0}"/>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767684990"/>
      </p:ext>
    </p:extLst>
  </p:cSld>
  <p:clrMapOvr>
    <a:masterClrMapping/>
  </p:clrMapOvr>
  <p:extLst>
    <p:ext uri="{DCECCB84-F9BA-43D5-87BE-67443E8EF086}">
      <p15:sldGuideLst xmlns:p15="http://schemas.microsoft.com/office/powerpoint/2012/main">
        <p15:guide id="1" orient="horz" pos="1434">
          <p15:clr>
            <a:srgbClr val="FBAE40"/>
          </p15:clr>
        </p15:guide>
        <p15:guide id="2" pos="688">
          <p15:clr>
            <a:srgbClr val="FBAE40"/>
          </p15:clr>
        </p15:guide>
        <p15:guide id="3" orient="horz" pos="73">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dirty="0"/>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dirty="0"/>
              <a:t>Skriv text här</a:t>
            </a:r>
          </a:p>
          <a:p>
            <a:pPr lvl="1"/>
            <a:r>
              <a:rPr lang="sv-SE" dirty="0"/>
              <a:t>Skriv text här</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dirty="0"/>
              <a:t>Skriv text här</a:t>
            </a:r>
          </a:p>
          <a:p>
            <a:pPr lvl="1"/>
            <a:r>
              <a:rPr lang="sv-SE" dirty="0"/>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388800" y="3429000"/>
            <a:ext cx="11412537" cy="3051175"/>
          </a:xfrm>
          <a:solidFill>
            <a:schemeClr val="bg1">
              <a:lumMod val="95000"/>
            </a:schemeClr>
          </a:solidFill>
        </p:spPr>
        <p:txBody>
          <a:bodyPr lIns="2808000" tIns="540000"/>
          <a:lstStyle>
            <a:lvl1pPr marL="0" indent="0">
              <a:buFontTx/>
              <a:buNone/>
              <a:defRPr/>
            </a:lvl1pPr>
          </a:lstStyle>
          <a:p>
            <a:pPr lvl="0"/>
            <a:r>
              <a:rPr lang="sv-SE" dirty="0"/>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2025-02-27</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964751930"/>
      </p:ext>
    </p:extLst>
  </p:cSld>
  <p:clrMapOvr>
    <a:masterClrMapping/>
  </p:clrMapOvr>
  <p:extLst>
    <p:ext uri="{DCECCB84-F9BA-43D5-87BE-67443E8EF086}">
      <p15:sldGuideLst xmlns:p15="http://schemas.microsoft.com/office/powerpoint/2012/main">
        <p15:guide id="1" orient="horz" pos="1321">
          <p15:clr>
            <a:srgbClr val="FBAE40"/>
          </p15:clr>
        </p15:guide>
        <p15:guide id="3" pos="688">
          <p15:clr>
            <a:srgbClr val="FBAE40"/>
          </p15:clr>
        </p15:guide>
        <p15:guide id="4" orient="horz" pos="414">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dirty="0"/>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dirty="0"/>
              <a:t>Skriv text här</a:t>
            </a:r>
          </a:p>
          <a:p>
            <a:pPr lvl="1"/>
            <a:r>
              <a:rPr lang="sv-SE" dirty="0"/>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1096620" y="3429000"/>
            <a:ext cx="4776787" cy="3051175"/>
          </a:xfrm>
          <a:solidFill>
            <a:schemeClr val="bg1">
              <a:lumMod val="95000"/>
            </a:schemeClr>
          </a:solidFill>
        </p:spPr>
        <p:txBody>
          <a:bodyPr lIns="216000" tIns="180000"/>
          <a:lstStyle>
            <a:lvl1pPr marL="0" indent="0">
              <a:buFontTx/>
              <a:buNone/>
              <a:defRPr/>
            </a:lvl1pPr>
          </a:lstStyle>
          <a:p>
            <a:pPr lvl="0"/>
            <a:r>
              <a:rPr lang="sv-SE" dirty="0"/>
              <a:t>Klicka på en ikon för att lägga till innehåll</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dirty="0"/>
              <a:t>Skriv text här</a:t>
            </a:r>
          </a:p>
          <a:p>
            <a:pPr lvl="1"/>
            <a:r>
              <a:rPr lang="sv-SE" dirty="0"/>
              <a:t>Skriv text här</a:t>
            </a:r>
          </a:p>
        </p:txBody>
      </p:sp>
      <p:sp>
        <p:nvSpPr>
          <p:cNvPr id="5" name="Platshållare för innehåll 10">
            <a:extLst>
              <a:ext uri="{FF2B5EF4-FFF2-40B4-BE49-F238E27FC236}">
                <a16:creationId xmlns:a16="http://schemas.microsoft.com/office/drawing/2014/main" id="{DDC121DB-0C79-5D9A-022E-0A8CA4FB648D}"/>
              </a:ext>
            </a:extLst>
          </p:cNvPr>
          <p:cNvSpPr>
            <a:spLocks noGrp="1"/>
          </p:cNvSpPr>
          <p:nvPr>
            <p:ph sz="quarter" idx="28" hasCustomPrompt="1"/>
          </p:nvPr>
        </p:nvSpPr>
        <p:spPr>
          <a:xfrm>
            <a:off x="6368531" y="3429000"/>
            <a:ext cx="4776787" cy="3051175"/>
          </a:xfrm>
          <a:solidFill>
            <a:schemeClr val="bg1">
              <a:lumMod val="95000"/>
            </a:schemeClr>
          </a:solidFill>
        </p:spPr>
        <p:txBody>
          <a:bodyPr lIns="216000" tIns="180000"/>
          <a:lstStyle>
            <a:lvl1pPr marL="0" indent="0">
              <a:buFontTx/>
              <a:buNone/>
              <a:defRPr/>
            </a:lvl1pPr>
          </a:lstStyle>
          <a:p>
            <a:pPr lvl="0"/>
            <a:r>
              <a:rPr lang="sv-SE" dirty="0"/>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2025-02-27</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972558694"/>
      </p:ext>
    </p:extLst>
  </p:cSld>
  <p:clrMapOvr>
    <a:masterClrMapping/>
  </p:clrMapOvr>
  <p:extLst>
    <p:ext uri="{DCECCB84-F9BA-43D5-87BE-67443E8EF086}">
      <p15:sldGuideLst xmlns:p15="http://schemas.microsoft.com/office/powerpoint/2012/main">
        <p15:guide id="1" orient="horz" pos="1321">
          <p15:clr>
            <a:srgbClr val="FBAE40"/>
          </p15:clr>
        </p15:guide>
        <p15:guide id="3" pos="688">
          <p15:clr>
            <a:srgbClr val="FBAE40"/>
          </p15:clr>
        </p15:guide>
        <p15:guide id="4" orient="horz" pos="414">
          <p15:clr>
            <a:srgbClr val="FBAE40"/>
          </p15:clr>
        </p15:guide>
        <p15:guide id="5" pos="402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lIns="144000" tIns="144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2025-02-27</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769226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chemeClr val="accent1"/>
          </a:solidFill>
        </p:spPr>
        <p:txBody>
          <a:bodyPr wrap="square" lIns="360000" tIns="180000" rIns="360000" bIns="180000" anchor="ctr" anchorCtr="0">
            <a:noAutofit/>
          </a:bodyPr>
          <a:lstStyle>
            <a:lvl1pPr marL="0" indent="0" algn="l">
              <a:buFontTx/>
              <a:buNone/>
              <a:defRPr sz="3300" b="0">
                <a:solidFill>
                  <a:schemeClr val="bg1"/>
                </a:solidFill>
              </a:defRPr>
            </a:lvl1pPr>
          </a:lstStyle>
          <a:p>
            <a:pPr lvl="0"/>
            <a:r>
              <a:rPr lang="sv-SE" dirty="0"/>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2025-02-27</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469432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rgbClr val="F7BBD0"/>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dirty="0"/>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2025-02-27</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1905674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rgbClr val="D1C4E9"/>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dirty="0"/>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2025-02-27</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6699266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a:xfrm>
            <a:off x="10901364" y="136525"/>
            <a:ext cx="900071" cy="141687"/>
          </a:xfrm>
        </p:spPr>
        <p:txBody>
          <a:bodyPr/>
          <a:lstStyle/>
          <a:p>
            <a:fld id="{DA185498-67B0-4A0B-8455-9A803E3F2EDA}" type="datetime1">
              <a:rPr lang="sv-SE" smtClean="0"/>
              <a:t>2025-02-27</a:t>
            </a:fld>
            <a:endParaRPr lang="sv-SE" dirty="0"/>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8004220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F6BD57B1-FF3A-4A75-8128-4AFE16604E80}" type="datetime1">
              <a:rPr lang="sv-SE" smtClean="0"/>
              <a:t>2025-02-27</a:t>
            </a:fld>
            <a:endParaRPr lang="sv-SE" dirty="0"/>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dirty="0"/>
              <a:t>Ange rubrik för tillgänglighet</a:t>
            </a:r>
          </a:p>
        </p:txBody>
      </p:sp>
      <p:pic>
        <p:nvPicPr>
          <p:cNvPr id="4" name="Logo" descr="Logotyp Västra Götalandsregionen">
            <a:extLst>
              <a:ext uri="{FF2B5EF4-FFF2-40B4-BE49-F238E27FC236}">
                <a16:creationId xmlns:a16="http://schemas.microsoft.com/office/drawing/2014/main" id="{42697743-9DAC-94BC-2C4F-FF0484264222}"/>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3525520" y="2813866"/>
            <a:ext cx="5170857" cy="921539"/>
          </a:xfrm>
          <a:prstGeom prst="rect">
            <a:avLst/>
          </a:prstGeom>
        </p:spPr>
      </p:pic>
    </p:spTree>
    <p:extLst>
      <p:ext uri="{BB962C8B-B14F-4D97-AF65-F5344CB8AC3E}">
        <p14:creationId xmlns:p14="http://schemas.microsoft.com/office/powerpoint/2010/main" val="4924050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8" name="Rektangel: ett hörn rundat 8">
            <a:extLst>
              <a:ext uri="{FF2B5EF4-FFF2-40B4-BE49-F238E27FC236}">
                <a16:creationId xmlns:a16="http://schemas.microsoft.com/office/drawing/2014/main" id="{F7A2F3AF-A7F1-9416-5F97-03314F7E417D}"/>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a:xfrm>
            <a:off x="10901364" y="136525"/>
            <a:ext cx="900071" cy="141687"/>
          </a:xfrm>
        </p:spPr>
        <p:txBody>
          <a:bodyPr/>
          <a:lstStyle/>
          <a:p>
            <a:fld id="{4D03C71D-D98B-401F-B2CF-6FD4D048E9D2}" type="datetime1">
              <a:rPr lang="sv-SE" smtClean="0"/>
              <a:t>2025-02-27</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dirty="0"/>
              <a:t>Ange rubrik för tillgänglighet</a:t>
            </a:r>
            <a:endParaRPr lang="en-GB" dirty="0"/>
          </a:p>
        </p:txBody>
      </p:sp>
      <p:pic>
        <p:nvPicPr>
          <p:cNvPr id="4" name="Logo" descr="Logotyp Västra Götalandsregionen">
            <a:extLst>
              <a:ext uri="{FF2B5EF4-FFF2-40B4-BE49-F238E27FC236}">
                <a16:creationId xmlns:a16="http://schemas.microsoft.com/office/drawing/2014/main" id="{3084B2C6-FDAB-8038-F2B9-1494EC0573F9}"/>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525520" y="2813866"/>
            <a:ext cx="5170858" cy="921539"/>
          </a:xfrm>
          <a:prstGeom prst="rect">
            <a:avLst/>
          </a:prstGeom>
        </p:spPr>
      </p:pic>
    </p:spTree>
    <p:extLst>
      <p:ext uri="{BB962C8B-B14F-4D97-AF65-F5344CB8AC3E}">
        <p14:creationId xmlns:p14="http://schemas.microsoft.com/office/powerpoint/2010/main" val="4252726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bild, två logotyper">
    <p:spTree>
      <p:nvGrpSpPr>
        <p:cNvPr id="1" name=""/>
        <p:cNvGrpSpPr/>
        <p:nvPr/>
      </p:nvGrpSpPr>
      <p:grpSpPr>
        <a:xfrm>
          <a:off x="0" y="0"/>
          <a:ext cx="0" cy="0"/>
          <a:chOff x="0" y="0"/>
          <a:chExt cx="0" cy="0"/>
        </a:xfrm>
      </p:grpSpPr>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6" cy="2387600"/>
          </a:xfr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endParaRPr lang="sv-SE" dirty="0">
              <a:solidFill>
                <a:schemeClr val="bg1"/>
              </a:solidFill>
            </a:endParaRP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19E49B6E-96DA-4186-8F39-3AB022B7993C}" type="datetime1">
              <a:rPr lang="sv-SE" smtClean="0"/>
              <a:t>2025-02-27</a:t>
            </a:fld>
            <a:endParaRPr lang="sv-SE" dirty="0"/>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dirty="0"/>
          </a:p>
        </p:txBody>
      </p:sp>
      <p:sp>
        <p:nvSpPr>
          <p:cNvPr id="33" name="Freeform: Shape 32">
            <a:extLst>
              <a:ext uri="{FF2B5EF4-FFF2-40B4-BE49-F238E27FC236}">
                <a16:creationId xmlns:a16="http://schemas.microsoft.com/office/drawing/2014/main" id="{E421D8C7-7AE4-75A7-E72D-F2CCD5EBD1ED}"/>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F7BBD0"/>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7135AF6C-31B5-EC1B-7596-331AF27159CA}"/>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3214743A-6966-8ED7-BA34-E45A379E030F}"/>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54E9228D-01FE-98B4-466F-CE9B90DF9F7D}"/>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F7BBD0"/>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CF49D3A-C0A5-C9B4-8C10-96910B5DF584}"/>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AEC35D31-9856-2B82-F7AD-68F4A6BA881A}"/>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F7BBD0"/>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DA18A8B-463B-9AD0-703D-FA911578B30D}"/>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C169603-4E21-C187-1A1D-38882F9232D3}"/>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3C689E11-9A3D-1637-E77F-534FB0A76DBA}"/>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
        <p:nvSpPr>
          <p:cNvPr id="5" name="Platshållare för bild 5">
            <a:extLst>
              <a:ext uri="{FF2B5EF4-FFF2-40B4-BE49-F238E27FC236}">
                <a16:creationId xmlns:a16="http://schemas.microsoft.com/office/drawing/2014/main" id="{4261226B-560D-B909-DF95-A5178F9E77D8}"/>
              </a:ext>
            </a:extLst>
          </p:cNvPr>
          <p:cNvSpPr>
            <a:spLocks noGrp="1"/>
          </p:cNvSpPr>
          <p:nvPr>
            <p:ph type="pic" sz="quarter" idx="17" hasCustomPrompt="1"/>
          </p:nvPr>
        </p:nvSpPr>
        <p:spPr>
          <a:xfrm>
            <a:off x="4761570" y="5675314"/>
            <a:ext cx="2312087" cy="802698"/>
          </a:xfrm>
        </p:spPr>
        <p:txBody>
          <a:bodyPr lIns="0" anchor="t" anchorCtr="0"/>
          <a:lstStyle>
            <a:lvl1pPr marL="0" indent="0">
              <a:lnSpc>
                <a:spcPts val="1720"/>
              </a:lnSpc>
              <a:spcBef>
                <a:spcPts val="1000"/>
              </a:spcBef>
              <a:buFontTx/>
              <a:buNone/>
              <a:defRPr sz="1400"/>
            </a:lvl1pPr>
          </a:lstStyle>
          <a:p>
            <a:r>
              <a:rPr lang="sv-SE"/>
              <a:t>Klicka för att lägga till en logotyp</a:t>
            </a:r>
          </a:p>
        </p:txBody>
      </p:sp>
    </p:spTree>
    <p:extLst>
      <p:ext uri="{BB962C8B-B14F-4D97-AF65-F5344CB8AC3E}">
        <p14:creationId xmlns:p14="http://schemas.microsoft.com/office/powerpoint/2010/main" val="1343091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Rubrik och innehåll">
    <p:spTree>
      <p:nvGrpSpPr>
        <p:cNvPr id="1" name=""/>
        <p:cNvGrpSpPr/>
        <p:nvPr/>
      </p:nvGrpSpPr>
      <p:grpSpPr>
        <a:xfrm>
          <a:off x="0" y="0"/>
          <a:ext cx="0" cy="0"/>
          <a:chOff x="0" y="0"/>
          <a:chExt cx="0" cy="0"/>
        </a:xfrm>
      </p:grpSpPr>
      <p:grpSp>
        <p:nvGrpSpPr>
          <p:cNvPr id="13" name="Graphic 4">
            <a:extLst>
              <a:ext uri="{FF2B5EF4-FFF2-40B4-BE49-F238E27FC236}">
                <a16:creationId xmlns:a16="http://schemas.microsoft.com/office/drawing/2014/main" id="{162A0E45-E1EA-3009-8278-84D059CF6FCE}"/>
              </a:ext>
            </a:extLst>
          </p:cNvPr>
          <p:cNvGrpSpPr>
            <a:grpSpLocks noChangeAspect="1"/>
          </p:cNvGrpSpPr>
          <p:nvPr/>
        </p:nvGrpSpPr>
        <p:grpSpPr>
          <a:xfrm>
            <a:off x="10373521" y="393108"/>
            <a:ext cx="1427973" cy="6091200"/>
            <a:chOff x="10371140" y="380999"/>
            <a:chExt cx="1439144" cy="6138849"/>
          </a:xfrm>
        </p:grpSpPr>
        <p:sp>
          <p:nvSpPr>
            <p:cNvPr id="15" name="Freeform: Shape 14">
              <a:extLst>
                <a:ext uri="{FF2B5EF4-FFF2-40B4-BE49-F238E27FC236}">
                  <a16:creationId xmlns:a16="http://schemas.microsoft.com/office/drawing/2014/main" id="{FBA227F0-F87F-B1E9-946E-B0BDB414627D}"/>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C54C73C6-9503-842F-1121-D23FB73C8F02}"/>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7751422-DED5-3AD2-D9AD-FF0A483F29C4}"/>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F7BBD0"/>
            </a:solidFill>
            <a:ln w="17009" cap="flat">
              <a:noFill/>
              <a:prstDash val="solid"/>
              <a:miter/>
            </a:ln>
          </p:spPr>
          <p:txBody>
            <a:bodyPr rtlCol="0" anchor="ctr"/>
            <a:lstStyle/>
            <a:p>
              <a:endParaRPr lang="en-US" dirty="0"/>
            </a:p>
          </p:txBody>
        </p:sp>
      </p:grpSp>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dirty="0"/>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2025-02-27</a:t>
            </a:fld>
            <a:endParaRPr lang="sv-SE" dirty="0"/>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dirty="0"/>
          </a:p>
        </p:txBody>
      </p:sp>
    </p:spTree>
    <p:extLst>
      <p:ext uri="{BB962C8B-B14F-4D97-AF65-F5344CB8AC3E}">
        <p14:creationId xmlns:p14="http://schemas.microsoft.com/office/powerpoint/2010/main" val="2054511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dirty="0"/>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a:xfrm>
            <a:off x="10901364" y="136525"/>
            <a:ext cx="900071" cy="141687"/>
          </a:xfrm>
        </p:spPr>
        <p:txBody>
          <a:bodyPr/>
          <a:lstStyle/>
          <a:p>
            <a:fld id="{F7FC82E9-E70A-41D0-BC52-9CE4D8B0E8A6}" type="datetime1">
              <a:rPr lang="sv-SE" smtClean="0"/>
              <a:t>2025-02-27</a:t>
            </a:fld>
            <a:endParaRPr lang="sv-SE" dirty="0"/>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dirty="0"/>
          </a:p>
        </p:txBody>
      </p:sp>
      <p:grpSp>
        <p:nvGrpSpPr>
          <p:cNvPr id="3" name="Graphic 4">
            <a:extLst>
              <a:ext uri="{FF2B5EF4-FFF2-40B4-BE49-F238E27FC236}">
                <a16:creationId xmlns:a16="http://schemas.microsoft.com/office/drawing/2014/main" id="{07F1C480-42B9-765B-ACFA-B1528C1BCE6A}"/>
              </a:ext>
            </a:extLst>
          </p:cNvPr>
          <p:cNvGrpSpPr>
            <a:grpSpLocks noChangeAspect="1"/>
          </p:cNvGrpSpPr>
          <p:nvPr userDrawn="1"/>
        </p:nvGrpSpPr>
        <p:grpSpPr>
          <a:xfrm>
            <a:off x="10373521" y="393108"/>
            <a:ext cx="1427973" cy="6091200"/>
            <a:chOff x="10371140" y="380999"/>
            <a:chExt cx="1439144" cy="6138849"/>
          </a:xfrm>
        </p:grpSpPr>
        <p:sp>
          <p:nvSpPr>
            <p:cNvPr id="4" name="Freeform: Shape 3">
              <a:extLst>
                <a:ext uri="{FF2B5EF4-FFF2-40B4-BE49-F238E27FC236}">
                  <a16:creationId xmlns:a16="http://schemas.microsoft.com/office/drawing/2014/main" id="{96561E72-BEFB-A269-7175-1BA85901BF6D}"/>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9107C565-01FD-65F8-ABC0-DB18CF630B50}"/>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F1BDEA75-2263-56D7-5206-740AB4CC4B4E}"/>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F7BBD0"/>
            </a:solidFill>
            <a:ln w="17009" cap="flat">
              <a:noFill/>
              <a:prstDash val="solid"/>
              <a:miter/>
            </a:ln>
          </p:spPr>
          <p:txBody>
            <a:bodyPr rtlCol="0" anchor="ctr"/>
            <a:lstStyle/>
            <a:p>
              <a:endParaRPr lang="en-US" dirty="0"/>
            </a:p>
          </p:txBody>
        </p:sp>
      </p:gr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9802252" cy="1047750"/>
          </a:xfrm>
          <a:prstGeom prst="rect">
            <a:avLst/>
          </a:prstGeom>
        </p:spPr>
        <p:txBody>
          <a:bodyPr anchor="t" anchorCtr="0"/>
          <a:lstStyle>
            <a:lvl1pPr>
              <a:defRPr/>
            </a:lvl1pPr>
          </a:lstStyle>
          <a:p>
            <a:r>
              <a:rPr lang="sv-SE" dirty="0"/>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9802252"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2025-02-27</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912875978"/>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dirty="0"/>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2025-02-27</a:t>
            </a:fld>
            <a:endParaRPr lang="sv-SE" dirty="0"/>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dirty="0"/>
          </a:p>
        </p:txBody>
      </p:sp>
    </p:spTree>
    <p:extLst>
      <p:ext uri="{BB962C8B-B14F-4D97-AF65-F5344CB8AC3E}">
        <p14:creationId xmlns:p14="http://schemas.microsoft.com/office/powerpoint/2010/main" val="3143030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Rubrik, innehåll och bild">
    <p:spTree>
      <p:nvGrpSpPr>
        <p:cNvPr id="1" name=""/>
        <p:cNvGrpSpPr/>
        <p:nvPr/>
      </p:nvGrpSpPr>
      <p:grpSpPr>
        <a:xfrm>
          <a:off x="0" y="0"/>
          <a:ext cx="0" cy="0"/>
          <a:chOff x="0" y="0"/>
          <a:chExt cx="0" cy="0"/>
        </a:xfrm>
      </p:grpSpPr>
      <p:sp>
        <p:nvSpPr>
          <p:cNvPr id="55" name="Rubrik 1">
            <a:extLst>
              <a:ext uri="{FF2B5EF4-FFF2-40B4-BE49-F238E27FC236}">
                <a16:creationId xmlns:a16="http://schemas.microsoft.com/office/drawing/2014/main" id="{64F625B8-A7A1-7BE0-9DF8-7E7FE117E041}"/>
              </a:ext>
            </a:extLst>
          </p:cNvPr>
          <p:cNvSpPr>
            <a:spLocks noGrp="1"/>
          </p:cNvSpPr>
          <p:nvPr>
            <p:ph type="title" hasCustomPrompt="1"/>
          </p:nvPr>
        </p:nvSpPr>
        <p:spPr>
          <a:xfrm>
            <a:off x="1096622" y="666000"/>
            <a:ext cx="7200000" cy="1047750"/>
          </a:xfrm>
          <a:prstGeom prst="rect">
            <a:avLst/>
          </a:prstGeom>
        </p:spPr>
        <p:txBody>
          <a:bodyPr anchor="b" anchorCtr="0"/>
          <a:lstStyle>
            <a:lvl1pPr>
              <a:defRPr sz="3500" b="1"/>
            </a:lvl1pPr>
          </a:lstStyle>
          <a:p>
            <a:r>
              <a:rPr lang="sv-SE" dirty="0"/>
              <a:t>Rubrik</a:t>
            </a:r>
          </a:p>
        </p:txBody>
      </p:sp>
      <p:sp>
        <p:nvSpPr>
          <p:cNvPr id="49" name="Platshållare för text 5">
            <a:extLst>
              <a:ext uri="{FF2B5EF4-FFF2-40B4-BE49-F238E27FC236}">
                <a16:creationId xmlns:a16="http://schemas.microsoft.com/office/drawing/2014/main" id="{F162ADE3-0956-372F-C6D3-F1068347B53D}"/>
              </a:ext>
            </a:extLst>
          </p:cNvPr>
          <p:cNvSpPr>
            <a:spLocks noGrp="1"/>
          </p:cNvSpPr>
          <p:nvPr>
            <p:ph type="body" idx="26"/>
          </p:nvPr>
        </p:nvSpPr>
        <p:spPr>
          <a:xfrm>
            <a:off x="1096621" y="2098800"/>
            <a:ext cx="7200000" cy="3922588"/>
          </a:xfrm>
        </p:spPr>
        <p:txBody>
          <a:bodyPr/>
          <a:lstStyle/>
          <a:p>
            <a:pPr lvl="0"/>
            <a:r>
              <a:rPr lang="sv-SE"/>
              <a:t>Klicka här för att ändra format på bakgrundstexten</a:t>
            </a:r>
          </a:p>
        </p:txBody>
      </p:sp>
      <p:sp>
        <p:nvSpPr>
          <p:cNvPr id="39" name="Platshållare för bild 38">
            <a:extLst>
              <a:ext uri="{FF2B5EF4-FFF2-40B4-BE49-F238E27FC236}">
                <a16:creationId xmlns:a16="http://schemas.microsoft.com/office/drawing/2014/main" id="{187C5245-8B47-F402-0727-52A9F0502798}"/>
              </a:ext>
            </a:extLst>
          </p:cNvPr>
          <p:cNvSpPr>
            <a:spLocks noGrp="1"/>
          </p:cNvSpPr>
          <p:nvPr>
            <p:ph type="pic" sz="quarter" idx="16"/>
          </p:nvPr>
        </p:nvSpPr>
        <p:spPr>
          <a:xfrm>
            <a:off x="8943034" y="385199"/>
            <a:ext cx="2858400" cy="3045601"/>
          </a:xfrm>
          <a:custGeom>
            <a:avLst/>
            <a:gdLst>
              <a:gd name="connsiteX0" fmla="*/ 0 w 2858400"/>
              <a:gd name="connsiteY0" fmla="*/ 0 h 3045601"/>
              <a:gd name="connsiteX1" fmla="*/ 582742 w 2858400"/>
              <a:gd name="connsiteY1" fmla="*/ 0 h 3045601"/>
              <a:gd name="connsiteX2" fmla="*/ 2275658 w 2858400"/>
              <a:gd name="connsiteY2" fmla="*/ 0 h 3045601"/>
              <a:gd name="connsiteX3" fmla="*/ 2858400 w 2858400"/>
              <a:gd name="connsiteY3" fmla="*/ 0 h 3045601"/>
              <a:gd name="connsiteX4" fmla="*/ 2858400 w 2858400"/>
              <a:gd name="connsiteY4" fmla="*/ 582742 h 3045601"/>
              <a:gd name="connsiteX5" fmla="*/ 2858400 w 2858400"/>
              <a:gd name="connsiteY5" fmla="*/ 2347609 h 3045601"/>
              <a:gd name="connsiteX6" fmla="*/ 2858400 w 2858400"/>
              <a:gd name="connsiteY6" fmla="*/ 2462858 h 3045601"/>
              <a:gd name="connsiteX7" fmla="*/ 2858399 w 2858400"/>
              <a:gd name="connsiteY7" fmla="*/ 2462868 h 3045601"/>
              <a:gd name="connsiteX8" fmla="*/ 2858399 w 2858400"/>
              <a:gd name="connsiteY8" fmla="*/ 3045601 h 3045601"/>
              <a:gd name="connsiteX9" fmla="*/ 1042628 w 2858400"/>
              <a:gd name="connsiteY9" fmla="*/ 3045601 h 3045601"/>
              <a:gd name="connsiteX10" fmla="*/ 1042628 w 2858400"/>
              <a:gd name="connsiteY10" fmla="*/ 3045600 h 3045601"/>
              <a:gd name="connsiteX11" fmla="*/ 582742 w 2858400"/>
              <a:gd name="connsiteY11" fmla="*/ 3045600 h 3045601"/>
              <a:gd name="connsiteX12" fmla="*/ 0 w 2858400"/>
              <a:gd name="connsiteY12" fmla="*/ 2462858 h 3045601"/>
              <a:gd name="connsiteX13" fmla="*/ 0 w 2858400"/>
              <a:gd name="connsiteY13" fmla="*/ 2347609 h 3045601"/>
              <a:gd name="connsiteX14" fmla="*/ 0 w 2858400"/>
              <a:gd name="connsiteY14" fmla="*/ 582742 h 304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58400" h="3045601">
                <a:moveTo>
                  <a:pt x="0" y="0"/>
                </a:moveTo>
                <a:lnTo>
                  <a:pt x="582742" y="0"/>
                </a:lnTo>
                <a:lnTo>
                  <a:pt x="2275658" y="0"/>
                </a:lnTo>
                <a:lnTo>
                  <a:pt x="2858400" y="0"/>
                </a:lnTo>
                <a:lnTo>
                  <a:pt x="2858400" y="582742"/>
                </a:lnTo>
                <a:lnTo>
                  <a:pt x="2858400" y="2347609"/>
                </a:lnTo>
                <a:lnTo>
                  <a:pt x="2858400" y="2462858"/>
                </a:lnTo>
                <a:lnTo>
                  <a:pt x="2858399" y="2462868"/>
                </a:lnTo>
                <a:lnTo>
                  <a:pt x="2858399" y="3045601"/>
                </a:lnTo>
                <a:lnTo>
                  <a:pt x="1042628" y="3045601"/>
                </a:lnTo>
                <a:lnTo>
                  <a:pt x="1042628" y="3045600"/>
                </a:lnTo>
                <a:lnTo>
                  <a:pt x="582742" y="3045600"/>
                </a:lnTo>
                <a:cubicBezTo>
                  <a:pt x="260902" y="3045600"/>
                  <a:pt x="0" y="2784698"/>
                  <a:pt x="0" y="2462858"/>
                </a:cubicBezTo>
                <a:lnTo>
                  <a:pt x="0" y="2347609"/>
                </a:lnTo>
                <a:lnTo>
                  <a:pt x="0" y="582742"/>
                </a:lnTo>
                <a:close/>
              </a:path>
            </a:pathLst>
          </a:custGeom>
          <a:solidFill>
            <a:srgbClr val="F7BBD0"/>
          </a:solidFill>
        </p:spPr>
        <p:txBody>
          <a:bodyPr wrap="square" lIns="108000" tIns="72000">
            <a:noAutofit/>
          </a:bodyPr>
          <a:lstStyle>
            <a:lvl1pPr marL="0" indent="0">
              <a:buFontTx/>
              <a:buNone/>
              <a:defRPr sz="2000"/>
            </a:lvl1pPr>
          </a:lstStyle>
          <a:p>
            <a:r>
              <a:rPr lang="sv-SE"/>
              <a:t>Klicka på ikonen för att lägga till en bild</a:t>
            </a:r>
            <a:endParaRPr lang="sv-SE" dirty="0"/>
          </a:p>
        </p:txBody>
      </p:sp>
      <p:sp>
        <p:nvSpPr>
          <p:cNvPr id="44" name="Platshållare för bild 43">
            <a:extLst>
              <a:ext uri="{FF2B5EF4-FFF2-40B4-BE49-F238E27FC236}">
                <a16:creationId xmlns:a16="http://schemas.microsoft.com/office/drawing/2014/main" id="{457125D0-9A9D-2671-96B2-99317F8C6E91}"/>
              </a:ext>
            </a:extLst>
          </p:cNvPr>
          <p:cNvSpPr>
            <a:spLocks noGrp="1"/>
          </p:cNvSpPr>
          <p:nvPr>
            <p:ph type="pic" sz="quarter" idx="24"/>
          </p:nvPr>
        </p:nvSpPr>
        <p:spPr>
          <a:xfrm>
            <a:off x="8943035" y="3429736"/>
            <a:ext cx="2858400" cy="3045600"/>
          </a:xfrm>
          <a:custGeom>
            <a:avLst/>
            <a:gdLst>
              <a:gd name="connsiteX0" fmla="*/ 582742 w 2858400"/>
              <a:gd name="connsiteY0" fmla="*/ 0 h 3045600"/>
              <a:gd name="connsiteX1" fmla="*/ 795936 w 2858400"/>
              <a:gd name="connsiteY1" fmla="*/ 0 h 3045600"/>
              <a:gd name="connsiteX2" fmla="*/ 2275658 w 2858400"/>
              <a:gd name="connsiteY2" fmla="*/ 0 h 3045600"/>
              <a:gd name="connsiteX3" fmla="*/ 2858400 w 2858400"/>
              <a:gd name="connsiteY3" fmla="*/ 0 h 3045600"/>
              <a:gd name="connsiteX4" fmla="*/ 2858400 w 2858400"/>
              <a:gd name="connsiteY4" fmla="*/ 582742 h 3045600"/>
              <a:gd name="connsiteX5" fmla="*/ 2858400 w 2858400"/>
              <a:gd name="connsiteY5" fmla="*/ 1100700 h 3045600"/>
              <a:gd name="connsiteX6" fmla="*/ 2858400 w 2858400"/>
              <a:gd name="connsiteY6" fmla="*/ 1944900 h 3045600"/>
              <a:gd name="connsiteX7" fmla="*/ 2858400 w 2858400"/>
              <a:gd name="connsiteY7" fmla="*/ 2462858 h 3045600"/>
              <a:gd name="connsiteX8" fmla="*/ 2858400 w 2858400"/>
              <a:gd name="connsiteY8" fmla="*/ 3045600 h 3045600"/>
              <a:gd name="connsiteX9" fmla="*/ 2275658 w 2858400"/>
              <a:gd name="connsiteY9" fmla="*/ 3045600 h 3045600"/>
              <a:gd name="connsiteX10" fmla="*/ 582742 w 2858400"/>
              <a:gd name="connsiteY10" fmla="*/ 3045600 h 3045600"/>
              <a:gd name="connsiteX11" fmla="*/ 0 w 2858400"/>
              <a:gd name="connsiteY11" fmla="*/ 3045600 h 3045600"/>
              <a:gd name="connsiteX12" fmla="*/ 0 w 2858400"/>
              <a:gd name="connsiteY12" fmla="*/ 2462858 h 3045600"/>
              <a:gd name="connsiteX13" fmla="*/ 0 w 2858400"/>
              <a:gd name="connsiteY13" fmla="*/ 1100700 h 3045600"/>
              <a:gd name="connsiteX14" fmla="*/ 0 w 2858400"/>
              <a:gd name="connsiteY14" fmla="*/ 582742 h 3045600"/>
              <a:gd name="connsiteX15" fmla="*/ 582742 w 2858400"/>
              <a:gd name="connsiteY15" fmla="*/ 0 h 304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58400" h="3045600">
                <a:moveTo>
                  <a:pt x="582742" y="0"/>
                </a:moveTo>
                <a:lnTo>
                  <a:pt x="795936" y="0"/>
                </a:lnTo>
                <a:lnTo>
                  <a:pt x="2275658" y="0"/>
                </a:lnTo>
                <a:lnTo>
                  <a:pt x="2858400" y="0"/>
                </a:lnTo>
                <a:lnTo>
                  <a:pt x="2858400" y="582742"/>
                </a:lnTo>
                <a:lnTo>
                  <a:pt x="2858400" y="1100700"/>
                </a:lnTo>
                <a:lnTo>
                  <a:pt x="2858400" y="1944900"/>
                </a:lnTo>
                <a:lnTo>
                  <a:pt x="2858400" y="2462858"/>
                </a:lnTo>
                <a:lnTo>
                  <a:pt x="2858400" y="3045600"/>
                </a:lnTo>
                <a:lnTo>
                  <a:pt x="2275658" y="3045600"/>
                </a:lnTo>
                <a:lnTo>
                  <a:pt x="582742" y="3045600"/>
                </a:lnTo>
                <a:lnTo>
                  <a:pt x="0" y="3045600"/>
                </a:lnTo>
                <a:lnTo>
                  <a:pt x="0" y="2462858"/>
                </a:lnTo>
                <a:lnTo>
                  <a:pt x="0" y="1100700"/>
                </a:lnTo>
                <a:lnTo>
                  <a:pt x="0" y="582742"/>
                </a:lnTo>
                <a:cubicBezTo>
                  <a:pt x="0" y="260902"/>
                  <a:pt x="260902" y="0"/>
                  <a:pt x="582742" y="0"/>
                </a:cubicBezTo>
                <a:close/>
              </a:path>
            </a:pathLst>
          </a:custGeom>
          <a:solidFill>
            <a:schemeClr val="accent2"/>
          </a:solidFill>
        </p:spPr>
        <p:txBody>
          <a:bodyPr wrap="square" lIns="108000" tIns="72000">
            <a:noAutofit/>
          </a:bodyPr>
          <a:lstStyle>
            <a:lvl1pPr marL="0" indent="0">
              <a:buFontTx/>
              <a:buNone/>
              <a:defRPr sz="2000"/>
            </a:lvl1pPr>
          </a:lstStyle>
          <a:p>
            <a:r>
              <a:rPr lang="sv-SE"/>
              <a:t>Klicka på ikonen för att lägga till en bild</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2025-02-27</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888382851"/>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Rubrik, innehåll och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5760000" cy="1047750"/>
          </a:xfrm>
          <a:prstGeom prst="rect">
            <a:avLst/>
          </a:prstGeom>
        </p:spPr>
        <p:txBody>
          <a:bodyPr anchor="t" anchorCtr="0"/>
          <a:lstStyle>
            <a:lvl1pPr>
              <a:defRPr/>
            </a:lvl1pPr>
          </a:lstStyle>
          <a:p>
            <a:r>
              <a:rPr lang="sv-SE" dirty="0"/>
              <a:t>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5757509"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17" name="Platshållare för bild 16">
            <a:extLst>
              <a:ext uri="{FF2B5EF4-FFF2-40B4-BE49-F238E27FC236}">
                <a16:creationId xmlns:a16="http://schemas.microsoft.com/office/drawing/2014/main" id="{105C1370-15B7-AC02-005A-AB507144F062}"/>
              </a:ext>
            </a:extLst>
          </p:cNvPr>
          <p:cNvSpPr>
            <a:spLocks noGrp="1"/>
          </p:cNvSpPr>
          <p:nvPr>
            <p:ph type="pic" sz="quarter" idx="27"/>
          </p:nvPr>
        </p:nvSpPr>
        <p:spPr>
          <a:xfrm>
            <a:off x="7513833" y="385197"/>
            <a:ext cx="4287600" cy="4536000"/>
          </a:xfrm>
          <a:custGeom>
            <a:avLst/>
            <a:gdLst>
              <a:gd name="connsiteX0" fmla="*/ 0 w 4287600"/>
              <a:gd name="connsiteY0" fmla="*/ 0 h 4536000"/>
              <a:gd name="connsiteX1" fmla="*/ 603951 w 4287600"/>
              <a:gd name="connsiteY1" fmla="*/ 0 h 4536000"/>
              <a:gd name="connsiteX2" fmla="*/ 1212476 w 4287600"/>
              <a:gd name="connsiteY2" fmla="*/ 0 h 4536000"/>
              <a:gd name="connsiteX3" fmla="*/ 3683649 w 4287600"/>
              <a:gd name="connsiteY3" fmla="*/ 0 h 4536000"/>
              <a:gd name="connsiteX4" fmla="*/ 4287599 w 4287600"/>
              <a:gd name="connsiteY4" fmla="*/ 0 h 4536000"/>
              <a:gd name="connsiteX5" fmla="*/ 4287600 w 4287600"/>
              <a:gd name="connsiteY5" fmla="*/ 0 h 4536000"/>
              <a:gd name="connsiteX6" fmla="*/ 4287600 w 4287600"/>
              <a:gd name="connsiteY6" fmla="*/ 603951 h 4536000"/>
              <a:gd name="connsiteX7" fmla="*/ 4287600 w 4287600"/>
              <a:gd name="connsiteY7" fmla="*/ 3362714 h 4536000"/>
              <a:gd name="connsiteX8" fmla="*/ 4287600 w 4287600"/>
              <a:gd name="connsiteY8" fmla="*/ 3932049 h 4536000"/>
              <a:gd name="connsiteX9" fmla="*/ 4287599 w 4287600"/>
              <a:gd name="connsiteY9" fmla="*/ 3932059 h 4536000"/>
              <a:gd name="connsiteX10" fmla="*/ 4287599 w 4287600"/>
              <a:gd name="connsiteY10" fmla="*/ 4536000 h 4536000"/>
              <a:gd name="connsiteX11" fmla="*/ 3683649 w 4287600"/>
              <a:gd name="connsiteY11" fmla="*/ 4536000 h 4536000"/>
              <a:gd name="connsiteX12" fmla="*/ 1212476 w 4287600"/>
              <a:gd name="connsiteY12" fmla="*/ 4536000 h 4536000"/>
              <a:gd name="connsiteX13" fmla="*/ 603951 w 4287600"/>
              <a:gd name="connsiteY13" fmla="*/ 4536000 h 4536000"/>
              <a:gd name="connsiteX14" fmla="*/ 0 w 4287600"/>
              <a:gd name="connsiteY14" fmla="*/ 3932049 h 4536000"/>
              <a:gd name="connsiteX15" fmla="*/ 0 w 4287600"/>
              <a:gd name="connsiteY15" fmla="*/ 3362714 h 4536000"/>
              <a:gd name="connsiteX16" fmla="*/ 0 w 4287600"/>
              <a:gd name="connsiteY16" fmla="*/ 603951 h 453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87600" h="4536000">
                <a:moveTo>
                  <a:pt x="0" y="0"/>
                </a:moveTo>
                <a:lnTo>
                  <a:pt x="603951" y="0"/>
                </a:lnTo>
                <a:lnTo>
                  <a:pt x="1212476" y="0"/>
                </a:lnTo>
                <a:lnTo>
                  <a:pt x="3683649" y="0"/>
                </a:lnTo>
                <a:lnTo>
                  <a:pt x="4287599" y="0"/>
                </a:lnTo>
                <a:lnTo>
                  <a:pt x="4287600" y="0"/>
                </a:lnTo>
                <a:lnTo>
                  <a:pt x="4287600" y="603951"/>
                </a:lnTo>
                <a:lnTo>
                  <a:pt x="4287600" y="3362714"/>
                </a:lnTo>
                <a:lnTo>
                  <a:pt x="4287600" y="3932049"/>
                </a:lnTo>
                <a:lnTo>
                  <a:pt x="4287599" y="3932059"/>
                </a:lnTo>
                <a:lnTo>
                  <a:pt x="4287599" y="4536000"/>
                </a:lnTo>
                <a:lnTo>
                  <a:pt x="3683649" y="4536000"/>
                </a:lnTo>
                <a:lnTo>
                  <a:pt x="1212476" y="4536000"/>
                </a:lnTo>
                <a:lnTo>
                  <a:pt x="603951" y="4536000"/>
                </a:lnTo>
                <a:cubicBezTo>
                  <a:pt x="270398" y="4536000"/>
                  <a:pt x="0" y="4265602"/>
                  <a:pt x="0" y="3932049"/>
                </a:cubicBezTo>
                <a:lnTo>
                  <a:pt x="0" y="3362714"/>
                </a:lnTo>
                <a:lnTo>
                  <a:pt x="0" y="603951"/>
                </a:lnTo>
                <a:close/>
              </a:path>
            </a:pathLst>
          </a:custGeom>
          <a:solidFill>
            <a:srgbClr val="F7BBD0"/>
          </a:solidFill>
        </p:spPr>
        <p:txBody>
          <a:bodyPr wrap="square" lIns="144000" tIns="108000">
            <a:noAutofit/>
          </a:bodyPr>
          <a:lstStyle>
            <a:lvl1pPr marL="0" indent="0">
              <a:buFontTx/>
              <a:buNone/>
              <a:defRPr sz="2000"/>
            </a:lvl1pPr>
          </a:lstStyle>
          <a:p>
            <a:r>
              <a:rPr lang="sv-SE"/>
              <a:t>Klicka på ikonen för att lägga till en bild</a:t>
            </a:r>
            <a:endParaRPr lang="sv-SE" dirty="0"/>
          </a:p>
        </p:txBody>
      </p:sp>
      <p:sp>
        <p:nvSpPr>
          <p:cNvPr id="28" name="Frihandsfigur 1">
            <a:extLst>
              <a:ext uri="{FF2B5EF4-FFF2-40B4-BE49-F238E27FC236}">
                <a16:creationId xmlns:a16="http://schemas.microsoft.com/office/drawing/2014/main" id="{16CBC3DE-3F59-07F4-0A63-FD475D0A55CD}"/>
              </a:ext>
              <a:ext uri="{C183D7F6-B498-43B3-948B-1728B52AA6E4}">
                <adec:decorative xmlns:adec="http://schemas.microsoft.com/office/drawing/2017/decorative" val="1"/>
              </a:ext>
            </a:extLst>
          </p:cNvPr>
          <p:cNvSpPr/>
          <p:nvPr userDrawn="1"/>
        </p:nvSpPr>
        <p:spPr>
          <a:xfrm>
            <a:off x="7513832" y="4921196"/>
            <a:ext cx="4287600" cy="1555200"/>
          </a:xfrm>
          <a:custGeom>
            <a:avLst/>
            <a:gdLst>
              <a:gd name="connsiteX0" fmla="*/ 567181 w 4287600"/>
              <a:gd name="connsiteY0" fmla="*/ 0 h 1555200"/>
              <a:gd name="connsiteX1" fmla="*/ 1713733 w 4287600"/>
              <a:gd name="connsiteY1" fmla="*/ 0 h 1555200"/>
              <a:gd name="connsiteX2" fmla="*/ 3720419 w 4287600"/>
              <a:gd name="connsiteY2" fmla="*/ 0 h 1555200"/>
              <a:gd name="connsiteX3" fmla="*/ 4287600 w 4287600"/>
              <a:gd name="connsiteY3" fmla="*/ 0 h 1555200"/>
              <a:gd name="connsiteX4" fmla="*/ 4287600 w 4287600"/>
              <a:gd name="connsiteY4" fmla="*/ 567181 h 1555200"/>
              <a:gd name="connsiteX5" fmla="*/ 4287600 w 4287600"/>
              <a:gd name="connsiteY5" fmla="*/ 988019 h 1555200"/>
              <a:gd name="connsiteX6" fmla="*/ 4287600 w 4287600"/>
              <a:gd name="connsiteY6" fmla="*/ 1555200 h 1555200"/>
              <a:gd name="connsiteX7" fmla="*/ 3720419 w 4287600"/>
              <a:gd name="connsiteY7" fmla="*/ 1555200 h 1555200"/>
              <a:gd name="connsiteX8" fmla="*/ 1713733 w 4287600"/>
              <a:gd name="connsiteY8" fmla="*/ 1555200 h 1555200"/>
              <a:gd name="connsiteX9" fmla="*/ 567181 w 4287600"/>
              <a:gd name="connsiteY9" fmla="*/ 1555200 h 1555200"/>
              <a:gd name="connsiteX10" fmla="*/ 567171 w 4287600"/>
              <a:gd name="connsiteY10" fmla="*/ 1555199 h 1555200"/>
              <a:gd name="connsiteX11" fmla="*/ 0 w 4287600"/>
              <a:gd name="connsiteY11" fmla="*/ 1555199 h 1555200"/>
              <a:gd name="connsiteX12" fmla="*/ 0 w 4287600"/>
              <a:gd name="connsiteY12" fmla="*/ 988019 h 1555200"/>
              <a:gd name="connsiteX13" fmla="*/ 0 w 4287600"/>
              <a:gd name="connsiteY13" fmla="*/ 711958 h 1555200"/>
              <a:gd name="connsiteX14" fmla="*/ 0 w 4287600"/>
              <a:gd name="connsiteY14" fmla="*/ 567181 h 1555200"/>
              <a:gd name="connsiteX15" fmla="*/ 567181 w 4287600"/>
              <a:gd name="connsiteY15" fmla="*/ 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87600" h="1555200">
                <a:moveTo>
                  <a:pt x="567181" y="0"/>
                </a:moveTo>
                <a:lnTo>
                  <a:pt x="1713733" y="0"/>
                </a:lnTo>
                <a:lnTo>
                  <a:pt x="3720419" y="0"/>
                </a:lnTo>
                <a:lnTo>
                  <a:pt x="4287600" y="0"/>
                </a:lnTo>
                <a:lnTo>
                  <a:pt x="4287600" y="567181"/>
                </a:lnTo>
                <a:lnTo>
                  <a:pt x="4287600" y="988019"/>
                </a:lnTo>
                <a:lnTo>
                  <a:pt x="4287600" y="1555200"/>
                </a:lnTo>
                <a:lnTo>
                  <a:pt x="3720419" y="1555200"/>
                </a:lnTo>
                <a:lnTo>
                  <a:pt x="1713733" y="1555200"/>
                </a:lnTo>
                <a:lnTo>
                  <a:pt x="567181" y="1555200"/>
                </a:lnTo>
                <a:lnTo>
                  <a:pt x="567171" y="1555199"/>
                </a:lnTo>
                <a:lnTo>
                  <a:pt x="0" y="1555199"/>
                </a:lnTo>
                <a:lnTo>
                  <a:pt x="0" y="988019"/>
                </a:lnTo>
                <a:lnTo>
                  <a:pt x="0" y="711958"/>
                </a:lnTo>
                <a:lnTo>
                  <a:pt x="0" y="567181"/>
                </a:lnTo>
                <a:cubicBezTo>
                  <a:pt x="0" y="253936"/>
                  <a:pt x="253936" y="0"/>
                  <a:pt x="56718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2025-02-27</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078889667"/>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414">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dirty="0"/>
              <a:t>Skriv text här</a:t>
            </a:r>
          </a:p>
          <a:p>
            <a:pPr lvl="1"/>
            <a:r>
              <a:rPr lang="sv-SE" dirty="0"/>
              <a:t>Skriv text här</a:t>
            </a:r>
          </a:p>
          <a:p>
            <a:pPr lvl="2"/>
            <a:r>
              <a:rPr lang="sv-SE" dirty="0"/>
              <a:t>Nivå tre</a:t>
            </a:r>
          </a:p>
          <a:p>
            <a:pPr lvl="3"/>
            <a:r>
              <a:rPr lang="sv-SE" dirty="0"/>
              <a:t>Nivå fyra</a:t>
            </a:r>
          </a:p>
          <a:p>
            <a:pPr lvl="4"/>
            <a:r>
              <a:rPr lang="sv-SE" dirty="0"/>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2025-02-27</a:t>
            </a:fld>
            <a:endParaRPr lang="sv-SE" dirty="0"/>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dirty="0"/>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63" r:id="rId3"/>
    <p:sldLayoutId id="2147483650" r:id="rId4"/>
    <p:sldLayoutId id="2147483654" r:id="rId5"/>
    <p:sldLayoutId id="2147483664" r:id="rId6"/>
    <p:sldLayoutId id="2147483652" r:id="rId7"/>
    <p:sldLayoutId id="2147483665" r:id="rId8"/>
    <p:sldLayoutId id="2147483666" r:id="rId9"/>
    <p:sldLayoutId id="2147483667" r:id="rId10"/>
    <p:sldLayoutId id="2147483668" r:id="rId11"/>
    <p:sldLayoutId id="2147483669" r:id="rId12"/>
    <p:sldLayoutId id="2147483670" r:id="rId13"/>
    <p:sldLayoutId id="2147483671" r:id="rId14"/>
    <p:sldLayoutId id="2147483651" r:id="rId15"/>
    <p:sldLayoutId id="2147483672" r:id="rId16"/>
    <p:sldLayoutId id="2147483673" r:id="rId17"/>
    <p:sldLayoutId id="2147483674" r:id="rId18"/>
    <p:sldLayoutId id="2147483675" r:id="rId19"/>
    <p:sldLayoutId id="2147483682" r:id="rId20"/>
    <p:sldLayoutId id="2147483676" r:id="rId21"/>
    <p:sldLayoutId id="2147483677" r:id="rId22"/>
    <p:sldLayoutId id="2147483678" r:id="rId23"/>
    <p:sldLayoutId id="2147483679" r:id="rId24"/>
    <p:sldLayoutId id="2147483680" r:id="rId25"/>
    <p:sldLayoutId id="2147483681" r:id="rId26"/>
    <p:sldLayoutId id="2147483655" r:id="rId27"/>
    <p:sldLayoutId id="2147483659" r:id="rId28"/>
    <p:sldLayoutId id="2147483660" r:id="rId29"/>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8" Type="http://schemas.openxmlformats.org/officeDocument/2006/relationships/hyperlink" Target="https://mellanarkiv-offentlig.vgregion.se/alfresco/s/archive/stream/public/v1/source/available/sofia/ssn14971-1865200826-48/surrogate/Rutin%20vid%20kr%C3%A4nkning%20mot%20patient%20och%20n%C3%A4rst%C3%A5ende%202.pdf" TargetMode="External"/><Relationship Id="rId3" Type="http://schemas.openxmlformats.org/officeDocument/2006/relationships/hyperlink" Target="https://mellanarkiv-offentlig.vgregion.se/alfresco/s/archive/stream/public/v1/source/available/sofia/rs8630-1138324516-24/surrogate/Rutin%20Kr%c3%a4nkande%20s%c3%a4rbehandling%2c%20trakasserier%20och%20sexuella%20trakasserier.pdf" TargetMode="External"/><Relationship Id="rId7" Type="http://schemas.openxmlformats.org/officeDocument/2006/relationships/hyperlink" Target="https://mellanarkiv-offentlig.vgregion.se/alfresco/s/archive/stream/public/v1/source/available/sofia/rs8630-1138324516-27/surrogate/Hantera%20kr%c3%a4nkningar%20fr%c3%a5n%20patient%20eller%20n%c3%a4rst%c3%a5ende.pdf" TargetMode="External"/><Relationship Id="rId2" Type="http://schemas.openxmlformats.org/officeDocument/2006/relationships/notesSlide" Target="../notesSlides/notesSlide14.xml"/><Relationship Id="rId1" Type="http://schemas.openxmlformats.org/officeDocument/2006/relationships/slideLayout" Target="../slideLayouts/slideLayout15.xml"/><Relationship Id="rId6" Type="http://schemas.openxmlformats.org/officeDocument/2006/relationships/hyperlink" Target="https://mellanarkiv-offentlig.vgregion.se/alfresco/s/archive/stream/public/v1/source/available/sofia/rs8630-1138324516-33/surrogate/Likabehandlingsarbete.pdf" TargetMode="External"/><Relationship Id="rId5" Type="http://schemas.openxmlformats.org/officeDocument/2006/relationships/hyperlink" Target="https://mellanarkiv-offentlig.vgregion.se/alfresco/s/archive/stream/public/v1/source/available/sofia/rs8630-1138324516-119/surrogate/V%C3%A4stra%20G%C3%B6talandsregionens%20medarbetarpolicy.pdf" TargetMode="External"/><Relationship Id="rId4" Type="http://schemas.openxmlformats.org/officeDocument/2006/relationships/hyperlink" Target="https://www.vgregion.se/ov/guide-for-halso-och-arbetsmiljoarbete/guider/krankande-sarbehandling-trakasserier-och-sexuella-trakasserier-osa/"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2682935-037C-1B48-252A-2C4384F8E76A}"/>
              </a:ext>
            </a:extLst>
          </p:cNvPr>
          <p:cNvSpPr>
            <a:spLocks noGrp="1"/>
          </p:cNvSpPr>
          <p:nvPr>
            <p:ph type="ctrTitle"/>
          </p:nvPr>
        </p:nvSpPr>
        <p:spPr/>
        <p:txBody>
          <a:bodyPr/>
          <a:lstStyle/>
          <a:p>
            <a:r>
              <a:rPr lang="sv-SE" dirty="0"/>
              <a:t>Kränkande särbehandling, trakasserier och sexuella trakasserier</a:t>
            </a:r>
          </a:p>
        </p:txBody>
      </p:sp>
      <p:sp>
        <p:nvSpPr>
          <p:cNvPr id="3" name="Underrubrik 2">
            <a:extLst>
              <a:ext uri="{FF2B5EF4-FFF2-40B4-BE49-F238E27FC236}">
                <a16:creationId xmlns:a16="http://schemas.microsoft.com/office/drawing/2014/main" id="{AB5A16BD-0E19-84E8-8D16-0DCDCD128498}"/>
              </a:ext>
            </a:extLst>
          </p:cNvPr>
          <p:cNvSpPr>
            <a:spLocks noGrp="1"/>
          </p:cNvSpPr>
          <p:nvPr>
            <p:ph type="subTitle" idx="1"/>
          </p:nvPr>
        </p:nvSpPr>
        <p:spPr/>
        <p:txBody>
          <a:bodyPr/>
          <a:lstStyle/>
          <a:p>
            <a:r>
              <a:rPr lang="sv-SE" dirty="0"/>
              <a:t>Information om rutin till APT/APM</a:t>
            </a:r>
          </a:p>
        </p:txBody>
      </p:sp>
      <p:sp>
        <p:nvSpPr>
          <p:cNvPr id="4" name="Platshållare för datum 3">
            <a:extLst>
              <a:ext uri="{FF2B5EF4-FFF2-40B4-BE49-F238E27FC236}">
                <a16:creationId xmlns:a16="http://schemas.microsoft.com/office/drawing/2014/main" id="{DFFCC592-A088-A291-91EF-F07B323002EA}"/>
              </a:ext>
            </a:extLst>
          </p:cNvPr>
          <p:cNvSpPr>
            <a:spLocks noGrp="1"/>
          </p:cNvSpPr>
          <p:nvPr>
            <p:ph type="dt" sz="half" idx="10"/>
          </p:nvPr>
        </p:nvSpPr>
        <p:spPr/>
        <p:txBody>
          <a:bodyPr/>
          <a:lstStyle/>
          <a:p>
            <a:endParaRPr lang="sv-SE" dirty="0"/>
          </a:p>
        </p:txBody>
      </p:sp>
    </p:spTree>
    <p:extLst>
      <p:ext uri="{BB962C8B-B14F-4D97-AF65-F5344CB8AC3E}">
        <p14:creationId xmlns:p14="http://schemas.microsoft.com/office/powerpoint/2010/main" val="10295113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35B16D5-3835-1EF0-1278-BD6613D69D31}"/>
              </a:ext>
            </a:extLst>
          </p:cNvPr>
          <p:cNvSpPr>
            <a:spLocks noGrp="1"/>
          </p:cNvSpPr>
          <p:nvPr>
            <p:ph type="title"/>
          </p:nvPr>
        </p:nvSpPr>
        <p:spPr>
          <a:xfrm>
            <a:off x="1100667" y="425716"/>
            <a:ext cx="5436320" cy="1047750"/>
          </a:xfrm>
        </p:spPr>
        <p:txBody>
          <a:bodyPr anchor="b">
            <a:normAutofit fontScale="90000"/>
          </a:bodyPr>
          <a:lstStyle/>
          <a:p>
            <a:pPr>
              <a:lnSpc>
                <a:spcPct val="100000"/>
              </a:lnSpc>
            </a:pPr>
            <a:r>
              <a:rPr lang="sv-SE" dirty="0"/>
              <a:t>Om du upplever att en arbetskamrat behandlas illa</a:t>
            </a:r>
          </a:p>
        </p:txBody>
      </p:sp>
      <p:sp>
        <p:nvSpPr>
          <p:cNvPr id="3" name="Platshållare för innehåll 2">
            <a:extLst>
              <a:ext uri="{FF2B5EF4-FFF2-40B4-BE49-F238E27FC236}">
                <a16:creationId xmlns:a16="http://schemas.microsoft.com/office/drawing/2014/main" id="{C8302AB6-69A9-FDC4-6DCF-51D30C13D1F7}"/>
              </a:ext>
            </a:extLst>
          </p:cNvPr>
          <p:cNvSpPr>
            <a:spLocks noGrp="1"/>
          </p:cNvSpPr>
          <p:nvPr>
            <p:ph sz="quarter" idx="14"/>
          </p:nvPr>
        </p:nvSpPr>
        <p:spPr>
          <a:xfrm>
            <a:off x="1092200" y="2113722"/>
            <a:ext cx="5003800" cy="3756990"/>
          </a:xfrm>
        </p:spPr>
        <p:txBody>
          <a:bodyPr wrap="square">
            <a:normAutofit lnSpcReduction="10000"/>
          </a:bodyPr>
          <a:lstStyle/>
          <a:p>
            <a:pPr marL="342900" indent="-342900">
              <a:buFont typeface="Arial" panose="020B0604020202020204" pitchFamily="34" charset="0"/>
              <a:buChar char="•"/>
            </a:pPr>
            <a:r>
              <a:rPr lang="sv-SE" sz="1800" dirty="0"/>
              <a:t>Prata med den som är utsatt. Säg att du ser vad som händer.</a:t>
            </a:r>
          </a:p>
          <a:p>
            <a:pPr marL="342900" indent="-342900">
              <a:buFont typeface="Arial" panose="020B0604020202020204" pitchFamily="34" charset="0"/>
              <a:buChar char="•"/>
            </a:pPr>
            <a:r>
              <a:rPr lang="sv-SE" sz="1800" dirty="0"/>
              <a:t>Visa att den som är utsatt inte är ensam. Säg ifrån och visa att du inte tycker det är okej.</a:t>
            </a:r>
          </a:p>
          <a:p>
            <a:pPr marL="342900" indent="-342900">
              <a:buFont typeface="Arial" panose="020B0604020202020204" pitchFamily="34" charset="0"/>
              <a:buChar char="•"/>
            </a:pPr>
            <a:r>
              <a:rPr lang="sv-SE" sz="1800" dirty="0"/>
              <a:t>Berätta för chefen.</a:t>
            </a:r>
          </a:p>
          <a:p>
            <a:pPr marL="342900" indent="-342900">
              <a:buFont typeface="Arial" panose="020B0604020202020204" pitchFamily="34" charset="0"/>
              <a:buChar char="•"/>
            </a:pPr>
            <a:r>
              <a:rPr lang="sv-SE" sz="1800" dirty="0"/>
              <a:t>Om du inte kan gå till din närmaste chef vänd dig till chefens chef, facklig representant, HR eller någon annan i organisationen.</a:t>
            </a:r>
          </a:p>
          <a:p>
            <a:pPr>
              <a:lnSpc>
                <a:spcPct val="120000"/>
              </a:lnSpc>
            </a:pPr>
            <a:endParaRPr lang="sv-SE" sz="1700" dirty="0"/>
          </a:p>
        </p:txBody>
      </p:sp>
      <p:pic>
        <p:nvPicPr>
          <p:cNvPr id="4" name="Bildobjekt 3">
            <a:extLst>
              <a:ext uri="{FF2B5EF4-FFF2-40B4-BE49-F238E27FC236}">
                <a16:creationId xmlns:a16="http://schemas.microsoft.com/office/drawing/2014/main" id="{F822F52A-74D9-0B30-F8FC-BA0AA355D7FD}"/>
              </a:ext>
            </a:extLst>
          </p:cNvPr>
          <p:cNvPicPr>
            <a:picLocks noChangeAspect="1"/>
          </p:cNvPicPr>
          <p:nvPr/>
        </p:nvPicPr>
        <p:blipFill>
          <a:blip r:embed="rId3"/>
          <a:srcRect l="31588" r="13586" b="-2"/>
          <a:stretch/>
        </p:blipFill>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noFill/>
        </p:spPr>
      </p:pic>
      <p:sp>
        <p:nvSpPr>
          <p:cNvPr id="9" name="Date Placeholder 4">
            <a:extLst>
              <a:ext uri="{FF2B5EF4-FFF2-40B4-BE49-F238E27FC236}">
                <a16:creationId xmlns:a16="http://schemas.microsoft.com/office/drawing/2014/main" id="{34D9D23D-980E-490B-B7F1-140F4EE52C89}"/>
              </a:ext>
            </a:extLst>
          </p:cNvPr>
          <p:cNvSpPr>
            <a:spLocks noGrp="1"/>
          </p:cNvSpPr>
          <p:nvPr>
            <p:ph type="dt" sz="half" idx="15"/>
          </p:nvPr>
        </p:nvSpPr>
        <p:spPr>
          <a:xfrm>
            <a:off x="10901364" y="136525"/>
            <a:ext cx="900071" cy="141687"/>
          </a:xfrm>
        </p:spPr>
        <p:txBody>
          <a:bodyPr/>
          <a:lstStyle/>
          <a:p>
            <a:pPr>
              <a:spcAft>
                <a:spcPts val="600"/>
              </a:spcAft>
            </a:pPr>
            <a:fld id="{B0743B6B-FC1D-4E5C-878B-68715B5874CD}" type="datetime1">
              <a:rPr lang="sv-SE" smtClean="0"/>
              <a:pPr>
                <a:spcAft>
                  <a:spcPts val="600"/>
                </a:spcAft>
              </a:pPr>
              <a:t>2025-02-27</a:t>
            </a:fld>
            <a:endParaRPr lang="sv-SE"/>
          </a:p>
        </p:txBody>
      </p:sp>
    </p:spTree>
    <p:extLst>
      <p:ext uri="{BB962C8B-B14F-4D97-AF65-F5344CB8AC3E}">
        <p14:creationId xmlns:p14="http://schemas.microsoft.com/office/powerpoint/2010/main" val="1817829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FD4C26C-9BCB-9B50-F73B-FD25418ED77E}"/>
              </a:ext>
            </a:extLst>
          </p:cNvPr>
          <p:cNvSpPr>
            <a:spLocks noGrp="1"/>
          </p:cNvSpPr>
          <p:nvPr>
            <p:ph type="title"/>
          </p:nvPr>
        </p:nvSpPr>
        <p:spPr>
          <a:xfrm>
            <a:off x="1100667" y="425716"/>
            <a:ext cx="4995333" cy="1047750"/>
          </a:xfrm>
        </p:spPr>
        <p:txBody>
          <a:bodyPr anchor="b">
            <a:normAutofit/>
          </a:bodyPr>
          <a:lstStyle/>
          <a:p>
            <a:pPr>
              <a:lnSpc>
                <a:spcPct val="100000"/>
              </a:lnSpc>
            </a:pPr>
            <a:r>
              <a:rPr lang="sv-SE"/>
              <a:t>Anmälan eller annan dokumentation</a:t>
            </a:r>
          </a:p>
        </p:txBody>
      </p:sp>
      <p:sp>
        <p:nvSpPr>
          <p:cNvPr id="3" name="Platshållare för innehåll 2">
            <a:extLst>
              <a:ext uri="{FF2B5EF4-FFF2-40B4-BE49-F238E27FC236}">
                <a16:creationId xmlns:a16="http://schemas.microsoft.com/office/drawing/2014/main" id="{34724B8E-310F-A4F8-B6AB-2DFF2F577358}"/>
              </a:ext>
            </a:extLst>
          </p:cNvPr>
          <p:cNvSpPr>
            <a:spLocks noGrp="1"/>
          </p:cNvSpPr>
          <p:nvPr>
            <p:ph sz="quarter" idx="14"/>
          </p:nvPr>
        </p:nvSpPr>
        <p:spPr>
          <a:xfrm>
            <a:off x="1092199" y="2113722"/>
            <a:ext cx="5452291" cy="4221764"/>
          </a:xfrm>
        </p:spPr>
        <p:txBody>
          <a:bodyPr wrap="square">
            <a:normAutofit/>
          </a:bodyPr>
          <a:lstStyle/>
          <a:p>
            <a:pPr marL="342900" indent="-342900">
              <a:lnSpc>
                <a:spcPct val="120000"/>
              </a:lnSpc>
              <a:buFont typeface="Arial" panose="020B0604020202020204" pitchFamily="34" charset="0"/>
              <a:buChar char="•"/>
            </a:pPr>
            <a:r>
              <a:rPr lang="sv-SE" sz="1800" b="1" dirty="0"/>
              <a:t>De handlingar som gjort</a:t>
            </a:r>
            <a:r>
              <a:rPr lang="sv-SE" sz="1800" dirty="0"/>
              <a:t> att medarbetaren upplever sig utsatt kan antingen </a:t>
            </a:r>
            <a:r>
              <a:rPr lang="sv-SE" sz="1800" b="1" dirty="0"/>
              <a:t>dokumenteras av medarbetaren själv med en anmälan </a:t>
            </a:r>
            <a:r>
              <a:rPr lang="sv-SE" sz="1800" dirty="0"/>
              <a:t>eller </a:t>
            </a:r>
            <a:r>
              <a:rPr lang="sv-SE" sz="1800" b="1" dirty="0"/>
              <a:t>dokumenteras av annan person </a:t>
            </a:r>
            <a:r>
              <a:rPr lang="sv-SE" sz="1800" dirty="0"/>
              <a:t>som fått händelsen berättad för sig. </a:t>
            </a:r>
          </a:p>
          <a:p>
            <a:pPr marL="342900" indent="-342900">
              <a:lnSpc>
                <a:spcPct val="120000"/>
              </a:lnSpc>
              <a:buFont typeface="Arial" panose="020B0604020202020204" pitchFamily="34" charset="0"/>
              <a:buChar char="•"/>
            </a:pPr>
            <a:r>
              <a:rPr lang="sv-SE" sz="1800" dirty="0"/>
              <a:t>En anmälan kan </a:t>
            </a:r>
            <a:r>
              <a:rPr lang="sv-SE" sz="1800" b="1" dirty="0"/>
              <a:t>inte vara anonym</a:t>
            </a:r>
            <a:r>
              <a:rPr lang="sv-SE" sz="1800" dirty="0"/>
              <a:t>. </a:t>
            </a:r>
          </a:p>
          <a:p>
            <a:pPr marL="342900" indent="-342900">
              <a:lnSpc>
                <a:spcPct val="120000"/>
              </a:lnSpc>
              <a:buFont typeface="Arial" panose="020B0604020202020204" pitchFamily="34" charset="0"/>
              <a:buChar char="•"/>
            </a:pPr>
            <a:r>
              <a:rPr lang="sv-SE" sz="1800" b="1" dirty="0"/>
              <a:t>HR-chef eller motsvarande fattar beslut </a:t>
            </a:r>
            <a:r>
              <a:rPr lang="sv-SE" sz="1800" dirty="0"/>
              <a:t>om det finns </a:t>
            </a:r>
            <a:r>
              <a:rPr lang="sv-SE" sz="1800" b="1" dirty="0"/>
              <a:t>tillräckligt</a:t>
            </a:r>
            <a:r>
              <a:rPr lang="sv-SE" sz="1800" dirty="0"/>
              <a:t> med underlag för vidare utredning. </a:t>
            </a:r>
          </a:p>
        </p:txBody>
      </p:sp>
      <p:pic>
        <p:nvPicPr>
          <p:cNvPr id="9" name="Platshållare för bild 8" descr="En bild som visar person, Människoansikte, inomhus, klädsel&#10;&#10;Automatiskt genererad beskrivning">
            <a:extLst>
              <a:ext uri="{FF2B5EF4-FFF2-40B4-BE49-F238E27FC236}">
                <a16:creationId xmlns:a16="http://schemas.microsoft.com/office/drawing/2014/main" id="{5535A6C4-8F1B-95FA-EBC4-157841D8A910}"/>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b="-2"/>
          <a:stretch/>
        </p:blipFill>
        <p:spPr>
          <a:xfrm>
            <a:off x="6798481" y="385758"/>
            <a:ext cx="5002954" cy="6091200"/>
          </a:xfrm>
          <a:noFill/>
        </p:spPr>
      </p:pic>
      <p:sp>
        <p:nvSpPr>
          <p:cNvPr id="5" name="Platshållare för datum 4">
            <a:extLst>
              <a:ext uri="{FF2B5EF4-FFF2-40B4-BE49-F238E27FC236}">
                <a16:creationId xmlns:a16="http://schemas.microsoft.com/office/drawing/2014/main" id="{6E13F591-7C69-1BD2-F169-E9B994EA7159}"/>
              </a:ext>
            </a:extLst>
          </p:cNvPr>
          <p:cNvSpPr>
            <a:spLocks noGrp="1"/>
          </p:cNvSpPr>
          <p:nvPr>
            <p:ph type="dt" sz="half" idx="15"/>
          </p:nvPr>
        </p:nvSpPr>
        <p:spPr>
          <a:xfrm>
            <a:off x="10901364" y="136525"/>
            <a:ext cx="900071" cy="141687"/>
          </a:xfrm>
        </p:spPr>
        <p:txBody>
          <a:bodyPr anchor="ctr">
            <a:normAutofit/>
          </a:bodyPr>
          <a:lstStyle/>
          <a:p>
            <a:pPr>
              <a:spcAft>
                <a:spcPts val="600"/>
              </a:spcAft>
            </a:pPr>
            <a:fld id="{B0743B6B-FC1D-4E5C-878B-68715B5874CD}" type="datetime1">
              <a:rPr lang="sv-SE" smtClean="0"/>
              <a:pPr>
                <a:spcAft>
                  <a:spcPts val="600"/>
                </a:spcAft>
              </a:pPr>
              <a:t>2025-02-27</a:t>
            </a:fld>
            <a:endParaRPr lang="sv-SE"/>
          </a:p>
        </p:txBody>
      </p:sp>
    </p:spTree>
    <p:extLst>
      <p:ext uri="{BB962C8B-B14F-4D97-AF65-F5344CB8AC3E}">
        <p14:creationId xmlns:p14="http://schemas.microsoft.com/office/powerpoint/2010/main" val="11042714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397B283-FC7A-4AFF-A177-6021AE965423}"/>
              </a:ext>
            </a:extLst>
          </p:cNvPr>
          <p:cNvSpPr>
            <a:spLocks noGrp="1"/>
          </p:cNvSpPr>
          <p:nvPr>
            <p:ph type="title"/>
          </p:nvPr>
        </p:nvSpPr>
        <p:spPr>
          <a:xfrm>
            <a:off x="1100667" y="425716"/>
            <a:ext cx="8642350" cy="1047750"/>
          </a:xfrm>
        </p:spPr>
        <p:txBody>
          <a:bodyPr anchor="b">
            <a:normAutofit/>
          </a:bodyPr>
          <a:lstStyle/>
          <a:p>
            <a:r>
              <a:rPr lang="sv-SE" dirty="0"/>
              <a:t>Vad händer efter anmälan?</a:t>
            </a:r>
          </a:p>
        </p:txBody>
      </p:sp>
      <p:sp>
        <p:nvSpPr>
          <p:cNvPr id="4" name="Platshållare för datum 3">
            <a:extLst>
              <a:ext uri="{FF2B5EF4-FFF2-40B4-BE49-F238E27FC236}">
                <a16:creationId xmlns:a16="http://schemas.microsoft.com/office/drawing/2014/main" id="{B7933430-89B2-F6BC-8F84-678D2EA25819}"/>
              </a:ext>
            </a:extLst>
          </p:cNvPr>
          <p:cNvSpPr>
            <a:spLocks noGrp="1"/>
          </p:cNvSpPr>
          <p:nvPr>
            <p:ph type="dt" sz="half" idx="14"/>
          </p:nvPr>
        </p:nvSpPr>
        <p:spPr>
          <a:xfrm>
            <a:off x="10901364" y="136525"/>
            <a:ext cx="900071" cy="141687"/>
          </a:xfrm>
        </p:spPr>
        <p:txBody>
          <a:bodyPr anchor="ctr">
            <a:normAutofit/>
          </a:bodyPr>
          <a:lstStyle/>
          <a:p>
            <a:pPr>
              <a:spcAft>
                <a:spcPts val="600"/>
              </a:spcAft>
            </a:pPr>
            <a:fld id="{094EC4B8-68CD-44A3-B172-19A87347D395}" type="datetime1">
              <a:rPr lang="sv-SE" smtClean="0"/>
              <a:pPr>
                <a:spcAft>
                  <a:spcPts val="600"/>
                </a:spcAft>
              </a:pPr>
              <a:t>2025-02-28</a:t>
            </a:fld>
            <a:endParaRPr lang="sv-SE"/>
          </a:p>
        </p:txBody>
      </p:sp>
      <p:graphicFrame>
        <p:nvGraphicFramePr>
          <p:cNvPr id="7" name="Platshållare för innehåll 2">
            <a:extLst>
              <a:ext uri="{FF2B5EF4-FFF2-40B4-BE49-F238E27FC236}">
                <a16:creationId xmlns:a16="http://schemas.microsoft.com/office/drawing/2014/main" id="{81677EB3-962C-A7B4-9553-182CFFEFDE80}"/>
              </a:ext>
            </a:extLst>
          </p:cNvPr>
          <p:cNvGraphicFramePr>
            <a:graphicFrameLocks noGrp="1"/>
          </p:cNvGraphicFramePr>
          <p:nvPr>
            <p:ph sz="quarter" idx="13"/>
            <p:extLst>
              <p:ext uri="{D42A27DB-BD31-4B8C-83A1-F6EECF244321}">
                <p14:modId xmlns:p14="http://schemas.microsoft.com/office/powerpoint/2010/main" val="3387411217"/>
              </p:ext>
            </p:extLst>
          </p:nvPr>
        </p:nvGraphicFramePr>
        <p:xfrm>
          <a:off x="1092200" y="2113722"/>
          <a:ext cx="8650817" cy="33115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306425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2DB19DA-43B9-E109-CDD9-7872A26085B0}"/>
              </a:ext>
            </a:extLst>
          </p:cNvPr>
          <p:cNvSpPr>
            <a:spLocks noGrp="1"/>
          </p:cNvSpPr>
          <p:nvPr>
            <p:ph type="title"/>
          </p:nvPr>
        </p:nvSpPr>
        <p:spPr>
          <a:xfrm>
            <a:off x="1097554" y="921600"/>
            <a:ext cx="10046304" cy="1047750"/>
          </a:xfrm>
        </p:spPr>
        <p:txBody>
          <a:bodyPr anchor="t">
            <a:normAutofit/>
          </a:bodyPr>
          <a:lstStyle/>
          <a:p>
            <a:r>
              <a:rPr lang="sv-SE" dirty="0"/>
              <a:t>Vad händer efter utredningen</a:t>
            </a:r>
          </a:p>
        </p:txBody>
      </p:sp>
      <p:sp>
        <p:nvSpPr>
          <p:cNvPr id="3" name="Platshållare för innehåll 2">
            <a:extLst>
              <a:ext uri="{FF2B5EF4-FFF2-40B4-BE49-F238E27FC236}">
                <a16:creationId xmlns:a16="http://schemas.microsoft.com/office/drawing/2014/main" id="{18943A96-38B1-2330-4A26-9C8F0CAAD949}"/>
              </a:ext>
            </a:extLst>
          </p:cNvPr>
          <p:cNvSpPr>
            <a:spLocks noGrp="1"/>
          </p:cNvSpPr>
          <p:nvPr>
            <p:ph sz="quarter" idx="17"/>
          </p:nvPr>
        </p:nvSpPr>
        <p:spPr>
          <a:xfrm>
            <a:off x="1096246" y="2098800"/>
            <a:ext cx="10047600" cy="3837600"/>
          </a:xfrm>
        </p:spPr>
        <p:txBody>
          <a:bodyPr>
            <a:normAutofit/>
          </a:bodyPr>
          <a:lstStyle/>
          <a:p>
            <a:pPr>
              <a:lnSpc>
                <a:spcPct val="120000"/>
              </a:lnSpc>
            </a:pPr>
            <a:r>
              <a:rPr lang="sv-SE" sz="1800" dirty="0"/>
              <a:t>Resultatet från utredningen kan visa att det är fråga om konflikt, kränkande särbehandling eller trakasserier.</a:t>
            </a:r>
          </a:p>
          <a:p>
            <a:pPr>
              <a:lnSpc>
                <a:spcPct val="120000"/>
              </a:lnSpc>
            </a:pPr>
            <a:r>
              <a:rPr lang="sv-SE" sz="1800" dirty="0"/>
              <a:t>Åtgärder behöver vidtas </a:t>
            </a:r>
            <a:r>
              <a:rPr lang="sv-SE" sz="1800" b="1" dirty="0"/>
              <a:t>oavsett</a:t>
            </a:r>
            <a:r>
              <a:rPr lang="sv-SE" sz="1800" dirty="0"/>
              <a:t> vad utredningen visar. </a:t>
            </a:r>
          </a:p>
          <a:p>
            <a:pPr>
              <a:lnSpc>
                <a:spcPct val="120000"/>
              </a:lnSpc>
            </a:pPr>
            <a:r>
              <a:rPr lang="sv-SE" sz="1800" dirty="0"/>
              <a:t>Det är alltid </a:t>
            </a:r>
            <a:r>
              <a:rPr lang="sv-SE" sz="1800" b="1" dirty="0"/>
              <a:t>arbetsgivaren</a:t>
            </a:r>
            <a:r>
              <a:rPr lang="sv-SE" sz="1800" dirty="0"/>
              <a:t> som fattar beslut om vilka åtgärder som ska vidtas. </a:t>
            </a:r>
          </a:p>
          <a:p>
            <a:pPr>
              <a:lnSpc>
                <a:spcPct val="120000"/>
              </a:lnSpc>
            </a:pPr>
            <a:r>
              <a:rPr lang="sv-SE" sz="1800" dirty="0"/>
              <a:t>Det är </a:t>
            </a:r>
            <a:r>
              <a:rPr lang="sv-SE" sz="1800" b="1" dirty="0"/>
              <a:t>inte alltid parterna är ense </a:t>
            </a:r>
            <a:r>
              <a:rPr lang="sv-SE" sz="1800" dirty="0"/>
              <a:t>och känner sig tillfreds med det som utredningen visar, men det är </a:t>
            </a:r>
            <a:r>
              <a:rPr lang="sv-SE" sz="1800" b="1" dirty="0"/>
              <a:t>allas skyldighet att medverka </a:t>
            </a:r>
            <a:r>
              <a:rPr lang="sv-SE" sz="1800" dirty="0"/>
              <a:t>till en lösning på den uppkomna situationen. </a:t>
            </a:r>
          </a:p>
          <a:p>
            <a:pPr>
              <a:lnSpc>
                <a:spcPct val="120000"/>
              </a:lnSpc>
            </a:pPr>
            <a:r>
              <a:rPr lang="sv-SE" sz="1800" dirty="0"/>
              <a:t>Att det </a:t>
            </a:r>
            <a:r>
              <a:rPr lang="sv-SE" sz="1800" b="1" dirty="0"/>
              <a:t>systematiska arbetsmiljö-  och likabehandlingsarbetet </a:t>
            </a:r>
            <a:r>
              <a:rPr lang="sv-SE" sz="1800" dirty="0"/>
              <a:t>behöver fortgå efter att kränkande särbehandling, trakasserier eller sexuella trakasserier konstaterats på en arbetsplats är </a:t>
            </a:r>
            <a:r>
              <a:rPr lang="sv-SE" sz="1800" b="1" dirty="0"/>
              <a:t>extra viktigt</a:t>
            </a:r>
            <a:r>
              <a:rPr lang="sv-SE" sz="1800" dirty="0"/>
              <a:t>. </a:t>
            </a:r>
          </a:p>
        </p:txBody>
      </p:sp>
      <p:sp>
        <p:nvSpPr>
          <p:cNvPr id="4" name="Platshållare för datum 3">
            <a:extLst>
              <a:ext uri="{FF2B5EF4-FFF2-40B4-BE49-F238E27FC236}">
                <a16:creationId xmlns:a16="http://schemas.microsoft.com/office/drawing/2014/main" id="{D90DE906-E26A-8E7A-25BC-51BCC4307C0E}"/>
              </a:ext>
            </a:extLst>
          </p:cNvPr>
          <p:cNvSpPr>
            <a:spLocks noGrp="1"/>
          </p:cNvSpPr>
          <p:nvPr>
            <p:ph type="dt" sz="half" idx="2"/>
          </p:nvPr>
        </p:nvSpPr>
        <p:spPr>
          <a:xfrm>
            <a:off x="10901364" y="136525"/>
            <a:ext cx="900071" cy="141687"/>
          </a:xfrm>
        </p:spPr>
        <p:txBody>
          <a:bodyPr anchor="ctr">
            <a:normAutofit/>
          </a:bodyPr>
          <a:lstStyle/>
          <a:p>
            <a:pPr>
              <a:spcAft>
                <a:spcPts val="600"/>
              </a:spcAft>
            </a:pPr>
            <a:fld id="{094EC4B8-68CD-44A3-B172-19A87347D395}" type="datetime1">
              <a:rPr lang="sv-SE" smtClean="0"/>
              <a:pPr>
                <a:spcAft>
                  <a:spcPts val="600"/>
                </a:spcAft>
              </a:pPr>
              <a:t>2025-02-27</a:t>
            </a:fld>
            <a:endParaRPr lang="sv-SE"/>
          </a:p>
        </p:txBody>
      </p:sp>
    </p:spTree>
    <p:extLst>
      <p:ext uri="{BB962C8B-B14F-4D97-AF65-F5344CB8AC3E}">
        <p14:creationId xmlns:p14="http://schemas.microsoft.com/office/powerpoint/2010/main" val="30956948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0B3FC0E-8FFC-C7DB-E0FC-9459608ECED4}"/>
              </a:ext>
            </a:extLst>
          </p:cNvPr>
          <p:cNvSpPr>
            <a:spLocks noGrp="1"/>
          </p:cNvSpPr>
          <p:nvPr>
            <p:ph type="title"/>
          </p:nvPr>
        </p:nvSpPr>
        <p:spPr>
          <a:xfrm>
            <a:off x="1092200" y="659330"/>
            <a:ext cx="10007600" cy="581641"/>
          </a:xfrm>
        </p:spPr>
        <p:txBody>
          <a:bodyPr/>
          <a:lstStyle/>
          <a:p>
            <a:r>
              <a:rPr lang="sv-SE" dirty="0"/>
              <a:t>Bra länkar!</a:t>
            </a:r>
          </a:p>
        </p:txBody>
      </p:sp>
      <p:sp>
        <p:nvSpPr>
          <p:cNvPr id="3" name="Platshållare för text 2">
            <a:extLst>
              <a:ext uri="{FF2B5EF4-FFF2-40B4-BE49-F238E27FC236}">
                <a16:creationId xmlns:a16="http://schemas.microsoft.com/office/drawing/2014/main" id="{ABA5348A-3DB9-9D66-C74B-080F202BB4D0}"/>
              </a:ext>
            </a:extLst>
          </p:cNvPr>
          <p:cNvSpPr>
            <a:spLocks noGrp="1"/>
          </p:cNvSpPr>
          <p:nvPr>
            <p:ph type="body" idx="1"/>
          </p:nvPr>
        </p:nvSpPr>
        <p:spPr>
          <a:xfrm>
            <a:off x="1092200" y="1622089"/>
            <a:ext cx="10167983" cy="4858922"/>
          </a:xfrm>
        </p:spPr>
        <p:txBody>
          <a:bodyPr/>
          <a:lstStyle/>
          <a:p>
            <a:pPr marL="342900" indent="-342900" algn="l">
              <a:buFont typeface="Arial" panose="020B0604020202020204" pitchFamily="34" charset="0"/>
              <a:buChar char="•"/>
            </a:pPr>
            <a:r>
              <a:rPr lang="sv-SE" dirty="0">
                <a:hlinkClick r:id="rId3"/>
              </a:rPr>
              <a:t>Rutin kränkande särbehandling, trakasserier och sexuella trakasserier</a:t>
            </a:r>
            <a:endParaRPr lang="sv-SE" dirty="0"/>
          </a:p>
          <a:p>
            <a:pPr marL="342900" indent="-342900" algn="l">
              <a:buFont typeface="Arial" panose="020B0604020202020204" pitchFamily="34" charset="0"/>
              <a:buChar char="•"/>
            </a:pPr>
            <a:r>
              <a:rPr lang="sv-SE" dirty="0">
                <a:hlinkClick r:id="rId4"/>
              </a:rPr>
              <a:t>Guide Kränkande särbehandling, trakasserier och sexuella trakasserier</a:t>
            </a:r>
            <a:endParaRPr lang="sv-SE" dirty="0"/>
          </a:p>
          <a:p>
            <a:pPr marL="342900" indent="-342900" algn="l">
              <a:buFont typeface="Arial" panose="020B0604020202020204" pitchFamily="34" charset="0"/>
              <a:buChar char="•"/>
            </a:pPr>
            <a:r>
              <a:rPr lang="sv-SE" dirty="0">
                <a:hlinkClick r:id="rId5"/>
              </a:rPr>
              <a:t>Medarbetarpolicyn</a:t>
            </a:r>
            <a:endParaRPr lang="sv-SE" dirty="0"/>
          </a:p>
          <a:p>
            <a:pPr marL="342900" indent="-342900" algn="l">
              <a:buFont typeface="Arial" panose="020B0604020202020204" pitchFamily="34" charset="0"/>
              <a:buChar char="•"/>
            </a:pPr>
            <a:r>
              <a:rPr lang="sv-SE" dirty="0">
                <a:hlinkClick r:id="rId6"/>
              </a:rPr>
              <a:t>Likabehandlingsrutin</a:t>
            </a:r>
            <a:endParaRPr lang="sv-SE" dirty="0"/>
          </a:p>
          <a:p>
            <a:pPr marL="342900" indent="-342900" algn="l">
              <a:buFont typeface="Arial" panose="020B0604020202020204" pitchFamily="34" charset="0"/>
              <a:buChar char="•"/>
            </a:pPr>
            <a:r>
              <a:rPr lang="sv-SE" dirty="0">
                <a:hlinkClick r:id="rId7"/>
              </a:rPr>
              <a:t>Rutin hantera kränkning från patient </a:t>
            </a:r>
            <a:br>
              <a:rPr lang="sv-SE" dirty="0">
                <a:hlinkClick r:id="rId7"/>
              </a:rPr>
            </a:br>
            <a:r>
              <a:rPr lang="sv-SE" dirty="0">
                <a:hlinkClick r:id="rId7"/>
              </a:rPr>
              <a:t>eller närstående </a:t>
            </a:r>
            <a:endParaRPr lang="sv-SE" dirty="0"/>
          </a:p>
          <a:p>
            <a:pPr marL="342900" indent="-342900" algn="l">
              <a:buFont typeface="Arial" panose="020B0604020202020204" pitchFamily="34" charset="0"/>
              <a:buChar char="•"/>
            </a:pPr>
            <a:r>
              <a:rPr lang="sv-SE" dirty="0">
                <a:hlinkClick r:id="rId8"/>
              </a:rPr>
              <a:t>Rutin vid kränkning mot patient eller närstående</a:t>
            </a:r>
            <a:endParaRPr lang="sv-SE" dirty="0"/>
          </a:p>
        </p:txBody>
      </p:sp>
      <p:sp>
        <p:nvSpPr>
          <p:cNvPr id="4" name="Platshållare för datum 3">
            <a:extLst>
              <a:ext uri="{FF2B5EF4-FFF2-40B4-BE49-F238E27FC236}">
                <a16:creationId xmlns:a16="http://schemas.microsoft.com/office/drawing/2014/main" id="{E207908A-D63C-7381-D859-3565A4E901A5}"/>
              </a:ext>
            </a:extLst>
          </p:cNvPr>
          <p:cNvSpPr>
            <a:spLocks noGrp="1"/>
          </p:cNvSpPr>
          <p:nvPr>
            <p:ph type="dt" sz="half" idx="10"/>
          </p:nvPr>
        </p:nvSpPr>
        <p:spPr/>
        <p:txBody>
          <a:bodyPr/>
          <a:lstStyle/>
          <a:p>
            <a:fld id="{3A473BDF-6C18-456D-B2F3-58DD8CBD1759}" type="datetime1">
              <a:rPr lang="sv-SE" smtClean="0"/>
              <a:t>2025-02-27</a:t>
            </a:fld>
            <a:endParaRPr lang="sv-SE"/>
          </a:p>
        </p:txBody>
      </p:sp>
      <p:sp>
        <p:nvSpPr>
          <p:cNvPr id="6" name="Rektangel: rundade hörn 5">
            <a:extLst>
              <a:ext uri="{FF2B5EF4-FFF2-40B4-BE49-F238E27FC236}">
                <a16:creationId xmlns:a16="http://schemas.microsoft.com/office/drawing/2014/main" id="{9923F256-3A69-EDBF-304D-05C987BA8D7D}"/>
              </a:ext>
            </a:extLst>
          </p:cNvPr>
          <p:cNvSpPr/>
          <p:nvPr/>
        </p:nvSpPr>
        <p:spPr>
          <a:xfrm rot="695853">
            <a:off x="7764357" y="3513069"/>
            <a:ext cx="3632181" cy="2344434"/>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sv-SE" dirty="0"/>
              <a:t>Inspiration till dialog med många olika typer av situationer hittar ni i guide Kränkande särbehandling, trakasserier och sexuella trakasserier</a:t>
            </a:r>
          </a:p>
        </p:txBody>
      </p:sp>
    </p:spTree>
    <p:extLst>
      <p:ext uri="{BB962C8B-B14F-4D97-AF65-F5344CB8AC3E}">
        <p14:creationId xmlns:p14="http://schemas.microsoft.com/office/powerpoint/2010/main" val="911912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4411E08-F7CB-FBFB-C046-AA12F2937544}"/>
              </a:ext>
            </a:extLst>
          </p:cNvPr>
          <p:cNvSpPr>
            <a:spLocks noGrp="1"/>
          </p:cNvSpPr>
          <p:nvPr>
            <p:ph type="dt" sz="half" idx="10"/>
          </p:nvPr>
        </p:nvSpPr>
        <p:spPr/>
        <p:txBody>
          <a:bodyPr/>
          <a:lstStyle/>
          <a:p>
            <a:fld id="{F7FC82E9-E70A-41D0-BC52-9CE4D8B0E8A6}" type="datetime1">
              <a:rPr lang="sv-SE" smtClean="0"/>
              <a:t>2025-02-27</a:t>
            </a:fld>
            <a:endParaRPr lang="sv-SE"/>
          </a:p>
        </p:txBody>
      </p:sp>
    </p:spTree>
    <p:extLst>
      <p:ext uri="{BB962C8B-B14F-4D97-AF65-F5344CB8AC3E}">
        <p14:creationId xmlns:p14="http://schemas.microsoft.com/office/powerpoint/2010/main" val="33650788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BCC2B5C-81C3-3EF2-D7C7-76E72C190E2F}"/>
              </a:ext>
            </a:extLst>
          </p:cNvPr>
          <p:cNvSpPr>
            <a:spLocks noGrp="1"/>
          </p:cNvSpPr>
          <p:nvPr>
            <p:ph type="title"/>
          </p:nvPr>
        </p:nvSpPr>
        <p:spPr>
          <a:xfrm>
            <a:off x="904724" y="432651"/>
            <a:ext cx="5522202" cy="1047750"/>
          </a:xfrm>
        </p:spPr>
        <p:txBody>
          <a:bodyPr/>
          <a:lstStyle/>
          <a:p>
            <a:r>
              <a:rPr lang="sv-SE" dirty="0"/>
              <a:t>Kränkande särbehandling</a:t>
            </a:r>
          </a:p>
        </p:txBody>
      </p:sp>
      <p:sp>
        <p:nvSpPr>
          <p:cNvPr id="3" name="Platshållare för innehåll 2">
            <a:extLst>
              <a:ext uri="{FF2B5EF4-FFF2-40B4-BE49-F238E27FC236}">
                <a16:creationId xmlns:a16="http://schemas.microsoft.com/office/drawing/2014/main" id="{9A7F9C22-D86F-BADA-619D-84BC22BBE576}"/>
              </a:ext>
            </a:extLst>
          </p:cNvPr>
          <p:cNvSpPr>
            <a:spLocks noGrp="1"/>
          </p:cNvSpPr>
          <p:nvPr>
            <p:ph sz="quarter" idx="14"/>
          </p:nvPr>
        </p:nvSpPr>
        <p:spPr>
          <a:xfrm>
            <a:off x="1092200" y="2126785"/>
            <a:ext cx="5334726" cy="4318562"/>
          </a:xfrm>
        </p:spPr>
        <p:txBody>
          <a:bodyPr/>
          <a:lstStyle/>
          <a:p>
            <a:pPr marL="342900" indent="-342900">
              <a:buFont typeface="Arial" panose="020B0604020202020204" pitchFamily="34" charset="0"/>
              <a:buChar char="•"/>
            </a:pPr>
            <a:r>
              <a:rPr lang="sv-SE" sz="2000" dirty="0"/>
              <a:t>Inom Västra Götalandsregionen </a:t>
            </a:r>
            <a:r>
              <a:rPr lang="sv-SE" sz="2000" b="1" dirty="0"/>
              <a:t>accepteras inte </a:t>
            </a:r>
            <a:r>
              <a:rPr lang="sv-SE" sz="2000" dirty="0"/>
              <a:t>kränkande särbehandling, trakasserier eller sexuella trakasserier.</a:t>
            </a:r>
          </a:p>
          <a:p>
            <a:pPr marL="342900" indent="-342900">
              <a:buFont typeface="Arial" panose="020B0604020202020204" pitchFamily="34" charset="0"/>
              <a:buChar char="•"/>
            </a:pPr>
            <a:r>
              <a:rPr lang="sv-SE" sz="2000" dirty="0"/>
              <a:t>Det är viktigt att medarbetarna </a:t>
            </a:r>
            <a:r>
              <a:rPr lang="sv-SE" sz="2000" b="1" dirty="0"/>
              <a:t>tidigt signalerar om det förekommer missförhållanden eller risk för missförhållanden </a:t>
            </a:r>
            <a:r>
              <a:rPr lang="sv-SE" sz="2000" dirty="0"/>
              <a:t>och att arbetsgivaren </a:t>
            </a:r>
            <a:r>
              <a:rPr lang="sv-SE" sz="2000" b="1" dirty="0"/>
              <a:t>undersöker orsaken och vidtar åtgärder.</a:t>
            </a:r>
            <a:r>
              <a:rPr lang="sv-SE" sz="2000" dirty="0"/>
              <a:t> </a:t>
            </a:r>
          </a:p>
          <a:p>
            <a:endParaRPr lang="sv-SE" dirty="0"/>
          </a:p>
        </p:txBody>
      </p:sp>
      <p:sp>
        <p:nvSpPr>
          <p:cNvPr id="5" name="Platshållare för datum 4">
            <a:extLst>
              <a:ext uri="{FF2B5EF4-FFF2-40B4-BE49-F238E27FC236}">
                <a16:creationId xmlns:a16="http://schemas.microsoft.com/office/drawing/2014/main" id="{360A9189-9928-40F2-5FE4-81F2191B966B}"/>
              </a:ext>
            </a:extLst>
          </p:cNvPr>
          <p:cNvSpPr>
            <a:spLocks noGrp="1"/>
          </p:cNvSpPr>
          <p:nvPr>
            <p:ph type="dt" sz="half" idx="15"/>
          </p:nvPr>
        </p:nvSpPr>
        <p:spPr/>
        <p:txBody>
          <a:bodyPr/>
          <a:lstStyle/>
          <a:p>
            <a:fld id="{B0743B6B-FC1D-4E5C-878B-68715B5874CD}" type="datetime1">
              <a:rPr lang="sv-SE" smtClean="0"/>
              <a:t>2025-02-27</a:t>
            </a:fld>
            <a:endParaRPr lang="sv-SE"/>
          </a:p>
        </p:txBody>
      </p:sp>
      <p:pic>
        <p:nvPicPr>
          <p:cNvPr id="8" name="Platshållare för bild 7" descr="En bild som visar klädsel, himmel, person, utomhus&#10;&#10;Automatiskt genererad beskrivning">
            <a:extLst>
              <a:ext uri="{FF2B5EF4-FFF2-40B4-BE49-F238E27FC236}">
                <a16:creationId xmlns:a16="http://schemas.microsoft.com/office/drawing/2014/main" id="{5DC2DF77-1736-1944-4D9B-557F8244179F}"/>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727724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FF5C774-AF4A-22D6-1A3D-F6575D93DBE1}"/>
              </a:ext>
            </a:extLst>
          </p:cNvPr>
          <p:cNvSpPr>
            <a:spLocks noGrp="1"/>
          </p:cNvSpPr>
          <p:nvPr>
            <p:ph type="title"/>
          </p:nvPr>
        </p:nvSpPr>
        <p:spPr>
          <a:xfrm>
            <a:off x="1100667" y="425715"/>
            <a:ext cx="5522202" cy="1167953"/>
          </a:xfrm>
        </p:spPr>
        <p:txBody>
          <a:bodyPr/>
          <a:lstStyle/>
          <a:p>
            <a:r>
              <a:rPr lang="sv-SE" dirty="0"/>
              <a:t>Allas ansvar på arbetsplatsen</a:t>
            </a:r>
          </a:p>
        </p:txBody>
      </p:sp>
      <p:sp>
        <p:nvSpPr>
          <p:cNvPr id="3" name="Platshållare för innehåll 2">
            <a:extLst>
              <a:ext uri="{FF2B5EF4-FFF2-40B4-BE49-F238E27FC236}">
                <a16:creationId xmlns:a16="http://schemas.microsoft.com/office/drawing/2014/main" id="{FB639E4D-0C21-744E-C0C2-FAD726249C02}"/>
              </a:ext>
            </a:extLst>
          </p:cNvPr>
          <p:cNvSpPr>
            <a:spLocks noGrp="1"/>
          </p:cNvSpPr>
          <p:nvPr>
            <p:ph sz="quarter" idx="14"/>
          </p:nvPr>
        </p:nvSpPr>
        <p:spPr/>
        <p:txBody>
          <a:bodyPr/>
          <a:lstStyle/>
          <a:p>
            <a:pPr marL="342900" indent="-342900">
              <a:buFont typeface="Arial" panose="020B0604020202020204" pitchFamily="34" charset="0"/>
              <a:buChar char="•"/>
            </a:pPr>
            <a:r>
              <a:rPr lang="sv-SE" dirty="0"/>
              <a:t>Respektera och acceptera varandra och varandras olikheter.</a:t>
            </a:r>
          </a:p>
          <a:p>
            <a:pPr marL="342900" indent="-342900">
              <a:buFont typeface="Arial" panose="020B0604020202020204" pitchFamily="34" charset="0"/>
              <a:buChar char="•"/>
            </a:pPr>
            <a:r>
              <a:rPr lang="sv-SE" dirty="0"/>
              <a:t>Agera så att ingen hamnar utanför.</a:t>
            </a:r>
          </a:p>
          <a:p>
            <a:pPr marL="342900" indent="-342900">
              <a:buFont typeface="Arial" panose="020B0604020202020204" pitchFamily="34" charset="0"/>
              <a:buChar char="•"/>
            </a:pPr>
            <a:r>
              <a:rPr lang="sv-SE" dirty="0"/>
              <a:t>Säga ifrån och uppmärksamma om någon beter sig illa mot andra.</a:t>
            </a:r>
          </a:p>
          <a:p>
            <a:endParaRPr lang="sv-SE" dirty="0"/>
          </a:p>
        </p:txBody>
      </p:sp>
      <p:sp>
        <p:nvSpPr>
          <p:cNvPr id="5" name="Platshållare för datum 4">
            <a:extLst>
              <a:ext uri="{FF2B5EF4-FFF2-40B4-BE49-F238E27FC236}">
                <a16:creationId xmlns:a16="http://schemas.microsoft.com/office/drawing/2014/main" id="{BFEB2303-2A0F-FC41-7950-7147BD7B8980}"/>
              </a:ext>
            </a:extLst>
          </p:cNvPr>
          <p:cNvSpPr>
            <a:spLocks noGrp="1"/>
          </p:cNvSpPr>
          <p:nvPr>
            <p:ph type="dt" sz="half" idx="15"/>
          </p:nvPr>
        </p:nvSpPr>
        <p:spPr/>
        <p:txBody>
          <a:bodyPr/>
          <a:lstStyle/>
          <a:p>
            <a:fld id="{B0743B6B-FC1D-4E5C-878B-68715B5874CD}" type="datetime1">
              <a:rPr lang="sv-SE" smtClean="0"/>
              <a:t>2025-02-27</a:t>
            </a:fld>
            <a:endParaRPr lang="sv-SE"/>
          </a:p>
        </p:txBody>
      </p:sp>
      <p:pic>
        <p:nvPicPr>
          <p:cNvPr id="9" name="Platshållare för bild 8">
            <a:extLst>
              <a:ext uri="{FF2B5EF4-FFF2-40B4-BE49-F238E27FC236}">
                <a16:creationId xmlns:a16="http://schemas.microsoft.com/office/drawing/2014/main" id="{8DC2653E-77B3-6D30-C00B-22821DA1F8DB}"/>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b="-39"/>
          <a:stretch/>
        </p:blipFill>
        <p:spPr>
          <a:xfrm>
            <a:off x="6798481" y="385758"/>
            <a:ext cx="5002954" cy="6091200"/>
          </a:xfrm>
        </p:spPr>
      </p:pic>
    </p:spTree>
    <p:extLst>
      <p:ext uri="{BB962C8B-B14F-4D97-AF65-F5344CB8AC3E}">
        <p14:creationId xmlns:p14="http://schemas.microsoft.com/office/powerpoint/2010/main" val="613740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22B43B3-C73D-4B25-835C-6C50AB9A936D}"/>
              </a:ext>
            </a:extLst>
          </p:cNvPr>
          <p:cNvSpPr>
            <a:spLocks noGrp="1"/>
          </p:cNvSpPr>
          <p:nvPr>
            <p:ph type="title"/>
          </p:nvPr>
        </p:nvSpPr>
        <p:spPr>
          <a:xfrm>
            <a:off x="1011677" y="0"/>
            <a:ext cx="4995333" cy="1047750"/>
          </a:xfrm>
        </p:spPr>
        <p:txBody>
          <a:bodyPr anchor="b">
            <a:normAutofit/>
          </a:bodyPr>
          <a:lstStyle/>
          <a:p>
            <a:r>
              <a:rPr lang="sv-SE" dirty="0"/>
              <a:t>Chefens ansvar</a:t>
            </a:r>
          </a:p>
        </p:txBody>
      </p:sp>
      <p:sp>
        <p:nvSpPr>
          <p:cNvPr id="3" name="Platshållare för innehåll 2">
            <a:extLst>
              <a:ext uri="{FF2B5EF4-FFF2-40B4-BE49-F238E27FC236}">
                <a16:creationId xmlns:a16="http://schemas.microsoft.com/office/drawing/2014/main" id="{CD036361-7A25-E8E2-DFB5-AE05C2922477}"/>
              </a:ext>
            </a:extLst>
          </p:cNvPr>
          <p:cNvSpPr>
            <a:spLocks noGrp="1"/>
          </p:cNvSpPr>
          <p:nvPr>
            <p:ph sz="quarter" idx="14"/>
          </p:nvPr>
        </p:nvSpPr>
        <p:spPr>
          <a:xfrm>
            <a:off x="1011677" y="1585609"/>
            <a:ext cx="5175114" cy="4891349"/>
          </a:xfrm>
        </p:spPr>
        <p:txBody>
          <a:bodyPr wrap="square">
            <a:normAutofit/>
          </a:bodyPr>
          <a:lstStyle/>
          <a:p>
            <a:pPr marL="342900" indent="-342900">
              <a:lnSpc>
                <a:spcPct val="120000"/>
              </a:lnSpc>
              <a:buFont typeface="Arial" panose="020B0604020202020204" pitchFamily="34" charset="0"/>
              <a:buChar char="•"/>
            </a:pPr>
            <a:r>
              <a:rPr lang="sv-SE" sz="2000" dirty="0"/>
              <a:t>Att </a:t>
            </a:r>
            <a:r>
              <a:rPr lang="sv-SE" sz="2000" b="1" dirty="0"/>
              <a:t>förebygga</a:t>
            </a:r>
            <a:r>
              <a:rPr lang="sv-SE" sz="2000" dirty="0"/>
              <a:t> kränkande särbehandling, trakasserier och sexuella trakasserier.</a:t>
            </a:r>
          </a:p>
          <a:p>
            <a:pPr marL="342900" indent="-342900">
              <a:lnSpc>
                <a:spcPct val="120000"/>
              </a:lnSpc>
              <a:buFont typeface="Arial" panose="020B0604020202020204" pitchFamily="34" charset="0"/>
              <a:buChar char="•"/>
            </a:pPr>
            <a:r>
              <a:rPr lang="sv-SE" sz="2000" dirty="0"/>
              <a:t>Att ta tecken på kränkande särbehandling, trakasserier och sexuella trakasserier </a:t>
            </a:r>
            <a:r>
              <a:rPr lang="sv-SE" sz="2000" b="1" dirty="0"/>
              <a:t>på största allvar.</a:t>
            </a:r>
          </a:p>
          <a:p>
            <a:pPr marL="342900" indent="-342900">
              <a:lnSpc>
                <a:spcPct val="120000"/>
              </a:lnSpc>
              <a:buFont typeface="Arial" panose="020B0604020202020204" pitchFamily="34" charset="0"/>
              <a:buChar char="•"/>
            </a:pPr>
            <a:r>
              <a:rPr lang="sv-SE" sz="2000" dirty="0"/>
              <a:t>Att </a:t>
            </a:r>
            <a:r>
              <a:rPr lang="sv-SE" sz="2000" b="1" dirty="0"/>
              <a:t>lyssna</a:t>
            </a:r>
            <a:r>
              <a:rPr lang="sv-SE" sz="2000" dirty="0"/>
              <a:t> och att tillse att </a:t>
            </a:r>
            <a:r>
              <a:rPr lang="sv-SE" sz="2000" b="1" dirty="0"/>
              <a:t>samtal genomförs</a:t>
            </a:r>
            <a:r>
              <a:rPr lang="sv-SE" sz="2000" dirty="0"/>
              <a:t> med de inblandade, </a:t>
            </a:r>
            <a:r>
              <a:rPr lang="sv-SE" sz="2000" b="1" dirty="0"/>
              <a:t>både </a:t>
            </a:r>
            <a:r>
              <a:rPr lang="sv-SE" sz="2000" dirty="0"/>
              <a:t>medarbetaren som upplever sig utsatt och den eller de som medarbetaren upplever sig utsatt av. </a:t>
            </a:r>
          </a:p>
          <a:p>
            <a:pPr>
              <a:lnSpc>
                <a:spcPct val="120000"/>
              </a:lnSpc>
            </a:pPr>
            <a:endParaRPr lang="sv-SE" sz="1700" dirty="0"/>
          </a:p>
        </p:txBody>
      </p:sp>
      <p:pic>
        <p:nvPicPr>
          <p:cNvPr id="9" name="Platshållare för bild 8" descr="En bild som visar Människoansikte, klädsel, person, inomhus&#10;&#10;Automatiskt genererad beskrivning">
            <a:extLst>
              <a:ext uri="{FF2B5EF4-FFF2-40B4-BE49-F238E27FC236}">
                <a16:creationId xmlns:a16="http://schemas.microsoft.com/office/drawing/2014/main" id="{F0BF4377-A0AA-4FDE-4E6B-506EEFB501A0}"/>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b="-2"/>
          <a:stretch/>
        </p:blipFill>
        <p:spPr>
          <a:xfrm>
            <a:off x="6798481" y="385758"/>
            <a:ext cx="5002954" cy="6091200"/>
          </a:xfrm>
          <a:noFill/>
        </p:spPr>
      </p:pic>
      <p:sp>
        <p:nvSpPr>
          <p:cNvPr id="5" name="Platshållare för datum 4">
            <a:extLst>
              <a:ext uri="{FF2B5EF4-FFF2-40B4-BE49-F238E27FC236}">
                <a16:creationId xmlns:a16="http://schemas.microsoft.com/office/drawing/2014/main" id="{7D373788-A5C1-A0EE-B886-7A878EE45579}"/>
              </a:ext>
            </a:extLst>
          </p:cNvPr>
          <p:cNvSpPr>
            <a:spLocks noGrp="1"/>
          </p:cNvSpPr>
          <p:nvPr>
            <p:ph type="dt" sz="half" idx="15"/>
          </p:nvPr>
        </p:nvSpPr>
        <p:spPr>
          <a:xfrm>
            <a:off x="10901364" y="136525"/>
            <a:ext cx="900071" cy="141687"/>
          </a:xfrm>
        </p:spPr>
        <p:txBody>
          <a:bodyPr anchor="ctr">
            <a:normAutofit/>
          </a:bodyPr>
          <a:lstStyle/>
          <a:p>
            <a:pPr>
              <a:spcAft>
                <a:spcPts val="600"/>
              </a:spcAft>
            </a:pPr>
            <a:fld id="{B0743B6B-FC1D-4E5C-878B-68715B5874CD}" type="datetime1">
              <a:rPr lang="sv-SE" smtClean="0"/>
              <a:pPr>
                <a:spcAft>
                  <a:spcPts val="600"/>
                </a:spcAft>
              </a:pPr>
              <a:t>2025-02-27</a:t>
            </a:fld>
            <a:endParaRPr lang="sv-SE"/>
          </a:p>
        </p:txBody>
      </p:sp>
    </p:spTree>
    <p:extLst>
      <p:ext uri="{BB962C8B-B14F-4D97-AF65-F5344CB8AC3E}">
        <p14:creationId xmlns:p14="http://schemas.microsoft.com/office/powerpoint/2010/main" val="34156514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F7EE367-01DC-84DA-0B9A-ED4BF1DCCB1C}"/>
              </a:ext>
            </a:extLst>
          </p:cNvPr>
          <p:cNvSpPr>
            <a:spLocks noGrp="1"/>
          </p:cNvSpPr>
          <p:nvPr>
            <p:ph type="title"/>
          </p:nvPr>
        </p:nvSpPr>
        <p:spPr/>
        <p:txBody>
          <a:bodyPr/>
          <a:lstStyle/>
          <a:p>
            <a:r>
              <a:rPr lang="sv-SE"/>
              <a:t>Kränkande särbehandling</a:t>
            </a:r>
          </a:p>
        </p:txBody>
      </p:sp>
      <p:sp>
        <p:nvSpPr>
          <p:cNvPr id="3" name="Platshållare för innehåll 2">
            <a:extLst>
              <a:ext uri="{FF2B5EF4-FFF2-40B4-BE49-F238E27FC236}">
                <a16:creationId xmlns:a16="http://schemas.microsoft.com/office/drawing/2014/main" id="{971062CE-1E88-E910-3624-02B62B54350D}"/>
              </a:ext>
            </a:extLst>
          </p:cNvPr>
          <p:cNvSpPr>
            <a:spLocks noGrp="1"/>
          </p:cNvSpPr>
          <p:nvPr>
            <p:ph sz="quarter" idx="13"/>
          </p:nvPr>
        </p:nvSpPr>
        <p:spPr/>
        <p:txBody>
          <a:bodyPr/>
          <a:lstStyle/>
          <a:p>
            <a:pPr marL="0" indent="0">
              <a:buNone/>
            </a:pPr>
            <a:r>
              <a:rPr lang="sv-SE" sz="1800" b="1"/>
              <a:t> ”Handlingar som riktas mot en eller flera arbetstagare på ett kränkande sätt och som kan leda till ohälsa eller att dessa ställs utanför arbetsplatsens gemenskap”. </a:t>
            </a:r>
          </a:p>
          <a:p>
            <a:r>
              <a:rPr lang="sv-SE" sz="1800"/>
              <a:t>att bli förnedrad, </a:t>
            </a:r>
          </a:p>
          <a:p>
            <a:r>
              <a:rPr lang="sv-SE" sz="1800"/>
              <a:t>uteslutas ur gemenskapen eller </a:t>
            </a:r>
          </a:p>
          <a:p>
            <a:r>
              <a:rPr lang="sv-SE" sz="1800"/>
              <a:t>behandlas annorlunda på ett orättvist sätt. </a:t>
            </a:r>
          </a:p>
          <a:p>
            <a:pPr marL="0" indent="0">
              <a:buNone/>
            </a:pPr>
            <a:r>
              <a:rPr lang="sv-SE" sz="1800"/>
              <a:t>Det kan till exempel handla om förolämpningar, oönskade skämt eller kommentarer, undanhållande av viktig information, försvårande av arbete eller omotiverat fråntagande av arbetsuppgifter. </a:t>
            </a:r>
          </a:p>
        </p:txBody>
      </p:sp>
      <p:sp>
        <p:nvSpPr>
          <p:cNvPr id="4" name="Platshållare för datum 3">
            <a:extLst>
              <a:ext uri="{FF2B5EF4-FFF2-40B4-BE49-F238E27FC236}">
                <a16:creationId xmlns:a16="http://schemas.microsoft.com/office/drawing/2014/main" id="{BE2E4D72-80F9-9D87-CBB0-679691B155D8}"/>
              </a:ext>
            </a:extLst>
          </p:cNvPr>
          <p:cNvSpPr>
            <a:spLocks noGrp="1"/>
          </p:cNvSpPr>
          <p:nvPr>
            <p:ph type="dt" sz="half" idx="14"/>
          </p:nvPr>
        </p:nvSpPr>
        <p:spPr/>
        <p:txBody>
          <a:bodyPr/>
          <a:lstStyle/>
          <a:p>
            <a:fld id="{094EC4B8-68CD-44A3-B172-19A87347D395}" type="datetime1">
              <a:rPr lang="sv-SE" smtClean="0"/>
              <a:t>2025-02-27</a:t>
            </a:fld>
            <a:endParaRPr lang="sv-SE"/>
          </a:p>
        </p:txBody>
      </p:sp>
    </p:spTree>
    <p:extLst>
      <p:ext uri="{BB962C8B-B14F-4D97-AF65-F5344CB8AC3E}">
        <p14:creationId xmlns:p14="http://schemas.microsoft.com/office/powerpoint/2010/main" val="400679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AD71E66-29A8-DBF9-EF5B-733D456465FD}"/>
              </a:ext>
            </a:extLst>
          </p:cNvPr>
          <p:cNvSpPr>
            <a:spLocks noGrp="1"/>
          </p:cNvSpPr>
          <p:nvPr>
            <p:ph type="title"/>
          </p:nvPr>
        </p:nvSpPr>
        <p:spPr/>
        <p:txBody>
          <a:bodyPr/>
          <a:lstStyle/>
          <a:p>
            <a:r>
              <a:rPr lang="sv-SE"/>
              <a:t>Trakasserier</a:t>
            </a:r>
          </a:p>
        </p:txBody>
      </p:sp>
      <p:sp>
        <p:nvSpPr>
          <p:cNvPr id="3" name="Platshållare för innehåll 2">
            <a:extLst>
              <a:ext uri="{FF2B5EF4-FFF2-40B4-BE49-F238E27FC236}">
                <a16:creationId xmlns:a16="http://schemas.microsoft.com/office/drawing/2014/main" id="{9B27DB94-BE2D-EF52-8C73-E0D9CCBB7185}"/>
              </a:ext>
            </a:extLst>
          </p:cNvPr>
          <p:cNvSpPr>
            <a:spLocks noGrp="1"/>
          </p:cNvSpPr>
          <p:nvPr>
            <p:ph sz="quarter" idx="13"/>
          </p:nvPr>
        </p:nvSpPr>
        <p:spPr/>
        <p:txBody>
          <a:bodyPr/>
          <a:lstStyle/>
          <a:p>
            <a:pPr marL="0" indent="0">
              <a:buNone/>
            </a:pPr>
            <a:r>
              <a:rPr lang="sv-SE" sz="1800"/>
              <a:t>Trakasserier är ett uppträdande som kränker en medarbetares värdighet och </a:t>
            </a:r>
            <a:r>
              <a:rPr lang="sv-SE" sz="1800" b="1"/>
              <a:t>som har samband med någon av de i lag skyddade diskrimineringsgrunderna</a:t>
            </a:r>
            <a:r>
              <a:rPr lang="sv-SE" sz="1800"/>
              <a:t> i diskrimineringslagen; kön, könsöverskridande identitet eller uttryck, etnisk tillhörighet, religion eller annan trosuppfattning, funktionsnedsättning, sexuell läggning eller ålder. </a:t>
            </a:r>
          </a:p>
          <a:p>
            <a:r>
              <a:rPr lang="sv-SE" sz="1800"/>
              <a:t>Med trakasserier avses varje slag av ovälkommet uppträdande i ord eller handling som leder till att en medarbetare känner sig förnedrad, stressad eller på annat sätt illa till mods. </a:t>
            </a:r>
          </a:p>
          <a:p>
            <a:endParaRPr lang="sv-SE" sz="1800"/>
          </a:p>
        </p:txBody>
      </p:sp>
      <p:sp>
        <p:nvSpPr>
          <p:cNvPr id="4" name="Platshållare för datum 3">
            <a:extLst>
              <a:ext uri="{FF2B5EF4-FFF2-40B4-BE49-F238E27FC236}">
                <a16:creationId xmlns:a16="http://schemas.microsoft.com/office/drawing/2014/main" id="{6E5832A5-16FD-1F00-7DFE-2897C37DDEA9}"/>
              </a:ext>
            </a:extLst>
          </p:cNvPr>
          <p:cNvSpPr>
            <a:spLocks noGrp="1"/>
          </p:cNvSpPr>
          <p:nvPr>
            <p:ph type="dt" sz="half" idx="14"/>
          </p:nvPr>
        </p:nvSpPr>
        <p:spPr/>
        <p:txBody>
          <a:bodyPr/>
          <a:lstStyle/>
          <a:p>
            <a:fld id="{094EC4B8-68CD-44A3-B172-19A87347D395}" type="datetime1">
              <a:rPr lang="sv-SE" smtClean="0"/>
              <a:t>2025-02-27</a:t>
            </a:fld>
            <a:endParaRPr lang="sv-SE"/>
          </a:p>
        </p:txBody>
      </p:sp>
    </p:spTree>
    <p:extLst>
      <p:ext uri="{BB962C8B-B14F-4D97-AF65-F5344CB8AC3E}">
        <p14:creationId xmlns:p14="http://schemas.microsoft.com/office/powerpoint/2010/main" val="39963510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47F005-6753-8554-DD3D-5ABFE4E04C05}"/>
              </a:ext>
            </a:extLst>
          </p:cNvPr>
          <p:cNvSpPr>
            <a:spLocks noGrp="1"/>
          </p:cNvSpPr>
          <p:nvPr>
            <p:ph type="title"/>
          </p:nvPr>
        </p:nvSpPr>
        <p:spPr/>
        <p:txBody>
          <a:bodyPr/>
          <a:lstStyle/>
          <a:p>
            <a:r>
              <a:rPr lang="sv-SE"/>
              <a:t>Sexuella trakasserier</a:t>
            </a:r>
          </a:p>
        </p:txBody>
      </p:sp>
      <p:sp>
        <p:nvSpPr>
          <p:cNvPr id="3" name="Platshållare för innehåll 2">
            <a:extLst>
              <a:ext uri="{FF2B5EF4-FFF2-40B4-BE49-F238E27FC236}">
                <a16:creationId xmlns:a16="http://schemas.microsoft.com/office/drawing/2014/main" id="{3D5820A2-9499-B236-833C-CFC115F1E799}"/>
              </a:ext>
            </a:extLst>
          </p:cNvPr>
          <p:cNvSpPr>
            <a:spLocks noGrp="1"/>
          </p:cNvSpPr>
          <p:nvPr>
            <p:ph sz="quarter" idx="13"/>
          </p:nvPr>
        </p:nvSpPr>
        <p:spPr/>
        <p:txBody>
          <a:bodyPr/>
          <a:lstStyle/>
          <a:p>
            <a:r>
              <a:rPr lang="sv-SE"/>
              <a:t>Är ett </a:t>
            </a:r>
            <a:r>
              <a:rPr lang="sv-SE" b="1"/>
              <a:t>uppträdande av sexuell natur </a:t>
            </a:r>
            <a:r>
              <a:rPr lang="sv-SE"/>
              <a:t>som kränker någons värdighet. </a:t>
            </a:r>
          </a:p>
          <a:p>
            <a:r>
              <a:rPr lang="sv-SE"/>
              <a:t>Sexuella trakasserier kan handla om beröringar, förslag, skämt, jargong eller bilder som är sexuellt anspelande och upplevs nedvärderande. </a:t>
            </a:r>
          </a:p>
          <a:p>
            <a:r>
              <a:rPr lang="sv-SE"/>
              <a:t>Det ska vara fråga om ett </a:t>
            </a:r>
            <a:r>
              <a:rPr lang="sv-SE" b="1"/>
              <a:t>ovälkommet beteende. </a:t>
            </a:r>
          </a:p>
        </p:txBody>
      </p:sp>
      <p:sp>
        <p:nvSpPr>
          <p:cNvPr id="4" name="Platshållare för datum 3">
            <a:extLst>
              <a:ext uri="{FF2B5EF4-FFF2-40B4-BE49-F238E27FC236}">
                <a16:creationId xmlns:a16="http://schemas.microsoft.com/office/drawing/2014/main" id="{1AAE317B-EA5D-911A-E96C-D8B9C4D0BD6E}"/>
              </a:ext>
            </a:extLst>
          </p:cNvPr>
          <p:cNvSpPr>
            <a:spLocks noGrp="1"/>
          </p:cNvSpPr>
          <p:nvPr>
            <p:ph type="dt" sz="half" idx="14"/>
          </p:nvPr>
        </p:nvSpPr>
        <p:spPr/>
        <p:txBody>
          <a:bodyPr/>
          <a:lstStyle/>
          <a:p>
            <a:fld id="{094EC4B8-68CD-44A3-B172-19A87347D395}" type="datetime1">
              <a:rPr lang="sv-SE" smtClean="0"/>
              <a:t>2025-02-27</a:t>
            </a:fld>
            <a:endParaRPr lang="sv-SE"/>
          </a:p>
        </p:txBody>
      </p:sp>
    </p:spTree>
    <p:extLst>
      <p:ext uri="{BB962C8B-B14F-4D97-AF65-F5344CB8AC3E}">
        <p14:creationId xmlns:p14="http://schemas.microsoft.com/office/powerpoint/2010/main" val="16549311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4442700-3552-E203-C02B-45DF8D9D3853}"/>
              </a:ext>
            </a:extLst>
          </p:cNvPr>
          <p:cNvSpPr>
            <a:spLocks noGrp="1"/>
          </p:cNvSpPr>
          <p:nvPr>
            <p:ph type="title"/>
          </p:nvPr>
        </p:nvSpPr>
        <p:spPr>
          <a:xfrm>
            <a:off x="1096621" y="666000"/>
            <a:ext cx="9802252" cy="1047750"/>
          </a:xfrm>
        </p:spPr>
        <p:txBody>
          <a:bodyPr anchor="t">
            <a:normAutofit/>
          </a:bodyPr>
          <a:lstStyle/>
          <a:p>
            <a:r>
              <a:rPr lang="sv-SE"/>
              <a:t>Konflikt eller kränkande särbehandling</a:t>
            </a:r>
          </a:p>
        </p:txBody>
      </p:sp>
      <p:sp>
        <p:nvSpPr>
          <p:cNvPr id="4" name="Platshållare för datum 3">
            <a:extLst>
              <a:ext uri="{FF2B5EF4-FFF2-40B4-BE49-F238E27FC236}">
                <a16:creationId xmlns:a16="http://schemas.microsoft.com/office/drawing/2014/main" id="{ECB610E8-C124-59A2-49D6-4714FB601E56}"/>
              </a:ext>
            </a:extLst>
          </p:cNvPr>
          <p:cNvSpPr>
            <a:spLocks noGrp="1"/>
          </p:cNvSpPr>
          <p:nvPr>
            <p:ph type="dt" sz="half" idx="14"/>
          </p:nvPr>
        </p:nvSpPr>
        <p:spPr>
          <a:xfrm>
            <a:off x="10901364" y="136525"/>
            <a:ext cx="900071" cy="141687"/>
          </a:xfrm>
        </p:spPr>
        <p:txBody>
          <a:bodyPr anchor="ctr">
            <a:normAutofit/>
          </a:bodyPr>
          <a:lstStyle/>
          <a:p>
            <a:pPr>
              <a:spcAft>
                <a:spcPts val="600"/>
              </a:spcAft>
            </a:pPr>
            <a:fld id="{094EC4B8-68CD-44A3-B172-19A87347D395}" type="datetime1">
              <a:rPr lang="sv-SE" smtClean="0"/>
              <a:pPr>
                <a:spcAft>
                  <a:spcPts val="600"/>
                </a:spcAft>
              </a:pPr>
              <a:t>2025-02-27</a:t>
            </a:fld>
            <a:endParaRPr lang="sv-SE"/>
          </a:p>
        </p:txBody>
      </p:sp>
      <p:graphicFrame>
        <p:nvGraphicFramePr>
          <p:cNvPr id="6" name="Platshållare för innehåll 2">
            <a:extLst>
              <a:ext uri="{FF2B5EF4-FFF2-40B4-BE49-F238E27FC236}">
                <a16:creationId xmlns:a16="http://schemas.microsoft.com/office/drawing/2014/main" id="{F42AE657-7138-5B37-30AB-57111E101D4E}"/>
              </a:ext>
            </a:extLst>
          </p:cNvPr>
          <p:cNvGraphicFramePr>
            <a:graphicFrameLocks noGrp="1"/>
          </p:cNvGraphicFramePr>
          <p:nvPr>
            <p:ph idx="1"/>
            <p:extLst>
              <p:ext uri="{D42A27DB-BD31-4B8C-83A1-F6EECF244321}">
                <p14:modId xmlns:p14="http://schemas.microsoft.com/office/powerpoint/2010/main" val="3308483081"/>
              </p:ext>
            </p:extLst>
          </p:nvPr>
        </p:nvGraphicFramePr>
        <p:xfrm>
          <a:off x="1099112" y="2098800"/>
          <a:ext cx="9802252" cy="39225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198411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3917A2E-6A82-4219-8AE0-5713F8058149}"/>
              </a:ext>
            </a:extLst>
          </p:cNvPr>
          <p:cNvSpPr>
            <a:spLocks noGrp="1"/>
          </p:cNvSpPr>
          <p:nvPr>
            <p:ph type="title"/>
          </p:nvPr>
        </p:nvSpPr>
        <p:spPr/>
        <p:txBody>
          <a:bodyPr/>
          <a:lstStyle/>
          <a:p>
            <a:r>
              <a:rPr lang="sv-SE"/>
              <a:t>Till den som upplever sig utsatt</a:t>
            </a:r>
          </a:p>
        </p:txBody>
      </p:sp>
      <p:sp>
        <p:nvSpPr>
          <p:cNvPr id="3" name="Platshållare för innehåll 2">
            <a:extLst>
              <a:ext uri="{FF2B5EF4-FFF2-40B4-BE49-F238E27FC236}">
                <a16:creationId xmlns:a16="http://schemas.microsoft.com/office/drawing/2014/main" id="{D012D67E-3750-EAE9-B76B-519136F0AA19}"/>
              </a:ext>
            </a:extLst>
          </p:cNvPr>
          <p:cNvSpPr>
            <a:spLocks noGrp="1"/>
          </p:cNvSpPr>
          <p:nvPr>
            <p:ph sz="quarter" idx="14"/>
          </p:nvPr>
        </p:nvSpPr>
        <p:spPr>
          <a:xfrm>
            <a:off x="992777" y="1843314"/>
            <a:ext cx="5218017" cy="4897120"/>
          </a:xfrm>
        </p:spPr>
        <p:txBody>
          <a:bodyPr/>
          <a:lstStyle/>
          <a:p>
            <a:pPr marL="342900" indent="-342900">
              <a:buFont typeface="Arial" panose="020B0604020202020204" pitchFamily="34" charset="0"/>
              <a:buChar char="•"/>
            </a:pPr>
            <a:r>
              <a:rPr lang="sv-SE" sz="1800" dirty="0"/>
              <a:t>Medarbetare ska alltid kunna känna sig </a:t>
            </a:r>
            <a:r>
              <a:rPr lang="sv-SE" sz="1800" b="1" dirty="0"/>
              <a:t>trygg och säker </a:t>
            </a:r>
            <a:r>
              <a:rPr lang="sv-SE" sz="1800" dirty="0"/>
              <a:t>på sin arbetsplats. </a:t>
            </a:r>
          </a:p>
          <a:p>
            <a:pPr marL="342900" indent="-342900">
              <a:buFont typeface="Arial" panose="020B0604020202020204" pitchFamily="34" charset="0"/>
              <a:buChar char="•"/>
            </a:pPr>
            <a:r>
              <a:rPr lang="sv-SE" sz="1800" dirty="0"/>
              <a:t>Det är </a:t>
            </a:r>
            <a:r>
              <a:rPr lang="sv-SE" sz="1800" b="1" dirty="0"/>
              <a:t>du som känner sig utsatt som avgör </a:t>
            </a:r>
            <a:r>
              <a:rPr lang="sv-SE" sz="1800" dirty="0"/>
              <a:t>om handlingen eller beteendet är ovälkommet. </a:t>
            </a:r>
          </a:p>
          <a:p>
            <a:pPr marL="342900" indent="-342900">
              <a:buFont typeface="Arial" panose="020B0604020202020204" pitchFamily="34" charset="0"/>
              <a:buChar char="•"/>
            </a:pPr>
            <a:r>
              <a:rPr lang="sv-SE" sz="1800" dirty="0"/>
              <a:t>Om du kan säg ifrån till den du blir utsatt av.</a:t>
            </a:r>
          </a:p>
          <a:p>
            <a:pPr marL="342900" indent="-342900">
              <a:buFont typeface="Arial" panose="020B0604020202020204" pitchFamily="34" charset="0"/>
              <a:buChar char="•"/>
            </a:pPr>
            <a:r>
              <a:rPr lang="sv-SE" sz="1800" dirty="0"/>
              <a:t>Det viktiga är att du </a:t>
            </a:r>
            <a:r>
              <a:rPr lang="sv-SE" sz="1800" b="1" dirty="0"/>
              <a:t>berättar</a:t>
            </a:r>
            <a:r>
              <a:rPr lang="sv-SE" sz="1800" dirty="0"/>
              <a:t> om din upplevelse så att </a:t>
            </a:r>
            <a:r>
              <a:rPr lang="sv-SE" sz="1800" b="1" dirty="0"/>
              <a:t>arbetsgivaren kan agera </a:t>
            </a:r>
            <a:r>
              <a:rPr lang="sv-SE" sz="1800" dirty="0"/>
              <a:t>innan problemen blivit för stora eller komplicerade. </a:t>
            </a:r>
          </a:p>
          <a:p>
            <a:endParaRPr lang="sv-SE" dirty="0"/>
          </a:p>
        </p:txBody>
      </p:sp>
      <p:sp>
        <p:nvSpPr>
          <p:cNvPr id="5" name="Platshållare för datum 4">
            <a:extLst>
              <a:ext uri="{FF2B5EF4-FFF2-40B4-BE49-F238E27FC236}">
                <a16:creationId xmlns:a16="http://schemas.microsoft.com/office/drawing/2014/main" id="{EC382E21-81FA-400A-4432-B2C90CEB30A1}"/>
              </a:ext>
            </a:extLst>
          </p:cNvPr>
          <p:cNvSpPr>
            <a:spLocks noGrp="1"/>
          </p:cNvSpPr>
          <p:nvPr>
            <p:ph type="dt" sz="half" idx="15"/>
          </p:nvPr>
        </p:nvSpPr>
        <p:spPr/>
        <p:txBody>
          <a:bodyPr/>
          <a:lstStyle/>
          <a:p>
            <a:fld id="{B0743B6B-FC1D-4E5C-878B-68715B5874CD}" type="datetime1">
              <a:rPr lang="sv-SE" smtClean="0"/>
              <a:t>2025-02-27</a:t>
            </a:fld>
            <a:endParaRPr lang="sv-SE"/>
          </a:p>
        </p:txBody>
      </p:sp>
      <p:pic>
        <p:nvPicPr>
          <p:cNvPr id="8" name="Platshållare för bild 7" descr="En bild som visar utomhus, gräs, himmel, person&#10;&#10;Automatiskt genererad beskrivning">
            <a:extLst>
              <a:ext uri="{FF2B5EF4-FFF2-40B4-BE49-F238E27FC236}">
                <a16:creationId xmlns:a16="http://schemas.microsoft.com/office/drawing/2014/main" id="{1AEAD599-539B-DF04-2A24-62A031A89344}"/>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407480420"/>
      </p:ext>
    </p:extLst>
  </p:cSld>
  <p:clrMapOvr>
    <a:masterClrMapping/>
  </p:clrMapOvr>
</p:sld>
</file>

<file path=ppt/theme/theme1.xml><?xml version="1.0" encoding="utf-8"?>
<a:theme xmlns:a="http://schemas.openxmlformats.org/drawingml/2006/main" name="VGR">
  <a:themeElements>
    <a:clrScheme name="VGR_Grunden_Färg">
      <a:dk1>
        <a:sysClr val="windowText" lastClr="000000"/>
      </a:dk1>
      <a:lt1>
        <a:sysClr val="window" lastClr="FFFFFF"/>
      </a:lt1>
      <a:dk2>
        <a:srgbClr val="000000"/>
      </a:dk2>
      <a:lt2>
        <a:srgbClr val="E7E1DF"/>
      </a:lt2>
      <a:accent1>
        <a:srgbClr val="37474F"/>
      </a:accent1>
      <a:accent2>
        <a:srgbClr val="9575CD"/>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R likabehandling_nya mallen (003)  -  Skrivskyddad" id="{60C2F930-C8CC-4262-B13C-D0975B48EFFE}" vid="{D83FEE83-5A5B-498B-842B-14DAF577DFD3}"/>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HR likabehandling_nya mallen</Template>
  <TotalTime>1727</TotalTime>
  <Words>2685</Words>
  <Application>Microsoft Office PowerPoint</Application>
  <PresentationFormat>Bredbild</PresentationFormat>
  <Paragraphs>224</Paragraphs>
  <Slides>15</Slides>
  <Notes>14</Notes>
  <HiddenSlides>0</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15</vt:i4>
      </vt:variant>
    </vt:vector>
  </HeadingPairs>
  <TitlesOfParts>
    <vt:vector size="19" baseType="lpstr">
      <vt:lpstr>Arial</vt:lpstr>
      <vt:lpstr>proxima_nova_rgregular</vt:lpstr>
      <vt:lpstr>Verdana</vt:lpstr>
      <vt:lpstr>VGR</vt:lpstr>
      <vt:lpstr>Kränkande särbehandling, trakasserier och sexuella trakasserier</vt:lpstr>
      <vt:lpstr>Kränkande särbehandling</vt:lpstr>
      <vt:lpstr>Allas ansvar på arbetsplatsen</vt:lpstr>
      <vt:lpstr>Chefens ansvar</vt:lpstr>
      <vt:lpstr>Kränkande särbehandling</vt:lpstr>
      <vt:lpstr>Trakasserier</vt:lpstr>
      <vt:lpstr>Sexuella trakasserier</vt:lpstr>
      <vt:lpstr>Konflikt eller kränkande särbehandling</vt:lpstr>
      <vt:lpstr>Till den som upplever sig utsatt</vt:lpstr>
      <vt:lpstr>Om du upplever att en arbetskamrat behandlas illa</vt:lpstr>
      <vt:lpstr>Anmälan eller annan dokumentation</vt:lpstr>
      <vt:lpstr>Vad händer efter anmälan?</vt:lpstr>
      <vt:lpstr>Vad händer efter utredningen</vt:lpstr>
      <vt:lpstr>Bra länkar!</vt:lpstr>
      <vt:lpstr>PowerPoint-presentation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Kränkande särbehandling information APT</dc:title>
  <dc:creator>Carina Falk</dc:creator>
  <keywords/>
  <lastModifiedBy>Camilla Ahlström</lastModifiedBy>
  <revision>5</revision>
  <dcterms:created xsi:type="dcterms:W3CDTF">2025-02-10T09:10:32.0000000Z</dcterms:created>
  <dcterms:modified xsi:type="dcterms:W3CDTF">2025-02-28T13:17:54.0000000Z</dcterms:modified>
</coreProperties>
</file>