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0" r:id="rId6"/>
    <p:sldMasterId id="2147483694" r:id="rId7"/>
  </p:sldMasterIdLst>
  <p:notesMasterIdLst>
    <p:notesMasterId r:id="rId29"/>
  </p:notesMasterIdLst>
  <p:handoutMasterIdLst>
    <p:handoutMasterId r:id="rId30"/>
  </p:handoutMasterIdLst>
  <p:sldIdLst>
    <p:sldId id="2147481518" r:id="rId8"/>
    <p:sldId id="2147481519" r:id="rId9"/>
    <p:sldId id="309" r:id="rId10"/>
    <p:sldId id="2147481487" r:id="rId11"/>
    <p:sldId id="2147481504" r:id="rId12"/>
    <p:sldId id="2147481497" r:id="rId13"/>
    <p:sldId id="2147481491" r:id="rId14"/>
    <p:sldId id="296" r:id="rId15"/>
    <p:sldId id="2147481495" r:id="rId16"/>
    <p:sldId id="311" r:id="rId17"/>
    <p:sldId id="265" r:id="rId18"/>
    <p:sldId id="2147481511" r:id="rId19"/>
    <p:sldId id="2147481510" r:id="rId20"/>
    <p:sldId id="2147481512" r:id="rId21"/>
    <p:sldId id="2147481513" r:id="rId22"/>
    <p:sldId id="2147481514" r:id="rId23"/>
    <p:sldId id="2147481493" r:id="rId24"/>
    <p:sldId id="2147481515" r:id="rId25"/>
    <p:sldId id="295" r:id="rId26"/>
    <p:sldId id="297" r:id="rId27"/>
    <p:sldId id="2147478246" r:id="rId2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 till chef" id="{744CFB52-6F13-4DF0-9878-883D2F442A64}">
          <p14:sldIdLst>
            <p14:sldId id="2147481518"/>
            <p14:sldId id="2147481519"/>
          </p14:sldIdLst>
        </p14:section>
        <p14:section name="APT-material" id="{E1B0A56F-8586-4D5F-8E58-A70A38B26AAC}">
          <p14:sldIdLst>
            <p14:sldId id="309"/>
            <p14:sldId id="2147481487"/>
            <p14:sldId id="2147481504"/>
            <p14:sldId id="2147481497"/>
            <p14:sldId id="2147481491"/>
            <p14:sldId id="296"/>
            <p14:sldId id="2147481495"/>
            <p14:sldId id="311"/>
            <p14:sldId id="265"/>
            <p14:sldId id="2147481511"/>
            <p14:sldId id="2147481510"/>
            <p14:sldId id="2147481512"/>
            <p14:sldId id="2147481513"/>
            <p14:sldId id="2147481514"/>
            <p14:sldId id="2147481493"/>
            <p14:sldId id="2147481515"/>
            <p14:sldId id="295"/>
            <p14:sldId id="297"/>
            <p14:sldId id="214747824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394819-BD0D-470E-8A27-2A6855261E2D}" v="5" dt="2026-05-21T13:08:20.158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21" autoAdjust="0"/>
    <p:restoredTop sz="79954" autoAdjust="0"/>
  </p:normalViewPr>
  <p:slideViewPr>
    <p:cSldViewPr snapToGrid="0">
      <p:cViewPr varScale="1">
        <p:scale>
          <a:sx n="83" d="100"/>
          <a:sy n="83" d="100"/>
        </p:scale>
        <p:origin x="1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13" /><Relationship Type="http://schemas.openxmlformats.org/officeDocument/2006/relationships/slide" Target="slides/slide11.xml" Id="rId18" /><Relationship Type="http://schemas.openxmlformats.org/officeDocument/2006/relationships/slide" Target="slides/slide19.xml" Id="rId26" /><Relationship Type="http://schemas.openxmlformats.org/officeDocument/2006/relationships/slide" Target="slides/slide14.xml" Id="rId21" /><Relationship Type="http://schemas.openxmlformats.org/officeDocument/2006/relationships/tableStyles" Target="tableStyles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5.xml" Id="rId12" /><Relationship Type="http://schemas.openxmlformats.org/officeDocument/2006/relationships/slide" Target="slides/slide10.xml" Id="rId17" /><Relationship Type="http://schemas.openxmlformats.org/officeDocument/2006/relationships/slide" Target="slides/slide18.xml" Id="rId25" /><Relationship Type="http://schemas.openxmlformats.org/officeDocument/2006/relationships/theme" Target="theme/theme1.xml" Id="rId33" /><Relationship Type="http://schemas.openxmlformats.org/officeDocument/2006/relationships/slide" Target="slides/slide9.xml" Id="rId16" /><Relationship Type="http://schemas.openxmlformats.org/officeDocument/2006/relationships/slide" Target="slides/slide13.xml" Id="rId20" /><Relationship Type="http://schemas.openxmlformats.org/officeDocument/2006/relationships/notesMaster" Target="notesMasters/notesMaster1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4.xml" Id="rId11" /><Relationship Type="http://schemas.openxmlformats.org/officeDocument/2006/relationships/slide" Target="slides/slide17.xml" Id="rId24" /><Relationship Type="http://schemas.openxmlformats.org/officeDocument/2006/relationships/viewProps" Target="viewProps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8.xml" Id="rId15" /><Relationship Type="http://schemas.openxmlformats.org/officeDocument/2006/relationships/slide" Target="slides/slide16.xml" Id="rId23" /><Relationship Type="http://schemas.openxmlformats.org/officeDocument/2006/relationships/slide" Target="slides/slide21.xml" Id="rId28" /><Relationship Type="http://schemas.microsoft.com/office/2015/10/relationships/revisionInfo" Target="revisionInfo.xml" Id="rId36" /><Relationship Type="http://schemas.openxmlformats.org/officeDocument/2006/relationships/slide" Target="slides/slide3.xml" Id="rId10" /><Relationship Type="http://schemas.openxmlformats.org/officeDocument/2006/relationships/slide" Target="slides/slide12.xml" Id="rId19" /><Relationship Type="http://schemas.openxmlformats.org/officeDocument/2006/relationships/presProps" Target="presProps.xml" Id="rId31" /><Relationship Type="http://schemas.openxmlformats.org/officeDocument/2006/relationships/slide" Target="slides/slide2.xml" Id="rId9" /><Relationship Type="http://schemas.openxmlformats.org/officeDocument/2006/relationships/slide" Target="slides/slide7.xml" Id="rId14" /><Relationship Type="http://schemas.openxmlformats.org/officeDocument/2006/relationships/slide" Target="slides/slide15.xml" Id="rId22" /><Relationship Type="http://schemas.openxmlformats.org/officeDocument/2006/relationships/slide" Target="slides/slide20.xml" Id="rId27" /><Relationship Type="http://schemas.openxmlformats.org/officeDocument/2006/relationships/handoutMaster" Target="handoutMasters/handoutMaster1.xml" Id="rId30" /><Relationship Type="http://schemas.microsoft.com/office/2016/11/relationships/changesInfo" Target="changesInfos/changesInfo1.xml" Id="rId35" /><Relationship Type="http://schemas.openxmlformats.org/officeDocument/2006/relationships/slide" Target="slides/slide1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Ahlström" userId="23b3770c-8727-4483-8fa4-d4e2843fda96" providerId="ADAL" clId="{4CB5D6A9-1E06-4375-8F93-9458665AF0DB}"/>
    <pc:docChg chg="undo custSel addSld delSld modSld sldOrd modSection">
      <pc:chgData name="Camilla Ahlström" userId="23b3770c-8727-4483-8fa4-d4e2843fda96" providerId="ADAL" clId="{4CB5D6A9-1E06-4375-8F93-9458665AF0DB}" dt="2026-05-21T13:08:20.156" v="1943" actId="14826"/>
      <pc:docMkLst>
        <pc:docMk/>
      </pc:docMkLst>
      <pc:sldChg chg="modSp">
        <pc:chgData name="Camilla Ahlström" userId="23b3770c-8727-4483-8fa4-d4e2843fda96" providerId="ADAL" clId="{4CB5D6A9-1E06-4375-8F93-9458665AF0DB}" dt="2026-05-21T13:08:20.156" v="1943" actId="14826"/>
        <pc:sldMkLst>
          <pc:docMk/>
          <pc:sldMk cId="3823540936" sldId="297"/>
        </pc:sldMkLst>
        <pc:picChg chg="mod">
          <ac:chgData name="Camilla Ahlström" userId="23b3770c-8727-4483-8fa4-d4e2843fda96" providerId="ADAL" clId="{4CB5D6A9-1E06-4375-8F93-9458665AF0DB}" dt="2026-05-21T13:08:20.156" v="1943" actId="14826"/>
          <ac:picMkLst>
            <pc:docMk/>
            <pc:sldMk cId="3823540936" sldId="297"/>
            <ac:picMk id="8" creationId="{0D5BC050-7B60-DE3A-389B-90C2B3FFD4F0}"/>
          </ac:picMkLst>
        </pc:picChg>
      </pc:sldChg>
      <pc:sldChg chg="addSp delSp modSp mod">
        <pc:chgData name="Camilla Ahlström" userId="23b3770c-8727-4483-8fa4-d4e2843fda96" providerId="ADAL" clId="{4CB5D6A9-1E06-4375-8F93-9458665AF0DB}" dt="2026-05-21T13:07:27.645" v="1940" actId="18131"/>
        <pc:sldMkLst>
          <pc:docMk/>
          <pc:sldMk cId="2017827879" sldId="309"/>
        </pc:sldMkLst>
        <pc:picChg chg="add del mod modCrop">
          <ac:chgData name="Camilla Ahlström" userId="23b3770c-8727-4483-8fa4-d4e2843fda96" providerId="ADAL" clId="{4CB5D6A9-1E06-4375-8F93-9458665AF0DB}" dt="2026-05-21T13:07:27.645" v="1940" actId="18131"/>
          <ac:picMkLst>
            <pc:docMk/>
            <pc:sldMk cId="2017827879" sldId="309"/>
            <ac:picMk id="6" creationId="{E1ED72ED-F190-9C91-FDF7-FFFDD34EB5F9}"/>
          </ac:picMkLst>
        </pc:picChg>
      </pc:sldChg>
      <pc:sldChg chg="modSp">
        <pc:chgData name="Camilla Ahlström" userId="23b3770c-8727-4483-8fa4-d4e2843fda96" providerId="ADAL" clId="{4CB5D6A9-1E06-4375-8F93-9458665AF0DB}" dt="2026-05-21T13:07:55.560" v="1942" actId="14826"/>
        <pc:sldMkLst>
          <pc:docMk/>
          <pc:sldMk cId="2771011542" sldId="2147481493"/>
        </pc:sldMkLst>
        <pc:picChg chg="mod">
          <ac:chgData name="Camilla Ahlström" userId="23b3770c-8727-4483-8fa4-d4e2843fda96" providerId="ADAL" clId="{4CB5D6A9-1E06-4375-8F93-9458665AF0DB}" dt="2026-05-21T13:07:55.560" v="1942" actId="14826"/>
          <ac:picMkLst>
            <pc:docMk/>
            <pc:sldMk cId="2771011542" sldId="2147481493"/>
            <ac:picMk id="6" creationId="{3448D0ED-37ED-CEF5-7726-43A7DC89EF45}"/>
          </ac:picMkLst>
        </pc:picChg>
      </pc:sldChg>
      <pc:sldChg chg="modSp">
        <pc:chgData name="Camilla Ahlström" userId="23b3770c-8727-4483-8fa4-d4e2843fda96" providerId="ADAL" clId="{4CB5D6A9-1E06-4375-8F93-9458665AF0DB}" dt="2026-05-21T13:07:41.939" v="1941" actId="14826"/>
        <pc:sldMkLst>
          <pc:docMk/>
          <pc:sldMk cId="2531868187" sldId="2147481497"/>
        </pc:sldMkLst>
        <pc:picChg chg="mod">
          <ac:chgData name="Camilla Ahlström" userId="23b3770c-8727-4483-8fa4-d4e2843fda96" providerId="ADAL" clId="{4CB5D6A9-1E06-4375-8F93-9458665AF0DB}" dt="2026-05-21T13:07:41.939" v="1941" actId="14826"/>
          <ac:picMkLst>
            <pc:docMk/>
            <pc:sldMk cId="2531868187" sldId="2147481497"/>
            <ac:picMk id="8" creationId="{E89FAA71-97BC-467A-A2E1-712E1DD4F785}"/>
          </ac:picMkLst>
        </pc:picChg>
      </pc:sldChg>
      <pc:sldChg chg="modSp add">
        <pc:chgData name="Camilla Ahlström" userId="23b3770c-8727-4483-8fa4-d4e2843fda96" providerId="ADAL" clId="{4CB5D6A9-1E06-4375-8F93-9458665AF0DB}" dt="2026-05-21T13:06:52.599" v="1936"/>
        <pc:sldMkLst>
          <pc:docMk/>
          <pc:sldMk cId="1967533261" sldId="2147481519"/>
        </pc:sldMkLst>
        <pc:spChg chg="mod">
          <ac:chgData name="Camilla Ahlström" userId="23b3770c-8727-4483-8fa4-d4e2843fda96" providerId="ADAL" clId="{4CB5D6A9-1E06-4375-8F93-9458665AF0DB}" dt="2026-05-21T13:06:52.599" v="1936"/>
          <ac:spMkLst>
            <pc:docMk/>
            <pc:sldMk cId="1967533261" sldId="2147481519"/>
            <ac:spMk id="3" creationId="{7178B61E-F998-A92A-DD90-D8D41FB0ACC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3D24E-F72A-494E-BF68-6DAF3560C6C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058AE41-A49B-4F47-B7B1-7A9B044BAB21}">
      <dgm:prSet phldrT="[Text]" phldr="0"/>
      <dgm:spPr/>
      <dgm:t>
        <a:bodyPr/>
        <a:lstStyle/>
        <a:p>
          <a:r>
            <a:rPr lang="sv-SE" dirty="0"/>
            <a:t>Arbetsmiljö – säg vad du tycker!</a:t>
          </a:r>
        </a:p>
      </dgm:t>
    </dgm:pt>
    <dgm:pt modelId="{0FE74B71-F4B7-4BD5-8433-370E1EDA2B84}" type="parTrans" cxnId="{CAEEFB21-7A63-42B8-A18A-1EFB1C818A29}">
      <dgm:prSet/>
      <dgm:spPr/>
      <dgm:t>
        <a:bodyPr/>
        <a:lstStyle/>
        <a:p>
          <a:endParaRPr lang="sv-SE"/>
        </a:p>
      </dgm:t>
    </dgm:pt>
    <dgm:pt modelId="{47E15CC8-78F4-4C95-A298-9B36F6D04FFA}" type="sibTrans" cxnId="{CAEEFB21-7A63-42B8-A18A-1EFB1C818A29}">
      <dgm:prSet/>
      <dgm:spPr/>
      <dgm:t>
        <a:bodyPr/>
        <a:lstStyle/>
        <a:p>
          <a:endParaRPr lang="sv-SE"/>
        </a:p>
      </dgm:t>
    </dgm:pt>
    <dgm:pt modelId="{EA6A8A87-C300-4BD0-A0B1-36129313DD6B}">
      <dgm:prSet phldrT="[Text]" phldr="0"/>
      <dgm:spPr/>
      <dgm:t>
        <a:bodyPr/>
        <a:lstStyle/>
        <a:p>
          <a:r>
            <a:rPr lang="sv-SE" dirty="0"/>
            <a:t>Verksamhet</a:t>
          </a:r>
        </a:p>
      </dgm:t>
    </dgm:pt>
    <dgm:pt modelId="{A20D1D75-BE9E-42A5-94EB-1A0B3A71DB0E}" type="parTrans" cxnId="{13FA1F85-414C-44B5-AB17-153DA94992C6}">
      <dgm:prSet/>
      <dgm:spPr/>
      <dgm:t>
        <a:bodyPr/>
        <a:lstStyle/>
        <a:p>
          <a:endParaRPr lang="sv-SE"/>
        </a:p>
      </dgm:t>
    </dgm:pt>
    <dgm:pt modelId="{8555EDC6-027A-4761-AFFC-CF04D56BB2EC}" type="sibTrans" cxnId="{13FA1F85-414C-44B5-AB17-153DA94992C6}">
      <dgm:prSet/>
      <dgm:spPr/>
      <dgm:t>
        <a:bodyPr/>
        <a:lstStyle/>
        <a:p>
          <a:endParaRPr lang="sv-SE"/>
        </a:p>
      </dgm:t>
    </dgm:pt>
    <dgm:pt modelId="{927FB61E-DD5E-4018-8AF3-1D504FE5E9E6}">
      <dgm:prSet phldrT="[Text]" phldr="0"/>
      <dgm:spPr/>
      <dgm:t>
        <a:bodyPr/>
        <a:lstStyle/>
        <a:p>
          <a:r>
            <a:rPr lang="sv-SE" dirty="0"/>
            <a:t>Patientsäkerhet </a:t>
          </a:r>
        </a:p>
      </dgm:t>
    </dgm:pt>
    <dgm:pt modelId="{9E6C3868-7965-495B-A129-D714A980F32E}" type="parTrans" cxnId="{CA55B69B-5B9F-4271-82B0-FD3537E0D856}">
      <dgm:prSet/>
      <dgm:spPr/>
      <dgm:t>
        <a:bodyPr/>
        <a:lstStyle/>
        <a:p>
          <a:endParaRPr lang="sv-SE"/>
        </a:p>
      </dgm:t>
    </dgm:pt>
    <dgm:pt modelId="{C82E09B1-86B9-4ABC-9A15-7437231B1E60}" type="sibTrans" cxnId="{CA55B69B-5B9F-4271-82B0-FD3537E0D856}">
      <dgm:prSet/>
      <dgm:spPr/>
      <dgm:t>
        <a:bodyPr/>
        <a:lstStyle/>
        <a:p>
          <a:endParaRPr lang="sv-SE"/>
        </a:p>
      </dgm:t>
    </dgm:pt>
    <dgm:pt modelId="{1D285435-593D-4488-A1E8-69FA3C5B39D0}" type="pres">
      <dgm:prSet presAssocID="{1453D24E-F72A-494E-BF68-6DAF3560C6C3}" presName="Name0" presStyleCnt="0">
        <dgm:presLayoutVars>
          <dgm:chMax val="7"/>
          <dgm:chPref val="7"/>
          <dgm:dir/>
        </dgm:presLayoutVars>
      </dgm:prSet>
      <dgm:spPr/>
    </dgm:pt>
    <dgm:pt modelId="{2840773B-2C85-46B3-AEA2-E4F1D80FE640}" type="pres">
      <dgm:prSet presAssocID="{1453D24E-F72A-494E-BF68-6DAF3560C6C3}" presName="Name1" presStyleCnt="0"/>
      <dgm:spPr/>
    </dgm:pt>
    <dgm:pt modelId="{BE868EE8-6225-4031-B164-6E6277373D8B}" type="pres">
      <dgm:prSet presAssocID="{1453D24E-F72A-494E-BF68-6DAF3560C6C3}" presName="cycle" presStyleCnt="0"/>
      <dgm:spPr/>
    </dgm:pt>
    <dgm:pt modelId="{73FD261D-9D0E-42CF-8623-AAFCE2D85A8A}" type="pres">
      <dgm:prSet presAssocID="{1453D24E-F72A-494E-BF68-6DAF3560C6C3}" presName="srcNode" presStyleLbl="node1" presStyleIdx="0" presStyleCnt="3"/>
      <dgm:spPr/>
    </dgm:pt>
    <dgm:pt modelId="{54BC5080-091D-4BC8-924D-296478314E1B}" type="pres">
      <dgm:prSet presAssocID="{1453D24E-F72A-494E-BF68-6DAF3560C6C3}" presName="conn" presStyleLbl="parChTrans1D2" presStyleIdx="0" presStyleCnt="1"/>
      <dgm:spPr/>
    </dgm:pt>
    <dgm:pt modelId="{EA056699-2CCB-4907-8E47-10F67EC71CFE}" type="pres">
      <dgm:prSet presAssocID="{1453D24E-F72A-494E-BF68-6DAF3560C6C3}" presName="extraNode" presStyleLbl="node1" presStyleIdx="0" presStyleCnt="3"/>
      <dgm:spPr/>
    </dgm:pt>
    <dgm:pt modelId="{65019776-C83C-47F2-B5F6-FC7715E9C037}" type="pres">
      <dgm:prSet presAssocID="{1453D24E-F72A-494E-BF68-6DAF3560C6C3}" presName="dstNode" presStyleLbl="node1" presStyleIdx="0" presStyleCnt="3"/>
      <dgm:spPr/>
    </dgm:pt>
    <dgm:pt modelId="{213BF179-F417-4E66-9A7D-3D089CF0A84F}" type="pres">
      <dgm:prSet presAssocID="{5058AE41-A49B-4F47-B7B1-7A9B044BAB21}" presName="text_1" presStyleLbl="node1" presStyleIdx="0" presStyleCnt="3">
        <dgm:presLayoutVars>
          <dgm:bulletEnabled val="1"/>
        </dgm:presLayoutVars>
      </dgm:prSet>
      <dgm:spPr/>
    </dgm:pt>
    <dgm:pt modelId="{D5455948-6657-404D-9D20-F48630428018}" type="pres">
      <dgm:prSet presAssocID="{5058AE41-A49B-4F47-B7B1-7A9B044BAB21}" presName="accent_1" presStyleCnt="0"/>
      <dgm:spPr/>
    </dgm:pt>
    <dgm:pt modelId="{5DBC8935-665D-428B-80AE-0BF0525057D5}" type="pres">
      <dgm:prSet presAssocID="{5058AE41-A49B-4F47-B7B1-7A9B044BAB21}" presName="accentRepeatNode" presStyleLbl="solidFgAcc1" presStyleIdx="0" presStyleCnt="3"/>
      <dgm:spPr>
        <a:solidFill>
          <a:schemeClr val="accent6">
            <a:lumMod val="60000"/>
            <a:lumOff val="40000"/>
          </a:schemeClr>
        </a:solidFill>
      </dgm:spPr>
    </dgm:pt>
    <dgm:pt modelId="{324941BF-7BE9-4CDA-9412-0CD1024CE7F2}" type="pres">
      <dgm:prSet presAssocID="{EA6A8A87-C300-4BD0-A0B1-36129313DD6B}" presName="text_2" presStyleLbl="node1" presStyleIdx="1" presStyleCnt="3">
        <dgm:presLayoutVars>
          <dgm:bulletEnabled val="1"/>
        </dgm:presLayoutVars>
      </dgm:prSet>
      <dgm:spPr/>
    </dgm:pt>
    <dgm:pt modelId="{55A4FB67-4789-4C4B-986B-28D73F10D067}" type="pres">
      <dgm:prSet presAssocID="{EA6A8A87-C300-4BD0-A0B1-36129313DD6B}" presName="accent_2" presStyleCnt="0"/>
      <dgm:spPr/>
    </dgm:pt>
    <dgm:pt modelId="{53F4BD4F-D7C5-4D42-8EEB-0B6CA677E5E4}" type="pres">
      <dgm:prSet presAssocID="{EA6A8A87-C300-4BD0-A0B1-36129313DD6B}" presName="accentRepeatNode" presStyleLbl="solidFgAcc1" presStyleIdx="1" presStyleCnt="3"/>
      <dgm:spPr>
        <a:solidFill>
          <a:schemeClr val="accent6">
            <a:lumMod val="60000"/>
            <a:lumOff val="40000"/>
          </a:schemeClr>
        </a:solidFill>
      </dgm:spPr>
    </dgm:pt>
    <dgm:pt modelId="{6C8EA4D2-9F61-4332-9D68-50CDB616FBEA}" type="pres">
      <dgm:prSet presAssocID="{927FB61E-DD5E-4018-8AF3-1D504FE5E9E6}" presName="text_3" presStyleLbl="node1" presStyleIdx="2" presStyleCnt="3">
        <dgm:presLayoutVars>
          <dgm:bulletEnabled val="1"/>
        </dgm:presLayoutVars>
      </dgm:prSet>
      <dgm:spPr/>
    </dgm:pt>
    <dgm:pt modelId="{F36879C3-5DBC-490D-8041-C6BFB1223E83}" type="pres">
      <dgm:prSet presAssocID="{927FB61E-DD5E-4018-8AF3-1D504FE5E9E6}" presName="accent_3" presStyleCnt="0"/>
      <dgm:spPr/>
    </dgm:pt>
    <dgm:pt modelId="{C6C5E733-783B-4CD1-8E44-16E910FC1255}" type="pres">
      <dgm:prSet presAssocID="{927FB61E-DD5E-4018-8AF3-1D504FE5E9E6}" presName="accentRepeatNode" presStyleLbl="solidFgAcc1" presStyleIdx="2" presStyleCnt="3" custLinFactNeighborX="-7661" custLinFactNeighborY="1870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CAEEFB21-7A63-42B8-A18A-1EFB1C818A29}" srcId="{1453D24E-F72A-494E-BF68-6DAF3560C6C3}" destId="{5058AE41-A49B-4F47-B7B1-7A9B044BAB21}" srcOrd="0" destOrd="0" parTransId="{0FE74B71-F4B7-4BD5-8433-370E1EDA2B84}" sibTransId="{47E15CC8-78F4-4C95-A298-9B36F6D04FFA}"/>
    <dgm:cxn modelId="{417C8E43-8F10-4D96-A6BE-56A4896675FB}" type="presOf" srcId="{EA6A8A87-C300-4BD0-A0B1-36129313DD6B}" destId="{324941BF-7BE9-4CDA-9412-0CD1024CE7F2}" srcOrd="0" destOrd="0" presId="urn:microsoft.com/office/officeart/2008/layout/VerticalCurvedList"/>
    <dgm:cxn modelId="{C9718172-D305-4777-B7AF-89BF5555F3C2}" type="presOf" srcId="{927FB61E-DD5E-4018-8AF3-1D504FE5E9E6}" destId="{6C8EA4D2-9F61-4332-9D68-50CDB616FBEA}" srcOrd="0" destOrd="0" presId="urn:microsoft.com/office/officeart/2008/layout/VerticalCurvedList"/>
    <dgm:cxn modelId="{13FA1F85-414C-44B5-AB17-153DA94992C6}" srcId="{1453D24E-F72A-494E-BF68-6DAF3560C6C3}" destId="{EA6A8A87-C300-4BD0-A0B1-36129313DD6B}" srcOrd="1" destOrd="0" parTransId="{A20D1D75-BE9E-42A5-94EB-1A0B3A71DB0E}" sibTransId="{8555EDC6-027A-4761-AFFC-CF04D56BB2EC}"/>
    <dgm:cxn modelId="{AFDFE08C-7A9B-4C2F-B9A6-CF1B7FF13B0B}" type="presOf" srcId="{1453D24E-F72A-494E-BF68-6DAF3560C6C3}" destId="{1D285435-593D-4488-A1E8-69FA3C5B39D0}" srcOrd="0" destOrd="0" presId="urn:microsoft.com/office/officeart/2008/layout/VerticalCurvedList"/>
    <dgm:cxn modelId="{0AB23790-3D20-4E05-8B9E-8C3C6372C7CF}" type="presOf" srcId="{47E15CC8-78F4-4C95-A298-9B36F6D04FFA}" destId="{54BC5080-091D-4BC8-924D-296478314E1B}" srcOrd="0" destOrd="0" presId="urn:microsoft.com/office/officeart/2008/layout/VerticalCurvedList"/>
    <dgm:cxn modelId="{08C2D997-2AB8-456E-9924-A3220F5F7E96}" type="presOf" srcId="{5058AE41-A49B-4F47-B7B1-7A9B044BAB21}" destId="{213BF179-F417-4E66-9A7D-3D089CF0A84F}" srcOrd="0" destOrd="0" presId="urn:microsoft.com/office/officeart/2008/layout/VerticalCurvedList"/>
    <dgm:cxn modelId="{CA55B69B-5B9F-4271-82B0-FD3537E0D856}" srcId="{1453D24E-F72A-494E-BF68-6DAF3560C6C3}" destId="{927FB61E-DD5E-4018-8AF3-1D504FE5E9E6}" srcOrd="2" destOrd="0" parTransId="{9E6C3868-7965-495B-A129-D714A980F32E}" sibTransId="{C82E09B1-86B9-4ABC-9A15-7437231B1E60}"/>
    <dgm:cxn modelId="{A45BEADF-100E-4496-8BA3-9D63D9E4044D}" type="presParOf" srcId="{1D285435-593D-4488-A1E8-69FA3C5B39D0}" destId="{2840773B-2C85-46B3-AEA2-E4F1D80FE640}" srcOrd="0" destOrd="0" presId="urn:microsoft.com/office/officeart/2008/layout/VerticalCurvedList"/>
    <dgm:cxn modelId="{0A049679-FE5A-4B13-9EBD-1C606983BE78}" type="presParOf" srcId="{2840773B-2C85-46B3-AEA2-E4F1D80FE640}" destId="{BE868EE8-6225-4031-B164-6E6277373D8B}" srcOrd="0" destOrd="0" presId="urn:microsoft.com/office/officeart/2008/layout/VerticalCurvedList"/>
    <dgm:cxn modelId="{70D89517-6136-4E2E-9A7D-B9622888F34C}" type="presParOf" srcId="{BE868EE8-6225-4031-B164-6E6277373D8B}" destId="{73FD261D-9D0E-42CF-8623-AAFCE2D85A8A}" srcOrd="0" destOrd="0" presId="urn:microsoft.com/office/officeart/2008/layout/VerticalCurvedList"/>
    <dgm:cxn modelId="{C8248C7F-B90B-4F71-A43F-5415366D14A7}" type="presParOf" srcId="{BE868EE8-6225-4031-B164-6E6277373D8B}" destId="{54BC5080-091D-4BC8-924D-296478314E1B}" srcOrd="1" destOrd="0" presId="urn:microsoft.com/office/officeart/2008/layout/VerticalCurvedList"/>
    <dgm:cxn modelId="{5F245944-352C-4298-B27D-84D0F8C4DE15}" type="presParOf" srcId="{BE868EE8-6225-4031-B164-6E6277373D8B}" destId="{EA056699-2CCB-4907-8E47-10F67EC71CFE}" srcOrd="2" destOrd="0" presId="urn:microsoft.com/office/officeart/2008/layout/VerticalCurvedList"/>
    <dgm:cxn modelId="{E042E2E5-B9A3-4AA6-A991-8457F97E3A0F}" type="presParOf" srcId="{BE868EE8-6225-4031-B164-6E6277373D8B}" destId="{65019776-C83C-47F2-B5F6-FC7715E9C037}" srcOrd="3" destOrd="0" presId="urn:microsoft.com/office/officeart/2008/layout/VerticalCurvedList"/>
    <dgm:cxn modelId="{97E6134F-EEC8-44FB-9E04-584560A316DF}" type="presParOf" srcId="{2840773B-2C85-46B3-AEA2-E4F1D80FE640}" destId="{213BF179-F417-4E66-9A7D-3D089CF0A84F}" srcOrd="1" destOrd="0" presId="urn:microsoft.com/office/officeart/2008/layout/VerticalCurvedList"/>
    <dgm:cxn modelId="{A71A08C4-11D7-4F78-9183-ACC9D74A22C6}" type="presParOf" srcId="{2840773B-2C85-46B3-AEA2-E4F1D80FE640}" destId="{D5455948-6657-404D-9D20-F48630428018}" srcOrd="2" destOrd="0" presId="urn:microsoft.com/office/officeart/2008/layout/VerticalCurvedList"/>
    <dgm:cxn modelId="{1A0F36CF-EB26-47FF-9CD8-176B9B894243}" type="presParOf" srcId="{D5455948-6657-404D-9D20-F48630428018}" destId="{5DBC8935-665D-428B-80AE-0BF0525057D5}" srcOrd="0" destOrd="0" presId="urn:microsoft.com/office/officeart/2008/layout/VerticalCurvedList"/>
    <dgm:cxn modelId="{3DC86C63-0725-43DB-9F16-C750171FE849}" type="presParOf" srcId="{2840773B-2C85-46B3-AEA2-E4F1D80FE640}" destId="{324941BF-7BE9-4CDA-9412-0CD1024CE7F2}" srcOrd="3" destOrd="0" presId="urn:microsoft.com/office/officeart/2008/layout/VerticalCurvedList"/>
    <dgm:cxn modelId="{AC84FEEB-E609-47EC-9D02-329B043F6D58}" type="presParOf" srcId="{2840773B-2C85-46B3-AEA2-E4F1D80FE640}" destId="{55A4FB67-4789-4C4B-986B-28D73F10D067}" srcOrd="4" destOrd="0" presId="urn:microsoft.com/office/officeart/2008/layout/VerticalCurvedList"/>
    <dgm:cxn modelId="{8D5F2A9E-90C2-4C3A-81C6-DF9EE27064A4}" type="presParOf" srcId="{55A4FB67-4789-4C4B-986B-28D73F10D067}" destId="{53F4BD4F-D7C5-4D42-8EEB-0B6CA677E5E4}" srcOrd="0" destOrd="0" presId="urn:microsoft.com/office/officeart/2008/layout/VerticalCurvedList"/>
    <dgm:cxn modelId="{04C976C0-3A12-4EC6-A7C6-1756C2FBE146}" type="presParOf" srcId="{2840773B-2C85-46B3-AEA2-E4F1D80FE640}" destId="{6C8EA4D2-9F61-4332-9D68-50CDB616FBEA}" srcOrd="5" destOrd="0" presId="urn:microsoft.com/office/officeart/2008/layout/VerticalCurvedList"/>
    <dgm:cxn modelId="{EC1D7D19-258D-4EBC-A39D-8AA29CE02F98}" type="presParOf" srcId="{2840773B-2C85-46B3-AEA2-E4F1D80FE640}" destId="{F36879C3-5DBC-490D-8041-C6BFB1223E83}" srcOrd="6" destOrd="0" presId="urn:microsoft.com/office/officeart/2008/layout/VerticalCurvedList"/>
    <dgm:cxn modelId="{A6B46085-0B78-44D4-B86B-1B7BC8A1BE6E}" type="presParOf" srcId="{F36879C3-5DBC-490D-8041-C6BFB1223E83}" destId="{C6C5E733-783B-4CD1-8E44-16E910FC125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0011A-38DB-47EF-87D7-B9A424F3EC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E9DC18-7CC0-40C2-A25B-8A7E1B502B07}">
      <dgm:prSet custT="1"/>
      <dgm:spPr/>
      <dgm:t>
        <a:bodyPr/>
        <a:lstStyle/>
        <a:p>
          <a:r>
            <a:rPr lang="sv-SE" sz="2800" noProof="0" dirty="0"/>
            <a:t>Medarbetare som är tillsvidareanställd eller visstidsanställd (ej timavlönad)</a:t>
          </a:r>
        </a:p>
      </dgm:t>
    </dgm:pt>
    <dgm:pt modelId="{29D32C67-10FE-4F07-A91C-46598F2051D0}" type="parTrans" cxnId="{DF9F6520-36AB-4ABC-9C0D-6C7D6AD7B9AD}">
      <dgm:prSet/>
      <dgm:spPr/>
      <dgm:t>
        <a:bodyPr/>
        <a:lstStyle/>
        <a:p>
          <a:endParaRPr lang="en-US"/>
        </a:p>
      </dgm:t>
    </dgm:pt>
    <dgm:pt modelId="{949D59CB-F61E-4D12-8D9C-F27B5C2006C8}" type="sibTrans" cxnId="{DF9F6520-36AB-4ABC-9C0D-6C7D6AD7B9AD}">
      <dgm:prSet/>
      <dgm:spPr/>
      <dgm:t>
        <a:bodyPr/>
        <a:lstStyle/>
        <a:p>
          <a:endParaRPr lang="en-US"/>
        </a:p>
      </dgm:t>
    </dgm:pt>
    <dgm:pt modelId="{6854742C-FBB3-4AE4-96B8-455D112BD955}">
      <dgm:prSet custT="1"/>
      <dgm:spPr/>
      <dgm:t>
        <a:bodyPr/>
        <a:lstStyle/>
        <a:p>
          <a:r>
            <a:rPr lang="sv-SE" sz="2800" noProof="0" dirty="0"/>
            <a:t>Medarbetare som var anställd den 30 juni 2026 och fortfarande är anställd när mätningen startar</a:t>
          </a:r>
        </a:p>
      </dgm:t>
    </dgm:pt>
    <dgm:pt modelId="{A91A5656-DBB8-4D32-B388-E283A259A8DF}" type="parTrans" cxnId="{DBB7068E-93D9-4129-9CD6-979B0F81B36B}">
      <dgm:prSet/>
      <dgm:spPr/>
      <dgm:t>
        <a:bodyPr/>
        <a:lstStyle/>
        <a:p>
          <a:endParaRPr lang="en-US"/>
        </a:p>
      </dgm:t>
    </dgm:pt>
    <dgm:pt modelId="{D97E8BCB-B276-435D-BBE2-F34035FD4F34}" type="sibTrans" cxnId="{DBB7068E-93D9-4129-9CD6-979B0F81B36B}">
      <dgm:prSet/>
      <dgm:spPr/>
      <dgm:t>
        <a:bodyPr/>
        <a:lstStyle/>
        <a:p>
          <a:endParaRPr lang="en-US"/>
        </a:p>
      </dgm:t>
    </dgm:pt>
    <dgm:pt modelId="{0ACA6340-B0C6-4AE6-A100-3AF2D419C21B}" type="pres">
      <dgm:prSet presAssocID="{3460011A-38DB-47EF-87D7-B9A424F3ECC9}" presName="linear" presStyleCnt="0">
        <dgm:presLayoutVars>
          <dgm:animLvl val="lvl"/>
          <dgm:resizeHandles val="exact"/>
        </dgm:presLayoutVars>
      </dgm:prSet>
      <dgm:spPr/>
    </dgm:pt>
    <dgm:pt modelId="{21286B71-2252-427D-BA42-B19583736A6E}" type="pres">
      <dgm:prSet presAssocID="{51E9DC18-7CC0-40C2-A25B-8A7E1B502B07}" presName="parentText" presStyleLbl="node1" presStyleIdx="0" presStyleCnt="2" custLinFactNeighborX="-37844" custLinFactNeighborY="40550">
        <dgm:presLayoutVars>
          <dgm:chMax val="0"/>
          <dgm:bulletEnabled val="1"/>
        </dgm:presLayoutVars>
      </dgm:prSet>
      <dgm:spPr/>
    </dgm:pt>
    <dgm:pt modelId="{8DFC13E5-B5AB-49ED-8E9B-65CF132AEB98}" type="pres">
      <dgm:prSet presAssocID="{949D59CB-F61E-4D12-8D9C-F27B5C2006C8}" presName="spacer" presStyleCnt="0"/>
      <dgm:spPr/>
    </dgm:pt>
    <dgm:pt modelId="{8813F61E-DFF7-479B-9B2F-B70843CA9969}" type="pres">
      <dgm:prSet presAssocID="{6854742C-FBB3-4AE4-96B8-455D112BD95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F9F6520-36AB-4ABC-9C0D-6C7D6AD7B9AD}" srcId="{3460011A-38DB-47EF-87D7-B9A424F3ECC9}" destId="{51E9DC18-7CC0-40C2-A25B-8A7E1B502B07}" srcOrd="0" destOrd="0" parTransId="{29D32C67-10FE-4F07-A91C-46598F2051D0}" sibTransId="{949D59CB-F61E-4D12-8D9C-F27B5C2006C8}"/>
    <dgm:cxn modelId="{71BAEF3C-E043-4522-AB01-F66A7BCA7143}" type="presOf" srcId="{3460011A-38DB-47EF-87D7-B9A424F3ECC9}" destId="{0ACA6340-B0C6-4AE6-A100-3AF2D419C21B}" srcOrd="0" destOrd="0" presId="urn:microsoft.com/office/officeart/2005/8/layout/vList2"/>
    <dgm:cxn modelId="{6DDE335F-0799-4AA9-B283-3BEBE09FAC79}" type="presOf" srcId="{6854742C-FBB3-4AE4-96B8-455D112BD955}" destId="{8813F61E-DFF7-479B-9B2F-B70843CA9969}" srcOrd="0" destOrd="0" presId="urn:microsoft.com/office/officeart/2005/8/layout/vList2"/>
    <dgm:cxn modelId="{DBB7068E-93D9-4129-9CD6-979B0F81B36B}" srcId="{3460011A-38DB-47EF-87D7-B9A424F3ECC9}" destId="{6854742C-FBB3-4AE4-96B8-455D112BD955}" srcOrd="1" destOrd="0" parTransId="{A91A5656-DBB8-4D32-B388-E283A259A8DF}" sibTransId="{D97E8BCB-B276-435D-BBE2-F34035FD4F34}"/>
    <dgm:cxn modelId="{B4F45FE8-140A-4FE1-9A5F-88F2931E93FF}" type="presOf" srcId="{51E9DC18-7CC0-40C2-A25B-8A7E1B502B07}" destId="{21286B71-2252-427D-BA42-B19583736A6E}" srcOrd="0" destOrd="0" presId="urn:microsoft.com/office/officeart/2005/8/layout/vList2"/>
    <dgm:cxn modelId="{66708BED-7EB2-40F1-9A4D-67483184CED3}" type="presParOf" srcId="{0ACA6340-B0C6-4AE6-A100-3AF2D419C21B}" destId="{21286B71-2252-427D-BA42-B19583736A6E}" srcOrd="0" destOrd="0" presId="urn:microsoft.com/office/officeart/2005/8/layout/vList2"/>
    <dgm:cxn modelId="{D9C43BCD-263D-4AE2-BDD7-6477CE4C5C0E}" type="presParOf" srcId="{0ACA6340-B0C6-4AE6-A100-3AF2D419C21B}" destId="{8DFC13E5-B5AB-49ED-8E9B-65CF132AEB98}" srcOrd="1" destOrd="0" presId="urn:microsoft.com/office/officeart/2005/8/layout/vList2"/>
    <dgm:cxn modelId="{DA225B8A-46AF-4283-ABB8-2CD1B61EA6B2}" type="presParOf" srcId="{0ACA6340-B0C6-4AE6-A100-3AF2D419C21B}" destId="{8813F61E-DFF7-479B-9B2F-B70843CA99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C5080-091D-4BC8-924D-296478314E1B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BF179-F417-4E66-9A7D-3D089CF0A84F}">
      <dsp:nvSpPr>
        <dsp:cNvPr id="0" name=""/>
        <dsp:cNvSpPr/>
      </dsp:nvSpPr>
      <dsp:spPr>
        <a:xfrm>
          <a:off x="462036" y="331152"/>
          <a:ext cx="5058142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Arbetsmiljö – säg vad du tycker!</a:t>
          </a:r>
        </a:p>
      </dsp:txBody>
      <dsp:txXfrm>
        <a:off x="462036" y="331152"/>
        <a:ext cx="5058142" cy="662304"/>
      </dsp:txXfrm>
    </dsp:sp>
    <dsp:sp modelId="{5DBC8935-665D-428B-80AE-0BF0525057D5}">
      <dsp:nvSpPr>
        <dsp:cNvPr id="0" name=""/>
        <dsp:cNvSpPr/>
      </dsp:nvSpPr>
      <dsp:spPr>
        <a:xfrm>
          <a:off x="48096" y="248364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941BF-7BE9-4CDA-9412-0CD1024CE7F2}">
      <dsp:nvSpPr>
        <dsp:cNvPr id="0" name=""/>
        <dsp:cNvSpPr/>
      </dsp:nvSpPr>
      <dsp:spPr>
        <a:xfrm>
          <a:off x="702784" y="1324609"/>
          <a:ext cx="4817394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Verksamhet</a:t>
          </a:r>
        </a:p>
      </dsp:txBody>
      <dsp:txXfrm>
        <a:off x="702784" y="1324609"/>
        <a:ext cx="4817394" cy="662304"/>
      </dsp:txXfrm>
    </dsp:sp>
    <dsp:sp modelId="{53F4BD4F-D7C5-4D42-8EEB-0B6CA677E5E4}">
      <dsp:nvSpPr>
        <dsp:cNvPr id="0" name=""/>
        <dsp:cNvSpPr/>
      </dsp:nvSpPr>
      <dsp:spPr>
        <a:xfrm>
          <a:off x="288843" y="1241821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EA4D2-9F61-4332-9D68-50CDB616FBEA}">
      <dsp:nvSpPr>
        <dsp:cNvPr id="0" name=""/>
        <dsp:cNvSpPr/>
      </dsp:nvSpPr>
      <dsp:spPr>
        <a:xfrm>
          <a:off x="462036" y="2318067"/>
          <a:ext cx="5058142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Patientsäkerhet </a:t>
          </a:r>
        </a:p>
      </dsp:txBody>
      <dsp:txXfrm>
        <a:off x="462036" y="2318067"/>
        <a:ext cx="5058142" cy="662304"/>
      </dsp:txXfrm>
    </dsp:sp>
    <dsp:sp modelId="{C6C5E733-783B-4CD1-8E44-16E910FC1255}">
      <dsp:nvSpPr>
        <dsp:cNvPr id="0" name=""/>
        <dsp:cNvSpPr/>
      </dsp:nvSpPr>
      <dsp:spPr>
        <a:xfrm>
          <a:off x="0" y="2250760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86B71-2252-427D-BA42-B19583736A6E}">
      <dsp:nvSpPr>
        <dsp:cNvPr id="0" name=""/>
        <dsp:cNvSpPr/>
      </dsp:nvSpPr>
      <dsp:spPr>
        <a:xfrm>
          <a:off x="0" y="79047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är tillsvidareanställd eller visstidsanställd (ej timavlönad)</a:t>
          </a:r>
        </a:p>
      </dsp:txBody>
      <dsp:txXfrm>
        <a:off x="76105" y="155152"/>
        <a:ext cx="8498607" cy="1406815"/>
      </dsp:txXfrm>
    </dsp:sp>
    <dsp:sp modelId="{8813F61E-DFF7-479B-9B2F-B70843CA9969}">
      <dsp:nvSpPr>
        <dsp:cNvPr id="0" name=""/>
        <dsp:cNvSpPr/>
      </dsp:nvSpPr>
      <dsp:spPr>
        <a:xfrm>
          <a:off x="0" y="1749363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var anställd den 30 juni 2026 och fortfarande är anställd när mätningen startar</a:t>
          </a:r>
        </a:p>
      </dsp:txBody>
      <dsp:txXfrm>
        <a:off x="76105" y="1825468"/>
        <a:ext cx="8498607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349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83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0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8622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HR finns också som stöd för ert arbete.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627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D28B2158-4A36-4182-742B-2F4351ADFCC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3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A981FCFA-5C74-7AA5-FAA3-DFDC35CE1D6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1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567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0918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0631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4173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1778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1922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66769-9545-78A6-28AF-1D1E1EB8533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55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563DC99-AA7B-2720-35CE-EBFCC6DA8BC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2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0651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9140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692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2634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0609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1363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0243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5778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9199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22F97C26-C38B-23E3-47CF-78892FA1D64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36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260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4261226B-560D-B909-DF95-A5178F9E77D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</p:spTree>
    <p:extLst>
      <p:ext uri="{BB962C8B-B14F-4D97-AF65-F5344CB8AC3E}">
        <p14:creationId xmlns:p14="http://schemas.microsoft.com/office/powerpoint/2010/main" val="32683465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60557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07F1C480-42B9-765B-ACFA-B1528C1BCE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6561E72-BEFB-A269-7175-1BA85901B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107C565-01FD-65F8-ABC0-DB18CF630B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BDEA75-2263-56D7-5206-740AB4CC4B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82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5295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78639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9863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3774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4270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D1C4E9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3103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5042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5219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2150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873454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9667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221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116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7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521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6255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6282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731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  <p15:guide id="5" pos="402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45051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01153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7BBD0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728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D1C4E9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52060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10446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42697743-9DAC-94BC-2C4F-FF048426422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52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084B2C6-FDAB-8038-F2B9-1494EC0573F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7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801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3" r:id="rId12"/>
    <p:sldLayoutId id="2147483685" r:id="rId13"/>
    <p:sldLayoutId id="2147483687" r:id="rId14"/>
    <p:sldLayoutId id="2147483688" r:id="rId15"/>
    <p:sldLayoutId id="2147483689" r:id="rId16"/>
    <p:sldLayoutId id="2147483691" r:id="rId17"/>
    <p:sldLayoutId id="2147483692" r:id="rId18"/>
    <p:sldLayoutId id="2147483693" r:id="rId19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955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gregion.se/ov/guide-for-halso-och-arbetsmiljoarbete/guider/MAPS-matning-av-och-arbete-med-arbetsmiljo-och-patientsakerhet/" TargetMode="Externa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C27F40-6DAA-ACB2-4054-119B76DFC9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057964"/>
            <a:ext cx="10047600" cy="4526845"/>
          </a:xfrm>
        </p:spPr>
        <p:txBody>
          <a:bodyPr/>
          <a:lstStyle/>
          <a:p>
            <a:pPr marL="0" indent="0">
              <a:buNone/>
            </a:pPr>
            <a:r>
              <a:rPr lang="sv-SE" sz="1600" dirty="0"/>
              <a:t>Under perioden 14 oktober - 4 november 2026 genomförs Västra Götalandsregionens medarbetarundersökning</a:t>
            </a:r>
          </a:p>
          <a:p>
            <a:pPr marL="0" indent="0">
              <a:buNone/>
            </a:pPr>
            <a:r>
              <a:rPr lang="sv-SE" sz="1600" b="1" dirty="0"/>
              <a:t>Inför mätningen: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Titta igenom resultatet från 2024 och arbetsgruppens aktuella handlingsplan tillsammans med HR: Vad är viktiga frågor att följa och jobba med i samband med höstens mätning?  </a:t>
            </a:r>
            <a:endParaRPr lang="sv-SE" sz="1200" dirty="0"/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Använd det här materialet på arbetsplatsträffar(APT)/möten (APM). Planera när du visar detta material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före den 14 oktober]. </a:t>
            </a:r>
            <a:r>
              <a:rPr lang="sv-SE" sz="1400" dirty="0"/>
              <a:t>Vid mötet är det bra att ha 2024 års resultat och er befintlig handlingsplan för ert systematiska arbetsmiljöarbete tillgängligt för dialog.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Förbered dig genom att tillsammans med HR välja ut bilder som är relevanta att använda utifrån era möjligheter att kunna avsätta tid. </a:t>
            </a:r>
          </a:p>
          <a:p>
            <a:pPr lvl="2"/>
            <a:r>
              <a:rPr lang="sv-SE" sz="1200" dirty="0"/>
              <a:t>Använd </a:t>
            </a:r>
            <a:r>
              <a:rPr lang="sv-SE" sz="1200" dirty="0">
                <a:hlinkClick r:id="rId2"/>
              </a:rPr>
              <a:t>Guide – MAPS</a:t>
            </a:r>
            <a:r>
              <a:rPr lang="sv-SE" sz="1200" dirty="0"/>
              <a:t> för planering av hur ni bäst arbetar med resultatet.</a:t>
            </a:r>
          </a:p>
          <a:p>
            <a:pPr lvl="2"/>
            <a:r>
              <a:rPr lang="sv-SE" sz="1200" dirty="0"/>
              <a:t>Planera dels för vid vilket APT som ni ska visa resultatet </a:t>
            </a:r>
            <a:r>
              <a:rPr lang="sv-S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i nära anslutning efter 9 november när resultatet finns tillgängligt] </a:t>
            </a:r>
            <a:r>
              <a:rPr lang="sv-SE" sz="1200" dirty="0"/>
              <a:t>och dels vilka efterföljande möten ni ska arbeta med resultatet.</a:t>
            </a:r>
          </a:p>
          <a:p>
            <a:pPr lvl="1"/>
            <a:endParaRPr lang="sv-SE" sz="14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DBB9D7-6914-1DA1-E5CC-E69C264CF2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4228663E-CC0F-077B-DDDB-6A0271B2D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1: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br>
              <a:rPr lang="sv-SE" sz="1800" dirty="0"/>
            </a:b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676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E5BC63-2792-41CF-25D5-C92D874C0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redovisas resultatet i rapporterna?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830A973-9F42-B4BC-C313-D0E34E38BA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449A9CD-2FDF-20D8-7A55-888BD556D63A}"/>
              </a:ext>
            </a:extLst>
          </p:cNvPr>
          <p:cNvSpPr/>
          <p:nvPr/>
        </p:nvSpPr>
        <p:spPr>
          <a:xfrm>
            <a:off x="947208" y="1774236"/>
            <a:ext cx="8187556" cy="415200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74738"/>
            <a:r>
              <a:rPr lang="sv-SE" dirty="0">
                <a:solidFill>
                  <a:schemeClr val="tx1"/>
                </a:solidFill>
              </a:rPr>
              <a:t>0–6 svarande	Inga svar.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7–11 svarande 	Enbart positiva resultat redovisas. De två 			”bästa” svarsalternativen slås samman.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12–49 svarande	Resultatet redovisas till största del på en 			tregradig skala. Frågor med fyra 				svarsalternativ slås inte samman i den 			tregradiga rapporten.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50+ svarande 	Alla fem svarsalternativ redovisas, inklusive 			svaren om utsatthet (kränkande 				särbehandling, diskriminering, hot och hot om 		våld samt otillåten påverkan.</a:t>
            </a:r>
          </a:p>
        </p:txBody>
      </p:sp>
    </p:spTree>
    <p:extLst>
      <p:ext uri="{BB962C8B-B14F-4D97-AF65-F5344CB8AC3E}">
        <p14:creationId xmlns:p14="http://schemas.microsoft.com/office/powerpoint/2010/main" val="2599912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BD9395C-ADB5-F524-4C6C-9CA580CD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5760000" cy="1047750"/>
          </a:xfrm>
        </p:spPr>
        <p:txBody>
          <a:bodyPr/>
          <a:lstStyle/>
          <a:p>
            <a:r>
              <a:rPr lang="sv-SE" dirty="0"/>
              <a:t>Frågeområden i mätningen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31D466-4FCF-8076-CAEE-87B54DE7D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1309511"/>
            <a:ext cx="5757509" cy="4711877"/>
          </a:xfrm>
        </p:spPr>
        <p:txBody>
          <a:bodyPr/>
          <a:lstStyle/>
          <a:p>
            <a:r>
              <a:rPr lang="sv-SE" sz="1600" dirty="0"/>
              <a:t>Arbetsorganisation och krav i arbetet</a:t>
            </a:r>
          </a:p>
          <a:p>
            <a:r>
              <a:rPr lang="sv-SE" sz="1600" dirty="0"/>
              <a:t>Resurser och stöd i arbetet</a:t>
            </a:r>
          </a:p>
          <a:p>
            <a:r>
              <a:rPr lang="sv-SE" sz="1600" dirty="0"/>
              <a:t>Arbetstid och återhämtning</a:t>
            </a:r>
          </a:p>
          <a:p>
            <a:r>
              <a:rPr lang="sv-SE" sz="1600" dirty="0"/>
              <a:t>Kränkande särbehandling, diskriminering, sexuella trakasserier, hot och våld samt otillåten påverkan</a:t>
            </a:r>
          </a:p>
          <a:p>
            <a:r>
              <a:rPr lang="sv-SE" sz="1600" dirty="0"/>
              <a:t>Motivation, välbefinnande och hälsa</a:t>
            </a:r>
          </a:p>
          <a:p>
            <a:r>
              <a:rPr lang="sv-SE" sz="1600" dirty="0"/>
              <a:t>Helhetsbedömning av effektivitet, kvalitet och arbetssituation</a:t>
            </a:r>
          </a:p>
          <a:p>
            <a:r>
              <a:rPr lang="sv-SE" sz="1600" dirty="0"/>
              <a:t>Västra Götalandsregionen som arbetsgivare</a:t>
            </a:r>
          </a:p>
          <a:p>
            <a:r>
              <a:rPr lang="sv-SE" sz="1600" dirty="0"/>
              <a:t>Bakgrundsfrågor</a:t>
            </a:r>
          </a:p>
          <a:p>
            <a:r>
              <a:rPr lang="sv-SE" sz="1600" dirty="0"/>
              <a:t>Hållbart säkerhetsengagemang</a:t>
            </a:r>
          </a:p>
          <a:p>
            <a:r>
              <a:rPr lang="sv-SE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 fråga om arbetspendling efter medarbetar-undersökningens frågor</a:t>
            </a:r>
          </a:p>
          <a:p>
            <a:pPr marL="0" indent="0">
              <a:buNone/>
            </a:pPr>
            <a:endParaRPr lang="sv-SE" dirty="0"/>
          </a:p>
          <a:p>
            <a:endParaRPr lang="en-US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A6F150E-B4AE-F646-251D-2803ACE9F6C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7C06DE2-38EF-5936-499C-9191922544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535811F-E09D-3648-9CA1-0E3DB56E2FAE}"/>
              </a:ext>
            </a:extLst>
          </p:cNvPr>
          <p:cNvSpPr txBox="1"/>
          <p:nvPr/>
        </p:nvSpPr>
        <p:spPr>
          <a:xfrm>
            <a:off x="7739615" y="5171986"/>
            <a:ext cx="3838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solidFill>
                  <a:schemeClr val="bg1"/>
                </a:solidFill>
              </a:rPr>
              <a:t>Frågan om arbetspendling följs upp regionövergripande av hållbarhetsavdelningen. Det innebär att du som chef inte behöver arbeta vidare med dina medarbetares svar på den frågan. </a:t>
            </a:r>
          </a:p>
        </p:txBody>
      </p:sp>
    </p:spTree>
    <p:extLst>
      <p:ext uri="{BB962C8B-B14F-4D97-AF65-F5344CB8AC3E}">
        <p14:creationId xmlns:p14="http://schemas.microsoft.com/office/powerpoint/2010/main" val="125059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5323C-5C1F-1762-8F91-9ACCDD583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97A4B-7126-F557-7B1F-3E1693DB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Arbetsorganisation och krav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7751FA-AD08-1473-8592-3B28EF8127B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arbetsorganisation och krav i arbetet fångar medarbetarnas upplevelse av den organisatoriska arbetsmiljön på arbetsplatsen. </a:t>
            </a:r>
            <a:br>
              <a:rPr lang="sv-SE" sz="2000" dirty="0"/>
            </a:br>
            <a:r>
              <a:rPr lang="sv-SE" sz="2000" dirty="0"/>
              <a:t>Frågorna beskriver arbetsbelastning, tydlighet i mål och roller samt om medarbetarna upplever att det är rimligt att förstå och klara kraven i arbetet. </a:t>
            </a:r>
            <a:br>
              <a:rPr lang="sv-SE" sz="2000" dirty="0"/>
            </a:br>
            <a:br>
              <a:rPr lang="sv-SE" sz="2000" dirty="0"/>
            </a:br>
            <a:r>
              <a:rPr lang="sv-SE" sz="2000" dirty="0"/>
              <a:t>Med krav i arbetet menas hur fysiskt och psykiska belastande arbetet är vad gäller arbetsmängd, personalresurser, tidspress, känslomässigt engagemang och eventuella konflikter på arbetsplatsen.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41D845-1407-CB5E-8F32-BC0700A9DD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4683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57998C-8A87-9938-D97F-9012D40C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Resurser och stöd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0D3078-751C-C25D-5010-A261BBE694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1700" dirty="0"/>
              <a:t>Detta område handlar om de förutsättningar som finns för att hantera kraven i arbetet i form av olika resurser och stödfunktioner. </a:t>
            </a:r>
          </a:p>
          <a:p>
            <a:pPr marL="0" indent="0">
              <a:lnSpc>
                <a:spcPct val="120000"/>
              </a:lnSpc>
              <a:buNone/>
            </a:pPr>
            <a:br>
              <a:rPr lang="sv-SE" sz="1700" dirty="0"/>
            </a:br>
            <a:r>
              <a:rPr lang="sv-SE" sz="1700" dirty="0"/>
              <a:t>Följande resurser och stödfunktioner har särskild betydelse för hälsa och engagemang: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Socialt stöd från kollegor, chefer samt organisatoriska stödresurser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Rättvisa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Utvecklingsmöjligheter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Erkännande för arbetsinsatser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Tydliga roller och organisationsstruktur samt att arbetet är förutsättbart</a:t>
            </a:r>
          </a:p>
          <a:p>
            <a:pPr marL="0" indent="0">
              <a:lnSpc>
                <a:spcPct val="120000"/>
              </a:lnSpc>
              <a:buNone/>
            </a:pPr>
            <a:endParaRPr lang="sv-SE" sz="17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453851-3E75-4549-7D40-856DAEF85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0216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49022-361F-71E4-F484-4C9E1798C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F3E26C-D58C-DB95-A417-B6559FC3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Arbetstid och återhämtning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BD79FF6-8DDE-5E72-7608-D148C42415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837600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Frågorna om arbetstid och återhämtning fångar möjligheten att påverka arbetstider och/eller arbetsscheman samt möjligheten till återhämtning och reflektion.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Perioder av stress behöver varvas med återhämtning. Det handlar om schemaläggning och raster, men även tid för reflektion, variation, kreativitet och ett gott socialt klimat. Balans i vardagen och en god sömn har också stor betydelse.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Återhämtning handlar om sömn och vila mellan arbetspassen. Det behövs också tillfällen till pauser och raster under arbetets gång för att orka med och fungera i sitt arbete.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F3C6761-A133-1AA6-E9F6-2BE454A81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1156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F40C5-5C56-FEA5-445A-BCBB589D9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32A99B-B736-E218-751E-6544BABF4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Motivation, välbefinnande och hälsa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4EF5616-49EB-7F06-24BE-8056AC2D3C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Frågorna berör områden som påverkar motivation, välbefinnande och den upplevda hälsan i arbetet och på fritiden.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Medarbetare som kan se mening i sitt arbete mår i allmänhet bättre och det är mer sannolikt att de väljer att stanna på arbetsplatsen.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Motivation, välbefinnande och hälsa påverkas av den organisatoriska och sociala arbetsmiljön. Att sakna mening i arbetet är en känd stressfaktor, men det är främst relevant i förhållande till självkänsla, engagemang och arbetstillfredsställelse. 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103CEA9-D973-F925-4739-1F61B5C789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531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57E51-AEB2-A62A-680B-E5D3109EF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252F9D-FF1B-A1F0-1F74-6BD8E614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 dirty="0"/>
              <a:t>Helhetsbedömning av effektivitet, kvalitet, arbetssituation och Västra Götalandsregionen som arbetsgivare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01FBA32-7031-0E40-A9F3-528019EF3A0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effektivitet och kvalitet fångar hur nöjda medarbetarna är när det gäller att kunna utföra sina arbetsuppgifter effektivt och med kvalitet.</a:t>
            </a:r>
          </a:p>
          <a:p>
            <a:pPr marL="0" indent="0">
              <a:buNone/>
            </a:pPr>
            <a:r>
              <a:rPr lang="sv-SE" sz="2000" dirty="0"/>
              <a:t>Frågorna om arbetssituation fångar hur nöjda medarbetarna är med sin nuvarande arbetssituation. </a:t>
            </a:r>
          </a:p>
          <a:p>
            <a:pPr marL="0" indent="0">
              <a:buNone/>
            </a:pPr>
            <a:r>
              <a:rPr lang="sv-SE" sz="2000" dirty="0"/>
              <a:t>Frågorna om huruvida medarbetarna skulle rekommendera andra att arbeta inom Västra Götalandsregionen eller på sin arbetsplats fångar hur nöjda medarbetarna är med Västra Götalandsregionen som arbetsgivare och med sin arbetsplats.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A30CE29-4878-FF1A-2615-DCDD5B5217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6804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208774-963B-862E-34E1-3BA81373D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Kränkande särbehandling, diskriminering, trakasserier, hot och våld, otillåten påverkan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9AF4EEE-FD04-56A8-453A-0FD8E02AE13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600" dirty="0"/>
              <a:t>Kränkande särbehandling, diskriminering, trakasserier, hot och våld samt otillåten påverkan accepteras inte i verksamheten. </a:t>
            </a:r>
          </a:p>
          <a:p>
            <a:pPr marL="0" indent="0">
              <a:buNone/>
            </a:pPr>
            <a:r>
              <a:rPr lang="sv-SE" sz="1600" dirty="0"/>
              <a:t>Kontakta i första hand din chef eller HR om du har blivit utsatt för något av detta. </a:t>
            </a:r>
            <a:br>
              <a:rPr lang="sv-SE" sz="1600" dirty="0"/>
            </a:br>
            <a:endParaRPr lang="sv-SE" sz="1600" dirty="0"/>
          </a:p>
          <a:p>
            <a:pPr marL="0" indent="0">
              <a:buNone/>
            </a:pPr>
            <a:r>
              <a:rPr lang="sv-SE" sz="1600" dirty="0"/>
              <a:t>Du kan också be din fackliga organisation, ditt skyddsombud eller företagshälsovården om hjälp.</a:t>
            </a:r>
          </a:p>
          <a:p>
            <a:pPr marL="0" indent="0">
              <a:buNone/>
            </a:pPr>
            <a:r>
              <a:rPr lang="sv-SE" sz="1600" dirty="0"/>
              <a:t>På frågorna om huruvida du varit utsatt krävs minst 50 svar för att resultat ska redovisas.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54367CE-AB47-97D3-017C-894572CDE5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pic>
        <p:nvPicPr>
          <p:cNvPr id="6" name="Platshållare för bild 6">
            <a:extLst>
              <a:ext uri="{FF2B5EF4-FFF2-40B4-BE49-F238E27FC236}">
                <a16:creationId xmlns:a16="http://schemas.microsoft.com/office/drawing/2014/main" id="{3448D0ED-37ED-CEF5-7726-43A7DC89EF4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0" r="14500"/>
          <a:stretch/>
        </p:blipFill>
        <p:spPr>
          <a:xfrm>
            <a:off x="6797675" y="1781175"/>
            <a:ext cx="5003800" cy="46990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771011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70A39B-57EA-EB75-FA2A-075722FF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 dirty="0"/>
              <a:t>Hållbart säkerhetsengagemang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DA23521-F13D-FC8C-B6A6-AB1A194FD9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Hållbart säkerhetsengagemang (HSE) är ett verktyg som Löf (regionernas ömsesidiga försäkringsbolag) tagit fram. HSE innehåller elva frågeställningar som är viktiga i arbetet för en säkrare vård. </a:t>
            </a:r>
          </a:p>
          <a:p>
            <a:pPr marL="0" indent="0">
              <a:buNone/>
            </a:pPr>
            <a:r>
              <a:rPr lang="sv-SE" sz="2000" dirty="0"/>
              <a:t>Frågeställningarna kompletterar övriga frågor i medarbetarundersökningen vad gäller en ökad systematisk uppföljning och återkoppling till verksamheterna, både från arbetsmiljö- och säkerhetsperspektiv.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048306C-D56C-E6B1-E4B1-04FBE68BD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412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345A1-5154-2368-FE83-C81D16E21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händer efter vi har svarat?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0EBF51-3544-1699-8AA1-075310487D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863351"/>
            <a:ext cx="8650817" cy="3311526"/>
          </a:xfrm>
        </p:spPr>
        <p:txBody>
          <a:bodyPr/>
          <a:lstStyle/>
          <a:p>
            <a:r>
              <a:rPr lang="sv-SE" sz="2000" dirty="0"/>
              <a:t>Vi som arbetsgrupp tittar på resultatet tillsammans vid APT </a:t>
            </a:r>
            <a:r>
              <a:rPr lang="sv-S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[datum].</a:t>
            </a:r>
          </a:p>
          <a:p>
            <a:r>
              <a:rPr lang="sv-SE" sz="2000" dirty="0"/>
              <a:t>Vi som arbetsgrupp funderar tillsammans över våra styrkor och förbättringsområden vi ska att fokusera på framöver. </a:t>
            </a:r>
          </a:p>
          <a:p>
            <a:r>
              <a:rPr lang="sv-SE" sz="2000" dirty="0"/>
              <a:t>Vi riskbedömer vilka åtgärder som behöver prioriteras. </a:t>
            </a:r>
          </a:p>
          <a:p>
            <a:r>
              <a:rPr lang="sv-SE" sz="2000" dirty="0"/>
              <a:t>Vi stämmer av förslag på åtgärder utifrån vår befintliga  handlingsplan för arbetsmiljöarbetet. </a:t>
            </a:r>
          </a:p>
          <a:p>
            <a:r>
              <a:rPr lang="sv-SE" sz="2000" dirty="0"/>
              <a:t>Vi lägger upp en plan för när vi ska arbeta med olika åtgärder och när de ska följas upp.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A43A85-46D3-FE6F-FC52-FD4977652B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68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5F8D7-4197-3E8F-98EE-3415A99E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22C2B1-0CAD-409A-562A-0EE432759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2: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endParaRPr lang="sv-SE" sz="28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178B61E-F998-A92A-DD90-D8D41FB0ACC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141453"/>
            <a:ext cx="10047600" cy="3627155"/>
          </a:xfrm>
        </p:spPr>
        <p:txBody>
          <a:bodyPr/>
          <a:lstStyle/>
          <a:p>
            <a:pPr marL="0" indent="0">
              <a:buNone/>
            </a:pPr>
            <a:r>
              <a:rPr lang="sv-SE" sz="1600" b="1" dirty="0"/>
              <a:t>Under mätningen: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Finns förutsättningar för dina medarbetare att kunna svara på mätningen?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Medarbetare som inte är i tjänst men ändå ska delta i mätningen kan göra det genom åtkomst av VGR-mail på privat enhet. . Ta hjälp av IT via serviceportalen.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Du kan följa svarsfrekvensen under mätningen via mailutskick varje tisdag och via en länk till en svarsfrekvensrapport. Du får länken via HR på din förvaltning. </a:t>
            </a:r>
          </a:p>
          <a:p>
            <a:pPr marL="0" indent="0">
              <a:buNone/>
            </a:pPr>
            <a:r>
              <a:rPr lang="sv-SE" sz="1600" b="1" dirty="0"/>
              <a:t>Efter mätningen: 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Arbetsgruppen får ta del av resultatet vid APT den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efter 9 november då resultatet finns tillgängligt].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Undersök om alla i gruppen kan delta vid detta tillfälle eller om resultatet behöver visas vid fler tillfällen.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Planera också in vid vilka kommande APT som ni arbetar med handlingsplanen, riskbedömning, åtgärder och uppföljning. </a:t>
            </a:r>
          </a:p>
          <a:p>
            <a:pPr lvl="1"/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6B443A3-6B30-7006-A64E-801099D469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533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C9469-08CD-BC4F-E4A6-B67897F5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48" y="463413"/>
            <a:ext cx="5474304" cy="1047750"/>
          </a:xfrm>
        </p:spPr>
        <p:txBody>
          <a:bodyPr/>
          <a:lstStyle/>
          <a:p>
            <a:r>
              <a:rPr lang="sv-SE"/>
              <a:t>Här finns 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1D96A70-64E7-70B3-78D7-551D778F4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6948" y="2113722"/>
            <a:ext cx="5003800" cy="3756990"/>
          </a:xfrm>
        </p:spPr>
        <p:txBody>
          <a:bodyPr/>
          <a:lstStyle/>
          <a:p>
            <a:r>
              <a:rPr lang="sv-SE"/>
              <a:t>Stöd för att arbeta med förberedelser, genomförande och resultatet:</a:t>
            </a:r>
          </a:p>
          <a:p>
            <a:r>
              <a:rPr lang="sv-SE">
                <a:hlinkClick r:id="rId3"/>
              </a:rPr>
              <a:t>Guide – MAPS</a:t>
            </a:r>
            <a:endParaRPr lang="sv-SE"/>
          </a:p>
          <a:p>
            <a:pPr marL="360045" indent="-360045"/>
            <a:r>
              <a:rPr lang="sv-SE">
                <a:solidFill>
                  <a:schemeClr val="tx1">
                    <a:lumMod val="50000"/>
                    <a:lumOff val="50000"/>
                  </a:schemeClr>
                </a:solidFill>
              </a:rPr>
              <a:t>[Här kan du också komplettera eller ersätta med förvaltnings/bolagsspecifik länk]</a:t>
            </a:r>
            <a:endParaRPr lang="sv-SE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360045" indent="-360045"/>
            <a:r>
              <a:rPr lang="sv-SE">
                <a:solidFill>
                  <a:schemeClr val="tx1">
                    <a:lumMod val="50000"/>
                    <a:lumOff val="50000"/>
                  </a:schemeClr>
                </a:solidFill>
              </a:rPr>
              <a:t>Vår lokala samordnare: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B38290-394B-91A5-89A8-53D83B9365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pic>
        <p:nvPicPr>
          <p:cNvPr id="8" name="Platshållare för bild 7">
            <a:extLst>
              <a:ext uri="{FF2B5EF4-FFF2-40B4-BE49-F238E27FC236}">
                <a16:creationId xmlns:a16="http://schemas.microsoft.com/office/drawing/2014/main" id="{0D5BC050-7B60-DE3A-389B-90C2B3FFD4F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1" r="2255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40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9456113-6586-E9FC-9C63-DD3BBB82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D57B1-FF3A-4A75-8128-4AFE16604E80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020BFCA-0346-1580-6B45-B65E8600B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006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195185F-56FA-9D08-4076-DFD66111F8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1076643"/>
            <a:ext cx="5737196" cy="2387600"/>
          </a:xfrm>
        </p:spPr>
        <p:txBody>
          <a:bodyPr/>
          <a:lstStyle/>
          <a:p>
            <a:r>
              <a:rPr lang="sv-SE" sz="2400" dirty="0"/>
              <a:t>Medarbetarundersökningen 2026</a:t>
            </a:r>
            <a:br>
              <a:rPr lang="sv-SE" sz="2400" dirty="0"/>
            </a:br>
            <a:br>
              <a:rPr lang="sv-SE" sz="3600" dirty="0"/>
            </a:br>
            <a:r>
              <a:rPr lang="sv-SE" noProof="0" dirty="0"/>
              <a:t>Tillsammans </a:t>
            </a:r>
            <a:r>
              <a:rPr lang="sv-SE" dirty="0"/>
              <a:t>spelar vi roll för en bättre arbetsmiljö!</a:t>
            </a:r>
            <a:endParaRPr lang="sv-SE" noProof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4D3124-2E9A-465D-D66F-142446F39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2" y="3761691"/>
            <a:ext cx="5737196" cy="1683433"/>
          </a:xfrm>
        </p:spPr>
        <p:txBody>
          <a:bodyPr/>
          <a:lstStyle/>
          <a:p>
            <a:r>
              <a:rPr lang="sv-SE" noProof="0" dirty="0"/>
              <a:t>APT-material för hälso- och sjukvårdsförvaltningar</a:t>
            </a:r>
          </a:p>
          <a:p>
            <a:r>
              <a:rPr lang="sv-SE" noProof="0" dirty="0"/>
              <a:t> </a:t>
            </a:r>
          </a:p>
          <a:p>
            <a:r>
              <a:rPr lang="sv-SE" sz="1600" noProof="0" dirty="0"/>
              <a:t>Uppdaterat mars 2026</a:t>
            </a:r>
          </a:p>
        </p:txBody>
      </p:sp>
      <p:pic>
        <p:nvPicPr>
          <p:cNvPr id="6" name="Platshållare för bild 4">
            <a:extLst>
              <a:ext uri="{FF2B5EF4-FFF2-40B4-BE49-F238E27FC236}">
                <a16:creationId xmlns:a16="http://schemas.microsoft.com/office/drawing/2014/main" id="{E1ED72ED-F190-9C91-FDF7-FFFDD34EB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8" r="15346"/>
          <a:stretch>
            <a:fillRect/>
          </a:stretch>
        </p:blipFill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704D7B1-D974-80FC-8CA4-069738903BF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E49B6E-96DA-4186-8F39-3AB022B7993C}" type="datetime1">
              <a:rPr kumimoji="0" lang="sv-SE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b="0" i="0" u="none" strike="noStrike" kern="120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782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BD0197-848F-9FDA-A529-A881A8F2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Syftet med medarbetarundersökningen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1779EE-AF7B-28B4-770D-505214B5451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Medarbetarundersökningen är en del av det </a:t>
            </a:r>
            <a:r>
              <a:rPr lang="sv-SE" sz="1600" b="1" dirty="0"/>
              <a:t>systematiska arbetsmiljöarbetet.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Den syftar till att kartlägga medarbetarnas upplevelse av  arbetsmiljön och </a:t>
            </a:r>
            <a:r>
              <a:rPr lang="sv-SE" sz="1600" b="1" dirty="0"/>
              <a:t>underlag för dialog om vilka åtgärder och förbättringar</a:t>
            </a:r>
            <a:r>
              <a:rPr lang="sv-SE" sz="1600" dirty="0"/>
              <a:t> som kan behöva genomföras på arbetsplatsen.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Det handlar också om att få syn på det som </a:t>
            </a:r>
            <a:r>
              <a:rPr lang="sv-SE" sz="1600" b="1" dirty="0"/>
              <a:t>fungerar bra </a:t>
            </a:r>
            <a:r>
              <a:rPr lang="sv-SE" sz="1600" dirty="0">
                <a:solidFill>
                  <a:srgbClr val="000000"/>
                </a:solidFill>
                <a:latin typeface="Verdana" panose="020B0604030504040204" pitchFamily="34" charset="0"/>
              </a:rPr>
              <a:t>för att bevara goda förutsättningar. </a:t>
            </a:r>
            <a:endParaRPr lang="sv-S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8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797F5-C8CA-80F2-BD20-9C688D8E6FF5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sv-SE" sz="1600" dirty="0"/>
              <a:t>De flesta frågorna är utarbetade utifrån Arbetsmiljöverkets föreskrift om </a:t>
            </a:r>
            <a:r>
              <a:rPr lang="sv-SE" sz="1600" b="1" dirty="0"/>
              <a:t>organisatorisk och social arbetsmiljö. </a:t>
            </a:r>
            <a:endParaRPr lang="sv-SE" sz="1600" dirty="0"/>
          </a:p>
          <a:p>
            <a:r>
              <a:rPr lang="sv-SE" sz="1600" dirty="0"/>
              <a:t>Frågorna om </a:t>
            </a:r>
            <a:r>
              <a:rPr lang="sv-SE" sz="1600" b="1" dirty="0"/>
              <a:t>patientsäkerhet</a:t>
            </a:r>
            <a:r>
              <a:rPr lang="sv-SE" sz="1600" dirty="0"/>
              <a:t> är en del av Västra Götalandsregionens systematiska förbättringsarbete av patientsäkerheten för ökad patientsäkerhet.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966F4DC-45D3-B124-05D2-1408AEC85F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166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E54AFB-DC66-3895-B707-F4BF6800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Ditt svar är viktigt - tillsammans spelar vi roll för en bättre arbetsmiljö!</a:t>
            </a:r>
          </a:p>
        </p:txBody>
      </p:sp>
      <p:graphicFrame>
        <p:nvGraphicFramePr>
          <p:cNvPr id="5" name="Platshållare för innehåll 4">
            <a:extLst>
              <a:ext uri="{FF2B5EF4-FFF2-40B4-BE49-F238E27FC236}">
                <a16:creationId xmlns:a16="http://schemas.microsoft.com/office/drawing/2014/main" id="{A938E9E3-F98E-75E6-B77E-CB8E460BDB70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36137042"/>
              </p:ext>
            </p:extLst>
          </p:nvPr>
        </p:nvGraphicFramePr>
        <p:xfrm>
          <a:off x="1096963" y="2098675"/>
          <a:ext cx="5563481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59B747E-410C-DD84-33E3-45502DD119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pic>
        <p:nvPicPr>
          <p:cNvPr id="10" name="Bild 9" descr="Chattbubbla med hel fyllning">
            <a:extLst>
              <a:ext uri="{FF2B5EF4-FFF2-40B4-BE49-F238E27FC236}">
                <a16:creationId xmlns:a16="http://schemas.microsoft.com/office/drawing/2014/main" id="{B9393B21-F195-8C12-A595-6595BC093F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66615" y="2509848"/>
            <a:ext cx="570088" cy="570088"/>
          </a:xfrm>
          <a:prstGeom prst="rect">
            <a:avLst/>
          </a:prstGeom>
        </p:spPr>
      </p:pic>
      <p:pic>
        <p:nvPicPr>
          <p:cNvPr id="12" name="Bild 11" descr="Sjukhus med hel fyllning">
            <a:extLst>
              <a:ext uri="{FF2B5EF4-FFF2-40B4-BE49-F238E27FC236}">
                <a16:creationId xmlns:a16="http://schemas.microsoft.com/office/drawing/2014/main" id="{D8EF08B5-13E7-7A76-BD15-5EB9EA3D85B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51659" y="3429642"/>
            <a:ext cx="570088" cy="570088"/>
          </a:xfrm>
          <a:prstGeom prst="rect">
            <a:avLst/>
          </a:prstGeom>
        </p:spPr>
      </p:pic>
      <p:pic>
        <p:nvPicPr>
          <p:cNvPr id="16" name="Bild 15" descr="Sköld bockmärke med hel fyllning">
            <a:extLst>
              <a:ext uri="{FF2B5EF4-FFF2-40B4-BE49-F238E27FC236}">
                <a16:creationId xmlns:a16="http://schemas.microsoft.com/office/drawing/2014/main" id="{76DAEC01-8D95-4947-ACBB-FB6FFEDDED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6624" y="4419920"/>
            <a:ext cx="660080" cy="660080"/>
          </a:xfrm>
          <a:prstGeom prst="rect">
            <a:avLst/>
          </a:prstGeom>
        </p:spPr>
      </p:pic>
      <p:sp>
        <p:nvSpPr>
          <p:cNvPr id="17" name="Höger klammerparentes 16">
            <a:extLst>
              <a:ext uri="{FF2B5EF4-FFF2-40B4-BE49-F238E27FC236}">
                <a16:creationId xmlns:a16="http://schemas.microsoft.com/office/drawing/2014/main" id="{E8EE9F4E-FDFE-BBFA-6940-34B09567E8A3}"/>
              </a:ext>
            </a:extLst>
          </p:cNvPr>
          <p:cNvSpPr/>
          <p:nvPr/>
        </p:nvSpPr>
        <p:spPr>
          <a:xfrm>
            <a:off x="7115140" y="2230053"/>
            <a:ext cx="936978" cy="3050822"/>
          </a:xfrm>
          <a:prstGeom prst="rightBrac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211F46FD-5AE9-690B-5B83-4C17888F6D70}"/>
              </a:ext>
            </a:extLst>
          </p:cNvPr>
          <p:cNvSpPr/>
          <p:nvPr/>
        </p:nvSpPr>
        <p:spPr>
          <a:xfrm>
            <a:off x="8228157" y="3054536"/>
            <a:ext cx="2673207" cy="145965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Underlag för systematiskt förbättringsarbete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60A1B70-3B33-C093-8F06-628B828B1F54}"/>
              </a:ext>
            </a:extLst>
          </p:cNvPr>
          <p:cNvSpPr txBox="1"/>
          <p:nvPr/>
        </p:nvSpPr>
        <p:spPr>
          <a:xfrm>
            <a:off x="1096962" y="5410200"/>
            <a:ext cx="103273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Med hjälp av resultatet arbetar tillsammans med att förbättra arbetsmiljön och patientsäkerheten.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Ju fler som svarar, desto bättre blir underlaget för vårt förbättringsarbete. </a:t>
            </a:r>
          </a:p>
        </p:txBody>
      </p:sp>
    </p:spTree>
    <p:extLst>
      <p:ext uri="{BB962C8B-B14F-4D97-AF65-F5344CB8AC3E}">
        <p14:creationId xmlns:p14="http://schemas.microsoft.com/office/powerpoint/2010/main" val="33482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A55701-2222-D9D6-CABD-50DC9527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0" y="5174921"/>
            <a:ext cx="9804743" cy="1047750"/>
          </a:xfrm>
        </p:spPr>
        <p:txBody>
          <a:bodyPr anchor="ctr">
            <a:normAutofit/>
          </a:bodyPr>
          <a:lstStyle/>
          <a:p>
            <a:r>
              <a:rPr lang="sv-SE" sz="3200" dirty="0"/>
              <a:t>Enkäten öppnar den 14 oktober och är öppen i tre veckor. Svara senast den 4 november!</a:t>
            </a:r>
            <a:endParaRPr lang="sv-SE" dirty="0"/>
          </a:p>
        </p:txBody>
      </p:sp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E89FAA71-97BC-467A-A2E1-712E1DD4F78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2" b="20102"/>
          <a:stretch/>
        </p:blipFill>
        <p:spPr>
          <a:xfrm>
            <a:off x="389262" y="380997"/>
            <a:ext cx="11412171" cy="4540200"/>
          </a:xfrm>
          <a:noFill/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915C4824-D69E-DDE1-52BA-7329F92C5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743B6B-FC1D-4E5C-878B-68715B5874CD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1868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BFB2CE-DB85-35AB-914B-52B783B7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här fungerar mätningen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97DEFE-8FC3-1AD5-7E2A-9805D3F5363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Webbenkät via verktyget MAPS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kan svara på arbetstid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Mätningen genomförs med start den 14 oktober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får enkäten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Även påminnelser kommer att skickas ut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Sista svarsdag är 4 november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Enkäten består av cirka 80 frågor som tar cirka 25 minuter att svara</a:t>
            </a:r>
          </a:p>
          <a:p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66C95AB4-E926-7BA6-BF76-C2F341FBCEC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3D344ACD-1A7A-A064-B091-50E2704C796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A46797-8E04-0A4B-78C8-C7CBAE525EA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676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71E4C0-78D3-7CAF-DD60-2E3A64D1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</p:spPr>
        <p:txBody>
          <a:bodyPr anchor="b">
            <a:normAutofit/>
          </a:bodyPr>
          <a:lstStyle/>
          <a:p>
            <a:r>
              <a:rPr lang="sv-SE"/>
              <a:t>Vem får svara på medarbetarundersökningen?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55FAE5-992F-13C5-55EA-E3F8D4A1FEE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  <p:graphicFrame>
        <p:nvGraphicFramePr>
          <p:cNvPr id="6" name="Platshållare för innehåll 2">
            <a:extLst>
              <a:ext uri="{FF2B5EF4-FFF2-40B4-BE49-F238E27FC236}">
                <a16:creationId xmlns:a16="http://schemas.microsoft.com/office/drawing/2014/main" id="{B7162153-CAD9-F6FD-9B36-59041C6AF76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88131944"/>
              </p:ext>
            </p:extLst>
          </p:nvPr>
        </p:nvGraphicFramePr>
        <p:xfrm>
          <a:off x="1092200" y="2113722"/>
          <a:ext cx="8650817" cy="3311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915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7745CA-3A29-228C-10C0-5A6F0D4C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 dirty="0"/>
              <a:t>Hur syns mina svar?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F047584-D1B4-5101-CA48-1A7168A5A1A5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r>
              <a:rPr lang="sv-SE" dirty="0"/>
              <a:t>Varken din chef eller någon annan i förvaltningen kan inte se vad du har svarat.</a:t>
            </a:r>
          </a:p>
          <a:p>
            <a:r>
              <a:rPr lang="sv-SE" dirty="0"/>
              <a:t>Det finns olika rapporter beroende på hur många som har svarat, se nästa bild. </a:t>
            </a:r>
          </a:p>
          <a:p>
            <a:r>
              <a:rPr lang="sv-SE" dirty="0"/>
              <a:t>Bakgrundsfrågorna kön och ålder redovisas inte i rapporterna.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20B98D3-62A6-104C-8FA6-BF4B5E0E72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7C9E5AE2-D0A9-5B7B-8D74-19C3E0996CA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AC8193EA-55BE-5F06-44D8-C581C6E0BC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2425733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1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Mall MAPS" id="{92A2FE5D-3C7B-4452-A133-51C00A5347D6}" vid="{1282DBC1-EF62-4D78-9717-F5C74E820C22}"/>
    </a:ext>
  </a:extLst>
</a:theme>
</file>

<file path=ppt/theme/theme3.xml><?xml version="1.0" encoding="utf-8"?>
<a:theme xmlns:a="http://schemas.openxmlformats.org/drawingml/2006/main" name="2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2631 HR-mallar likabehandling_ny mall" id="{E56B1843-0B8D-4B8C-8546-67C3060B3A46}" vid="{CD875A09-A566-4BF7-B33B-CB0F6A992A36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17015</TotalTime>
  <Words>1514</Words>
  <Application>Microsoft Office PowerPoint</Application>
  <PresentationFormat>Bredbild</PresentationFormat>
  <Paragraphs>140</Paragraphs>
  <Slides>21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21</vt:i4>
      </vt:variant>
    </vt:vector>
  </HeadingPairs>
  <TitlesOfParts>
    <vt:vector size="27" baseType="lpstr">
      <vt:lpstr>Arial</vt:lpstr>
      <vt:lpstr>Calibri</vt:lpstr>
      <vt:lpstr>Verdana</vt:lpstr>
      <vt:lpstr>VGR</vt:lpstr>
      <vt:lpstr>1_VGR</vt:lpstr>
      <vt:lpstr>2_VGR</vt:lpstr>
      <vt:lpstr>Till dig som chef, del 1:  Gör en plan för ert arbete med medarbetarundersökningen </vt:lpstr>
      <vt:lpstr>Till dig som chef, del 2:  Gör en plan för ert arbete med medarbetarundersökningen</vt:lpstr>
      <vt:lpstr>Medarbetarundersökningen 2026  Tillsammans spelar vi roll för en bättre arbetsmiljö!</vt:lpstr>
      <vt:lpstr>Syftet med medarbetarundersökningen</vt:lpstr>
      <vt:lpstr>Ditt svar är viktigt - tillsammans spelar vi roll för en bättre arbetsmiljö!</vt:lpstr>
      <vt:lpstr>Enkäten öppnar den 14 oktober och är öppen i tre veckor. Svara senast den 4 november!</vt:lpstr>
      <vt:lpstr>Så här fungerar mätningen</vt:lpstr>
      <vt:lpstr>Vem får svara på medarbetarundersökningen?</vt:lpstr>
      <vt:lpstr>Hur syns mina svar?</vt:lpstr>
      <vt:lpstr>Hur redovisas resultatet i rapporterna?</vt:lpstr>
      <vt:lpstr>Frågeområden i mätningen</vt:lpstr>
      <vt:lpstr>Arbetsorganisation och krav i arbetet</vt:lpstr>
      <vt:lpstr>Resurser och stöd i arbetet</vt:lpstr>
      <vt:lpstr>Arbetstid och återhämtning</vt:lpstr>
      <vt:lpstr>Motivation, välbefinnande och hälsa</vt:lpstr>
      <vt:lpstr>Helhetsbedömning av effektivitet, kvalitet, arbetssituation och Västra Götalandsregionen som arbetsgivare</vt:lpstr>
      <vt:lpstr>Kränkande särbehandling, diskriminering, trakasserier, hot och våld, otillåten påverkan</vt:lpstr>
      <vt:lpstr>Hållbart säkerhetsengagemang</vt:lpstr>
      <vt:lpstr>Vad händer efter vi har svarat? </vt:lpstr>
      <vt:lpstr>Här finns mer information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2026 Hälso- och sjukvårdsförvaltningar</dc:title>
  <dc:creator>Camilla Nilsson</dc:creator>
  <keywords/>
  <lastModifiedBy>Camilla Ahlström</lastModifiedBy>
  <revision>6</revision>
  <dcterms:created xsi:type="dcterms:W3CDTF">2023-11-23T12:18:00.0000000Z</dcterms:created>
  <dcterms:modified xsi:type="dcterms:W3CDTF">2026-05-21T13:08:28.0000000Z</dcterms:modified>
  <category>puls- och uppföljnignsmätningar</category>
</coreProperties>
</file>