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6"/>
  </p:notesMasterIdLst>
  <p:handoutMasterIdLst>
    <p:handoutMasterId r:id="rId17"/>
  </p:handoutMasterIdLst>
  <p:sldIdLst>
    <p:sldId id="276" r:id="rId6"/>
    <p:sldId id="292" r:id="rId7"/>
    <p:sldId id="293" r:id="rId8"/>
    <p:sldId id="299" r:id="rId9"/>
    <p:sldId id="277" r:id="rId10"/>
    <p:sldId id="298" r:id="rId11"/>
    <p:sldId id="295" r:id="rId12"/>
    <p:sldId id="296" r:id="rId13"/>
    <p:sldId id="297" r:id="rId14"/>
    <p:sldId id="290" r:id="rId1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678A08-0708-97C1-3D37-0425ED0C979E}" v="5" dt="2024-08-21T11:18:36.09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3204" y="11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presProps" Target="presProps.xml" Id="rId18" /><Relationship Type="http://schemas.openxmlformats.org/officeDocument/2006/relationships/tableStyles" Target="tableStyle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handoutMaster" Target="handoutMasters/handoutMaster1.xml" Id="rId17" /><Relationship Type="http://schemas.openxmlformats.org/officeDocument/2006/relationships/notesMaster" Target="notesMasters/notesMaster1.xml" Id="rId16" /><Relationship Type="http://schemas.openxmlformats.org/officeDocument/2006/relationships/theme" Target="theme/theme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slide" Target="slides/slide10.xml" Id="rId15" /><Relationship Type="http://schemas.microsoft.com/office/2015/10/relationships/revisionInfo" Target="revisionInfo.xml" Id="rId23" /><Relationship Type="http://schemas.openxmlformats.org/officeDocument/2006/relationships/slide" Target="slides/slide5.xml" Id="rId10" /><Relationship Type="http://schemas.openxmlformats.org/officeDocument/2006/relationships/viewProps" Target="viewProps.xml" Id="rId19" /><Relationship Type="http://schemas.openxmlformats.org/officeDocument/2006/relationships/slide" Target="slides/slide4.xml" Id="rId9" /><Relationship Type="http://schemas.openxmlformats.org/officeDocument/2006/relationships/slide" Target="slides/slide9.xml" Id="rId14" /><Relationship Type="http://schemas.microsoft.com/office/2016/11/relationships/changesInfo" Target="changesInfos/changesInfo1.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la Nilsson" userId="S::camni23@vgregion.se::23b3770c-8727-4483-8fa4-d4e2843fda96" providerId="AD" clId="Web-{4C678A08-0708-97C1-3D37-0425ED0C979E}"/>
    <pc:docChg chg="modSld">
      <pc:chgData name="Camilla Nilsson" userId="S::camni23@vgregion.se::23b3770c-8727-4483-8fa4-d4e2843fda96" providerId="AD" clId="Web-{4C678A08-0708-97C1-3D37-0425ED0C979E}" dt="2024-08-21T11:18:33.578" v="3" actId="20577"/>
      <pc:docMkLst>
        <pc:docMk/>
      </pc:docMkLst>
      <pc:sldChg chg="modSp">
        <pc:chgData name="Camilla Nilsson" userId="S::camni23@vgregion.se::23b3770c-8727-4483-8fa4-d4e2843fda96" providerId="AD" clId="Web-{4C678A08-0708-97C1-3D37-0425ED0C979E}" dt="2024-08-21T11:18:33.578" v="3" actId="20577"/>
        <pc:sldMkLst>
          <pc:docMk/>
          <pc:sldMk cId="3289012044" sldId="276"/>
        </pc:sldMkLst>
        <pc:spChg chg="mod">
          <ac:chgData name="Camilla Nilsson" userId="S::camni23@vgregion.se::23b3770c-8727-4483-8fa4-d4e2843fda96" providerId="AD" clId="Web-{4C678A08-0708-97C1-3D37-0425ED0C979E}" dt="2024-08-21T11:18:33.578" v="3" actId="20577"/>
          <ac:spMkLst>
            <pc:docMk/>
            <pc:sldMk cId="3289012044" sldId="276"/>
            <ac:spMk id="13" creationId="{CFFD01B9-2FC4-5050-C31F-8AEB6A2BB377}"/>
          </ac:spMkLst>
        </pc:spChg>
      </pc:sldChg>
    </pc:docChg>
  </pc:docChgLst>
  <pc:docChgLst>
    <pc:chgData name="Camilla Nilsson" userId="23b3770c-8727-4483-8fa4-d4e2843fda96" providerId="ADAL" clId="{ED46798C-BEB9-4E8A-9044-1A7A053016EE}"/>
    <pc:docChg chg="modSld">
      <pc:chgData name="Camilla Nilsson" userId="23b3770c-8727-4483-8fa4-d4e2843fda96" providerId="ADAL" clId="{ED46798C-BEB9-4E8A-9044-1A7A053016EE}" dt="2024-04-12T08:49:54.746" v="2" actId="790"/>
      <pc:docMkLst>
        <pc:docMk/>
      </pc:docMkLst>
      <pc:sldChg chg="modNotesTx">
        <pc:chgData name="Camilla Nilsson" userId="23b3770c-8727-4483-8fa4-d4e2843fda96" providerId="ADAL" clId="{ED46798C-BEB9-4E8A-9044-1A7A053016EE}" dt="2024-04-12T08:49:54.746" v="2" actId="790"/>
        <pc:sldMkLst>
          <pc:docMk/>
          <pc:sldMk cId="3629183323" sldId="299"/>
        </pc:sldMkLst>
      </pc:sldChg>
    </pc:docChg>
  </pc:docChgLst>
  <pc:docChgLst>
    <pc:chgData name="Camilla Nilsson" userId="23b3770c-8727-4483-8fa4-d4e2843fda96" providerId="ADAL" clId="{90EDCA67-6645-4D14-BE37-283460E29D33}"/>
    <pc:docChg chg="modSld">
      <pc:chgData name="Camilla Nilsson" userId="23b3770c-8727-4483-8fa4-d4e2843fda96" providerId="ADAL" clId="{90EDCA67-6645-4D14-BE37-283460E29D33}" dt="2024-08-21T11:18:07.284" v="4" actId="20577"/>
      <pc:docMkLst>
        <pc:docMk/>
      </pc:docMkLst>
      <pc:sldChg chg="modNotesTx">
        <pc:chgData name="Camilla Nilsson" userId="23b3770c-8727-4483-8fa4-d4e2843fda96" providerId="ADAL" clId="{90EDCA67-6645-4D14-BE37-283460E29D33}" dt="2024-08-21T11:18:07.284" v="4" actId="20577"/>
        <pc:sldMkLst>
          <pc:docMk/>
          <pc:sldMk cId="2504683606" sldId="295"/>
        </pc:sldMkLst>
      </pc:sldChg>
    </pc:docChg>
  </pc:docChgLst>
  <pc:docChgLst>
    <pc:chgData name="Camilla Nilsson" userId="23b3770c-8727-4483-8fa4-d4e2843fda96" providerId="ADAL" clId="{6BADAF02-3AB7-4B9D-860B-B347D16257FE}"/>
    <pc:docChg chg="undo custSel delSld modSld">
      <pc:chgData name="Camilla Nilsson" userId="23b3770c-8727-4483-8fa4-d4e2843fda96" providerId="ADAL" clId="{6BADAF02-3AB7-4B9D-860B-B347D16257FE}" dt="2024-03-20T08:31:26.839" v="274" actId="207"/>
      <pc:docMkLst>
        <pc:docMk/>
      </pc:docMkLst>
      <pc:sldChg chg="modSp mod modNotesTx">
        <pc:chgData name="Camilla Nilsson" userId="23b3770c-8727-4483-8fa4-d4e2843fda96" providerId="ADAL" clId="{6BADAF02-3AB7-4B9D-860B-B347D16257FE}" dt="2024-03-20T08:23:37.791" v="227" actId="20577"/>
        <pc:sldMkLst>
          <pc:docMk/>
          <pc:sldMk cId="3289012044" sldId="276"/>
        </pc:sldMkLst>
        <pc:spChg chg="mod">
          <ac:chgData name="Camilla Nilsson" userId="23b3770c-8727-4483-8fa4-d4e2843fda96" providerId="ADAL" clId="{6BADAF02-3AB7-4B9D-860B-B347D16257FE}" dt="2024-03-17T18:01:17.595" v="49" actId="20577"/>
          <ac:spMkLst>
            <pc:docMk/>
            <pc:sldMk cId="3289012044" sldId="276"/>
            <ac:spMk id="13" creationId="{CFFD01B9-2FC4-5050-C31F-8AEB6A2BB377}"/>
          </ac:spMkLst>
        </pc:spChg>
      </pc:sldChg>
      <pc:sldChg chg="modSp mod modNotesTx">
        <pc:chgData name="Camilla Nilsson" userId="23b3770c-8727-4483-8fa4-d4e2843fda96" providerId="ADAL" clId="{6BADAF02-3AB7-4B9D-860B-B347D16257FE}" dt="2024-03-20T08:29:40.454" v="234" actId="20577"/>
        <pc:sldMkLst>
          <pc:docMk/>
          <pc:sldMk cId="67797366" sldId="277"/>
        </pc:sldMkLst>
        <pc:spChg chg="mod">
          <ac:chgData name="Camilla Nilsson" userId="23b3770c-8727-4483-8fa4-d4e2843fda96" providerId="ADAL" clId="{6BADAF02-3AB7-4B9D-860B-B347D16257FE}" dt="2024-03-19T15:07:09.693" v="181" actId="20577"/>
          <ac:spMkLst>
            <pc:docMk/>
            <pc:sldMk cId="67797366" sldId="277"/>
            <ac:spMk id="13" creationId="{C8299AC6-32FE-B2DF-788B-DAA9F59436C0}"/>
          </ac:spMkLst>
        </pc:spChg>
      </pc:sldChg>
      <pc:sldChg chg="modSp mod modNotesTx">
        <pc:chgData name="Camilla Nilsson" userId="23b3770c-8727-4483-8fa4-d4e2843fda96" providerId="ADAL" clId="{6BADAF02-3AB7-4B9D-860B-B347D16257FE}" dt="2024-03-19T15:06:44.869" v="177" actId="20577"/>
        <pc:sldMkLst>
          <pc:docMk/>
          <pc:sldMk cId="1970408826" sldId="292"/>
        </pc:sldMkLst>
        <pc:spChg chg="mod">
          <ac:chgData name="Camilla Nilsson" userId="23b3770c-8727-4483-8fa4-d4e2843fda96" providerId="ADAL" clId="{6BADAF02-3AB7-4B9D-860B-B347D16257FE}" dt="2024-03-19T15:03:56.714" v="100" actId="1076"/>
          <ac:spMkLst>
            <pc:docMk/>
            <pc:sldMk cId="1970408826" sldId="292"/>
            <ac:spMk id="6" creationId="{78E1AE76-4DDE-821A-2BDA-430F2C92CD0D}"/>
          </ac:spMkLst>
        </pc:spChg>
      </pc:sldChg>
      <pc:sldChg chg="modSp mod">
        <pc:chgData name="Camilla Nilsson" userId="23b3770c-8727-4483-8fa4-d4e2843fda96" providerId="ADAL" clId="{6BADAF02-3AB7-4B9D-860B-B347D16257FE}" dt="2024-03-20T08:22:07.560" v="185" actId="14100"/>
        <pc:sldMkLst>
          <pc:docMk/>
          <pc:sldMk cId="740075938" sldId="293"/>
        </pc:sldMkLst>
        <pc:spChg chg="mod">
          <ac:chgData name="Camilla Nilsson" userId="23b3770c-8727-4483-8fa4-d4e2843fda96" providerId="ADAL" clId="{6BADAF02-3AB7-4B9D-860B-B347D16257FE}" dt="2024-03-20T08:22:07.560" v="185" actId="14100"/>
          <ac:spMkLst>
            <pc:docMk/>
            <pc:sldMk cId="740075938" sldId="293"/>
            <ac:spMk id="3" creationId="{A6B22095-5D43-DF28-610A-4798E0571399}"/>
          </ac:spMkLst>
        </pc:spChg>
      </pc:sldChg>
      <pc:sldChg chg="del">
        <pc:chgData name="Camilla Nilsson" userId="23b3770c-8727-4483-8fa4-d4e2843fda96" providerId="ADAL" clId="{6BADAF02-3AB7-4B9D-860B-B347D16257FE}" dt="2024-03-17T18:02:47.102" v="54" actId="47"/>
        <pc:sldMkLst>
          <pc:docMk/>
          <pc:sldMk cId="2504683606" sldId="295"/>
        </pc:sldMkLst>
      </pc:sldChg>
      <pc:sldChg chg="modSp del mod">
        <pc:chgData name="Camilla Nilsson" userId="23b3770c-8727-4483-8fa4-d4e2843fda96" providerId="ADAL" clId="{6BADAF02-3AB7-4B9D-860B-B347D16257FE}" dt="2024-03-20T08:30:17.416" v="235" actId="403"/>
        <pc:sldMkLst>
          <pc:docMk/>
          <pc:sldMk cId="4029150224" sldId="296"/>
        </pc:sldMkLst>
        <pc:spChg chg="mod">
          <ac:chgData name="Camilla Nilsson" userId="23b3770c-8727-4483-8fa4-d4e2843fda96" providerId="ADAL" clId="{6BADAF02-3AB7-4B9D-860B-B347D16257FE}" dt="2024-03-20T08:30:17.416" v="235" actId="403"/>
          <ac:spMkLst>
            <pc:docMk/>
            <pc:sldMk cId="4029150224" sldId="296"/>
            <ac:spMk id="3" creationId="{D61EC258-F583-DCC0-4A8C-29605DFC18EB}"/>
          </ac:spMkLst>
        </pc:spChg>
      </pc:sldChg>
      <pc:sldChg chg="modSp del mod">
        <pc:chgData name="Camilla Nilsson" userId="23b3770c-8727-4483-8fa4-d4e2843fda96" providerId="ADAL" clId="{6BADAF02-3AB7-4B9D-860B-B347D16257FE}" dt="2024-03-20T08:31:26.839" v="274" actId="207"/>
        <pc:sldMkLst>
          <pc:docMk/>
          <pc:sldMk cId="3823540936" sldId="297"/>
        </pc:sldMkLst>
        <pc:spChg chg="mod">
          <ac:chgData name="Camilla Nilsson" userId="23b3770c-8727-4483-8fa4-d4e2843fda96" providerId="ADAL" clId="{6BADAF02-3AB7-4B9D-860B-B347D16257FE}" dt="2024-03-20T08:31:26.839" v="274" actId="207"/>
          <ac:spMkLst>
            <pc:docMk/>
            <pc:sldMk cId="3823540936" sldId="297"/>
            <ac:spMk id="3" creationId="{E1D96A70-64E7-70B3-78D7-551D778F485A}"/>
          </ac:spMkLst>
        </pc:spChg>
      </pc:sldChg>
      <pc:sldChg chg="modNotesTx">
        <pc:chgData name="Camilla Nilsson" userId="23b3770c-8727-4483-8fa4-d4e2843fda96" providerId="ADAL" clId="{6BADAF02-3AB7-4B9D-860B-B347D16257FE}" dt="2024-03-20T08:22:49.880" v="188" actId="20577"/>
        <pc:sldMkLst>
          <pc:docMk/>
          <pc:sldMk cId="3788261090" sldId="298"/>
        </pc:sldMkLst>
      </pc:sldChg>
      <pc:sldChg chg="modSp del mod">
        <pc:chgData name="Camilla Nilsson" userId="23b3770c-8727-4483-8fa4-d4e2843fda96" providerId="ADAL" clId="{6BADAF02-3AB7-4B9D-860B-B347D16257FE}" dt="2024-03-20T08:22:41.054" v="186" actId="1076"/>
        <pc:sldMkLst>
          <pc:docMk/>
          <pc:sldMk cId="3629183323" sldId="299"/>
        </pc:sldMkLst>
        <pc:spChg chg="mod">
          <ac:chgData name="Camilla Nilsson" userId="23b3770c-8727-4483-8fa4-d4e2843fda96" providerId="ADAL" clId="{6BADAF02-3AB7-4B9D-860B-B347D16257FE}" dt="2024-03-20T08:22:41.054" v="186" actId="1076"/>
          <ac:spMkLst>
            <pc:docMk/>
            <pc:sldMk cId="3629183323" sldId="299"/>
            <ac:spMk id="3" creationId="{8B0FE837-ACC9-063A-0E3B-EC9127092C43}"/>
          </ac:spMkLst>
        </pc:spChg>
      </pc:sldChg>
    </pc:docChg>
  </pc:docChgLst>
  <pc:docChgLst>
    <pc:chgData name="Camilla Nilsson" userId="S::camni23@vgregion.se::23b3770c-8727-4483-8fa4-d4e2843fda96" providerId="AD" clId="Web-{9CCF6916-0DDB-BB78-B3CE-E4BB8E7CAF77}"/>
    <pc:docChg chg="modSld">
      <pc:chgData name="Camilla Nilsson" userId="S::camni23@vgregion.se::23b3770c-8727-4483-8fa4-d4e2843fda96" providerId="AD" clId="Web-{9CCF6916-0DDB-BB78-B3CE-E4BB8E7CAF77}" dt="2024-04-12T08:48:40.956" v="0"/>
      <pc:docMkLst>
        <pc:docMk/>
      </pc:docMkLst>
      <pc:sldChg chg="modNotes">
        <pc:chgData name="Camilla Nilsson" userId="S::camni23@vgregion.se::23b3770c-8727-4483-8fa4-d4e2843fda96" providerId="AD" clId="Web-{9CCF6916-0DDB-BB78-B3CE-E4BB8E7CAF77}" dt="2024-04-12T08:48:40.956" v="0"/>
        <pc:sldMkLst>
          <pc:docMk/>
          <pc:sldMk cId="3629183323" sldId="29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2024-08-21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2024-08-21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Under perioden 16 oktober - 6 november 2024 genomförs Västra Götalandsregionens medarbetarundersökning. </a:t>
            </a:r>
          </a:p>
          <a:p>
            <a:endParaRPr lang="sv-SE"/>
          </a:p>
          <a:p>
            <a:r>
              <a:rPr lang="sv-SE"/>
              <a:t>Använd gärna det här materialet på till exempel arbetsplatsträffar.</a:t>
            </a:r>
          </a:p>
          <a:p>
            <a:endParaRPr lang="sv-SE"/>
          </a:p>
          <a:p>
            <a:r>
              <a:rPr lang="sv-SE"/>
              <a:t>Paketet innehåller 8 bilder (+ försätts- och avslutningsbild) med talarstöd och förslag till diskussionspunkter.</a:t>
            </a:r>
          </a:p>
          <a:p>
            <a:endParaRPr lang="sv-SE"/>
          </a:p>
          <a:p>
            <a:r>
              <a:rPr lang="sv-SE"/>
              <a:t>På bild 9 behöver du komplettera med din förvaltnings/bolags/avdelnings egen information. </a:t>
            </a:r>
          </a:p>
          <a:p>
            <a:endParaRPr lang="sv-SE"/>
          </a:p>
          <a:p>
            <a:r>
              <a:rPr lang="sv-SE"/>
              <a:t>Det kan vara bra att ha 2022 års resultat och handlingsplanerna för ert systematiska arbetsmiljöarbete tillgängligt för diskussion och för att hitta svar på frågor.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Snart är det dags för den regiongemensamma medarbetarundersökningen som också innehåller frågor om patientsäkerhet, som genomförs vartannat år, senast var hösten 2022. </a:t>
            </a:r>
          </a:p>
          <a:p>
            <a:r>
              <a:rPr lang="sv-SE"/>
              <a:t>Enkäten kommer öppna 16 oktober och vara öppen i tre veckor. </a:t>
            </a:r>
          </a:p>
          <a:p>
            <a:r>
              <a:rPr lang="sv-SE"/>
              <a:t>Medarbetarundersökningen är en del av det systematiska arbetsmiljöarbetet och mäter hur vi upplever vår arbetsmiljö. Undersökningen handlar om att få svar på hur arbetsmiljön upplevs för att kunna ge underlag för dialog om vilka åtgärder och förbättringar som kan behöva genomföras. Det handlar också om att få syn på det som fungerar bra och hur arbete kan genomföras för att bibehålla goda förutsättningar.</a:t>
            </a:r>
          </a:p>
          <a:p>
            <a:r>
              <a:rPr lang="sv-SE"/>
              <a:t>Många av frågorna är utarbetade utifrån Arbetsmiljöverkets föreskrifter om organisatorisk och social arbetsmiljö. </a:t>
            </a:r>
          </a:p>
          <a:p>
            <a:r>
              <a:rPr lang="sv-SE"/>
              <a:t>Frågorna om patientsäkerhet mäter hur vi inom hälso- och sjukvården upplever patientsäkerhet och ingår som en del i det systematiska förbättringsarbetet av patientsäkerheten.</a:t>
            </a:r>
          </a:p>
          <a:p>
            <a:endParaRPr lang="sv-SE"/>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710520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Undersökningen handlar om att få svar på hur arbetsmiljön upplevs för att kunna ge underlag för dialog om vilka åtgärder och förbättringar som kan behöva genomföras. </a:t>
            </a:r>
          </a:p>
          <a:p>
            <a:r>
              <a:rPr lang="sv-SE"/>
              <a:t>Det handlar också om att få syn på det som fungerar bra och hur arbete kan genomföras för att bibehålla goda förutsättningar.</a:t>
            </a:r>
          </a:p>
          <a:p>
            <a:r>
              <a:rPr lang="sv-SE"/>
              <a:t>Medarbetarundersökningen är en del av det systematiska arbetsmiljöarbetet och många av frågorna är utarbetade utifrån Arbetsmiljöverkets föreskrifter om organisatorisk och social arbetsmiljö.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885098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noProof="0"/>
              <a:t>I medarbetarundersökningen kommer det finnas ett nya frågor som handlar om otillåten påverkan. Som medarbetare inom offentlig verksamhet arbetar vi med frågor som kan få stor inverkan på de som berörs.</a:t>
            </a:r>
          </a:p>
          <a:p>
            <a:r>
              <a:rPr lang="sv-SE" noProof="0"/>
              <a:t>Det gör att vissa personer kan försöka få dig att agera till deras fördel genom att påverka dig till att fatta felaktiga beslut, avstår från att ingripa eller förbise fakta. </a:t>
            </a:r>
          </a:p>
          <a:p>
            <a:endParaRPr lang="sv-SE" noProof="0"/>
          </a:p>
          <a:p>
            <a:r>
              <a:rPr lang="sv-SE" noProof="0"/>
              <a:t>Frågorna ställs för att få syn på hur många medarbetare som upplever sig utsatta av otillåten påverkan och hur vi som arbetsgivare kan göra för att förebygga utsatthet av otillåten påverkan samt att hantera uppkomna situationer. Svar kommer bara redovisas om det finns 50 svarande eller fler. </a:t>
            </a:r>
          </a:p>
          <a:p>
            <a:r>
              <a:rPr lang="sv-SE" noProof="0"/>
              <a:t> </a:t>
            </a:r>
          </a:p>
          <a:p>
            <a:r>
              <a:rPr lang="sv-SE" noProof="0"/>
              <a:t>Otillåten påverkan är när någon har försökt eller har påverkat dig när du tar beslut i ditt arbete och fått dig att agera på ett annat sätt än du tänkt. De kan ha försökt att påverka dig med till exempel mutor, hot om självskada eller hat. Det kan också vara dolda eller öppna hot.   </a:t>
            </a:r>
          </a:p>
          <a:p>
            <a:r>
              <a:rPr lang="sv-SE" noProof="0"/>
              <a:t> </a:t>
            </a:r>
          </a:p>
          <a:p>
            <a:r>
              <a:rPr lang="sv-SE" noProof="0"/>
              <a:t>Inom hälso- och sjukvård skulle det kunna handla om att någon exempelvis säger att de ”vet vart du bor” och därför borde du skriva ut en viss sorts medicin eller att någon mailar och ringer överdrivet många gånger om en behandling som den tycker att den borde få.</a:t>
            </a:r>
          </a:p>
          <a:p>
            <a:r>
              <a:rPr lang="sv-SE" noProof="0"/>
              <a:t> </a:t>
            </a:r>
          </a:p>
          <a:p>
            <a:r>
              <a:rPr lang="sv-SE" noProof="0"/>
              <a:t>Prata i arbetsgruppen om hur förekomsten av otillåten påverkan ser ut hos er? I vilka situationer finns det risk för otillåten påverkan? Finns det medarbetare som har erfarenhet av att uppleva sig utsatta? Stöd för att arbeta med frågan finns i hälso- och arbetsmiljöguiden, Guide – Hot och våld, Otillåten påverkan. </a:t>
            </a:r>
          </a:p>
          <a:p>
            <a:r>
              <a:rPr lang="sv-SE" noProof="0"/>
              <a:t> </a:t>
            </a:r>
          </a:p>
          <a:p>
            <a:r>
              <a:rPr lang="sv-SE" noProof="0"/>
              <a:t>Frågor kommer också ställas om vem du blivit utsatt av(du väljer mellan samma kategorier som för övriga befintliga frågor om utsatthet) och av vem du fått stöd i arbetet samt om du vet hur du gör för att anmäla att du blivit utsatt. </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337629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Mätningen genom verktyg MAPS (Mätning av Arbetsmiljö och Patientsäkerhet)</a:t>
            </a:r>
          </a:p>
          <a:p>
            <a:r>
              <a:rPr lang="sv-SE"/>
              <a:t>Medarbetare ska kunna svara på enkäten på arbetstid oavsett om man har egen dator eller ej. </a:t>
            </a:r>
          </a:p>
          <a:p>
            <a:r>
              <a:rPr lang="sv-SE"/>
              <a:t>Enkäten kommer öppna 16 oktober och vara öppen i tre veckor. </a:t>
            </a:r>
          </a:p>
          <a:p>
            <a:r>
              <a:rPr lang="sv-SE"/>
              <a:t>Påminnelser kommer också att skickas ut via mejl.</a:t>
            </a:r>
          </a:p>
          <a:p>
            <a:r>
              <a:rPr lang="sv-SE"/>
              <a:t>Undersökningen består av cirka 80 frågor och det tar cirka 25 minuter att svara.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När du svarar på mätningen innebär det att Västra Götalandsregionen behandlar personuppgifter som inhämtas från dig. All behandling av personuppgifter sker enligt gällande lagstiftning. </a:t>
            </a:r>
          </a:p>
          <a:p>
            <a:endParaRPr lang="sv-SE"/>
          </a:p>
          <a:p>
            <a:r>
              <a:rPr lang="sv-SE" b="1"/>
              <a:t>Förslag till diskussionspunkter</a:t>
            </a:r>
          </a:p>
          <a:p>
            <a:r>
              <a:rPr lang="sv-SE"/>
              <a:t>Hur skapar vi förutsättningar (tid, plats och teknik) för att kunna svara på enkäten? </a:t>
            </a:r>
          </a:p>
          <a:p>
            <a:r>
              <a:rPr lang="sv-SE"/>
              <a:t>Upplever vi att det finns olösta hinder för att kunna svara på enkäten? Hur kan vi lösa dem?</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Med hjälp av resultatet arbetar vi på vår arbetsplats tillsammans med att förbättra vår arbetsmiljö och patientsäkerhet.</a:t>
            </a:r>
          </a:p>
          <a:p>
            <a:r>
              <a:rPr lang="sv-SE"/>
              <a:t>Ju fler som svarar, desto bättre underlag får vi för vårt förbättringsarbete. </a:t>
            </a:r>
          </a:p>
          <a:p>
            <a:endParaRPr lang="sv-SE"/>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815297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a:cs typeface="Calibri"/>
              </a:rPr>
              <a:t>Resultatet är planerat att komma den 11 november </a:t>
            </a:r>
          </a:p>
          <a:p>
            <a:endParaRPr lang="sv-SE" b="1" dirty="0"/>
          </a:p>
          <a:p>
            <a:pPr marL="0" indent="0">
              <a:buFont typeface="Arial" panose="020B0604020202020204" pitchFamily="34" charset="0"/>
              <a:buNone/>
            </a:pPr>
            <a:r>
              <a:rPr lang="sv-SE" sz="1200" b="1" baseline="0" dirty="0"/>
              <a:t>Förslag till diskussionspunkter</a:t>
            </a:r>
            <a:endParaRPr lang="sv-SE" dirty="0">
              <a:cs typeface="Calibri"/>
            </a:endParaRPr>
          </a:p>
          <a:p>
            <a:pPr marL="171450" lvl="0" indent="-171450">
              <a:buFont typeface="Arial" panose="020B0604020202020204" pitchFamily="34" charset="0"/>
              <a:buChar char="•"/>
            </a:pPr>
            <a:r>
              <a:rPr lang="sv-SE" sz="1200" b="0" baseline="0" dirty="0"/>
              <a:t>Vad är viktigt att tänka på när vi tar fram handlingsplaner? </a:t>
            </a:r>
          </a:p>
          <a:p>
            <a:pPr marL="171450" lvl="0" indent="-171450">
              <a:buFont typeface="Arial" panose="020B0604020202020204" pitchFamily="34" charset="0"/>
              <a:buChar char="•"/>
            </a:pPr>
            <a:r>
              <a:rPr lang="sv-SE" sz="1200" b="0" baseline="0" dirty="0"/>
              <a:t>Hur får vi till exempel till en dialog så att alla kommer till tals?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baseline="0" dirty="0"/>
              <a:t>Vad är viktigt att tänka på när vi bestämmer oss för fokusområden/förbättringsområden?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148622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Alla medarbetare som är månadsanställda får svara på medarbetarundersökningen, det innebär att både tillsvidareanställda och visstidsanställda får svara, men inte timavlönande. </a:t>
            </a:r>
          </a:p>
          <a:p>
            <a:r>
              <a:rPr lang="sv-SE"/>
              <a:t>För att kunna svara behöver du ha arbetat några månader först. Det innebär att de anställda 30 juni 2024 eller tidigare och fortfarande är anställda när mätningen startar får svara på undersökningen.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460832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HR finns också som stöd för ert arbete. </a:t>
            </a: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7262710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accent3"/>
              </a:solidFill>
            </a:endParaRPr>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CCDB49"/>
              </a:solidFill>
            </a:endParaRPr>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51676" y="37147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2024-08-21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2024-08-21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27953"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0119"/>
            <a:ext cx="1422400" cy="1019175"/>
          </a:xfrm>
          <a:prstGeom prst="round1Rect">
            <a:avLst>
              <a:gd name="adj" fmla="val 50000"/>
            </a:avLst>
          </a:prstGeom>
          <a:solidFill>
            <a:srgbClr val="F7BBD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D5930"/>
              </a:solidFill>
            </a:endParaRPr>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2024-08-21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2024-08-21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accent3"/>
              </a:solidFill>
            </a:endParaRPr>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2024-08-21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2024-08-21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2024-08-21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2024-08-21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B811A044-0A2B-4335-A9C7-8233ACFF365B}" type="datetime1">
              <a:rPr lang="sv-SE" smtClean="0"/>
              <a:t>2024-08-21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78811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2024-08-21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2024-08-21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55" r:id="rId7"/>
    <p:sldLayoutId id="2147483669"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www.vgregion.se/ov/guide-for-halso-och-arbetsmiljoarbete/guider/hot-och-vald-otillaten-paverkan/"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vgregion.se/ov/guide-for-halso-och-arbetsmiljoarbete/guider/MAPS-matning-av-och-arbete-med-arbetsmiljo-och-patientsakerhet/"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a:t>Var med och påverka!</a:t>
            </a:r>
            <a:br>
              <a:rPr lang="sv-SE"/>
            </a:br>
            <a:r>
              <a:rPr lang="sv-SE" sz="2400"/>
              <a:t>Medarbetarundersökning 2024</a:t>
            </a:r>
            <a:endParaRPr lang="sv-SE"/>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p:txBody>
          <a:bodyPr vert="horz" lIns="0" tIns="0" rIns="0" bIns="0" rtlCol="0" anchor="t">
            <a:noAutofit/>
          </a:bodyPr>
          <a:lstStyle/>
          <a:p>
            <a:r>
              <a:rPr lang="sv-SE" dirty="0"/>
              <a:t>APT-material hälso- och sjukvårdsförvaltningar</a:t>
            </a:r>
          </a:p>
          <a:p>
            <a:r>
              <a:rPr lang="sv-SE" dirty="0"/>
              <a:t>Uppdaterat augusti 2024</a:t>
            </a:r>
          </a:p>
        </p:txBody>
      </p:sp>
      <p:pic>
        <p:nvPicPr>
          <p:cNvPr id="5" name="Platshållare för bild 4" descr="En bild som visar utomhus, moln, himmel, person&#10;&#10;Automatiskt genererad beskrivning">
            <a:extLst>
              <a:ext uri="{FF2B5EF4-FFF2-40B4-BE49-F238E27FC236}">
                <a16:creationId xmlns:a16="http://schemas.microsoft.com/office/drawing/2014/main" id="{E1ED72ED-F190-9C91-FDF7-FFFDD34EB5F9}"/>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3433" r="13781"/>
          <a:stretch/>
        </p:blipFill>
        <p:spPr>
          <a:xfrm>
            <a:off x="8927953" y="380998"/>
            <a:ext cx="2867819" cy="3048000"/>
          </a:xfrm>
        </p:spPr>
      </p:pic>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2024-08-21</a:t>
            </a:fld>
            <a:endParaRPr lang="sv-SE"/>
          </a:p>
        </p:txBody>
      </p:sp>
      <p:pic>
        <p:nvPicPr>
          <p:cNvPr id="4" name="Logo" descr="Logo: Västra Götalandsregionen">
            <a:extLst>
              <a:ext uri="{FF2B5EF4-FFF2-40B4-BE49-F238E27FC236}">
                <a16:creationId xmlns:a16="http://schemas.microsoft.com/office/drawing/2014/main" id="{5ABB1517-FC5F-F880-BA83-77C147603140}"/>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2024-08-21</a:t>
            </a:fld>
            <a:endParaRPr lang="sv-SE"/>
          </a:p>
        </p:txBody>
      </p:sp>
      <p:sp>
        <p:nvSpPr>
          <p:cNvPr id="3" name="Rubrik 2">
            <a:extLst>
              <a:ext uri="{FF2B5EF4-FFF2-40B4-BE49-F238E27FC236}">
                <a16:creationId xmlns:a16="http://schemas.microsoft.com/office/drawing/2014/main" id="{1AE72F34-CDF3-7C5D-43A1-0552294FA896}"/>
              </a:ext>
            </a:extLst>
          </p:cNvPr>
          <p:cNvSpPr>
            <a:spLocks noGrp="1"/>
          </p:cNvSpPr>
          <p:nvPr>
            <p:ph type="title"/>
          </p:nvPr>
        </p:nvSpPr>
        <p:spPr/>
        <p:txBody>
          <a:bodyPr/>
          <a:lstStyle/>
          <a:p>
            <a:r>
              <a:rPr lang="sv-SE"/>
              <a:t>Avslutning</a:t>
            </a: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descr="En bild som visar utomhus, moln, himmel, person&#10;&#10;Automatiskt genererad beskrivning">
            <a:extLst>
              <a:ext uri="{FF2B5EF4-FFF2-40B4-BE49-F238E27FC236}">
                <a16:creationId xmlns:a16="http://schemas.microsoft.com/office/drawing/2014/main" id="{97D017AB-9CB7-7EAE-5B90-6589A4DAB5F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9974" b="9974"/>
          <a:stretch>
            <a:fillRect/>
          </a:stretch>
        </p:blipFill>
        <p:spPr/>
      </p:pic>
      <p:sp>
        <p:nvSpPr>
          <p:cNvPr id="3" name="Platshållare för datum 2">
            <a:extLst>
              <a:ext uri="{FF2B5EF4-FFF2-40B4-BE49-F238E27FC236}">
                <a16:creationId xmlns:a16="http://schemas.microsoft.com/office/drawing/2014/main" id="{14B893AB-B376-B6D2-780A-1BF449D34B75}"/>
              </a:ext>
            </a:extLst>
          </p:cNvPr>
          <p:cNvSpPr>
            <a:spLocks noGrp="1"/>
          </p:cNvSpPr>
          <p:nvPr>
            <p:ph type="dt" sz="half" idx="14"/>
          </p:nvPr>
        </p:nvSpPr>
        <p:spPr/>
        <p:txBody>
          <a:bodyPr/>
          <a:lstStyle/>
          <a:p>
            <a:fld id="{B811A044-0A2B-4335-A9C7-8233ACFF365B}" type="datetime1">
              <a:rPr lang="sv-SE" smtClean="0"/>
              <a:t>2024-08-21</a:t>
            </a:fld>
            <a:endParaRPr lang="sv-SE"/>
          </a:p>
        </p:txBody>
      </p:sp>
      <p:sp>
        <p:nvSpPr>
          <p:cNvPr id="6" name="Rubrik 1">
            <a:extLst>
              <a:ext uri="{FF2B5EF4-FFF2-40B4-BE49-F238E27FC236}">
                <a16:creationId xmlns:a16="http://schemas.microsoft.com/office/drawing/2014/main" id="{78E1AE76-4DDE-821A-2BDA-430F2C92CD0D}"/>
              </a:ext>
            </a:extLst>
          </p:cNvPr>
          <p:cNvSpPr txBox="1">
            <a:spLocks/>
          </p:cNvSpPr>
          <p:nvPr/>
        </p:nvSpPr>
        <p:spPr>
          <a:xfrm>
            <a:off x="3352106" y="655093"/>
            <a:ext cx="5487787" cy="1382711"/>
          </a:xfrm>
          <a:prstGeom prst="rect">
            <a:avLst/>
          </a:prstGeom>
        </p:spPr>
        <p:txBody>
          <a:bodyPr anchor="ctr">
            <a:normAutofit lnSpcReduction="10000"/>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lnSpc>
                <a:spcPct val="170000"/>
              </a:lnSpc>
            </a:pPr>
            <a:r>
              <a:rPr lang="sv-SE" sz="2800"/>
              <a:t>Tyck till om din arbetsmiljö och om patientsäkerheten!</a:t>
            </a:r>
          </a:p>
        </p:txBody>
      </p:sp>
    </p:spTree>
    <p:extLst>
      <p:ext uri="{BB962C8B-B14F-4D97-AF65-F5344CB8AC3E}">
        <p14:creationId xmlns:p14="http://schemas.microsoft.com/office/powerpoint/2010/main" val="197040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D3C48-E79E-23D0-6490-8032E956D9A3}"/>
              </a:ext>
            </a:extLst>
          </p:cNvPr>
          <p:cNvSpPr>
            <a:spLocks noGrp="1"/>
          </p:cNvSpPr>
          <p:nvPr>
            <p:ph type="title"/>
          </p:nvPr>
        </p:nvSpPr>
        <p:spPr/>
        <p:txBody>
          <a:bodyPr/>
          <a:lstStyle/>
          <a:p>
            <a:r>
              <a:rPr lang="sv-SE"/>
              <a:t>Vilka frågor kommer att ställas?</a:t>
            </a:r>
          </a:p>
        </p:txBody>
      </p:sp>
      <p:sp>
        <p:nvSpPr>
          <p:cNvPr id="3" name="Platshållare för innehåll 2">
            <a:extLst>
              <a:ext uri="{FF2B5EF4-FFF2-40B4-BE49-F238E27FC236}">
                <a16:creationId xmlns:a16="http://schemas.microsoft.com/office/drawing/2014/main" id="{A6B22095-5D43-DF28-610A-4798E0571399}"/>
              </a:ext>
            </a:extLst>
          </p:cNvPr>
          <p:cNvSpPr>
            <a:spLocks noGrp="1"/>
          </p:cNvSpPr>
          <p:nvPr>
            <p:ph sz="quarter" idx="14"/>
          </p:nvPr>
        </p:nvSpPr>
        <p:spPr>
          <a:xfrm>
            <a:off x="1092200" y="1636888"/>
            <a:ext cx="5308600" cy="5074356"/>
          </a:xfrm>
        </p:spPr>
        <p:txBody>
          <a:bodyPr/>
          <a:lstStyle/>
          <a:p>
            <a:r>
              <a:rPr lang="sv-SE" sz="1800"/>
              <a:t>Många frågor är de samma som tidigare år, men några justeringar har gjorts:</a:t>
            </a:r>
          </a:p>
          <a:p>
            <a:pPr marL="342900" indent="-342900">
              <a:buFont typeface="Arial" panose="020B0604020202020204" pitchFamily="34" charset="0"/>
              <a:buChar char="•"/>
            </a:pPr>
            <a:r>
              <a:rPr lang="sv-SE" sz="1800"/>
              <a:t>Frågor om otillåten påverkan har lagts till. Svaren på frågorna redovisas när det finns 50 eller fler svarande. </a:t>
            </a:r>
          </a:p>
          <a:p>
            <a:pPr marL="342900" indent="-342900">
              <a:buFont typeface="Arial" panose="020B0604020202020204" pitchFamily="34" charset="0"/>
              <a:buChar char="•"/>
            </a:pPr>
            <a:r>
              <a:rPr lang="sv-SE" sz="1800"/>
              <a:t>En av frågorna om VGR som arbetsgivare: stolt över VGR har bytts ut mot rekommendera arbetsplats istället</a:t>
            </a:r>
          </a:p>
          <a:p>
            <a:pPr marL="342900" indent="-342900">
              <a:buFont typeface="Arial" panose="020B0604020202020204" pitchFamily="34" charset="0"/>
              <a:buChar char="•"/>
            </a:pPr>
            <a:r>
              <a:rPr lang="sv-SE" sz="1800"/>
              <a:t>Frågan om friskvårdsbidraget är borttagen</a:t>
            </a:r>
          </a:p>
          <a:p>
            <a:pPr marL="342900" indent="-342900">
              <a:buFont typeface="Arial" panose="020B0604020202020204" pitchFamily="34" charset="0"/>
              <a:buChar char="•"/>
            </a:pPr>
            <a:r>
              <a:rPr lang="sv-SE" sz="1800"/>
              <a:t>Efter medarbetarundersökningens frågor kommer enbart en fråga om resvanor. Den följs enbart upp på övergripande nivå. </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01E21CF5-5636-AABE-4537-D693CB7A81D8}"/>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6694" t="331" r="18318" b="-331"/>
          <a:stretch/>
        </p:blipFill>
        <p:spPr>
          <a:xfrm>
            <a:off x="6801696" y="380998"/>
            <a:ext cx="5002954" cy="6071396"/>
          </a:xfrm>
        </p:spPr>
      </p:pic>
      <p:sp>
        <p:nvSpPr>
          <p:cNvPr id="5" name="Platshållare för datum 4">
            <a:extLst>
              <a:ext uri="{FF2B5EF4-FFF2-40B4-BE49-F238E27FC236}">
                <a16:creationId xmlns:a16="http://schemas.microsoft.com/office/drawing/2014/main" id="{F2637349-5DFE-FAD8-25DB-49246D32D6DD}"/>
              </a:ext>
            </a:extLst>
          </p:cNvPr>
          <p:cNvSpPr>
            <a:spLocks noGrp="1"/>
          </p:cNvSpPr>
          <p:nvPr>
            <p:ph type="dt" sz="half" idx="15"/>
          </p:nvPr>
        </p:nvSpPr>
        <p:spPr/>
        <p:txBody>
          <a:bodyPr/>
          <a:lstStyle/>
          <a:p>
            <a:fld id="{B0743B6B-FC1D-4E5C-878B-68715B5874CD}" type="datetime1">
              <a:rPr lang="sv-SE" smtClean="0"/>
              <a:t>2024-08-21</a:t>
            </a:fld>
            <a:endParaRPr lang="sv-SE"/>
          </a:p>
        </p:txBody>
      </p:sp>
    </p:spTree>
    <p:extLst>
      <p:ext uri="{BB962C8B-B14F-4D97-AF65-F5344CB8AC3E}">
        <p14:creationId xmlns:p14="http://schemas.microsoft.com/office/powerpoint/2010/main" val="740075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400184-89E9-A597-7B6E-A5C30753DC12}"/>
              </a:ext>
            </a:extLst>
          </p:cNvPr>
          <p:cNvSpPr>
            <a:spLocks noGrp="1"/>
          </p:cNvSpPr>
          <p:nvPr>
            <p:ph type="title"/>
          </p:nvPr>
        </p:nvSpPr>
        <p:spPr/>
        <p:txBody>
          <a:bodyPr/>
          <a:lstStyle/>
          <a:p>
            <a:r>
              <a:rPr lang="sv-SE"/>
              <a:t>Vad är otillåten påverkan?</a:t>
            </a:r>
          </a:p>
        </p:txBody>
      </p:sp>
      <p:sp>
        <p:nvSpPr>
          <p:cNvPr id="3" name="Platshållare för innehåll 2">
            <a:extLst>
              <a:ext uri="{FF2B5EF4-FFF2-40B4-BE49-F238E27FC236}">
                <a16:creationId xmlns:a16="http://schemas.microsoft.com/office/drawing/2014/main" id="{8B0FE837-ACC9-063A-0E3B-EC9127092C43}"/>
              </a:ext>
            </a:extLst>
          </p:cNvPr>
          <p:cNvSpPr>
            <a:spLocks noGrp="1"/>
          </p:cNvSpPr>
          <p:nvPr>
            <p:ph sz="quarter" idx="13"/>
          </p:nvPr>
        </p:nvSpPr>
        <p:spPr>
          <a:xfrm>
            <a:off x="1092200" y="1928665"/>
            <a:ext cx="8650817" cy="3311526"/>
          </a:xfrm>
        </p:spPr>
        <p:txBody>
          <a:bodyPr/>
          <a:lstStyle/>
          <a:p>
            <a:r>
              <a:rPr lang="sv-SE" sz="2400"/>
              <a:t>Otillåten påverkan är ett samlingsbegrepp som innefattar olika handlingar i syfte att påverka dig i ditt arbete. </a:t>
            </a:r>
          </a:p>
          <a:p>
            <a:r>
              <a:rPr lang="sv-SE" sz="2400"/>
              <a:t>Du kommer få svara på frågor om du varit utsatt på arbetet eller på fritiden, vem du upplevt dig utsatt av, vem du fått stöd ifrån samt om du vet hur du kan anmäla att du varit utsatt.</a:t>
            </a:r>
          </a:p>
          <a:p>
            <a:r>
              <a:rPr lang="sv-SE" sz="2400"/>
              <a:t>Stöd i frågan finns i </a:t>
            </a:r>
            <a:r>
              <a:rPr lang="sv-SE" sz="2400">
                <a:hlinkClick r:id="rId3"/>
              </a:rPr>
              <a:t>Guide - Hot och våld, Otillåten påverkan</a:t>
            </a:r>
            <a:r>
              <a:rPr lang="sv-SE" sz="2400"/>
              <a:t> </a:t>
            </a:r>
          </a:p>
        </p:txBody>
      </p:sp>
      <p:sp>
        <p:nvSpPr>
          <p:cNvPr id="4" name="Platshållare för datum 3">
            <a:extLst>
              <a:ext uri="{FF2B5EF4-FFF2-40B4-BE49-F238E27FC236}">
                <a16:creationId xmlns:a16="http://schemas.microsoft.com/office/drawing/2014/main" id="{56861ADB-79DF-8DC1-134A-CA556A0F1A40}"/>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3629183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a:t>Så här fungerar mätningen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pPr marL="360045" indent="-360045">
              <a:lnSpc>
                <a:spcPct val="100000"/>
              </a:lnSpc>
            </a:pPr>
            <a:r>
              <a:rPr lang="sv-SE" sz="2400">
                <a:cs typeface="Calibri"/>
              </a:rPr>
              <a:t>Webbenkät via verktyget MAPS</a:t>
            </a:r>
          </a:p>
          <a:p>
            <a:pPr marL="360045" indent="-360045">
              <a:lnSpc>
                <a:spcPct val="100000"/>
              </a:lnSpc>
            </a:pPr>
            <a:r>
              <a:rPr lang="sv-SE" sz="2400">
                <a:cs typeface="Calibri"/>
              </a:rPr>
              <a:t>Du får svara på arbetstid</a:t>
            </a:r>
          </a:p>
          <a:p>
            <a:pPr marL="360045" indent="-360045">
              <a:lnSpc>
                <a:spcPct val="100000"/>
              </a:lnSpc>
            </a:pPr>
            <a:r>
              <a:rPr lang="sv-SE" sz="2400">
                <a:cs typeface="Calibri"/>
              </a:rPr>
              <a:t>Mätningen genomförs med start 16 oktober med mejlutskick </a:t>
            </a:r>
          </a:p>
          <a:p>
            <a:pPr marL="360045" indent="-360045">
              <a:lnSpc>
                <a:spcPct val="100000"/>
              </a:lnSpc>
            </a:pPr>
            <a:r>
              <a:rPr lang="sv-SE" sz="2400">
                <a:cs typeface="Calibri"/>
              </a:rPr>
              <a:t>Påminnelser kommer också att skickas ut via mejl</a:t>
            </a:r>
          </a:p>
          <a:p>
            <a:pPr marL="360045" indent="-360045">
              <a:lnSpc>
                <a:spcPct val="100000"/>
              </a:lnSpc>
            </a:pPr>
            <a:r>
              <a:rPr lang="sv-SE" sz="2400">
                <a:cs typeface="Calibri"/>
              </a:rPr>
              <a:t>Sista dag att svara är 6 november</a:t>
            </a:r>
          </a:p>
          <a:p>
            <a:pPr marL="360045" indent="-360045">
              <a:lnSpc>
                <a:spcPct val="100000"/>
              </a:lnSpc>
            </a:pPr>
            <a:r>
              <a:rPr lang="sv-SE" sz="2400">
                <a:cs typeface="Calibri"/>
              </a:rPr>
              <a:t>Undersökningen består av cirka 80 frågor och det tar cirka 25 minuter att svara</a:t>
            </a:r>
          </a:p>
          <a:p>
            <a:pPr marL="360045" indent="-360045">
              <a:lnSpc>
                <a:spcPct val="100000"/>
              </a:lnSpc>
            </a:pPr>
            <a:endParaRPr lang="sv-SE" sz="2000">
              <a:cs typeface="Calibri"/>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2024-08-21</a:t>
            </a:fld>
            <a:endParaRPr lang="sv-SE"/>
          </a:p>
        </p:txBody>
      </p:sp>
    </p:spTree>
    <p:extLst>
      <p:ext uri="{BB962C8B-B14F-4D97-AF65-F5344CB8AC3E}">
        <p14:creationId xmlns:p14="http://schemas.microsoft.com/office/powerpoint/2010/main" val="67797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58CB769-675D-8620-AE4D-D59617A043D8}"/>
              </a:ext>
            </a:extLst>
          </p:cNvPr>
          <p:cNvSpPr>
            <a:spLocks noGrp="1"/>
          </p:cNvSpPr>
          <p:nvPr>
            <p:ph type="title"/>
          </p:nvPr>
        </p:nvSpPr>
        <p:spPr>
          <a:xfrm>
            <a:off x="1100667" y="425716"/>
            <a:ext cx="4995333" cy="1047750"/>
          </a:xfrm>
        </p:spPr>
        <p:txBody>
          <a:bodyPr/>
          <a:lstStyle/>
          <a:p>
            <a:r>
              <a:rPr lang="sv-SE"/>
              <a:t>Ditt svar är viktigt – var med och påverka!</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8FF45CC3-DFA9-10EF-CDB3-E7B9761E865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56" t="-682" r="49129" b="8097"/>
          <a:stretch/>
        </p:blipFill>
        <p:spPr>
          <a:xfrm>
            <a:off x="6801696" y="380998"/>
            <a:ext cx="5002954" cy="6071396"/>
          </a:xfrm>
          <a:noFill/>
        </p:spPr>
      </p:pic>
      <p:sp>
        <p:nvSpPr>
          <p:cNvPr id="5" name="Platshållare för datum 4">
            <a:extLst>
              <a:ext uri="{FF2B5EF4-FFF2-40B4-BE49-F238E27FC236}">
                <a16:creationId xmlns:a16="http://schemas.microsoft.com/office/drawing/2014/main" id="{FD7AD3D4-5B42-BE8D-5334-CC396D803334}"/>
              </a:ext>
            </a:extLst>
          </p:cNvPr>
          <p:cNvSpPr>
            <a:spLocks noGrp="1"/>
          </p:cNvSpPr>
          <p:nvPr>
            <p:ph type="dt" sz="half" idx="15"/>
          </p:nvPr>
        </p:nvSpPr>
        <p:spPr>
          <a:xfrm>
            <a:off x="10901363" y="136525"/>
            <a:ext cx="908050" cy="141687"/>
          </a:xfrm>
        </p:spPr>
        <p:txBody>
          <a:bodyPr anchor="ctr">
            <a:normAutofit/>
          </a:bodyPr>
          <a:lstStyle/>
          <a:p>
            <a:pPr>
              <a:spcAft>
                <a:spcPts val="600"/>
              </a:spcAft>
            </a:pPr>
            <a:fld id="{B0743B6B-FC1D-4E5C-878B-68715B5874CD}" type="datetime1">
              <a:rPr lang="sv-SE" smtClean="0"/>
              <a:pPr>
                <a:spcAft>
                  <a:spcPts val="600"/>
                </a:spcAft>
              </a:pPr>
              <a:t>2024-08-21</a:t>
            </a:fld>
            <a:endParaRPr lang="sv-SE"/>
          </a:p>
        </p:txBody>
      </p:sp>
      <p:sp>
        <p:nvSpPr>
          <p:cNvPr id="8" name="Platshållare för text 8">
            <a:extLst>
              <a:ext uri="{FF2B5EF4-FFF2-40B4-BE49-F238E27FC236}">
                <a16:creationId xmlns:a16="http://schemas.microsoft.com/office/drawing/2014/main" id="{D4771C41-3843-8D01-8F53-CDE9A123D3D4}"/>
              </a:ext>
            </a:extLst>
          </p:cNvPr>
          <p:cNvSpPr txBox="1">
            <a:spLocks/>
          </p:cNvSpPr>
          <p:nvPr/>
        </p:nvSpPr>
        <p:spPr>
          <a:xfrm>
            <a:off x="407422" y="3580686"/>
            <a:ext cx="1445675" cy="436960"/>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800"/>
              <a:t>Säg vad du tycker</a:t>
            </a:r>
          </a:p>
        </p:txBody>
      </p:sp>
      <p:sp>
        <p:nvSpPr>
          <p:cNvPr id="9" name="textruta 8">
            <a:extLst>
              <a:ext uri="{FF2B5EF4-FFF2-40B4-BE49-F238E27FC236}">
                <a16:creationId xmlns:a16="http://schemas.microsoft.com/office/drawing/2014/main" id="{6F3CDA81-60BC-2612-F898-A298F2A28CCB}"/>
              </a:ext>
            </a:extLst>
          </p:cNvPr>
          <p:cNvSpPr txBox="1"/>
          <p:nvPr/>
        </p:nvSpPr>
        <p:spPr>
          <a:xfrm>
            <a:off x="4493949" y="3572941"/>
            <a:ext cx="1903534" cy="923330"/>
          </a:xfrm>
          <a:prstGeom prst="rect">
            <a:avLst/>
          </a:prstGeom>
          <a:noFill/>
        </p:spPr>
        <p:txBody>
          <a:bodyPr wrap="none" rtlCol="0">
            <a:spAutoFit/>
          </a:bodyPr>
          <a:lstStyle/>
          <a:p>
            <a:r>
              <a:rPr lang="sv-SE" sz="1800"/>
              <a:t>Underlag för </a:t>
            </a:r>
          </a:p>
          <a:p>
            <a:r>
              <a:rPr lang="sv-SE" sz="1800"/>
              <a:t>systematiskt </a:t>
            </a:r>
          </a:p>
          <a:p>
            <a:r>
              <a:rPr lang="sv-SE" sz="1800"/>
              <a:t>förbättringsarbete</a:t>
            </a:r>
          </a:p>
        </p:txBody>
      </p:sp>
      <p:sp>
        <p:nvSpPr>
          <p:cNvPr id="10" name="Uppåtböjd 13">
            <a:extLst>
              <a:ext uri="{FF2B5EF4-FFF2-40B4-BE49-F238E27FC236}">
                <a16:creationId xmlns:a16="http://schemas.microsoft.com/office/drawing/2014/main" id="{0925EA75-C165-DA3E-37A5-AC61845F218F}"/>
              </a:ext>
            </a:extLst>
          </p:cNvPr>
          <p:cNvSpPr/>
          <p:nvPr/>
        </p:nvSpPr>
        <p:spPr bwMode="auto">
          <a:xfrm>
            <a:off x="847071" y="4473733"/>
            <a:ext cx="4786488" cy="1340933"/>
          </a:xfrm>
          <a:prstGeom prst="curvedUp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lang="sv-SE" sz="1500" err="1">
              <a:solidFill>
                <a:schemeClr val="bg1"/>
              </a:solidFill>
              <a:latin typeface="Arial" panose="020B0604020202020204" pitchFamily="34" charset="0"/>
            </a:endParaRPr>
          </a:p>
        </p:txBody>
      </p:sp>
      <p:sp>
        <p:nvSpPr>
          <p:cNvPr id="11" name="Ellips 10">
            <a:extLst>
              <a:ext uri="{FF2B5EF4-FFF2-40B4-BE49-F238E27FC236}">
                <a16:creationId xmlns:a16="http://schemas.microsoft.com/office/drawing/2014/main" id="{70E36229-91F7-9846-286F-15E4B8CE638C}"/>
              </a:ext>
            </a:extLst>
          </p:cNvPr>
          <p:cNvSpPr/>
          <p:nvPr/>
        </p:nvSpPr>
        <p:spPr bwMode="auto">
          <a:xfrm>
            <a:off x="2077605" y="3199981"/>
            <a:ext cx="2311147" cy="1194952"/>
          </a:xfrm>
          <a:prstGeom prst="ellipse">
            <a:avLst/>
          </a:prstGeom>
          <a:solidFill>
            <a:schemeClr val="accent5">
              <a:lumMod val="7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a:solidFill>
                  <a:schemeClr val="bg1"/>
                </a:solidFill>
                <a:latin typeface="Arial" panose="020B0604020202020204" pitchFamily="34" charset="0"/>
                <a:ea typeface="Verdana" panose="020B0604030504040204" pitchFamily="34" charset="0"/>
                <a:cs typeface="Arial" panose="020B0604020202020204" pitchFamily="34" charset="0"/>
              </a:rPr>
              <a:t>Verksamhet</a:t>
            </a:r>
            <a:endParaRPr kumimoji="0" lang="sv-SE" sz="2000" b="0" i="0" u="none" strike="noStrike" cap="none" normalizeH="0" baseline="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3" name="Ellips 12">
            <a:extLst>
              <a:ext uri="{FF2B5EF4-FFF2-40B4-BE49-F238E27FC236}">
                <a16:creationId xmlns:a16="http://schemas.microsoft.com/office/drawing/2014/main" id="{A35AA1D3-3188-B0FF-42ED-9A193601B911}"/>
              </a:ext>
            </a:extLst>
          </p:cNvPr>
          <p:cNvSpPr/>
          <p:nvPr/>
        </p:nvSpPr>
        <p:spPr bwMode="auto">
          <a:xfrm>
            <a:off x="1100667" y="2384267"/>
            <a:ext cx="2111022" cy="134093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a:solidFill>
                  <a:schemeClr val="bg1"/>
                </a:solidFill>
                <a:latin typeface="Arial" panose="020B0604020202020204" pitchFamily="34" charset="0"/>
                <a:ea typeface="Verdana" panose="020B0604030504040204" pitchFamily="34" charset="0"/>
                <a:cs typeface="Arial" panose="020B0604020202020204" pitchFamily="34" charset="0"/>
              </a:rPr>
              <a:t>Arbetsmiljö</a:t>
            </a:r>
            <a:endParaRPr kumimoji="0" lang="sv-SE" sz="2000" b="0" i="0" u="none" strike="noStrike" cap="none" normalizeH="0" baseline="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2" name="Ellips 1">
            <a:extLst>
              <a:ext uri="{FF2B5EF4-FFF2-40B4-BE49-F238E27FC236}">
                <a16:creationId xmlns:a16="http://schemas.microsoft.com/office/drawing/2014/main" id="{D253E41B-730D-3323-AD35-3C550BDCB6B9}"/>
              </a:ext>
            </a:extLst>
          </p:cNvPr>
          <p:cNvSpPr/>
          <p:nvPr/>
        </p:nvSpPr>
        <p:spPr bwMode="auto">
          <a:xfrm>
            <a:off x="2895491" y="2385734"/>
            <a:ext cx="3088319" cy="1194952"/>
          </a:xfrm>
          <a:prstGeom prst="ellipse">
            <a:avLst/>
          </a:prstGeom>
          <a:solidFill>
            <a:schemeClr val="bg2">
              <a:lumMod val="9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a:solidFill>
                  <a:schemeClr val="bg1"/>
                </a:solidFill>
                <a:latin typeface="Arial" panose="020B0604020202020204" pitchFamily="34" charset="0"/>
                <a:ea typeface="Verdana" panose="020B0604030504040204" pitchFamily="34" charset="0"/>
                <a:cs typeface="Arial" panose="020B0604020202020204" pitchFamily="34" charset="0"/>
              </a:rPr>
              <a:t>Patientsäkerhet</a:t>
            </a:r>
            <a:endParaRPr kumimoji="0" lang="sv-SE" sz="2000" b="0" i="0" u="none" strike="noStrike" cap="none" normalizeH="0" baseline="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788261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2345A1-5154-2368-FE83-C81D16E2189F}"/>
              </a:ext>
            </a:extLst>
          </p:cNvPr>
          <p:cNvSpPr>
            <a:spLocks noGrp="1"/>
          </p:cNvSpPr>
          <p:nvPr>
            <p:ph type="title"/>
          </p:nvPr>
        </p:nvSpPr>
        <p:spPr/>
        <p:txBody>
          <a:bodyPr/>
          <a:lstStyle/>
          <a:p>
            <a:r>
              <a:rPr lang="sv-SE"/>
              <a:t>Efter resultatet</a:t>
            </a:r>
          </a:p>
        </p:txBody>
      </p:sp>
      <p:sp>
        <p:nvSpPr>
          <p:cNvPr id="3" name="Platshållare för innehåll 2">
            <a:extLst>
              <a:ext uri="{FF2B5EF4-FFF2-40B4-BE49-F238E27FC236}">
                <a16:creationId xmlns:a16="http://schemas.microsoft.com/office/drawing/2014/main" id="{BE0EBF51-3544-1699-8AA1-075310487DB2}"/>
              </a:ext>
            </a:extLst>
          </p:cNvPr>
          <p:cNvSpPr>
            <a:spLocks noGrp="1"/>
          </p:cNvSpPr>
          <p:nvPr>
            <p:ph sz="quarter" idx="13"/>
          </p:nvPr>
        </p:nvSpPr>
        <p:spPr>
          <a:xfrm>
            <a:off x="1092200" y="1863351"/>
            <a:ext cx="8650817" cy="3311526"/>
          </a:xfrm>
        </p:spPr>
        <p:txBody>
          <a:bodyPr/>
          <a:lstStyle/>
          <a:p>
            <a:r>
              <a:rPr lang="sv-SE"/>
              <a:t>Vi funderar tillsammans över styrkor och förbättringsområden att fokusera på </a:t>
            </a:r>
          </a:p>
          <a:p>
            <a:r>
              <a:rPr lang="sv-SE"/>
              <a:t>Vi riskbedömer vilka åtgärder som behöver prioriteras </a:t>
            </a:r>
          </a:p>
          <a:p>
            <a:r>
              <a:rPr lang="sv-SE"/>
              <a:t>Vi tar gemensamt fram en handlingsplan/eller fortsätter på en påbörjad</a:t>
            </a:r>
          </a:p>
          <a:p>
            <a:r>
              <a:rPr lang="sv-SE"/>
              <a:t>Chefen följer upp arbetet med handlingsplanen och återkopplar till medarbetarna</a:t>
            </a:r>
          </a:p>
          <a:p>
            <a:r>
              <a:rPr lang="sv-SE"/>
              <a:t>Ledningsgrupperna summerar och beslutar om övergripande åtgärder </a:t>
            </a:r>
          </a:p>
          <a:p>
            <a:endParaRPr lang="sv-SE"/>
          </a:p>
        </p:txBody>
      </p:sp>
      <p:sp>
        <p:nvSpPr>
          <p:cNvPr id="4" name="Platshållare för datum 3">
            <a:extLst>
              <a:ext uri="{FF2B5EF4-FFF2-40B4-BE49-F238E27FC236}">
                <a16:creationId xmlns:a16="http://schemas.microsoft.com/office/drawing/2014/main" id="{51A43A85-46D3-FE6F-FC52-FD4977652BEA}"/>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2504683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71E4C0-78D3-7CAF-DD60-2E3A64D1741A}"/>
              </a:ext>
            </a:extLst>
          </p:cNvPr>
          <p:cNvSpPr>
            <a:spLocks noGrp="1"/>
          </p:cNvSpPr>
          <p:nvPr>
            <p:ph type="title"/>
          </p:nvPr>
        </p:nvSpPr>
        <p:spPr/>
        <p:txBody>
          <a:bodyPr/>
          <a:lstStyle/>
          <a:p>
            <a:r>
              <a:rPr lang="sv-SE"/>
              <a:t>Vem får svara på medarbetarundersökningen?</a:t>
            </a:r>
          </a:p>
        </p:txBody>
      </p:sp>
      <p:sp>
        <p:nvSpPr>
          <p:cNvPr id="3" name="Platshållare för innehåll 2">
            <a:extLst>
              <a:ext uri="{FF2B5EF4-FFF2-40B4-BE49-F238E27FC236}">
                <a16:creationId xmlns:a16="http://schemas.microsoft.com/office/drawing/2014/main" id="{D61EC258-F583-DCC0-4A8C-29605DFC18EB}"/>
              </a:ext>
            </a:extLst>
          </p:cNvPr>
          <p:cNvSpPr>
            <a:spLocks noGrp="1"/>
          </p:cNvSpPr>
          <p:nvPr>
            <p:ph sz="quarter" idx="13"/>
          </p:nvPr>
        </p:nvSpPr>
        <p:spPr/>
        <p:txBody>
          <a:bodyPr/>
          <a:lstStyle/>
          <a:p>
            <a:pPr marL="360045" indent="-360045"/>
            <a:r>
              <a:rPr lang="sv-SE" sz="2800"/>
              <a:t>Du ska vara tillsvidareanställd eller visstidsanställd </a:t>
            </a:r>
          </a:p>
          <a:p>
            <a:pPr marL="360045" indent="-360045"/>
            <a:r>
              <a:rPr lang="sv-SE" sz="2800"/>
              <a:t>Du ska vara anställd 30 juni 2024 eller tidigare och fortfarande vara anställd när mätningen startar</a:t>
            </a:r>
            <a:endParaRPr lang="sv-SE" sz="2800" b="1">
              <a:cs typeface="Calibri"/>
            </a:endParaRPr>
          </a:p>
          <a:p>
            <a:endParaRPr lang="sv-SE">
              <a:solidFill>
                <a:schemeClr val="bg1">
                  <a:lumMod val="65000"/>
                </a:schemeClr>
              </a:solidFill>
            </a:endParaRPr>
          </a:p>
          <a:p>
            <a:pPr marL="0" indent="0">
              <a:buNone/>
            </a:pPr>
            <a:endParaRPr lang="sv-SE">
              <a:solidFill>
                <a:schemeClr val="bg1">
                  <a:lumMod val="65000"/>
                </a:schemeClr>
              </a:solidFill>
            </a:endParaRPr>
          </a:p>
        </p:txBody>
      </p:sp>
      <p:sp>
        <p:nvSpPr>
          <p:cNvPr id="4" name="Platshållare för datum 3">
            <a:extLst>
              <a:ext uri="{FF2B5EF4-FFF2-40B4-BE49-F238E27FC236}">
                <a16:creationId xmlns:a16="http://schemas.microsoft.com/office/drawing/2014/main" id="{3C55FAE5-992F-13C5-55EA-E3F8D4A1FEEA}"/>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4029150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AC9469-08CD-BC4F-E4A6-B67897F51344}"/>
              </a:ext>
            </a:extLst>
          </p:cNvPr>
          <p:cNvSpPr>
            <a:spLocks noGrp="1"/>
          </p:cNvSpPr>
          <p:nvPr>
            <p:ph type="title"/>
          </p:nvPr>
        </p:nvSpPr>
        <p:spPr>
          <a:xfrm>
            <a:off x="856948" y="463413"/>
            <a:ext cx="5474304" cy="1047750"/>
          </a:xfrm>
        </p:spPr>
        <p:txBody>
          <a:bodyPr/>
          <a:lstStyle/>
          <a:p>
            <a:r>
              <a:rPr lang="sv-SE"/>
              <a:t>Här finns mer information</a:t>
            </a:r>
          </a:p>
        </p:txBody>
      </p:sp>
      <p:sp>
        <p:nvSpPr>
          <p:cNvPr id="3" name="Platshållare för innehåll 2">
            <a:extLst>
              <a:ext uri="{FF2B5EF4-FFF2-40B4-BE49-F238E27FC236}">
                <a16:creationId xmlns:a16="http://schemas.microsoft.com/office/drawing/2014/main" id="{E1D96A70-64E7-70B3-78D7-551D778F485A}"/>
              </a:ext>
            </a:extLst>
          </p:cNvPr>
          <p:cNvSpPr>
            <a:spLocks noGrp="1"/>
          </p:cNvSpPr>
          <p:nvPr>
            <p:ph sz="quarter" idx="14"/>
          </p:nvPr>
        </p:nvSpPr>
        <p:spPr>
          <a:xfrm>
            <a:off x="856948" y="2113722"/>
            <a:ext cx="5003800" cy="3756990"/>
          </a:xfrm>
        </p:spPr>
        <p:txBody>
          <a:bodyPr/>
          <a:lstStyle/>
          <a:p>
            <a:r>
              <a:rPr lang="sv-SE"/>
              <a:t>Stöd för att arbeta med förberedelser, genomförande och resultatet:</a:t>
            </a:r>
          </a:p>
          <a:p>
            <a:r>
              <a:rPr lang="sv-SE">
                <a:hlinkClick r:id="rId3"/>
              </a:rPr>
              <a:t>Guide – MAPS</a:t>
            </a:r>
            <a:endParaRPr lang="sv-SE"/>
          </a:p>
          <a:p>
            <a:pPr marL="360045" indent="-360045"/>
            <a:r>
              <a:rPr lang="sv-SE">
                <a:solidFill>
                  <a:schemeClr val="tx1">
                    <a:lumMod val="50000"/>
                    <a:lumOff val="50000"/>
                  </a:schemeClr>
                </a:solidFill>
              </a:rPr>
              <a:t>[Här kan du också komplettera eller ersätta med förvaltnings/bolagsspecifik länk]</a:t>
            </a:r>
            <a:endParaRPr lang="sv-SE">
              <a:solidFill>
                <a:schemeClr val="tx1">
                  <a:lumMod val="50000"/>
                  <a:lumOff val="50000"/>
                </a:schemeClr>
              </a:solidFill>
              <a:cs typeface="Calibri"/>
            </a:endParaRPr>
          </a:p>
          <a:p>
            <a:pPr marL="360045" indent="-360045"/>
            <a:r>
              <a:rPr lang="sv-SE">
                <a:solidFill>
                  <a:schemeClr val="tx1">
                    <a:lumMod val="50000"/>
                    <a:lumOff val="50000"/>
                  </a:schemeClr>
                </a:solidFill>
              </a:rPr>
              <a:t>Vår lokala samordnare:</a:t>
            </a:r>
          </a:p>
        </p:txBody>
      </p:sp>
      <p:sp>
        <p:nvSpPr>
          <p:cNvPr id="5" name="Platshållare för datum 4">
            <a:extLst>
              <a:ext uri="{FF2B5EF4-FFF2-40B4-BE49-F238E27FC236}">
                <a16:creationId xmlns:a16="http://schemas.microsoft.com/office/drawing/2014/main" id="{FFB38290-394B-91A5-89A8-53D83B9365C2}"/>
              </a:ext>
            </a:extLst>
          </p:cNvPr>
          <p:cNvSpPr>
            <a:spLocks noGrp="1"/>
          </p:cNvSpPr>
          <p:nvPr>
            <p:ph type="dt" sz="half" idx="15"/>
          </p:nvPr>
        </p:nvSpPr>
        <p:spPr/>
        <p:txBody>
          <a:bodyPr/>
          <a:lstStyle/>
          <a:p>
            <a:fld id="{B0743B6B-FC1D-4E5C-878B-68715B5874CD}" type="datetime1">
              <a:rPr lang="sv-SE" smtClean="0"/>
              <a:t>2024-08-21</a:t>
            </a:fld>
            <a:endParaRPr lang="sv-SE"/>
          </a:p>
        </p:txBody>
      </p:sp>
      <p:pic>
        <p:nvPicPr>
          <p:cNvPr id="8" name="Platshållare för bild 7">
            <a:extLst>
              <a:ext uri="{FF2B5EF4-FFF2-40B4-BE49-F238E27FC236}">
                <a16:creationId xmlns:a16="http://schemas.microsoft.com/office/drawing/2014/main" id="{0D5BC050-7B60-DE3A-389B-90C2B3FFD4F0}"/>
              </a:ext>
            </a:extLst>
          </p:cNvPr>
          <p:cNvPicPr>
            <a:picLocks noGrp="1" noChangeAspect="1"/>
          </p:cNvPicPr>
          <p:nvPr>
            <p:ph type="pic" sz="quarter" idx="13"/>
          </p:nvPr>
        </p:nvPicPr>
        <p:blipFill>
          <a:blip r:embed="rId4"/>
          <a:srcRect t="30" b="30"/>
          <a:stretch>
            <a:fillRect/>
          </a:stretch>
        </p:blipFill>
        <p:spPr>
          <a:prstGeom prst="rect">
            <a:avLst/>
          </a:prstGeom>
        </p:spPr>
      </p:pic>
    </p:spTree>
    <p:extLst>
      <p:ext uri="{BB962C8B-B14F-4D97-AF65-F5344CB8AC3E}">
        <p14:creationId xmlns:p14="http://schemas.microsoft.com/office/powerpoint/2010/main" val="3823540936"/>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 grå-rosa-grön" id="{6D6AEEEB-30EE-EB43-9A97-67DDBA796F09}" vid="{3F719864-F88E-A44F-8ADF-92F32415BEBC}"/>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grå-rosa-grön</Template>
  <TotalTime>0</TotalTime>
  <Words>1296</Words>
  <Application>Microsoft Office PowerPoint</Application>
  <PresentationFormat>Bredbild</PresentationFormat>
  <Paragraphs>116</Paragraphs>
  <Slides>10</Slides>
  <Notes>10</Notes>
  <HiddenSlides>0</HiddenSlides>
  <MMClips>0</MMClip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VGR</vt:lpstr>
      <vt:lpstr>Var med och påverka! Medarbetarundersökning 2024</vt:lpstr>
      <vt:lpstr>PowerPoint-presentation</vt:lpstr>
      <vt:lpstr>Vilka frågor kommer att ställas?</vt:lpstr>
      <vt:lpstr>Vad är otillåten påverkan?</vt:lpstr>
      <vt:lpstr>Så här fungerar mätningen</vt:lpstr>
      <vt:lpstr>Ditt svar är viktigt – var med och påverka!</vt:lpstr>
      <vt:lpstr>Efter resultatet</vt:lpstr>
      <vt:lpstr>Vem får svara på medarbetarundersökningen?</vt:lpstr>
      <vt:lpstr>Här finns mer information</vt:lpstr>
      <vt:lpstr>Avslutning</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APT-material 2024 Hälso- och sjukvårdsförvaltningar</dc:title>
  <dc:creator>Camilla Nilsson</dc:creator>
  <keywords/>
  <lastModifiedBy>Camilla Nilsson</lastModifiedBy>
  <revision>4</revision>
  <dcterms:created xsi:type="dcterms:W3CDTF">2023-11-23T12:18:00.0000000Z</dcterms:created>
  <dcterms:modified xsi:type="dcterms:W3CDTF">2024-08-21T11:18:41.0000000Z</dcterms:modified>
  <category>puls- och uppföljnignsmätningar</category>
</coreProperties>
</file>