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package/2006/relationships/metadata/thumbnail" Target="docProps/thumbnail.jpeg" Id="rId2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4"/>
    <p:sldMasterId id="2147483776" r:id="rId5"/>
  </p:sldMasterIdLst>
  <p:notesMasterIdLst>
    <p:notesMasterId r:id="rId12"/>
  </p:notesMasterIdLst>
  <p:handoutMasterIdLst>
    <p:handoutMasterId r:id="rId13"/>
  </p:handoutMasterIdLst>
  <p:sldIdLst>
    <p:sldId id="1135" r:id="rId6"/>
    <p:sldId id="1165" r:id="rId7"/>
    <p:sldId id="1170" r:id="rId8"/>
    <p:sldId id="1171" r:id="rId9"/>
    <p:sldId id="1160" r:id="rId10"/>
    <p:sldId id="1164" r:id="rId11"/>
  </p:sldIdLst>
  <p:sldSz cx="9144000" cy="5143500" type="screen16x9"/>
  <p:notesSz cx="6858000" cy="9144000"/>
  <p:defaultTextStyle>
    <a:defPPr>
      <a:defRPr lang="sv-S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vvikelser" id="{A7ABDB03-30C3-4213-BF7A-48508B164978}">
          <p14:sldIdLst>
            <p14:sldId id="1135"/>
            <p14:sldId id="1165"/>
            <p14:sldId id="1170"/>
            <p14:sldId id="1171"/>
            <p14:sldId id="1160"/>
            <p14:sldId id="11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63" userDrawn="1">
          <p15:clr>
            <a:srgbClr val="A4A3A4"/>
          </p15:clr>
        </p15:guide>
        <p15:guide id="3" orient="horz" pos="599" userDrawn="1">
          <p15:clr>
            <a:srgbClr val="A4A3A4"/>
          </p15:clr>
        </p15:guide>
        <p15:guide id="4" pos="366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050969-8C23-9703-A108-AAEF8B607C54}" name="Anders Lindberg" initials="AL" userId="S::andli49@vgregion.se::b6ad95d0-ffeb-4f7c-8113-b5859214bdc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200"/>
    <a:srgbClr val="C20000"/>
    <a:srgbClr val="E95316"/>
    <a:srgbClr val="FACCBE"/>
    <a:srgbClr val="FFC106"/>
    <a:srgbClr val="FFD579"/>
    <a:srgbClr val="02B050"/>
    <a:srgbClr val="C10000"/>
    <a:srgbClr val="FF0000"/>
    <a:srgbClr val="FCC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3C9CDC-9DAA-1413-A228-C93F93CEC35B}" v="2" dt="2024-12-17T06:17:25.6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–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90"/>
    <p:restoredTop sz="94699"/>
  </p:normalViewPr>
  <p:slideViewPr>
    <p:cSldViewPr snapToGrid="0">
      <p:cViewPr varScale="1">
        <p:scale>
          <a:sx n="82" d="100"/>
          <a:sy n="82" d="100"/>
        </p:scale>
        <p:origin x="992" y="48"/>
      </p:cViewPr>
      <p:guideLst>
        <p:guide orient="horz" pos="1620"/>
        <p:guide pos="363"/>
        <p:guide orient="horz" pos="599"/>
        <p:guide pos="36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3.xml" Id="rId8" /><Relationship Type="http://schemas.openxmlformats.org/officeDocument/2006/relationships/handoutMaster" Target="handoutMasters/handoutMaster1.xml" Id="rId13" /><Relationship Type="http://schemas.microsoft.com/office/2015/10/relationships/revisionInfo" Target="revisionInfo.xml" Id="rId18" /><Relationship Type="http://schemas.openxmlformats.org/officeDocument/2006/relationships/slide" Target="slides/slide2.xml" Id="rId7" /><Relationship Type="http://schemas.openxmlformats.org/officeDocument/2006/relationships/notesMaster" Target="notesMasters/notesMaster1.xml" Id="rId12" /><Relationship Type="http://schemas.openxmlformats.org/officeDocument/2006/relationships/tableStyles" Target="tableStyles.xml" Id="rId17" /><Relationship Type="http://schemas.openxmlformats.org/officeDocument/2006/relationships/theme" Target="theme/theme1.xml" Id="rId16" /><Relationship Type="http://schemas.openxmlformats.org/officeDocument/2006/relationships/slide" Target="slides/slide1.xml" Id="rId6" /><Relationship Type="http://schemas.openxmlformats.org/officeDocument/2006/relationships/slide" Target="slides/slide6.xml" Id="rId11" /><Relationship Type="http://schemas.openxmlformats.org/officeDocument/2006/relationships/slideMaster" Target="slideMasters/slideMaster2.xml" Id="rId5" /><Relationship Type="http://schemas.openxmlformats.org/officeDocument/2006/relationships/viewProps" Target="viewProps.xml" Id="rId15" /><Relationship Type="http://schemas.openxmlformats.org/officeDocument/2006/relationships/slide" Target="slides/slide5.xml" Id="rId10" /><Relationship Type="http://schemas.microsoft.com/office/2018/10/relationships/authors" Target="authors.xml" Id="rId19" /><Relationship Type="http://schemas.openxmlformats.org/officeDocument/2006/relationships/slideMaster" Target="slideMasters/slideMaster1.xml" Id="rId4" /><Relationship Type="http://schemas.openxmlformats.org/officeDocument/2006/relationships/slide" Target="slides/slide4.xml" Id="rId9" /><Relationship Type="http://schemas.openxmlformats.org/officeDocument/2006/relationships/presProps" Target="presProps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CA91C-0401-3E42-B13F-98F8D13CBA2D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6A3B8-DDC8-EB47-954C-1015D3CA7DB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086501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28BF5-D6B6-EE4D-9D45-1FFBBDD3C6B6}" type="datetimeFigureOut">
              <a:rPr lang="sv-SE" smtClean="0"/>
              <a:t>2025-01-29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60D78-0732-444B-B0D5-1543BC9666E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37942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8655" y="807482"/>
            <a:ext cx="4302896" cy="1790700"/>
          </a:xfrm>
        </p:spPr>
        <p:txBody>
          <a:bodyPr anchor="b"/>
          <a:lstStyle>
            <a:lvl1pPr algn="l">
              <a:lnSpc>
                <a:spcPct val="100000"/>
              </a:lnSpc>
              <a:defRPr sz="2625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29" y="2821269"/>
            <a:ext cx="4307522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pic>
        <p:nvPicPr>
          <p:cNvPr id="8" name="Logo" descr="Västra Götalandsregionen, logo">
            <a:extLst>
              <a:ext uri="{FF2B5EF4-FFF2-40B4-BE49-F238E27FC236}">
                <a16:creationId xmlns:a16="http://schemas.microsoft.com/office/drawing/2014/main" id="{DF4C8F7D-7A28-CB63-79C6-C812735D65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7E61D836-2BE6-1C11-FBD1-3BB4D68DD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1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1" name="Rektangel: ett hörn rundat 10">
            <a:extLst>
              <a:ext uri="{FF2B5EF4-FFF2-40B4-BE49-F238E27FC236}">
                <a16:creationId xmlns:a16="http://schemas.microsoft.com/office/drawing/2014/main" id="{D021E843-F0CA-3668-937E-991E96007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1" name="Rektangel: ett hörn rundat 20">
            <a:extLst>
              <a:ext uri="{FF2B5EF4-FFF2-40B4-BE49-F238E27FC236}">
                <a16:creationId xmlns:a16="http://schemas.microsoft.com/office/drawing/2014/main" id="{2779E0F7-FC36-DC8B-F70D-E1EB4B431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7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2" name="Rektangel: ett hörn rundat 21">
            <a:extLst>
              <a:ext uri="{FF2B5EF4-FFF2-40B4-BE49-F238E27FC236}">
                <a16:creationId xmlns:a16="http://schemas.microsoft.com/office/drawing/2014/main" id="{9DC97AAD-37E8-82F9-3999-4634B5084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62555" y="4099317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3" name="Rektangel: ett hörn rundat 22">
            <a:extLst>
              <a:ext uri="{FF2B5EF4-FFF2-40B4-BE49-F238E27FC236}">
                <a16:creationId xmlns:a16="http://schemas.microsoft.com/office/drawing/2014/main" id="{262A45B3-FC56-5A48-E32E-99E82C5AB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8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4" name="Rektangel: ett hörn rundat 23">
            <a:extLst>
              <a:ext uri="{FF2B5EF4-FFF2-40B4-BE49-F238E27FC236}">
                <a16:creationId xmlns:a16="http://schemas.microsoft.com/office/drawing/2014/main" id="{5BD28DEE-ADA6-15DB-766D-492D1DE78E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5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5" name="Rektangel: ett hörn rundat 24">
            <a:extLst>
              <a:ext uri="{FF2B5EF4-FFF2-40B4-BE49-F238E27FC236}">
                <a16:creationId xmlns:a16="http://schemas.microsoft.com/office/drawing/2014/main" id="{5A1DBF60-A901-55C1-FAE0-9D2BFA62C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49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6" name="Rektangel: ett hörn rundat 25">
            <a:extLst>
              <a:ext uri="{FF2B5EF4-FFF2-40B4-BE49-F238E27FC236}">
                <a16:creationId xmlns:a16="http://schemas.microsoft.com/office/drawing/2014/main" id="{21E11914-6E9E-9412-96FA-D0BE87BBB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3" y="4099316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8" name="Frihandsfigur: Form 27">
            <a:extLst>
              <a:ext uri="{FF2B5EF4-FFF2-40B4-BE49-F238E27FC236}">
                <a16:creationId xmlns:a16="http://schemas.microsoft.com/office/drawing/2014/main" id="{068474CD-0AF3-5001-F209-6782DA68FC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02624" y="285748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sz="1013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30EAE83A-8325-0375-6F9F-906487EE9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1A9ECC-DD52-4BAE-8436-3D4B0CE1438D}" type="datetime1">
              <a:rPr lang="sv-SE" smtClean="0"/>
              <a:t>2025-01-29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8810085F-04AE-F66F-8FEC-4C6A10935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0243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t logo/Blå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ett hörn rundat 4">
            <a:extLst>
              <a:ext uri="{FF2B5EF4-FFF2-40B4-BE49-F238E27FC236}">
                <a16:creationId xmlns:a16="http://schemas.microsoft.com/office/drawing/2014/main" id="{0F7839DA-DC58-9FD4-5DB7-077F9CCA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455D0BA-9A24-0B1E-5104-31F55378A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03C71D-D98B-401F-B2CF-6FD4D048E9D2}" type="datetime1">
              <a:rPr lang="sv-SE" smtClean="0"/>
              <a:t>2025-01-29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4E6AFD7C-DEA7-9A46-2513-5293C05353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5243E10-E3F1-7E93-DB4B-40905719B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-880863"/>
            <a:ext cx="6481763" cy="785813"/>
          </a:xfrm>
        </p:spPr>
        <p:txBody>
          <a:bodyPr/>
          <a:lstStyle/>
          <a:p>
            <a:r>
              <a:rPr lang="sv-SE" noProof="0"/>
              <a:t>Ange rubrik för tillgänglighet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320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8175" y="4643360"/>
            <a:ext cx="1221679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fld id="{E82650AE-06A9-2D4E-84FA-95DA3038D778}" type="datetime1">
              <a:rPr lang="sv-SE" smtClean="0"/>
              <a:pPr/>
              <a:t>2025-01-29</a:t>
            </a:fld>
            <a:endParaRPr lang="sv-SE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740829" y="4643360"/>
            <a:ext cx="4466683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0000"/>
                </a:solidFill>
              </a:defRPr>
            </a:lvl1pPr>
          </a:lstStyle>
          <a:p>
            <a:r>
              <a:rPr lang="sv-SE"/>
              <a:t>Koncerninköp</a:t>
            </a:r>
          </a:p>
        </p:txBody>
      </p:sp>
    </p:spTree>
    <p:extLst>
      <p:ext uri="{BB962C8B-B14F-4D97-AF65-F5344CB8AC3E}">
        <p14:creationId xmlns:p14="http://schemas.microsoft.com/office/powerpoint/2010/main" val="4143389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1275606"/>
            <a:ext cx="7772400" cy="1102519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2553444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</p:spTree>
    <p:extLst>
      <p:ext uri="{BB962C8B-B14F-4D97-AF65-F5344CB8AC3E}">
        <p14:creationId xmlns:p14="http://schemas.microsoft.com/office/powerpoint/2010/main" val="9797094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4016873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127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eller platta h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B487910-FAFB-488A-B7D0-1958B204828E}"/>
              </a:ext>
            </a:extLst>
          </p:cNvPr>
          <p:cNvSpPr/>
          <p:nvPr userDrawn="1"/>
        </p:nvSpPr>
        <p:spPr bwMode="auto">
          <a:xfrm>
            <a:off x="-24339" y="0"/>
            <a:ext cx="430197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924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eller platta v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1B487910-FAFB-488A-B7D0-1958B204828E}"/>
              </a:ext>
            </a:extLst>
          </p:cNvPr>
          <p:cNvSpPr/>
          <p:nvPr userDrawn="1"/>
        </p:nvSpPr>
        <p:spPr bwMode="auto">
          <a:xfrm>
            <a:off x="4842030" y="0"/>
            <a:ext cx="430197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ヒラギノ角ゴ Pro W3" pitchFamily="1" charset="-128"/>
            </a:endParaRPr>
          </a:p>
        </p:txBody>
      </p:sp>
      <p:pic>
        <p:nvPicPr>
          <p:cNvPr id="4" name="Bildobjekt 5">
            <a:extLst>
              <a:ext uri="{FF2B5EF4-FFF2-40B4-BE49-F238E27FC236}">
                <a16:creationId xmlns:a16="http://schemas.microsoft.com/office/drawing/2014/main" id="{ACBDEC4D-638F-4BC4-BFCE-C3779A42C8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" t="2553"/>
          <a:stretch>
            <a:fillRect/>
          </a:stretch>
        </p:blipFill>
        <p:spPr bwMode="auto">
          <a:xfrm>
            <a:off x="-19050" y="-20241"/>
            <a:ext cx="9163050" cy="516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064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6801453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210704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83568" y="519522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1551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8654" y="807482"/>
            <a:ext cx="4302897" cy="1790700"/>
          </a:xfrm>
        </p:spPr>
        <p:txBody>
          <a:bodyPr anchor="b"/>
          <a:lstStyle>
            <a:lvl1pPr algn="l">
              <a:lnSpc>
                <a:spcPct val="100000"/>
              </a:lnSpc>
              <a:defRPr sz="2625"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04F11C-8931-4F2C-862F-B58C9926FB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64029" y="2821269"/>
            <a:ext cx="4302897" cy="1262575"/>
          </a:xfrm>
        </p:spPr>
        <p:txBody>
          <a:bodyPr/>
          <a:lstStyle>
            <a:lvl1pPr marL="0" indent="0" algn="l">
              <a:buNone/>
              <a:defRPr sz="16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för att lägga till underrubrik</a:t>
            </a:r>
          </a:p>
        </p:txBody>
      </p:sp>
      <p:sp>
        <p:nvSpPr>
          <p:cNvPr id="27" name="Platshållare för bild 26">
            <a:extLst>
              <a:ext uri="{FF2B5EF4-FFF2-40B4-BE49-F238E27FC236}">
                <a16:creationId xmlns:a16="http://schemas.microsoft.com/office/drawing/2014/main" id="{B7586333-1D24-C4E6-41D4-F849486C42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02624" y="285749"/>
            <a:ext cx="2150864" cy="2286000"/>
          </a:xfrm>
          <a:custGeom>
            <a:avLst/>
            <a:gdLst>
              <a:gd name="connsiteX0" fmla="*/ 0 w 2867819"/>
              <a:gd name="connsiteY0" fmla="*/ 0 h 3048000"/>
              <a:gd name="connsiteX1" fmla="*/ 2867819 w 2867819"/>
              <a:gd name="connsiteY1" fmla="*/ 0 h 3048000"/>
              <a:gd name="connsiteX2" fmla="*/ 2867819 w 2867819"/>
              <a:gd name="connsiteY2" fmla="*/ 3048000 h 3048000"/>
              <a:gd name="connsiteX3" fmla="*/ 567857 w 2867819"/>
              <a:gd name="connsiteY3" fmla="*/ 3048000 h 3048000"/>
              <a:gd name="connsiteX4" fmla="*/ 0 w 2867819"/>
              <a:gd name="connsiteY4" fmla="*/ 2480143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67819" h="3048000">
                <a:moveTo>
                  <a:pt x="0" y="0"/>
                </a:moveTo>
                <a:lnTo>
                  <a:pt x="2867819" y="0"/>
                </a:lnTo>
                <a:lnTo>
                  <a:pt x="2867819" y="3048000"/>
                </a:lnTo>
                <a:lnTo>
                  <a:pt x="567857" y="3048000"/>
                </a:lnTo>
                <a:cubicBezTo>
                  <a:pt x="254238" y="3048000"/>
                  <a:pt x="0" y="2793762"/>
                  <a:pt x="0" y="2480143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pic>
        <p:nvPicPr>
          <p:cNvPr id="28" name="Logo" descr="Västra Götalandsregionen, logo">
            <a:extLst>
              <a:ext uri="{FF2B5EF4-FFF2-40B4-BE49-F238E27FC236}">
                <a16:creationId xmlns:a16="http://schemas.microsoft.com/office/drawing/2014/main" id="{6A0989A0-7A4A-9CD0-D751-D56C294A5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4675" y="4523187"/>
            <a:ext cx="1610915" cy="326320"/>
          </a:xfrm>
          <a:prstGeom prst="rect">
            <a:avLst/>
          </a:prstGeom>
        </p:spPr>
      </p:pic>
      <p:sp>
        <p:nvSpPr>
          <p:cNvPr id="12" name="Rektangel: ett hörn rundat 11">
            <a:extLst>
              <a:ext uri="{FF2B5EF4-FFF2-40B4-BE49-F238E27FC236}">
                <a16:creationId xmlns:a16="http://schemas.microsoft.com/office/drawing/2014/main" id="{C20FB8AD-B642-E1E6-AC0D-E4A862F9B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638205" y="1050131"/>
            <a:ext cx="1066800" cy="1521616"/>
          </a:xfrm>
          <a:prstGeom prst="round1Rect">
            <a:avLst>
              <a:gd name="adj" fmla="val 383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3" name="Rektangel: ett hörn rundat 12">
            <a:extLst>
              <a:ext uri="{FF2B5EF4-FFF2-40B4-BE49-F238E27FC236}">
                <a16:creationId xmlns:a16="http://schemas.microsoft.com/office/drawing/2014/main" id="{B1925CA5-50D6-AB2F-5E1C-EACB82AD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85749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4" name="Rektangel: ett hörn rundat 13">
            <a:extLst>
              <a:ext uri="{FF2B5EF4-FFF2-40B4-BE49-F238E27FC236}">
                <a16:creationId xmlns:a16="http://schemas.microsoft.com/office/drawing/2014/main" id="{369C8F7C-E029-246E-DEFE-A2F3850199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6705004" y="2571747"/>
            <a:ext cx="1079600" cy="1527566"/>
          </a:xfrm>
          <a:prstGeom prst="round1Rect">
            <a:avLst>
              <a:gd name="adj" fmla="val 37331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5" name="Rektangel: ett hörn rundat 14">
            <a:extLst>
              <a:ext uri="{FF2B5EF4-FFF2-40B4-BE49-F238E27FC236}">
                <a16:creationId xmlns:a16="http://schemas.microsoft.com/office/drawing/2014/main" id="{6A1C4870-0798-1888-787F-386EAC4D37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 flipV="1">
            <a:off x="7786690" y="4099316"/>
            <a:ext cx="1064417" cy="765575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6" name="Rektangel: ett hörn rundat 15">
            <a:extLst>
              <a:ext uri="{FF2B5EF4-FFF2-40B4-BE49-F238E27FC236}">
                <a16:creationId xmlns:a16="http://schemas.microsoft.com/office/drawing/2014/main" id="{FD86D645-4C70-7686-CEDC-C3F7E248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2571748"/>
            <a:ext cx="1066800" cy="764381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7" name="Rektangel: ett hörn rundat 16">
            <a:extLst>
              <a:ext uri="{FF2B5EF4-FFF2-40B4-BE49-F238E27FC236}">
                <a16:creationId xmlns:a16="http://schemas.microsoft.com/office/drawing/2014/main" id="{31C76949-D02B-332F-5982-22F450E45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H="1">
            <a:off x="5638205" y="3336125"/>
            <a:ext cx="1066800" cy="1528766"/>
          </a:xfrm>
          <a:prstGeom prst="round1Rect">
            <a:avLst>
              <a:gd name="adj" fmla="val 399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8" name="Rektangel: ett hörn rundat 17">
            <a:extLst>
              <a:ext uri="{FF2B5EF4-FFF2-40B4-BE49-F238E27FC236}">
                <a16:creationId xmlns:a16="http://schemas.microsoft.com/office/drawing/2014/main" id="{322ACDAC-1D12-98AB-7D77-C6C8ED0E6B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flipH="1">
            <a:off x="7784606" y="2571749"/>
            <a:ext cx="1066500" cy="1527566"/>
          </a:xfrm>
          <a:prstGeom prst="round1Rect">
            <a:avLst>
              <a:gd name="adj" fmla="val 3832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9" name="Rektangel: ett hörn rundat 18">
            <a:extLst>
              <a:ext uri="{FF2B5EF4-FFF2-40B4-BE49-F238E27FC236}">
                <a16:creationId xmlns:a16="http://schemas.microsoft.com/office/drawing/2014/main" id="{078779E6-AB64-0FE7-3DCA-5727138EC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 rot="10800000" flipV="1">
            <a:off x="6702623" y="4099316"/>
            <a:ext cx="1081982" cy="765575"/>
          </a:xfrm>
          <a:prstGeom prst="round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AA71F2BA-C943-46F6-00FD-63E44941990B}"/>
              </a:ext>
            </a:extLst>
          </p:cNvPr>
          <p:cNvSpPr txBox="1"/>
          <p:nvPr userDrawn="1"/>
        </p:nvSpPr>
        <p:spPr>
          <a:xfrm>
            <a:off x="528671" y="4849506"/>
            <a:ext cx="521462" cy="1558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1013">
                <a:solidFill>
                  <a:schemeClr val="bg1"/>
                </a:solidFill>
              </a:rPr>
              <a:t>TEst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4CBFC51-E299-C1C6-C259-2EC78776D97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9E49B6E-96DA-4186-8F39-3AB022B7993C}" type="datetime1">
              <a:rPr lang="sv-SE" smtClean="0"/>
              <a:t>2025-01-29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F13055-4269-7909-D2F6-610F622CD5B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9450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627120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99592" y="3600450"/>
            <a:ext cx="6379096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899592" y="357504"/>
            <a:ext cx="7344816" cy="3194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sv-SE" noProof="0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99592" y="4025503"/>
            <a:ext cx="6379096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25740925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ild v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19">
            <a:extLst>
              <a:ext uri="{FF2B5EF4-FFF2-40B4-BE49-F238E27FC236}">
                <a16:creationId xmlns:a16="http://schemas.microsoft.com/office/drawing/2014/main" id="{8A6151B1-F11A-42C1-960F-C83B2E2973C9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-18109" y="-27442"/>
            <a:ext cx="3996043" cy="49214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3232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89990400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B25631-0701-40C3-A2E5-991715C624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14" name="Platshållare för innehåll 13">
            <a:extLst>
              <a:ext uri="{FF2B5EF4-FFF2-40B4-BE49-F238E27FC236}">
                <a16:creationId xmlns:a16="http://schemas.microsoft.com/office/drawing/2014/main" id="{A9936CC4-BC31-7B4D-38E0-EC836B72C5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150" y="1585291"/>
            <a:ext cx="6488113" cy="2483645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168E8F4-CCAB-9D62-770E-18594C9FC9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94EC4B8-68CD-44A3-B172-19A87347D395}" type="datetime1">
              <a:rPr lang="sv-SE" smtClean="0"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61B6ECD-BDF0-7F15-B856-12CA1DBAC08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Rektangel: ett hörn rundat 6">
            <a:extLst>
              <a:ext uri="{FF2B5EF4-FFF2-40B4-BE49-F238E27FC236}">
                <a16:creationId xmlns:a16="http://schemas.microsoft.com/office/drawing/2014/main" id="{73A585E4-AFD9-73B3-6228-5EC2E0056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B5372248-D21F-8D52-3DB3-51A7B6605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0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10FBF7AD-460F-553E-5C7C-F85B1FC5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7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</p:spTree>
    <p:extLst>
      <p:ext uri="{BB962C8B-B14F-4D97-AF65-F5344CB8AC3E}">
        <p14:creationId xmlns:p14="http://schemas.microsoft.com/office/powerpoint/2010/main" val="4116661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tart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0BA287CB-7B49-DD6D-11A1-EE0677F3E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black">
          <a:xfrm flipV="1">
            <a:off x="292100" y="285749"/>
            <a:ext cx="8559801" cy="4574382"/>
          </a:xfrm>
          <a:prstGeom prst="round1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D6EA362-9137-45DF-BEE4-B691A8719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819150" y="1314450"/>
            <a:ext cx="7505700" cy="1210734"/>
          </a:xfrm>
        </p:spPr>
        <p:txBody>
          <a:bodyPr anchor="b"/>
          <a:lstStyle>
            <a:lvl1pPr algn="ctr">
              <a:defRPr sz="2625" b="1">
                <a:solidFill>
                  <a:schemeClr val="bg1"/>
                </a:solidFill>
              </a:defRPr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D78077-8D23-4A9C-AD57-B41C92D6A8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white">
          <a:xfrm>
            <a:off x="819151" y="2709201"/>
            <a:ext cx="7518200" cy="1125140"/>
          </a:xfrm>
        </p:spPr>
        <p:txBody>
          <a:bodyPr/>
          <a:lstStyle>
            <a:lvl1pPr marL="0" indent="0" algn="ctr">
              <a:buNone/>
              <a:defRPr sz="165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för att lägga till underrubrik</a:t>
            </a:r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DBF08389-4E2E-AF65-054E-C982BA7B5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73BDF-6C18-456D-B2F3-58DD8CBD1759}" type="datetime1">
              <a:rPr lang="sv-SE" smtClean="0"/>
              <a:t>2025-01-29</a:t>
            </a:fld>
            <a:endParaRPr lang="sv-SE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0A5E5F6E-C97D-A4DC-263A-27783D57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9425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877B3524-D6C4-8016-A0B9-76DB7A408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319287"/>
            <a:ext cx="3746500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/>
              <a:t>Rubrik</a:t>
            </a: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D5FF0E6C-D325-C355-90B1-214F162C31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9150" y="1585291"/>
            <a:ext cx="3752850" cy="2817743"/>
          </a:xfrm>
          <a:custGeom>
            <a:avLst/>
            <a:gdLst>
              <a:gd name="connsiteX0" fmla="*/ 0 w 4919133"/>
              <a:gd name="connsiteY0" fmla="*/ 0 h 3756990"/>
              <a:gd name="connsiteX1" fmla="*/ 4919133 w 4919133"/>
              <a:gd name="connsiteY1" fmla="*/ 0 h 3756990"/>
              <a:gd name="connsiteX2" fmla="*/ 4919133 w 4919133"/>
              <a:gd name="connsiteY2" fmla="*/ 3756990 h 3756990"/>
              <a:gd name="connsiteX3" fmla="*/ 0 w 4919133"/>
              <a:gd name="connsiteY3" fmla="*/ 3756990 h 3756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19133" h="3756990">
                <a:moveTo>
                  <a:pt x="0" y="0"/>
                </a:moveTo>
                <a:lnTo>
                  <a:pt x="4919133" y="0"/>
                </a:lnTo>
                <a:lnTo>
                  <a:pt x="4919133" y="3756990"/>
                </a:lnTo>
                <a:lnTo>
                  <a:pt x="0" y="375699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2" name="Platshållare för bild 11">
            <a:extLst>
              <a:ext uri="{FF2B5EF4-FFF2-40B4-BE49-F238E27FC236}">
                <a16:creationId xmlns:a16="http://schemas.microsoft.com/office/drawing/2014/main" id="{1703F1CD-4B7B-907E-729A-4E87F6ADB8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1272" y="285749"/>
            <a:ext cx="3752216" cy="4553547"/>
          </a:xfrm>
          <a:custGeom>
            <a:avLst/>
            <a:gdLst>
              <a:gd name="connsiteX0" fmla="*/ 0 w 5002954"/>
              <a:gd name="connsiteY0" fmla="*/ 0 h 6071396"/>
              <a:gd name="connsiteX1" fmla="*/ 5002954 w 5002954"/>
              <a:gd name="connsiteY1" fmla="*/ 0 h 6071396"/>
              <a:gd name="connsiteX2" fmla="*/ 5002954 w 5002954"/>
              <a:gd name="connsiteY2" fmla="*/ 5059476 h 6071396"/>
              <a:gd name="connsiteX3" fmla="*/ 3991034 w 5002954"/>
              <a:gd name="connsiteY3" fmla="*/ 6071396 h 6071396"/>
              <a:gd name="connsiteX4" fmla="*/ 0 w 5002954"/>
              <a:gd name="connsiteY4" fmla="*/ 6071396 h 60713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2954" h="6071396">
                <a:moveTo>
                  <a:pt x="0" y="0"/>
                </a:moveTo>
                <a:lnTo>
                  <a:pt x="5002954" y="0"/>
                </a:lnTo>
                <a:lnTo>
                  <a:pt x="5002954" y="5059476"/>
                </a:lnTo>
                <a:cubicBezTo>
                  <a:pt x="5002954" y="5618344"/>
                  <a:pt x="4549902" y="6071396"/>
                  <a:pt x="3991034" y="6071396"/>
                </a:cubicBezTo>
                <a:lnTo>
                  <a:pt x="0" y="60713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25E6907-50BC-FFF4-F6B9-BF2B7373C4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0743B6B-FC1D-4E5C-878B-68715B5874CD}" type="datetime1">
              <a:rPr lang="sv-SE" smtClean="0"/>
              <a:t>2025-01-29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2F1EC206-E47A-5E7F-9581-B76ADE31A8F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086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5571902-9019-4326-9DA4-70B9743B49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1047" y="1068564"/>
            <a:ext cx="6654154" cy="785813"/>
          </a:xfrm>
        </p:spPr>
        <p:txBody>
          <a:bodyPr/>
          <a:lstStyle>
            <a:lvl1pPr>
              <a:defRPr b="1"/>
            </a:lvl1pPr>
          </a:lstStyle>
          <a:p>
            <a:r>
              <a:rPr lang="sv-SE"/>
              <a:t>Klicka för att lägga till rubrik</a:t>
            </a:r>
          </a:p>
        </p:txBody>
      </p:sp>
      <p:sp>
        <p:nvSpPr>
          <p:cNvPr id="8" name="Rektangel: ett hörn rundat 7">
            <a:extLst>
              <a:ext uri="{FF2B5EF4-FFF2-40B4-BE49-F238E27FC236}">
                <a16:creationId xmlns:a16="http://schemas.microsoft.com/office/drawing/2014/main" id="{ED91DB15-F1E1-BAE7-F15A-075740D02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H="1" flipV="1">
            <a:off x="7778354" y="285750"/>
            <a:ext cx="1075134" cy="764380"/>
          </a:xfrm>
          <a:prstGeom prst="round1Rect">
            <a:avLst>
              <a:gd name="adj" fmla="val 4890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9" name="Rektangel: ett hörn rundat 8">
            <a:extLst>
              <a:ext uri="{FF2B5EF4-FFF2-40B4-BE49-F238E27FC236}">
                <a16:creationId xmlns:a16="http://schemas.microsoft.com/office/drawing/2014/main" id="{DDC94793-D876-E072-C4EC-34D17FFA5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1050130"/>
            <a:ext cx="1075134" cy="1524001"/>
          </a:xfrm>
          <a:prstGeom prst="round1Rect">
            <a:avLst>
              <a:gd name="adj" fmla="val 4026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10" name="Rektangel: ett hörn rundat 9">
            <a:extLst>
              <a:ext uri="{FF2B5EF4-FFF2-40B4-BE49-F238E27FC236}">
                <a16:creationId xmlns:a16="http://schemas.microsoft.com/office/drawing/2014/main" id="{ACDB7998-57D8-C839-2FED-BCA4D5257D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 flipV="1">
            <a:off x="7778354" y="2579487"/>
            <a:ext cx="1075134" cy="2292074"/>
          </a:xfrm>
          <a:prstGeom prst="round1Rect">
            <a:avLst>
              <a:gd name="adj" fmla="val 4026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13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E0629D0-D830-BA3B-8258-4D3944A15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C82E9-E70A-41D0-BC52-9CE4D8B0E8A6}" type="datetime1">
              <a:rPr lang="sv-SE" smtClean="0"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1AD9AB-C85B-9888-3B59-C1F8A75F1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8344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h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BA959C0A-3CC4-CB74-4993-5594A5630A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2100" y="285749"/>
            <a:ext cx="8559801" cy="4574382"/>
          </a:xfrm>
          <a:custGeom>
            <a:avLst/>
            <a:gdLst>
              <a:gd name="connsiteX0" fmla="*/ 0 w 11413068"/>
              <a:gd name="connsiteY0" fmla="*/ 0 h 6099176"/>
              <a:gd name="connsiteX1" fmla="*/ 11413068 w 11413068"/>
              <a:gd name="connsiteY1" fmla="*/ 0 h 6099176"/>
              <a:gd name="connsiteX2" fmla="*/ 11413068 w 11413068"/>
              <a:gd name="connsiteY2" fmla="*/ 27780 h 6099176"/>
              <a:gd name="connsiteX3" fmla="*/ 11413068 w 11413068"/>
              <a:gd name="connsiteY3" fmla="*/ 5082626 h 6099176"/>
              <a:gd name="connsiteX4" fmla="*/ 11413068 w 11413068"/>
              <a:gd name="connsiteY4" fmla="*/ 5087256 h 6099176"/>
              <a:gd name="connsiteX5" fmla="*/ 10401148 w 11413068"/>
              <a:gd name="connsiteY5" fmla="*/ 6099176 h 6099176"/>
              <a:gd name="connsiteX6" fmla="*/ 10396518 w 11413068"/>
              <a:gd name="connsiteY6" fmla="*/ 6099176 h 6099176"/>
              <a:gd name="connsiteX7" fmla="*/ 0 w 11413068"/>
              <a:gd name="connsiteY7" fmla="*/ 6099176 h 6099176"/>
              <a:gd name="connsiteX8" fmla="*/ 0 w 11413068"/>
              <a:gd name="connsiteY8" fmla="*/ 27780 h 6099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13068" h="6099176">
                <a:moveTo>
                  <a:pt x="0" y="0"/>
                </a:moveTo>
                <a:lnTo>
                  <a:pt x="11413068" y="0"/>
                </a:lnTo>
                <a:lnTo>
                  <a:pt x="11413068" y="27780"/>
                </a:lnTo>
                <a:lnTo>
                  <a:pt x="11413068" y="5082626"/>
                </a:lnTo>
                <a:lnTo>
                  <a:pt x="11413068" y="5087256"/>
                </a:lnTo>
                <a:cubicBezTo>
                  <a:pt x="11413068" y="5646124"/>
                  <a:pt x="10960016" y="6099176"/>
                  <a:pt x="10401148" y="6099176"/>
                </a:cubicBezTo>
                <a:lnTo>
                  <a:pt x="10396518" y="6099176"/>
                </a:lnTo>
                <a:lnTo>
                  <a:pt x="0" y="6099176"/>
                </a:lnTo>
                <a:lnTo>
                  <a:pt x="0" y="2778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100F903-3478-7793-DE93-655C7E1A353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1A4A846-428D-495E-A55C-A66F11C8B8FF}" type="datetime1">
              <a:rPr lang="sv-SE" smtClean="0"/>
              <a:t>2025-01-29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CF62D2F-E5FD-F410-EE14-94871D7A62B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4383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AB1CC7E-5066-B2D6-C273-8806FB859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5498-67B0-4A0B-8455-9A803E3F2EDA}" type="datetime1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2B0C1A2-56EF-E81F-53A9-CC77AD525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31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art logo/Vit bak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Logo" descr="Logo: Västra Götalandsregionen">
            <a:extLst>
              <a:ext uri="{FF2B5EF4-FFF2-40B4-BE49-F238E27FC236}">
                <a16:creationId xmlns:a16="http://schemas.microsoft.com/office/drawing/2014/main" id="{F028FC9A-549E-C173-F6EE-DD2DADAFA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25658" y="2186599"/>
            <a:ext cx="4299423" cy="870926"/>
          </a:xfrm>
          <a:prstGeom prst="rect">
            <a:avLst/>
          </a:prstGeom>
        </p:spPr>
      </p:pic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CA8175-3DF2-53F0-BACA-67AB9A31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D57B1-FF3A-4A75-8128-4AFE16604E80}" type="datetime1">
              <a:rPr lang="sv-SE" smtClean="0"/>
              <a:t>2025-01-29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E1E6669-4CF8-70B7-0D3D-C4533A8CE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C57980-04DE-B396-E1BF-4CA97B5B6D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5500" y="-880863"/>
            <a:ext cx="6481763" cy="785813"/>
          </a:xfrm>
        </p:spPr>
        <p:txBody>
          <a:bodyPr/>
          <a:lstStyle>
            <a:lvl1pPr>
              <a:defRPr/>
            </a:lvl1pPr>
          </a:lstStyle>
          <a:p>
            <a:r>
              <a:rPr lang="sv-SE" noProof="0"/>
              <a:t>Ange rubrik för tillgänglighet</a:t>
            </a:r>
          </a:p>
        </p:txBody>
      </p:sp>
    </p:spTree>
    <p:extLst>
      <p:ext uri="{BB962C8B-B14F-4D97-AF65-F5344CB8AC3E}">
        <p14:creationId xmlns:p14="http://schemas.microsoft.com/office/powerpoint/2010/main" val="4221540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2683E2-9A31-4B47-ACFE-390B6E0AF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500" y="319287"/>
            <a:ext cx="6481763" cy="78581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sv-SE"/>
              <a:t>Klicka för att lägga till 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C0710F-3CB3-4F01-9977-A1A69928F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437" y="1533525"/>
            <a:ext cx="6481763" cy="2483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Skriv text här</a:t>
            </a:r>
          </a:p>
          <a:p>
            <a:pPr lvl="1"/>
            <a:r>
              <a:rPr lang="sv-SE"/>
              <a:t>Skriv text här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9" name="Platshållare för datum 8">
            <a:extLst>
              <a:ext uri="{FF2B5EF4-FFF2-40B4-BE49-F238E27FC236}">
                <a16:creationId xmlns:a16="http://schemas.microsoft.com/office/drawing/2014/main" id="{94798039-E5C4-7804-7509-501B9DE7B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76022" y="102394"/>
            <a:ext cx="681038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8BA77866-C1B2-4993-AE7F-F082A0E998CD}" type="datetime1">
              <a:rPr lang="sv-SE" smtClean="0"/>
              <a:t>2025-01-29</a:t>
            </a:fld>
            <a:endParaRPr lang="sv-SE"/>
          </a:p>
        </p:txBody>
      </p:sp>
      <p:sp>
        <p:nvSpPr>
          <p:cNvPr id="10" name="Platshållare för sidfot 9">
            <a:extLst>
              <a:ext uri="{FF2B5EF4-FFF2-40B4-BE49-F238E27FC236}">
                <a16:creationId xmlns:a16="http://schemas.microsoft.com/office/drawing/2014/main" id="{2F44A19D-54A3-346E-3AA1-C94C6D9454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92100" y="102394"/>
            <a:ext cx="3094037" cy="10626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784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5" r:id="rId11"/>
  </p:sldLayoutIdLst>
  <p:hf sldNum="0" hdr="0" ftr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06" indent="-202406" algn="l" defTabSz="685800" rtl="0" eaLnBrk="1" latinLnBrk="0" hangingPunct="1">
        <a:lnSpc>
          <a:spcPct val="130000"/>
        </a:lnSpc>
        <a:spcBef>
          <a:spcPts val="750"/>
        </a:spcBef>
        <a:buFont typeface="Verdana" panose="020B0604030504040204" pitchFamily="34" charset="0"/>
        <a:buChar char="•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400050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00" indent="-209550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809625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tabLst>
          <a:tab pos="609600" algn="l"/>
        </a:tabLst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09650" indent="-200025" algn="l" defTabSz="685800" rtl="0" eaLnBrk="1" latinLnBrk="0" hangingPunct="1">
        <a:lnSpc>
          <a:spcPct val="130000"/>
        </a:lnSpc>
        <a:spcBef>
          <a:spcPts val="375"/>
        </a:spcBef>
        <a:buFont typeface="Verdana" panose="020B0604030504040204" pitchFamily="34" charset="0"/>
        <a:buChar char="–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234">
          <p15:clr>
            <a:srgbClr val="F26B43"/>
          </p15:clr>
        </p15:guide>
        <p15:guide id="8" orient="horz" pos="164">
          <p15:clr>
            <a:srgbClr val="F26B43"/>
          </p15:clr>
        </p15:guide>
        <p15:guide id="13" orient="horz" pos="3793">
          <p15:clr>
            <a:srgbClr val="F26B43"/>
          </p15:clr>
        </p15:guide>
        <p15:guide id="14" pos="743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11">
            <a:extLst>
              <a:ext uri="{FF2B5EF4-FFF2-40B4-BE49-F238E27FC236}">
                <a16:creationId xmlns:a16="http://schemas.microsoft.com/office/drawing/2014/main" id="{667560BB-C8C3-4371-A5E4-941E61430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8200" y="4914900"/>
            <a:ext cx="457200" cy="6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9FD1A5A4-4934-4F16-AC14-4F441D0C8C45}" type="slidenum">
              <a:rPr lang="sv-SE" altLang="sv-SE" sz="450" smtClean="0"/>
              <a:pPr algn="r">
                <a:spcBef>
                  <a:spcPct val="50000"/>
                </a:spcBef>
                <a:defRPr/>
              </a:pPr>
              <a:t>‹#›</a:t>
            </a:fld>
            <a:endParaRPr lang="sv-SE" altLang="sv-SE" sz="450"/>
          </a:p>
        </p:txBody>
      </p:sp>
      <p:pic>
        <p:nvPicPr>
          <p:cNvPr id="2051" name="Bildobjekt 5">
            <a:extLst>
              <a:ext uri="{FF2B5EF4-FFF2-40B4-BE49-F238E27FC236}">
                <a16:creationId xmlns:a16="http://schemas.microsoft.com/office/drawing/2014/main" id="{18A0E660-64A9-44F3-AFB4-DE825BA18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" t="2553"/>
          <a:stretch>
            <a:fillRect/>
          </a:stretch>
        </p:blipFill>
        <p:spPr bwMode="auto">
          <a:xfrm>
            <a:off x="-9525" y="0"/>
            <a:ext cx="9163050" cy="5163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890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ヒラギノ角ゴ Pro W3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  <a:cs typeface="ヒラギノ角ゴ Pro W3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Arial" charset="0"/>
          <a:ea typeface="ヒラギノ角ゴ Pro W3" pitchFamily="1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defRPr sz="15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CB55-34FA-4178-B659-897991E99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1695281"/>
            <a:ext cx="7505700" cy="1210734"/>
          </a:xfrm>
        </p:spPr>
        <p:txBody>
          <a:bodyPr/>
          <a:lstStyle/>
          <a:p>
            <a:r>
              <a:rPr lang="sv-SE" sz="2200" dirty="0"/>
              <a:t>Regionernas Gemensamma Eskaleringstrappa</a:t>
            </a:r>
            <a:br>
              <a:rPr lang="sv-SE" sz="2400" dirty="0"/>
            </a:br>
            <a:endParaRPr lang="sv-SE" sz="2400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E4BCF9C-F673-4AA1-85BA-85CFC3D1A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9151" y="2815800"/>
            <a:ext cx="7518200" cy="431812"/>
          </a:xfrm>
        </p:spPr>
        <p:txBody>
          <a:bodyPr/>
          <a:lstStyle/>
          <a:p>
            <a:r>
              <a:rPr lang="sv-SE" sz="1200" dirty="0"/>
              <a:t>AKTIVITETSBASERAT ARBETSFLÖDE VID LEVERANTÖRSRELATERADE AVVIKELSER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8883E45-4F4B-44F5-B43D-909C1B91F5F7}"/>
              </a:ext>
            </a:extLst>
          </p:cNvPr>
          <p:cNvSpPr txBox="1"/>
          <p:nvPr/>
        </p:nvSpPr>
        <p:spPr>
          <a:xfrm>
            <a:off x="636694" y="4470400"/>
            <a:ext cx="101361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sv-SE" sz="1200" dirty="0">
                <a:solidFill>
                  <a:schemeClr val="bg1"/>
                </a:solidFill>
              </a:rPr>
              <a:t>Version 2025</a:t>
            </a:r>
          </a:p>
        </p:txBody>
      </p:sp>
    </p:spTree>
    <p:extLst>
      <p:ext uri="{BB962C8B-B14F-4D97-AF65-F5344CB8AC3E}">
        <p14:creationId xmlns:p14="http://schemas.microsoft.com/office/powerpoint/2010/main" val="3885430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225267D8-DDA2-8553-DFCE-09ABD6E14FD3}"/>
              </a:ext>
            </a:extLst>
          </p:cNvPr>
          <p:cNvSpPr txBox="1">
            <a:spLocks/>
          </p:cNvSpPr>
          <p:nvPr/>
        </p:nvSpPr>
        <p:spPr>
          <a:xfrm>
            <a:off x="640112" y="205799"/>
            <a:ext cx="4078950" cy="533846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Definitioner &amp; Förtydliganden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2482C9E-6F11-402A-ACE5-CA59F2ED6039}"/>
              </a:ext>
            </a:extLst>
          </p:cNvPr>
          <p:cNvSpPr txBox="1"/>
          <p:nvPr/>
        </p:nvSpPr>
        <p:spPr>
          <a:xfrm>
            <a:off x="735940" y="975074"/>
            <a:ext cx="3367285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Affärsmöte</a:t>
            </a:r>
            <a:b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Ett möte på övergripande strategisk nivå inom ramen av alla avtalsområden för en specifik leverantör.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Allvarlig avvikelse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Icke uppfyllande av ett krav som får stora konsekvenser för verksamhet, patient, ekonomi, miljö eller liknande.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Avtalsansvarig</a:t>
            </a:r>
            <a:b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Benämningen kan variera från region till region. Avtalsansvarig är den person som är leverantörens kontaktperson under avtalstiden. Kan vara inköpare, upphandlare.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Avvikelse</a:t>
            </a:r>
            <a:b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Icke uppfyllande av ett krav.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Dialog med leverantör</a:t>
            </a:r>
            <a:b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Kommunikation med leverantör såsom tex leverantörsmöte, mailkorrenspondens, telefonsamtal.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Dialogparter</a:t>
            </a:r>
            <a:endParaRPr kumimoji="0" lang="sv-S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De funktioner som hanterar avvikelse/uppföljning.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Händelse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Avvikelse eller identifierad risk som leder till, eller skulle kunna leda till, en händelse med negativ effekt.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Ledningsnätverket för regionernas Upphandling (</a:t>
            </a:r>
            <a:r>
              <a:rPr kumimoji="0" lang="sv-SE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LfU</a:t>
            </a: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)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Utgörs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av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regionernas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upphandlingschefer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samt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jurist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och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upphandlingsexpert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en-GB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från</a:t>
            </a: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SKR.</a:t>
            </a: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D2305147-34B4-E703-AD35-F4FDE10B775A}"/>
              </a:ext>
            </a:extLst>
          </p:cNvPr>
          <p:cNvSpPr txBox="1"/>
          <p:nvPr/>
        </p:nvSpPr>
        <p:spPr>
          <a:xfrm>
            <a:off x="4427013" y="975074"/>
            <a:ext cx="3924122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Leverantör</a:t>
            </a:r>
            <a:b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Med leverantör avses regionens kontraktspart. Det är alltid kontraktspartens ansvar att säkerställa att avvikelser släcks, även när denna sker hos tredje part, såsom hos en underleverantör.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Regional aktivitet</a:t>
            </a:r>
          </a:p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Aktiviteter på regional nivå, steg 0-2, aktiviteter utifrån respektive regions struktur för hantering av leverantörsrelaterade avvikelser anges här.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Regionsgemensam aktivitet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Gemensamma aktiviteter, steg 3-5, som genomförs av de regioner som använder sig av regionernas gemensamma eskaleringstrappa.</a:t>
            </a:r>
          </a:p>
          <a:p>
            <a:pPr>
              <a:defRPr/>
            </a:pPr>
            <a:endParaRPr lang="sv-SE" sz="800" b="1" dirty="0"/>
          </a:p>
          <a:p>
            <a:pPr>
              <a:defRPr/>
            </a:pPr>
            <a:r>
              <a:rPr lang="sv-SE" sz="800" b="1" dirty="0"/>
              <a:t>Regionspecifika aktiviteter: </a:t>
            </a:r>
            <a:r>
              <a:rPr lang="sv-SE" sz="800" dirty="0"/>
              <a:t>Specifika åtgärder som varje enskild region kan vidta efter egna möjligheter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Risk &amp; konsekvensanalys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Bedömning av risk för  sannolikhet och konsekvens av potentiell eller pågående avvikelse.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Sanktioner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Påföljd utifrån gällande avtal, såsom tex vite, avslut av avtal eller liknande.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Verdana" panose="020B0604030504040204" pitchFamily="34" charset="0"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Underleverantör</a:t>
            </a:r>
            <a:b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Aktör i hela leveranskedjan bortom kontraktsparten. 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6E4758AF-D862-1225-2606-05F919275312}"/>
              </a:ext>
            </a:extLst>
          </p:cNvPr>
          <p:cNvSpPr txBox="1"/>
          <p:nvPr/>
        </p:nvSpPr>
        <p:spPr>
          <a:xfrm>
            <a:off x="4427012" y="4135403"/>
            <a:ext cx="3456961" cy="584775"/>
          </a:xfrm>
          <a:prstGeom prst="rect">
            <a:avLst/>
          </a:prstGeom>
          <a:noFill/>
          <a:ln w="12700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Frågor</a:t>
            </a: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Vid frågor kopplat till ett specifikt avtal med en region kontaktas respektive regions avtalsansvarig.</a:t>
            </a:r>
          </a:p>
        </p:txBody>
      </p:sp>
    </p:spTree>
    <p:extLst>
      <p:ext uri="{BB962C8B-B14F-4D97-AF65-F5344CB8AC3E}">
        <p14:creationId xmlns:p14="http://schemas.microsoft.com/office/powerpoint/2010/main" val="2639120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459ED-54FE-8C0C-216B-14968A459F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ruta 63">
            <a:extLst>
              <a:ext uri="{FF2B5EF4-FFF2-40B4-BE49-F238E27FC236}">
                <a16:creationId xmlns:a16="http://schemas.microsoft.com/office/drawing/2014/main" id="{1DF817DB-F53E-4E50-489C-028AC8EDCC47}"/>
              </a:ext>
            </a:extLst>
          </p:cNvPr>
          <p:cNvSpPr txBox="1"/>
          <p:nvPr/>
        </p:nvSpPr>
        <p:spPr>
          <a:xfrm>
            <a:off x="6079507" y="3838166"/>
            <a:ext cx="1254539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800" b="1" dirty="0">
                <a:latin typeface="Abel" panose="02000506030000020004"/>
              </a:rPr>
              <a:t>Regionspecifika aktiviteter (Exempel VGR)</a:t>
            </a:r>
          </a:p>
          <a:p>
            <a:r>
              <a:rPr lang="sv-SE" sz="700" dirty="0">
                <a:latin typeface="Abel" panose="02000506030000020004"/>
              </a:rPr>
              <a:t>Vid behov På-plats-besök</a:t>
            </a:r>
          </a:p>
          <a:p>
            <a:r>
              <a:rPr lang="sv-SE" sz="700" dirty="0">
                <a:latin typeface="Abel" panose="02000506030000020004"/>
              </a:rPr>
              <a:t>Vid behov Revision</a:t>
            </a:r>
            <a:br>
              <a:rPr lang="sv-SE" sz="700" dirty="0">
                <a:latin typeface="Abel" panose="02000506030000020004"/>
              </a:rPr>
            </a:br>
            <a:r>
              <a:rPr lang="sv-SE" sz="700" dirty="0">
                <a:latin typeface="Abel" panose="02000506030000020004"/>
              </a:rPr>
              <a:t>Forum Leverantörsuppföljning</a:t>
            </a:r>
          </a:p>
        </p:txBody>
      </p:sp>
      <p:sp>
        <p:nvSpPr>
          <p:cNvPr id="79" name="textruta 78">
            <a:extLst>
              <a:ext uri="{FF2B5EF4-FFF2-40B4-BE49-F238E27FC236}">
                <a16:creationId xmlns:a16="http://schemas.microsoft.com/office/drawing/2014/main" id="{A4F2E630-315B-6A5F-C371-F2D5D541A838}"/>
              </a:ext>
            </a:extLst>
          </p:cNvPr>
          <p:cNvSpPr txBox="1"/>
          <p:nvPr/>
        </p:nvSpPr>
        <p:spPr>
          <a:xfrm>
            <a:off x="4647805" y="3824869"/>
            <a:ext cx="1249366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800" b="1" dirty="0">
                <a:latin typeface="Abel" panose="02000506030000020004"/>
              </a:rPr>
              <a:t>Regionspecifika aktiviteter (Exempel VGR.)</a:t>
            </a:r>
          </a:p>
          <a:p>
            <a:r>
              <a:rPr lang="sv-SE" sz="700" dirty="0">
                <a:latin typeface="Abel" panose="02000506030000020004"/>
              </a:rPr>
              <a:t>Vid behov På-plats-besök</a:t>
            </a:r>
          </a:p>
          <a:p>
            <a:r>
              <a:rPr lang="sv-SE" sz="700" dirty="0">
                <a:latin typeface="Abel" panose="02000506030000020004"/>
              </a:rPr>
              <a:t>Vid behov Revision</a:t>
            </a:r>
          </a:p>
          <a:p>
            <a:r>
              <a:rPr lang="sv-SE" sz="700" dirty="0">
                <a:latin typeface="Abel" panose="02000506030000020004"/>
              </a:rPr>
              <a:t>Forum Leverantörsuppföljning</a:t>
            </a:r>
          </a:p>
        </p:txBody>
      </p:sp>
      <p:sp>
        <p:nvSpPr>
          <p:cNvPr id="61" name="textruta 60">
            <a:extLst>
              <a:ext uri="{FF2B5EF4-FFF2-40B4-BE49-F238E27FC236}">
                <a16:creationId xmlns:a16="http://schemas.microsoft.com/office/drawing/2014/main" id="{4D5DCD5E-6DEB-F0D6-3E6B-DB3897745311}"/>
              </a:ext>
            </a:extLst>
          </p:cNvPr>
          <p:cNvSpPr txBox="1"/>
          <p:nvPr/>
        </p:nvSpPr>
        <p:spPr>
          <a:xfrm>
            <a:off x="3259437" y="3824869"/>
            <a:ext cx="1254540" cy="5693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800" b="1" dirty="0">
                <a:latin typeface="Abel" panose="02000506030000020004"/>
              </a:rPr>
              <a:t>Regionspecifika aktiviteter (Exempel VGR)</a:t>
            </a:r>
          </a:p>
          <a:p>
            <a:r>
              <a:rPr lang="sv-SE" sz="700" dirty="0">
                <a:latin typeface="Abel" panose="02000506030000020004"/>
              </a:rPr>
              <a:t>Vid behov involvera </a:t>
            </a:r>
            <a:br>
              <a:rPr lang="sv-SE" sz="700" dirty="0">
                <a:latin typeface="Abel" panose="02000506030000020004"/>
              </a:rPr>
            </a:br>
            <a:r>
              <a:rPr lang="sv-SE" sz="700" dirty="0">
                <a:latin typeface="Abel" panose="02000506030000020004"/>
              </a:rPr>
              <a:t>kvalitetstekniker</a:t>
            </a:r>
            <a:br>
              <a:rPr lang="sv-SE" sz="700" dirty="0">
                <a:latin typeface="Abel" panose="02000506030000020004"/>
              </a:rPr>
            </a:br>
            <a:r>
              <a:rPr lang="sv-SE" sz="700" dirty="0">
                <a:latin typeface="Abel" panose="02000506030000020004"/>
              </a:rPr>
              <a:t>Forum Leverantörsuppföljning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488A2F-1E80-A468-30AB-BAEC9D9BF71C}"/>
              </a:ext>
            </a:extLst>
          </p:cNvPr>
          <p:cNvSpPr txBox="1"/>
          <p:nvPr/>
        </p:nvSpPr>
        <p:spPr>
          <a:xfrm>
            <a:off x="361918" y="278185"/>
            <a:ext cx="2912497" cy="41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dirty="0"/>
              <a:t>REGIONERNAS GEMENSAMMA </a:t>
            </a:r>
            <a:r>
              <a:rPr lang="aa-ET" dirty="0"/>
              <a:t>ESKALERINGSTRAPPA</a:t>
            </a:r>
            <a:r>
              <a:rPr lang="sv-SE" dirty="0"/>
              <a:t> 2025</a:t>
            </a:r>
            <a:endParaRPr lang="aa-ET" dirty="0"/>
          </a:p>
        </p:txBody>
      </p:sp>
      <p:sp>
        <p:nvSpPr>
          <p:cNvPr id="84" name="Rektangel 83">
            <a:extLst>
              <a:ext uri="{FF2B5EF4-FFF2-40B4-BE49-F238E27FC236}">
                <a16:creationId xmlns:a16="http://schemas.microsoft.com/office/drawing/2014/main" id="{038EA4E7-2F5F-6A0E-4C65-56E7BF473A32}"/>
              </a:ext>
            </a:extLst>
          </p:cNvPr>
          <p:cNvSpPr/>
          <p:nvPr/>
        </p:nvSpPr>
        <p:spPr>
          <a:xfrm>
            <a:off x="361918" y="3168532"/>
            <a:ext cx="1296000" cy="123901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3" name="Grupp 22">
            <a:extLst>
              <a:ext uri="{FF2B5EF4-FFF2-40B4-BE49-F238E27FC236}">
                <a16:creationId xmlns:a16="http://schemas.microsoft.com/office/drawing/2014/main" id="{CAE4D575-2CA2-E97E-CEE2-CBA60F4438CB}"/>
              </a:ext>
            </a:extLst>
          </p:cNvPr>
          <p:cNvGrpSpPr/>
          <p:nvPr/>
        </p:nvGrpSpPr>
        <p:grpSpPr>
          <a:xfrm>
            <a:off x="53883" y="2443717"/>
            <a:ext cx="1599855" cy="1022622"/>
            <a:chOff x="32618" y="2746745"/>
            <a:chExt cx="1599855" cy="102262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0CDB3D7-BFE5-47A3-BA18-12681A1786BB}"/>
                </a:ext>
              </a:extLst>
            </p:cNvPr>
            <p:cNvGrpSpPr/>
            <p:nvPr/>
          </p:nvGrpSpPr>
          <p:grpSpPr>
            <a:xfrm rot="19240287">
              <a:off x="372473" y="2746745"/>
              <a:ext cx="1260000" cy="360000"/>
              <a:chOff x="2987504" y="2264505"/>
              <a:chExt cx="1260000" cy="360000"/>
            </a:xfrm>
          </p:grpSpPr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8CD8F2AD-D821-6BC5-E7E7-5B1D811C0B74}"/>
                  </a:ext>
                </a:extLst>
              </p:cNvPr>
              <p:cNvSpPr/>
              <p:nvPr/>
            </p:nvSpPr>
            <p:spPr>
              <a:xfrm>
                <a:off x="2987504" y="2264505"/>
                <a:ext cx="1260000" cy="360000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a-ET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84B46C41-8538-E655-A722-E3FC363323BB}"/>
                  </a:ext>
                </a:extLst>
              </p:cNvPr>
              <p:cNvSpPr txBox="1"/>
              <p:nvPr/>
            </p:nvSpPr>
            <p:spPr>
              <a:xfrm>
                <a:off x="3261078" y="2322415"/>
                <a:ext cx="93294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sv-SE" sz="800" dirty="0">
                    <a:solidFill>
                      <a:schemeClr val="bg1"/>
                    </a:solidFill>
                    <a:latin typeface="Abel" panose="02000506030000020004" pitchFamily="2" charset="0"/>
                  </a:rPr>
                  <a:t>Risk/Enstaka avvikelse</a:t>
                </a:r>
                <a:endParaRPr lang="aa-ET" sz="800" dirty="0">
                  <a:solidFill>
                    <a:schemeClr val="bg1"/>
                  </a:solidFill>
                  <a:latin typeface="Abel" panose="02000506030000020004" pitchFamily="2" charset="0"/>
                </a:endParaRPr>
              </a:p>
              <a:p>
                <a:pPr algn="r"/>
                <a:r>
                  <a:rPr lang="sv-SE" sz="800" dirty="0">
                    <a:solidFill>
                      <a:schemeClr val="bg1"/>
                    </a:solidFill>
                    <a:latin typeface="Abel" panose="02000506030000020004" pitchFamily="2" charset="0"/>
                  </a:rPr>
                  <a:t>B</a:t>
                </a:r>
                <a:r>
                  <a:rPr lang="aa-ET" sz="800" dirty="0">
                    <a:solidFill>
                      <a:schemeClr val="bg1"/>
                    </a:solidFill>
                    <a:latin typeface="Abel" panose="02000506030000020004" pitchFamily="2" charset="0"/>
                  </a:rPr>
                  <a:t>evakning</a:t>
                </a:r>
              </a:p>
            </p:txBody>
          </p:sp>
        </p:grp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7219FCE7-473F-3D95-AB85-FA237200B8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618" y="3175367"/>
              <a:ext cx="594000" cy="59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0F4DE3D-06D6-26B4-10CE-8DAAC2815BA5}"/>
                </a:ext>
              </a:extLst>
            </p:cNvPr>
            <p:cNvSpPr/>
            <p:nvPr/>
          </p:nvSpPr>
          <p:spPr>
            <a:xfrm>
              <a:off x="167618" y="3310367"/>
              <a:ext cx="360000" cy="36000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a-ET">
                  <a:latin typeface="Abel" panose="02000506030000020004" pitchFamily="2" charset="0"/>
                </a:rPr>
                <a:t>0</a:t>
              </a:r>
            </a:p>
          </p:txBody>
        </p:sp>
      </p:grpSp>
      <p:sp>
        <p:nvSpPr>
          <p:cNvPr id="83" name="Rektangel 82">
            <a:extLst>
              <a:ext uri="{FF2B5EF4-FFF2-40B4-BE49-F238E27FC236}">
                <a16:creationId xmlns:a16="http://schemas.microsoft.com/office/drawing/2014/main" id="{59272EB6-3C7F-A0F4-4794-3CE4BC47402D}"/>
              </a:ext>
            </a:extLst>
          </p:cNvPr>
          <p:cNvSpPr/>
          <p:nvPr/>
        </p:nvSpPr>
        <p:spPr>
          <a:xfrm>
            <a:off x="1778639" y="2884210"/>
            <a:ext cx="1296000" cy="15233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0ADB3E72-B13A-314F-B0FD-3004FBBFDE2C}"/>
              </a:ext>
            </a:extLst>
          </p:cNvPr>
          <p:cNvSpPr>
            <a:spLocks noChangeAspect="1"/>
          </p:cNvSpPr>
          <p:nvPr/>
        </p:nvSpPr>
        <p:spPr>
          <a:xfrm>
            <a:off x="1481589" y="2537847"/>
            <a:ext cx="594000" cy="59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/>
          </a:p>
        </p:txBody>
      </p:sp>
      <p:sp>
        <p:nvSpPr>
          <p:cNvPr id="80" name="Rektangel 79">
            <a:extLst>
              <a:ext uri="{FF2B5EF4-FFF2-40B4-BE49-F238E27FC236}">
                <a16:creationId xmlns:a16="http://schemas.microsoft.com/office/drawing/2014/main" id="{7E83B2C6-870C-229C-EA6A-71745DF11E63}"/>
              </a:ext>
            </a:extLst>
          </p:cNvPr>
          <p:cNvSpPr/>
          <p:nvPr/>
        </p:nvSpPr>
        <p:spPr>
          <a:xfrm>
            <a:off x="6048491" y="2020649"/>
            <a:ext cx="1296000" cy="238690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7" name="Grupp 26">
            <a:extLst>
              <a:ext uri="{FF2B5EF4-FFF2-40B4-BE49-F238E27FC236}">
                <a16:creationId xmlns:a16="http://schemas.microsoft.com/office/drawing/2014/main" id="{7562D924-8749-0EE6-AE30-9D37C126F5D4}"/>
              </a:ext>
            </a:extLst>
          </p:cNvPr>
          <p:cNvGrpSpPr/>
          <p:nvPr/>
        </p:nvGrpSpPr>
        <p:grpSpPr>
          <a:xfrm>
            <a:off x="5733712" y="1295673"/>
            <a:ext cx="1599854" cy="1022622"/>
            <a:chOff x="5712447" y="1583203"/>
            <a:chExt cx="1599854" cy="1022622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BD961DB8-C952-E083-C4F6-289323706EDB}"/>
                </a:ext>
              </a:extLst>
            </p:cNvPr>
            <p:cNvGrpSpPr/>
            <p:nvPr/>
          </p:nvGrpSpPr>
          <p:grpSpPr>
            <a:xfrm rot="19240287">
              <a:off x="6052301" y="1583203"/>
              <a:ext cx="1260000" cy="360000"/>
              <a:chOff x="2987504" y="2264505"/>
              <a:chExt cx="1260000" cy="360000"/>
            </a:xfrm>
          </p:grpSpPr>
          <p:sp>
            <p:nvSpPr>
              <p:cNvPr id="133" name="Rounded Rectangle 132">
                <a:extLst>
                  <a:ext uri="{FF2B5EF4-FFF2-40B4-BE49-F238E27FC236}">
                    <a16:creationId xmlns:a16="http://schemas.microsoft.com/office/drawing/2014/main" id="{77E702FA-9BF3-E66B-9FF0-A1FD8763D8FE}"/>
                  </a:ext>
                </a:extLst>
              </p:cNvPr>
              <p:cNvSpPr/>
              <p:nvPr/>
            </p:nvSpPr>
            <p:spPr>
              <a:xfrm>
                <a:off x="2987504" y="2264505"/>
                <a:ext cx="1260000" cy="360000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a-ET"/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527696DD-0BDC-65DF-E072-8DC57A83122C}"/>
                  </a:ext>
                </a:extLst>
              </p:cNvPr>
              <p:cNvSpPr txBox="1"/>
              <p:nvPr/>
            </p:nvSpPr>
            <p:spPr>
              <a:xfrm>
                <a:off x="3454992" y="2329113"/>
                <a:ext cx="73738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sv-SE" sz="800">
                    <a:solidFill>
                      <a:schemeClr val="bg1"/>
                    </a:solidFill>
                    <a:latin typeface="Abel" panose="02000506030000020004" pitchFamily="2" charset="0"/>
                  </a:rPr>
                  <a:t>Allvarlig avvikelse</a:t>
                </a:r>
                <a:endParaRPr lang="aa-ET" sz="800">
                  <a:solidFill>
                    <a:schemeClr val="bg1"/>
                  </a:solidFill>
                  <a:latin typeface="Abel" panose="02000506030000020004" pitchFamily="2" charset="0"/>
                </a:endParaRPr>
              </a:p>
              <a:p>
                <a:pPr algn="r"/>
                <a:r>
                  <a:rPr lang="sv-SE" sz="800">
                    <a:solidFill>
                      <a:schemeClr val="bg1"/>
                    </a:solidFill>
                    <a:latin typeface="Abel" panose="02000506030000020004" pitchFamily="2" charset="0"/>
                  </a:rPr>
                  <a:t>Business on </a:t>
                </a:r>
                <a:r>
                  <a:rPr lang="sv-SE" sz="800" err="1">
                    <a:solidFill>
                      <a:schemeClr val="bg1"/>
                    </a:solidFill>
                    <a:latin typeface="Abel" panose="02000506030000020004" pitchFamily="2" charset="0"/>
                  </a:rPr>
                  <a:t>hold</a:t>
                </a:r>
                <a:endParaRPr lang="aa-ET" sz="800">
                  <a:solidFill>
                    <a:schemeClr val="bg1"/>
                  </a:solidFill>
                  <a:latin typeface="Abel" panose="02000506030000020004" pitchFamily="2" charset="0"/>
                </a:endParaRPr>
              </a:p>
            </p:txBody>
          </p:sp>
        </p:grp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D8EAEF9F-3FF4-06E2-EC1F-0F085CFF52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12447" y="2011825"/>
              <a:ext cx="594000" cy="59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EAAF0BF5-5F7C-D538-4185-2F04380E7F89}"/>
                </a:ext>
              </a:extLst>
            </p:cNvPr>
            <p:cNvSpPr/>
            <p:nvPr/>
          </p:nvSpPr>
          <p:spPr>
            <a:xfrm>
              <a:off x="5847447" y="2146825"/>
              <a:ext cx="360000" cy="360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a-ET">
                  <a:latin typeface="Abel" panose="02000506030000020004" pitchFamily="2" charset="0"/>
                </a:rPr>
                <a:t>4</a:t>
              </a:r>
            </a:p>
          </p:txBody>
        </p:sp>
      </p:grpSp>
      <p:sp>
        <p:nvSpPr>
          <p:cNvPr id="13" name="Rektangel 12">
            <a:extLst>
              <a:ext uri="{FF2B5EF4-FFF2-40B4-BE49-F238E27FC236}">
                <a16:creationId xmlns:a16="http://schemas.microsoft.com/office/drawing/2014/main" id="{83752BAD-5C45-C61A-57AD-90AF1AF6F581}"/>
              </a:ext>
            </a:extLst>
          </p:cNvPr>
          <p:cNvSpPr/>
          <p:nvPr/>
        </p:nvSpPr>
        <p:spPr>
          <a:xfrm>
            <a:off x="7478319" y="1724295"/>
            <a:ext cx="1296000" cy="26832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8" name="Grupp 27">
            <a:extLst>
              <a:ext uri="{FF2B5EF4-FFF2-40B4-BE49-F238E27FC236}">
                <a16:creationId xmlns:a16="http://schemas.microsoft.com/office/drawing/2014/main" id="{55AF3BDF-CA28-ABCF-747E-63B7C051DACE}"/>
              </a:ext>
            </a:extLst>
          </p:cNvPr>
          <p:cNvGrpSpPr/>
          <p:nvPr/>
        </p:nvGrpSpPr>
        <p:grpSpPr>
          <a:xfrm>
            <a:off x="7153304" y="994731"/>
            <a:ext cx="1599854" cy="1022620"/>
            <a:chOff x="7116908" y="1229258"/>
            <a:chExt cx="1599854" cy="1022620"/>
          </a:xfrm>
        </p:grpSpPr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7A438F30-B469-07F5-B882-59B4F8BBEDFC}"/>
                </a:ext>
              </a:extLst>
            </p:cNvPr>
            <p:cNvGrpSpPr/>
            <p:nvPr/>
          </p:nvGrpSpPr>
          <p:grpSpPr>
            <a:xfrm rot="19240287">
              <a:off x="7456762" y="1229258"/>
              <a:ext cx="1260000" cy="360000"/>
              <a:chOff x="2987504" y="2264505"/>
              <a:chExt cx="1260000" cy="360000"/>
            </a:xfrm>
          </p:grpSpPr>
          <p:sp>
            <p:nvSpPr>
              <p:cNvPr id="161" name="Rounded Rectangle 160">
                <a:extLst>
                  <a:ext uri="{FF2B5EF4-FFF2-40B4-BE49-F238E27FC236}">
                    <a16:creationId xmlns:a16="http://schemas.microsoft.com/office/drawing/2014/main" id="{55D687D4-4F46-A7F1-184C-8482107BA6D8}"/>
                  </a:ext>
                </a:extLst>
              </p:cNvPr>
              <p:cNvSpPr/>
              <p:nvPr/>
            </p:nvSpPr>
            <p:spPr>
              <a:xfrm>
                <a:off x="2987504" y="2264505"/>
                <a:ext cx="1260000" cy="360000"/>
              </a:xfrm>
              <a:prstGeom prst="round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aa-ET"/>
              </a:p>
            </p:txBody>
          </p:sp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5886F5FE-8642-78D6-90C2-AC9BBDE5E287}"/>
                  </a:ext>
                </a:extLst>
              </p:cNvPr>
              <p:cNvSpPr txBox="1"/>
              <p:nvPr/>
            </p:nvSpPr>
            <p:spPr>
              <a:xfrm>
                <a:off x="3235717" y="2338328"/>
                <a:ext cx="96661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sv-SE" sz="800">
                    <a:solidFill>
                      <a:schemeClr val="bg1"/>
                    </a:solidFill>
                    <a:latin typeface="Abel" panose="02000506030000020004" pitchFamily="2" charset="0"/>
                  </a:rPr>
                  <a:t>Allvarlig avvikelse</a:t>
                </a:r>
                <a:endParaRPr lang="aa-ET" sz="800">
                  <a:solidFill>
                    <a:schemeClr val="bg1"/>
                  </a:solidFill>
                  <a:latin typeface="Abel" panose="02000506030000020004" pitchFamily="2" charset="0"/>
                </a:endParaRPr>
              </a:p>
              <a:p>
                <a:pPr algn="r"/>
                <a:r>
                  <a:rPr lang="sv-SE" sz="800">
                    <a:solidFill>
                      <a:schemeClr val="bg1"/>
                    </a:solidFill>
                    <a:latin typeface="Abel" panose="02000506030000020004" pitchFamily="2" charset="0"/>
                  </a:rPr>
                  <a:t>Avslut affärssamarbete</a:t>
                </a:r>
                <a:endParaRPr lang="aa-ET" sz="800">
                  <a:solidFill>
                    <a:schemeClr val="bg1"/>
                  </a:solidFill>
                  <a:latin typeface="Abel" panose="02000506030000020004" pitchFamily="2" charset="0"/>
                </a:endParaRPr>
              </a:p>
            </p:txBody>
          </p:sp>
        </p:grp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87376B08-A288-047C-15FD-5606DA9C64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6908" y="1657878"/>
              <a:ext cx="594000" cy="59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BAAF2FF8-1458-2AAB-5129-9199F255DD4C}"/>
                </a:ext>
              </a:extLst>
            </p:cNvPr>
            <p:cNvSpPr/>
            <p:nvPr/>
          </p:nvSpPr>
          <p:spPr>
            <a:xfrm>
              <a:off x="7251908" y="1792878"/>
              <a:ext cx="360000" cy="3600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a-ET" dirty="0">
                  <a:latin typeface="Abel" panose="02000506030000020004" pitchFamily="2" charset="0"/>
                </a:rPr>
                <a:t>5</a:t>
              </a:r>
            </a:p>
          </p:txBody>
        </p:sp>
      </p:grpSp>
      <p:sp>
        <p:nvSpPr>
          <p:cNvPr id="8" name="textruta 7">
            <a:extLst>
              <a:ext uri="{FF2B5EF4-FFF2-40B4-BE49-F238E27FC236}">
                <a16:creationId xmlns:a16="http://schemas.microsoft.com/office/drawing/2014/main" id="{54EB9174-6798-32D6-B4A7-63FC9A2EB1E8}"/>
              </a:ext>
            </a:extLst>
          </p:cNvPr>
          <p:cNvSpPr txBox="1"/>
          <p:nvPr/>
        </p:nvSpPr>
        <p:spPr>
          <a:xfrm>
            <a:off x="421869" y="3440517"/>
            <a:ext cx="1191075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700" dirty="0">
                <a:latin typeface="Abel" panose="02000506030000020004"/>
              </a:rPr>
              <a:t>Anmälan/ inrapportering</a:t>
            </a:r>
          </a:p>
          <a:p>
            <a:pPr algn="l"/>
            <a:r>
              <a:rPr lang="sv-SE" sz="700" dirty="0">
                <a:latin typeface="Abel" panose="02000506030000020004"/>
              </a:rPr>
              <a:t>Riskbedömning</a:t>
            </a:r>
          </a:p>
          <a:p>
            <a:pPr algn="l"/>
            <a:r>
              <a:rPr lang="sv-SE" sz="700" dirty="0">
                <a:latin typeface="Abel" panose="02000506030000020004"/>
              </a:rPr>
              <a:t>Dialog med leverantör</a:t>
            </a:r>
          </a:p>
        </p:txBody>
      </p:sp>
      <p:cxnSp>
        <p:nvCxnSpPr>
          <p:cNvPr id="12" name="Rak koppling 11">
            <a:extLst>
              <a:ext uri="{FF2B5EF4-FFF2-40B4-BE49-F238E27FC236}">
                <a16:creationId xmlns:a16="http://schemas.microsoft.com/office/drawing/2014/main" id="{96BAD33C-FCCF-93BF-E7F4-28AF6F4A9928}"/>
              </a:ext>
            </a:extLst>
          </p:cNvPr>
          <p:cNvCxnSpPr>
            <a:cxnSpLocks/>
          </p:cNvCxnSpPr>
          <p:nvPr/>
        </p:nvCxnSpPr>
        <p:spPr>
          <a:xfrm>
            <a:off x="396304" y="3798200"/>
            <a:ext cx="122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ruta 52">
            <a:extLst>
              <a:ext uri="{FF2B5EF4-FFF2-40B4-BE49-F238E27FC236}">
                <a16:creationId xmlns:a16="http://schemas.microsoft.com/office/drawing/2014/main" id="{1EABBE08-E197-1B54-E15E-2992E01E9F66}"/>
              </a:ext>
            </a:extLst>
          </p:cNvPr>
          <p:cNvSpPr txBox="1"/>
          <p:nvPr/>
        </p:nvSpPr>
        <p:spPr>
          <a:xfrm>
            <a:off x="1843353" y="3161450"/>
            <a:ext cx="1205843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700" dirty="0">
                <a:latin typeface="Abel" panose="02000506030000020004"/>
              </a:rPr>
              <a:t>Dialog ökad frekvens </a:t>
            </a:r>
          </a:p>
          <a:p>
            <a:r>
              <a:rPr lang="sv-SE" sz="700" dirty="0">
                <a:latin typeface="Abel" panose="02000506030000020004"/>
              </a:rPr>
              <a:t>Faktainsamling</a:t>
            </a:r>
          </a:p>
          <a:p>
            <a:r>
              <a:rPr lang="sv-SE" sz="700" dirty="0">
                <a:latin typeface="Abel" panose="02000506030000020004"/>
              </a:rPr>
              <a:t>Upprätta Handlingsplan</a:t>
            </a:r>
          </a:p>
        </p:txBody>
      </p:sp>
      <p:cxnSp>
        <p:nvCxnSpPr>
          <p:cNvPr id="54" name="Rak koppling 53">
            <a:extLst>
              <a:ext uri="{FF2B5EF4-FFF2-40B4-BE49-F238E27FC236}">
                <a16:creationId xmlns:a16="http://schemas.microsoft.com/office/drawing/2014/main" id="{6BDE98A7-5A4C-291C-FB77-E7D0B7CF429F}"/>
              </a:ext>
            </a:extLst>
          </p:cNvPr>
          <p:cNvCxnSpPr>
            <a:cxnSpLocks/>
          </p:cNvCxnSpPr>
          <p:nvPr/>
        </p:nvCxnSpPr>
        <p:spPr>
          <a:xfrm>
            <a:off x="1808795" y="3798200"/>
            <a:ext cx="122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ak koppling 54">
            <a:extLst>
              <a:ext uri="{FF2B5EF4-FFF2-40B4-BE49-F238E27FC236}">
                <a16:creationId xmlns:a16="http://schemas.microsoft.com/office/drawing/2014/main" id="{87B5806A-1270-BF93-001B-86103AD531CC}"/>
              </a:ext>
            </a:extLst>
          </p:cNvPr>
          <p:cNvCxnSpPr>
            <a:cxnSpLocks/>
          </p:cNvCxnSpPr>
          <p:nvPr/>
        </p:nvCxnSpPr>
        <p:spPr>
          <a:xfrm>
            <a:off x="3226699" y="3798200"/>
            <a:ext cx="122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ak koppling 55">
            <a:extLst>
              <a:ext uri="{FF2B5EF4-FFF2-40B4-BE49-F238E27FC236}">
                <a16:creationId xmlns:a16="http://schemas.microsoft.com/office/drawing/2014/main" id="{25024A1C-6D9D-3027-CDF0-A9B9FFEDBB26}"/>
              </a:ext>
            </a:extLst>
          </p:cNvPr>
          <p:cNvCxnSpPr>
            <a:cxnSpLocks/>
          </p:cNvCxnSpPr>
          <p:nvPr/>
        </p:nvCxnSpPr>
        <p:spPr>
          <a:xfrm>
            <a:off x="4655585" y="3798200"/>
            <a:ext cx="122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Rak koppling 56">
            <a:extLst>
              <a:ext uri="{FF2B5EF4-FFF2-40B4-BE49-F238E27FC236}">
                <a16:creationId xmlns:a16="http://schemas.microsoft.com/office/drawing/2014/main" id="{4B1DCC1E-C345-B2ED-BD62-BAF33B8AE099}"/>
              </a:ext>
            </a:extLst>
          </p:cNvPr>
          <p:cNvCxnSpPr>
            <a:cxnSpLocks/>
          </p:cNvCxnSpPr>
          <p:nvPr/>
        </p:nvCxnSpPr>
        <p:spPr>
          <a:xfrm>
            <a:off x="6076230" y="3798200"/>
            <a:ext cx="122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ak koppling 57">
            <a:extLst>
              <a:ext uri="{FF2B5EF4-FFF2-40B4-BE49-F238E27FC236}">
                <a16:creationId xmlns:a16="http://schemas.microsoft.com/office/drawing/2014/main" id="{FE6710D3-F2A2-58E3-B3AC-47897699F220}"/>
              </a:ext>
            </a:extLst>
          </p:cNvPr>
          <p:cNvCxnSpPr>
            <a:cxnSpLocks/>
          </p:cNvCxnSpPr>
          <p:nvPr/>
        </p:nvCxnSpPr>
        <p:spPr>
          <a:xfrm>
            <a:off x="7494127" y="3798200"/>
            <a:ext cx="1224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ruta 58">
            <a:extLst>
              <a:ext uri="{FF2B5EF4-FFF2-40B4-BE49-F238E27FC236}">
                <a16:creationId xmlns:a16="http://schemas.microsoft.com/office/drawing/2014/main" id="{D30A03E5-028F-765C-DDCE-A4FF4A15FF6D}"/>
              </a:ext>
            </a:extLst>
          </p:cNvPr>
          <p:cNvSpPr txBox="1"/>
          <p:nvPr/>
        </p:nvSpPr>
        <p:spPr>
          <a:xfrm>
            <a:off x="3267638" y="2889693"/>
            <a:ext cx="118306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700" dirty="0">
                <a:latin typeface="Abel" panose="02000506030000020004"/>
              </a:rPr>
              <a:t>Regelbundna möten</a:t>
            </a:r>
          </a:p>
          <a:p>
            <a:r>
              <a:rPr lang="sv-SE" sz="700" dirty="0">
                <a:latin typeface="Abel" panose="02000506030000020004"/>
              </a:rPr>
              <a:t>Brev till försäljningschef eller motsvarande </a:t>
            </a:r>
          </a:p>
          <a:p>
            <a:r>
              <a:rPr lang="sv-SE" sz="700" dirty="0">
                <a:latin typeface="Abel" panose="02000506030000020004"/>
              </a:rPr>
              <a:t>Sanktioner enligt avtal</a:t>
            </a:r>
          </a:p>
        </p:txBody>
      </p:sp>
      <p:sp>
        <p:nvSpPr>
          <p:cNvPr id="60" name="textruta 59">
            <a:extLst>
              <a:ext uri="{FF2B5EF4-FFF2-40B4-BE49-F238E27FC236}">
                <a16:creationId xmlns:a16="http://schemas.microsoft.com/office/drawing/2014/main" id="{07C31656-3987-904E-5E03-B0E9AE274486}"/>
              </a:ext>
            </a:extLst>
          </p:cNvPr>
          <p:cNvSpPr txBox="1"/>
          <p:nvPr/>
        </p:nvSpPr>
        <p:spPr>
          <a:xfrm>
            <a:off x="4673894" y="2590436"/>
            <a:ext cx="1222258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700" dirty="0">
                <a:latin typeface="Abel" panose="02000506030000020004"/>
              </a:rPr>
              <a:t>Affärsmöte</a:t>
            </a:r>
          </a:p>
          <a:p>
            <a:r>
              <a:rPr lang="sv-SE" sz="700" dirty="0">
                <a:latin typeface="Abel" panose="02000506030000020004"/>
              </a:rPr>
              <a:t>Information Nationellt</a:t>
            </a:r>
          </a:p>
          <a:p>
            <a:r>
              <a:rPr lang="sv-SE" sz="700" dirty="0">
                <a:latin typeface="Abel" panose="02000506030000020004"/>
              </a:rPr>
              <a:t>Brev till VD eller motsvarande</a:t>
            </a:r>
            <a:endParaRPr lang="sv-SE" sz="800" dirty="0">
              <a:latin typeface="Abel" panose="02000506030000020004"/>
            </a:endParaRPr>
          </a:p>
        </p:txBody>
      </p:sp>
      <p:sp>
        <p:nvSpPr>
          <p:cNvPr id="81" name="Rektangel 80">
            <a:extLst>
              <a:ext uri="{FF2B5EF4-FFF2-40B4-BE49-F238E27FC236}">
                <a16:creationId xmlns:a16="http://schemas.microsoft.com/office/drawing/2014/main" id="{88A86929-47A3-2D18-730D-26745B78FC50}"/>
              </a:ext>
            </a:extLst>
          </p:cNvPr>
          <p:cNvSpPr/>
          <p:nvPr/>
        </p:nvSpPr>
        <p:spPr>
          <a:xfrm>
            <a:off x="4626095" y="2309462"/>
            <a:ext cx="1296000" cy="20980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89AA73E-BBBF-B493-155E-3E0185B41696}"/>
              </a:ext>
            </a:extLst>
          </p:cNvPr>
          <p:cNvSpPr>
            <a:spLocks noChangeAspect="1"/>
          </p:cNvSpPr>
          <p:nvPr/>
        </p:nvSpPr>
        <p:spPr>
          <a:xfrm>
            <a:off x="4321504" y="1961845"/>
            <a:ext cx="594000" cy="594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a-ET"/>
          </a:p>
        </p:txBody>
      </p:sp>
      <p:sp>
        <p:nvSpPr>
          <p:cNvPr id="82" name="Rektangel 81">
            <a:extLst>
              <a:ext uri="{FF2B5EF4-FFF2-40B4-BE49-F238E27FC236}">
                <a16:creationId xmlns:a16="http://schemas.microsoft.com/office/drawing/2014/main" id="{24253D87-82FF-6FB5-C36B-33D81F8529E9}"/>
              </a:ext>
            </a:extLst>
          </p:cNvPr>
          <p:cNvSpPr/>
          <p:nvPr/>
        </p:nvSpPr>
        <p:spPr>
          <a:xfrm>
            <a:off x="3226699" y="2581808"/>
            <a:ext cx="1296000" cy="18257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grpSp>
        <p:nvGrpSpPr>
          <p:cNvPr id="24" name="Grupp 23">
            <a:extLst>
              <a:ext uri="{FF2B5EF4-FFF2-40B4-BE49-F238E27FC236}">
                <a16:creationId xmlns:a16="http://schemas.microsoft.com/office/drawing/2014/main" id="{C52D2D22-C6F6-C5D7-C30F-BC91635A5FF7}"/>
              </a:ext>
            </a:extLst>
          </p:cNvPr>
          <p:cNvGrpSpPr/>
          <p:nvPr/>
        </p:nvGrpSpPr>
        <p:grpSpPr>
          <a:xfrm>
            <a:off x="1477944" y="2155641"/>
            <a:ext cx="1599854" cy="1022622"/>
            <a:chOff x="1456679" y="2458669"/>
            <a:chExt cx="1599854" cy="1022622"/>
          </a:xfrm>
        </p:grpSpPr>
        <p:sp>
          <p:nvSpPr>
            <p:cNvPr id="87" name="Rounded Rectangle 132">
              <a:extLst>
                <a:ext uri="{FF2B5EF4-FFF2-40B4-BE49-F238E27FC236}">
                  <a16:creationId xmlns:a16="http://schemas.microsoft.com/office/drawing/2014/main" id="{A6541075-8471-1200-4CB5-CB593A5A6D1E}"/>
                </a:ext>
              </a:extLst>
            </p:cNvPr>
            <p:cNvSpPr/>
            <p:nvPr/>
          </p:nvSpPr>
          <p:spPr>
            <a:xfrm rot="19240287">
              <a:off x="1796533" y="2458669"/>
              <a:ext cx="1260000" cy="360000"/>
            </a:xfrm>
            <a:prstGeom prst="roundRect">
              <a:avLst/>
            </a:prstGeom>
            <a:solidFill>
              <a:srgbClr val="FFD5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88" name="Oval 130">
              <a:extLst>
                <a:ext uri="{FF2B5EF4-FFF2-40B4-BE49-F238E27FC236}">
                  <a16:creationId xmlns:a16="http://schemas.microsoft.com/office/drawing/2014/main" id="{1BC633C5-4018-C660-062C-C557F3D2807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56679" y="2887291"/>
              <a:ext cx="594000" cy="59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89" name="Oval 131">
              <a:extLst>
                <a:ext uri="{FF2B5EF4-FFF2-40B4-BE49-F238E27FC236}">
                  <a16:creationId xmlns:a16="http://schemas.microsoft.com/office/drawing/2014/main" id="{BB1B3B7C-837C-71D7-712B-3369E175F011}"/>
                </a:ext>
              </a:extLst>
            </p:cNvPr>
            <p:cNvSpPr/>
            <p:nvPr/>
          </p:nvSpPr>
          <p:spPr>
            <a:xfrm>
              <a:off x="1591679" y="3022291"/>
              <a:ext cx="360000" cy="360000"/>
            </a:xfrm>
            <a:prstGeom prst="ellipse">
              <a:avLst/>
            </a:prstGeom>
            <a:solidFill>
              <a:srgbClr val="FFD5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>
                  <a:latin typeface="Abel" panose="02000506030000020004" pitchFamily="2" charset="0"/>
                </a:rPr>
                <a:t>1</a:t>
              </a:r>
              <a:endParaRPr lang="aa-ET">
                <a:latin typeface="Abel" panose="02000506030000020004" pitchFamily="2" charset="0"/>
              </a:endParaRPr>
            </a:p>
          </p:txBody>
        </p:sp>
      </p:grpSp>
      <p:grpSp>
        <p:nvGrpSpPr>
          <p:cNvPr id="25" name="Grupp 24">
            <a:extLst>
              <a:ext uri="{FF2B5EF4-FFF2-40B4-BE49-F238E27FC236}">
                <a16:creationId xmlns:a16="http://schemas.microsoft.com/office/drawing/2014/main" id="{0C29A811-6AB0-9977-C501-2954365E18E7}"/>
              </a:ext>
            </a:extLst>
          </p:cNvPr>
          <p:cNvGrpSpPr/>
          <p:nvPr/>
        </p:nvGrpSpPr>
        <p:grpSpPr>
          <a:xfrm>
            <a:off x="2905961" y="1863768"/>
            <a:ext cx="1599854" cy="1022622"/>
            <a:chOff x="2884696" y="2166796"/>
            <a:chExt cx="1599854" cy="1022622"/>
          </a:xfrm>
        </p:grpSpPr>
        <p:sp>
          <p:nvSpPr>
            <p:cNvPr id="92" name="Rounded Rectangle 132">
              <a:extLst>
                <a:ext uri="{FF2B5EF4-FFF2-40B4-BE49-F238E27FC236}">
                  <a16:creationId xmlns:a16="http://schemas.microsoft.com/office/drawing/2014/main" id="{5617A186-6E1C-686E-5A59-9940614EF6A7}"/>
                </a:ext>
              </a:extLst>
            </p:cNvPr>
            <p:cNvSpPr/>
            <p:nvPr/>
          </p:nvSpPr>
          <p:spPr>
            <a:xfrm rot="19240287">
              <a:off x="3224550" y="2166796"/>
              <a:ext cx="1260000" cy="360000"/>
            </a:xfrm>
            <a:prstGeom prst="roundRect">
              <a:avLst/>
            </a:prstGeom>
            <a:solidFill>
              <a:srgbClr val="FF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93" name="Oval 130">
              <a:extLst>
                <a:ext uri="{FF2B5EF4-FFF2-40B4-BE49-F238E27FC236}">
                  <a16:creationId xmlns:a16="http://schemas.microsoft.com/office/drawing/2014/main" id="{BE6AFF4E-505D-23EE-53CC-F3380ABD257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884696" y="2595418"/>
              <a:ext cx="594000" cy="59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94" name="Oval 131">
              <a:extLst>
                <a:ext uri="{FF2B5EF4-FFF2-40B4-BE49-F238E27FC236}">
                  <a16:creationId xmlns:a16="http://schemas.microsoft.com/office/drawing/2014/main" id="{4912A673-AF10-7F91-787C-3D0E7F9174EE}"/>
                </a:ext>
              </a:extLst>
            </p:cNvPr>
            <p:cNvSpPr/>
            <p:nvPr/>
          </p:nvSpPr>
          <p:spPr>
            <a:xfrm>
              <a:off x="3019696" y="2730418"/>
              <a:ext cx="360000" cy="360000"/>
            </a:xfrm>
            <a:prstGeom prst="ellipse">
              <a:avLst/>
            </a:prstGeom>
            <a:solidFill>
              <a:srgbClr val="FFC1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>
                  <a:latin typeface="Abel" panose="02000506030000020004" pitchFamily="2" charset="0"/>
                </a:rPr>
                <a:t>2</a:t>
              </a:r>
              <a:endParaRPr lang="aa-ET">
                <a:latin typeface="Abel" panose="02000506030000020004" pitchFamily="2" charset="0"/>
              </a:endParaRPr>
            </a:p>
          </p:txBody>
        </p:sp>
      </p:grpSp>
      <p:sp>
        <p:nvSpPr>
          <p:cNvPr id="90" name="TextBox 77">
            <a:extLst>
              <a:ext uri="{FF2B5EF4-FFF2-40B4-BE49-F238E27FC236}">
                <a16:creationId xmlns:a16="http://schemas.microsoft.com/office/drawing/2014/main" id="{48BF72E9-F0E1-96DF-E563-69CC812D2A45}"/>
              </a:ext>
            </a:extLst>
          </p:cNvPr>
          <p:cNvSpPr txBox="1"/>
          <p:nvPr/>
        </p:nvSpPr>
        <p:spPr>
          <a:xfrm rot="19240287">
            <a:off x="3531652" y="1848324"/>
            <a:ext cx="89127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  <a:latin typeface="Abel" panose="02000506030000020004" pitchFamily="2" charset="0"/>
              </a:rPr>
              <a:t>Handlingsplan följs ej</a:t>
            </a:r>
            <a:endParaRPr lang="aa-ET" sz="800">
              <a:solidFill>
                <a:schemeClr val="bg1"/>
              </a:solidFill>
              <a:latin typeface="Abel" panose="02000506030000020004" pitchFamily="2" charset="0"/>
            </a:endParaRPr>
          </a:p>
          <a:p>
            <a:pPr algn="r"/>
            <a:r>
              <a:rPr lang="sv-SE" sz="800">
                <a:solidFill>
                  <a:schemeClr val="bg1"/>
                </a:solidFill>
                <a:latin typeface="Abel" panose="02000506030000020004" pitchFamily="2" charset="0"/>
              </a:rPr>
              <a:t>Sanktioner</a:t>
            </a:r>
            <a:endParaRPr lang="aa-ET" sz="800">
              <a:solidFill>
                <a:schemeClr val="bg1"/>
              </a:solidFill>
              <a:latin typeface="Abel" panose="02000506030000020004" pitchFamily="2" charset="0"/>
            </a:endParaRPr>
          </a:p>
        </p:txBody>
      </p:sp>
      <p:grpSp>
        <p:nvGrpSpPr>
          <p:cNvPr id="26" name="Grupp 25">
            <a:extLst>
              <a:ext uri="{FF2B5EF4-FFF2-40B4-BE49-F238E27FC236}">
                <a16:creationId xmlns:a16="http://schemas.microsoft.com/office/drawing/2014/main" id="{3C09F266-D0B7-F7D1-E318-0E4DD37927D3}"/>
              </a:ext>
            </a:extLst>
          </p:cNvPr>
          <p:cNvGrpSpPr/>
          <p:nvPr/>
        </p:nvGrpSpPr>
        <p:grpSpPr>
          <a:xfrm>
            <a:off x="4315699" y="1580340"/>
            <a:ext cx="1599854" cy="1022622"/>
            <a:chOff x="4294434" y="1867870"/>
            <a:chExt cx="1599854" cy="1022622"/>
          </a:xfrm>
        </p:grpSpPr>
        <p:sp>
          <p:nvSpPr>
            <p:cNvPr id="96" name="Rounded Rectangle 132">
              <a:extLst>
                <a:ext uri="{FF2B5EF4-FFF2-40B4-BE49-F238E27FC236}">
                  <a16:creationId xmlns:a16="http://schemas.microsoft.com/office/drawing/2014/main" id="{E8AB8847-783C-C1EF-0D5A-2A16BB991354}"/>
                </a:ext>
              </a:extLst>
            </p:cNvPr>
            <p:cNvSpPr/>
            <p:nvPr/>
          </p:nvSpPr>
          <p:spPr>
            <a:xfrm rot="19240287">
              <a:off x="4634288" y="1867870"/>
              <a:ext cx="1260000" cy="360000"/>
            </a:xfrm>
            <a:prstGeom prst="roundRect">
              <a:avLst/>
            </a:prstGeom>
            <a:solidFill>
              <a:srgbClr val="E95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97" name="Oval 130">
              <a:extLst>
                <a:ext uri="{FF2B5EF4-FFF2-40B4-BE49-F238E27FC236}">
                  <a16:creationId xmlns:a16="http://schemas.microsoft.com/office/drawing/2014/main" id="{B0FF44EB-5CC8-4FDA-4BF0-EB68C9EEDE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94434" y="2296492"/>
              <a:ext cx="594000" cy="59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/>
            </a:p>
          </p:txBody>
        </p:sp>
        <p:sp>
          <p:nvSpPr>
            <p:cNvPr id="98" name="Oval 131">
              <a:extLst>
                <a:ext uri="{FF2B5EF4-FFF2-40B4-BE49-F238E27FC236}">
                  <a16:creationId xmlns:a16="http://schemas.microsoft.com/office/drawing/2014/main" id="{0B311A77-E0C3-6A37-077A-1B017CBFA47D}"/>
                </a:ext>
              </a:extLst>
            </p:cNvPr>
            <p:cNvSpPr/>
            <p:nvPr/>
          </p:nvSpPr>
          <p:spPr>
            <a:xfrm>
              <a:off x="4429434" y="2431492"/>
              <a:ext cx="360000" cy="360000"/>
            </a:xfrm>
            <a:prstGeom prst="ellipse">
              <a:avLst/>
            </a:prstGeom>
            <a:solidFill>
              <a:srgbClr val="E95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>
                  <a:latin typeface="Abel" panose="02000506030000020004" pitchFamily="2" charset="0"/>
                </a:rPr>
                <a:t>3</a:t>
              </a:r>
              <a:endParaRPr lang="aa-ET">
                <a:latin typeface="Abel" panose="02000506030000020004" pitchFamily="2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3BD56643-E7A9-7593-AB00-CB9F6431708B}"/>
              </a:ext>
            </a:extLst>
          </p:cNvPr>
          <p:cNvSpPr txBox="1"/>
          <p:nvPr/>
        </p:nvSpPr>
        <p:spPr>
          <a:xfrm rot="19240287">
            <a:off x="1905873" y="2177338"/>
            <a:ext cx="109164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  <a:latin typeface="Abel" panose="02000506030000020004" pitchFamily="2" charset="0"/>
              </a:rPr>
              <a:t>Återkommande avvikelser</a:t>
            </a:r>
            <a:endParaRPr lang="aa-ET" sz="800" dirty="0">
              <a:solidFill>
                <a:schemeClr val="bg1"/>
              </a:solidFill>
              <a:latin typeface="Abel" panose="02000506030000020004" pitchFamily="2" charset="0"/>
            </a:endParaRPr>
          </a:p>
          <a:p>
            <a:pPr algn="r"/>
            <a:r>
              <a:rPr lang="sv-SE" sz="800" dirty="0">
                <a:solidFill>
                  <a:schemeClr val="bg1"/>
                </a:solidFill>
                <a:latin typeface="Abel" panose="02000506030000020004" pitchFamily="2" charset="0"/>
              </a:rPr>
              <a:t>Handlingsplan</a:t>
            </a:r>
            <a:endParaRPr lang="aa-ET" sz="800" dirty="0">
              <a:solidFill>
                <a:schemeClr val="bg1"/>
              </a:solidFill>
              <a:latin typeface="Abel" panose="02000506030000020004" pitchFamily="2" charset="0"/>
            </a:endParaRPr>
          </a:p>
        </p:txBody>
      </p:sp>
      <p:sp>
        <p:nvSpPr>
          <p:cNvPr id="99" name="TextBox 77">
            <a:extLst>
              <a:ext uri="{FF2B5EF4-FFF2-40B4-BE49-F238E27FC236}">
                <a16:creationId xmlns:a16="http://schemas.microsoft.com/office/drawing/2014/main" id="{EF1C388A-508B-E6F2-2768-6EFA6B3C70EC}"/>
              </a:ext>
            </a:extLst>
          </p:cNvPr>
          <p:cNvSpPr txBox="1"/>
          <p:nvPr/>
        </p:nvSpPr>
        <p:spPr>
          <a:xfrm rot="19240287">
            <a:off x="4828165" y="1589593"/>
            <a:ext cx="100828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sv-SE" sz="800" dirty="0">
                <a:solidFill>
                  <a:schemeClr val="bg1"/>
                </a:solidFill>
                <a:latin typeface="Abel" panose="02000506030000020004" pitchFamily="2" charset="0"/>
              </a:rPr>
              <a:t>Handlingsplan effektlös</a:t>
            </a:r>
            <a:endParaRPr lang="aa-ET" sz="800" dirty="0">
              <a:solidFill>
                <a:schemeClr val="bg1"/>
              </a:solidFill>
              <a:latin typeface="Abel" panose="02000506030000020004" pitchFamily="2" charset="0"/>
            </a:endParaRPr>
          </a:p>
          <a:p>
            <a:pPr algn="r"/>
            <a:r>
              <a:rPr lang="sv-SE" sz="800" dirty="0">
                <a:solidFill>
                  <a:schemeClr val="bg1"/>
                </a:solidFill>
                <a:latin typeface="Abel" panose="02000506030000020004" pitchFamily="2" charset="0"/>
              </a:rPr>
              <a:t>Nationellt samarbete</a:t>
            </a:r>
            <a:endParaRPr lang="aa-ET" sz="800" dirty="0">
              <a:solidFill>
                <a:schemeClr val="bg1"/>
              </a:solidFill>
              <a:latin typeface="Abel" panose="02000506030000020004" pitchFamily="2" charset="0"/>
            </a:endParaRPr>
          </a:p>
        </p:txBody>
      </p:sp>
      <p:sp>
        <p:nvSpPr>
          <p:cNvPr id="62" name="textruta 61">
            <a:extLst>
              <a:ext uri="{FF2B5EF4-FFF2-40B4-BE49-F238E27FC236}">
                <a16:creationId xmlns:a16="http://schemas.microsoft.com/office/drawing/2014/main" id="{C2E6FD2E-90B7-39D0-579A-8D683D57CDB7}"/>
              </a:ext>
            </a:extLst>
          </p:cNvPr>
          <p:cNvSpPr txBox="1"/>
          <p:nvPr/>
        </p:nvSpPr>
        <p:spPr>
          <a:xfrm>
            <a:off x="6112039" y="2302686"/>
            <a:ext cx="118819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700" dirty="0">
                <a:latin typeface="Abel" panose="02000506030000020004"/>
              </a:rPr>
              <a:t>Affärsmöte företagsledning</a:t>
            </a:r>
          </a:p>
          <a:p>
            <a:r>
              <a:rPr lang="sv-SE" sz="700" dirty="0">
                <a:latin typeface="Abel" panose="02000506030000020004"/>
              </a:rPr>
              <a:t>Regiongemensamt möte</a:t>
            </a:r>
          </a:p>
          <a:p>
            <a:r>
              <a:rPr lang="sv-SE" sz="700" dirty="0">
                <a:latin typeface="Abel" panose="02000506030000020004"/>
              </a:rPr>
              <a:t>Information Nationellt</a:t>
            </a:r>
            <a:br>
              <a:rPr lang="sv-SE" sz="700" dirty="0">
                <a:latin typeface="Abel" panose="02000506030000020004"/>
              </a:rPr>
            </a:br>
            <a:r>
              <a:rPr lang="sv-SE" sz="700" dirty="0">
                <a:latin typeface="Abel" panose="02000506030000020004"/>
              </a:rPr>
              <a:t>Spärra avtal/leverantör</a:t>
            </a:r>
          </a:p>
        </p:txBody>
      </p:sp>
      <p:sp>
        <p:nvSpPr>
          <p:cNvPr id="65" name="textruta 64">
            <a:extLst>
              <a:ext uri="{FF2B5EF4-FFF2-40B4-BE49-F238E27FC236}">
                <a16:creationId xmlns:a16="http://schemas.microsoft.com/office/drawing/2014/main" id="{E05195B3-8FC1-7CED-928E-0C71D71EDCBC}"/>
              </a:ext>
            </a:extLst>
          </p:cNvPr>
          <p:cNvSpPr txBox="1"/>
          <p:nvPr/>
        </p:nvSpPr>
        <p:spPr>
          <a:xfrm>
            <a:off x="7520892" y="2017840"/>
            <a:ext cx="1215299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700" dirty="0">
                <a:latin typeface="Abel" panose="02000506030000020004"/>
              </a:rPr>
              <a:t>Avslut avtal/samarbete</a:t>
            </a:r>
          </a:p>
          <a:p>
            <a:pPr algn="l"/>
            <a:r>
              <a:rPr lang="sv-SE" sz="700" dirty="0">
                <a:latin typeface="Abel" panose="02000506030000020004"/>
              </a:rPr>
              <a:t>Information Nationellt</a:t>
            </a:r>
          </a:p>
          <a:p>
            <a:pPr algn="l"/>
            <a:r>
              <a:rPr lang="sv-SE" sz="700" dirty="0">
                <a:latin typeface="Abel" panose="02000506030000020004"/>
              </a:rPr>
              <a:t>Tillsätta krishanteringsgrupp</a:t>
            </a:r>
          </a:p>
        </p:txBody>
      </p:sp>
      <p:sp>
        <p:nvSpPr>
          <p:cNvPr id="66" name="textruta 65">
            <a:extLst>
              <a:ext uri="{FF2B5EF4-FFF2-40B4-BE49-F238E27FC236}">
                <a16:creationId xmlns:a16="http://schemas.microsoft.com/office/drawing/2014/main" id="{BCDBA13E-95D2-E73D-E220-A177767C33E9}"/>
              </a:ext>
            </a:extLst>
          </p:cNvPr>
          <p:cNvSpPr txBox="1"/>
          <p:nvPr/>
        </p:nvSpPr>
        <p:spPr>
          <a:xfrm>
            <a:off x="7501785" y="3824869"/>
            <a:ext cx="1272534" cy="3539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800" b="1" dirty="0">
                <a:latin typeface="Abel" panose="02000506030000020004"/>
              </a:rPr>
              <a:t>Regionspecifika aktiviteter (Exempel VGR)</a:t>
            </a:r>
          </a:p>
          <a:p>
            <a:r>
              <a:rPr lang="sv-SE" sz="700" dirty="0">
                <a:latin typeface="Abel" panose="02000506030000020004"/>
              </a:rPr>
              <a:t>Forum Leverantörsuppföljning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21055A04-A4EE-3775-3782-EE8ADC24BF6D}"/>
              </a:ext>
            </a:extLst>
          </p:cNvPr>
          <p:cNvSpPr txBox="1"/>
          <p:nvPr/>
        </p:nvSpPr>
        <p:spPr>
          <a:xfrm>
            <a:off x="396304" y="3829059"/>
            <a:ext cx="1246967" cy="5847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800" b="1" dirty="0">
                <a:latin typeface="Abel" panose="02000506030000020004"/>
              </a:rPr>
              <a:t>Regionspecifika aktiviteter (Exempel VGR)</a:t>
            </a:r>
          </a:p>
          <a:p>
            <a:r>
              <a:rPr lang="sv-SE" sz="700" dirty="0">
                <a:latin typeface="Abel" panose="02000506030000020004"/>
              </a:rPr>
              <a:t>Instyrning Bevakningslista</a:t>
            </a:r>
            <a:br>
              <a:rPr lang="sv-SE" sz="700" dirty="0">
                <a:latin typeface="Abel" panose="02000506030000020004"/>
              </a:rPr>
            </a:br>
            <a:r>
              <a:rPr lang="sv-SE" sz="700" dirty="0">
                <a:latin typeface="Abel" panose="02000506030000020004"/>
              </a:rPr>
              <a:t>Forum Leverantörsuppföljning</a:t>
            </a:r>
          </a:p>
          <a:p>
            <a:pPr algn="l"/>
            <a:endParaRPr lang="sv-SE" sz="800" dirty="0">
              <a:latin typeface="Abel" panose="02000506030000020004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13C291CA-925F-7A74-C52E-C7D16011F9B9}"/>
              </a:ext>
            </a:extLst>
          </p:cNvPr>
          <p:cNvSpPr txBox="1"/>
          <p:nvPr/>
        </p:nvSpPr>
        <p:spPr>
          <a:xfrm>
            <a:off x="1815331" y="3824869"/>
            <a:ext cx="125454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sv-SE" sz="800" b="1" dirty="0">
                <a:latin typeface="Abel" panose="02000506030000020004"/>
              </a:rPr>
              <a:t>Regionspecifika aktiviteter (Exempel VGR)</a:t>
            </a:r>
          </a:p>
          <a:p>
            <a:r>
              <a:rPr lang="sv-SE" sz="700" dirty="0">
                <a:latin typeface="Abel" panose="02000506030000020004"/>
              </a:rPr>
              <a:t>Forum Leverantörsuppföljning</a:t>
            </a:r>
          </a:p>
          <a:p>
            <a:r>
              <a:rPr lang="sv-SE" sz="700" dirty="0">
                <a:latin typeface="Abel" panose="02000506030000020004"/>
              </a:rPr>
              <a:t>Informera Leverantörsansvarig</a:t>
            </a:r>
          </a:p>
          <a:p>
            <a:r>
              <a:rPr lang="sv-SE" sz="700" dirty="0">
                <a:latin typeface="Abel" panose="02000506030000020004"/>
              </a:rPr>
              <a:t>Kostnader bokförs</a:t>
            </a:r>
          </a:p>
          <a:p>
            <a:endParaRPr lang="sv-SE" sz="700" dirty="0">
              <a:latin typeface="Abel" panose="02000506030000020004"/>
            </a:endParaRPr>
          </a:p>
        </p:txBody>
      </p:sp>
      <p:sp>
        <p:nvSpPr>
          <p:cNvPr id="67" name="textruta 66">
            <a:extLst>
              <a:ext uri="{FF2B5EF4-FFF2-40B4-BE49-F238E27FC236}">
                <a16:creationId xmlns:a16="http://schemas.microsoft.com/office/drawing/2014/main" id="{53EAAAAC-DE52-6F3C-1D76-697B2B8EF07B}"/>
              </a:ext>
            </a:extLst>
          </p:cNvPr>
          <p:cNvSpPr txBox="1"/>
          <p:nvPr/>
        </p:nvSpPr>
        <p:spPr>
          <a:xfrm>
            <a:off x="4834574" y="2303877"/>
            <a:ext cx="10341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el" panose="02000506030000020004"/>
                <a:ea typeface="+mn-ea"/>
                <a:cs typeface="+mn-cs"/>
              </a:rPr>
              <a:t>Regiongemensamma Aktiviteter</a:t>
            </a:r>
            <a:endParaRPr lang="sv-SE" sz="800" dirty="0"/>
          </a:p>
        </p:txBody>
      </p:sp>
      <p:sp>
        <p:nvSpPr>
          <p:cNvPr id="69" name="textruta 68">
            <a:extLst>
              <a:ext uri="{FF2B5EF4-FFF2-40B4-BE49-F238E27FC236}">
                <a16:creationId xmlns:a16="http://schemas.microsoft.com/office/drawing/2014/main" id="{A3831D8A-2C4E-617D-37AE-481F2DA7BA7F}"/>
              </a:ext>
            </a:extLst>
          </p:cNvPr>
          <p:cNvSpPr txBox="1"/>
          <p:nvPr/>
        </p:nvSpPr>
        <p:spPr>
          <a:xfrm>
            <a:off x="6252586" y="2019707"/>
            <a:ext cx="9785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el" panose="02000506030000020004"/>
                <a:ea typeface="+mn-ea"/>
                <a:cs typeface="+mn-cs"/>
              </a:rPr>
              <a:t>Regiongemensamma Aktiviteter</a:t>
            </a:r>
            <a:endParaRPr lang="sv-SE" sz="800" dirty="0"/>
          </a:p>
        </p:txBody>
      </p:sp>
      <p:sp>
        <p:nvSpPr>
          <p:cNvPr id="70" name="textruta 69">
            <a:extLst>
              <a:ext uri="{FF2B5EF4-FFF2-40B4-BE49-F238E27FC236}">
                <a16:creationId xmlns:a16="http://schemas.microsoft.com/office/drawing/2014/main" id="{CF28A898-E634-1958-08F1-4FE057177D20}"/>
              </a:ext>
            </a:extLst>
          </p:cNvPr>
          <p:cNvSpPr txBox="1"/>
          <p:nvPr/>
        </p:nvSpPr>
        <p:spPr>
          <a:xfrm>
            <a:off x="7660647" y="1699667"/>
            <a:ext cx="9921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el" panose="02000506030000020004"/>
                <a:ea typeface="+mn-ea"/>
                <a:cs typeface="+mn-cs"/>
              </a:rPr>
              <a:t>Regiongemensamma Aktiviteter</a:t>
            </a:r>
            <a:endParaRPr lang="sv-SE" sz="800" dirty="0"/>
          </a:p>
        </p:txBody>
      </p:sp>
      <p:sp>
        <p:nvSpPr>
          <p:cNvPr id="72" name="textruta 71">
            <a:extLst>
              <a:ext uri="{FF2B5EF4-FFF2-40B4-BE49-F238E27FC236}">
                <a16:creationId xmlns:a16="http://schemas.microsoft.com/office/drawing/2014/main" id="{C40316EC-D663-D17D-6CB2-E997AC6CF7A6}"/>
              </a:ext>
            </a:extLst>
          </p:cNvPr>
          <p:cNvSpPr txBox="1"/>
          <p:nvPr/>
        </p:nvSpPr>
        <p:spPr>
          <a:xfrm>
            <a:off x="3405008" y="2597833"/>
            <a:ext cx="99501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el" panose="02000506030000020004"/>
                <a:ea typeface="+mn-ea"/>
                <a:cs typeface="+mn-cs"/>
              </a:rPr>
              <a:t>Regionala Aktiviteter</a:t>
            </a:r>
            <a:endParaRPr lang="sv-SE" sz="800" dirty="0"/>
          </a:p>
        </p:txBody>
      </p:sp>
      <p:sp>
        <p:nvSpPr>
          <p:cNvPr id="73" name="textruta 72">
            <a:extLst>
              <a:ext uri="{FF2B5EF4-FFF2-40B4-BE49-F238E27FC236}">
                <a16:creationId xmlns:a16="http://schemas.microsoft.com/office/drawing/2014/main" id="{B48D8D2F-9A75-988D-5145-730646CC71E6}"/>
              </a:ext>
            </a:extLst>
          </p:cNvPr>
          <p:cNvSpPr txBox="1"/>
          <p:nvPr/>
        </p:nvSpPr>
        <p:spPr>
          <a:xfrm>
            <a:off x="1993590" y="2864547"/>
            <a:ext cx="103284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el" panose="02000506030000020004"/>
                <a:ea typeface="+mn-ea"/>
                <a:cs typeface="+mn-cs"/>
              </a:rPr>
              <a:t>Regionala Aktiviteter</a:t>
            </a:r>
            <a:endParaRPr lang="sv-SE" sz="800" dirty="0"/>
          </a:p>
        </p:txBody>
      </p:sp>
      <p:sp>
        <p:nvSpPr>
          <p:cNvPr id="74" name="textruta 73">
            <a:extLst>
              <a:ext uri="{FF2B5EF4-FFF2-40B4-BE49-F238E27FC236}">
                <a16:creationId xmlns:a16="http://schemas.microsoft.com/office/drawing/2014/main" id="{5CA42AF3-D6D0-AEB6-D496-577689D3F1F1}"/>
              </a:ext>
            </a:extLst>
          </p:cNvPr>
          <p:cNvSpPr txBox="1"/>
          <p:nvPr/>
        </p:nvSpPr>
        <p:spPr>
          <a:xfrm>
            <a:off x="541343" y="3160201"/>
            <a:ext cx="10070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sv-SE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bel" panose="02000506030000020004"/>
                <a:ea typeface="+mn-ea"/>
                <a:cs typeface="+mn-cs"/>
              </a:rPr>
              <a:t>Regionala Aktiviteter</a:t>
            </a:r>
            <a:endParaRPr lang="sv-SE" dirty="0"/>
          </a:p>
        </p:txBody>
      </p:sp>
      <p:grpSp>
        <p:nvGrpSpPr>
          <p:cNvPr id="33" name="Grupp 32">
            <a:extLst>
              <a:ext uri="{FF2B5EF4-FFF2-40B4-BE49-F238E27FC236}">
                <a16:creationId xmlns:a16="http://schemas.microsoft.com/office/drawing/2014/main" id="{390EB1D9-9719-00A4-2572-F8E8F8256D16}"/>
              </a:ext>
            </a:extLst>
          </p:cNvPr>
          <p:cNvGrpSpPr/>
          <p:nvPr/>
        </p:nvGrpSpPr>
        <p:grpSpPr>
          <a:xfrm>
            <a:off x="148699" y="4540734"/>
            <a:ext cx="8604000" cy="771985"/>
            <a:chOff x="148699" y="4540734"/>
            <a:chExt cx="8604000" cy="771985"/>
          </a:xfrm>
        </p:grpSpPr>
        <p:cxnSp>
          <p:nvCxnSpPr>
            <p:cNvPr id="6" name="Rak pilkoppling 5">
              <a:extLst>
                <a:ext uri="{FF2B5EF4-FFF2-40B4-BE49-F238E27FC236}">
                  <a16:creationId xmlns:a16="http://schemas.microsoft.com/office/drawing/2014/main" id="{6A874128-8BBC-1B7C-0AA1-35DBE3FC660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8699" y="4787847"/>
              <a:ext cx="8604000" cy="0"/>
            </a:xfrm>
            <a:prstGeom prst="straightConnector1">
              <a:avLst/>
            </a:prstGeom>
            <a:ln w="539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2">
              <a:extLst>
                <a:ext uri="{FF2B5EF4-FFF2-40B4-BE49-F238E27FC236}">
                  <a16:creationId xmlns:a16="http://schemas.microsoft.com/office/drawing/2014/main" id="{1054B062-AA0E-5BAB-DEBD-9B4272C4CE22}"/>
                </a:ext>
              </a:extLst>
            </p:cNvPr>
            <p:cNvSpPr txBox="1"/>
            <p:nvPr/>
          </p:nvSpPr>
          <p:spPr>
            <a:xfrm>
              <a:off x="1605643" y="4540734"/>
              <a:ext cx="5932714" cy="16927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sv-SE" sz="1100" dirty="0"/>
                <a:t>AKTIVITETSBASERAT ARBETSFLÖDE VID LEVERANTÖRSRELATERADE AVVIKELSER </a:t>
              </a:r>
              <a:endParaRPr lang="aa-ET" sz="1100" dirty="0"/>
            </a:p>
          </p:txBody>
        </p:sp>
        <p:sp>
          <p:nvSpPr>
            <p:cNvPr id="15" name="textruta 14">
              <a:extLst>
                <a:ext uri="{FF2B5EF4-FFF2-40B4-BE49-F238E27FC236}">
                  <a16:creationId xmlns:a16="http://schemas.microsoft.com/office/drawing/2014/main" id="{4351DDB5-96CB-6480-545E-16F325F60A3C}"/>
                </a:ext>
              </a:extLst>
            </p:cNvPr>
            <p:cNvSpPr txBox="1"/>
            <p:nvPr/>
          </p:nvSpPr>
          <p:spPr>
            <a:xfrm>
              <a:off x="1729527" y="4804888"/>
              <a:ext cx="5834965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sv-SE" dirty="0">
                  <a:effectLst/>
                  <a:latin typeface="-apple-system"/>
                </a:rPr>
                <a:t>DEN GEMENSAMMA NÄMNAREN ÄR ATT HITTA EN VÄG TILLBAKA</a:t>
              </a:r>
            </a:p>
            <a:p>
              <a:r>
                <a:rPr lang="sv-SE" dirty="0">
                  <a:effectLst/>
                  <a:latin typeface="-apple-system"/>
                </a:rPr>
                <a:t> </a:t>
              </a:r>
              <a:endParaRPr lang="sv-SE" dirty="0"/>
            </a:p>
          </p:txBody>
        </p:sp>
      </p:grpSp>
      <p:grpSp>
        <p:nvGrpSpPr>
          <p:cNvPr id="32" name="Grupp 31">
            <a:extLst>
              <a:ext uri="{FF2B5EF4-FFF2-40B4-BE49-F238E27FC236}">
                <a16:creationId xmlns:a16="http://schemas.microsoft.com/office/drawing/2014/main" id="{C71A5DA3-8638-D656-0345-4BF409961C9D}"/>
              </a:ext>
            </a:extLst>
          </p:cNvPr>
          <p:cNvGrpSpPr/>
          <p:nvPr/>
        </p:nvGrpSpPr>
        <p:grpSpPr>
          <a:xfrm>
            <a:off x="4596913" y="240843"/>
            <a:ext cx="4281436" cy="443575"/>
            <a:chOff x="4596913" y="240843"/>
            <a:chExt cx="4281436" cy="443575"/>
          </a:xfrm>
        </p:grpSpPr>
        <p:sp>
          <p:nvSpPr>
            <p:cNvPr id="21" name="Vänster klammerparentes 20">
              <a:extLst>
                <a:ext uri="{FF2B5EF4-FFF2-40B4-BE49-F238E27FC236}">
                  <a16:creationId xmlns:a16="http://schemas.microsoft.com/office/drawing/2014/main" id="{2662D285-2FAE-089E-80EB-14B597F9E1AE}"/>
                </a:ext>
              </a:extLst>
            </p:cNvPr>
            <p:cNvSpPr/>
            <p:nvPr/>
          </p:nvSpPr>
          <p:spPr>
            <a:xfrm rot="5400000">
              <a:off x="6617653" y="-1576278"/>
              <a:ext cx="239956" cy="4281436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22" name="textruta 21">
              <a:extLst>
                <a:ext uri="{FF2B5EF4-FFF2-40B4-BE49-F238E27FC236}">
                  <a16:creationId xmlns:a16="http://schemas.microsoft.com/office/drawing/2014/main" id="{7115DADE-3590-B433-7A8C-8A6EB8D762F5}"/>
                </a:ext>
              </a:extLst>
            </p:cNvPr>
            <p:cNvSpPr txBox="1"/>
            <p:nvPr/>
          </p:nvSpPr>
          <p:spPr>
            <a:xfrm>
              <a:off x="5707701" y="240843"/>
              <a:ext cx="2059859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lang="sv-SE" sz="1000" dirty="0"/>
                <a:t>Regiongemensamma aktiviteter</a:t>
              </a:r>
            </a:p>
          </p:txBody>
        </p:sp>
      </p:grpSp>
      <p:grpSp>
        <p:nvGrpSpPr>
          <p:cNvPr id="30" name="Grupp 29">
            <a:extLst>
              <a:ext uri="{FF2B5EF4-FFF2-40B4-BE49-F238E27FC236}">
                <a16:creationId xmlns:a16="http://schemas.microsoft.com/office/drawing/2014/main" id="{757F4009-EE26-F07C-C248-250FE7593949}"/>
              </a:ext>
            </a:extLst>
          </p:cNvPr>
          <p:cNvGrpSpPr/>
          <p:nvPr/>
        </p:nvGrpSpPr>
        <p:grpSpPr>
          <a:xfrm>
            <a:off x="370101" y="1113260"/>
            <a:ext cx="4201899" cy="460951"/>
            <a:chOff x="370101" y="1044397"/>
            <a:chExt cx="4107112" cy="416834"/>
          </a:xfrm>
        </p:grpSpPr>
        <p:sp>
          <p:nvSpPr>
            <p:cNvPr id="20" name="Vänster klammerparentes 19">
              <a:extLst>
                <a:ext uri="{FF2B5EF4-FFF2-40B4-BE49-F238E27FC236}">
                  <a16:creationId xmlns:a16="http://schemas.microsoft.com/office/drawing/2014/main" id="{3D2D7154-5D04-661C-0486-4AAC1C810DC5}"/>
                </a:ext>
              </a:extLst>
            </p:cNvPr>
            <p:cNvSpPr/>
            <p:nvPr/>
          </p:nvSpPr>
          <p:spPr>
            <a:xfrm rot="5400000">
              <a:off x="2312562" y="-703420"/>
              <a:ext cx="222190" cy="4107112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sv-SE" sz="2400"/>
            </a:p>
          </p:txBody>
        </p:sp>
        <p:sp>
          <p:nvSpPr>
            <p:cNvPr id="29" name="textruta 28">
              <a:extLst>
                <a:ext uri="{FF2B5EF4-FFF2-40B4-BE49-F238E27FC236}">
                  <a16:creationId xmlns:a16="http://schemas.microsoft.com/office/drawing/2014/main" id="{69D3B18C-2EAB-3DF8-C784-C5903272A48C}"/>
                </a:ext>
              </a:extLst>
            </p:cNvPr>
            <p:cNvSpPr txBox="1"/>
            <p:nvPr/>
          </p:nvSpPr>
          <p:spPr>
            <a:xfrm>
              <a:off x="1224426" y="1044397"/>
              <a:ext cx="2454538" cy="1391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sv-SE" sz="1000" dirty="0"/>
                <a:t>Regionala aktiviteter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971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EA7E3A1B-9FEE-4470-1BC3-78AF0FC2AC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456491"/>
              </p:ext>
            </p:extLst>
          </p:nvPr>
        </p:nvGraphicFramePr>
        <p:xfrm>
          <a:off x="260497" y="589"/>
          <a:ext cx="7915525" cy="4427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46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1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84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4191">
                  <a:extLst>
                    <a:ext uri="{9D8B030D-6E8A-4147-A177-3AD203B41FA5}">
                      <a16:colId xmlns:a16="http://schemas.microsoft.com/office/drawing/2014/main" val="4170806445"/>
                    </a:ext>
                  </a:extLst>
                </a:gridCol>
                <a:gridCol w="18266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06809">
                <a:tc>
                  <a:txBody>
                    <a:bodyPr/>
                    <a:lstStyle/>
                    <a:p>
                      <a:pPr algn="ctr"/>
                      <a:r>
                        <a:rPr lang="sv-SE" sz="900" b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STEG</a:t>
                      </a:r>
                    </a:p>
                  </a:txBody>
                  <a:tcPr marL="0" marR="54000" marT="54000" marB="54000" anchor="ctr">
                    <a:lnB w="952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900" b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HÄNDELSE</a:t>
                      </a:r>
                    </a:p>
                  </a:txBody>
                  <a:tcPr marL="54000" marR="54000" marT="54000" marB="54000" anchor="ctr">
                    <a:lnB w="952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900" b="1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STEG:3-5 </a:t>
                      </a:r>
                      <a:r>
                        <a:rPr lang="sv-SE" sz="900" b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REGIONGEMENSAMMAAKTIVITETER</a:t>
                      </a:r>
                    </a:p>
                    <a:p>
                      <a:r>
                        <a:rPr lang="sv-SE" sz="900" b="1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STEG:0-2</a:t>
                      </a:r>
                    </a:p>
                    <a:p>
                      <a:r>
                        <a:rPr lang="sv-SE" sz="900" b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REGIONALA AKTIVITETER</a:t>
                      </a:r>
                      <a:endParaRPr lang="sv-SE" sz="900" b="0" spc="300" dirty="0">
                        <a:solidFill>
                          <a:srgbClr val="FF00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243000" marT="54000" marB="54000" anchor="ctr">
                    <a:lnB w="952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900" b="0" spc="300" dirty="0">
                          <a:solidFill>
                            <a:schemeClr val="tx1"/>
                          </a:solidFill>
                          <a:latin typeface="News Gothic Std" panose="020B0506020203020204" pitchFamily="34" charset="0"/>
                        </a:rPr>
                        <a:t>REGIONSPECIFIKA AKTIVITETER (Exempel VGR)</a:t>
                      </a:r>
                    </a:p>
                  </a:txBody>
                  <a:tcPr marL="54000" marR="243000" marT="54000" marB="54000" anchor="ctr">
                    <a:lnB w="952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900" b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DIALOGPARTER</a:t>
                      </a:r>
                    </a:p>
                    <a:p>
                      <a:r>
                        <a:rPr lang="sv-SE" sz="900" b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(Exempel)</a:t>
                      </a:r>
                    </a:p>
                  </a:txBody>
                  <a:tcPr marL="54000" marR="54000" marT="54000" marB="54000" anchor="ctr">
                    <a:lnB w="952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820">
                <a:tc>
                  <a:txBody>
                    <a:bodyPr/>
                    <a:lstStyle/>
                    <a:p>
                      <a:pPr algn="ctr"/>
                      <a:r>
                        <a:rPr lang="sv-SE" sz="1300" dirty="0">
                          <a:solidFill>
                            <a:schemeClr val="bg1"/>
                          </a:solidFill>
                          <a:latin typeface="News Gothic Std" panose="020B0506020203020204" pitchFamily="34" charset="0"/>
                        </a:rPr>
                        <a:t>5</a:t>
                      </a:r>
                    </a:p>
                  </a:txBody>
                  <a:tcPr marL="68580" marR="68580" marT="34290" marB="34290" anchor="ctr">
                    <a:lnT w="952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Fortsatta avvikelser.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Ingen lösning på problemet </a:t>
                      </a:r>
                      <a:b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</a:b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– samarbetet fungerar inte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800" kern="1200" dirty="0">
                        <a:solidFill>
                          <a:schemeClr val="dk1"/>
                        </a:solidFill>
                        <a:latin typeface="Abel" panose="02000506030000020004"/>
                        <a:ea typeface="+mn-ea"/>
                        <a:cs typeface="+mn-cs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800" dirty="0">
                          <a:latin typeface="Abel" panose="02000506030000020004"/>
                        </a:rPr>
                        <a:t>Avslut avtal/samarbete</a:t>
                      </a:r>
                    </a:p>
                    <a:p>
                      <a:pPr algn="l"/>
                      <a:r>
                        <a:rPr lang="sv-SE" sz="800" dirty="0">
                          <a:latin typeface="Abel" panose="02000506030000020004"/>
                        </a:rPr>
                        <a:t>Information Nationellt</a:t>
                      </a:r>
                    </a:p>
                    <a:p>
                      <a:pPr algn="l"/>
                      <a:r>
                        <a:rPr lang="sv-SE" sz="800" dirty="0">
                          <a:latin typeface="Abel" panose="02000506030000020004"/>
                        </a:rPr>
                        <a:t>Tillsätta krishanteringsgrupp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800" dirty="0">
                        <a:solidFill>
                          <a:srgbClr val="FF02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800" dirty="0">
                          <a:latin typeface="Abel" panose="02000506030000020004"/>
                        </a:rPr>
                        <a:t>Forum Leverantörsuppföljning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800" dirty="0">
                        <a:solidFill>
                          <a:srgbClr val="FF02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Leverantören (företagsledning)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Avtalsansvarig, kategoriledare, enhetschef och inköpschef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sv-SE" sz="800" kern="1200" dirty="0">
                        <a:solidFill>
                          <a:schemeClr val="dk1"/>
                        </a:solidFill>
                        <a:latin typeface="Abel" panose="02000506030000020004"/>
                        <a:ea typeface="+mn-ea"/>
                        <a:cs typeface="+mn-cs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6564">
                <a:tc>
                  <a:txBody>
                    <a:bodyPr/>
                    <a:lstStyle/>
                    <a:p>
                      <a:pPr algn="ctr"/>
                      <a:r>
                        <a:rPr lang="sv-SE" sz="1300" dirty="0">
                          <a:solidFill>
                            <a:schemeClr val="bg1"/>
                          </a:solidFill>
                          <a:latin typeface="Abel" panose="02000506030000020004" pitchFamily="2" charset="0"/>
                        </a:rPr>
                        <a:t>4</a:t>
                      </a:r>
                    </a:p>
                  </a:txBody>
                  <a:tcPr marL="68580" marR="68580" marT="34290" marB="3429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2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Handlingsplan utan avsedd effekt eller återkommande avvikelse/allvarlig avvikelser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v-SE" sz="800" kern="1200" dirty="0">
                        <a:solidFill>
                          <a:schemeClr val="dk1"/>
                        </a:solidFill>
                        <a:latin typeface="Abel" panose="02000506030000020004"/>
                        <a:ea typeface="+mn-ea"/>
                        <a:cs typeface="+mn-cs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800" dirty="0">
                          <a:latin typeface="Abel" panose="02000506030000020004"/>
                        </a:rPr>
                        <a:t>Affärsmöte företagsledning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Regiongemensamt möte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Information Nationellt</a:t>
                      </a:r>
                      <a:br>
                        <a:rPr lang="sv-SE" sz="800" dirty="0">
                          <a:latin typeface="Abel" panose="02000506030000020004"/>
                        </a:rPr>
                      </a:br>
                      <a:r>
                        <a:rPr lang="sv-SE" sz="800" dirty="0">
                          <a:latin typeface="Abel" panose="02000506030000020004"/>
                        </a:rPr>
                        <a:t>Spärra avtal/leverantör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800" baseline="0" dirty="0">
                        <a:solidFill>
                          <a:srgbClr val="FF02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dirty="0">
                          <a:latin typeface="Abel" panose="02000506030000020004"/>
                        </a:rPr>
                        <a:t>Vid behov På-plats-besök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Vid behov Revision</a:t>
                      </a:r>
                      <a:br>
                        <a:rPr lang="sv-SE" sz="800" dirty="0">
                          <a:latin typeface="Abel" panose="02000506030000020004"/>
                        </a:rPr>
                      </a:br>
                      <a:r>
                        <a:rPr lang="sv-SE" sz="800" dirty="0">
                          <a:latin typeface="Abel" panose="02000506030000020004"/>
                        </a:rPr>
                        <a:t>Forum Leverantörsuppföljning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800" baseline="0" dirty="0">
                        <a:solidFill>
                          <a:srgbClr val="FF02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Leverantören (företagsledning)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Avtalsansvarig, kategoriledare, enhetschef och inköpschef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820">
                <a:tc>
                  <a:txBody>
                    <a:bodyPr/>
                    <a:lstStyle/>
                    <a:p>
                      <a:pPr algn="ctr"/>
                      <a:r>
                        <a:rPr lang="sv-SE" sz="1300" dirty="0">
                          <a:solidFill>
                            <a:schemeClr val="bg1"/>
                          </a:solidFill>
                          <a:latin typeface="Abel" panose="02000506030000020004" pitchFamily="2" charset="0"/>
                        </a:rPr>
                        <a:t>3</a:t>
                      </a:r>
                    </a:p>
                  </a:txBody>
                  <a:tcPr marL="68580" marR="68580" marT="34290" marB="3429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531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Handlingsplan utan avsedd effekt eller återkommande avvikelse/allvarlig avvikelse</a:t>
                      </a:r>
                    </a:p>
                    <a:p>
                      <a:endParaRPr lang="sv-SE" sz="800" dirty="0">
                        <a:solidFill>
                          <a:srgbClr val="FF02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800" dirty="0">
                          <a:latin typeface="Abel" panose="02000506030000020004"/>
                        </a:rPr>
                        <a:t>Affärsmöte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Information Nationellt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Brev till VD eller motsvarande</a:t>
                      </a:r>
                      <a:endParaRPr lang="sv-SE" sz="900" dirty="0">
                        <a:latin typeface="Abel" panose="02000506030000020004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800" dirty="0">
                        <a:solidFill>
                          <a:srgbClr val="FF02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dirty="0">
                          <a:latin typeface="Abel" panose="02000506030000020004"/>
                        </a:rPr>
                        <a:t>Vid behov På-plats-besök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Vid behov Revision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Forum Leverantörsuppföljning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800" dirty="0">
                        <a:solidFill>
                          <a:srgbClr val="FF02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Leverantören (eskalering till högre</a:t>
                      </a:r>
                      <a:b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</a:b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nivå än kontaktperson)</a:t>
                      </a:r>
                    </a:p>
                    <a:p>
                      <a:pPr marL="0" indent="0" algn="l" defTabSz="685800" rtl="0" eaLnBrk="1" latinLnBrk="0" hangingPunct="1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Avtalsansvarig, kategoriledare, enhetschef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890">
                <a:tc>
                  <a:txBody>
                    <a:bodyPr/>
                    <a:lstStyle/>
                    <a:p>
                      <a:pPr algn="ctr"/>
                      <a:r>
                        <a:rPr lang="sv-SE" sz="1300" dirty="0">
                          <a:solidFill>
                            <a:schemeClr val="bg1"/>
                          </a:solidFill>
                          <a:latin typeface="Abel" panose="02000506030000020004" pitchFamily="2" charset="0"/>
                        </a:rPr>
                        <a:t>2</a:t>
                      </a:r>
                    </a:p>
                  </a:txBody>
                  <a:tcPr marL="68580" marR="68580" marT="34290" marB="3429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10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Handlingsplan följs inte eller återkommande avvikelser/ allvarlig avvikelse</a:t>
                      </a:r>
                    </a:p>
                    <a:p>
                      <a:endParaRPr lang="sv-SE" sz="800" dirty="0">
                        <a:solidFill>
                          <a:srgbClr val="FF02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800" dirty="0">
                          <a:latin typeface="Abel" panose="02000506030000020004"/>
                        </a:rPr>
                        <a:t>Regelbundna möten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Brev till försäljningschef eller motsvarande 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Sanktioner enligt avtal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800" baseline="0" dirty="0">
                        <a:solidFill>
                          <a:srgbClr val="FF02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800" dirty="0">
                          <a:latin typeface="Abel" panose="02000506030000020004"/>
                        </a:rPr>
                        <a:t>Vid behov involvera </a:t>
                      </a:r>
                      <a:br>
                        <a:rPr lang="sv-SE" sz="800" dirty="0">
                          <a:latin typeface="Abel" panose="02000506030000020004"/>
                        </a:rPr>
                      </a:br>
                      <a:r>
                        <a:rPr lang="sv-SE" sz="800" dirty="0">
                          <a:latin typeface="Abel" panose="02000506030000020004"/>
                        </a:rPr>
                        <a:t>kvalitetstekniker</a:t>
                      </a:r>
                      <a:br>
                        <a:rPr lang="sv-SE" sz="800" dirty="0">
                          <a:latin typeface="Abel" panose="02000506030000020004"/>
                        </a:rPr>
                      </a:br>
                      <a:r>
                        <a:rPr lang="sv-SE" sz="800" dirty="0">
                          <a:latin typeface="Abel" panose="02000506030000020004"/>
                        </a:rPr>
                        <a:t>Forum Leverantörsuppföljning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800" baseline="0" dirty="0">
                        <a:gradFill>
                          <a:gsLst>
                            <a:gs pos="0">
                              <a:schemeClr val="accent1">
                                <a:lumMod val="0"/>
                                <a:lumOff val="100000"/>
                              </a:schemeClr>
                            </a:gs>
                            <a:gs pos="74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83000">
                              <a:schemeClr val="accent1">
                                <a:lumMod val="45000"/>
                                <a:lumOff val="55000"/>
                              </a:schemeClr>
                            </a:gs>
                            <a:gs pos="100000">
                              <a:schemeClr val="accent1">
                                <a:lumMod val="30000"/>
                                <a:lumOff val="70000"/>
                              </a:schemeClr>
                            </a:gs>
                          </a:gsLst>
                          <a:lin ang="5400000" scaled="1"/>
                        </a:gra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Leverantören (eskalering till högre</a:t>
                      </a:r>
                      <a:b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</a:b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nivå än kontaktperson)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Avtalsansvarig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Kategoriledare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420">
                <a:tc>
                  <a:txBody>
                    <a:bodyPr/>
                    <a:lstStyle/>
                    <a:p>
                      <a:pPr algn="ctr"/>
                      <a:r>
                        <a:rPr lang="sv-SE" sz="1300" dirty="0">
                          <a:solidFill>
                            <a:schemeClr val="bg1"/>
                          </a:solidFill>
                          <a:latin typeface="Abel" panose="02000506030000020004" pitchFamily="2" charset="0"/>
                        </a:rPr>
                        <a:t>1</a:t>
                      </a:r>
                    </a:p>
                  </a:txBody>
                  <a:tcPr marL="68580" marR="68580" marT="34290" marB="3429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57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Återkommande avvikelser/ allvarlig avvikelse</a:t>
                      </a:r>
                    </a:p>
                    <a:p>
                      <a:endParaRPr lang="sv-SE" sz="800" dirty="0">
                        <a:solidFill>
                          <a:srgbClr val="FF02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800" dirty="0">
                          <a:latin typeface="Abel" panose="02000506030000020004"/>
                        </a:rPr>
                        <a:t>Dialog ökad frekvens 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Faktainsamling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Upprätta Handlingsplan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800" dirty="0">
                          <a:latin typeface="Abel" panose="02000506030000020004"/>
                        </a:rPr>
                        <a:t>Informera Leverantörsansvarig</a:t>
                      </a:r>
                    </a:p>
                    <a:p>
                      <a:r>
                        <a:rPr lang="sv-SE" sz="800" dirty="0">
                          <a:latin typeface="Abel" panose="02000506030000020004"/>
                        </a:rPr>
                        <a:t>Kostnader bokförs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dirty="0">
                          <a:latin typeface="Abel" panose="02000506030000020004"/>
                        </a:rPr>
                        <a:t>Forum Leverantörsuppföljning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Leverantören (kontaktperson)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Beställare/verksamhet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Avtalsansvarig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77">
                <a:tc>
                  <a:txBody>
                    <a:bodyPr/>
                    <a:lstStyle/>
                    <a:p>
                      <a:pPr algn="ctr"/>
                      <a:r>
                        <a:rPr lang="sv-SE" sz="1300" dirty="0">
                          <a:solidFill>
                            <a:schemeClr val="bg1"/>
                          </a:solidFill>
                          <a:latin typeface="Abel" panose="02000506030000020004" pitchFamily="2" charset="0"/>
                        </a:rPr>
                        <a:t>0</a:t>
                      </a:r>
                    </a:p>
                  </a:txBody>
                  <a:tcPr marL="68580" marR="68580" marT="34290" marB="3429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2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Enstaka avvikelser</a:t>
                      </a:r>
                    </a:p>
                    <a:p>
                      <a:endParaRPr lang="sv-SE" sz="800" dirty="0">
                        <a:solidFill>
                          <a:srgbClr val="FF0200"/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sv-SE" sz="800" dirty="0">
                          <a:latin typeface="Abel" panose="02000506030000020004"/>
                        </a:rPr>
                        <a:t>Anmälan/inrapportering</a:t>
                      </a:r>
                    </a:p>
                    <a:p>
                      <a:pPr algn="l"/>
                      <a:r>
                        <a:rPr lang="sv-SE" sz="800" dirty="0">
                          <a:latin typeface="Abel" panose="02000506030000020004"/>
                        </a:rPr>
                        <a:t>Riskbedömning</a:t>
                      </a:r>
                    </a:p>
                    <a:p>
                      <a:pPr algn="l"/>
                      <a:r>
                        <a:rPr lang="sv-SE" sz="800" dirty="0">
                          <a:latin typeface="Abel" panose="02000506030000020004"/>
                        </a:rPr>
                        <a:t>Dialog med leverantör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800" dirty="0">
                          <a:latin typeface="Abel" panose="02000506030000020004"/>
                        </a:rPr>
                        <a:t>Instyrning Bevakningslista</a:t>
                      </a:r>
                      <a:br>
                        <a:rPr lang="sv-SE" sz="800" dirty="0">
                          <a:latin typeface="Abel" panose="02000506030000020004"/>
                        </a:rPr>
                      </a:br>
                      <a:r>
                        <a:rPr lang="sv-SE" sz="800" dirty="0">
                          <a:latin typeface="Abel" panose="02000506030000020004"/>
                        </a:rPr>
                        <a:t>Forum Leverantörsuppföljning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Leverantören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sv-SE" sz="800" kern="1200" dirty="0">
                          <a:solidFill>
                            <a:schemeClr val="dk1"/>
                          </a:solidFill>
                          <a:latin typeface="Abel" panose="02000506030000020004"/>
                          <a:ea typeface="+mn-ea"/>
                          <a:cs typeface="+mn-cs"/>
                        </a:rPr>
                        <a:t>Beställare/verksamhet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ruta 1">
            <a:extLst>
              <a:ext uri="{FF2B5EF4-FFF2-40B4-BE49-F238E27FC236}">
                <a16:creationId xmlns:a16="http://schemas.microsoft.com/office/drawing/2014/main" id="{11716F79-56C2-B063-0625-358CFC8BB713}"/>
              </a:ext>
            </a:extLst>
          </p:cNvPr>
          <p:cNvSpPr txBox="1"/>
          <p:nvPr/>
        </p:nvSpPr>
        <p:spPr>
          <a:xfrm>
            <a:off x="260497" y="4508700"/>
            <a:ext cx="7502626" cy="52091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675" spc="225" dirty="0">
                <a:solidFill>
                  <a:srgbClr val="000000">
                    <a:lumMod val="75000"/>
                    <a:lumOff val="25000"/>
                  </a:srgbClr>
                </a:solidFill>
                <a:latin typeface="News Gothic Std" panose="020B0506020203020204" pitchFamily="34" charset="0"/>
                <a:ea typeface="ヒラギノ角ゴ Pro W3" charset="-128"/>
              </a:rPr>
              <a:t>HÄNDELSE</a:t>
            </a:r>
            <a:r>
              <a:rPr lang="sv-SE" sz="675" dirty="0">
                <a:solidFill>
                  <a:srgbClr val="000000">
                    <a:lumMod val="75000"/>
                    <a:lumOff val="25000"/>
                  </a:srgbClr>
                </a:solidFill>
                <a:latin typeface="News Gothic Std" panose="020B0506020203020204" pitchFamily="34" charset="0"/>
                <a:ea typeface="ヒラギノ角ゴ Pro W3" charset="-128"/>
              </a:rPr>
              <a:t>  Avvikelse eller identifierad risk som leder till, eller skulle kunna leda till, en händelse med negativ effekt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675" spc="225" dirty="0">
                <a:solidFill>
                  <a:srgbClr val="000000">
                    <a:lumMod val="75000"/>
                    <a:lumOff val="25000"/>
                  </a:srgbClr>
                </a:solidFill>
                <a:latin typeface="News Gothic Std" panose="020B0506020203020204" pitchFamily="34" charset="0"/>
                <a:ea typeface="ヒラギノ角ゴ Pro W3" charset="-128"/>
              </a:rPr>
              <a:t>REGIONSGEMENSAMMA AKTIVITETER </a:t>
            </a:r>
            <a:r>
              <a:rPr lang="sv-SE" sz="675" dirty="0">
                <a:solidFill>
                  <a:srgbClr val="000000">
                    <a:lumMod val="75000"/>
                    <a:lumOff val="25000"/>
                  </a:srgbClr>
                </a:solidFill>
                <a:latin typeface="News Gothic Std" panose="020B0506020203020204" pitchFamily="34" charset="0"/>
                <a:ea typeface="ヒラギノ角ゴ Pro W3" charset="-128"/>
              </a:rPr>
              <a:t>Gemensamma aktiviteter som genomförs av de regioner som använder sig av regionernas gemensamma eskaleringstrappa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675" spc="225" dirty="0">
                <a:solidFill>
                  <a:srgbClr val="000000">
                    <a:lumMod val="75000"/>
                    <a:lumOff val="25000"/>
                  </a:srgbClr>
                </a:solidFill>
                <a:latin typeface="News Gothic Std" panose="020B0506020203020204" pitchFamily="34" charset="0"/>
                <a:ea typeface="ヒラギノ角ゴ Pro W3" charset="-128"/>
              </a:rPr>
              <a:t>REGIONALA AKTIVITETER </a:t>
            </a:r>
            <a:r>
              <a:rPr lang="sv-SE" sz="675" dirty="0">
                <a:solidFill>
                  <a:srgbClr val="000000">
                    <a:lumMod val="75000"/>
                    <a:lumOff val="25000"/>
                  </a:srgbClr>
                </a:solidFill>
                <a:latin typeface="News Gothic Std" panose="020B0506020203020204" pitchFamily="34" charset="0"/>
                <a:ea typeface="ヒラギノ角ゴ Pro W3" charset="-128"/>
              </a:rPr>
              <a:t>Aktiviteter på regional nivå, aktiviteter utifrån respektive regions struktur för hantering av leverantörsrelaterade avvikelser anges här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680" spc="225" dirty="0">
                <a:solidFill>
                  <a:srgbClr val="000000">
                    <a:lumMod val="75000"/>
                    <a:lumOff val="25000"/>
                  </a:srgbClr>
                </a:solidFill>
                <a:latin typeface="News Gothic Std" panose="020B0506020203020204" pitchFamily="34" charset="0"/>
                <a:ea typeface="ヒラギノ角ゴ Pro W3" charset="-128"/>
              </a:rPr>
              <a:t>REGIONSSPECIFIKA AKTIVITETER </a:t>
            </a:r>
            <a:r>
              <a:rPr lang="sv-SE" sz="680" dirty="0">
                <a:solidFill>
                  <a:srgbClr val="000000">
                    <a:lumMod val="75000"/>
                    <a:lumOff val="25000"/>
                  </a:srgbClr>
                </a:solidFill>
                <a:latin typeface="News Gothic Std" panose="020B0506020203020204" pitchFamily="34" charset="0"/>
                <a:ea typeface="ヒラギノ角ゴ Pro W3" charset="-128"/>
              </a:rPr>
              <a:t>Specifika åtgärder som varje enskild region kan vidta efter egna möjligheter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680" spc="225" dirty="0">
                <a:solidFill>
                  <a:srgbClr val="000000">
                    <a:lumMod val="75000"/>
                    <a:lumOff val="25000"/>
                  </a:srgbClr>
                </a:solidFill>
                <a:latin typeface="News Gothic Std" panose="020B0506020203020204" pitchFamily="34" charset="0"/>
                <a:ea typeface="ヒラギノ角ゴ Pro W3" charset="-128"/>
              </a:rPr>
              <a:t>DIALOGPARTER</a:t>
            </a:r>
            <a:r>
              <a:rPr lang="sv-SE" sz="680" dirty="0">
                <a:solidFill>
                  <a:srgbClr val="000000">
                    <a:lumMod val="75000"/>
                    <a:lumOff val="25000"/>
                  </a:srgbClr>
                </a:solidFill>
                <a:latin typeface="News Gothic Std" panose="020B0506020203020204" pitchFamily="34" charset="0"/>
                <a:ea typeface="ヒラギノ角ゴ Pro W3" charset="-128"/>
              </a:rPr>
              <a:t>  De funktioner som hanterar avvikelse/uppföljning</a:t>
            </a:r>
            <a:endParaRPr lang="sv-SE" sz="675" dirty="0">
              <a:solidFill>
                <a:srgbClr val="000000">
                  <a:lumMod val="75000"/>
                  <a:lumOff val="25000"/>
                </a:srgbClr>
              </a:solidFill>
              <a:latin typeface="News Gothic Std" panose="020B050602020302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580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4">
            <a:extLst>
              <a:ext uri="{FF2B5EF4-FFF2-40B4-BE49-F238E27FC236}">
                <a16:creationId xmlns:a16="http://schemas.microsoft.com/office/drawing/2014/main" id="{E9B0EB08-3AD9-52E7-247A-B63DA63C1E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432820"/>
              </p:ext>
            </p:extLst>
          </p:nvPr>
        </p:nvGraphicFramePr>
        <p:xfrm>
          <a:off x="359532" y="1221600"/>
          <a:ext cx="7560840" cy="355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28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2320">
                <a:tc>
                  <a:txBody>
                    <a:bodyPr/>
                    <a:lstStyle/>
                    <a:p>
                      <a:pPr algn="ctr"/>
                      <a:endParaRPr lang="sv-SE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68580" marR="68580" marT="34290" marB="34290" anchor="ctr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937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900" b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VAD</a:t>
                      </a:r>
                      <a:r>
                        <a:rPr lang="sv-SE" sz="900" b="0" spc="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 ÄR EN ESKALERINGSTRAPPA?</a:t>
                      </a:r>
                      <a:endParaRPr lang="sv-SE" sz="900" b="0" spc="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sv-SE" sz="9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Eskaleringstrappan är ett arbetssätt för att hantera och följa upp avvikelser från leverantör på ett strukturerat och transparent sätt. 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0960">
                <a:tc>
                  <a:txBody>
                    <a:bodyPr/>
                    <a:lstStyle/>
                    <a:p>
                      <a:pPr algn="ctr"/>
                      <a:endParaRPr lang="sv-SE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68580" marR="68580" marT="35100" marB="3429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937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900" b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VAD ÄR SYFTET MED EN</a:t>
                      </a:r>
                      <a:r>
                        <a:rPr lang="sv-SE" sz="900" b="0" spc="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 ESKALERINGSTRAPPA?</a:t>
                      </a:r>
                      <a:endParaRPr lang="sv-SE" sz="900" b="0" spc="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sv-SE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Syftet är att i ett tidigt skede identifiera potentiella avvikelser och gemensamt lösa dem innan de orsakar störningar i våra verksamheter eller påverkar vår affärsrelation.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9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sv-SE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Genom att tydliggöra stegen är </a:t>
                      </a:r>
                      <a:r>
                        <a:rPr lang="sv-SE" sz="9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regionernas vision </a:t>
                      </a:r>
                      <a:r>
                        <a:rPr lang="sv-SE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att göra hanteringen av avvikelser transparent, förutsebar och likabehandlande och på så vis förbättra kommunikationen mellan leverantör och region.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480">
                <a:tc>
                  <a:txBody>
                    <a:bodyPr/>
                    <a:lstStyle/>
                    <a:p>
                      <a:pPr algn="ctr"/>
                      <a:endParaRPr lang="sv-SE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68580" marR="68580" marT="34290" marB="3429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937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900" b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HUR KAN JAG SOM LEVERANTÖR</a:t>
                      </a:r>
                      <a:r>
                        <a:rPr lang="sv-SE" sz="900" b="0" spc="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 PÅVERKA MIN NIVÅ I ESKALERINGSTRAPPAN?</a:t>
                      </a:r>
                      <a:endParaRPr lang="sv-SE" sz="900" b="0" spc="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sv-SE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Genom att alltid säkerställa en tydlig och transparent kommunikation med er kund, säkerställer vi gemensamt arbetet för att nå målet om en fungerande leverans och en god affärsrelation.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42440">
                <a:tc>
                  <a:txBody>
                    <a:bodyPr/>
                    <a:lstStyle/>
                    <a:p>
                      <a:pPr algn="ctr"/>
                      <a:endParaRPr lang="sv-SE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68580" marR="68580" marT="34290" marB="3429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D937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900" b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HUR FÖRHÅLLER</a:t>
                      </a:r>
                      <a:r>
                        <a:rPr lang="sv-SE" sz="900" b="0" spc="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 SIG ESKALERINGSTRAPPAN</a:t>
                      </a:r>
                    </a:p>
                    <a:p>
                      <a:r>
                        <a:rPr lang="sv-SE" sz="900" b="0" spc="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TILL LOU?</a:t>
                      </a:r>
                      <a:endParaRPr lang="sv-SE" sz="900" b="0" spc="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sv-SE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LOU innehåller möjlighet att utesluta leverantör som misskött tidigare kontrakt i enlighet med 13 kap. 3 §, punkt 1 och punkt 5.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sv-SE" sz="9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sv-SE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En upphandlande myndighet får utesluta en leverantör från att delta i en upphandling om;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1. Myndigheten kan visa att leverantören har åsidosatt tillämpliga miljö, social- eller arbetsrättsliga skyldigheter.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sv-SE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5. Leverantören har visat allvarliga eller ihållande brister i fullgörandet av något väsentligt krav i ett tidigare kontrakt enligt denna lag och detta har medfört att det tidigare kontraktet har sagt upp i förtid eller lett till skadestånd eller jämförbara påföljder.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320">
                <a:tc>
                  <a:txBody>
                    <a:bodyPr/>
                    <a:lstStyle/>
                    <a:p>
                      <a:pPr algn="ctr"/>
                      <a:endParaRPr lang="sv-SE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68580" marR="68580" marT="34290" marB="34290"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3D937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sz="900" b="0" spc="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VAD ÄR VÄGEN TILLBAKA?</a:t>
                      </a: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sv-SE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Rutinen för avvikelser är ett strukturerat arbetssätt, där vi gemensamt</a:t>
                      </a:r>
                      <a:r>
                        <a:rPr lang="sv-SE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 </a:t>
                      </a:r>
                      <a:r>
                        <a:rPr lang="sv-SE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arbetar för att komma tillbaka till en hållbar affärsrelation,</a:t>
                      </a:r>
                      <a:r>
                        <a:rPr lang="sv-SE" sz="9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News Gothic Std" panose="020B0506020203020204" pitchFamily="34" charset="0"/>
                        </a:rPr>
                        <a:t> där allt löper på enligt överenskommet avtal.</a:t>
                      </a:r>
                      <a:endParaRPr lang="sv-SE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News Gothic Std" panose="020B0506020203020204" pitchFamily="34" charset="0"/>
                      </a:endParaRPr>
                    </a:p>
                  </a:txBody>
                  <a:tcPr marL="54000" marR="54000" marT="54000" marB="54000" anchor="ctr">
                    <a:lnT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C9378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ubrik 1">
            <a:extLst>
              <a:ext uri="{FF2B5EF4-FFF2-40B4-BE49-F238E27FC236}">
                <a16:creationId xmlns:a16="http://schemas.microsoft.com/office/drawing/2014/main" id="{322251A5-DA9B-CC7E-1150-22F9271FE3FB}"/>
              </a:ext>
            </a:extLst>
          </p:cNvPr>
          <p:cNvSpPr txBox="1">
            <a:spLocks/>
          </p:cNvSpPr>
          <p:nvPr/>
        </p:nvSpPr>
        <p:spPr>
          <a:xfrm>
            <a:off x="359532" y="843558"/>
            <a:ext cx="7722858" cy="270030"/>
          </a:xfrm>
          <a:prstGeom prst="rect">
            <a:avLst/>
          </a:prstGeom>
          <a:effectLst/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charset="0"/>
                <a:ea typeface="ヒラギノ角ゴ Pro W3" pitchFamily="1" charset="-128"/>
                <a:cs typeface="ヒラギノ角ゴ Pro W3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charset="0"/>
                <a:ea typeface="ヒラギノ角ゴ Pro W3" pitchFamily="1" charset="-128"/>
                <a:cs typeface="ヒラギノ角ゴ Pro W3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charset="0"/>
                <a:ea typeface="ヒラギノ角ゴ Pro W3" pitchFamily="1" charset="-128"/>
                <a:cs typeface="ヒラギノ角ゴ Pro W3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charset="0"/>
                <a:ea typeface="ヒラギノ角ゴ Pro W3" pitchFamily="1" charset="-128"/>
                <a:cs typeface="ヒラギノ角ゴ Pro W3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Arial" charset="0"/>
                <a:ea typeface="ヒラギノ角ゴ Pro W3" pitchFamily="1" charset="-128"/>
              </a:defRPr>
            </a:lvl9pPr>
          </a:lstStyle>
          <a:p>
            <a:r>
              <a:rPr lang="sv-SE" sz="1400" b="0" kern="0" spc="225" dirty="0">
                <a:solidFill>
                  <a:srgbClr val="000000">
                    <a:lumMod val="75000"/>
                    <a:lumOff val="25000"/>
                  </a:srgbClr>
                </a:solidFill>
                <a:latin typeface="News Gothic Std" panose="020B0506020203020204" pitchFamily="34" charset="0"/>
                <a:ea typeface="ヒラギノ角ゴ Pro W3"/>
              </a:rPr>
              <a:t>FRÅGOR OCH SVAR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AD57360B-8D3C-9DF9-9C9D-A18DD7E4D38D}"/>
              </a:ext>
            </a:extLst>
          </p:cNvPr>
          <p:cNvSpPr txBox="1">
            <a:spLocks/>
          </p:cNvSpPr>
          <p:nvPr/>
        </p:nvSpPr>
        <p:spPr>
          <a:xfrm>
            <a:off x="359532" y="319287"/>
            <a:ext cx="6947731" cy="524271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2200" dirty="0"/>
              <a:t>Regionernas Gemensamma Eskaleringstrappa</a:t>
            </a:r>
          </a:p>
        </p:txBody>
      </p:sp>
    </p:spTree>
    <p:extLst>
      <p:ext uri="{BB962C8B-B14F-4D97-AF65-F5344CB8AC3E}">
        <p14:creationId xmlns:p14="http://schemas.microsoft.com/office/powerpoint/2010/main" val="2132953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CB55-34FA-4178-B659-897991E99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50" y="1695281"/>
            <a:ext cx="7505700" cy="1210734"/>
          </a:xfrm>
        </p:spPr>
        <p:txBody>
          <a:bodyPr/>
          <a:lstStyle/>
          <a:p>
            <a:r>
              <a:rPr lang="sv-SE" sz="2200" dirty="0"/>
              <a:t>Regionernas Gemensamma Eskaleringstrappa</a:t>
            </a:r>
            <a:br>
              <a:rPr lang="sv-SE" sz="2400" dirty="0"/>
            </a:br>
            <a:endParaRPr lang="sv-SE" sz="2400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E4BCF9C-F673-4AA1-85BA-85CFC3D1A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9151" y="2815800"/>
            <a:ext cx="7518200" cy="431812"/>
          </a:xfrm>
        </p:spPr>
        <p:txBody>
          <a:bodyPr/>
          <a:lstStyle/>
          <a:p>
            <a:r>
              <a:rPr lang="sv-SE" sz="2800" b="1" dirty="0"/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196460700"/>
      </p:ext>
    </p:extLst>
  </p:cSld>
  <p:clrMapOvr>
    <a:masterClrMapping/>
  </p:clrMapOvr>
</p:sld>
</file>

<file path=ppt/theme/theme1.xml><?xml version="1.0" encoding="utf-8"?>
<a:theme xmlns:a="http://schemas.openxmlformats.org/drawingml/2006/main" name="VGR">
  <a:themeElements>
    <a:clrScheme name="VGR_Grunden_Färg">
      <a:dk1>
        <a:sysClr val="windowText" lastClr="000000"/>
      </a:dk1>
      <a:lt1>
        <a:sysClr val="window" lastClr="FFFFFF"/>
      </a:lt1>
      <a:dk2>
        <a:srgbClr val="000000"/>
      </a:dk2>
      <a:lt2>
        <a:srgbClr val="E7E1DF"/>
      </a:lt2>
      <a:accent1>
        <a:srgbClr val="37474F"/>
      </a:accent1>
      <a:accent2>
        <a:srgbClr val="9575CD"/>
      </a:accent2>
      <a:accent3>
        <a:srgbClr val="A1887F"/>
      </a:accent3>
      <a:accent4>
        <a:srgbClr val="1A9FB3"/>
      </a:accent4>
      <a:accent5>
        <a:srgbClr val="ED5F8C"/>
      </a:accent5>
      <a:accent6>
        <a:srgbClr val="43A447"/>
      </a:accent6>
      <a:hlink>
        <a:srgbClr val="1A9FB3"/>
      </a:hlink>
      <a:folHlink>
        <a:srgbClr val="919191"/>
      </a:folHlink>
    </a:clrScheme>
    <a:fontScheme name="VGR Typsnit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custClrLst>
    <a:custClr>
      <a:srgbClr val="FFC107"/>
    </a:custClr>
    <a:custClr>
      <a:srgbClr val="CCDB49"/>
    </a:custClr>
    <a:custClr>
      <a:srgbClr val="FD5930"/>
    </a:custClr>
    <a:custClr>
      <a:srgbClr val="FFECB3"/>
    </a:custClr>
    <a:custClr>
      <a:srgbClr val="F7BBD0"/>
    </a:custClr>
    <a:custClr>
      <a:srgbClr val="D1C4E9"/>
    </a:custClr>
    <a:custClr>
      <a:srgbClr val="EFF4C6"/>
    </a:custClr>
    <a:custClr>
      <a:srgbClr val="C0EEC2"/>
    </a:custClr>
    <a:custClr>
      <a:srgbClr val="FECCBF"/>
    </a:custClr>
    <a:custClr>
      <a:srgbClr val="B3EBF2"/>
    </a:custClr>
    <a:custClr>
      <a:srgbClr val="E7E1DF"/>
    </a:custClr>
  </a:custClrLst>
  <a:extLst>
    <a:ext uri="{05A4C25C-085E-4340-85A3-A5531E510DB2}">
      <thm15:themeFamily xmlns:thm15="http://schemas.microsoft.com/office/thememl/2012/main" name="PPT-Presentation Grunden.potx" id="{635DE0E7-75C3-4F78-9909-AD53AE1B2CF9}" vid="{720A7FF2-73C2-43F4-B394-02621CE97AC3}"/>
    </a:ext>
  </a:extLst>
</a:theme>
</file>

<file path=ppt/theme/theme2.xml><?xml version="1.0" encoding="utf-8"?>
<a:theme xmlns:a="http://schemas.openxmlformats.org/drawingml/2006/main" name="Region Skåne">
  <a:themeElements>
    <a:clrScheme name="Region Skån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5E96A8"/>
      </a:accent1>
      <a:accent2>
        <a:srgbClr val="61B9BD"/>
      </a:accent2>
      <a:accent3>
        <a:srgbClr val="3D9378"/>
      </a:accent3>
      <a:accent4>
        <a:srgbClr val="C4B79F"/>
      </a:accent4>
      <a:accent5>
        <a:srgbClr val="FFFFFF"/>
      </a:accent5>
      <a:accent6>
        <a:srgbClr val="FFFFFF"/>
      </a:accent6>
      <a:hlink>
        <a:srgbClr val="00B0F0"/>
      </a:hlink>
      <a:folHlink>
        <a:srgbClr val="D1FF47"/>
      </a:folHlink>
    </a:clrScheme>
    <a:fontScheme name="Tom presentation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1" charset="-128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RS powerpointmall kom 191010.pptm" id="{F1B70145-B668-4368-9F41-4A4A9620C66A}" vid="{3CC66F24-8697-41FD-8112-D3431638CB9C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VGR_vit_blue</Template>
  <TotalTime>34535</TotalTime>
  <Words>1068</Words>
  <Application>Microsoft Office PowerPoint</Application>
  <PresentationFormat>Bildspel på skärmen (16:9)</PresentationFormat>
  <Paragraphs>198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6</vt:i4>
      </vt:variant>
    </vt:vector>
  </HeadingPairs>
  <TitlesOfParts>
    <vt:vector size="14" baseType="lpstr">
      <vt:lpstr>Abel</vt:lpstr>
      <vt:lpstr>-apple-system</vt:lpstr>
      <vt:lpstr>Arial</vt:lpstr>
      <vt:lpstr>Calibri</vt:lpstr>
      <vt:lpstr>News Gothic Std</vt:lpstr>
      <vt:lpstr>Verdana</vt:lpstr>
      <vt:lpstr>VGR</vt:lpstr>
      <vt:lpstr>Region Skåne</vt:lpstr>
      <vt:lpstr>Regionernas Gemensamma Eskaleringstrappa </vt:lpstr>
      <vt:lpstr>PowerPoint-presentation</vt:lpstr>
      <vt:lpstr>PowerPoint-presentation</vt:lpstr>
      <vt:lpstr>PowerPoint-presentation</vt:lpstr>
      <vt:lpstr>PowerPoint-presentation</vt:lpstr>
      <vt:lpstr>Regionernas Gemensamma Eskaleringstrappa </vt:lpstr>
    </vt:vector>
  </TitlesOfParts>
  <Company>Västra Götalandsregionen</Company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Regionernas Gemensamma Eskaleringstrappa Extern v2025 VGR</dc:title>
  <dc:creator>Carl Tengroth</dc:creator>
  <keywords/>
  <lastModifiedBy>Anders Lindberg</lastModifiedBy>
  <revision>45</revision>
  <dcterms:created xsi:type="dcterms:W3CDTF">2016-06-20T08:15:13.0000000Z</dcterms:created>
  <dcterms:modified xsi:type="dcterms:W3CDTF">2025-01-29T13:21:27.0000000Z</dcterms:modified>
</coreProperties>
</file>