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5"/>
    <p:sldMasterId id="2147483744" r:id="rId6"/>
    <p:sldMasterId id="2147483755" r:id="rId7"/>
  </p:sldMasterIdLst>
  <p:notesMasterIdLst>
    <p:notesMasterId r:id="rId27"/>
  </p:notesMasterIdLst>
  <p:handoutMasterIdLst>
    <p:handoutMasterId r:id="rId28"/>
  </p:handoutMasterIdLst>
  <p:sldIdLst>
    <p:sldId id="6317" r:id="rId8"/>
    <p:sldId id="6382" r:id="rId9"/>
    <p:sldId id="6385" r:id="rId10"/>
    <p:sldId id="2361" r:id="rId11"/>
    <p:sldId id="6386" r:id="rId12"/>
    <p:sldId id="6529" r:id="rId13"/>
    <p:sldId id="2356" r:id="rId14"/>
    <p:sldId id="6530" r:id="rId15"/>
    <p:sldId id="6534" r:id="rId16"/>
    <p:sldId id="6535" r:id="rId17"/>
    <p:sldId id="6392" r:id="rId18"/>
    <p:sldId id="6393" r:id="rId19"/>
    <p:sldId id="6538" r:id="rId20"/>
    <p:sldId id="1760" r:id="rId21"/>
    <p:sldId id="6394" r:id="rId22"/>
    <p:sldId id="2354" r:id="rId23"/>
    <p:sldId id="6536" r:id="rId24"/>
    <p:sldId id="6539" r:id="rId25"/>
    <p:sldId id="1324" r:id="rId26"/>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B66655-8CC4-3D27-EE9D-A2B46C9895C4}" name="Susanna Petrén" initials="SP" userId="S::suspe23@vgregion.se::14d38a93-3519-472a-a304-2b714ad01e76"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906"/>
    <a:srgbClr val="DEF2FD"/>
    <a:srgbClr val="E1F3FD"/>
    <a:srgbClr val="E1F3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60" autoAdjust="0"/>
    <p:restoredTop sz="62821" autoAdjust="0"/>
  </p:normalViewPr>
  <p:slideViewPr>
    <p:cSldViewPr snapToGrid="0">
      <p:cViewPr varScale="1">
        <p:scale>
          <a:sx n="47" d="100"/>
          <a:sy n="47" d="100"/>
        </p:scale>
        <p:origin x="52" y="60"/>
      </p:cViewPr>
      <p:guideLst>
        <p:guide orient="horz" pos="1620"/>
        <p:guide pos="2880"/>
        <p:guide orient="horz" pos="1595"/>
        <p:guide pos="3661"/>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4000"/>
    </p:cViewPr>
  </p:sorter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1.xml" Id="rId8" /><Relationship Type="http://schemas.openxmlformats.org/officeDocument/2006/relationships/slide" Target="slides/slide6.xml" Id="rId13" /><Relationship Type="http://schemas.openxmlformats.org/officeDocument/2006/relationships/slide" Target="slides/slide11.xml" Id="rId18" /><Relationship Type="http://schemas.openxmlformats.org/officeDocument/2006/relationships/slide" Target="slides/slide19.xml" Id="rId26" /><Relationship Type="http://schemas.openxmlformats.org/officeDocument/2006/relationships/slide" Target="slides/slide14.xml" Id="rId21" /><Relationship Type="http://schemas.microsoft.com/office/2018/10/relationships/authors" Target="authors.xml" Id="rId34" /><Relationship Type="http://schemas.openxmlformats.org/officeDocument/2006/relationships/slideMaster" Target="slideMasters/slideMaster3.xml" Id="rId7" /><Relationship Type="http://schemas.openxmlformats.org/officeDocument/2006/relationships/slide" Target="slides/slide5.xml" Id="rId12" /><Relationship Type="http://schemas.openxmlformats.org/officeDocument/2006/relationships/slide" Target="slides/slide10.xml" Id="rId17" /><Relationship Type="http://schemas.openxmlformats.org/officeDocument/2006/relationships/slide" Target="slides/slide18.xml" Id="rId25" /><Relationship Type="http://schemas.microsoft.com/office/2016/11/relationships/changesInfo" Target="changesInfos/changesInfo1.xml" Id="rId33" /><Relationship Type="http://schemas.openxmlformats.org/officeDocument/2006/relationships/slide" Target="slides/slide9.xml" Id="rId16" /><Relationship Type="http://schemas.openxmlformats.org/officeDocument/2006/relationships/slide" Target="slides/slide13.xml" Id="rId20" /><Relationship Type="http://schemas.openxmlformats.org/officeDocument/2006/relationships/presProps" Target="presProps.xml" Id="rId29" /><Relationship Type="http://schemas.openxmlformats.org/officeDocument/2006/relationships/slideMaster" Target="slideMasters/slideMaster2.xml" Id="rId6" /><Relationship Type="http://schemas.openxmlformats.org/officeDocument/2006/relationships/slide" Target="slides/slide4.xml" Id="rId11" /><Relationship Type="http://schemas.openxmlformats.org/officeDocument/2006/relationships/slide" Target="slides/slide17.xml" Id="rId24" /><Relationship Type="http://schemas.openxmlformats.org/officeDocument/2006/relationships/tableStyles" Target="tableStyles.xml" Id="rId32" /><Relationship Type="http://schemas.openxmlformats.org/officeDocument/2006/relationships/slideMaster" Target="slideMasters/slideMaster1.xml" Id="rId5" /><Relationship Type="http://schemas.openxmlformats.org/officeDocument/2006/relationships/slide" Target="slides/slide8.xml" Id="rId15" /><Relationship Type="http://schemas.openxmlformats.org/officeDocument/2006/relationships/slide" Target="slides/slide16.xml" Id="rId23" /><Relationship Type="http://schemas.openxmlformats.org/officeDocument/2006/relationships/handoutMaster" Target="handoutMasters/handoutMaster1.xml" Id="rId28" /><Relationship Type="http://schemas.openxmlformats.org/officeDocument/2006/relationships/slide" Target="slides/slide3.xml" Id="rId10" /><Relationship Type="http://schemas.openxmlformats.org/officeDocument/2006/relationships/slide" Target="slides/slide12.xml" Id="rId19" /><Relationship Type="http://schemas.openxmlformats.org/officeDocument/2006/relationships/theme" Target="theme/theme1.xml" Id="rId31" /><Relationship Type="http://schemas.openxmlformats.org/officeDocument/2006/relationships/slide" Target="slides/slide2.xml" Id="rId9" /><Relationship Type="http://schemas.openxmlformats.org/officeDocument/2006/relationships/slide" Target="slides/slide7.xml" Id="rId14" /><Relationship Type="http://schemas.openxmlformats.org/officeDocument/2006/relationships/slide" Target="slides/slide15.xml" Id="rId22" /><Relationship Type="http://schemas.openxmlformats.org/officeDocument/2006/relationships/notesMaster" Target="notesMasters/notesMaster1.xml" Id="rId27" /><Relationship Type="http://schemas.openxmlformats.org/officeDocument/2006/relationships/viewProps" Target="viewProps.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Hess-Wargbaner" userId="e2d3e8a9-af92-45f3-9168-0cf674309a97" providerId="ADAL" clId="{86CC0F98-823F-4A17-9EEE-CB74E5A3AEBD}"/>
    <pc:docChg chg="modSld">
      <pc:chgData name="Maria Hess-Wargbaner" userId="e2d3e8a9-af92-45f3-9168-0cf674309a97" providerId="ADAL" clId="{86CC0F98-823F-4A17-9EEE-CB74E5A3AEBD}" dt="2025-03-14T17:46:27.441" v="22" actId="20577"/>
      <pc:docMkLst>
        <pc:docMk/>
      </pc:docMkLst>
      <pc:sldChg chg="modSp mod modNotesTx">
        <pc:chgData name="Maria Hess-Wargbaner" userId="e2d3e8a9-af92-45f3-9168-0cf674309a97" providerId="ADAL" clId="{86CC0F98-823F-4A17-9EEE-CB74E5A3AEBD}" dt="2025-03-14T17:45:52.865" v="11" actId="20577"/>
        <pc:sldMkLst>
          <pc:docMk/>
          <pc:sldMk cId="572559083" sldId="6317"/>
        </pc:sldMkLst>
        <pc:spChg chg="mod">
          <ac:chgData name="Maria Hess-Wargbaner" userId="e2d3e8a9-af92-45f3-9168-0cf674309a97" providerId="ADAL" clId="{86CC0F98-823F-4A17-9EEE-CB74E5A3AEBD}" dt="2025-03-14T17:45:44.412" v="5" actId="20577"/>
          <ac:spMkLst>
            <pc:docMk/>
            <pc:sldMk cId="572559083" sldId="6317"/>
            <ac:spMk id="6" creationId="{D25F6333-9DDC-D2C3-A515-CC786077982D}"/>
          </ac:spMkLst>
        </pc:spChg>
      </pc:sldChg>
      <pc:sldChg chg="modNotesTx">
        <pc:chgData name="Maria Hess-Wargbaner" userId="e2d3e8a9-af92-45f3-9168-0cf674309a97" providerId="ADAL" clId="{86CC0F98-823F-4A17-9EEE-CB74E5A3AEBD}" dt="2025-03-14T17:46:27.441" v="22" actId="20577"/>
        <pc:sldMkLst>
          <pc:docMk/>
          <pc:sldMk cId="785340886" sldId="653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111AA7-EB8D-4388-B8EB-AAA7B379856C}"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sv-SE"/>
        </a:p>
      </dgm:t>
    </dgm:pt>
    <dgm:pt modelId="{FA233D2B-ADD0-40E4-AA4E-8867DA27C5B9}">
      <dgm:prSet phldrT="[Text]" custT="1"/>
      <dgm:spPr>
        <a:solidFill>
          <a:schemeClr val="accent1">
            <a:lumMod val="20000"/>
            <a:lumOff val="80000"/>
          </a:schemeClr>
        </a:solidFill>
      </dgm:spPr>
      <dgm:t>
        <a:bodyPr/>
        <a:lstStyle/>
        <a:p>
          <a:r>
            <a:rPr lang="sv-SE" sz="2400" b="0" dirty="0">
              <a:solidFill>
                <a:schemeClr val="tx2"/>
              </a:solidFill>
            </a:rPr>
            <a:t>Akut cystit hos kvinnor utan behandling</a:t>
          </a:r>
        </a:p>
      </dgm:t>
    </dgm:pt>
    <dgm:pt modelId="{7E97E6BA-9C69-4D88-B38A-621D0929AA75}" type="parTrans" cxnId="{1F6A42B0-D93F-451F-8DF9-65D6306B4110}">
      <dgm:prSet/>
      <dgm:spPr/>
      <dgm:t>
        <a:bodyPr/>
        <a:lstStyle/>
        <a:p>
          <a:endParaRPr lang="sv-SE"/>
        </a:p>
      </dgm:t>
    </dgm:pt>
    <dgm:pt modelId="{F10C3A77-D35D-4E6C-AF8C-D4B20DFDC8BF}" type="sibTrans" cxnId="{1F6A42B0-D93F-451F-8DF9-65D6306B4110}">
      <dgm:prSet/>
      <dgm:spPr/>
      <dgm:t>
        <a:bodyPr/>
        <a:lstStyle/>
        <a:p>
          <a:endParaRPr lang="sv-SE"/>
        </a:p>
      </dgm:t>
    </dgm:pt>
    <dgm:pt modelId="{7D4D8116-0810-4262-A9F4-AB605F4100C9}">
      <dgm:prSet phldrT="[Text]" custT="1"/>
      <dgm:spPr/>
      <dgm:t>
        <a:bodyPr/>
        <a:lstStyle/>
        <a:p>
          <a:r>
            <a:rPr lang="sv-SE" sz="2000"/>
            <a:t>30% självläker på en vecka </a:t>
          </a:r>
        </a:p>
      </dgm:t>
    </dgm:pt>
    <dgm:pt modelId="{802F6F66-67A9-415F-8D2E-29AC1833FF14}" type="parTrans" cxnId="{6407354D-4D51-4036-90BF-CB48E5F64BD4}">
      <dgm:prSet/>
      <dgm:spPr/>
      <dgm:t>
        <a:bodyPr/>
        <a:lstStyle/>
        <a:p>
          <a:endParaRPr lang="sv-SE"/>
        </a:p>
      </dgm:t>
    </dgm:pt>
    <dgm:pt modelId="{CC9E1626-6134-4084-AC1D-38C5680A99A2}" type="sibTrans" cxnId="{6407354D-4D51-4036-90BF-CB48E5F64BD4}">
      <dgm:prSet/>
      <dgm:spPr/>
      <dgm:t>
        <a:bodyPr/>
        <a:lstStyle/>
        <a:p>
          <a:endParaRPr lang="sv-SE"/>
        </a:p>
      </dgm:t>
    </dgm:pt>
    <dgm:pt modelId="{7E165765-38DC-4A48-B755-024F6455B213}">
      <dgm:prSet phldrT="[Text]"/>
      <dgm:spPr>
        <a:solidFill>
          <a:schemeClr val="accent1">
            <a:lumMod val="20000"/>
            <a:lumOff val="80000"/>
          </a:schemeClr>
        </a:solidFill>
      </dgm:spPr>
      <dgm:t>
        <a:bodyPr/>
        <a:lstStyle/>
        <a:p>
          <a:endParaRPr lang="sv-SE"/>
        </a:p>
      </dgm:t>
    </dgm:pt>
    <dgm:pt modelId="{6E41060A-C3DD-4CEC-9B00-E00E55AB83F2}" type="parTrans" cxnId="{E21AD244-A417-44CE-BA62-A15BF8B9C506}">
      <dgm:prSet/>
      <dgm:spPr/>
      <dgm:t>
        <a:bodyPr/>
        <a:lstStyle/>
        <a:p>
          <a:endParaRPr lang="sv-SE"/>
        </a:p>
      </dgm:t>
    </dgm:pt>
    <dgm:pt modelId="{6F9587A5-05EF-4029-9E5F-D2DCB2CBD405}" type="sibTrans" cxnId="{E21AD244-A417-44CE-BA62-A15BF8B9C506}">
      <dgm:prSet/>
      <dgm:spPr/>
      <dgm:t>
        <a:bodyPr/>
        <a:lstStyle/>
        <a:p>
          <a:endParaRPr lang="sv-SE"/>
        </a:p>
      </dgm:t>
    </dgm:pt>
    <dgm:pt modelId="{AE07EE71-1831-40A6-A671-87905898EF9E}">
      <dgm:prSet phldrT="[Text]"/>
      <dgm:spPr/>
      <dgm:t>
        <a:bodyPr/>
        <a:lstStyle/>
        <a:p>
          <a:r>
            <a:rPr lang="sv-SE"/>
            <a:t>Oftast ofarligt </a:t>
          </a:r>
        </a:p>
      </dgm:t>
    </dgm:pt>
    <dgm:pt modelId="{2A2F7D86-CE95-42B5-9DF2-433A0EB12A59}" type="parTrans" cxnId="{A2C5EB61-5DB7-4535-A5B2-E539A5EA7757}">
      <dgm:prSet/>
      <dgm:spPr/>
      <dgm:t>
        <a:bodyPr/>
        <a:lstStyle/>
        <a:p>
          <a:endParaRPr lang="sv-SE"/>
        </a:p>
      </dgm:t>
    </dgm:pt>
    <dgm:pt modelId="{18A39E69-E4EA-4E36-8543-12C9D9DC7E75}" type="sibTrans" cxnId="{A2C5EB61-5DB7-4535-A5B2-E539A5EA7757}">
      <dgm:prSet/>
      <dgm:spPr/>
      <dgm:t>
        <a:bodyPr/>
        <a:lstStyle/>
        <a:p>
          <a:endParaRPr lang="sv-SE"/>
        </a:p>
      </dgm:t>
    </dgm:pt>
    <dgm:pt modelId="{84C2CE9B-131C-4F55-8857-5C0CF5B6F40B}">
      <dgm:prSet phldrT="[Text]"/>
      <dgm:spPr>
        <a:solidFill>
          <a:schemeClr val="accent1">
            <a:lumMod val="20000"/>
            <a:lumOff val="80000"/>
          </a:schemeClr>
        </a:solidFill>
      </dgm:spPr>
      <dgm:t>
        <a:bodyPr/>
        <a:lstStyle/>
        <a:p>
          <a:endParaRPr lang="sv-SE"/>
        </a:p>
      </dgm:t>
    </dgm:pt>
    <dgm:pt modelId="{847F08B2-83B7-4CE5-BAFE-A7F11DDB5C6A}" type="parTrans" cxnId="{EE030BB7-8052-41CF-9A11-035D3DD4F171}">
      <dgm:prSet/>
      <dgm:spPr/>
      <dgm:t>
        <a:bodyPr/>
        <a:lstStyle/>
        <a:p>
          <a:endParaRPr lang="sv-SE"/>
        </a:p>
      </dgm:t>
    </dgm:pt>
    <dgm:pt modelId="{BE9C11E9-9F82-452F-A66C-90954C8F1D42}" type="sibTrans" cxnId="{EE030BB7-8052-41CF-9A11-035D3DD4F171}">
      <dgm:prSet/>
      <dgm:spPr/>
      <dgm:t>
        <a:bodyPr/>
        <a:lstStyle/>
        <a:p>
          <a:endParaRPr lang="sv-SE"/>
        </a:p>
      </dgm:t>
    </dgm:pt>
    <dgm:pt modelId="{9850C617-7624-4CC8-BFBB-F8DBB86CEB38}">
      <dgm:prSet phldrT="[Text]"/>
      <dgm:spPr/>
      <dgm:t>
        <a:bodyPr/>
        <a:lstStyle/>
        <a:p>
          <a:r>
            <a:rPr lang="sv-SE">
              <a:latin typeface="+mn-lt"/>
              <a:cs typeface="Arial" panose="020B0604020202020204" pitchFamily="34" charset="0"/>
            </a:rPr>
            <a:t>Sällan komplikationer</a:t>
          </a:r>
          <a:endParaRPr lang="sv-SE">
            <a:latin typeface="+mn-lt"/>
          </a:endParaRPr>
        </a:p>
      </dgm:t>
    </dgm:pt>
    <dgm:pt modelId="{CFEA8B19-C3B2-4228-9EC6-B29F1FD6A204}" type="sibTrans" cxnId="{77017504-8841-40FD-A064-90A12C6EED16}">
      <dgm:prSet/>
      <dgm:spPr/>
      <dgm:t>
        <a:bodyPr/>
        <a:lstStyle/>
        <a:p>
          <a:endParaRPr lang="sv-SE"/>
        </a:p>
      </dgm:t>
    </dgm:pt>
    <dgm:pt modelId="{BEC16140-233E-4127-B0D1-6849495B0D4E}" type="parTrans" cxnId="{77017504-8841-40FD-A064-90A12C6EED16}">
      <dgm:prSet/>
      <dgm:spPr/>
      <dgm:t>
        <a:bodyPr/>
        <a:lstStyle/>
        <a:p>
          <a:endParaRPr lang="sv-SE"/>
        </a:p>
      </dgm:t>
    </dgm:pt>
    <dgm:pt modelId="{4F390FC7-573F-4525-A672-1B848B463D07}" type="pres">
      <dgm:prSet presAssocID="{E1111AA7-EB8D-4388-B8EB-AAA7B379856C}" presName="Name0" presStyleCnt="0">
        <dgm:presLayoutVars>
          <dgm:chMax val="5"/>
          <dgm:chPref val="5"/>
          <dgm:dir/>
          <dgm:animLvl val="lvl"/>
        </dgm:presLayoutVars>
      </dgm:prSet>
      <dgm:spPr/>
    </dgm:pt>
    <dgm:pt modelId="{156018F7-DB0D-4776-84B2-B3A62F3C0E45}" type="pres">
      <dgm:prSet presAssocID="{FA233D2B-ADD0-40E4-AA4E-8867DA27C5B9}" presName="parentText1" presStyleLbl="node1" presStyleIdx="0" presStyleCnt="3" custScaleY="121000" custLinFactNeighborY="1776">
        <dgm:presLayoutVars>
          <dgm:chMax/>
          <dgm:chPref val="3"/>
          <dgm:bulletEnabled val="1"/>
        </dgm:presLayoutVars>
      </dgm:prSet>
      <dgm:spPr/>
    </dgm:pt>
    <dgm:pt modelId="{4DE01BD7-0A5C-45E4-B779-6C322123320E}" type="pres">
      <dgm:prSet presAssocID="{FA233D2B-ADD0-40E4-AA4E-8867DA27C5B9}" presName="childText1" presStyleLbl="solidAlignAcc1" presStyleIdx="0" presStyleCnt="3" custScaleY="47556" custLinFactNeighborX="-487" custLinFactNeighborY="-25257">
        <dgm:presLayoutVars>
          <dgm:chMax val="0"/>
          <dgm:chPref val="0"/>
          <dgm:bulletEnabled val="1"/>
        </dgm:presLayoutVars>
      </dgm:prSet>
      <dgm:spPr/>
    </dgm:pt>
    <dgm:pt modelId="{85A46EC2-8190-4DA6-9058-29161B51C86E}" type="pres">
      <dgm:prSet presAssocID="{7E165765-38DC-4A48-B755-024F6455B213}" presName="parentText2" presStyleLbl="node1" presStyleIdx="1" presStyleCnt="3" custLinFactNeighborX="400" custLinFactNeighborY="10691">
        <dgm:presLayoutVars>
          <dgm:chMax/>
          <dgm:chPref val="3"/>
          <dgm:bulletEnabled val="1"/>
        </dgm:presLayoutVars>
      </dgm:prSet>
      <dgm:spPr/>
    </dgm:pt>
    <dgm:pt modelId="{1F8B1E35-29A3-448B-B600-C4A877389443}" type="pres">
      <dgm:prSet presAssocID="{7E165765-38DC-4A48-B755-024F6455B213}" presName="childText2" presStyleLbl="solidAlignAcc1" presStyleIdx="1" presStyleCnt="3" custScaleY="37831" custLinFactNeighborX="158" custLinFactNeighborY="-26815">
        <dgm:presLayoutVars>
          <dgm:chMax val="0"/>
          <dgm:chPref val="0"/>
          <dgm:bulletEnabled val="1"/>
        </dgm:presLayoutVars>
      </dgm:prSet>
      <dgm:spPr/>
    </dgm:pt>
    <dgm:pt modelId="{7963458E-B6F8-4A2A-9C7A-4DC3BDCDB2D4}" type="pres">
      <dgm:prSet presAssocID="{84C2CE9B-131C-4F55-8857-5C0CF5B6F40B}" presName="parentText3" presStyleLbl="node1" presStyleIdx="2" presStyleCnt="3" custLinFactNeighborX="808" custLinFactNeighborY="11103">
        <dgm:presLayoutVars>
          <dgm:chMax/>
          <dgm:chPref val="3"/>
          <dgm:bulletEnabled val="1"/>
        </dgm:presLayoutVars>
      </dgm:prSet>
      <dgm:spPr/>
    </dgm:pt>
    <dgm:pt modelId="{4B0F86EF-0F0D-418A-9B92-43F817E6F902}" type="pres">
      <dgm:prSet presAssocID="{84C2CE9B-131C-4F55-8857-5C0CF5B6F40B}" presName="childText3" presStyleLbl="solidAlignAcc1" presStyleIdx="2" presStyleCnt="3" custScaleY="45422" custLinFactNeighborX="807" custLinFactNeighborY="-26226">
        <dgm:presLayoutVars>
          <dgm:chMax val="0"/>
          <dgm:chPref val="0"/>
          <dgm:bulletEnabled val="1"/>
        </dgm:presLayoutVars>
      </dgm:prSet>
      <dgm:spPr/>
    </dgm:pt>
  </dgm:ptLst>
  <dgm:cxnLst>
    <dgm:cxn modelId="{77017504-8841-40FD-A064-90A12C6EED16}" srcId="{84C2CE9B-131C-4F55-8857-5C0CF5B6F40B}" destId="{9850C617-7624-4CC8-BFBB-F8DBB86CEB38}" srcOrd="0" destOrd="0" parTransId="{BEC16140-233E-4127-B0D1-6849495B0D4E}" sibTransId="{CFEA8B19-C3B2-4228-9EC6-B29F1FD6A204}"/>
    <dgm:cxn modelId="{FFD9E628-76E5-44DA-B77D-F52DE3499A99}" type="presOf" srcId="{AE07EE71-1831-40A6-A671-87905898EF9E}" destId="{1F8B1E35-29A3-448B-B600-C4A877389443}" srcOrd="0" destOrd="0" presId="urn:microsoft.com/office/officeart/2009/3/layout/IncreasingArrowsProcess"/>
    <dgm:cxn modelId="{A6ABA72D-70D9-4D35-A32C-6D7B120C9C51}" type="presOf" srcId="{7D4D8116-0810-4262-A9F4-AB605F4100C9}" destId="{4DE01BD7-0A5C-45E4-B779-6C322123320E}" srcOrd="0" destOrd="0" presId="urn:microsoft.com/office/officeart/2009/3/layout/IncreasingArrowsProcess"/>
    <dgm:cxn modelId="{9713205E-E4E6-4B12-84A4-7D215B329FC6}" type="presOf" srcId="{9850C617-7624-4CC8-BFBB-F8DBB86CEB38}" destId="{4B0F86EF-0F0D-418A-9B92-43F817E6F902}" srcOrd="0" destOrd="0" presId="urn:microsoft.com/office/officeart/2009/3/layout/IncreasingArrowsProcess"/>
    <dgm:cxn modelId="{A2C5EB61-5DB7-4535-A5B2-E539A5EA7757}" srcId="{7E165765-38DC-4A48-B755-024F6455B213}" destId="{AE07EE71-1831-40A6-A671-87905898EF9E}" srcOrd="0" destOrd="0" parTransId="{2A2F7D86-CE95-42B5-9DF2-433A0EB12A59}" sibTransId="{18A39E69-E4EA-4E36-8543-12C9D9DC7E75}"/>
    <dgm:cxn modelId="{E21AD244-A417-44CE-BA62-A15BF8B9C506}" srcId="{E1111AA7-EB8D-4388-B8EB-AAA7B379856C}" destId="{7E165765-38DC-4A48-B755-024F6455B213}" srcOrd="1" destOrd="0" parTransId="{6E41060A-C3DD-4CEC-9B00-E00E55AB83F2}" sibTransId="{6F9587A5-05EF-4029-9E5F-D2DCB2CBD405}"/>
    <dgm:cxn modelId="{6407354D-4D51-4036-90BF-CB48E5F64BD4}" srcId="{FA233D2B-ADD0-40E4-AA4E-8867DA27C5B9}" destId="{7D4D8116-0810-4262-A9F4-AB605F4100C9}" srcOrd="0" destOrd="0" parTransId="{802F6F66-67A9-415F-8D2E-29AC1833FF14}" sibTransId="{CC9E1626-6134-4084-AC1D-38C5680A99A2}"/>
    <dgm:cxn modelId="{0BBAB64D-57A1-49A2-9D83-FBEF096B7160}" type="presOf" srcId="{7E165765-38DC-4A48-B755-024F6455B213}" destId="{85A46EC2-8190-4DA6-9058-29161B51C86E}" srcOrd="0" destOrd="0" presId="urn:microsoft.com/office/officeart/2009/3/layout/IncreasingArrowsProcess"/>
    <dgm:cxn modelId="{1F6A42B0-D93F-451F-8DF9-65D6306B4110}" srcId="{E1111AA7-EB8D-4388-B8EB-AAA7B379856C}" destId="{FA233D2B-ADD0-40E4-AA4E-8867DA27C5B9}" srcOrd="0" destOrd="0" parTransId="{7E97E6BA-9C69-4D88-B38A-621D0929AA75}" sibTransId="{F10C3A77-D35D-4E6C-AF8C-D4B20DFDC8BF}"/>
    <dgm:cxn modelId="{EE030BB7-8052-41CF-9A11-035D3DD4F171}" srcId="{E1111AA7-EB8D-4388-B8EB-AAA7B379856C}" destId="{84C2CE9B-131C-4F55-8857-5C0CF5B6F40B}" srcOrd="2" destOrd="0" parTransId="{847F08B2-83B7-4CE5-BAFE-A7F11DDB5C6A}" sibTransId="{BE9C11E9-9F82-452F-A66C-90954C8F1D42}"/>
    <dgm:cxn modelId="{B3A169C9-1F4A-430F-B86C-5744FF5F4B6B}" type="presOf" srcId="{E1111AA7-EB8D-4388-B8EB-AAA7B379856C}" destId="{4F390FC7-573F-4525-A672-1B848B463D07}" srcOrd="0" destOrd="0" presId="urn:microsoft.com/office/officeart/2009/3/layout/IncreasingArrowsProcess"/>
    <dgm:cxn modelId="{3EE28DEF-D081-4710-9C67-F7D30E3CE244}" type="presOf" srcId="{84C2CE9B-131C-4F55-8857-5C0CF5B6F40B}" destId="{7963458E-B6F8-4A2A-9C7A-4DC3BDCDB2D4}" srcOrd="0" destOrd="0" presId="urn:microsoft.com/office/officeart/2009/3/layout/IncreasingArrowsProcess"/>
    <dgm:cxn modelId="{555C30FB-0F07-436E-AA62-03923B9C15AB}" type="presOf" srcId="{FA233D2B-ADD0-40E4-AA4E-8867DA27C5B9}" destId="{156018F7-DB0D-4776-84B2-B3A62F3C0E45}" srcOrd="0" destOrd="0" presId="urn:microsoft.com/office/officeart/2009/3/layout/IncreasingArrowsProcess"/>
    <dgm:cxn modelId="{F0C68C14-007A-47F2-9C3F-58FCD32837C5}" type="presParOf" srcId="{4F390FC7-573F-4525-A672-1B848B463D07}" destId="{156018F7-DB0D-4776-84B2-B3A62F3C0E45}" srcOrd="0" destOrd="0" presId="urn:microsoft.com/office/officeart/2009/3/layout/IncreasingArrowsProcess"/>
    <dgm:cxn modelId="{082555EE-FE3B-4BCA-B5A7-2B978252BEFD}" type="presParOf" srcId="{4F390FC7-573F-4525-A672-1B848B463D07}" destId="{4DE01BD7-0A5C-45E4-B779-6C322123320E}" srcOrd="1" destOrd="0" presId="urn:microsoft.com/office/officeart/2009/3/layout/IncreasingArrowsProcess"/>
    <dgm:cxn modelId="{6904A201-CF63-4A5A-901B-8FAE896650F0}" type="presParOf" srcId="{4F390FC7-573F-4525-A672-1B848B463D07}" destId="{85A46EC2-8190-4DA6-9058-29161B51C86E}" srcOrd="2" destOrd="0" presId="urn:microsoft.com/office/officeart/2009/3/layout/IncreasingArrowsProcess"/>
    <dgm:cxn modelId="{EA9F898F-B576-4DDF-93BC-E34FF51A8438}" type="presParOf" srcId="{4F390FC7-573F-4525-A672-1B848B463D07}" destId="{1F8B1E35-29A3-448B-B600-C4A877389443}" srcOrd="3" destOrd="0" presId="urn:microsoft.com/office/officeart/2009/3/layout/IncreasingArrowsProcess"/>
    <dgm:cxn modelId="{0197EB53-4E25-4292-B859-9252FD50C480}" type="presParOf" srcId="{4F390FC7-573F-4525-A672-1B848B463D07}" destId="{7963458E-B6F8-4A2A-9C7A-4DC3BDCDB2D4}" srcOrd="4" destOrd="0" presId="urn:microsoft.com/office/officeart/2009/3/layout/IncreasingArrowsProcess"/>
    <dgm:cxn modelId="{45D79F4B-AA57-4F8B-A928-CE2D04C2D2F3}" type="presParOf" srcId="{4F390FC7-573F-4525-A672-1B848B463D07}" destId="{4B0F86EF-0F0D-418A-9B92-43F817E6F902}"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111AA7-EB8D-4388-B8EB-AAA7B379856C}"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sv-SE"/>
        </a:p>
      </dgm:t>
    </dgm:pt>
    <dgm:pt modelId="{FA233D2B-ADD0-40E4-AA4E-8867DA27C5B9}">
      <dgm:prSet phldrT="[Text]" custT="1"/>
      <dgm:spPr/>
      <dgm:t>
        <a:bodyPr/>
        <a:lstStyle/>
        <a:p>
          <a:r>
            <a:rPr lang="sv-SE" sz="2800" b="0">
              <a:solidFill>
                <a:schemeClr val="tx2"/>
              </a:solidFill>
            </a:rPr>
            <a:t>Alltid läkarbesök</a:t>
          </a:r>
        </a:p>
      </dgm:t>
    </dgm:pt>
    <dgm:pt modelId="{7E97E6BA-9C69-4D88-B38A-621D0929AA75}" type="parTrans" cxnId="{1F6A42B0-D93F-451F-8DF9-65D6306B4110}">
      <dgm:prSet/>
      <dgm:spPr/>
      <dgm:t>
        <a:bodyPr/>
        <a:lstStyle/>
        <a:p>
          <a:endParaRPr lang="sv-SE"/>
        </a:p>
      </dgm:t>
    </dgm:pt>
    <dgm:pt modelId="{F10C3A77-D35D-4E6C-AF8C-D4B20DFDC8BF}" type="sibTrans" cxnId="{1F6A42B0-D93F-451F-8DF9-65D6306B4110}">
      <dgm:prSet/>
      <dgm:spPr/>
      <dgm:t>
        <a:bodyPr/>
        <a:lstStyle/>
        <a:p>
          <a:endParaRPr lang="sv-SE"/>
        </a:p>
      </dgm:t>
    </dgm:pt>
    <dgm:pt modelId="{7D4D8116-0810-4262-A9F4-AB605F4100C9}">
      <dgm:prSet phldrT="[Text]" custT="1"/>
      <dgm:spPr/>
      <dgm:t>
        <a:bodyPr/>
        <a:lstStyle/>
        <a:p>
          <a:pPr>
            <a:lnSpc>
              <a:spcPct val="100000"/>
            </a:lnSpc>
          </a:pPr>
          <a:r>
            <a:rPr lang="sv-SE" sz="1800"/>
            <a:t>Bakomliggande orsak? </a:t>
          </a:r>
        </a:p>
      </dgm:t>
    </dgm:pt>
    <dgm:pt modelId="{802F6F66-67A9-415F-8D2E-29AC1833FF14}" type="parTrans" cxnId="{6407354D-4D51-4036-90BF-CB48E5F64BD4}">
      <dgm:prSet/>
      <dgm:spPr/>
      <dgm:t>
        <a:bodyPr/>
        <a:lstStyle/>
        <a:p>
          <a:endParaRPr lang="sv-SE"/>
        </a:p>
      </dgm:t>
    </dgm:pt>
    <dgm:pt modelId="{CC9E1626-6134-4084-AC1D-38C5680A99A2}" type="sibTrans" cxnId="{6407354D-4D51-4036-90BF-CB48E5F64BD4}">
      <dgm:prSet/>
      <dgm:spPr/>
      <dgm:t>
        <a:bodyPr/>
        <a:lstStyle/>
        <a:p>
          <a:endParaRPr lang="sv-SE"/>
        </a:p>
      </dgm:t>
    </dgm:pt>
    <dgm:pt modelId="{7E165765-38DC-4A48-B755-024F6455B213}">
      <dgm:prSet phldrT="[Text]"/>
      <dgm:spPr/>
      <dgm:t>
        <a:bodyPr/>
        <a:lstStyle/>
        <a:p>
          <a:endParaRPr lang="sv-SE"/>
        </a:p>
      </dgm:t>
    </dgm:pt>
    <dgm:pt modelId="{6E41060A-C3DD-4CEC-9B00-E00E55AB83F2}" type="parTrans" cxnId="{E21AD244-A417-44CE-BA62-A15BF8B9C506}">
      <dgm:prSet/>
      <dgm:spPr/>
      <dgm:t>
        <a:bodyPr/>
        <a:lstStyle/>
        <a:p>
          <a:endParaRPr lang="sv-SE"/>
        </a:p>
      </dgm:t>
    </dgm:pt>
    <dgm:pt modelId="{6F9587A5-05EF-4029-9E5F-D2DCB2CBD405}" type="sibTrans" cxnId="{E21AD244-A417-44CE-BA62-A15BF8B9C506}">
      <dgm:prSet/>
      <dgm:spPr/>
      <dgm:t>
        <a:bodyPr/>
        <a:lstStyle/>
        <a:p>
          <a:endParaRPr lang="sv-SE"/>
        </a:p>
      </dgm:t>
    </dgm:pt>
    <dgm:pt modelId="{AE07EE71-1831-40A6-A671-87905898EF9E}">
      <dgm:prSet phldrT="[Text]" custT="1"/>
      <dgm:spPr/>
      <dgm:t>
        <a:bodyPr/>
        <a:lstStyle/>
        <a:p>
          <a:r>
            <a:rPr lang="sv-SE" sz="1800"/>
            <a:t>Alltid urinodling </a:t>
          </a:r>
        </a:p>
      </dgm:t>
    </dgm:pt>
    <dgm:pt modelId="{2A2F7D86-CE95-42B5-9DF2-433A0EB12A59}" type="parTrans" cxnId="{A2C5EB61-5DB7-4535-A5B2-E539A5EA7757}">
      <dgm:prSet/>
      <dgm:spPr/>
      <dgm:t>
        <a:bodyPr/>
        <a:lstStyle/>
        <a:p>
          <a:endParaRPr lang="sv-SE"/>
        </a:p>
      </dgm:t>
    </dgm:pt>
    <dgm:pt modelId="{18A39E69-E4EA-4E36-8543-12C9D9DC7E75}" type="sibTrans" cxnId="{A2C5EB61-5DB7-4535-A5B2-E539A5EA7757}">
      <dgm:prSet/>
      <dgm:spPr/>
      <dgm:t>
        <a:bodyPr/>
        <a:lstStyle/>
        <a:p>
          <a:endParaRPr lang="sv-SE"/>
        </a:p>
      </dgm:t>
    </dgm:pt>
    <dgm:pt modelId="{84C2CE9B-131C-4F55-8857-5C0CF5B6F40B}">
      <dgm:prSet phldrT="[Text]"/>
      <dgm:spPr/>
      <dgm:t>
        <a:bodyPr/>
        <a:lstStyle/>
        <a:p>
          <a:endParaRPr lang="sv-SE"/>
        </a:p>
      </dgm:t>
    </dgm:pt>
    <dgm:pt modelId="{847F08B2-83B7-4CE5-BAFE-A7F11DDB5C6A}" type="parTrans" cxnId="{EE030BB7-8052-41CF-9A11-035D3DD4F171}">
      <dgm:prSet/>
      <dgm:spPr/>
      <dgm:t>
        <a:bodyPr/>
        <a:lstStyle/>
        <a:p>
          <a:endParaRPr lang="sv-SE"/>
        </a:p>
      </dgm:t>
    </dgm:pt>
    <dgm:pt modelId="{BE9C11E9-9F82-452F-A66C-90954C8F1D42}" type="sibTrans" cxnId="{EE030BB7-8052-41CF-9A11-035D3DD4F171}">
      <dgm:prSet/>
      <dgm:spPr/>
      <dgm:t>
        <a:bodyPr/>
        <a:lstStyle/>
        <a:p>
          <a:endParaRPr lang="sv-SE"/>
        </a:p>
      </dgm:t>
    </dgm:pt>
    <dgm:pt modelId="{9850C617-7624-4CC8-BFBB-F8DBB86CEB38}">
      <dgm:prSet phldrT="[Text]" custT="1"/>
      <dgm:spPr/>
      <dgm:t>
        <a:bodyPr/>
        <a:lstStyle/>
        <a:p>
          <a:r>
            <a:rPr lang="sv-SE" sz="1800"/>
            <a:t>Feber?</a:t>
          </a:r>
        </a:p>
        <a:p>
          <a:r>
            <a:rPr lang="sv-SE" sz="1800"/>
            <a:t>&gt;38</a:t>
          </a:r>
          <a:r>
            <a:rPr lang="sv-SE" sz="1800">
              <a:solidFill>
                <a:srgbClr val="000000"/>
              </a:solidFill>
            </a:rPr>
            <a:t>°</a:t>
          </a:r>
          <a:r>
            <a:rPr lang="sv-SE" sz="1800"/>
            <a:t> </a:t>
          </a:r>
        </a:p>
      </dgm:t>
    </dgm:pt>
    <dgm:pt modelId="{CFEA8B19-C3B2-4228-9EC6-B29F1FD6A204}" type="sibTrans" cxnId="{77017504-8841-40FD-A064-90A12C6EED16}">
      <dgm:prSet/>
      <dgm:spPr/>
      <dgm:t>
        <a:bodyPr/>
        <a:lstStyle/>
        <a:p>
          <a:endParaRPr lang="sv-SE"/>
        </a:p>
      </dgm:t>
    </dgm:pt>
    <dgm:pt modelId="{BEC16140-233E-4127-B0D1-6849495B0D4E}" type="parTrans" cxnId="{77017504-8841-40FD-A064-90A12C6EED16}">
      <dgm:prSet/>
      <dgm:spPr/>
      <dgm:t>
        <a:bodyPr/>
        <a:lstStyle/>
        <a:p>
          <a:endParaRPr lang="sv-SE"/>
        </a:p>
      </dgm:t>
    </dgm:pt>
    <dgm:pt modelId="{4F390FC7-573F-4525-A672-1B848B463D07}" type="pres">
      <dgm:prSet presAssocID="{E1111AA7-EB8D-4388-B8EB-AAA7B379856C}" presName="Name0" presStyleCnt="0">
        <dgm:presLayoutVars>
          <dgm:chMax val="5"/>
          <dgm:chPref val="5"/>
          <dgm:dir/>
          <dgm:animLvl val="lvl"/>
        </dgm:presLayoutVars>
      </dgm:prSet>
      <dgm:spPr/>
    </dgm:pt>
    <dgm:pt modelId="{156018F7-DB0D-4776-84B2-B3A62F3C0E45}" type="pres">
      <dgm:prSet presAssocID="{FA233D2B-ADD0-40E4-AA4E-8867DA27C5B9}" presName="parentText1" presStyleLbl="node1" presStyleIdx="0" presStyleCnt="3" custScaleY="121000" custLinFactNeighborY="1776">
        <dgm:presLayoutVars>
          <dgm:chMax/>
          <dgm:chPref val="3"/>
          <dgm:bulletEnabled val="1"/>
        </dgm:presLayoutVars>
      </dgm:prSet>
      <dgm:spPr/>
    </dgm:pt>
    <dgm:pt modelId="{4DE01BD7-0A5C-45E4-B779-6C322123320E}" type="pres">
      <dgm:prSet presAssocID="{FA233D2B-ADD0-40E4-AA4E-8867DA27C5B9}" presName="childText1" presStyleLbl="solidAlignAcc1" presStyleIdx="0" presStyleCnt="3" custScaleX="120278" custScaleY="50871" custLinFactNeighborX="10246" custLinFactNeighborY="-27805">
        <dgm:presLayoutVars>
          <dgm:chMax val="0"/>
          <dgm:chPref val="0"/>
          <dgm:bulletEnabled val="1"/>
        </dgm:presLayoutVars>
      </dgm:prSet>
      <dgm:spPr/>
    </dgm:pt>
    <dgm:pt modelId="{85A46EC2-8190-4DA6-9058-29161B51C86E}" type="pres">
      <dgm:prSet presAssocID="{7E165765-38DC-4A48-B755-024F6455B213}" presName="parentText2" presStyleLbl="node1" presStyleIdx="1" presStyleCnt="3" custLinFactNeighborY="13099">
        <dgm:presLayoutVars>
          <dgm:chMax/>
          <dgm:chPref val="3"/>
          <dgm:bulletEnabled val="1"/>
        </dgm:presLayoutVars>
      </dgm:prSet>
      <dgm:spPr/>
    </dgm:pt>
    <dgm:pt modelId="{1F8B1E35-29A3-448B-B600-C4A877389443}" type="pres">
      <dgm:prSet presAssocID="{7E165765-38DC-4A48-B755-024F6455B213}" presName="childText2" presStyleLbl="solidAlignAcc1" presStyleIdx="1" presStyleCnt="3" custScaleY="48308" custLinFactNeighborX="711" custLinFactNeighborY="-27564">
        <dgm:presLayoutVars>
          <dgm:chMax val="0"/>
          <dgm:chPref val="0"/>
          <dgm:bulletEnabled val="1"/>
        </dgm:presLayoutVars>
      </dgm:prSet>
      <dgm:spPr/>
    </dgm:pt>
    <dgm:pt modelId="{7963458E-B6F8-4A2A-9C7A-4DC3BDCDB2D4}" type="pres">
      <dgm:prSet presAssocID="{84C2CE9B-131C-4F55-8857-5C0CF5B6F40B}" presName="parentText3" presStyleLbl="node1" presStyleIdx="2" presStyleCnt="3" custLinFactNeighborY="15919">
        <dgm:presLayoutVars>
          <dgm:chMax/>
          <dgm:chPref val="3"/>
          <dgm:bulletEnabled val="1"/>
        </dgm:presLayoutVars>
      </dgm:prSet>
      <dgm:spPr/>
    </dgm:pt>
    <dgm:pt modelId="{4B0F86EF-0F0D-418A-9B92-43F817E6F902}" type="pres">
      <dgm:prSet presAssocID="{84C2CE9B-131C-4F55-8857-5C0CF5B6F40B}" presName="childText3" presStyleLbl="solidAlignAcc1" presStyleIdx="2" presStyleCnt="3" custScaleY="50739" custLinFactNeighborX="807" custLinFactNeighborY="-28129">
        <dgm:presLayoutVars>
          <dgm:chMax val="0"/>
          <dgm:chPref val="0"/>
          <dgm:bulletEnabled val="1"/>
        </dgm:presLayoutVars>
      </dgm:prSet>
      <dgm:spPr/>
    </dgm:pt>
  </dgm:ptLst>
  <dgm:cxnLst>
    <dgm:cxn modelId="{9DB65C04-64FF-423F-ACA7-17A9E352AF9B}" type="presOf" srcId="{FA233D2B-ADD0-40E4-AA4E-8867DA27C5B9}" destId="{156018F7-DB0D-4776-84B2-B3A62F3C0E45}" srcOrd="0" destOrd="0" presId="urn:microsoft.com/office/officeart/2009/3/layout/IncreasingArrowsProcess"/>
    <dgm:cxn modelId="{77017504-8841-40FD-A064-90A12C6EED16}" srcId="{84C2CE9B-131C-4F55-8857-5C0CF5B6F40B}" destId="{9850C617-7624-4CC8-BFBB-F8DBB86CEB38}" srcOrd="0" destOrd="0" parTransId="{BEC16140-233E-4127-B0D1-6849495B0D4E}" sibTransId="{CFEA8B19-C3B2-4228-9EC6-B29F1FD6A204}"/>
    <dgm:cxn modelId="{45636B09-97A1-43D6-B683-18D55407FC9D}" type="presOf" srcId="{7E165765-38DC-4A48-B755-024F6455B213}" destId="{85A46EC2-8190-4DA6-9058-29161B51C86E}" srcOrd="0" destOrd="0" presId="urn:microsoft.com/office/officeart/2009/3/layout/IncreasingArrowsProcess"/>
    <dgm:cxn modelId="{5E253B37-90F0-4BBC-B11A-0F44CB615EB0}" type="presOf" srcId="{84C2CE9B-131C-4F55-8857-5C0CF5B6F40B}" destId="{7963458E-B6F8-4A2A-9C7A-4DC3BDCDB2D4}" srcOrd="0" destOrd="0" presId="urn:microsoft.com/office/officeart/2009/3/layout/IncreasingArrowsProcess"/>
    <dgm:cxn modelId="{A2C5EB61-5DB7-4535-A5B2-E539A5EA7757}" srcId="{7E165765-38DC-4A48-B755-024F6455B213}" destId="{AE07EE71-1831-40A6-A671-87905898EF9E}" srcOrd="0" destOrd="0" parTransId="{2A2F7D86-CE95-42B5-9DF2-433A0EB12A59}" sibTransId="{18A39E69-E4EA-4E36-8543-12C9D9DC7E75}"/>
    <dgm:cxn modelId="{E21AD244-A417-44CE-BA62-A15BF8B9C506}" srcId="{E1111AA7-EB8D-4388-B8EB-AAA7B379856C}" destId="{7E165765-38DC-4A48-B755-024F6455B213}" srcOrd="1" destOrd="0" parTransId="{6E41060A-C3DD-4CEC-9B00-E00E55AB83F2}" sibTransId="{6F9587A5-05EF-4029-9E5F-D2DCB2CBD405}"/>
    <dgm:cxn modelId="{6407354D-4D51-4036-90BF-CB48E5F64BD4}" srcId="{FA233D2B-ADD0-40E4-AA4E-8867DA27C5B9}" destId="{7D4D8116-0810-4262-A9F4-AB605F4100C9}" srcOrd="0" destOrd="0" parTransId="{802F6F66-67A9-415F-8D2E-29AC1833FF14}" sibTransId="{CC9E1626-6134-4084-AC1D-38C5680A99A2}"/>
    <dgm:cxn modelId="{72819056-8D09-4ED6-9A69-F5E2FADC810A}" type="presOf" srcId="{E1111AA7-EB8D-4388-B8EB-AAA7B379856C}" destId="{4F390FC7-573F-4525-A672-1B848B463D07}" srcOrd="0" destOrd="0" presId="urn:microsoft.com/office/officeart/2009/3/layout/IncreasingArrowsProcess"/>
    <dgm:cxn modelId="{AAADA65A-F1B8-48F5-9135-798280154C56}" type="presOf" srcId="{7D4D8116-0810-4262-A9F4-AB605F4100C9}" destId="{4DE01BD7-0A5C-45E4-B779-6C322123320E}" srcOrd="0" destOrd="0" presId="urn:microsoft.com/office/officeart/2009/3/layout/IncreasingArrowsProcess"/>
    <dgm:cxn modelId="{52CCC67B-048A-47D5-B9DF-C433DEC5A64A}" type="presOf" srcId="{AE07EE71-1831-40A6-A671-87905898EF9E}" destId="{1F8B1E35-29A3-448B-B600-C4A877389443}" srcOrd="0" destOrd="0" presId="urn:microsoft.com/office/officeart/2009/3/layout/IncreasingArrowsProcess"/>
    <dgm:cxn modelId="{1F6A42B0-D93F-451F-8DF9-65D6306B4110}" srcId="{E1111AA7-EB8D-4388-B8EB-AAA7B379856C}" destId="{FA233D2B-ADD0-40E4-AA4E-8867DA27C5B9}" srcOrd="0" destOrd="0" parTransId="{7E97E6BA-9C69-4D88-B38A-621D0929AA75}" sibTransId="{F10C3A77-D35D-4E6C-AF8C-D4B20DFDC8BF}"/>
    <dgm:cxn modelId="{EE030BB7-8052-41CF-9A11-035D3DD4F171}" srcId="{E1111AA7-EB8D-4388-B8EB-AAA7B379856C}" destId="{84C2CE9B-131C-4F55-8857-5C0CF5B6F40B}" srcOrd="2" destOrd="0" parTransId="{847F08B2-83B7-4CE5-BAFE-A7F11DDB5C6A}" sibTransId="{BE9C11E9-9F82-452F-A66C-90954C8F1D42}"/>
    <dgm:cxn modelId="{6AFD5EB8-5AF1-46CD-8887-2306CB96CCDD}" type="presOf" srcId="{9850C617-7624-4CC8-BFBB-F8DBB86CEB38}" destId="{4B0F86EF-0F0D-418A-9B92-43F817E6F902}" srcOrd="0" destOrd="0" presId="urn:microsoft.com/office/officeart/2009/3/layout/IncreasingArrowsProcess"/>
    <dgm:cxn modelId="{05A24D21-97A8-49DF-9F10-87C82D95B842}" type="presParOf" srcId="{4F390FC7-573F-4525-A672-1B848B463D07}" destId="{156018F7-DB0D-4776-84B2-B3A62F3C0E45}" srcOrd="0" destOrd="0" presId="urn:microsoft.com/office/officeart/2009/3/layout/IncreasingArrowsProcess"/>
    <dgm:cxn modelId="{B11D4602-A7CA-4671-8FE5-B269E3D14D80}" type="presParOf" srcId="{4F390FC7-573F-4525-A672-1B848B463D07}" destId="{4DE01BD7-0A5C-45E4-B779-6C322123320E}" srcOrd="1" destOrd="0" presId="urn:microsoft.com/office/officeart/2009/3/layout/IncreasingArrowsProcess"/>
    <dgm:cxn modelId="{48079508-25B4-4E16-8D7E-EE0E4B8E3500}" type="presParOf" srcId="{4F390FC7-573F-4525-A672-1B848B463D07}" destId="{85A46EC2-8190-4DA6-9058-29161B51C86E}" srcOrd="2" destOrd="0" presId="urn:microsoft.com/office/officeart/2009/3/layout/IncreasingArrowsProcess"/>
    <dgm:cxn modelId="{ABA85980-9346-4114-B609-F282E8BEA300}" type="presParOf" srcId="{4F390FC7-573F-4525-A672-1B848B463D07}" destId="{1F8B1E35-29A3-448B-B600-C4A877389443}" srcOrd="3" destOrd="0" presId="urn:microsoft.com/office/officeart/2009/3/layout/IncreasingArrowsProcess"/>
    <dgm:cxn modelId="{00FE9E7E-EA56-4391-85CC-13D924D889FB}" type="presParOf" srcId="{4F390FC7-573F-4525-A672-1B848B463D07}" destId="{7963458E-B6F8-4A2A-9C7A-4DC3BDCDB2D4}" srcOrd="4" destOrd="0" presId="urn:microsoft.com/office/officeart/2009/3/layout/IncreasingArrowsProcess"/>
    <dgm:cxn modelId="{65481A79-E415-45A4-AD38-760C7CB1C60A}" type="presParOf" srcId="{4F390FC7-573F-4525-A672-1B848B463D07}" destId="{4B0F86EF-0F0D-418A-9B92-43F817E6F902}"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018F7-DB0D-4776-84B2-B3A62F3C0E45}">
      <dsp:nvSpPr>
        <dsp:cNvPr id="0" name=""/>
        <dsp:cNvSpPr/>
      </dsp:nvSpPr>
      <dsp:spPr>
        <a:xfrm>
          <a:off x="372209" y="231605"/>
          <a:ext cx="6855261" cy="1208048"/>
        </a:xfrm>
        <a:prstGeom prst="rightArrow">
          <a:avLst>
            <a:gd name="adj1" fmla="val 50000"/>
            <a:gd name="adj2" fmla="val 50000"/>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158494" numCol="1" spcCol="1270" anchor="ctr" anchorCtr="0">
          <a:noAutofit/>
        </a:bodyPr>
        <a:lstStyle/>
        <a:p>
          <a:pPr marL="0" lvl="0" indent="0" algn="l" defTabSz="1066800">
            <a:lnSpc>
              <a:spcPct val="90000"/>
            </a:lnSpc>
            <a:spcBef>
              <a:spcPct val="0"/>
            </a:spcBef>
            <a:spcAft>
              <a:spcPct val="35000"/>
            </a:spcAft>
            <a:buNone/>
          </a:pPr>
          <a:r>
            <a:rPr lang="sv-SE" sz="2400" b="0" kern="1200" dirty="0">
              <a:solidFill>
                <a:schemeClr val="tx2"/>
              </a:solidFill>
            </a:rPr>
            <a:t>Akut cystit hos kvinnor utan behandling</a:t>
          </a:r>
        </a:p>
      </dsp:txBody>
      <dsp:txXfrm>
        <a:off x="372209" y="533617"/>
        <a:ext cx="6553249" cy="604024"/>
      </dsp:txXfrm>
    </dsp:sp>
    <dsp:sp modelId="{4DE01BD7-0A5C-45E4-B779-6C322123320E}">
      <dsp:nvSpPr>
        <dsp:cNvPr id="0" name=""/>
        <dsp:cNvSpPr/>
      </dsp:nvSpPr>
      <dsp:spPr>
        <a:xfrm>
          <a:off x="361926" y="1107164"/>
          <a:ext cx="2111420" cy="914626"/>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sv-SE" sz="2000" kern="1200"/>
            <a:t>30% självläker på en vecka </a:t>
          </a:r>
        </a:p>
      </dsp:txBody>
      <dsp:txXfrm>
        <a:off x="361926" y="1107164"/>
        <a:ext cx="2111420" cy="914626"/>
      </dsp:txXfrm>
    </dsp:sp>
    <dsp:sp modelId="{85A46EC2-8190-4DA6-9058-29161B51C86E}">
      <dsp:nvSpPr>
        <dsp:cNvPr id="0" name=""/>
        <dsp:cNvSpPr/>
      </dsp:nvSpPr>
      <dsp:spPr>
        <a:xfrm>
          <a:off x="2502605" y="758237"/>
          <a:ext cx="4743840" cy="998387"/>
        </a:xfrm>
        <a:prstGeom prst="rightArrow">
          <a:avLst>
            <a:gd name="adj1" fmla="val 50000"/>
            <a:gd name="adj2" fmla="val 50000"/>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58494" numCol="1" spcCol="1270" anchor="ctr" anchorCtr="0">
          <a:noAutofit/>
        </a:bodyPr>
        <a:lstStyle/>
        <a:p>
          <a:pPr marL="0" lvl="0" indent="0" algn="l" defTabSz="844550">
            <a:lnSpc>
              <a:spcPct val="90000"/>
            </a:lnSpc>
            <a:spcBef>
              <a:spcPct val="0"/>
            </a:spcBef>
            <a:spcAft>
              <a:spcPct val="35000"/>
            </a:spcAft>
            <a:buNone/>
          </a:pPr>
          <a:endParaRPr lang="sv-SE" sz="1900" kern="1200"/>
        </a:p>
      </dsp:txBody>
      <dsp:txXfrm>
        <a:off x="2502605" y="1007834"/>
        <a:ext cx="4494243" cy="499193"/>
      </dsp:txXfrm>
    </dsp:sp>
    <dsp:sp modelId="{1F8B1E35-29A3-448B-B600-C4A877389443}">
      <dsp:nvSpPr>
        <dsp:cNvPr id="0" name=""/>
        <dsp:cNvSpPr/>
      </dsp:nvSpPr>
      <dsp:spPr>
        <a:xfrm>
          <a:off x="2486965" y="1503514"/>
          <a:ext cx="2111420" cy="72758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sv-SE" sz="2000" kern="1200"/>
            <a:t>Oftast ofarligt </a:t>
          </a:r>
        </a:p>
      </dsp:txBody>
      <dsp:txXfrm>
        <a:off x="2486965" y="1503514"/>
        <a:ext cx="2111420" cy="727589"/>
      </dsp:txXfrm>
    </dsp:sp>
    <dsp:sp modelId="{7963458E-B6F8-4A2A-9C7A-4DC3BDCDB2D4}">
      <dsp:nvSpPr>
        <dsp:cNvPr id="0" name=""/>
        <dsp:cNvSpPr/>
      </dsp:nvSpPr>
      <dsp:spPr>
        <a:xfrm>
          <a:off x="4616320" y="1095146"/>
          <a:ext cx="2632420" cy="998387"/>
        </a:xfrm>
        <a:prstGeom prst="rightArrow">
          <a:avLst>
            <a:gd name="adj1" fmla="val 50000"/>
            <a:gd name="adj2" fmla="val 50000"/>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58494" numCol="1" spcCol="1270" anchor="ctr" anchorCtr="0">
          <a:noAutofit/>
        </a:bodyPr>
        <a:lstStyle/>
        <a:p>
          <a:pPr marL="0" lvl="0" indent="0" algn="l" defTabSz="844550">
            <a:lnSpc>
              <a:spcPct val="90000"/>
            </a:lnSpc>
            <a:spcBef>
              <a:spcPct val="0"/>
            </a:spcBef>
            <a:spcAft>
              <a:spcPct val="35000"/>
            </a:spcAft>
            <a:buNone/>
          </a:pPr>
          <a:endParaRPr lang="sv-SE" sz="1900" kern="1200"/>
        </a:p>
      </dsp:txBody>
      <dsp:txXfrm>
        <a:off x="4616320" y="1344743"/>
        <a:ext cx="2382823" cy="499193"/>
      </dsp:txXfrm>
    </dsp:sp>
    <dsp:sp modelId="{4B0F86EF-0F0D-418A-9B92-43F817E6F902}">
      <dsp:nvSpPr>
        <dsp:cNvPr id="0" name=""/>
        <dsp:cNvSpPr/>
      </dsp:nvSpPr>
      <dsp:spPr>
        <a:xfrm>
          <a:off x="4612089" y="1774341"/>
          <a:ext cx="2111420" cy="86079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sv-SE" sz="2000" kern="1200">
              <a:latin typeface="+mn-lt"/>
              <a:cs typeface="Arial" panose="020B0604020202020204" pitchFamily="34" charset="0"/>
            </a:rPr>
            <a:t>Sällan komplikationer</a:t>
          </a:r>
          <a:endParaRPr lang="sv-SE" sz="2000" kern="1200">
            <a:latin typeface="+mn-lt"/>
          </a:endParaRPr>
        </a:p>
      </dsp:txBody>
      <dsp:txXfrm>
        <a:off x="4612089" y="1774341"/>
        <a:ext cx="2111420" cy="8607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018F7-DB0D-4776-84B2-B3A62F3C0E45}">
      <dsp:nvSpPr>
        <dsp:cNvPr id="0" name=""/>
        <dsp:cNvSpPr/>
      </dsp:nvSpPr>
      <dsp:spPr>
        <a:xfrm>
          <a:off x="112281" y="800914"/>
          <a:ext cx="6064678" cy="1068730"/>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254000" bIns="140216" numCol="1" spcCol="1270" anchor="ctr" anchorCtr="0">
          <a:noAutofit/>
        </a:bodyPr>
        <a:lstStyle/>
        <a:p>
          <a:pPr marL="0" lvl="0" indent="0" algn="l" defTabSz="1244600">
            <a:lnSpc>
              <a:spcPct val="90000"/>
            </a:lnSpc>
            <a:spcBef>
              <a:spcPct val="0"/>
            </a:spcBef>
            <a:spcAft>
              <a:spcPct val="35000"/>
            </a:spcAft>
            <a:buNone/>
          </a:pPr>
          <a:r>
            <a:rPr lang="sv-SE" sz="2800" b="0" kern="1200">
              <a:solidFill>
                <a:schemeClr val="tx2"/>
              </a:solidFill>
            </a:rPr>
            <a:t>Alltid läkarbesök</a:t>
          </a:r>
        </a:p>
      </dsp:txBody>
      <dsp:txXfrm>
        <a:off x="112281" y="1068097"/>
        <a:ext cx="5797496" cy="534365"/>
      </dsp:txXfrm>
    </dsp:sp>
    <dsp:sp modelId="{4DE01BD7-0A5C-45E4-B779-6C322123320E}">
      <dsp:nvSpPr>
        <dsp:cNvPr id="0" name=""/>
        <dsp:cNvSpPr/>
      </dsp:nvSpPr>
      <dsp:spPr>
        <a:xfrm>
          <a:off x="114280" y="1503944"/>
          <a:ext cx="2246698" cy="865550"/>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100000"/>
            </a:lnSpc>
            <a:spcBef>
              <a:spcPct val="0"/>
            </a:spcBef>
            <a:spcAft>
              <a:spcPct val="35000"/>
            </a:spcAft>
            <a:buNone/>
          </a:pPr>
          <a:r>
            <a:rPr lang="sv-SE" sz="1800" kern="1200"/>
            <a:t>Bakomliggande orsak? </a:t>
          </a:r>
        </a:p>
      </dsp:txBody>
      <dsp:txXfrm>
        <a:off x="114280" y="1503944"/>
        <a:ext cx="2246698" cy="865550"/>
      </dsp:txXfrm>
    </dsp:sp>
    <dsp:sp modelId="{85A46EC2-8190-4DA6-9058-29161B51C86E}">
      <dsp:nvSpPr>
        <dsp:cNvPr id="0" name=""/>
        <dsp:cNvSpPr/>
      </dsp:nvSpPr>
      <dsp:spPr>
        <a:xfrm>
          <a:off x="1980202" y="1288081"/>
          <a:ext cx="4196757" cy="883248"/>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254000" bIns="140216" numCol="1" spcCol="1270" anchor="ctr" anchorCtr="0">
          <a:noAutofit/>
        </a:bodyPr>
        <a:lstStyle/>
        <a:p>
          <a:pPr marL="0" lvl="0" indent="0" algn="l" defTabSz="755650">
            <a:lnSpc>
              <a:spcPct val="90000"/>
            </a:lnSpc>
            <a:spcBef>
              <a:spcPct val="0"/>
            </a:spcBef>
            <a:spcAft>
              <a:spcPct val="35000"/>
            </a:spcAft>
            <a:buNone/>
          </a:pPr>
          <a:endParaRPr lang="sv-SE" sz="1700" kern="1200"/>
        </a:p>
      </dsp:txBody>
      <dsp:txXfrm>
        <a:off x="1980202" y="1508893"/>
        <a:ext cx="3975945" cy="441624"/>
      </dsp:txXfrm>
    </dsp:sp>
    <dsp:sp modelId="{1F8B1E35-29A3-448B-B600-C4A877389443}">
      <dsp:nvSpPr>
        <dsp:cNvPr id="0" name=""/>
        <dsp:cNvSpPr/>
      </dsp:nvSpPr>
      <dsp:spPr>
        <a:xfrm>
          <a:off x="1993483" y="1824265"/>
          <a:ext cx="1867921" cy="821941"/>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sv-SE" sz="1800" kern="1200"/>
            <a:t>Alltid urinodling </a:t>
          </a:r>
        </a:p>
      </dsp:txBody>
      <dsp:txXfrm>
        <a:off x="1993483" y="1824265"/>
        <a:ext cx="1867921" cy="821941"/>
      </dsp:txXfrm>
    </dsp:sp>
    <dsp:sp modelId="{7963458E-B6F8-4A2A-9C7A-4DC3BDCDB2D4}">
      <dsp:nvSpPr>
        <dsp:cNvPr id="0" name=""/>
        <dsp:cNvSpPr/>
      </dsp:nvSpPr>
      <dsp:spPr>
        <a:xfrm>
          <a:off x="3848124" y="1607405"/>
          <a:ext cx="2328836" cy="883248"/>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254000" bIns="140216" numCol="1" spcCol="1270" anchor="ctr" anchorCtr="0">
          <a:noAutofit/>
        </a:bodyPr>
        <a:lstStyle/>
        <a:p>
          <a:pPr marL="0" lvl="0" indent="0" algn="l" defTabSz="755650">
            <a:lnSpc>
              <a:spcPct val="90000"/>
            </a:lnSpc>
            <a:spcBef>
              <a:spcPct val="0"/>
            </a:spcBef>
            <a:spcAft>
              <a:spcPct val="35000"/>
            </a:spcAft>
            <a:buNone/>
          </a:pPr>
          <a:endParaRPr lang="sv-SE" sz="1700" kern="1200"/>
        </a:p>
      </dsp:txBody>
      <dsp:txXfrm>
        <a:off x="3848124" y="1828217"/>
        <a:ext cx="2108024" cy="441624"/>
      </dsp:txXfrm>
    </dsp:sp>
    <dsp:sp modelId="{4B0F86EF-0F0D-418A-9B92-43F817E6F902}">
      <dsp:nvSpPr>
        <dsp:cNvPr id="0" name=""/>
        <dsp:cNvSpPr/>
      </dsp:nvSpPr>
      <dsp:spPr>
        <a:xfrm>
          <a:off x="3863198" y="2089258"/>
          <a:ext cx="1867921" cy="850670"/>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sv-SE" sz="1800" kern="1200"/>
            <a:t>Feber?</a:t>
          </a:r>
        </a:p>
        <a:p>
          <a:pPr marL="0" lvl="0" indent="0" algn="l" defTabSz="800100">
            <a:lnSpc>
              <a:spcPct val="90000"/>
            </a:lnSpc>
            <a:spcBef>
              <a:spcPct val="0"/>
            </a:spcBef>
            <a:spcAft>
              <a:spcPct val="35000"/>
            </a:spcAft>
            <a:buNone/>
          </a:pPr>
          <a:r>
            <a:rPr lang="sv-SE" sz="1800" kern="1200"/>
            <a:t>&gt;38</a:t>
          </a:r>
          <a:r>
            <a:rPr lang="sv-SE" sz="1800" kern="1200">
              <a:solidFill>
                <a:srgbClr val="000000"/>
              </a:solidFill>
            </a:rPr>
            <a:t>°</a:t>
          </a:r>
          <a:r>
            <a:rPr lang="sv-SE" sz="1800" kern="1200"/>
            <a:t> </a:t>
          </a:r>
        </a:p>
      </dsp:txBody>
      <dsp:txXfrm>
        <a:off x="3863198" y="2089258"/>
        <a:ext cx="1867921" cy="850670"/>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2025-03-14</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2025-03-14</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dirty="0">
                <a:latin typeface="Verdana" panose="020B0604030504040204" pitchFamily="34" charset="0"/>
                <a:ea typeface="Verdana" panose="020B0604030504040204" pitchFamily="34" charset="0"/>
              </a:rPr>
              <a:t>2019-03-22, reviderad senast 2025-03-14</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dirty="0">
                <a:latin typeface="Verdana" panose="020B0604030504040204" pitchFamily="34" charset="0"/>
                <a:ea typeface="Verdana" panose="020B0604030504040204" pitchFamily="34" charset="0"/>
              </a:rPr>
              <a:t>Den</a:t>
            </a:r>
            <a:r>
              <a:rPr lang="sv-SE" altLang="sv-SE" baseline="0" dirty="0">
                <a:latin typeface="Verdana" panose="020B0604030504040204" pitchFamily="34" charset="0"/>
                <a:ea typeface="Verdana" panose="020B0604030504040204" pitchFamily="34" charset="0"/>
              </a:rPr>
              <a:t> här powerpointpresentationen</a:t>
            </a:r>
            <a:r>
              <a:rPr lang="sv-SE" altLang="sv-SE" dirty="0">
                <a:latin typeface="Verdana" panose="020B0604030504040204" pitchFamily="34" charset="0"/>
                <a:ea typeface="Verdana" panose="020B0604030504040204" pitchFamily="34" charset="0"/>
              </a:rPr>
              <a:t> kan användas vid fortbildning av vårdcentralens personal. Anteckningarna under bilderna är ett stöd för den som håller i presentationen, exempelvis Stramas kontaktläkare. Presentationen handlar om </a:t>
            </a:r>
            <a:r>
              <a:rPr lang="sv-SE" sz="1200" kern="1200" dirty="0">
                <a:solidFill>
                  <a:schemeClr val="tx1"/>
                </a:solidFill>
                <a:effectLst/>
                <a:latin typeface="Verdana" panose="020B0604030504040204" pitchFamily="34" charset="0"/>
                <a:ea typeface="Verdana" panose="020B0604030504040204" pitchFamily="34" charset="0"/>
                <a:cs typeface="+mn-cs"/>
              </a:rPr>
              <a:t>akut cystit hos kvinnor som inte är gravida samt akut cystit hos män. </a:t>
            </a: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effectLst/>
                <a:latin typeface="Verdana" panose="020B0604030504040204" pitchFamily="34" charset="0"/>
                <a:ea typeface="Verdana" panose="020B0604030504040204" pitchFamily="34" charset="0"/>
              </a:rPr>
              <a:t>Fråga 1-5: Kvinnor som är gravida, har påverkat allmäntillstånd, flanksmärta, temp </a:t>
            </a:r>
            <a:r>
              <a:rPr lang="sv-SE" sz="1200" dirty="0">
                <a:effectLst/>
                <a:latin typeface="Verdana" panose="020B0604030504040204" pitchFamily="34" charset="0"/>
                <a:ea typeface="Verdana" panose="020B0604030504040204" pitchFamily="34" charset="0"/>
                <a:cs typeface="Times New Roman" panose="02020603050405020304" pitchFamily="18" charset="0"/>
              </a:rPr>
              <a:t>≥ 38° och/eller makroskopisk hematuri kan inte handläggas enligt checklista utan behöver ett läkarbesök och ska lämna ett urinprov för odling.</a:t>
            </a:r>
          </a:p>
          <a:p>
            <a:endParaRPr lang="sv-SE" sz="1200" dirty="0">
              <a:effectLst/>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effectLst/>
                <a:latin typeface="Verdana" panose="020B0604030504040204" pitchFamily="34" charset="0"/>
                <a:ea typeface="Verdana" panose="020B0604030504040204" pitchFamily="34" charset="0"/>
                <a:cs typeface="Times New Roman" panose="02020603050405020304" pitchFamily="18" charset="0"/>
              </a:rPr>
              <a:t>Fråga 6: </a:t>
            </a:r>
            <a:r>
              <a:rPr lang="sv-SE" sz="1200" dirty="0">
                <a:latin typeface="Verdana" panose="020B0604030504040204" pitchFamily="34" charset="0"/>
                <a:ea typeface="Verdana" panose="020B0604030504040204" pitchFamily="34" charset="0"/>
              </a:rPr>
              <a:t>Om det är första gången kvinnan har en akut cystit, behöver hon få ett läkarbesök för att få information om infektionen. Urinodling behövs i allmänhet inte.</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Fråga 7-8: Nytillkomna genitala symtom såsom flytningar eller anamnestisk misstanke om sexuell smitta gör att tester för STI alltid ska tas. Patienten behöver komma på ett läkarbesök.</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Fråga 9:  Minst 2 </a:t>
            </a:r>
            <a:r>
              <a:rPr lang="sv-SE" sz="1200" b="1" dirty="0">
                <a:latin typeface="Verdana" panose="020B0604030504040204" pitchFamily="34" charset="0"/>
                <a:ea typeface="Verdana" panose="020B0604030504040204" pitchFamily="34" charset="0"/>
              </a:rPr>
              <a:t>antibiotikabehandlade </a:t>
            </a:r>
            <a:r>
              <a:rPr lang="sv-SE" sz="1200" dirty="0">
                <a:latin typeface="Verdana" panose="020B0604030504040204" pitchFamily="34" charset="0"/>
                <a:ea typeface="Verdana" panose="020B0604030504040204" pitchFamily="34" charset="0"/>
              </a:rPr>
              <a:t>episoder av akut cystit det senaste halvåret eller minst 3 det senaste året innebär att villkoren för recidiverande cystit uppfylls, vilket kräver utredning. Det behövs en urinodling nu och kvinnan behöver få ett läkarbesök inom den närmaste tiden. I övrigt kan man handlägga enligt checklistan.</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Vid synligt blod i urinen behövs ett läkarbesök. Vid makroskopisk hematuri (vid ett eller flera tillfällen) hos individer 50 år eller äldre ska patienten omedelbart remitteras till utredning enligt standardiserat vårdförlopp då cancer i urinblåsan och övre urinvägarna måste misstänkas som orsak oavsett om bakteriuri föreligger eller ej. Individer med makroskopisk hematuri under 50 års ålder ska också utredas, men då risken för bakomliggande cancer är mindre utreds dessa patienter utanför det standardiserade vårdförloppet. </a:t>
            </a:r>
            <a:r>
              <a:rPr lang="sv-SE" dirty="0">
                <a:latin typeface="Verdana" panose="020B0604030504040204" pitchFamily="34" charset="0"/>
                <a:ea typeface="Verdana" panose="020B0604030504040204" pitchFamily="34" charset="0"/>
              </a:rPr>
              <a:t>Kvinnor 40 år och yngre med förstagångs </a:t>
            </a:r>
            <a:r>
              <a:rPr lang="sv-SE" dirty="0" err="1">
                <a:latin typeface="Verdana" panose="020B0604030504040204" pitchFamily="34" charset="0"/>
                <a:ea typeface="Verdana" panose="020B0604030504040204" pitchFamily="34" charset="0"/>
              </a:rPr>
              <a:t>hemorrhagisk</a:t>
            </a:r>
            <a:r>
              <a:rPr lang="sv-SE" dirty="0">
                <a:latin typeface="Verdana" panose="020B0604030504040204" pitchFamily="34" charset="0"/>
                <a:ea typeface="Verdana" panose="020B0604030504040204" pitchFamily="34" charset="0"/>
              </a:rPr>
              <a:t> cystit som blir symtomfria på behandling behöver inte utredas för tumör i urinkanalen, då mer än varannan förstagångsurinvägsinfektion har samtidig </a:t>
            </a:r>
            <a:r>
              <a:rPr lang="sv-SE" dirty="0" err="1">
                <a:latin typeface="Verdana" panose="020B0604030504040204" pitchFamily="34" charset="0"/>
                <a:ea typeface="Verdana" panose="020B0604030504040204" pitchFamily="34" charset="0"/>
              </a:rPr>
              <a:t>makrohematuri</a:t>
            </a:r>
            <a:r>
              <a:rPr lang="sv-SE" dirty="0">
                <a:latin typeface="Verdana" panose="020B0604030504040204" pitchFamily="34" charset="0"/>
                <a:ea typeface="Verdana" panose="020B0604030504040204" pitchFamily="34" charset="0"/>
              </a:rPr>
              <a:t>.</a:t>
            </a:r>
            <a:endParaRPr lang="sv-SE" sz="1200" dirty="0">
              <a:latin typeface="Verdana" panose="020B0604030504040204" pitchFamily="34" charset="0"/>
              <a:ea typeface="Verdana" panose="020B0604030504040204" pitchFamily="34" charset="0"/>
            </a:endParaRPr>
          </a:p>
          <a:p>
            <a:endParaRPr lang="sv-SE" sz="1200" dirty="0">
              <a:effectLst/>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953534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Fråga 10: Terapisvikt föreligger om symtomen är oförändrade efter antibiotikabehandling i 3–4 dygn. Läkarbesök krävs inte men urinodling behövs.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Fråga 11: Föreligger någon komplicerande faktor, krävs inte heller något läkarbesök men urinodling behövs. Det är vid resor utanför Europa de senaste 3 månaderna som urinodling rekommenderas.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  Urinodlingssvar behöver inte inväntas före behandling</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 Checklistan ska inte användas för kroniska KAD-bärare</a:t>
            </a:r>
          </a:p>
          <a:p>
            <a:endParaRPr lang="sv-SE"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Fråga 12: </a:t>
            </a:r>
            <a:r>
              <a:rPr lang="sv-SE" dirty="0">
                <a:solidFill>
                  <a:schemeClr val="tx1"/>
                </a:solidFill>
                <a:latin typeface="Verdana" panose="020B0604030504040204" pitchFamily="34" charset="0"/>
                <a:ea typeface="Verdana" panose="020B0604030504040204" pitchFamily="34" charset="0"/>
              </a:rPr>
              <a:t>När det gäller eventuella reaktioner på antibiotika är det viktigt att efterfråga vilket preparat, </a:t>
            </a:r>
            <a:r>
              <a:rPr lang="sv-SE" sz="1200" kern="1200" dirty="0">
                <a:solidFill>
                  <a:schemeClr val="tx1"/>
                </a:solidFill>
                <a:effectLst/>
                <a:latin typeface="Verdana" panose="020B0604030504040204" pitchFamily="34" charset="0"/>
                <a:ea typeface="Verdana" panose="020B0604030504040204" pitchFamily="34" charset="0"/>
                <a:cs typeface="+mn-cs"/>
              </a:rPr>
              <a:t>reaktionens karaktär (typ av utslag, eventuell klåda, GI-biverkningar, annat) och när under kuren reaktionen debuterade.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Verdana" panose="020B0604030504040204" pitchFamily="34" charset="0"/>
              <a:ea typeface="Verdana" panose="020B0604030504040204" pitchFamily="34" charset="0"/>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Fråga 13: </a:t>
            </a:r>
            <a:r>
              <a:rPr lang="sv-SE" dirty="0">
                <a:solidFill>
                  <a:schemeClr val="tx1"/>
                </a:solidFill>
                <a:latin typeface="Verdana" panose="020B0604030504040204" pitchFamily="34" charset="0"/>
                <a:ea typeface="Verdana" panose="020B0604030504040204" pitchFamily="34" charset="0"/>
              </a:rPr>
              <a:t>Det är bra att veta om patienten fått antibiotika mot UVI under det senaste halvåret och i så fall vilket preparat, eftersom det är lämpligt med växelbruk av antibiotika.</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solidFill>
                <a:schemeClr val="tx1"/>
              </a:solidFill>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03270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Checklista UVI 4/4</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Hos friska kvinnor kan okomplicerad akut cystit vara besvärande men det är ofarligt. Infektionen läker spontant inom en vecka hos 30% av patienterna. Risken för febril UVI är mycket liten. Behandling med antibiotika förkortar tiden med symtom och därför är det graden av besvär som avgör handläggningen. </a:t>
            </a:r>
            <a:r>
              <a:rPr lang="sv-SE" sz="1200" kern="1200" dirty="0">
                <a:solidFill>
                  <a:schemeClr val="tx1"/>
                </a:solidFill>
                <a:effectLst/>
                <a:latin typeface="Verdana" panose="020B0604030504040204" pitchFamily="34" charset="0"/>
                <a:ea typeface="Verdana" panose="020B0604030504040204" pitchFamily="34" charset="0"/>
                <a:cs typeface="+mn-cs"/>
              </a:rPr>
              <a:t>Detta är viktig kunskap att förmedla till patienten. </a:t>
            </a:r>
            <a:endParaRPr lang="sv-SE"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För sen en dialog om gradering av varje symtom (s</a:t>
            </a:r>
            <a:r>
              <a:rPr lang="sv-SE" altLang="sv-SE" sz="1200" dirty="0">
                <a:solidFill>
                  <a:schemeClr val="tx1"/>
                </a:solidFill>
                <a:latin typeface="Verdana" panose="020B0604030504040204" pitchFamily="34" charset="0"/>
                <a:ea typeface="Verdana" panose="020B0604030504040204" pitchFamily="34" charset="0"/>
              </a:rPr>
              <a:t>veda vid miktion, täta urinträngningar, frekventa miktioner) </a:t>
            </a:r>
            <a:r>
              <a:rPr lang="sv-SE" sz="1200" kern="1200" dirty="0">
                <a:solidFill>
                  <a:schemeClr val="tx1"/>
                </a:solidFill>
                <a:effectLst/>
                <a:latin typeface="Verdana" panose="020B0604030504040204" pitchFamily="34" charset="0"/>
                <a:ea typeface="Verdana" panose="020B0604030504040204" pitchFamily="34" charset="0"/>
                <a:cs typeface="+mn-cs"/>
              </a:rPr>
              <a:t>för sig och lägg sen ihop dessa till en samlad bedömning. Svider det under hela miktionen eller bara på slutet? Hur svår är svedan? Hur ofta behöver kvinnan miktera? Hur många gånger har hon urinträngningar som klingar av utan att hon då behövde iväg till toaletten? Hur besvärande upplever patienten symtomen? Det är kvinnan som har tolkningsföreträde och hennes upplevelse av besvären är avgörande i graderingen. Om symtomen inte är tolerabla, ska kvinnan givetvis erbjudas antibiotika direkt eftersom antibiotika förkortar tiden med symtom.</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Rekommenderade åtgärder framgår av tabellen</a:t>
            </a:r>
            <a:r>
              <a:rPr lang="sv-SE" sz="1200" kern="1200" dirty="0">
                <a:solidFill>
                  <a:schemeClr val="tx1"/>
                </a:solidFill>
                <a:effectLst/>
                <a:latin typeface="+mn-lt"/>
                <a:ea typeface="+mn-ea"/>
                <a:cs typeface="+mn-cs"/>
              </a:rPr>
              <a:t>.</a:t>
            </a:r>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825910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Kom ihåg att ALLTID sätta diagnos! </a:t>
            </a:r>
          </a:p>
        </p:txBody>
      </p:sp>
      <p:sp>
        <p:nvSpPr>
          <p:cNvPr id="4" name="Platshållare för bildnummer 3"/>
          <p:cNvSpPr>
            <a:spLocks noGrp="1"/>
          </p:cNvSpPr>
          <p:nvPr>
            <p:ph type="sldNum" sz="quarter" idx="5"/>
          </p:nvPr>
        </p:nvSpPr>
        <p:spPr/>
        <p:txBody>
          <a:bodyPr/>
          <a:lstStyle/>
          <a:p>
            <a:fld id="{2E060D78-0732-444B-B0D5-1543BC9666EF}" type="slidenum">
              <a:rPr lang="sv-SE" smtClean="0"/>
              <a:t>13</a:t>
            </a:fld>
            <a:endParaRPr lang="sv-SE"/>
          </a:p>
        </p:txBody>
      </p:sp>
    </p:spTree>
    <p:extLst>
      <p:ext uri="{BB962C8B-B14F-4D97-AF65-F5344CB8AC3E}">
        <p14:creationId xmlns:p14="http://schemas.microsoft.com/office/powerpoint/2010/main" val="656185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Algoritm från Läkemedelsverket</a:t>
            </a:r>
            <a:r>
              <a:rPr lang="sv-SE" sz="1200" kern="1200" dirty="0">
                <a:solidFill>
                  <a:schemeClr val="tx1"/>
                </a:solidFill>
                <a:effectLst/>
                <a:latin typeface="Verdana" panose="020B0604030504040204" pitchFamily="34" charset="0"/>
                <a:ea typeface="Verdana" panose="020B0604030504040204" pitchFamily="34" charset="0"/>
                <a:cs typeface="+mn-cs"/>
              </a:rPr>
              <a:t>.</a:t>
            </a:r>
          </a:p>
        </p:txBody>
      </p:sp>
      <p:sp>
        <p:nvSpPr>
          <p:cNvPr id="4" name="Platshållare för bildnummer 3"/>
          <p:cNvSpPr>
            <a:spLocks noGrp="1"/>
          </p:cNvSpPr>
          <p:nvPr>
            <p:ph type="sldNum" sz="quarter" idx="5"/>
          </p:nvPr>
        </p:nvSpPr>
        <p:spPr/>
        <p:txBody>
          <a:bodyPr/>
          <a:lstStyle/>
          <a:p>
            <a:fld id="{2E060D78-0732-444B-B0D5-1543BC9666EF}" type="slidenum">
              <a:rPr lang="sv-SE" smtClean="0"/>
              <a:t>14</a:t>
            </a:fld>
            <a:endParaRPr lang="sv-SE"/>
          </a:p>
        </p:txBody>
      </p:sp>
    </p:spTree>
    <p:extLst>
      <p:ext uri="{BB962C8B-B14F-4D97-AF65-F5344CB8AC3E}">
        <p14:creationId xmlns:p14="http://schemas.microsoft.com/office/powerpoint/2010/main" val="5198391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Nu har vi gått igenom hela checklistan med Jonna. Hur graderar ni hennes besvär? Diskutera.</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Den sammantagna bilden stämmer väl mest överens med måttliga besvär, eller vad tycker ni? Och vad tycker Jonna själv – det är ju det viktigaste!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latin typeface="Verdana" panose="020B0604030504040204" pitchFamily="34" charset="0"/>
                <a:ea typeface="Verdana" panose="020B0604030504040204" pitchFamily="34" charset="0"/>
              </a:rPr>
              <a:t>Jonna instämde och kände sig trygg med att få ett </a:t>
            </a:r>
            <a:r>
              <a:rPr lang="sv-SE" sz="1200" kern="1200" dirty="0">
                <a:solidFill>
                  <a:schemeClr val="tx1"/>
                </a:solidFill>
                <a:effectLst/>
                <a:latin typeface="Verdana" panose="020B0604030504040204" pitchFamily="34" charset="0"/>
                <a:ea typeface="Verdana" panose="020B0604030504040204" pitchFamily="34" charset="0"/>
                <a:cs typeface="+mn-cs"/>
              </a:rPr>
              <a:t>antibiotikarecept i reserv som hon kan lösa ut om det inte blir bättre efter ett par dagar med symtomlindrande behandling eller tidigare om det blir sämre. Hon blev också lugnad av vetskapen att tillståndet är ofarligt.</a:t>
            </a:r>
            <a:endParaRPr lang="sv-SE"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68183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effectLst/>
                <a:latin typeface="Verdana" panose="020B0604030504040204" pitchFamily="34" charset="0"/>
                <a:ea typeface="Verdana" panose="020B0604030504040204" pitchFamily="34" charset="0"/>
                <a:cs typeface="Times New Roman" panose="02020603050405020304" pitchFamily="18" charset="0"/>
              </a:rPr>
              <a:t>Nitrofurantoin och pivmecillinam är väl beprövade förstahandsmedel vid akut cystit hos både kvinnor och män. Resistenssiffrorna är låga.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effectLst/>
                <a:latin typeface="Verdana" panose="020B0604030504040204" pitchFamily="34" charset="0"/>
                <a:ea typeface="Verdana" panose="020B0604030504040204" pitchFamily="34" charset="0"/>
                <a:cs typeface="Times New Roman" panose="02020603050405020304" pitchFamily="18" charset="0"/>
              </a:rPr>
              <a:t>Däremot ökar </a:t>
            </a:r>
            <a:r>
              <a:rPr lang="sv-SE" sz="1200" dirty="0" err="1">
                <a:effectLst/>
                <a:latin typeface="Verdana" panose="020B0604030504040204" pitchFamily="34" charset="0"/>
                <a:ea typeface="Verdana" panose="020B0604030504040204" pitchFamily="34" charset="0"/>
                <a:cs typeface="Times New Roman" panose="02020603050405020304" pitchFamily="18" charset="0"/>
              </a:rPr>
              <a:t>ciprofloxacinresistensen</a:t>
            </a:r>
            <a:r>
              <a:rPr lang="sv-SE" sz="1200" dirty="0">
                <a:effectLst/>
                <a:latin typeface="Verdana" panose="020B0604030504040204" pitchFamily="34" charset="0"/>
                <a:ea typeface="Verdana" panose="020B0604030504040204" pitchFamily="34" charset="0"/>
                <a:cs typeface="Times New Roman" panose="02020603050405020304" pitchFamily="18" charset="0"/>
              </a:rPr>
              <a:t> även i Sverige. Dessutom är ciprofloxacin associerat med långvariga, invalidiserande och potentiellt irreversibla biverkningar från rörelseapparaten och nervsystemet, vilket uppmärksammas mer och mer.</a:t>
            </a: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922413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100" dirty="0">
                <a:latin typeface="Verdana" panose="020B0604030504040204" pitchFamily="34" charset="0"/>
                <a:ea typeface="Verdana" panose="020B0604030504040204" pitchFamily="34" charset="0"/>
              </a:rPr>
              <a:t>Män med misstänkt UVI ska alltid ha ett läkarbesök. </a:t>
            </a:r>
            <a:r>
              <a:rPr lang="sv-SE" sz="1100" kern="1200" dirty="0">
                <a:solidFill>
                  <a:schemeClr val="tx1"/>
                </a:solidFill>
                <a:effectLst/>
                <a:latin typeface="Verdana" panose="020B0604030504040204" pitchFamily="34" charset="0"/>
                <a:ea typeface="Verdana" panose="020B0604030504040204" pitchFamily="34" charset="0"/>
                <a:cs typeface="+mn-cs"/>
              </a:rPr>
              <a:t>Det är framförallt E. coli</a:t>
            </a:r>
            <a:r>
              <a:rPr lang="sv-SE" sz="1100" i="1" kern="1200" dirty="0">
                <a:solidFill>
                  <a:schemeClr val="tx1"/>
                </a:solidFill>
                <a:effectLst/>
                <a:latin typeface="Verdana" panose="020B0604030504040204" pitchFamily="34" charset="0"/>
                <a:ea typeface="Verdana" panose="020B0604030504040204" pitchFamily="34" charset="0"/>
                <a:cs typeface="+mn-cs"/>
              </a:rPr>
              <a:t> </a:t>
            </a:r>
            <a:r>
              <a:rPr lang="sv-SE" sz="1100" kern="1200" dirty="0">
                <a:solidFill>
                  <a:schemeClr val="tx1"/>
                </a:solidFill>
                <a:effectLst/>
                <a:latin typeface="Verdana" panose="020B0604030504040204" pitchFamily="34" charset="0"/>
                <a:ea typeface="Verdana" panose="020B0604030504040204" pitchFamily="34" charset="0"/>
                <a:cs typeface="+mn-cs"/>
              </a:rPr>
              <a:t>som orsakar UVI hos män, precis som hos kvinnor, men hos män förekommer en ökad andel av andra typer av gramnegativa tarmbakterier, enterokocker och en högre frekvens av resistenta bakterier. Därför ska man </a:t>
            </a:r>
            <a:r>
              <a:rPr lang="sv-SE" sz="1100" b="1" kern="1200" dirty="0">
                <a:solidFill>
                  <a:schemeClr val="tx1"/>
                </a:solidFill>
                <a:effectLst/>
                <a:latin typeface="Verdana" panose="020B0604030504040204" pitchFamily="34" charset="0"/>
                <a:ea typeface="Verdana" panose="020B0604030504040204" pitchFamily="34" charset="0"/>
                <a:cs typeface="+mn-cs"/>
              </a:rPr>
              <a:t>alltid</a:t>
            </a:r>
            <a:r>
              <a:rPr lang="sv-SE" sz="1100" kern="1200" dirty="0">
                <a:solidFill>
                  <a:schemeClr val="tx1"/>
                </a:solidFill>
                <a:effectLst/>
                <a:latin typeface="Verdana" panose="020B0604030504040204" pitchFamily="34" charset="0"/>
                <a:ea typeface="Verdana" panose="020B0604030504040204" pitchFamily="34" charset="0"/>
                <a:cs typeface="+mn-cs"/>
              </a:rPr>
              <a:t> ta en urinodling. </a:t>
            </a:r>
          </a:p>
          <a:p>
            <a:endParaRPr lang="sv-SE" sz="1100" dirty="0">
              <a:latin typeface="Verdana" panose="020B0604030504040204" pitchFamily="34" charset="0"/>
              <a:ea typeface="Verdana" panose="020B0604030504040204" pitchFamily="34" charset="0"/>
            </a:endParaRPr>
          </a:p>
          <a:p>
            <a:r>
              <a:rPr lang="sv-SE" sz="1100" dirty="0">
                <a:latin typeface="Verdana" panose="020B0604030504040204" pitchFamily="34" charset="0"/>
                <a:ea typeface="Verdana" panose="020B0604030504040204" pitchFamily="34" charset="0"/>
              </a:rPr>
              <a:t>Kan det föreligga någon bakomliggande orsak? Hur är urinstrålen? Tömningssvårigheter? </a:t>
            </a:r>
            <a:r>
              <a:rPr lang="sv-SE" sz="1100" dirty="0" err="1">
                <a:latin typeface="Verdana" panose="020B0604030504040204" pitchFamily="34" charset="0"/>
                <a:ea typeface="Verdana" panose="020B0604030504040204" pitchFamily="34" charset="0"/>
              </a:rPr>
              <a:t>Miktionsmönster</a:t>
            </a:r>
            <a:r>
              <a:rPr lang="sv-SE" sz="1100" dirty="0">
                <a:latin typeface="Verdana" panose="020B0604030504040204" pitchFamily="34" charset="0"/>
                <a:ea typeface="Verdana" panose="020B0604030504040204" pitchFamily="34" charset="0"/>
              </a:rPr>
              <a:t>? Behöver patienten gå upp på natten? </a:t>
            </a:r>
          </a:p>
          <a:p>
            <a:r>
              <a:rPr lang="sv-SE" sz="1100" kern="1200" dirty="0">
                <a:solidFill>
                  <a:schemeClr val="tx1"/>
                </a:solidFill>
                <a:effectLst/>
                <a:latin typeface="Verdana" panose="020B0604030504040204" pitchFamily="34" charset="0"/>
                <a:ea typeface="Verdana" panose="020B0604030504040204" pitchFamily="34" charset="0"/>
                <a:cs typeface="+mn-cs"/>
              </a:rPr>
              <a:t>Vid förstagångsinfektion och anamnestisk misstanke om bakomliggande faktorer, rekommenderas IPSS, miktionslista, tidsmiktion och res-urinbestämning och sen ställningstagande till ev. vidare åtgärder efter det.</a:t>
            </a:r>
            <a:endParaRPr lang="sv-SE" sz="1100" dirty="0">
              <a:latin typeface="Verdana" panose="020B0604030504040204" pitchFamily="34" charset="0"/>
              <a:ea typeface="Verdana" panose="020B0604030504040204" pitchFamily="34" charset="0"/>
            </a:endParaRPr>
          </a:p>
          <a:p>
            <a:endParaRPr lang="sv-SE" sz="1100" kern="1200" dirty="0">
              <a:solidFill>
                <a:schemeClr val="tx1"/>
              </a:solidFill>
              <a:effectLst/>
              <a:latin typeface="Verdana" panose="020B0604030504040204" pitchFamily="34" charset="0"/>
              <a:ea typeface="Verdana" panose="020B0604030504040204" pitchFamily="34" charset="0"/>
              <a:cs typeface="+mn-cs"/>
            </a:endParaRPr>
          </a:p>
          <a:p>
            <a:r>
              <a:rPr lang="sv-SE" sz="1100" dirty="0">
                <a:latin typeface="Verdana" panose="020B0604030504040204" pitchFamily="34" charset="0"/>
                <a:ea typeface="Verdana" panose="020B0604030504040204" pitchFamily="34" charset="0"/>
              </a:rPr>
              <a:t>Har patienten feber &gt; 38°? Febril UVI engagerar parenkymatös vävnad i njure och/eller prostata (akut pyelonefrit, akut prostatit). </a:t>
            </a:r>
            <a:r>
              <a:rPr lang="sv-SE" sz="1100" kern="1200" dirty="0">
                <a:solidFill>
                  <a:schemeClr val="tx1"/>
                </a:solidFill>
                <a:effectLst/>
                <a:latin typeface="Verdana" panose="020B0604030504040204" pitchFamily="34" charset="0"/>
                <a:ea typeface="Verdana" panose="020B0604030504040204" pitchFamily="34" charset="0"/>
                <a:cs typeface="+mn-cs"/>
              </a:rPr>
              <a:t>Vid febril UVI har de allra flesta män ett prostataengagemang av infektionen.  </a:t>
            </a:r>
          </a:p>
          <a:p>
            <a:endParaRPr lang="sv-SE" sz="1100" kern="1200" dirty="0">
              <a:solidFill>
                <a:schemeClr val="tx1"/>
              </a:solidFill>
              <a:effectLst/>
              <a:latin typeface="Verdana" panose="020B0604030504040204" pitchFamily="34" charset="0"/>
              <a:ea typeface="Verdana" panose="020B0604030504040204" pitchFamily="34" charset="0"/>
              <a:cs typeface="+mn-cs"/>
            </a:endParaRPr>
          </a:p>
          <a:p>
            <a:r>
              <a:rPr lang="sv-SE" sz="1100" kern="1200" dirty="0">
                <a:solidFill>
                  <a:schemeClr val="tx1"/>
                </a:solidFill>
                <a:effectLst/>
                <a:latin typeface="Verdana" panose="020B0604030504040204" pitchFamily="34" charset="0"/>
                <a:ea typeface="Verdana" panose="020B0604030504040204" pitchFamily="34" charset="0"/>
                <a:cs typeface="+mn-cs"/>
              </a:rPr>
              <a:t>Förstahandsval för att behandla afebril symtomgivande UVI hos en man är preparatmässigt desamma som för kvinnor, d.v.s. T. nitrofurantoin 50 mg 1x3 eller T. pivmecillinam 200 mg 1x3. Rekommenderad behandlingstid är dock längre för män: 7 dagar. </a:t>
            </a:r>
          </a:p>
          <a:p>
            <a:r>
              <a:rPr lang="sv-SE" sz="1100" kern="1200" dirty="0">
                <a:solidFill>
                  <a:schemeClr val="tx1"/>
                </a:solidFill>
                <a:effectLst/>
                <a:latin typeface="Verdana" panose="020B0604030504040204" pitchFamily="34" charset="0"/>
                <a:ea typeface="Verdana" panose="020B0604030504040204" pitchFamily="34" charset="0"/>
                <a:cs typeface="+mn-cs"/>
              </a:rPr>
              <a:t>Förstahandsval vid febril UVI är Ciprofloxacin.</a:t>
            </a:r>
            <a:endParaRPr lang="sv-SE" sz="1100" dirty="0">
              <a:latin typeface="Verdana" panose="020B0604030504040204" pitchFamily="34" charset="0"/>
              <a:ea typeface="Verdana" panose="020B0604030504040204" pitchFamily="34" charset="0"/>
            </a:endParaRPr>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835083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28600" indent="-228600">
              <a:buAutoNum type="arabicPeriod"/>
            </a:pPr>
            <a:r>
              <a:rPr lang="sv-SE" sz="1200" dirty="0">
                <a:latin typeface="Verdana" panose="020B0604030504040204" pitchFamily="34" charset="0"/>
                <a:ea typeface="Verdana" panose="020B0604030504040204" pitchFamily="34" charset="0"/>
              </a:rPr>
              <a:t>Ja</a:t>
            </a:r>
          </a:p>
          <a:p>
            <a:pPr marL="228600" indent="-228600">
              <a:buAutoNum type="arabicPeriod"/>
            </a:pPr>
            <a:r>
              <a:rPr lang="sv-SE" sz="1200" dirty="0">
                <a:latin typeface="Verdana" panose="020B0604030504040204" pitchFamily="34" charset="0"/>
                <a:ea typeface="Verdana" panose="020B0604030504040204" pitchFamily="34" charset="0"/>
              </a:rPr>
              <a:t>Ja</a:t>
            </a:r>
          </a:p>
          <a:p>
            <a:pPr marL="228600" indent="-228600">
              <a:buAutoNum type="arabicPeriod"/>
            </a:pPr>
            <a:r>
              <a:rPr lang="sv-SE" sz="1200" dirty="0">
                <a:latin typeface="Verdana" panose="020B0604030504040204" pitchFamily="34" charset="0"/>
                <a:ea typeface="Verdana" panose="020B0604030504040204" pitchFamily="34" charset="0"/>
              </a:rPr>
              <a:t>Nej – män ska alltid få ett läkarbesök och urinodling ska tas. Män med akut</a:t>
            </a:r>
            <a:r>
              <a:rPr lang="sv-SE" sz="1200" baseline="0" dirty="0">
                <a:latin typeface="Verdana" panose="020B0604030504040204" pitchFamily="34" charset="0"/>
                <a:ea typeface="Verdana" panose="020B0604030504040204" pitchFamily="34" charset="0"/>
              </a:rPr>
              <a:t> cystit ska alltid behandlas med antibiotika (samma preparat som till kvinnor).  </a:t>
            </a:r>
            <a:r>
              <a:rPr lang="sv-SE" sz="1200" dirty="0">
                <a:latin typeface="Verdana" panose="020B0604030504040204" pitchFamily="34" charset="0"/>
                <a:ea typeface="Verdana" panose="020B0604030504040204" pitchFamily="34" charset="0"/>
              </a:rPr>
              <a:t> </a:t>
            </a:r>
          </a:p>
          <a:p>
            <a:endParaRPr lang="sv-SE" sz="1800" dirty="0">
              <a:effectLst/>
              <a:latin typeface="Times New Roman" panose="02020603050405020304" pitchFamily="18"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970587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Lästips och länkar.</a:t>
            </a:r>
          </a:p>
          <a:p>
            <a:r>
              <a:rPr lang="sv-SE" dirty="0">
                <a:latin typeface="Verdana" panose="020B0604030504040204" pitchFamily="34" charset="0"/>
                <a:ea typeface="Verdana" panose="020B0604030504040204" pitchFamily="34" charset="0"/>
              </a:rPr>
              <a:t>För djupare information rekommenderas Läkemedelsverkets behandlingsrekommendation och/eller fallbeskrivningarna om UVI man och kvinna som finns på Stramas hemsida. Länkar finns i bilden. </a:t>
            </a:r>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388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latin typeface="Verdana" panose="020B0604030504040204" pitchFamily="34" charset="0"/>
                <a:ea typeface="Verdana" panose="020B0604030504040204" pitchFamily="34" charset="0"/>
              </a:rPr>
              <a:t>KLICKA fram frågorna. Du kan börja med dessa allmänna frågor för att uppmärksamma åhörarna vad de har för förkunskap i ämnet, de kan t.ex. själva tyst notera sina svar. Svaret på frågorna kommer i presentationen och kan förslagsvis återupptas i slutet av presentationen.</a:t>
            </a:r>
          </a:p>
          <a:p>
            <a:pPr marL="228600" indent="-228600">
              <a:buAutoNum type="arabicPeriod"/>
            </a:pPr>
            <a:r>
              <a:rPr lang="sv-SE" sz="1200" dirty="0">
                <a:latin typeface="Verdana" panose="020B0604030504040204" pitchFamily="34" charset="0"/>
                <a:ea typeface="Verdana" panose="020B0604030504040204" pitchFamily="34" charset="0"/>
              </a:rPr>
              <a:t>Ja</a:t>
            </a:r>
          </a:p>
          <a:p>
            <a:pPr marL="228600" indent="-228600">
              <a:buAutoNum type="arabicPeriod"/>
            </a:pPr>
            <a:r>
              <a:rPr lang="sv-SE" sz="1200" dirty="0">
                <a:latin typeface="Verdana" panose="020B0604030504040204" pitchFamily="34" charset="0"/>
                <a:ea typeface="Verdana" panose="020B0604030504040204" pitchFamily="34" charset="0"/>
              </a:rPr>
              <a:t>Ja</a:t>
            </a:r>
          </a:p>
          <a:p>
            <a:pPr marL="228600" indent="-228600">
              <a:buAutoNum type="arabicPeriod"/>
            </a:pPr>
            <a:r>
              <a:rPr lang="sv-SE" sz="1200" dirty="0">
                <a:latin typeface="Verdana" panose="020B0604030504040204" pitchFamily="34" charset="0"/>
                <a:ea typeface="Verdana" panose="020B0604030504040204" pitchFamily="34" charset="0"/>
              </a:rPr>
              <a:t>Nej – män ska alltid få ett läkarbesök och urinodling ska tas. Män med akut</a:t>
            </a:r>
            <a:r>
              <a:rPr lang="sv-SE" sz="1200" baseline="0" dirty="0">
                <a:latin typeface="Verdana" panose="020B0604030504040204" pitchFamily="34" charset="0"/>
                <a:ea typeface="Verdana" panose="020B0604030504040204" pitchFamily="34" charset="0"/>
              </a:rPr>
              <a:t> cystit ska alltid behandlas med antibiotika (samma preparat som till kvinnor).  </a:t>
            </a:r>
            <a:r>
              <a:rPr lang="sv-SE" sz="1200" dirty="0">
                <a:latin typeface="Verdana" panose="020B0604030504040204" pitchFamily="34" charset="0"/>
                <a:ea typeface="Verdana" panose="020B0604030504040204" pitchFamily="34" charset="0"/>
              </a:rPr>
              <a:t> </a:t>
            </a:r>
          </a:p>
          <a:p>
            <a:endParaRPr lang="sv-SE" sz="1200" dirty="0">
              <a:effectLst/>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5380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latin typeface="Verdana" panose="020B0604030504040204" pitchFamily="34" charset="0"/>
                <a:ea typeface="Verdana" panose="020B0604030504040204" pitchFamily="34" charset="0"/>
              </a:rPr>
              <a:t>UVI – definitioner – akut cystit</a:t>
            </a:r>
          </a:p>
          <a:p>
            <a:r>
              <a:rPr lang="sv-SE" sz="1200" dirty="0">
                <a:latin typeface="Verdana" panose="020B0604030504040204" pitchFamily="34" charset="0"/>
                <a:ea typeface="Verdana" panose="020B0604030504040204" pitchFamily="34" charset="0"/>
              </a:rPr>
              <a:t>KLICKA</a:t>
            </a:r>
          </a:p>
          <a:p>
            <a:r>
              <a:rPr lang="sv-SE" sz="1200" dirty="0">
                <a:latin typeface="Verdana" panose="020B0604030504040204" pitchFamily="34" charset="0"/>
                <a:ea typeface="Verdana" panose="020B0604030504040204" pitchFamily="34" charset="0"/>
              </a:rPr>
              <a:t>Definition av febril UVI </a:t>
            </a:r>
          </a:p>
          <a:p>
            <a:r>
              <a:rPr lang="sv-SE" sz="1200" dirty="0">
                <a:latin typeface="Verdana" panose="020B0604030504040204" pitchFamily="34" charset="0"/>
                <a:ea typeface="Verdana" panose="020B0604030504040204" pitchFamily="34" charset="0"/>
              </a:rPr>
              <a:t>KLICKA</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effectLst/>
                <a:latin typeface="Verdana" panose="020B0604030504040204" pitchFamily="34" charset="0"/>
                <a:ea typeface="Verdana" panose="020B0604030504040204" pitchFamily="34" charset="0"/>
                <a:cs typeface="Consolas" panose="020B0609020204030204" pitchFamily="49" charset="0"/>
              </a:rPr>
              <a:t>Diagnoskoden N109 är inte helt intuitiv, men det är den diagnoskod vi har tillgång till i ICD 10.</a:t>
            </a: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06150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0" i="0" dirty="0">
                <a:solidFill>
                  <a:srgbClr val="191919"/>
                </a:solidFill>
                <a:effectLst/>
                <a:latin typeface="Verdana" panose="020B0604030504040204" pitchFamily="34" charset="0"/>
                <a:ea typeface="Verdana" panose="020B0604030504040204" pitchFamily="34" charset="0"/>
              </a:rPr>
              <a:t>Hälften av alla kvinnor får någon gång under sitt liv en urinvägsinfektion, det allra vanligaste är förstås en akut cystit. Det är vanligast bland unga kvinnor och incidensen sjunker med stigande ålder för att sedan öka hos äldre kvinnor. Det är således många antibiotikakurer vi talar om.</a:t>
            </a:r>
            <a:endParaRPr lang="sv-SE" dirty="0">
              <a:latin typeface="Verdana" panose="020B0604030504040204" pitchFamily="34" charset="0"/>
              <a:ea typeface="Verdana" panose="020B0604030504040204" pitchFamily="34" charset="0"/>
            </a:endParaRPr>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4625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sz="1200" dirty="0">
              <a:effectLst/>
              <a:latin typeface="Verdana" panose="020B0604030504040204" pitchFamily="34" charset="0"/>
              <a:ea typeface="Verdana" panose="020B0604030504040204" pitchFamily="34" charset="0"/>
            </a:endParaRPr>
          </a:p>
          <a:p>
            <a:r>
              <a:rPr lang="sv-SE" sz="1200" dirty="0">
                <a:latin typeface="Verdana" panose="020B0604030504040204" pitchFamily="34" charset="0"/>
                <a:ea typeface="Verdana" panose="020B0604030504040204" pitchFamily="34" charset="0"/>
              </a:rPr>
              <a:t>Jonna, som är tidigare frisk, ringer till vårdcentralen. Hon har haft akut cystit två gånger tidigare, senast för tre år sen. Anamnes enligt ovan. Hon behöver inte gå upp på natten. </a:t>
            </a:r>
          </a:p>
          <a:p>
            <a:r>
              <a:rPr lang="sv-SE" sz="1200" dirty="0">
                <a:latin typeface="Verdana" panose="020B0604030504040204" pitchFamily="34" charset="0"/>
                <a:ea typeface="Verdana" panose="020B0604030504040204" pitchFamily="34" charset="0"/>
              </a:rPr>
              <a:t>Hur ofta kissar hon? 9 gånger per dygn blir varannan timma under den vakna tiden på dygnet (7-9-11-13-15-17-19-21-23). Hon får dessutom övergående urinträngningar vid 6-7 tillfällen, men då klingar besvären av efter en stund, hon behöver inte gå på toaletten då.</a:t>
            </a:r>
          </a:p>
          <a:p>
            <a:endParaRPr lang="sv-SE" sz="1200" dirty="0">
              <a:latin typeface="Verdana" panose="020B0604030504040204" pitchFamily="34" charset="0"/>
              <a:ea typeface="Verdana" panose="020B0604030504040204" pitchFamily="34" charset="0"/>
            </a:endParaRPr>
          </a:p>
          <a:p>
            <a:r>
              <a:rPr lang="sv-SE" sz="1200" dirty="0">
                <a:latin typeface="Verdana" panose="020B0604030504040204" pitchFamily="34" charset="0"/>
                <a:ea typeface="Verdana" panose="020B0604030504040204" pitchFamily="34" charset="0"/>
              </a:rPr>
              <a:t>Hur gör ni nu på er vårdcentral? Får den här patienten en läkartid? Tar ni ett urinprov? Använder ni er av en checklista för UVI?</a:t>
            </a:r>
          </a:p>
          <a:p>
            <a:r>
              <a:rPr lang="sv-SE" sz="1200" dirty="0">
                <a:latin typeface="Verdana" panose="020B0604030504040204" pitchFamily="34" charset="0"/>
                <a:ea typeface="Verdana" panose="020B0604030504040204" pitchFamily="34" charset="0"/>
              </a:rPr>
              <a:t>I denna presentation går vi igenom checklista UVI från Strama VG. Även om ni inte använder er av en checklista på er vårdcentral, behöver dessa uppgifter finnas med i anamnesen.</a:t>
            </a: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03517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23813" y="744538"/>
            <a:ext cx="6616700" cy="3722687"/>
          </a:xfrm>
        </p:spPr>
      </p:sp>
      <p:sp>
        <p:nvSpPr>
          <p:cNvPr id="3" name="Platshållare för anteckningar 2"/>
          <p:cNvSpPr>
            <a:spLocks noGrp="1"/>
          </p:cNvSpPr>
          <p:nvPr>
            <p:ph type="body" idx="1"/>
          </p:nvPr>
        </p:nvSpPr>
        <p:spPr/>
        <p:txBody>
          <a:bodyPr/>
          <a:lstStyle/>
          <a:p>
            <a:endParaRPr lang="sv-SE" sz="1200" kern="1200" dirty="0">
              <a:solidFill>
                <a:schemeClr val="tx1"/>
              </a:solidFill>
              <a:effectLst/>
              <a:latin typeface="Verdana" panose="020B0604030504040204" pitchFamily="34" charset="0"/>
              <a:ea typeface="Verdana" panose="020B0604030504040204" pitchFamily="34" charset="0"/>
              <a:cs typeface="+mn-cs"/>
            </a:endParaRPr>
          </a:p>
          <a:p>
            <a:r>
              <a:rPr lang="sv-SE" sz="1200" kern="1200" dirty="0">
                <a:solidFill>
                  <a:schemeClr val="tx1"/>
                </a:solidFill>
                <a:effectLst/>
                <a:latin typeface="Verdana" panose="020B0604030504040204" pitchFamily="34" charset="0"/>
                <a:ea typeface="Verdana" panose="020B0604030504040204" pitchFamily="34" charset="0"/>
                <a:cs typeface="+mn-cs"/>
              </a:rPr>
              <a:t>Varför man kan använda en checklista UVI för kvinnor är att det är </a:t>
            </a:r>
            <a:r>
              <a:rPr lang="sv-SE" sz="1200" b="1" i="1" kern="1200" dirty="0">
                <a:solidFill>
                  <a:schemeClr val="tx1"/>
                </a:solidFill>
                <a:effectLst/>
                <a:latin typeface="Verdana" panose="020B0604030504040204" pitchFamily="34" charset="0"/>
                <a:ea typeface="Verdana" panose="020B0604030504040204" pitchFamily="34" charset="0"/>
                <a:cs typeface="+mn-cs"/>
              </a:rPr>
              <a:t>graden av besvär </a:t>
            </a:r>
            <a:r>
              <a:rPr lang="sv-SE" sz="1200" kern="1200" dirty="0">
                <a:solidFill>
                  <a:schemeClr val="tx1"/>
                </a:solidFill>
                <a:effectLst/>
                <a:latin typeface="Verdana" panose="020B0604030504040204" pitchFamily="34" charset="0"/>
                <a:ea typeface="Verdana" panose="020B0604030504040204" pitchFamily="34" charset="0"/>
                <a:cs typeface="+mn-cs"/>
              </a:rPr>
              <a:t>som är avgörande för handläggningen. </a:t>
            </a:r>
          </a:p>
          <a:p>
            <a:r>
              <a:rPr lang="sv-SE" sz="1200" kern="1200" dirty="0">
                <a:solidFill>
                  <a:schemeClr val="tx1"/>
                </a:solidFill>
                <a:effectLst/>
                <a:latin typeface="Verdana" panose="020B0604030504040204" pitchFamily="34" charset="0"/>
                <a:ea typeface="Verdana" panose="020B0604030504040204" pitchFamily="34" charset="0"/>
                <a:cs typeface="+mn-cs"/>
              </a:rPr>
              <a:t>Hos friska kvinnor kan okomplicerad akut cystit vara besvärande men är ofarligt. Infektionen läker spontant inom en vecka hos cirka 30% av patienterna. Behandling med antibiotika förkortar tiden med symtom. Risken för febril UVI är liten vid obehandlad okomplicerad akut cystit hos kvinnor. Detta är viktig kunskap att förmedla till patienten. </a:t>
            </a:r>
          </a:p>
          <a:p>
            <a:endParaRPr lang="sv-SE" sz="1200" kern="1200" dirty="0">
              <a:solidFill>
                <a:schemeClr val="tx1"/>
              </a:solidFill>
              <a:effectLst/>
              <a:latin typeface="Verdana" panose="020B0604030504040204" pitchFamily="34" charset="0"/>
              <a:ea typeface="Verdana" panose="020B0604030504040204" pitchFamily="34" charset="0"/>
              <a:cs typeface="+mn-cs"/>
            </a:endParaRPr>
          </a:p>
          <a:p>
            <a:endParaRPr lang="sv-SE" sz="1200" kern="1200" dirty="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4E96949-6911-42E6-B0AD-3D362574F6B3}"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71195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Verdana" panose="020B0604030504040204" pitchFamily="34" charset="0"/>
                <a:ea typeface="Verdana" panose="020B0604030504040204" pitchFamily="34" charset="0"/>
                <a:cs typeface="+mn-cs"/>
              </a:rPr>
              <a:t>Urinsticka då? </a:t>
            </a:r>
          </a:p>
          <a:p>
            <a:r>
              <a:rPr lang="sv-SE" dirty="0">
                <a:latin typeface="Verdana" panose="020B0604030504040204" pitchFamily="34" charset="0"/>
                <a:ea typeface="Verdana" panose="020B0604030504040204" pitchFamily="34" charset="0"/>
              </a:rPr>
              <a:t>Urinstickan har använts för detektion av nitrit och leukocytesteras (påvisar vita blodkroppar i urinen). </a:t>
            </a:r>
          </a:p>
          <a:p>
            <a:r>
              <a:rPr lang="sv-SE" dirty="0">
                <a:latin typeface="Verdana" panose="020B0604030504040204" pitchFamily="34" charset="0"/>
                <a:ea typeface="Verdana" panose="020B0604030504040204" pitchFamily="34" charset="0"/>
              </a:rPr>
              <a:t>Nitrittest: Ett positivt test visar förekomst av nitritproducerande bakterier (till exempel E. coli). Lång blåsinkubationstid (≥ 4 timmar) ökar känsligheten. Vid kortare </a:t>
            </a:r>
            <a:r>
              <a:rPr lang="sv-SE" dirty="0" err="1">
                <a:latin typeface="Verdana" panose="020B0604030504040204" pitchFamily="34" charset="0"/>
                <a:ea typeface="Verdana" panose="020B0604030504040204" pitchFamily="34" charset="0"/>
              </a:rPr>
              <a:t>blåstid</a:t>
            </a:r>
            <a:r>
              <a:rPr lang="sv-SE" dirty="0">
                <a:latin typeface="Verdana" panose="020B0604030504040204" pitchFamily="34" charset="0"/>
                <a:ea typeface="Verdana" panose="020B0604030504040204" pitchFamily="34" charset="0"/>
              </a:rPr>
              <a:t> blir testet mindre pålitligt. Bakterier som inte producerar nitrit, som S. saprophyticus och enterokocker, påvisas inte med nitrittest. </a:t>
            </a:r>
          </a:p>
          <a:p>
            <a:r>
              <a:rPr lang="sv-SE" dirty="0">
                <a:latin typeface="Verdana" panose="020B0604030504040204" pitchFamily="34" charset="0"/>
                <a:ea typeface="Verdana" panose="020B0604030504040204" pitchFamily="34" charset="0"/>
              </a:rPr>
              <a:t>Vita blodkroppar förekommer i urinen vid inflammatoriska tillstånd oavsett orsak. </a:t>
            </a:r>
          </a:p>
          <a:p>
            <a:r>
              <a:rPr lang="sv-SE" dirty="0">
                <a:latin typeface="Verdana" panose="020B0604030504040204" pitchFamily="34" charset="0"/>
                <a:ea typeface="Verdana" panose="020B0604030504040204" pitchFamily="34" charset="0"/>
              </a:rPr>
              <a:t>Den höga prevalensen av ABU hos äldre gör att urinstickan är av tveksamt värde i denna population och riskerar att bidra till onödig antibiotikaförskrivning. Hos patienter med KAD har urinsticka inget diagnostiskt värde eftersom bakteriuri och leukocyturi alltid föreligger.</a:t>
            </a:r>
          </a:p>
          <a:p>
            <a:endParaRPr lang="sv-SE" dirty="0">
              <a:latin typeface="Verdana" panose="020B0604030504040204" pitchFamily="34" charset="0"/>
              <a:ea typeface="Verdana" panose="020B0604030504040204" pitchFamily="34" charset="0"/>
            </a:endParaRPr>
          </a:p>
          <a:p>
            <a:r>
              <a:rPr lang="sv-SE" dirty="0">
                <a:latin typeface="Verdana" panose="020B0604030504040204" pitchFamily="34" charset="0"/>
                <a:ea typeface="Verdana" panose="020B0604030504040204" pitchFamily="34" charset="0"/>
              </a:rPr>
              <a:t>Hos kvinnor är den allra vanligaste patogenen E coli. Staphylococcus saprophyticus förekommer främst hos yngre kvinnor, oftare sommartid och ger inte positiv nitrit. Eftersom E coli dominerar i så hög grad, behövs i de flesta fall inte någon urinodling för kvinnor.</a:t>
            </a:r>
          </a:p>
          <a:p>
            <a:r>
              <a:rPr lang="sv-SE" sz="1200" kern="1200" dirty="0">
                <a:solidFill>
                  <a:schemeClr val="tx1"/>
                </a:solidFill>
                <a:effectLst/>
                <a:latin typeface="Verdana" panose="020B0604030504040204" pitchFamily="34" charset="0"/>
                <a:ea typeface="Verdana" panose="020B0604030504040204" pitchFamily="34" charset="0"/>
                <a:cs typeface="+mn-cs"/>
              </a:rPr>
              <a:t>Följaktligen är det graden av symtom som avgör antibiotikabehov och urinprov behövs i allmänhet inte hos kvinnor.</a:t>
            </a:r>
          </a:p>
          <a:p>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71993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Checklista UVI från Strama VG i sin helhet. Den finns på vår webbsida, se länk ovan.</a:t>
            </a:r>
          </a:p>
          <a:p>
            <a:endParaRPr lang="sv-SE"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29592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Vilka patienter kan handläggas i telefonrådgivning/triagemottagning med hjälp av checklistan?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Checklistan gäller bara för kvinnor ≥ 15 år och där besvären är nytillkomna (&lt;</a:t>
            </a:r>
            <a:r>
              <a:rPr lang="sv-SE" sz="1200">
                <a:latin typeface="Verdana" panose="020B0604030504040204" pitchFamily="34" charset="0"/>
                <a:ea typeface="Verdana" panose="020B0604030504040204" pitchFamily="34" charset="0"/>
              </a:rPr>
              <a:t>1 vecka).</a:t>
            </a:r>
            <a:endParaRPr lang="sv-SE" sz="1200"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dirty="0">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Minst två av de tre klassiska cystitsymtomen måste finnas. Om bara ett av de klassiska symtomen föreligger, är det större risk att det rör sig om någon differentialdiagnos. Dessa patienter behöver ett läkarbesök.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Vad är det för skillnad på täta urinträngningar och frekventa miktioner?</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Jonna </a:t>
            </a:r>
            <a:r>
              <a:rPr lang="sv-SE" sz="1200" dirty="0" err="1">
                <a:latin typeface="Verdana" panose="020B0604030504040204" pitchFamily="34" charset="0"/>
                <a:ea typeface="Verdana" panose="020B0604030504040204" pitchFamily="34" charset="0"/>
              </a:rPr>
              <a:t>mikterade</a:t>
            </a:r>
            <a:r>
              <a:rPr lang="sv-SE" sz="1200" dirty="0">
                <a:latin typeface="Verdana" panose="020B0604030504040204" pitchFamily="34" charset="0"/>
                <a:ea typeface="Verdana" panose="020B0604030504040204" pitchFamily="34" charset="0"/>
              </a:rPr>
              <a:t> 9 gånger per dygn men hade förutom det även urinträngningar som dock klingade av efter en stund. Hon behövde inte gå iväg till toaletten då. </a:t>
            </a:r>
          </a:p>
          <a:p>
            <a:endParaRPr lang="sv-SE" sz="1200" dirty="0">
              <a:effectLst/>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538297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1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12.sv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descr="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804025"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dirty="0"/>
              <a:t>Klicka här för att lägga till rubrik</a:t>
            </a:r>
          </a:p>
        </p:txBody>
      </p:sp>
    </p:spTree>
    <p:extLst>
      <p:ext uri="{BB962C8B-B14F-4D97-AF65-F5344CB8AC3E}">
        <p14:creationId xmlns:p14="http://schemas.microsoft.com/office/powerpoint/2010/main" val="2132936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mall för rubrikformat</a:t>
            </a:r>
            <a:endParaRPr lang="sv-SE" dirty="0"/>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endParaRPr lang="sv-SE" dirty="0"/>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endParaRPr lang="sv-SE" dirty="0"/>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2025-03-14</a:t>
            </a:fld>
            <a:endParaRPr lang="sv-SE" dirty="0"/>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2298953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2025-03-14</a:t>
            </a:fld>
            <a:endParaRPr lang="sv-SE" dirty="0"/>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835148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3473707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endParaRPr lang="sv-SE" dirty="0"/>
          </a:p>
        </p:txBody>
      </p:sp>
    </p:spTree>
    <p:extLst>
      <p:ext uri="{BB962C8B-B14F-4D97-AF65-F5344CB8AC3E}">
        <p14:creationId xmlns:p14="http://schemas.microsoft.com/office/powerpoint/2010/main" val="19920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1_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05097F93-1544-4D51-B2F1-24A2A3F5E732}" type="datetimeFigureOut">
              <a:rPr lang="sv-SE"/>
              <a:pPr>
                <a:defRPr/>
              </a:pPr>
              <a:t>2025-03-14</a:t>
            </a:fld>
            <a:endParaRPr lang="sv-SE"/>
          </a:p>
        </p:txBody>
      </p:sp>
      <p:sp>
        <p:nvSpPr>
          <p:cNvPr id="3" name="Footer Placeholder 2"/>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sv-SE"/>
          </a:p>
        </p:txBody>
      </p:sp>
      <p:sp>
        <p:nvSpPr>
          <p:cNvPr id="4" name="Slide Number Placeholder 3"/>
          <p:cNvSpPr>
            <a:spLocks noGrp="1"/>
          </p:cNvSpPr>
          <p:nvPr>
            <p:ph type="sldNum" sz="quarter" idx="12"/>
          </p:nvPr>
        </p:nvSpPr>
        <p:spPr/>
        <p:txBody>
          <a:bodyPr/>
          <a:lstStyle>
            <a:lvl1pPr eaLnBrk="0" fontAlgn="base" hangingPunct="0">
              <a:spcBef>
                <a:spcPct val="0"/>
              </a:spcBef>
              <a:spcAft>
                <a:spcPct val="0"/>
              </a:spcAft>
              <a:defRPr>
                <a:latin typeface="Arial" panose="020B0604020202020204" pitchFamily="34" charset="0"/>
              </a:defRPr>
            </a:lvl1pPr>
          </a:lstStyle>
          <a:p>
            <a:pPr>
              <a:defRPr/>
            </a:pPr>
            <a:fld id="{98EEA454-138D-49C3-9BBB-FE28F9116C5A}" type="slidenum">
              <a:rPr lang="sv-SE"/>
              <a:pPr>
                <a:defRPr/>
              </a:pPr>
              <a:t>‹#›</a:t>
            </a:fld>
            <a:endParaRPr lang="sv-SE"/>
          </a:p>
        </p:txBody>
      </p:sp>
    </p:spTree>
    <p:extLst>
      <p:ext uri="{BB962C8B-B14F-4D97-AF65-F5344CB8AC3E}">
        <p14:creationId xmlns:p14="http://schemas.microsoft.com/office/powerpoint/2010/main" val="1950840985"/>
      </p:ext>
    </p:extLst>
  </p:cSld>
  <p:clrMapOvr>
    <a:masterClrMapping/>
  </p:clrMapOvr>
  <p:transition spd="slow"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68313" y="465535"/>
            <a:ext cx="8228012" cy="657225"/>
          </a:xfrm>
        </p:spPr>
        <p:txBody>
          <a:bodyPr/>
          <a:lstStyle/>
          <a:p>
            <a:r>
              <a:rPr lang="en-US"/>
              <a:t>Click to edit Master title style</a:t>
            </a:r>
          </a:p>
        </p:txBody>
      </p:sp>
      <p:sp>
        <p:nvSpPr>
          <p:cNvPr id="3" name="Content Placeholder 2"/>
          <p:cNvSpPr>
            <a:spLocks noGrp="1"/>
          </p:cNvSpPr>
          <p:nvPr>
            <p:ph sz="quarter" idx="1"/>
          </p:nvPr>
        </p:nvSpPr>
        <p:spPr>
          <a:xfrm>
            <a:off x="1476375" y="1275160"/>
            <a:ext cx="3162300" cy="11037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791075" y="1275160"/>
            <a:ext cx="3162300" cy="11037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1476375" y="2493169"/>
            <a:ext cx="6477000" cy="1104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98611804"/>
      </p:ext>
    </p:extLst>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533400" y="789385"/>
            <a:ext cx="8077200" cy="1039415"/>
          </a:xfrm>
        </p:spPr>
        <p:txBody>
          <a:bodyPr/>
          <a:lstStyle/>
          <a:p>
            <a:r>
              <a:rPr lang="sv-SE" dirty="0"/>
              <a:t>Klicka här för att ändra format</a:t>
            </a:r>
          </a:p>
        </p:txBody>
      </p:sp>
      <p:sp>
        <p:nvSpPr>
          <p:cNvPr id="3" name="Platshållare för innehåll 2"/>
          <p:cNvSpPr>
            <a:spLocks noGrp="1"/>
          </p:cNvSpPr>
          <p:nvPr>
            <p:ph sz="half" idx="1"/>
          </p:nvPr>
        </p:nvSpPr>
        <p:spPr>
          <a:xfrm>
            <a:off x="533400" y="1828800"/>
            <a:ext cx="3962400" cy="271343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828800"/>
            <a:ext cx="3962400" cy="271343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5375501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5" y="807482"/>
            <a:ext cx="4302896"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2025-03-14</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8503756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2025-03-14</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1999777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2025-03-14</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2675558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dirty="0"/>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dirty="0"/>
              <a:t> </a:t>
            </a:r>
          </a:p>
        </p:txBody>
      </p:sp>
    </p:spTree>
    <p:extLst>
      <p:ext uri="{BB962C8B-B14F-4D97-AF65-F5344CB8AC3E}">
        <p14:creationId xmlns:p14="http://schemas.microsoft.com/office/powerpoint/2010/main" val="2097596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2025-03-14</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1429549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2025-03-14</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1760674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2025-03-14</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8383140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2025-03-14</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8391891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2025-03-14</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5365349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2025-03-14</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16696734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2025-03-14</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38560731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2025-03-14</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pic>
        <p:nvPicPr>
          <p:cNvPr id="4" name="Bildobjekt 3">
            <a:extLst>
              <a:ext uri="{FF2B5EF4-FFF2-40B4-BE49-F238E27FC236}">
                <a16:creationId xmlns:a16="http://schemas.microsoft.com/office/drawing/2014/main" id="{C5E743D4-6D4F-7B93-474D-365D40C2868F}"/>
              </a:ext>
            </a:extLst>
          </p:cNvPr>
          <p:cNvPicPr>
            <a:picLocks noChangeAspect="1"/>
          </p:cNvPicPr>
          <p:nvPr userDrawn="1"/>
        </p:nvPicPr>
        <p:blipFill>
          <a:blip r:embed="rId4"/>
          <a:stretch>
            <a:fillRect/>
          </a:stretch>
        </p:blipFill>
        <p:spPr>
          <a:xfrm>
            <a:off x="236963" y="102394"/>
            <a:ext cx="1377093" cy="494042"/>
          </a:xfrm>
          <a:prstGeom prst="rect">
            <a:avLst/>
          </a:prstGeom>
        </p:spPr>
      </p:pic>
    </p:spTree>
    <p:extLst>
      <p:ext uri="{BB962C8B-B14F-4D97-AF65-F5344CB8AC3E}">
        <p14:creationId xmlns:p14="http://schemas.microsoft.com/office/powerpoint/2010/main" val="11673492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2025-03-14</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57066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2025-03-14</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1260293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28108"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840121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2025-03-14</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2620385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2025-03-14</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9956483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2025-03-14</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3455048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2025-03-14</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4731067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2025-03-14</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pic>
        <p:nvPicPr>
          <p:cNvPr id="2" name="Bildobjekt 1" descr="En bild som visar kniv&#10;&#10;Automatiskt genererad beskrivning">
            <a:extLst>
              <a:ext uri="{FF2B5EF4-FFF2-40B4-BE49-F238E27FC236}">
                <a16:creationId xmlns:a16="http://schemas.microsoft.com/office/drawing/2014/main" id="{9C65853F-EE0C-B6CE-0F5C-919EA334EA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67576" y="208659"/>
            <a:ext cx="1239062" cy="444605"/>
          </a:xfrm>
          <a:prstGeom prst="rect">
            <a:avLst/>
          </a:prstGeom>
        </p:spPr>
      </p:pic>
      <p:pic>
        <p:nvPicPr>
          <p:cNvPr id="3" name="Logo" descr="Logo: Västra Götalandsregionen">
            <a:extLst>
              <a:ext uri="{FF2B5EF4-FFF2-40B4-BE49-F238E27FC236}">
                <a16:creationId xmlns:a16="http://schemas.microsoft.com/office/drawing/2014/main" id="{E776D22A-CBAC-5754-AEDE-C19EB6DC2636}"/>
              </a:ext>
            </a:extLst>
          </p:cNvPr>
          <p:cNvPicPr/>
          <p:nvPr userDrawn="1"/>
        </p:nvPicPr>
        <p:blipFill>
          <a:blip r:embed="rId3">
            <a:extLst>
              <a:ext uri="{96DAC541-7B7A-43D3-8B79-37D633B846F1}">
                <asvg:svgBlip xmlns:asvg="http://schemas.microsoft.com/office/drawing/2016/SVG/main" r:embed="rId4"/>
              </a:ext>
            </a:extLst>
          </a:blip>
          <a:stretch>
            <a:fillRect/>
          </a:stretch>
        </p:blipFill>
        <p:spPr>
          <a:xfrm>
            <a:off x="161548" y="4704003"/>
            <a:ext cx="1610915" cy="326320"/>
          </a:xfrm>
          <a:prstGeom prst="rect">
            <a:avLst/>
          </a:prstGeom>
        </p:spPr>
      </p:pic>
    </p:spTree>
    <p:extLst>
      <p:ext uri="{BB962C8B-B14F-4D97-AF65-F5344CB8AC3E}">
        <p14:creationId xmlns:p14="http://schemas.microsoft.com/office/powerpoint/2010/main" val="37550935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2025-03-14</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628010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2025-03-14</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4224853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dirty="0"/>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79" y="3225995"/>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00807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dirty="0"/>
              <a:t>Klicka här för att lägga till rubrik</a:t>
            </a:r>
          </a:p>
        </p:txBody>
      </p:sp>
      <p:pic>
        <p:nvPicPr>
          <p:cNvPr id="12"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045634" y="3232190"/>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96425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2025-03-14</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1497106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E82650AE-06A9-2D4E-84FA-95DA3038D778}" type="datetime1">
              <a:rPr lang="sv-SE" smtClean="0"/>
              <a:pPr/>
              <a:t>2025-03-14</a:t>
            </a:fld>
            <a:endParaRPr lang="sv-SE" dirty="0"/>
          </a:p>
        </p:txBody>
      </p:sp>
      <p:sp>
        <p:nvSpPr>
          <p:cNvPr id="4" name="Platshållare för sidfot 3"/>
          <p:cNvSpPr>
            <a:spLocks noGrp="1"/>
          </p:cNvSpPr>
          <p:nvPr>
            <p:ph type="ftr" sz="quarter" idx="11"/>
          </p:nvPr>
        </p:nvSpPr>
        <p:spPr/>
        <p:txBody>
          <a:bodyPr/>
          <a:lstStyle/>
          <a:p>
            <a:r>
              <a:rPr lang="sv-SE"/>
              <a:t>Här skriver du in sidfot</a:t>
            </a:r>
            <a:endParaRPr lang="sv-SE" dirty="0"/>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233870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2025-03-14</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3994547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mall för rubrikformat</a:t>
            </a:r>
            <a:endParaRPr lang="sv-SE" dirty="0"/>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endParaRPr lang="sv-SE" dirty="0"/>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2025-03-14</a:t>
            </a:fld>
            <a:endParaRPr lang="sv-SE" dirty="0"/>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Tree>
    <p:extLst>
      <p:ext uri="{BB962C8B-B14F-4D97-AF65-F5344CB8AC3E}">
        <p14:creationId xmlns:p14="http://schemas.microsoft.com/office/powerpoint/2010/main" val="4176314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file://localhost/Volumes/Centralen/HD1/Vastra%20Gotalandsregionen/VGR%2015-2735%20Utveckling%20grafisk%20profil/Mallar%202015/Powerpoint/Dekor_powerpoint/Blue/Bullet_blue.png" TargetMode="Externa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theme" Target="../theme/theme2.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theme" Target="../theme/theme3.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dirty="0"/>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p>
        </p:txBody>
      </p:sp>
      <p:pic>
        <p:nvPicPr>
          <p:cNvPr id="7" name="Bildobjekt 4"/>
          <p:cNvPicPr>
            <a:picLocks noChangeAspect="1"/>
          </p:cNvPicPr>
          <p:nvPr/>
        </p:nvPicPr>
        <p:blipFill>
          <a:blip r:embed="rId18" r:link="rId19">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82650AE-06A9-2D4E-84FA-95DA3038D778}" type="datetime1">
              <a:rPr lang="sv-SE" smtClean="0"/>
              <a:pPr/>
              <a:t>2025-03-14</a:t>
            </a:fld>
            <a:endParaRPr lang="sv-SE" dirty="0"/>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dirty="0"/>
              <a:t>Här skriver du in sidfot</a:t>
            </a:r>
          </a:p>
        </p:txBody>
      </p:sp>
      <p:sp>
        <p:nvSpPr>
          <p:cNvPr id="5" name="Rektangel 4">
            <a:extLst>
              <a:ext uri="{FF2B5EF4-FFF2-40B4-BE49-F238E27FC236}">
                <a16:creationId xmlns:a16="http://schemas.microsoft.com/office/drawing/2014/main" id="{151B2BDE-C42E-4C2B-863A-0F087C541163}"/>
              </a:ext>
            </a:extLst>
          </p:cNvPr>
          <p:cNvSpPr/>
          <p:nvPr userDrawn="1"/>
        </p:nvSpPr>
        <p:spPr>
          <a:xfrm>
            <a:off x="6991200" y="140400"/>
            <a:ext cx="1620000" cy="579600"/>
          </a:xfrm>
          <a:prstGeom prst="rect">
            <a:avLst/>
          </a:prstGeom>
          <a:blipFill>
            <a:blip r:embed="rId20"/>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05318178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21" r:link="rId22"/>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2025-03-14</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251443990"/>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2025-03-14</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4271365714"/>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hyperlink" Target="mailto:maria.hess@vgregion.se" TargetMode="External"/><Relationship Id="rId5" Type="http://schemas.openxmlformats.org/officeDocument/2006/relationships/image" Target="../media/image16.png"/><Relationship Id="rId4" Type="http://schemas.openxmlformats.org/officeDocument/2006/relationships/image" Target="../media/image12.sv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4.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34.xml"/><Relationship Id="rId6" Type="http://schemas.openxmlformats.org/officeDocument/2006/relationships/image" Target="../media/image21.png"/><Relationship Id="rId5" Type="http://schemas.openxmlformats.org/officeDocument/2006/relationships/hyperlink" Target="https://creativecommons.org/licenses/by-sa/3.0/" TargetMode="External"/><Relationship Id="rId4" Type="http://schemas.openxmlformats.org/officeDocument/2006/relationships/hyperlink" Target="https://ro.wikipedia.org/wiki/Telefon_ro%C8%99u"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3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hyperlink" Target="https://mellanarkiv-offentlig.vgregion.se/alfresco/s/archive/stream/public/v1/source/available/sofia/rs4864-931547094-41/surrogate/UVI%20man%20fallbeskrivning.pdf" TargetMode="External"/><Relationship Id="rId3" Type="http://schemas.openxmlformats.org/officeDocument/2006/relationships/hyperlink" Target="https://www.lakemedelsverket.se/sv/behandling-och-forskrivning/behandlingsrekommendationer/sok-behandlingsrekommendationer/lakemedel-vid-urinvagsinfektioner---behandlingsrekommendation" TargetMode="External"/><Relationship Id="rId7" Type="http://schemas.openxmlformats.org/officeDocument/2006/relationships/hyperlink" Target="https://strama-nationell.infosynk.se/category/primarvard" TargetMode="External"/><Relationship Id="rId12" Type="http://schemas.openxmlformats.org/officeDocument/2006/relationships/hyperlink" Target="https://mellanarkiv-offentlig.vgregion.se/alfresco/s/archive/stream/public/v1/source/available/sofia/rs4864-931547094-72/surrogate/UVI%20kvinna%20fallbeskrivning.pdf" TargetMode="External"/><Relationship Id="rId2" Type="http://schemas.openxmlformats.org/officeDocument/2006/relationships/notesSlide" Target="../notesSlides/notesSlide19.xml"/><Relationship Id="rId1" Type="http://schemas.openxmlformats.org/officeDocument/2006/relationships/slideLayout" Target="../slideLayouts/slideLayout34.xml"/><Relationship Id="rId6" Type="http://schemas.openxmlformats.org/officeDocument/2006/relationships/image" Target="../media/image33.png"/><Relationship Id="rId11" Type="http://schemas.openxmlformats.org/officeDocument/2006/relationships/image" Target="../media/image36.png"/><Relationship Id="rId5" Type="http://schemas.openxmlformats.org/officeDocument/2006/relationships/hyperlink" Target="https://www.folkhalsomyndigheten.se/contentassets/246aa17721b44c5380a0117f6d0aba40/behandlingsrekommendationer-oppenvard.pdf" TargetMode="External"/><Relationship Id="rId10" Type="http://schemas.openxmlformats.org/officeDocument/2006/relationships/image" Target="../media/image35.png"/><Relationship Id="rId4" Type="http://schemas.openxmlformats.org/officeDocument/2006/relationships/image" Target="../media/image32.png"/><Relationship Id="rId9" Type="http://schemas.openxmlformats.org/officeDocument/2006/relationships/hyperlink" Target="https://reklistan.vgregion.se/#/advice/Infektion/Vuxna_-_Luftvagsinfektioner"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34.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34.xml"/><Relationship Id="rId6" Type="http://schemas.openxmlformats.org/officeDocument/2006/relationships/image" Target="../media/image21.png"/><Relationship Id="rId5" Type="http://schemas.openxmlformats.org/officeDocument/2006/relationships/hyperlink" Target="https://creativecommons.org/licenses/by-sa/3.0/" TargetMode="External"/><Relationship Id="rId4" Type="http://schemas.openxmlformats.org/officeDocument/2006/relationships/hyperlink" Target="https://ro.wikipedia.org/wiki/Telefon_ro%C8%99u" TargetMode="Externa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34.xml"/><Relationship Id="rId4" Type="http://schemas.openxmlformats.org/officeDocument/2006/relationships/hyperlink" Target="https://mellanarkiv-offentlig.vgregion.se/alfresco/s/archive/stream/public/v1/source/available/sofia/rs4864-931547094-610/surrogate/Checklista%20UVI%20Strama%20VG.pd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664029" y="1426881"/>
            <a:ext cx="4302896" cy="1790700"/>
          </a:xfrm>
        </p:spPr>
        <p:txBody>
          <a:bodyPr/>
          <a:lstStyle/>
          <a:p>
            <a:r>
              <a:rPr lang="sv-SE" sz="3200" dirty="0"/>
              <a:t>Akut cystit kvinnor och män</a:t>
            </a:r>
            <a:br>
              <a:rPr lang="sv-SE" sz="3200" dirty="0"/>
            </a:br>
            <a:br>
              <a:rPr lang="sv-SE" sz="3200" dirty="0"/>
            </a:br>
            <a:endParaRPr lang="sv-SE" sz="3200" dirty="0"/>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FA2736A-5A47-45C7-BEAA-C23E1FD1FE5A}" type="datetime1">
              <a:rPr kumimoji="0" lang="sv-SE" sz="675" b="0" i="0" u="none" strike="noStrike" kern="1200" cap="none" spc="0" normalizeH="0" baseline="0" noProof="0">
                <a:ln>
                  <a:noFill/>
                </a:ln>
                <a:solidFill>
                  <a:prstClr val="black"/>
                </a:solidFill>
                <a:effectLst/>
                <a:uLnTx/>
                <a:uFillTx/>
                <a:latin typeface="Verdana"/>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2025-03-14</a:t>
            </a:fld>
            <a:endParaRPr kumimoji="0" lang="sv-SE" sz="675" b="0" i="0" u="none" strike="noStrike" kern="1200" cap="none" spc="0" normalizeH="0" baseline="0" noProof="0">
              <a:ln>
                <a:noFill/>
              </a:ln>
              <a:solidFill>
                <a:prstClr val="black"/>
              </a:solidFill>
              <a:effectLst/>
              <a:uLnTx/>
              <a:uFillTx/>
              <a:latin typeface="Verdana"/>
              <a:ea typeface="+mn-ea"/>
              <a:cs typeface="+mn-cs"/>
            </a:endParaRP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244675" y="4523187"/>
            <a:ext cx="1610915" cy="326320"/>
          </a:xfrm>
          <a:prstGeom prst="rect">
            <a:avLst/>
          </a:prstGeom>
        </p:spPr>
      </p:pic>
      <p:pic>
        <p:nvPicPr>
          <p:cNvPr id="5" name="Bildobjekt 4">
            <a:extLst>
              <a:ext uri="{FF2B5EF4-FFF2-40B4-BE49-F238E27FC236}">
                <a16:creationId xmlns:a16="http://schemas.microsoft.com/office/drawing/2014/main" id="{1196FCC3-F547-06FB-6307-61F7D677FCDB}"/>
              </a:ext>
            </a:extLst>
          </p:cNvPr>
          <p:cNvPicPr>
            <a:picLocks noChangeAspect="1"/>
          </p:cNvPicPr>
          <p:nvPr/>
        </p:nvPicPr>
        <p:blipFill>
          <a:blip r:embed="rId5"/>
          <a:stretch>
            <a:fillRect/>
          </a:stretch>
        </p:blipFill>
        <p:spPr>
          <a:xfrm>
            <a:off x="244675" y="252055"/>
            <a:ext cx="1500188" cy="671513"/>
          </a:xfrm>
          <a:prstGeom prst="rect">
            <a:avLst/>
          </a:prstGeom>
        </p:spPr>
      </p:pic>
      <p:sp>
        <p:nvSpPr>
          <p:cNvPr id="6" name="Underrubrik 5">
            <a:extLst>
              <a:ext uri="{FF2B5EF4-FFF2-40B4-BE49-F238E27FC236}">
                <a16:creationId xmlns:a16="http://schemas.microsoft.com/office/drawing/2014/main" id="{D25F6333-9DDC-D2C3-A515-CC786077982D}"/>
              </a:ext>
            </a:extLst>
          </p:cNvPr>
          <p:cNvSpPr>
            <a:spLocks noGrp="1"/>
          </p:cNvSpPr>
          <p:nvPr>
            <p:ph type="subTitle" idx="1"/>
          </p:nvPr>
        </p:nvSpPr>
        <p:spPr/>
        <p:txBody>
          <a:bodyPr/>
          <a:lstStyle/>
          <a:p>
            <a:r>
              <a:rPr lang="sv-SE" sz="1800" dirty="0"/>
              <a:t>Senast uppdaterad 2025-03-14</a:t>
            </a:r>
          </a:p>
          <a:p>
            <a:r>
              <a:rPr lang="sv-SE" sz="1800" dirty="0"/>
              <a:t>Strama Västra Götaland</a:t>
            </a:r>
            <a:br>
              <a:rPr lang="sv-SE" sz="1800" dirty="0"/>
            </a:br>
            <a:r>
              <a:rPr lang="sv-SE" sz="1800" dirty="0">
                <a:solidFill>
                  <a:schemeClr val="bg1"/>
                </a:solidFill>
                <a:hlinkClick r:id="rId6">
                  <a:extLst>
                    <a:ext uri="{A12FA001-AC4F-418D-AE19-62706E023703}">
                      <ahyp:hlinkClr xmlns:ahyp="http://schemas.microsoft.com/office/drawing/2018/hyperlinkcolor" val="tx"/>
                    </a:ext>
                  </a:extLst>
                </a:hlinkClick>
              </a:rPr>
              <a:t>maria.hess@vgregion.se</a:t>
            </a:r>
            <a:br>
              <a:rPr lang="sv-SE" sz="1800" dirty="0"/>
            </a:br>
            <a:endParaRPr lang="sv-SE" dirty="0"/>
          </a:p>
        </p:txBody>
      </p:sp>
    </p:spTree>
    <p:extLst>
      <p:ext uri="{BB962C8B-B14F-4D97-AF65-F5344CB8AC3E}">
        <p14:creationId xmlns:p14="http://schemas.microsoft.com/office/powerpoint/2010/main" val="572559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783"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a:ln>
                  <a:noFill/>
                </a:ln>
                <a:solidFill>
                  <a:prstClr val="white"/>
                </a:solidFill>
                <a:effectLst/>
                <a:uLnTx/>
                <a:uFillTx/>
                <a:latin typeface="Verdana"/>
                <a:ea typeface="+mj-ea"/>
                <a:cs typeface="+mj-cs"/>
              </a:rPr>
              <a:t>Checklista akut cystit </a:t>
            </a:r>
            <a:r>
              <a:rPr kumimoji="0" lang="sv-SE" sz="2000" b="0" i="0" u="none" strike="noStrike" kern="1200" cap="none" spc="0" normalizeH="0" baseline="0" noProof="0">
                <a:ln>
                  <a:noFill/>
                </a:ln>
                <a:solidFill>
                  <a:srgbClr val="0070C0"/>
                </a:solidFill>
                <a:effectLst/>
                <a:uLnTx/>
                <a:uFillTx/>
                <a:latin typeface="Verdana"/>
                <a:ea typeface="+mj-ea"/>
                <a:cs typeface="+mj-cs"/>
              </a:rPr>
              <a:t>(del 2 av 4)</a:t>
            </a:r>
          </a:p>
        </p:txBody>
      </p:sp>
      <p:pic>
        <p:nvPicPr>
          <p:cNvPr id="3" name="Bildobjekt 2">
            <a:extLst>
              <a:ext uri="{FF2B5EF4-FFF2-40B4-BE49-F238E27FC236}">
                <a16:creationId xmlns:a16="http://schemas.microsoft.com/office/drawing/2014/main" id="{FA52D632-5CFA-9BE0-4623-CC4F08C4DC48}"/>
              </a:ext>
            </a:extLst>
          </p:cNvPr>
          <p:cNvPicPr>
            <a:picLocks noChangeAspect="1"/>
          </p:cNvPicPr>
          <p:nvPr/>
        </p:nvPicPr>
        <p:blipFill>
          <a:blip r:embed="rId3"/>
          <a:stretch>
            <a:fillRect/>
          </a:stretch>
        </p:blipFill>
        <p:spPr>
          <a:xfrm>
            <a:off x="433333" y="1466792"/>
            <a:ext cx="8370239" cy="3552248"/>
          </a:xfrm>
          <a:prstGeom prst="rect">
            <a:avLst/>
          </a:prstGeom>
        </p:spPr>
      </p:pic>
    </p:spTree>
    <p:extLst>
      <p:ext uri="{BB962C8B-B14F-4D97-AF65-F5344CB8AC3E}">
        <p14:creationId xmlns:p14="http://schemas.microsoft.com/office/powerpoint/2010/main" val="2997119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783"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white"/>
                </a:solidFill>
                <a:effectLst/>
                <a:uLnTx/>
                <a:uFillTx/>
                <a:latin typeface="Verdana"/>
                <a:ea typeface="+mj-ea"/>
                <a:cs typeface="+mj-cs"/>
              </a:rPr>
              <a:t>Checklista akut cystit </a:t>
            </a:r>
            <a:r>
              <a:rPr kumimoji="0" lang="sv-SE" sz="2000" b="0" i="0" u="none" strike="noStrike" kern="1200" cap="none" spc="0" normalizeH="0" baseline="0" noProof="0" dirty="0">
                <a:ln>
                  <a:noFill/>
                </a:ln>
                <a:solidFill>
                  <a:srgbClr val="0070C0"/>
                </a:solidFill>
                <a:effectLst/>
                <a:uLnTx/>
                <a:uFillTx/>
                <a:latin typeface="Verdana"/>
                <a:ea typeface="+mj-ea"/>
                <a:cs typeface="+mj-cs"/>
              </a:rPr>
              <a:t>(del 3 av 4)</a:t>
            </a:r>
          </a:p>
        </p:txBody>
      </p:sp>
      <p:pic>
        <p:nvPicPr>
          <p:cNvPr id="3" name="Bildobjekt 2">
            <a:extLst>
              <a:ext uri="{FF2B5EF4-FFF2-40B4-BE49-F238E27FC236}">
                <a16:creationId xmlns:a16="http://schemas.microsoft.com/office/drawing/2014/main" id="{89D2EBAC-1F83-A760-5A88-AC13B43FB0FC}"/>
              </a:ext>
            </a:extLst>
          </p:cNvPr>
          <p:cNvPicPr>
            <a:picLocks noChangeAspect="1"/>
          </p:cNvPicPr>
          <p:nvPr/>
        </p:nvPicPr>
        <p:blipFill>
          <a:blip r:embed="rId3"/>
          <a:stretch>
            <a:fillRect/>
          </a:stretch>
        </p:blipFill>
        <p:spPr>
          <a:xfrm>
            <a:off x="191590" y="1688646"/>
            <a:ext cx="8738411" cy="3396109"/>
          </a:xfrm>
          <a:prstGeom prst="rect">
            <a:avLst/>
          </a:prstGeom>
        </p:spPr>
      </p:pic>
      <p:pic>
        <p:nvPicPr>
          <p:cNvPr id="7" name="Bildobjekt 6">
            <a:extLst>
              <a:ext uri="{FF2B5EF4-FFF2-40B4-BE49-F238E27FC236}">
                <a16:creationId xmlns:a16="http://schemas.microsoft.com/office/drawing/2014/main" id="{B023B5FC-FCCD-3A45-C34A-8DDF65512F67}"/>
              </a:ext>
            </a:extLst>
          </p:cNvPr>
          <p:cNvPicPr>
            <a:picLocks noChangeAspect="1"/>
          </p:cNvPicPr>
          <p:nvPr/>
        </p:nvPicPr>
        <p:blipFill>
          <a:blip r:embed="rId4"/>
          <a:stretch>
            <a:fillRect/>
          </a:stretch>
        </p:blipFill>
        <p:spPr>
          <a:xfrm>
            <a:off x="191590" y="1444815"/>
            <a:ext cx="8777914" cy="243831"/>
          </a:xfrm>
          <a:prstGeom prst="rect">
            <a:avLst/>
          </a:prstGeom>
        </p:spPr>
      </p:pic>
    </p:spTree>
    <p:extLst>
      <p:ext uri="{BB962C8B-B14F-4D97-AF65-F5344CB8AC3E}">
        <p14:creationId xmlns:p14="http://schemas.microsoft.com/office/powerpoint/2010/main" val="3630479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defTabSz="685783">
              <a:defRPr/>
            </a:pPr>
            <a:r>
              <a:rPr lang="sv-SE" sz="3200" dirty="0">
                <a:solidFill>
                  <a:schemeClr val="bg1"/>
                </a:solidFill>
                <a:latin typeface="Verdana"/>
              </a:rPr>
              <a:t>Checklista akut cystit </a:t>
            </a:r>
            <a:r>
              <a:rPr lang="sv-SE" sz="2000" dirty="0">
                <a:solidFill>
                  <a:srgbClr val="0070C0"/>
                </a:solidFill>
                <a:latin typeface="Verdana"/>
              </a:rPr>
              <a:t>(del 3 av 4)</a:t>
            </a:r>
          </a:p>
        </p:txBody>
      </p:sp>
      <p:pic>
        <p:nvPicPr>
          <p:cNvPr id="5" name="Bildobjekt 4">
            <a:extLst>
              <a:ext uri="{FF2B5EF4-FFF2-40B4-BE49-F238E27FC236}">
                <a16:creationId xmlns:a16="http://schemas.microsoft.com/office/drawing/2014/main" id="{F72B55B6-B82F-7C77-4F54-E84D1C2F35F6}"/>
              </a:ext>
            </a:extLst>
          </p:cNvPr>
          <p:cNvPicPr>
            <a:picLocks noChangeAspect="1"/>
          </p:cNvPicPr>
          <p:nvPr/>
        </p:nvPicPr>
        <p:blipFill>
          <a:blip r:embed="rId3"/>
          <a:stretch>
            <a:fillRect/>
          </a:stretch>
        </p:blipFill>
        <p:spPr>
          <a:xfrm>
            <a:off x="532799" y="155945"/>
            <a:ext cx="8254389" cy="4568566"/>
          </a:xfrm>
          <a:prstGeom prst="rect">
            <a:avLst/>
          </a:prstGeom>
        </p:spPr>
      </p:pic>
    </p:spTree>
    <p:extLst>
      <p:ext uri="{BB962C8B-B14F-4D97-AF65-F5344CB8AC3E}">
        <p14:creationId xmlns:p14="http://schemas.microsoft.com/office/powerpoint/2010/main" val="3622440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443FBE7B-4F47-74C2-1197-7839941B12F7}"/>
              </a:ext>
            </a:extLst>
          </p:cNvPr>
          <p:cNvSpPr>
            <a:spLocks noGrp="1"/>
          </p:cNvSpPr>
          <p:nvPr>
            <p:ph type="dt" sz="half"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A185498-67B0-4A0B-8455-9A803E3F2EDA}" type="datetime1">
              <a:rPr kumimoji="0" lang="sv-SE" sz="675"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2025-03-14</a:t>
            </a:fld>
            <a:endParaRPr kumimoji="0" lang="sv-SE" sz="675" b="0" i="0" u="none" strike="noStrike" kern="1200" cap="none" spc="0" normalizeH="0" baseline="0" noProof="0">
              <a:ln>
                <a:noFill/>
              </a:ln>
              <a:solidFill>
                <a:prstClr val="black"/>
              </a:solidFill>
              <a:effectLst/>
              <a:uLnTx/>
              <a:uFillTx/>
              <a:latin typeface="Verdana"/>
              <a:ea typeface="+mn-ea"/>
              <a:cs typeface="+mn-cs"/>
            </a:endParaRPr>
          </a:p>
        </p:txBody>
      </p:sp>
      <p:pic>
        <p:nvPicPr>
          <p:cNvPr id="4" name="Bildobjekt 3">
            <a:extLst>
              <a:ext uri="{FF2B5EF4-FFF2-40B4-BE49-F238E27FC236}">
                <a16:creationId xmlns:a16="http://schemas.microsoft.com/office/drawing/2014/main" id="{A37B7417-AED7-9A77-2DEF-59A2BE514025}"/>
              </a:ext>
            </a:extLst>
          </p:cNvPr>
          <p:cNvPicPr>
            <a:picLocks noChangeAspect="1"/>
          </p:cNvPicPr>
          <p:nvPr/>
        </p:nvPicPr>
        <p:blipFill>
          <a:blip r:embed="rId3"/>
          <a:stretch>
            <a:fillRect/>
          </a:stretch>
        </p:blipFill>
        <p:spPr>
          <a:xfrm>
            <a:off x="271277" y="2214881"/>
            <a:ext cx="8760964" cy="639014"/>
          </a:xfrm>
          <a:prstGeom prst="rect">
            <a:avLst/>
          </a:prstGeom>
        </p:spPr>
      </p:pic>
    </p:spTree>
    <p:extLst>
      <p:ext uri="{BB962C8B-B14F-4D97-AF65-F5344CB8AC3E}">
        <p14:creationId xmlns:p14="http://schemas.microsoft.com/office/powerpoint/2010/main" val="3458122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0E0906"/>
        </a:solidFill>
        <a:effectLst/>
      </p:bgPr>
    </p:bg>
    <p:spTree>
      <p:nvGrpSpPr>
        <p:cNvPr id="1" name=""/>
        <p:cNvGrpSpPr/>
        <p:nvPr/>
      </p:nvGrpSpPr>
      <p:grpSpPr>
        <a:xfrm>
          <a:off x="0" y="0"/>
          <a:ext cx="0" cy="0"/>
          <a:chOff x="0" y="0"/>
          <a:chExt cx="0" cy="0"/>
        </a:xfrm>
      </p:grpSpPr>
      <p:pic>
        <p:nvPicPr>
          <p:cNvPr id="2" name="Bildobjekt 1"/>
          <p:cNvPicPr>
            <a:picLocks noChangeAspect="1"/>
          </p:cNvPicPr>
          <p:nvPr/>
        </p:nvPicPr>
        <p:blipFill>
          <a:blip r:embed="rId3"/>
          <a:stretch>
            <a:fillRect/>
          </a:stretch>
        </p:blipFill>
        <p:spPr>
          <a:xfrm>
            <a:off x="2087723" y="11309"/>
            <a:ext cx="4822417" cy="5132191"/>
          </a:xfrm>
          <a:prstGeom prst="rect">
            <a:avLst/>
          </a:prstGeom>
        </p:spPr>
      </p:pic>
    </p:spTree>
    <p:extLst>
      <p:ext uri="{BB962C8B-B14F-4D97-AF65-F5344CB8AC3E}">
        <p14:creationId xmlns:p14="http://schemas.microsoft.com/office/powerpoint/2010/main" val="3475678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3"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000" b="0" i="0" u="none" strike="noStrike" kern="1200" cap="none" spc="0" normalizeH="0" baseline="0" noProof="0" dirty="0">
              <a:ln>
                <a:noFill/>
              </a:ln>
              <a:solidFill>
                <a:prstClr val="black"/>
              </a:solidFill>
              <a:effectLst/>
              <a:uLnTx/>
              <a:uFillTx/>
              <a:latin typeface="Verdana"/>
              <a:ea typeface="+mn-ea"/>
              <a:cs typeface="+mn-cs"/>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Kissar 9 gånger/dygn sedan 2 dagar (normalt 5 gånger)</a:t>
            </a: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Måttlig sveda vid miktion</a:t>
            </a: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Urinträngningar 6-7 gånger/dygn</a:t>
            </a: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Ingen feber, inga genitala symtom, ingen ryggvärk</a:t>
            </a: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Inte varit utomlands eller på sjukhus, inget känt bärarskap</a:t>
            </a:r>
          </a:p>
          <a:p>
            <a:pPr marL="0" marR="0" lvl="0" indent="0" algn="l" defTabSz="685783"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783"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783"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783"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783"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srgbClr val="000000"/>
              </a:solidFill>
              <a:effectLst/>
              <a:uLnTx/>
              <a:uFillTx/>
              <a:latin typeface="Verdana"/>
              <a:ea typeface="Verdana" panose="020B0604030504040204" pitchFamily="34" charset="0"/>
              <a:cs typeface="Times New Roman" panose="02020603050405020304" pitchFamily="18" charset="0"/>
            </a:endParaRPr>
          </a:p>
          <a:p>
            <a:pPr marL="202401" marR="0" lvl="0" indent="-202401" algn="l" defTabSz="685783"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783"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783"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Jonna 41 år</a:t>
            </a:r>
          </a:p>
        </p:txBody>
      </p:sp>
      <p:pic>
        <p:nvPicPr>
          <p:cNvPr id="2" name="Bildobjekt 1" descr="En bild som visar inomhus, sitter, bord, telefon&#10;&#10;Automatiskt genererad beskrivning">
            <a:extLst>
              <a:ext uri="{FF2B5EF4-FFF2-40B4-BE49-F238E27FC236}">
                <a16:creationId xmlns:a16="http://schemas.microsoft.com/office/drawing/2014/main" id="{0D20DA73-F0FF-11FF-7916-EDC9DEA75137}"/>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440656" y="714779"/>
            <a:ext cx="1549345" cy="1036800"/>
          </a:xfrm>
          <a:prstGeom prst="rect">
            <a:avLst/>
          </a:prstGeom>
        </p:spPr>
      </p:pic>
      <p:sp>
        <p:nvSpPr>
          <p:cNvPr id="3" name="textruta 2">
            <a:extLst>
              <a:ext uri="{FF2B5EF4-FFF2-40B4-BE49-F238E27FC236}">
                <a16:creationId xmlns:a16="http://schemas.microsoft.com/office/drawing/2014/main" id="{A1499165-742E-2FC7-B14F-154AF045AB34}"/>
              </a:ext>
            </a:extLst>
          </p:cNvPr>
          <p:cNvSpPr txBox="1"/>
          <p:nvPr/>
        </p:nvSpPr>
        <p:spPr>
          <a:xfrm>
            <a:off x="5440656" y="1792909"/>
            <a:ext cx="1988598" cy="12311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00" b="0" i="0" u="none" strike="noStrike" kern="1200" cap="none" spc="0" normalizeH="0" baseline="0" noProof="0" dirty="0">
                <a:ln>
                  <a:noFill/>
                </a:ln>
                <a:solidFill>
                  <a:prstClr val="black"/>
                </a:solidFill>
                <a:effectLst/>
                <a:uLnTx/>
                <a:uFillTx/>
                <a:latin typeface="Verdana"/>
                <a:ea typeface="+mn-ea"/>
                <a:cs typeface="+mn-cs"/>
                <a:hlinkClick r:id="rId4" tooltip="https://ro.wikipedia.org/wiki/Telefon_ro%C8%99u"/>
              </a:rPr>
              <a:t>Det här fotot</a:t>
            </a:r>
            <a:r>
              <a:rPr kumimoji="0" lang="sv-SE" sz="200" b="0" i="0" u="none" strike="noStrike" kern="1200" cap="none" spc="0" normalizeH="0" baseline="0" noProof="0" dirty="0">
                <a:ln>
                  <a:noFill/>
                </a:ln>
                <a:solidFill>
                  <a:prstClr val="black"/>
                </a:solidFill>
                <a:effectLst/>
                <a:uLnTx/>
                <a:uFillTx/>
                <a:latin typeface="Verdana"/>
                <a:ea typeface="+mn-ea"/>
                <a:cs typeface="+mn-cs"/>
              </a:rPr>
              <a:t> av Okänd författare licensieras enligt </a:t>
            </a:r>
            <a:r>
              <a:rPr kumimoji="0" lang="sv-SE" sz="200" b="0" i="0" u="none" strike="noStrike" kern="1200" cap="none" spc="0" normalizeH="0" baseline="0" noProof="0" dirty="0">
                <a:ln>
                  <a:noFill/>
                </a:ln>
                <a:solidFill>
                  <a:prstClr val="black"/>
                </a:solidFill>
                <a:effectLst/>
                <a:uLnTx/>
                <a:uFillTx/>
                <a:latin typeface="Verdana"/>
                <a:ea typeface="+mn-ea"/>
                <a:cs typeface="+mn-cs"/>
                <a:hlinkClick r:id="rId5" tooltip="https://creativecommons.org/licenses/by-sa/3.0/"/>
              </a:rPr>
              <a:t>CC BY-SA</a:t>
            </a:r>
            <a:endParaRPr kumimoji="0" lang="sv-SE" sz="200" b="0" i="0" u="none" strike="noStrike" kern="1200" cap="none" spc="0" normalizeH="0" baseline="0" noProof="0" dirty="0">
              <a:ln>
                <a:noFill/>
              </a:ln>
              <a:solidFill>
                <a:prstClr val="black"/>
              </a:solidFill>
              <a:effectLst/>
              <a:uLnTx/>
              <a:uFillTx/>
              <a:latin typeface="Verdana"/>
              <a:ea typeface="+mn-ea"/>
              <a:cs typeface="+mn-cs"/>
            </a:endParaRPr>
          </a:p>
        </p:txBody>
      </p:sp>
      <p:pic>
        <p:nvPicPr>
          <p:cNvPr id="7" name="Bildobjekt 6">
            <a:extLst>
              <a:ext uri="{FF2B5EF4-FFF2-40B4-BE49-F238E27FC236}">
                <a16:creationId xmlns:a16="http://schemas.microsoft.com/office/drawing/2014/main" id="{BB4278E4-DFAE-0719-BDB1-ADB2B00FD185}"/>
              </a:ext>
            </a:extLst>
          </p:cNvPr>
          <p:cNvPicPr>
            <a:picLocks noChangeAspect="1"/>
          </p:cNvPicPr>
          <p:nvPr/>
        </p:nvPicPr>
        <p:blipFill>
          <a:blip r:embed="rId6"/>
          <a:stretch>
            <a:fillRect/>
          </a:stretch>
        </p:blipFill>
        <p:spPr>
          <a:xfrm>
            <a:off x="3491096" y="230980"/>
            <a:ext cx="1682836" cy="1739989"/>
          </a:xfrm>
          <a:prstGeom prst="rect">
            <a:avLst/>
          </a:prstGeom>
        </p:spPr>
      </p:pic>
    </p:spTree>
    <p:extLst>
      <p:ext uri="{BB962C8B-B14F-4D97-AF65-F5344CB8AC3E}">
        <p14:creationId xmlns:p14="http://schemas.microsoft.com/office/powerpoint/2010/main" val="3839480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800" y="720000"/>
            <a:ext cx="8078400"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2475" b="0" i="0" u="none" strike="noStrike" kern="1200" cap="none" spc="0" normalizeH="0" baseline="0" noProof="0" dirty="0">
                <a:ln>
                  <a:noFill/>
                </a:ln>
                <a:solidFill>
                  <a:prstClr val="black"/>
                </a:solidFill>
                <a:effectLst/>
                <a:uLnTx/>
                <a:uFillTx/>
                <a:latin typeface="Verdana"/>
                <a:ea typeface="+mj-ea"/>
                <a:cs typeface="+mj-cs"/>
              </a:rPr>
              <a:t>Förstahandsval akut cystit kvinnor</a:t>
            </a: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Furadantin (nitrofurantoin) 50 mg 1x3 i 5 dygn</a:t>
            </a:r>
          </a:p>
          <a:p>
            <a:pPr marL="400050" marR="0" lvl="1" indent="-200025" algn="l" defTabSz="685800" rtl="0" eaLnBrk="1" fontAlgn="auto" latinLnBrk="0" hangingPunct="1">
              <a:lnSpc>
                <a:spcPct val="130000"/>
              </a:lnSpc>
              <a:spcBef>
                <a:spcPts val="375"/>
              </a:spcBef>
              <a:spcAft>
                <a:spcPts val="0"/>
              </a:spcAft>
              <a:buClrTx/>
              <a:buSzTx/>
              <a:buFont typeface="Verdana" panose="020B0604030504040204" pitchFamily="34" charset="0"/>
              <a:buChar char="–"/>
              <a:tabLst/>
              <a:defRPr/>
            </a:pPr>
            <a:r>
              <a:rPr kumimoji="0" lang="sv-SE" sz="1500" b="0" i="0" u="none" strike="noStrike" kern="1200" cap="none" spc="0" normalizeH="0" baseline="0" noProof="0" dirty="0">
                <a:ln>
                  <a:noFill/>
                </a:ln>
                <a:solidFill>
                  <a:prstClr val="black"/>
                </a:solidFill>
                <a:effectLst/>
                <a:uLnTx/>
                <a:uFillTx/>
                <a:latin typeface="Verdana"/>
                <a:ea typeface="+mn-ea"/>
                <a:cs typeface="+mn-cs"/>
              </a:rPr>
              <a:t>Nitrofurantoin kan användas även till äldre patienter men ska inte ges vid kraftigt nedsatt njurfunktion (GFR &lt; 40 ml/min)</a:t>
            </a:r>
          </a:p>
          <a:p>
            <a:pPr marL="200025" marR="0" lvl="1" indent="0" algn="l" defTabSz="685800" rtl="0" eaLnBrk="1" fontAlgn="auto" latinLnBrk="0" hangingPunct="1">
              <a:lnSpc>
                <a:spcPct val="130000"/>
              </a:lnSpc>
              <a:spcBef>
                <a:spcPts val="375"/>
              </a:spcBef>
              <a:spcAft>
                <a:spcPts val="0"/>
              </a:spcAft>
              <a:buClrTx/>
              <a:buSzTx/>
              <a:buFont typeface="Verdana" panose="020B0604030504040204" pitchFamily="34" charset="0"/>
              <a:buNone/>
              <a:tabLst/>
              <a:defRPr/>
            </a:pPr>
            <a:endParaRPr kumimoji="0" lang="sv-SE" sz="15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Selexid 200 mg (pivmecillinam) 1x3 i 5 dygn</a:t>
            </a:r>
          </a:p>
        </p:txBody>
      </p:sp>
      <p:pic>
        <p:nvPicPr>
          <p:cNvPr id="2" name="Platshållare för innehåll 4">
            <a:extLst>
              <a:ext uri="{FF2B5EF4-FFF2-40B4-BE49-F238E27FC236}">
                <a16:creationId xmlns:a16="http://schemas.microsoft.com/office/drawing/2014/main" id="{7C3D3F82-54C7-913D-59B8-08548F16A6F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4302298" y="3386701"/>
            <a:ext cx="1482486" cy="1553967"/>
          </a:xfrm>
          <a:prstGeom prst="rect">
            <a:avLst/>
          </a:prstGeom>
          <a:ln>
            <a:solidFill>
              <a:schemeClr val="accent1"/>
            </a:solidFill>
          </a:ln>
        </p:spPr>
      </p:pic>
      <p:sp>
        <p:nvSpPr>
          <p:cNvPr id="3" name="textruta 2">
            <a:extLst>
              <a:ext uri="{FF2B5EF4-FFF2-40B4-BE49-F238E27FC236}">
                <a16:creationId xmlns:a16="http://schemas.microsoft.com/office/drawing/2014/main" id="{C322FF19-2123-67A1-E86C-31F03B2FBF48}"/>
              </a:ext>
            </a:extLst>
          </p:cNvPr>
          <p:cNvSpPr txBox="1"/>
          <p:nvPr/>
        </p:nvSpPr>
        <p:spPr>
          <a:xfrm>
            <a:off x="6302829" y="3592286"/>
            <a:ext cx="2478435" cy="1269578"/>
          </a:xfrm>
          <a:prstGeom prst="rect">
            <a:avLst/>
          </a:prstGeom>
          <a:noFill/>
        </p:spPr>
        <p:txBody>
          <a:bodyPr wrap="non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Undvik Ciprofloxacin!</a:t>
            </a:r>
          </a:p>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Resistensutveckling</a:t>
            </a:r>
          </a:p>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Biverkningar</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sv-SE" sz="165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Trimetoprim - resistens</a:t>
            </a:r>
          </a:p>
        </p:txBody>
      </p:sp>
    </p:spTree>
    <p:extLst>
      <p:ext uri="{BB962C8B-B14F-4D97-AF65-F5344CB8AC3E}">
        <p14:creationId xmlns:p14="http://schemas.microsoft.com/office/powerpoint/2010/main" val="992172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ruta 2"/>
          <p:cNvSpPr txBox="1"/>
          <p:nvPr/>
        </p:nvSpPr>
        <p:spPr>
          <a:xfrm>
            <a:off x="703205" y="4196756"/>
            <a:ext cx="6099855" cy="692497"/>
          </a:xfrm>
          <a:prstGeom prst="rect">
            <a:avLst/>
          </a:prstGeom>
          <a:noFill/>
        </p:spPr>
        <p:txBody>
          <a:bodyPr wrap="square" rtlCol="0">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sv-SE" sz="2100" b="0" i="0" u="none" strike="noStrike" kern="1200" cap="none" spc="0" normalizeH="0" baseline="0" noProof="0" dirty="0">
              <a:ln>
                <a:noFill/>
              </a:ln>
              <a:solidFill>
                <a:srgbClr val="FF0000"/>
              </a:solidFill>
              <a:effectLst/>
              <a:uLnTx/>
              <a:uFillTx/>
              <a:latin typeface="Arial" charset="0"/>
              <a:ea typeface="+mn-ea"/>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sv-SE" sz="1800" b="1" i="0" u="none" strike="noStrike" kern="1200" cap="none" spc="0" normalizeH="0" baseline="0" noProof="0" dirty="0">
              <a:ln>
                <a:noFill/>
              </a:ln>
              <a:solidFill>
                <a:srgbClr val="FF0000"/>
              </a:solidFill>
              <a:effectLst/>
              <a:uLnTx/>
              <a:uFillTx/>
              <a:latin typeface="Arial" charset="0"/>
              <a:ea typeface="+mn-ea"/>
              <a:cs typeface="+mn-cs"/>
            </a:endParaRPr>
          </a:p>
        </p:txBody>
      </p:sp>
      <p:graphicFrame>
        <p:nvGraphicFramePr>
          <p:cNvPr id="2" name="Diagram 1"/>
          <p:cNvGraphicFramePr/>
          <p:nvPr/>
        </p:nvGraphicFramePr>
        <p:xfrm>
          <a:off x="762294" y="946744"/>
          <a:ext cx="6099854" cy="41967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2"/>
          <p:cNvSpPr txBox="1">
            <a:spLocks noChangeArrowheads="1"/>
          </p:cNvSpPr>
          <p:nvPr/>
        </p:nvSpPr>
        <p:spPr bwMode="auto">
          <a:xfrm>
            <a:off x="762294" y="3819643"/>
            <a:ext cx="7131988" cy="93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l" rtl="0" eaLnBrk="0" fontAlgn="base" hangingPunct="0">
              <a:spcBef>
                <a:spcPct val="0"/>
              </a:spcBef>
              <a:spcAft>
                <a:spcPct val="0"/>
              </a:spcAft>
              <a:defRPr sz="4400">
                <a:solidFill>
                  <a:schemeClr val="tx2"/>
                </a:solidFill>
                <a:latin typeface="+mj-lt"/>
                <a:ea typeface="+mj-ea"/>
                <a:cs typeface="ヒラギノ角ゴ Pro W3"/>
              </a:defRPr>
            </a:lvl1pPr>
            <a:lvl2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2pPr>
            <a:lvl3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3pPr>
            <a:lvl4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4pPr>
            <a:lvl5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5pPr>
            <a:lvl6pPr marL="457200" algn="l" rtl="0" fontAlgn="base">
              <a:spcBef>
                <a:spcPct val="0"/>
              </a:spcBef>
              <a:spcAft>
                <a:spcPct val="0"/>
              </a:spcAft>
              <a:defRPr sz="4400">
                <a:solidFill>
                  <a:schemeClr val="tx2"/>
                </a:solidFill>
                <a:latin typeface="Arial" charset="0"/>
                <a:ea typeface="ヒラギノ角ゴ Pro W3" pitchFamily="28" charset="-128"/>
              </a:defRPr>
            </a:lvl6pPr>
            <a:lvl7pPr marL="914400" algn="l" rtl="0" fontAlgn="base">
              <a:spcBef>
                <a:spcPct val="0"/>
              </a:spcBef>
              <a:spcAft>
                <a:spcPct val="0"/>
              </a:spcAft>
              <a:defRPr sz="4400">
                <a:solidFill>
                  <a:schemeClr val="tx2"/>
                </a:solidFill>
                <a:latin typeface="Arial" charset="0"/>
                <a:ea typeface="ヒラギノ角ゴ Pro W3" pitchFamily="28" charset="-128"/>
              </a:defRPr>
            </a:lvl7pPr>
            <a:lvl8pPr marL="1371600" algn="l" rtl="0" fontAlgn="base">
              <a:spcBef>
                <a:spcPct val="0"/>
              </a:spcBef>
              <a:spcAft>
                <a:spcPct val="0"/>
              </a:spcAft>
              <a:defRPr sz="4400">
                <a:solidFill>
                  <a:schemeClr val="tx2"/>
                </a:solidFill>
                <a:latin typeface="Arial" charset="0"/>
                <a:ea typeface="ヒラギノ角ゴ Pro W3" pitchFamily="28" charset="-128"/>
              </a:defRPr>
            </a:lvl8pPr>
            <a:lvl9pPr marL="1828800" algn="l" rtl="0" fontAlgn="base">
              <a:spcBef>
                <a:spcPct val="0"/>
              </a:spcBef>
              <a:spcAft>
                <a:spcPct val="0"/>
              </a:spcAft>
              <a:defRPr sz="4400">
                <a:solidFill>
                  <a:schemeClr val="tx2"/>
                </a:solidFill>
                <a:latin typeface="Arial" charset="0"/>
                <a:ea typeface="ヒラギノ角ゴ Pro W3" pitchFamily="28" charset="-128"/>
              </a:defRPr>
            </a:lvl9pPr>
          </a:lstStyle>
          <a:p>
            <a:pPr marL="0" marR="0" lvl="0" indent="0" algn="l" defTabSz="685800" rtl="0" eaLnBrk="0" fontAlgn="base" latinLnBrk="0" hangingPunct="0">
              <a:lnSpc>
                <a:spcPct val="150000"/>
              </a:lnSpc>
              <a:spcBef>
                <a:spcPct val="0"/>
              </a:spcBef>
              <a:spcAft>
                <a:spcPct val="0"/>
              </a:spcAft>
              <a:buClrTx/>
              <a:buSzTx/>
              <a:buFontTx/>
              <a:buNone/>
              <a:tabLst/>
              <a:defRPr/>
            </a:pPr>
            <a:r>
              <a:rPr kumimoji="0" lang="sv-SE" sz="2000" b="1" i="0" u="none" strike="noStrike" kern="1200" cap="none" spc="0" normalizeH="0" baseline="0" noProof="0" dirty="0">
                <a:ln>
                  <a:noFill/>
                </a:ln>
                <a:solidFill>
                  <a:srgbClr val="000000"/>
                </a:solidFill>
                <a:effectLst/>
                <a:uLnTx/>
                <a:uFillTx/>
                <a:latin typeface="Verdana"/>
                <a:ea typeface="+mj-ea"/>
              </a:rPr>
              <a:t>Afebril: </a:t>
            </a:r>
            <a:r>
              <a:rPr kumimoji="0" lang="sv-SE" altLang="sv-SE" sz="2000" b="0" i="0" u="none" strike="noStrike" kern="0" cap="none" spc="0" normalizeH="0" baseline="0" noProof="0" dirty="0">
                <a:ln>
                  <a:noFill/>
                </a:ln>
                <a:solidFill>
                  <a:srgbClr val="000000"/>
                </a:solidFill>
                <a:effectLst/>
                <a:uLnTx/>
                <a:uFillTx/>
                <a:latin typeface="Verdana"/>
                <a:ea typeface="+mj-ea"/>
              </a:rPr>
              <a:t>Nitrofurantoin eller pivmecillinam i 7 dygn</a:t>
            </a: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sv-SE" sz="2000" b="1" i="0" u="none" strike="noStrike" kern="1200" cap="none" spc="0" normalizeH="0" baseline="0" noProof="0" dirty="0">
                <a:ln>
                  <a:noFill/>
                </a:ln>
                <a:solidFill>
                  <a:srgbClr val="000000"/>
                </a:solidFill>
                <a:effectLst/>
                <a:uLnTx/>
                <a:uFillTx/>
                <a:latin typeface="Verdana"/>
                <a:ea typeface="+mj-ea"/>
                <a:cs typeface="+mn-cs"/>
              </a:rPr>
              <a:t>Febril: </a:t>
            </a:r>
            <a:r>
              <a:rPr kumimoji="0" lang="sv-SE" sz="2000" b="0" i="0" u="none" strike="noStrike" kern="1200" cap="none" spc="0" normalizeH="0" baseline="0" noProof="0" dirty="0">
                <a:ln>
                  <a:noFill/>
                </a:ln>
                <a:solidFill>
                  <a:srgbClr val="000000"/>
                </a:solidFill>
                <a:effectLst/>
                <a:uLnTx/>
                <a:uFillTx/>
                <a:latin typeface="Verdana"/>
                <a:ea typeface="+mj-ea"/>
                <a:cs typeface="+mn-cs"/>
              </a:rPr>
              <a:t>Ciprofloxacin 500 mg 1x2 i </a:t>
            </a:r>
            <a:r>
              <a:rPr kumimoji="0" lang="sv-SE" sz="2000" b="0" i="0" u="none" strike="noStrike" kern="1200" cap="none" spc="0" normalizeH="0" baseline="0" noProof="0" dirty="0">
                <a:ln>
                  <a:noFill/>
                </a:ln>
                <a:solidFill>
                  <a:schemeClr val="tx1"/>
                </a:solidFill>
                <a:effectLst/>
                <a:uLnTx/>
                <a:uFillTx/>
                <a:latin typeface="Verdana"/>
                <a:ea typeface="+mj-ea"/>
                <a:cs typeface="+mn-cs"/>
              </a:rPr>
              <a:t>10 -</a:t>
            </a:r>
            <a:r>
              <a:rPr kumimoji="0" lang="sv-SE" sz="2000" b="0" i="0" u="none" strike="noStrike" kern="1200" cap="none" spc="0" normalizeH="0" baseline="0" noProof="0" dirty="0">
                <a:ln>
                  <a:noFill/>
                </a:ln>
                <a:solidFill>
                  <a:srgbClr val="000000"/>
                </a:solidFill>
                <a:effectLst/>
                <a:uLnTx/>
                <a:uFillTx/>
                <a:latin typeface="Verdana"/>
                <a:ea typeface="+mj-ea"/>
                <a:cs typeface="+mn-cs"/>
              </a:rPr>
              <a:t> 14 dagar</a:t>
            </a:r>
          </a:p>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sv-SE" sz="2100" b="0" i="0" u="none" strike="noStrike" kern="1200" cap="none" spc="0" normalizeH="0" baseline="0" noProof="0" dirty="0">
              <a:ln>
                <a:noFill/>
              </a:ln>
              <a:solidFill>
                <a:srgbClr val="000000"/>
              </a:solidFill>
              <a:effectLst/>
              <a:uLnTx/>
              <a:uFillTx/>
              <a:latin typeface="Arial" charset="0"/>
              <a:ea typeface="+mj-ea"/>
              <a:cs typeface="+mn-cs"/>
            </a:endParaRPr>
          </a:p>
          <a:p>
            <a:pPr marL="0" marR="0" lvl="0" indent="0" algn="l" defTabSz="685800" rtl="0" eaLnBrk="0" fontAlgn="base" latinLnBrk="0" hangingPunct="0">
              <a:lnSpc>
                <a:spcPct val="100000"/>
              </a:lnSpc>
              <a:spcBef>
                <a:spcPct val="0"/>
              </a:spcBef>
              <a:spcAft>
                <a:spcPct val="0"/>
              </a:spcAft>
              <a:buClrTx/>
              <a:buSzTx/>
              <a:buFontTx/>
              <a:buNone/>
              <a:tabLst/>
              <a:defRPr/>
            </a:pPr>
            <a:endParaRPr kumimoji="0" lang="sv-SE" sz="2100" b="0" i="0" u="none" strike="noStrike" kern="1200" cap="none" spc="0" normalizeH="0" baseline="0" noProof="0" dirty="0">
              <a:ln>
                <a:noFill/>
              </a:ln>
              <a:solidFill>
                <a:srgbClr val="000000"/>
              </a:solidFill>
              <a:effectLst/>
              <a:uLnTx/>
              <a:uFillTx/>
              <a:latin typeface="Arial"/>
              <a:ea typeface="+mj-ea"/>
            </a:endParaRPr>
          </a:p>
        </p:txBody>
      </p:sp>
      <p:sp>
        <p:nvSpPr>
          <p:cNvPr id="5" name="textruta 4"/>
          <p:cNvSpPr txBox="1"/>
          <p:nvPr/>
        </p:nvSpPr>
        <p:spPr>
          <a:xfrm>
            <a:off x="703205" y="391061"/>
            <a:ext cx="5069665" cy="600164"/>
          </a:xfrm>
          <a:prstGeom prst="rect">
            <a:avLst/>
          </a:prstGeom>
          <a:noFill/>
        </p:spPr>
        <p:txBody>
          <a:bodyPr wrap="square" rtlCol="0">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sv-SE" sz="3200" b="0" i="0" u="none" strike="noStrike" kern="1200" cap="none" spc="0" normalizeH="0" baseline="0" noProof="0">
                <a:ln>
                  <a:noFill/>
                </a:ln>
                <a:solidFill>
                  <a:srgbClr val="000000"/>
                </a:solidFill>
                <a:effectLst/>
                <a:uLnTx/>
                <a:uFillTx/>
                <a:latin typeface="Verdana"/>
                <a:ea typeface="+mn-ea"/>
                <a:cs typeface="+mn-cs"/>
              </a:rPr>
              <a:t>UVI man</a:t>
            </a:r>
          </a:p>
        </p:txBody>
      </p:sp>
      <p:sp>
        <p:nvSpPr>
          <p:cNvPr id="6" name="textruta 5">
            <a:extLst>
              <a:ext uri="{FF2B5EF4-FFF2-40B4-BE49-F238E27FC236}">
                <a16:creationId xmlns:a16="http://schemas.microsoft.com/office/drawing/2014/main" id="{6632184F-FE42-6BFD-A662-562D867630A0}"/>
              </a:ext>
            </a:extLst>
          </p:cNvPr>
          <p:cNvSpPr txBox="1"/>
          <p:nvPr/>
        </p:nvSpPr>
        <p:spPr>
          <a:xfrm>
            <a:off x="762294" y="1146782"/>
            <a:ext cx="7558801"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Verdana"/>
                <a:ea typeface="+mn-ea"/>
                <a:cs typeface="+mn-cs"/>
              </a:rPr>
              <a:t>E. coli men även andra typer av gramnegativa bakterier,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a:ln>
                  <a:noFill/>
                </a:ln>
                <a:solidFill>
                  <a:prstClr val="black"/>
                </a:solidFill>
                <a:effectLst/>
                <a:uLnTx/>
                <a:uFillTx/>
                <a:latin typeface="Verdana"/>
                <a:ea typeface="+mn-ea"/>
                <a:cs typeface="+mn-cs"/>
              </a:rPr>
              <a:t>enterokocker och högre frekvens resistenta bakterier </a:t>
            </a:r>
          </a:p>
        </p:txBody>
      </p:sp>
    </p:spTree>
    <p:extLst>
      <p:ext uri="{BB962C8B-B14F-4D97-AF65-F5344CB8AC3E}">
        <p14:creationId xmlns:p14="http://schemas.microsoft.com/office/powerpoint/2010/main" val="26520648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Vad kan du nu om akut cystit? </a:t>
            </a: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457200" marR="0" lvl="0" indent="-457200" algn="l" defTabSz="685800" rtl="0" eaLnBrk="1" fontAlgn="auto" latinLnBrk="0" hangingPunct="1">
              <a:lnSpc>
                <a:spcPct val="100000"/>
              </a:lnSpc>
              <a:spcBef>
                <a:spcPts val="750"/>
              </a:spcBef>
              <a:spcAft>
                <a:spcPts val="0"/>
              </a:spcAft>
              <a:buClrTx/>
              <a:buSzPct val="100000"/>
              <a:buFont typeface="Verdana" panose="020B0604030504040204" pitchFamily="34" charset="0"/>
              <a:buAutoNum type="arabicPeriod"/>
              <a:tabLst/>
              <a:defRPr/>
            </a:pPr>
            <a:r>
              <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rPr>
              <a:t>Kan man avvakta med behandling till icke-gravida kvinnor utan feber om de själva tycker att besvären är lindriga?</a:t>
            </a:r>
          </a:p>
          <a:p>
            <a:pPr marL="457200" marR="0" lvl="0" indent="-457200" algn="l" defTabSz="685800" rtl="0" eaLnBrk="1" fontAlgn="auto" latinLnBrk="0" hangingPunct="1">
              <a:lnSpc>
                <a:spcPct val="100000"/>
              </a:lnSpc>
              <a:spcBef>
                <a:spcPts val="750"/>
              </a:spcBef>
              <a:spcAft>
                <a:spcPts val="0"/>
              </a:spcAft>
              <a:buClrTx/>
              <a:buSzPct val="100000"/>
              <a:buFont typeface="Verdana" panose="020B0604030504040204" pitchFamily="34" charset="0"/>
              <a:buAutoNum type="arabicPeriod"/>
              <a:tabLst/>
              <a:defRPr/>
            </a:pPr>
            <a:r>
              <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rPr>
              <a:t>Risken för allvarlig infektion hos icke-gravida kvinnor med sporadisk akut cystit utan feber är låg. Stämmer detta påstående?</a:t>
            </a:r>
          </a:p>
          <a:p>
            <a:pPr marL="457200" marR="0" lvl="0" indent="-457200" algn="l" defTabSz="685800" rtl="0" eaLnBrk="1" fontAlgn="auto" latinLnBrk="0" hangingPunct="1">
              <a:lnSpc>
                <a:spcPct val="100000"/>
              </a:lnSpc>
              <a:spcBef>
                <a:spcPts val="750"/>
              </a:spcBef>
              <a:spcAft>
                <a:spcPts val="0"/>
              </a:spcAft>
              <a:buClrTx/>
              <a:buSzPct val="100000"/>
              <a:buFont typeface="Verdana" panose="020B0604030504040204" pitchFamily="34" charset="0"/>
              <a:buAutoNum type="arabicPeriod"/>
              <a:tabLst/>
              <a:defRPr/>
            </a:pPr>
            <a:r>
              <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rPr>
              <a:t>Kan män med lindriga besvär av akut cystit utan feber handläggas på samma sätt som kvinnor med akut cystit utan feber?</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spTree>
    <p:extLst>
      <p:ext uri="{BB962C8B-B14F-4D97-AF65-F5344CB8AC3E}">
        <p14:creationId xmlns:p14="http://schemas.microsoft.com/office/powerpoint/2010/main" val="928012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ruta 3">
            <a:extLst>
              <a:ext uri="{FF2B5EF4-FFF2-40B4-BE49-F238E27FC236}">
                <a16:creationId xmlns:a16="http://schemas.microsoft.com/office/drawing/2014/main" id="{6BAE8278-04B1-41B1-B9D3-4F74FF1E0CC8}"/>
              </a:ext>
            </a:extLst>
          </p:cNvPr>
          <p:cNvSpPr txBox="1"/>
          <p:nvPr/>
        </p:nvSpPr>
        <p:spPr>
          <a:xfrm>
            <a:off x="207634" y="4065627"/>
            <a:ext cx="4096442" cy="5078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none" strike="noStrike" kern="1200" cap="none" spc="0" normalizeH="0" baseline="0" noProof="0" dirty="0">
                <a:ln>
                  <a:noFill/>
                </a:ln>
                <a:solidFill>
                  <a:srgbClr val="000000"/>
                </a:solidFill>
                <a:effectLst/>
                <a:uLnTx/>
                <a:uFillTx/>
                <a:latin typeface="Calibri"/>
                <a:ea typeface="+mn-ea"/>
                <a:cs typeface="+mn-cs"/>
                <a:hlinkClick r:id="rId3"/>
              </a:rPr>
              <a:t>Läkemedel vid urinvägsinfektioner (UVI) – behandlings-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none" strike="noStrike" kern="1200" cap="none" spc="0" normalizeH="0" baseline="0" noProof="0" dirty="0">
                <a:ln>
                  <a:noFill/>
                </a:ln>
                <a:solidFill>
                  <a:srgbClr val="000000"/>
                </a:solidFill>
                <a:effectLst/>
                <a:uLnTx/>
                <a:uFillTx/>
                <a:latin typeface="Calibri"/>
                <a:ea typeface="+mn-ea"/>
                <a:cs typeface="+mn-cs"/>
                <a:hlinkClick r:id="rId3"/>
              </a:rPr>
              <a:t>Rekommendation. Läkemedelsverket 2017</a:t>
            </a:r>
            <a:endParaRPr kumimoji="0" lang="sv-SE" sz="1350" b="0" i="0" u="none" strike="noStrike" kern="1200" cap="none" spc="0" normalizeH="0" baseline="0" noProof="0" dirty="0">
              <a:ln>
                <a:noFill/>
              </a:ln>
              <a:solidFill>
                <a:srgbClr val="000000"/>
              </a:solidFill>
              <a:effectLst/>
              <a:uLnTx/>
              <a:uFillTx/>
              <a:latin typeface="Calibri"/>
              <a:ea typeface="+mn-ea"/>
              <a:cs typeface="+mn-cs"/>
            </a:endParaRPr>
          </a:p>
        </p:txBody>
      </p:sp>
      <p:pic>
        <p:nvPicPr>
          <p:cNvPr id="6" name="Bildobjekt 5">
            <a:extLst>
              <a:ext uri="{FF2B5EF4-FFF2-40B4-BE49-F238E27FC236}">
                <a16:creationId xmlns:a16="http://schemas.microsoft.com/office/drawing/2014/main" id="{D75BBC5A-3155-4C47-BF56-7B5058ADF004}"/>
              </a:ext>
            </a:extLst>
          </p:cNvPr>
          <p:cNvPicPr>
            <a:picLocks noChangeAspect="1"/>
          </p:cNvPicPr>
          <p:nvPr/>
        </p:nvPicPr>
        <p:blipFill>
          <a:blip r:embed="rId4"/>
          <a:stretch>
            <a:fillRect/>
          </a:stretch>
        </p:blipFill>
        <p:spPr>
          <a:xfrm>
            <a:off x="4944583" y="1205463"/>
            <a:ext cx="1739752" cy="2448336"/>
          </a:xfrm>
          <a:prstGeom prst="rect">
            <a:avLst/>
          </a:prstGeom>
          <a:ln w="12700">
            <a:solidFill>
              <a:schemeClr val="tx1"/>
            </a:solidFill>
          </a:ln>
        </p:spPr>
      </p:pic>
      <p:sp>
        <p:nvSpPr>
          <p:cNvPr id="7" name="textruta 6">
            <a:extLst>
              <a:ext uri="{FF2B5EF4-FFF2-40B4-BE49-F238E27FC236}">
                <a16:creationId xmlns:a16="http://schemas.microsoft.com/office/drawing/2014/main" id="{3345581C-FA61-458B-9783-485F82B29AA1}"/>
              </a:ext>
            </a:extLst>
          </p:cNvPr>
          <p:cNvSpPr txBox="1"/>
          <p:nvPr/>
        </p:nvSpPr>
        <p:spPr>
          <a:xfrm>
            <a:off x="4858206" y="3993684"/>
            <a:ext cx="4223658" cy="5078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sng" strike="noStrike" kern="1200" cap="none" spc="0" normalizeH="0" baseline="0" noProof="0" dirty="0">
                <a:ln>
                  <a:noFill/>
                </a:ln>
                <a:solidFill>
                  <a:srgbClr val="000000"/>
                </a:solidFill>
                <a:effectLst/>
                <a:uLnTx/>
                <a:uFillTx/>
                <a:latin typeface="Calibri"/>
                <a:ea typeface="+mn-ea"/>
                <a:cs typeface="+mn-cs"/>
                <a:hlinkClick r:id="rId5"/>
              </a:rPr>
              <a:t>Regnbågshäftet: Behandlingsrekommendationer för vanliga infektioner i öppenvård. </a:t>
            </a:r>
            <a:r>
              <a:rPr kumimoji="0" lang="sv-SE" sz="1350" b="0" i="0" u="none" strike="noStrike" kern="1200" cap="none" spc="0" normalizeH="0" baseline="0" noProof="0" dirty="0">
                <a:ln>
                  <a:noFill/>
                </a:ln>
                <a:solidFill>
                  <a:srgbClr val="000000"/>
                </a:solidFill>
                <a:effectLst/>
                <a:uLnTx/>
                <a:uFillTx/>
                <a:latin typeface="Calibri"/>
                <a:ea typeface="+mn-ea"/>
                <a:cs typeface="+mn-cs"/>
              </a:rPr>
              <a:t> </a:t>
            </a:r>
          </a:p>
        </p:txBody>
      </p:sp>
      <p:pic>
        <p:nvPicPr>
          <p:cNvPr id="11" name="Bildobjekt 2">
            <a:extLst>
              <a:ext uri="{FF2B5EF4-FFF2-40B4-BE49-F238E27FC236}">
                <a16:creationId xmlns:a16="http://schemas.microsoft.com/office/drawing/2014/main" id="{5B7467A2-CC67-45DC-8EB5-AA6A0F80D48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194803" y="1205463"/>
            <a:ext cx="1498997" cy="175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ruta 11">
            <a:extLst>
              <a:ext uri="{FF2B5EF4-FFF2-40B4-BE49-F238E27FC236}">
                <a16:creationId xmlns:a16="http://schemas.microsoft.com/office/drawing/2014/main" id="{7035B748-9538-44E8-A7B0-3A55BB21A1CB}"/>
              </a:ext>
            </a:extLst>
          </p:cNvPr>
          <p:cNvSpPr txBox="1"/>
          <p:nvPr/>
        </p:nvSpPr>
        <p:spPr>
          <a:xfrm>
            <a:off x="7194803" y="3016769"/>
            <a:ext cx="1840568" cy="9233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none" strike="noStrike" kern="1200" cap="none" spc="0" normalizeH="0" baseline="0" noProof="0" dirty="0">
                <a:ln>
                  <a:noFill/>
                </a:ln>
                <a:solidFill>
                  <a:srgbClr val="000000"/>
                </a:solidFill>
                <a:effectLst/>
                <a:uLnTx/>
                <a:uFillTx/>
                <a:latin typeface="Calibri"/>
                <a:ea typeface="+mn-ea"/>
                <a:cs typeface="+mn-cs"/>
              </a:rPr>
              <a:t>Ladda gärna ner appen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none" strike="noStrike" kern="1200" cap="none" spc="0" normalizeH="0" baseline="0" noProof="0" dirty="0">
                <a:ln>
                  <a:noFill/>
                </a:ln>
                <a:solidFill>
                  <a:srgbClr val="000000"/>
                </a:solidFill>
                <a:effectLst/>
                <a:uLnTx/>
                <a:uFillTx/>
                <a:latin typeface="Calibri"/>
                <a:ea typeface="+mn-ea"/>
                <a:cs typeface="+mn-cs"/>
              </a:rPr>
              <a:t>Strama Nationell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none" strike="noStrike" kern="1200" cap="none" spc="0" normalizeH="0" baseline="0" noProof="0" dirty="0">
                <a:ln>
                  <a:noFill/>
                </a:ln>
                <a:solidFill>
                  <a:srgbClr val="000000"/>
                </a:solidFill>
                <a:effectLst/>
                <a:uLnTx/>
                <a:uFillTx/>
                <a:latin typeface="Calibri"/>
                <a:ea typeface="+mn-ea"/>
                <a:cs typeface="+mn-cs"/>
              </a:rPr>
              <a:t>som även finns som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sng" strike="noStrike" kern="1200" cap="none" spc="0" normalizeH="0" baseline="0" noProof="0" dirty="0">
                <a:ln>
                  <a:noFill/>
                </a:ln>
                <a:solidFill>
                  <a:srgbClr val="000000"/>
                </a:solidFill>
                <a:effectLst/>
                <a:uLnTx/>
                <a:uFillTx/>
                <a:latin typeface="Calibri"/>
                <a:ea typeface="+mn-ea"/>
                <a:cs typeface="+mn-cs"/>
                <a:hlinkClick r:id="rId7"/>
              </a:rPr>
              <a:t>webbsida</a:t>
            </a:r>
            <a:endParaRPr kumimoji="0" lang="sv-SE" sz="1350" b="0" i="0" u="none" strike="noStrike" kern="1200" cap="none" spc="0" normalizeH="0" baseline="0" noProof="0" dirty="0">
              <a:ln>
                <a:noFill/>
              </a:ln>
              <a:solidFill>
                <a:srgbClr val="000000"/>
              </a:solidFill>
              <a:effectLst/>
              <a:uLnTx/>
              <a:uFillTx/>
              <a:latin typeface="Calibri"/>
              <a:ea typeface="+mn-ea"/>
              <a:cs typeface="+mn-cs"/>
            </a:endParaRPr>
          </a:p>
        </p:txBody>
      </p:sp>
      <p:pic>
        <p:nvPicPr>
          <p:cNvPr id="5" name="Bildobjekt 4">
            <a:extLst>
              <a:ext uri="{FF2B5EF4-FFF2-40B4-BE49-F238E27FC236}">
                <a16:creationId xmlns:a16="http://schemas.microsoft.com/office/drawing/2014/main" id="{5F2C6B7E-6D7D-4EDF-A3DC-FB4B56532259}"/>
              </a:ext>
            </a:extLst>
          </p:cNvPr>
          <p:cNvPicPr>
            <a:picLocks noChangeAspect="1"/>
          </p:cNvPicPr>
          <p:nvPr/>
        </p:nvPicPr>
        <p:blipFill>
          <a:blip r:embed="rId8"/>
          <a:stretch>
            <a:fillRect/>
          </a:stretch>
        </p:blipFill>
        <p:spPr>
          <a:xfrm>
            <a:off x="257220" y="180319"/>
            <a:ext cx="1932732" cy="1684783"/>
          </a:xfrm>
          <a:prstGeom prst="rect">
            <a:avLst/>
          </a:prstGeom>
        </p:spPr>
      </p:pic>
      <p:sp>
        <p:nvSpPr>
          <p:cNvPr id="3" name="textruta 2">
            <a:extLst>
              <a:ext uri="{FF2B5EF4-FFF2-40B4-BE49-F238E27FC236}">
                <a16:creationId xmlns:a16="http://schemas.microsoft.com/office/drawing/2014/main" id="{AB4EFE17-0149-4E4C-A995-0035B54B988F}"/>
              </a:ext>
            </a:extLst>
          </p:cNvPr>
          <p:cNvSpPr txBox="1"/>
          <p:nvPr/>
        </p:nvSpPr>
        <p:spPr>
          <a:xfrm>
            <a:off x="1360109" y="1529294"/>
            <a:ext cx="829843"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none" strike="noStrike" kern="1200" cap="none" spc="0" normalizeH="0" baseline="0" noProof="0" dirty="0">
                <a:ln>
                  <a:noFill/>
                </a:ln>
                <a:solidFill>
                  <a:srgbClr val="000000"/>
                </a:solidFill>
                <a:effectLst/>
                <a:uLnTx/>
                <a:uFillTx/>
                <a:latin typeface="Calibri"/>
                <a:ea typeface="+mn-ea"/>
                <a:cs typeface="+mn-cs"/>
                <a:hlinkClick r:id="rId9"/>
              </a:rPr>
              <a:t>REKlistan</a:t>
            </a:r>
            <a:endParaRPr kumimoji="0" lang="sv-SE" sz="1350" b="0" i="0" u="none" strike="noStrike" kern="1200" cap="none" spc="0" normalizeH="0" baseline="0" noProof="0" dirty="0">
              <a:ln>
                <a:noFill/>
              </a:ln>
              <a:solidFill>
                <a:srgbClr val="000000"/>
              </a:solidFill>
              <a:effectLst/>
              <a:uLnTx/>
              <a:uFillTx/>
              <a:latin typeface="Calibri"/>
              <a:ea typeface="+mn-ea"/>
              <a:cs typeface="+mn-cs"/>
            </a:endParaRPr>
          </a:p>
        </p:txBody>
      </p:sp>
      <p:pic>
        <p:nvPicPr>
          <p:cNvPr id="9" name="Bildobjekt 8">
            <a:extLst>
              <a:ext uri="{FF2B5EF4-FFF2-40B4-BE49-F238E27FC236}">
                <a16:creationId xmlns:a16="http://schemas.microsoft.com/office/drawing/2014/main" id="{291C83BB-AC51-4DB2-8424-A296B4F8DDE2}"/>
              </a:ext>
            </a:extLst>
          </p:cNvPr>
          <p:cNvPicPr>
            <a:picLocks noChangeAspect="1"/>
          </p:cNvPicPr>
          <p:nvPr/>
        </p:nvPicPr>
        <p:blipFill>
          <a:blip r:embed="rId10"/>
          <a:stretch>
            <a:fillRect/>
          </a:stretch>
        </p:blipFill>
        <p:spPr>
          <a:xfrm>
            <a:off x="2532872" y="214195"/>
            <a:ext cx="1666547" cy="2357555"/>
          </a:xfrm>
          <a:prstGeom prst="rect">
            <a:avLst/>
          </a:prstGeom>
          <a:ln>
            <a:solidFill>
              <a:schemeClr val="accent1"/>
            </a:solidFill>
          </a:ln>
        </p:spPr>
      </p:pic>
      <p:pic>
        <p:nvPicPr>
          <p:cNvPr id="2" name="Bildobjekt 1">
            <a:extLst>
              <a:ext uri="{FF2B5EF4-FFF2-40B4-BE49-F238E27FC236}">
                <a16:creationId xmlns:a16="http://schemas.microsoft.com/office/drawing/2014/main" id="{80D0A01D-00A7-466D-B165-CA26C9C5CFAC}"/>
              </a:ext>
            </a:extLst>
          </p:cNvPr>
          <p:cNvPicPr>
            <a:picLocks noChangeAspect="1"/>
          </p:cNvPicPr>
          <p:nvPr/>
        </p:nvPicPr>
        <p:blipFill>
          <a:blip r:embed="rId11"/>
          <a:stretch>
            <a:fillRect/>
          </a:stretch>
        </p:blipFill>
        <p:spPr>
          <a:xfrm>
            <a:off x="257221" y="1999573"/>
            <a:ext cx="2540844" cy="1931583"/>
          </a:xfrm>
          <a:prstGeom prst="rect">
            <a:avLst/>
          </a:prstGeom>
          <a:ln>
            <a:solidFill>
              <a:schemeClr val="accent1"/>
            </a:solidFill>
          </a:ln>
        </p:spPr>
      </p:pic>
      <p:sp>
        <p:nvSpPr>
          <p:cNvPr id="10" name="textruta 9">
            <a:extLst>
              <a:ext uri="{FF2B5EF4-FFF2-40B4-BE49-F238E27FC236}">
                <a16:creationId xmlns:a16="http://schemas.microsoft.com/office/drawing/2014/main" id="{E3E064B6-8A08-499A-B3E5-1A0EAEC8364A}"/>
              </a:ext>
            </a:extLst>
          </p:cNvPr>
          <p:cNvSpPr txBox="1"/>
          <p:nvPr/>
        </p:nvSpPr>
        <p:spPr>
          <a:xfrm>
            <a:off x="4209372" y="307129"/>
            <a:ext cx="1997470" cy="71558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none" strike="noStrike" kern="1200" cap="none" spc="0" normalizeH="0" baseline="0" noProof="0" dirty="0">
                <a:ln>
                  <a:noFill/>
                </a:ln>
                <a:solidFill>
                  <a:srgbClr val="000000"/>
                </a:solidFill>
                <a:effectLst/>
                <a:uLnTx/>
                <a:uFillTx/>
                <a:latin typeface="Calibri"/>
                <a:ea typeface="+mn-ea"/>
                <a:cs typeface="+mn-cs"/>
                <a:hlinkClick r:id="rId12"/>
              </a:rPr>
              <a:t>UVI kvinna fallbeskrivning</a:t>
            </a:r>
            <a:endParaRPr kumimoji="0" lang="sv-SE" sz="135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none" strike="noStrike" kern="1200" cap="none" spc="0" normalizeH="0" baseline="0" noProof="0" dirty="0">
                <a:ln>
                  <a:noFill/>
                </a:ln>
                <a:solidFill>
                  <a:srgbClr val="000000"/>
                </a:solidFill>
                <a:effectLst/>
                <a:uLnTx/>
                <a:uFillTx/>
                <a:latin typeface="Calibri"/>
                <a:ea typeface="+mn-ea"/>
                <a:cs typeface="+mn-cs"/>
                <a:hlinkClick r:id="rId13"/>
              </a:rPr>
              <a:t>UVI man fallbeskrivning</a:t>
            </a:r>
            <a:endParaRPr kumimoji="0" lang="sv-SE" sz="1350" b="0" i="0" u="none" strike="noStrike" kern="1200" cap="none" spc="0" normalizeH="0" baseline="0" noProof="0" dirty="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554477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Vad vet du redan nu om akut cystit? </a:t>
            </a: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457200" marR="0" lvl="0" indent="-457200" algn="l" defTabSz="685800" rtl="0" eaLnBrk="1" fontAlgn="auto" latinLnBrk="0" hangingPunct="1">
              <a:lnSpc>
                <a:spcPct val="100000"/>
              </a:lnSpc>
              <a:spcBef>
                <a:spcPts val="750"/>
              </a:spcBef>
              <a:spcAft>
                <a:spcPts val="0"/>
              </a:spcAft>
              <a:buClrTx/>
              <a:buSzPct val="100000"/>
              <a:buFont typeface="Verdana" panose="020B0604030504040204" pitchFamily="34" charset="0"/>
              <a:buAutoNum type="arabicPeriod"/>
              <a:tabLst/>
              <a:defRPr/>
            </a:pPr>
            <a:r>
              <a:rPr lang="sv-SE" sz="2000" dirty="0">
                <a:solidFill>
                  <a:srgbClr val="000000"/>
                </a:solidFill>
                <a:latin typeface="Verdana"/>
                <a:ea typeface="ヒラギノ角ゴ Pro W3"/>
              </a:rPr>
              <a:t>Kan man avvakta med behandling till icke-gravida kvinnor utan feber om de själva tycker att besvären är lindriga?</a:t>
            </a:r>
          </a:p>
          <a:p>
            <a:pPr marL="457200" marR="0" lvl="0" indent="-457200" algn="l" defTabSz="685800" rtl="0" eaLnBrk="1" fontAlgn="auto" latinLnBrk="0" hangingPunct="1">
              <a:lnSpc>
                <a:spcPct val="100000"/>
              </a:lnSpc>
              <a:spcBef>
                <a:spcPts val="750"/>
              </a:spcBef>
              <a:spcAft>
                <a:spcPts val="0"/>
              </a:spcAft>
              <a:buClrTx/>
              <a:buSzPct val="100000"/>
              <a:buFont typeface="Verdana" panose="020B0604030504040204" pitchFamily="34" charset="0"/>
              <a:buAutoNum type="arabicPeriod"/>
              <a:tabLst/>
              <a:defRPr/>
            </a:pPr>
            <a:r>
              <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rPr>
              <a:t>Risken för allvarlig infektion hos icke-gravida kvinnor med sporadisk</a:t>
            </a:r>
            <a:r>
              <a:rPr kumimoji="0" lang="sv-SE" sz="2000" b="0" i="0" u="none" strike="noStrike" kern="1200" cap="none" spc="0" normalizeH="0" noProof="0" dirty="0">
                <a:ln>
                  <a:noFill/>
                </a:ln>
                <a:solidFill>
                  <a:srgbClr val="000000"/>
                </a:solidFill>
                <a:effectLst/>
                <a:uLnTx/>
                <a:uFillTx/>
                <a:latin typeface="Verdana"/>
                <a:ea typeface="ヒラギノ角ゴ Pro W3"/>
                <a:cs typeface="+mn-cs"/>
              </a:rPr>
              <a:t> akut cystit utan feber är låg. Stämmer detta påstående?</a:t>
            </a:r>
          </a:p>
          <a:p>
            <a:pPr marL="457200" marR="0" lvl="0" indent="-457200" algn="l" defTabSz="685800" rtl="0" eaLnBrk="1" fontAlgn="auto" latinLnBrk="0" hangingPunct="1">
              <a:lnSpc>
                <a:spcPct val="100000"/>
              </a:lnSpc>
              <a:spcBef>
                <a:spcPts val="750"/>
              </a:spcBef>
              <a:spcAft>
                <a:spcPts val="0"/>
              </a:spcAft>
              <a:buClrTx/>
              <a:buSzPct val="100000"/>
              <a:buFont typeface="Verdana" panose="020B0604030504040204" pitchFamily="34" charset="0"/>
              <a:buAutoNum type="arabicPeriod"/>
              <a:tabLst/>
              <a:defRPr/>
            </a:pPr>
            <a:r>
              <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rPr>
              <a:t>Kan män med lindriga besvär av akut cystit utan feber handläggas på samma sätt som kvinnor med akut cystit utan feber?</a:t>
            </a: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srgbClr val="000000"/>
              </a:solidFill>
              <a:effectLst/>
              <a:uLnTx/>
              <a:uFillTx/>
              <a:latin typeface="Verdana"/>
              <a:ea typeface="ヒラギノ角ゴ Pro W3"/>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800"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6" marR="0" lvl="0" indent="-202406" algn="l" defTabSz="685800"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spTree>
    <p:extLst>
      <p:ext uri="{BB962C8B-B14F-4D97-AF65-F5344CB8AC3E}">
        <p14:creationId xmlns:p14="http://schemas.microsoft.com/office/powerpoint/2010/main" val="84421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800" y="720000"/>
            <a:ext cx="8078400"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UVI - definitioner</a:t>
            </a: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2"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2400" b="0" i="0" u="none" strike="noStrike" kern="1200" cap="none" spc="0" normalizeH="0" baseline="0" noProof="0" dirty="0">
                <a:ln>
                  <a:noFill/>
                </a:ln>
                <a:solidFill>
                  <a:prstClr val="black"/>
                </a:solidFill>
                <a:effectLst/>
                <a:uLnTx/>
                <a:uFillTx/>
                <a:latin typeface="Verdana"/>
                <a:ea typeface="+mn-ea"/>
                <a:cs typeface="+mn-cs"/>
              </a:rPr>
              <a:t>Akut cystit</a:t>
            </a: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Infektion som engagerar urinblåsans och urinrörets slemhinnor och 	ger akuta miktionsbesvär men inte feber och allmänpåverkan</a:t>
            </a: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2400" b="0" i="0" u="none" strike="noStrike" kern="1200" cap="none" spc="0" normalizeH="0" baseline="0" noProof="0" dirty="0">
                <a:ln>
                  <a:noFill/>
                </a:ln>
                <a:solidFill>
                  <a:prstClr val="black"/>
                </a:solidFill>
                <a:effectLst/>
                <a:uLnTx/>
                <a:uFillTx/>
                <a:latin typeface="Verdana"/>
                <a:ea typeface="+mn-ea"/>
                <a:cs typeface="+mn-cs"/>
              </a:rPr>
              <a:t>Febril UVI </a:t>
            </a:r>
            <a:r>
              <a:rPr kumimoji="0" lang="sv-SE" b="0" i="0" u="none" strike="noStrike" kern="1200" cap="none" spc="0" normalizeH="0" baseline="0" noProof="0" dirty="0">
                <a:ln>
                  <a:noFill/>
                </a:ln>
                <a:solidFill>
                  <a:prstClr val="black"/>
                </a:solidFill>
                <a:effectLst/>
                <a:uLnTx/>
                <a:uFillTx/>
                <a:latin typeface="Verdana"/>
                <a:ea typeface="+mn-ea"/>
                <a:cs typeface="+mn-cs"/>
              </a:rPr>
              <a:t>(Akut pyelonefrit)</a:t>
            </a: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Engagerar parenkymatös vävnad i njure och/eller prostata, vilket ger 	ett systemiskt inflammatoriskt svar, feber &gt;38⁰, allmänpåverkan</a:t>
            </a:r>
          </a:p>
          <a:p>
            <a:pPr marL="0" marR="0" lvl="0" indent="0" algn="l" defTabSz="685800"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sp>
        <p:nvSpPr>
          <p:cNvPr id="2" name="textruta 1">
            <a:extLst>
              <a:ext uri="{FF2B5EF4-FFF2-40B4-BE49-F238E27FC236}">
                <a16:creationId xmlns:a16="http://schemas.microsoft.com/office/drawing/2014/main" id="{9F02EB2E-C563-F3DB-4ABF-68D58477B2CF}"/>
              </a:ext>
            </a:extLst>
          </p:cNvPr>
          <p:cNvSpPr txBox="1"/>
          <p:nvPr/>
        </p:nvSpPr>
        <p:spPr>
          <a:xfrm>
            <a:off x="5655366" y="4323522"/>
            <a:ext cx="3302058" cy="1005660"/>
          </a:xfrm>
          <a:prstGeom prst="rect">
            <a:avLst/>
          </a:prstGeom>
          <a:noFill/>
        </p:spPr>
        <p:txBody>
          <a:bodyPr wrap="none" lIns="0" tIns="0" rIns="0" bIns="0" rtlCol="0">
            <a:spAutoFit/>
          </a:bodyPr>
          <a:lstStyle/>
          <a:p>
            <a:pPr marL="0" marR="0" lvl="0" indent="0" algn="l" defTabSz="685800" rtl="0" eaLnBrk="1" fontAlgn="auto" latinLnBrk="0" hangingPunct="1">
              <a:lnSpc>
                <a:spcPct val="107000"/>
              </a:lnSpc>
              <a:spcBef>
                <a:spcPts val="0"/>
              </a:spcBef>
              <a:spcAft>
                <a:spcPts val="800"/>
              </a:spcAft>
              <a:buClrTx/>
              <a:buSzTx/>
              <a:buFontTx/>
              <a:buNone/>
              <a:tabLst/>
              <a:defRPr/>
            </a:pPr>
            <a:r>
              <a:rPr kumimoji="0" lang="sv-SE" sz="1800" b="1"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Times New Roman" panose="02020603050405020304" pitchFamily="18" charset="0"/>
              </a:rPr>
              <a:t>Febril UVI (Akut pyelonefrit):</a:t>
            </a:r>
            <a:endParaRPr kumimoji="0" lang="sv-SE" sz="18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auto" latinLnBrk="0" hangingPunct="1">
              <a:lnSpc>
                <a:spcPct val="107000"/>
              </a:lnSpc>
              <a:spcBef>
                <a:spcPts val="0"/>
              </a:spcBef>
              <a:spcAft>
                <a:spcPts val="800"/>
              </a:spcAft>
              <a:buClrTx/>
              <a:buSzTx/>
              <a:buFontTx/>
              <a:buNone/>
              <a:tabLst/>
              <a:defRPr/>
            </a:pPr>
            <a:r>
              <a:rPr kumimoji="0" lang="sv-SE" sz="18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Times New Roman" panose="02020603050405020304" pitchFamily="18" charset="0"/>
              </a:rPr>
              <a:t>N109 Akut tubulo-interstitiell nefrit</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dirty="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09266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42EA8689-F349-00C7-05CC-0EFEB6BCEF2C}"/>
              </a:ext>
            </a:extLst>
          </p:cNvPr>
          <p:cNvPicPr>
            <a:picLocks noChangeAspect="1"/>
          </p:cNvPicPr>
          <p:nvPr/>
        </p:nvPicPr>
        <p:blipFill rotWithShape="1">
          <a:blip r:embed="rId3"/>
          <a:srcRect l="23052" t="-1132" r="50061" b="1132"/>
          <a:stretch/>
        </p:blipFill>
        <p:spPr>
          <a:xfrm>
            <a:off x="3923471" y="1970314"/>
            <a:ext cx="1175657" cy="3173186"/>
          </a:xfrm>
          <a:prstGeom prst="rect">
            <a:avLst/>
          </a:prstGeom>
        </p:spPr>
      </p:pic>
      <p:pic>
        <p:nvPicPr>
          <p:cNvPr id="3" name="Bildobjekt 2">
            <a:extLst>
              <a:ext uri="{FF2B5EF4-FFF2-40B4-BE49-F238E27FC236}">
                <a16:creationId xmlns:a16="http://schemas.microsoft.com/office/drawing/2014/main" id="{D934BD0B-1AC0-131F-A45F-339DE60190D1}"/>
              </a:ext>
            </a:extLst>
          </p:cNvPr>
          <p:cNvPicPr>
            <a:picLocks noChangeAspect="1"/>
          </p:cNvPicPr>
          <p:nvPr/>
        </p:nvPicPr>
        <p:blipFill>
          <a:blip r:embed="rId4"/>
          <a:stretch>
            <a:fillRect/>
          </a:stretch>
        </p:blipFill>
        <p:spPr>
          <a:xfrm>
            <a:off x="0" y="0"/>
            <a:ext cx="5099128" cy="2350380"/>
          </a:xfrm>
          <a:prstGeom prst="rect">
            <a:avLst/>
          </a:prstGeom>
        </p:spPr>
      </p:pic>
      <p:pic>
        <p:nvPicPr>
          <p:cNvPr id="5" name="Bildobjekt 4">
            <a:extLst>
              <a:ext uri="{FF2B5EF4-FFF2-40B4-BE49-F238E27FC236}">
                <a16:creationId xmlns:a16="http://schemas.microsoft.com/office/drawing/2014/main" id="{D9DB2060-6532-1FAC-EED2-1B91945EC556}"/>
              </a:ext>
            </a:extLst>
          </p:cNvPr>
          <p:cNvPicPr>
            <a:picLocks noChangeAspect="1"/>
          </p:cNvPicPr>
          <p:nvPr/>
        </p:nvPicPr>
        <p:blipFill rotWithShape="1">
          <a:blip r:embed="rId5"/>
          <a:srcRect l="15195" r="17925"/>
          <a:stretch/>
        </p:blipFill>
        <p:spPr>
          <a:xfrm>
            <a:off x="5099128" y="0"/>
            <a:ext cx="4044872" cy="4536000"/>
          </a:xfrm>
          <a:prstGeom prst="rect">
            <a:avLst/>
          </a:prstGeom>
        </p:spPr>
      </p:pic>
      <p:sp>
        <p:nvSpPr>
          <p:cNvPr id="8" name="textruta 7">
            <a:extLst>
              <a:ext uri="{FF2B5EF4-FFF2-40B4-BE49-F238E27FC236}">
                <a16:creationId xmlns:a16="http://schemas.microsoft.com/office/drawing/2014/main" id="{2142FF80-EE1C-DB11-6593-BFD7FC75F8E4}"/>
              </a:ext>
            </a:extLst>
          </p:cNvPr>
          <p:cNvSpPr txBox="1"/>
          <p:nvPr/>
        </p:nvSpPr>
        <p:spPr>
          <a:xfrm>
            <a:off x="83016" y="3386615"/>
            <a:ext cx="3757439" cy="101566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srgbClr val="FF0000"/>
                </a:solidFill>
                <a:effectLst/>
                <a:uLnTx/>
                <a:uFillTx/>
                <a:latin typeface="Verdana"/>
                <a:ea typeface="+mn-ea"/>
                <a:cs typeface="+mn-cs"/>
              </a:rPr>
              <a:t>Hälften av alla kvinnor får</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srgbClr val="FF0000"/>
                </a:solidFill>
                <a:effectLst/>
                <a:uLnTx/>
                <a:uFillTx/>
                <a:latin typeface="Verdana"/>
                <a:ea typeface="+mn-ea"/>
                <a:cs typeface="+mn-cs"/>
              </a:rPr>
              <a:t> någon gång under sitt liv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sv-SE" sz="2200" b="0" i="0" u="none" strike="noStrike" kern="1200" cap="none" spc="0" normalizeH="0" baseline="0" noProof="0" dirty="0">
                <a:ln>
                  <a:noFill/>
                </a:ln>
                <a:solidFill>
                  <a:srgbClr val="FF0000"/>
                </a:solidFill>
                <a:effectLst/>
                <a:uLnTx/>
                <a:uFillTx/>
                <a:latin typeface="Verdana"/>
                <a:ea typeface="+mn-ea"/>
                <a:cs typeface="+mn-cs"/>
              </a:rPr>
              <a:t>en urinvägsinfektion.</a:t>
            </a:r>
          </a:p>
        </p:txBody>
      </p:sp>
    </p:spTree>
    <p:extLst>
      <p:ext uri="{BB962C8B-B14F-4D97-AF65-F5344CB8AC3E}">
        <p14:creationId xmlns:p14="http://schemas.microsoft.com/office/powerpoint/2010/main" val="3444751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3"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endParaRPr lang="sv-SE" sz="2000" dirty="0"/>
          </a:p>
          <a:p>
            <a:r>
              <a:rPr lang="sv-SE" sz="2000" dirty="0"/>
              <a:t>Kissar 9 gånger/dygn sedan 2 dagar (normalt 5 gånger)</a:t>
            </a:r>
          </a:p>
          <a:p>
            <a:r>
              <a:rPr lang="sv-SE" sz="2000" dirty="0"/>
              <a:t>Måttlig sveda vid miktion</a:t>
            </a:r>
          </a:p>
          <a:p>
            <a:r>
              <a:rPr lang="sv-SE" sz="2000" dirty="0"/>
              <a:t>Urinträngningar 6-7 gånger/dygn</a:t>
            </a:r>
          </a:p>
          <a:p>
            <a:r>
              <a:rPr lang="sv-SE" sz="2000" dirty="0"/>
              <a:t>Ingen feber, inga genitala symtom, ingen ryggvärk</a:t>
            </a:r>
          </a:p>
          <a:p>
            <a:r>
              <a:rPr lang="sv-SE" sz="2000" dirty="0"/>
              <a:t>Inte varit utomlands eller på sjukhus, inget känt bärarskap</a:t>
            </a:r>
          </a:p>
          <a:p>
            <a:pPr marL="0" indent="0" defTabSz="685783">
              <a:lnSpc>
                <a:spcPct val="100000"/>
              </a:lnSpc>
              <a:buSzPct val="100000"/>
              <a:buNone/>
              <a:defRPr/>
            </a:pPr>
            <a:endParaRPr lang="sv-SE" sz="2000" dirty="0">
              <a:solidFill>
                <a:prstClr val="black"/>
              </a:solidFill>
              <a:ea typeface="Calibri" panose="020F0502020204030204" pitchFamily="34" charset="0"/>
              <a:cs typeface="Times New Roman" panose="02020603050405020304" pitchFamily="18" charset="0"/>
            </a:endParaRPr>
          </a:p>
          <a:p>
            <a:pPr marL="0" indent="0" defTabSz="685783">
              <a:lnSpc>
                <a:spcPct val="100000"/>
              </a:lnSpc>
              <a:buSzPct val="100000"/>
              <a:buNone/>
              <a:defRPr/>
            </a:pPr>
            <a:r>
              <a:rPr lang="sv-SE" sz="2000" dirty="0">
                <a:solidFill>
                  <a:prstClr val="black"/>
                </a:solidFill>
                <a:ea typeface="Calibri" panose="020F0502020204030204" pitchFamily="34" charset="0"/>
                <a:cs typeface="Times New Roman" panose="02020603050405020304" pitchFamily="18" charset="0"/>
              </a:rPr>
              <a:t> </a:t>
            </a:r>
            <a:endParaRPr lang="sv-SE" sz="2000" dirty="0">
              <a:solidFill>
                <a:prstClr val="black"/>
              </a:solidFill>
              <a:ea typeface="Times New Roman" panose="02020603050405020304" pitchFamily="18" charset="0"/>
            </a:endParaRPr>
          </a:p>
          <a:p>
            <a:pPr marL="0" indent="0" defTabSz="685783">
              <a:lnSpc>
                <a:spcPct val="100000"/>
              </a:lnSpc>
              <a:buSzPct val="100000"/>
              <a:buNone/>
              <a:defRPr/>
            </a:pPr>
            <a:endParaRPr lang="sv-SE" sz="2000" dirty="0">
              <a:solidFill>
                <a:prstClr val="black"/>
              </a:solidFill>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000" dirty="0">
              <a:solidFill>
                <a:prstClr val="black"/>
              </a:solidFill>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000" dirty="0">
              <a:solidFill>
                <a:srgbClr val="000000"/>
              </a:solidFill>
              <a:ea typeface="Verdana" panose="020B0604030504040204" pitchFamily="34" charset="0"/>
              <a:cs typeface="Times New Roman" panose="02020603050405020304" pitchFamily="18" charset="0"/>
            </a:endParaRPr>
          </a:p>
          <a:p>
            <a:pPr marL="202401" indent="-202401" defTabSz="685783">
              <a:defRPr/>
            </a:pPr>
            <a:endParaRPr lang="sv-SE" sz="2400" dirty="0">
              <a:solidFill>
                <a:prstClr val="black"/>
              </a:solidFill>
              <a:latin typeface="Verdana"/>
            </a:endParaRPr>
          </a:p>
          <a:p>
            <a:pPr marL="0" indent="0" defTabSz="685783">
              <a:buNone/>
              <a:defRPr/>
            </a:pPr>
            <a:r>
              <a:rPr lang="sv-SE" dirty="0">
                <a:solidFill>
                  <a:prstClr val="black"/>
                </a:solidFill>
                <a:latin typeface="Verdana"/>
              </a:rPr>
              <a:t> </a:t>
            </a:r>
          </a:p>
        </p:txBody>
      </p:sp>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defTabSz="685783">
              <a:defRPr/>
            </a:pPr>
            <a:r>
              <a:rPr lang="sv-SE" sz="3200" dirty="0">
                <a:solidFill>
                  <a:prstClr val="black"/>
                </a:solidFill>
                <a:latin typeface="Verdana"/>
              </a:rPr>
              <a:t>Jonna 41 år</a:t>
            </a:r>
          </a:p>
        </p:txBody>
      </p:sp>
      <p:pic>
        <p:nvPicPr>
          <p:cNvPr id="2" name="Bildobjekt 1" descr="En bild som visar inomhus, sitter, bord, telefon&#10;&#10;Automatiskt genererad beskrivning">
            <a:extLst>
              <a:ext uri="{FF2B5EF4-FFF2-40B4-BE49-F238E27FC236}">
                <a16:creationId xmlns:a16="http://schemas.microsoft.com/office/drawing/2014/main" id="{0D20DA73-F0FF-11FF-7916-EDC9DEA75137}"/>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440656" y="714779"/>
            <a:ext cx="1549345" cy="1036800"/>
          </a:xfrm>
          <a:prstGeom prst="rect">
            <a:avLst/>
          </a:prstGeom>
        </p:spPr>
      </p:pic>
      <p:sp>
        <p:nvSpPr>
          <p:cNvPr id="3" name="textruta 2">
            <a:extLst>
              <a:ext uri="{FF2B5EF4-FFF2-40B4-BE49-F238E27FC236}">
                <a16:creationId xmlns:a16="http://schemas.microsoft.com/office/drawing/2014/main" id="{A1499165-742E-2FC7-B14F-154AF045AB34}"/>
              </a:ext>
            </a:extLst>
          </p:cNvPr>
          <p:cNvSpPr txBox="1"/>
          <p:nvPr/>
        </p:nvSpPr>
        <p:spPr>
          <a:xfrm>
            <a:off x="5440656" y="1805559"/>
            <a:ext cx="1988598" cy="123111"/>
          </a:xfrm>
          <a:prstGeom prst="rect">
            <a:avLst/>
          </a:prstGeom>
          <a:noFill/>
        </p:spPr>
        <p:txBody>
          <a:bodyPr wrap="square" rtlCol="0">
            <a:spAutoFit/>
          </a:bodyPr>
          <a:lstStyle/>
          <a:p>
            <a:r>
              <a:rPr lang="sv-SE" sz="200" dirty="0">
                <a:hlinkClick r:id="rId4" tooltip="https://ro.wikipedia.org/wiki/Telefon_ro%C8%99u"/>
              </a:rPr>
              <a:t>Det här fotot</a:t>
            </a:r>
            <a:r>
              <a:rPr lang="sv-SE" sz="200" dirty="0"/>
              <a:t> av Okänd författare licensieras enligt </a:t>
            </a:r>
            <a:r>
              <a:rPr lang="sv-SE" sz="200" dirty="0">
                <a:hlinkClick r:id="rId5" tooltip="https://creativecommons.org/licenses/by-sa/3.0/"/>
              </a:rPr>
              <a:t>CC BY-SA</a:t>
            </a:r>
            <a:endParaRPr lang="sv-SE" sz="200" dirty="0"/>
          </a:p>
        </p:txBody>
      </p:sp>
      <p:pic>
        <p:nvPicPr>
          <p:cNvPr id="7" name="Bildobjekt 6">
            <a:extLst>
              <a:ext uri="{FF2B5EF4-FFF2-40B4-BE49-F238E27FC236}">
                <a16:creationId xmlns:a16="http://schemas.microsoft.com/office/drawing/2014/main" id="{BB4278E4-DFAE-0719-BDB1-ADB2B00FD185}"/>
              </a:ext>
            </a:extLst>
          </p:cNvPr>
          <p:cNvPicPr>
            <a:picLocks noChangeAspect="1"/>
          </p:cNvPicPr>
          <p:nvPr/>
        </p:nvPicPr>
        <p:blipFill>
          <a:blip r:embed="rId6"/>
          <a:stretch>
            <a:fillRect/>
          </a:stretch>
        </p:blipFill>
        <p:spPr>
          <a:xfrm>
            <a:off x="3491096" y="230980"/>
            <a:ext cx="1682836" cy="1739989"/>
          </a:xfrm>
          <a:prstGeom prst="rect">
            <a:avLst/>
          </a:prstGeom>
        </p:spPr>
      </p:pic>
    </p:spTree>
    <p:extLst>
      <p:ext uri="{BB962C8B-B14F-4D97-AF65-F5344CB8AC3E}">
        <p14:creationId xmlns:p14="http://schemas.microsoft.com/office/powerpoint/2010/main" val="2525218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772160" y="678498"/>
          <a:ext cx="7599680" cy="33460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ubrik 1"/>
          <p:cNvSpPr txBox="1">
            <a:spLocks/>
          </p:cNvSpPr>
          <p:nvPr/>
        </p:nvSpPr>
        <p:spPr>
          <a:xfrm>
            <a:off x="914443" y="3612125"/>
            <a:ext cx="7025551" cy="1948772"/>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sv-SE" sz="2400" b="0" i="0" u="none" strike="noStrike" kern="1200" cap="none" spc="0" normalizeH="0" baseline="0" noProof="0">
                <a:ln>
                  <a:noFill/>
                </a:ln>
                <a:solidFill>
                  <a:srgbClr val="000000"/>
                </a:solidFill>
                <a:effectLst/>
                <a:uLnTx/>
                <a:uFillTx/>
                <a:latin typeface="Verdana"/>
                <a:ea typeface="+mj-ea"/>
                <a:cs typeface="+mj-cs"/>
              </a:rPr>
              <a:t>Behandling ges i första hand för att förkorta tiden med symtom, inte för att det är farligt. </a:t>
            </a:r>
          </a:p>
        </p:txBody>
      </p:sp>
    </p:spTree>
    <p:extLst>
      <p:ext uri="{BB962C8B-B14F-4D97-AF65-F5344CB8AC3E}">
        <p14:creationId xmlns:p14="http://schemas.microsoft.com/office/powerpoint/2010/main" val="2452435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a:extLst>
              <a:ext uri="{FF2B5EF4-FFF2-40B4-BE49-F238E27FC236}">
                <a16:creationId xmlns:a16="http://schemas.microsoft.com/office/drawing/2014/main" id="{CA3647A9-F7AB-53BB-1A2B-0C108414BD4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7092" y="168237"/>
            <a:ext cx="3643313" cy="303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26A62936-0BBA-E074-A72F-89D8C64A4EFF}"/>
              </a:ext>
            </a:extLst>
          </p:cNvPr>
          <p:cNvSpPr txBox="1">
            <a:spLocks noChangeArrowheads="1"/>
          </p:cNvSpPr>
          <p:nvPr/>
        </p:nvSpPr>
        <p:spPr bwMode="auto">
          <a:xfrm>
            <a:off x="518616" y="3647452"/>
            <a:ext cx="8052178" cy="594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l" rtl="0" eaLnBrk="0" fontAlgn="base" hangingPunct="0">
              <a:spcBef>
                <a:spcPct val="0"/>
              </a:spcBef>
              <a:spcAft>
                <a:spcPct val="0"/>
              </a:spcAft>
              <a:defRPr sz="4400">
                <a:solidFill>
                  <a:schemeClr val="tx2"/>
                </a:solidFill>
                <a:latin typeface="+mj-lt"/>
                <a:ea typeface="+mj-ea"/>
                <a:cs typeface="ヒラギノ角ゴ Pro W3"/>
              </a:defRPr>
            </a:lvl1pPr>
            <a:lvl2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2pPr>
            <a:lvl3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3pPr>
            <a:lvl4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4pPr>
            <a:lvl5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5pPr>
            <a:lvl6pPr marL="457200" algn="l" rtl="0" fontAlgn="base">
              <a:spcBef>
                <a:spcPct val="0"/>
              </a:spcBef>
              <a:spcAft>
                <a:spcPct val="0"/>
              </a:spcAft>
              <a:defRPr sz="4400">
                <a:solidFill>
                  <a:schemeClr val="tx2"/>
                </a:solidFill>
                <a:latin typeface="Arial" charset="0"/>
                <a:ea typeface="ヒラギノ角ゴ Pro W3" pitchFamily="28" charset="-128"/>
              </a:defRPr>
            </a:lvl6pPr>
            <a:lvl7pPr marL="914400" algn="l" rtl="0" fontAlgn="base">
              <a:spcBef>
                <a:spcPct val="0"/>
              </a:spcBef>
              <a:spcAft>
                <a:spcPct val="0"/>
              </a:spcAft>
              <a:defRPr sz="4400">
                <a:solidFill>
                  <a:schemeClr val="tx2"/>
                </a:solidFill>
                <a:latin typeface="Arial" charset="0"/>
                <a:ea typeface="ヒラギノ角ゴ Pro W3" pitchFamily="28" charset="-128"/>
              </a:defRPr>
            </a:lvl7pPr>
            <a:lvl8pPr marL="1371600" algn="l" rtl="0" fontAlgn="base">
              <a:spcBef>
                <a:spcPct val="0"/>
              </a:spcBef>
              <a:spcAft>
                <a:spcPct val="0"/>
              </a:spcAft>
              <a:defRPr sz="4400">
                <a:solidFill>
                  <a:schemeClr val="tx2"/>
                </a:solidFill>
                <a:latin typeface="Arial" charset="0"/>
                <a:ea typeface="ヒラギノ角ゴ Pro W3" pitchFamily="28" charset="-128"/>
              </a:defRPr>
            </a:lvl8pPr>
            <a:lvl9pPr marL="1828800" algn="l" rtl="0" fontAlgn="base">
              <a:spcBef>
                <a:spcPct val="0"/>
              </a:spcBef>
              <a:spcAft>
                <a:spcPct val="0"/>
              </a:spcAft>
              <a:defRPr sz="4400">
                <a:solidFill>
                  <a:schemeClr val="tx2"/>
                </a:solidFill>
                <a:latin typeface="Arial" charset="0"/>
                <a:ea typeface="ヒラギノ角ゴ Pro W3" pitchFamily="28" charset="-128"/>
              </a:defRPr>
            </a:lvl9p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sv-SE" altLang="sv-SE" sz="248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rPr>
              <a:t>Urinprov behöver i allmänhet inte tas hos kvinnor</a:t>
            </a:r>
          </a:p>
          <a:p>
            <a:pPr marL="0" marR="0" lvl="0" indent="0" algn="l" defTabSz="685800" rtl="0" eaLnBrk="0" fontAlgn="base" latinLnBrk="0" hangingPunct="0">
              <a:lnSpc>
                <a:spcPct val="100000"/>
              </a:lnSpc>
              <a:spcBef>
                <a:spcPct val="0"/>
              </a:spcBef>
              <a:spcAft>
                <a:spcPct val="0"/>
              </a:spcAft>
              <a:buClrTx/>
              <a:buSzTx/>
              <a:buFontTx/>
              <a:buNone/>
              <a:tabLst/>
              <a:defRPr/>
            </a:pPr>
            <a:r>
              <a:rPr kumimoji="0" lang="sv-SE" altLang="sv-SE" sz="3300" b="0" i="0" u="none" strike="noStrike" kern="0" cap="none" spc="0" normalizeH="0" baseline="0" noProof="0" dirty="0">
                <a:ln>
                  <a:noFill/>
                </a:ln>
                <a:solidFill>
                  <a:srgbClr val="000000"/>
                </a:solidFill>
                <a:effectLst/>
                <a:uLnTx/>
                <a:uFillTx/>
                <a:latin typeface="Arial"/>
                <a:ea typeface="ヒラギノ角ゴ Pro W3"/>
              </a:rPr>
              <a:t> </a:t>
            </a:r>
            <a:br>
              <a:rPr kumimoji="0" lang="sv-SE" altLang="sv-SE" sz="3300" b="0" i="0" u="none" strike="noStrike" kern="0" cap="none" spc="0" normalizeH="0" baseline="0" noProof="0" dirty="0">
                <a:ln>
                  <a:noFill/>
                </a:ln>
                <a:solidFill>
                  <a:srgbClr val="000000"/>
                </a:solidFill>
                <a:effectLst/>
                <a:uLnTx/>
                <a:uFillTx/>
                <a:latin typeface="Arial"/>
                <a:ea typeface="ヒラギノ角ゴ Pro W3"/>
              </a:rPr>
            </a:br>
            <a:endParaRPr kumimoji="0" lang="sv-SE" altLang="sv-SE" sz="3300" b="0" i="0" u="none" strike="noStrike" kern="0" cap="none" spc="0" normalizeH="0" baseline="0" noProof="0" dirty="0">
              <a:ln>
                <a:noFill/>
              </a:ln>
              <a:solidFill>
                <a:srgbClr val="333399"/>
              </a:solidFill>
              <a:effectLst/>
              <a:uLnTx/>
              <a:uFillTx/>
              <a:latin typeface="Arial"/>
              <a:ea typeface="ヒラギノ角ゴ Pro W3"/>
            </a:endParaRPr>
          </a:p>
        </p:txBody>
      </p:sp>
      <p:sp>
        <p:nvSpPr>
          <p:cNvPr id="5" name="textruta 4">
            <a:extLst>
              <a:ext uri="{FF2B5EF4-FFF2-40B4-BE49-F238E27FC236}">
                <a16:creationId xmlns:a16="http://schemas.microsoft.com/office/drawing/2014/main" id="{553D4184-9AEA-79C3-2FD8-356F867B8264}"/>
              </a:ext>
            </a:extLst>
          </p:cNvPr>
          <p:cNvSpPr txBox="1"/>
          <p:nvPr/>
        </p:nvSpPr>
        <p:spPr>
          <a:xfrm>
            <a:off x="4093535" y="1385237"/>
            <a:ext cx="4793373" cy="1292662"/>
          </a:xfrm>
          <a:prstGeom prst="rect">
            <a:avLst/>
          </a:prstGeom>
          <a:noFill/>
        </p:spPr>
        <p:txBody>
          <a:bodyPr wrap="square">
            <a:spAutoFit/>
          </a:bodyPr>
          <a:lstStyle/>
          <a:p>
            <a:r>
              <a:rPr lang="sv-SE" dirty="0"/>
              <a:t>Vanligaste patogenerna hos kvinnor</a:t>
            </a:r>
          </a:p>
          <a:p>
            <a:pPr marL="0" indent="0">
              <a:buNone/>
            </a:pPr>
            <a:r>
              <a:rPr lang="sv-SE" sz="2400" dirty="0"/>
              <a:t>E. coli</a:t>
            </a:r>
          </a:p>
          <a:p>
            <a:pPr marL="0" indent="0">
              <a:buNone/>
            </a:pPr>
            <a:r>
              <a:rPr lang="sv-SE" dirty="0"/>
              <a:t>Staphylococcus saprophyticus</a:t>
            </a:r>
          </a:p>
          <a:p>
            <a:pPr marL="0" indent="0">
              <a:buNone/>
            </a:pPr>
            <a:r>
              <a:rPr lang="sv-SE" dirty="0"/>
              <a:t>    (yngre kvinnor, sommaren, ej positiv nitrit)</a:t>
            </a:r>
          </a:p>
          <a:p>
            <a:endParaRPr lang="sv-SE" dirty="0"/>
          </a:p>
        </p:txBody>
      </p:sp>
    </p:spTree>
    <p:extLst>
      <p:ext uri="{BB962C8B-B14F-4D97-AF65-F5344CB8AC3E}">
        <p14:creationId xmlns:p14="http://schemas.microsoft.com/office/powerpoint/2010/main" val="2055304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0E0906"/>
        </a:solidFill>
        <a:effectLst/>
      </p:bgPr>
    </p:bg>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BF2D9215-B49E-1305-663C-0EF2A4817106}"/>
              </a:ext>
            </a:extLst>
          </p:cNvPr>
          <p:cNvPicPr>
            <a:picLocks noChangeAspect="1"/>
          </p:cNvPicPr>
          <p:nvPr/>
        </p:nvPicPr>
        <p:blipFill>
          <a:blip r:embed="rId3"/>
          <a:stretch>
            <a:fillRect/>
          </a:stretch>
        </p:blipFill>
        <p:spPr>
          <a:xfrm>
            <a:off x="1913119" y="87168"/>
            <a:ext cx="7149661" cy="4969163"/>
          </a:xfrm>
          <a:prstGeom prst="rect">
            <a:avLst/>
          </a:prstGeom>
        </p:spPr>
      </p:pic>
      <p:sp>
        <p:nvSpPr>
          <p:cNvPr id="2" name="textruta 1">
            <a:extLst>
              <a:ext uri="{FF2B5EF4-FFF2-40B4-BE49-F238E27FC236}">
                <a16:creationId xmlns:a16="http://schemas.microsoft.com/office/drawing/2014/main" id="{A3F3DF25-76CC-F357-8776-8C9EF7E40DB3}"/>
              </a:ext>
            </a:extLst>
          </p:cNvPr>
          <p:cNvSpPr txBox="1"/>
          <p:nvPr/>
        </p:nvSpPr>
        <p:spPr>
          <a:xfrm>
            <a:off x="318499" y="431515"/>
            <a:ext cx="1357936" cy="415498"/>
          </a:xfrm>
          <a:prstGeom prst="rect">
            <a:avLst/>
          </a:prstGeom>
          <a:noFill/>
        </p:spPr>
        <p:txBody>
          <a:bodyPr wrap="none" lIns="0" tIns="0" rIns="0" bIns="0" rtlCol="0">
            <a:spAutoFit/>
          </a:bodyPr>
          <a:lstStyle/>
          <a:p>
            <a:pPr algn="l"/>
            <a:r>
              <a:rPr lang="sv-SE" dirty="0">
                <a:hlinkClick r:id="rId4"/>
              </a:rPr>
              <a:t>Checklista UVI </a:t>
            </a:r>
          </a:p>
          <a:p>
            <a:pPr algn="l"/>
            <a:r>
              <a:rPr lang="sv-SE" dirty="0">
                <a:hlinkClick r:id="rId4"/>
              </a:rPr>
              <a:t>från Strama VG</a:t>
            </a:r>
            <a:endParaRPr lang="sv-SE" dirty="0"/>
          </a:p>
        </p:txBody>
      </p:sp>
    </p:spTree>
    <p:extLst>
      <p:ext uri="{BB962C8B-B14F-4D97-AF65-F5344CB8AC3E}">
        <p14:creationId xmlns:p14="http://schemas.microsoft.com/office/powerpoint/2010/main" val="944228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783"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a:ln>
                  <a:noFill/>
                </a:ln>
                <a:solidFill>
                  <a:prstClr val="white"/>
                </a:solidFill>
                <a:effectLst/>
                <a:uLnTx/>
                <a:uFillTx/>
                <a:latin typeface="Verdana"/>
                <a:ea typeface="+mj-ea"/>
                <a:cs typeface="+mj-cs"/>
              </a:rPr>
              <a:t>Checklista akut cystit </a:t>
            </a:r>
            <a:r>
              <a:rPr kumimoji="0" lang="sv-SE" sz="2000" b="0" i="0" u="none" strike="noStrike" kern="1200" cap="none" spc="0" normalizeH="0" baseline="0" noProof="0">
                <a:ln>
                  <a:noFill/>
                </a:ln>
                <a:solidFill>
                  <a:srgbClr val="0070C0"/>
                </a:solidFill>
                <a:effectLst/>
                <a:uLnTx/>
                <a:uFillTx/>
                <a:latin typeface="Verdana"/>
                <a:ea typeface="+mj-ea"/>
                <a:cs typeface="+mj-cs"/>
              </a:rPr>
              <a:t>(del 1 av 4)</a:t>
            </a:r>
          </a:p>
        </p:txBody>
      </p:sp>
      <p:pic>
        <p:nvPicPr>
          <p:cNvPr id="5" name="Bildobjekt 4">
            <a:extLst>
              <a:ext uri="{FF2B5EF4-FFF2-40B4-BE49-F238E27FC236}">
                <a16:creationId xmlns:a16="http://schemas.microsoft.com/office/drawing/2014/main" id="{F7DB88C0-143F-9827-163D-F8CF646CD0AE}"/>
              </a:ext>
            </a:extLst>
          </p:cNvPr>
          <p:cNvPicPr>
            <a:picLocks noChangeAspect="1"/>
          </p:cNvPicPr>
          <p:nvPr/>
        </p:nvPicPr>
        <p:blipFill>
          <a:blip r:embed="rId3"/>
          <a:stretch>
            <a:fillRect/>
          </a:stretch>
        </p:blipFill>
        <p:spPr>
          <a:xfrm>
            <a:off x="1504792" y="1370235"/>
            <a:ext cx="6134415" cy="3683189"/>
          </a:xfrm>
          <a:prstGeom prst="rect">
            <a:avLst/>
          </a:prstGeom>
        </p:spPr>
      </p:pic>
    </p:spTree>
    <p:extLst>
      <p:ext uri="{BB962C8B-B14F-4D97-AF65-F5344CB8AC3E}">
        <p14:creationId xmlns:p14="http://schemas.microsoft.com/office/powerpoint/2010/main" val="785340886"/>
      </p:ext>
    </p:extLst>
  </p:cSld>
  <p:clrMapOvr>
    <a:masterClrMapping/>
  </p:clrMapOvr>
</p:sld>
</file>

<file path=ppt/theme/theme1.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Mall Presentation ppt Strama" id="{2A53EE4E-187D-498F-BD29-3F394023AB90}" vid="{C044054D-A8E0-4A65-B82D-DC895514CFCD}"/>
    </a:ext>
  </a:extLst>
</a:theme>
</file>

<file path=ppt/theme/theme2.xml><?xml version="1.0" encoding="utf-8"?>
<a:theme xmlns:a="http://schemas.openxmlformats.org/drawingml/2006/main" name="1_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3.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VGR_vit_blue (1)</Template>
  <TotalTime>16316</TotalTime>
  <Words>2389</Words>
  <Application>Microsoft Office PowerPoint</Application>
  <PresentationFormat>Bildspel på skärmen (16:9)</PresentationFormat>
  <Paragraphs>219</Paragraphs>
  <Slides>19</Slides>
  <Notes>19</Notes>
  <HiddenSlides>0</HiddenSlides>
  <MMClips>0</MMClips>
  <ScaleCrop>false</ScaleCrop>
  <HeadingPairs>
    <vt:vector size="6" baseType="variant">
      <vt:variant>
        <vt:lpstr>Använt teckensnitt</vt:lpstr>
      </vt:variant>
      <vt:variant>
        <vt:i4>5</vt:i4>
      </vt:variant>
      <vt:variant>
        <vt:lpstr>Tema</vt:lpstr>
      </vt:variant>
      <vt:variant>
        <vt:i4>3</vt:i4>
      </vt:variant>
      <vt:variant>
        <vt:lpstr>Bildrubriker</vt:lpstr>
      </vt:variant>
      <vt:variant>
        <vt:i4>19</vt:i4>
      </vt:variant>
    </vt:vector>
  </HeadingPairs>
  <TitlesOfParts>
    <vt:vector size="27" baseType="lpstr">
      <vt:lpstr>Arial</vt:lpstr>
      <vt:lpstr>Calibri</vt:lpstr>
      <vt:lpstr>Calibri Light</vt:lpstr>
      <vt:lpstr>Times New Roman</vt:lpstr>
      <vt:lpstr>Verdana</vt:lpstr>
      <vt:lpstr>VGR_vitt_blue</vt:lpstr>
      <vt:lpstr>1_VGR</vt:lpstr>
      <vt:lpstr>VGR</vt:lpstr>
      <vt:lpstr>Akut cystit kvinnor och män  </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Västra Götalandsregionen</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Akut cystit kvinnor och män</dc:title>
  <dc:creator>Pär-Daniel Sundvall</dc:creator>
  <keywords/>
  <lastModifiedBy>Maria Hess-Wargbaner</lastModifiedBy>
  <revision>193</revision>
  <dcterms:created xsi:type="dcterms:W3CDTF">2018-03-21T08:59:59.0000000Z</dcterms:created>
  <dcterms:modified xsi:type="dcterms:W3CDTF">2025-03-14T17:46:38.0000000Z</dcterms:modified>
</coreProperties>
</file>