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0"/>
  </p:notesMasterIdLst>
  <p:handoutMasterIdLst>
    <p:handoutMasterId r:id="rId41"/>
  </p:handoutMasterIdLst>
  <p:sldIdLst>
    <p:sldId id="292" r:id="rId6"/>
    <p:sldId id="293" r:id="rId7"/>
    <p:sldId id="402" r:id="rId8"/>
    <p:sldId id="379" r:id="rId9"/>
    <p:sldId id="296" r:id="rId10"/>
    <p:sldId id="346" r:id="rId11"/>
    <p:sldId id="347" r:id="rId12"/>
    <p:sldId id="400" r:id="rId13"/>
    <p:sldId id="383" r:id="rId14"/>
    <p:sldId id="388" r:id="rId15"/>
    <p:sldId id="355" r:id="rId16"/>
    <p:sldId id="371" r:id="rId17"/>
    <p:sldId id="369" r:id="rId18"/>
    <p:sldId id="370" r:id="rId19"/>
    <p:sldId id="340" r:id="rId20"/>
    <p:sldId id="344" r:id="rId21"/>
    <p:sldId id="357" r:id="rId22"/>
    <p:sldId id="395" r:id="rId23"/>
    <p:sldId id="351" r:id="rId24"/>
    <p:sldId id="358" r:id="rId25"/>
    <p:sldId id="307" r:id="rId26"/>
    <p:sldId id="381" r:id="rId27"/>
    <p:sldId id="308" r:id="rId28"/>
    <p:sldId id="352" r:id="rId29"/>
    <p:sldId id="310" r:id="rId30"/>
    <p:sldId id="317" r:id="rId31"/>
    <p:sldId id="334" r:id="rId32"/>
    <p:sldId id="319" r:id="rId33"/>
    <p:sldId id="360" r:id="rId34"/>
    <p:sldId id="368" r:id="rId35"/>
    <p:sldId id="386" r:id="rId36"/>
    <p:sldId id="362" r:id="rId37"/>
    <p:sldId id="363" r:id="rId38"/>
    <p:sldId id="364" r:id="rId3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ktioner" id="{B972C155-D5BF-46A7-B591-A42909CFC1FA}">
          <p14:sldIdLst>
            <p14:sldId id="292"/>
            <p14:sldId id="293"/>
          </p14:sldIdLst>
        </p14:section>
        <p14:section name="Intro" id="{462072C4-26A6-544A-862E-AD50DCA62E99}">
          <p14:sldIdLst>
            <p14:sldId id="402"/>
            <p14:sldId id="379"/>
            <p14:sldId id="296"/>
          </p14:sldIdLst>
        </p14:section>
        <p14:section name="Vård" id="{DF0252CC-F2CA-A744-BF5D-C1329280CD85}">
          <p14:sldIdLst>
            <p14:sldId id="346"/>
            <p14:sldId id="347"/>
            <p14:sldId id="400"/>
          </p14:sldIdLst>
        </p14:section>
        <p14:section name="Kollektivtrafik" id="{15088E94-FA36-EF46-9476-44FA08848B76}">
          <p14:sldIdLst>
            <p14:sldId id="383"/>
            <p14:sldId id="388"/>
            <p14:sldId id="355"/>
          </p14:sldIdLst>
        </p14:section>
        <p14:section name="Kultur" id="{C08D5628-878D-4C40-AB2F-DE1CD89B53FE}">
          <p14:sldIdLst>
            <p14:sldId id="371"/>
            <p14:sldId id="369"/>
            <p14:sldId id="370"/>
          </p14:sldIdLst>
        </p14:section>
        <p14:section name="Utbildning" id="{B74220BE-2094-134D-A067-95B88A17143E}">
          <p14:sldIdLst>
            <p14:sldId id="340"/>
            <p14:sldId id="344"/>
            <p14:sldId id="357"/>
          </p14:sldIdLst>
        </p14:section>
        <p14:section name="Regional utveckling" id="{A439E50E-7A50-D24B-95EE-ADD95D7BC697}">
          <p14:sldIdLst>
            <p14:sldId id="395"/>
            <p14:sldId id="351"/>
            <p14:sldId id="358"/>
          </p14:sldIdLst>
        </p14:section>
        <p14:section name="Attraktiv region" id="{4FF460B0-C458-8E4F-9B5A-BBACEAAE5A41}">
          <p14:sldIdLst>
            <p14:sldId id="307"/>
            <p14:sldId id="381"/>
            <p14:sldId id="308"/>
            <p14:sldId id="352"/>
            <p14:sldId id="310"/>
          </p14:sldIdLst>
        </p14:section>
        <p14:section name="Demokrati" id="{AFFEE049-31D3-3646-A453-D07A19A75E72}">
          <p14:sldIdLst>
            <p14:sldId id="317"/>
            <p14:sldId id="334"/>
            <p14:sldId id="319"/>
            <p14:sldId id="360"/>
            <p14:sldId id="368"/>
          </p14:sldIdLst>
        </p14:section>
        <p14:section name="Arbetsgivare" id="{2F312EC2-1187-3A44-A63C-72BDE2D416E0}">
          <p14:sldIdLst>
            <p14:sldId id="386"/>
            <p14:sldId id="362"/>
          </p14:sldIdLst>
        </p14:section>
        <p14:section name="Outro" id="{2E6EFBC7-29E9-0545-8D8C-B8E2EF706BA7}">
          <p14:sldIdLst>
            <p14:sldId id="363"/>
            <p14:sldId id="36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44400E-8155-B807-8132-95BC1B7DC7B8}" name="Annakarin Johansson Rosengren" initials="AR" userId="S::annro67@vgregion.se::c6d95152-fe7a-4ae3-8c85-923ee0089722" providerId="AD"/>
  <p188:author id="{C02BC70E-6F40-969F-13EA-B30C60FA482C}" name="Åsa Särlvik Pannell" initials="ÅP" userId="S::asasa12@vgregion.se::ac7587a6-0a89-45cc-8fa1-f01ca6177951" providerId="AD"/>
  <p188:author id="{2ED7EC13-9CF0-5E16-BE43-8A48A872E258}" name="Niclas Samsioe" initials="NS" userId="S::nicsa@vgregion.se::33446f60-a7ab-49db-97a3-b758b8a8e35c" providerId="AD"/>
  <p188:author id="{B37B575D-048F-A24B-EA37-86BA72BE2346}" name="Ebba Strömqvist" initials="ES" userId="S::ebbst2@vgregion.se::fc5c48c3-c35f-49ca-94b2-717fd13bd3fb" providerId="AD"/>
  <p188:author id="{A8A5176B-90AF-917B-1F23-223FAB8B871D}" name="Malin Bernhardsson" initials="MB" userId="S::malin.bernhardsson_vasttrafik.se#ext#@vgregion.onmicrosoft.com::85f72c7b-a57e-4931-9f1c-7c35155f8380" providerId="AD"/>
  <p188:author id="{11D8536E-8A8C-1FB1-7952-5C8A5BFE8250}" name="Tobias Torstensson Johansson" initials="TJ" userId="S::tobjo5@vgregion.se::e55a0714-a907-4c9f-a434-a89b5ba5433f" providerId="AD"/>
  <p188:author id="{18342099-7D55-C9E3-84A6-5CDF537421DC}" name="Lena Akilles" initials="LA" userId="S::lenak4@vgregion.se::651eadb3-662d-4730-bf72-f0bf639e5108" providerId="AD"/>
  <p188:author id="{858B23AD-5CD9-7A91-4FEA-DA5784ABC0FD}" name="Kristina Wallén" initials="KW" userId="S::kriwa18@vgregion.se::8f1d4f0a-0404-4a94-a85f-80fc24ffbb07" providerId="AD"/>
  <p188:author id="{218B7DBB-4764-95DA-04D9-23457D4D2455}" name="Karolina Colliander" initials="KC" userId="S::karch3@vgregion.se::8b898a2c-b1a3-4041-be2c-88135ce913a7" providerId="AD"/>
  <p188:author id="{A1C907BC-E055-1D54-9365-4D6A64475ADF}" name="Björn Jägesten" initials="BJ" userId="S::bjoja6@vgregion.se::eb42f88e-ebbd-4965-bb9e-65cc78e76a0e" providerId="AD"/>
  <p188:author id="{0F7468C2-81FC-2003-38D5-83C298BA5890}" name="Mikael Rosengren" initials="MR" userId="S::mikro4@vgregion.se::0b9ef3da-a4ce-4962-ae03-2bcbfa135677" providerId="AD"/>
  <p188:author id="{79506BD6-0070-F0F6-5CF1-876209437DB7}" name="Regina Lindell" initials="RL" userId="S::regan2@vgregion.se::58a95e9a-3a1c-46ff-9a1b-f0890527d639" providerId="AD"/>
  <p188:author id="{E3C8E6E4-9C09-DFD1-718D-2726F0074C1B}" name="Anette Hammarin" initials="AH" userId="S::aneha20@vgregion.se::16ffde7e-43f1-49f7-9f0a-ebea5fc62f99" providerId="AD"/>
  <p188:author id="{55814BE5-F2FA-FB25-EB47-6C1ED044F8D7}" name="Lars Mossberg" initials="LM" userId="S::larmo5@vgregion.se::153765e1-e5e5-4699-837c-50b3043c6e4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427358-47F9-4F6D-8729-6111802BC49D}" v="30" dt="2026-06-08T08:24:25.74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934" autoAdjust="0"/>
  </p:normalViewPr>
  <p:slideViewPr>
    <p:cSldViewPr snapToGrid="0">
      <p:cViewPr varScale="1">
        <p:scale>
          <a:sx n="54" d="100"/>
          <a:sy n="54" d="100"/>
        </p:scale>
        <p:origin x="1781" y="58"/>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presProps" Target="presProps.xml" Id="rId42" /><Relationship Type="http://schemas.microsoft.com/office/2015/10/relationships/revisionInfo" Target="revisionInfo.xml" Id="rId47"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microsoft.com/office/2016/11/relationships/changesInfo" Target="changesInfos/changesInfo1.xml" Id="rId46"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handoutMaster" Target="handoutMasters/handoutMaster1.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notesMaster" Target="notesMasters/notesMaster1.xml" Id="rId40" /><Relationship Type="http://schemas.openxmlformats.org/officeDocument/2006/relationships/tableStyles" Target="tableStyles.xml" Id="rId45"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theme" Target="theme/theme1.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viewProps" Target="viewProps.xml" Id="rId43" /><Relationship Type="http://schemas.microsoft.com/office/2018/10/relationships/authors" Target="authors.xml" Id="rId48"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gina Lindell" userId="S::regan2@vgregion.se::58a95e9a-3a1c-46ff-9a1b-f0890527d639" providerId="AD" clId="Web-{A6502DEA-1419-F56D-9EA1-3D018E5F7AF8}"/>
    <pc:docChg chg="addSld modSld modSection">
      <pc:chgData name="Regina Lindell" userId="S::regan2@vgregion.se::58a95e9a-3a1c-46ff-9a1b-f0890527d639" providerId="AD" clId="Web-{A6502DEA-1419-F56D-9EA1-3D018E5F7AF8}" dt="2026-04-27T12:32:34.742" v="145" actId="20577"/>
      <pc:docMkLst>
        <pc:docMk/>
      </pc:docMkLst>
      <pc:sldChg chg="addSp modSp">
        <pc:chgData name="Regina Lindell" userId="S::regan2@vgregion.se::58a95e9a-3a1c-46ff-9a1b-f0890527d639" providerId="AD" clId="Web-{A6502DEA-1419-F56D-9EA1-3D018E5F7AF8}" dt="2026-04-27T12:24:40.653" v="110" actId="14100"/>
        <pc:sldMkLst>
          <pc:docMk/>
          <pc:sldMk cId="3624457595" sldId="376"/>
        </pc:sldMkLst>
      </pc:sldChg>
      <pc:sldMasterChg chg="addSldLayout">
        <pc:chgData name="Regina Lindell" userId="S::regan2@vgregion.se::58a95e9a-3a1c-46ff-9a1b-f0890527d639" providerId="AD" clId="Web-{A6502DEA-1419-F56D-9EA1-3D018E5F7AF8}" dt="2026-04-27T12:01:29.727" v="0"/>
        <pc:sldMasterMkLst>
          <pc:docMk/>
          <pc:sldMasterMk cId="149138282" sldId="2147483648"/>
        </pc:sldMasterMkLst>
      </pc:sldMasterChg>
    </pc:docChg>
  </pc:docChgLst>
  <pc:docChgLst>
    <pc:chgData name="Regina Lindell" userId="58a95e9a-3a1c-46ff-9a1b-f0890527d639" providerId="ADAL" clId="{4C05641D-9633-43B3-BCAA-C8ED3F4EA3B2}"/>
    <pc:docChg chg="undo custSel addSld delSld modSld modSection">
      <pc:chgData name="Regina Lindell" userId="58a95e9a-3a1c-46ff-9a1b-f0890527d639" providerId="ADAL" clId="{4C05641D-9633-43B3-BCAA-C8ED3F4EA3B2}" dt="2026-04-27T13:02:05.960" v="919" actId="20577"/>
      <pc:docMkLst>
        <pc:docMk/>
      </pc:docMkLst>
      <pc:sldChg chg="addSp delSp modSp new mod modNotesTx">
        <pc:chgData name="Regina Lindell" userId="58a95e9a-3a1c-46ff-9a1b-f0890527d639" providerId="ADAL" clId="{4C05641D-9633-43B3-BCAA-C8ED3F4EA3B2}" dt="2026-04-27T13:02:05.960" v="919" actId="20577"/>
        <pc:sldMkLst>
          <pc:docMk/>
          <pc:sldMk cId="3118949909" sldId="400"/>
        </pc:sldMkLst>
      </pc:sldChg>
      <pc:sldMasterChg chg="delSldLayout">
        <pc:chgData name="Regina Lindell" userId="58a95e9a-3a1c-46ff-9a1b-f0890527d639" providerId="ADAL" clId="{4C05641D-9633-43B3-BCAA-C8ED3F4EA3B2}" dt="2026-04-27T13:00:19.929" v="831" actId="47"/>
        <pc:sldMasterMkLst>
          <pc:docMk/>
          <pc:sldMasterMk cId="149138282" sldId="2147483648"/>
        </pc:sldMasterMkLst>
      </pc:sldMasterChg>
    </pc:docChg>
  </pc:docChgLst>
  <pc:docChgLst>
    <pc:chgData name="Angelica Hadzikostas" userId="3f7e7914-0bb7-4ff1-a246-b325eba330fd" providerId="ADAL" clId="{9EEC855F-B910-4A92-BB37-01DE7D80B861}"/>
    <pc:docChg chg="custSel modSld">
      <pc:chgData name="Angelica Hadzikostas" userId="3f7e7914-0bb7-4ff1-a246-b325eba330fd" providerId="ADAL" clId="{9EEC855F-B910-4A92-BB37-01DE7D80B861}" dt="2026-05-13T07:49:19.834" v="359" actId="20577"/>
      <pc:docMkLst>
        <pc:docMk/>
      </pc:docMkLst>
      <pc:sldChg chg="modNotesTx">
        <pc:chgData name="Angelica Hadzikostas" userId="3f7e7914-0bb7-4ff1-a246-b325eba330fd" providerId="ADAL" clId="{9EEC855F-B910-4A92-BB37-01DE7D80B861}" dt="2026-05-13T07:48:28.014" v="358" actId="6549"/>
        <pc:sldMkLst>
          <pc:docMk/>
          <pc:sldMk cId="1739140095" sldId="369"/>
        </pc:sldMkLst>
      </pc:sldChg>
      <pc:sldChg chg="addSp delSp modSp mod modNotesTx">
        <pc:chgData name="Angelica Hadzikostas" userId="3f7e7914-0bb7-4ff1-a246-b325eba330fd" providerId="ADAL" clId="{9EEC855F-B910-4A92-BB37-01DE7D80B861}" dt="2026-05-13T07:49:19.834" v="359" actId="20577"/>
        <pc:sldMkLst>
          <pc:docMk/>
          <pc:sldMk cId="3357741922" sldId="370"/>
        </pc:sldMkLst>
        <pc:picChg chg="add mod ord">
          <ac:chgData name="Angelica Hadzikostas" userId="3f7e7914-0bb7-4ff1-a246-b325eba330fd" providerId="ADAL" clId="{9EEC855F-B910-4A92-BB37-01DE7D80B861}" dt="2026-05-13T07:40:25.527" v="38" actId="931"/>
          <ac:picMkLst>
            <pc:docMk/>
            <pc:sldMk cId="3357741922" sldId="370"/>
            <ac:picMk id="7" creationId="{08692BE5-AEA6-AE62-34A7-20915A5670E5}"/>
          </ac:picMkLst>
        </pc:picChg>
      </pc:sldChg>
      <pc:sldChg chg="modNotesTx">
        <pc:chgData name="Angelica Hadzikostas" userId="3f7e7914-0bb7-4ff1-a246-b325eba330fd" providerId="ADAL" clId="{9EEC855F-B910-4A92-BB37-01DE7D80B861}" dt="2026-05-13T07:46:12.031" v="282" actId="20577"/>
        <pc:sldMkLst>
          <pc:docMk/>
          <pc:sldMk cId="3293603495" sldId="371"/>
        </pc:sldMkLst>
      </pc:sldChg>
    </pc:docChg>
  </pc:docChgLst>
  <pc:docChgLst>
    <pc:chgData name="Emma Konkell" userId="2b0c8bff-12e3-4afb-857a-9acf47eef49a" providerId="ADAL" clId="{ACA7BCE7-44EE-450E-BACD-8F39FB41D642}"/>
    <pc:docChg chg="undo custSel addSld delSld modSld sldOrd modSection">
      <pc:chgData name="Emma Konkell" userId="2b0c8bff-12e3-4afb-857a-9acf47eef49a" providerId="ADAL" clId="{ACA7BCE7-44EE-450E-BACD-8F39FB41D642}" dt="2026-06-12T06:44:34.227" v="584" actId="20577"/>
      <pc:docMkLst>
        <pc:docMk/>
      </pc:docMkLst>
      <pc:sldChg chg="modSp mod modNotesTx">
        <pc:chgData name="Emma Konkell" userId="2b0c8bff-12e3-4afb-857a-9acf47eef49a" providerId="ADAL" clId="{ACA7BCE7-44EE-450E-BACD-8F39FB41D642}" dt="2026-05-21T09:24:17.654" v="458" actId="20577"/>
        <pc:sldMkLst>
          <pc:docMk/>
          <pc:sldMk cId="2930446652" sldId="334"/>
        </pc:sldMkLst>
        <pc:spChg chg="mod">
          <ac:chgData name="Emma Konkell" userId="2b0c8bff-12e3-4afb-857a-9acf47eef49a" providerId="ADAL" clId="{ACA7BCE7-44EE-450E-BACD-8F39FB41D642}" dt="2026-05-21T08:35:59.390" v="294" actId="20577"/>
          <ac:spMkLst>
            <pc:docMk/>
            <pc:sldMk cId="2930446652" sldId="334"/>
            <ac:spMk id="24" creationId="{9429095F-7D87-0556-3CA9-901B42613350}"/>
          </ac:spMkLst>
        </pc:spChg>
      </pc:sldChg>
      <pc:sldChg chg="modSp mod">
        <pc:chgData name="Emma Konkell" userId="2b0c8bff-12e3-4afb-857a-9acf47eef49a" providerId="ADAL" clId="{ACA7BCE7-44EE-450E-BACD-8F39FB41D642}" dt="2026-05-21T09:03:02.449" v="455" actId="1036"/>
        <pc:sldMkLst>
          <pc:docMk/>
          <pc:sldMk cId="1608854652" sldId="346"/>
        </pc:sldMkLst>
        <pc:spChg chg="mod">
          <ac:chgData name="Emma Konkell" userId="2b0c8bff-12e3-4afb-857a-9acf47eef49a" providerId="ADAL" clId="{ACA7BCE7-44EE-450E-BACD-8F39FB41D642}" dt="2026-05-21T09:03:02.449" v="455" actId="1036"/>
          <ac:spMkLst>
            <pc:docMk/>
            <pc:sldMk cId="1608854652" sldId="346"/>
            <ac:spMk id="3" creationId="{BB9FDE4B-4E52-035B-A5F2-0B6BC7495154}"/>
          </ac:spMkLst>
        </pc:spChg>
      </pc:sldChg>
      <pc:sldChg chg="modSp mod">
        <pc:chgData name="Emma Konkell" userId="2b0c8bff-12e3-4afb-857a-9acf47eef49a" providerId="ADAL" clId="{ACA7BCE7-44EE-450E-BACD-8F39FB41D642}" dt="2026-05-21T09:04:19.864" v="457" actId="1036"/>
        <pc:sldMkLst>
          <pc:docMk/>
          <pc:sldMk cId="3595619019" sldId="347"/>
        </pc:sldMkLst>
        <pc:spChg chg="mod">
          <ac:chgData name="Emma Konkell" userId="2b0c8bff-12e3-4afb-857a-9acf47eef49a" providerId="ADAL" clId="{ACA7BCE7-44EE-450E-BACD-8F39FB41D642}" dt="2026-05-21T09:04:19.864" v="457" actId="1036"/>
          <ac:spMkLst>
            <pc:docMk/>
            <pc:sldMk cId="3595619019" sldId="347"/>
            <ac:spMk id="2" creationId="{DEF37194-B6FB-6528-D9C1-ABB09DBD812F}"/>
          </ac:spMkLst>
        </pc:spChg>
        <pc:spChg chg="mod">
          <ac:chgData name="Emma Konkell" userId="2b0c8bff-12e3-4afb-857a-9acf47eef49a" providerId="ADAL" clId="{ACA7BCE7-44EE-450E-BACD-8F39FB41D642}" dt="2026-05-21T08:15:31.905" v="1" actId="207"/>
          <ac:spMkLst>
            <pc:docMk/>
            <pc:sldMk cId="3595619019" sldId="347"/>
            <ac:spMk id="5" creationId="{CCF47F9D-8E68-0383-1B8A-2B18CECF936B}"/>
          </ac:spMkLst>
        </pc:spChg>
        <pc:spChg chg="mod">
          <ac:chgData name="Emma Konkell" userId="2b0c8bff-12e3-4afb-857a-9acf47eef49a" providerId="ADAL" clId="{ACA7BCE7-44EE-450E-BACD-8F39FB41D642}" dt="2026-05-21T08:15:38.481" v="4" actId="207"/>
          <ac:spMkLst>
            <pc:docMk/>
            <pc:sldMk cId="3595619019" sldId="347"/>
            <ac:spMk id="9" creationId="{DCCEACDB-DDCE-D79C-581F-45AC857668E3}"/>
          </ac:spMkLst>
        </pc:spChg>
      </pc:sldChg>
      <pc:sldChg chg="modSp mod">
        <pc:chgData name="Emma Konkell" userId="2b0c8bff-12e3-4afb-857a-9acf47eef49a" providerId="ADAL" clId="{ACA7BCE7-44EE-450E-BACD-8F39FB41D642}" dt="2026-05-21T08:32:39.568" v="192" actId="20577"/>
        <pc:sldMkLst>
          <pc:docMk/>
          <pc:sldMk cId="2576616738" sldId="351"/>
        </pc:sldMkLst>
        <pc:spChg chg="mod">
          <ac:chgData name="Emma Konkell" userId="2b0c8bff-12e3-4afb-857a-9acf47eef49a" providerId="ADAL" clId="{ACA7BCE7-44EE-450E-BACD-8F39FB41D642}" dt="2026-05-21T08:32:39.568" v="192" actId="20577"/>
          <ac:spMkLst>
            <pc:docMk/>
            <pc:sldMk cId="2576616738" sldId="351"/>
            <ac:spMk id="6" creationId="{C46F671F-A3E3-2333-0D19-3035CF05A877}"/>
          </ac:spMkLst>
        </pc:spChg>
      </pc:sldChg>
      <pc:sldChg chg="modSp mod modCm modNotesTx">
        <pc:chgData name="Emma Konkell" userId="2b0c8bff-12e3-4afb-857a-9acf47eef49a" providerId="ADAL" clId="{ACA7BCE7-44EE-450E-BACD-8F39FB41D642}" dt="2026-05-21T08:24:16.809" v="134" actId="20577"/>
        <pc:sldMkLst>
          <pc:docMk/>
          <pc:sldMk cId="1138167672" sldId="355"/>
        </pc:sldMkLst>
        <pc:spChg chg="mod">
          <ac:chgData name="Emma Konkell" userId="2b0c8bff-12e3-4afb-857a-9acf47eef49a" providerId="ADAL" clId="{ACA7BCE7-44EE-450E-BACD-8F39FB41D642}" dt="2026-05-21T08:23:19.378" v="116" actId="20577"/>
          <ac:spMkLst>
            <pc:docMk/>
            <pc:sldMk cId="1138167672" sldId="355"/>
            <ac:spMk id="4" creationId="{512B15F6-2BE0-7590-F5DD-B9F8A7905D2A}"/>
          </ac:spMkLst>
        </pc:spChg>
        <pc:extLst>
          <p:ext xmlns:p="http://schemas.openxmlformats.org/presentationml/2006/main" uri="{D6D511B9-2390-475A-947B-AFAB55BFBCF1}">
            <pc226:cmChg xmlns:pc226="http://schemas.microsoft.com/office/powerpoint/2022/06/main/command" chg="mod">
              <pc226:chgData name="Emma Konkell" userId="2b0c8bff-12e3-4afb-857a-9acf47eef49a" providerId="ADAL" clId="{ACA7BCE7-44EE-450E-BACD-8F39FB41D642}" dt="2026-05-21T08:23:19.378" v="116" actId="20577"/>
              <pc2:cmMkLst xmlns:pc2="http://schemas.microsoft.com/office/powerpoint/2019/9/main/command">
                <pc:docMk/>
                <pc:sldMk cId="1138167672" sldId="355"/>
                <pc2:cmMk id="{A52DE6FF-7A61-41C9-9586-60F7DD393232}"/>
              </pc2:cmMkLst>
            </pc226:cmChg>
          </p:ext>
        </pc:extLst>
      </pc:sldChg>
      <pc:sldChg chg="modSp mod modCm modNotesTx">
        <pc:chgData name="Emma Konkell" userId="2b0c8bff-12e3-4afb-857a-9acf47eef49a" providerId="ADAL" clId="{ACA7BCE7-44EE-450E-BACD-8F39FB41D642}" dt="2026-05-21T08:33:54.498" v="239" actId="20577"/>
        <pc:sldMkLst>
          <pc:docMk/>
          <pc:sldMk cId="1242377877" sldId="358"/>
        </pc:sldMkLst>
        <pc:spChg chg="mod">
          <ac:chgData name="Emma Konkell" userId="2b0c8bff-12e3-4afb-857a-9acf47eef49a" providerId="ADAL" clId="{ACA7BCE7-44EE-450E-BACD-8F39FB41D642}" dt="2026-05-21T08:33:06.919" v="215" actId="20577"/>
          <ac:spMkLst>
            <pc:docMk/>
            <pc:sldMk cId="1242377877" sldId="358"/>
            <ac:spMk id="4" creationId="{E9E5E2DF-A59E-17C1-8748-84664E85130A}"/>
          </ac:spMkLst>
        </pc:spChg>
        <pc:spChg chg="mod">
          <ac:chgData name="Emma Konkell" userId="2b0c8bff-12e3-4afb-857a-9acf47eef49a" providerId="ADAL" clId="{ACA7BCE7-44EE-450E-BACD-8F39FB41D642}" dt="2026-05-21T08:33:28.277" v="236" actId="20577"/>
          <ac:spMkLst>
            <pc:docMk/>
            <pc:sldMk cId="1242377877" sldId="358"/>
            <ac:spMk id="5" creationId="{8CD8AC54-668C-D3CD-BC14-1DE8CE73C78F}"/>
          </ac:spMkLst>
        </pc:spChg>
        <pc:extLst>
          <p:ext xmlns:p="http://schemas.openxmlformats.org/presentationml/2006/main" uri="{D6D511B9-2390-475A-947B-AFAB55BFBCF1}">
            <pc226:cmChg xmlns:pc226="http://schemas.microsoft.com/office/powerpoint/2022/06/main/command" chg="mod">
              <pc226:chgData name="Emma Konkell" userId="2b0c8bff-12e3-4afb-857a-9acf47eef49a" providerId="ADAL" clId="{ACA7BCE7-44EE-450E-BACD-8F39FB41D642}" dt="2026-05-21T08:33:06.919" v="215" actId="20577"/>
              <pc2:cmMkLst xmlns:pc2="http://schemas.microsoft.com/office/powerpoint/2019/9/main/command">
                <pc:docMk/>
                <pc:sldMk cId="1242377877" sldId="358"/>
                <pc2:cmMk id="{35078312-CAE2-4B90-A5A1-1B5381D4852C}"/>
              </pc2:cmMkLst>
            </pc226:cmChg>
            <pc226:cmChg xmlns:pc226="http://schemas.microsoft.com/office/powerpoint/2022/06/main/command" chg="mod">
              <pc226:chgData name="Emma Konkell" userId="2b0c8bff-12e3-4afb-857a-9acf47eef49a" providerId="ADAL" clId="{ACA7BCE7-44EE-450E-BACD-8F39FB41D642}" dt="2026-05-21T08:33:28.277" v="236" actId="20577"/>
              <pc2:cmMkLst xmlns:pc2="http://schemas.microsoft.com/office/powerpoint/2019/9/main/command">
                <pc:docMk/>
                <pc:sldMk cId="1242377877" sldId="358"/>
                <pc2:cmMk id="{ECD394B9-8F87-4B95-8CA7-C464B79005A3}"/>
              </pc2:cmMkLst>
            </pc226:cmChg>
          </p:ext>
        </pc:extLst>
      </pc:sldChg>
      <pc:sldChg chg="modSp mod modNotesTx">
        <pc:chgData name="Emma Konkell" userId="2b0c8bff-12e3-4afb-857a-9acf47eef49a" providerId="ADAL" clId="{ACA7BCE7-44EE-450E-BACD-8F39FB41D642}" dt="2026-05-21T08:45:16.388" v="379" actId="20577"/>
        <pc:sldMkLst>
          <pc:docMk/>
          <pc:sldMk cId="2872019727" sldId="360"/>
        </pc:sldMkLst>
        <pc:spChg chg="mod">
          <ac:chgData name="Emma Konkell" userId="2b0c8bff-12e3-4afb-857a-9acf47eef49a" providerId="ADAL" clId="{ACA7BCE7-44EE-450E-BACD-8F39FB41D642}" dt="2026-05-21T08:45:16.388" v="379" actId="20577"/>
          <ac:spMkLst>
            <pc:docMk/>
            <pc:sldMk cId="2872019727" sldId="360"/>
            <ac:spMk id="3" creationId="{5917FAEA-AEC1-BC55-FE8E-A9EDB084B946}"/>
          </ac:spMkLst>
        </pc:spChg>
        <pc:spChg chg="mod">
          <ac:chgData name="Emma Konkell" userId="2b0c8bff-12e3-4afb-857a-9acf47eef49a" providerId="ADAL" clId="{ACA7BCE7-44EE-450E-BACD-8F39FB41D642}" dt="2026-05-21T08:44:37.841" v="344" actId="404"/>
          <ac:spMkLst>
            <pc:docMk/>
            <pc:sldMk cId="2872019727" sldId="360"/>
            <ac:spMk id="4" creationId="{45346471-39B6-B210-D409-840EFDE68245}"/>
          </ac:spMkLst>
        </pc:spChg>
      </pc:sldChg>
      <pc:sldChg chg="modNotesTx">
        <pc:chgData name="Emma Konkell" userId="2b0c8bff-12e3-4afb-857a-9acf47eef49a" providerId="ADAL" clId="{ACA7BCE7-44EE-450E-BACD-8F39FB41D642}" dt="2026-05-21T08:48:07.462" v="447" actId="20577"/>
        <pc:sldMkLst>
          <pc:docMk/>
          <pc:sldMk cId="2564195805" sldId="362"/>
        </pc:sldMkLst>
      </pc:sldChg>
      <pc:sldChg chg="modSp mod modNotesTx">
        <pc:chgData name="Emma Konkell" userId="2b0c8bff-12e3-4afb-857a-9acf47eef49a" providerId="ADAL" clId="{ACA7BCE7-44EE-450E-BACD-8F39FB41D642}" dt="2026-06-12T06:41:24.910" v="578" actId="20577"/>
        <pc:sldMkLst>
          <pc:docMk/>
          <pc:sldMk cId="627667678" sldId="368"/>
        </pc:sldMkLst>
        <pc:spChg chg="mod">
          <ac:chgData name="Emma Konkell" userId="2b0c8bff-12e3-4afb-857a-9acf47eef49a" providerId="ADAL" clId="{ACA7BCE7-44EE-450E-BACD-8F39FB41D642}" dt="2026-06-04T06:24:36.504" v="460" actId="20577"/>
          <ac:spMkLst>
            <pc:docMk/>
            <pc:sldMk cId="627667678" sldId="368"/>
            <ac:spMk id="3" creationId="{C07B1C62-6460-6E52-BCE7-18CBE229B6E6}"/>
          </ac:spMkLst>
        </pc:spChg>
        <pc:spChg chg="mod">
          <ac:chgData name="Emma Konkell" userId="2b0c8bff-12e3-4afb-857a-9acf47eef49a" providerId="ADAL" clId="{ACA7BCE7-44EE-450E-BACD-8F39FB41D642}" dt="2026-06-04T06:24:41.022" v="463" actId="20577"/>
          <ac:spMkLst>
            <pc:docMk/>
            <pc:sldMk cId="627667678" sldId="368"/>
            <ac:spMk id="10" creationId="{B49222D9-E2B7-E8DC-711E-B4B4628F9B1E}"/>
          </ac:spMkLst>
        </pc:spChg>
      </pc:sldChg>
      <pc:sldChg chg="modNotesTx">
        <pc:chgData name="Emma Konkell" userId="2b0c8bff-12e3-4afb-857a-9acf47eef49a" providerId="ADAL" clId="{ACA7BCE7-44EE-450E-BACD-8F39FB41D642}" dt="2026-05-21T08:30:54.943" v="170" actId="20577"/>
        <pc:sldMkLst>
          <pc:docMk/>
          <pc:sldMk cId="1739140095" sldId="369"/>
        </pc:sldMkLst>
      </pc:sldChg>
      <pc:sldChg chg="modNotesTx">
        <pc:chgData name="Emma Konkell" userId="2b0c8bff-12e3-4afb-857a-9acf47eef49a" providerId="ADAL" clId="{ACA7BCE7-44EE-450E-BACD-8F39FB41D642}" dt="2026-05-21T08:32:01.464" v="175" actId="20577"/>
        <pc:sldMkLst>
          <pc:docMk/>
          <pc:sldMk cId="3357741922" sldId="370"/>
        </pc:sldMkLst>
      </pc:sldChg>
      <pc:sldChg chg="add del">
        <pc:chgData name="Emma Konkell" userId="2b0c8bff-12e3-4afb-857a-9acf47eef49a" providerId="ADAL" clId="{ACA7BCE7-44EE-450E-BACD-8F39FB41D642}" dt="2026-05-21T08:21:21.047" v="30" actId="47"/>
        <pc:sldMkLst>
          <pc:docMk/>
          <pc:sldMk cId="3624457595" sldId="376"/>
        </pc:sldMkLst>
      </pc:sldChg>
      <pc:sldChg chg="modNotesTx">
        <pc:chgData name="Emma Konkell" userId="2b0c8bff-12e3-4afb-857a-9acf47eef49a" providerId="ADAL" clId="{ACA7BCE7-44EE-450E-BACD-8F39FB41D642}" dt="2026-05-21T08:47:24.870" v="425" actId="20577"/>
        <pc:sldMkLst>
          <pc:docMk/>
          <pc:sldMk cId="4214421692" sldId="381"/>
        </pc:sldMkLst>
      </pc:sldChg>
      <pc:sldChg chg="modSp mod modNotesTx">
        <pc:chgData name="Emma Konkell" userId="2b0c8bff-12e3-4afb-857a-9acf47eef49a" providerId="ADAL" clId="{ACA7BCE7-44EE-450E-BACD-8F39FB41D642}" dt="2026-05-21T08:25:29.997" v="148" actId="20577"/>
        <pc:sldMkLst>
          <pc:docMk/>
          <pc:sldMk cId="1444342052" sldId="383"/>
        </pc:sldMkLst>
        <pc:spChg chg="mod">
          <ac:chgData name="Emma Konkell" userId="2b0c8bff-12e3-4afb-857a-9acf47eef49a" providerId="ADAL" clId="{ACA7BCE7-44EE-450E-BACD-8F39FB41D642}" dt="2026-05-21T08:25:29.997" v="148" actId="20577"/>
          <ac:spMkLst>
            <pc:docMk/>
            <pc:sldMk cId="1444342052" sldId="383"/>
            <ac:spMk id="2" creationId="{A68DD218-4BBD-1A42-2403-6B3C50E981D9}"/>
          </ac:spMkLst>
        </pc:spChg>
      </pc:sldChg>
      <pc:sldChg chg="modSp mod">
        <pc:chgData name="Emma Konkell" userId="2b0c8bff-12e3-4afb-857a-9acf47eef49a" providerId="ADAL" clId="{ACA7BCE7-44EE-450E-BACD-8F39FB41D642}" dt="2026-05-21T08:46:46.534" v="422" actId="20577"/>
        <pc:sldMkLst>
          <pc:docMk/>
          <pc:sldMk cId="2263778569" sldId="386"/>
        </pc:sldMkLst>
        <pc:spChg chg="mod">
          <ac:chgData name="Emma Konkell" userId="2b0c8bff-12e3-4afb-857a-9acf47eef49a" providerId="ADAL" clId="{ACA7BCE7-44EE-450E-BACD-8F39FB41D642}" dt="2026-05-21T08:46:46.534" v="422" actId="20577"/>
          <ac:spMkLst>
            <pc:docMk/>
            <pc:sldMk cId="2263778569" sldId="386"/>
            <ac:spMk id="3" creationId="{6565ABB9-9DE8-568A-F388-A5DA37337FC4}"/>
          </ac:spMkLst>
        </pc:spChg>
      </pc:sldChg>
      <pc:sldChg chg="modSp mod modCm">
        <pc:chgData name="Emma Konkell" userId="2b0c8bff-12e3-4afb-857a-9acf47eef49a" providerId="ADAL" clId="{ACA7BCE7-44EE-450E-BACD-8F39FB41D642}" dt="2026-05-21T08:22:12.989" v="60" actId="20577"/>
        <pc:sldMkLst>
          <pc:docMk/>
          <pc:sldMk cId="1419595638" sldId="388"/>
        </pc:sldMkLst>
        <pc:spChg chg="mod">
          <ac:chgData name="Emma Konkell" userId="2b0c8bff-12e3-4afb-857a-9acf47eef49a" providerId="ADAL" clId="{ACA7BCE7-44EE-450E-BACD-8F39FB41D642}" dt="2026-05-21T08:22:12.989" v="60" actId="20577"/>
          <ac:spMkLst>
            <pc:docMk/>
            <pc:sldMk cId="1419595638" sldId="388"/>
            <ac:spMk id="9" creationId="{956055A0-7A25-DAED-332B-B8992D629439}"/>
          </ac:spMkLst>
        </pc:spChg>
        <pc:extLst>
          <p:ext xmlns:p="http://schemas.openxmlformats.org/presentationml/2006/main" uri="{D6D511B9-2390-475A-947B-AFAB55BFBCF1}">
            <pc226:cmChg xmlns:pc226="http://schemas.microsoft.com/office/powerpoint/2022/06/main/command" chg="mod">
              <pc226:chgData name="Emma Konkell" userId="2b0c8bff-12e3-4afb-857a-9acf47eef49a" providerId="ADAL" clId="{ACA7BCE7-44EE-450E-BACD-8F39FB41D642}" dt="2026-05-21T08:22:12.989" v="60" actId="20577"/>
              <pc2:cmMkLst xmlns:pc2="http://schemas.microsoft.com/office/powerpoint/2019/9/main/command">
                <pc:docMk/>
                <pc:sldMk cId="1419595638" sldId="388"/>
                <pc2:cmMk id="{A4CC9C07-2284-4968-B292-290356C516A6}"/>
              </pc2:cmMkLst>
            </pc226:cmChg>
          </p:ext>
        </pc:extLst>
      </pc:sldChg>
      <pc:sldChg chg="addSp modSp del mod modNotesTx">
        <pc:chgData name="Emma Konkell" userId="2b0c8bff-12e3-4afb-857a-9acf47eef49a" providerId="ADAL" clId="{ACA7BCE7-44EE-450E-BACD-8F39FB41D642}" dt="2026-06-09T09:10:20.113" v="563" actId="47"/>
        <pc:sldMkLst>
          <pc:docMk/>
          <pc:sldMk cId="388429870" sldId="393"/>
        </pc:sldMkLst>
      </pc:sldChg>
      <pc:sldChg chg="modNotesTx">
        <pc:chgData name="Emma Konkell" userId="2b0c8bff-12e3-4afb-857a-9acf47eef49a" providerId="ADAL" clId="{ACA7BCE7-44EE-450E-BACD-8F39FB41D642}" dt="2026-05-21T08:56:53.183" v="452" actId="20577"/>
        <pc:sldMkLst>
          <pc:docMk/>
          <pc:sldMk cId="1765945223" sldId="395"/>
        </pc:sldMkLst>
      </pc:sldChg>
      <pc:sldChg chg="modSp mod modNotesTx">
        <pc:chgData name="Emma Konkell" userId="2b0c8bff-12e3-4afb-857a-9acf47eef49a" providerId="ADAL" clId="{ACA7BCE7-44EE-450E-BACD-8F39FB41D642}" dt="2026-05-21T08:21:02.387" v="29" actId="790"/>
        <pc:sldMkLst>
          <pc:docMk/>
          <pc:sldMk cId="3118949909" sldId="400"/>
        </pc:sldMkLst>
        <pc:spChg chg="mod">
          <ac:chgData name="Emma Konkell" userId="2b0c8bff-12e3-4afb-857a-9acf47eef49a" providerId="ADAL" clId="{ACA7BCE7-44EE-450E-BACD-8F39FB41D642}" dt="2026-05-21T08:21:02.387" v="29" actId="790"/>
          <ac:spMkLst>
            <pc:docMk/>
            <pc:sldMk cId="3118949909" sldId="400"/>
            <ac:spMk id="4" creationId="{77D6E9D9-9B78-9454-B30A-97653F12FA20}"/>
          </ac:spMkLst>
        </pc:spChg>
      </pc:sldChg>
      <pc:sldChg chg="addSp delSp modSp add del mod">
        <pc:chgData name="Emma Konkell" userId="2b0c8bff-12e3-4afb-857a-9acf47eef49a" providerId="ADAL" clId="{ACA7BCE7-44EE-450E-BACD-8F39FB41D642}" dt="2026-06-08T09:19:28.545" v="554" actId="47"/>
        <pc:sldMkLst>
          <pc:docMk/>
          <pc:sldMk cId="1107680906" sldId="401"/>
        </pc:sldMkLst>
      </pc:sldChg>
      <pc:sldChg chg="addSp delSp modSp add mod ord modNotesTx">
        <pc:chgData name="Emma Konkell" userId="2b0c8bff-12e3-4afb-857a-9acf47eef49a" providerId="ADAL" clId="{ACA7BCE7-44EE-450E-BACD-8F39FB41D642}" dt="2026-06-12T06:44:34.227" v="584" actId="20577"/>
        <pc:sldMkLst>
          <pc:docMk/>
          <pc:sldMk cId="3086285776" sldId="402"/>
        </pc:sldMkLst>
        <pc:picChg chg="add mod modCrop">
          <ac:chgData name="Emma Konkell" userId="2b0c8bff-12e3-4afb-857a-9acf47eef49a" providerId="ADAL" clId="{ACA7BCE7-44EE-450E-BACD-8F39FB41D642}" dt="2026-06-08T08:18:57.972" v="486" actId="18131"/>
          <ac:picMkLst>
            <pc:docMk/>
            <pc:sldMk cId="3086285776" sldId="402"/>
            <ac:picMk id="6" creationId="{40E7DD67-D532-D0A5-91E2-848A60F2D397}"/>
          </ac:picMkLst>
        </pc:picChg>
      </pc:sldChg>
      <pc:sldChg chg="addSp delSp modSp add del mod ord">
        <pc:chgData name="Emma Konkell" userId="2b0c8bff-12e3-4afb-857a-9acf47eef49a" providerId="ADAL" clId="{ACA7BCE7-44EE-450E-BACD-8F39FB41D642}" dt="2026-06-09T09:10:22.432" v="566" actId="47"/>
        <pc:sldMkLst>
          <pc:docMk/>
          <pc:sldMk cId="2779162914" sldId="403"/>
        </pc:sldMkLst>
      </pc:sldChg>
      <pc:sldChg chg="addSp delSp modSp add del mod ord">
        <pc:chgData name="Emma Konkell" userId="2b0c8bff-12e3-4afb-857a-9acf47eef49a" providerId="ADAL" clId="{ACA7BCE7-44EE-450E-BACD-8F39FB41D642}" dt="2026-06-09T09:10:21.988" v="565" actId="47"/>
        <pc:sldMkLst>
          <pc:docMk/>
          <pc:sldMk cId="3056892256" sldId="404"/>
        </pc:sldMkLst>
      </pc:sldChg>
      <pc:sldChg chg="addSp delSp modSp add del mod">
        <pc:chgData name="Emma Konkell" userId="2b0c8bff-12e3-4afb-857a-9acf47eef49a" providerId="ADAL" clId="{ACA7BCE7-44EE-450E-BACD-8F39FB41D642}" dt="2026-06-09T09:10:22.940" v="567" actId="47"/>
        <pc:sldMkLst>
          <pc:docMk/>
          <pc:sldMk cId="4233478755" sldId="405"/>
        </pc:sldMkLst>
      </pc:sldChg>
      <pc:sldChg chg="addSp delSp modSp add del mod">
        <pc:chgData name="Emma Konkell" userId="2b0c8bff-12e3-4afb-857a-9acf47eef49a" providerId="ADAL" clId="{ACA7BCE7-44EE-450E-BACD-8F39FB41D642}" dt="2026-06-09T09:10:23.481" v="568" actId="47"/>
        <pc:sldMkLst>
          <pc:docMk/>
          <pc:sldMk cId="1064956915" sldId="406"/>
        </pc:sldMkLst>
      </pc:sldChg>
      <pc:sldChg chg="addSp delSp modSp add del mod">
        <pc:chgData name="Emma Konkell" userId="2b0c8bff-12e3-4afb-857a-9acf47eef49a" providerId="ADAL" clId="{ACA7BCE7-44EE-450E-BACD-8F39FB41D642}" dt="2026-06-09T09:10:23.978" v="569" actId="47"/>
        <pc:sldMkLst>
          <pc:docMk/>
          <pc:sldMk cId="1263516441" sldId="407"/>
        </pc:sldMkLst>
      </pc:sldChg>
      <pc:sldChg chg="addSp delSp modSp add del mod">
        <pc:chgData name="Emma Konkell" userId="2b0c8bff-12e3-4afb-857a-9acf47eef49a" providerId="ADAL" clId="{ACA7BCE7-44EE-450E-BACD-8F39FB41D642}" dt="2026-06-09T09:10:24.501" v="570" actId="47"/>
        <pc:sldMkLst>
          <pc:docMk/>
          <pc:sldMk cId="722920831" sldId="408"/>
        </pc:sldMkLst>
      </pc:sldChg>
      <pc:sldChg chg="addSp delSp modSp add del mod">
        <pc:chgData name="Emma Konkell" userId="2b0c8bff-12e3-4afb-857a-9acf47eef49a" providerId="ADAL" clId="{ACA7BCE7-44EE-450E-BACD-8F39FB41D642}" dt="2026-06-09T09:10:25.156" v="571" actId="47"/>
        <pc:sldMkLst>
          <pc:docMk/>
          <pc:sldMk cId="3173488333" sldId="409"/>
        </pc:sldMkLst>
      </pc:sldChg>
      <pc:sldChg chg="addSp delSp modSp add del mod ord">
        <pc:chgData name="Emma Konkell" userId="2b0c8bff-12e3-4afb-857a-9acf47eef49a" providerId="ADAL" clId="{ACA7BCE7-44EE-450E-BACD-8F39FB41D642}" dt="2026-06-09T09:10:21.511" v="564" actId="47"/>
        <pc:sldMkLst>
          <pc:docMk/>
          <pc:sldMk cId="4109446059" sldId="410"/>
        </pc:sldMkLst>
      </pc:sldChg>
    </pc:docChg>
  </pc:docChgLst>
  <pc:docChgLst>
    <pc:chgData name="Åsa Särlvik Pannell" userId="S::asasa12@vgregion.se::ac7587a6-0a89-45cc-8fa1-f01ca6177951" providerId="AD" clId="Web-{CF9BDDD9-E30E-A42A-3CA5-4A2AEF6B2F49}"/>
    <pc:docChg chg="mod">
      <pc:chgData name="Åsa Särlvik Pannell" userId="S::asasa12@vgregion.se::ac7587a6-0a89-45cc-8fa1-f01ca6177951" providerId="AD" clId="Web-{CF9BDDD9-E30E-A42A-3CA5-4A2AEF6B2F49}" dt="2026-04-24T08:16:59.947" v="0"/>
      <pc:docMkLst>
        <pc:docMk/>
      </pc:docMkLst>
    </pc:docChg>
  </pc:docChgLst>
  <pc:docChgLst>
    <pc:chgData name="Karolina Colliander" userId="S::karch3@vgregion.se::8b898a2c-b1a3-4041-be2c-88135ce913a7" providerId="AD" clId="Web-{F1DC00CA-71F0-A397-B850-2F5195665EA4}"/>
    <pc:docChg chg="mod modSld">
      <pc:chgData name="Karolina Colliander" userId="S::karch3@vgregion.se::8b898a2c-b1a3-4041-be2c-88135ce913a7" providerId="AD" clId="Web-{F1DC00CA-71F0-A397-B850-2F5195665EA4}" dt="2026-05-12T18:40:28.503" v="18" actId="20577"/>
      <pc:docMkLst>
        <pc:docMk/>
      </pc:docMkLst>
      <pc:sldChg chg="modSp">
        <pc:chgData name="Karolina Colliander" userId="S::karch3@vgregion.se::8b898a2c-b1a3-4041-be2c-88135ce913a7" providerId="AD" clId="Web-{F1DC00CA-71F0-A397-B850-2F5195665EA4}" dt="2026-05-12T18:40:28.503" v="18" actId="20577"/>
        <pc:sldMkLst>
          <pc:docMk/>
          <pc:sldMk cId="3595619019" sldId="347"/>
        </pc:sldMkLst>
      </pc:sldChg>
    </pc:docChg>
  </pc:docChgLst>
  <pc:docChgLst>
    <pc:chgData name="Karolina Colliander" userId="S::karch3@vgregion.se::8b898a2c-b1a3-4041-be2c-88135ce913a7" providerId="AD" clId="Web-{9D736CC4-F5AC-DDFA-E8BE-F490D1A39DC9}"/>
    <pc:docChg chg="modSld">
      <pc:chgData name="Karolina Colliander" userId="S::karch3@vgregion.se::8b898a2c-b1a3-4041-be2c-88135ce913a7" providerId="AD" clId="Web-{9D736CC4-F5AC-DDFA-E8BE-F490D1A39DC9}" dt="2026-05-12T18:44:12.450" v="9" actId="20577"/>
      <pc:docMkLst>
        <pc:docMk/>
      </pc:docMkLst>
      <pc:sldChg chg="modSp">
        <pc:chgData name="Karolina Colliander" userId="S::karch3@vgregion.se::8b898a2c-b1a3-4041-be2c-88135ce913a7" providerId="AD" clId="Web-{9D736CC4-F5AC-DDFA-E8BE-F490D1A39DC9}" dt="2026-05-12T18:44:12.450" v="9" actId="20577"/>
        <pc:sldMkLst>
          <pc:docMk/>
          <pc:sldMk cId="3595619019" sldId="347"/>
        </pc:sldMkLst>
      </pc:sldChg>
    </pc:docChg>
  </pc:docChgLst>
  <pc:docChgLst>
    <pc:chgData name="Regina Lindell" userId="S::regan2@vgregion.se::58a95e9a-3a1c-46ff-9a1b-f0890527d639" providerId="AD" clId="Web-{ED905CE9-F832-F54A-FA18-D38E666FB5A5}"/>
    <pc:docChg chg="modSld">
      <pc:chgData name="Regina Lindell" userId="S::regan2@vgregion.se::58a95e9a-3a1c-46ff-9a1b-f0890527d639" providerId="AD" clId="Web-{ED905CE9-F832-F54A-FA18-D38E666FB5A5}" dt="2026-04-28T06:01:17.736" v="20" actId="14100"/>
      <pc:docMkLst>
        <pc:docMk/>
      </pc:docMkLst>
      <pc:sldChg chg="modSp">
        <pc:chgData name="Regina Lindell" userId="S::regan2@vgregion.se::58a95e9a-3a1c-46ff-9a1b-f0890527d639" providerId="AD" clId="Web-{ED905CE9-F832-F54A-FA18-D38E666FB5A5}" dt="2026-04-28T06:01:17.736" v="20" actId="14100"/>
        <pc:sldMkLst>
          <pc:docMk/>
          <pc:sldMk cId="3118949909" sldId="400"/>
        </pc:sldMkLst>
      </pc:sldChg>
    </pc:docChg>
  </pc:docChgLst>
  <pc:docChgLst>
    <pc:chgData name="Malin Bernhardsson" userId="S::malin.bernhardsson_vasttrafik.se#ext#@vgregion.onmicrosoft.com::85f72c7b-a57e-4931-9f1c-7c35155f8380" providerId="AD" clId="Web-{903017AC-6038-4714-C606-A588C8B6C89B}"/>
    <pc:docChg chg="mod">
      <pc:chgData name="Malin Bernhardsson" userId="S::malin.bernhardsson_vasttrafik.se#ext#@vgregion.onmicrosoft.com::85f72c7b-a57e-4931-9f1c-7c35155f8380" providerId="AD" clId="Web-{903017AC-6038-4714-C606-A588C8B6C89B}" dt="2026-05-11T15:38:20.799" v="0"/>
      <pc:docMkLst>
        <pc:docMk/>
      </pc:docMkLst>
    </pc:docChg>
  </pc:docChgLst>
  <pc:docChgLst>
    <pc:chgData name="Kristina Wallén" userId="S::kriwa18@vgregion.se::8f1d4f0a-0404-4a94-a85f-80fc24ffbb07" providerId="AD" clId="Web-{3471C4EC-59EA-2E75-06D8-921D24A8F63D}"/>
    <pc:docChg chg="mod sldOrd">
      <pc:chgData name="Kristina Wallén" userId="S::kriwa18@vgregion.se::8f1d4f0a-0404-4a94-a85f-80fc24ffbb07" providerId="AD" clId="Web-{3471C4EC-59EA-2E75-06D8-921D24A8F63D}" dt="2026-04-13T11:20:43.231" v="1"/>
      <pc:docMkLst>
        <pc:docMk/>
      </pc:docMkLst>
      <pc:sldChg chg="ord">
        <pc:chgData name="Kristina Wallén" userId="S::kriwa18@vgregion.se::8f1d4f0a-0404-4a94-a85f-80fc24ffbb07" providerId="AD" clId="Web-{3471C4EC-59EA-2E75-06D8-921D24A8F63D}" dt="2026-04-13T11:20:43.231" v="1"/>
        <pc:sldMkLst>
          <pc:docMk/>
          <pc:sldMk cId="2263778569" sldId="38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Blad1!$B$1</c:f>
              <c:strCache>
                <c:ptCount val="1"/>
                <c:pt idx="0">
                  <c:v>Försäljning</c:v>
                </c:pt>
              </c:strCache>
            </c:strRef>
          </c:tx>
          <c:spPr>
            <a:solidFill>
              <a:schemeClr val="accent4"/>
            </a:solidFill>
            <a:ln w="25400"/>
          </c:spPr>
          <c:dPt>
            <c:idx val="0"/>
            <c:bubble3D val="0"/>
            <c:spPr>
              <a:solidFill>
                <a:schemeClr val="accent4"/>
              </a:solidFill>
              <a:ln w="25400">
                <a:solidFill>
                  <a:schemeClr val="lt1"/>
                </a:solidFill>
              </a:ln>
              <a:effectLst/>
            </c:spPr>
            <c:extLst>
              <c:ext xmlns:c16="http://schemas.microsoft.com/office/drawing/2014/chart" uri="{C3380CC4-5D6E-409C-BE32-E72D297353CC}">
                <c16:uniqueId val="{00000001-9A72-7542-99FF-E4BF9994F7B5}"/>
              </c:ext>
            </c:extLst>
          </c:dPt>
          <c:dPt>
            <c:idx val="1"/>
            <c:bubble3D val="0"/>
            <c:spPr>
              <a:solidFill>
                <a:srgbClr val="FD5930"/>
              </a:solidFill>
              <a:ln w="25400">
                <a:solidFill>
                  <a:schemeClr val="lt1"/>
                </a:solidFill>
              </a:ln>
              <a:effectLst/>
            </c:spPr>
            <c:extLst>
              <c:ext xmlns:c16="http://schemas.microsoft.com/office/drawing/2014/chart" uri="{C3380CC4-5D6E-409C-BE32-E72D297353CC}">
                <c16:uniqueId val="{00000001-328D-0541-B233-65C23B916DF4}"/>
              </c:ext>
            </c:extLst>
          </c:dPt>
          <c:dPt>
            <c:idx val="2"/>
            <c:bubble3D val="0"/>
            <c:spPr>
              <a:solidFill>
                <a:srgbClr val="FFC107"/>
              </a:solidFill>
              <a:ln w="25400">
                <a:solidFill>
                  <a:schemeClr val="lt1"/>
                </a:solidFill>
              </a:ln>
              <a:effectLst/>
            </c:spPr>
            <c:extLst>
              <c:ext xmlns:c16="http://schemas.microsoft.com/office/drawing/2014/chart" uri="{C3380CC4-5D6E-409C-BE32-E72D297353CC}">
                <c16:uniqueId val="{00000002-328D-0541-B233-65C23B916DF4}"/>
              </c:ext>
            </c:extLst>
          </c:dPt>
          <c:dPt>
            <c:idx val="3"/>
            <c:bubble3D val="0"/>
            <c:spPr>
              <a:solidFill>
                <a:schemeClr val="accent3"/>
              </a:solidFill>
              <a:ln w="25400">
                <a:solidFill>
                  <a:schemeClr val="lt1"/>
                </a:solidFill>
              </a:ln>
              <a:effectLst/>
            </c:spPr>
            <c:extLst>
              <c:ext xmlns:c16="http://schemas.microsoft.com/office/drawing/2014/chart" uri="{C3380CC4-5D6E-409C-BE32-E72D297353CC}">
                <c16:uniqueId val="{00000003-328D-0541-B233-65C23B916DF4}"/>
              </c:ext>
            </c:extLst>
          </c:dPt>
          <c:cat>
            <c:strRef>
              <c:f>Blad1!$A$2:$A$5</c:f>
              <c:strCache>
                <c:ptCount val="4"/>
                <c:pt idx="0">
                  <c:v>Kv 1</c:v>
                </c:pt>
                <c:pt idx="1">
                  <c:v>Kv 2</c:v>
                </c:pt>
                <c:pt idx="2">
                  <c:v>Kv 3</c:v>
                </c:pt>
                <c:pt idx="3">
                  <c:v>Kv 4</c:v>
                </c:pt>
              </c:strCache>
            </c:strRef>
          </c:cat>
          <c:val>
            <c:numRef>
              <c:f>Blad1!$B$2:$B$5</c:f>
              <c:numCache>
                <c:formatCode>General</c:formatCode>
                <c:ptCount val="4"/>
                <c:pt idx="0">
                  <c:v>86</c:v>
                </c:pt>
                <c:pt idx="1">
                  <c:v>2</c:v>
                </c:pt>
                <c:pt idx="2">
                  <c:v>10</c:v>
                </c:pt>
                <c:pt idx="3">
                  <c:v>2</c:v>
                </c:pt>
              </c:numCache>
            </c:numRef>
          </c:val>
          <c:extLst>
            <c:ext xmlns:c16="http://schemas.microsoft.com/office/drawing/2014/chart" uri="{C3380CC4-5D6E-409C-BE32-E72D297353CC}">
              <c16:uniqueId val="{00000000-328D-0541-B233-65C23B916DF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2026-06-12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2026-06-12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2067893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Vi utvecklar kollektivtrafiken för att se till att du kan välja hållbara transportsätt när Västsverige växer och befolkningen ökar.  </a:t>
            </a:r>
          </a:p>
          <a:p>
            <a:r>
              <a:rPr lang="sv-SE" sz="1200" kern="1200" dirty="0">
                <a:solidFill>
                  <a:schemeClr val="tx1"/>
                </a:solidFill>
                <a:effectLst/>
                <a:latin typeface="+mn-lt"/>
                <a:ea typeface="+mn-ea"/>
                <a:cs typeface="+mn-cs"/>
              </a:rPr>
              <a:t> </a:t>
            </a:r>
          </a:p>
          <a:p>
            <a:pPr marL="0" indent="0">
              <a:buFont typeface="Arial" panose="020B0604020202020204" pitchFamily="34" charset="0"/>
              <a:buNone/>
            </a:pPr>
            <a:r>
              <a:rPr lang="sv-SE" sz="1200" kern="1200" dirty="0">
                <a:solidFill>
                  <a:schemeClr val="tx1"/>
                </a:solidFill>
                <a:effectLst/>
                <a:latin typeface="+mn-lt"/>
                <a:ea typeface="+mn-ea"/>
                <a:cs typeface="+mn-cs"/>
              </a:rPr>
              <a:t>Just nu jobbar vi särskilt för att</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knyta ihop Västra Götaland, t.ex. med utökade järnvägar (Göteborg-Borås, Till Landvetter)</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få fler att välja kollektivtrafik, t.ex. genom att rusta upp och bygga ut regionala järnvägar samt göra det enklare att resa</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göra kollektivtrafiken mer tillgänglig oavsett funktionsförmåga</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förbättra möjligheter att kombinera färdsätt, t.ex. att ta med cykel i kollektivtrafiken</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utveckla kollektivtrafiken till att bli ännu mer miljövänlig och hållbar, t.ex. med </a:t>
            </a:r>
            <a:r>
              <a:rPr lang="sv-SE" sz="1200" kern="1200" dirty="0" err="1">
                <a:solidFill>
                  <a:schemeClr val="tx1"/>
                </a:solidFill>
                <a:effectLst/>
                <a:latin typeface="+mn-lt"/>
                <a:ea typeface="+mn-ea"/>
                <a:cs typeface="+mn-cs"/>
              </a:rPr>
              <a:t>elbussar</a:t>
            </a:r>
            <a:r>
              <a:rPr lang="sv-SE" sz="1200" kern="1200" dirty="0">
                <a:solidFill>
                  <a:schemeClr val="tx1"/>
                </a:solidFill>
                <a:effectLst/>
                <a:latin typeface="+mn-lt"/>
                <a:ea typeface="+mn-ea"/>
                <a:cs typeface="+mn-cs"/>
              </a:rPr>
              <a:t> och biogas.</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119149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En annan del, både för livskraft och välmående, är kultur. Vi jobbar för att det ska finnas tillgänglig kultur i regionen, särskilt för barn och unga. </a:t>
            </a:r>
            <a:br>
              <a:rPr lang="sv-SE" sz="1200" kern="1200">
                <a:solidFill>
                  <a:schemeClr val="tx1"/>
                </a:solidFill>
                <a:effectLst/>
                <a:latin typeface="+mn-lt"/>
                <a:ea typeface="+mn-ea"/>
                <a:cs typeface="+mn-cs"/>
              </a:rPr>
            </a:br>
            <a:r>
              <a:rPr lang="sv-SE" sz="1800" i="1">
                <a:effectLst/>
                <a:latin typeface="Calibri" panose="020F0502020204030204" pitchFamily="34" charset="0"/>
                <a:ea typeface="Calibri" panose="020F0502020204030204" pitchFamily="34" charset="0"/>
              </a:rPr>
              <a:t>VGR arbetar för ett fritt, rikt och starkt kulturliv i hela Västra Götaland. Läs mer på vgregion.se/</a:t>
            </a:r>
            <a:r>
              <a:rPr lang="sv-SE" sz="1800" i="1" err="1">
                <a:effectLst/>
                <a:latin typeface="Calibri" panose="020F0502020204030204" pitchFamily="34" charset="0"/>
                <a:ea typeface="Calibri" panose="020F0502020204030204" pitchFamily="34" charset="0"/>
              </a:rPr>
              <a:t>kulturforvaltningen</a:t>
            </a:r>
            <a:endParaRPr lang="sv-SE" sz="1800" i="1">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a:effectLst/>
              <a:latin typeface="Calibri" panose="020F0502020204030204" pitchFamily="34" charset="0"/>
              <a:ea typeface="Calibri" panose="020F0502020204030204" pitchFamily="34" charset="0"/>
            </a:endParaRPr>
          </a:p>
          <a:p>
            <a:r>
              <a:rPr lang="sv-SE"/>
              <a:t>Kulturen är en grundpelare i ett demokratiskt samhälle. Den främjar inte bara kreativitet, utan utmanar också våra föreställningar och skapar nya perspektiv. Att ha tillgång till kultur är en mänsklig rättighet och en viktig del av demokratin.</a:t>
            </a:r>
          </a:p>
          <a:p>
            <a:r>
              <a:rPr lang="sv-SE"/>
              <a:t>Västra Götalandsregionen (VGR) arbetar aktivt för att göra kultur tillgänglig för alla invånare, oavsett var de bor. Med Sveriges starkaste regionala kulturbudget utvecklas regelbundet planer och strategier i samarbete med kommuner, branschorganisationer, studieförbund och det fria kulturlivet. Målet är ett brett och inkluderande kulturliv där särskilt barn och unga får möjlighet att både ta del av och själva skapa kultur. Dessutom satsar regionen på att öka medie- och informationskunnigheten i samhället, vilket är avgörande för en fungerande demokrati.</a:t>
            </a:r>
          </a:p>
          <a:p>
            <a:r>
              <a:rPr lang="sv-SE"/>
              <a:t>Regionens kulturinstitutioner sätter Västra Götaland på kartan. Regionteater Väst är Sveriges största turnerande scenkonstinstitution för barn och unga och en av landets största producenter av dans- och teaterföreställningar för en ung publik. Göteborgsoperans danskompani och musikverksamhet får internationell uppmärksamhet, och Film i Väst bidrar till internationella filmproduktioner. Sveriges nationalorkester turnerar både i regionen och globalt, vilket ytterligare stärker regionens kulturella profil.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974942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Vi har verksamheter där du som invånare kan uppleva kultur, från liten till stor. </a:t>
            </a:r>
            <a:r>
              <a:rPr lang="sv-SE" dirty="0"/>
              <a:t>Genom</a:t>
            </a:r>
            <a:r>
              <a:rPr lang="sv-SE" sz="1200" kern="1200" dirty="0">
                <a:solidFill>
                  <a:schemeClr val="tx1"/>
                </a:solidFill>
                <a:effectLst/>
                <a:latin typeface="+mn-lt"/>
                <a:ea typeface="+mn-ea"/>
                <a:cs typeface="+mn-cs"/>
              </a:rPr>
              <a:t> </a:t>
            </a:r>
            <a:r>
              <a:rPr lang="sv-SE" sz="1200" dirty="0"/>
              <a:t>Kulturkatalogen Väst </a:t>
            </a:r>
            <a:r>
              <a:rPr lang="sv-SE" dirty="0"/>
              <a:t>presenteras</a:t>
            </a:r>
            <a:r>
              <a:rPr lang="sv-SE" sz="1200" dirty="0"/>
              <a:t> cirka 800 bokningsbara</a:t>
            </a:r>
            <a:r>
              <a:rPr lang="sv-SE" dirty="0"/>
              <a:t> arrangemang som </a:t>
            </a:r>
            <a:r>
              <a:rPr lang="sv-SE" sz="1200" dirty="0"/>
              <a:t>VGR:</a:t>
            </a:r>
            <a:r>
              <a:rPr lang="sv-SE" dirty="0"/>
              <a:t>s</a:t>
            </a:r>
            <a:r>
              <a:rPr lang="sv-SE" sz="1200" dirty="0"/>
              <a:t> arrangörsstöd med 25 kronor per barn</a:t>
            </a:r>
            <a:r>
              <a:rPr lang="sv-SE" dirty="0"/>
              <a:t> bekostar. Hanteras av Kulturförvaltningen. </a:t>
            </a:r>
            <a:endParaRPr lang="en-US" dirty="0"/>
          </a:p>
          <a:p>
            <a:endParaRPr lang="sv-SE" sz="1200" kern="1200" dirty="0">
              <a:solidFill>
                <a:schemeClr val="tx1"/>
              </a:solidFill>
              <a:effectLst/>
              <a:latin typeface="+mn-lt"/>
              <a:ea typeface="+mn-ea"/>
              <a:cs typeface="+mn-cs"/>
            </a:endParaRPr>
          </a:p>
          <a:p>
            <a:r>
              <a:rPr lang="sv-SE" dirty="0">
                <a:ea typeface="Verdana"/>
              </a:rPr>
              <a:t>Att uppleva kultur är grunden för ett starkt kulturliv och det kan man göra </a:t>
            </a:r>
            <a:r>
              <a:rPr lang="sv-SE" sz="1200" kern="1200" dirty="0">
                <a:solidFill>
                  <a:schemeClr val="tx1"/>
                </a:solidFill>
                <a:effectLst/>
                <a:latin typeface="+mn-lt"/>
                <a:ea typeface="+mn-ea"/>
                <a:cs typeface="+mn-cs"/>
              </a:rPr>
              <a:t>till exempel </a:t>
            </a:r>
            <a:r>
              <a:rPr lang="sv-SE" dirty="0"/>
              <a:t>på</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GöteborgsOperans</a:t>
            </a:r>
            <a:r>
              <a:rPr lang="sv-SE" sz="1200" kern="1200" dirty="0">
                <a:solidFill>
                  <a:schemeClr val="tx1"/>
                </a:solidFill>
                <a:effectLst/>
                <a:latin typeface="+mn-lt"/>
                <a:ea typeface="+mn-ea"/>
                <a:cs typeface="+mn-cs"/>
              </a:rPr>
              <a:t> föreställningar eller lyssna till Göteborgs Symfoniker på Konserthuset i Göteborg, som har turnerande verksamhet för att nå ut i regionen. Regionteater </a:t>
            </a:r>
            <a:r>
              <a:rPr lang="sv-SE" dirty="0"/>
              <a:t>Väst har turnerande uppdrag för barn och unga för teater och dans. </a:t>
            </a:r>
            <a:r>
              <a:rPr lang="sv-SE" sz="1200" kern="1200" dirty="0">
                <a:solidFill>
                  <a:schemeClr val="tx1"/>
                </a:solidFill>
                <a:effectLst/>
                <a:latin typeface="+mn-lt"/>
                <a:ea typeface="+mn-ea"/>
                <a:cs typeface="+mn-cs"/>
              </a:rPr>
              <a:t>Ser du en svensk film har vårt bolag Film i Väst med stor sannolikhet varit med och samproducerat.</a:t>
            </a:r>
            <a:endParaRPr lang="sv-SE" sz="1200" kern="1200" dirty="0">
              <a:solidFill>
                <a:schemeClr val="tx1"/>
              </a:solidFill>
              <a:effectLst/>
              <a:latin typeface="+mn-lt"/>
              <a:ea typeface="Verdana"/>
            </a:endParaRPr>
          </a:p>
          <a:p>
            <a:r>
              <a:rPr lang="sv-SE" sz="1200" kern="1200" dirty="0">
                <a:solidFill>
                  <a:schemeClr val="tx1"/>
                </a:solidFill>
                <a:effectLst/>
                <a:latin typeface="+mn-lt"/>
                <a:ea typeface="+mn-ea"/>
                <a:cs typeface="+mn-cs"/>
              </a:rPr>
              <a:t>Vill du lära dig mer om historia, natur eller hantverk kan du besöka våra museer och besöksmål Göteborgs naturhistoriska museum, Lödöse museum, Medicinhistoriska museet, Forsviks bruk, Byggnadsvård </a:t>
            </a:r>
            <a:r>
              <a:rPr lang="sv-SE" sz="1200" kern="1200" dirty="0" err="1">
                <a:solidFill>
                  <a:schemeClr val="tx1"/>
                </a:solidFill>
                <a:effectLst/>
                <a:latin typeface="+mn-lt"/>
                <a:ea typeface="+mn-ea"/>
                <a:cs typeface="+mn-cs"/>
              </a:rPr>
              <a:t>nääs</a:t>
            </a:r>
            <a:r>
              <a:rPr lang="sv-SE" sz="1200" kern="1200" dirty="0">
                <a:solidFill>
                  <a:schemeClr val="tx1"/>
                </a:solidFill>
                <a:effectLst/>
                <a:latin typeface="+mn-lt"/>
                <a:ea typeface="+mn-ea"/>
                <a:cs typeface="+mn-cs"/>
              </a:rPr>
              <a:t>, Vitlycke museum, Vänersborgs museum.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Du kan till och med ta del av kultur via mobilen, t.ex. via digitala museiutställningar eller </a:t>
            </a:r>
            <a:r>
              <a:rPr lang="sv-SE" sz="1200" kern="1200" dirty="0" err="1">
                <a:solidFill>
                  <a:schemeClr val="tx1"/>
                </a:solidFill>
                <a:effectLst/>
                <a:latin typeface="+mn-lt"/>
                <a:ea typeface="+mn-ea"/>
                <a:cs typeface="+mn-cs"/>
              </a:rPr>
              <a:t>GsO</a:t>
            </a:r>
            <a:r>
              <a:rPr lang="sv-SE" sz="1200" kern="1200" dirty="0">
                <a:solidFill>
                  <a:schemeClr val="tx1"/>
                </a:solidFill>
                <a:effectLst/>
                <a:latin typeface="+mn-lt"/>
                <a:ea typeface="+mn-ea"/>
                <a:cs typeface="+mn-cs"/>
              </a:rPr>
              <a:t>-play, där du kan se föreställningar och konserter från Göteborgs symfoniker online.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 som skapar kultur ges förutsättningarna genom att kulturaktörer </a:t>
            </a:r>
            <a:r>
              <a:rPr lang="sv-SE" sz="1200" kern="1200" dirty="0">
                <a:solidFill>
                  <a:schemeClr val="tx1"/>
                </a:solidFill>
                <a:effectLst/>
                <a:latin typeface="+mn-lt"/>
                <a:ea typeface="+mn-ea"/>
                <a:cs typeface="+mn-cs"/>
              </a:rPr>
              <a:t>kan ansöka om olika former av utvecklingsstöd, stipendier</a:t>
            </a:r>
            <a:r>
              <a:rPr lang="sv-SE" dirty="0"/>
              <a:t>, ingå i nätverk och utvecklingsprojekt. Våra institutioner skapar arbetstillfällen.</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2847052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Kulturen är en grundpelare i ett demokratiskt samhälle. Den främjar inte bara kreativitet, utan utmanar också våra föreställningar och skapar nya perspektiv. Att ha tillgång till kultur är en mänsklig rättighet och en viktig del av demokratin.</a:t>
            </a:r>
          </a:p>
          <a:p>
            <a:endParaRPr lang="sv-SE" dirty="0"/>
          </a:p>
          <a:p>
            <a:r>
              <a:rPr lang="sv-SE" dirty="0"/>
              <a:t>Västra Götalandsregionen (VGR) arbetar aktivt för att göra kultur tillgänglig för alla invånare, oavsett var de bor. Med Sveriges starkaste regionala kulturbudget utvecklas regelbundet planer och strategier i samarbete med kommuner, branschorganisationer, studieförbund och det fria kulturlivet. Målet är ett brett och inkluderande kulturliv där särskilt barn och unga får möjlighet att både ta del av och själva skapa kultur. Dessutom satsar regionen på att öka medie- och informationskunnigheten i samhället, vilket är avgörande för en fungerande demokrati.</a:t>
            </a:r>
          </a:p>
          <a:p>
            <a:r>
              <a:rPr lang="sv-SE" dirty="0"/>
              <a:t>Regionens kulturinstitutioner sätter Västra Götaland på kartan. </a:t>
            </a:r>
          </a:p>
          <a:p>
            <a:endParaRPr lang="sv-SE" dirty="0"/>
          </a:p>
          <a:p>
            <a:r>
              <a:rPr lang="sv-SE" dirty="0"/>
              <a:t>Regionteater Väst är Sveriges största turnerande scenkonstinstitution för barn och unga och en av landets största producenter av dans- och teaterföreställningar för en ung publik. Göteborgsoperans danskompani och musikverksamhet får internationell uppmärksamhet, och Film i Väst bidrar till internationella filmproduktioner. Sveriges nationalorkester turnerar både i regionen och globalt, vilket ytterligare stärker regionens kulturella profil.</a:t>
            </a:r>
          </a:p>
          <a:p>
            <a:endParaRPr lang="sv-SE" dirty="0"/>
          </a:p>
          <a:p>
            <a:endParaRPr lang="sv-SE" dirty="0"/>
          </a:p>
          <a:p>
            <a:br>
              <a:rPr lang="sv-SE" dirty="0"/>
            </a:br>
            <a:endParaRPr lang="sv-SE" dirty="0"/>
          </a:p>
          <a:p>
            <a:r>
              <a:rPr lang="sv-SE" dirty="0">
                <a:ea typeface="Verdana"/>
              </a:rPr>
              <a:t>Foto: Camilla Lindberg, Scenkonstdagarna 2026</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366668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Utbildning är också något som spelar roll för välmående och livskraft.</a:t>
            </a:r>
            <a:r>
              <a:rPr lang="sv-SE">
                <a:effectLst/>
              </a:rPr>
              <a:t> Vi jobbar för att du ska kunna utbilda dig på dina villkor och säkrar kompetenser inom vissa områden. </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4114142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Totalt har vi över 80 utbildningar på olika skolor. Förutom folkhögskolorna driver vi naturbruksgymnasier och vuxenutbildningar inom de gröna näringarna.</a:t>
            </a:r>
          </a:p>
          <a:p>
            <a:endParaRPr lang="sv-SE"/>
          </a:p>
          <a:p>
            <a:r>
              <a:rPr lang="sv-SE"/>
              <a:t>Vi har även utbildningsinsatser för att de som är utbildade i andra länder, ska kunna ta sig in på den svenska arbetsmarknaden, särskilt inom vården. </a:t>
            </a:r>
            <a:endParaRPr lang="sv-SE">
              <a:ea typeface="Verdana"/>
            </a:endParaRPr>
          </a:p>
          <a:p>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1492119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Samhället behöver utbildningar som matchar dagens och morgondagens behov av kompetens. När invånare har goda chanser att utbilda sig blir både individen och samhället starkare. Det stärker också folkhälsan. </a:t>
            </a:r>
          </a:p>
          <a:p>
            <a:r>
              <a:rPr lang="sv-SE" sz="1200" kern="1200">
                <a:solidFill>
                  <a:schemeClr val="tx1"/>
                </a:solidFill>
                <a:effectLst/>
                <a:latin typeface="+mn-lt"/>
                <a:ea typeface="+mn-ea"/>
                <a:cs typeface="+mn-cs"/>
              </a:rPr>
              <a:t> </a:t>
            </a:r>
            <a:endParaRPr lang="sv-SE" sz="1200" kern="1200">
              <a:solidFill>
                <a:schemeClr val="tx1"/>
              </a:solidFill>
              <a:effectLst/>
              <a:latin typeface="+mn-lt"/>
              <a:ea typeface="Verdana"/>
            </a:endParaRPr>
          </a:p>
          <a:p>
            <a:r>
              <a:rPr lang="sv-SE" sz="1200" kern="1200">
                <a:solidFill>
                  <a:schemeClr val="tx1"/>
                </a:solidFill>
                <a:effectLst/>
                <a:latin typeface="+mn-lt"/>
                <a:ea typeface="+mn-ea"/>
                <a:cs typeface="+mn-cs"/>
              </a:rPr>
              <a:t>Vi jobbar för att skapa de bästa möjligheterna för utbildning. Bland annat:</a:t>
            </a:r>
            <a:endParaRPr lang="sv-SE" sz="1200" kern="1200">
              <a:solidFill>
                <a:schemeClr val="tx1"/>
              </a:solidFill>
              <a:effectLst/>
              <a:latin typeface="+mn-lt"/>
              <a:ea typeface="Verdana"/>
            </a:endParaRPr>
          </a:p>
          <a:p>
            <a:pPr marL="171450" indent="-171450">
              <a:buFont typeface="Arial" panose="020B0604020202020204" pitchFamily="34" charset="0"/>
              <a:buChar char="•"/>
            </a:pPr>
            <a:r>
              <a:rPr lang="sv-SE" sz="1200" kern="1200">
                <a:solidFill>
                  <a:schemeClr val="tx1"/>
                </a:solidFill>
                <a:effectLst/>
                <a:latin typeface="+mn-lt"/>
                <a:ea typeface="+mn-ea"/>
                <a:cs typeface="+mn-cs"/>
              </a:rPr>
              <a:t>samarbetar vi för att alla </a:t>
            </a:r>
            <a:r>
              <a:rPr lang="sv-SE"/>
              <a:t>barn och </a:t>
            </a:r>
            <a:r>
              <a:rPr lang="sv-SE" sz="1200" kern="1200">
                <a:solidFill>
                  <a:schemeClr val="tx1"/>
                </a:solidFill>
                <a:effectLst/>
                <a:latin typeface="+mn-lt"/>
                <a:ea typeface="+mn-ea"/>
                <a:cs typeface="+mn-cs"/>
              </a:rPr>
              <a:t>ungdomar ska få utbildning och därmed goda chanser i livet.</a:t>
            </a:r>
            <a:endParaRPr lang="sv-SE" sz="1200" kern="1200">
              <a:solidFill>
                <a:schemeClr val="tx1"/>
              </a:solidFill>
              <a:effectLst/>
              <a:latin typeface="+mn-lt"/>
              <a:ea typeface="Verdana"/>
              <a:cs typeface="+mn-cs"/>
            </a:endParaRPr>
          </a:p>
          <a:p>
            <a:pPr marL="171450" indent="-171450">
              <a:buFont typeface="Arial" panose="020B0604020202020204" pitchFamily="34" charset="0"/>
              <a:buChar char="•"/>
            </a:pPr>
            <a:r>
              <a:rPr lang="sv-SE" sz="1200" kern="1200">
                <a:solidFill>
                  <a:schemeClr val="tx1"/>
                </a:solidFill>
                <a:effectLst/>
                <a:latin typeface="+mn-lt"/>
                <a:ea typeface="Verdana"/>
                <a:cs typeface="+mn-cs"/>
              </a:rPr>
              <a:t>j</a:t>
            </a:r>
            <a:r>
              <a:rPr lang="sv-SE" sz="1200" kern="1200">
                <a:solidFill>
                  <a:schemeClr val="tx1"/>
                </a:solidFill>
                <a:effectLst/>
                <a:latin typeface="+mn-lt"/>
                <a:ea typeface="+mn-ea"/>
                <a:cs typeface="+mn-cs"/>
              </a:rPr>
              <a:t>obbar vi med Kraftsamling Fullföljda studier för att fler unga ska gå ut grundskolan med godkända betyg</a:t>
            </a:r>
            <a:endParaRPr lang="sv-SE" sz="1200" kern="1200">
              <a:solidFill>
                <a:schemeClr val="tx1"/>
              </a:solidFill>
              <a:effectLst/>
              <a:latin typeface="+mn-lt"/>
              <a:ea typeface="Verdana"/>
              <a:cs typeface="+mn-cs"/>
            </a:endParaRPr>
          </a:p>
          <a:p>
            <a:pPr marL="171450" indent="-171450">
              <a:buFont typeface="Arial" panose="020B0604020202020204" pitchFamily="34" charset="0"/>
              <a:buChar char="•"/>
            </a:pPr>
            <a:r>
              <a:rPr lang="sv-SE" sz="1200" kern="1200">
                <a:solidFill>
                  <a:schemeClr val="tx1"/>
                </a:solidFill>
                <a:effectLst/>
                <a:latin typeface="+mn-lt"/>
                <a:ea typeface="Verdana"/>
                <a:cs typeface="+mn-cs"/>
              </a:rPr>
              <a:t>j</a:t>
            </a:r>
            <a:r>
              <a:rPr lang="sv-SE" sz="1200" kern="1200">
                <a:solidFill>
                  <a:schemeClr val="tx1"/>
                </a:solidFill>
                <a:effectLst/>
                <a:latin typeface="+mn-lt"/>
                <a:ea typeface="+mn-ea"/>
                <a:cs typeface="+mn-cs"/>
              </a:rPr>
              <a:t>obbar vi med kompetensförsörjning för att få en fungerande arbetsmarknad, där utbildningar leder till rätt kompetens och allas färdigheter tas tillvara</a:t>
            </a:r>
            <a:r>
              <a:rPr lang="sv-SE"/>
              <a:t> och där våra medborgare får chans att vidareutbilda sig även i vuxen ålder.</a:t>
            </a:r>
          </a:p>
          <a:p>
            <a:pPr marL="171450" indent="-171450">
              <a:buFont typeface="Arial" panose="020B0604020202020204" pitchFamily="34" charset="0"/>
              <a:buChar char="•"/>
            </a:pPr>
            <a:r>
              <a:rPr lang="sv-SE" sz="1200" kern="1200">
                <a:solidFill>
                  <a:schemeClr val="tx1"/>
                </a:solidFill>
                <a:effectLst/>
                <a:latin typeface="+mn-lt"/>
                <a:ea typeface="Verdana"/>
              </a:rPr>
              <a:t>arbetar aktivt med livslångt lärande för att medborgarna ska att möjligheter att utvecklas i alla faser i livet.</a:t>
            </a:r>
          </a:p>
          <a:p>
            <a:pPr marL="171450" indent="-171450">
              <a:buFont typeface="Arial" panose="020B0604020202020204" pitchFamily="34" charset="0"/>
              <a:buChar char="•"/>
            </a:pPr>
            <a:r>
              <a:rPr lang="sv-SE"/>
              <a:t>Finansierar vi </a:t>
            </a:r>
            <a:r>
              <a:rPr lang="sv-SE" sz="1200" kern="1200">
                <a:solidFill>
                  <a:schemeClr val="tx1"/>
                </a:solidFill>
                <a:effectLst/>
                <a:latin typeface="+mn-lt"/>
                <a:ea typeface="+mn-ea"/>
                <a:cs typeface="+mn-cs"/>
              </a:rPr>
              <a:t>mötesplatser för företag och forskning för hur vi möter framtidens behov.</a:t>
            </a:r>
            <a:endParaRPr lang="sv-SE" sz="1200" kern="1200">
              <a:solidFill>
                <a:schemeClr val="tx1"/>
              </a:solidFill>
              <a:effectLst/>
              <a:latin typeface="+mn-lt"/>
              <a:ea typeface="Verdana"/>
            </a:endParaRPr>
          </a:p>
          <a:p>
            <a:endParaRPr lang="sv-SE">
              <a:ea typeface="Verdana"/>
            </a:endParaRPr>
          </a:p>
          <a:p>
            <a:r>
              <a:rPr lang="sv-SE">
                <a:ea typeface="Verdana"/>
              </a:rPr>
              <a:t>– Vi tar även ansvar för Sveriges framtida livsmedelsförsörjning genom att utbilda nästa generations aktörer inom den inhemska livsmedelsproduktionen.</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691610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E3C4D-61AE-93DE-BDE9-21744F84B78B}"/>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074A8856-A788-66BC-88FE-9C44AEB7465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1F47D93-1BCB-B6DC-E0D7-627118106D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När du lever i Västra Götaland </a:t>
            </a:r>
            <a:r>
              <a:rPr lang="sv-SE" sz="1200" kern="1200" dirty="0">
                <a:solidFill>
                  <a:schemeClr val="tx1"/>
                </a:solidFill>
                <a:effectLst/>
                <a:latin typeface="+mn-lt"/>
                <a:ea typeface="+mn-ea"/>
                <a:cs typeface="+mn-cs"/>
              </a:rPr>
              <a:t>har du möjlighet att utvecklas, arbeta och leva hållbart.</a:t>
            </a:r>
            <a:endParaRPr lang="sv-SE" dirty="0"/>
          </a:p>
        </p:txBody>
      </p:sp>
      <p:sp>
        <p:nvSpPr>
          <p:cNvPr id="4" name="Platshållare för bildnummer 3">
            <a:extLst>
              <a:ext uri="{FF2B5EF4-FFF2-40B4-BE49-F238E27FC236}">
                <a16:creationId xmlns:a16="http://schemas.microsoft.com/office/drawing/2014/main" id="{4928B595-9270-7000-6DF7-F2C7A9CC7232}"/>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232936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highlight>
                  <a:srgbClr val="FFFF00"/>
                </a:highlight>
                <a:latin typeface="+mn-lt"/>
                <a:ea typeface="+mn-ea"/>
                <a:cs typeface="+mn-cs"/>
              </a:rPr>
              <a:t>För dig som invånare innebär det bl.a. att du kan veta att du är nära innovation, med forskning och science parks som letar efter nya lösningar.</a:t>
            </a:r>
          </a:p>
          <a:p>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Vi jobbar också för att det ska vara lika möjligheter över hela regionen – man ska kunna bo och försörja sig på landsbygden. Vissa frågor om t.ex. fysisk planering behöver utredas på en regional nivå. Alla invånares kompetens ska tas tillvara och matchas med arbetsmarknaden.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Att du har möjligheter att starta egna företag och få stöd och stipendier. t.ex. ger vi stöd till ungt entreprenörskap, rådgivning, finansiering. Stipendier för entreprenörer med bra idéer. Samarbeten med olika aktörer för att skapa bra förutsättningar för ett innovativt näringsliv i regionen.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I vardagen, hållbara transporter och tillgängliga destinationer…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Att vi jobbar för att du ska kunna leva i ett jämlikt samhälle, bland annat när det gäller integration, tillgängliga miljöer och mänskliga rättigheter.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Miljö är ett område vi jobbar mycket med, t.ex. med biogas väst, klimat 2030 och klimatsmart semester.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400673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Omvärlden förändras. Därför utvecklar vi regionen så att samhället hänger med.</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Just nu fokuserar vi extra mycket på</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att ta täten i klimatomställningen, bland annat genom att få fler samhällsaktörer att göra konkreta åtaganden, få fler att cykla, gå och åka kollektivt samt skapa bättre förutsättningar för elfordon. </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men också satsningar om hållbar modekonsumtion, utbildningar om klimatsmart mat för matbutiker. Vi är med i kraftsamlingen Klimat 2030 som samlar företag, organisationer, kommuner mm som vill ta ställning och bidra i omställningen till en klimatsmart region. Ett klimatsmart samhälle ger konkurrensfördelar, gröna jobb och erbjuder dig som bor här nya sätt att leva ett gott liv. </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att skapa förutsättningar för konkurrenskraft, till exempel genom fungerande transportsystem men också genom att bidra till ett livskraftigt och hållbart näringsliv samt stöd till forsknings- och innovationsmiljöer</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mänskliga rättigheter, t.ex. med fokus på social hållbarhet, medarbetarutbildningar i barnkonventionen och att vi är först med att ta fram en regional handlingsplan för mänskliga rättigheter. Planen innehåller tolv mätbara mål som vi årligen ska se till att vi lever upp till.  </a:t>
            </a:r>
          </a:p>
          <a:p>
            <a:pPr marL="171450" lvl="0" indent="-171450">
              <a:buFont typeface="Arial" panose="020B0604020202020204" pitchFamily="34" charset="0"/>
              <a:buChar char="•"/>
            </a:pPr>
            <a:r>
              <a:rPr lang="sv-SE" sz="1200" kern="1200" dirty="0">
                <a:solidFill>
                  <a:schemeClr val="tx1"/>
                </a:solidFill>
                <a:effectLst/>
                <a:latin typeface="+mn-lt"/>
                <a:ea typeface="+mn-ea"/>
                <a:cs typeface="+mn-cs"/>
              </a:rPr>
              <a:t>att öka bredbandsutbyggnaden och skapa bättre mobiltäckning på landsbygden, vilket är ett sätt att knyta ihop regionen och minska klyftor mellan stad och landsbygd.</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66730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2831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Regionen är en politisk nivå mellan kommun och stat. Så vad är det för särskilt med den regionala nivån? </a:t>
            </a:r>
          </a:p>
          <a:p>
            <a:r>
              <a:rPr lang="sv-SE" sz="1200" kern="1200">
                <a:solidFill>
                  <a:schemeClr val="tx1"/>
                </a:solidFill>
                <a:effectLst/>
                <a:latin typeface="+mn-lt"/>
                <a:ea typeface="+mn-ea"/>
                <a:cs typeface="+mn-cs"/>
              </a:rPr>
              <a:t>Jo, VGR är </a:t>
            </a:r>
            <a:r>
              <a:rPr lang="sv-SE" sz="1800" kern="1200">
                <a:solidFill>
                  <a:schemeClr val="tx1"/>
                </a:solidFill>
                <a:effectLst/>
                <a:latin typeface="Segoe UI" panose="020B0502040204020203" pitchFamily="34" charset="0"/>
                <a:ea typeface="+mn-ea"/>
                <a:cs typeface="+mn-cs"/>
              </a:rPr>
              <a:t>s</a:t>
            </a:r>
            <a:r>
              <a:rPr lang="sv-SE" sz="1800">
                <a:effectLst/>
                <a:latin typeface="Segoe UI" panose="020B0502040204020203" pitchFamily="34" charset="0"/>
              </a:rPr>
              <a:t>tora nog att driva kraftfull förändring av samhället. Nära nog att förstå behoven hos invånare i Västra Götaland</a:t>
            </a:r>
            <a:endParaRPr lang="sv-SE" sz="1800">
              <a:effectLst/>
              <a:latin typeface="Arial" panose="020B0604020202020204" pitchFamily="34" charset="0"/>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4273476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0B488-C5C2-DE01-0E46-EE177E145EF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1F0B085-823A-C198-AC91-5B98ED4A6398}"/>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4376987F-168B-E861-8EEC-337C2D32EA3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Dels är vi en stor organisation med cirka 56 000 medarbetare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Vi ansvarar för ett stort geografiskt område. Västra Götaland består av 49 kommuner, 1,7 miljoner invånare på en yta som är 30 mil lång och 25 mil bred. Det är en storlek som ger oss resurser. </a:t>
            </a: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Tillsammans med en hög ambition att driva framåt och leda samhällets utveckling gör det att Västra Götalandsregionen som organisation har stora möjligheter att påverka omvärlden – både marknaden och andra politiska nivåer.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En av våra riktlinjer är att beslut ska fattas så nära dig som invånare som möjligt. Det innebär också att utvecklingen sker så nära dig som möjligt. </a:t>
            </a:r>
          </a:p>
          <a:p>
            <a:r>
              <a:rPr lang="sv-SE" sz="1200" kern="1200" dirty="0">
                <a:solidFill>
                  <a:schemeClr val="tx1"/>
                </a:solidFill>
                <a:effectLst/>
                <a:latin typeface="+mn-lt"/>
                <a:ea typeface="+mn-ea"/>
                <a:cs typeface="+mn-cs"/>
              </a:rPr>
              <a:t>Du ska få bästa möjliga vård. Vår storlek och därmed våra resurser skapar förutsättningar för det. Förutsättningar som inte funnits på kommunal nivå samtidigt som vi är nära nog att kunna lokalanpassa.</a:t>
            </a:r>
          </a:p>
          <a:p>
            <a:r>
              <a:rPr lang="sv-SE" sz="1200" kern="1200" dirty="0">
                <a:solidFill>
                  <a:schemeClr val="tx1"/>
                </a:solidFill>
                <a:effectLst/>
                <a:latin typeface="+mn-lt"/>
                <a:ea typeface="+mn-ea"/>
                <a:cs typeface="+mn-cs"/>
              </a:rPr>
              <a:t>Du ska lätt kunna resa över kommungränser. Vi planerar infrastrukturen och kollektivtrafiken så att det ska fungera. </a:t>
            </a:r>
          </a:p>
          <a:p>
            <a:r>
              <a:rPr lang="sv-SE" sz="1200" kern="1200" dirty="0">
                <a:solidFill>
                  <a:schemeClr val="tx1"/>
                </a:solidFill>
                <a:effectLst/>
                <a:latin typeface="+mn-lt"/>
                <a:ea typeface="+mn-ea"/>
                <a:cs typeface="+mn-cs"/>
              </a:rPr>
              <a:t>Du ska leva i ett hållbart samhälle. Vår samordning och utvecklingskraft gör det möjligt på en större nivå än kommunen, närmare än staten. </a:t>
            </a:r>
          </a:p>
          <a:p>
            <a:r>
              <a:rPr lang="sv-SE" sz="1200" kern="1200" dirty="0">
                <a:solidFill>
                  <a:schemeClr val="tx1"/>
                </a:solidFill>
                <a:effectLst/>
                <a:latin typeface="+mn-lt"/>
                <a:ea typeface="+mn-ea"/>
                <a:cs typeface="+mn-cs"/>
              </a:rPr>
              <a:t>Bland annat.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76FECA3C-04E5-B82C-242A-FC07D322A75E}"/>
              </a:ext>
            </a:extLst>
          </p:cNvPr>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8574021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Våra huvudsakliga verksamhetsområden – </a:t>
            </a:r>
            <a:r>
              <a:rPr lang="sv-SE" sz="1800">
                <a:effectLst/>
                <a:latin typeface="Segoe UI" panose="020B0502040204020203" pitchFamily="34" charset="0"/>
              </a:rPr>
              <a:t>vård, kollektivtrafik, kultur, regional utveckling (inkluderande utbildning) </a:t>
            </a:r>
            <a:r>
              <a:rPr lang="sv-SE" sz="1200" kern="1200">
                <a:solidFill>
                  <a:schemeClr val="tx1"/>
                </a:solidFill>
                <a:effectLst/>
                <a:latin typeface="+mn-lt"/>
                <a:ea typeface="+mn-ea"/>
                <a:cs typeface="+mn-cs"/>
              </a:rPr>
              <a:t>– har alla stor betydelse för ett fungerande samhälle. </a:t>
            </a:r>
          </a:p>
          <a:p>
            <a:r>
              <a:rPr lang="sv-SE" sz="1200" kern="1200">
                <a:solidFill>
                  <a:schemeClr val="tx1"/>
                </a:solidFill>
                <a:effectLst/>
                <a:latin typeface="+mn-lt"/>
                <a:ea typeface="+mn-ea"/>
                <a:cs typeface="+mn-cs"/>
              </a:rPr>
              <a:t>De samspelar med och påverkar varandra.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Att vi har ansvar för alla dessa verksamhetsområden gör att vi kan ta oss an hållbarhetsutmaningen som helhet och arbeta med de tre perspektiven – ekologisk, ekonomiskt och social – samtidigt.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Kultur och utbildning leder till bättre folkhälsa. Fungerande transportsystem, kollektivtrafik och samhällsutveckling skapar förutsättningar för ett konkurrenskraftigt näringsliv.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Fungerande vård och kollektivtrafik tillsammans med tillgång till kultur, utbildning och ett hållbart samhälle bidrar till att vi blir en attraktiv region.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284589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effectLst/>
                <a:latin typeface="Segoe UI" panose="020B0502040204020203" pitchFamily="34" charset="0"/>
              </a:rPr>
              <a:t>VGR:s storlek ger resurser, från bland annat skatteintäkter, som ger oss möjligheter att förbättra vår service, vilket gör regionen attraktivare och lockar näringsliv, innovationer och invånare</a:t>
            </a:r>
            <a:r>
              <a:rPr lang="sv-SE" sz="1200" kern="1200">
                <a:solidFill>
                  <a:schemeClr val="tx1"/>
                </a:solidFill>
                <a:effectLst/>
                <a:latin typeface="+mn-lt"/>
                <a:ea typeface="+mn-ea"/>
                <a:cs typeface="+mn-cs"/>
              </a:rPr>
              <a:t>. Som i sin tur ger oss mer resurser. Lite som i ett kretslopp.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3007197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Vi är också nära nog att förstå, och förståelse föds i samtal.</a:t>
            </a:r>
          </a:p>
          <a:p>
            <a:r>
              <a:rPr lang="sv-SE" sz="1200" kern="1200">
                <a:solidFill>
                  <a:schemeClr val="tx1"/>
                </a:solidFill>
                <a:effectLst/>
                <a:latin typeface="+mn-lt"/>
                <a:ea typeface="+mn-ea"/>
                <a:cs typeface="+mn-cs"/>
              </a:rPr>
              <a:t>Vi för dialog med dig som bor och verkar här, för att förstå de faktiska behoven och önskemålen.</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Våra medarbetare träffar invånare varje dag, vilket skapar förståelse för olika situationer.</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När vi tar fram strategier för utvecklingen av t.ex. kulturen och klimatet så samverkar vi med andra aktörer, såsom organisationer, civilsamhället och kommuner.</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I stora frågor håller vi medborgardialoger för att få veta vad invånarna tycker och vill ha – det kan gälla allt från begrepp inom vården till framtidens kollektivtrafik. </a:t>
            </a:r>
          </a:p>
          <a:p>
            <a:r>
              <a:rPr lang="sv-SE" sz="1200" kern="1200">
                <a:solidFill>
                  <a:schemeClr val="tx1"/>
                </a:solidFill>
                <a:effectLst/>
                <a:latin typeface="+mn-lt"/>
                <a:ea typeface="+mn-ea"/>
                <a:cs typeface="+mn-cs"/>
              </a:rPr>
              <a:t>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37967154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Så hur bestämmer vad vi ska utveckla för att göra samhället redo för imorgon? Som tidigare nämnt är Västra Götalandsregionen är en politiskt styrd organisation, så det innebär att du påverkar vad vi gör. Att du är med och bestämmer.</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1242566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0"/>
            <a:r>
              <a:rPr lang="sv-SE" sz="1200" kern="1200" dirty="0">
                <a:solidFill>
                  <a:schemeClr val="tx1"/>
                </a:solidFill>
                <a:effectLst/>
                <a:latin typeface="+mn-lt"/>
                <a:ea typeface="+mn-ea"/>
                <a:cs typeface="+mn-cs"/>
              </a:rPr>
              <a:t>Du röstar på vilka som styr var 4 år</a:t>
            </a:r>
          </a:p>
          <a:p>
            <a:pPr lvl="0"/>
            <a:r>
              <a:rPr lang="sv-SE" sz="1200" kern="1200" dirty="0">
                <a:solidFill>
                  <a:schemeClr val="tx1"/>
                </a:solidFill>
                <a:effectLst/>
                <a:latin typeface="+mn-lt"/>
                <a:ea typeface="+mn-ea"/>
                <a:cs typeface="+mn-cs"/>
              </a:rPr>
              <a:t>15 heltidsarvoderade (som får arvode på 100%) politiker sitter i regionstyrelsen</a:t>
            </a:r>
          </a:p>
          <a:p>
            <a:pPr lvl="1"/>
            <a:r>
              <a:rPr lang="sv-SE" sz="1200" kern="1200" dirty="0">
                <a:solidFill>
                  <a:schemeClr val="tx1"/>
                </a:solidFill>
                <a:effectLst/>
                <a:latin typeface="+mn-lt"/>
                <a:ea typeface="+mn-ea"/>
                <a:cs typeface="+mn-cs"/>
              </a:rPr>
              <a:t>tar fram budget</a:t>
            </a:r>
          </a:p>
          <a:p>
            <a:pPr lvl="1"/>
            <a:r>
              <a:rPr lang="sv-SE" sz="1200" kern="1200" dirty="0">
                <a:solidFill>
                  <a:schemeClr val="tx1"/>
                </a:solidFill>
                <a:effectLst/>
                <a:latin typeface="+mn-lt"/>
                <a:ea typeface="+mn-ea"/>
                <a:cs typeface="+mn-cs"/>
              </a:rPr>
              <a:t>beslutar om större investeringar</a:t>
            </a:r>
          </a:p>
          <a:p>
            <a:pPr lvl="1"/>
            <a:r>
              <a:rPr lang="sv-SE" sz="1200" kern="1200" dirty="0">
                <a:solidFill>
                  <a:schemeClr val="tx1"/>
                </a:solidFill>
                <a:effectLst/>
                <a:latin typeface="+mn-lt"/>
                <a:ea typeface="+mn-ea"/>
                <a:cs typeface="+mn-cs"/>
              </a:rPr>
              <a:t>bereder ärenden till regionfullmäktige</a:t>
            </a:r>
          </a:p>
          <a:p>
            <a:pPr lvl="0"/>
            <a:r>
              <a:rPr lang="sv-SE" sz="1200" kern="1200" dirty="0">
                <a:solidFill>
                  <a:schemeClr val="tx1"/>
                </a:solidFill>
                <a:effectLst/>
                <a:latin typeface="+mn-lt"/>
                <a:ea typeface="+mn-ea"/>
                <a:cs typeface="+mn-cs"/>
              </a:rPr>
              <a:t>149 folkvalda politiker sitter i regionfullmäktige</a:t>
            </a:r>
          </a:p>
          <a:p>
            <a:pPr lvl="1"/>
            <a:r>
              <a:rPr lang="sv-SE" sz="1200" kern="1200" dirty="0">
                <a:solidFill>
                  <a:schemeClr val="tx1"/>
                </a:solidFill>
                <a:effectLst/>
                <a:latin typeface="+mn-lt"/>
                <a:ea typeface="+mn-ea"/>
                <a:cs typeface="+mn-cs"/>
              </a:rPr>
              <a:t>den högsta beslutande församlingen</a:t>
            </a:r>
          </a:p>
          <a:p>
            <a:pPr lvl="1"/>
            <a:r>
              <a:rPr lang="sv-SE" sz="1200" kern="1200" dirty="0">
                <a:solidFill>
                  <a:schemeClr val="tx1"/>
                </a:solidFill>
                <a:effectLst/>
                <a:latin typeface="+mn-lt"/>
                <a:ea typeface="+mn-ea"/>
                <a:cs typeface="+mn-cs"/>
              </a:rPr>
              <a:t>ytterst ansvarige för ekonomin och verksamhetens inriktning</a:t>
            </a:r>
          </a:p>
          <a:p>
            <a:pPr lvl="1"/>
            <a:r>
              <a:rPr lang="sv-SE" sz="1200" kern="1200" dirty="0">
                <a:solidFill>
                  <a:schemeClr val="tx1"/>
                </a:solidFill>
                <a:effectLst/>
                <a:latin typeface="+mn-lt"/>
                <a:ea typeface="+mn-ea"/>
                <a:cs typeface="+mn-cs"/>
              </a:rPr>
              <a:t>beslutar om vilka nämnder och styrelser </a:t>
            </a:r>
            <a:r>
              <a:rPr lang="sv-SE" sz="1200" kern="1200" dirty="0" err="1">
                <a:solidFill>
                  <a:schemeClr val="tx1"/>
                </a:solidFill>
                <a:effectLst/>
                <a:latin typeface="+mn-lt"/>
                <a:ea typeface="+mn-ea"/>
                <a:cs typeface="+mn-cs"/>
              </a:rPr>
              <a:t>etc</a:t>
            </a:r>
            <a:r>
              <a:rPr lang="sv-SE" sz="1200" kern="1200" dirty="0">
                <a:solidFill>
                  <a:schemeClr val="tx1"/>
                </a:solidFill>
                <a:effectLst/>
                <a:latin typeface="+mn-lt"/>
                <a:ea typeface="+mn-ea"/>
                <a:cs typeface="+mn-cs"/>
              </a:rPr>
              <a:t> som ska finnas</a:t>
            </a:r>
          </a:p>
          <a:p>
            <a:pPr lvl="0"/>
            <a:r>
              <a:rPr lang="sv-SE" sz="1200" kern="1200" dirty="0">
                <a:solidFill>
                  <a:schemeClr val="tx1"/>
                </a:solidFill>
                <a:effectLst/>
                <a:latin typeface="+mn-lt"/>
                <a:ea typeface="+mn-ea"/>
                <a:cs typeface="+mn-cs"/>
              </a:rPr>
              <a:t>Utöver det är det mer än 850 politiker i nämnder, styrelser, utskott och beredningar</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809490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solidFill>
                  <a:srgbClr val="3F3F3F"/>
                </a:solidFill>
                <a:effectLst/>
                <a:latin typeface="Helvetica" pitchFamily="2" charset="0"/>
              </a:rPr>
              <a:t>Totalt sitter som sagt 149 folkvalda politiker i fullmäktige. För att få egen majoritet krävs 75 mandat eller en röst mer än hälften.</a:t>
            </a:r>
          </a:p>
          <a:p>
            <a:endParaRPr lang="sv-SE">
              <a:solidFill>
                <a:srgbClr val="3F3F3F"/>
              </a:solidFill>
              <a:effectLst/>
              <a:latin typeface="Helvetica" pitchFamily="2" charset="0"/>
            </a:endParaRPr>
          </a:p>
          <a:p>
            <a:r>
              <a:rPr lang="sv-SE">
                <a:solidFill>
                  <a:srgbClr val="3F3F3F"/>
                </a:solidFill>
                <a:effectLst/>
                <a:latin typeface="Helvetica" pitchFamily="2" charset="0"/>
              </a:rPr>
              <a:t>Nuvarande regionfullmäktige fick sin politiska sammansättning vid regionvalet hösten 2022. Det är Socialdemokraterna, Vänsterpartiet och Miljöpartiet som styr Västra Götalandsregionen. Partierna har tillsammans 68 av de 149 mandaten i fullmäktige och styr därmed i minoritet. Oppositionen utgörs av Moderaterna, Kristdemokraterna, Centerpartiet, Liberalerna och Sverigedemokraterna som tillsammans har 81 av de 149 mandaten.</a:t>
            </a:r>
          </a:p>
          <a:p>
            <a:endParaRPr lang="sv-SE">
              <a:solidFill>
                <a:srgbClr val="3F3F3F"/>
              </a:solidFill>
              <a:effectLst/>
              <a:latin typeface="Helvetica" pitchFamily="2" charset="0"/>
            </a:endParaRPr>
          </a:p>
          <a:p>
            <a:r>
              <a:rPr lang="sv-SE">
                <a:solidFill>
                  <a:srgbClr val="3F3F3F"/>
                </a:solidFill>
                <a:effectLst/>
                <a:latin typeface="Helvetica" pitchFamily="2" charset="0"/>
              </a:rPr>
              <a:t>För ett beslut behövs antingen majoritet eller flest röster. Ledamöterna kan också välja att inte rösta alls eller att lägga ner sin röst. Beslut kan alltså bli till på flera sätt. Med ett minoritetsstyre kan partierna i opposition rösta ner ledningens förslag eftersom de tillsammans är fler men ledningen kan också få stöd från partierna i opposition, från något av partierna, från flera eller alla.</a:t>
            </a:r>
          </a:p>
        </p:txBody>
      </p:sp>
      <p:sp>
        <p:nvSpPr>
          <p:cNvPr id="4" name="Platshållare för bildnummer 3"/>
          <p:cNvSpPr>
            <a:spLocks noGrp="1"/>
          </p:cNvSpPr>
          <p:nvPr>
            <p:ph type="sldNum" sz="quarter" idx="5"/>
          </p:nvPr>
        </p:nvSpPr>
        <p:spPr/>
        <p:txBody>
          <a:bodyPr/>
          <a:lstStyle/>
          <a:p>
            <a:fld id="{055BFA82-BD73-4185-B828-63168F0B5499}" type="slidenum">
              <a:rPr lang="sv-SE" smtClean="0"/>
              <a:t>28</a:t>
            </a:fld>
            <a:endParaRPr lang="sv-SE"/>
          </a:p>
        </p:txBody>
      </p:sp>
    </p:spTree>
    <p:extLst>
      <p:ext uri="{BB962C8B-B14F-4D97-AF65-F5344CB8AC3E}">
        <p14:creationId xmlns:p14="http://schemas.microsoft.com/office/powerpoint/2010/main" val="3999077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effectLst/>
                <a:latin typeface="Segoe UI" panose="020B0502040204020203" pitchFamily="34" charset="0"/>
              </a:rPr>
              <a:t>Bilden visar beslutad budget för 2026. Andra intäkter, förutom skatt, är statsbidrag, biljettintäkter, patientavgifter och övriga intäkter för t.ex. såld vård.</a:t>
            </a:r>
            <a:endParaRPr lang="sv-SE" sz="1800" dirty="0">
              <a:effectLst/>
              <a:latin typeface="Arial" panose="020B0604020202020204" pitchFamily="34" charset="0"/>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29</a:t>
            </a:fld>
            <a:endParaRPr lang="sv-SE"/>
          </a:p>
        </p:txBody>
      </p:sp>
    </p:spTree>
    <p:extLst>
      <p:ext uri="{BB962C8B-B14F-4D97-AF65-F5344CB8AC3E}">
        <p14:creationId xmlns:p14="http://schemas.microsoft.com/office/powerpoint/2010/main" val="27762819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1A2AF-6CE0-D3FD-6121-8D7E836E013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B457DA30-A9E0-019A-4EF8-E25D3BD77AE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E65FE88-A49B-66BF-B419-347ACB0C4392}"/>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Så vad får du för dina skattepengar? </a:t>
            </a:r>
          </a:p>
          <a:p>
            <a:endParaRPr lang="sv-SE" sz="1200" kern="1200" dirty="0">
              <a:solidFill>
                <a:schemeClr val="tx1"/>
              </a:solidFill>
              <a:effectLst/>
              <a:latin typeface="+mn-lt"/>
              <a:ea typeface="+mn-ea"/>
              <a:cs typeface="+mn-cs"/>
            </a:endParaRPr>
          </a:p>
          <a:p>
            <a:r>
              <a:rPr lang="sv-SE" b="1" dirty="0">
                <a:solidFill>
                  <a:srgbClr val="3F3F3F"/>
                </a:solidFill>
                <a:effectLst/>
                <a:latin typeface="Helvetica" pitchFamily="2" charset="0"/>
              </a:rPr>
              <a:t>• Hälso- och sjukvård = 87 procent </a:t>
            </a:r>
          </a:p>
          <a:p>
            <a:r>
              <a:rPr lang="sv-SE" dirty="0">
                <a:solidFill>
                  <a:srgbClr val="3F3F3F"/>
                </a:solidFill>
                <a:effectLst/>
                <a:latin typeface="Helvetica" pitchFamily="2" charset="0"/>
              </a:rPr>
              <a:t>o Varav primärvård 20 procent</a:t>
            </a:r>
          </a:p>
          <a:p>
            <a:r>
              <a:rPr lang="sv-SE" dirty="0">
                <a:solidFill>
                  <a:srgbClr val="3F3F3F"/>
                </a:solidFill>
                <a:effectLst/>
                <a:latin typeface="Helvetica" pitchFamily="2" charset="0"/>
              </a:rPr>
              <a:t>o Varav specialiserad somatisk vård 48 procent</a:t>
            </a:r>
          </a:p>
          <a:p>
            <a:r>
              <a:rPr lang="sv-SE" dirty="0">
                <a:solidFill>
                  <a:srgbClr val="3F3F3F"/>
                </a:solidFill>
                <a:effectLst/>
                <a:latin typeface="Helvetica" pitchFamily="2" charset="0"/>
              </a:rPr>
              <a:t>o Varav specialiserad psykiatrisk vård 8 procent</a:t>
            </a:r>
          </a:p>
          <a:p>
            <a:r>
              <a:rPr lang="sv-SE" dirty="0">
                <a:solidFill>
                  <a:srgbClr val="3F3F3F"/>
                </a:solidFill>
                <a:effectLst/>
                <a:latin typeface="Helvetica" pitchFamily="2" charset="0"/>
              </a:rPr>
              <a:t>o Varav tandvård för barn och unga upp till och med 19 </a:t>
            </a:r>
            <a:r>
              <a:rPr lang="sv-SE">
                <a:solidFill>
                  <a:srgbClr val="3F3F3F"/>
                </a:solidFill>
                <a:effectLst/>
                <a:latin typeface="Helvetica" pitchFamily="2" charset="0"/>
              </a:rPr>
              <a:t>år 3 </a:t>
            </a:r>
            <a:r>
              <a:rPr lang="sv-SE" dirty="0">
                <a:solidFill>
                  <a:srgbClr val="3F3F3F"/>
                </a:solidFill>
                <a:effectLst/>
                <a:latin typeface="Helvetica" pitchFamily="2" charset="0"/>
              </a:rPr>
              <a:t>procent</a:t>
            </a:r>
          </a:p>
          <a:p>
            <a:r>
              <a:rPr lang="sv-SE" dirty="0">
                <a:solidFill>
                  <a:srgbClr val="3F3F3F"/>
                </a:solidFill>
                <a:effectLst/>
                <a:latin typeface="Helvetica" pitchFamily="2" charset="0"/>
              </a:rPr>
              <a:t>o Varav övrig hälso- och sjukvård 8 procent</a:t>
            </a:r>
          </a:p>
          <a:p>
            <a:r>
              <a:rPr lang="sv-SE" b="1" dirty="0">
                <a:solidFill>
                  <a:srgbClr val="3F3F3F"/>
                </a:solidFill>
                <a:effectLst/>
                <a:latin typeface="Helvetica" pitchFamily="2" charset="0"/>
              </a:rPr>
              <a:t>• Utbildning och regional utveckling = 2 procent</a:t>
            </a:r>
          </a:p>
          <a:p>
            <a:r>
              <a:rPr lang="sv-SE" b="1" dirty="0">
                <a:solidFill>
                  <a:srgbClr val="3F3F3F"/>
                </a:solidFill>
                <a:effectLst/>
                <a:latin typeface="Helvetica" pitchFamily="2" charset="0"/>
              </a:rPr>
              <a:t>• Kultur = 2 procent</a:t>
            </a:r>
          </a:p>
          <a:p>
            <a:r>
              <a:rPr lang="sv-SE" b="1" dirty="0">
                <a:solidFill>
                  <a:srgbClr val="3F3F3F"/>
                </a:solidFill>
                <a:effectLst/>
                <a:latin typeface="Helvetica" pitchFamily="2" charset="0"/>
              </a:rPr>
              <a:t>• Kollektivtrafik (Trafik och infrastruktur) = 9 procent</a:t>
            </a:r>
          </a:p>
          <a:p>
            <a:endParaRPr lang="sv-SE" dirty="0"/>
          </a:p>
        </p:txBody>
      </p:sp>
      <p:sp>
        <p:nvSpPr>
          <p:cNvPr id="4" name="Platshållare för bildnummer 3">
            <a:extLst>
              <a:ext uri="{FF2B5EF4-FFF2-40B4-BE49-F238E27FC236}">
                <a16:creationId xmlns:a16="http://schemas.microsoft.com/office/drawing/2014/main" id="{5FFA9EA9-7DEC-9615-1BD9-DE3B7E547EF4}"/>
              </a:ext>
            </a:extLst>
          </p:cNvPr>
          <p:cNvSpPr>
            <a:spLocks noGrp="1"/>
          </p:cNvSpPr>
          <p:nvPr>
            <p:ph type="sldNum" sz="quarter" idx="5"/>
          </p:nvPr>
        </p:nvSpPr>
        <p:spPr/>
        <p:txBody>
          <a:bodyPr/>
          <a:lstStyle/>
          <a:p>
            <a:fld id="{055BFA82-BD73-4185-B828-63168F0B5499}" type="slidenum">
              <a:rPr lang="sv-SE" smtClean="0"/>
              <a:t>30</a:t>
            </a:fld>
            <a:endParaRPr lang="sv-SE"/>
          </a:p>
        </p:txBody>
      </p:sp>
    </p:spTree>
    <p:extLst>
      <p:ext uri="{BB962C8B-B14F-4D97-AF65-F5344CB8AC3E}">
        <p14:creationId xmlns:p14="http://schemas.microsoft.com/office/powerpoint/2010/main" val="1914334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615D2-E4C9-6221-996B-F84346B54D8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7B3E33C-7F80-6FB2-0DBB-7CD9F1FAA0F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3CBBE90-A4B4-7E0F-E28C-5E16BA3F7E26}"/>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Västra Götalandsregionen finns till för dig som bor i Västra Götaland idag. </a:t>
            </a:r>
          </a:p>
          <a:p>
            <a:r>
              <a:rPr lang="sv-SE" sz="1200" kern="1200" dirty="0">
                <a:solidFill>
                  <a:schemeClr val="tx1"/>
                </a:solidFill>
                <a:effectLst/>
                <a:latin typeface="+mn-lt"/>
                <a:ea typeface="+mn-ea"/>
                <a:cs typeface="+mn-cs"/>
              </a:rPr>
              <a:t>Med våra 56 000 medarbetare är vi en av Sveriges största offentliga arbetsgivare. Vårt uppdrag är att bidra till ett livskraftigt Västra Götaland och att de 1,8 miljoner människor som bor här ska må bra. </a:t>
            </a:r>
          </a:p>
          <a:p>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effectLst/>
                <a:latin typeface="Segoe UI" panose="020B0502040204020203" pitchFamily="34" charset="0"/>
              </a:rPr>
              <a:t>Fakta och ekonomiska siffror i presentationen är från bokslut och </a:t>
            </a:r>
            <a:r>
              <a:rPr lang="sv-SE" sz="1200">
                <a:effectLst/>
                <a:latin typeface="Segoe UI" panose="020B0502040204020203" pitchFamily="34" charset="0"/>
              </a:rPr>
              <a:t>årsredovisning 2025. </a:t>
            </a:r>
            <a:br>
              <a:rPr lang="sv-SE" sz="1200" dirty="0">
                <a:effectLst/>
                <a:latin typeface="Segoe UI" panose="020B0502040204020203" pitchFamily="34" charset="0"/>
              </a:rPr>
            </a:br>
            <a:r>
              <a:rPr lang="sv-SE" sz="1200" dirty="0">
                <a:effectLst/>
                <a:latin typeface="Segoe UI" panose="020B0502040204020203" pitchFamily="34" charset="0"/>
              </a:rPr>
              <a:t>(Budget på sida 29 är beslutad budget för 2027)</a:t>
            </a:r>
            <a:endParaRPr lang="sv-SE" sz="1200" dirty="0">
              <a:effectLst/>
              <a:latin typeface="Arial" panose="020B0604020202020204" pitchFamily="34" charset="0"/>
            </a:endParaRPr>
          </a:p>
        </p:txBody>
      </p:sp>
      <p:sp>
        <p:nvSpPr>
          <p:cNvPr id="4" name="Platshållare för bildnummer 3">
            <a:extLst>
              <a:ext uri="{FF2B5EF4-FFF2-40B4-BE49-F238E27FC236}">
                <a16:creationId xmlns:a16="http://schemas.microsoft.com/office/drawing/2014/main" id="{9E24134E-0D9B-DCAE-8068-8D5B2D1F02DC}"/>
              </a:ext>
            </a:extLst>
          </p:cNvPr>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8781392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017CE-4B8F-5C5C-1F9F-B7C76827F557}"/>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044E9DE-E16C-E26C-9F8E-94B1DE52BE6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127186AA-0EC7-EE4A-0EE7-15D4E442ACDF}"/>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Men inget av det här hade varit möjligt utan våra medarbetare – utan dem kan vi inte göra invånarnas vilja till verklighet. Så vi har satt ett högt mål. Vi ska bli Sveriges bästa offentliga arbetsgivare. Vi är en av de största, men nu ska vi bli den bästa.</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Det behöver vi vara för att kunna rekrytera, behålla och utveckla medarbetare med rätt kompetens och klara uppdraget gentemot invånare och patienter.</a:t>
            </a:r>
          </a:p>
          <a:p>
            <a:endParaRPr lang="sv-SE" dirty="0"/>
          </a:p>
        </p:txBody>
      </p:sp>
      <p:sp>
        <p:nvSpPr>
          <p:cNvPr id="4" name="Platshållare för bildnummer 3">
            <a:extLst>
              <a:ext uri="{FF2B5EF4-FFF2-40B4-BE49-F238E27FC236}">
                <a16:creationId xmlns:a16="http://schemas.microsoft.com/office/drawing/2014/main" id="{CAC5A234-C535-E4A8-8F87-BEE2E3004AE6}"/>
              </a:ext>
            </a:extLst>
          </p:cNvPr>
          <p:cNvSpPr>
            <a:spLocks noGrp="1"/>
          </p:cNvSpPr>
          <p:nvPr>
            <p:ph type="sldNum" sz="quarter" idx="5"/>
          </p:nvPr>
        </p:nvSpPr>
        <p:spPr/>
        <p:txBody>
          <a:bodyPr/>
          <a:lstStyle/>
          <a:p>
            <a:fld id="{055BFA82-BD73-4185-B828-63168F0B5499}" type="slidenum">
              <a:rPr lang="sv-SE" smtClean="0"/>
              <a:t>31</a:t>
            </a:fld>
            <a:endParaRPr lang="sv-SE"/>
          </a:p>
        </p:txBody>
      </p:sp>
    </p:spTree>
    <p:extLst>
      <p:ext uri="{BB962C8B-B14F-4D97-AF65-F5344CB8AC3E}">
        <p14:creationId xmlns:p14="http://schemas.microsoft.com/office/powerpoint/2010/main" val="17470528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Hos oss jobbar ungefär 56 000 personer med fler än 200 yrken. Alla gör de på något sätt skillnad för människor i sin närhet.</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För att bli Sveriges bästa offentliga arbetsgivare måste vi såklart arbeta aktivt med att ständigt göra det ännu bättre för våra medarbetare.</a:t>
            </a:r>
            <a:r>
              <a:rPr lang="sv-SE" dirty="0">
                <a:effectLst/>
              </a:rPr>
              <a:t> </a:t>
            </a:r>
          </a:p>
          <a:p>
            <a:endParaRPr lang="sv-SE" dirty="0">
              <a:effectLst/>
            </a:endParaRPr>
          </a:p>
          <a:p>
            <a:r>
              <a:rPr lang="sv-SE" sz="1200" b="0" i="0" kern="1200" dirty="0">
                <a:solidFill>
                  <a:schemeClr val="tx1"/>
                </a:solidFill>
                <a:effectLst/>
                <a:latin typeface="+mn-lt"/>
                <a:ea typeface="+mn-ea"/>
                <a:cs typeface="+mn-cs"/>
              </a:rPr>
              <a:t>I arbetet med att bli en bättre arbetsgivare har medarbetare och chefer lyft ett antal områden vi vill förbättra. Det handlar om allt från arbetsmiljön, att fritiden fredas, att medarbetarna i högre grad upplever att de får rätt ersättning utifrån insats och att arbetstiden används på bästa sätt.</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Allt går inte att genomföra med en gång, men på sikt kommer vi att kunna förändra.</a:t>
            </a:r>
            <a:endParaRPr lang="sv-SE" dirty="0">
              <a:effectLst/>
            </a:endParaRPr>
          </a:p>
          <a:p>
            <a:endParaRPr lang="sv-SE" dirty="0">
              <a:effectLst/>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32</a:t>
            </a:fld>
            <a:endParaRPr lang="sv-SE"/>
          </a:p>
        </p:txBody>
      </p:sp>
    </p:spTree>
    <p:extLst>
      <p:ext uri="{BB962C8B-B14F-4D97-AF65-F5344CB8AC3E}">
        <p14:creationId xmlns:p14="http://schemas.microsoft.com/office/powerpoint/2010/main" val="37527056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Sammanfattningsvis går det att säga att vi är nära dig genom livet, långt framme i utvecklingen, med grund i hur du röstar.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33</a:t>
            </a:fld>
            <a:endParaRPr lang="sv-SE"/>
          </a:p>
        </p:txBody>
      </p:sp>
    </p:spTree>
    <p:extLst>
      <p:ext uri="{BB962C8B-B14F-4D97-AF65-F5344CB8AC3E}">
        <p14:creationId xmlns:p14="http://schemas.microsoft.com/office/powerpoint/2010/main" val="102878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9F6A18-B917-1D8B-A4F3-B0E3F1F7938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212B283-9C8F-E92E-E2DE-CE258DC71400}"/>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282BCE94-771F-62CD-2B22-F16E92FA089F}"/>
              </a:ext>
            </a:extLst>
          </p:cNvPr>
          <p:cNvSpPr>
            <a:spLocks noGrp="1"/>
          </p:cNvSpPr>
          <p:nvPr>
            <p:ph type="body" idx="1"/>
          </p:nvPr>
        </p:nvSpPr>
        <p:spPr/>
        <p:txBody>
          <a:bodyPr/>
          <a:lstStyle/>
          <a:p>
            <a:r>
              <a:rPr lang="sv-SE">
                <a:solidFill>
                  <a:srgbClr val="3F3F3F"/>
                </a:solidFill>
                <a:effectLst/>
                <a:latin typeface="Helvetica" pitchFamily="2" charset="0"/>
              </a:rPr>
              <a:t>Klicka igång presentationsfilm i presentationsläge (2.08 min)</a:t>
            </a:r>
          </a:p>
          <a:p>
            <a:r>
              <a:rPr lang="sv-SE">
                <a:solidFill>
                  <a:srgbClr val="3F3F3F"/>
                </a:solidFill>
                <a:effectLst/>
                <a:latin typeface="Helvetica" pitchFamily="2" charset="0"/>
              </a:rPr>
              <a:t>Filmen öppnas i webbläsare.</a:t>
            </a:r>
          </a:p>
          <a:p>
            <a:endParaRPr lang="sv-SE"/>
          </a:p>
          <a:p>
            <a:endParaRPr lang="sv-SE"/>
          </a:p>
          <a:p>
            <a:r>
              <a:rPr lang="sv-SE"/>
              <a:t>Länk: </a:t>
            </a:r>
            <a:r>
              <a:rPr lang="sv-SE" err="1"/>
              <a:t>https</a:t>
            </a:r>
            <a:r>
              <a:rPr lang="sv-SE"/>
              <a:t>://</a:t>
            </a:r>
            <a:r>
              <a:rPr lang="sv-SE" err="1"/>
              <a:t>player.vgregion.se</a:t>
            </a:r>
            <a:r>
              <a:rPr lang="sv-SE"/>
              <a:t>/s/jnvaBiSU2HMA6tW6C97cwV/74FKdommi98dZtRFyESVdN</a:t>
            </a:r>
          </a:p>
        </p:txBody>
      </p:sp>
      <p:sp>
        <p:nvSpPr>
          <p:cNvPr id="4" name="Platshållare för bildnummer 3">
            <a:extLst>
              <a:ext uri="{FF2B5EF4-FFF2-40B4-BE49-F238E27FC236}">
                <a16:creationId xmlns:a16="http://schemas.microsoft.com/office/drawing/2014/main" id="{83905FD6-D0B4-6AFC-F084-F665E9FAD84F}"/>
              </a:ext>
            </a:extLst>
          </p:cNvPr>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134282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i="1" kern="1200">
                <a:solidFill>
                  <a:schemeClr val="tx1"/>
                </a:solidFill>
                <a:effectLst/>
                <a:latin typeface="+mn-lt"/>
                <a:ea typeface="+mn-ea"/>
                <a:cs typeface="+mn-cs"/>
              </a:rPr>
              <a:t>Låt bilden vara i bakgrunden när du presenterar dig.</a:t>
            </a:r>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Vi finns nära i ditt liv. Och vi har ett stort ansvar. När du behöver vård ska du få den bästa. När du ska någonstans kan du välja hållbara sätt att resa. När du vill ta del av kultur ska den finnas nära dig. När du utbildar dig ska du kunna göra det på dina villkor, inom ditt intresse. Och när du lever i Västra Götaland ska hållbar utveckling vara en självklarhet.</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917728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I det nära jobbar vi för att du ska ha tillgång till hälso- och sjukvård.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På vardagar kan du gå till våra vårdcentraler</a:t>
            </a:r>
          </a:p>
          <a:p>
            <a:r>
              <a:rPr lang="sv-SE" sz="1200" kern="1200" dirty="0">
                <a:solidFill>
                  <a:schemeClr val="tx1"/>
                </a:solidFill>
                <a:effectLst/>
                <a:latin typeface="+mn-lt"/>
                <a:ea typeface="+mn-ea"/>
                <a:cs typeface="+mn-cs"/>
              </a:rPr>
              <a:t>På helger och kvällar kan du få vård på våra jourcentraler</a:t>
            </a:r>
          </a:p>
          <a:p>
            <a:r>
              <a:rPr lang="sv-SE" sz="1200" kern="1200" dirty="0">
                <a:solidFill>
                  <a:schemeClr val="tx1"/>
                </a:solidFill>
                <a:effectLst/>
                <a:latin typeface="+mn-lt"/>
                <a:ea typeface="+mn-ea"/>
                <a:cs typeface="+mn-cs"/>
              </a:rPr>
              <a:t>Vi har också sjukhus när du har större vårdbehov.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Du kan få en bra start i livet med hjälp av våra barnavårdscentraler</a:t>
            </a:r>
          </a:p>
          <a:p>
            <a:r>
              <a:rPr lang="sv-SE" sz="1200" kern="1200" dirty="0">
                <a:solidFill>
                  <a:schemeClr val="tx1"/>
                </a:solidFill>
                <a:effectLst/>
                <a:latin typeface="+mn-lt"/>
                <a:ea typeface="+mn-ea"/>
                <a:cs typeface="+mn-cs"/>
              </a:rPr>
              <a:t>Du får hjälp att hålla dina tänder och din mun frisk hos vår folktandvård </a:t>
            </a:r>
          </a:p>
          <a:p>
            <a:r>
              <a:rPr lang="sv-SE" sz="1200" kern="1200" dirty="0">
                <a:solidFill>
                  <a:schemeClr val="tx1"/>
                </a:solidFill>
                <a:effectLst/>
                <a:latin typeface="+mn-lt"/>
                <a:ea typeface="+mn-ea"/>
                <a:cs typeface="+mn-cs"/>
              </a:rPr>
              <a:t>och du kan ta dig tillbaka till vardagen med hjälp av </a:t>
            </a:r>
            <a:r>
              <a:rPr lang="sv-SE" sz="1200" kern="1200" dirty="0" err="1">
                <a:solidFill>
                  <a:schemeClr val="tx1"/>
                </a:solidFill>
                <a:effectLst/>
                <a:latin typeface="+mn-lt"/>
                <a:ea typeface="+mn-ea"/>
                <a:cs typeface="+mn-cs"/>
              </a:rPr>
              <a:t>fysio</a:t>
            </a:r>
            <a:r>
              <a:rPr lang="sv-SE" sz="1200" kern="1200" dirty="0">
                <a:solidFill>
                  <a:schemeClr val="tx1"/>
                </a:solidFill>
                <a:effectLst/>
                <a:latin typeface="+mn-lt"/>
                <a:ea typeface="+mn-ea"/>
                <a:cs typeface="+mn-cs"/>
              </a:rPr>
              <a:t>- och arbetsterapeuterna på våra rehabiliteringsmottagningar.</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811022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fontAlgn="t">
              <a:buFont typeface="Arial" panose="020B0604020202020204" pitchFamily="34" charset="0"/>
              <a:buNone/>
            </a:pPr>
            <a:r>
              <a:rPr lang="sv-SE" sz="1200" b="0" i="0" kern="1200" dirty="0">
                <a:solidFill>
                  <a:schemeClr val="tx1"/>
                </a:solidFill>
                <a:effectLst/>
                <a:latin typeface="+mn-lt"/>
                <a:ea typeface="+mn-ea"/>
                <a:cs typeface="+mn-cs"/>
              </a:rPr>
              <a:t>Målet är att du ska få en vård som är nära, sammanhållen och anpassad efter dina behov – och där vårdens gemensamma resurser används på bästa sätt. Det ska vara lätt att komma i kontakt med vården och den ska hänga ihop, även om du möter flera olika delar. Den vanligaste, och ofta förekommande vården, ska kunna ges nära dig, via vårdcentralen, hemma eller digitalt.</a:t>
            </a:r>
          </a:p>
          <a:p>
            <a:pPr marL="0" indent="0" fontAlgn="t">
              <a:buFont typeface="Arial" panose="020B0604020202020204" pitchFamily="34" charset="0"/>
              <a:buNone/>
            </a:pPr>
            <a:endParaRPr lang="sv-SE" sz="1200" b="0" i="0" kern="1200" dirty="0">
              <a:solidFill>
                <a:schemeClr val="tx1"/>
              </a:solidFill>
              <a:effectLst/>
              <a:latin typeface="+mn-lt"/>
              <a:ea typeface="+mn-ea"/>
              <a:cs typeface="+mn-cs"/>
            </a:endParaRPr>
          </a:p>
          <a:p>
            <a:pPr marL="0" indent="0" fontAlgn="t">
              <a:buFont typeface="Arial" panose="020B0604020202020204" pitchFamily="34" charset="0"/>
              <a:buNone/>
            </a:pPr>
            <a:r>
              <a:rPr lang="sv-SE" sz="1200" b="0" i="0" kern="1200" dirty="0">
                <a:solidFill>
                  <a:schemeClr val="tx1"/>
                </a:solidFill>
                <a:effectLst/>
                <a:latin typeface="+mn-lt"/>
                <a:ea typeface="+mn-ea"/>
                <a:cs typeface="+mn-cs"/>
              </a:rPr>
              <a:t>Vården prioriterar det som gör störst skillnad för dem som behöver vård mest. Det handlar om att resurser används där de verkligen gör nytta och att insatser anpassas efter olika behov.</a:t>
            </a:r>
          </a:p>
          <a:p>
            <a:pPr marL="0" indent="0" fontAlgn="t">
              <a:buFont typeface="Arial" panose="020B0604020202020204" pitchFamily="34" charset="0"/>
              <a:buNone/>
            </a:pPr>
            <a:endParaRPr lang="sv-SE" sz="1200" b="0" i="0" kern="1200" dirty="0">
              <a:solidFill>
                <a:schemeClr val="tx1"/>
              </a:solidFill>
              <a:effectLst/>
              <a:latin typeface="+mn-lt"/>
              <a:ea typeface="+mn-ea"/>
              <a:cs typeface="+mn-cs"/>
            </a:endParaRPr>
          </a:p>
          <a:p>
            <a:pPr marL="0" indent="0" fontAlgn="t">
              <a:buFont typeface="Arial" panose="020B0604020202020204" pitchFamily="34" charset="0"/>
              <a:buNone/>
            </a:pPr>
            <a:r>
              <a:rPr lang="sv-SE" sz="1200" b="0" i="0" kern="1200" dirty="0">
                <a:solidFill>
                  <a:schemeClr val="tx1"/>
                </a:solidFill>
                <a:effectLst/>
                <a:latin typeface="+mn-lt"/>
                <a:ea typeface="+mn-ea"/>
                <a:cs typeface="+mn-cs"/>
              </a:rPr>
              <a:t>Barn och unga ska få hjälp tidigt, innan problemen växer. Vården tar särskild hänsyn till barns behov och arbetar för att insatser ska vara samordnade – med barnet i fokus.</a:t>
            </a:r>
          </a:p>
          <a:p>
            <a:pPr marL="0" indent="0" fontAlgn="t">
              <a:buFont typeface="Arial" panose="020B0604020202020204" pitchFamily="34" charset="0"/>
              <a:buNone/>
            </a:pPr>
            <a:endParaRPr lang="sv-SE" sz="1200" b="0" i="0" kern="1200" dirty="0">
              <a:solidFill>
                <a:schemeClr val="tx1"/>
              </a:solidFill>
              <a:effectLst/>
              <a:latin typeface="+mn-lt"/>
              <a:ea typeface="+mn-ea"/>
              <a:cs typeface="+mn-cs"/>
            </a:endParaRPr>
          </a:p>
          <a:p>
            <a:pPr marL="0" indent="0" fontAlgn="t">
              <a:buFont typeface="Arial" panose="020B0604020202020204" pitchFamily="34" charset="0"/>
              <a:buNone/>
            </a:pPr>
            <a:r>
              <a:rPr lang="sv-SE" sz="1200" b="0" i="0" kern="1200" dirty="0">
                <a:solidFill>
                  <a:schemeClr val="tx1"/>
                </a:solidFill>
                <a:effectLst/>
                <a:latin typeface="+mn-lt"/>
                <a:ea typeface="+mn-ea"/>
                <a:cs typeface="+mn-cs"/>
              </a:rPr>
              <a:t>Du ska kunna möta vården digitalt när det fungerar och är säkert, till exempel genom digitala besök, chatt eller uppföljning hemifrån. Samtidigt ska fysiska besök alltid finnas när de behövs.</a:t>
            </a:r>
          </a:p>
          <a:p>
            <a:pPr marL="0" indent="0" fontAlgn="t">
              <a:buFont typeface="Arial" panose="020B0604020202020204" pitchFamily="34" charset="0"/>
              <a:buNone/>
            </a:pPr>
            <a:endParaRPr lang="sv-SE" sz="1200" b="0" i="0" kern="1200" dirty="0">
              <a:solidFill>
                <a:schemeClr val="tx1"/>
              </a:solidFill>
              <a:effectLst/>
              <a:latin typeface="+mn-lt"/>
              <a:ea typeface="+mn-ea"/>
              <a:cs typeface="+mn-cs"/>
            </a:endParaRPr>
          </a:p>
          <a:p>
            <a:pPr marL="0" indent="0" fontAlgn="t">
              <a:buFont typeface="Arial" panose="020B0604020202020204" pitchFamily="34" charset="0"/>
              <a:buNone/>
            </a:pPr>
            <a:r>
              <a:rPr lang="sv-SE" sz="1200" b="0" i="0" kern="1200" dirty="0">
                <a:solidFill>
                  <a:schemeClr val="tx1"/>
                </a:solidFill>
                <a:effectLst/>
                <a:latin typeface="+mn-lt"/>
                <a:ea typeface="+mn-ea"/>
                <a:cs typeface="+mn-cs"/>
              </a:rPr>
              <a:t>När vården delar relevant information på ett säkert sätt minskar risken att du behöver berätta samma sak flera gånger. Det skapar trygghet och ger bättre kontinuitet, även när olika vårdgivare är involverade. Det är den långsiktiga ambitionen när VGR bygger upp en ny vårdinformationsmiljö med den gemensamma vårdinformationen som nav.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53296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B5DDA-4918-D57B-45A5-3DDB83CE00C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4C9D776-D4C7-0C20-99D9-DDE35F1B6FD1}"/>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8BE46AD9-58EB-8AC5-0F72-290CF79BFA10}"/>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För att Västra Götaland ska vara livskraftigt behöver kollektivtrafiken fungera</a:t>
            </a:r>
            <a:r>
              <a:rPr lang="sv-SE" dirty="0">
                <a:effectLst/>
              </a:rPr>
              <a:t>.</a:t>
            </a:r>
          </a:p>
          <a:p>
            <a:r>
              <a:rPr lang="sv-SE" sz="1200" kern="1200" dirty="0">
                <a:solidFill>
                  <a:schemeClr val="tx1"/>
                </a:solidFill>
                <a:effectLst/>
                <a:latin typeface="+mn-lt"/>
                <a:ea typeface="+mn-ea"/>
                <a:cs typeface="+mn-cs"/>
              </a:rPr>
              <a:t>Vårt operativa arbete inom kollektivtrafik drivs främst av vårt bolag Västtrafik.</a:t>
            </a:r>
          </a:p>
        </p:txBody>
      </p:sp>
      <p:sp>
        <p:nvSpPr>
          <p:cNvPr id="4" name="Platshållare för bildnummer 3">
            <a:extLst>
              <a:ext uri="{FF2B5EF4-FFF2-40B4-BE49-F238E27FC236}">
                <a16:creationId xmlns:a16="http://schemas.microsoft.com/office/drawing/2014/main" id="{122398C2-0B41-5B12-AD2D-2AB750D8C772}"/>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62350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D9E8DB-DE06-159E-8FF7-2A45F9B4154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4D75E45-9C0E-E7BD-FBA7-F0D76C5FFF9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0FA0365-1131-BCCB-E6D7-0376DE83CD3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Genom Västtrafik ser vi till att du kan pendla till jobb eller skola, åka på utflykter eller hälsa på kompisar. Att du kan ta dig från A till B med ett passande trafikslag.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Vi har bussar, spårvagnar, färjor och tåg.</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Och Närtrafik, om du bor på landsbygden</a:t>
            </a:r>
          </a:p>
          <a:p>
            <a:endParaRPr lang="sv-SE" sz="1200" kern="1200">
              <a:solidFill>
                <a:schemeClr val="tx1"/>
              </a:solidFill>
              <a:effectLst/>
              <a:latin typeface="+mn-lt"/>
              <a:ea typeface="+mn-ea"/>
              <a:cs typeface="+mn-cs"/>
            </a:endParaRPr>
          </a:p>
          <a:p>
            <a:r>
              <a:rPr lang="sv-SE"/>
              <a:t>En fullsatt stadsbuss motsvarar en bilkö på 300 meter, en spårvagn en  bilkö på 700 meter och ett pendeltåg motsvarar en bilkö på tre kilometer. Så när vi jobbar mer med kollektivtrafik blir det mindre trafik i staden. </a:t>
            </a:r>
            <a:endParaRPr lang="sv-SE" sz="1200" kern="1200">
              <a:solidFill>
                <a:schemeClr val="tx1"/>
              </a:solidFill>
              <a:effectLst/>
              <a:latin typeface="+mn-lt"/>
              <a:ea typeface="+mn-ea"/>
              <a:cs typeface="+mn-cs"/>
            </a:endParaRPr>
          </a:p>
          <a:p>
            <a:endParaRPr lang="sv-SE"/>
          </a:p>
        </p:txBody>
      </p:sp>
      <p:sp>
        <p:nvSpPr>
          <p:cNvPr id="4" name="Platshållare för bildnummer 3">
            <a:extLst>
              <a:ext uri="{FF2B5EF4-FFF2-40B4-BE49-F238E27FC236}">
                <a16:creationId xmlns:a16="http://schemas.microsoft.com/office/drawing/2014/main" id="{CF777E77-6727-34AE-3AE1-01963E12716E}"/>
              </a:ext>
            </a:extLst>
          </p:cNvPr>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2876098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600" b="0">
                <a:solidFill>
                  <a:schemeClr val="bg1"/>
                </a:solidFill>
              </a:defRPr>
            </a:lvl1pPr>
          </a:lstStyle>
          <a:p>
            <a:r>
              <a:rPr lang="sv-SE"/>
              <a:t>Klicka för att lägga till rubrik</a:t>
            </a:r>
          </a:p>
        </p:txBody>
      </p:sp>
      <p:pic>
        <p:nvPicPr>
          <p:cNvPr id="3" name="Bild 2" descr="Logo: Västra Götalandsregionen">
            <a:extLst>
              <a:ext uri="{FF2B5EF4-FFF2-40B4-BE49-F238E27FC236}">
                <a16:creationId xmlns:a16="http://schemas.microsoft.com/office/drawing/2014/main" id="{0E66F996-7ACB-6AA4-2FAF-3974D3E552B3}"/>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7612" y="5095938"/>
            <a:ext cx="2631320" cy="468948"/>
          </a:xfrm>
          <a:prstGeom prst="rect">
            <a:avLst/>
          </a:prstGeom>
        </p:spPr>
      </p:pic>
    </p:spTree>
    <p:extLst>
      <p:ext uri="{BB962C8B-B14F-4D97-AF65-F5344CB8AC3E}">
        <p14:creationId xmlns:p14="http://schemas.microsoft.com/office/powerpoint/2010/main" val="3601858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422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pic>
        <p:nvPicPr>
          <p:cNvPr id="5" name="Logo">
            <a:extLst>
              <a:ext uri="{FF2B5EF4-FFF2-40B4-BE49-F238E27FC236}">
                <a16:creationId xmlns:a16="http://schemas.microsoft.com/office/drawing/2014/main" id="{96FCFA6A-6D54-841A-248F-17B9E602048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t logo/gr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Logo" descr="Logo: Västra Götalandsregionen">
            <a:extLst>
              <a:ext uri="{FF2B5EF4-FFF2-40B4-BE49-F238E27FC236}">
                <a16:creationId xmlns:a16="http://schemas.microsoft.com/office/drawing/2014/main" id="{D224B65F-0DFD-DF83-651F-898AF57D28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 2">
    <p:spTree>
      <p:nvGrpSpPr>
        <p:cNvPr id="1" name=""/>
        <p:cNvGrpSpPr/>
        <p:nvPr/>
      </p:nvGrpSpPr>
      <p:grpSpPr>
        <a:xfrm>
          <a:off x="0" y="0"/>
          <a:ext cx="0" cy="0"/>
          <a:chOff x="0" y="0"/>
          <a:chExt cx="0" cy="0"/>
        </a:xfrm>
      </p:grpSpPr>
      <p:pic>
        <p:nvPicPr>
          <p:cNvPr id="8" name="Logo" descr="Västra Götalandsregionen, logo">
            <a:extLst>
              <a:ext uri="{FF2B5EF4-FFF2-40B4-BE49-F238E27FC236}">
                <a16:creationId xmlns:a16="http://schemas.microsoft.com/office/drawing/2014/main" id="{123327B5-2960-A0C7-422C-CDBAC85F978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04399" y="6062088"/>
            <a:ext cx="2118361" cy="377529"/>
          </a:xfrm>
          <a:prstGeom prst="rect">
            <a:avLst/>
          </a:prstGeom>
        </p:spPr>
      </p:pic>
      <p:sp>
        <p:nvSpPr>
          <p:cNvPr id="7" name="Rektangel med rundat hörn 6">
            <a:extLst>
              <a:ext uri="{FF2B5EF4-FFF2-40B4-BE49-F238E27FC236}">
                <a16:creationId xmlns:a16="http://schemas.microsoft.com/office/drawing/2014/main" id="{029D5B62-89CF-EACA-BA10-229B8EFDE552}"/>
              </a:ext>
              <a:ext uri="{C183D7F6-B498-43B3-948B-1728B52AA6E4}">
                <adec:decorative xmlns:adec="http://schemas.microsoft.com/office/drawing/2017/decorative" val="1"/>
              </a:ext>
            </a:extLst>
          </p:cNvPr>
          <p:cNvSpPr/>
          <p:nvPr userDrawn="1"/>
        </p:nvSpPr>
        <p:spPr>
          <a:xfrm flipV="1">
            <a:off x="0" y="0"/>
            <a:ext cx="5580000" cy="3762677"/>
          </a:xfrm>
          <a:prstGeom prst="round1Rect">
            <a:avLst>
              <a:gd name="adj" fmla="val 254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B8DC4C62-42D4-6C5B-94AE-781884501C5E}"/>
              </a:ext>
              <a:ext uri="{C183D7F6-B498-43B3-948B-1728B52AA6E4}">
                <adec:decorative xmlns:adec="http://schemas.microsoft.com/office/drawing/2017/decorative" val="1"/>
              </a:ext>
            </a:extLst>
          </p:cNvPr>
          <p:cNvSpPr/>
          <p:nvPr userDrawn="1"/>
        </p:nvSpPr>
        <p:spPr>
          <a:xfrm>
            <a:off x="0" y="3762677"/>
            <a:ext cx="2790000" cy="1893541"/>
          </a:xfrm>
          <a:prstGeom prst="round1Rect">
            <a:avLst>
              <a:gd name="adj" fmla="val 43964"/>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med rundat hörn 3">
            <a:extLst>
              <a:ext uri="{FF2B5EF4-FFF2-40B4-BE49-F238E27FC236}">
                <a16:creationId xmlns:a16="http://schemas.microsoft.com/office/drawing/2014/main" id="{2B3F2B54-D48C-12AD-8DB4-AED71F2A1AF1}"/>
              </a:ext>
              <a:ext uri="{C183D7F6-B498-43B3-948B-1728B52AA6E4}">
                <adec:decorative xmlns:adec="http://schemas.microsoft.com/office/drawing/2017/decorative" val="1"/>
              </a:ext>
            </a:extLst>
          </p:cNvPr>
          <p:cNvSpPr/>
          <p:nvPr userDrawn="1"/>
        </p:nvSpPr>
        <p:spPr>
          <a:xfrm flipH="1" flipV="1">
            <a:off x="2788713" y="3762677"/>
            <a:ext cx="2790000" cy="1893541"/>
          </a:xfrm>
          <a:prstGeom prst="round1Rect">
            <a:avLst>
              <a:gd name="adj" fmla="val 42455"/>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532800" y="568799"/>
            <a:ext cx="4548486" cy="2654085"/>
          </a:xfrm>
        </p:spPr>
        <p:txBody>
          <a:bodyPr anchor="ctr" anchorCtr="0"/>
          <a:lstStyle>
            <a:lvl1pPr algn="l">
              <a:lnSpc>
                <a:spcPct val="110000"/>
              </a:lnSpc>
              <a:defRPr sz="3600" b="0">
                <a:solidFill>
                  <a:schemeClr val="bg1"/>
                </a:solidFill>
              </a:defRPr>
            </a:lvl1pPr>
          </a:lstStyle>
          <a:p>
            <a:r>
              <a:rPr lang="sv-SE"/>
              <a:t>Klicka för att </a:t>
            </a:r>
            <a:br>
              <a:rPr lang="sv-SE"/>
            </a:br>
            <a:r>
              <a:rPr lang="sv-SE"/>
              <a:t>lägga till </a:t>
            </a:r>
            <a:br>
              <a:rPr lang="sv-SE"/>
            </a:br>
            <a:r>
              <a:rPr lang="sv-SE"/>
              <a:t>rubrik</a:t>
            </a:r>
          </a:p>
        </p:txBody>
      </p:sp>
      <p:sp>
        <p:nvSpPr>
          <p:cNvPr id="10" name="Platshållare för bild 9">
            <a:extLst>
              <a:ext uri="{FF2B5EF4-FFF2-40B4-BE49-F238E27FC236}">
                <a16:creationId xmlns:a16="http://schemas.microsoft.com/office/drawing/2014/main" id="{456B6582-CFEC-343F-58E7-BE63910008EB}"/>
              </a:ext>
            </a:extLst>
          </p:cNvPr>
          <p:cNvSpPr>
            <a:spLocks noGrp="1"/>
          </p:cNvSpPr>
          <p:nvPr>
            <p:ph type="pic" sz="quarter" idx="10" hasCustomPrompt="1"/>
          </p:nvPr>
        </p:nvSpPr>
        <p:spPr>
          <a:xfrm>
            <a:off x="5578475" y="0"/>
            <a:ext cx="6613525" cy="5656263"/>
          </a:xfrm>
        </p:spPr>
        <p:txBody>
          <a:bodyPr lIns="144000"/>
          <a:lstStyle>
            <a:lvl1pPr marL="0" indent="0">
              <a:buFontTx/>
              <a:buNone/>
              <a:defRPr/>
            </a:lvl1pPr>
          </a:lstStyle>
          <a:p>
            <a:r>
              <a:rPr lang="sv-SE"/>
              <a:t>Klicka på ikonen för att lägga till bild</a:t>
            </a:r>
          </a:p>
        </p:txBody>
      </p:sp>
    </p:spTree>
    <p:extLst>
      <p:ext uri="{BB962C8B-B14F-4D97-AF65-F5344CB8AC3E}">
        <p14:creationId xmlns:p14="http://schemas.microsoft.com/office/powerpoint/2010/main" val="3975924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tartbild 2">
    <p:spTree>
      <p:nvGrpSpPr>
        <p:cNvPr id="1" name=""/>
        <p:cNvGrpSpPr/>
        <p:nvPr/>
      </p:nvGrpSpPr>
      <p:grpSpPr>
        <a:xfrm>
          <a:off x="0" y="0"/>
          <a:ext cx="0" cy="0"/>
          <a:chOff x="0" y="0"/>
          <a:chExt cx="0" cy="0"/>
        </a:xfrm>
      </p:grpSpPr>
      <p:pic>
        <p:nvPicPr>
          <p:cNvPr id="8" name="Logo" descr="Västra Götalandsregionen, logo">
            <a:extLst>
              <a:ext uri="{FF2B5EF4-FFF2-40B4-BE49-F238E27FC236}">
                <a16:creationId xmlns:a16="http://schemas.microsoft.com/office/drawing/2014/main" id="{123327B5-2960-A0C7-422C-CDBAC85F978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04399" y="6062088"/>
            <a:ext cx="2118361" cy="377529"/>
          </a:xfrm>
          <a:prstGeom prst="rect">
            <a:avLst/>
          </a:prstGeom>
        </p:spPr>
      </p:pic>
      <p:sp>
        <p:nvSpPr>
          <p:cNvPr id="7" name="Rektangel med rundat hörn 6">
            <a:extLst>
              <a:ext uri="{FF2B5EF4-FFF2-40B4-BE49-F238E27FC236}">
                <a16:creationId xmlns:a16="http://schemas.microsoft.com/office/drawing/2014/main" id="{029D5B62-89CF-EACA-BA10-229B8EFDE552}"/>
              </a:ext>
              <a:ext uri="{C183D7F6-B498-43B3-948B-1728B52AA6E4}">
                <adec:decorative xmlns:adec="http://schemas.microsoft.com/office/drawing/2017/decorative" val="1"/>
              </a:ext>
            </a:extLst>
          </p:cNvPr>
          <p:cNvSpPr/>
          <p:nvPr userDrawn="1"/>
        </p:nvSpPr>
        <p:spPr>
          <a:xfrm flipV="1">
            <a:off x="0" y="0"/>
            <a:ext cx="5580000" cy="3762677"/>
          </a:xfrm>
          <a:prstGeom prst="round1Rect">
            <a:avLst>
              <a:gd name="adj" fmla="val 254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B8DC4C62-42D4-6C5B-94AE-781884501C5E}"/>
              </a:ext>
              <a:ext uri="{C183D7F6-B498-43B3-948B-1728B52AA6E4}">
                <adec:decorative xmlns:adec="http://schemas.microsoft.com/office/drawing/2017/decorative" val="1"/>
              </a:ext>
            </a:extLst>
          </p:cNvPr>
          <p:cNvSpPr/>
          <p:nvPr userDrawn="1"/>
        </p:nvSpPr>
        <p:spPr>
          <a:xfrm>
            <a:off x="0" y="3762677"/>
            <a:ext cx="2790000" cy="1893541"/>
          </a:xfrm>
          <a:prstGeom prst="round1Rect">
            <a:avLst>
              <a:gd name="adj" fmla="val 4396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med rundat hörn 3">
            <a:extLst>
              <a:ext uri="{FF2B5EF4-FFF2-40B4-BE49-F238E27FC236}">
                <a16:creationId xmlns:a16="http://schemas.microsoft.com/office/drawing/2014/main" id="{2B3F2B54-D48C-12AD-8DB4-AED71F2A1AF1}"/>
              </a:ext>
              <a:ext uri="{C183D7F6-B498-43B3-948B-1728B52AA6E4}">
                <adec:decorative xmlns:adec="http://schemas.microsoft.com/office/drawing/2017/decorative" val="1"/>
              </a:ext>
            </a:extLst>
          </p:cNvPr>
          <p:cNvSpPr/>
          <p:nvPr userDrawn="1"/>
        </p:nvSpPr>
        <p:spPr>
          <a:xfrm flipH="1" flipV="1">
            <a:off x="2788713" y="3762677"/>
            <a:ext cx="2790000" cy="1893541"/>
          </a:xfrm>
          <a:prstGeom prst="round1Rect">
            <a:avLst>
              <a:gd name="adj" fmla="val 42455"/>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532800" y="568799"/>
            <a:ext cx="4548486" cy="2654085"/>
          </a:xfrm>
        </p:spPr>
        <p:txBody>
          <a:bodyPr anchor="ctr" anchorCtr="0"/>
          <a:lstStyle>
            <a:lvl1pPr algn="l">
              <a:lnSpc>
                <a:spcPct val="110000"/>
              </a:lnSpc>
              <a:defRPr sz="3600" b="0">
                <a:solidFill>
                  <a:schemeClr val="bg1"/>
                </a:solidFill>
              </a:defRPr>
            </a:lvl1pPr>
          </a:lstStyle>
          <a:p>
            <a:r>
              <a:rPr lang="sv-SE"/>
              <a:t>Klicka för att </a:t>
            </a:r>
            <a:br>
              <a:rPr lang="sv-SE"/>
            </a:br>
            <a:r>
              <a:rPr lang="sv-SE"/>
              <a:t>lägga till </a:t>
            </a:r>
            <a:br>
              <a:rPr lang="sv-SE"/>
            </a:br>
            <a:r>
              <a:rPr lang="sv-SE"/>
              <a:t>rubrik</a:t>
            </a:r>
          </a:p>
        </p:txBody>
      </p:sp>
      <p:sp>
        <p:nvSpPr>
          <p:cNvPr id="10" name="Platshållare för bild 9">
            <a:extLst>
              <a:ext uri="{FF2B5EF4-FFF2-40B4-BE49-F238E27FC236}">
                <a16:creationId xmlns:a16="http://schemas.microsoft.com/office/drawing/2014/main" id="{456B6582-CFEC-343F-58E7-BE63910008EB}"/>
              </a:ext>
            </a:extLst>
          </p:cNvPr>
          <p:cNvSpPr>
            <a:spLocks noGrp="1"/>
          </p:cNvSpPr>
          <p:nvPr>
            <p:ph type="pic" sz="quarter" idx="10" hasCustomPrompt="1"/>
          </p:nvPr>
        </p:nvSpPr>
        <p:spPr>
          <a:xfrm>
            <a:off x="5578475" y="0"/>
            <a:ext cx="6613525" cy="5656263"/>
          </a:xfrm>
        </p:spPr>
        <p:txBody>
          <a:bodyPr lIns="144000"/>
          <a:lstStyle>
            <a:lvl1pPr marL="0" indent="0">
              <a:buFontTx/>
              <a:buNone/>
              <a:defRPr/>
            </a:lvl1pPr>
          </a:lstStyle>
          <a:p>
            <a:r>
              <a:rPr lang="sv-SE"/>
              <a:t>Klicka på ikonen för att lägga till bild</a:t>
            </a:r>
          </a:p>
        </p:txBody>
      </p:sp>
    </p:spTree>
    <p:extLst>
      <p:ext uri="{BB962C8B-B14F-4D97-AF65-F5344CB8AC3E}">
        <p14:creationId xmlns:p14="http://schemas.microsoft.com/office/powerpoint/2010/main" val="1918313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och bild">
    <p:spTree>
      <p:nvGrpSpPr>
        <p:cNvPr id="1" name=""/>
        <p:cNvGrpSpPr/>
        <p:nvPr/>
      </p:nvGrpSpPr>
      <p:grpSpPr>
        <a:xfrm>
          <a:off x="0" y="0"/>
          <a:ext cx="0" cy="0"/>
          <a:chOff x="0" y="0"/>
          <a:chExt cx="0" cy="0"/>
        </a:xfrm>
      </p:grpSpPr>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144000">
            <a:noAutofit/>
          </a:bodyPr>
          <a:lstStyle>
            <a:lvl1pPr marL="0" indent="0" algn="r">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1600" y="2673041"/>
            <a:ext cx="5279351" cy="1315278"/>
          </a:xfrm>
        </p:spPr>
        <p:txBody>
          <a:bodyPr anchor="ctr" anchorCtr="0"/>
          <a:lstStyle>
            <a:lvl1pPr>
              <a:lnSpc>
                <a:spcPts val="4040"/>
              </a:lnSpc>
              <a:defRPr sz="3200" b="0">
                <a:solidFill>
                  <a:schemeClr val="bg1"/>
                </a:solidFill>
              </a:defRPr>
            </a:lvl1pPr>
          </a:lstStyle>
          <a:p>
            <a:r>
              <a:rPr lang="sv-SE"/>
              <a:t>Rubrik</a:t>
            </a:r>
          </a:p>
        </p:txBody>
      </p:sp>
    </p:spTree>
    <p:extLst>
      <p:ext uri="{BB962C8B-B14F-4D97-AF65-F5344CB8AC3E}">
        <p14:creationId xmlns:p14="http://schemas.microsoft.com/office/powerpoint/2010/main" val="392596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3" name="Rektangel: ett hörn rundat 8">
            <a:extLst>
              <a:ext uri="{FF2B5EF4-FFF2-40B4-BE49-F238E27FC236}">
                <a16:creationId xmlns:a16="http://schemas.microsoft.com/office/drawing/2014/main" id="{1D7FA1D1-7821-C5E0-BA16-FD05A2AFBEB4}"/>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10" name="Platshållare för innehåll 13">
            <a:extLst>
              <a:ext uri="{FF2B5EF4-FFF2-40B4-BE49-F238E27FC236}">
                <a16:creationId xmlns:a16="http://schemas.microsoft.com/office/drawing/2014/main" id="{B6F3B8BA-A300-25F9-0F6B-38F8703994F0}"/>
              </a:ext>
            </a:extLst>
          </p:cNvPr>
          <p:cNvSpPr>
            <a:spLocks noGrp="1"/>
          </p:cNvSpPr>
          <p:nvPr>
            <p:ph sz="quarter" idx="13"/>
          </p:nvPr>
        </p:nvSpPr>
        <p:spPr>
          <a:xfrm>
            <a:off x="1092200" y="2113722"/>
            <a:ext cx="10046304"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3548231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4" name="Rektangel med rundat hörn 3">
            <a:extLst>
              <a:ext uri="{FF2B5EF4-FFF2-40B4-BE49-F238E27FC236}">
                <a16:creationId xmlns:a16="http://schemas.microsoft.com/office/drawing/2014/main" id="{6ED81513-EABD-378B-FE60-02257EDA79D9}"/>
              </a:ext>
              <a:ext uri="{C183D7F6-B498-43B3-948B-1728B52AA6E4}">
                <adec:decorative xmlns:adec="http://schemas.microsoft.com/office/drawing/2017/decorative" val="1"/>
              </a:ext>
            </a:extLst>
          </p:cNvPr>
          <p:cNvSpPr/>
          <p:nvPr userDrawn="1"/>
        </p:nvSpPr>
        <p:spPr>
          <a:xfrm>
            <a:off x="6094800" y="1756064"/>
            <a:ext cx="5706481" cy="4699390"/>
          </a:xfrm>
          <a:prstGeom prst="round1Rect">
            <a:avLst>
              <a:gd name="adj" fmla="val 22001"/>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9" y="1756064"/>
            <a:ext cx="5706481"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113722"/>
            <a:ext cx="4104833" cy="3311526"/>
          </a:xfrm>
        </p:spPr>
        <p:txBody>
          <a:bodyPr/>
          <a:lstStyle>
            <a:lvl1pPr marL="0" indent="0">
              <a:buFontTx/>
              <a:buNone/>
              <a:defRPr/>
            </a:lvl1pPr>
          </a:lstStyle>
          <a:p>
            <a:pPr lvl="0"/>
            <a:r>
              <a:rPr lang="sv-SE"/>
              <a:t>Klicka här för att ändra format på bakgrundstexten</a:t>
            </a:r>
          </a:p>
        </p:txBody>
      </p:sp>
      <p:sp>
        <p:nvSpPr>
          <p:cNvPr id="6" name="Platshållare för innehåll 13">
            <a:extLst>
              <a:ext uri="{FF2B5EF4-FFF2-40B4-BE49-F238E27FC236}">
                <a16:creationId xmlns:a16="http://schemas.microsoft.com/office/drawing/2014/main" id="{30F52C87-8B25-EA20-8627-1C4901D17316}"/>
              </a:ext>
            </a:extLst>
          </p:cNvPr>
          <p:cNvSpPr>
            <a:spLocks noGrp="1"/>
          </p:cNvSpPr>
          <p:nvPr>
            <p:ph sz="quarter" idx="14"/>
          </p:nvPr>
        </p:nvSpPr>
        <p:spPr>
          <a:xfrm>
            <a:off x="6775369" y="2113722"/>
            <a:ext cx="4104833"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2986003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Rubrik, innehåll och 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2B40095-0DBA-A208-8B4E-7317A247E890}"/>
              </a:ext>
            </a:extLst>
          </p:cNvPr>
          <p:cNvSpPr>
            <a:spLocks noGrp="1"/>
          </p:cNvSpPr>
          <p:nvPr>
            <p:ph type="pic" sz="quarter" idx="15" hasCustomPrompt="1"/>
          </p:nvPr>
        </p:nvSpPr>
        <p:spPr>
          <a:xfrm>
            <a:off x="6797517" y="1755775"/>
            <a:ext cx="5003957" cy="4699000"/>
          </a:xfrm>
          <a:prstGeom prst="round1Rect">
            <a:avLst>
              <a:gd name="adj" fmla="val 22485"/>
            </a:avLst>
          </a:prstGeom>
          <a:solidFill>
            <a:schemeClr val="bg1">
              <a:lumMod val="95000"/>
            </a:schemeClr>
          </a:solidFill>
        </p:spPr>
        <p:txBody>
          <a:bodyPr lIns="468000" tIns="468000"/>
          <a:lstStyle>
            <a:lvl1pPr marL="0" indent="0">
              <a:buFontTx/>
              <a:buNone/>
              <a:defRPr/>
            </a:lvl1pPr>
          </a:lstStyle>
          <a:p>
            <a:r>
              <a:rPr lang="sv-SE"/>
              <a:t>Klicka på ikonen för att lägga till bild</a:t>
            </a:r>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8" y="1756064"/>
            <a:ext cx="6408000"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268000"/>
            <a:ext cx="5003800" cy="3311526"/>
          </a:xfrm>
        </p:spPr>
        <p:txBody>
          <a:bodyPr/>
          <a:lstStyle>
            <a:lvl1pPr marL="0" indent="0">
              <a:spcBef>
                <a:spcPts val="1600"/>
              </a:spcBef>
              <a:buFontTx/>
              <a:buNone/>
              <a:defRPr sz="2000"/>
            </a:lvl1pPr>
          </a:lstStyle>
          <a:p>
            <a:pPr lvl="0"/>
            <a:r>
              <a:rPr lang="sv-SE"/>
              <a:t>Klicka här för att ändra format på bakgrundstexten</a:t>
            </a:r>
          </a:p>
        </p:txBody>
      </p:sp>
    </p:spTree>
    <p:extLst>
      <p:ext uri="{BB962C8B-B14F-4D97-AF65-F5344CB8AC3E}">
        <p14:creationId xmlns:p14="http://schemas.microsoft.com/office/powerpoint/2010/main" val="1884569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sz="2800"/>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sz="2000"/>
            </a:lvl1pPr>
          </a:lstStyle>
          <a:p>
            <a:pPr lvl="0"/>
            <a:r>
              <a:rPr lang="sv-SE"/>
              <a:t>Klicka här för att ändra format på bakgrundstexten</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43030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 uri="{C183D7F6-B498-43B3-948B-1728B52AA6E4}">
                <adec:decorative xmlns:adec="http://schemas.microsoft.com/office/drawing/2017/decorative" val="1"/>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77759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1" r:id="rId1"/>
    <p:sldLayoutId id="2147483665" r:id="rId2"/>
    <p:sldLayoutId id="2147483668" r:id="rId3"/>
    <p:sldLayoutId id="2147483662" r:id="rId4"/>
    <p:sldLayoutId id="2147483661" r:id="rId5"/>
    <p:sldLayoutId id="2147483666" r:id="rId6"/>
    <p:sldLayoutId id="2147483667" r:id="rId7"/>
    <p:sldLayoutId id="2147483652" r:id="rId8"/>
    <p:sldLayoutId id="2147483664" r:id="rId9"/>
    <p:sldLayoutId id="2147483655" r:id="rId10"/>
    <p:sldLayoutId id="2147483659" r:id="rId11"/>
    <p:sldLayoutId id="2147483660" r:id="rId12"/>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vgregion.se/webbhandboken/digital-tillganglighet/dokument/"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s://larportalen.vgregion.se/enrol/index.php?id=991"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32.svg"/></Relationships>
</file>

<file path=ppt/slides/_rels/slide2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25.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player.vgregion.se/s/jnvaBiSU2HMA6tW6C97cwV/74FKdommi98dZtRFyESVdN"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idx="4294967295"/>
          </p:nvPr>
        </p:nvSpPr>
        <p:spPr>
          <a:xfrm>
            <a:off x="1101600" y="425450"/>
            <a:ext cx="8642350" cy="1047750"/>
          </a:xfrm>
        </p:spPr>
        <p:txBody>
          <a:bodyPr/>
          <a:lstStyle/>
          <a:p>
            <a:r>
              <a:rPr lang="sv-SE" sz="2800"/>
              <a:t>Instruktionssida</a:t>
            </a:r>
            <a:endParaRPr lang="en-GB" sz="2800"/>
          </a:p>
        </p:txBody>
      </p:sp>
      <p:sp>
        <p:nvSpPr>
          <p:cNvPr id="19" name="Content Placeholder 4">
            <a:extLst>
              <a:ext uri="{FF2B5EF4-FFF2-40B4-BE49-F238E27FC236}">
                <a16:creationId xmlns:a16="http://schemas.microsoft.com/office/drawing/2014/main" id="{A9E7E37C-17D2-FBCE-D648-CCCC77DE23EE}"/>
              </a:ext>
            </a:extLst>
          </p:cNvPr>
          <p:cNvSpPr>
            <a:spLocks noGrp="1"/>
          </p:cNvSpPr>
          <p:nvPr>
            <p:ph sz="quarter" idx="4294967295"/>
          </p:nvPr>
        </p:nvSpPr>
        <p:spPr>
          <a:xfrm>
            <a:off x="1101600" y="2112963"/>
            <a:ext cx="5003800" cy="3311525"/>
          </a:xfrm>
        </p:spPr>
        <p:txBody>
          <a:bodyPr/>
          <a:lstStyle/>
          <a:p>
            <a:pPr marL="0" indent="0">
              <a:buNone/>
            </a:pPr>
            <a:r>
              <a:rPr lang="sv-SE" sz="1000" err="1"/>
              <a:t>VGR:s</a:t>
            </a:r>
            <a:r>
              <a:rPr lang="sv-SE" sz="1000"/>
              <a:t> </a:t>
            </a:r>
            <a:r>
              <a:rPr lang="sv-SE" sz="1000" err="1"/>
              <a:t>grundmallar</a:t>
            </a:r>
            <a:r>
              <a:rPr lang="sv-SE" sz="1000"/>
              <a:t> hjälper dig att göra rätt. De är säkrade ur tillgänglighetsperspektiv och följer vår visuella identitet, men det är alltid du som skapar en presentation som ansvarar för både form och innehåll. </a:t>
            </a:r>
          </a:p>
          <a:p>
            <a:pPr marL="0" indent="0">
              <a:buNone/>
            </a:pPr>
            <a:r>
              <a:rPr lang="sv-SE" sz="1000"/>
              <a:t>I webbhandboken finns mer information om tillgänglighet: </a:t>
            </a:r>
            <a:r>
              <a:rPr lang="sv-SE" sz="1000">
                <a:hlinkClick r:id="rId3"/>
              </a:rPr>
              <a:t>Dokument - Webbhandbok VGR (vgregion.se)</a:t>
            </a:r>
            <a:endParaRPr lang="sv-SE" sz="1000"/>
          </a:p>
          <a:p>
            <a:pPr marL="0" indent="0">
              <a:buNone/>
            </a:pPr>
            <a:r>
              <a:rPr lang="sv-SE" sz="1000"/>
              <a:t>I </a:t>
            </a:r>
            <a:r>
              <a:rPr lang="sv-SE" sz="1000" err="1"/>
              <a:t>lärportalen</a:t>
            </a:r>
            <a:r>
              <a:rPr lang="sv-SE" sz="1000"/>
              <a:t> finns en utbildning om tillgänglighet i Powerpoint: </a:t>
            </a:r>
            <a:r>
              <a:rPr lang="sv-SE" sz="1000">
                <a:hlinkClick r:id="rId4"/>
              </a:rPr>
              <a:t>Digital tillgänglighet (vgregion.se)</a:t>
            </a:r>
            <a:r>
              <a:rPr lang="sv-SE" sz="1000"/>
              <a:t> </a:t>
            </a:r>
          </a:p>
          <a:p>
            <a:pPr marL="0" indent="0">
              <a:buNone/>
            </a:pPr>
            <a:r>
              <a:rPr lang="sv-SE" sz="1000"/>
              <a:t>Ändra inte typsnitt och använd bara de godkända färgerna. </a:t>
            </a:r>
          </a:p>
          <a:p>
            <a:pPr marL="0" indent="0">
              <a:buNone/>
            </a:pPr>
            <a:r>
              <a:rPr lang="sv-SE" sz="1000"/>
              <a:t>I VGR använder vi fyra </a:t>
            </a:r>
            <a:r>
              <a:rPr lang="sv-SE" sz="1000" err="1"/>
              <a:t>grundmallar</a:t>
            </a:r>
            <a:r>
              <a:rPr lang="sv-SE" sz="1000"/>
              <a:t>: </a:t>
            </a:r>
          </a:p>
          <a:p>
            <a:pPr>
              <a:lnSpc>
                <a:spcPct val="100000"/>
              </a:lnSpc>
            </a:pPr>
            <a:r>
              <a:rPr lang="sv-SE" sz="1000" err="1"/>
              <a:t>VGR:s</a:t>
            </a:r>
            <a:r>
              <a:rPr lang="sv-SE" sz="1000"/>
              <a:t> bas (grå), som kan användas av alla </a:t>
            </a:r>
          </a:p>
          <a:p>
            <a:pPr>
              <a:lnSpc>
                <a:spcPct val="100000"/>
              </a:lnSpc>
            </a:pPr>
            <a:r>
              <a:rPr lang="sv-SE" sz="1000"/>
              <a:t>Hälso- och sjukvård (blå)</a:t>
            </a:r>
          </a:p>
          <a:p>
            <a:pPr>
              <a:lnSpc>
                <a:spcPct val="100000"/>
              </a:lnSpc>
            </a:pPr>
            <a:r>
              <a:rPr lang="sv-SE" sz="1000"/>
              <a:t>Kultur (röd)</a:t>
            </a:r>
          </a:p>
          <a:p>
            <a:pPr>
              <a:lnSpc>
                <a:spcPct val="100000"/>
              </a:lnSpc>
            </a:pPr>
            <a:r>
              <a:rPr lang="sv-SE" sz="1000"/>
              <a:t>Utbildning (grön)</a:t>
            </a:r>
          </a:p>
          <a:p>
            <a:pPr marL="0" indent="0">
              <a:buNone/>
            </a:pPr>
            <a:r>
              <a:rPr lang="sv-SE" sz="1000"/>
              <a:t>Säkerställ att du använder rätt mall, kontakta din kommunikationsavdelning om du är osäker. </a:t>
            </a:r>
          </a:p>
          <a:p>
            <a:pPr marL="0" indent="0">
              <a:buNone/>
            </a:pPr>
            <a:r>
              <a:rPr lang="sv-SE" sz="1000"/>
              <a:t>Alla </a:t>
            </a:r>
            <a:r>
              <a:rPr lang="sv-SE" sz="1000" err="1"/>
              <a:t>grundmallar</a:t>
            </a:r>
            <a:r>
              <a:rPr lang="sv-SE" sz="1000"/>
              <a:t> finns i Office-programmen, i mediebanken och på </a:t>
            </a:r>
            <a:r>
              <a:rPr lang="sv-SE" sz="1000" err="1"/>
              <a:t>Sharepoint</a:t>
            </a:r>
            <a:r>
              <a:rPr lang="sv-SE" sz="1000"/>
              <a:t>.</a:t>
            </a:r>
          </a:p>
          <a:p>
            <a:endParaRPr lang="en-GB" sz="1000"/>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2045048"/>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a:t>Layout kallas de olika designer på sidor som du kan hitta i din mall. Du hittar dem under knappen </a:t>
            </a:r>
            <a:r>
              <a:rPr lang="sv-SE" sz="1000" b="1"/>
              <a:t>Layout</a:t>
            </a:r>
            <a:r>
              <a:rPr lang="sv-SE" sz="1000"/>
              <a:t> och </a:t>
            </a:r>
            <a:r>
              <a:rPr lang="sv-SE" sz="1000" b="1"/>
              <a:t>Ny bild </a:t>
            </a:r>
            <a:r>
              <a:rPr lang="sv-SE" sz="1000"/>
              <a:t>i menyn. </a:t>
            </a:r>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p:txBody>
      </p:sp>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765300" y="2576224"/>
            <a:ext cx="2241606" cy="2771877"/>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24165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35BAC-0584-43A0-186B-CD29B57EF16F}"/>
            </a:ext>
          </a:extLst>
        </p:cNvPr>
        <p:cNvGrpSpPr/>
        <p:nvPr/>
      </p:nvGrpSpPr>
      <p:grpSpPr>
        <a:xfrm>
          <a:off x="0" y="0"/>
          <a:ext cx="0" cy="0"/>
          <a:chOff x="0" y="0"/>
          <a:chExt cx="0" cy="0"/>
        </a:xfrm>
      </p:grpSpPr>
      <p:sp>
        <p:nvSpPr>
          <p:cNvPr id="4" name="Rubrik 3">
            <a:extLst>
              <a:ext uri="{FF2B5EF4-FFF2-40B4-BE49-F238E27FC236}">
                <a16:creationId xmlns:a16="http://schemas.microsoft.com/office/drawing/2014/main" id="{00484767-4C52-2D24-0927-6992A5E4DDDC}"/>
              </a:ext>
            </a:extLst>
          </p:cNvPr>
          <p:cNvSpPr>
            <a:spLocks noGrp="1"/>
          </p:cNvSpPr>
          <p:nvPr>
            <p:ph type="title"/>
          </p:nvPr>
        </p:nvSpPr>
        <p:spPr/>
        <p:txBody>
          <a:bodyPr/>
          <a:lstStyle/>
          <a:p>
            <a:r>
              <a:rPr lang="sv-SE"/>
              <a:t>När du ska någonstans ska du kunna åka kollektivt</a:t>
            </a:r>
          </a:p>
        </p:txBody>
      </p:sp>
      <p:pic>
        <p:nvPicPr>
          <p:cNvPr id="19" name="Bild 18">
            <a:extLst>
              <a:ext uri="{FF2B5EF4-FFF2-40B4-BE49-F238E27FC236}">
                <a16:creationId xmlns:a16="http://schemas.microsoft.com/office/drawing/2014/main" id="{CEEF964A-63DC-09A4-CA0C-D490D3F27CBD}"/>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2725576" y="1890148"/>
            <a:ext cx="965201" cy="965201"/>
          </a:xfrm>
          <a:prstGeom prst="rect">
            <a:avLst/>
          </a:prstGeom>
        </p:spPr>
      </p:pic>
      <p:sp>
        <p:nvSpPr>
          <p:cNvPr id="6" name="Platshållare för innehåll 5">
            <a:extLst>
              <a:ext uri="{FF2B5EF4-FFF2-40B4-BE49-F238E27FC236}">
                <a16:creationId xmlns:a16="http://schemas.microsoft.com/office/drawing/2014/main" id="{6B5DDF45-4C35-1C61-BDE4-29631387FA2D}"/>
              </a:ext>
            </a:extLst>
          </p:cNvPr>
          <p:cNvSpPr>
            <a:spLocks noGrp="1"/>
          </p:cNvSpPr>
          <p:nvPr>
            <p:ph sz="quarter" idx="13"/>
          </p:nvPr>
        </p:nvSpPr>
        <p:spPr>
          <a:xfrm>
            <a:off x="1092200" y="2853024"/>
            <a:ext cx="4692583" cy="489956"/>
          </a:xfrm>
        </p:spPr>
        <p:txBody>
          <a:bodyPr/>
          <a:lstStyle/>
          <a:p>
            <a:pPr marL="0" indent="0">
              <a:buNone/>
            </a:pPr>
            <a:r>
              <a:rPr lang="sv-SE" b="1"/>
              <a:t>Vid pendling och lägre resor</a:t>
            </a:r>
          </a:p>
        </p:txBody>
      </p:sp>
      <p:sp>
        <p:nvSpPr>
          <p:cNvPr id="9" name="Platshållare för innehåll 5">
            <a:extLst>
              <a:ext uri="{FF2B5EF4-FFF2-40B4-BE49-F238E27FC236}">
                <a16:creationId xmlns:a16="http://schemas.microsoft.com/office/drawing/2014/main" id="{956055A0-7A25-DAED-332B-B8992D629439}"/>
              </a:ext>
            </a:extLst>
          </p:cNvPr>
          <p:cNvSpPr txBox="1">
            <a:spLocks/>
          </p:cNvSpPr>
          <p:nvPr/>
        </p:nvSpPr>
        <p:spPr>
          <a:xfrm>
            <a:off x="1101600" y="3253902"/>
            <a:ext cx="4092643"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Tåg och bussar knyter ihop regionen</a:t>
            </a:r>
          </a:p>
        </p:txBody>
      </p:sp>
      <p:pic>
        <p:nvPicPr>
          <p:cNvPr id="20" name="Bild 19">
            <a:extLst>
              <a:ext uri="{FF2B5EF4-FFF2-40B4-BE49-F238E27FC236}">
                <a16:creationId xmlns:a16="http://schemas.microsoft.com/office/drawing/2014/main" id="{FBEEDF9E-1300-C30D-753E-879F62C54D9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7764263" y="1854124"/>
            <a:ext cx="965201" cy="965201"/>
          </a:xfrm>
          <a:prstGeom prst="rect">
            <a:avLst/>
          </a:prstGeom>
        </p:spPr>
      </p:pic>
      <p:sp>
        <p:nvSpPr>
          <p:cNvPr id="10" name="Platshållare för innehåll 5">
            <a:extLst>
              <a:ext uri="{FF2B5EF4-FFF2-40B4-BE49-F238E27FC236}">
                <a16:creationId xmlns:a16="http://schemas.microsoft.com/office/drawing/2014/main" id="{06A5CF70-456A-5F0D-59AA-D938391746F4}"/>
              </a:ext>
            </a:extLst>
          </p:cNvPr>
          <p:cNvSpPr txBox="1">
            <a:spLocks/>
          </p:cNvSpPr>
          <p:nvPr/>
        </p:nvSpPr>
        <p:spPr>
          <a:xfrm>
            <a:off x="6668911" y="2853024"/>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Kollektivtrafik på landsbygd </a:t>
            </a:r>
            <a:br>
              <a:rPr lang="sv-SE" b="1"/>
            </a:br>
            <a:r>
              <a:rPr lang="sv-SE" b="1"/>
              <a:t>och i skärgård</a:t>
            </a:r>
          </a:p>
        </p:txBody>
      </p:sp>
      <p:pic>
        <p:nvPicPr>
          <p:cNvPr id="18" name="Bild 17">
            <a:extLst>
              <a:ext uri="{FF2B5EF4-FFF2-40B4-BE49-F238E27FC236}">
                <a16:creationId xmlns:a16="http://schemas.microsoft.com/office/drawing/2014/main" id="{AEE9F8DD-0802-C102-3822-BF4D4159CEA6}"/>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725576" y="4128438"/>
            <a:ext cx="965201" cy="965201"/>
          </a:xfrm>
          <a:prstGeom prst="rect">
            <a:avLst/>
          </a:prstGeom>
        </p:spPr>
      </p:pic>
      <p:sp>
        <p:nvSpPr>
          <p:cNvPr id="12" name="Platshållare för innehåll 5">
            <a:extLst>
              <a:ext uri="{FF2B5EF4-FFF2-40B4-BE49-F238E27FC236}">
                <a16:creationId xmlns:a16="http://schemas.microsoft.com/office/drawing/2014/main" id="{4AFCC3B2-DAC9-FBD7-2CA7-880A93EB0E92}"/>
              </a:ext>
            </a:extLst>
          </p:cNvPr>
          <p:cNvSpPr txBox="1">
            <a:spLocks/>
          </p:cNvSpPr>
          <p:nvPr/>
        </p:nvSpPr>
        <p:spPr>
          <a:xfrm>
            <a:off x="1101600" y="5024370"/>
            <a:ext cx="4490678"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För att komma fram i städer</a:t>
            </a:r>
          </a:p>
        </p:txBody>
      </p:sp>
      <p:sp>
        <p:nvSpPr>
          <p:cNvPr id="13" name="Platshållare för innehåll 5">
            <a:extLst>
              <a:ext uri="{FF2B5EF4-FFF2-40B4-BE49-F238E27FC236}">
                <a16:creationId xmlns:a16="http://schemas.microsoft.com/office/drawing/2014/main" id="{9B656A31-E621-89E9-08DA-F3717DB54721}"/>
              </a:ext>
            </a:extLst>
          </p:cNvPr>
          <p:cNvSpPr txBox="1">
            <a:spLocks/>
          </p:cNvSpPr>
          <p:nvPr/>
        </p:nvSpPr>
        <p:spPr>
          <a:xfrm>
            <a:off x="1101600" y="5425248"/>
            <a:ext cx="4311648"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Spårvagnar, bussar och färjor</a:t>
            </a:r>
          </a:p>
        </p:txBody>
      </p:sp>
      <p:pic>
        <p:nvPicPr>
          <p:cNvPr id="16" name="Bildobjekt 15">
            <a:extLst>
              <a:ext uri="{FF2B5EF4-FFF2-40B4-BE49-F238E27FC236}">
                <a16:creationId xmlns:a16="http://schemas.microsoft.com/office/drawing/2014/main" id="{1B5B4BE2-86FB-E789-812F-06FFF6288495}"/>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7667057" y="3940573"/>
            <a:ext cx="1159612" cy="1159612"/>
          </a:xfrm>
          <a:prstGeom prst="rect">
            <a:avLst/>
          </a:prstGeom>
        </p:spPr>
      </p:pic>
      <p:sp>
        <p:nvSpPr>
          <p:cNvPr id="14" name="Platshållare för innehåll 5">
            <a:extLst>
              <a:ext uri="{FF2B5EF4-FFF2-40B4-BE49-F238E27FC236}">
                <a16:creationId xmlns:a16="http://schemas.microsoft.com/office/drawing/2014/main" id="{4200F6F6-53D3-65F5-418E-E23C41074394}"/>
              </a:ext>
            </a:extLst>
          </p:cNvPr>
          <p:cNvSpPr txBox="1">
            <a:spLocks/>
          </p:cNvSpPr>
          <p:nvPr/>
        </p:nvSpPr>
        <p:spPr>
          <a:xfrm>
            <a:off x="6668911" y="5024370"/>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Biljetter i mobilen</a:t>
            </a:r>
          </a:p>
        </p:txBody>
      </p:sp>
      <p:sp>
        <p:nvSpPr>
          <p:cNvPr id="15" name="Platshållare för innehåll 5">
            <a:extLst>
              <a:ext uri="{FF2B5EF4-FFF2-40B4-BE49-F238E27FC236}">
                <a16:creationId xmlns:a16="http://schemas.microsoft.com/office/drawing/2014/main" id="{270F9557-75F6-2E65-1A78-7A290ADB4C1F}"/>
              </a:ext>
            </a:extLst>
          </p:cNvPr>
          <p:cNvSpPr txBox="1">
            <a:spLocks/>
          </p:cNvSpPr>
          <p:nvPr/>
        </p:nvSpPr>
        <p:spPr>
          <a:xfrm>
            <a:off x="6668912" y="5425248"/>
            <a:ext cx="4598482"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90 000 sålda biljetter dagligen</a:t>
            </a:r>
          </a:p>
        </p:txBody>
      </p:sp>
    </p:spTree>
    <p:extLst>
      <p:ext uri="{BB962C8B-B14F-4D97-AF65-F5344CB8AC3E}">
        <p14:creationId xmlns:p14="http://schemas.microsoft.com/office/powerpoint/2010/main" val="1419595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563CA09-616D-C8C9-4BE5-607459B940A4}"/>
              </a:ext>
            </a:extLst>
          </p:cNvPr>
          <p:cNvSpPr>
            <a:spLocks noGrp="1"/>
          </p:cNvSpPr>
          <p:nvPr>
            <p:ph type="title"/>
          </p:nvPr>
        </p:nvSpPr>
        <p:spPr/>
        <p:txBody>
          <a:bodyPr anchor="b" anchorCtr="0"/>
          <a:lstStyle/>
          <a:p>
            <a:r>
              <a:rPr lang="sv-SE"/>
              <a:t>Hållbart resande för alla</a:t>
            </a:r>
            <a:br>
              <a:rPr lang="sv-SE"/>
            </a:br>
            <a:r>
              <a:rPr lang="sv-SE"/>
              <a:t>– oavsett var du bor och hur du funkar</a:t>
            </a:r>
          </a:p>
        </p:txBody>
      </p:sp>
      <p:sp>
        <p:nvSpPr>
          <p:cNvPr id="4" name="Platshållare för innehåll 3">
            <a:extLst>
              <a:ext uri="{FF2B5EF4-FFF2-40B4-BE49-F238E27FC236}">
                <a16:creationId xmlns:a16="http://schemas.microsoft.com/office/drawing/2014/main" id="{512B15F6-2BE0-7590-F5DD-B9F8A7905D2A}"/>
              </a:ext>
            </a:extLst>
          </p:cNvPr>
          <p:cNvSpPr>
            <a:spLocks noGrp="1"/>
          </p:cNvSpPr>
          <p:nvPr>
            <p:ph sz="quarter" idx="13"/>
          </p:nvPr>
        </p:nvSpPr>
        <p:spPr>
          <a:xfrm>
            <a:off x="1092199" y="2268000"/>
            <a:ext cx="5455745" cy="3311526"/>
          </a:xfrm>
        </p:spPr>
        <p:txBody>
          <a:bodyPr/>
          <a:lstStyle/>
          <a:p>
            <a:r>
              <a:rPr lang="sv-SE" dirty="0"/>
              <a:t>Knyta ihop Västra Götaland</a:t>
            </a:r>
          </a:p>
          <a:p>
            <a:r>
              <a:rPr lang="sv-SE" dirty="0"/>
              <a:t>Få fler att åka kollektivt</a:t>
            </a:r>
          </a:p>
          <a:p>
            <a:r>
              <a:rPr lang="sv-SE" dirty="0"/>
              <a:t>Tillgänglighet för alla</a:t>
            </a:r>
          </a:p>
          <a:p>
            <a:r>
              <a:rPr lang="sv-SE" dirty="0"/>
              <a:t>Bättre möjligheter att kombinera färdsätt</a:t>
            </a:r>
          </a:p>
          <a:p>
            <a:r>
              <a:rPr lang="sv-SE" dirty="0"/>
              <a:t>Mer hållbara lösningar</a:t>
            </a:r>
          </a:p>
          <a:p>
            <a:r>
              <a:rPr lang="sv-SE" dirty="0"/>
              <a:t>Elektrifierad kollektivtrafik i hela länet</a:t>
            </a:r>
          </a:p>
        </p:txBody>
      </p:sp>
      <p:pic>
        <p:nvPicPr>
          <p:cNvPr id="6" name="Platshållare för bild 5">
            <a:extLst>
              <a:ext uri="{FF2B5EF4-FFF2-40B4-BE49-F238E27FC236}">
                <a16:creationId xmlns:a16="http://schemas.microsoft.com/office/drawing/2014/main" id="{1205C8ED-D6AA-B4C4-BEA2-3A70E24F571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138167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1C451B7-2B52-1DFB-EC1E-E8B2D9A05C0B}"/>
              </a:ext>
            </a:extLst>
          </p:cNvPr>
          <p:cNvSpPr>
            <a:spLocks noGrp="1"/>
          </p:cNvSpPr>
          <p:nvPr>
            <p:ph type="title"/>
          </p:nvPr>
        </p:nvSpPr>
        <p:spPr>
          <a:xfrm>
            <a:off x="1101601" y="2673041"/>
            <a:ext cx="5171878" cy="1315278"/>
          </a:xfrm>
        </p:spPr>
        <p:txBody>
          <a:bodyPr/>
          <a:lstStyle/>
          <a:p>
            <a:r>
              <a:rPr lang="sv-SE"/>
              <a:t>När du vill uppleva kultur ska den finnas nära dig</a:t>
            </a:r>
          </a:p>
        </p:txBody>
      </p:sp>
      <p:pic>
        <p:nvPicPr>
          <p:cNvPr id="9" name="Platshållare för bild 8">
            <a:extLst>
              <a:ext uri="{FF2B5EF4-FFF2-40B4-BE49-F238E27FC236}">
                <a16:creationId xmlns:a16="http://schemas.microsoft.com/office/drawing/2014/main" id="{F96DADCA-5AE4-D514-6016-D2F1001A6207}"/>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3879" r="11355"/>
          <a:stretch>
            <a:fillRect/>
          </a:stretch>
        </p:blipFill>
        <p:spPr>
          <a:xfrm>
            <a:off x="6783113" y="383400"/>
            <a:ext cx="5004000" cy="6091200"/>
          </a:xfrm>
        </p:spPr>
      </p:pic>
    </p:spTree>
    <p:extLst>
      <p:ext uri="{BB962C8B-B14F-4D97-AF65-F5344CB8AC3E}">
        <p14:creationId xmlns:p14="http://schemas.microsoft.com/office/powerpoint/2010/main" val="3293603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D97DED-6E05-FDED-E496-A1EB01C8FDA4}"/>
              </a:ext>
            </a:extLst>
          </p:cNvPr>
          <p:cNvSpPr>
            <a:spLocks noGrp="1"/>
          </p:cNvSpPr>
          <p:nvPr>
            <p:ph type="title"/>
          </p:nvPr>
        </p:nvSpPr>
        <p:spPr/>
        <p:txBody>
          <a:bodyPr/>
          <a:lstStyle/>
          <a:p>
            <a:r>
              <a:rPr lang="sv-SE"/>
              <a:t>När du vill uppleva kultur ska den finnas nära dig</a:t>
            </a:r>
          </a:p>
        </p:txBody>
      </p:sp>
      <p:sp>
        <p:nvSpPr>
          <p:cNvPr id="6" name="Platshållare för innehåll 2">
            <a:extLst>
              <a:ext uri="{FF2B5EF4-FFF2-40B4-BE49-F238E27FC236}">
                <a16:creationId xmlns:a16="http://schemas.microsoft.com/office/drawing/2014/main" id="{EB1246A7-28CB-A4CC-14C3-85F42312ACF9}"/>
              </a:ext>
            </a:extLst>
          </p:cNvPr>
          <p:cNvSpPr txBox="1">
            <a:spLocks/>
          </p:cNvSpPr>
          <p:nvPr/>
        </p:nvSpPr>
        <p:spPr>
          <a:xfrm>
            <a:off x="1071171" y="181260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Som nyfödd</a:t>
            </a:r>
          </a:p>
        </p:txBody>
      </p:sp>
      <p:sp>
        <p:nvSpPr>
          <p:cNvPr id="15" name="textruta 14">
            <a:extLst>
              <a:ext uri="{FF2B5EF4-FFF2-40B4-BE49-F238E27FC236}">
                <a16:creationId xmlns:a16="http://schemas.microsoft.com/office/drawing/2014/main" id="{99164880-923C-DA7B-4D62-5724194149CF}"/>
              </a:ext>
            </a:extLst>
          </p:cNvPr>
          <p:cNvSpPr txBox="1"/>
          <p:nvPr/>
        </p:nvSpPr>
        <p:spPr>
          <a:xfrm>
            <a:off x="1078865" y="2287144"/>
            <a:ext cx="4577080" cy="282578"/>
          </a:xfrm>
          <a:prstGeom prst="rect">
            <a:avLst/>
          </a:prstGeom>
          <a:noFill/>
        </p:spPr>
        <p:txBody>
          <a:bodyPr wrap="square" lIns="0" tIns="0" rIns="0" bIns="0" rtlCol="0">
            <a:spAutoFit/>
          </a:bodyPr>
          <a:lstStyle/>
          <a:p>
            <a:pPr>
              <a:lnSpc>
                <a:spcPct val="130000"/>
              </a:lnSpc>
            </a:pPr>
            <a:r>
              <a:rPr lang="sv-SE" sz="1600"/>
              <a:t>Bokgåva till alla nyfödda</a:t>
            </a:r>
            <a:endParaRPr lang="sv-SE"/>
          </a:p>
        </p:txBody>
      </p:sp>
      <p:sp>
        <p:nvSpPr>
          <p:cNvPr id="3" name="Platshållare för innehåll 2">
            <a:extLst>
              <a:ext uri="{FF2B5EF4-FFF2-40B4-BE49-F238E27FC236}">
                <a16:creationId xmlns:a16="http://schemas.microsoft.com/office/drawing/2014/main" id="{CA5BC597-65A8-EFD3-8523-DB5D30E1ED34}"/>
              </a:ext>
            </a:extLst>
          </p:cNvPr>
          <p:cNvSpPr>
            <a:spLocks noGrp="1"/>
          </p:cNvSpPr>
          <p:nvPr>
            <p:ph sz="quarter" idx="13"/>
          </p:nvPr>
        </p:nvSpPr>
        <p:spPr>
          <a:xfrm>
            <a:off x="1071170" y="2944663"/>
            <a:ext cx="3892715" cy="526915"/>
          </a:xfrm>
        </p:spPr>
        <p:txBody>
          <a:bodyPr/>
          <a:lstStyle/>
          <a:p>
            <a:r>
              <a:rPr lang="sv-SE" b="1"/>
              <a:t>I skolan och på fritiden</a:t>
            </a:r>
          </a:p>
        </p:txBody>
      </p:sp>
      <p:sp>
        <p:nvSpPr>
          <p:cNvPr id="4" name="textruta 3">
            <a:extLst>
              <a:ext uri="{FF2B5EF4-FFF2-40B4-BE49-F238E27FC236}">
                <a16:creationId xmlns:a16="http://schemas.microsoft.com/office/drawing/2014/main" id="{FA695C31-31CD-DBF6-1D55-8CAB2CD6C4EF}"/>
              </a:ext>
            </a:extLst>
          </p:cNvPr>
          <p:cNvSpPr txBox="1"/>
          <p:nvPr/>
        </p:nvSpPr>
        <p:spPr>
          <a:xfrm>
            <a:off x="1087088" y="3340950"/>
            <a:ext cx="4639952" cy="2843279"/>
          </a:xfrm>
          <a:prstGeom prst="rect">
            <a:avLst/>
          </a:prstGeom>
          <a:noFill/>
        </p:spPr>
        <p:txBody>
          <a:bodyPr wrap="square" lIns="0" tIns="0" rIns="0" bIns="0" rtlCol="0">
            <a:spAutoFit/>
          </a:bodyPr>
          <a:lstStyle/>
          <a:p>
            <a:pPr>
              <a:lnSpc>
                <a:spcPct val="130000"/>
              </a:lnSpc>
            </a:pPr>
            <a:r>
              <a:rPr lang="sv-SE" sz="1600"/>
              <a:t>Regionteater väst</a:t>
            </a:r>
          </a:p>
          <a:p>
            <a:pPr>
              <a:lnSpc>
                <a:spcPct val="130000"/>
              </a:lnSpc>
            </a:pPr>
            <a:r>
              <a:rPr lang="sv-SE" sz="1600"/>
              <a:t>Kulturkatalogen Väst </a:t>
            </a:r>
          </a:p>
          <a:p>
            <a:pPr>
              <a:lnSpc>
                <a:spcPct val="130000"/>
              </a:lnSpc>
            </a:pPr>
            <a:r>
              <a:rPr lang="sv-SE" sz="1600"/>
              <a:t>Göteborgs Naturhistoriska museum</a:t>
            </a:r>
          </a:p>
          <a:p>
            <a:pPr>
              <a:lnSpc>
                <a:spcPct val="130000"/>
              </a:lnSpc>
            </a:pPr>
            <a:r>
              <a:rPr lang="sv-SE" sz="1600"/>
              <a:t>Lödöse museum</a:t>
            </a:r>
          </a:p>
          <a:p>
            <a:pPr>
              <a:lnSpc>
                <a:spcPct val="130000"/>
              </a:lnSpc>
            </a:pPr>
            <a:r>
              <a:rPr lang="sv-SE" sz="1600"/>
              <a:t>Vitlycke museum</a:t>
            </a:r>
          </a:p>
          <a:p>
            <a:pPr>
              <a:lnSpc>
                <a:spcPct val="130000"/>
              </a:lnSpc>
            </a:pPr>
            <a:r>
              <a:rPr lang="sv-SE" sz="1600"/>
              <a:t>Vänersborgs museum</a:t>
            </a:r>
          </a:p>
          <a:p>
            <a:pPr>
              <a:lnSpc>
                <a:spcPct val="130000"/>
              </a:lnSpc>
            </a:pPr>
            <a:r>
              <a:rPr lang="sv-SE" sz="1600"/>
              <a:t>Forsviksbruk</a:t>
            </a:r>
          </a:p>
          <a:p>
            <a:pPr>
              <a:lnSpc>
                <a:spcPct val="130000"/>
              </a:lnSpc>
            </a:pPr>
            <a:r>
              <a:rPr lang="sv-SE" sz="1600"/>
              <a:t>Medicinhistoriska museet </a:t>
            </a:r>
          </a:p>
          <a:p>
            <a:pPr>
              <a:lnSpc>
                <a:spcPct val="130000"/>
              </a:lnSpc>
            </a:pPr>
            <a:r>
              <a:rPr lang="sv-SE" sz="1600" err="1"/>
              <a:t>Barnensbibliotek.se</a:t>
            </a:r>
            <a:endParaRPr lang="sv-SE"/>
          </a:p>
        </p:txBody>
      </p:sp>
      <p:sp>
        <p:nvSpPr>
          <p:cNvPr id="7" name="Platshållare för innehåll 2">
            <a:extLst>
              <a:ext uri="{FF2B5EF4-FFF2-40B4-BE49-F238E27FC236}">
                <a16:creationId xmlns:a16="http://schemas.microsoft.com/office/drawing/2014/main" id="{D29DAC2B-7EDA-43A3-4ADC-A9F7996E5BC5}"/>
              </a:ext>
            </a:extLst>
          </p:cNvPr>
          <p:cNvSpPr txBox="1">
            <a:spLocks/>
          </p:cNvSpPr>
          <p:nvPr/>
        </p:nvSpPr>
        <p:spPr>
          <a:xfrm>
            <a:off x="6058800" y="1789683"/>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Som besökare/publik</a:t>
            </a:r>
          </a:p>
        </p:txBody>
      </p:sp>
      <p:sp>
        <p:nvSpPr>
          <p:cNvPr id="8" name="textruta 7">
            <a:extLst>
              <a:ext uri="{FF2B5EF4-FFF2-40B4-BE49-F238E27FC236}">
                <a16:creationId xmlns:a16="http://schemas.microsoft.com/office/drawing/2014/main" id="{C68F3E62-8408-AE89-2863-4F7AF3E9B264}"/>
              </a:ext>
            </a:extLst>
          </p:cNvPr>
          <p:cNvSpPr txBox="1"/>
          <p:nvPr/>
        </p:nvSpPr>
        <p:spPr>
          <a:xfrm>
            <a:off x="6058800" y="2214848"/>
            <a:ext cx="3219919" cy="1883016"/>
          </a:xfrm>
          <a:prstGeom prst="rect">
            <a:avLst/>
          </a:prstGeom>
          <a:noFill/>
        </p:spPr>
        <p:txBody>
          <a:bodyPr wrap="square" lIns="0" tIns="0" rIns="0" bIns="0" rtlCol="0">
            <a:spAutoFit/>
          </a:bodyPr>
          <a:lstStyle/>
          <a:p>
            <a:pPr>
              <a:lnSpc>
                <a:spcPct val="130000"/>
              </a:lnSpc>
            </a:pPr>
            <a:r>
              <a:rPr lang="sv-SE" sz="1600" err="1"/>
              <a:t>GöteborgsOperan</a:t>
            </a:r>
            <a:br>
              <a:rPr lang="sv-SE" sz="1600"/>
            </a:br>
            <a:r>
              <a:rPr lang="sv-SE" sz="1600"/>
              <a:t>Göteborgs symfoniker</a:t>
            </a:r>
            <a:br>
              <a:rPr lang="sv-SE" sz="1600"/>
            </a:br>
            <a:r>
              <a:rPr lang="sv-SE" sz="1600"/>
              <a:t>Film i Väst</a:t>
            </a:r>
          </a:p>
          <a:p>
            <a:pPr>
              <a:lnSpc>
                <a:spcPct val="130000"/>
              </a:lnSpc>
            </a:pPr>
            <a:r>
              <a:rPr lang="sv-SE" sz="1600"/>
              <a:t>Byggnadsvård på Nääs</a:t>
            </a:r>
          </a:p>
          <a:p>
            <a:pPr>
              <a:lnSpc>
                <a:spcPct val="130000"/>
              </a:lnSpc>
            </a:pPr>
            <a:r>
              <a:rPr lang="sv-SE" sz="1600" err="1"/>
              <a:t>VGR:s</a:t>
            </a:r>
            <a:r>
              <a:rPr lang="sv-SE" sz="1600"/>
              <a:t> sex museer </a:t>
            </a:r>
          </a:p>
          <a:p>
            <a:pPr>
              <a:lnSpc>
                <a:spcPct val="130000"/>
              </a:lnSpc>
            </a:pPr>
            <a:r>
              <a:rPr lang="sv-SE" sz="1600"/>
              <a:t>Botaniska trädgården</a:t>
            </a:r>
            <a:endParaRPr lang="sv-SE"/>
          </a:p>
        </p:txBody>
      </p:sp>
      <p:sp>
        <p:nvSpPr>
          <p:cNvPr id="5" name="Platshållare för innehåll 2">
            <a:extLst>
              <a:ext uri="{FF2B5EF4-FFF2-40B4-BE49-F238E27FC236}">
                <a16:creationId xmlns:a16="http://schemas.microsoft.com/office/drawing/2014/main" id="{BBD125D0-925C-877A-1A63-5B5F20C1EC7B}"/>
              </a:ext>
            </a:extLst>
          </p:cNvPr>
          <p:cNvSpPr txBox="1">
            <a:spLocks/>
          </p:cNvSpPr>
          <p:nvPr/>
        </p:nvSpPr>
        <p:spPr>
          <a:xfrm>
            <a:off x="6058800" y="4471592"/>
            <a:ext cx="5361616"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För ett levande kulturliv</a:t>
            </a:r>
          </a:p>
        </p:txBody>
      </p:sp>
      <p:sp>
        <p:nvSpPr>
          <p:cNvPr id="11" name="textruta 10">
            <a:extLst>
              <a:ext uri="{FF2B5EF4-FFF2-40B4-BE49-F238E27FC236}">
                <a16:creationId xmlns:a16="http://schemas.microsoft.com/office/drawing/2014/main" id="{8D2AFC9C-41AD-0BCE-7DF3-9F6BEDFDCB30}"/>
              </a:ext>
            </a:extLst>
          </p:cNvPr>
          <p:cNvSpPr txBox="1"/>
          <p:nvPr/>
        </p:nvSpPr>
        <p:spPr>
          <a:xfrm>
            <a:off x="6058800" y="4909472"/>
            <a:ext cx="3811839" cy="922753"/>
          </a:xfrm>
          <a:prstGeom prst="rect">
            <a:avLst/>
          </a:prstGeom>
          <a:noFill/>
        </p:spPr>
        <p:txBody>
          <a:bodyPr wrap="square" lIns="0" tIns="0" rIns="0" bIns="0" rtlCol="0">
            <a:spAutoFit/>
          </a:bodyPr>
          <a:lstStyle/>
          <a:p>
            <a:pPr>
              <a:lnSpc>
                <a:spcPct val="130000"/>
              </a:lnSpc>
            </a:pPr>
            <a:r>
              <a:rPr lang="sv-SE" sz="1600"/>
              <a:t>Stöd och stipendier till kulturaktörer</a:t>
            </a:r>
          </a:p>
          <a:p>
            <a:pPr>
              <a:lnSpc>
                <a:spcPct val="130000"/>
              </a:lnSpc>
            </a:pPr>
            <a:r>
              <a:rPr lang="sv-SE" sz="1600"/>
              <a:t>Nätverksmöten och mötesplatser</a:t>
            </a:r>
          </a:p>
          <a:p>
            <a:pPr>
              <a:lnSpc>
                <a:spcPct val="130000"/>
              </a:lnSpc>
            </a:pPr>
            <a:r>
              <a:rPr lang="sv-SE" sz="1600"/>
              <a:t>Samverkan med alla 49 kommuner</a:t>
            </a:r>
            <a:endParaRPr lang="sv-SE"/>
          </a:p>
        </p:txBody>
      </p:sp>
    </p:spTree>
    <p:extLst>
      <p:ext uri="{BB962C8B-B14F-4D97-AF65-F5344CB8AC3E}">
        <p14:creationId xmlns:p14="http://schemas.microsoft.com/office/powerpoint/2010/main" val="1739140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53E5E2E-C3F2-E7DE-9713-DBDBCC8DA290}"/>
              </a:ext>
            </a:extLst>
          </p:cNvPr>
          <p:cNvSpPr>
            <a:spLocks noGrp="1"/>
          </p:cNvSpPr>
          <p:nvPr>
            <p:ph type="title"/>
          </p:nvPr>
        </p:nvSpPr>
        <p:spPr>
          <a:xfrm>
            <a:off x="1090800" y="424800"/>
            <a:ext cx="10046304" cy="1047750"/>
          </a:xfrm>
        </p:spPr>
        <p:txBody>
          <a:bodyPr anchor="b" anchorCtr="0"/>
          <a:lstStyle/>
          <a:p>
            <a:r>
              <a:rPr lang="sv-SE"/>
              <a:t>Kultur en självklar del av vardagen – så är vi nära</a:t>
            </a:r>
          </a:p>
        </p:txBody>
      </p:sp>
      <p:sp>
        <p:nvSpPr>
          <p:cNvPr id="4" name="Platshållare för innehåll 3">
            <a:extLst>
              <a:ext uri="{FF2B5EF4-FFF2-40B4-BE49-F238E27FC236}">
                <a16:creationId xmlns:a16="http://schemas.microsoft.com/office/drawing/2014/main" id="{928A0573-DBE4-BFE5-CD52-D8238CD08F13}"/>
              </a:ext>
            </a:extLst>
          </p:cNvPr>
          <p:cNvSpPr>
            <a:spLocks noGrp="1"/>
          </p:cNvSpPr>
          <p:nvPr>
            <p:ph sz="quarter" idx="13"/>
          </p:nvPr>
        </p:nvSpPr>
        <p:spPr>
          <a:xfrm>
            <a:off x="1090800" y="2268000"/>
            <a:ext cx="5409560" cy="3335788"/>
          </a:xfrm>
        </p:spPr>
        <p:txBody>
          <a:bodyPr vert="horz" lIns="0" tIns="0" rIns="0" bIns="0" rtlCol="0" anchor="t">
            <a:noAutofit/>
          </a:bodyPr>
          <a:lstStyle/>
          <a:p>
            <a:pPr>
              <a:spcAft>
                <a:spcPts val="600"/>
              </a:spcAft>
            </a:pPr>
            <a:r>
              <a:rPr lang="sv-SE"/>
              <a:t>Genom att satsa på kultur skapar vi </a:t>
            </a:r>
            <a:br>
              <a:rPr lang="sv-SE"/>
            </a:br>
            <a:r>
              <a:rPr lang="sv-SE"/>
              <a:t>ett levande kulturliv för unga. </a:t>
            </a:r>
          </a:p>
          <a:p>
            <a:pPr>
              <a:spcAft>
                <a:spcPts val="600"/>
              </a:spcAft>
            </a:pPr>
            <a:r>
              <a:rPr lang="sv-SE"/>
              <a:t>Här får också kulturaktörer inom det ideella kulturlivet leva, verka och växa.</a:t>
            </a:r>
            <a:endParaRPr lang="sv-SE">
              <a:ea typeface="Verdana"/>
            </a:endParaRPr>
          </a:p>
          <a:p>
            <a:endParaRPr lang="sv-SE"/>
          </a:p>
        </p:txBody>
      </p:sp>
      <p:pic>
        <p:nvPicPr>
          <p:cNvPr id="7" name="Platshållare för bild 6">
            <a:extLst>
              <a:ext uri="{FF2B5EF4-FFF2-40B4-BE49-F238E27FC236}">
                <a16:creationId xmlns:a16="http://schemas.microsoft.com/office/drawing/2014/main" id="{08692BE5-AEA6-AE62-34A7-20915A5670E5}"/>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15899" b="15899"/>
          <a:stretch>
            <a:fillRect/>
          </a:stretch>
        </p:blipFill>
        <p:spPr>
          <a:prstGeom prst="round1Rect">
            <a:avLst>
              <a:gd name="adj" fmla="val 22485"/>
            </a:avLst>
          </a:prstGeom>
          <a:solidFill>
            <a:prstClr val="white">
              <a:lumMod val="95000"/>
            </a:prstClr>
          </a:solidFill>
        </p:spPr>
      </p:pic>
    </p:spTree>
    <p:extLst>
      <p:ext uri="{BB962C8B-B14F-4D97-AF65-F5344CB8AC3E}">
        <p14:creationId xmlns:p14="http://schemas.microsoft.com/office/powerpoint/2010/main" val="3357741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Autofit/>
          </a:bodyPr>
          <a:lstStyle/>
          <a:p>
            <a:pPr>
              <a:lnSpc>
                <a:spcPts val="4140"/>
              </a:lnSpc>
            </a:pPr>
            <a:r>
              <a:rPr lang="sv-SE" sz="3200"/>
              <a:t>När du utbildar dig </a:t>
            </a:r>
            <a:br>
              <a:rPr lang="sv-SE" sz="3200"/>
            </a:br>
            <a:r>
              <a:rPr lang="sv-SE" sz="3200"/>
              <a:t>ska du kunna göra det </a:t>
            </a:r>
            <a:br>
              <a:rPr lang="sv-SE" sz="3200"/>
            </a:br>
            <a:r>
              <a:rPr lang="sv-SE" sz="3200"/>
              <a:t>på dina villkor</a:t>
            </a:r>
          </a:p>
        </p:txBody>
      </p:sp>
      <p:pic>
        <p:nvPicPr>
          <p:cNvPr id="11" name="Platshållare för bild 10">
            <a:extLst>
              <a:ext uri="{FF2B5EF4-FFF2-40B4-BE49-F238E27FC236}">
                <a16:creationId xmlns:a16="http://schemas.microsoft.com/office/drawing/2014/main" id="{476000D7-851D-E0F6-AEC0-30ABD38DB4B6}"/>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470596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a:xfrm>
            <a:off x="1100666" y="425716"/>
            <a:ext cx="10661511" cy="1047750"/>
          </a:xfrm>
        </p:spPr>
        <p:txBody>
          <a:bodyPr anchor="b" anchorCtr="0"/>
          <a:lstStyle/>
          <a:p>
            <a:r>
              <a:rPr lang="sv-SE"/>
              <a:t>När du utbildar dig ska du kunna göra det på dina villkor</a:t>
            </a:r>
          </a:p>
        </p:txBody>
      </p:sp>
      <p:sp>
        <p:nvSpPr>
          <p:cNvPr id="2" name="Ellips 1">
            <a:extLst>
              <a:ext uri="{FF2B5EF4-FFF2-40B4-BE49-F238E27FC236}">
                <a16:creationId xmlns:a16="http://schemas.microsoft.com/office/drawing/2014/main" id="{90A4F737-87F2-2C53-5BD7-2FB1008AB056}"/>
              </a:ext>
              <a:ext uri="{C183D7F6-B498-43B3-948B-1728B52AA6E4}">
                <adec:decorative xmlns:adec="http://schemas.microsoft.com/office/drawing/2017/decorative" val="1"/>
              </a:ext>
            </a:extLst>
          </p:cNvPr>
          <p:cNvSpPr/>
          <p:nvPr/>
        </p:nvSpPr>
        <p:spPr>
          <a:xfrm>
            <a:off x="1100658" y="2278896"/>
            <a:ext cx="3418460" cy="3418460"/>
          </a:xfrm>
          <a:prstGeom prst="ellipse">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textruta 4">
            <a:extLst>
              <a:ext uri="{FF2B5EF4-FFF2-40B4-BE49-F238E27FC236}">
                <a16:creationId xmlns:a16="http://schemas.microsoft.com/office/drawing/2014/main" id="{226313BF-DDF0-7233-666E-4009CFFA1EBB}"/>
              </a:ext>
            </a:extLst>
          </p:cNvPr>
          <p:cNvSpPr txBox="1"/>
          <p:nvPr/>
        </p:nvSpPr>
        <p:spPr>
          <a:xfrm>
            <a:off x="2195670" y="3154524"/>
            <a:ext cx="1176604" cy="706475"/>
          </a:xfrm>
          <a:prstGeom prst="rect">
            <a:avLst/>
          </a:prstGeom>
          <a:noFill/>
        </p:spPr>
        <p:txBody>
          <a:bodyPr wrap="none" lIns="0" tIns="0" rIns="0" bIns="0" rtlCol="0">
            <a:spAutoFit/>
          </a:bodyPr>
          <a:lstStyle/>
          <a:p>
            <a:pPr algn="l">
              <a:lnSpc>
                <a:spcPct val="130000"/>
              </a:lnSpc>
            </a:pPr>
            <a:r>
              <a:rPr lang="sv-SE" sz="4000" b="1"/>
              <a:t>+80</a:t>
            </a:r>
            <a:endParaRPr lang="sv-SE" sz="4000"/>
          </a:p>
        </p:txBody>
      </p:sp>
      <p:sp>
        <p:nvSpPr>
          <p:cNvPr id="6" name="Platshållare för innehåll 5">
            <a:extLst>
              <a:ext uri="{FF2B5EF4-FFF2-40B4-BE49-F238E27FC236}">
                <a16:creationId xmlns:a16="http://schemas.microsoft.com/office/drawing/2014/main" id="{45D137DC-8413-C2DA-A3AF-10C918F0703B}"/>
              </a:ext>
            </a:extLst>
          </p:cNvPr>
          <p:cNvSpPr>
            <a:spLocks noGrp="1"/>
          </p:cNvSpPr>
          <p:nvPr>
            <p:ph sz="quarter" idx="4294967295"/>
          </p:nvPr>
        </p:nvSpPr>
        <p:spPr>
          <a:xfrm>
            <a:off x="1101230" y="3860800"/>
            <a:ext cx="3417888" cy="706438"/>
          </a:xfrm>
        </p:spPr>
        <p:txBody>
          <a:bodyPr/>
          <a:lstStyle/>
          <a:p>
            <a:pPr marL="0" indent="0" algn="ctr">
              <a:buNone/>
            </a:pPr>
            <a:r>
              <a:rPr lang="sv-SE" sz="3600"/>
              <a:t>utbildningar</a:t>
            </a:r>
          </a:p>
        </p:txBody>
      </p:sp>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5194808" y="2739464"/>
            <a:ext cx="237084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Djurskötsel</a:t>
            </a:r>
          </a:p>
        </p:txBody>
      </p:sp>
      <p:sp>
        <p:nvSpPr>
          <p:cNvPr id="11" name="Platshållare för innehåll 5">
            <a:extLst>
              <a:ext uri="{FF2B5EF4-FFF2-40B4-BE49-F238E27FC236}">
                <a16:creationId xmlns:a16="http://schemas.microsoft.com/office/drawing/2014/main" id="{632C08E8-3DF4-DFFF-7F41-EE137F459297}"/>
              </a:ext>
            </a:extLst>
          </p:cNvPr>
          <p:cNvSpPr txBox="1">
            <a:spLocks/>
          </p:cNvSpPr>
          <p:nvPr/>
        </p:nvSpPr>
        <p:spPr>
          <a:xfrm>
            <a:off x="7124287" y="2382099"/>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Fritidsledare</a:t>
            </a:r>
          </a:p>
        </p:txBody>
      </p:sp>
      <p:sp>
        <p:nvSpPr>
          <p:cNvPr id="7" name="Platshållare för innehåll 5">
            <a:extLst>
              <a:ext uri="{FF2B5EF4-FFF2-40B4-BE49-F238E27FC236}">
                <a16:creationId xmlns:a16="http://schemas.microsoft.com/office/drawing/2014/main" id="{A85294E8-A379-D4AF-6BB1-2DF4E0BE1E26}"/>
              </a:ext>
            </a:extLst>
          </p:cNvPr>
          <p:cNvSpPr txBox="1">
            <a:spLocks/>
          </p:cNvSpPr>
          <p:nvPr/>
        </p:nvSpPr>
        <p:spPr>
          <a:xfrm>
            <a:off x="8622141" y="305035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Hantverk</a:t>
            </a:r>
          </a:p>
        </p:txBody>
      </p:sp>
      <p:sp>
        <p:nvSpPr>
          <p:cNvPr id="8" name="Platshållare för innehåll 5">
            <a:extLst>
              <a:ext uri="{FF2B5EF4-FFF2-40B4-BE49-F238E27FC236}">
                <a16:creationId xmlns:a16="http://schemas.microsoft.com/office/drawing/2014/main" id="{C32BFAD5-59A3-6AFA-56DD-85282DFDCAEB}"/>
              </a:ext>
            </a:extLst>
          </p:cNvPr>
          <p:cNvSpPr txBox="1">
            <a:spLocks/>
          </p:cNvSpPr>
          <p:nvPr/>
        </p:nvSpPr>
        <p:spPr>
          <a:xfrm>
            <a:off x="10170825" y="2739464"/>
            <a:ext cx="1212283"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Radio</a:t>
            </a:r>
          </a:p>
        </p:txBody>
      </p:sp>
      <p:sp>
        <p:nvSpPr>
          <p:cNvPr id="16" name="Platshållare för innehåll 5">
            <a:extLst>
              <a:ext uri="{FF2B5EF4-FFF2-40B4-BE49-F238E27FC236}">
                <a16:creationId xmlns:a16="http://schemas.microsoft.com/office/drawing/2014/main" id="{83FE7B68-9D40-3094-477C-56587A2EF391}"/>
              </a:ext>
            </a:extLst>
          </p:cNvPr>
          <p:cNvSpPr txBox="1">
            <a:spLocks/>
          </p:cNvSpPr>
          <p:nvPr/>
        </p:nvSpPr>
        <p:spPr>
          <a:xfrm>
            <a:off x="7290791"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Allmän kurs</a:t>
            </a:r>
          </a:p>
        </p:txBody>
      </p:sp>
      <p:sp>
        <p:nvSpPr>
          <p:cNvPr id="17" name="Platshållare för innehåll 5">
            <a:extLst>
              <a:ext uri="{FF2B5EF4-FFF2-40B4-BE49-F238E27FC236}">
                <a16:creationId xmlns:a16="http://schemas.microsoft.com/office/drawing/2014/main" id="{78D23C35-B5C4-3D6D-CABA-6DDE320D22C3}"/>
              </a:ext>
            </a:extLst>
          </p:cNvPr>
          <p:cNvSpPr txBox="1">
            <a:spLocks/>
          </p:cNvSpPr>
          <p:nvPr/>
        </p:nvSpPr>
        <p:spPr>
          <a:xfrm>
            <a:off x="9766142"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Naturbruk</a:t>
            </a:r>
          </a:p>
        </p:txBody>
      </p:sp>
      <p:sp>
        <p:nvSpPr>
          <p:cNvPr id="18" name="Platshållare för innehåll 5">
            <a:extLst>
              <a:ext uri="{FF2B5EF4-FFF2-40B4-BE49-F238E27FC236}">
                <a16:creationId xmlns:a16="http://schemas.microsoft.com/office/drawing/2014/main" id="{476AB99D-CF68-DCEB-41BD-BB6625AD4CA9}"/>
              </a:ext>
            </a:extLst>
          </p:cNvPr>
          <p:cNvSpPr txBox="1">
            <a:spLocks/>
          </p:cNvSpPr>
          <p:nvPr/>
        </p:nvSpPr>
        <p:spPr>
          <a:xfrm>
            <a:off x="6238682" y="3345254"/>
            <a:ext cx="237084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Hälsa</a:t>
            </a:r>
          </a:p>
        </p:txBody>
      </p:sp>
      <p:sp>
        <p:nvSpPr>
          <p:cNvPr id="19" name="Platshållare för innehåll 5">
            <a:extLst>
              <a:ext uri="{FF2B5EF4-FFF2-40B4-BE49-F238E27FC236}">
                <a16:creationId xmlns:a16="http://schemas.microsoft.com/office/drawing/2014/main" id="{FC6A77F4-2433-62C1-A68F-B8550A08B237}"/>
              </a:ext>
            </a:extLst>
          </p:cNvPr>
          <p:cNvSpPr txBox="1">
            <a:spLocks/>
          </p:cNvSpPr>
          <p:nvPr/>
        </p:nvSpPr>
        <p:spPr>
          <a:xfrm>
            <a:off x="5116840"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Språk</a:t>
            </a:r>
          </a:p>
        </p:txBody>
      </p:sp>
      <p:sp>
        <p:nvSpPr>
          <p:cNvPr id="20" name="Platshållare för innehåll 5">
            <a:extLst>
              <a:ext uri="{FF2B5EF4-FFF2-40B4-BE49-F238E27FC236}">
                <a16:creationId xmlns:a16="http://schemas.microsoft.com/office/drawing/2014/main" id="{649F9439-49D8-9C96-05E9-05A631AE9DCF}"/>
              </a:ext>
            </a:extLst>
          </p:cNvPr>
          <p:cNvSpPr txBox="1">
            <a:spLocks/>
          </p:cNvSpPr>
          <p:nvPr/>
        </p:nvSpPr>
        <p:spPr>
          <a:xfrm>
            <a:off x="5421856" y="4523260"/>
            <a:ext cx="1718303"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Marinbiologi</a:t>
            </a:r>
          </a:p>
        </p:txBody>
      </p:sp>
      <p:sp>
        <p:nvSpPr>
          <p:cNvPr id="21" name="Platshållare för innehåll 5">
            <a:extLst>
              <a:ext uri="{FF2B5EF4-FFF2-40B4-BE49-F238E27FC236}">
                <a16:creationId xmlns:a16="http://schemas.microsoft.com/office/drawing/2014/main" id="{95C0E035-E92B-BA9A-166B-5B875106404E}"/>
              </a:ext>
            </a:extLst>
          </p:cNvPr>
          <p:cNvSpPr txBox="1">
            <a:spLocks/>
          </p:cNvSpPr>
          <p:nvPr/>
        </p:nvSpPr>
        <p:spPr>
          <a:xfrm>
            <a:off x="6972944" y="5019560"/>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Teater</a:t>
            </a:r>
          </a:p>
        </p:txBody>
      </p:sp>
      <p:sp>
        <p:nvSpPr>
          <p:cNvPr id="22" name="Platshållare för innehåll 5">
            <a:extLst>
              <a:ext uri="{FF2B5EF4-FFF2-40B4-BE49-F238E27FC236}">
                <a16:creationId xmlns:a16="http://schemas.microsoft.com/office/drawing/2014/main" id="{35A4CBEE-1B8D-A6FF-C612-C6276EABE94B}"/>
              </a:ext>
            </a:extLst>
          </p:cNvPr>
          <p:cNvSpPr txBox="1">
            <a:spLocks/>
          </p:cNvSpPr>
          <p:nvPr/>
        </p:nvSpPr>
        <p:spPr>
          <a:xfrm>
            <a:off x="4810839"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Måltidsbiträde</a:t>
            </a:r>
          </a:p>
        </p:txBody>
      </p:sp>
      <p:sp>
        <p:nvSpPr>
          <p:cNvPr id="23" name="Platshållare för innehåll 5">
            <a:extLst>
              <a:ext uri="{FF2B5EF4-FFF2-40B4-BE49-F238E27FC236}">
                <a16:creationId xmlns:a16="http://schemas.microsoft.com/office/drawing/2014/main" id="{6F219F22-07D9-E975-F50E-5C6220923425}"/>
              </a:ext>
            </a:extLst>
          </p:cNvPr>
          <p:cNvSpPr txBox="1">
            <a:spLocks/>
          </p:cNvSpPr>
          <p:nvPr/>
        </p:nvSpPr>
        <p:spPr>
          <a:xfrm>
            <a:off x="7862518"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Filmproduktion</a:t>
            </a:r>
          </a:p>
        </p:txBody>
      </p:sp>
      <p:sp>
        <p:nvSpPr>
          <p:cNvPr id="24" name="Platshållare för innehåll 5">
            <a:extLst>
              <a:ext uri="{FF2B5EF4-FFF2-40B4-BE49-F238E27FC236}">
                <a16:creationId xmlns:a16="http://schemas.microsoft.com/office/drawing/2014/main" id="{980EAC46-1B41-54CF-3D71-DEB21B473AD5}"/>
              </a:ext>
            </a:extLst>
          </p:cNvPr>
          <p:cNvSpPr txBox="1">
            <a:spLocks/>
          </p:cNvSpPr>
          <p:nvPr/>
        </p:nvSpPr>
        <p:spPr>
          <a:xfrm>
            <a:off x="8386865" y="4538299"/>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Musik</a:t>
            </a:r>
          </a:p>
        </p:txBody>
      </p:sp>
      <p:sp>
        <p:nvSpPr>
          <p:cNvPr id="25" name="Platshållare för innehåll 5">
            <a:extLst>
              <a:ext uri="{FF2B5EF4-FFF2-40B4-BE49-F238E27FC236}">
                <a16:creationId xmlns:a16="http://schemas.microsoft.com/office/drawing/2014/main" id="{105A89C9-56ED-AD99-195B-BC4C63DB83CF}"/>
              </a:ext>
            </a:extLst>
          </p:cNvPr>
          <p:cNvSpPr txBox="1">
            <a:spLocks/>
          </p:cNvSpPr>
          <p:nvPr/>
        </p:nvSpPr>
        <p:spPr>
          <a:xfrm>
            <a:off x="9528060" y="501956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Friluftsliv</a:t>
            </a:r>
          </a:p>
        </p:txBody>
      </p:sp>
    </p:spTree>
    <p:extLst>
      <p:ext uri="{BB962C8B-B14F-4D97-AF65-F5344CB8AC3E}">
        <p14:creationId xmlns:p14="http://schemas.microsoft.com/office/powerpoint/2010/main" val="1886601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0C9367-86E2-DBD9-40BC-5604CC2F666D}"/>
              </a:ext>
            </a:extLst>
          </p:cNvPr>
          <p:cNvSpPr>
            <a:spLocks noGrp="1"/>
          </p:cNvSpPr>
          <p:nvPr>
            <p:ph type="title"/>
          </p:nvPr>
        </p:nvSpPr>
        <p:spPr/>
        <p:txBody>
          <a:bodyPr anchor="b" anchorCtr="0"/>
          <a:lstStyle/>
          <a:p>
            <a:r>
              <a:rPr lang="sv-SE"/>
              <a:t>Utbildning förändrar liv</a:t>
            </a:r>
            <a:endParaRPr lang="sv-SE">
              <a:highlight>
                <a:srgbClr val="FFFF00"/>
              </a:highlight>
            </a:endParaRPr>
          </a:p>
        </p:txBody>
      </p:sp>
      <p:sp>
        <p:nvSpPr>
          <p:cNvPr id="4" name="Platshållare för innehåll 3">
            <a:extLst>
              <a:ext uri="{FF2B5EF4-FFF2-40B4-BE49-F238E27FC236}">
                <a16:creationId xmlns:a16="http://schemas.microsoft.com/office/drawing/2014/main" id="{AFED81A0-DBC6-1048-346F-B2A6644B8BAD}"/>
              </a:ext>
            </a:extLst>
          </p:cNvPr>
          <p:cNvSpPr>
            <a:spLocks noGrp="1"/>
          </p:cNvSpPr>
          <p:nvPr>
            <p:ph sz="quarter" idx="13"/>
          </p:nvPr>
        </p:nvSpPr>
        <p:spPr/>
        <p:txBody>
          <a:bodyPr/>
          <a:lstStyle/>
          <a:p>
            <a:r>
              <a:rPr lang="sv-SE"/>
              <a:t>Alla ska kunna gå ut grund- och gymnasieskolan med godkända betyg</a:t>
            </a:r>
            <a:endParaRPr lang="sv-SE">
              <a:ea typeface="Verdana"/>
            </a:endParaRPr>
          </a:p>
          <a:p>
            <a:r>
              <a:rPr lang="sv-SE"/>
              <a:t>Kompetensförsörjning</a:t>
            </a:r>
            <a:endParaRPr lang="sv-SE">
              <a:ea typeface="Verdana"/>
            </a:endParaRPr>
          </a:p>
          <a:p>
            <a:r>
              <a:rPr lang="sv-SE">
                <a:ea typeface="Verdana"/>
              </a:rPr>
              <a:t>Vi erbjuder ett livslångt lärande</a:t>
            </a:r>
            <a:endParaRPr lang="sv-SE"/>
          </a:p>
          <a:p>
            <a:r>
              <a:rPr lang="sv-SE"/>
              <a:t>Mötesplatser för forskning</a:t>
            </a:r>
          </a:p>
          <a:p>
            <a:r>
              <a:rPr lang="sv-SE"/>
              <a:t>Vi utbildar nästa generations aktörer inom svensk livsmedelsproduktion</a:t>
            </a:r>
          </a:p>
        </p:txBody>
      </p:sp>
      <p:pic>
        <p:nvPicPr>
          <p:cNvPr id="7" name="Platshållare för bild 6">
            <a:extLst>
              <a:ext uri="{FF2B5EF4-FFF2-40B4-BE49-F238E27FC236}">
                <a16:creationId xmlns:a16="http://schemas.microsoft.com/office/drawing/2014/main" id="{4486A89F-DF9C-020A-B461-15C0BD6DAB0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944806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27DEB-4EC5-9D31-CB58-50FF9C0B1FF0}"/>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4628A065-D5FF-4229-86D7-D91C7E57F35C}"/>
              </a:ext>
            </a:extLst>
          </p:cNvPr>
          <p:cNvSpPr>
            <a:spLocks noGrp="1"/>
          </p:cNvSpPr>
          <p:nvPr>
            <p:ph type="title"/>
          </p:nvPr>
        </p:nvSpPr>
        <p:spPr/>
        <p:txBody>
          <a:bodyPr/>
          <a:lstStyle/>
          <a:p>
            <a:r>
              <a:rPr lang="sv-SE"/>
              <a:t>När du lever i </a:t>
            </a:r>
            <a:br>
              <a:rPr lang="sv-SE"/>
            </a:br>
            <a:r>
              <a:rPr lang="sv-SE"/>
              <a:t>Västra Götaland </a:t>
            </a:r>
            <a:br>
              <a:rPr lang="sv-SE"/>
            </a:br>
            <a:r>
              <a:rPr lang="sv-SE"/>
              <a:t>har du möjlighet att utvecklas, arbeta </a:t>
            </a:r>
            <a:br>
              <a:rPr lang="sv-SE"/>
            </a:br>
            <a:r>
              <a:rPr lang="sv-SE"/>
              <a:t>och leva hållbart</a:t>
            </a:r>
          </a:p>
        </p:txBody>
      </p:sp>
      <p:pic>
        <p:nvPicPr>
          <p:cNvPr id="6" name="Platshållare för bild 5">
            <a:extLst>
              <a:ext uri="{FF2B5EF4-FFF2-40B4-BE49-F238E27FC236}">
                <a16:creationId xmlns:a16="http://schemas.microsoft.com/office/drawing/2014/main" id="{DD0826AB-C128-DF13-B5E8-9A590D356814}"/>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040" t="39" r="16814" b="1092"/>
          <a:stretch>
            <a:fillRect/>
          </a:stretch>
        </p:blipFill>
        <p:spPr>
          <a:xfrm>
            <a:off x="6798481" y="385758"/>
            <a:ext cx="5004000" cy="6091200"/>
          </a:xfrm>
        </p:spPr>
      </p:pic>
    </p:spTree>
    <p:extLst>
      <p:ext uri="{BB962C8B-B14F-4D97-AF65-F5344CB8AC3E}">
        <p14:creationId xmlns:p14="http://schemas.microsoft.com/office/powerpoint/2010/main" val="1765945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F93006C-AC0B-0DCF-5776-318B60DFE169}"/>
              </a:ext>
            </a:extLst>
          </p:cNvPr>
          <p:cNvSpPr>
            <a:spLocks noGrp="1"/>
          </p:cNvSpPr>
          <p:nvPr>
            <p:ph type="title"/>
          </p:nvPr>
        </p:nvSpPr>
        <p:spPr>
          <a:xfrm>
            <a:off x="1101600" y="465471"/>
            <a:ext cx="10046304" cy="1176521"/>
          </a:xfrm>
        </p:spPr>
        <p:txBody>
          <a:bodyPr/>
          <a:lstStyle/>
          <a:p>
            <a:r>
              <a:rPr lang="sv-SE"/>
              <a:t>När du lever i Västra Götaland har du möjlighet att utvecklas, arbeta och leva hållbart</a:t>
            </a:r>
          </a:p>
        </p:txBody>
      </p:sp>
      <p:sp>
        <p:nvSpPr>
          <p:cNvPr id="3" name="Platshållare för innehåll 2">
            <a:extLst>
              <a:ext uri="{FF2B5EF4-FFF2-40B4-BE49-F238E27FC236}">
                <a16:creationId xmlns:a16="http://schemas.microsoft.com/office/drawing/2014/main" id="{878F69FB-467A-B41F-2F79-D561C7ED62E0}"/>
              </a:ext>
            </a:extLst>
          </p:cNvPr>
          <p:cNvSpPr>
            <a:spLocks noGrp="1"/>
          </p:cNvSpPr>
          <p:nvPr>
            <p:ph sz="quarter" idx="13"/>
          </p:nvPr>
        </p:nvSpPr>
        <p:spPr>
          <a:xfrm>
            <a:off x="1092200" y="2113722"/>
            <a:ext cx="3522663" cy="586616"/>
          </a:xfrm>
        </p:spPr>
        <p:txBody>
          <a:bodyPr/>
          <a:lstStyle/>
          <a:p>
            <a:r>
              <a:rPr lang="sv-SE" b="1"/>
              <a:t>Nära innovation</a:t>
            </a:r>
          </a:p>
        </p:txBody>
      </p:sp>
      <p:sp>
        <p:nvSpPr>
          <p:cNvPr id="5" name="textruta 4">
            <a:extLst>
              <a:ext uri="{FF2B5EF4-FFF2-40B4-BE49-F238E27FC236}">
                <a16:creationId xmlns:a16="http://schemas.microsoft.com/office/drawing/2014/main" id="{963AE8EB-32F2-93BB-7CD4-AC58AC1C2C01}"/>
              </a:ext>
            </a:extLst>
          </p:cNvPr>
          <p:cNvSpPr txBox="1"/>
          <p:nvPr/>
        </p:nvSpPr>
        <p:spPr>
          <a:xfrm>
            <a:off x="1101600" y="2550695"/>
            <a:ext cx="2969886" cy="602665"/>
          </a:xfrm>
          <a:prstGeom prst="rect">
            <a:avLst/>
          </a:prstGeom>
          <a:noFill/>
        </p:spPr>
        <p:txBody>
          <a:bodyPr wrap="square" lIns="0" tIns="0" rIns="0" bIns="0" rtlCol="0">
            <a:spAutoFit/>
          </a:bodyPr>
          <a:lstStyle/>
          <a:p>
            <a:pPr>
              <a:lnSpc>
                <a:spcPct val="130000"/>
              </a:lnSpc>
            </a:pPr>
            <a:r>
              <a:rPr lang="sv-SE" sz="1600"/>
              <a:t>Forskning, science parks, entreprenörskap</a:t>
            </a:r>
            <a:endParaRPr lang="sv-SE"/>
          </a:p>
        </p:txBody>
      </p:sp>
      <p:sp>
        <p:nvSpPr>
          <p:cNvPr id="4" name="Platshållare för innehåll 2">
            <a:extLst>
              <a:ext uri="{FF2B5EF4-FFF2-40B4-BE49-F238E27FC236}">
                <a16:creationId xmlns:a16="http://schemas.microsoft.com/office/drawing/2014/main" id="{405C6067-7CA5-78D8-5AE5-38DD4092DBE4}"/>
              </a:ext>
            </a:extLst>
          </p:cNvPr>
          <p:cNvSpPr txBox="1">
            <a:spLocks/>
          </p:cNvSpPr>
          <p:nvPr/>
        </p:nvSpPr>
        <p:spPr>
          <a:xfrm>
            <a:off x="5721993" y="2113722"/>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I ett jämlikt samhälle</a:t>
            </a:r>
          </a:p>
        </p:txBody>
      </p:sp>
      <p:sp>
        <p:nvSpPr>
          <p:cNvPr id="6" name="textruta 5">
            <a:extLst>
              <a:ext uri="{FF2B5EF4-FFF2-40B4-BE49-F238E27FC236}">
                <a16:creationId xmlns:a16="http://schemas.microsoft.com/office/drawing/2014/main" id="{C46F671F-A3E3-2333-0D19-3035CF05A877}"/>
              </a:ext>
            </a:extLst>
          </p:cNvPr>
          <p:cNvSpPr txBox="1"/>
          <p:nvPr/>
        </p:nvSpPr>
        <p:spPr>
          <a:xfrm>
            <a:off x="5721993" y="2550695"/>
            <a:ext cx="4010392" cy="602729"/>
          </a:xfrm>
          <a:prstGeom prst="rect">
            <a:avLst/>
          </a:prstGeom>
          <a:noFill/>
        </p:spPr>
        <p:txBody>
          <a:bodyPr wrap="square" lIns="0" tIns="0" rIns="0" bIns="0" rtlCol="0">
            <a:spAutoFit/>
          </a:bodyPr>
          <a:lstStyle/>
          <a:p>
            <a:pPr>
              <a:lnSpc>
                <a:spcPct val="130000"/>
              </a:lnSpc>
            </a:pPr>
            <a:r>
              <a:rPr lang="sv-SE" sz="1600" dirty="0"/>
              <a:t>Allas delaktighet och mänskliga rättigheter</a:t>
            </a:r>
            <a:endParaRPr lang="sv-SE" dirty="0"/>
          </a:p>
        </p:txBody>
      </p:sp>
      <p:sp>
        <p:nvSpPr>
          <p:cNvPr id="7" name="Platshållare för innehåll 2">
            <a:extLst>
              <a:ext uri="{FF2B5EF4-FFF2-40B4-BE49-F238E27FC236}">
                <a16:creationId xmlns:a16="http://schemas.microsoft.com/office/drawing/2014/main" id="{A3002B30-2A71-A8E9-7562-23367DF52349}"/>
              </a:ext>
            </a:extLst>
          </p:cNvPr>
          <p:cNvSpPr txBox="1">
            <a:spLocks/>
          </p:cNvSpPr>
          <p:nvPr/>
        </p:nvSpPr>
        <p:spPr>
          <a:xfrm>
            <a:off x="1092200" y="3477298"/>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Över hela regionen</a:t>
            </a:r>
          </a:p>
        </p:txBody>
      </p:sp>
      <p:sp>
        <p:nvSpPr>
          <p:cNvPr id="9" name="textruta 8">
            <a:extLst>
              <a:ext uri="{FF2B5EF4-FFF2-40B4-BE49-F238E27FC236}">
                <a16:creationId xmlns:a16="http://schemas.microsoft.com/office/drawing/2014/main" id="{993B99D2-C0A3-B3DD-915A-795A424FEE27}"/>
              </a:ext>
            </a:extLst>
          </p:cNvPr>
          <p:cNvSpPr txBox="1"/>
          <p:nvPr/>
        </p:nvSpPr>
        <p:spPr>
          <a:xfrm>
            <a:off x="1101600" y="3914271"/>
            <a:ext cx="4008880" cy="602665"/>
          </a:xfrm>
          <a:prstGeom prst="rect">
            <a:avLst/>
          </a:prstGeom>
          <a:noFill/>
        </p:spPr>
        <p:txBody>
          <a:bodyPr wrap="square" lIns="0" tIns="0" rIns="0" bIns="0" rtlCol="0">
            <a:spAutoFit/>
          </a:bodyPr>
          <a:lstStyle/>
          <a:p>
            <a:pPr>
              <a:lnSpc>
                <a:spcPct val="130000"/>
              </a:lnSpc>
            </a:pPr>
            <a:r>
              <a:rPr lang="sv-SE" sz="1600"/>
              <a:t>Infrastruktur, landsbygdsutveckling, och kompetensförsörjning</a:t>
            </a:r>
            <a:endParaRPr lang="sv-SE"/>
          </a:p>
        </p:txBody>
      </p:sp>
      <p:sp>
        <p:nvSpPr>
          <p:cNvPr id="8" name="Platshållare för innehåll 2">
            <a:extLst>
              <a:ext uri="{FF2B5EF4-FFF2-40B4-BE49-F238E27FC236}">
                <a16:creationId xmlns:a16="http://schemas.microsoft.com/office/drawing/2014/main" id="{F031602D-45AB-0164-28D0-9EE94539EEAC}"/>
              </a:ext>
            </a:extLst>
          </p:cNvPr>
          <p:cNvSpPr txBox="1">
            <a:spLocks/>
          </p:cNvSpPr>
          <p:nvPr/>
        </p:nvSpPr>
        <p:spPr>
          <a:xfrm>
            <a:off x="5721993" y="347729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I vardagen</a:t>
            </a:r>
          </a:p>
        </p:txBody>
      </p:sp>
      <p:sp>
        <p:nvSpPr>
          <p:cNvPr id="10" name="textruta 9">
            <a:extLst>
              <a:ext uri="{FF2B5EF4-FFF2-40B4-BE49-F238E27FC236}">
                <a16:creationId xmlns:a16="http://schemas.microsoft.com/office/drawing/2014/main" id="{68864A97-AFD5-FB49-8C9F-8379527D09D1}"/>
              </a:ext>
            </a:extLst>
          </p:cNvPr>
          <p:cNvSpPr txBox="1"/>
          <p:nvPr/>
        </p:nvSpPr>
        <p:spPr>
          <a:xfrm>
            <a:off x="5721993" y="3914271"/>
            <a:ext cx="4577080" cy="602665"/>
          </a:xfrm>
          <a:prstGeom prst="rect">
            <a:avLst/>
          </a:prstGeom>
          <a:noFill/>
        </p:spPr>
        <p:txBody>
          <a:bodyPr wrap="square" lIns="0" tIns="0" rIns="0" bIns="0" rtlCol="0">
            <a:spAutoFit/>
          </a:bodyPr>
          <a:lstStyle/>
          <a:p>
            <a:pPr>
              <a:lnSpc>
                <a:spcPct val="130000"/>
              </a:lnSpc>
            </a:pPr>
            <a:r>
              <a:rPr lang="sv-SE" sz="1600"/>
              <a:t>Hållbara transporter, livsmedelsförsörjning och utbildning</a:t>
            </a:r>
            <a:endParaRPr lang="sv-SE"/>
          </a:p>
        </p:txBody>
      </p:sp>
      <p:sp>
        <p:nvSpPr>
          <p:cNvPr id="11" name="Platshållare för innehåll 2">
            <a:extLst>
              <a:ext uri="{FF2B5EF4-FFF2-40B4-BE49-F238E27FC236}">
                <a16:creationId xmlns:a16="http://schemas.microsoft.com/office/drawing/2014/main" id="{2A803501-D565-5D16-E3FD-ACB47BB229D7}"/>
              </a:ext>
            </a:extLst>
          </p:cNvPr>
          <p:cNvSpPr txBox="1">
            <a:spLocks/>
          </p:cNvSpPr>
          <p:nvPr/>
        </p:nvSpPr>
        <p:spPr>
          <a:xfrm>
            <a:off x="1092200" y="5033385"/>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För fler möjligheter</a:t>
            </a:r>
          </a:p>
        </p:txBody>
      </p:sp>
      <p:sp>
        <p:nvSpPr>
          <p:cNvPr id="13" name="textruta 12">
            <a:extLst>
              <a:ext uri="{FF2B5EF4-FFF2-40B4-BE49-F238E27FC236}">
                <a16:creationId xmlns:a16="http://schemas.microsoft.com/office/drawing/2014/main" id="{E9147087-EEE8-8886-F4C2-503E802215A5}"/>
              </a:ext>
            </a:extLst>
          </p:cNvPr>
          <p:cNvSpPr txBox="1"/>
          <p:nvPr/>
        </p:nvSpPr>
        <p:spPr>
          <a:xfrm>
            <a:off x="1101599" y="5470358"/>
            <a:ext cx="3513263" cy="282578"/>
          </a:xfrm>
          <a:prstGeom prst="rect">
            <a:avLst/>
          </a:prstGeom>
          <a:noFill/>
        </p:spPr>
        <p:txBody>
          <a:bodyPr wrap="square" lIns="0" tIns="0" rIns="0" bIns="0" rtlCol="0">
            <a:spAutoFit/>
          </a:bodyPr>
          <a:lstStyle/>
          <a:p>
            <a:pPr>
              <a:lnSpc>
                <a:spcPct val="130000"/>
              </a:lnSpc>
            </a:pPr>
            <a:r>
              <a:rPr lang="sv-SE" sz="1600"/>
              <a:t>Stöd, stipendier och samarbeten</a:t>
            </a:r>
            <a:endParaRPr lang="sv-SE"/>
          </a:p>
        </p:txBody>
      </p:sp>
      <p:sp>
        <p:nvSpPr>
          <p:cNvPr id="12" name="Platshållare för innehåll 2">
            <a:extLst>
              <a:ext uri="{FF2B5EF4-FFF2-40B4-BE49-F238E27FC236}">
                <a16:creationId xmlns:a16="http://schemas.microsoft.com/office/drawing/2014/main" id="{211D5CCC-D381-39FB-44EB-83A7D67A9084}"/>
              </a:ext>
            </a:extLst>
          </p:cNvPr>
          <p:cNvSpPr txBox="1">
            <a:spLocks/>
          </p:cNvSpPr>
          <p:nvPr/>
        </p:nvSpPr>
        <p:spPr>
          <a:xfrm>
            <a:off x="5721993" y="5033385"/>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Till en miljövänlig framtid</a:t>
            </a:r>
          </a:p>
        </p:txBody>
      </p:sp>
      <p:sp>
        <p:nvSpPr>
          <p:cNvPr id="14" name="textruta 13">
            <a:extLst>
              <a:ext uri="{FF2B5EF4-FFF2-40B4-BE49-F238E27FC236}">
                <a16:creationId xmlns:a16="http://schemas.microsoft.com/office/drawing/2014/main" id="{49EB3753-CA52-F093-8DFF-2DBC5A5494F6}"/>
              </a:ext>
            </a:extLst>
          </p:cNvPr>
          <p:cNvSpPr txBox="1"/>
          <p:nvPr/>
        </p:nvSpPr>
        <p:spPr>
          <a:xfrm>
            <a:off x="5721993" y="5470358"/>
            <a:ext cx="5560091" cy="282578"/>
          </a:xfrm>
          <a:prstGeom prst="rect">
            <a:avLst/>
          </a:prstGeom>
          <a:noFill/>
        </p:spPr>
        <p:txBody>
          <a:bodyPr wrap="square" lIns="0" tIns="0" rIns="0" bIns="0" rtlCol="0">
            <a:spAutoFit/>
          </a:bodyPr>
          <a:lstStyle/>
          <a:p>
            <a:pPr>
              <a:lnSpc>
                <a:spcPct val="130000"/>
              </a:lnSpc>
            </a:pPr>
            <a:r>
              <a:rPr lang="sv-SE" sz="1600" dirty="0"/>
              <a:t>Biologisk mångfald, klimat, elektrifiering, cirkularitet</a:t>
            </a:r>
            <a:endParaRPr lang="sv-SE" dirty="0"/>
          </a:p>
        </p:txBody>
      </p:sp>
    </p:spTree>
    <p:extLst>
      <p:ext uri="{BB962C8B-B14F-4D97-AF65-F5344CB8AC3E}">
        <p14:creationId xmlns:p14="http://schemas.microsoft.com/office/powerpoint/2010/main" val="257661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idx="4294967295"/>
          </p:nvPr>
        </p:nvSpPr>
        <p:spPr>
          <a:xfrm>
            <a:off x="1101600" y="425450"/>
            <a:ext cx="8642350" cy="1047750"/>
          </a:xfrm>
        </p:spPr>
        <p:txBody>
          <a:bodyPr/>
          <a:lstStyle/>
          <a:p>
            <a:r>
              <a:rPr lang="sv-SE" sz="2800"/>
              <a:t>Instruktionssida</a:t>
            </a:r>
            <a:endParaRPr lang="en-GB" sz="2800"/>
          </a:p>
        </p:txBody>
      </p:sp>
      <p:sp>
        <p:nvSpPr>
          <p:cNvPr id="29" name="Platshållare för innehåll 6">
            <a:extLst>
              <a:ext uri="{FF2B5EF4-FFF2-40B4-BE49-F238E27FC236}">
                <a16:creationId xmlns:a16="http://schemas.microsoft.com/office/drawing/2014/main" id="{E872C37F-CBA5-D3CC-9D84-44718B3BB495}"/>
              </a:ext>
            </a:extLst>
          </p:cNvPr>
          <p:cNvSpPr>
            <a:spLocks noGrp="1"/>
          </p:cNvSpPr>
          <p:nvPr>
            <p:ph sz="quarter" idx="4294967295"/>
          </p:nvPr>
        </p:nvSpPr>
        <p:spPr>
          <a:xfrm>
            <a:off x="834103" y="2727325"/>
            <a:ext cx="1841500" cy="1047750"/>
          </a:xfrm>
        </p:spPr>
        <p:txBody>
          <a:bodyPr/>
          <a:lstStyle/>
          <a:p>
            <a:pPr marL="0" indent="0">
              <a:lnSpc>
                <a:spcPct val="100000"/>
              </a:lnSpc>
              <a:buNone/>
            </a:pPr>
            <a:r>
              <a:rPr lang="sv-SE" sz="1000"/>
              <a:t>Undvik att skapa nya punktlistor i menyn.</a:t>
            </a:r>
          </a:p>
          <a:p>
            <a:pPr marL="0" indent="0">
              <a:lnSpc>
                <a:spcPct val="100000"/>
              </a:lnSpc>
              <a:buNone/>
            </a:pPr>
            <a:r>
              <a:rPr lang="sv-SE" sz="1000"/>
              <a:t>Välj istället en layout som har en punktlista.</a:t>
            </a:r>
          </a:p>
          <a:p>
            <a:pPr marL="0" indent="0">
              <a:buNone/>
            </a:pPr>
            <a:endParaRPr lang="sv-SE" sz="1000"/>
          </a:p>
        </p:txBody>
      </p:sp>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a:t>Använd rätt färger</a:t>
            </a:r>
          </a:p>
        </p:txBody>
      </p:sp>
      <p:pic>
        <p:nvPicPr>
          <p:cNvPr id="8" name="Bildobjekt 8">
            <a:extLst>
              <a:ext uri="{FF2B5EF4-FFF2-40B4-BE49-F238E27FC236}">
                <a16:creationId xmlns:a16="http://schemas.microsoft.com/office/drawing/2014/main" id="{45DA842C-1F33-B923-FD42-866B77D044A9}"/>
              </a:ext>
            </a:extLst>
          </p:cNvPr>
          <p:cNvPicPr>
            <a:picLocks noChangeAspect="1"/>
          </p:cNvPicPr>
          <p:nvPr/>
        </p:nvPicPr>
        <p:blipFill>
          <a:blip r:embed="rId3">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indent="0">
              <a:buNone/>
            </a:pPr>
            <a:r>
              <a:rPr lang="sv-SE" sz="1000"/>
              <a:t>När du vill gå upp eller ned en nivå i en punktlista använder du </a:t>
            </a:r>
            <a:r>
              <a:rPr lang="sv-SE" sz="1000" b="1"/>
              <a:t>Öka/Minska </a:t>
            </a:r>
            <a:r>
              <a:rPr lang="sv-SE" sz="1000"/>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2" name="Bildobjekt 26">
            <a:extLst>
              <a:ext uri="{FF2B5EF4-FFF2-40B4-BE49-F238E27FC236}">
                <a16:creationId xmlns:a16="http://schemas.microsoft.com/office/drawing/2014/main" id="{D8233C73-BF71-40C9-4C12-FDA4276714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12" r="412"/>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b="1">
                <a:solidFill>
                  <a:schemeClr val="tx1"/>
                </a:solidFill>
              </a:rPr>
              <a:t>Använd inte  </a:t>
            </a:r>
            <a:r>
              <a:rPr lang="sv-SE" sz="800">
                <a:solidFill>
                  <a:schemeClr val="tx1"/>
                </a:solidFill>
              </a:rPr>
              <a:t>Standardfärger. </a:t>
            </a:r>
            <a:endParaRPr lang="sv-SE" sz="800" b="1">
              <a:solidFill>
                <a:schemeClr val="tx1"/>
              </a:solidFill>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3" name="textruta 4">
            <a:extLst>
              <a:ext uri="{FF2B5EF4-FFF2-40B4-BE49-F238E27FC236}">
                <a16:creationId xmlns:a16="http://schemas.microsoft.com/office/drawing/2014/main" id="{0FA6C8AB-4082-544B-B0A8-40D99EC8E0A1}"/>
              </a:ext>
            </a:extLst>
          </p:cNvPr>
          <p:cNvSpPr txBox="1"/>
          <p:nvPr/>
        </p:nvSpPr>
        <p:spPr>
          <a:xfrm>
            <a:off x="2038562" y="4623794"/>
            <a:ext cx="3635325" cy="169277"/>
          </a:xfrm>
          <a:prstGeom prst="rect">
            <a:avLst/>
          </a:prstGeom>
          <a:noFill/>
        </p:spPr>
        <p:txBody>
          <a:bodyPr wrap="square" lIns="0" tIns="0" rIns="0" bIns="0" rtlCol="0">
            <a:spAutoFit/>
          </a:bodyPr>
          <a:lstStyle/>
          <a:p>
            <a:r>
              <a:rPr lang="sv-SE" sz="1100">
                <a:latin typeface="+mj-lt"/>
              </a:rPr>
              <a:t>Redigera sidfot och sidhuvud</a:t>
            </a:r>
          </a:p>
        </p:txBody>
      </p:sp>
      <p:sp>
        <p:nvSpPr>
          <p:cNvPr id="24" name="textruta 39">
            <a:extLst>
              <a:ext uri="{FF2B5EF4-FFF2-40B4-BE49-F238E27FC236}">
                <a16:creationId xmlns:a16="http://schemas.microsoft.com/office/drawing/2014/main" id="{133AF7E5-706D-9734-0544-1FC2622E41B9}"/>
              </a:ext>
            </a:extLst>
          </p:cNvPr>
          <p:cNvSpPr txBox="1"/>
          <p:nvPr/>
        </p:nvSpPr>
        <p:spPr>
          <a:xfrm>
            <a:off x="2051512" y="4893401"/>
            <a:ext cx="3277624" cy="1384995"/>
          </a:xfrm>
          <a:prstGeom prst="rect">
            <a:avLst/>
          </a:prstGeom>
          <a:noFill/>
        </p:spPr>
        <p:txBody>
          <a:bodyPr wrap="square" lIns="0" tIns="0" rIns="0" bIns="0" rtlCol="0">
            <a:spAutoFit/>
          </a:bodyPr>
          <a:lstStyle/>
          <a:p>
            <a:r>
              <a:rPr lang="sv-SE" sz="1000"/>
              <a:t>Under fliken </a:t>
            </a:r>
            <a:r>
              <a:rPr lang="sv-SE" sz="1000" b="1"/>
              <a:t>Infoga</a:t>
            </a:r>
            <a:r>
              <a:rPr lang="sv-SE" sz="1000"/>
              <a:t> hittar du </a:t>
            </a:r>
            <a:r>
              <a:rPr lang="sv-SE" sz="1000" b="1"/>
              <a:t>Sidhuvud och sidfot</a:t>
            </a:r>
            <a:r>
              <a:rPr lang="sv-SE" sz="1000"/>
              <a:t>. När du klickar här öppnas en dialogruta med olika val du kan göra för att redigera sidfot och sidhuvud. Vill du att dina ändringar ska gälla för alla layouter väljer du </a:t>
            </a:r>
            <a:r>
              <a:rPr lang="sv-SE" sz="1000" b="1"/>
              <a:t>Använd för alla</a:t>
            </a:r>
            <a:r>
              <a:rPr lang="sv-SE" sz="1000"/>
              <a:t>. Vill du bara ändra på sidan du står på väljer du Använd. </a:t>
            </a:r>
          </a:p>
          <a:p>
            <a:endParaRPr lang="sv-SE" sz="1000"/>
          </a:p>
          <a:p>
            <a:r>
              <a:rPr lang="sv-SE" sz="1000"/>
              <a:t>Om du inte vill använda sidhuvud eller sidfot låter du fältet vara som det är. </a:t>
            </a:r>
          </a:p>
        </p:txBody>
      </p:sp>
      <p:pic>
        <p:nvPicPr>
          <p:cNvPr id="25" name="Bildobjekt 40">
            <a:extLst>
              <a:ext uri="{FF2B5EF4-FFF2-40B4-BE49-F238E27FC236}">
                <a16:creationId xmlns:a16="http://schemas.microsoft.com/office/drawing/2014/main" id="{BA72ED4F-4D64-9188-657D-66E45E1C96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96506" y="4454022"/>
            <a:ext cx="3388650" cy="2159857"/>
          </a:xfrm>
          <a:prstGeom prst="rect">
            <a:avLst/>
          </a:prstGeom>
          <a:ln>
            <a:solidFill>
              <a:schemeClr val="tx1">
                <a:lumMod val="50000"/>
                <a:lumOff val="50000"/>
              </a:schemeClr>
            </a:solidFill>
          </a:ln>
        </p:spPr>
      </p:pic>
    </p:spTree>
    <p:extLst>
      <p:ext uri="{BB962C8B-B14F-4D97-AF65-F5344CB8AC3E}">
        <p14:creationId xmlns:p14="http://schemas.microsoft.com/office/powerpoint/2010/main" val="1971876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9E5E2DF-A59E-17C1-8748-84664E85130A}"/>
              </a:ext>
            </a:extLst>
          </p:cNvPr>
          <p:cNvSpPr>
            <a:spLocks noGrp="1"/>
          </p:cNvSpPr>
          <p:nvPr>
            <p:ph type="title"/>
          </p:nvPr>
        </p:nvSpPr>
        <p:spPr/>
        <p:txBody>
          <a:bodyPr anchor="b" anchorCtr="0"/>
          <a:lstStyle/>
          <a:p>
            <a:r>
              <a:rPr lang="sv-SE" dirty="0"/>
              <a:t>Världen förändras – därför utvecklar vi Västra Götaland så att samhället hänger med</a:t>
            </a:r>
          </a:p>
        </p:txBody>
      </p:sp>
      <p:sp>
        <p:nvSpPr>
          <p:cNvPr id="5" name="Platshållare för innehåll 4">
            <a:extLst>
              <a:ext uri="{FF2B5EF4-FFF2-40B4-BE49-F238E27FC236}">
                <a16:creationId xmlns:a16="http://schemas.microsoft.com/office/drawing/2014/main" id="{8CD8AC54-668C-D3CD-BC14-1DE8CE73C78F}"/>
              </a:ext>
            </a:extLst>
          </p:cNvPr>
          <p:cNvSpPr>
            <a:spLocks noGrp="1"/>
          </p:cNvSpPr>
          <p:nvPr>
            <p:ph sz="quarter" idx="13"/>
          </p:nvPr>
        </p:nvSpPr>
        <p:spPr/>
        <p:txBody>
          <a:bodyPr/>
          <a:lstStyle/>
          <a:p>
            <a:r>
              <a:rPr lang="sv-SE" dirty="0"/>
              <a:t>Tar täten i klimatomställningen</a:t>
            </a:r>
          </a:p>
          <a:p>
            <a:r>
              <a:rPr lang="sv-SE" dirty="0"/>
              <a:t>Utvecklar digitala lösningar, infrastruktur och kommunikationer</a:t>
            </a:r>
          </a:p>
          <a:p>
            <a:r>
              <a:rPr lang="sv-SE" dirty="0"/>
              <a:t>Bidrar till livskraftigt, innovativt och hållbart näringsliv</a:t>
            </a:r>
          </a:p>
          <a:p>
            <a:r>
              <a:rPr lang="sv-SE" dirty="0"/>
              <a:t>Värnar om mänskliga rättigheter</a:t>
            </a:r>
          </a:p>
          <a:p>
            <a:r>
              <a:rPr lang="sv-SE" dirty="0"/>
              <a:t>Utvecklar bredband och telenät </a:t>
            </a:r>
            <a:br>
              <a:rPr lang="sv-SE" b="1" dirty="0"/>
            </a:br>
            <a:r>
              <a:rPr lang="sv-SE" dirty="0"/>
              <a:t>på landsbygden</a:t>
            </a:r>
          </a:p>
        </p:txBody>
      </p:sp>
      <p:pic>
        <p:nvPicPr>
          <p:cNvPr id="16" name="Platshållare för bild 15">
            <a:extLst>
              <a:ext uri="{FF2B5EF4-FFF2-40B4-BE49-F238E27FC236}">
                <a16:creationId xmlns:a16="http://schemas.microsoft.com/office/drawing/2014/main" id="{09988209-C2DD-2DEB-F16B-DA6220BFEAE5}"/>
              </a:ext>
              <a:ext uri="{C183D7F6-B498-43B3-948B-1728B52AA6E4}">
                <adec:decorative xmlns:adec="http://schemas.microsoft.com/office/drawing/2017/decorative" val="1"/>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22645" t="2060" r="2452" b="-471"/>
          <a:stretch>
            <a:fillRect/>
          </a:stretch>
        </p:blipFill>
        <p:spPr>
          <a:xfrm>
            <a:off x="6797517" y="1755775"/>
            <a:ext cx="5003957" cy="4699000"/>
          </a:xfrm>
        </p:spPr>
      </p:pic>
    </p:spTree>
    <p:extLst>
      <p:ext uri="{BB962C8B-B14F-4D97-AF65-F5344CB8AC3E}">
        <p14:creationId xmlns:p14="http://schemas.microsoft.com/office/powerpoint/2010/main" val="1242377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rmAutofit/>
          </a:bodyPr>
          <a:lstStyle/>
          <a:p>
            <a:pPr>
              <a:lnSpc>
                <a:spcPts val="4140"/>
              </a:lnSpc>
            </a:pPr>
            <a:r>
              <a:rPr lang="sv-SE"/>
              <a:t>Stora nog att göra, </a:t>
            </a:r>
            <a:br>
              <a:rPr lang="sv-SE"/>
            </a:br>
            <a:r>
              <a:rPr lang="sv-SE"/>
              <a:t>nära nog att förstå</a:t>
            </a:r>
          </a:p>
        </p:txBody>
      </p:sp>
      <p:pic>
        <p:nvPicPr>
          <p:cNvPr id="8" name="Platshållare för bild 7">
            <a:extLst>
              <a:ext uri="{FF2B5EF4-FFF2-40B4-BE49-F238E27FC236}">
                <a16:creationId xmlns:a16="http://schemas.microsoft.com/office/drawing/2014/main" id="{81F674E6-A6C5-D80A-B9E7-9CD502BE9AA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169317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E3F72-11AA-7689-664A-DF00AD886A8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EE074A-E230-3508-D6FC-1D2171A227C0}"/>
              </a:ext>
            </a:extLst>
          </p:cNvPr>
          <p:cNvSpPr>
            <a:spLocks noGrp="1"/>
          </p:cNvSpPr>
          <p:nvPr>
            <p:ph sz="quarter" idx="4294967295"/>
          </p:nvPr>
        </p:nvSpPr>
        <p:spPr>
          <a:xfrm>
            <a:off x="1100667" y="2172340"/>
            <a:ext cx="6497166" cy="1877146"/>
          </a:xfrm>
        </p:spPr>
        <p:txBody>
          <a:bodyPr/>
          <a:lstStyle/>
          <a:p>
            <a:pPr marL="0" indent="0">
              <a:lnSpc>
                <a:spcPct val="150000"/>
              </a:lnSpc>
              <a:spcBef>
                <a:spcPts val="0"/>
              </a:spcBef>
              <a:buNone/>
            </a:pPr>
            <a:r>
              <a:rPr lang="en-US" sz="2800" err="1"/>
              <a:t>Storlek</a:t>
            </a:r>
            <a:r>
              <a:rPr lang="en-US" sz="2800"/>
              <a:t> + ambition =</a:t>
            </a:r>
            <a:br>
              <a:rPr lang="en-US" sz="4000"/>
            </a:br>
            <a:r>
              <a:rPr lang="en-US" sz="3600">
                <a:latin typeface="+mj-lt"/>
              </a:rPr>
              <a:t>KRAFT ATT GENOMFÖRA</a:t>
            </a:r>
          </a:p>
        </p:txBody>
      </p:sp>
      <p:pic>
        <p:nvPicPr>
          <p:cNvPr id="4" name="Bild 3">
            <a:extLst>
              <a:ext uri="{FF2B5EF4-FFF2-40B4-BE49-F238E27FC236}">
                <a16:creationId xmlns:a16="http://schemas.microsoft.com/office/drawing/2014/main" id="{D81BEA4F-DE4B-F81C-80AB-CECEA160FDFE}"/>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l="-1486" t="-882" r="-882" b="-1486"/>
          <a:stretch>
            <a:fillRect/>
          </a:stretch>
        </p:blipFill>
        <p:spPr>
          <a:xfrm>
            <a:off x="7877909" y="570434"/>
            <a:ext cx="2456885" cy="5717132"/>
          </a:xfrm>
          <a:prstGeom prst="rect">
            <a:avLst/>
          </a:prstGeom>
        </p:spPr>
      </p:pic>
    </p:spTree>
    <p:extLst>
      <p:ext uri="{BB962C8B-B14F-4D97-AF65-F5344CB8AC3E}">
        <p14:creationId xmlns:p14="http://schemas.microsoft.com/office/powerpoint/2010/main" val="4214421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p:txBody>
          <a:bodyPr anchor="b" anchorCtr="0"/>
          <a:lstStyle/>
          <a:p>
            <a:r>
              <a:rPr lang="sv-SE"/>
              <a:t>Allt hänger ihop</a:t>
            </a:r>
          </a:p>
        </p:txBody>
      </p:sp>
      <p:pic>
        <p:nvPicPr>
          <p:cNvPr id="2" name="Bildobjekt 1">
            <a:extLst>
              <a:ext uri="{FF2B5EF4-FFF2-40B4-BE49-F238E27FC236}">
                <a16:creationId xmlns:a16="http://schemas.microsoft.com/office/drawing/2014/main" id="{E4646E70-ABB3-864E-C9A9-F801A45FAA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2410" y="3236643"/>
            <a:ext cx="900000" cy="900000"/>
          </a:xfrm>
          <a:prstGeom prst="rect">
            <a:avLst/>
          </a:prstGeom>
        </p:spPr>
      </p:pic>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1033475" y="4214917"/>
            <a:ext cx="1107302" cy="716311"/>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sz="1600"/>
              <a:t>Hälso- och sjukvård</a:t>
            </a:r>
          </a:p>
        </p:txBody>
      </p:sp>
      <p:pic>
        <p:nvPicPr>
          <p:cNvPr id="6" name="Bildobjekt 5">
            <a:extLst>
              <a:ext uri="{FF2B5EF4-FFF2-40B4-BE49-F238E27FC236}">
                <a16:creationId xmlns:a16="http://schemas.microsoft.com/office/drawing/2014/main" id="{ECE6289E-5343-88F2-8FB1-605AF3C0A6C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64561" y="3259814"/>
            <a:ext cx="900000" cy="900000"/>
          </a:xfrm>
          <a:prstGeom prst="rect">
            <a:avLst/>
          </a:prstGeom>
        </p:spPr>
      </p:pic>
      <p:sp>
        <p:nvSpPr>
          <p:cNvPr id="8" name="Platshållare för innehåll 5">
            <a:extLst>
              <a:ext uri="{FF2B5EF4-FFF2-40B4-BE49-F238E27FC236}">
                <a16:creationId xmlns:a16="http://schemas.microsoft.com/office/drawing/2014/main" id="{BC75EB8A-306B-03F6-DC96-CAA7DBC73B75}"/>
              </a:ext>
            </a:extLst>
          </p:cNvPr>
          <p:cNvSpPr txBox="1">
            <a:spLocks/>
          </p:cNvSpPr>
          <p:nvPr/>
        </p:nvSpPr>
        <p:spPr>
          <a:xfrm>
            <a:off x="2604785" y="4214918"/>
            <a:ext cx="1428578"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Kollektivtrafik</a:t>
            </a:r>
          </a:p>
        </p:txBody>
      </p:sp>
      <p:pic>
        <p:nvPicPr>
          <p:cNvPr id="12" name="Bildobjekt 11">
            <a:extLst>
              <a:ext uri="{FF2B5EF4-FFF2-40B4-BE49-F238E27FC236}">
                <a16:creationId xmlns:a16="http://schemas.microsoft.com/office/drawing/2014/main" id="{A7B2C724-2494-9264-7B5C-4100834E8BF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92905" y="3228641"/>
            <a:ext cx="900000" cy="900000"/>
          </a:xfrm>
          <a:prstGeom prst="rect">
            <a:avLst/>
          </a:prstGeom>
        </p:spPr>
      </p:pic>
      <p:sp>
        <p:nvSpPr>
          <p:cNvPr id="21" name="Platshållare för innehåll 5">
            <a:extLst>
              <a:ext uri="{FF2B5EF4-FFF2-40B4-BE49-F238E27FC236}">
                <a16:creationId xmlns:a16="http://schemas.microsoft.com/office/drawing/2014/main" id="{D71F0B2E-2E74-D39C-9941-D540A851480D}"/>
              </a:ext>
            </a:extLst>
          </p:cNvPr>
          <p:cNvSpPr txBox="1">
            <a:spLocks/>
          </p:cNvSpPr>
          <p:nvPr/>
        </p:nvSpPr>
        <p:spPr>
          <a:xfrm>
            <a:off x="4716656" y="4214918"/>
            <a:ext cx="645454"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Kultur</a:t>
            </a:r>
          </a:p>
        </p:txBody>
      </p:sp>
      <p:pic>
        <p:nvPicPr>
          <p:cNvPr id="11" name="Bildobjekt 10">
            <a:extLst>
              <a:ext uri="{FF2B5EF4-FFF2-40B4-BE49-F238E27FC236}">
                <a16:creationId xmlns:a16="http://schemas.microsoft.com/office/drawing/2014/main" id="{F4A6D815-66E5-68E8-15AF-C5B608853192}"/>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218789" y="3222608"/>
            <a:ext cx="900000" cy="900000"/>
          </a:xfrm>
          <a:prstGeom prst="rect">
            <a:avLst/>
          </a:prstGeom>
        </p:spPr>
      </p:pic>
      <p:sp>
        <p:nvSpPr>
          <p:cNvPr id="20" name="Platshållare för innehåll 5">
            <a:extLst>
              <a:ext uri="{FF2B5EF4-FFF2-40B4-BE49-F238E27FC236}">
                <a16:creationId xmlns:a16="http://schemas.microsoft.com/office/drawing/2014/main" id="{F6F9AED1-0C76-A309-70DB-C9F11CC488BC}"/>
              </a:ext>
            </a:extLst>
          </p:cNvPr>
          <p:cNvSpPr txBox="1">
            <a:spLocks/>
          </p:cNvSpPr>
          <p:nvPr/>
        </p:nvSpPr>
        <p:spPr>
          <a:xfrm>
            <a:off x="6121641" y="4214918"/>
            <a:ext cx="1107303"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sz="1600"/>
              <a:t>Regional utveckling</a:t>
            </a:r>
          </a:p>
        </p:txBody>
      </p:sp>
      <p:grpSp>
        <p:nvGrpSpPr>
          <p:cNvPr id="23" name="Group 34">
            <a:extLst>
              <a:ext uri="{FF2B5EF4-FFF2-40B4-BE49-F238E27FC236}">
                <a16:creationId xmlns:a16="http://schemas.microsoft.com/office/drawing/2014/main" id="{994C87B4-D7F0-0136-71E4-C53987AAE1B6}"/>
              </a:ext>
              <a:ext uri="{C183D7F6-B498-43B3-948B-1728B52AA6E4}">
                <adec:decorative xmlns:adec="http://schemas.microsoft.com/office/drawing/2017/decorative" val="1"/>
              </a:ext>
            </a:extLst>
          </p:cNvPr>
          <p:cNvGrpSpPr/>
          <p:nvPr/>
        </p:nvGrpSpPr>
        <p:grpSpPr>
          <a:xfrm>
            <a:off x="7682797" y="4244750"/>
            <a:ext cx="1185069" cy="282574"/>
            <a:chOff x="2825452" y="2557730"/>
            <a:chExt cx="1185069" cy="282574"/>
          </a:xfrm>
          <a:solidFill>
            <a:schemeClr val="accent4"/>
          </a:solidFill>
        </p:grpSpPr>
        <p:cxnSp>
          <p:nvCxnSpPr>
            <p:cNvPr id="25" name="Straight Connector 36">
              <a:extLst>
                <a:ext uri="{FF2B5EF4-FFF2-40B4-BE49-F238E27FC236}">
                  <a16:creationId xmlns:a16="http://schemas.microsoft.com/office/drawing/2014/main" id="{AA9DCA25-6749-AF50-588B-1402B40D3B9D}"/>
                </a:ext>
                <a:ext uri="{C183D7F6-B498-43B3-948B-1728B52AA6E4}">
                  <adec:decorative xmlns:adec="http://schemas.microsoft.com/office/drawing/2017/decorative" val="1"/>
                </a:ext>
              </a:extLst>
            </p:cNvPr>
            <p:cNvCxnSpPr>
              <a:cxnSpLocks/>
            </p:cNvCxnSpPr>
            <p:nvPr/>
          </p:nvCxnSpPr>
          <p:spPr>
            <a:xfrm>
              <a:off x="2825452" y="2700717"/>
              <a:ext cx="941471" cy="0"/>
            </a:xfrm>
            <a:prstGeom prst="line">
              <a:avLst/>
            </a:prstGeom>
            <a:grpFill/>
            <a:ln w="38100" cap="rnd">
              <a:solidFill>
                <a:schemeClr val="accent4"/>
              </a:solidFill>
              <a:bevel/>
            </a:ln>
          </p:spPr>
          <p:style>
            <a:lnRef idx="1">
              <a:schemeClr val="accent1"/>
            </a:lnRef>
            <a:fillRef idx="0">
              <a:schemeClr val="accent1"/>
            </a:fillRef>
            <a:effectRef idx="0">
              <a:schemeClr val="accent1"/>
            </a:effectRef>
            <a:fontRef idx="minor">
              <a:schemeClr val="tx1"/>
            </a:fontRef>
          </p:style>
        </p:cxnSp>
        <p:sp>
          <p:nvSpPr>
            <p:cNvPr id="24" name="Triangle 35">
              <a:extLst>
                <a:ext uri="{FF2B5EF4-FFF2-40B4-BE49-F238E27FC236}">
                  <a16:creationId xmlns:a16="http://schemas.microsoft.com/office/drawing/2014/main" id="{687CEFC6-0143-A445-8625-CE8D7924DCDD}"/>
                </a:ext>
                <a:ext uri="{C183D7F6-B498-43B3-948B-1728B52AA6E4}">
                  <adec:decorative xmlns:adec="http://schemas.microsoft.com/office/drawing/2017/decorative" val="1"/>
                </a:ext>
              </a:extLst>
            </p:cNvPr>
            <p:cNvSpPr/>
            <p:nvPr/>
          </p:nvSpPr>
          <p:spPr>
            <a:xfrm rot="5400000">
              <a:off x="3747435" y="2577218"/>
              <a:ext cx="282574" cy="2435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17" name="Bild 14">
            <a:extLst>
              <a:ext uri="{FF2B5EF4-FFF2-40B4-BE49-F238E27FC236}">
                <a16:creationId xmlns:a16="http://schemas.microsoft.com/office/drawing/2014/main" id="{99202F39-CE1B-3C08-601D-99A7F0E55C06}"/>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8429034" y="1131910"/>
            <a:ext cx="3083008" cy="3083008"/>
          </a:xfrm>
          <a:prstGeom prst="rect">
            <a:avLst/>
          </a:prstGeom>
        </p:spPr>
      </p:pic>
      <p:sp>
        <p:nvSpPr>
          <p:cNvPr id="22" name="Platshållare för innehåll 5">
            <a:extLst>
              <a:ext uri="{FF2B5EF4-FFF2-40B4-BE49-F238E27FC236}">
                <a16:creationId xmlns:a16="http://schemas.microsoft.com/office/drawing/2014/main" id="{9E483B38-A623-E5C3-1343-645620E50E42}"/>
              </a:ext>
            </a:extLst>
          </p:cNvPr>
          <p:cNvSpPr txBox="1">
            <a:spLocks/>
          </p:cNvSpPr>
          <p:nvPr/>
        </p:nvSpPr>
        <p:spPr>
          <a:xfrm>
            <a:off x="9333230" y="4214918"/>
            <a:ext cx="1700427"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Det goda livet</a:t>
            </a:r>
          </a:p>
        </p:txBody>
      </p:sp>
    </p:spTree>
    <p:extLst>
      <p:ext uri="{BB962C8B-B14F-4D97-AF65-F5344CB8AC3E}">
        <p14:creationId xmlns:p14="http://schemas.microsoft.com/office/powerpoint/2010/main" val="1107702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22FA9D-6708-AE23-BA91-E7BF2976A554}"/>
              </a:ext>
            </a:extLst>
          </p:cNvPr>
          <p:cNvSpPr>
            <a:spLocks noGrp="1"/>
          </p:cNvSpPr>
          <p:nvPr>
            <p:ph type="title"/>
          </p:nvPr>
        </p:nvSpPr>
        <p:spPr/>
        <p:txBody>
          <a:bodyPr/>
          <a:lstStyle/>
          <a:p>
            <a:r>
              <a:rPr lang="sv-SE"/>
              <a:t>Storleken ger resurser som driver oss framåt</a:t>
            </a:r>
          </a:p>
        </p:txBody>
      </p:sp>
      <p:grpSp>
        <p:nvGrpSpPr>
          <p:cNvPr id="4" name="Grupp 3" descr="Cirkel med tre pilar.">
            <a:extLst>
              <a:ext uri="{FF2B5EF4-FFF2-40B4-BE49-F238E27FC236}">
                <a16:creationId xmlns:a16="http://schemas.microsoft.com/office/drawing/2014/main" id="{B3AE333F-E7C0-FB29-1171-4D95A292BC2C}"/>
              </a:ext>
            </a:extLst>
          </p:cNvPr>
          <p:cNvGrpSpPr/>
          <p:nvPr/>
        </p:nvGrpSpPr>
        <p:grpSpPr>
          <a:xfrm>
            <a:off x="4215477" y="2779932"/>
            <a:ext cx="3384482" cy="3312665"/>
            <a:chOff x="2809875" y="1706763"/>
            <a:chExt cx="6286480" cy="6153084"/>
          </a:xfrm>
        </p:grpSpPr>
        <p:pic>
          <p:nvPicPr>
            <p:cNvPr id="5" name="Bild 4">
              <a:extLst>
                <a:ext uri="{FF2B5EF4-FFF2-40B4-BE49-F238E27FC236}">
                  <a16:creationId xmlns:a16="http://schemas.microsoft.com/office/drawing/2014/main" id="{3CDAC177-0811-E0B5-C2C6-1B0608AC5D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705225" y="1706763"/>
              <a:ext cx="4781550" cy="1581150"/>
            </a:xfrm>
            <a:prstGeom prst="rect">
              <a:avLst/>
            </a:prstGeom>
          </p:spPr>
        </p:pic>
        <p:pic>
          <p:nvPicPr>
            <p:cNvPr id="6" name="Bild 5">
              <a:extLst>
                <a:ext uri="{FF2B5EF4-FFF2-40B4-BE49-F238E27FC236}">
                  <a16:creationId xmlns:a16="http://schemas.microsoft.com/office/drawing/2014/main" id="{64326B38-C9FD-5EC5-3A7F-FA9A0D70471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410305" y="3249747"/>
              <a:ext cx="2686050" cy="4610100"/>
            </a:xfrm>
            <a:prstGeom prst="rect">
              <a:avLst/>
            </a:prstGeom>
          </p:spPr>
        </p:pic>
        <p:pic>
          <p:nvPicPr>
            <p:cNvPr id="7" name="Bild 6">
              <a:extLst>
                <a:ext uri="{FF2B5EF4-FFF2-40B4-BE49-F238E27FC236}">
                  <a16:creationId xmlns:a16="http://schemas.microsoft.com/office/drawing/2014/main" id="{1EB92102-A8E1-DEBA-C9EF-EF67CAA2CC21}"/>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809875" y="3462192"/>
              <a:ext cx="3286125" cy="4067175"/>
            </a:xfrm>
            <a:prstGeom prst="rect">
              <a:avLst/>
            </a:prstGeom>
          </p:spPr>
        </p:pic>
      </p:grpSp>
      <p:sp>
        <p:nvSpPr>
          <p:cNvPr id="8" name="Platshållare för innehåll 2">
            <a:extLst>
              <a:ext uri="{FF2B5EF4-FFF2-40B4-BE49-F238E27FC236}">
                <a16:creationId xmlns:a16="http://schemas.microsoft.com/office/drawing/2014/main" id="{9F4984E3-D571-FB69-A22A-49D7DD18EF2F}"/>
              </a:ext>
            </a:extLst>
          </p:cNvPr>
          <p:cNvSpPr txBox="1">
            <a:spLocks/>
          </p:cNvSpPr>
          <p:nvPr/>
        </p:nvSpPr>
        <p:spPr>
          <a:xfrm>
            <a:off x="5159726" y="2174682"/>
            <a:ext cx="1831908" cy="52397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Mer resurser</a:t>
            </a:r>
          </a:p>
        </p:txBody>
      </p:sp>
      <p:sp>
        <p:nvSpPr>
          <p:cNvPr id="14" name="Platshållare för innehåll 2">
            <a:extLst>
              <a:ext uri="{FF2B5EF4-FFF2-40B4-BE49-F238E27FC236}">
                <a16:creationId xmlns:a16="http://schemas.microsoft.com/office/drawing/2014/main" id="{3A865DEC-A4E7-737B-949E-1C5EF5148B62}"/>
              </a:ext>
            </a:extLst>
          </p:cNvPr>
          <p:cNvSpPr txBox="1">
            <a:spLocks/>
          </p:cNvSpPr>
          <p:nvPr/>
        </p:nvSpPr>
        <p:spPr>
          <a:xfrm>
            <a:off x="7857996" y="4589625"/>
            <a:ext cx="1588068" cy="91865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Bättre service</a:t>
            </a:r>
          </a:p>
        </p:txBody>
      </p:sp>
      <p:sp>
        <p:nvSpPr>
          <p:cNvPr id="13" name="Platshållare för innehåll 2">
            <a:extLst>
              <a:ext uri="{FF2B5EF4-FFF2-40B4-BE49-F238E27FC236}">
                <a16:creationId xmlns:a16="http://schemas.microsoft.com/office/drawing/2014/main" id="{DE8DE067-83F3-ED0C-5F20-FF57E20B8A3F}"/>
              </a:ext>
            </a:extLst>
          </p:cNvPr>
          <p:cNvSpPr txBox="1">
            <a:spLocks/>
          </p:cNvSpPr>
          <p:nvPr/>
        </p:nvSpPr>
        <p:spPr>
          <a:xfrm>
            <a:off x="2098869" y="4575676"/>
            <a:ext cx="1987589" cy="809123"/>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r"/>
            <a:r>
              <a:rPr lang="sv-SE"/>
              <a:t>Attraktivare region</a:t>
            </a:r>
          </a:p>
        </p:txBody>
      </p:sp>
    </p:spTree>
    <p:extLst>
      <p:ext uri="{BB962C8B-B14F-4D97-AF65-F5344CB8AC3E}">
        <p14:creationId xmlns:p14="http://schemas.microsoft.com/office/powerpoint/2010/main" val="3204193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070B85-1C06-F56F-0C72-99B9AF6B2114}"/>
              </a:ext>
            </a:extLst>
          </p:cNvPr>
          <p:cNvSpPr>
            <a:spLocks noGrp="1"/>
          </p:cNvSpPr>
          <p:nvPr>
            <p:ph type="title"/>
          </p:nvPr>
        </p:nvSpPr>
        <p:spPr>
          <a:xfrm>
            <a:off x="1100667" y="425716"/>
            <a:ext cx="10046304" cy="1047600"/>
          </a:xfrm>
        </p:spPr>
        <p:txBody>
          <a:bodyPr anchor="b" anchorCtr="0"/>
          <a:lstStyle/>
          <a:p>
            <a:r>
              <a:rPr lang="sv-SE"/>
              <a:t>Förståelse föds i nära samtal</a:t>
            </a:r>
          </a:p>
        </p:txBody>
      </p:sp>
      <p:pic>
        <p:nvPicPr>
          <p:cNvPr id="9" name="Bild 8">
            <a:extLst>
              <a:ext uri="{FF2B5EF4-FFF2-40B4-BE49-F238E27FC236}">
                <a16:creationId xmlns:a16="http://schemas.microsoft.com/office/drawing/2014/main" id="{47A5F92C-1689-69C1-6F46-F784019A88D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469542" y="2017346"/>
            <a:ext cx="3100963" cy="2823308"/>
          </a:xfrm>
          <a:prstGeom prst="rect">
            <a:avLst/>
          </a:prstGeom>
        </p:spPr>
      </p:pic>
      <p:sp>
        <p:nvSpPr>
          <p:cNvPr id="12" name="Platshållare för innehåll 2">
            <a:extLst>
              <a:ext uri="{FF2B5EF4-FFF2-40B4-BE49-F238E27FC236}">
                <a16:creationId xmlns:a16="http://schemas.microsoft.com/office/drawing/2014/main" id="{665F13A3-8512-6156-AF80-483E6936BE76}"/>
              </a:ext>
            </a:extLst>
          </p:cNvPr>
          <p:cNvSpPr txBox="1">
            <a:spLocks/>
          </p:cNvSpPr>
          <p:nvPr/>
        </p:nvSpPr>
        <p:spPr>
          <a:xfrm rot="21301067">
            <a:off x="1688088" y="2804358"/>
            <a:ext cx="2692009" cy="78422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sv-SE"/>
              <a:t>I dagligt arbete</a:t>
            </a:r>
          </a:p>
        </p:txBody>
      </p:sp>
      <p:pic>
        <p:nvPicPr>
          <p:cNvPr id="8" name="Bild 7">
            <a:extLst>
              <a:ext uri="{FF2B5EF4-FFF2-40B4-BE49-F238E27FC236}">
                <a16:creationId xmlns:a16="http://schemas.microsoft.com/office/drawing/2014/main" id="{0BF2A4FB-9DDE-8EF2-DA24-64B0B3914FB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91575">
            <a:off x="6954631" y="1451832"/>
            <a:ext cx="3812575" cy="3117273"/>
          </a:xfrm>
          <a:prstGeom prst="rect">
            <a:avLst/>
          </a:prstGeom>
        </p:spPr>
      </p:pic>
      <p:sp>
        <p:nvSpPr>
          <p:cNvPr id="14" name="Platshållare för innehåll 2">
            <a:extLst>
              <a:ext uri="{FF2B5EF4-FFF2-40B4-BE49-F238E27FC236}">
                <a16:creationId xmlns:a16="http://schemas.microsoft.com/office/drawing/2014/main" id="{5F390F68-C997-EBE4-6DD8-CB90A48C0E64}"/>
              </a:ext>
            </a:extLst>
          </p:cNvPr>
          <p:cNvSpPr txBox="1">
            <a:spLocks/>
          </p:cNvSpPr>
          <p:nvPr/>
        </p:nvSpPr>
        <p:spPr>
          <a:xfrm>
            <a:off x="7399409" y="2237070"/>
            <a:ext cx="2849605" cy="101433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Medborgardialog i utvecklingsfrågor</a:t>
            </a:r>
          </a:p>
        </p:txBody>
      </p:sp>
      <p:pic>
        <p:nvPicPr>
          <p:cNvPr id="4" name="Bild 3">
            <a:extLst>
              <a:ext uri="{FF2B5EF4-FFF2-40B4-BE49-F238E27FC236}">
                <a16:creationId xmlns:a16="http://schemas.microsoft.com/office/drawing/2014/main" id="{AD1213AA-D276-227A-4310-530024372CAA}"/>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078210" y="4103388"/>
            <a:ext cx="4035579" cy="2194303"/>
          </a:xfrm>
          <a:prstGeom prst="rect">
            <a:avLst/>
          </a:prstGeom>
        </p:spPr>
      </p:pic>
      <p:sp>
        <p:nvSpPr>
          <p:cNvPr id="15" name="Platshållare för innehåll 2">
            <a:extLst>
              <a:ext uri="{FF2B5EF4-FFF2-40B4-BE49-F238E27FC236}">
                <a16:creationId xmlns:a16="http://schemas.microsoft.com/office/drawing/2014/main" id="{41E2B4F9-8ACD-8DE9-B33B-DC1127D75232}"/>
              </a:ext>
            </a:extLst>
          </p:cNvPr>
          <p:cNvSpPr txBox="1">
            <a:spLocks/>
          </p:cNvSpPr>
          <p:nvPr/>
        </p:nvSpPr>
        <p:spPr>
          <a:xfrm>
            <a:off x="4233035" y="4718461"/>
            <a:ext cx="3725930" cy="78317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Samverkan i strategier</a:t>
            </a:r>
          </a:p>
        </p:txBody>
      </p:sp>
    </p:spTree>
    <p:extLst>
      <p:ext uri="{BB962C8B-B14F-4D97-AF65-F5344CB8AC3E}">
        <p14:creationId xmlns:p14="http://schemas.microsoft.com/office/powerpoint/2010/main" val="458388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692313-4692-41E5-61C9-D5FA8A4FC074}"/>
              </a:ext>
            </a:extLst>
          </p:cNvPr>
          <p:cNvSpPr>
            <a:spLocks noGrp="1"/>
          </p:cNvSpPr>
          <p:nvPr>
            <p:ph type="title"/>
          </p:nvPr>
        </p:nvSpPr>
        <p:spPr/>
        <p:txBody>
          <a:bodyPr anchor="ctr" anchorCtr="0">
            <a:normAutofit/>
          </a:bodyPr>
          <a:lstStyle/>
          <a:p>
            <a:r>
              <a:rPr lang="sv-SE"/>
              <a:t>Du påverkar vad vi gör</a:t>
            </a:r>
          </a:p>
        </p:txBody>
      </p:sp>
      <p:pic>
        <p:nvPicPr>
          <p:cNvPr id="9" name="Platshållare för bild 8">
            <a:extLst>
              <a:ext uri="{FF2B5EF4-FFF2-40B4-BE49-F238E27FC236}">
                <a16:creationId xmlns:a16="http://schemas.microsoft.com/office/drawing/2014/main" id="{5E4A838D-8ED1-8DB8-6059-48D27407B2F9}"/>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641569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DD26E2D-99F5-D1E3-9EBA-7B2ED656EB31}"/>
              </a:ext>
            </a:extLst>
          </p:cNvPr>
          <p:cNvSpPr>
            <a:spLocks noGrp="1"/>
          </p:cNvSpPr>
          <p:nvPr>
            <p:ph type="title"/>
          </p:nvPr>
        </p:nvSpPr>
        <p:spPr/>
        <p:txBody>
          <a:bodyPr anchor="b" anchorCtr="0"/>
          <a:lstStyle/>
          <a:p>
            <a:r>
              <a:rPr lang="sv-SE"/>
              <a:t>Din röst </a:t>
            </a:r>
            <a:r>
              <a:rPr lang="sv-SE" b="0"/>
              <a:t>styr oss</a:t>
            </a:r>
          </a:p>
        </p:txBody>
      </p:sp>
      <p:sp>
        <p:nvSpPr>
          <p:cNvPr id="13" name="Ellips 12">
            <a:extLst>
              <a:ext uri="{FF2B5EF4-FFF2-40B4-BE49-F238E27FC236}">
                <a16:creationId xmlns:a16="http://schemas.microsoft.com/office/drawing/2014/main" id="{4C53E249-EDC9-3D6D-D224-81E165522A43}"/>
              </a:ext>
              <a:ext uri="{C183D7F6-B498-43B3-948B-1728B52AA6E4}">
                <adec:decorative xmlns:adec="http://schemas.microsoft.com/office/drawing/2017/decorative" val="1"/>
              </a:ext>
            </a:extLst>
          </p:cNvPr>
          <p:cNvSpPr/>
          <p:nvPr/>
        </p:nvSpPr>
        <p:spPr>
          <a:xfrm>
            <a:off x="1100667" y="2226227"/>
            <a:ext cx="2945876" cy="2945876"/>
          </a:xfrm>
          <a:prstGeom prst="ellipse">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Platshållare för innehåll 3">
            <a:extLst>
              <a:ext uri="{FF2B5EF4-FFF2-40B4-BE49-F238E27FC236}">
                <a16:creationId xmlns:a16="http://schemas.microsoft.com/office/drawing/2014/main" id="{C6E195E6-27FC-BED8-6654-DB1B814C6E49}"/>
              </a:ext>
            </a:extLst>
          </p:cNvPr>
          <p:cNvSpPr txBox="1">
            <a:spLocks/>
          </p:cNvSpPr>
          <p:nvPr/>
        </p:nvSpPr>
        <p:spPr>
          <a:xfrm>
            <a:off x="1459180" y="2917194"/>
            <a:ext cx="2228850" cy="4572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spc="100"/>
              <a:t>REGIONVAL VAR</a:t>
            </a:r>
          </a:p>
        </p:txBody>
      </p:sp>
      <p:sp>
        <p:nvSpPr>
          <p:cNvPr id="22" name="Platshållare för innehåll 3">
            <a:extLst>
              <a:ext uri="{FF2B5EF4-FFF2-40B4-BE49-F238E27FC236}">
                <a16:creationId xmlns:a16="http://schemas.microsoft.com/office/drawing/2014/main" id="{FA0873A6-DD02-316D-36B7-0CA4C09F5B56}"/>
              </a:ext>
            </a:extLst>
          </p:cNvPr>
          <p:cNvSpPr txBox="1">
            <a:spLocks/>
          </p:cNvSpPr>
          <p:nvPr/>
        </p:nvSpPr>
        <p:spPr>
          <a:xfrm>
            <a:off x="1385492" y="3106151"/>
            <a:ext cx="2229734" cy="13629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7200" b="1"/>
              <a:t>4</a:t>
            </a:r>
            <a:r>
              <a:rPr lang="sv-SE" sz="5400" b="1"/>
              <a:t> </a:t>
            </a:r>
            <a:r>
              <a:rPr lang="sv-SE" sz="7200" b="1"/>
              <a:t>år</a:t>
            </a:r>
          </a:p>
        </p:txBody>
      </p:sp>
      <p:sp>
        <p:nvSpPr>
          <p:cNvPr id="23" name="Platshållare för innehåll 3">
            <a:extLst>
              <a:ext uri="{FF2B5EF4-FFF2-40B4-BE49-F238E27FC236}">
                <a16:creationId xmlns:a16="http://schemas.microsoft.com/office/drawing/2014/main" id="{7E375AD5-CD90-F814-03D1-AF3C7D1C3AD7}"/>
              </a:ext>
            </a:extLst>
          </p:cNvPr>
          <p:cNvSpPr txBox="1">
            <a:spLocks/>
          </p:cNvSpPr>
          <p:nvPr/>
        </p:nvSpPr>
        <p:spPr>
          <a:xfrm>
            <a:off x="4369423"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15</a:t>
            </a:r>
          </a:p>
        </p:txBody>
      </p:sp>
      <p:sp>
        <p:nvSpPr>
          <p:cNvPr id="24" name="Platshållare för innehåll 3">
            <a:extLst>
              <a:ext uri="{FF2B5EF4-FFF2-40B4-BE49-F238E27FC236}">
                <a16:creationId xmlns:a16="http://schemas.microsoft.com/office/drawing/2014/main" id="{9429095F-7D87-0556-3CA9-901B42613350}"/>
              </a:ext>
            </a:extLst>
          </p:cNvPr>
          <p:cNvSpPr txBox="1">
            <a:spLocks/>
          </p:cNvSpPr>
          <p:nvPr/>
        </p:nvSpPr>
        <p:spPr>
          <a:xfrm>
            <a:off x="4480402" y="3562139"/>
            <a:ext cx="1907747"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dirty="0"/>
              <a:t>heltidsarvoderade politiker i regionstyrelsen</a:t>
            </a:r>
          </a:p>
        </p:txBody>
      </p:sp>
      <p:cxnSp>
        <p:nvCxnSpPr>
          <p:cNvPr id="4" name="Rak 3">
            <a:extLst>
              <a:ext uri="{FF2B5EF4-FFF2-40B4-BE49-F238E27FC236}">
                <a16:creationId xmlns:a16="http://schemas.microsoft.com/office/drawing/2014/main" id="{318B8114-02E9-E1FA-801A-D52C7DE1BF0F}"/>
              </a:ext>
              <a:ext uri="{C183D7F6-B498-43B3-948B-1728B52AA6E4}">
                <adec:decorative xmlns:adec="http://schemas.microsoft.com/office/drawing/2017/decorative" val="1"/>
              </a:ext>
            </a:extLst>
          </p:cNvPr>
          <p:cNvCxnSpPr>
            <a:cxnSpLocks/>
          </p:cNvCxnSpPr>
          <p:nvPr/>
        </p:nvCxnSpPr>
        <p:spPr>
          <a:xfrm>
            <a:off x="6637367"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5" name="Platshållare för innehåll 3">
            <a:extLst>
              <a:ext uri="{FF2B5EF4-FFF2-40B4-BE49-F238E27FC236}">
                <a16:creationId xmlns:a16="http://schemas.microsoft.com/office/drawing/2014/main" id="{3C7F9CF5-846E-270C-2747-EC91A39E8729}"/>
              </a:ext>
            </a:extLst>
          </p:cNvPr>
          <p:cNvSpPr txBox="1">
            <a:spLocks/>
          </p:cNvSpPr>
          <p:nvPr/>
        </p:nvSpPr>
        <p:spPr>
          <a:xfrm>
            <a:off x="6716396" y="2761690"/>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149</a:t>
            </a:r>
          </a:p>
        </p:txBody>
      </p:sp>
      <p:sp>
        <p:nvSpPr>
          <p:cNvPr id="26" name="Platshållare för innehåll 3">
            <a:extLst>
              <a:ext uri="{FF2B5EF4-FFF2-40B4-BE49-F238E27FC236}">
                <a16:creationId xmlns:a16="http://schemas.microsoft.com/office/drawing/2014/main" id="{4A628CD6-D709-45E5-7AC2-79D6A95EE8EA}"/>
              </a:ext>
            </a:extLst>
          </p:cNvPr>
          <p:cNvSpPr txBox="1">
            <a:spLocks/>
          </p:cNvSpPr>
          <p:nvPr/>
        </p:nvSpPr>
        <p:spPr>
          <a:xfrm>
            <a:off x="6861127" y="3562139"/>
            <a:ext cx="196888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a:t>folkvalda politiker </a:t>
            </a:r>
            <a:br>
              <a:rPr lang="sv-SE" sz="1600"/>
            </a:br>
            <a:r>
              <a:rPr lang="sv-SE" sz="1600"/>
              <a:t>i regionfullmäktige</a:t>
            </a:r>
          </a:p>
        </p:txBody>
      </p:sp>
      <p:cxnSp>
        <p:nvCxnSpPr>
          <p:cNvPr id="7" name="Rak 6">
            <a:extLst>
              <a:ext uri="{FF2B5EF4-FFF2-40B4-BE49-F238E27FC236}">
                <a16:creationId xmlns:a16="http://schemas.microsoft.com/office/drawing/2014/main" id="{99B2DD9C-D707-878E-F09E-C72EAC6A6B98}"/>
              </a:ext>
              <a:ext uri="{C183D7F6-B498-43B3-948B-1728B52AA6E4}">
                <adec:decorative xmlns:adec="http://schemas.microsoft.com/office/drawing/2017/decorative" val="1"/>
              </a:ext>
            </a:extLst>
          </p:cNvPr>
          <p:cNvCxnSpPr>
            <a:cxnSpLocks/>
          </p:cNvCxnSpPr>
          <p:nvPr/>
        </p:nvCxnSpPr>
        <p:spPr>
          <a:xfrm>
            <a:off x="9079230"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7" name="Platshållare för innehåll 3">
            <a:extLst>
              <a:ext uri="{FF2B5EF4-FFF2-40B4-BE49-F238E27FC236}">
                <a16:creationId xmlns:a16="http://schemas.microsoft.com/office/drawing/2014/main" id="{7E3DF20A-3D22-F0D3-CABD-4C5AD0309099}"/>
              </a:ext>
            </a:extLst>
          </p:cNvPr>
          <p:cNvSpPr txBox="1">
            <a:spLocks/>
          </p:cNvSpPr>
          <p:nvPr/>
        </p:nvSpPr>
        <p:spPr>
          <a:xfrm>
            <a:off x="9168260"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850</a:t>
            </a:r>
          </a:p>
        </p:txBody>
      </p:sp>
      <p:sp>
        <p:nvSpPr>
          <p:cNvPr id="28" name="Platshållare för innehåll 3">
            <a:extLst>
              <a:ext uri="{FF2B5EF4-FFF2-40B4-BE49-F238E27FC236}">
                <a16:creationId xmlns:a16="http://schemas.microsoft.com/office/drawing/2014/main" id="{C036BB12-4E0F-966B-5813-09A5E3C66D73}"/>
              </a:ext>
            </a:extLst>
          </p:cNvPr>
          <p:cNvSpPr txBox="1">
            <a:spLocks/>
          </p:cNvSpPr>
          <p:nvPr/>
        </p:nvSpPr>
        <p:spPr>
          <a:xfrm>
            <a:off x="9296359" y="3562139"/>
            <a:ext cx="200981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a:t>politiker i nämnder, styrelser, utskott och beredningar</a:t>
            </a:r>
          </a:p>
        </p:txBody>
      </p:sp>
    </p:spTree>
    <p:extLst>
      <p:ext uri="{BB962C8B-B14F-4D97-AF65-F5344CB8AC3E}">
        <p14:creationId xmlns:p14="http://schemas.microsoft.com/office/powerpoint/2010/main" val="2930446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3E0241-8CA6-E5E3-3D6B-F02CC9766E3E}"/>
              </a:ext>
            </a:extLst>
          </p:cNvPr>
          <p:cNvSpPr>
            <a:spLocks noGrp="1"/>
          </p:cNvSpPr>
          <p:nvPr>
            <p:ph type="title"/>
          </p:nvPr>
        </p:nvSpPr>
        <p:spPr/>
        <p:txBody>
          <a:bodyPr anchor="ctr" anchorCtr="0"/>
          <a:lstStyle/>
          <a:p>
            <a:r>
              <a:rPr lang="sv-SE" sz="2800"/>
              <a:t>De folkvalda politikerna</a:t>
            </a:r>
          </a:p>
        </p:txBody>
      </p:sp>
      <p:sp>
        <p:nvSpPr>
          <p:cNvPr id="3" name="Platshållare för innehåll 2">
            <a:extLst>
              <a:ext uri="{FF2B5EF4-FFF2-40B4-BE49-F238E27FC236}">
                <a16:creationId xmlns:a16="http://schemas.microsoft.com/office/drawing/2014/main" id="{8A396D0B-3532-4ACF-CDAC-9E7F0F287D1E}"/>
              </a:ext>
            </a:extLst>
          </p:cNvPr>
          <p:cNvSpPr>
            <a:spLocks noGrp="1"/>
          </p:cNvSpPr>
          <p:nvPr>
            <p:ph sz="quarter" idx="13"/>
          </p:nvPr>
        </p:nvSpPr>
        <p:spPr>
          <a:xfrm>
            <a:off x="1092200" y="2113722"/>
            <a:ext cx="4104833" cy="639417"/>
          </a:xfrm>
        </p:spPr>
        <p:txBody>
          <a:bodyPr/>
          <a:lstStyle/>
          <a:p>
            <a:pPr marL="0" indent="0">
              <a:buNone/>
            </a:pPr>
            <a:r>
              <a:rPr lang="sv-SE"/>
              <a:t>Rödgrön ledning</a:t>
            </a:r>
          </a:p>
        </p:txBody>
      </p:sp>
      <p:sp>
        <p:nvSpPr>
          <p:cNvPr id="6" name="Platshållare för innehåll 2">
            <a:extLst>
              <a:ext uri="{FF2B5EF4-FFF2-40B4-BE49-F238E27FC236}">
                <a16:creationId xmlns:a16="http://schemas.microsoft.com/office/drawing/2014/main" id="{97AED369-CC59-602F-00BB-FF84E8442E18}"/>
              </a:ext>
            </a:extLst>
          </p:cNvPr>
          <p:cNvSpPr txBox="1">
            <a:spLocks/>
          </p:cNvSpPr>
          <p:nvPr/>
        </p:nvSpPr>
        <p:spPr>
          <a:xfrm>
            <a:off x="1116000" y="2833137"/>
            <a:ext cx="2220448"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Socialdemokraterna</a:t>
            </a:r>
            <a:endParaRPr lang="sv-SE" sz="1600" b="1"/>
          </a:p>
          <a:p>
            <a:pPr marL="0" indent="0">
              <a:buFont typeface="Verdana" panose="020B0604030504040204" pitchFamily="34" charset="0"/>
              <a:buNone/>
            </a:pPr>
            <a:r>
              <a:rPr lang="sv-SE" sz="1600"/>
              <a:t>Vänsterpartiet</a:t>
            </a:r>
            <a:endParaRPr lang="sv-SE" sz="1600" b="1"/>
          </a:p>
          <a:p>
            <a:pPr marL="0" indent="0">
              <a:buFont typeface="Verdana" panose="020B0604030504040204" pitchFamily="34" charset="0"/>
              <a:buNone/>
            </a:pPr>
            <a:r>
              <a:rPr lang="sv-SE" sz="1600"/>
              <a:t>Miljöpartiet de gröna</a:t>
            </a:r>
            <a:endParaRPr lang="sv-SE" sz="1600" b="1"/>
          </a:p>
        </p:txBody>
      </p:sp>
      <p:sp>
        <p:nvSpPr>
          <p:cNvPr id="15" name="Platshållare för innehåll 2">
            <a:extLst>
              <a:ext uri="{FF2B5EF4-FFF2-40B4-BE49-F238E27FC236}">
                <a16:creationId xmlns:a16="http://schemas.microsoft.com/office/drawing/2014/main" id="{95BF5B87-EABD-D265-1E0E-4EE29F2EE1D3}"/>
              </a:ext>
            </a:extLst>
          </p:cNvPr>
          <p:cNvSpPr txBox="1">
            <a:spLocks/>
          </p:cNvSpPr>
          <p:nvPr/>
        </p:nvSpPr>
        <p:spPr>
          <a:xfrm>
            <a:off x="3436219" y="2833137"/>
            <a:ext cx="1496484"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sv-SE" sz="1600" b="1"/>
              <a:t>46 mandat</a:t>
            </a:r>
          </a:p>
          <a:p>
            <a:pPr marL="0" indent="0" algn="r">
              <a:buNone/>
            </a:pPr>
            <a:r>
              <a:rPr lang="sv-SE" sz="1600" b="1"/>
              <a:t>16 mandat</a:t>
            </a:r>
          </a:p>
          <a:p>
            <a:pPr marL="0" indent="0" algn="r">
              <a:buFont typeface="Verdana" panose="020B0604030504040204" pitchFamily="34" charset="0"/>
              <a:buNone/>
            </a:pPr>
            <a:r>
              <a:rPr lang="sv-SE" sz="1600" b="1"/>
              <a:t>6 mandat</a:t>
            </a:r>
          </a:p>
        </p:txBody>
      </p:sp>
      <p:sp>
        <p:nvSpPr>
          <p:cNvPr id="9" name="Platshållare för innehåll 2">
            <a:extLst>
              <a:ext uri="{FF2B5EF4-FFF2-40B4-BE49-F238E27FC236}">
                <a16:creationId xmlns:a16="http://schemas.microsoft.com/office/drawing/2014/main" id="{4706416B-D55F-0FA1-7C11-C26EF431A8EB}"/>
              </a:ext>
            </a:extLst>
          </p:cNvPr>
          <p:cNvSpPr txBox="1">
            <a:spLocks/>
          </p:cNvSpPr>
          <p:nvPr/>
        </p:nvSpPr>
        <p:spPr>
          <a:xfrm>
            <a:off x="4248312"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4000" b="1"/>
              <a:t>68</a:t>
            </a:r>
            <a:br>
              <a:rPr lang="sv-SE" sz="4000" b="1"/>
            </a:br>
            <a:r>
              <a:rPr lang="sv-SE" sz="1600"/>
              <a:t>mandat</a:t>
            </a:r>
          </a:p>
        </p:txBody>
      </p:sp>
      <p:sp>
        <p:nvSpPr>
          <p:cNvPr id="4" name="Platshållare för innehåll 3">
            <a:extLst>
              <a:ext uri="{FF2B5EF4-FFF2-40B4-BE49-F238E27FC236}">
                <a16:creationId xmlns:a16="http://schemas.microsoft.com/office/drawing/2014/main" id="{7805C8EE-3AF7-42E8-3D42-CE08E71B700B}"/>
              </a:ext>
            </a:extLst>
          </p:cNvPr>
          <p:cNvSpPr>
            <a:spLocks noGrp="1"/>
          </p:cNvSpPr>
          <p:nvPr>
            <p:ph sz="quarter" idx="14"/>
          </p:nvPr>
        </p:nvSpPr>
        <p:spPr>
          <a:xfrm>
            <a:off x="6775369" y="2113722"/>
            <a:ext cx="4104833" cy="594169"/>
          </a:xfrm>
        </p:spPr>
        <p:txBody>
          <a:bodyPr/>
          <a:lstStyle/>
          <a:p>
            <a:r>
              <a:rPr lang="sv-SE"/>
              <a:t>Opposition</a:t>
            </a:r>
          </a:p>
        </p:txBody>
      </p:sp>
      <p:sp>
        <p:nvSpPr>
          <p:cNvPr id="7" name="Platshållare för innehåll 2">
            <a:extLst>
              <a:ext uri="{FF2B5EF4-FFF2-40B4-BE49-F238E27FC236}">
                <a16:creationId xmlns:a16="http://schemas.microsoft.com/office/drawing/2014/main" id="{72657144-BF87-DB60-E996-A89F41034032}"/>
              </a:ext>
            </a:extLst>
          </p:cNvPr>
          <p:cNvSpPr txBox="1">
            <a:spLocks/>
          </p:cNvSpPr>
          <p:nvPr/>
        </p:nvSpPr>
        <p:spPr>
          <a:xfrm>
            <a:off x="6793288" y="2833137"/>
            <a:ext cx="2478660"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Moderaterna</a:t>
            </a:r>
            <a:endParaRPr lang="sv-SE" sz="1600" b="1"/>
          </a:p>
          <a:p>
            <a:pPr marL="0" indent="0">
              <a:buFont typeface="Verdana" panose="020B0604030504040204" pitchFamily="34" charset="0"/>
              <a:buNone/>
            </a:pPr>
            <a:r>
              <a:rPr lang="sv-SE" sz="1600"/>
              <a:t>Sverigedemokraterna</a:t>
            </a:r>
            <a:endParaRPr lang="sv-SE" sz="1600" b="1"/>
          </a:p>
          <a:p>
            <a:pPr marL="0" indent="0">
              <a:buFont typeface="Verdana" panose="020B0604030504040204" pitchFamily="34" charset="0"/>
              <a:buNone/>
            </a:pPr>
            <a:r>
              <a:rPr lang="sv-SE" sz="1600"/>
              <a:t>Kristdemokraterna</a:t>
            </a:r>
            <a:endParaRPr lang="sv-SE" sz="1600" b="1"/>
          </a:p>
          <a:p>
            <a:pPr marL="0" indent="0">
              <a:buFont typeface="Verdana" panose="020B0604030504040204" pitchFamily="34" charset="0"/>
              <a:buNone/>
            </a:pPr>
            <a:r>
              <a:rPr lang="sv-SE" sz="1600"/>
              <a:t>Centerpartiet</a:t>
            </a:r>
            <a:endParaRPr lang="sv-SE" sz="1600" b="1"/>
          </a:p>
          <a:p>
            <a:pPr marL="0" indent="0">
              <a:buFont typeface="Verdana" panose="020B0604030504040204" pitchFamily="34" charset="0"/>
              <a:buNone/>
            </a:pPr>
            <a:r>
              <a:rPr lang="sv-SE" sz="1600"/>
              <a:t>Liberalerna</a:t>
            </a:r>
            <a:endParaRPr lang="sv-SE" sz="1600" b="1"/>
          </a:p>
        </p:txBody>
      </p:sp>
      <p:sp>
        <p:nvSpPr>
          <p:cNvPr id="16" name="Platshållare för innehåll 2">
            <a:extLst>
              <a:ext uri="{FF2B5EF4-FFF2-40B4-BE49-F238E27FC236}">
                <a16:creationId xmlns:a16="http://schemas.microsoft.com/office/drawing/2014/main" id="{098F8B06-6B9D-C318-E7BD-2A35EF53915E}"/>
              </a:ext>
            </a:extLst>
          </p:cNvPr>
          <p:cNvSpPr txBox="1">
            <a:spLocks/>
          </p:cNvSpPr>
          <p:nvPr/>
        </p:nvSpPr>
        <p:spPr>
          <a:xfrm>
            <a:off x="9163251" y="2833137"/>
            <a:ext cx="1646298"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sv-SE" sz="1600" b="1"/>
              <a:t>29 mandat</a:t>
            </a:r>
          </a:p>
          <a:p>
            <a:pPr marL="0" indent="0" algn="r">
              <a:buNone/>
            </a:pPr>
            <a:r>
              <a:rPr lang="sv-SE" sz="1600" b="1"/>
              <a:t>24 mandat</a:t>
            </a:r>
          </a:p>
          <a:p>
            <a:pPr marL="0" indent="0" algn="r">
              <a:buFont typeface="Verdana" panose="020B0604030504040204" pitchFamily="34" charset="0"/>
              <a:buNone/>
            </a:pPr>
            <a:r>
              <a:rPr lang="sv-SE" sz="1600" b="1"/>
              <a:t>12 mandat</a:t>
            </a:r>
          </a:p>
          <a:p>
            <a:pPr marL="0" indent="0" algn="r">
              <a:buNone/>
            </a:pPr>
            <a:r>
              <a:rPr lang="sv-SE" sz="1600" b="1"/>
              <a:t>9 mandat</a:t>
            </a:r>
          </a:p>
          <a:p>
            <a:pPr marL="0" indent="0" algn="r">
              <a:buNone/>
            </a:pPr>
            <a:r>
              <a:rPr lang="sv-SE" sz="1600" b="1"/>
              <a:t>7 mandat</a:t>
            </a:r>
          </a:p>
        </p:txBody>
      </p:sp>
      <p:sp>
        <p:nvSpPr>
          <p:cNvPr id="8" name="Platshållare för innehåll 2">
            <a:extLst>
              <a:ext uri="{FF2B5EF4-FFF2-40B4-BE49-F238E27FC236}">
                <a16:creationId xmlns:a16="http://schemas.microsoft.com/office/drawing/2014/main" id="{680A4D88-DA95-D608-26C2-F5380805D854}"/>
              </a:ext>
            </a:extLst>
          </p:cNvPr>
          <p:cNvSpPr txBox="1">
            <a:spLocks/>
          </p:cNvSpPr>
          <p:nvPr/>
        </p:nvSpPr>
        <p:spPr>
          <a:xfrm>
            <a:off x="10150900"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4000" b="1"/>
              <a:t>81</a:t>
            </a:r>
            <a:br>
              <a:rPr lang="sv-SE" sz="4000" b="1"/>
            </a:br>
            <a:r>
              <a:rPr lang="sv-SE" sz="1600"/>
              <a:t>mandat</a:t>
            </a:r>
          </a:p>
        </p:txBody>
      </p:sp>
    </p:spTree>
    <p:extLst>
      <p:ext uri="{BB962C8B-B14F-4D97-AF65-F5344CB8AC3E}">
        <p14:creationId xmlns:p14="http://schemas.microsoft.com/office/powerpoint/2010/main" val="3555117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DD300-B270-B5C3-DC62-85DB1B5E894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5D90BC0-3B40-27D6-DC12-D2E56FB7A9C4}"/>
              </a:ext>
            </a:extLst>
          </p:cNvPr>
          <p:cNvSpPr>
            <a:spLocks noGrp="1"/>
          </p:cNvSpPr>
          <p:nvPr>
            <p:ph type="title"/>
          </p:nvPr>
        </p:nvSpPr>
        <p:spPr/>
        <p:txBody>
          <a:bodyPr anchor="ctr" anchorCtr="0"/>
          <a:lstStyle/>
          <a:p>
            <a:r>
              <a:rPr lang="sv-SE"/>
              <a:t>Vi finansieras med hjälp av dig</a:t>
            </a:r>
          </a:p>
        </p:txBody>
      </p:sp>
      <p:sp>
        <p:nvSpPr>
          <p:cNvPr id="7" name="Platshållare för innehåll 2">
            <a:extLst>
              <a:ext uri="{FF2B5EF4-FFF2-40B4-BE49-F238E27FC236}">
                <a16:creationId xmlns:a16="http://schemas.microsoft.com/office/drawing/2014/main" id="{B41DBE79-36FE-2CE9-C799-ADE8E054F297}"/>
              </a:ext>
            </a:extLst>
          </p:cNvPr>
          <p:cNvSpPr txBox="1">
            <a:spLocks/>
          </p:cNvSpPr>
          <p:nvPr/>
        </p:nvSpPr>
        <p:spPr>
          <a:xfrm>
            <a:off x="1092200" y="2204358"/>
            <a:ext cx="5137912" cy="424102"/>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dirty="0"/>
              <a:t>Budget för 2026:</a:t>
            </a:r>
          </a:p>
        </p:txBody>
      </p:sp>
      <p:sp>
        <p:nvSpPr>
          <p:cNvPr id="3" name="Platshållare för innehåll 2">
            <a:extLst>
              <a:ext uri="{FF2B5EF4-FFF2-40B4-BE49-F238E27FC236}">
                <a16:creationId xmlns:a16="http://schemas.microsoft.com/office/drawing/2014/main" id="{5917FAEA-AEC1-BC55-FE8E-A9EDB084B946}"/>
              </a:ext>
            </a:extLst>
          </p:cNvPr>
          <p:cNvSpPr>
            <a:spLocks noGrp="1"/>
          </p:cNvSpPr>
          <p:nvPr>
            <p:ph sz="quarter" idx="13"/>
          </p:nvPr>
        </p:nvSpPr>
        <p:spPr>
          <a:xfrm>
            <a:off x="1092199" y="2598560"/>
            <a:ext cx="5354899" cy="732466"/>
          </a:xfrm>
        </p:spPr>
        <p:txBody>
          <a:bodyPr/>
          <a:lstStyle/>
          <a:p>
            <a:r>
              <a:rPr lang="sv-SE" sz="4000" b="1" dirty="0"/>
              <a:t>90 miljarder kr</a:t>
            </a:r>
          </a:p>
        </p:txBody>
      </p:sp>
      <p:sp>
        <p:nvSpPr>
          <p:cNvPr id="5" name="Platshållare för innehåll 2">
            <a:extLst>
              <a:ext uri="{FF2B5EF4-FFF2-40B4-BE49-F238E27FC236}">
                <a16:creationId xmlns:a16="http://schemas.microsoft.com/office/drawing/2014/main" id="{EA2BEC75-F3DB-B708-BBEB-132F7BE72DB0}"/>
              </a:ext>
            </a:extLst>
          </p:cNvPr>
          <p:cNvSpPr txBox="1">
            <a:spLocks/>
          </p:cNvSpPr>
          <p:nvPr/>
        </p:nvSpPr>
        <p:spPr>
          <a:xfrm>
            <a:off x="1092200" y="3331027"/>
            <a:ext cx="5137912" cy="49417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dirty="0"/>
              <a:t>mer än hälften kommer från skatt</a:t>
            </a:r>
          </a:p>
        </p:txBody>
      </p:sp>
      <p:sp>
        <p:nvSpPr>
          <p:cNvPr id="8" name="Platshållare för innehåll 2">
            <a:extLst>
              <a:ext uri="{FF2B5EF4-FFF2-40B4-BE49-F238E27FC236}">
                <a16:creationId xmlns:a16="http://schemas.microsoft.com/office/drawing/2014/main" id="{A3D21D4E-309C-1354-B706-87E6FD338AF3}"/>
              </a:ext>
            </a:extLst>
          </p:cNvPr>
          <p:cNvSpPr txBox="1">
            <a:spLocks/>
          </p:cNvSpPr>
          <p:nvPr/>
        </p:nvSpPr>
        <p:spPr>
          <a:xfrm>
            <a:off x="1092200" y="4196445"/>
            <a:ext cx="5137912" cy="49417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Regionskatt:</a:t>
            </a:r>
          </a:p>
        </p:txBody>
      </p:sp>
      <p:sp>
        <p:nvSpPr>
          <p:cNvPr id="4" name="Platshållare för innehåll 2">
            <a:extLst>
              <a:ext uri="{FF2B5EF4-FFF2-40B4-BE49-F238E27FC236}">
                <a16:creationId xmlns:a16="http://schemas.microsoft.com/office/drawing/2014/main" id="{45346471-39B6-B210-D409-840EFDE68245}"/>
              </a:ext>
            </a:extLst>
          </p:cNvPr>
          <p:cNvSpPr txBox="1">
            <a:spLocks/>
          </p:cNvSpPr>
          <p:nvPr/>
        </p:nvSpPr>
        <p:spPr>
          <a:xfrm>
            <a:off x="1101600" y="4567694"/>
            <a:ext cx="3676570"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4000" b="1" dirty="0"/>
              <a:t>11,48 kr</a:t>
            </a:r>
          </a:p>
        </p:txBody>
      </p:sp>
      <p:sp>
        <p:nvSpPr>
          <p:cNvPr id="6" name="Platshållare för innehåll 2">
            <a:extLst>
              <a:ext uri="{FF2B5EF4-FFF2-40B4-BE49-F238E27FC236}">
                <a16:creationId xmlns:a16="http://schemas.microsoft.com/office/drawing/2014/main" id="{9F2F11D1-E0FF-4D8D-1528-DE2C8AA1C79E}"/>
              </a:ext>
            </a:extLst>
          </p:cNvPr>
          <p:cNvSpPr txBox="1">
            <a:spLocks/>
          </p:cNvSpPr>
          <p:nvPr/>
        </p:nvSpPr>
        <p:spPr>
          <a:xfrm>
            <a:off x="1101600" y="5297514"/>
            <a:ext cx="5739038" cy="89388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per hundralapp du tjänar </a:t>
            </a:r>
            <a:br>
              <a:rPr lang="sv-SE"/>
            </a:br>
            <a:r>
              <a:rPr lang="sv-SE"/>
              <a:t>går till Västra Götalandsregionen</a:t>
            </a:r>
          </a:p>
        </p:txBody>
      </p:sp>
      <p:pic>
        <p:nvPicPr>
          <p:cNvPr id="11" name="Platshållare för bild 10">
            <a:extLst>
              <a:ext uri="{FF2B5EF4-FFF2-40B4-BE49-F238E27FC236}">
                <a16:creationId xmlns:a16="http://schemas.microsoft.com/office/drawing/2014/main" id="{8DEEB923-B6AE-78BB-2564-06B3E709AA97}"/>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6797517" y="1755775"/>
            <a:ext cx="5003957" cy="4699000"/>
          </a:xfrm>
        </p:spPr>
      </p:pic>
    </p:spTree>
    <p:extLst>
      <p:ext uri="{BB962C8B-B14F-4D97-AF65-F5344CB8AC3E}">
        <p14:creationId xmlns:p14="http://schemas.microsoft.com/office/powerpoint/2010/main" val="2872019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E7073-C0D0-32F9-1C88-F17E98040709}"/>
            </a:ext>
          </a:extLst>
        </p:cNvPr>
        <p:cNvGrpSpPr/>
        <p:nvPr/>
      </p:nvGrpSpPr>
      <p:grpSpPr>
        <a:xfrm>
          <a:off x="0" y="0"/>
          <a:ext cx="0" cy="0"/>
          <a:chOff x="0" y="0"/>
          <a:chExt cx="0" cy="0"/>
        </a:xfrm>
      </p:grpSpPr>
      <p:sp>
        <p:nvSpPr>
          <p:cNvPr id="29" name="Rubrik 28">
            <a:extLst>
              <a:ext uri="{FF2B5EF4-FFF2-40B4-BE49-F238E27FC236}">
                <a16:creationId xmlns:a16="http://schemas.microsoft.com/office/drawing/2014/main" id="{7A4FC7ED-74F2-5B94-9232-7DE748784B64}"/>
              </a:ext>
            </a:extLst>
          </p:cNvPr>
          <p:cNvSpPr>
            <a:spLocks noGrp="1"/>
          </p:cNvSpPr>
          <p:nvPr>
            <p:ph type="ctrTitle"/>
          </p:nvPr>
        </p:nvSpPr>
        <p:spPr>
          <a:xfrm>
            <a:off x="532800" y="568799"/>
            <a:ext cx="4718708" cy="2654085"/>
          </a:xfrm>
        </p:spPr>
        <p:txBody>
          <a:bodyPr anchor="ctr" anchorCtr="0">
            <a:noAutofit/>
          </a:bodyPr>
          <a:lstStyle/>
          <a:p>
            <a:r>
              <a:rPr lang="sv-SE" b="1" kern="1200">
                <a:solidFill>
                  <a:schemeClr val="bg1"/>
                </a:solidFill>
                <a:effectLst/>
              </a:rPr>
              <a:t>Vi finns till för dig </a:t>
            </a:r>
            <a:br>
              <a:rPr lang="sv-SE" b="1" kern="1200">
                <a:solidFill>
                  <a:schemeClr val="bg1"/>
                </a:solidFill>
                <a:effectLst/>
              </a:rPr>
            </a:br>
            <a:r>
              <a:rPr lang="sv-SE" b="1" kern="1200">
                <a:solidFill>
                  <a:schemeClr val="bg1"/>
                </a:solidFill>
                <a:effectLst/>
              </a:rPr>
              <a:t>i Västra Götaland</a:t>
            </a:r>
            <a:endParaRPr lang="sv-SE" b="1">
              <a:solidFill>
                <a:schemeClr val="bg1"/>
              </a:solidFill>
            </a:endParaRPr>
          </a:p>
        </p:txBody>
      </p:sp>
      <p:pic>
        <p:nvPicPr>
          <p:cNvPr id="6" name="Platshållare för bild 5" descr="En bild som visar Människoansikte, person, klädsel, bubbla&#10;&#10;AI-genererat innehåll kan vara felaktigt.">
            <a:extLst>
              <a:ext uri="{FF2B5EF4-FFF2-40B4-BE49-F238E27FC236}">
                <a16:creationId xmlns:a16="http://schemas.microsoft.com/office/drawing/2014/main" id="{40E7DD67-D532-D0A5-91E2-848A60F2D39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66" r="20946"/>
          <a:stretch>
            <a:fillRect/>
          </a:stretch>
        </p:blipFill>
        <p:spPr>
          <a:xfrm>
            <a:off x="5578475" y="0"/>
            <a:ext cx="6613525" cy="5656263"/>
          </a:xfrm>
        </p:spPr>
      </p:pic>
    </p:spTree>
    <p:extLst>
      <p:ext uri="{BB962C8B-B14F-4D97-AF65-F5344CB8AC3E}">
        <p14:creationId xmlns:p14="http://schemas.microsoft.com/office/powerpoint/2010/main" val="30862857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C141C-1282-1000-CBAD-8EAB108AAA1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4BCA27F1-EB15-EA8F-E5E8-732F22B009DB}"/>
              </a:ext>
            </a:extLst>
          </p:cNvPr>
          <p:cNvSpPr>
            <a:spLocks noGrp="1"/>
          </p:cNvSpPr>
          <p:nvPr>
            <p:ph type="title"/>
          </p:nvPr>
        </p:nvSpPr>
        <p:spPr/>
        <p:txBody>
          <a:bodyPr anchor="b" anchorCtr="0"/>
          <a:lstStyle/>
          <a:p>
            <a:r>
              <a:rPr lang="sv-SE"/>
              <a:t>Det här får du för dina skattepengar</a:t>
            </a:r>
          </a:p>
        </p:txBody>
      </p:sp>
      <p:graphicFrame>
        <p:nvGraphicFramePr>
          <p:cNvPr id="7" name="Diagram 6">
            <a:extLst>
              <a:ext uri="{FF2B5EF4-FFF2-40B4-BE49-F238E27FC236}">
                <a16:creationId xmlns:a16="http://schemas.microsoft.com/office/drawing/2014/main" id="{4532A577-F46C-390A-90F9-257498BDA053}"/>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849898266"/>
              </p:ext>
            </p:extLst>
          </p:nvPr>
        </p:nvGraphicFramePr>
        <p:xfrm>
          <a:off x="0" y="2031515"/>
          <a:ext cx="6005263" cy="4003509"/>
        </p:xfrm>
        <a:graphic>
          <a:graphicData uri="http://schemas.openxmlformats.org/drawingml/2006/chart">
            <c:chart xmlns:c="http://schemas.openxmlformats.org/drawingml/2006/chart" xmlns:r="http://schemas.openxmlformats.org/officeDocument/2006/relationships" r:id="rId3"/>
          </a:graphicData>
        </a:graphic>
      </p:graphicFrame>
      <p:sp>
        <p:nvSpPr>
          <p:cNvPr id="3" name="Platshållare för innehåll 2">
            <a:extLst>
              <a:ext uri="{FF2B5EF4-FFF2-40B4-BE49-F238E27FC236}">
                <a16:creationId xmlns:a16="http://schemas.microsoft.com/office/drawing/2014/main" id="{C07B1C62-6460-6E52-BCE7-18CBE229B6E6}"/>
              </a:ext>
            </a:extLst>
          </p:cNvPr>
          <p:cNvSpPr>
            <a:spLocks noGrp="1"/>
          </p:cNvSpPr>
          <p:nvPr>
            <p:ph sz="quarter" idx="4294967295"/>
          </p:nvPr>
        </p:nvSpPr>
        <p:spPr>
          <a:xfrm>
            <a:off x="5549809" y="2381250"/>
            <a:ext cx="2149475" cy="461963"/>
          </a:xfrm>
        </p:spPr>
        <p:txBody>
          <a:bodyPr/>
          <a:lstStyle/>
          <a:p>
            <a:pPr marL="0" indent="0">
              <a:buNone/>
            </a:pPr>
            <a:r>
              <a:rPr lang="sv-SE" sz="4000" b="1" dirty="0"/>
              <a:t>87 %</a:t>
            </a:r>
          </a:p>
        </p:txBody>
      </p:sp>
      <p:cxnSp>
        <p:nvCxnSpPr>
          <p:cNvPr id="17" name="Rak 16">
            <a:extLst>
              <a:ext uri="{FF2B5EF4-FFF2-40B4-BE49-F238E27FC236}">
                <a16:creationId xmlns:a16="http://schemas.microsoft.com/office/drawing/2014/main" id="{3DE4331E-FB02-C190-533D-68F750BB6049}"/>
              </a:ext>
              <a:ext uri="{C183D7F6-B498-43B3-948B-1728B52AA6E4}">
                <adec:decorative xmlns:adec="http://schemas.microsoft.com/office/drawing/2017/decorative" val="1"/>
              </a:ext>
            </a:extLst>
          </p:cNvPr>
          <p:cNvCxnSpPr/>
          <p:nvPr/>
        </p:nvCxnSpPr>
        <p:spPr>
          <a:xfrm>
            <a:off x="5550575" y="3186729"/>
            <a:ext cx="2229734" cy="0"/>
          </a:xfrm>
          <a:prstGeom prst="line">
            <a:avLst/>
          </a:prstGeom>
          <a:ln w="1143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Platshållare för innehåll 2">
            <a:extLst>
              <a:ext uri="{FF2B5EF4-FFF2-40B4-BE49-F238E27FC236}">
                <a16:creationId xmlns:a16="http://schemas.microsoft.com/office/drawing/2014/main" id="{B4109BAF-F762-897A-F3F3-13541BA15012}"/>
              </a:ext>
            </a:extLst>
          </p:cNvPr>
          <p:cNvSpPr txBox="1">
            <a:spLocks/>
          </p:cNvSpPr>
          <p:nvPr/>
        </p:nvSpPr>
        <p:spPr>
          <a:xfrm>
            <a:off x="5550575" y="3337200"/>
            <a:ext cx="2148709"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Hälso- och sjukvård</a:t>
            </a:r>
          </a:p>
        </p:txBody>
      </p:sp>
      <p:sp>
        <p:nvSpPr>
          <p:cNvPr id="5" name="Platshållare för innehåll 2">
            <a:extLst>
              <a:ext uri="{FF2B5EF4-FFF2-40B4-BE49-F238E27FC236}">
                <a16:creationId xmlns:a16="http://schemas.microsoft.com/office/drawing/2014/main" id="{987941C4-29F8-D743-8904-382FF5AA70CA}"/>
              </a:ext>
            </a:extLst>
          </p:cNvPr>
          <p:cNvSpPr txBox="1">
            <a:spLocks/>
          </p:cNvSpPr>
          <p:nvPr/>
        </p:nvSpPr>
        <p:spPr>
          <a:xfrm>
            <a:off x="8755146" y="2380736"/>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a:t>2 %</a:t>
            </a:r>
          </a:p>
        </p:txBody>
      </p:sp>
      <p:cxnSp>
        <p:nvCxnSpPr>
          <p:cNvPr id="18" name="Rak 17">
            <a:extLst>
              <a:ext uri="{FF2B5EF4-FFF2-40B4-BE49-F238E27FC236}">
                <a16:creationId xmlns:a16="http://schemas.microsoft.com/office/drawing/2014/main" id="{2CA33707-BBF7-1208-22C1-4519298F492E}"/>
              </a:ext>
              <a:ext uri="{C183D7F6-B498-43B3-948B-1728B52AA6E4}">
                <adec:decorative xmlns:adec="http://schemas.microsoft.com/office/drawing/2017/decorative" val="1"/>
              </a:ext>
            </a:extLst>
          </p:cNvPr>
          <p:cNvCxnSpPr/>
          <p:nvPr/>
        </p:nvCxnSpPr>
        <p:spPr>
          <a:xfrm>
            <a:off x="8731995" y="3186729"/>
            <a:ext cx="2229734" cy="0"/>
          </a:xfrm>
          <a:prstGeom prst="line">
            <a:avLst/>
          </a:prstGeom>
          <a:ln w="114300">
            <a:solidFill>
              <a:srgbClr val="FD5930"/>
            </a:solidFill>
          </a:ln>
        </p:spPr>
        <p:style>
          <a:lnRef idx="1">
            <a:schemeClr val="accent1"/>
          </a:lnRef>
          <a:fillRef idx="0">
            <a:schemeClr val="accent1"/>
          </a:fillRef>
          <a:effectRef idx="0">
            <a:schemeClr val="accent1"/>
          </a:effectRef>
          <a:fontRef idx="minor">
            <a:schemeClr val="tx1"/>
          </a:fontRef>
        </p:style>
      </p:cxnSp>
      <p:sp>
        <p:nvSpPr>
          <p:cNvPr id="9" name="Platshållare för innehåll 2">
            <a:extLst>
              <a:ext uri="{FF2B5EF4-FFF2-40B4-BE49-F238E27FC236}">
                <a16:creationId xmlns:a16="http://schemas.microsoft.com/office/drawing/2014/main" id="{E80D204E-AE23-EB3D-C745-93D8FC0345D6}"/>
              </a:ext>
            </a:extLst>
          </p:cNvPr>
          <p:cNvSpPr txBox="1">
            <a:spLocks/>
          </p:cNvSpPr>
          <p:nvPr/>
        </p:nvSpPr>
        <p:spPr>
          <a:xfrm>
            <a:off x="8755145" y="3337200"/>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Kultur</a:t>
            </a:r>
          </a:p>
        </p:txBody>
      </p:sp>
      <p:sp>
        <p:nvSpPr>
          <p:cNvPr id="10" name="Platshållare för innehåll 2">
            <a:extLst>
              <a:ext uri="{FF2B5EF4-FFF2-40B4-BE49-F238E27FC236}">
                <a16:creationId xmlns:a16="http://schemas.microsoft.com/office/drawing/2014/main" id="{B49222D9-E2B7-E8DC-711E-B4B4628F9B1E}"/>
              </a:ext>
            </a:extLst>
          </p:cNvPr>
          <p:cNvSpPr txBox="1">
            <a:spLocks/>
          </p:cNvSpPr>
          <p:nvPr/>
        </p:nvSpPr>
        <p:spPr>
          <a:xfrm>
            <a:off x="5550576" y="4336858"/>
            <a:ext cx="2148710"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a:t>9 %</a:t>
            </a:r>
          </a:p>
        </p:txBody>
      </p:sp>
      <p:cxnSp>
        <p:nvCxnSpPr>
          <p:cNvPr id="19" name="Rak 18">
            <a:extLst>
              <a:ext uri="{FF2B5EF4-FFF2-40B4-BE49-F238E27FC236}">
                <a16:creationId xmlns:a16="http://schemas.microsoft.com/office/drawing/2014/main" id="{3243107A-4E1A-37F9-A5D1-BD300C426EE1}"/>
              </a:ext>
              <a:ext uri="{C183D7F6-B498-43B3-948B-1728B52AA6E4}">
                <adec:decorative xmlns:adec="http://schemas.microsoft.com/office/drawing/2017/decorative" val="1"/>
              </a:ext>
            </a:extLst>
          </p:cNvPr>
          <p:cNvCxnSpPr/>
          <p:nvPr/>
        </p:nvCxnSpPr>
        <p:spPr>
          <a:xfrm>
            <a:off x="5550575" y="5131275"/>
            <a:ext cx="2229734" cy="0"/>
          </a:xfrm>
          <a:prstGeom prst="line">
            <a:avLst/>
          </a:prstGeom>
          <a:ln w="114300">
            <a:solidFill>
              <a:srgbClr val="FFC107"/>
            </a:solidFill>
          </a:ln>
        </p:spPr>
        <p:style>
          <a:lnRef idx="1">
            <a:schemeClr val="accent1"/>
          </a:lnRef>
          <a:fillRef idx="0">
            <a:schemeClr val="accent1"/>
          </a:fillRef>
          <a:effectRef idx="0">
            <a:schemeClr val="accent1"/>
          </a:effectRef>
          <a:fontRef idx="minor">
            <a:schemeClr val="tx1"/>
          </a:fontRef>
        </p:style>
      </p:cxnSp>
      <p:sp>
        <p:nvSpPr>
          <p:cNvPr id="12" name="Platshållare för innehåll 2">
            <a:extLst>
              <a:ext uri="{FF2B5EF4-FFF2-40B4-BE49-F238E27FC236}">
                <a16:creationId xmlns:a16="http://schemas.microsoft.com/office/drawing/2014/main" id="{C93EF4E2-99D5-6201-AC17-3FF0DC88FE79}"/>
              </a:ext>
            </a:extLst>
          </p:cNvPr>
          <p:cNvSpPr txBox="1">
            <a:spLocks/>
          </p:cNvSpPr>
          <p:nvPr/>
        </p:nvSpPr>
        <p:spPr>
          <a:xfrm>
            <a:off x="5550575" y="5293322"/>
            <a:ext cx="2148709"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Kollektivtrafik</a:t>
            </a:r>
          </a:p>
        </p:txBody>
      </p:sp>
      <p:sp>
        <p:nvSpPr>
          <p:cNvPr id="11" name="Platshållare för innehåll 2">
            <a:extLst>
              <a:ext uri="{FF2B5EF4-FFF2-40B4-BE49-F238E27FC236}">
                <a16:creationId xmlns:a16="http://schemas.microsoft.com/office/drawing/2014/main" id="{4F0A291F-EAC6-B036-C28D-2BD62EA4BC17}"/>
              </a:ext>
            </a:extLst>
          </p:cNvPr>
          <p:cNvSpPr txBox="1">
            <a:spLocks/>
          </p:cNvSpPr>
          <p:nvPr/>
        </p:nvSpPr>
        <p:spPr>
          <a:xfrm>
            <a:off x="8755146" y="4336858"/>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a:t>2 %</a:t>
            </a:r>
          </a:p>
        </p:txBody>
      </p:sp>
      <p:cxnSp>
        <p:nvCxnSpPr>
          <p:cNvPr id="20" name="Rak 19">
            <a:extLst>
              <a:ext uri="{FF2B5EF4-FFF2-40B4-BE49-F238E27FC236}">
                <a16:creationId xmlns:a16="http://schemas.microsoft.com/office/drawing/2014/main" id="{22333907-685F-F643-534A-EC9890F7C562}"/>
              </a:ext>
              <a:ext uri="{C183D7F6-B498-43B3-948B-1728B52AA6E4}">
                <adec:decorative xmlns:adec="http://schemas.microsoft.com/office/drawing/2017/decorative" val="1"/>
              </a:ext>
            </a:extLst>
          </p:cNvPr>
          <p:cNvCxnSpPr/>
          <p:nvPr/>
        </p:nvCxnSpPr>
        <p:spPr>
          <a:xfrm>
            <a:off x="8731995" y="5131275"/>
            <a:ext cx="2229734" cy="0"/>
          </a:xfrm>
          <a:prstGeom prst="line">
            <a:avLst/>
          </a:prstGeom>
          <a:ln w="1143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Platshållare för innehåll 2">
            <a:extLst>
              <a:ext uri="{FF2B5EF4-FFF2-40B4-BE49-F238E27FC236}">
                <a16:creationId xmlns:a16="http://schemas.microsoft.com/office/drawing/2014/main" id="{20984613-5AD4-99A6-4AEB-844BCA4EDCE3}"/>
              </a:ext>
            </a:extLst>
          </p:cNvPr>
          <p:cNvSpPr txBox="1">
            <a:spLocks/>
          </p:cNvSpPr>
          <p:nvPr/>
        </p:nvSpPr>
        <p:spPr>
          <a:xfrm>
            <a:off x="8755145" y="5293322"/>
            <a:ext cx="1998240"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Utbildning och regional utveckling</a:t>
            </a:r>
          </a:p>
        </p:txBody>
      </p:sp>
    </p:spTree>
    <p:extLst>
      <p:ext uri="{BB962C8B-B14F-4D97-AF65-F5344CB8AC3E}">
        <p14:creationId xmlns:p14="http://schemas.microsoft.com/office/powerpoint/2010/main" val="627667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CD854-2FA2-46EE-A03B-7CEF26D191AB}"/>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6565ABB9-9DE8-568A-F388-A5DA37337FC4}"/>
              </a:ext>
            </a:extLst>
          </p:cNvPr>
          <p:cNvSpPr>
            <a:spLocks noGrp="1"/>
          </p:cNvSpPr>
          <p:nvPr>
            <p:ph type="title"/>
          </p:nvPr>
        </p:nvSpPr>
        <p:spPr/>
        <p:txBody>
          <a:bodyPr/>
          <a:lstStyle/>
          <a:p>
            <a:r>
              <a:rPr lang="sv-SE" dirty="0"/>
              <a:t>En av Sveriges största arbetsgivare – siktar mot att bli den bästa</a:t>
            </a:r>
          </a:p>
        </p:txBody>
      </p:sp>
      <p:pic>
        <p:nvPicPr>
          <p:cNvPr id="8" name="Platshållare för bild 7">
            <a:extLst>
              <a:ext uri="{FF2B5EF4-FFF2-40B4-BE49-F238E27FC236}">
                <a16:creationId xmlns:a16="http://schemas.microsoft.com/office/drawing/2014/main" id="{16B4AD5E-A38B-3680-AD2C-D73764A90E9B}"/>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0431" t="9540" r="31011" b="147"/>
          <a:stretch>
            <a:fillRect/>
          </a:stretch>
        </p:blipFill>
        <p:spPr>
          <a:xfrm>
            <a:off x="6798481" y="385758"/>
            <a:ext cx="5004000" cy="6091200"/>
          </a:xfrm>
        </p:spPr>
      </p:pic>
    </p:spTree>
    <p:extLst>
      <p:ext uri="{BB962C8B-B14F-4D97-AF65-F5344CB8AC3E}">
        <p14:creationId xmlns:p14="http://schemas.microsoft.com/office/powerpoint/2010/main" val="22637785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587561-12BF-083E-4060-5862102CA716}"/>
              </a:ext>
            </a:extLst>
          </p:cNvPr>
          <p:cNvSpPr>
            <a:spLocks noGrp="1"/>
          </p:cNvSpPr>
          <p:nvPr>
            <p:ph type="title"/>
          </p:nvPr>
        </p:nvSpPr>
        <p:spPr/>
        <p:txBody>
          <a:bodyPr/>
          <a:lstStyle/>
          <a:p>
            <a:r>
              <a:rPr lang="sv-SE"/>
              <a:t>Vi ska bli Sveriges bästa offentliga arbetsgivare</a:t>
            </a:r>
          </a:p>
        </p:txBody>
      </p:sp>
      <p:sp>
        <p:nvSpPr>
          <p:cNvPr id="9" name="Ellips 8">
            <a:extLst>
              <a:ext uri="{FF2B5EF4-FFF2-40B4-BE49-F238E27FC236}">
                <a16:creationId xmlns:a16="http://schemas.microsoft.com/office/drawing/2014/main" id="{ED9D002F-CF92-692A-4B31-2FE098909313}"/>
              </a:ext>
              <a:ext uri="{C183D7F6-B498-43B3-948B-1728B52AA6E4}">
                <adec:decorative xmlns:adec="http://schemas.microsoft.com/office/drawing/2017/decorative" val="1"/>
              </a:ext>
            </a:extLst>
          </p:cNvPr>
          <p:cNvSpPr/>
          <p:nvPr/>
        </p:nvSpPr>
        <p:spPr>
          <a:xfrm>
            <a:off x="2252548" y="2422211"/>
            <a:ext cx="3146438" cy="3146438"/>
          </a:xfrm>
          <a:prstGeom prst="ellipse">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innehåll 2">
            <a:extLst>
              <a:ext uri="{FF2B5EF4-FFF2-40B4-BE49-F238E27FC236}">
                <a16:creationId xmlns:a16="http://schemas.microsoft.com/office/drawing/2014/main" id="{CE81F109-8B39-8D45-A5F8-84A437B5A9BE}"/>
              </a:ext>
            </a:extLst>
          </p:cNvPr>
          <p:cNvSpPr>
            <a:spLocks noGrp="1"/>
          </p:cNvSpPr>
          <p:nvPr>
            <p:ph sz="quarter" idx="13"/>
          </p:nvPr>
        </p:nvSpPr>
        <p:spPr>
          <a:xfrm>
            <a:off x="2252550" y="3350890"/>
            <a:ext cx="3146438" cy="740780"/>
          </a:xfrm>
        </p:spPr>
        <p:txBody>
          <a:bodyPr/>
          <a:lstStyle/>
          <a:p>
            <a:pPr algn="ctr"/>
            <a:r>
              <a:rPr lang="sv-SE" sz="4000" b="1"/>
              <a:t>200</a:t>
            </a:r>
          </a:p>
        </p:txBody>
      </p:sp>
      <p:sp>
        <p:nvSpPr>
          <p:cNvPr id="4" name="Platshållare för innehåll 2">
            <a:extLst>
              <a:ext uri="{FF2B5EF4-FFF2-40B4-BE49-F238E27FC236}">
                <a16:creationId xmlns:a16="http://schemas.microsoft.com/office/drawing/2014/main" id="{4531D401-0CF3-4CA5-EF25-928A18DFEAF0}"/>
              </a:ext>
            </a:extLst>
          </p:cNvPr>
          <p:cNvSpPr txBox="1">
            <a:spLocks/>
          </p:cNvSpPr>
          <p:nvPr/>
        </p:nvSpPr>
        <p:spPr>
          <a:xfrm>
            <a:off x="2252548"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yrken</a:t>
            </a:r>
          </a:p>
        </p:txBody>
      </p:sp>
      <p:sp>
        <p:nvSpPr>
          <p:cNvPr id="10" name="Ellips 9">
            <a:extLst>
              <a:ext uri="{FF2B5EF4-FFF2-40B4-BE49-F238E27FC236}">
                <a16:creationId xmlns:a16="http://schemas.microsoft.com/office/drawing/2014/main" id="{68DAD255-E970-7F1C-56C8-DCD91D22F399}"/>
              </a:ext>
              <a:ext uri="{C183D7F6-B498-43B3-948B-1728B52AA6E4}">
                <adec:decorative xmlns:adec="http://schemas.microsoft.com/office/drawing/2017/decorative" val="1"/>
              </a:ext>
            </a:extLst>
          </p:cNvPr>
          <p:cNvSpPr/>
          <p:nvPr/>
        </p:nvSpPr>
        <p:spPr>
          <a:xfrm>
            <a:off x="6755100" y="2422211"/>
            <a:ext cx="3146438" cy="31464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innehåll 2">
            <a:extLst>
              <a:ext uri="{FF2B5EF4-FFF2-40B4-BE49-F238E27FC236}">
                <a16:creationId xmlns:a16="http://schemas.microsoft.com/office/drawing/2014/main" id="{8CD668EE-6D13-994F-0E9C-83013F1AA0BA}"/>
              </a:ext>
            </a:extLst>
          </p:cNvPr>
          <p:cNvSpPr txBox="1">
            <a:spLocks/>
          </p:cNvSpPr>
          <p:nvPr/>
        </p:nvSpPr>
        <p:spPr>
          <a:xfrm>
            <a:off x="6758562" y="3350890"/>
            <a:ext cx="3146437" cy="74078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sz="4000" b="1"/>
              <a:t>56 000</a:t>
            </a:r>
          </a:p>
        </p:txBody>
      </p:sp>
      <p:sp>
        <p:nvSpPr>
          <p:cNvPr id="6" name="Platshållare för innehåll 2">
            <a:extLst>
              <a:ext uri="{FF2B5EF4-FFF2-40B4-BE49-F238E27FC236}">
                <a16:creationId xmlns:a16="http://schemas.microsoft.com/office/drawing/2014/main" id="{14E2ABE3-5031-80CE-6CF7-948F9A59A5BB}"/>
              </a:ext>
            </a:extLst>
          </p:cNvPr>
          <p:cNvSpPr txBox="1">
            <a:spLocks/>
          </p:cNvSpPr>
          <p:nvPr/>
        </p:nvSpPr>
        <p:spPr>
          <a:xfrm>
            <a:off x="6758562"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medarbetare</a:t>
            </a:r>
          </a:p>
        </p:txBody>
      </p:sp>
    </p:spTree>
    <p:extLst>
      <p:ext uri="{BB962C8B-B14F-4D97-AF65-F5344CB8AC3E}">
        <p14:creationId xmlns:p14="http://schemas.microsoft.com/office/powerpoint/2010/main" val="2564195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BD308BE-8BDE-FA57-02B7-879BC2D37292}"/>
              </a:ext>
            </a:extLst>
          </p:cNvPr>
          <p:cNvSpPr>
            <a:spLocks noGrp="1"/>
          </p:cNvSpPr>
          <p:nvPr>
            <p:ph type="title"/>
          </p:nvPr>
        </p:nvSpPr>
        <p:spPr/>
        <p:txBody>
          <a:bodyPr/>
          <a:lstStyle/>
          <a:p>
            <a:r>
              <a:rPr lang="sv-SE" dirty="0"/>
              <a:t>Nära dig genom livet, långt framme i utvecklingen med grund </a:t>
            </a:r>
            <a:br>
              <a:rPr lang="sv-SE" dirty="0"/>
            </a:br>
            <a:r>
              <a:rPr lang="sv-SE" dirty="0"/>
              <a:t>i hur du röstar.</a:t>
            </a:r>
          </a:p>
        </p:txBody>
      </p:sp>
      <p:pic>
        <p:nvPicPr>
          <p:cNvPr id="5" name="Platshållare för bild 4">
            <a:extLst>
              <a:ext uri="{FF2B5EF4-FFF2-40B4-BE49-F238E27FC236}">
                <a16:creationId xmlns:a16="http://schemas.microsoft.com/office/drawing/2014/main" id="{71CCC1F0-7044-A489-8658-7F328442159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7015262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0B6D417-F09F-A0D3-C9DA-2A1374B94B46}"/>
              </a:ext>
            </a:extLst>
          </p:cNvPr>
          <p:cNvSpPr>
            <a:spLocks noGrp="1"/>
          </p:cNvSpPr>
          <p:nvPr>
            <p:ph type="title"/>
          </p:nvPr>
        </p:nvSpPr>
        <p:spPr/>
        <p:txBody>
          <a:bodyPr/>
          <a:lstStyle/>
          <a:p>
            <a:r>
              <a:rPr lang="sv-SE"/>
              <a:t>Logotyp Västra Götalandsregionen</a:t>
            </a:r>
          </a:p>
        </p:txBody>
      </p:sp>
    </p:spTree>
    <p:extLst>
      <p:ext uri="{BB962C8B-B14F-4D97-AF65-F5344CB8AC3E}">
        <p14:creationId xmlns:p14="http://schemas.microsoft.com/office/powerpoint/2010/main" val="248801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E7300-1DC3-0F92-539C-8BF698E4365C}"/>
            </a:ext>
          </a:extLst>
        </p:cNvPr>
        <p:cNvGrpSpPr/>
        <p:nvPr/>
      </p:nvGrpSpPr>
      <p:grpSpPr>
        <a:xfrm>
          <a:off x="0" y="0"/>
          <a:ext cx="0" cy="0"/>
          <a:chOff x="0" y="0"/>
          <a:chExt cx="0" cy="0"/>
        </a:xfrm>
      </p:grpSpPr>
      <p:pic>
        <p:nvPicPr>
          <p:cNvPr id="3" name="Bildobjekt 2">
            <a:hlinkClick r:id="rId3"/>
            <a:extLst>
              <a:ext uri="{FF2B5EF4-FFF2-40B4-BE49-F238E27FC236}">
                <a16:creationId xmlns:a16="http://schemas.microsoft.com/office/drawing/2014/main" id="{5F86EDBE-32BA-AFF4-8983-DC6C7F4DB68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 y="0"/>
            <a:ext cx="12192001" cy="6858000"/>
          </a:xfrm>
          <a:prstGeom prst="rect">
            <a:avLst/>
          </a:prstGeom>
        </p:spPr>
      </p:pic>
      <p:sp>
        <p:nvSpPr>
          <p:cNvPr id="4" name="Rubrik 2">
            <a:extLst>
              <a:ext uri="{FF2B5EF4-FFF2-40B4-BE49-F238E27FC236}">
                <a16:creationId xmlns:a16="http://schemas.microsoft.com/office/drawing/2014/main" id="{5011AA83-A8B1-B8EA-EDC5-639340BA4DB0}"/>
              </a:ext>
            </a:extLst>
          </p:cNvPr>
          <p:cNvSpPr txBox="1">
            <a:spLocks/>
          </p:cNvSpPr>
          <p:nvPr/>
        </p:nvSpPr>
        <p:spPr>
          <a:xfrm>
            <a:off x="7229569" y="2724556"/>
            <a:ext cx="4571544" cy="1315278"/>
          </a:xfrm>
          <a:prstGeom prst="rect">
            <a:avLst/>
          </a:prstGeom>
        </p:spPr>
        <p:txBody>
          <a:bodyPr anchor="ctr">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a:solidFill>
                  <a:schemeClr val="bg1"/>
                </a:solidFill>
              </a:rPr>
              <a:t>Med dig genom livet</a:t>
            </a:r>
          </a:p>
        </p:txBody>
      </p:sp>
    </p:spTree>
    <p:extLst>
      <p:ext uri="{BB962C8B-B14F-4D97-AF65-F5344CB8AC3E}">
        <p14:creationId xmlns:p14="http://schemas.microsoft.com/office/powerpoint/2010/main" val="3880827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D99E6BF0-B125-1E96-6A35-D27DFF35810A}"/>
              </a:ext>
            </a:extLst>
          </p:cNvPr>
          <p:cNvSpPr>
            <a:spLocks noGrp="1"/>
          </p:cNvSpPr>
          <p:nvPr>
            <p:ph sz="quarter" idx="4294967295"/>
          </p:nvPr>
        </p:nvSpPr>
        <p:spPr>
          <a:xfrm>
            <a:off x="1623951" y="1227787"/>
            <a:ext cx="8944098" cy="4402426"/>
          </a:xfrm>
        </p:spPr>
        <p:txBody>
          <a:bodyPr/>
          <a:lstStyle/>
          <a:p>
            <a:pPr marL="0" indent="0">
              <a:buNone/>
            </a:pPr>
            <a:r>
              <a:rPr lang="sv-SE" sz="3200">
                <a:solidFill>
                  <a:srgbClr val="000000"/>
                </a:solidFill>
                <a:effectLst/>
                <a:latin typeface="Verdana" panose="020B0604030504040204" pitchFamily="34" charset="0"/>
              </a:rPr>
              <a:t>När du behöver </a:t>
            </a:r>
            <a:r>
              <a:rPr lang="sv-SE" sz="3200" b="1">
                <a:solidFill>
                  <a:srgbClr val="000000"/>
                </a:solidFill>
                <a:effectLst/>
                <a:latin typeface="Verdana" panose="020B0604030504040204" pitchFamily="34" charset="0"/>
              </a:rPr>
              <a:t>vård</a:t>
            </a:r>
            <a:r>
              <a:rPr lang="sv-SE" sz="3200">
                <a:solidFill>
                  <a:srgbClr val="000000"/>
                </a:solidFill>
                <a:effectLst/>
                <a:latin typeface="Verdana" panose="020B0604030504040204" pitchFamily="34" charset="0"/>
              </a:rPr>
              <a:t> ska du få den bästa. När du ska någonstans ska du kunna åka </a:t>
            </a:r>
            <a:r>
              <a:rPr lang="sv-SE" sz="3200" b="1">
                <a:solidFill>
                  <a:srgbClr val="000000"/>
                </a:solidFill>
                <a:effectLst/>
                <a:latin typeface="Verdana" panose="020B0604030504040204" pitchFamily="34" charset="0"/>
              </a:rPr>
              <a:t>kollektivt</a:t>
            </a:r>
            <a:r>
              <a:rPr lang="sv-SE" sz="3200">
                <a:solidFill>
                  <a:srgbClr val="000000"/>
                </a:solidFill>
                <a:effectLst/>
                <a:latin typeface="Verdana" panose="020B0604030504040204" pitchFamily="34" charset="0"/>
              </a:rPr>
              <a:t>. När du vill uppleva </a:t>
            </a:r>
            <a:r>
              <a:rPr lang="sv-SE" sz="3200" b="1">
                <a:solidFill>
                  <a:srgbClr val="000000"/>
                </a:solidFill>
                <a:effectLst/>
                <a:latin typeface="Verdana" panose="020B0604030504040204" pitchFamily="34" charset="0"/>
              </a:rPr>
              <a:t>kultur</a:t>
            </a:r>
            <a:r>
              <a:rPr lang="sv-SE" sz="3200">
                <a:solidFill>
                  <a:srgbClr val="000000"/>
                </a:solidFill>
                <a:effectLst/>
                <a:latin typeface="Verdana" panose="020B0604030504040204" pitchFamily="34" charset="0"/>
              </a:rPr>
              <a:t> ska den finnas nära dig. När du utbildar dig ska du kunna göra det på dina </a:t>
            </a:r>
            <a:r>
              <a:rPr lang="sv-SE" sz="3200" b="1">
                <a:solidFill>
                  <a:srgbClr val="000000"/>
                </a:solidFill>
                <a:effectLst/>
                <a:latin typeface="Verdana" panose="020B0604030504040204" pitchFamily="34" charset="0"/>
              </a:rPr>
              <a:t>villkor</a:t>
            </a:r>
            <a:r>
              <a:rPr lang="sv-SE" sz="3200">
                <a:solidFill>
                  <a:srgbClr val="000000"/>
                </a:solidFill>
                <a:effectLst/>
                <a:latin typeface="Verdana" panose="020B0604030504040204" pitchFamily="34" charset="0"/>
              </a:rPr>
              <a:t>. Och när du lever i Västra Götaland ska </a:t>
            </a:r>
            <a:r>
              <a:rPr lang="sv-SE" sz="3200" b="1">
                <a:solidFill>
                  <a:srgbClr val="000000"/>
                </a:solidFill>
                <a:effectLst/>
                <a:latin typeface="Verdana" panose="020B0604030504040204" pitchFamily="34" charset="0"/>
              </a:rPr>
              <a:t>hållbar utveckling </a:t>
            </a:r>
            <a:r>
              <a:rPr lang="sv-SE" sz="3200">
                <a:solidFill>
                  <a:srgbClr val="000000"/>
                </a:solidFill>
                <a:effectLst/>
                <a:latin typeface="Verdana" panose="020B0604030504040204" pitchFamily="34" charset="0"/>
              </a:rPr>
              <a:t>vara en självklarhet. </a:t>
            </a:r>
          </a:p>
        </p:txBody>
      </p:sp>
    </p:spTree>
    <p:extLst>
      <p:ext uri="{BB962C8B-B14F-4D97-AF65-F5344CB8AC3E}">
        <p14:creationId xmlns:p14="http://schemas.microsoft.com/office/powerpoint/2010/main" val="147772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B9FDE4B-4E52-035B-A5F2-0B6BC7495154}"/>
              </a:ext>
            </a:extLst>
          </p:cNvPr>
          <p:cNvSpPr>
            <a:spLocks noGrp="1"/>
          </p:cNvSpPr>
          <p:nvPr>
            <p:ph type="title"/>
          </p:nvPr>
        </p:nvSpPr>
        <p:spPr>
          <a:xfrm>
            <a:off x="1101600" y="2764481"/>
            <a:ext cx="5279351" cy="1315278"/>
          </a:xfrm>
        </p:spPr>
        <p:txBody>
          <a:bodyPr anchor="ctr">
            <a:normAutofit/>
          </a:bodyPr>
          <a:lstStyle/>
          <a:p>
            <a:r>
              <a:rPr lang="sv-SE"/>
              <a:t>När du behöver vård </a:t>
            </a:r>
            <a:br>
              <a:rPr lang="sv-SE"/>
            </a:br>
            <a:r>
              <a:rPr lang="sv-SE"/>
              <a:t>ska du få den bästa</a:t>
            </a:r>
          </a:p>
        </p:txBody>
      </p:sp>
      <p:pic>
        <p:nvPicPr>
          <p:cNvPr id="5" name="Platshållare för bild 4">
            <a:extLst>
              <a:ext uri="{FF2B5EF4-FFF2-40B4-BE49-F238E27FC236}">
                <a16:creationId xmlns:a16="http://schemas.microsoft.com/office/drawing/2014/main" id="{8AC3E6A7-C75E-E7AF-44CE-5047493AD66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6798481" y="385758"/>
            <a:ext cx="5004000" cy="6091200"/>
          </a:xfrm>
          <a:noFill/>
        </p:spPr>
      </p:pic>
    </p:spTree>
    <p:extLst>
      <p:ext uri="{BB962C8B-B14F-4D97-AF65-F5344CB8AC3E}">
        <p14:creationId xmlns:p14="http://schemas.microsoft.com/office/powerpoint/2010/main" val="1608854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F37194-B6FB-6528-D9C1-ABB09DBD812F}"/>
              </a:ext>
            </a:extLst>
          </p:cNvPr>
          <p:cNvSpPr>
            <a:spLocks noGrp="1"/>
          </p:cNvSpPr>
          <p:nvPr>
            <p:ph type="title"/>
          </p:nvPr>
        </p:nvSpPr>
        <p:spPr>
          <a:xfrm>
            <a:off x="1101600" y="486676"/>
            <a:ext cx="10046304" cy="1047750"/>
          </a:xfrm>
        </p:spPr>
        <p:txBody>
          <a:bodyPr/>
          <a:lstStyle/>
          <a:p>
            <a:r>
              <a:rPr lang="sv-SE"/>
              <a:t>När du behöver vård ska du få den bästa</a:t>
            </a:r>
          </a:p>
        </p:txBody>
      </p:sp>
      <p:sp>
        <p:nvSpPr>
          <p:cNvPr id="3" name="Platshållare för innehåll 2">
            <a:extLst>
              <a:ext uri="{FF2B5EF4-FFF2-40B4-BE49-F238E27FC236}">
                <a16:creationId xmlns:a16="http://schemas.microsoft.com/office/drawing/2014/main" id="{0A95E3E0-A9AC-C3DE-7B07-9956F7C1281A}"/>
              </a:ext>
            </a:extLst>
          </p:cNvPr>
          <p:cNvSpPr>
            <a:spLocks noGrp="1"/>
          </p:cNvSpPr>
          <p:nvPr>
            <p:ph sz="quarter" idx="13"/>
          </p:nvPr>
        </p:nvSpPr>
        <p:spPr>
          <a:xfrm>
            <a:off x="1092200" y="2114435"/>
            <a:ext cx="2979286" cy="446598"/>
          </a:xfrm>
        </p:spPr>
        <p:txBody>
          <a:bodyPr/>
          <a:lstStyle/>
          <a:p>
            <a:r>
              <a:rPr lang="sv-SE" b="1"/>
              <a:t>På vardagar</a:t>
            </a:r>
          </a:p>
        </p:txBody>
      </p:sp>
      <p:sp>
        <p:nvSpPr>
          <p:cNvPr id="5" name="textruta 4">
            <a:extLst>
              <a:ext uri="{FF2B5EF4-FFF2-40B4-BE49-F238E27FC236}">
                <a16:creationId xmlns:a16="http://schemas.microsoft.com/office/drawing/2014/main" id="{CCF47F9D-8E68-0383-1B8A-2B18CECF936B}"/>
              </a:ext>
            </a:extLst>
          </p:cNvPr>
          <p:cNvSpPr txBox="1"/>
          <p:nvPr/>
        </p:nvSpPr>
        <p:spPr>
          <a:xfrm>
            <a:off x="1101599" y="2551408"/>
            <a:ext cx="4518615" cy="922753"/>
          </a:xfrm>
          <a:prstGeom prst="rect">
            <a:avLst/>
          </a:prstGeom>
          <a:noFill/>
        </p:spPr>
        <p:txBody>
          <a:bodyPr wrap="square" lIns="0" tIns="0" rIns="0" bIns="0" rtlCol="0" anchor="t">
            <a:spAutoFit/>
          </a:bodyPr>
          <a:lstStyle/>
          <a:p>
            <a:pPr>
              <a:lnSpc>
                <a:spcPct val="130000"/>
              </a:lnSpc>
            </a:pPr>
            <a:r>
              <a:rPr lang="sv-SE" sz="1600" dirty="0"/>
              <a:t>Över 230 vårdcentraler med barnavårdscentral</a:t>
            </a:r>
            <a:br>
              <a:rPr lang="sv-SE" sz="1600" dirty="0"/>
            </a:br>
            <a:r>
              <a:rPr lang="sv-SE" sz="1600" dirty="0"/>
              <a:t>300 </a:t>
            </a:r>
            <a:r>
              <a:rPr lang="sv-SE" sz="1600" dirty="0" err="1"/>
              <a:t>rehabmottagningar</a:t>
            </a:r>
            <a:endParaRPr lang="sv-SE" sz="1600" dirty="0">
              <a:ea typeface="Verdana"/>
            </a:endParaRPr>
          </a:p>
        </p:txBody>
      </p:sp>
      <p:sp>
        <p:nvSpPr>
          <p:cNvPr id="7" name="Platshållare för innehåll 2">
            <a:extLst>
              <a:ext uri="{FF2B5EF4-FFF2-40B4-BE49-F238E27FC236}">
                <a16:creationId xmlns:a16="http://schemas.microsoft.com/office/drawing/2014/main" id="{B04BA1CD-1745-9B9C-21C2-F78825E45298}"/>
              </a:ext>
            </a:extLst>
          </p:cNvPr>
          <p:cNvSpPr txBox="1">
            <a:spLocks/>
          </p:cNvSpPr>
          <p:nvPr/>
        </p:nvSpPr>
        <p:spPr>
          <a:xfrm>
            <a:off x="6541754" y="2114435"/>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På helger och kvällar</a:t>
            </a:r>
          </a:p>
        </p:txBody>
      </p:sp>
      <p:sp>
        <p:nvSpPr>
          <p:cNvPr id="9" name="textruta 8">
            <a:extLst>
              <a:ext uri="{FF2B5EF4-FFF2-40B4-BE49-F238E27FC236}">
                <a16:creationId xmlns:a16="http://schemas.microsoft.com/office/drawing/2014/main" id="{DCCEACDB-DDCE-D79C-581F-45AC857668E3}"/>
              </a:ext>
            </a:extLst>
          </p:cNvPr>
          <p:cNvSpPr txBox="1"/>
          <p:nvPr/>
        </p:nvSpPr>
        <p:spPr>
          <a:xfrm>
            <a:off x="6551154" y="2598300"/>
            <a:ext cx="2969886" cy="922753"/>
          </a:xfrm>
          <a:prstGeom prst="rect">
            <a:avLst/>
          </a:prstGeom>
          <a:noFill/>
        </p:spPr>
        <p:txBody>
          <a:bodyPr wrap="square" lIns="0" tIns="0" rIns="0" bIns="0" rtlCol="0" anchor="t">
            <a:spAutoFit/>
          </a:bodyPr>
          <a:lstStyle/>
          <a:p>
            <a:pPr>
              <a:lnSpc>
                <a:spcPct val="130000"/>
              </a:lnSpc>
            </a:pPr>
            <a:r>
              <a:rPr lang="sv-SE" sz="1600" dirty="0"/>
              <a:t>17 jourcentraler</a:t>
            </a:r>
            <a:br>
              <a:rPr lang="sv-SE" sz="1600" dirty="0"/>
            </a:br>
            <a:r>
              <a:rPr lang="sv-SE" sz="1600" dirty="0"/>
              <a:t>1 </a:t>
            </a:r>
            <a:r>
              <a:rPr lang="sv-SE" sz="1600" dirty="0" err="1"/>
              <a:t>närakut</a:t>
            </a:r>
            <a:br>
              <a:rPr lang="sv-SE" sz="1600" dirty="0"/>
            </a:br>
            <a:r>
              <a:rPr lang="sv-SE" sz="1600" dirty="0"/>
              <a:t>4 akutkliniker för tandvård</a:t>
            </a:r>
          </a:p>
        </p:txBody>
      </p:sp>
      <p:sp>
        <p:nvSpPr>
          <p:cNvPr id="11" name="Platshållare för innehåll 2">
            <a:extLst>
              <a:ext uri="{FF2B5EF4-FFF2-40B4-BE49-F238E27FC236}">
                <a16:creationId xmlns:a16="http://schemas.microsoft.com/office/drawing/2014/main" id="{713003A6-80A3-4BCE-8594-173F87B8183C}"/>
              </a:ext>
            </a:extLst>
          </p:cNvPr>
          <p:cNvSpPr txBox="1">
            <a:spLocks/>
          </p:cNvSpPr>
          <p:nvPr/>
        </p:nvSpPr>
        <p:spPr>
          <a:xfrm>
            <a:off x="1092200" y="3831725"/>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Vid större vårdbehov</a:t>
            </a:r>
          </a:p>
        </p:txBody>
      </p:sp>
      <p:sp>
        <p:nvSpPr>
          <p:cNvPr id="13" name="textruta 12">
            <a:extLst>
              <a:ext uri="{FF2B5EF4-FFF2-40B4-BE49-F238E27FC236}">
                <a16:creationId xmlns:a16="http://schemas.microsoft.com/office/drawing/2014/main" id="{6F61321E-3680-6514-0044-E7B9DF1CCA64}"/>
              </a:ext>
            </a:extLst>
          </p:cNvPr>
          <p:cNvSpPr txBox="1"/>
          <p:nvPr/>
        </p:nvSpPr>
        <p:spPr>
          <a:xfrm>
            <a:off x="1101600" y="4268698"/>
            <a:ext cx="2969886" cy="602665"/>
          </a:xfrm>
          <a:prstGeom prst="rect">
            <a:avLst/>
          </a:prstGeom>
          <a:noFill/>
        </p:spPr>
        <p:txBody>
          <a:bodyPr wrap="square" lIns="0" tIns="0" rIns="0" bIns="0" rtlCol="0">
            <a:spAutoFit/>
          </a:bodyPr>
          <a:lstStyle/>
          <a:p>
            <a:pPr>
              <a:lnSpc>
                <a:spcPct val="130000"/>
              </a:lnSpc>
            </a:pPr>
            <a:r>
              <a:rPr lang="sv-SE" sz="1600"/>
              <a:t>19 sjukhus, varav </a:t>
            </a:r>
            <a:br>
              <a:rPr lang="sv-SE" sz="1600"/>
            </a:br>
            <a:r>
              <a:rPr lang="sv-SE" sz="1600"/>
              <a:t>1 universitetssjukhus</a:t>
            </a:r>
          </a:p>
        </p:txBody>
      </p:sp>
      <p:sp>
        <p:nvSpPr>
          <p:cNvPr id="4" name="Platshållare för innehåll 2">
            <a:extLst>
              <a:ext uri="{FF2B5EF4-FFF2-40B4-BE49-F238E27FC236}">
                <a16:creationId xmlns:a16="http://schemas.microsoft.com/office/drawing/2014/main" id="{AA1E1EA2-2E4F-43FB-C242-0743F356B32D}"/>
              </a:ext>
            </a:extLst>
          </p:cNvPr>
          <p:cNvSpPr txBox="1">
            <a:spLocks/>
          </p:cNvSpPr>
          <p:nvPr/>
        </p:nvSpPr>
        <p:spPr>
          <a:xfrm>
            <a:off x="6551154" y="3831725"/>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Kontakt på dina villkor</a:t>
            </a:r>
          </a:p>
        </p:txBody>
      </p:sp>
      <p:sp>
        <p:nvSpPr>
          <p:cNvPr id="6" name="textruta 5">
            <a:extLst>
              <a:ext uri="{FF2B5EF4-FFF2-40B4-BE49-F238E27FC236}">
                <a16:creationId xmlns:a16="http://schemas.microsoft.com/office/drawing/2014/main" id="{6EB443FD-6733-8E67-CD9A-AECEA0553643}"/>
              </a:ext>
            </a:extLst>
          </p:cNvPr>
          <p:cNvSpPr txBox="1"/>
          <p:nvPr/>
        </p:nvSpPr>
        <p:spPr>
          <a:xfrm>
            <a:off x="6551154" y="4268698"/>
            <a:ext cx="3219919" cy="602665"/>
          </a:xfrm>
          <a:prstGeom prst="rect">
            <a:avLst/>
          </a:prstGeom>
          <a:noFill/>
        </p:spPr>
        <p:txBody>
          <a:bodyPr wrap="square" lIns="0" tIns="0" rIns="0" bIns="0" rtlCol="0">
            <a:spAutoFit/>
          </a:bodyPr>
          <a:lstStyle/>
          <a:p>
            <a:pPr>
              <a:lnSpc>
                <a:spcPct val="130000"/>
              </a:lnSpc>
            </a:pPr>
            <a:r>
              <a:rPr lang="sv-SE" sz="1600"/>
              <a:t>Digitala vårdmöten med ljud, bild och chatt</a:t>
            </a:r>
            <a:endParaRPr lang="sv-SE"/>
          </a:p>
        </p:txBody>
      </p:sp>
      <p:sp>
        <p:nvSpPr>
          <p:cNvPr id="8" name="Platshållare för innehåll 2">
            <a:extLst>
              <a:ext uri="{FF2B5EF4-FFF2-40B4-BE49-F238E27FC236}">
                <a16:creationId xmlns:a16="http://schemas.microsoft.com/office/drawing/2014/main" id="{E09AC5FE-1A33-8BC2-C93D-67DB1B1EB7B2}"/>
              </a:ext>
            </a:extLst>
          </p:cNvPr>
          <p:cNvSpPr txBox="1">
            <a:spLocks/>
          </p:cNvSpPr>
          <p:nvPr/>
        </p:nvSpPr>
        <p:spPr>
          <a:xfrm>
            <a:off x="1101599" y="520696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Om du har komplexa behov</a:t>
            </a:r>
          </a:p>
        </p:txBody>
      </p:sp>
      <p:sp>
        <p:nvSpPr>
          <p:cNvPr id="10" name="textruta 9">
            <a:extLst>
              <a:ext uri="{FF2B5EF4-FFF2-40B4-BE49-F238E27FC236}">
                <a16:creationId xmlns:a16="http://schemas.microsoft.com/office/drawing/2014/main" id="{8E0B2DD6-7441-09A3-2EE1-DA17E418D318}"/>
              </a:ext>
            </a:extLst>
          </p:cNvPr>
          <p:cNvSpPr txBox="1"/>
          <p:nvPr/>
        </p:nvSpPr>
        <p:spPr>
          <a:xfrm>
            <a:off x="1101599" y="5643941"/>
            <a:ext cx="4577080" cy="282578"/>
          </a:xfrm>
          <a:prstGeom prst="rect">
            <a:avLst/>
          </a:prstGeom>
          <a:noFill/>
        </p:spPr>
        <p:txBody>
          <a:bodyPr wrap="square" lIns="0" tIns="0" rIns="0" bIns="0" rtlCol="0">
            <a:spAutoFit/>
          </a:bodyPr>
          <a:lstStyle/>
          <a:p>
            <a:pPr>
              <a:lnSpc>
                <a:spcPct val="130000"/>
              </a:lnSpc>
            </a:pPr>
            <a:r>
              <a:rPr lang="sv-SE" sz="1600"/>
              <a:t>Hemma hos dig med mobil hemsjukvård</a:t>
            </a:r>
          </a:p>
        </p:txBody>
      </p:sp>
      <p:sp>
        <p:nvSpPr>
          <p:cNvPr id="12" name="Platshållare för innehåll 2">
            <a:extLst>
              <a:ext uri="{FF2B5EF4-FFF2-40B4-BE49-F238E27FC236}">
                <a16:creationId xmlns:a16="http://schemas.microsoft.com/office/drawing/2014/main" id="{BB8C698E-0C9B-C95B-2D3C-EC85C32C0A6D}"/>
              </a:ext>
            </a:extLst>
          </p:cNvPr>
          <p:cNvSpPr txBox="1">
            <a:spLocks/>
          </p:cNvSpPr>
          <p:nvPr/>
        </p:nvSpPr>
        <p:spPr>
          <a:xfrm>
            <a:off x="6513322" y="5206968"/>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Munhälsa hela livet</a:t>
            </a:r>
          </a:p>
        </p:txBody>
      </p:sp>
      <p:sp>
        <p:nvSpPr>
          <p:cNvPr id="14" name="textruta 13">
            <a:extLst>
              <a:ext uri="{FF2B5EF4-FFF2-40B4-BE49-F238E27FC236}">
                <a16:creationId xmlns:a16="http://schemas.microsoft.com/office/drawing/2014/main" id="{298C5252-3D59-A20E-9A99-310B7F313AC7}"/>
              </a:ext>
            </a:extLst>
          </p:cNvPr>
          <p:cNvSpPr txBox="1"/>
          <p:nvPr/>
        </p:nvSpPr>
        <p:spPr>
          <a:xfrm>
            <a:off x="6513322" y="5643941"/>
            <a:ext cx="3219919" cy="282578"/>
          </a:xfrm>
          <a:prstGeom prst="rect">
            <a:avLst/>
          </a:prstGeom>
          <a:noFill/>
        </p:spPr>
        <p:txBody>
          <a:bodyPr wrap="square" lIns="0" tIns="0" rIns="0" bIns="0" rtlCol="0">
            <a:spAutoFit/>
          </a:bodyPr>
          <a:lstStyle/>
          <a:p>
            <a:pPr>
              <a:lnSpc>
                <a:spcPct val="130000"/>
              </a:lnSpc>
            </a:pPr>
            <a:r>
              <a:rPr lang="sv-SE" sz="1600"/>
              <a:t>149 folktandvårdskliniker</a:t>
            </a:r>
          </a:p>
        </p:txBody>
      </p:sp>
    </p:spTree>
    <p:extLst>
      <p:ext uri="{BB962C8B-B14F-4D97-AF65-F5344CB8AC3E}">
        <p14:creationId xmlns:p14="http://schemas.microsoft.com/office/powerpoint/2010/main" val="3595619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a:extLst>
              <a:ext uri="{FF2B5EF4-FFF2-40B4-BE49-F238E27FC236}">
                <a16:creationId xmlns:a16="http://schemas.microsoft.com/office/drawing/2014/main" id="{9A7858EE-D2DC-7222-C5C4-972D3D10468E}"/>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14389" t="5667" r="18643"/>
          <a:stretch>
            <a:fillRect/>
          </a:stretch>
        </p:blipFill>
        <p:spPr>
          <a:xfrm>
            <a:off x="6797517" y="1755775"/>
            <a:ext cx="5003957" cy="4699000"/>
          </a:xfrm>
          <a:prstGeom prst="round1Rect">
            <a:avLst>
              <a:gd name="adj" fmla="val 22485"/>
            </a:avLst>
          </a:prstGeom>
          <a:solidFill>
            <a:prstClr val="white">
              <a:lumMod val="95000"/>
            </a:prstClr>
          </a:solidFill>
        </p:spPr>
      </p:pic>
      <p:sp>
        <p:nvSpPr>
          <p:cNvPr id="3" name="Rubrik 2">
            <a:extLst>
              <a:ext uri="{FF2B5EF4-FFF2-40B4-BE49-F238E27FC236}">
                <a16:creationId xmlns:a16="http://schemas.microsoft.com/office/drawing/2014/main" id="{8F296C59-24AA-4EFD-92E0-EE1E26104103}"/>
              </a:ext>
            </a:extLst>
          </p:cNvPr>
          <p:cNvSpPr>
            <a:spLocks noGrp="1"/>
          </p:cNvSpPr>
          <p:nvPr>
            <p:ph type="title"/>
          </p:nvPr>
        </p:nvSpPr>
        <p:spPr>
          <a:xfrm>
            <a:off x="1101599" y="425716"/>
            <a:ext cx="7303365" cy="1047750"/>
          </a:xfrm>
        </p:spPr>
        <p:txBody>
          <a:bodyPr/>
          <a:lstStyle/>
          <a:p>
            <a:r>
              <a:rPr lang="sv-SE"/>
              <a:t>Nära och tillgänglig hälso- och sjukvård – för bästa möjliga nytta</a:t>
            </a:r>
          </a:p>
        </p:txBody>
      </p:sp>
      <p:sp>
        <p:nvSpPr>
          <p:cNvPr id="4" name="Platshållare för innehåll 3">
            <a:extLst>
              <a:ext uri="{FF2B5EF4-FFF2-40B4-BE49-F238E27FC236}">
                <a16:creationId xmlns:a16="http://schemas.microsoft.com/office/drawing/2014/main" id="{77D6E9D9-9B78-9454-B30A-97653F12FA20}"/>
              </a:ext>
            </a:extLst>
          </p:cNvPr>
          <p:cNvSpPr>
            <a:spLocks noGrp="1"/>
          </p:cNvSpPr>
          <p:nvPr>
            <p:ph sz="quarter" idx="13"/>
          </p:nvPr>
        </p:nvSpPr>
        <p:spPr>
          <a:xfrm>
            <a:off x="1101599" y="2110312"/>
            <a:ext cx="5255708" cy="3989925"/>
          </a:xfrm>
        </p:spPr>
        <p:txBody>
          <a:bodyPr vert="horz" lIns="0" tIns="0" rIns="0" bIns="0" rtlCol="0" anchor="t">
            <a:noAutofit/>
          </a:bodyPr>
          <a:lstStyle/>
          <a:p>
            <a:r>
              <a:rPr lang="en-US" dirty="0">
                <a:solidFill>
                  <a:srgbClr val="000000"/>
                </a:solidFill>
                <a:latin typeface="Verdana"/>
                <a:ea typeface="Verdana"/>
              </a:rPr>
              <a:t>Den </a:t>
            </a:r>
            <a:r>
              <a:rPr lang="sv-SE" noProof="0" dirty="0">
                <a:solidFill>
                  <a:srgbClr val="000000"/>
                </a:solidFill>
                <a:latin typeface="Verdana"/>
                <a:ea typeface="Verdana"/>
              </a:rPr>
              <a:t>vård som gör störst nytta </a:t>
            </a:r>
            <a:r>
              <a:rPr lang="sv-SE" dirty="0"/>
              <a:t>utifrån behov och resurser prioriteras</a:t>
            </a:r>
            <a:endParaRPr lang="en-US" dirty="0"/>
          </a:p>
          <a:p>
            <a:r>
              <a:rPr lang="sv-SE" dirty="0"/>
              <a:t>Extra fokus på barn och unga</a:t>
            </a:r>
          </a:p>
          <a:p>
            <a:r>
              <a:rPr lang="sv-SE" dirty="0"/>
              <a:t>Digitalt när det går, fysiskt när det behövs</a:t>
            </a:r>
          </a:p>
          <a:p>
            <a:r>
              <a:rPr lang="sv-SE" dirty="0">
                <a:ea typeface="Verdana"/>
              </a:rPr>
              <a:t>Förebyggande och hälsofrämjande</a:t>
            </a:r>
            <a:endParaRPr lang="sv-SE" dirty="0"/>
          </a:p>
          <a:p>
            <a:r>
              <a:rPr lang="sv-SE" dirty="0"/>
              <a:t>Sammanhållen vård genom delad information</a:t>
            </a:r>
          </a:p>
          <a:p>
            <a:endParaRPr lang="sv-SE" dirty="0"/>
          </a:p>
        </p:txBody>
      </p:sp>
    </p:spTree>
    <p:extLst>
      <p:ext uri="{BB962C8B-B14F-4D97-AF65-F5344CB8AC3E}">
        <p14:creationId xmlns:p14="http://schemas.microsoft.com/office/powerpoint/2010/main" val="3118949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9DB1D-8A13-BB2F-F68E-C4CE2B979F6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A68DD218-4BBD-1A42-2403-6B3C50E981D9}"/>
              </a:ext>
            </a:extLst>
          </p:cNvPr>
          <p:cNvSpPr>
            <a:spLocks noGrp="1"/>
          </p:cNvSpPr>
          <p:nvPr>
            <p:ph type="title"/>
          </p:nvPr>
        </p:nvSpPr>
        <p:spPr/>
        <p:txBody>
          <a:bodyPr anchor="ctr" anchorCtr="0">
            <a:noAutofit/>
          </a:bodyPr>
          <a:lstStyle/>
          <a:p>
            <a:pPr>
              <a:lnSpc>
                <a:spcPts val="4140"/>
              </a:lnSpc>
            </a:pPr>
            <a:r>
              <a:rPr lang="sv-SE" b="0" dirty="0"/>
              <a:t>När du ska någonstans ska du kunna </a:t>
            </a:r>
            <a:r>
              <a:rPr lang="sv-SE" dirty="0"/>
              <a:t>åka kollektivt</a:t>
            </a:r>
          </a:p>
        </p:txBody>
      </p:sp>
      <p:pic>
        <p:nvPicPr>
          <p:cNvPr id="6" name="Platshållare för bild 5">
            <a:extLst>
              <a:ext uri="{FF2B5EF4-FFF2-40B4-BE49-F238E27FC236}">
                <a16:creationId xmlns:a16="http://schemas.microsoft.com/office/drawing/2014/main" id="{6AB60567-5156-BA10-9F63-E70EC2893F7F}"/>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6544" t="39" r="18690" b="-39"/>
          <a:stretch>
            <a:fillRect/>
          </a:stretch>
        </p:blipFill>
        <p:spPr>
          <a:xfrm>
            <a:off x="6798481" y="385758"/>
            <a:ext cx="5004000" cy="6091200"/>
          </a:xfrm>
        </p:spPr>
      </p:pic>
    </p:spTree>
    <p:extLst>
      <p:ext uri="{BB962C8B-B14F-4D97-AF65-F5344CB8AC3E}">
        <p14:creationId xmlns:p14="http://schemas.microsoft.com/office/powerpoint/2010/main" val="1444342052"/>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42C4656F-D1E8-45B8-8E13-EB8EA50B77D6}" vid="{C70A0963-B880-469E-BBD8-1933847D36B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144</TotalTime>
  <Words>4439</Words>
  <Application>Microsoft Office PowerPoint</Application>
  <PresentationFormat>Bredbild</PresentationFormat>
  <Paragraphs>412</Paragraphs>
  <Slides>34</Slides>
  <Notes>32</Notes>
  <HiddenSlides>2</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34</vt:i4>
      </vt:variant>
    </vt:vector>
  </HeadingPairs>
  <TitlesOfParts>
    <vt:vector size="40" baseType="lpstr">
      <vt:lpstr>Arial</vt:lpstr>
      <vt:lpstr>Calibri</vt:lpstr>
      <vt:lpstr>Helvetica</vt:lpstr>
      <vt:lpstr>Segoe UI</vt:lpstr>
      <vt:lpstr>Verdana</vt:lpstr>
      <vt:lpstr>VGR</vt:lpstr>
      <vt:lpstr>Instruktionssida</vt:lpstr>
      <vt:lpstr>Instruktionssida</vt:lpstr>
      <vt:lpstr>Vi finns till för dig  i Västra Götaland</vt:lpstr>
      <vt:lpstr>PowerPoint-presentation</vt:lpstr>
      <vt:lpstr>PowerPoint-presentation</vt:lpstr>
      <vt:lpstr>När du behöver vård  ska du få den bästa</vt:lpstr>
      <vt:lpstr>När du behöver vård ska du få den bästa</vt:lpstr>
      <vt:lpstr>Nära och tillgänglig hälso- och sjukvård – för bästa möjliga nytta</vt:lpstr>
      <vt:lpstr>När du ska någonstans ska du kunna åka kollektivt</vt:lpstr>
      <vt:lpstr>När du ska någonstans ska du kunna åka kollektivt</vt:lpstr>
      <vt:lpstr>Hållbart resande för alla – oavsett var du bor och hur du funkar</vt:lpstr>
      <vt:lpstr>När du vill uppleva kultur ska den finnas nära dig</vt:lpstr>
      <vt:lpstr>När du vill uppleva kultur ska den finnas nära dig</vt:lpstr>
      <vt:lpstr>Kultur en självklar del av vardagen – så är vi nära</vt:lpstr>
      <vt:lpstr>När du utbildar dig  ska du kunna göra det  på dina villkor</vt:lpstr>
      <vt:lpstr>När du utbildar dig ska du kunna göra det på dina villkor</vt:lpstr>
      <vt:lpstr>Utbildning förändrar liv</vt:lpstr>
      <vt:lpstr>När du lever i  Västra Götaland  har du möjlighet att utvecklas, arbeta  och leva hållbart</vt:lpstr>
      <vt:lpstr>När du lever i Västra Götaland har du möjlighet att utvecklas, arbeta och leva hållbart</vt:lpstr>
      <vt:lpstr>Världen förändras – därför utvecklar vi Västra Götaland så att samhället hänger med</vt:lpstr>
      <vt:lpstr>Stora nog att göra,  nära nog att förstå</vt:lpstr>
      <vt:lpstr>PowerPoint-presentation</vt:lpstr>
      <vt:lpstr>Allt hänger ihop</vt:lpstr>
      <vt:lpstr>Storleken ger resurser som driver oss framåt</vt:lpstr>
      <vt:lpstr>Förståelse föds i nära samtal</vt:lpstr>
      <vt:lpstr>Du påverkar vad vi gör</vt:lpstr>
      <vt:lpstr>Din röst styr oss</vt:lpstr>
      <vt:lpstr>De folkvalda politikerna</vt:lpstr>
      <vt:lpstr>Vi finansieras med hjälp av dig</vt:lpstr>
      <vt:lpstr>Det här får du för dina skattepengar</vt:lpstr>
      <vt:lpstr>En av Sveriges största arbetsgivare – siktar mot att bli den bästa</vt:lpstr>
      <vt:lpstr>Vi ska bli Sveriges bästa offentliga arbetsgivare</vt:lpstr>
      <vt:lpstr>Nära dig genom livet, långt framme i utvecklingen med grund  i hur du röstar.</vt:lpstr>
      <vt:lpstr>Logotyp Västra Götalandsregionen</vt:lpstr>
    </vt:vector>
  </TitlesOfParts>
  <Manager/>
  <Company>Västra Götalandsregionen</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Koncernpresentation SV 2026</dc:title>
  <dc:subject>Vi finns till för dig i Västra Götaland</dc:subject>
  <dc:creator>Anette Hammarin</dc:creator>
  <keywords/>
  <dc:description/>
  <lastModifiedBy>Emma Konkell</lastModifiedBy>
  <revision>1</revision>
  <dcterms:created xsi:type="dcterms:W3CDTF">2024-01-16T08:22:06.0000000Z</dcterms:created>
  <dcterms:modified xsi:type="dcterms:W3CDTF">2026-06-12T06:44:35.0000000Z</dcterms:modified>
  <category>Koncernpresentation</category>
</coreProperties>
</file>