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292" r:id="rId2"/>
    <p:sldId id="293" r:id="rId3"/>
    <p:sldId id="402" r:id="rId4"/>
    <p:sldId id="379" r:id="rId5"/>
    <p:sldId id="296" r:id="rId6"/>
    <p:sldId id="346" r:id="rId7"/>
    <p:sldId id="347" r:id="rId8"/>
    <p:sldId id="376" r:id="rId9"/>
    <p:sldId id="383" r:id="rId10"/>
    <p:sldId id="388" r:id="rId11"/>
    <p:sldId id="355" r:id="rId12"/>
    <p:sldId id="371" r:id="rId13"/>
    <p:sldId id="369" r:id="rId14"/>
    <p:sldId id="370" r:id="rId15"/>
    <p:sldId id="340" r:id="rId16"/>
    <p:sldId id="344" r:id="rId17"/>
    <p:sldId id="357" r:id="rId18"/>
    <p:sldId id="395" r:id="rId19"/>
    <p:sldId id="351" r:id="rId20"/>
    <p:sldId id="358" r:id="rId21"/>
    <p:sldId id="307" r:id="rId22"/>
    <p:sldId id="381" r:id="rId23"/>
    <p:sldId id="308" r:id="rId24"/>
    <p:sldId id="352" r:id="rId25"/>
    <p:sldId id="310" r:id="rId26"/>
    <p:sldId id="317" r:id="rId27"/>
    <p:sldId id="334" r:id="rId28"/>
    <p:sldId id="319" r:id="rId29"/>
    <p:sldId id="360" r:id="rId30"/>
    <p:sldId id="368" r:id="rId31"/>
    <p:sldId id="386" r:id="rId32"/>
    <p:sldId id="362" r:id="rId33"/>
    <p:sldId id="363" r:id="rId34"/>
    <p:sldId id="364" r:id="rId3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id="{B972C155-D5BF-46A7-B591-A42909CFC1FA}">
          <p14:sldIdLst>
            <p14:sldId id="292"/>
            <p14:sldId id="293"/>
          </p14:sldIdLst>
        </p14:section>
        <p14:section name="Intro" id="{462072C4-26A6-544A-862E-AD50DCA62E99}">
          <p14:sldIdLst>
            <p14:sldId id="402"/>
            <p14:sldId id="379"/>
            <p14:sldId id="296"/>
          </p14:sldIdLst>
        </p14:section>
        <p14:section name="Healthcare" id="{DF0252CC-F2CA-A744-BF5D-C1329280CD85}">
          <p14:sldIdLst>
            <p14:sldId id="346"/>
            <p14:sldId id="347"/>
            <p14:sldId id="376"/>
          </p14:sldIdLst>
        </p14:section>
        <p14:section name="Public transport" id="{15088E94-FA36-EF46-9476-44FA08848B76}">
          <p14:sldIdLst>
            <p14:sldId id="383"/>
            <p14:sldId id="388"/>
            <p14:sldId id="355"/>
          </p14:sldIdLst>
        </p14:section>
        <p14:section name="Culture" id="{C08D5628-878D-4C40-AB2F-DE1CD89B53FE}">
          <p14:sldIdLst>
            <p14:sldId id="371"/>
            <p14:sldId id="369"/>
            <p14:sldId id="370"/>
          </p14:sldIdLst>
        </p14:section>
        <p14:section name="Education" id="{B74220BE-2094-134D-A067-95B88A17143E}">
          <p14:sldIdLst>
            <p14:sldId id="340"/>
            <p14:sldId id="344"/>
            <p14:sldId id="357"/>
          </p14:sldIdLst>
        </p14:section>
        <p14:section name="Regional development" id="{A439E50E-7A50-D24B-95EE-ADD95D7BC697}">
          <p14:sldIdLst>
            <p14:sldId id="395"/>
            <p14:sldId id="351"/>
            <p14:sldId id="358"/>
          </p14:sldIdLst>
        </p14:section>
        <p14:section name="An attractive region" id="{4FF460B0-C458-8E4F-9B5A-BBACEAAE5A41}">
          <p14:sldIdLst>
            <p14:sldId id="307"/>
            <p14:sldId id="381"/>
            <p14:sldId id="308"/>
            <p14:sldId id="352"/>
            <p14:sldId id="310"/>
          </p14:sldIdLst>
        </p14:section>
        <p14:section name="Democracy" id="{AFFEE049-31D3-3646-A453-D07A19A75E72}">
          <p14:sldIdLst>
            <p14:sldId id="317"/>
            <p14:sldId id="334"/>
            <p14:sldId id="319"/>
            <p14:sldId id="360"/>
            <p14:sldId id="368"/>
          </p14:sldIdLst>
        </p14:section>
        <p14:section name="Employer" id="{2F312EC2-1187-3A44-A63C-72BDE2D416E0}">
          <p14:sldIdLst>
            <p14:sldId id="386"/>
            <p14:sldId id="362"/>
          </p14:sldIdLst>
        </p14:section>
        <p14:section name="Outro" id="{2E6EFBC7-29E9-0545-8D8C-B8E2EF706BA7}">
          <p14:sldIdLst>
            <p14:sldId id="363"/>
            <p14:sldId id="36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7B575D-048F-A24B-EA37-86BA72BE2346}" name="Ebba Strömqvist" initials="ES" userId="S::ebbst2@vgregion.se::fc5c48c3-c35f-49ca-94b2-717fd13bd3fb" providerId="AD"/>
  <p188:author id="{11D8536E-8A8C-1FB1-7952-5C8A5BFE8250}" name="Tobias Torstensson Johansson" initials="TJ" userId="S::tobjo5@vgregion.se::e55a0714-a907-4c9f-a434-a89b5ba5433f" providerId="AD"/>
  <p188:author id="{18342099-7D55-C9E3-84A6-5CDF537421DC}" name="Lena Akilles" initials="LA" userId="S::lenak4@vgregion.se::651eadb3-662d-4730-bf72-f0bf639e5108" providerId="AD"/>
  <p188:author id="{79506BD6-0070-F0F6-5CF1-876209437DB7}" name="Regina Lindell" initials="RL" userId="S::regan2@vgregion.se::58a95e9a-3a1c-46ff-9a1b-f0890527d639" providerId="AD"/>
  <p188:author id="{E3C8E6E4-9C09-DFD1-718D-2726F0074C1B}" name="Anette Hammarin" initials="AH" userId="S::aneha20@vgregion.se::16ffde7e-43f1-49f7-9f0a-ebea5fc62f99" providerId="AD"/>
  <p188:author id="{55814BE5-F2FA-FB25-EB47-6C1ED044F8D7}" name="Lars Mossberg" initials="LM" userId="S::larmo5@vgregion.se::153765e1-e5e5-4699-837c-50b3043c6e4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88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BBA14C-8945-4E26-957C-CCE32BF1C531}" v="5" dt="2026-06-12T06:45:22.999"/>
  </p1510:revLst>
</p1510:revInfo>
</file>

<file path=ppt/tableStyles.xml><?xml version="1.0" encoding="utf-8"?>
<a:tblStyleLst xmlns:a="http://schemas.openxmlformats.org/drawingml/2006/main" def="{3B4B98B0-60AC-42C2-AFA5-B58CD77FA1E5}">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just format 1 - Dekorfär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09"/>
    <p:restoredTop sz="62741" autoAdjust="0"/>
  </p:normalViewPr>
  <p:slideViewPr>
    <p:cSldViewPr snapToGrid="0">
      <p:cViewPr varScale="1">
        <p:scale>
          <a:sx n="60" d="100"/>
          <a:sy n="60" d="100"/>
        </p:scale>
        <p:origin x="1536" y="3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5.xml" Id="rId26" /><Relationship Type="http://schemas.openxmlformats.org/officeDocument/2006/relationships/viewProps" Target="viewProps.xml" Id="rId39" /><Relationship Type="http://schemas.openxmlformats.org/officeDocument/2006/relationships/slide" Target="slides/slide20.xml" Id="rId21" /><Relationship Type="http://schemas.openxmlformats.org/officeDocument/2006/relationships/slide" Target="slides/slide33.xml" Id="rId34" /><Relationship Type="http://schemas.microsoft.com/office/2016/11/relationships/changesInfo" Target="changesInfos/changesInfo1.xml" Id="rId42" /><Relationship Type="http://schemas.openxmlformats.org/officeDocument/2006/relationships/slide" Target="slides/slide6.xml" Id="rId7"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28.xml" Id="rId29"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slide" Target="slides/slide31.xml" Id="rId32" /><Relationship Type="http://schemas.openxmlformats.org/officeDocument/2006/relationships/handoutMaster" Target="handoutMasters/handoutMaster1.xml" Id="rId37" /><Relationship Type="http://schemas.openxmlformats.org/officeDocument/2006/relationships/theme" Target="theme/theme1.xml" Id="rId40"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notesMaster" Target="notesMasters/notesMaster1.xml" Id="rId36"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slide" Target="slides/slide30.xml" Id="rId31" /><Relationship Type="http://schemas.microsoft.com/office/2018/10/relationships/authors" Target="authors.xml" Id="rId44"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slide" Target="slides/slide29.xml" Id="rId30" /><Relationship Type="http://schemas.openxmlformats.org/officeDocument/2006/relationships/slide" Target="slides/slide34.xml" Id="rId35" /><Relationship Type="http://schemas.microsoft.com/office/2015/10/relationships/revisionInfo" Target="revisionInfo.xml" Id="rId43" /><Relationship Type="http://schemas.openxmlformats.org/officeDocument/2006/relationships/slide" Target="slides/slide7.xml" Id="rId8" /><Relationship Type="http://schemas.openxmlformats.org/officeDocument/2006/relationships/slide" Target="slides/slide2.xml" Id="rId3"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slide" Target="slides/slide32.xml" Id="rId33" /><Relationship Type="http://schemas.openxmlformats.org/officeDocument/2006/relationships/presProps" Target="presProps.xml" Id="rId38" /><Relationship Type="http://schemas.openxmlformats.org/officeDocument/2006/relationships/slide" Target="slides/slide19.xml" Id="rId20" /><Relationship Type="http://schemas.openxmlformats.org/officeDocument/2006/relationships/tableStyles" Target="tableStyles.xml" Id="rId41"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Konkell" userId="2b0c8bff-12e3-4afb-857a-9acf47eef49a" providerId="ADAL" clId="{ACA7BCE7-44EE-450E-BACD-8F39FB41D642}"/>
    <pc:docChg chg="addSld delSld modSld modSection">
      <pc:chgData name="Emma Konkell" userId="2b0c8bff-12e3-4afb-857a-9acf47eef49a" providerId="ADAL" clId="{ACA7BCE7-44EE-450E-BACD-8F39FB41D642}" dt="2026-06-12T06:45:22.999" v="16"/>
      <pc:docMkLst>
        <pc:docMk/>
      </pc:docMkLst>
      <pc:sldChg chg="modNotesTx">
        <pc:chgData name="Emma Konkell" userId="2b0c8bff-12e3-4afb-857a-9acf47eef49a" providerId="ADAL" clId="{ACA7BCE7-44EE-450E-BACD-8F39FB41D642}" dt="2026-06-12T06:42:05.750" v="5" actId="20577"/>
        <pc:sldMkLst>
          <pc:docMk/>
          <pc:sldMk cId="627667678" sldId="368"/>
        </pc:sldMkLst>
      </pc:sldChg>
      <pc:sldChg chg="del">
        <pc:chgData name="Emma Konkell" userId="2b0c8bff-12e3-4afb-857a-9acf47eef49a" providerId="ADAL" clId="{ACA7BCE7-44EE-450E-BACD-8F39FB41D642}" dt="2026-06-12T06:43:38.067" v="9" actId="47"/>
        <pc:sldMkLst>
          <pc:docMk/>
          <pc:sldMk cId="388429870" sldId="393"/>
        </pc:sldMkLst>
      </pc:sldChg>
      <pc:sldChg chg="modSp add modNotesTx">
        <pc:chgData name="Emma Konkell" userId="2b0c8bff-12e3-4afb-857a-9acf47eef49a" providerId="ADAL" clId="{ACA7BCE7-44EE-450E-BACD-8F39FB41D642}" dt="2026-06-12T06:45:22.999" v="16"/>
        <pc:sldMkLst>
          <pc:docMk/>
          <pc:sldMk cId="3086285776" sldId="402"/>
        </pc:sldMkLst>
        <pc:spChg chg="mod">
          <ac:chgData name="Emma Konkell" userId="2b0c8bff-12e3-4afb-857a-9acf47eef49a" providerId="ADAL" clId="{ACA7BCE7-44EE-450E-BACD-8F39FB41D642}" dt="2026-06-12T06:45:22.999" v="16"/>
          <ac:spMkLst>
            <pc:docMk/>
            <pc:sldMk cId="3086285776" sldId="402"/>
            <ac:spMk id="29" creationId="{7A4FC7ED-74F2-5B94-9232-7DE748784B64}"/>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Blad1!$B$1</c:f>
              <c:strCache>
                <c:ptCount val="1"/>
                <c:pt idx="0">
                  <c:v>Försäljning</c:v>
                </c:pt>
              </c:strCache>
            </c:strRef>
          </c:tx>
          <c:spPr>
            <a:solidFill>
              <a:schemeClr val="accent4"/>
            </a:solidFill>
            <a:ln w="25400"/>
          </c:spPr>
          <c:dPt>
            <c:idx val="0"/>
            <c:bubble3D val="0"/>
            <c:spPr>
              <a:solidFill>
                <a:schemeClr val="accent4"/>
              </a:solidFill>
              <a:ln w="25400">
                <a:solidFill>
                  <a:schemeClr val="lt1"/>
                </a:solidFill>
              </a:ln>
              <a:effectLst/>
            </c:spPr>
            <c:extLst>
              <c:ext xmlns:c16="http://schemas.microsoft.com/office/drawing/2014/chart" uri="{C3380CC4-5D6E-409C-BE32-E72D297353CC}">
                <c16:uniqueId val="{00000001-9A72-7542-99FF-E4BF9994F7B5}"/>
              </c:ext>
            </c:extLst>
          </c:dPt>
          <c:dPt>
            <c:idx val="1"/>
            <c:bubble3D val="0"/>
            <c:spPr>
              <a:solidFill>
                <a:srgbClr val="FD5930"/>
              </a:solidFill>
              <a:ln w="25400">
                <a:solidFill>
                  <a:schemeClr val="lt1"/>
                </a:solidFill>
              </a:ln>
              <a:effectLst/>
            </c:spPr>
            <c:extLst>
              <c:ext xmlns:c16="http://schemas.microsoft.com/office/drawing/2014/chart" uri="{C3380CC4-5D6E-409C-BE32-E72D297353CC}">
                <c16:uniqueId val="{00000001-328D-0541-B233-65C23B916DF4}"/>
              </c:ext>
            </c:extLst>
          </c:dPt>
          <c:dPt>
            <c:idx val="2"/>
            <c:bubble3D val="0"/>
            <c:spPr>
              <a:solidFill>
                <a:srgbClr val="FFC107"/>
              </a:solidFill>
              <a:ln w="25400">
                <a:solidFill>
                  <a:schemeClr val="lt1"/>
                </a:solidFill>
              </a:ln>
              <a:effectLst/>
            </c:spPr>
            <c:extLst>
              <c:ext xmlns:c16="http://schemas.microsoft.com/office/drawing/2014/chart" uri="{C3380CC4-5D6E-409C-BE32-E72D297353CC}">
                <c16:uniqueId val="{00000002-328D-0541-B233-65C23B916DF4}"/>
              </c:ext>
            </c:extLst>
          </c:dPt>
          <c:dPt>
            <c:idx val="3"/>
            <c:bubble3D val="0"/>
            <c:spPr>
              <a:solidFill>
                <a:schemeClr val="accent3"/>
              </a:solidFill>
              <a:ln w="25400">
                <a:solidFill>
                  <a:schemeClr val="lt1"/>
                </a:solidFill>
              </a:ln>
              <a:effectLst/>
            </c:spPr>
            <c:extLst>
              <c:ext xmlns:c16="http://schemas.microsoft.com/office/drawing/2014/chart" uri="{C3380CC4-5D6E-409C-BE32-E72D297353CC}">
                <c16:uniqueId val="{00000003-328D-0541-B233-65C23B916DF4}"/>
              </c:ext>
            </c:extLst>
          </c:dPt>
          <c:cat>
            <c:strRef>
              <c:f>Blad1!$A$2:$A$5</c:f>
              <c:strCache>
                <c:ptCount val="4"/>
                <c:pt idx="0">
                  <c:v>Kv 1</c:v>
                </c:pt>
                <c:pt idx="1">
                  <c:v>Kv 2</c:v>
                </c:pt>
                <c:pt idx="2">
                  <c:v>Kv 3</c:v>
                </c:pt>
                <c:pt idx="3">
                  <c:v>Kv 4</c:v>
                </c:pt>
              </c:strCache>
            </c:strRef>
          </c:cat>
          <c:val>
            <c:numRef>
              <c:f>Blad1!$B$2:$B$5</c:f>
              <c:numCache>
                <c:formatCode>General</c:formatCode>
                <c:ptCount val="4"/>
                <c:pt idx="0">
                  <c:v>86</c:v>
                </c:pt>
                <c:pt idx="1">
                  <c:v>2</c:v>
                </c:pt>
                <c:pt idx="2">
                  <c:v>10</c:v>
                </c:pt>
                <c:pt idx="3">
                  <c:v>2</c:v>
                </c:pt>
              </c:numCache>
            </c:numRef>
          </c:val>
          <c:extLst>
            <c:ext xmlns:c16="http://schemas.microsoft.com/office/drawing/2014/chart" uri="{C3380CC4-5D6E-409C-BE32-E72D297353CC}">
              <c16:uniqueId val="{00000000-328D-0541-B233-65C23B916DF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EA9C0E35-84B6-7F5A-0DF4-954D903BFE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59C67742-94E7-A406-2FD2-37F9B6E3C97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5195CB1-8D9E-4D39-BD5A-3714F899CBAC}" type="datetimeFigureOut">
              <a:rPr lang="sv-SE" smtClean="0"/>
              <a:t>2026-06-12</a:t>
            </a:fld>
            <a:endParaRPr lang="sv-SE"/>
          </a:p>
        </p:txBody>
      </p:sp>
      <p:sp>
        <p:nvSpPr>
          <p:cNvPr id="4" name="Platshållare för sidfot 3">
            <a:extLst>
              <a:ext uri="{FF2B5EF4-FFF2-40B4-BE49-F238E27FC236}">
                <a16:creationId xmlns:a16="http://schemas.microsoft.com/office/drawing/2014/main" id="{BEA470E6-6438-A282-EB64-049EBCB70A9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F6DED696-253C-AAC0-DB7E-65090849E05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B10E5F-6630-4A69-9755-6CD736F11B39}" type="slidenum">
              <a:rPr lang="sv-SE" smtClean="0"/>
              <a:t>‹#›</a:t>
            </a:fld>
            <a:endParaRPr lang="sv-SE"/>
          </a:p>
        </p:txBody>
      </p:sp>
    </p:spTree>
    <p:extLst>
      <p:ext uri="{BB962C8B-B14F-4D97-AF65-F5344CB8AC3E}">
        <p14:creationId xmlns:p14="http://schemas.microsoft.com/office/powerpoint/2010/main" val="410590299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69FF5E-32DB-4A63-9882-8F301C111A15}" type="datetimeFigureOut">
              <a:rPr lang="sv-SE" smtClean="0"/>
              <a:t>2026-06-12</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5BFA82-BD73-4185-B828-63168F0B5499}" type="slidenum">
              <a:rPr lang="sv-SE" smtClean="0"/>
              <a:t>‹#›</a:t>
            </a:fld>
            <a:endParaRPr lang="sv-SE"/>
          </a:p>
        </p:txBody>
      </p:sp>
    </p:spTree>
    <p:extLst>
      <p:ext uri="{BB962C8B-B14F-4D97-AF65-F5344CB8AC3E}">
        <p14:creationId xmlns:p14="http://schemas.microsoft.com/office/powerpoint/2010/main" val="2139425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1</a:t>
            </a:fld>
            <a:endParaRPr lang="sv-SE"/>
          </a:p>
        </p:txBody>
      </p:sp>
    </p:spTree>
    <p:extLst>
      <p:ext uri="{BB962C8B-B14F-4D97-AF65-F5344CB8AC3E}">
        <p14:creationId xmlns:p14="http://schemas.microsoft.com/office/powerpoint/2010/main" val="2067893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2</a:t>
            </a:fld>
            <a:endParaRPr lang="sv-SE"/>
          </a:p>
        </p:txBody>
      </p:sp>
    </p:spTree>
    <p:extLst>
      <p:ext uri="{BB962C8B-B14F-4D97-AF65-F5344CB8AC3E}">
        <p14:creationId xmlns:p14="http://schemas.microsoft.com/office/powerpoint/2010/main" val="228310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615D2-E4C9-6221-996B-F84346B54D8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7B3E33C-7F80-6FB2-0DBB-7CD9F1FAA0F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3CBBE90-A4B4-7E0F-E28C-5E16BA3F7E26}"/>
              </a:ext>
            </a:extLst>
          </p:cNvPr>
          <p:cNvSpPr>
            <a:spLocks noGrp="1"/>
          </p:cNvSpPr>
          <p:nvPr>
            <p:ph type="body" idx="1"/>
          </p:nvPr>
        </p:nvSpPr>
        <p:spPr/>
        <p:txBody>
          <a:bodyPr/>
          <a:lstStyle/>
          <a:p>
            <a:r>
              <a:rPr lang="en-US" sz="1200" dirty="0">
                <a:solidFill>
                  <a:schemeClr val="tx1"/>
                </a:solidFill>
                <a:effectLst/>
                <a:latin typeface="+mn-lt"/>
                <a:ea typeface="+mn-ea"/>
                <a:cs typeface="+mn-cs"/>
              </a:rPr>
              <a:t>Region Västra </a:t>
            </a:r>
            <a:r>
              <a:rPr lang="en-US" sz="1200" dirty="0" err="1">
                <a:solidFill>
                  <a:schemeClr val="tx1"/>
                </a:solidFill>
                <a:effectLst/>
                <a:latin typeface="+mn-lt"/>
                <a:ea typeface="+mn-ea"/>
                <a:cs typeface="+mn-cs"/>
              </a:rPr>
              <a:t>Götaland</a:t>
            </a:r>
            <a:r>
              <a:rPr lang="en-US" sz="1200" dirty="0">
                <a:solidFill>
                  <a:schemeClr val="tx1"/>
                </a:solidFill>
                <a:effectLst/>
                <a:latin typeface="+mn-lt"/>
                <a:ea typeface="+mn-ea"/>
                <a:cs typeface="+mn-cs"/>
              </a:rPr>
              <a:t> is there for you who live in Västra </a:t>
            </a:r>
            <a:r>
              <a:rPr lang="en-US" sz="1200" dirty="0" err="1">
                <a:solidFill>
                  <a:schemeClr val="tx1"/>
                </a:solidFill>
                <a:effectLst/>
                <a:latin typeface="+mn-lt"/>
                <a:ea typeface="+mn-ea"/>
                <a:cs typeface="+mn-cs"/>
              </a:rPr>
              <a:t>Götaland</a:t>
            </a:r>
            <a:r>
              <a:rPr lang="en-US" sz="1200" dirty="0">
                <a:solidFill>
                  <a:schemeClr val="tx1"/>
                </a:solidFill>
                <a:effectLst/>
                <a:latin typeface="+mn-lt"/>
                <a:ea typeface="+mn-ea"/>
                <a:cs typeface="+mn-cs"/>
              </a:rPr>
              <a:t> today. </a:t>
            </a:r>
          </a:p>
          <a:p>
            <a:r>
              <a:rPr lang="en-US" sz="1200" dirty="0">
                <a:solidFill>
                  <a:schemeClr val="tx1"/>
                </a:solidFill>
                <a:effectLst/>
                <a:latin typeface="+mn-lt"/>
                <a:ea typeface="+mn-ea"/>
                <a:cs typeface="+mn-cs"/>
              </a:rPr>
              <a:t>Our 56,000 employees make us one of Sweden's largest public employers. Our mission is to contribute to a viable Västra </a:t>
            </a:r>
            <a:r>
              <a:rPr lang="en-US" sz="1200" dirty="0" err="1">
                <a:solidFill>
                  <a:schemeClr val="tx1"/>
                </a:solidFill>
                <a:effectLst/>
                <a:latin typeface="+mn-lt"/>
                <a:ea typeface="+mn-ea"/>
                <a:cs typeface="+mn-cs"/>
              </a:rPr>
              <a:t>Götaland</a:t>
            </a:r>
            <a:r>
              <a:rPr lang="en-US" sz="1200" dirty="0">
                <a:solidFill>
                  <a:schemeClr val="tx1"/>
                </a:solidFill>
                <a:effectLst/>
                <a:latin typeface="+mn-lt"/>
                <a:ea typeface="+mn-ea"/>
                <a:cs typeface="+mn-cs"/>
              </a:rPr>
              <a:t> and to the well-being of the 1.7 million people who live here. </a:t>
            </a:r>
          </a:p>
          <a:p>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Segoe UI" panose="020B0502040204020203" pitchFamily="34" charset="0"/>
              </a:rPr>
              <a:t>The facts and financial figures in the presentation are from the 2025 financial statements and annual report. </a:t>
            </a:r>
            <a:br>
              <a:rPr lang="en-US" sz="1200" dirty="0">
                <a:effectLst/>
                <a:latin typeface="Segoe UI" panose="020B0502040204020203" pitchFamily="34" charset="0"/>
              </a:rPr>
            </a:br>
            <a:r>
              <a:rPr lang="en-US" sz="1200" dirty="0">
                <a:effectLst/>
                <a:latin typeface="Segoe UI" panose="020B0502040204020203" pitchFamily="34" charset="0"/>
              </a:rPr>
              <a:t>(Budget on page 29 is the adopted budget for 2027)</a:t>
            </a:r>
          </a:p>
        </p:txBody>
      </p:sp>
      <p:sp>
        <p:nvSpPr>
          <p:cNvPr id="4" name="Platshållare för bildnummer 3">
            <a:extLst>
              <a:ext uri="{FF2B5EF4-FFF2-40B4-BE49-F238E27FC236}">
                <a16:creationId xmlns:a16="http://schemas.microsoft.com/office/drawing/2014/main" id="{9E24134E-0D9B-DCAE-8068-8D5B2D1F02DC}"/>
              </a:ext>
            </a:extLst>
          </p:cNvPr>
          <p:cNvSpPr>
            <a:spLocks noGrp="1"/>
          </p:cNvSpPr>
          <p:nvPr>
            <p:ph type="sldNum" sz="quarter" idx="5"/>
          </p:nvPr>
        </p:nvSpPr>
        <p:spPr/>
        <p:txBody>
          <a:bodyPr/>
          <a:lstStyle/>
          <a:p>
            <a:fld id="{055BFA82-BD73-4185-B828-63168F0B5499}" type="slidenum">
              <a:rPr lang="sv-SE" smtClean="0"/>
              <a:t>3</a:t>
            </a:fld>
            <a:endParaRPr lang="sv-SE"/>
          </a:p>
        </p:txBody>
      </p:sp>
    </p:spTree>
    <p:extLst>
      <p:ext uri="{BB962C8B-B14F-4D97-AF65-F5344CB8AC3E}">
        <p14:creationId xmlns:p14="http://schemas.microsoft.com/office/powerpoint/2010/main" val="2878139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F6A18-B917-1D8B-A4F3-B0E3F1F7938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212B283-9C8F-E92E-E2DE-CE258DC71400}"/>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82BCE94-771F-62CD-2B22-F16E92FA089F}"/>
              </a:ext>
            </a:extLst>
          </p:cNvPr>
          <p:cNvSpPr>
            <a:spLocks noGrp="1"/>
          </p:cNvSpPr>
          <p:nvPr>
            <p:ph type="body" idx="1"/>
          </p:nvPr>
        </p:nvSpPr>
        <p:spPr/>
        <p:txBody>
          <a:bodyPr/>
          <a:lstStyle/>
          <a:p>
            <a:r>
              <a:rPr lang="en-US">
                <a:solidFill>
                  <a:srgbClr val="3F3F3F"/>
                </a:solidFill>
                <a:effectLst/>
                <a:latin typeface="Helvetica" pitchFamily="2" charset="0"/>
              </a:rPr>
              <a:t>Click to start presentation movie in presentation mode (2.08 min)</a:t>
            </a:r>
          </a:p>
          <a:p>
            <a:r>
              <a:rPr lang="en-US">
                <a:solidFill>
                  <a:srgbClr val="3F3F3F"/>
                </a:solidFill>
                <a:effectLst/>
                <a:latin typeface="Helvetica" pitchFamily="2" charset="0"/>
              </a:rPr>
              <a:t>The movie opens in a browser.</a:t>
            </a:r>
          </a:p>
          <a:p>
            <a:endParaRPr lang="sv-SE"/>
          </a:p>
          <a:p>
            <a:endParaRPr lang="sv-SE"/>
          </a:p>
          <a:p>
            <a:r>
              <a:rPr lang="en-US"/>
              <a:t>Link: https://player.vgregion.se/s/jnvaBiSU2HMA6tW6C97cwV/74FKdommi98dZtRFyESVdN</a:t>
            </a:r>
          </a:p>
        </p:txBody>
      </p:sp>
      <p:sp>
        <p:nvSpPr>
          <p:cNvPr id="4" name="Platshållare för bildnummer 3">
            <a:extLst>
              <a:ext uri="{FF2B5EF4-FFF2-40B4-BE49-F238E27FC236}">
                <a16:creationId xmlns:a16="http://schemas.microsoft.com/office/drawing/2014/main" id="{83905FD6-D0B4-6AFC-F084-F665E9FAD84F}"/>
              </a:ext>
            </a:extLst>
          </p:cNvPr>
          <p:cNvSpPr>
            <a:spLocks noGrp="1"/>
          </p:cNvSpPr>
          <p:nvPr>
            <p:ph type="sldNum" sz="quarter" idx="5"/>
          </p:nvPr>
        </p:nvSpPr>
        <p:spPr/>
        <p:txBody>
          <a:bodyPr/>
          <a:lstStyle/>
          <a:p>
            <a:fld id="{055BFA82-BD73-4185-B828-63168F0B5499}" type="slidenum">
              <a:rPr lang="sv-SE" smtClean="0"/>
              <a:t>4</a:t>
            </a:fld>
            <a:endParaRPr lang="sv-SE"/>
          </a:p>
        </p:txBody>
      </p:sp>
    </p:spTree>
    <p:extLst>
      <p:ext uri="{BB962C8B-B14F-4D97-AF65-F5344CB8AC3E}">
        <p14:creationId xmlns:p14="http://schemas.microsoft.com/office/powerpoint/2010/main" val="2134282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i="1" noProof="0" dirty="0">
                <a:solidFill>
                  <a:schemeClr val="tx1"/>
                </a:solidFill>
                <a:effectLst/>
                <a:latin typeface="+mn-lt"/>
                <a:ea typeface="+mn-ea"/>
                <a:cs typeface="+mn-cs"/>
              </a:rPr>
              <a:t>Let the image stay in the background when you introduce yourself.</a:t>
            </a:r>
          </a:p>
          <a:p>
            <a:r>
              <a:rPr lang="en-US" sz="1200" noProof="0" dirty="0">
                <a:solidFill>
                  <a:schemeClr val="tx1"/>
                </a:solidFill>
                <a:effectLst/>
                <a:latin typeface="+mn-lt"/>
                <a:ea typeface="+mn-ea"/>
                <a:cs typeface="+mn-cs"/>
              </a:rPr>
              <a:t> </a:t>
            </a:r>
          </a:p>
          <a:p>
            <a:r>
              <a:rPr lang="en-US" sz="1200" noProof="0" dirty="0">
                <a:solidFill>
                  <a:schemeClr val="tx1"/>
                </a:solidFill>
                <a:effectLst/>
                <a:latin typeface="+mn-lt"/>
                <a:ea typeface="+mn-ea"/>
                <a:cs typeface="+mn-cs"/>
              </a:rPr>
              <a:t>We are close to you. And we have a big responsibility. When you need care, you should get the best. When you're going somewhere, you can choose sustainable ways to travel. When you want take part of culture, it should be close to you. When you study, it should be on your own terms and in your interest. And when you live in </a:t>
            </a:r>
            <a:r>
              <a:rPr lang="en-US" sz="1200" noProof="0" dirty="0" err="1">
                <a:solidFill>
                  <a:schemeClr val="tx1"/>
                </a:solidFill>
                <a:effectLst/>
                <a:latin typeface="+mn-lt"/>
                <a:ea typeface="+mn-ea"/>
                <a:cs typeface="+mn-cs"/>
              </a:rPr>
              <a:t>Västra</a:t>
            </a:r>
            <a:r>
              <a:rPr lang="en-US" sz="1200" noProof="0" dirty="0">
                <a:solidFill>
                  <a:schemeClr val="tx1"/>
                </a:solidFill>
                <a:effectLst/>
                <a:latin typeface="+mn-lt"/>
                <a:ea typeface="+mn-ea"/>
                <a:cs typeface="+mn-cs"/>
              </a:rPr>
              <a:t> </a:t>
            </a:r>
            <a:r>
              <a:rPr lang="en-US" sz="1200" noProof="0" dirty="0" err="1">
                <a:solidFill>
                  <a:schemeClr val="tx1"/>
                </a:solidFill>
                <a:effectLst/>
                <a:latin typeface="+mn-lt"/>
                <a:ea typeface="+mn-ea"/>
                <a:cs typeface="+mn-cs"/>
              </a:rPr>
              <a:t>Götaland</a:t>
            </a:r>
            <a:r>
              <a:rPr lang="en-US" sz="1200" noProof="0" dirty="0">
                <a:solidFill>
                  <a:schemeClr val="tx1"/>
                </a:solidFill>
                <a:effectLst/>
                <a:latin typeface="+mn-lt"/>
                <a:ea typeface="+mn-ea"/>
                <a:cs typeface="+mn-cs"/>
              </a:rPr>
              <a:t>, sustainable development should go without saying.</a:t>
            </a:r>
          </a:p>
          <a:p>
            <a:endParaRPr lang="sv-SE" dirty="0"/>
          </a:p>
          <a:p>
            <a:endParaRPr lang="sv-SE" dirty="0"/>
          </a:p>
        </p:txBody>
      </p:sp>
      <p:sp>
        <p:nvSpPr>
          <p:cNvPr id="4" name="Platshållare för bildnummer 3"/>
          <p:cNvSpPr>
            <a:spLocks noGrp="1"/>
          </p:cNvSpPr>
          <p:nvPr>
            <p:ph type="sldNum" sz="quarter" idx="5"/>
          </p:nvPr>
        </p:nvSpPr>
        <p:spPr/>
        <p:txBody>
          <a:bodyPr/>
          <a:lstStyle/>
          <a:p>
            <a:fld id="{055BFA82-BD73-4185-B828-63168F0B5499}" type="slidenum">
              <a:rPr lang="sv-SE" smtClean="0"/>
              <a:t>5</a:t>
            </a:fld>
            <a:endParaRPr lang="sv-SE"/>
          </a:p>
        </p:txBody>
      </p:sp>
    </p:spTree>
    <p:extLst>
      <p:ext uri="{BB962C8B-B14F-4D97-AF65-F5344CB8AC3E}">
        <p14:creationId xmlns:p14="http://schemas.microsoft.com/office/powerpoint/2010/main" val="3917728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a:solidFill>
                  <a:schemeClr val="tx1"/>
                </a:solidFill>
                <a:effectLst/>
                <a:latin typeface="+mn-lt"/>
                <a:ea typeface="+mn-ea"/>
                <a:cs typeface="+mn-cs"/>
              </a:rPr>
              <a:t>We work closely with you to ensure that you have access to health and medical care. </a:t>
            </a:r>
          </a:p>
          <a:p>
            <a:r>
              <a:rPr lang="en-US" sz="1200">
                <a:solidFill>
                  <a:schemeClr val="tx1"/>
                </a:solidFill>
                <a:effectLst/>
                <a:latin typeface="+mn-lt"/>
                <a:ea typeface="+mn-ea"/>
                <a:cs typeface="+mn-cs"/>
              </a:rPr>
              <a:t> </a:t>
            </a:r>
          </a:p>
          <a:p>
            <a:r>
              <a:rPr lang="en-US" sz="1200">
                <a:solidFill>
                  <a:schemeClr val="tx1"/>
                </a:solidFill>
                <a:effectLst/>
                <a:latin typeface="+mn-lt"/>
                <a:ea typeface="+mn-ea"/>
                <a:cs typeface="+mn-cs"/>
              </a:rPr>
              <a:t>On weekdays you can go to our health centers</a:t>
            </a:r>
          </a:p>
          <a:p>
            <a:r>
              <a:rPr lang="en-US" sz="1200">
                <a:solidFill>
                  <a:schemeClr val="tx1"/>
                </a:solidFill>
                <a:effectLst/>
                <a:latin typeface="+mn-lt"/>
                <a:ea typeface="+mn-ea"/>
                <a:cs typeface="+mn-cs"/>
              </a:rPr>
              <a:t>On weekends and evenings you can get care at our out-of-hours service centers</a:t>
            </a:r>
          </a:p>
          <a:p>
            <a:r>
              <a:rPr lang="en-US" sz="1200">
                <a:solidFill>
                  <a:schemeClr val="tx1"/>
                </a:solidFill>
                <a:effectLst/>
                <a:latin typeface="+mn-lt"/>
                <a:ea typeface="+mn-ea"/>
                <a:cs typeface="+mn-cs"/>
              </a:rPr>
              <a:t>Hospitals are available when you have major health needs. </a:t>
            </a:r>
          </a:p>
          <a:p>
            <a:r>
              <a:rPr lang="en-US" sz="1200">
                <a:solidFill>
                  <a:schemeClr val="tx1"/>
                </a:solidFill>
                <a:effectLst/>
                <a:latin typeface="+mn-lt"/>
                <a:ea typeface="+mn-ea"/>
                <a:cs typeface="+mn-cs"/>
              </a:rPr>
              <a:t> </a:t>
            </a:r>
          </a:p>
          <a:p>
            <a:r>
              <a:rPr lang="en-US" sz="1200">
                <a:solidFill>
                  <a:schemeClr val="tx1"/>
                </a:solidFill>
                <a:effectLst/>
                <a:latin typeface="+mn-lt"/>
                <a:ea typeface="+mn-ea"/>
                <a:cs typeface="+mn-cs"/>
              </a:rPr>
              <a:t>You can get a good start in life with the help of our child health centers</a:t>
            </a:r>
          </a:p>
          <a:p>
            <a:r>
              <a:rPr lang="en-US" sz="1200">
                <a:solidFill>
                  <a:schemeClr val="tx1"/>
                </a:solidFill>
                <a:effectLst/>
                <a:latin typeface="+mn-lt"/>
                <a:ea typeface="+mn-ea"/>
                <a:cs typeface="+mn-cs"/>
              </a:rPr>
              <a:t>Our public dentistry can help you keep your mouth and teeth healthy </a:t>
            </a:r>
          </a:p>
          <a:p>
            <a:r>
              <a:rPr lang="en-US" sz="1200">
                <a:solidFill>
                  <a:schemeClr val="tx1"/>
                </a:solidFill>
                <a:effectLst/>
                <a:latin typeface="+mn-lt"/>
                <a:ea typeface="+mn-ea"/>
                <a:cs typeface="+mn-cs"/>
              </a:rPr>
              <a:t>and you can get back to everyday life with the help of the physiotherapists and occupational therapists at our rehabilitation clinics.</a:t>
            </a:r>
          </a:p>
          <a:p>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7</a:t>
            </a:fld>
            <a:endParaRPr lang="sv-SE"/>
          </a:p>
        </p:txBody>
      </p:sp>
    </p:spTree>
    <p:extLst>
      <p:ext uri="{BB962C8B-B14F-4D97-AF65-F5344CB8AC3E}">
        <p14:creationId xmlns:p14="http://schemas.microsoft.com/office/powerpoint/2010/main" val="2811022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E2D8B-5476-02EC-F6C4-DE765B71377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CC52621-D0E8-2A66-9E82-959EEE60A55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9A9D2F3-CC36-FFE6-7C85-1597F745CC02}"/>
              </a:ext>
            </a:extLst>
          </p:cNvPr>
          <p:cNvSpPr>
            <a:spLocks noGrp="1"/>
          </p:cNvSpPr>
          <p:nvPr>
            <p:ph type="body" idx="1"/>
          </p:nvPr>
        </p:nvSpPr>
        <p:spPr/>
        <p:txBody>
          <a:bodyPr/>
          <a:lstStyle/>
          <a:p>
            <a:r>
              <a:rPr lang="en-US"/>
              <a:t>The overall goal of the healthcare service in Region Västra Götaland is to offer healthcare that is based on the needs and expectations of the residents in terms of accessibility, coordination and continuity.</a:t>
            </a:r>
          </a:p>
          <a:p>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en-US"/>
              <a:t>Healthcare services need to use their skills and resources to do what's best for their citizens, and to get the most value from the resources available. Region Västra Götaland works to ensure that healthcare is coordinated across organizational boundaries (e.g. municipality/region) based on individual needs.</a:t>
            </a:r>
          </a:p>
          <a:p>
            <a:endParaRPr lang="sv-SE"/>
          </a:p>
          <a:p>
            <a:r>
              <a:rPr lang="en-US"/>
              <a:t>There is an ongoing collective effort to get closer to the citizen:</a:t>
            </a:r>
          </a:p>
          <a:p>
            <a:pPr marL="171450" indent="-171450">
              <a:buFont typeface="Arial" panose="020B0604020202020204" pitchFamily="34" charset="0"/>
              <a:buChar char="•"/>
            </a:pPr>
            <a:r>
              <a:rPr lang="en-US"/>
              <a:t>From emergency care to health promotion.</a:t>
            </a:r>
          </a:p>
          <a:p>
            <a:pPr marL="171450" indent="-171450">
              <a:buFont typeface="Arial" panose="020B0604020202020204" pitchFamily="34" charset="0"/>
              <a:buChar char="•"/>
            </a:pPr>
            <a:r>
              <a:rPr lang="en-US"/>
              <a:t>From hospital to primary care and/or home care.</a:t>
            </a:r>
          </a:p>
          <a:p>
            <a:pPr marL="171450" indent="-171450">
              <a:buFont typeface="Arial" panose="020B0604020202020204" pitchFamily="34" charset="0"/>
              <a:buChar char="•"/>
            </a:pPr>
            <a:r>
              <a:rPr lang="en-US"/>
              <a:t>From physical to digital – when possible. </a:t>
            </a:r>
          </a:p>
          <a:p>
            <a:pPr marL="0" indent="0">
              <a:buFont typeface="Arial" panose="020B0604020202020204" pitchFamily="34" charset="0"/>
              <a:buNone/>
            </a:pPr>
            <a:endParaRPr lang="sv-S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New e-services offer greater opportunities to connect with healthcare from home. For example, through digital meetings with audio and video, text messages or chat. Some patient groups also have the possibility to measure their values from home, which can be monitored and acted upon by healthcare services if needed. It increases the possibility of being involved, avoiding certain physical visits to healthcare providers and increases safety when the healthcare provider can see current values early on and detect when something needs to be addressed. </a:t>
            </a:r>
            <a:r>
              <a:rPr lang="en-US" sz="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solidFill>
                  <a:schemeClr val="tx1"/>
                </a:solidFill>
                <a:effectLst/>
                <a:latin typeface="+mn-lt"/>
                <a:ea typeface="+mn-ea"/>
                <a:cs typeface="+mn-cs"/>
              </a:rPr>
              <a:t>For questions about future health information systems: </a:t>
            </a:r>
            <a:r>
              <a:rPr lang="en-US" sz="1200" i="1">
                <a:solidFill>
                  <a:schemeClr val="tx1"/>
                </a:solidFill>
                <a:effectLst/>
                <a:latin typeface="+mn-lt"/>
                <a:ea typeface="+mn-ea"/>
                <a:cs typeface="+mn-cs"/>
              </a:rPr>
              <a:t>Region Västra Götaland needs a new health information system because</a:t>
            </a:r>
            <a:r>
              <a:rPr lang="en-US" b="0" i="1">
                <a:solidFill>
                  <a:srgbClr val="000000"/>
                </a:solidFill>
                <a:effectLst/>
                <a:latin typeface="Times New Roman" panose="02020603050405020304" pitchFamily="18" charset="0"/>
                <a:ea typeface="+mn-ea"/>
                <a:cs typeface="+mn-cs"/>
              </a:rPr>
              <a:t> the current healthcare system is outdated and needs to be replaced. This work is ongoing.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kern="1200">
              <a:solidFill>
                <a:schemeClr val="tx1"/>
              </a:solidFill>
              <a:effectLst/>
              <a:latin typeface="+mn-lt"/>
              <a:ea typeface="+mn-ea"/>
              <a:cs typeface="+mn-cs"/>
            </a:endParaRPr>
          </a:p>
          <a:p>
            <a:pPr marL="0" indent="0">
              <a:buFont typeface="Arial" panose="020B0604020202020204" pitchFamily="34" charset="0"/>
              <a:buNone/>
            </a:pPr>
            <a:endParaRPr lang="sv-SE" sz="1200" kern="1200">
              <a:solidFill>
                <a:schemeClr val="tx1"/>
              </a:solidFill>
              <a:effectLst/>
              <a:latin typeface="+mn-lt"/>
              <a:ea typeface="+mn-ea"/>
              <a:cs typeface="+mn-cs"/>
            </a:endParaRPr>
          </a:p>
          <a:p>
            <a:endParaRPr lang="sv-SE" sz="1200" kern="120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3D5060BC-77EA-8DBB-8CE9-98D7FFE22472}"/>
              </a:ext>
            </a:extLst>
          </p:cNvPr>
          <p:cNvSpPr>
            <a:spLocks noGrp="1"/>
          </p:cNvSpPr>
          <p:nvPr>
            <p:ph type="sldNum" sz="quarter" idx="5"/>
          </p:nvPr>
        </p:nvSpPr>
        <p:spPr/>
        <p:txBody>
          <a:bodyPr/>
          <a:lstStyle/>
          <a:p>
            <a:fld id="{055BFA82-BD73-4185-B828-63168F0B5499}" type="slidenum">
              <a:rPr lang="sv-SE" smtClean="0"/>
              <a:t>8</a:t>
            </a:fld>
            <a:endParaRPr lang="sv-SE"/>
          </a:p>
        </p:txBody>
      </p:sp>
    </p:spTree>
    <p:extLst>
      <p:ext uri="{BB962C8B-B14F-4D97-AF65-F5344CB8AC3E}">
        <p14:creationId xmlns:p14="http://schemas.microsoft.com/office/powerpoint/2010/main" val="2382548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B5DDA-4918-D57B-45A5-3DDB83CE00C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4C9D776-D4C7-0C20-99D9-DDE35F1B6FD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BE46AD9-58EB-8AC5-0F72-290CF79BFA10}"/>
              </a:ext>
            </a:extLst>
          </p:cNvPr>
          <p:cNvSpPr>
            <a:spLocks noGrp="1"/>
          </p:cNvSpPr>
          <p:nvPr>
            <p:ph type="body" idx="1"/>
          </p:nvPr>
        </p:nvSpPr>
        <p:spPr/>
        <p:txBody>
          <a:bodyPr/>
          <a:lstStyle/>
          <a:p>
            <a:r>
              <a:rPr lang="en-US" sz="1200">
                <a:solidFill>
                  <a:schemeClr val="tx1"/>
                </a:solidFill>
                <a:effectLst/>
                <a:latin typeface="+mn-lt"/>
                <a:ea typeface="+mn-ea"/>
                <a:cs typeface="+mn-cs"/>
              </a:rPr>
              <a:t>For Västra Götaland to remain vibrant, public transport needs to work</a:t>
            </a:r>
            <a:r>
              <a:rPr lang="en-US">
                <a:effectLst/>
              </a:rPr>
              <a:t>.</a:t>
            </a:r>
          </a:p>
          <a:p>
            <a:r>
              <a:rPr lang="en-US" sz="1200">
                <a:solidFill>
                  <a:schemeClr val="tx1"/>
                </a:solidFill>
                <a:effectLst/>
                <a:latin typeface="+mn-lt"/>
                <a:ea typeface="+mn-ea"/>
                <a:cs typeface="+mn-cs"/>
              </a:rPr>
              <a:t>Our operational work in public transport is mainly carried out by our company Västtrafik. </a:t>
            </a:r>
          </a:p>
          <a:p>
            <a:r>
              <a:rPr lang="en-US" sz="1200">
                <a:solidFill>
                  <a:schemeClr val="tx1"/>
                </a:solidFill>
                <a:effectLst/>
                <a:latin typeface="+mn-lt"/>
                <a:ea typeface="+mn-ea"/>
                <a:cs typeface="+mn-cs"/>
              </a:rPr>
              <a:t> </a:t>
            </a:r>
          </a:p>
          <a:p>
            <a:endParaRPr lang="sv-SE"/>
          </a:p>
          <a:p>
            <a:endParaRPr lang="sv-SE"/>
          </a:p>
        </p:txBody>
      </p:sp>
      <p:sp>
        <p:nvSpPr>
          <p:cNvPr id="4" name="Platshållare för bildnummer 3">
            <a:extLst>
              <a:ext uri="{FF2B5EF4-FFF2-40B4-BE49-F238E27FC236}">
                <a16:creationId xmlns:a16="http://schemas.microsoft.com/office/drawing/2014/main" id="{122398C2-0B41-5B12-AD2D-2AB750D8C772}"/>
              </a:ext>
            </a:extLst>
          </p:cNvPr>
          <p:cNvSpPr>
            <a:spLocks noGrp="1"/>
          </p:cNvSpPr>
          <p:nvPr>
            <p:ph type="sldNum" sz="quarter" idx="5"/>
          </p:nvPr>
        </p:nvSpPr>
        <p:spPr/>
        <p:txBody>
          <a:bodyPr/>
          <a:lstStyle/>
          <a:p>
            <a:fld id="{055BFA82-BD73-4185-B828-63168F0B5499}" type="slidenum">
              <a:rPr lang="sv-SE" smtClean="0"/>
              <a:t>9</a:t>
            </a:fld>
            <a:endParaRPr lang="sv-SE"/>
          </a:p>
        </p:txBody>
      </p:sp>
    </p:spTree>
    <p:extLst>
      <p:ext uri="{BB962C8B-B14F-4D97-AF65-F5344CB8AC3E}">
        <p14:creationId xmlns:p14="http://schemas.microsoft.com/office/powerpoint/2010/main" val="16235040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9E8DB-DE06-159E-8FF7-2A45F9B4154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4D75E45-9C0E-E7BD-FBA7-F0D76C5FFF9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0FA0365-1131-BCCB-E6D7-0376DE83CD3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mn-lt"/>
                <a:ea typeface="+mn-ea"/>
                <a:cs typeface="+mn-cs"/>
              </a:rPr>
              <a:t>Through </a:t>
            </a:r>
            <a:r>
              <a:rPr lang="en-US" sz="1200" dirty="0" err="1">
                <a:solidFill>
                  <a:schemeClr val="tx1"/>
                </a:solidFill>
                <a:effectLst/>
                <a:latin typeface="+mn-lt"/>
                <a:ea typeface="+mn-ea"/>
                <a:cs typeface="+mn-cs"/>
              </a:rPr>
              <a:t>Västtrafik</a:t>
            </a:r>
            <a:r>
              <a:rPr lang="en-US" sz="1200" dirty="0">
                <a:solidFill>
                  <a:schemeClr val="tx1"/>
                </a:solidFill>
                <a:effectLst/>
                <a:latin typeface="+mn-lt"/>
                <a:ea typeface="+mn-ea"/>
                <a:cs typeface="+mn-cs"/>
              </a:rPr>
              <a:t>, we make sure you can commute to work or school, go on outings or visit friends. That you can get from A to B by a suitable mode of transport.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a:p>
            <a:r>
              <a:rPr lang="en-US" sz="1200" dirty="0">
                <a:solidFill>
                  <a:schemeClr val="tx1"/>
                </a:solidFill>
                <a:effectLst/>
                <a:latin typeface="+mn-lt"/>
                <a:ea typeface="+mn-ea"/>
                <a:cs typeface="+mn-cs"/>
              </a:rPr>
              <a:t>We have buses, trams, ferries and trains.</a:t>
            </a:r>
          </a:p>
          <a:p>
            <a:endParaRPr lang="sv-SE" sz="1200" kern="1200" dirty="0">
              <a:solidFill>
                <a:schemeClr val="tx1"/>
              </a:solidFill>
              <a:effectLst/>
              <a:latin typeface="+mn-lt"/>
              <a:ea typeface="+mn-ea"/>
              <a:cs typeface="+mn-cs"/>
            </a:endParaRPr>
          </a:p>
          <a:p>
            <a:r>
              <a:rPr lang="en-US" sz="1200" dirty="0">
                <a:solidFill>
                  <a:schemeClr val="tx1"/>
                </a:solidFill>
                <a:effectLst/>
                <a:latin typeface="+mn-lt"/>
                <a:ea typeface="+mn-ea"/>
                <a:cs typeface="+mn-cs"/>
              </a:rPr>
              <a:t>And local transport, </a:t>
            </a:r>
            <a:r>
              <a:rPr lang="en-US" sz="1200" dirty="0" err="1">
                <a:solidFill>
                  <a:schemeClr val="tx1"/>
                </a:solidFill>
                <a:effectLst/>
                <a:latin typeface="+mn-lt"/>
                <a:ea typeface="+mn-ea"/>
                <a:cs typeface="+mn-cs"/>
              </a:rPr>
              <a:t>Närtrafik</a:t>
            </a:r>
            <a:r>
              <a:rPr lang="en-US" sz="1200" dirty="0">
                <a:solidFill>
                  <a:schemeClr val="tx1"/>
                </a:solidFill>
                <a:effectLst/>
                <a:latin typeface="+mn-lt"/>
                <a:ea typeface="+mn-ea"/>
                <a:cs typeface="+mn-cs"/>
              </a:rPr>
              <a:t>, if you live in the countryside</a:t>
            </a:r>
          </a:p>
          <a:p>
            <a:endParaRPr lang="sv-SE" sz="1200" kern="1200" dirty="0">
              <a:solidFill>
                <a:schemeClr val="tx1"/>
              </a:solidFill>
              <a:effectLst/>
              <a:latin typeface="+mn-lt"/>
              <a:ea typeface="+mn-ea"/>
              <a:cs typeface="+mn-cs"/>
            </a:endParaRPr>
          </a:p>
          <a:p>
            <a:r>
              <a:rPr lang="en-US" dirty="0"/>
              <a:t>A full city bus is equivalent to a 300-metre car queue, a tram to a 700-metre car queue and a commuter train to a three-kilometer car queue. So when we work more with public transport means that there will be less traffic in the city. </a:t>
            </a:r>
          </a:p>
          <a:p>
            <a:endParaRPr lang="sv-SE" dirty="0"/>
          </a:p>
        </p:txBody>
      </p:sp>
      <p:sp>
        <p:nvSpPr>
          <p:cNvPr id="4" name="Platshållare för bildnummer 3">
            <a:extLst>
              <a:ext uri="{FF2B5EF4-FFF2-40B4-BE49-F238E27FC236}">
                <a16:creationId xmlns:a16="http://schemas.microsoft.com/office/drawing/2014/main" id="{CF777E77-6727-34AE-3AE1-01963E12716E}"/>
              </a:ext>
            </a:extLst>
          </p:cNvPr>
          <p:cNvSpPr>
            <a:spLocks noGrp="1"/>
          </p:cNvSpPr>
          <p:nvPr>
            <p:ph type="sldNum" sz="quarter" idx="5"/>
          </p:nvPr>
        </p:nvSpPr>
        <p:spPr/>
        <p:txBody>
          <a:bodyPr/>
          <a:lstStyle/>
          <a:p>
            <a:fld id="{055BFA82-BD73-4185-B828-63168F0B5499}" type="slidenum">
              <a:rPr lang="sv-SE" smtClean="0"/>
              <a:t>10</a:t>
            </a:fld>
            <a:endParaRPr lang="sv-SE"/>
          </a:p>
        </p:txBody>
      </p:sp>
    </p:spTree>
    <p:extLst>
      <p:ext uri="{BB962C8B-B14F-4D97-AF65-F5344CB8AC3E}">
        <p14:creationId xmlns:p14="http://schemas.microsoft.com/office/powerpoint/2010/main" val="22876098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a:solidFill>
                  <a:schemeClr val="tx1"/>
                </a:solidFill>
                <a:effectLst/>
                <a:latin typeface="+mn-lt"/>
                <a:ea typeface="+mn-ea"/>
                <a:cs typeface="+mn-cs"/>
              </a:rPr>
              <a:t>We are developing public transport to ensure that you can choose sustainable modes of transport as West Sweden grows and the population increases.  </a:t>
            </a:r>
          </a:p>
          <a:p>
            <a:r>
              <a:rPr lang="en-US" sz="1200">
                <a:solidFill>
                  <a:schemeClr val="tx1"/>
                </a:solidFill>
                <a:effectLst/>
                <a:latin typeface="+mn-lt"/>
                <a:ea typeface="+mn-ea"/>
                <a:cs typeface="+mn-cs"/>
              </a:rPr>
              <a:t> </a:t>
            </a:r>
          </a:p>
          <a:p>
            <a:r>
              <a:rPr lang="en-US" sz="1200">
                <a:solidFill>
                  <a:schemeClr val="tx1"/>
                </a:solidFill>
                <a:effectLst/>
                <a:latin typeface="+mn-lt"/>
                <a:ea typeface="+mn-ea"/>
                <a:cs typeface="+mn-cs"/>
              </a:rPr>
              <a:t>Right now we are focusing our work on </a:t>
            </a:r>
          </a:p>
          <a:p>
            <a:pPr lvl="0"/>
            <a:r>
              <a:rPr lang="en-US" sz="1200">
                <a:solidFill>
                  <a:schemeClr val="tx1"/>
                </a:solidFill>
                <a:effectLst/>
                <a:latin typeface="+mn-lt"/>
                <a:ea typeface="+mn-ea"/>
                <a:cs typeface="+mn-cs"/>
              </a:rPr>
              <a:t>linking Västra Götaland by means such as extended railways (Gothenburg–Borås, to Landvetter)</a:t>
            </a:r>
          </a:p>
          <a:p>
            <a:pPr lvl="0"/>
            <a:r>
              <a:rPr lang="en-US" sz="1200">
                <a:solidFill>
                  <a:schemeClr val="tx1"/>
                </a:solidFill>
                <a:effectLst/>
                <a:latin typeface="+mn-lt"/>
                <a:ea typeface="+mn-ea"/>
                <a:cs typeface="+mn-cs"/>
              </a:rPr>
              <a:t>encouraging more people to choose public transport, for example by upgrading and expanding regional railways and making it easier to travel</a:t>
            </a:r>
          </a:p>
          <a:p>
            <a:pPr lvl="0"/>
            <a:r>
              <a:rPr lang="en-US" sz="1200">
                <a:solidFill>
                  <a:schemeClr val="tx1"/>
                </a:solidFill>
                <a:effectLst/>
                <a:latin typeface="+mn-lt"/>
                <a:ea typeface="+mn-ea"/>
                <a:cs typeface="+mn-cs"/>
              </a:rPr>
              <a:t>making public transport more accessible regardless of disability</a:t>
            </a:r>
          </a:p>
          <a:p>
            <a:pPr lvl="0"/>
            <a:r>
              <a:rPr lang="en-US" sz="1200">
                <a:solidFill>
                  <a:schemeClr val="tx1"/>
                </a:solidFill>
                <a:effectLst/>
                <a:latin typeface="+mn-lt"/>
                <a:ea typeface="+mn-ea"/>
                <a:cs typeface="+mn-cs"/>
              </a:rPr>
              <a:t>Improving opportunities for combining modes of transport, such as taking your bicycle with you on public transport</a:t>
            </a:r>
          </a:p>
          <a:p>
            <a:pPr lvl="0"/>
            <a:r>
              <a:rPr lang="en-US" sz="1200">
                <a:solidFill>
                  <a:schemeClr val="tx1"/>
                </a:solidFill>
                <a:effectLst/>
                <a:latin typeface="+mn-lt"/>
                <a:ea typeface="+mn-ea"/>
                <a:cs typeface="+mn-cs"/>
              </a:rPr>
              <a:t>Developing public transport to be even more environmentally friendly and sustainable by using electric buses and biogas, etc.</a:t>
            </a:r>
          </a:p>
          <a:p>
            <a:endParaRPr lang="sv-SE"/>
          </a:p>
          <a:p>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11</a:t>
            </a:fld>
            <a:endParaRPr lang="sv-SE"/>
          </a:p>
        </p:txBody>
      </p:sp>
    </p:spTree>
    <p:extLst>
      <p:ext uri="{BB962C8B-B14F-4D97-AF65-F5344CB8AC3E}">
        <p14:creationId xmlns:p14="http://schemas.microsoft.com/office/powerpoint/2010/main" val="1119149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effectLst/>
                <a:latin typeface="+mn-lt"/>
                <a:ea typeface="+mn-ea"/>
                <a:cs typeface="+mn-cs"/>
              </a:rPr>
              <a:t>Another part for both spirit and well-being is culture. We work to ensure that culture is accessible in the region, especially for children and young people. </a:t>
            </a:r>
            <a:br>
              <a:rPr lang="en-US" sz="1200">
                <a:solidFill>
                  <a:schemeClr val="tx1"/>
                </a:solidFill>
                <a:effectLst/>
                <a:latin typeface="+mn-lt"/>
                <a:ea typeface="+mn-ea"/>
                <a:cs typeface="+mn-cs"/>
              </a:rPr>
            </a:br>
            <a:r>
              <a:rPr lang="en-US" sz="1800" i="1">
                <a:effectLst/>
                <a:latin typeface="Calibri" panose="020F0502020204030204" pitchFamily="34" charset="0"/>
                <a:ea typeface="Calibri" panose="020F0502020204030204" pitchFamily="34" charset="0"/>
                <a:cs typeface="+mn-cs"/>
              </a:rPr>
              <a:t>VGR works A free, rich and strong cultural life throughout Västra Götaland. Read more at vgregion.se/kulturforvaltningen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12</a:t>
            </a:fld>
            <a:endParaRPr lang="sv-SE"/>
          </a:p>
        </p:txBody>
      </p:sp>
    </p:spTree>
    <p:extLst>
      <p:ext uri="{BB962C8B-B14F-4D97-AF65-F5344CB8AC3E}">
        <p14:creationId xmlns:p14="http://schemas.microsoft.com/office/powerpoint/2010/main" val="2974942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dirty="0">
                <a:solidFill>
                  <a:schemeClr val="tx1"/>
                </a:solidFill>
                <a:effectLst/>
                <a:latin typeface="+mn-lt"/>
                <a:ea typeface="+mn-ea"/>
                <a:cs typeface="+mn-cs"/>
              </a:rPr>
              <a:t>We have activities where</a:t>
            </a:r>
            <a:r>
              <a:rPr lang="en-US" dirty="0"/>
              <a:t> residents of all ages </a:t>
            </a:r>
            <a:r>
              <a:rPr lang="en-US" sz="1200" dirty="0">
                <a:solidFill>
                  <a:schemeClr val="tx1"/>
                </a:solidFill>
                <a:effectLst/>
                <a:latin typeface="+mn-lt"/>
                <a:ea typeface="+mn-ea"/>
                <a:cs typeface="+mn-cs"/>
              </a:rPr>
              <a:t>can experience all kinds of culture. Children and young</a:t>
            </a:r>
            <a:r>
              <a:rPr lang="en-US" dirty="0"/>
              <a:t> people can </a:t>
            </a:r>
            <a:r>
              <a:rPr lang="en-US" sz="1200" dirty="0">
                <a:solidFill>
                  <a:schemeClr val="tx1"/>
                </a:solidFill>
                <a:effectLst/>
                <a:latin typeface="+mn-lt"/>
                <a:ea typeface="+mn-ea"/>
                <a:cs typeface="+mn-cs"/>
              </a:rPr>
              <a:t>experience the performing arts through </a:t>
            </a:r>
            <a:r>
              <a:rPr lang="en-US" sz="1200" dirty="0" err="1">
                <a:solidFill>
                  <a:schemeClr val="tx1"/>
                </a:solidFill>
                <a:effectLst/>
                <a:latin typeface="+mn-lt"/>
                <a:ea typeface="+mn-ea"/>
                <a:cs typeface="+mn-cs"/>
              </a:rPr>
              <a:t>Regionteater</a:t>
            </a:r>
            <a:r>
              <a:rPr lang="en-US" dirty="0"/>
              <a:t> </a:t>
            </a:r>
            <a:r>
              <a:rPr lang="en-US" dirty="0" err="1"/>
              <a:t>Väst</a:t>
            </a:r>
            <a:r>
              <a:rPr lang="en-US" dirty="0"/>
              <a:t>. </a:t>
            </a:r>
            <a:r>
              <a:rPr lang="en-US" sz="1200" dirty="0" err="1"/>
              <a:t>Kulturkatalogen</a:t>
            </a:r>
            <a:r>
              <a:rPr lang="en-US" sz="1200" dirty="0"/>
              <a:t> </a:t>
            </a:r>
            <a:r>
              <a:rPr lang="en-US" sz="1200" dirty="0" err="1"/>
              <a:t>Väst</a:t>
            </a:r>
            <a:r>
              <a:rPr lang="en-US" sz="1200" dirty="0"/>
              <a:t> </a:t>
            </a:r>
            <a:r>
              <a:rPr lang="en-US" dirty="0"/>
              <a:t>has</a:t>
            </a:r>
            <a:r>
              <a:rPr lang="en-US" sz="1200" dirty="0"/>
              <a:t> about 800 bookable</a:t>
            </a:r>
            <a:r>
              <a:rPr lang="en-US" dirty="0"/>
              <a:t> events that </a:t>
            </a:r>
            <a:r>
              <a:rPr lang="en-US" sz="1200" dirty="0"/>
              <a:t>VGR supports with 25 SEK per child</a:t>
            </a:r>
            <a:r>
              <a:rPr lang="en-US" dirty="0"/>
              <a:t>. Managed by the Culture Department.</a:t>
            </a:r>
          </a:p>
          <a:p>
            <a:endParaRPr lang="sv-SE" sz="1200" kern="1200" dirty="0">
              <a:solidFill>
                <a:schemeClr val="tx1"/>
              </a:solidFill>
              <a:effectLst/>
              <a:latin typeface="+mn-lt"/>
              <a:ea typeface="+mn-ea"/>
              <a:cs typeface="+mn-cs"/>
            </a:endParaRPr>
          </a:p>
          <a:p>
            <a:r>
              <a:rPr lang="en-US" dirty="0"/>
              <a:t>Cultural operators </a:t>
            </a:r>
            <a:r>
              <a:rPr lang="en-US" sz="1200" dirty="0">
                <a:solidFill>
                  <a:schemeClr val="tx1"/>
                </a:solidFill>
                <a:effectLst/>
                <a:latin typeface="+mn-lt"/>
                <a:ea typeface="+mn-ea"/>
                <a:cs typeface="+mn-cs"/>
              </a:rPr>
              <a:t>can apply for grants and scholarships</a:t>
            </a:r>
            <a:r>
              <a:rPr lang="en-US" dirty="0"/>
              <a:t>, and participate in networks and development projects.</a:t>
            </a:r>
          </a:p>
          <a:p>
            <a:r>
              <a:rPr lang="en-US" dirty="0"/>
              <a:t>Experiencing culture is the foundation of a strong cultural life, and you can do that</a:t>
            </a:r>
            <a:r>
              <a:rPr lang="en-US" sz="1200" dirty="0">
                <a:solidFill>
                  <a:schemeClr val="tx1"/>
                </a:solidFill>
                <a:effectLst/>
                <a:latin typeface="+mn-lt"/>
                <a:ea typeface="+mn-ea"/>
                <a:cs typeface="+mn-cs"/>
              </a:rPr>
              <a:t> by going to events such as the Gothenburg Opera's performances or the Gothenburg Symphony Orchestra at the Gothenburg Concert Hall, both of which have touring activities to reach out around the region. If you see a Swedish film, our company Film </a:t>
            </a:r>
            <a:r>
              <a:rPr lang="en-US" sz="1200" dirty="0" err="1">
                <a:solidFill>
                  <a:schemeClr val="tx1"/>
                </a:solidFill>
                <a:effectLst/>
                <a:latin typeface="+mn-lt"/>
                <a:ea typeface="+mn-ea"/>
                <a:cs typeface="+mn-cs"/>
              </a:rPr>
              <a:t>i</a:t>
            </a:r>
            <a:r>
              <a:rPr lang="en-US" sz="1200" dirty="0">
                <a:solidFill>
                  <a:schemeClr val="tx1"/>
                </a:solidFill>
                <a:effectLst/>
                <a:latin typeface="+mn-lt"/>
                <a:ea typeface="+mn-ea"/>
                <a:cs typeface="+mn-cs"/>
              </a:rPr>
              <a:t> </a:t>
            </a:r>
            <a:r>
              <a:rPr lang="en-US" sz="1200" dirty="0" err="1">
                <a:solidFill>
                  <a:schemeClr val="tx1"/>
                </a:solidFill>
                <a:effectLst/>
                <a:latin typeface="+mn-lt"/>
                <a:ea typeface="+mn-ea"/>
                <a:cs typeface="+mn-cs"/>
              </a:rPr>
              <a:t>Väst</a:t>
            </a:r>
            <a:r>
              <a:rPr lang="en-US" sz="1200" dirty="0">
                <a:solidFill>
                  <a:schemeClr val="tx1"/>
                </a:solidFill>
                <a:effectLst/>
                <a:latin typeface="+mn-lt"/>
                <a:ea typeface="+mn-ea"/>
                <a:cs typeface="+mn-cs"/>
              </a:rPr>
              <a:t> has most likely co-produced it.</a:t>
            </a:r>
          </a:p>
          <a:p>
            <a:r>
              <a:rPr lang="en-US" sz="1200" dirty="0">
                <a:solidFill>
                  <a:schemeClr val="tx1"/>
                </a:solidFill>
                <a:effectLst/>
                <a:latin typeface="+mn-lt"/>
                <a:ea typeface="+mn-ea"/>
                <a:cs typeface="+mn-cs"/>
              </a:rPr>
              <a:t>If you want to learn more about history, nature or crafts, you can visit our museums and attractions (Gothenburg Museum of Natural History, </a:t>
            </a:r>
            <a:r>
              <a:rPr lang="en-US" sz="1200" dirty="0" err="1">
                <a:solidFill>
                  <a:schemeClr val="tx1"/>
                </a:solidFill>
                <a:effectLst/>
                <a:latin typeface="+mn-lt"/>
                <a:ea typeface="+mn-ea"/>
                <a:cs typeface="+mn-cs"/>
              </a:rPr>
              <a:t>Lödöse</a:t>
            </a:r>
            <a:r>
              <a:rPr lang="en-US" sz="1200" dirty="0">
                <a:solidFill>
                  <a:schemeClr val="tx1"/>
                </a:solidFill>
                <a:effectLst/>
                <a:latin typeface="+mn-lt"/>
                <a:ea typeface="+mn-ea"/>
                <a:cs typeface="+mn-cs"/>
              </a:rPr>
              <a:t> Museum, </a:t>
            </a:r>
            <a:r>
              <a:rPr lang="en-US" sz="1200" dirty="0" err="1">
                <a:solidFill>
                  <a:schemeClr val="tx1"/>
                </a:solidFill>
                <a:effectLst/>
                <a:latin typeface="+mn-lt"/>
                <a:ea typeface="+mn-ea"/>
                <a:cs typeface="+mn-cs"/>
              </a:rPr>
              <a:t>Forsviks</a:t>
            </a:r>
            <a:r>
              <a:rPr lang="en-US" sz="1200" dirty="0">
                <a:solidFill>
                  <a:schemeClr val="tx1"/>
                </a:solidFill>
                <a:effectLst/>
                <a:latin typeface="+mn-lt"/>
                <a:ea typeface="+mn-ea"/>
                <a:cs typeface="+mn-cs"/>
              </a:rPr>
              <a:t> bruk, Building conservation at </a:t>
            </a:r>
            <a:r>
              <a:rPr lang="en-US" sz="1200" dirty="0" err="1">
                <a:solidFill>
                  <a:schemeClr val="tx1"/>
                </a:solidFill>
                <a:effectLst/>
                <a:latin typeface="+mn-lt"/>
                <a:ea typeface="+mn-ea"/>
                <a:cs typeface="+mn-cs"/>
              </a:rPr>
              <a:t>Nääs</a:t>
            </a:r>
            <a:r>
              <a:rPr lang="en-US" sz="1200" dirty="0">
                <a:solidFill>
                  <a:schemeClr val="tx1"/>
                </a:solidFill>
                <a:effectLst/>
                <a:latin typeface="+mn-lt"/>
                <a:ea typeface="+mn-ea"/>
                <a:cs typeface="+mn-cs"/>
              </a:rPr>
              <a:t>, </a:t>
            </a:r>
            <a:r>
              <a:rPr lang="en-US" sz="1200" dirty="0" err="1">
                <a:solidFill>
                  <a:schemeClr val="tx1"/>
                </a:solidFill>
                <a:effectLst/>
                <a:latin typeface="+mn-lt"/>
                <a:ea typeface="+mn-ea"/>
                <a:cs typeface="+mn-cs"/>
              </a:rPr>
              <a:t>Vitlycke</a:t>
            </a:r>
            <a:r>
              <a:rPr lang="en-US" sz="1200" dirty="0">
                <a:solidFill>
                  <a:schemeClr val="tx1"/>
                </a:solidFill>
                <a:effectLst/>
                <a:latin typeface="+mn-lt"/>
                <a:ea typeface="+mn-ea"/>
                <a:cs typeface="+mn-cs"/>
              </a:rPr>
              <a:t> Museum, and </a:t>
            </a:r>
            <a:r>
              <a:rPr lang="en-US" sz="1200" dirty="0" err="1">
                <a:solidFill>
                  <a:schemeClr val="tx1"/>
                </a:solidFill>
                <a:effectLst/>
                <a:latin typeface="+mn-lt"/>
                <a:ea typeface="+mn-ea"/>
                <a:cs typeface="+mn-cs"/>
              </a:rPr>
              <a:t>Vänersborg</a:t>
            </a:r>
            <a:r>
              <a:rPr lang="en-US" sz="1200" dirty="0">
                <a:solidFill>
                  <a:schemeClr val="tx1"/>
                </a:solidFill>
                <a:effectLst/>
                <a:latin typeface="+mn-lt"/>
                <a:ea typeface="+mn-ea"/>
                <a:cs typeface="+mn-cs"/>
              </a:rPr>
              <a:t> Museum). </a:t>
            </a:r>
          </a:p>
          <a:p>
            <a:r>
              <a:rPr lang="en-US" sz="1200" dirty="0">
                <a:solidFill>
                  <a:schemeClr val="tx1"/>
                </a:solidFill>
                <a:effectLst/>
                <a:latin typeface="+mn-lt"/>
                <a:ea typeface="+mn-ea"/>
                <a:cs typeface="+mn-cs"/>
              </a:rPr>
              <a:t>  </a:t>
            </a:r>
          </a:p>
          <a:p>
            <a:r>
              <a:rPr lang="en-US" sz="1200" dirty="0">
                <a:solidFill>
                  <a:schemeClr val="tx1"/>
                </a:solidFill>
                <a:effectLst/>
                <a:latin typeface="+mn-lt"/>
                <a:ea typeface="+mn-ea"/>
                <a:cs typeface="+mn-cs"/>
              </a:rPr>
              <a:t>You can even enjoy culture through your phone, for example digital museum exhibitions or </a:t>
            </a:r>
            <a:r>
              <a:rPr lang="en-US" sz="1200" dirty="0" err="1">
                <a:solidFill>
                  <a:schemeClr val="tx1"/>
                </a:solidFill>
                <a:effectLst/>
                <a:latin typeface="+mn-lt"/>
                <a:ea typeface="+mn-ea"/>
                <a:cs typeface="+mn-cs"/>
              </a:rPr>
              <a:t>GsO</a:t>
            </a:r>
            <a:r>
              <a:rPr lang="en-US" sz="1200" dirty="0">
                <a:solidFill>
                  <a:schemeClr val="tx1"/>
                </a:solidFill>
                <a:effectLst/>
                <a:latin typeface="+mn-lt"/>
                <a:ea typeface="+mn-ea"/>
                <a:cs typeface="+mn-cs"/>
              </a:rPr>
              <a:t>-play, where you can watch performances and concerts from the Gothenburg Symphony Orchestra online. </a:t>
            </a:r>
          </a:p>
          <a:p>
            <a:endParaRPr lang="sv-SE" dirty="0"/>
          </a:p>
        </p:txBody>
      </p:sp>
      <p:sp>
        <p:nvSpPr>
          <p:cNvPr id="4" name="Platshållare för bildnummer 3"/>
          <p:cNvSpPr>
            <a:spLocks noGrp="1"/>
          </p:cNvSpPr>
          <p:nvPr>
            <p:ph type="sldNum" sz="quarter" idx="5"/>
          </p:nvPr>
        </p:nvSpPr>
        <p:spPr/>
        <p:txBody>
          <a:bodyPr/>
          <a:lstStyle/>
          <a:p>
            <a:fld id="{055BFA82-BD73-4185-B828-63168F0B5499}" type="slidenum">
              <a:rPr lang="sv-SE" smtClean="0"/>
              <a:t>13</a:t>
            </a:fld>
            <a:endParaRPr lang="sv-SE"/>
          </a:p>
        </p:txBody>
      </p:sp>
    </p:spTree>
    <p:extLst>
      <p:ext uri="{BB962C8B-B14F-4D97-AF65-F5344CB8AC3E}">
        <p14:creationId xmlns:p14="http://schemas.microsoft.com/office/powerpoint/2010/main" val="2847052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a:t>Culture is a pillar of a democratic society. It not only fosters creativity, but also challenges our perceptions and creates new perspectives. Having access to culture is a human right and an important part of democracy.</a:t>
            </a:r>
          </a:p>
          <a:p>
            <a:r>
              <a:rPr lang="en-US" dirty="0"/>
              <a:t>Region Västra </a:t>
            </a:r>
            <a:r>
              <a:rPr lang="en-US" dirty="0" err="1"/>
              <a:t>Götaland</a:t>
            </a:r>
            <a:r>
              <a:rPr lang="en-US" dirty="0"/>
              <a:t> (VGR) is actively working to make culture accessible to all residents, regardless of where they live. With Sweden's strongest regional cultural budget, our plans and strategies are regularly developed in collaboration with municipalities, industry organizations, educational associations and the independent cultural sector. The goal is to have a wide and inclusive cultural life where children and young people in particular have the opportunity to both take part in and create culture themselves. The region is also investing in increasing media and information literacy in society, which is crucial for a functioning democracy.</a:t>
            </a:r>
          </a:p>
          <a:p>
            <a:r>
              <a:rPr lang="en-US" dirty="0"/>
              <a:t>The region's cultural institutions put Västra </a:t>
            </a:r>
            <a:r>
              <a:rPr lang="en-US" dirty="0" err="1"/>
              <a:t>Götaland</a:t>
            </a:r>
            <a:r>
              <a:rPr lang="en-US" dirty="0"/>
              <a:t> on the map. </a:t>
            </a:r>
            <a:r>
              <a:rPr lang="en-US" dirty="0" err="1"/>
              <a:t>Regionteater</a:t>
            </a:r>
            <a:r>
              <a:rPr lang="en-US" dirty="0"/>
              <a:t> </a:t>
            </a:r>
            <a:r>
              <a:rPr lang="en-US" dirty="0" err="1"/>
              <a:t>Väst</a:t>
            </a:r>
            <a:r>
              <a:rPr lang="en-US" dirty="0"/>
              <a:t> is Sweden's largest touring performing arts institution for children and young people and one of the country's largest producers of dance and theater performances for young audiences. The Gothenburg Opera's dance company and music activities has received international attention, and Film i </a:t>
            </a:r>
            <a:r>
              <a:rPr lang="en-US" dirty="0" err="1"/>
              <a:t>Väst</a:t>
            </a:r>
            <a:r>
              <a:rPr lang="en-US" dirty="0"/>
              <a:t> has contributed to international film productions. The Swedish National Orchestra tours both in the region and globally, further strengthening the region's cultural profile.</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sv-SE" dirty="0">
                <a:ea typeface="Verdana"/>
              </a:rPr>
              <a:t>Photo: Camilla Lindberg, Scenkonstdagarna 2026</a:t>
            </a:r>
          </a:p>
          <a:p>
            <a:endParaRPr lang="en-US" dirty="0"/>
          </a:p>
          <a:p>
            <a:endParaRPr lang="sv-SE" dirty="0">
              <a:ea typeface="Verdana"/>
            </a:endParaRPr>
          </a:p>
        </p:txBody>
      </p:sp>
      <p:sp>
        <p:nvSpPr>
          <p:cNvPr id="4" name="Platshållare för bildnummer 3"/>
          <p:cNvSpPr>
            <a:spLocks noGrp="1"/>
          </p:cNvSpPr>
          <p:nvPr>
            <p:ph type="sldNum" sz="quarter" idx="5"/>
          </p:nvPr>
        </p:nvSpPr>
        <p:spPr/>
        <p:txBody>
          <a:bodyPr/>
          <a:lstStyle/>
          <a:p>
            <a:fld id="{055BFA82-BD73-4185-B828-63168F0B5499}" type="slidenum">
              <a:rPr lang="sv-SE" smtClean="0"/>
              <a:t>14</a:t>
            </a:fld>
            <a:endParaRPr lang="sv-SE"/>
          </a:p>
        </p:txBody>
      </p:sp>
    </p:spTree>
    <p:extLst>
      <p:ext uri="{BB962C8B-B14F-4D97-AF65-F5344CB8AC3E}">
        <p14:creationId xmlns:p14="http://schemas.microsoft.com/office/powerpoint/2010/main" val="23666682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effectLst/>
                <a:latin typeface="+mn-lt"/>
                <a:ea typeface="+mn-ea"/>
                <a:cs typeface="+mn-cs"/>
              </a:rPr>
              <a:t>Education also plays a role for both health and spirit.</a:t>
            </a:r>
            <a:r>
              <a:rPr lang="en-US">
                <a:effectLst/>
              </a:rPr>
              <a:t> We work to enable you to train on your own terms and secure skills in certain areas. </a:t>
            </a:r>
          </a:p>
          <a:p>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15</a:t>
            </a:fld>
            <a:endParaRPr lang="sv-SE"/>
          </a:p>
        </p:txBody>
      </p:sp>
    </p:spTree>
    <p:extLst>
      <p:ext uri="{BB962C8B-B14F-4D97-AF65-F5344CB8AC3E}">
        <p14:creationId xmlns:p14="http://schemas.microsoft.com/office/powerpoint/2010/main" val="41141422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a:t>In total, we have over 80 courses across our different schools. In addition to the folk high schools, we also run agricultural high schools and adult education courses in the green industries.</a:t>
            </a:r>
          </a:p>
          <a:p>
            <a:endParaRPr lang="sv-SE"/>
          </a:p>
          <a:p>
            <a:r>
              <a:rPr lang="en-US"/>
              <a:t>We also have training initiatives to help those educated in other countries to enter the Swedish labor market, especially in the healthcare sector. </a:t>
            </a:r>
          </a:p>
          <a:p>
            <a:endParaRPr lang="sv-SE">
              <a:ea typeface="Verdana"/>
            </a:endParaRPr>
          </a:p>
        </p:txBody>
      </p:sp>
      <p:sp>
        <p:nvSpPr>
          <p:cNvPr id="4" name="Platshållare för bildnummer 3"/>
          <p:cNvSpPr>
            <a:spLocks noGrp="1"/>
          </p:cNvSpPr>
          <p:nvPr>
            <p:ph type="sldNum" sz="quarter" idx="5"/>
          </p:nvPr>
        </p:nvSpPr>
        <p:spPr/>
        <p:txBody>
          <a:bodyPr/>
          <a:lstStyle/>
          <a:p>
            <a:fld id="{055BFA82-BD73-4185-B828-63168F0B5499}" type="slidenum">
              <a:rPr lang="sv-SE" smtClean="0"/>
              <a:t>16</a:t>
            </a:fld>
            <a:endParaRPr lang="sv-SE"/>
          </a:p>
        </p:txBody>
      </p:sp>
    </p:spTree>
    <p:extLst>
      <p:ext uri="{BB962C8B-B14F-4D97-AF65-F5344CB8AC3E}">
        <p14:creationId xmlns:p14="http://schemas.microsoft.com/office/powerpoint/2010/main" val="14921197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a:solidFill>
                  <a:schemeClr val="tx1"/>
                </a:solidFill>
                <a:effectLst/>
                <a:latin typeface="+mn-lt"/>
                <a:ea typeface="+mn-ea"/>
                <a:cs typeface="+mn-cs"/>
              </a:rPr>
              <a:t>Society calls for training that matches the skills needed today and tomorrow. People having good opportunities to educate themselves makes both the individual and society stronger. It also improves public health. </a:t>
            </a:r>
          </a:p>
          <a:p>
            <a:r>
              <a:rPr lang="en-US" sz="1200">
                <a:solidFill>
                  <a:schemeClr val="tx1"/>
                </a:solidFill>
                <a:effectLst/>
                <a:latin typeface="+mn-lt"/>
                <a:ea typeface="+mn-ea"/>
                <a:cs typeface="+mn-cs"/>
              </a:rPr>
              <a:t> </a:t>
            </a:r>
          </a:p>
          <a:p>
            <a:r>
              <a:rPr lang="en-US" sz="1200">
                <a:solidFill>
                  <a:schemeClr val="tx1"/>
                </a:solidFill>
                <a:effectLst/>
                <a:latin typeface="+mn-lt"/>
                <a:ea typeface="+mn-ea"/>
                <a:cs typeface="+mn-cs"/>
              </a:rPr>
              <a:t>We work to create the best opportunities for education. Among other things:</a:t>
            </a:r>
          </a:p>
          <a:p>
            <a:pPr marL="171450" indent="-171450">
              <a:buFont typeface="Arial" panose="020B0604020202020204" pitchFamily="34" charset="0"/>
              <a:buChar char="•"/>
            </a:pPr>
            <a:r>
              <a:rPr lang="en-US"/>
              <a:t>we work together to ensure that all children and </a:t>
            </a:r>
            <a:r>
              <a:rPr lang="en-US" sz="1200">
                <a:solidFill>
                  <a:schemeClr val="tx1"/>
                </a:solidFill>
                <a:effectLst/>
                <a:latin typeface="+mn-lt"/>
                <a:ea typeface="+mn-ea"/>
                <a:cs typeface="+mn-cs"/>
              </a:rPr>
              <a:t>young people have access to education and subsequently good opportunities in life.</a:t>
            </a:r>
          </a:p>
          <a:p>
            <a:pPr marL="171450" indent="-171450">
              <a:buFont typeface="Arial" panose="020B0604020202020204" pitchFamily="34" charset="0"/>
              <a:buChar char="•"/>
            </a:pPr>
            <a:r>
              <a:rPr lang="en-US" sz="1200">
                <a:solidFill>
                  <a:schemeClr val="tx1"/>
                </a:solidFill>
                <a:effectLst/>
              </a:rPr>
              <a:t>we work with </a:t>
            </a:r>
            <a:r>
              <a:rPr lang="en-US" sz="1200" i="1">
                <a:solidFill>
                  <a:schemeClr val="tx1"/>
                </a:solidFill>
                <a:effectLst/>
              </a:rPr>
              <a:t>Kraftsamling fullföljda studier</a:t>
            </a:r>
            <a:r>
              <a:rPr lang="en-US" sz="1200">
                <a:solidFill>
                  <a:schemeClr val="tx1"/>
                </a:solidFill>
                <a:effectLst/>
              </a:rPr>
              <a:t>, a joint effort to get more young people to graduate primary school with passing grades</a:t>
            </a:r>
          </a:p>
          <a:p>
            <a:pPr marL="171450" indent="-171450">
              <a:buFont typeface="Arial" panose="020B0604020202020204" pitchFamily="34" charset="0"/>
              <a:buChar char="•"/>
            </a:pPr>
            <a:r>
              <a:rPr lang="en-US" sz="1200">
                <a:solidFill>
                  <a:schemeClr val="tx1"/>
                </a:solidFill>
                <a:effectLst/>
                <a:latin typeface="+mn-lt"/>
                <a:ea typeface="+mn-ea"/>
                <a:cs typeface="+mn-cs"/>
              </a:rPr>
              <a:t>we focus on the supply of skills to ensure a functioning labor market, where education leads to the right skills, where everyone's skills are used properly,</a:t>
            </a:r>
            <a:r>
              <a:rPr lang="en-US"/>
              <a:t> and where our residents have the chance to continue their education and training into adulthood.</a:t>
            </a:r>
          </a:p>
          <a:p>
            <a:pPr marL="171450" indent="-171450">
              <a:buFont typeface="Arial" panose="020B0604020202020204" pitchFamily="34" charset="0"/>
              <a:buChar char="•"/>
            </a:pPr>
            <a:r>
              <a:rPr lang="en-US" sz="1200">
                <a:solidFill>
                  <a:schemeClr val="tx1"/>
                </a:solidFill>
                <a:effectLst/>
                <a:latin typeface="+mn-lt"/>
                <a:ea typeface="Verdana"/>
              </a:rPr>
              <a:t>we work actively on lifelong learning to ensure that residents have opportunities to develop at all stages of their lives.</a:t>
            </a:r>
          </a:p>
          <a:p>
            <a:pPr marL="171450" indent="-171450">
              <a:buFont typeface="Arial" panose="020B0604020202020204" pitchFamily="34" charset="0"/>
              <a:buChar char="•"/>
            </a:pPr>
            <a:r>
              <a:rPr lang="en-US"/>
              <a:t>we fund </a:t>
            </a:r>
            <a:r>
              <a:rPr lang="en-US" sz="1200">
                <a:solidFill>
                  <a:schemeClr val="tx1"/>
                </a:solidFill>
                <a:effectLst/>
                <a:latin typeface="+mn-lt"/>
                <a:ea typeface="+mn-ea"/>
                <a:cs typeface="+mn-cs"/>
              </a:rPr>
              <a:t>business and research venues to meet the needs of the future.</a:t>
            </a:r>
          </a:p>
          <a:p>
            <a:endParaRPr lang="sv-SE">
              <a:ea typeface="Verdana"/>
            </a:endParaRPr>
          </a:p>
          <a:p>
            <a:r>
              <a:rPr lang="en-US"/>
              <a:t>– We also take responsibility for Sweden's future food supply by training the next generation of actors in domestic food production.</a:t>
            </a:r>
          </a:p>
          <a:p>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17</a:t>
            </a:fld>
            <a:endParaRPr lang="sv-SE"/>
          </a:p>
        </p:txBody>
      </p:sp>
    </p:spTree>
    <p:extLst>
      <p:ext uri="{BB962C8B-B14F-4D97-AF65-F5344CB8AC3E}">
        <p14:creationId xmlns:p14="http://schemas.microsoft.com/office/powerpoint/2010/main" val="16916106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E3C4D-61AE-93DE-BDE9-21744F84B78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74A8856-A788-66BC-88FE-9C44AEB7465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1F47D93-1BCB-B6DC-E0D7-627118106D7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Living in </a:t>
            </a:r>
            <a:r>
              <a:rPr lang="en-US" dirty="0" err="1"/>
              <a:t>Västra</a:t>
            </a:r>
            <a:r>
              <a:rPr lang="en-US" dirty="0"/>
              <a:t> </a:t>
            </a:r>
            <a:r>
              <a:rPr lang="en-US" dirty="0" err="1"/>
              <a:t>Götaland</a:t>
            </a:r>
            <a:r>
              <a:rPr lang="en-US" dirty="0"/>
              <a:t> means that you have the opportunity to develop, work and live sustainably.</a:t>
            </a:r>
          </a:p>
        </p:txBody>
      </p:sp>
      <p:sp>
        <p:nvSpPr>
          <p:cNvPr id="4" name="Platshållare för bildnummer 3">
            <a:extLst>
              <a:ext uri="{FF2B5EF4-FFF2-40B4-BE49-F238E27FC236}">
                <a16:creationId xmlns:a16="http://schemas.microsoft.com/office/drawing/2014/main" id="{4928B595-9270-7000-6DF7-F2C7A9CC7232}"/>
              </a:ext>
            </a:extLst>
          </p:cNvPr>
          <p:cNvSpPr>
            <a:spLocks noGrp="1"/>
          </p:cNvSpPr>
          <p:nvPr>
            <p:ph type="sldNum" sz="quarter" idx="5"/>
          </p:nvPr>
        </p:nvSpPr>
        <p:spPr/>
        <p:txBody>
          <a:bodyPr/>
          <a:lstStyle/>
          <a:p>
            <a:fld id="{055BFA82-BD73-4185-B828-63168F0B5499}" type="slidenum">
              <a:rPr lang="sv-SE" smtClean="0"/>
              <a:t>18</a:t>
            </a:fld>
            <a:endParaRPr lang="sv-SE"/>
          </a:p>
        </p:txBody>
      </p:sp>
    </p:spTree>
    <p:extLst>
      <p:ext uri="{BB962C8B-B14F-4D97-AF65-F5344CB8AC3E}">
        <p14:creationId xmlns:p14="http://schemas.microsoft.com/office/powerpoint/2010/main" val="232936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a:solidFill>
                  <a:schemeClr val="tx1"/>
                </a:solidFill>
                <a:effectLst/>
                <a:highlight>
                  <a:srgbClr val="FFFF00"/>
                </a:highlight>
                <a:latin typeface="+mn-lt"/>
                <a:ea typeface="+mn-ea"/>
                <a:cs typeface="+mn-cs"/>
              </a:rPr>
              <a:t>What this means for you as a resident is that you can be certain that you are close to innovation, with research and science parks continuously looking for new solutions.</a:t>
            </a:r>
          </a:p>
          <a:p>
            <a:endParaRPr lang="sv-S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effectLst/>
                <a:latin typeface="+mn-lt"/>
                <a:ea typeface="+mn-ea"/>
                <a:cs typeface="+mn-cs"/>
              </a:rPr>
              <a:t>We are also working to ensure equal opportunities across the region – people should be able to live and earn a living in rural areas. Some issues such as spatial planning need to be examined at a regional level. The skills of all residents should be put to good use and matched with the labor market.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effectLst/>
                <a:latin typeface="+mn-lt"/>
                <a:ea typeface="+mn-ea"/>
                <a:cs typeface="+mn-cs"/>
              </a:rPr>
              <a:t>You should have opportunities to start your own business and be able to receive support and grants. For example, we provide support for young entrepreneurship, advice and financing. Grants for entrepreneurs with good ideas. Collaborations with different actors to foster good conditions for innovative business in the region.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effectLst/>
                <a:latin typeface="+mn-lt"/>
                <a:ea typeface="+mn-ea"/>
                <a:cs typeface="+mn-cs"/>
              </a:rPr>
              <a:t>In everyday life, sustainable transport and accessible destinations…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effectLst/>
                <a:latin typeface="+mn-lt"/>
                <a:ea typeface="+mn-ea"/>
                <a:cs typeface="+mn-cs"/>
              </a:rPr>
              <a:t>We work to ensure that you can live in an equal society through areas such as integration, accessible environments and human rights.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effectLst/>
                <a:latin typeface="+mn-lt"/>
                <a:ea typeface="+mn-ea"/>
                <a:cs typeface="+mn-cs"/>
              </a:rPr>
              <a:t>The environment is an area we work a lot with, for example with Biogas Väst, Climate 2030 and climate-smart holidays. </a:t>
            </a:r>
          </a:p>
        </p:txBody>
      </p:sp>
      <p:sp>
        <p:nvSpPr>
          <p:cNvPr id="4" name="Platshållare för bildnummer 3"/>
          <p:cNvSpPr>
            <a:spLocks noGrp="1"/>
          </p:cNvSpPr>
          <p:nvPr>
            <p:ph type="sldNum" sz="quarter" idx="5"/>
          </p:nvPr>
        </p:nvSpPr>
        <p:spPr/>
        <p:txBody>
          <a:bodyPr/>
          <a:lstStyle/>
          <a:p>
            <a:fld id="{055BFA82-BD73-4185-B828-63168F0B5499}" type="slidenum">
              <a:rPr lang="sv-SE" smtClean="0"/>
              <a:t>19</a:t>
            </a:fld>
            <a:endParaRPr lang="sv-SE"/>
          </a:p>
        </p:txBody>
      </p:sp>
    </p:spTree>
    <p:extLst>
      <p:ext uri="{BB962C8B-B14F-4D97-AF65-F5344CB8AC3E}">
        <p14:creationId xmlns:p14="http://schemas.microsoft.com/office/powerpoint/2010/main" val="4006737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dirty="0">
                <a:solidFill>
                  <a:schemeClr val="tx1"/>
                </a:solidFill>
                <a:effectLst/>
                <a:latin typeface="+mn-lt"/>
                <a:ea typeface="+mn-ea"/>
                <a:cs typeface="+mn-cs"/>
              </a:rPr>
              <a:t>The world is changing. That's why we are developing the region to make society keep up with the changes.</a:t>
            </a:r>
          </a:p>
          <a:p>
            <a:r>
              <a:rPr lang="en-US" sz="1200" dirty="0">
                <a:solidFill>
                  <a:schemeClr val="tx1"/>
                </a:solidFill>
                <a:effectLst/>
                <a:latin typeface="+mn-lt"/>
                <a:ea typeface="+mn-ea"/>
                <a:cs typeface="+mn-cs"/>
              </a:rPr>
              <a:t> </a:t>
            </a:r>
          </a:p>
          <a:p>
            <a:r>
              <a:rPr lang="en-US" sz="1200" dirty="0">
                <a:solidFill>
                  <a:schemeClr val="tx1"/>
                </a:solidFill>
                <a:effectLst/>
                <a:latin typeface="+mn-lt"/>
                <a:ea typeface="+mn-ea"/>
                <a:cs typeface="+mn-cs"/>
              </a:rPr>
              <a:t>Right now we are focusing particularly on</a:t>
            </a:r>
          </a:p>
          <a:p>
            <a:pPr marL="171450" lvl="0" indent="-171450">
              <a:buFont typeface="Arial" panose="020B0604020202020204" pitchFamily="34" charset="0"/>
              <a:buChar char="•"/>
            </a:pPr>
            <a:r>
              <a:rPr lang="en-US" sz="1200" dirty="0">
                <a:solidFill>
                  <a:schemeClr val="tx1"/>
                </a:solidFill>
                <a:effectLst/>
                <a:latin typeface="+mn-lt"/>
                <a:ea typeface="+mn-ea"/>
                <a:cs typeface="+mn-cs"/>
              </a:rPr>
              <a:t>taking the lead in the climate transition, including getting more stakeholders to make solid commitments, encouraging more cycling, walking and public transport, and creating better conditions for using electric vehicles. </a:t>
            </a:r>
          </a:p>
          <a:p>
            <a:pPr marL="171450" lvl="0" indent="-171450">
              <a:buFont typeface="Arial" panose="020B0604020202020204" pitchFamily="34" charset="0"/>
              <a:buChar char="•"/>
            </a:pPr>
            <a:r>
              <a:rPr lang="en-US" sz="1200" dirty="0">
                <a:solidFill>
                  <a:schemeClr val="tx1"/>
                </a:solidFill>
                <a:effectLst/>
                <a:latin typeface="+mn-lt"/>
                <a:ea typeface="+mn-ea"/>
                <a:cs typeface="+mn-cs"/>
              </a:rPr>
              <a:t>but also initiatives on sustainable fashion consumption and training on climate-smart food for grocery stores. We are part of the Climate 2030 coalition, which brings together companies, organizations, municipalities and others that want to take a stand and contribute to the transition to a climate-smart region. A climate-smart society provides competitive advantages, green jobs and it offers residents new ways to live a good life. </a:t>
            </a:r>
          </a:p>
          <a:p>
            <a:pPr marL="171450" lvl="0" indent="-171450">
              <a:buFont typeface="Arial" panose="020B0604020202020204" pitchFamily="34" charset="0"/>
              <a:buChar char="•"/>
            </a:pPr>
            <a:r>
              <a:rPr lang="en-US" sz="1200" dirty="0">
                <a:solidFill>
                  <a:schemeClr val="tx1"/>
                </a:solidFill>
                <a:effectLst/>
                <a:latin typeface="+mn-lt"/>
                <a:ea typeface="+mn-ea"/>
                <a:cs typeface="+mn-cs"/>
              </a:rPr>
              <a:t>encouraging competitiveness, for example through working transport systems, but also by contributing to a viable and sustainable business community and by supporting research and innovative environments</a:t>
            </a:r>
          </a:p>
          <a:p>
            <a:pPr marL="171450" lvl="0" indent="-171450">
              <a:buFont typeface="Arial" panose="020B0604020202020204" pitchFamily="34" charset="0"/>
              <a:buChar char="•"/>
            </a:pPr>
            <a:r>
              <a:rPr lang="en-US" sz="1200" dirty="0">
                <a:solidFill>
                  <a:schemeClr val="tx1"/>
                </a:solidFill>
                <a:effectLst/>
                <a:latin typeface="+mn-lt"/>
                <a:ea typeface="+mn-ea"/>
                <a:cs typeface="+mn-cs"/>
              </a:rPr>
              <a:t>human rights, e.g. with a focus on social sustainability, staff training on the Convention on the Rights of the Child and being the first to develop a regional human rights action plan. The plan contains twelve measurable objectives that we will aim to meet every year.  </a:t>
            </a:r>
          </a:p>
          <a:p>
            <a:pPr marL="171450" lvl="0" indent="-171450">
              <a:buFont typeface="Arial" panose="020B0604020202020204" pitchFamily="34" charset="0"/>
              <a:buChar char="•"/>
            </a:pPr>
            <a:r>
              <a:rPr lang="en-US" sz="1200" dirty="0">
                <a:solidFill>
                  <a:schemeClr val="tx1"/>
                </a:solidFill>
                <a:effectLst/>
                <a:latin typeface="+mn-lt"/>
                <a:ea typeface="+mn-ea"/>
                <a:cs typeface="+mn-cs"/>
              </a:rPr>
              <a:t>increasing broadband take-up and improving mobile coverage in rural areas as a way to connect the region and reduce urban-rural divides</a:t>
            </a:r>
          </a:p>
          <a:p>
            <a:endParaRPr lang="sv-SE" dirty="0"/>
          </a:p>
          <a:p>
            <a:endParaRPr lang="sv-SE" dirty="0"/>
          </a:p>
        </p:txBody>
      </p:sp>
      <p:sp>
        <p:nvSpPr>
          <p:cNvPr id="4" name="Platshållare för bildnummer 3"/>
          <p:cNvSpPr>
            <a:spLocks noGrp="1"/>
          </p:cNvSpPr>
          <p:nvPr>
            <p:ph type="sldNum" sz="quarter" idx="5"/>
          </p:nvPr>
        </p:nvSpPr>
        <p:spPr/>
        <p:txBody>
          <a:bodyPr/>
          <a:lstStyle/>
          <a:p>
            <a:fld id="{055BFA82-BD73-4185-B828-63168F0B5499}" type="slidenum">
              <a:rPr lang="sv-SE" smtClean="0"/>
              <a:t>20</a:t>
            </a:fld>
            <a:endParaRPr lang="sv-SE"/>
          </a:p>
        </p:txBody>
      </p:sp>
    </p:spTree>
    <p:extLst>
      <p:ext uri="{BB962C8B-B14F-4D97-AF65-F5344CB8AC3E}">
        <p14:creationId xmlns:p14="http://schemas.microsoft.com/office/powerpoint/2010/main" val="36673097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a:solidFill>
                  <a:schemeClr val="tx1"/>
                </a:solidFill>
                <a:effectLst/>
                <a:latin typeface="+mn-lt"/>
                <a:ea typeface="+mn-ea"/>
                <a:cs typeface="+mn-cs"/>
              </a:rPr>
              <a:t>The region is a political level between the municipality and the state. So what's so special about the regional level? </a:t>
            </a:r>
          </a:p>
          <a:p>
            <a:r>
              <a:rPr lang="en-US" sz="1200">
                <a:solidFill>
                  <a:schemeClr val="tx1"/>
                </a:solidFill>
                <a:effectLst/>
                <a:latin typeface="+mn-lt"/>
                <a:ea typeface="+mn-ea"/>
                <a:cs typeface="+mn-cs"/>
              </a:rPr>
              <a:t>Yes, VGR is </a:t>
            </a:r>
            <a:r>
              <a:rPr lang="en-US" sz="1800">
                <a:effectLst/>
                <a:latin typeface="Segoe UI" panose="020B0502040204020203" pitchFamily="34" charset="0"/>
              </a:rPr>
              <a:t>big enough to drive powerful change in society. Close enough to understand the needs of residents in Västra Götaland</a:t>
            </a:r>
          </a:p>
        </p:txBody>
      </p:sp>
      <p:sp>
        <p:nvSpPr>
          <p:cNvPr id="4" name="Platshållare för bildnummer 3"/>
          <p:cNvSpPr>
            <a:spLocks noGrp="1"/>
          </p:cNvSpPr>
          <p:nvPr>
            <p:ph type="sldNum" sz="quarter" idx="5"/>
          </p:nvPr>
        </p:nvSpPr>
        <p:spPr/>
        <p:txBody>
          <a:bodyPr/>
          <a:lstStyle/>
          <a:p>
            <a:fld id="{055BFA82-BD73-4185-B828-63168F0B5499}" type="slidenum">
              <a:rPr lang="sv-SE" smtClean="0"/>
              <a:t>21</a:t>
            </a:fld>
            <a:endParaRPr lang="sv-SE"/>
          </a:p>
        </p:txBody>
      </p:sp>
    </p:spTree>
    <p:extLst>
      <p:ext uri="{BB962C8B-B14F-4D97-AF65-F5344CB8AC3E}">
        <p14:creationId xmlns:p14="http://schemas.microsoft.com/office/powerpoint/2010/main" val="42734765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0B488-C5C2-DE01-0E46-EE177E145EF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1F0B085-823A-C198-AC91-5B98ED4A639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376987F-168B-E861-8EEC-337C2D32EA3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effectLst/>
                <a:latin typeface="+mn-lt"/>
                <a:ea typeface="+mn-ea"/>
                <a:cs typeface="+mn-cs"/>
              </a:rPr>
              <a:t>For one, we are a large organization with around 56,000 employees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effectLst/>
                <a:latin typeface="+mn-lt"/>
                <a:ea typeface="+mn-ea"/>
                <a:cs typeface="+mn-cs"/>
              </a:rPr>
              <a:t>We are responsible for a large geographical area. Västra Götaland consists of 49 municipalities with 1.7 million inhabitants and covers an area 300 kilometers long and 250 kilometers wide. It's a size that provides us with resources.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effectLst/>
                <a:latin typeface="+mn-lt"/>
                <a:ea typeface="+mn-ea"/>
                <a:cs typeface="+mn-cs"/>
              </a:rPr>
              <a:t>Combined with a high ambition to drive and lead the development of society means that Region Västra Götaland as an organization has a great potential to influence the world around us – both in the market and on other political levels.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a:solidFill>
                <a:schemeClr val="tx1"/>
              </a:solidFill>
              <a:effectLst/>
              <a:latin typeface="+mn-lt"/>
              <a:ea typeface="+mn-ea"/>
              <a:cs typeface="+mn-cs"/>
            </a:endParaRPr>
          </a:p>
          <a:p>
            <a:r>
              <a:rPr lang="en-US" sz="1200">
                <a:solidFill>
                  <a:schemeClr val="tx1"/>
                </a:solidFill>
                <a:effectLst/>
                <a:latin typeface="+mn-lt"/>
                <a:ea typeface="+mn-ea"/>
                <a:cs typeface="+mn-cs"/>
              </a:rPr>
              <a:t>One of our guidelines is that decisions should be taken as close to you as possible. It also means that development takes place as close to you as possible. </a:t>
            </a:r>
          </a:p>
          <a:p>
            <a:r>
              <a:rPr lang="en-US" sz="1200">
                <a:solidFill>
                  <a:schemeClr val="tx1"/>
                </a:solidFill>
                <a:effectLst/>
                <a:latin typeface="+mn-lt"/>
                <a:ea typeface="+mn-ea"/>
                <a:cs typeface="+mn-cs"/>
              </a:rPr>
              <a:t>You should receive the best possible care. Our size and subsequently our resources create the conditions for this. Conditions that have not existed at the municipal level before, with the added bonus that we are close enough to be able to adapt on a local level.</a:t>
            </a:r>
          </a:p>
          <a:p>
            <a:r>
              <a:rPr lang="en-US" sz="1200">
                <a:solidFill>
                  <a:schemeClr val="tx1"/>
                </a:solidFill>
                <a:effectLst/>
                <a:latin typeface="+mn-lt"/>
                <a:ea typeface="+mn-ea"/>
                <a:cs typeface="+mn-cs"/>
              </a:rPr>
              <a:t>You should be able to travel easily between municipalities. We plan the infrastructure and public transport so that it will work accordingly. </a:t>
            </a:r>
          </a:p>
          <a:p>
            <a:r>
              <a:rPr lang="en-US" sz="1200">
                <a:solidFill>
                  <a:schemeClr val="tx1"/>
                </a:solidFill>
                <a:effectLst/>
                <a:latin typeface="+mn-lt"/>
                <a:ea typeface="+mn-ea"/>
                <a:cs typeface="+mn-cs"/>
              </a:rPr>
              <a:t>You should be able to live in a sustainable society. Our coordination and development potential make this possible at a level larger than the municipality, but closer than the state. </a:t>
            </a:r>
          </a:p>
          <a:p>
            <a:r>
              <a:rPr lang="en-US" sz="1200">
                <a:solidFill>
                  <a:schemeClr val="tx1"/>
                </a:solidFill>
                <a:effectLst/>
                <a:latin typeface="+mn-lt"/>
                <a:ea typeface="+mn-ea"/>
                <a:cs typeface="+mn-cs"/>
              </a:rPr>
              <a:t>Among other things.</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76FECA3C-04E5-B82C-242A-FC07D322A75E}"/>
              </a:ext>
            </a:extLst>
          </p:cNvPr>
          <p:cNvSpPr>
            <a:spLocks noGrp="1"/>
          </p:cNvSpPr>
          <p:nvPr>
            <p:ph type="sldNum" sz="quarter" idx="5"/>
          </p:nvPr>
        </p:nvSpPr>
        <p:spPr/>
        <p:txBody>
          <a:bodyPr/>
          <a:lstStyle/>
          <a:p>
            <a:fld id="{055BFA82-BD73-4185-B828-63168F0B5499}" type="slidenum">
              <a:rPr lang="sv-SE" smtClean="0"/>
              <a:t>22</a:t>
            </a:fld>
            <a:endParaRPr lang="sv-SE"/>
          </a:p>
        </p:txBody>
      </p:sp>
    </p:spTree>
    <p:extLst>
      <p:ext uri="{BB962C8B-B14F-4D97-AF65-F5344CB8AC3E}">
        <p14:creationId xmlns:p14="http://schemas.microsoft.com/office/powerpoint/2010/main" val="8574021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a:effectLst/>
              </a:rPr>
              <a:t>Our five main areas of activity – healthcare, public transport, culture, education and development – all play a key role in making a functioning society.</a:t>
            </a:r>
            <a:r>
              <a:rPr lang="en-US" sz="1200">
                <a:solidFill>
                  <a:schemeClr val="tx1"/>
                </a:solidFill>
                <a:effectLst/>
                <a:latin typeface="+mn-lt"/>
                <a:ea typeface="+mn-ea"/>
                <a:cs typeface="+mn-cs"/>
              </a:rPr>
              <a:t> </a:t>
            </a:r>
          </a:p>
          <a:p>
            <a:r>
              <a:rPr lang="en-US" sz="1200">
                <a:solidFill>
                  <a:schemeClr val="tx1"/>
                </a:solidFill>
                <a:effectLst/>
                <a:latin typeface="+mn-lt"/>
                <a:ea typeface="+mn-ea"/>
                <a:cs typeface="+mn-cs"/>
              </a:rPr>
              <a:t>These areas interact with and influence each other.  </a:t>
            </a:r>
          </a:p>
          <a:p>
            <a:r>
              <a:rPr lang="en-US" sz="1200">
                <a:solidFill>
                  <a:schemeClr val="tx1"/>
                </a:solidFill>
                <a:effectLst/>
                <a:latin typeface="+mn-lt"/>
                <a:ea typeface="+mn-ea"/>
                <a:cs typeface="+mn-cs"/>
              </a:rPr>
              <a:t> </a:t>
            </a:r>
          </a:p>
          <a:p>
            <a:r>
              <a:rPr lang="en-US" sz="1200">
                <a:solidFill>
                  <a:schemeClr val="tx1"/>
                </a:solidFill>
                <a:effectLst/>
                <a:latin typeface="+mn-lt"/>
                <a:ea typeface="+mn-ea"/>
                <a:cs typeface="+mn-cs"/>
              </a:rPr>
              <a:t>Being responsible for all of these areas allows us to tackle the sustainability challenge as a whole and work on the three perspectives – ecological, economic and social – simultaneously. </a:t>
            </a:r>
          </a:p>
          <a:p>
            <a:r>
              <a:rPr lang="en-US" sz="1200">
                <a:solidFill>
                  <a:schemeClr val="tx1"/>
                </a:solidFill>
                <a:effectLst/>
                <a:latin typeface="+mn-lt"/>
                <a:ea typeface="+mn-ea"/>
                <a:cs typeface="+mn-cs"/>
              </a:rPr>
              <a:t> </a:t>
            </a:r>
          </a:p>
          <a:p>
            <a:r>
              <a:rPr lang="en-US" sz="1200">
                <a:solidFill>
                  <a:schemeClr val="tx1"/>
                </a:solidFill>
                <a:effectLst/>
                <a:latin typeface="+mn-lt"/>
                <a:ea typeface="+mn-ea"/>
                <a:cs typeface="+mn-cs"/>
              </a:rPr>
              <a:t>Culture and education lead to better public health. Working transport systems, public transport and community development create the conditions for a competitive business sector. </a:t>
            </a:r>
          </a:p>
          <a:p>
            <a:r>
              <a:rPr lang="en-US" sz="1200">
                <a:solidFill>
                  <a:schemeClr val="tx1"/>
                </a:solidFill>
                <a:effectLst/>
                <a:latin typeface="+mn-lt"/>
                <a:ea typeface="+mn-ea"/>
                <a:cs typeface="+mn-cs"/>
              </a:rPr>
              <a:t> </a:t>
            </a:r>
          </a:p>
          <a:p>
            <a:r>
              <a:rPr lang="en-US" sz="1200">
                <a:solidFill>
                  <a:schemeClr val="tx1"/>
                </a:solidFill>
                <a:effectLst/>
                <a:latin typeface="+mn-lt"/>
                <a:ea typeface="+mn-ea"/>
                <a:cs typeface="+mn-cs"/>
              </a:rPr>
              <a:t>Having an effective healthcare and public transport, together with access to culture, education and a sustainable society make us an attractive region. </a:t>
            </a:r>
          </a:p>
          <a:p>
            <a:endParaRPr lang="sv-SE"/>
          </a:p>
          <a:p>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23</a:t>
            </a:fld>
            <a:endParaRPr lang="sv-SE"/>
          </a:p>
        </p:txBody>
      </p:sp>
    </p:spTree>
    <p:extLst>
      <p:ext uri="{BB962C8B-B14F-4D97-AF65-F5344CB8AC3E}">
        <p14:creationId xmlns:p14="http://schemas.microsoft.com/office/powerpoint/2010/main" val="32845895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effectLst/>
              </a:rPr>
              <a:t>VGR's size provides us with the resources to improve our services, making the region more attractive to business, innovation, and new residents.</a:t>
            </a:r>
            <a:r>
              <a:rPr lang="en-US" sz="1200">
                <a:solidFill>
                  <a:schemeClr val="tx1"/>
                </a:solidFill>
                <a:effectLst/>
                <a:latin typeface="+mn-lt"/>
                <a:ea typeface="+mn-ea"/>
                <a:cs typeface="+mn-cs"/>
              </a:rPr>
              <a:t> Which in turn will give us more resources. A bit like a cycle.</a:t>
            </a:r>
          </a:p>
          <a:p>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24</a:t>
            </a:fld>
            <a:endParaRPr lang="sv-SE"/>
          </a:p>
        </p:txBody>
      </p:sp>
    </p:spTree>
    <p:extLst>
      <p:ext uri="{BB962C8B-B14F-4D97-AF65-F5344CB8AC3E}">
        <p14:creationId xmlns:p14="http://schemas.microsoft.com/office/powerpoint/2010/main" val="30071970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a:solidFill>
                  <a:schemeClr val="tx1"/>
                </a:solidFill>
                <a:effectLst/>
                <a:latin typeface="+mn-lt"/>
                <a:ea typeface="+mn-ea"/>
                <a:cs typeface="+mn-cs"/>
              </a:rPr>
              <a:t>We are also close enough to understand, and understanding is born in conversation.</a:t>
            </a:r>
          </a:p>
          <a:p>
            <a:r>
              <a:rPr lang="en-US" sz="1200">
                <a:solidFill>
                  <a:schemeClr val="tx1"/>
                </a:solidFill>
                <a:effectLst/>
                <a:latin typeface="+mn-lt"/>
                <a:ea typeface="+mn-ea"/>
                <a:cs typeface="+mn-cs"/>
              </a:rPr>
              <a:t>We engage in dialogue with those who live and work here, to understand their actual needs and wishes.</a:t>
            </a:r>
          </a:p>
          <a:p>
            <a:endParaRPr lang="sv-SE" sz="1200" kern="1200">
              <a:solidFill>
                <a:schemeClr val="tx1"/>
              </a:solidFill>
              <a:effectLst/>
              <a:latin typeface="+mn-lt"/>
              <a:ea typeface="+mn-ea"/>
              <a:cs typeface="+mn-cs"/>
            </a:endParaRPr>
          </a:p>
          <a:p>
            <a:r>
              <a:rPr lang="en-US" sz="1200">
                <a:solidFill>
                  <a:schemeClr val="tx1"/>
                </a:solidFill>
                <a:effectLst/>
                <a:latin typeface="+mn-lt"/>
                <a:ea typeface="+mn-ea"/>
                <a:cs typeface="+mn-cs"/>
              </a:rPr>
              <a:t>Our staff meet residents every day, which creates an understanding of a range of different situations.</a:t>
            </a:r>
          </a:p>
          <a:p>
            <a:r>
              <a:rPr lang="en-US" sz="1200">
                <a:solidFill>
                  <a:schemeClr val="tx1"/>
                </a:solidFill>
                <a:effectLst/>
                <a:latin typeface="+mn-lt"/>
                <a:ea typeface="+mn-ea"/>
                <a:cs typeface="+mn-cs"/>
              </a:rPr>
              <a:t> </a:t>
            </a:r>
          </a:p>
          <a:p>
            <a:r>
              <a:rPr lang="en-US" sz="1200">
                <a:solidFill>
                  <a:schemeClr val="tx1"/>
                </a:solidFill>
                <a:effectLst/>
                <a:latin typeface="+mn-lt"/>
                <a:ea typeface="+mn-ea"/>
                <a:cs typeface="+mn-cs"/>
              </a:rPr>
              <a:t>When we establish development strategies in areas such as culture and climate, we cooperate with other actors such as organizations, communities and municipalities.</a:t>
            </a:r>
          </a:p>
          <a:p>
            <a:r>
              <a:rPr lang="en-US" sz="1200">
                <a:solidFill>
                  <a:schemeClr val="tx1"/>
                </a:solidFill>
                <a:effectLst/>
                <a:latin typeface="+mn-lt"/>
                <a:ea typeface="+mn-ea"/>
                <a:cs typeface="+mn-cs"/>
              </a:rPr>
              <a:t> </a:t>
            </a:r>
          </a:p>
          <a:p>
            <a:r>
              <a:rPr lang="en-US" sz="1200">
                <a:solidFill>
                  <a:schemeClr val="tx1"/>
                </a:solidFill>
                <a:effectLst/>
                <a:latin typeface="+mn-lt"/>
                <a:ea typeface="+mn-ea"/>
                <a:cs typeface="+mn-cs"/>
              </a:rPr>
              <a:t>When it comes to major issues, we hold citizens' dialogues to find out what residents think and want – ranging from concepts in healthcare to the future of public transport. </a:t>
            </a:r>
          </a:p>
          <a:p>
            <a:r>
              <a:rPr lang="en-US" sz="1200">
                <a:solidFill>
                  <a:schemeClr val="tx1"/>
                </a:solidFill>
                <a:effectLst/>
                <a:latin typeface="+mn-lt"/>
                <a:ea typeface="+mn-ea"/>
                <a:cs typeface="+mn-cs"/>
              </a:rPr>
              <a:t> </a:t>
            </a:r>
          </a:p>
          <a:p>
            <a:endParaRPr lang="sv-SE"/>
          </a:p>
          <a:p>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25</a:t>
            </a:fld>
            <a:endParaRPr lang="sv-SE"/>
          </a:p>
        </p:txBody>
      </p:sp>
    </p:spTree>
    <p:extLst>
      <p:ext uri="{BB962C8B-B14F-4D97-AF65-F5344CB8AC3E}">
        <p14:creationId xmlns:p14="http://schemas.microsoft.com/office/powerpoint/2010/main" val="37967154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effectLst/>
                <a:latin typeface="+mn-lt"/>
                <a:ea typeface="+mn-ea"/>
                <a:cs typeface="+mn-cs"/>
              </a:rPr>
              <a:t>So how do we decide what to develop to make society ready for tomorrow? As mentioned earlier, Region Västra Götaland is a politically governed organization, which means that you influence what we do. That you are part of the decision-making.</a:t>
            </a:r>
          </a:p>
          <a:p>
            <a:endParaRPr lang="sv-SE"/>
          </a:p>
          <a:p>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26</a:t>
            </a:fld>
            <a:endParaRPr lang="sv-SE"/>
          </a:p>
        </p:txBody>
      </p:sp>
    </p:spTree>
    <p:extLst>
      <p:ext uri="{BB962C8B-B14F-4D97-AF65-F5344CB8AC3E}">
        <p14:creationId xmlns:p14="http://schemas.microsoft.com/office/powerpoint/2010/main" val="12425665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en-US" sz="1200" dirty="0">
                <a:solidFill>
                  <a:schemeClr val="tx1"/>
                </a:solidFill>
                <a:effectLst/>
                <a:latin typeface="+mn-lt"/>
                <a:ea typeface="+mn-ea"/>
                <a:cs typeface="+mn-cs"/>
              </a:rPr>
              <a:t>You vote on who governs every 4 years</a:t>
            </a:r>
          </a:p>
          <a:p>
            <a:pPr lvl="0"/>
            <a:r>
              <a:rPr lang="en-US" sz="1200" dirty="0">
                <a:solidFill>
                  <a:schemeClr val="tx1"/>
                </a:solidFill>
                <a:effectLst/>
                <a:latin typeface="+mn-lt"/>
                <a:ea typeface="+mn-ea"/>
                <a:cs typeface="+mn-cs"/>
              </a:rPr>
              <a:t>15 full-time representatives work on the regional board</a:t>
            </a:r>
          </a:p>
          <a:p>
            <a:pPr lvl="1"/>
            <a:r>
              <a:rPr lang="en-US" sz="1200" dirty="0">
                <a:solidFill>
                  <a:schemeClr val="tx1"/>
                </a:solidFill>
                <a:effectLst/>
                <a:latin typeface="+mn-lt"/>
                <a:ea typeface="+mn-ea"/>
                <a:cs typeface="+mn-cs"/>
              </a:rPr>
              <a:t>develop a budget</a:t>
            </a:r>
          </a:p>
          <a:p>
            <a:pPr lvl="1"/>
            <a:r>
              <a:rPr lang="en-US" sz="1200" dirty="0">
                <a:solidFill>
                  <a:schemeClr val="tx1"/>
                </a:solidFill>
                <a:effectLst/>
                <a:latin typeface="+mn-lt"/>
                <a:ea typeface="+mn-ea"/>
                <a:cs typeface="+mn-cs"/>
              </a:rPr>
              <a:t>decide on major investments</a:t>
            </a:r>
          </a:p>
          <a:p>
            <a:pPr lvl="1"/>
            <a:r>
              <a:rPr lang="en-US" sz="1200" dirty="0">
                <a:solidFill>
                  <a:schemeClr val="tx1"/>
                </a:solidFill>
                <a:effectLst/>
                <a:latin typeface="+mn-lt"/>
                <a:ea typeface="+mn-ea"/>
                <a:cs typeface="+mn-cs"/>
              </a:rPr>
              <a:t>prepare matters for the regional council</a:t>
            </a:r>
          </a:p>
          <a:p>
            <a:pPr lvl="0"/>
            <a:r>
              <a:rPr lang="en-US" sz="1200" dirty="0">
                <a:solidFill>
                  <a:schemeClr val="tx1"/>
                </a:solidFill>
                <a:effectLst/>
                <a:latin typeface="+mn-lt"/>
                <a:ea typeface="+mn-ea"/>
                <a:cs typeface="+mn-cs"/>
              </a:rPr>
              <a:t>149 full-time representatives work on the regional council</a:t>
            </a:r>
          </a:p>
          <a:p>
            <a:pPr lvl="1"/>
            <a:r>
              <a:rPr lang="en-US" sz="1200" dirty="0">
                <a:solidFill>
                  <a:schemeClr val="tx1"/>
                </a:solidFill>
                <a:effectLst/>
                <a:latin typeface="+mn-lt"/>
                <a:ea typeface="+mn-ea"/>
                <a:cs typeface="+mn-cs"/>
              </a:rPr>
              <a:t>the highest decision-making assembly</a:t>
            </a:r>
          </a:p>
          <a:p>
            <a:pPr lvl="1"/>
            <a:r>
              <a:rPr lang="en-US" sz="1200" dirty="0">
                <a:solidFill>
                  <a:schemeClr val="tx1"/>
                </a:solidFill>
                <a:effectLst/>
                <a:latin typeface="+mn-lt"/>
                <a:ea typeface="+mn-ea"/>
                <a:cs typeface="+mn-cs"/>
              </a:rPr>
              <a:t>ultimately responsible for the finances and the direction of the organization</a:t>
            </a:r>
          </a:p>
          <a:p>
            <a:pPr lvl="1"/>
            <a:r>
              <a:rPr lang="en-US" sz="1200" dirty="0">
                <a:solidFill>
                  <a:schemeClr val="tx1"/>
                </a:solidFill>
                <a:effectLst/>
                <a:latin typeface="+mn-lt"/>
                <a:ea typeface="+mn-ea"/>
                <a:cs typeface="+mn-cs"/>
              </a:rPr>
              <a:t>decide which committees and boards etc. should exist</a:t>
            </a:r>
          </a:p>
          <a:p>
            <a:pPr lvl="0"/>
            <a:r>
              <a:rPr lang="en-US" sz="1200" dirty="0">
                <a:solidFill>
                  <a:schemeClr val="tx1"/>
                </a:solidFill>
                <a:effectLst/>
                <a:latin typeface="+mn-lt"/>
                <a:ea typeface="+mn-ea"/>
                <a:cs typeface="+mn-cs"/>
              </a:rPr>
              <a:t>In addition, there are more than 850 representatives in committees, boards, commissions and preparatory committees</a:t>
            </a:r>
          </a:p>
          <a:p>
            <a:endParaRPr lang="sv-SE" dirty="0"/>
          </a:p>
          <a:p>
            <a:endParaRPr lang="sv-SE" dirty="0"/>
          </a:p>
        </p:txBody>
      </p:sp>
      <p:sp>
        <p:nvSpPr>
          <p:cNvPr id="4" name="Platshållare för bildnummer 3"/>
          <p:cNvSpPr>
            <a:spLocks noGrp="1"/>
          </p:cNvSpPr>
          <p:nvPr>
            <p:ph type="sldNum" sz="quarter" idx="5"/>
          </p:nvPr>
        </p:nvSpPr>
        <p:spPr/>
        <p:txBody>
          <a:bodyPr/>
          <a:lstStyle/>
          <a:p>
            <a:fld id="{055BFA82-BD73-4185-B828-63168F0B5499}" type="slidenum">
              <a:rPr lang="sv-SE" smtClean="0"/>
              <a:t>27</a:t>
            </a:fld>
            <a:endParaRPr lang="sv-SE"/>
          </a:p>
        </p:txBody>
      </p:sp>
    </p:spTree>
    <p:extLst>
      <p:ext uri="{BB962C8B-B14F-4D97-AF65-F5344CB8AC3E}">
        <p14:creationId xmlns:p14="http://schemas.microsoft.com/office/powerpoint/2010/main" val="18094905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a:solidFill>
                  <a:srgbClr val="3F3F3F"/>
                </a:solidFill>
                <a:effectLst/>
                <a:latin typeface="Helvetica" pitchFamily="2" charset="0"/>
              </a:rPr>
              <a:t>In total, 149 elected politicians sit on the council. A majority requires 75 mandates or one vote more than half.</a:t>
            </a:r>
          </a:p>
          <a:p>
            <a:endParaRPr lang="sv-SE">
              <a:solidFill>
                <a:srgbClr val="3F3F3F"/>
              </a:solidFill>
              <a:effectLst/>
              <a:latin typeface="Helvetica" pitchFamily="2" charset="0"/>
            </a:endParaRPr>
          </a:p>
          <a:p>
            <a:r>
              <a:rPr lang="en-US">
                <a:solidFill>
                  <a:srgbClr val="3F3F3F"/>
                </a:solidFill>
                <a:effectLst/>
                <a:latin typeface="Helvetica" pitchFamily="2" charset="0"/>
              </a:rPr>
              <a:t>The current regional council received its political composition at the regional elections in the autumn of 2022. The Social Democrats, the Left Party and the Green Party govern Region Västra Götaland. The parties together hold 68 of the 149 mandates on the council and thus govern in a minority. The opposition consists of the Moderate Party, the Christian Democrats, the Centre Party, the Liberals and the Sweden Democrats, who together have 81 of the 149 mandates.</a:t>
            </a:r>
          </a:p>
          <a:p>
            <a:endParaRPr lang="sv-SE">
              <a:solidFill>
                <a:srgbClr val="3F3F3F"/>
              </a:solidFill>
              <a:effectLst/>
              <a:latin typeface="Helvetica" pitchFamily="2" charset="0"/>
            </a:endParaRPr>
          </a:p>
          <a:p>
            <a:r>
              <a:rPr lang="en-US">
                <a:solidFill>
                  <a:srgbClr val="3F3F3F"/>
                </a:solidFill>
                <a:effectLst/>
                <a:latin typeface="Helvetica" pitchFamily="2" charset="0"/>
              </a:rPr>
              <a:t>A decision requires either a majority or the highest number of votes. The members can also choose not to vote at all or to abstain. Decisions can therefore be made in several ways. With a minority government, the parties in opposition can vote down the leadership's proposals because they are more in number, but the leadership can also receive support from any of the parties in opposition, from some or even all of them.</a:t>
            </a:r>
          </a:p>
        </p:txBody>
      </p:sp>
      <p:sp>
        <p:nvSpPr>
          <p:cNvPr id="4" name="Platshållare för bildnummer 3"/>
          <p:cNvSpPr>
            <a:spLocks noGrp="1"/>
          </p:cNvSpPr>
          <p:nvPr>
            <p:ph type="sldNum" sz="quarter" idx="5"/>
          </p:nvPr>
        </p:nvSpPr>
        <p:spPr/>
        <p:txBody>
          <a:bodyPr/>
          <a:lstStyle/>
          <a:p>
            <a:fld id="{055BFA82-BD73-4185-B828-63168F0B5499}" type="slidenum">
              <a:rPr lang="sv-SE" smtClean="0"/>
              <a:t>28</a:t>
            </a:fld>
            <a:endParaRPr lang="sv-SE"/>
          </a:p>
        </p:txBody>
      </p:sp>
    </p:spTree>
    <p:extLst>
      <p:ext uri="{BB962C8B-B14F-4D97-AF65-F5344CB8AC3E}">
        <p14:creationId xmlns:p14="http://schemas.microsoft.com/office/powerpoint/2010/main" val="39990779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800">
                <a:effectLst/>
                <a:latin typeface="Segoe UI" panose="020B0502040204020203" pitchFamily="34" charset="0"/>
              </a:rPr>
              <a:t>The image shows the adopted budget for 2026. Other revenues besides taxes include government grants, ticket revenues, patient fees and other revenues, such as sold healthcare services.</a:t>
            </a:r>
          </a:p>
          <a:p>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29</a:t>
            </a:fld>
            <a:endParaRPr lang="sv-SE"/>
          </a:p>
        </p:txBody>
      </p:sp>
    </p:spTree>
    <p:extLst>
      <p:ext uri="{BB962C8B-B14F-4D97-AF65-F5344CB8AC3E}">
        <p14:creationId xmlns:p14="http://schemas.microsoft.com/office/powerpoint/2010/main" val="27762819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1A2AF-6CE0-D3FD-6121-8D7E836E013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457DA30-A9E0-019A-4EF8-E25D3BD77AE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E65FE88-A49B-66BF-B419-347ACB0C4392}"/>
              </a:ext>
            </a:extLst>
          </p:cNvPr>
          <p:cNvSpPr>
            <a:spLocks noGrp="1"/>
          </p:cNvSpPr>
          <p:nvPr>
            <p:ph type="body" idx="1"/>
          </p:nvPr>
        </p:nvSpPr>
        <p:spPr/>
        <p:txBody>
          <a:bodyPr/>
          <a:lstStyle/>
          <a:p>
            <a:r>
              <a:rPr lang="en-US" sz="1200" dirty="0">
                <a:solidFill>
                  <a:schemeClr val="tx1"/>
                </a:solidFill>
                <a:effectLst/>
                <a:latin typeface="+mn-lt"/>
                <a:ea typeface="+mn-ea"/>
                <a:cs typeface="+mn-cs"/>
              </a:rPr>
              <a:t>So what you get for your tax money? </a:t>
            </a:r>
          </a:p>
          <a:p>
            <a:endParaRPr lang="sv-SE" sz="1200" kern="1200" dirty="0">
              <a:solidFill>
                <a:schemeClr val="tx1"/>
              </a:solidFill>
              <a:effectLst/>
              <a:latin typeface="+mn-lt"/>
              <a:ea typeface="+mn-ea"/>
              <a:cs typeface="+mn-cs"/>
            </a:endParaRPr>
          </a:p>
          <a:p>
            <a:r>
              <a:rPr lang="en-US" b="1" dirty="0">
                <a:solidFill>
                  <a:srgbClr val="3F3F3F"/>
                </a:solidFill>
                <a:effectLst/>
                <a:latin typeface="Helvetica" pitchFamily="2" charset="0"/>
              </a:rPr>
              <a:t>• Healthcare = 87 percent </a:t>
            </a:r>
          </a:p>
          <a:p>
            <a:r>
              <a:rPr lang="en-US" dirty="0">
                <a:solidFill>
                  <a:srgbClr val="3F3F3F"/>
                </a:solidFill>
                <a:effectLst/>
                <a:latin typeface="Helvetica" pitchFamily="2" charset="0"/>
              </a:rPr>
              <a:t>o Of which primary care 20 percent</a:t>
            </a:r>
          </a:p>
          <a:p>
            <a:r>
              <a:rPr lang="en-US" dirty="0">
                <a:solidFill>
                  <a:srgbClr val="3F3F3F"/>
                </a:solidFill>
                <a:effectLst/>
                <a:latin typeface="Helvetica" pitchFamily="2" charset="0"/>
              </a:rPr>
              <a:t>o Of which specialized somatic care 48 percent</a:t>
            </a:r>
          </a:p>
          <a:p>
            <a:r>
              <a:rPr lang="en-US" dirty="0">
                <a:solidFill>
                  <a:srgbClr val="3F3F3F"/>
                </a:solidFill>
                <a:effectLst/>
                <a:latin typeface="Helvetica" pitchFamily="2" charset="0"/>
              </a:rPr>
              <a:t>o Of which specialized psychiatric care 8 percent</a:t>
            </a:r>
          </a:p>
          <a:p>
            <a:r>
              <a:rPr lang="en-US" dirty="0">
                <a:solidFill>
                  <a:srgbClr val="3F3F3F"/>
                </a:solidFill>
                <a:effectLst/>
                <a:latin typeface="Helvetica" pitchFamily="2" charset="0"/>
              </a:rPr>
              <a:t>o Of which dental care for children and youth up to age 19 3 percent</a:t>
            </a:r>
          </a:p>
          <a:p>
            <a:r>
              <a:rPr lang="en-US" dirty="0">
                <a:solidFill>
                  <a:srgbClr val="3F3F3F"/>
                </a:solidFill>
                <a:effectLst/>
                <a:latin typeface="Helvetica" pitchFamily="2" charset="0"/>
              </a:rPr>
              <a:t>o Of which other healthcare 8 percent</a:t>
            </a:r>
          </a:p>
          <a:p>
            <a:r>
              <a:rPr lang="en-US" b="1" dirty="0">
                <a:solidFill>
                  <a:srgbClr val="3F3F3F"/>
                </a:solidFill>
                <a:effectLst/>
                <a:latin typeface="Helvetica" pitchFamily="2" charset="0"/>
              </a:rPr>
              <a:t>• Education and regional development = 2 percent</a:t>
            </a:r>
          </a:p>
          <a:p>
            <a:r>
              <a:rPr lang="en-US" b="1" dirty="0">
                <a:solidFill>
                  <a:srgbClr val="3F3F3F"/>
                </a:solidFill>
                <a:effectLst/>
                <a:latin typeface="Helvetica" pitchFamily="2" charset="0"/>
              </a:rPr>
              <a:t>• Culture = 2 percent</a:t>
            </a:r>
          </a:p>
          <a:p>
            <a:r>
              <a:rPr lang="en-US" b="1" dirty="0">
                <a:solidFill>
                  <a:srgbClr val="3F3F3F"/>
                </a:solidFill>
                <a:effectLst/>
                <a:latin typeface="Helvetica" pitchFamily="2" charset="0"/>
              </a:rPr>
              <a:t>• Public transport (Traffic and infrastructure) = 9 percent</a:t>
            </a:r>
          </a:p>
          <a:p>
            <a:endParaRPr lang="sv-SE" dirty="0"/>
          </a:p>
        </p:txBody>
      </p:sp>
      <p:sp>
        <p:nvSpPr>
          <p:cNvPr id="4" name="Platshållare för bildnummer 3">
            <a:extLst>
              <a:ext uri="{FF2B5EF4-FFF2-40B4-BE49-F238E27FC236}">
                <a16:creationId xmlns:a16="http://schemas.microsoft.com/office/drawing/2014/main" id="{5FFA9EA9-7DEC-9615-1BD9-DE3B7E547EF4}"/>
              </a:ext>
            </a:extLst>
          </p:cNvPr>
          <p:cNvSpPr>
            <a:spLocks noGrp="1"/>
          </p:cNvSpPr>
          <p:nvPr>
            <p:ph type="sldNum" sz="quarter" idx="5"/>
          </p:nvPr>
        </p:nvSpPr>
        <p:spPr/>
        <p:txBody>
          <a:bodyPr/>
          <a:lstStyle/>
          <a:p>
            <a:fld id="{055BFA82-BD73-4185-B828-63168F0B5499}" type="slidenum">
              <a:rPr lang="sv-SE" smtClean="0"/>
              <a:t>30</a:t>
            </a:fld>
            <a:endParaRPr lang="sv-SE"/>
          </a:p>
        </p:txBody>
      </p:sp>
    </p:spTree>
    <p:extLst>
      <p:ext uri="{BB962C8B-B14F-4D97-AF65-F5344CB8AC3E}">
        <p14:creationId xmlns:p14="http://schemas.microsoft.com/office/powerpoint/2010/main" val="19143340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017CE-4B8F-5C5C-1F9F-B7C76827F55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044E9DE-E16C-E26C-9F8E-94B1DE52BE6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27186AA-0EC7-EE4A-0EE7-15D4E442ACDF}"/>
              </a:ext>
            </a:extLst>
          </p:cNvPr>
          <p:cNvSpPr>
            <a:spLocks noGrp="1"/>
          </p:cNvSpPr>
          <p:nvPr>
            <p:ph type="body" idx="1"/>
          </p:nvPr>
        </p:nvSpPr>
        <p:spPr/>
        <p:txBody>
          <a:bodyPr/>
          <a:lstStyle/>
          <a:p>
            <a:r>
              <a:rPr lang="en-US" sz="1200">
                <a:solidFill>
                  <a:schemeClr val="tx1"/>
                </a:solidFill>
                <a:effectLst/>
                <a:latin typeface="+mn-lt"/>
                <a:ea typeface="+mn-ea"/>
                <a:cs typeface="+mn-cs"/>
              </a:rPr>
              <a:t>But none of this would have been possible without the help of our co-workers – without them, we wouldn’t be able to make the will of the people a reality. So we have set an ambitious goal. We will become Sweden's best public employer. We're one of the biggest, but now we're also going to be the best.</a:t>
            </a:r>
          </a:p>
          <a:p>
            <a:r>
              <a:rPr lang="en-US" sz="1200">
                <a:solidFill>
                  <a:schemeClr val="tx1"/>
                </a:solidFill>
                <a:effectLst/>
                <a:latin typeface="+mn-lt"/>
                <a:ea typeface="+mn-ea"/>
                <a:cs typeface="+mn-cs"/>
              </a:rPr>
              <a:t> </a:t>
            </a:r>
          </a:p>
          <a:p>
            <a:r>
              <a:rPr lang="en-US" sz="1200">
                <a:solidFill>
                  <a:schemeClr val="tx1"/>
                </a:solidFill>
                <a:effectLst/>
                <a:latin typeface="+mn-lt"/>
                <a:ea typeface="+mn-ea"/>
                <a:cs typeface="+mn-cs"/>
              </a:rPr>
              <a:t>We need to be the best in order to recruit, retain and develop employees with the right skills and to fulfil our mission towards residents and patients.</a:t>
            </a:r>
          </a:p>
          <a:p>
            <a:endParaRPr lang="sv-SE"/>
          </a:p>
        </p:txBody>
      </p:sp>
      <p:sp>
        <p:nvSpPr>
          <p:cNvPr id="4" name="Platshållare för bildnummer 3">
            <a:extLst>
              <a:ext uri="{FF2B5EF4-FFF2-40B4-BE49-F238E27FC236}">
                <a16:creationId xmlns:a16="http://schemas.microsoft.com/office/drawing/2014/main" id="{CAC5A234-C535-E4A8-8F87-BEE2E3004AE6}"/>
              </a:ext>
            </a:extLst>
          </p:cNvPr>
          <p:cNvSpPr>
            <a:spLocks noGrp="1"/>
          </p:cNvSpPr>
          <p:nvPr>
            <p:ph type="sldNum" sz="quarter" idx="5"/>
          </p:nvPr>
        </p:nvSpPr>
        <p:spPr/>
        <p:txBody>
          <a:bodyPr/>
          <a:lstStyle/>
          <a:p>
            <a:fld id="{055BFA82-BD73-4185-B828-63168F0B5499}" type="slidenum">
              <a:rPr lang="sv-SE" smtClean="0"/>
              <a:t>31</a:t>
            </a:fld>
            <a:endParaRPr lang="sv-SE"/>
          </a:p>
        </p:txBody>
      </p:sp>
    </p:spTree>
    <p:extLst>
      <p:ext uri="{BB962C8B-B14F-4D97-AF65-F5344CB8AC3E}">
        <p14:creationId xmlns:p14="http://schemas.microsoft.com/office/powerpoint/2010/main" val="17470528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dirty="0">
                <a:solidFill>
                  <a:schemeClr val="tx1"/>
                </a:solidFill>
                <a:effectLst/>
                <a:latin typeface="+mn-lt"/>
                <a:ea typeface="+mn-ea"/>
                <a:cs typeface="+mn-cs"/>
              </a:rPr>
              <a:t>We employ around 56,000 people across more than 200 professions. They all make a difference in some way to the people around them.</a:t>
            </a:r>
          </a:p>
          <a:p>
            <a:r>
              <a:rPr lang="en-US" sz="1200" dirty="0">
                <a:solidFill>
                  <a:schemeClr val="tx1"/>
                </a:solidFill>
                <a:effectLst/>
                <a:latin typeface="+mn-lt"/>
                <a:ea typeface="+mn-ea"/>
                <a:cs typeface="+mn-cs"/>
              </a:rPr>
              <a:t> </a:t>
            </a:r>
          </a:p>
          <a:p>
            <a:r>
              <a:rPr lang="en-US" sz="1200" dirty="0">
                <a:solidFill>
                  <a:schemeClr val="tx1"/>
                </a:solidFill>
                <a:effectLst/>
                <a:latin typeface="+mn-lt"/>
                <a:ea typeface="+mn-ea"/>
                <a:cs typeface="+mn-cs"/>
              </a:rPr>
              <a:t>In order to become Sweden's best public employer, we must naturally work actively to make things even better for our employees.</a:t>
            </a:r>
            <a:r>
              <a:rPr lang="en-US" dirty="0">
                <a:effectLst/>
              </a:rPr>
              <a:t> </a:t>
            </a:r>
          </a:p>
          <a:p>
            <a:endParaRPr lang="sv-SE" dirty="0">
              <a:effectLst/>
            </a:endParaRPr>
          </a:p>
          <a:p>
            <a:r>
              <a:rPr lang="en-US" sz="1200" b="0" i="0" dirty="0">
                <a:solidFill>
                  <a:schemeClr val="tx1"/>
                </a:solidFill>
                <a:effectLst/>
                <a:latin typeface="+mn-lt"/>
                <a:ea typeface="+mn-ea"/>
                <a:cs typeface="+mn-cs"/>
              </a:rPr>
              <a:t>In our efforts to become a better employer, employees and managers have highlighted a number of areas we want to improve. It ranges from issues such as the work environment, respecting free time, making sure that employees feel that they receive the right compensation based on their work efforts, and that working time is used in the best possible way.</a:t>
            </a:r>
          </a:p>
          <a:p>
            <a:endParaRPr lang="sv-SE" sz="1200" b="0" i="0" kern="1200" dirty="0">
              <a:solidFill>
                <a:schemeClr val="tx1"/>
              </a:solidFill>
              <a:effectLst/>
              <a:latin typeface="+mn-lt"/>
              <a:ea typeface="+mn-ea"/>
              <a:cs typeface="+mn-cs"/>
            </a:endParaRPr>
          </a:p>
          <a:p>
            <a:r>
              <a:rPr lang="en-US" sz="1200" b="0" i="0" dirty="0">
                <a:solidFill>
                  <a:schemeClr val="tx1"/>
                </a:solidFill>
                <a:effectLst/>
                <a:latin typeface="+mn-lt"/>
                <a:ea typeface="+mn-ea"/>
                <a:cs typeface="+mn-cs"/>
              </a:rPr>
              <a:t>Not everything can be done at once, but in the long run we will be able to change.</a:t>
            </a:r>
          </a:p>
          <a:p>
            <a:endParaRPr lang="sv-SE" dirty="0">
              <a:effectLst/>
            </a:endParaRPr>
          </a:p>
          <a:p>
            <a:endParaRPr lang="sv-SE" dirty="0"/>
          </a:p>
        </p:txBody>
      </p:sp>
      <p:sp>
        <p:nvSpPr>
          <p:cNvPr id="4" name="Platshållare för bildnummer 3"/>
          <p:cNvSpPr>
            <a:spLocks noGrp="1"/>
          </p:cNvSpPr>
          <p:nvPr>
            <p:ph type="sldNum" sz="quarter" idx="5"/>
          </p:nvPr>
        </p:nvSpPr>
        <p:spPr/>
        <p:txBody>
          <a:bodyPr/>
          <a:lstStyle/>
          <a:p>
            <a:fld id="{055BFA82-BD73-4185-B828-63168F0B5499}" type="slidenum">
              <a:rPr lang="sv-SE" smtClean="0"/>
              <a:t>32</a:t>
            </a:fld>
            <a:endParaRPr lang="sv-SE"/>
          </a:p>
        </p:txBody>
      </p:sp>
    </p:spTree>
    <p:extLst>
      <p:ext uri="{BB962C8B-B14F-4D97-AF65-F5344CB8AC3E}">
        <p14:creationId xmlns:p14="http://schemas.microsoft.com/office/powerpoint/2010/main" val="37527056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mn-lt"/>
                <a:ea typeface="+mn-ea"/>
                <a:cs typeface="+mn-cs"/>
              </a:rPr>
              <a:t>In summary, you could say that we are close to you throughout your life, at the forefront of development, and guided by your vote. </a:t>
            </a:r>
          </a:p>
          <a:p>
            <a:endParaRPr lang="sv-SE" dirty="0"/>
          </a:p>
        </p:txBody>
      </p:sp>
      <p:sp>
        <p:nvSpPr>
          <p:cNvPr id="4" name="Platshållare för bildnummer 3"/>
          <p:cNvSpPr>
            <a:spLocks noGrp="1"/>
          </p:cNvSpPr>
          <p:nvPr>
            <p:ph type="sldNum" sz="quarter" idx="5"/>
          </p:nvPr>
        </p:nvSpPr>
        <p:spPr/>
        <p:txBody>
          <a:bodyPr/>
          <a:lstStyle/>
          <a:p>
            <a:fld id="{055BFA82-BD73-4185-B828-63168F0B5499}" type="slidenum">
              <a:rPr lang="sv-SE" smtClean="0"/>
              <a:t>33</a:t>
            </a:fld>
            <a:endParaRPr lang="sv-SE"/>
          </a:p>
        </p:txBody>
      </p:sp>
    </p:spTree>
    <p:extLst>
      <p:ext uri="{BB962C8B-B14F-4D97-AF65-F5344CB8AC3E}">
        <p14:creationId xmlns:p14="http://schemas.microsoft.com/office/powerpoint/2010/main" val="10287830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bild">
    <p:spTree>
      <p:nvGrpSpPr>
        <p:cNvPr id="1" name=""/>
        <p:cNvGrpSpPr/>
        <p:nvPr/>
      </p:nvGrpSpPr>
      <p:grpSpPr>
        <a:xfrm>
          <a:off x="0" y="0"/>
          <a:ext cx="0" cy="0"/>
          <a:chOff x="0" y="0"/>
          <a:chExt cx="0" cy="0"/>
        </a:xfrm>
      </p:grpSpPr>
      <p:sp>
        <p:nvSpPr>
          <p:cNvPr id="9" name="Rektangel: ett hörn rundat 8">
            <a:extLst>
              <a:ext uri="{FF2B5EF4-FFF2-40B4-BE49-F238E27FC236}">
                <a16:creationId xmlns:a16="http://schemas.microsoft.com/office/drawing/2014/main" id="{0BA287CB-7B49-DD6D-11A1-EE0677F3EDC5}"/>
              </a:ext>
              <a:ext uri="{C183D7F6-B498-43B3-948B-1728B52AA6E4}">
                <adec:decorative xmlns:adec="http://schemas.microsoft.com/office/drawing/2017/decorative" val="1"/>
              </a:ext>
            </a:extLst>
          </p:cNvPr>
          <p:cNvSpPr/>
          <p:nvPr userDrawn="1"/>
        </p:nvSpPr>
        <p:spPr bwMode="black">
          <a:xfrm flipV="1">
            <a:off x="389262" y="380999"/>
            <a:ext cx="11412000" cy="6091200"/>
          </a:xfrm>
          <a:prstGeom prst="round1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2D6EA362-9137-45DF-BEE4-B691A8719BDE}"/>
              </a:ext>
            </a:extLst>
          </p:cNvPr>
          <p:cNvSpPr>
            <a:spLocks noGrp="1"/>
          </p:cNvSpPr>
          <p:nvPr>
            <p:ph type="title" hasCustomPrompt="1"/>
          </p:nvPr>
        </p:nvSpPr>
        <p:spPr bwMode="white">
          <a:xfrm>
            <a:off x="1092200" y="1747837"/>
            <a:ext cx="10007600" cy="1614312"/>
          </a:xfrm>
        </p:spPr>
        <p:txBody>
          <a:bodyPr anchor="b"/>
          <a:lstStyle>
            <a:lvl1pPr algn="ctr">
              <a:defRPr sz="3600" b="0">
                <a:solidFill>
                  <a:schemeClr val="bg1"/>
                </a:solidFill>
              </a:defRPr>
            </a:lvl1pPr>
          </a:lstStyle>
          <a:p>
            <a:r>
              <a:rPr lang="sv-SE"/>
              <a:t>Klicka för att lägga till rubrik</a:t>
            </a:r>
          </a:p>
        </p:txBody>
      </p:sp>
      <p:pic>
        <p:nvPicPr>
          <p:cNvPr id="3" name="Bild 2" descr="Logo: Västra Götalandsregionen">
            <a:extLst>
              <a:ext uri="{FF2B5EF4-FFF2-40B4-BE49-F238E27FC236}">
                <a16:creationId xmlns:a16="http://schemas.microsoft.com/office/drawing/2014/main" id="{0E66F996-7ACB-6AA4-2FAF-3974D3E552B3}"/>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87612" y="5095938"/>
            <a:ext cx="2631320" cy="468948"/>
          </a:xfrm>
          <a:prstGeom prst="rect">
            <a:avLst/>
          </a:prstGeom>
        </p:spPr>
      </p:pic>
    </p:spTree>
    <p:extLst>
      <p:ext uri="{BB962C8B-B14F-4D97-AF65-F5344CB8AC3E}">
        <p14:creationId xmlns:p14="http://schemas.microsoft.com/office/powerpoint/2010/main" val="3601858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bild 2">
    <p:spTree>
      <p:nvGrpSpPr>
        <p:cNvPr id="1" name=""/>
        <p:cNvGrpSpPr/>
        <p:nvPr/>
      </p:nvGrpSpPr>
      <p:grpSpPr>
        <a:xfrm>
          <a:off x="0" y="0"/>
          <a:ext cx="0" cy="0"/>
          <a:chOff x="0" y="0"/>
          <a:chExt cx="0" cy="0"/>
        </a:xfrm>
      </p:grpSpPr>
      <p:pic>
        <p:nvPicPr>
          <p:cNvPr id="8" name="Logo" descr="Västra Götalandsregionen, logo">
            <a:extLst>
              <a:ext uri="{FF2B5EF4-FFF2-40B4-BE49-F238E27FC236}">
                <a16:creationId xmlns:a16="http://schemas.microsoft.com/office/drawing/2014/main" id="{123327B5-2960-A0C7-422C-CDBAC85F9786}"/>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4399" y="6062088"/>
            <a:ext cx="2118361" cy="377529"/>
          </a:xfrm>
          <a:prstGeom prst="rect">
            <a:avLst/>
          </a:prstGeom>
        </p:spPr>
      </p:pic>
      <p:sp>
        <p:nvSpPr>
          <p:cNvPr id="7" name="Rektangel med rundat hörn 6">
            <a:extLst>
              <a:ext uri="{FF2B5EF4-FFF2-40B4-BE49-F238E27FC236}">
                <a16:creationId xmlns:a16="http://schemas.microsoft.com/office/drawing/2014/main" id="{029D5B62-89CF-EACA-BA10-229B8EFDE552}"/>
              </a:ext>
              <a:ext uri="{C183D7F6-B498-43B3-948B-1728B52AA6E4}">
                <adec:decorative xmlns:adec="http://schemas.microsoft.com/office/drawing/2017/decorative" val="1"/>
              </a:ext>
            </a:extLst>
          </p:cNvPr>
          <p:cNvSpPr/>
          <p:nvPr userDrawn="1"/>
        </p:nvSpPr>
        <p:spPr>
          <a:xfrm flipV="1">
            <a:off x="0" y="0"/>
            <a:ext cx="5580000" cy="3762677"/>
          </a:xfrm>
          <a:prstGeom prst="round1Rect">
            <a:avLst>
              <a:gd name="adj" fmla="val 254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Rektangel med rundat hörn 4">
            <a:extLst>
              <a:ext uri="{FF2B5EF4-FFF2-40B4-BE49-F238E27FC236}">
                <a16:creationId xmlns:a16="http://schemas.microsoft.com/office/drawing/2014/main" id="{B8DC4C62-42D4-6C5B-94AE-781884501C5E}"/>
              </a:ext>
              <a:ext uri="{C183D7F6-B498-43B3-948B-1728B52AA6E4}">
                <adec:decorative xmlns:adec="http://schemas.microsoft.com/office/drawing/2017/decorative" val="1"/>
              </a:ext>
            </a:extLst>
          </p:cNvPr>
          <p:cNvSpPr/>
          <p:nvPr userDrawn="1"/>
        </p:nvSpPr>
        <p:spPr>
          <a:xfrm>
            <a:off x="0" y="3762677"/>
            <a:ext cx="2790000" cy="1893541"/>
          </a:xfrm>
          <a:prstGeom prst="round1Rect">
            <a:avLst>
              <a:gd name="adj" fmla="val 43964"/>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Rektangel med rundat hörn 3">
            <a:extLst>
              <a:ext uri="{FF2B5EF4-FFF2-40B4-BE49-F238E27FC236}">
                <a16:creationId xmlns:a16="http://schemas.microsoft.com/office/drawing/2014/main" id="{2B3F2B54-D48C-12AD-8DB4-AED71F2A1AF1}"/>
              </a:ext>
              <a:ext uri="{C183D7F6-B498-43B3-948B-1728B52AA6E4}">
                <adec:decorative xmlns:adec="http://schemas.microsoft.com/office/drawing/2017/decorative" val="1"/>
              </a:ext>
            </a:extLst>
          </p:cNvPr>
          <p:cNvSpPr/>
          <p:nvPr userDrawn="1"/>
        </p:nvSpPr>
        <p:spPr>
          <a:xfrm flipH="1" flipV="1">
            <a:off x="2788713" y="3762677"/>
            <a:ext cx="2790000" cy="1893541"/>
          </a:xfrm>
          <a:prstGeom prst="round1Rect">
            <a:avLst>
              <a:gd name="adj" fmla="val 42455"/>
            </a:avLst>
          </a:prstGeom>
          <a:solidFill>
            <a:srgbClr val="E7E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532800" y="568799"/>
            <a:ext cx="4548486" cy="2654085"/>
          </a:xfrm>
        </p:spPr>
        <p:txBody>
          <a:bodyPr anchor="ctr" anchorCtr="0"/>
          <a:lstStyle>
            <a:lvl1pPr algn="l">
              <a:lnSpc>
                <a:spcPct val="110000"/>
              </a:lnSpc>
              <a:defRPr sz="3600" b="0">
                <a:solidFill>
                  <a:schemeClr val="bg1"/>
                </a:solidFill>
              </a:defRPr>
            </a:lvl1pPr>
          </a:lstStyle>
          <a:p>
            <a:r>
              <a:rPr lang="sv-SE"/>
              <a:t>Klicka för att </a:t>
            </a:r>
            <a:br>
              <a:rPr lang="sv-SE"/>
            </a:br>
            <a:r>
              <a:rPr lang="sv-SE"/>
              <a:t>lägga till </a:t>
            </a:r>
            <a:br>
              <a:rPr lang="sv-SE"/>
            </a:br>
            <a:r>
              <a:rPr lang="sv-SE"/>
              <a:t>rubrik</a:t>
            </a:r>
          </a:p>
        </p:txBody>
      </p:sp>
      <p:sp>
        <p:nvSpPr>
          <p:cNvPr id="10" name="Platshållare för bild 9">
            <a:extLst>
              <a:ext uri="{FF2B5EF4-FFF2-40B4-BE49-F238E27FC236}">
                <a16:creationId xmlns:a16="http://schemas.microsoft.com/office/drawing/2014/main" id="{456B6582-CFEC-343F-58E7-BE63910008EB}"/>
              </a:ext>
            </a:extLst>
          </p:cNvPr>
          <p:cNvSpPr>
            <a:spLocks noGrp="1"/>
          </p:cNvSpPr>
          <p:nvPr>
            <p:ph type="pic" sz="quarter" idx="10" hasCustomPrompt="1"/>
          </p:nvPr>
        </p:nvSpPr>
        <p:spPr>
          <a:xfrm>
            <a:off x="5578475" y="0"/>
            <a:ext cx="6613525" cy="5656263"/>
          </a:xfrm>
        </p:spPr>
        <p:txBody>
          <a:bodyPr lIns="144000"/>
          <a:lstStyle>
            <a:lvl1pPr marL="0" indent="0">
              <a:buFontTx/>
              <a:buNone/>
              <a:defRPr/>
            </a:lvl1pPr>
          </a:lstStyle>
          <a:p>
            <a:r>
              <a:rPr lang="sv-SE"/>
              <a:t>Klicka på ikonen för att lägga till bild</a:t>
            </a:r>
          </a:p>
        </p:txBody>
      </p:sp>
    </p:spTree>
    <p:extLst>
      <p:ext uri="{BB962C8B-B14F-4D97-AF65-F5344CB8AC3E}">
        <p14:creationId xmlns:p14="http://schemas.microsoft.com/office/powerpoint/2010/main" val="3975924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tartbild 2">
    <p:spTree>
      <p:nvGrpSpPr>
        <p:cNvPr id="1" name=""/>
        <p:cNvGrpSpPr/>
        <p:nvPr/>
      </p:nvGrpSpPr>
      <p:grpSpPr>
        <a:xfrm>
          <a:off x="0" y="0"/>
          <a:ext cx="0" cy="0"/>
          <a:chOff x="0" y="0"/>
          <a:chExt cx="0" cy="0"/>
        </a:xfrm>
      </p:grpSpPr>
      <p:pic>
        <p:nvPicPr>
          <p:cNvPr id="8" name="Logo" descr="Västra Götalandsregionen, logo">
            <a:extLst>
              <a:ext uri="{FF2B5EF4-FFF2-40B4-BE49-F238E27FC236}">
                <a16:creationId xmlns:a16="http://schemas.microsoft.com/office/drawing/2014/main" id="{123327B5-2960-A0C7-422C-CDBAC85F9786}"/>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4399" y="6062088"/>
            <a:ext cx="2118361" cy="377529"/>
          </a:xfrm>
          <a:prstGeom prst="rect">
            <a:avLst/>
          </a:prstGeom>
        </p:spPr>
      </p:pic>
      <p:sp>
        <p:nvSpPr>
          <p:cNvPr id="7" name="Rektangel med rundat hörn 6">
            <a:extLst>
              <a:ext uri="{FF2B5EF4-FFF2-40B4-BE49-F238E27FC236}">
                <a16:creationId xmlns:a16="http://schemas.microsoft.com/office/drawing/2014/main" id="{029D5B62-89CF-EACA-BA10-229B8EFDE552}"/>
              </a:ext>
              <a:ext uri="{C183D7F6-B498-43B3-948B-1728B52AA6E4}">
                <adec:decorative xmlns:adec="http://schemas.microsoft.com/office/drawing/2017/decorative" val="1"/>
              </a:ext>
            </a:extLst>
          </p:cNvPr>
          <p:cNvSpPr/>
          <p:nvPr userDrawn="1"/>
        </p:nvSpPr>
        <p:spPr>
          <a:xfrm flipV="1">
            <a:off x="0" y="0"/>
            <a:ext cx="5580000" cy="3762677"/>
          </a:xfrm>
          <a:prstGeom prst="round1Rect">
            <a:avLst>
              <a:gd name="adj" fmla="val 254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Rektangel med rundat hörn 4">
            <a:extLst>
              <a:ext uri="{FF2B5EF4-FFF2-40B4-BE49-F238E27FC236}">
                <a16:creationId xmlns:a16="http://schemas.microsoft.com/office/drawing/2014/main" id="{B8DC4C62-42D4-6C5B-94AE-781884501C5E}"/>
              </a:ext>
              <a:ext uri="{C183D7F6-B498-43B3-948B-1728B52AA6E4}">
                <adec:decorative xmlns:adec="http://schemas.microsoft.com/office/drawing/2017/decorative" val="1"/>
              </a:ext>
            </a:extLst>
          </p:cNvPr>
          <p:cNvSpPr/>
          <p:nvPr userDrawn="1"/>
        </p:nvSpPr>
        <p:spPr>
          <a:xfrm>
            <a:off x="0" y="3762677"/>
            <a:ext cx="2790000" cy="1893541"/>
          </a:xfrm>
          <a:prstGeom prst="round1Rect">
            <a:avLst>
              <a:gd name="adj" fmla="val 4396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Rektangel med rundat hörn 3">
            <a:extLst>
              <a:ext uri="{FF2B5EF4-FFF2-40B4-BE49-F238E27FC236}">
                <a16:creationId xmlns:a16="http://schemas.microsoft.com/office/drawing/2014/main" id="{2B3F2B54-D48C-12AD-8DB4-AED71F2A1AF1}"/>
              </a:ext>
              <a:ext uri="{C183D7F6-B498-43B3-948B-1728B52AA6E4}">
                <adec:decorative xmlns:adec="http://schemas.microsoft.com/office/drawing/2017/decorative" val="1"/>
              </a:ext>
            </a:extLst>
          </p:cNvPr>
          <p:cNvSpPr/>
          <p:nvPr userDrawn="1"/>
        </p:nvSpPr>
        <p:spPr>
          <a:xfrm flipH="1" flipV="1">
            <a:off x="2788713" y="3762677"/>
            <a:ext cx="2790000" cy="1893541"/>
          </a:xfrm>
          <a:prstGeom prst="round1Rect">
            <a:avLst>
              <a:gd name="adj" fmla="val 42455"/>
            </a:avLst>
          </a:prstGeom>
          <a:solidFill>
            <a:srgbClr val="E7E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532800" y="568799"/>
            <a:ext cx="4548486" cy="2654085"/>
          </a:xfrm>
        </p:spPr>
        <p:txBody>
          <a:bodyPr anchor="ctr" anchorCtr="0"/>
          <a:lstStyle>
            <a:lvl1pPr algn="l">
              <a:lnSpc>
                <a:spcPct val="110000"/>
              </a:lnSpc>
              <a:defRPr sz="3600" b="0">
                <a:solidFill>
                  <a:schemeClr val="bg1"/>
                </a:solidFill>
              </a:defRPr>
            </a:lvl1pPr>
          </a:lstStyle>
          <a:p>
            <a:r>
              <a:rPr lang="sv-SE"/>
              <a:t>Klicka för att </a:t>
            </a:r>
            <a:br>
              <a:rPr lang="sv-SE"/>
            </a:br>
            <a:r>
              <a:rPr lang="sv-SE"/>
              <a:t>lägga till </a:t>
            </a:r>
            <a:br>
              <a:rPr lang="sv-SE"/>
            </a:br>
            <a:r>
              <a:rPr lang="sv-SE"/>
              <a:t>rubrik</a:t>
            </a:r>
          </a:p>
        </p:txBody>
      </p:sp>
      <p:sp>
        <p:nvSpPr>
          <p:cNvPr id="10" name="Platshållare för bild 9">
            <a:extLst>
              <a:ext uri="{FF2B5EF4-FFF2-40B4-BE49-F238E27FC236}">
                <a16:creationId xmlns:a16="http://schemas.microsoft.com/office/drawing/2014/main" id="{456B6582-CFEC-343F-58E7-BE63910008EB}"/>
              </a:ext>
            </a:extLst>
          </p:cNvPr>
          <p:cNvSpPr>
            <a:spLocks noGrp="1"/>
          </p:cNvSpPr>
          <p:nvPr>
            <p:ph type="pic" sz="quarter" idx="10" hasCustomPrompt="1"/>
          </p:nvPr>
        </p:nvSpPr>
        <p:spPr>
          <a:xfrm>
            <a:off x="5578475" y="0"/>
            <a:ext cx="6613525" cy="5656263"/>
          </a:xfrm>
        </p:spPr>
        <p:txBody>
          <a:bodyPr lIns="144000"/>
          <a:lstStyle>
            <a:lvl1pPr marL="0" indent="0">
              <a:buFontTx/>
              <a:buNone/>
              <a:defRPr/>
            </a:lvl1pPr>
          </a:lstStyle>
          <a:p>
            <a:r>
              <a:rPr lang="sv-SE"/>
              <a:t>Klicka på ikonen för att lägga till bild</a:t>
            </a:r>
          </a:p>
        </p:txBody>
      </p:sp>
    </p:spTree>
    <p:extLst>
      <p:ext uri="{BB962C8B-B14F-4D97-AF65-F5344CB8AC3E}">
        <p14:creationId xmlns:p14="http://schemas.microsoft.com/office/powerpoint/2010/main" val="1918313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bild">
    <p:spTree>
      <p:nvGrpSpPr>
        <p:cNvPr id="1" name=""/>
        <p:cNvGrpSpPr/>
        <p:nvPr/>
      </p:nvGrpSpPr>
      <p:grpSpPr>
        <a:xfrm>
          <a:off x="0" y="0"/>
          <a:ext cx="0" cy="0"/>
          <a:chOff x="0" y="0"/>
          <a:chExt cx="0" cy="0"/>
        </a:xfrm>
      </p:grpSpPr>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144000">
            <a:noAutofit/>
          </a:bodyPr>
          <a:lstStyle>
            <a:lvl1pPr marL="0" indent="0" algn="r">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5" name="Rektangel 4">
            <a:extLst>
              <a:ext uri="{FF2B5EF4-FFF2-40B4-BE49-F238E27FC236}">
                <a16:creationId xmlns:a16="http://schemas.microsoft.com/office/drawing/2014/main" id="{D78EC773-34E8-0A64-E6D1-94AECF0380DA}"/>
              </a:ext>
              <a:ext uri="{C183D7F6-B498-43B3-948B-1728B52AA6E4}">
                <adec:decorative xmlns:adec="http://schemas.microsoft.com/office/drawing/2017/decorative" val="1"/>
              </a:ext>
            </a:extLst>
          </p:cNvPr>
          <p:cNvSpPr/>
          <p:nvPr userDrawn="1"/>
        </p:nvSpPr>
        <p:spPr>
          <a:xfrm>
            <a:off x="389466" y="385758"/>
            <a:ext cx="6409015" cy="6091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101600" y="2673041"/>
            <a:ext cx="5279351" cy="1315278"/>
          </a:xfrm>
        </p:spPr>
        <p:txBody>
          <a:bodyPr anchor="ctr" anchorCtr="0"/>
          <a:lstStyle>
            <a:lvl1pPr>
              <a:lnSpc>
                <a:spcPts val="4040"/>
              </a:lnSpc>
              <a:defRPr sz="3200" b="0">
                <a:solidFill>
                  <a:schemeClr val="bg1"/>
                </a:solidFill>
              </a:defRPr>
            </a:lvl1pPr>
          </a:lstStyle>
          <a:p>
            <a:r>
              <a:rPr lang="sv-SE"/>
              <a:t>Rubrik</a:t>
            </a:r>
          </a:p>
        </p:txBody>
      </p:sp>
    </p:spTree>
    <p:extLst>
      <p:ext uri="{BB962C8B-B14F-4D97-AF65-F5344CB8AC3E}">
        <p14:creationId xmlns:p14="http://schemas.microsoft.com/office/powerpoint/2010/main" val="392596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innehåll och ljusbrun bakgrund">
    <p:spTree>
      <p:nvGrpSpPr>
        <p:cNvPr id="1" name=""/>
        <p:cNvGrpSpPr/>
        <p:nvPr/>
      </p:nvGrpSpPr>
      <p:grpSpPr>
        <a:xfrm>
          <a:off x="0" y="0"/>
          <a:ext cx="0" cy="0"/>
          <a:chOff x="0" y="0"/>
          <a:chExt cx="0" cy="0"/>
        </a:xfrm>
      </p:grpSpPr>
      <p:sp>
        <p:nvSpPr>
          <p:cNvPr id="3" name="Rektangel: ett hörn rundat 8">
            <a:extLst>
              <a:ext uri="{FF2B5EF4-FFF2-40B4-BE49-F238E27FC236}">
                <a16:creationId xmlns:a16="http://schemas.microsoft.com/office/drawing/2014/main" id="{1D7FA1D1-7821-C5E0-BA16-FD05A2AFBEB4}"/>
              </a:ext>
              <a:ext uri="{C183D7F6-B498-43B3-948B-1728B52AA6E4}">
                <adec:decorative xmlns:adec="http://schemas.microsoft.com/office/drawing/2017/decorative" val="1"/>
              </a:ext>
            </a:extLst>
          </p:cNvPr>
          <p:cNvSpPr/>
          <p:nvPr userDrawn="1"/>
        </p:nvSpPr>
        <p:spPr bwMode="black">
          <a:xfrm flipV="1">
            <a:off x="389262" y="380999"/>
            <a:ext cx="11412000" cy="6091200"/>
          </a:xfrm>
          <a:prstGeom prst="round1Rect">
            <a:avLst/>
          </a:prstGeom>
          <a:solidFill>
            <a:srgbClr val="E7E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C3055DF0-CE61-81D0-5CCD-066F7176304B}"/>
              </a:ext>
            </a:extLst>
          </p:cNvPr>
          <p:cNvSpPr>
            <a:spLocks noGrp="1"/>
          </p:cNvSpPr>
          <p:nvPr>
            <p:ph type="title" hasCustomPrompt="1"/>
          </p:nvPr>
        </p:nvSpPr>
        <p:spPr>
          <a:xfrm>
            <a:off x="1101600" y="425716"/>
            <a:ext cx="10046304" cy="1047750"/>
          </a:xfrm>
        </p:spPr>
        <p:txBody>
          <a:bodyPr anchor="b" anchorCtr="0"/>
          <a:lstStyle>
            <a:lvl1pPr>
              <a:defRPr sz="2800"/>
            </a:lvl1pPr>
          </a:lstStyle>
          <a:p>
            <a:r>
              <a:rPr lang="sv-SE"/>
              <a:t>Klicka för att lägga till rubrik</a:t>
            </a:r>
          </a:p>
        </p:txBody>
      </p:sp>
      <p:sp>
        <p:nvSpPr>
          <p:cNvPr id="10" name="Platshållare för innehåll 13">
            <a:extLst>
              <a:ext uri="{FF2B5EF4-FFF2-40B4-BE49-F238E27FC236}">
                <a16:creationId xmlns:a16="http://schemas.microsoft.com/office/drawing/2014/main" id="{B6F3B8BA-A300-25F9-0F6B-38F8703994F0}"/>
              </a:ext>
            </a:extLst>
          </p:cNvPr>
          <p:cNvSpPr>
            <a:spLocks noGrp="1"/>
          </p:cNvSpPr>
          <p:nvPr>
            <p:ph sz="quarter" idx="13"/>
          </p:nvPr>
        </p:nvSpPr>
        <p:spPr>
          <a:xfrm>
            <a:off x="1092200" y="2113722"/>
            <a:ext cx="10046304" cy="3311526"/>
          </a:xfrm>
        </p:spPr>
        <p:txBody>
          <a:bodyPr/>
          <a:lstStyle>
            <a:lvl1pPr marL="0" indent="0">
              <a:buFontTx/>
              <a:buNone/>
              <a:defRPr/>
            </a:lvl1pPr>
          </a:lstStyle>
          <a:p>
            <a:pPr lvl="0"/>
            <a:r>
              <a:rPr lang="sv-SE"/>
              <a:t>Klicka här för att ändra format på bakgrundstexten</a:t>
            </a:r>
          </a:p>
        </p:txBody>
      </p:sp>
    </p:spTree>
    <p:extLst>
      <p:ext uri="{BB962C8B-B14F-4D97-AF65-F5344CB8AC3E}">
        <p14:creationId xmlns:p14="http://schemas.microsoft.com/office/powerpoint/2010/main" val="3548231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4" name="Rektangel med rundat hörn 3">
            <a:extLst>
              <a:ext uri="{FF2B5EF4-FFF2-40B4-BE49-F238E27FC236}">
                <a16:creationId xmlns:a16="http://schemas.microsoft.com/office/drawing/2014/main" id="{6ED81513-EABD-378B-FE60-02257EDA79D9}"/>
              </a:ext>
              <a:ext uri="{C183D7F6-B498-43B3-948B-1728B52AA6E4}">
                <adec:decorative xmlns:adec="http://schemas.microsoft.com/office/drawing/2017/decorative" val="1"/>
              </a:ext>
            </a:extLst>
          </p:cNvPr>
          <p:cNvSpPr/>
          <p:nvPr userDrawn="1"/>
        </p:nvSpPr>
        <p:spPr>
          <a:xfrm>
            <a:off x="6094800" y="1756064"/>
            <a:ext cx="5706481" cy="4699390"/>
          </a:xfrm>
          <a:prstGeom prst="round1Rect">
            <a:avLst>
              <a:gd name="adj" fmla="val 22001"/>
            </a:avLst>
          </a:prstGeom>
          <a:solidFill>
            <a:srgbClr val="FFEC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Rektangel med rundat hörn 4">
            <a:extLst>
              <a:ext uri="{FF2B5EF4-FFF2-40B4-BE49-F238E27FC236}">
                <a16:creationId xmlns:a16="http://schemas.microsoft.com/office/drawing/2014/main" id="{589D020D-5BD6-C7A0-7132-74DD39DBEDE4}"/>
              </a:ext>
              <a:ext uri="{C183D7F6-B498-43B3-948B-1728B52AA6E4}">
                <adec:decorative xmlns:adec="http://schemas.microsoft.com/office/drawing/2017/decorative" val="1"/>
              </a:ext>
            </a:extLst>
          </p:cNvPr>
          <p:cNvSpPr/>
          <p:nvPr userDrawn="1"/>
        </p:nvSpPr>
        <p:spPr>
          <a:xfrm flipV="1">
            <a:off x="389519" y="1756064"/>
            <a:ext cx="5706481" cy="4699390"/>
          </a:xfrm>
          <a:prstGeom prst="round1Rect">
            <a:avLst>
              <a:gd name="adj" fmla="val 22001"/>
            </a:avLst>
          </a:prstGeom>
          <a:solidFill>
            <a:srgbClr val="E7E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C55E3AAB-12A9-A04E-8260-E75A7CCE4DFB}"/>
              </a:ext>
            </a:extLst>
          </p:cNvPr>
          <p:cNvSpPr>
            <a:spLocks noGrp="1"/>
          </p:cNvSpPr>
          <p:nvPr>
            <p:ph type="title" hasCustomPrompt="1"/>
          </p:nvPr>
        </p:nvSpPr>
        <p:spPr>
          <a:xfrm>
            <a:off x="1101600" y="425716"/>
            <a:ext cx="10046304" cy="1047750"/>
          </a:xfrm>
        </p:spPr>
        <p:txBody>
          <a:bodyPr anchor="b" anchorCtr="0"/>
          <a:lstStyle>
            <a:lvl1pPr>
              <a:defRPr sz="2800"/>
            </a:lvl1pPr>
          </a:lstStyle>
          <a:p>
            <a:r>
              <a:rPr lang="sv-SE"/>
              <a:t>Klicka för att lägga till rubrik</a:t>
            </a:r>
          </a:p>
        </p:txBody>
      </p:sp>
      <p:sp>
        <p:nvSpPr>
          <p:cNvPr id="3" name="Platshållare för innehåll 13">
            <a:extLst>
              <a:ext uri="{FF2B5EF4-FFF2-40B4-BE49-F238E27FC236}">
                <a16:creationId xmlns:a16="http://schemas.microsoft.com/office/drawing/2014/main" id="{FF94CADE-59AE-5CC3-6DB9-C0582F74ACC3}"/>
              </a:ext>
            </a:extLst>
          </p:cNvPr>
          <p:cNvSpPr>
            <a:spLocks noGrp="1"/>
          </p:cNvSpPr>
          <p:nvPr>
            <p:ph sz="quarter" idx="13"/>
          </p:nvPr>
        </p:nvSpPr>
        <p:spPr>
          <a:xfrm>
            <a:off x="1092200" y="2113722"/>
            <a:ext cx="4104833" cy="3311526"/>
          </a:xfrm>
        </p:spPr>
        <p:txBody>
          <a:bodyPr/>
          <a:lstStyle>
            <a:lvl1pPr marL="0" indent="0">
              <a:buFontTx/>
              <a:buNone/>
              <a:defRPr/>
            </a:lvl1pPr>
          </a:lstStyle>
          <a:p>
            <a:pPr lvl="0"/>
            <a:r>
              <a:rPr lang="sv-SE"/>
              <a:t>Klicka här för att ändra format på bakgrundstexten</a:t>
            </a:r>
          </a:p>
        </p:txBody>
      </p:sp>
      <p:sp>
        <p:nvSpPr>
          <p:cNvPr id="6" name="Platshållare för innehåll 13">
            <a:extLst>
              <a:ext uri="{FF2B5EF4-FFF2-40B4-BE49-F238E27FC236}">
                <a16:creationId xmlns:a16="http://schemas.microsoft.com/office/drawing/2014/main" id="{30F52C87-8B25-EA20-8627-1C4901D17316}"/>
              </a:ext>
            </a:extLst>
          </p:cNvPr>
          <p:cNvSpPr>
            <a:spLocks noGrp="1"/>
          </p:cNvSpPr>
          <p:nvPr>
            <p:ph sz="quarter" idx="14"/>
          </p:nvPr>
        </p:nvSpPr>
        <p:spPr>
          <a:xfrm>
            <a:off x="6775369" y="2113722"/>
            <a:ext cx="4104833" cy="3311526"/>
          </a:xfrm>
        </p:spPr>
        <p:txBody>
          <a:bodyPr/>
          <a:lstStyle>
            <a:lvl1pPr marL="0" indent="0">
              <a:buFontTx/>
              <a:buNone/>
              <a:defRPr/>
            </a:lvl1pPr>
          </a:lstStyle>
          <a:p>
            <a:pPr lvl="0"/>
            <a:r>
              <a:rPr lang="sv-SE"/>
              <a:t>Klicka här för att ändra format på bakgrundstexten</a:t>
            </a:r>
          </a:p>
        </p:txBody>
      </p:sp>
    </p:spTree>
    <p:extLst>
      <p:ext uri="{BB962C8B-B14F-4D97-AF65-F5344CB8AC3E}">
        <p14:creationId xmlns:p14="http://schemas.microsoft.com/office/powerpoint/2010/main" val="2986003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 Rubrik, innehåll och bild">
    <p:spTree>
      <p:nvGrpSpPr>
        <p:cNvPr id="1" name=""/>
        <p:cNvGrpSpPr/>
        <p:nvPr/>
      </p:nvGrpSpPr>
      <p:grpSpPr>
        <a:xfrm>
          <a:off x="0" y="0"/>
          <a:ext cx="0" cy="0"/>
          <a:chOff x="0" y="0"/>
          <a:chExt cx="0" cy="0"/>
        </a:xfrm>
      </p:grpSpPr>
      <p:sp>
        <p:nvSpPr>
          <p:cNvPr id="10" name="Platshållare för bild 9">
            <a:extLst>
              <a:ext uri="{FF2B5EF4-FFF2-40B4-BE49-F238E27FC236}">
                <a16:creationId xmlns:a16="http://schemas.microsoft.com/office/drawing/2014/main" id="{12B40095-0DBA-A208-8B4E-7317A247E890}"/>
              </a:ext>
            </a:extLst>
          </p:cNvPr>
          <p:cNvSpPr>
            <a:spLocks noGrp="1"/>
          </p:cNvSpPr>
          <p:nvPr>
            <p:ph type="pic" sz="quarter" idx="15" hasCustomPrompt="1"/>
          </p:nvPr>
        </p:nvSpPr>
        <p:spPr>
          <a:xfrm>
            <a:off x="6797517" y="1755775"/>
            <a:ext cx="5003957" cy="4699000"/>
          </a:xfrm>
          <a:prstGeom prst="round1Rect">
            <a:avLst>
              <a:gd name="adj" fmla="val 22485"/>
            </a:avLst>
          </a:prstGeom>
          <a:solidFill>
            <a:schemeClr val="bg1">
              <a:lumMod val="95000"/>
            </a:schemeClr>
          </a:solidFill>
        </p:spPr>
        <p:txBody>
          <a:bodyPr lIns="468000" tIns="468000"/>
          <a:lstStyle>
            <a:lvl1pPr marL="0" indent="0">
              <a:buFontTx/>
              <a:buNone/>
              <a:defRPr/>
            </a:lvl1pPr>
          </a:lstStyle>
          <a:p>
            <a:r>
              <a:rPr lang="sv-SE"/>
              <a:t>Klicka på ikonen för att lägga till bild</a:t>
            </a:r>
          </a:p>
        </p:txBody>
      </p:sp>
      <p:sp>
        <p:nvSpPr>
          <p:cNvPr id="5" name="Rektangel med rundat hörn 4">
            <a:extLst>
              <a:ext uri="{FF2B5EF4-FFF2-40B4-BE49-F238E27FC236}">
                <a16:creationId xmlns:a16="http://schemas.microsoft.com/office/drawing/2014/main" id="{589D020D-5BD6-C7A0-7132-74DD39DBEDE4}"/>
              </a:ext>
              <a:ext uri="{C183D7F6-B498-43B3-948B-1728B52AA6E4}">
                <adec:decorative xmlns:adec="http://schemas.microsoft.com/office/drawing/2017/decorative" val="1"/>
              </a:ext>
            </a:extLst>
          </p:cNvPr>
          <p:cNvSpPr/>
          <p:nvPr userDrawn="1"/>
        </p:nvSpPr>
        <p:spPr>
          <a:xfrm flipV="1">
            <a:off x="389518" y="1756064"/>
            <a:ext cx="6408000" cy="4699390"/>
          </a:xfrm>
          <a:prstGeom prst="round1Rect">
            <a:avLst>
              <a:gd name="adj" fmla="val 22001"/>
            </a:avLst>
          </a:prstGeom>
          <a:solidFill>
            <a:srgbClr val="E7E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C55E3AAB-12A9-A04E-8260-E75A7CCE4DFB}"/>
              </a:ext>
            </a:extLst>
          </p:cNvPr>
          <p:cNvSpPr>
            <a:spLocks noGrp="1"/>
          </p:cNvSpPr>
          <p:nvPr>
            <p:ph type="title" hasCustomPrompt="1"/>
          </p:nvPr>
        </p:nvSpPr>
        <p:spPr>
          <a:xfrm>
            <a:off x="1101600" y="425716"/>
            <a:ext cx="10046304" cy="1047750"/>
          </a:xfrm>
        </p:spPr>
        <p:txBody>
          <a:bodyPr anchor="b" anchorCtr="0"/>
          <a:lstStyle>
            <a:lvl1pPr>
              <a:defRPr sz="2800"/>
            </a:lvl1pPr>
          </a:lstStyle>
          <a:p>
            <a:r>
              <a:rPr lang="sv-SE"/>
              <a:t>Klicka för att lägga till rubrik</a:t>
            </a:r>
          </a:p>
        </p:txBody>
      </p:sp>
      <p:sp>
        <p:nvSpPr>
          <p:cNvPr id="3" name="Platshållare för innehåll 13">
            <a:extLst>
              <a:ext uri="{FF2B5EF4-FFF2-40B4-BE49-F238E27FC236}">
                <a16:creationId xmlns:a16="http://schemas.microsoft.com/office/drawing/2014/main" id="{FF94CADE-59AE-5CC3-6DB9-C0582F74ACC3}"/>
              </a:ext>
            </a:extLst>
          </p:cNvPr>
          <p:cNvSpPr>
            <a:spLocks noGrp="1"/>
          </p:cNvSpPr>
          <p:nvPr>
            <p:ph sz="quarter" idx="13"/>
          </p:nvPr>
        </p:nvSpPr>
        <p:spPr>
          <a:xfrm>
            <a:off x="1092200" y="2268000"/>
            <a:ext cx="5003800" cy="3311526"/>
          </a:xfrm>
        </p:spPr>
        <p:txBody>
          <a:bodyPr/>
          <a:lstStyle>
            <a:lvl1pPr marL="0" indent="0">
              <a:spcBef>
                <a:spcPts val="1600"/>
              </a:spcBef>
              <a:buFontTx/>
              <a:buNone/>
              <a:defRPr sz="2000"/>
            </a:lvl1pPr>
          </a:lstStyle>
          <a:p>
            <a:pPr lvl="0"/>
            <a:r>
              <a:rPr lang="sv-SE"/>
              <a:t>Klicka här för att ändra format på bakgrundstexten</a:t>
            </a:r>
          </a:p>
        </p:txBody>
      </p:sp>
    </p:spTree>
    <p:extLst>
      <p:ext uri="{BB962C8B-B14F-4D97-AF65-F5344CB8AC3E}">
        <p14:creationId xmlns:p14="http://schemas.microsoft.com/office/powerpoint/2010/main" val="1884569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Rubrik, innehåll och bi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100667" y="425716"/>
            <a:ext cx="4995333" cy="1047750"/>
          </a:xfrm>
        </p:spPr>
        <p:txBody>
          <a:bodyPr/>
          <a:lstStyle>
            <a:lvl1pPr>
              <a:defRPr sz="2800"/>
            </a:lvl1pPr>
          </a:lstStyle>
          <a:p>
            <a:r>
              <a:rPr lang="sv-SE"/>
              <a:t>Rubrik</a:t>
            </a:r>
          </a:p>
        </p:txBody>
      </p:sp>
      <p:sp>
        <p:nvSpPr>
          <p:cNvPr id="9" name="Platshållare för innehåll 8">
            <a:extLst>
              <a:ext uri="{FF2B5EF4-FFF2-40B4-BE49-F238E27FC236}">
                <a16:creationId xmlns:a16="http://schemas.microsoft.com/office/drawing/2014/main" id="{D5FF0E6C-D325-C355-90B1-214F162C31D1}"/>
              </a:ext>
            </a:extLst>
          </p:cNvPr>
          <p:cNvSpPr>
            <a:spLocks noGrp="1"/>
          </p:cNvSpPr>
          <p:nvPr>
            <p:ph sz="quarter" idx="14"/>
          </p:nvPr>
        </p:nvSpPr>
        <p:spPr>
          <a:xfrm>
            <a:off x="1092200" y="2113722"/>
            <a:ext cx="5003800" cy="3756990"/>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wrap="square">
            <a:noAutofit/>
          </a:bodyPr>
          <a:lstStyle>
            <a:lvl1pPr marL="0" indent="0">
              <a:buNone/>
              <a:defRPr sz="2000"/>
            </a:lvl1pPr>
          </a:lstStyle>
          <a:p>
            <a:pPr lvl="0"/>
            <a:r>
              <a:rPr lang="sv-SE"/>
              <a:t>Klicka här för att ändra format på bakgrundstexten</a:t>
            </a:r>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2954"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Tree>
    <p:extLst>
      <p:ext uri="{BB962C8B-B14F-4D97-AF65-F5344CB8AC3E}">
        <p14:creationId xmlns:p14="http://schemas.microsoft.com/office/powerpoint/2010/main" val="3143030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ast hel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 uri="{C183D7F6-B498-43B3-948B-1728B52AA6E4}">
                <adec:decorative xmlns:adec="http://schemas.microsoft.com/office/drawing/2017/decorative" val="1"/>
              </a:ext>
            </a:extLst>
          </p:cNvPr>
          <p:cNvSpPr>
            <a:spLocks noGrp="1"/>
          </p:cNvSpPr>
          <p:nvPr>
            <p:ph type="pic" sz="quarter" idx="13"/>
          </p:nvPr>
        </p:nvSpPr>
        <p:spPr>
          <a:xfrm>
            <a:off x="389262" y="380999"/>
            <a:ext cx="11412000" cy="6091200"/>
          </a:xfrm>
          <a:custGeom>
            <a:avLst/>
            <a:gdLst>
              <a:gd name="connsiteX0" fmla="*/ 0 w 11413068"/>
              <a:gd name="connsiteY0" fmla="*/ 0 h 6099176"/>
              <a:gd name="connsiteX1" fmla="*/ 11413068 w 11413068"/>
              <a:gd name="connsiteY1" fmla="*/ 0 h 6099176"/>
              <a:gd name="connsiteX2" fmla="*/ 11413068 w 11413068"/>
              <a:gd name="connsiteY2" fmla="*/ 27780 h 6099176"/>
              <a:gd name="connsiteX3" fmla="*/ 11413068 w 11413068"/>
              <a:gd name="connsiteY3" fmla="*/ 5082626 h 6099176"/>
              <a:gd name="connsiteX4" fmla="*/ 11413068 w 11413068"/>
              <a:gd name="connsiteY4" fmla="*/ 5087256 h 6099176"/>
              <a:gd name="connsiteX5" fmla="*/ 10401148 w 11413068"/>
              <a:gd name="connsiteY5" fmla="*/ 6099176 h 6099176"/>
              <a:gd name="connsiteX6" fmla="*/ 10396518 w 11413068"/>
              <a:gd name="connsiteY6" fmla="*/ 6099176 h 6099176"/>
              <a:gd name="connsiteX7" fmla="*/ 0 w 11413068"/>
              <a:gd name="connsiteY7" fmla="*/ 6099176 h 6099176"/>
              <a:gd name="connsiteX8" fmla="*/ 0 w 11413068"/>
              <a:gd name="connsiteY8" fmla="*/ 27780 h 6099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3068" h="6099176">
                <a:moveTo>
                  <a:pt x="0" y="0"/>
                </a:moveTo>
                <a:lnTo>
                  <a:pt x="11413068" y="0"/>
                </a:lnTo>
                <a:lnTo>
                  <a:pt x="11413068" y="27780"/>
                </a:lnTo>
                <a:lnTo>
                  <a:pt x="11413068" y="5082626"/>
                </a:lnTo>
                <a:lnTo>
                  <a:pt x="11413068" y="5087256"/>
                </a:lnTo>
                <a:cubicBezTo>
                  <a:pt x="11413068" y="5646124"/>
                  <a:pt x="10960016" y="6099176"/>
                  <a:pt x="10401148" y="6099176"/>
                </a:cubicBezTo>
                <a:lnTo>
                  <a:pt x="10396518" y="6099176"/>
                </a:lnTo>
                <a:lnTo>
                  <a:pt x="0" y="6099176"/>
                </a:lnTo>
                <a:lnTo>
                  <a:pt x="0" y="27780"/>
                </a:lnTo>
                <a:close/>
              </a:path>
            </a:pathLst>
          </a:custGeom>
          <a:solidFill>
            <a:schemeClr val="bg1">
              <a:lumMod val="95000"/>
            </a:schemeClr>
          </a:solidFill>
        </p:spPr>
        <p:txBody>
          <a:bodyPr wrap="square">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Tree>
    <p:extLst>
      <p:ext uri="{BB962C8B-B14F-4D97-AF65-F5344CB8AC3E}">
        <p14:creationId xmlns:p14="http://schemas.microsoft.com/office/powerpoint/2010/main" val="3177759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0422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vart logo/Vit bakgrun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C57980-04DE-B396-E1BF-4CA97B5B6D50}"/>
              </a:ext>
            </a:extLst>
          </p:cNvPr>
          <p:cNvSpPr>
            <a:spLocks noGrp="1"/>
          </p:cNvSpPr>
          <p:nvPr>
            <p:ph type="title" hasCustomPrompt="1"/>
          </p:nvPr>
        </p:nvSpPr>
        <p:spPr>
          <a:xfrm>
            <a:off x="1100667" y="-1174484"/>
            <a:ext cx="8642350" cy="1047750"/>
          </a:xfrm>
        </p:spPr>
        <p:txBody>
          <a:bodyPr/>
          <a:lstStyle>
            <a:lvl1pPr>
              <a:defRPr/>
            </a:lvl1pPr>
          </a:lstStyle>
          <a:p>
            <a:r>
              <a:rPr lang="sv-SE" noProof="0"/>
              <a:t>Ange rubrik för tillgänglighet</a:t>
            </a:r>
          </a:p>
        </p:txBody>
      </p:sp>
      <p:pic>
        <p:nvPicPr>
          <p:cNvPr id="5" name="Logo">
            <a:extLst>
              <a:ext uri="{FF2B5EF4-FFF2-40B4-BE49-F238E27FC236}">
                <a16:creationId xmlns:a16="http://schemas.microsoft.com/office/drawing/2014/main" id="{96FCFA6A-6D54-841A-248F-17B9E6020488}"/>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525520" y="2813866"/>
            <a:ext cx="5170857" cy="921539"/>
          </a:xfrm>
          <a:prstGeom prst="rect">
            <a:avLst/>
          </a:prstGeom>
        </p:spPr>
      </p:pic>
    </p:spTree>
    <p:extLst>
      <p:ext uri="{BB962C8B-B14F-4D97-AF65-F5344CB8AC3E}">
        <p14:creationId xmlns:p14="http://schemas.microsoft.com/office/powerpoint/2010/main" val="492405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it logo/grå bakgrund">
    <p:spTree>
      <p:nvGrpSpPr>
        <p:cNvPr id="1" name=""/>
        <p:cNvGrpSpPr/>
        <p:nvPr/>
      </p:nvGrpSpPr>
      <p:grpSpPr>
        <a:xfrm>
          <a:off x="0" y="0"/>
          <a:ext cx="0" cy="0"/>
          <a:chOff x="0" y="0"/>
          <a:chExt cx="0" cy="0"/>
        </a:xfrm>
      </p:grpSpPr>
      <p:sp>
        <p:nvSpPr>
          <p:cNvPr id="8" name="Rektangel: ett hörn rundat 8">
            <a:extLst>
              <a:ext uri="{FF2B5EF4-FFF2-40B4-BE49-F238E27FC236}">
                <a16:creationId xmlns:a16="http://schemas.microsoft.com/office/drawing/2014/main" id="{F7A2F3AF-A7F1-9416-5F97-03314F7E417D}"/>
              </a:ext>
              <a:ext uri="{C183D7F6-B498-43B3-948B-1728B52AA6E4}">
                <adec:decorative xmlns:adec="http://schemas.microsoft.com/office/drawing/2017/decorative" val="1"/>
              </a:ext>
            </a:extLst>
          </p:cNvPr>
          <p:cNvSpPr/>
          <p:nvPr userDrawn="1"/>
        </p:nvSpPr>
        <p:spPr bwMode="black">
          <a:xfrm flipV="1">
            <a:off x="389262" y="380999"/>
            <a:ext cx="11412000" cy="6091200"/>
          </a:xfrm>
          <a:prstGeom prst="round1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Logo" descr="Logo: Västra Götalandsregionen">
            <a:extLst>
              <a:ext uri="{FF2B5EF4-FFF2-40B4-BE49-F238E27FC236}">
                <a16:creationId xmlns:a16="http://schemas.microsoft.com/office/drawing/2014/main" id="{D224B65F-0DFD-DF83-651F-898AF57D280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25520" y="2813866"/>
            <a:ext cx="5170858" cy="921539"/>
          </a:xfrm>
          <a:prstGeom prst="rect">
            <a:avLst/>
          </a:prstGeom>
        </p:spPr>
      </p:pic>
      <p:sp>
        <p:nvSpPr>
          <p:cNvPr id="3" name="Title 2">
            <a:extLst>
              <a:ext uri="{FF2B5EF4-FFF2-40B4-BE49-F238E27FC236}">
                <a16:creationId xmlns:a16="http://schemas.microsoft.com/office/drawing/2014/main" id="{65243E10-E3F1-7E93-DB4B-40905719BCB0}"/>
              </a:ext>
            </a:extLst>
          </p:cNvPr>
          <p:cNvSpPr>
            <a:spLocks noGrp="1"/>
          </p:cNvSpPr>
          <p:nvPr>
            <p:ph type="title" hasCustomPrompt="1"/>
          </p:nvPr>
        </p:nvSpPr>
        <p:spPr>
          <a:xfrm>
            <a:off x="1100667" y="-1174484"/>
            <a:ext cx="8642350" cy="1047750"/>
          </a:xfrm>
        </p:spPr>
        <p:txBody>
          <a:bodyPr/>
          <a:lstStyle/>
          <a:p>
            <a:r>
              <a:rPr lang="sv-SE" noProof="0"/>
              <a:t>Ange rubrik för tillgänglighet</a:t>
            </a:r>
            <a:endParaRPr lang="en-GB"/>
          </a:p>
        </p:txBody>
      </p:sp>
    </p:spTree>
    <p:extLst>
      <p:ext uri="{BB962C8B-B14F-4D97-AF65-F5344CB8AC3E}">
        <p14:creationId xmlns:p14="http://schemas.microsoft.com/office/powerpoint/2010/main" val="4252726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2683E2-9A31-4B47-ACFE-390B6E0AF714}"/>
              </a:ext>
            </a:extLst>
          </p:cNvPr>
          <p:cNvSpPr>
            <a:spLocks noGrp="1"/>
          </p:cNvSpPr>
          <p:nvPr>
            <p:ph type="title"/>
          </p:nvPr>
        </p:nvSpPr>
        <p:spPr>
          <a:xfrm>
            <a:off x="1100667" y="425716"/>
            <a:ext cx="8642350" cy="1047750"/>
          </a:xfrm>
          <a:prstGeom prst="rect">
            <a:avLst/>
          </a:prstGeom>
        </p:spPr>
        <p:txBody>
          <a:bodyPr vert="horz" lIns="0" tIns="0" rIns="0" bIns="0" rtlCol="0" anchor="b">
            <a:noAutofit/>
          </a:bodyPr>
          <a:lstStyle/>
          <a:p>
            <a:r>
              <a:rPr lang="sv-SE"/>
              <a:t>Klicka för att lägga till rubrik</a:t>
            </a:r>
          </a:p>
        </p:txBody>
      </p:sp>
      <p:sp>
        <p:nvSpPr>
          <p:cNvPr id="3" name="Platshållare för text 2">
            <a:extLst>
              <a:ext uri="{FF2B5EF4-FFF2-40B4-BE49-F238E27FC236}">
                <a16:creationId xmlns:a16="http://schemas.microsoft.com/office/drawing/2014/main" id="{81C0710F-3CB3-4F01-9977-A1A69928F1E2}"/>
              </a:ext>
            </a:extLst>
          </p:cNvPr>
          <p:cNvSpPr>
            <a:spLocks noGrp="1"/>
          </p:cNvSpPr>
          <p:nvPr>
            <p:ph type="body" idx="1"/>
          </p:nvPr>
        </p:nvSpPr>
        <p:spPr>
          <a:xfrm>
            <a:off x="1111250" y="2044700"/>
            <a:ext cx="8642350" cy="3311526"/>
          </a:xfrm>
          <a:prstGeom prst="rect">
            <a:avLst/>
          </a:prstGeom>
        </p:spPr>
        <p:txBody>
          <a:bodyPr vert="horz" lIns="0" tIns="0" rIns="0" bIns="0" rtlCol="0">
            <a:noAutofit/>
          </a:bodyPr>
          <a:lstStyle/>
          <a:p>
            <a:pPr lvl="0"/>
            <a:r>
              <a:rPr lang="sv-SE"/>
              <a:t>Skriv text här</a:t>
            </a:r>
          </a:p>
          <a:p>
            <a:pPr lvl="1"/>
            <a:r>
              <a:rPr lang="sv-SE"/>
              <a:t>Skriv text här</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49138282"/>
      </p:ext>
    </p:extLst>
  </p:cSld>
  <p:clrMap bg1="lt1" tx1="dk1" bg2="lt2" tx2="dk2" accent1="accent1" accent2="accent2" accent3="accent3" accent4="accent4" accent5="accent5" accent6="accent6" hlink="hlink" folHlink="folHlink"/>
  <p:sldLayoutIdLst>
    <p:sldLayoutId id="2147483651" r:id="rId1"/>
    <p:sldLayoutId id="2147483665" r:id="rId2"/>
    <p:sldLayoutId id="2147483668" r:id="rId3"/>
    <p:sldLayoutId id="2147483662" r:id="rId4"/>
    <p:sldLayoutId id="2147483661" r:id="rId5"/>
    <p:sldLayoutId id="2147483666" r:id="rId6"/>
    <p:sldLayoutId id="2147483667" r:id="rId7"/>
    <p:sldLayoutId id="2147483652" r:id="rId8"/>
    <p:sldLayoutId id="2147483664" r:id="rId9"/>
    <p:sldLayoutId id="2147483655" r:id="rId10"/>
    <p:sldLayoutId id="2147483659" r:id="rId11"/>
    <p:sldLayoutId id="2147483660" r:id="rId12"/>
  </p:sldLayoutIdLst>
  <p:hf sldNum="0" hdr="0" ftr="0"/>
  <p:txStyles>
    <p:titleStyle>
      <a:lvl1pPr algn="l" defTabSz="914400" rtl="0" eaLnBrk="1" latinLnBrk="0" hangingPunct="1">
        <a:lnSpc>
          <a:spcPct val="110000"/>
        </a:lnSpc>
        <a:spcBef>
          <a:spcPct val="0"/>
        </a:spcBef>
        <a:buNone/>
        <a:defRPr sz="3300" kern="1200">
          <a:solidFill>
            <a:schemeClr val="tx1"/>
          </a:solidFill>
          <a:latin typeface="+mj-lt"/>
          <a:ea typeface="+mj-ea"/>
          <a:cs typeface="+mj-cs"/>
        </a:defRPr>
      </a:lvl1pPr>
    </p:titleStyle>
    <p:body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userDrawn="1">
          <p15:clr>
            <a:srgbClr val="F26B43"/>
          </p15:clr>
        </p15:guide>
        <p15:guide id="3" pos="234" userDrawn="1">
          <p15:clr>
            <a:srgbClr val="F26B43"/>
          </p15:clr>
        </p15:guide>
        <p15:guide id="8" orient="horz" pos="164" userDrawn="1">
          <p15:clr>
            <a:srgbClr val="F26B43"/>
          </p15:clr>
        </p15:guide>
        <p15:guide id="13" orient="horz" pos="3793" userDrawn="1">
          <p15:clr>
            <a:srgbClr val="F26B43"/>
          </p15:clr>
        </p15:guide>
        <p15:guide id="14" pos="743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www.vgregion.se/webbhandboken/digital-tillganglighet/dokument/" TargetMode="External"/><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hyperlink" Target="https://larportalen.vgregion.se/enrol/index.php?id=991"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player.vgregion.se/s/jnvaBiSU2HMA6tW6C97cwV/74FKdommi98dZtRFyESVdN" TargetMode="External"/><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32.svg"/></Relationships>
</file>

<file path=ppt/slides/_rels/slide23.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slides/_rels/slide25.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slides/_rels/slide2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F3C4ACD-ABC0-042B-8CCA-603DF8E7C93F}"/>
              </a:ext>
            </a:extLst>
          </p:cNvPr>
          <p:cNvSpPr>
            <a:spLocks noGrp="1"/>
          </p:cNvSpPr>
          <p:nvPr>
            <p:ph type="title" idx="4294967295"/>
          </p:nvPr>
        </p:nvSpPr>
        <p:spPr>
          <a:xfrm>
            <a:off x="1101600" y="425450"/>
            <a:ext cx="8642350" cy="1047750"/>
          </a:xfrm>
        </p:spPr>
        <p:txBody>
          <a:bodyPr/>
          <a:lstStyle/>
          <a:p>
            <a:r>
              <a:rPr lang="en-US" sz="2800" dirty="0" err="1"/>
              <a:t>Instruktionssida</a:t>
            </a:r>
            <a:endParaRPr lang="en-US" sz="2800" dirty="0"/>
          </a:p>
        </p:txBody>
      </p:sp>
      <p:sp>
        <p:nvSpPr>
          <p:cNvPr id="19" name="Content Placeholder 4">
            <a:extLst>
              <a:ext uri="{FF2B5EF4-FFF2-40B4-BE49-F238E27FC236}">
                <a16:creationId xmlns:a16="http://schemas.microsoft.com/office/drawing/2014/main" id="{A9E7E37C-17D2-FBCE-D648-CCCC77DE23EE}"/>
              </a:ext>
            </a:extLst>
          </p:cNvPr>
          <p:cNvSpPr>
            <a:spLocks noGrp="1"/>
          </p:cNvSpPr>
          <p:nvPr>
            <p:ph sz="quarter" idx="4294967295"/>
          </p:nvPr>
        </p:nvSpPr>
        <p:spPr>
          <a:xfrm>
            <a:off x="1101600" y="2112963"/>
            <a:ext cx="5003800" cy="3311525"/>
          </a:xfrm>
        </p:spPr>
        <p:txBody>
          <a:bodyPr/>
          <a:lstStyle/>
          <a:p>
            <a:pPr marL="0" indent="0">
              <a:buNone/>
            </a:pPr>
            <a:r>
              <a:rPr lang="en-US" sz="1000" dirty="0"/>
              <a:t>VGR:s </a:t>
            </a:r>
            <a:r>
              <a:rPr lang="en-US" sz="1000" dirty="0" err="1"/>
              <a:t>grundmallar</a:t>
            </a:r>
            <a:r>
              <a:rPr lang="en-US" sz="1000" dirty="0"/>
              <a:t> </a:t>
            </a:r>
            <a:r>
              <a:rPr lang="en-US" sz="1000" dirty="0" err="1"/>
              <a:t>hjälper</a:t>
            </a:r>
            <a:r>
              <a:rPr lang="en-US" sz="1000" dirty="0"/>
              <a:t> dig </a:t>
            </a:r>
            <a:r>
              <a:rPr lang="en-US" sz="1000" dirty="0" err="1"/>
              <a:t>att</a:t>
            </a:r>
            <a:r>
              <a:rPr lang="en-US" sz="1000" dirty="0"/>
              <a:t> </a:t>
            </a:r>
            <a:r>
              <a:rPr lang="en-US" sz="1000" dirty="0" err="1"/>
              <a:t>göra</a:t>
            </a:r>
            <a:r>
              <a:rPr lang="en-US" sz="1000" dirty="0"/>
              <a:t> </a:t>
            </a:r>
            <a:r>
              <a:rPr lang="en-US" sz="1000" dirty="0" err="1"/>
              <a:t>rätt</a:t>
            </a:r>
            <a:r>
              <a:rPr lang="en-US" sz="1000" dirty="0"/>
              <a:t>. De </a:t>
            </a:r>
            <a:r>
              <a:rPr lang="en-US" sz="1000" dirty="0" err="1"/>
              <a:t>är</a:t>
            </a:r>
            <a:r>
              <a:rPr lang="en-US" sz="1000" dirty="0"/>
              <a:t> </a:t>
            </a:r>
            <a:r>
              <a:rPr lang="en-US" sz="1000" dirty="0" err="1"/>
              <a:t>säkrade</a:t>
            </a:r>
            <a:r>
              <a:rPr lang="en-US" sz="1000" dirty="0"/>
              <a:t> </a:t>
            </a:r>
            <a:r>
              <a:rPr lang="en-US" sz="1000" dirty="0" err="1"/>
              <a:t>ur</a:t>
            </a:r>
            <a:r>
              <a:rPr lang="en-US" sz="1000" dirty="0"/>
              <a:t> </a:t>
            </a:r>
            <a:r>
              <a:rPr lang="en-US" sz="1000" dirty="0" err="1"/>
              <a:t>tillgänglighetsperspektiv</a:t>
            </a:r>
            <a:r>
              <a:rPr lang="en-US" sz="1000" dirty="0"/>
              <a:t> </a:t>
            </a:r>
            <a:r>
              <a:rPr lang="en-US" sz="1000" dirty="0" err="1"/>
              <a:t>och</a:t>
            </a:r>
            <a:r>
              <a:rPr lang="en-US" sz="1000" dirty="0"/>
              <a:t> </a:t>
            </a:r>
            <a:r>
              <a:rPr lang="en-US" sz="1000" dirty="0" err="1"/>
              <a:t>följer</a:t>
            </a:r>
            <a:r>
              <a:rPr lang="en-US" sz="1000" dirty="0"/>
              <a:t> </a:t>
            </a:r>
            <a:r>
              <a:rPr lang="en-US" sz="1000" dirty="0" err="1"/>
              <a:t>vår</a:t>
            </a:r>
            <a:r>
              <a:rPr lang="en-US" sz="1000" dirty="0"/>
              <a:t> </a:t>
            </a:r>
            <a:r>
              <a:rPr lang="en-US" sz="1000" dirty="0" err="1"/>
              <a:t>visuella</a:t>
            </a:r>
            <a:r>
              <a:rPr lang="en-US" sz="1000" dirty="0"/>
              <a:t> </a:t>
            </a:r>
            <a:r>
              <a:rPr lang="en-US" sz="1000" dirty="0" err="1"/>
              <a:t>identitet</a:t>
            </a:r>
            <a:r>
              <a:rPr lang="en-US" sz="1000" dirty="0"/>
              <a:t>, men det </a:t>
            </a:r>
            <a:r>
              <a:rPr lang="en-US" sz="1000" dirty="0" err="1"/>
              <a:t>är</a:t>
            </a:r>
            <a:r>
              <a:rPr lang="en-US" sz="1000" dirty="0"/>
              <a:t> </a:t>
            </a:r>
            <a:r>
              <a:rPr lang="en-US" sz="1000" dirty="0" err="1"/>
              <a:t>alltid</a:t>
            </a:r>
            <a:r>
              <a:rPr lang="en-US" sz="1000" dirty="0"/>
              <a:t> du </a:t>
            </a:r>
            <a:r>
              <a:rPr lang="en-US" sz="1000" dirty="0" err="1"/>
              <a:t>som</a:t>
            </a:r>
            <a:r>
              <a:rPr lang="en-US" sz="1000" dirty="0"/>
              <a:t> </a:t>
            </a:r>
            <a:r>
              <a:rPr lang="en-US" sz="1000" dirty="0" err="1"/>
              <a:t>skapar</a:t>
            </a:r>
            <a:r>
              <a:rPr lang="en-US" sz="1000" dirty="0"/>
              <a:t> </a:t>
            </a:r>
            <a:r>
              <a:rPr lang="en-US" sz="1000" dirty="0" err="1"/>
              <a:t>en</a:t>
            </a:r>
            <a:r>
              <a:rPr lang="en-US" sz="1000" dirty="0"/>
              <a:t> presentation </a:t>
            </a:r>
            <a:r>
              <a:rPr lang="en-US" sz="1000" dirty="0" err="1"/>
              <a:t>som</a:t>
            </a:r>
            <a:r>
              <a:rPr lang="en-US" sz="1000" dirty="0"/>
              <a:t> </a:t>
            </a:r>
            <a:r>
              <a:rPr lang="en-US" sz="1000" dirty="0" err="1"/>
              <a:t>ansvarar</a:t>
            </a:r>
            <a:r>
              <a:rPr lang="en-US" sz="1000" dirty="0"/>
              <a:t> för </a:t>
            </a:r>
            <a:r>
              <a:rPr lang="en-US" sz="1000" dirty="0" err="1"/>
              <a:t>både</a:t>
            </a:r>
            <a:r>
              <a:rPr lang="en-US" sz="1000" dirty="0"/>
              <a:t> form </a:t>
            </a:r>
            <a:r>
              <a:rPr lang="en-US" sz="1000" dirty="0" err="1"/>
              <a:t>och</a:t>
            </a:r>
            <a:r>
              <a:rPr lang="en-US" sz="1000" dirty="0"/>
              <a:t> </a:t>
            </a:r>
            <a:r>
              <a:rPr lang="en-US" sz="1000" dirty="0" err="1"/>
              <a:t>innehåll</a:t>
            </a:r>
            <a:r>
              <a:rPr lang="en-US" sz="1000" dirty="0"/>
              <a:t>. </a:t>
            </a:r>
          </a:p>
          <a:p>
            <a:pPr marL="0" indent="0">
              <a:buNone/>
            </a:pPr>
            <a:r>
              <a:rPr lang="en-US" sz="1000" dirty="0"/>
              <a:t>I </a:t>
            </a:r>
            <a:r>
              <a:rPr lang="en-US" sz="1000" dirty="0" err="1"/>
              <a:t>webbhandboken</a:t>
            </a:r>
            <a:r>
              <a:rPr lang="en-US" sz="1000" dirty="0"/>
              <a:t> </a:t>
            </a:r>
            <a:r>
              <a:rPr lang="en-US" sz="1000" dirty="0" err="1"/>
              <a:t>finns</a:t>
            </a:r>
            <a:r>
              <a:rPr lang="en-US" sz="1000" dirty="0"/>
              <a:t> </a:t>
            </a:r>
            <a:r>
              <a:rPr lang="en-US" sz="1000" dirty="0" err="1"/>
              <a:t>mer</a:t>
            </a:r>
            <a:r>
              <a:rPr lang="en-US" sz="1000" dirty="0"/>
              <a:t> information om </a:t>
            </a:r>
            <a:r>
              <a:rPr lang="en-US" sz="1000" dirty="0" err="1"/>
              <a:t>tillgänglighet</a:t>
            </a:r>
            <a:r>
              <a:rPr lang="en-US" sz="1000" dirty="0"/>
              <a:t>: </a:t>
            </a:r>
            <a:r>
              <a:rPr lang="en-US" sz="1000" dirty="0">
                <a:hlinkClick r:id="rId3"/>
              </a:rPr>
              <a:t>Dokument - Webbhandbok VGR (vgregion.se)</a:t>
            </a:r>
            <a:endParaRPr lang="en-US" sz="1000" dirty="0"/>
          </a:p>
          <a:p>
            <a:pPr marL="0" indent="0">
              <a:buNone/>
            </a:pPr>
            <a:r>
              <a:rPr lang="en-US" sz="1000" dirty="0"/>
              <a:t>I </a:t>
            </a:r>
            <a:r>
              <a:rPr lang="en-US" sz="1000" dirty="0" err="1"/>
              <a:t>lärportalen</a:t>
            </a:r>
            <a:r>
              <a:rPr lang="en-US" sz="1000" dirty="0"/>
              <a:t> </a:t>
            </a:r>
            <a:r>
              <a:rPr lang="en-US" sz="1000" dirty="0" err="1"/>
              <a:t>finns</a:t>
            </a:r>
            <a:r>
              <a:rPr lang="en-US" sz="1000" dirty="0"/>
              <a:t> </a:t>
            </a:r>
            <a:r>
              <a:rPr lang="en-US" sz="1000" dirty="0" err="1"/>
              <a:t>en</a:t>
            </a:r>
            <a:r>
              <a:rPr lang="en-US" sz="1000" dirty="0"/>
              <a:t> </a:t>
            </a:r>
            <a:r>
              <a:rPr lang="en-US" sz="1000" dirty="0" err="1"/>
              <a:t>utbildning</a:t>
            </a:r>
            <a:r>
              <a:rPr lang="en-US" sz="1000" dirty="0"/>
              <a:t> om </a:t>
            </a:r>
            <a:r>
              <a:rPr lang="en-US" sz="1000" dirty="0" err="1"/>
              <a:t>tillgänglighet</a:t>
            </a:r>
            <a:r>
              <a:rPr lang="en-US" sz="1000" dirty="0"/>
              <a:t> </a:t>
            </a:r>
            <a:r>
              <a:rPr lang="en-US" sz="1000" dirty="0" err="1"/>
              <a:t>i</a:t>
            </a:r>
            <a:r>
              <a:rPr lang="en-US" sz="1000" dirty="0"/>
              <a:t> </a:t>
            </a:r>
            <a:r>
              <a:rPr lang="en-US" sz="1000" dirty="0" err="1"/>
              <a:t>Powerpoint</a:t>
            </a:r>
            <a:r>
              <a:rPr lang="en-US" sz="1000" dirty="0"/>
              <a:t>: </a:t>
            </a:r>
            <a:r>
              <a:rPr lang="en-US" sz="1000" dirty="0">
                <a:hlinkClick r:id="rId4"/>
              </a:rPr>
              <a:t>Digital tillgänglighet (vgregion.se)</a:t>
            </a:r>
            <a:r>
              <a:rPr lang="en-US" sz="1000" dirty="0"/>
              <a:t> </a:t>
            </a:r>
          </a:p>
          <a:p>
            <a:pPr marL="0" indent="0">
              <a:buNone/>
            </a:pPr>
            <a:r>
              <a:rPr lang="en-US" sz="1000" dirty="0" err="1"/>
              <a:t>Ändra</a:t>
            </a:r>
            <a:r>
              <a:rPr lang="en-US" sz="1000" dirty="0"/>
              <a:t> </a:t>
            </a:r>
            <a:r>
              <a:rPr lang="en-US" sz="1000" dirty="0" err="1"/>
              <a:t>inte</a:t>
            </a:r>
            <a:r>
              <a:rPr lang="en-US" sz="1000" dirty="0"/>
              <a:t> </a:t>
            </a:r>
            <a:r>
              <a:rPr lang="en-US" sz="1000" dirty="0" err="1"/>
              <a:t>typsnitt</a:t>
            </a:r>
            <a:r>
              <a:rPr lang="en-US" sz="1000" dirty="0"/>
              <a:t> </a:t>
            </a:r>
            <a:r>
              <a:rPr lang="en-US" sz="1000" dirty="0" err="1"/>
              <a:t>och</a:t>
            </a:r>
            <a:r>
              <a:rPr lang="en-US" sz="1000" dirty="0"/>
              <a:t> </a:t>
            </a:r>
            <a:r>
              <a:rPr lang="en-US" sz="1000" dirty="0" err="1"/>
              <a:t>använd</a:t>
            </a:r>
            <a:r>
              <a:rPr lang="en-US" sz="1000" dirty="0"/>
              <a:t> bara de </a:t>
            </a:r>
            <a:r>
              <a:rPr lang="en-US" sz="1000" dirty="0" err="1"/>
              <a:t>godkända</a:t>
            </a:r>
            <a:r>
              <a:rPr lang="en-US" sz="1000" dirty="0"/>
              <a:t> </a:t>
            </a:r>
            <a:r>
              <a:rPr lang="en-US" sz="1000" dirty="0" err="1"/>
              <a:t>färgerna</a:t>
            </a:r>
            <a:r>
              <a:rPr lang="en-US" sz="1000" dirty="0"/>
              <a:t>. </a:t>
            </a:r>
          </a:p>
          <a:p>
            <a:pPr marL="0" indent="0">
              <a:buNone/>
            </a:pPr>
            <a:r>
              <a:rPr lang="en-US" sz="1000" dirty="0"/>
              <a:t>I VGR </a:t>
            </a:r>
            <a:r>
              <a:rPr lang="en-US" sz="1000" dirty="0" err="1"/>
              <a:t>använder</a:t>
            </a:r>
            <a:r>
              <a:rPr lang="en-US" sz="1000" dirty="0"/>
              <a:t> vi </a:t>
            </a:r>
            <a:r>
              <a:rPr lang="en-US" sz="1000" dirty="0" err="1"/>
              <a:t>fyra</a:t>
            </a:r>
            <a:r>
              <a:rPr lang="en-US" sz="1000" dirty="0"/>
              <a:t> </a:t>
            </a:r>
            <a:r>
              <a:rPr lang="en-US" sz="1000" dirty="0" err="1"/>
              <a:t>grundmallar</a:t>
            </a:r>
            <a:r>
              <a:rPr lang="en-US" sz="1000" dirty="0"/>
              <a:t>: </a:t>
            </a:r>
          </a:p>
          <a:p>
            <a:pPr>
              <a:lnSpc>
                <a:spcPct val="100000"/>
              </a:lnSpc>
            </a:pPr>
            <a:r>
              <a:rPr lang="en-US" sz="1000" dirty="0"/>
              <a:t>VGR:s bas (</a:t>
            </a:r>
            <a:r>
              <a:rPr lang="en-US" sz="1000" dirty="0" err="1"/>
              <a:t>grå</a:t>
            </a:r>
            <a:r>
              <a:rPr lang="en-US" sz="1000" dirty="0"/>
              <a:t>), </a:t>
            </a:r>
            <a:r>
              <a:rPr lang="en-US" sz="1000" dirty="0" err="1"/>
              <a:t>som</a:t>
            </a:r>
            <a:r>
              <a:rPr lang="en-US" sz="1000" dirty="0"/>
              <a:t> </a:t>
            </a:r>
            <a:r>
              <a:rPr lang="en-US" sz="1000" dirty="0" err="1"/>
              <a:t>kan</a:t>
            </a:r>
            <a:r>
              <a:rPr lang="en-US" sz="1000" dirty="0"/>
              <a:t> </a:t>
            </a:r>
            <a:r>
              <a:rPr lang="en-US" sz="1000" dirty="0" err="1"/>
              <a:t>användas</a:t>
            </a:r>
            <a:r>
              <a:rPr lang="en-US" sz="1000" dirty="0"/>
              <a:t> av </a:t>
            </a:r>
            <a:r>
              <a:rPr lang="en-US" sz="1000" dirty="0" err="1"/>
              <a:t>alla</a:t>
            </a:r>
            <a:r>
              <a:rPr lang="en-US" sz="1000" dirty="0"/>
              <a:t> </a:t>
            </a:r>
          </a:p>
          <a:p>
            <a:pPr>
              <a:lnSpc>
                <a:spcPct val="100000"/>
              </a:lnSpc>
            </a:pPr>
            <a:r>
              <a:rPr lang="en-US" sz="1000" dirty="0" err="1"/>
              <a:t>Hälso</a:t>
            </a:r>
            <a:r>
              <a:rPr lang="en-US" sz="1000" dirty="0"/>
              <a:t>- </a:t>
            </a:r>
            <a:r>
              <a:rPr lang="en-US" sz="1000" dirty="0" err="1"/>
              <a:t>och</a:t>
            </a:r>
            <a:r>
              <a:rPr lang="en-US" sz="1000" dirty="0"/>
              <a:t> </a:t>
            </a:r>
            <a:r>
              <a:rPr lang="en-US" sz="1000" dirty="0" err="1"/>
              <a:t>sjukvård</a:t>
            </a:r>
            <a:r>
              <a:rPr lang="en-US" sz="1000" dirty="0"/>
              <a:t> (</a:t>
            </a:r>
            <a:r>
              <a:rPr lang="en-US" sz="1000" dirty="0" err="1"/>
              <a:t>blå</a:t>
            </a:r>
            <a:r>
              <a:rPr lang="en-US" sz="1000" dirty="0"/>
              <a:t>)</a:t>
            </a:r>
          </a:p>
          <a:p>
            <a:pPr>
              <a:lnSpc>
                <a:spcPct val="100000"/>
              </a:lnSpc>
            </a:pPr>
            <a:r>
              <a:rPr lang="en-US" sz="1000" dirty="0"/>
              <a:t>Kultur (</a:t>
            </a:r>
            <a:r>
              <a:rPr lang="en-US" sz="1000" dirty="0" err="1"/>
              <a:t>röd</a:t>
            </a:r>
            <a:r>
              <a:rPr lang="en-US" sz="1000" dirty="0"/>
              <a:t>)</a:t>
            </a:r>
          </a:p>
          <a:p>
            <a:pPr>
              <a:lnSpc>
                <a:spcPct val="100000"/>
              </a:lnSpc>
            </a:pPr>
            <a:r>
              <a:rPr lang="en-US" sz="1000" dirty="0" err="1"/>
              <a:t>Utbildning</a:t>
            </a:r>
            <a:r>
              <a:rPr lang="en-US" sz="1000" dirty="0"/>
              <a:t> (</a:t>
            </a:r>
            <a:r>
              <a:rPr lang="en-US" sz="1000" dirty="0" err="1"/>
              <a:t>grön</a:t>
            </a:r>
            <a:r>
              <a:rPr lang="en-US" sz="1000" dirty="0"/>
              <a:t>)</a:t>
            </a:r>
          </a:p>
          <a:p>
            <a:pPr marL="0" indent="0">
              <a:buNone/>
            </a:pPr>
            <a:r>
              <a:rPr lang="en-US" sz="1000" dirty="0" err="1"/>
              <a:t>Säkerställ</a:t>
            </a:r>
            <a:r>
              <a:rPr lang="en-US" sz="1000" dirty="0"/>
              <a:t> </a:t>
            </a:r>
            <a:r>
              <a:rPr lang="en-US" sz="1000" dirty="0" err="1"/>
              <a:t>att</a:t>
            </a:r>
            <a:r>
              <a:rPr lang="en-US" sz="1000" dirty="0"/>
              <a:t> du </a:t>
            </a:r>
            <a:r>
              <a:rPr lang="en-US" sz="1000" dirty="0" err="1"/>
              <a:t>använder</a:t>
            </a:r>
            <a:r>
              <a:rPr lang="en-US" sz="1000" dirty="0"/>
              <a:t> </a:t>
            </a:r>
            <a:r>
              <a:rPr lang="en-US" sz="1000" dirty="0" err="1"/>
              <a:t>rätt</a:t>
            </a:r>
            <a:r>
              <a:rPr lang="en-US" sz="1000" dirty="0"/>
              <a:t> mall, </a:t>
            </a:r>
            <a:r>
              <a:rPr lang="en-US" sz="1000" dirty="0" err="1"/>
              <a:t>kontakta</a:t>
            </a:r>
            <a:r>
              <a:rPr lang="en-US" sz="1000" dirty="0"/>
              <a:t> din </a:t>
            </a:r>
            <a:r>
              <a:rPr lang="en-US" sz="1000" dirty="0" err="1"/>
              <a:t>kommunikationsavdelning</a:t>
            </a:r>
            <a:r>
              <a:rPr lang="en-US" sz="1000" dirty="0"/>
              <a:t> om du </a:t>
            </a:r>
            <a:r>
              <a:rPr lang="en-US" sz="1000" dirty="0" err="1"/>
              <a:t>är</a:t>
            </a:r>
            <a:r>
              <a:rPr lang="en-US" sz="1000" dirty="0"/>
              <a:t> </a:t>
            </a:r>
            <a:r>
              <a:rPr lang="en-US" sz="1000" dirty="0" err="1"/>
              <a:t>osäker</a:t>
            </a:r>
            <a:r>
              <a:rPr lang="en-US" sz="1000" dirty="0"/>
              <a:t>. </a:t>
            </a:r>
          </a:p>
          <a:p>
            <a:pPr marL="0" indent="0">
              <a:buNone/>
            </a:pPr>
            <a:r>
              <a:rPr lang="en-US" sz="1000" dirty="0" err="1"/>
              <a:t>Alla</a:t>
            </a:r>
            <a:r>
              <a:rPr lang="en-US" sz="1000" dirty="0"/>
              <a:t> </a:t>
            </a:r>
            <a:r>
              <a:rPr lang="en-US" sz="1000" dirty="0" err="1"/>
              <a:t>grundmallar</a:t>
            </a:r>
            <a:r>
              <a:rPr lang="en-US" sz="1000" dirty="0"/>
              <a:t> </a:t>
            </a:r>
            <a:r>
              <a:rPr lang="en-US" sz="1000" dirty="0" err="1"/>
              <a:t>finns</a:t>
            </a:r>
            <a:r>
              <a:rPr lang="en-US" sz="1000" dirty="0"/>
              <a:t> </a:t>
            </a:r>
            <a:r>
              <a:rPr lang="en-US" sz="1000" dirty="0" err="1"/>
              <a:t>i</a:t>
            </a:r>
            <a:r>
              <a:rPr lang="en-US" sz="1000" dirty="0"/>
              <a:t> Office-</a:t>
            </a:r>
            <a:r>
              <a:rPr lang="en-US" sz="1000" dirty="0" err="1"/>
              <a:t>programmen</a:t>
            </a:r>
            <a:r>
              <a:rPr lang="en-US" sz="1000" dirty="0"/>
              <a:t>, </a:t>
            </a:r>
            <a:r>
              <a:rPr lang="en-US" sz="1000" dirty="0" err="1"/>
              <a:t>i</a:t>
            </a:r>
            <a:r>
              <a:rPr lang="en-US" sz="1000" dirty="0"/>
              <a:t> </a:t>
            </a:r>
            <a:r>
              <a:rPr lang="en-US" sz="1000" dirty="0" err="1"/>
              <a:t>mediebanken</a:t>
            </a:r>
            <a:r>
              <a:rPr lang="en-US" sz="1000" dirty="0"/>
              <a:t> </a:t>
            </a:r>
            <a:r>
              <a:rPr lang="en-US" sz="1000" dirty="0" err="1"/>
              <a:t>och</a:t>
            </a:r>
            <a:r>
              <a:rPr lang="en-US" sz="1000" dirty="0"/>
              <a:t> </a:t>
            </a:r>
            <a:r>
              <a:rPr lang="en-US" sz="1000" dirty="0" err="1"/>
              <a:t>på</a:t>
            </a:r>
            <a:r>
              <a:rPr lang="en-US" sz="1000" dirty="0"/>
              <a:t> </a:t>
            </a:r>
            <a:r>
              <a:rPr lang="en-US" sz="1000" dirty="0" err="1"/>
              <a:t>Sharepoint</a:t>
            </a:r>
            <a:r>
              <a:rPr lang="en-US" sz="1000" dirty="0"/>
              <a:t>.</a:t>
            </a:r>
          </a:p>
          <a:p>
            <a:endParaRPr lang="en-US" sz="1000" dirty="0"/>
          </a:p>
        </p:txBody>
      </p:sp>
      <p:sp>
        <p:nvSpPr>
          <p:cNvPr id="8" name="Platshållare för innehåll 2">
            <a:extLst>
              <a:ext uri="{FF2B5EF4-FFF2-40B4-BE49-F238E27FC236}">
                <a16:creationId xmlns:a16="http://schemas.microsoft.com/office/drawing/2014/main" id="{D3EFBCA4-563F-6886-96B9-659C78F0C96A}"/>
              </a:ext>
            </a:extLst>
          </p:cNvPr>
          <p:cNvSpPr txBox="1">
            <a:spLocks/>
          </p:cNvSpPr>
          <p:nvPr/>
        </p:nvSpPr>
        <p:spPr>
          <a:xfrm>
            <a:off x="6765300" y="2045048"/>
            <a:ext cx="4934527" cy="3311526"/>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4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Verdana" panose="020B0604030504040204" pitchFamily="34" charset="0"/>
              <a:buNone/>
            </a:pPr>
            <a:r>
              <a:rPr lang="en-US" sz="1000" dirty="0"/>
              <a:t>Layout </a:t>
            </a:r>
            <a:r>
              <a:rPr lang="en-US" sz="1000" dirty="0" err="1"/>
              <a:t>kallas</a:t>
            </a:r>
            <a:r>
              <a:rPr lang="en-US" sz="1000" dirty="0"/>
              <a:t> de </a:t>
            </a:r>
            <a:r>
              <a:rPr lang="en-US" sz="1000" dirty="0" err="1"/>
              <a:t>olika</a:t>
            </a:r>
            <a:r>
              <a:rPr lang="en-US" sz="1000" dirty="0"/>
              <a:t> designer </a:t>
            </a:r>
            <a:r>
              <a:rPr lang="en-US" sz="1000" dirty="0" err="1"/>
              <a:t>på</a:t>
            </a:r>
            <a:r>
              <a:rPr lang="en-US" sz="1000" dirty="0"/>
              <a:t> </a:t>
            </a:r>
            <a:r>
              <a:rPr lang="en-US" sz="1000" dirty="0" err="1"/>
              <a:t>sidor</a:t>
            </a:r>
            <a:r>
              <a:rPr lang="en-US" sz="1000" dirty="0"/>
              <a:t> </a:t>
            </a:r>
            <a:r>
              <a:rPr lang="en-US" sz="1000" dirty="0" err="1"/>
              <a:t>som</a:t>
            </a:r>
            <a:r>
              <a:rPr lang="en-US" sz="1000" dirty="0"/>
              <a:t> du </a:t>
            </a:r>
            <a:r>
              <a:rPr lang="en-US" sz="1000" dirty="0" err="1"/>
              <a:t>kan</a:t>
            </a:r>
            <a:r>
              <a:rPr lang="en-US" sz="1000" dirty="0"/>
              <a:t> </a:t>
            </a:r>
            <a:r>
              <a:rPr lang="en-US" sz="1000" dirty="0" err="1"/>
              <a:t>hitta</a:t>
            </a:r>
            <a:r>
              <a:rPr lang="en-US" sz="1000" dirty="0"/>
              <a:t> </a:t>
            </a:r>
            <a:r>
              <a:rPr lang="en-US" sz="1000" dirty="0" err="1"/>
              <a:t>i</a:t>
            </a:r>
            <a:r>
              <a:rPr lang="en-US" sz="1000" dirty="0"/>
              <a:t> din mall. Du </a:t>
            </a:r>
            <a:r>
              <a:rPr lang="en-US" sz="1000" dirty="0" err="1"/>
              <a:t>hittar</a:t>
            </a:r>
            <a:r>
              <a:rPr lang="en-US" sz="1000" dirty="0"/>
              <a:t> dem under </a:t>
            </a:r>
            <a:r>
              <a:rPr lang="en-US" sz="1000" dirty="0" err="1"/>
              <a:t>knappen</a:t>
            </a:r>
            <a:r>
              <a:rPr lang="en-US" sz="1000" dirty="0"/>
              <a:t> </a:t>
            </a:r>
            <a:r>
              <a:rPr lang="en-US" sz="1000" b="1" dirty="0"/>
              <a:t>Layout</a:t>
            </a:r>
            <a:r>
              <a:rPr lang="en-US" sz="1000" dirty="0"/>
              <a:t> </a:t>
            </a:r>
            <a:r>
              <a:rPr lang="en-US" sz="1000" dirty="0" err="1"/>
              <a:t>och</a:t>
            </a:r>
            <a:r>
              <a:rPr lang="en-US" sz="1000" dirty="0"/>
              <a:t> </a:t>
            </a:r>
            <a:r>
              <a:rPr lang="en-US" sz="1000" b="1" dirty="0"/>
              <a:t>Ny </a:t>
            </a:r>
            <a:r>
              <a:rPr lang="en-US" sz="1000" b="1" dirty="0" err="1"/>
              <a:t>bild</a:t>
            </a:r>
            <a:r>
              <a:rPr lang="en-US" sz="1000" b="1" dirty="0"/>
              <a:t> </a:t>
            </a:r>
            <a:r>
              <a:rPr lang="en-US" sz="1000" dirty="0" err="1"/>
              <a:t>i</a:t>
            </a:r>
            <a:r>
              <a:rPr lang="en-US" sz="1000" dirty="0"/>
              <a:t> </a:t>
            </a:r>
            <a:r>
              <a:rPr lang="en-US" sz="1000" dirty="0" err="1"/>
              <a:t>menyn</a:t>
            </a:r>
            <a:r>
              <a:rPr lang="en-US" sz="1000" dirty="0"/>
              <a:t>. </a:t>
            </a:r>
          </a:p>
          <a:p>
            <a:pPr marL="0" indent="0">
              <a:buFont typeface="Verdana" panose="020B0604030504040204" pitchFamily="34" charset="0"/>
              <a:buNone/>
            </a:pPr>
            <a:endParaRPr lang="en-US" sz="1000" dirty="0"/>
          </a:p>
          <a:p>
            <a:pPr marL="0" indent="0">
              <a:buFont typeface="Verdana" panose="020B0604030504040204" pitchFamily="34" charset="0"/>
              <a:buNone/>
            </a:pPr>
            <a:endParaRPr lang="en-US" sz="1000" dirty="0"/>
          </a:p>
          <a:p>
            <a:pPr marL="0" indent="0">
              <a:buFont typeface="Verdana" panose="020B0604030504040204" pitchFamily="34" charset="0"/>
              <a:buNone/>
            </a:pPr>
            <a:endParaRPr lang="en-US" sz="1000" dirty="0"/>
          </a:p>
        </p:txBody>
      </p:sp>
      <p:pic>
        <p:nvPicPr>
          <p:cNvPr id="9" name="Bildobjekt 6">
            <a:extLst>
              <a:ext uri="{FF2B5EF4-FFF2-40B4-BE49-F238E27FC236}">
                <a16:creationId xmlns:a16="http://schemas.microsoft.com/office/drawing/2014/main" id="{13C5003A-248C-CEF6-B0A5-D6E2C5845BA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765300" y="2576224"/>
            <a:ext cx="2241606" cy="2771877"/>
          </a:xfrm>
          <a:prstGeom prst="rect">
            <a:avLst/>
          </a:prstGeom>
          <a:ln>
            <a:solidFill>
              <a:schemeClr val="tx1"/>
            </a:solidFill>
          </a:ln>
        </p:spPr>
      </p:pic>
      <p:pic>
        <p:nvPicPr>
          <p:cNvPr id="10" name="Bildobjekt 7" descr="Skärmklipp från menyfliksområdet.">
            <a:extLst>
              <a:ext uri="{FF2B5EF4-FFF2-40B4-BE49-F238E27FC236}">
                <a16:creationId xmlns:a16="http://schemas.microsoft.com/office/drawing/2014/main" id="{613EE7A3-AA9F-E940-2C17-BAA1F0CC467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b="-3285"/>
          <a:stretch/>
        </p:blipFill>
        <p:spPr>
          <a:xfrm>
            <a:off x="9285974" y="3429000"/>
            <a:ext cx="1250865" cy="647525"/>
          </a:xfrm>
          <a:prstGeom prst="rect">
            <a:avLst/>
          </a:prstGeom>
          <a:ln>
            <a:solidFill>
              <a:schemeClr val="tx1">
                <a:lumMod val="50000"/>
                <a:lumOff val="50000"/>
              </a:schemeClr>
            </a:solidFill>
          </a:ln>
        </p:spPr>
      </p:pic>
      <p:sp>
        <p:nvSpPr>
          <p:cNvPr id="11" name="Oval 14">
            <a:extLst>
              <a:ext uri="{FF2B5EF4-FFF2-40B4-BE49-F238E27FC236}">
                <a16:creationId xmlns:a16="http://schemas.microsoft.com/office/drawing/2014/main" id="{2ABBC167-DF89-09D0-14DD-1A1ABB90F027}"/>
              </a:ext>
            </a:extLst>
          </p:cNvPr>
          <p:cNvSpPr/>
          <p:nvPr/>
        </p:nvSpPr>
        <p:spPr>
          <a:xfrm>
            <a:off x="10596089" y="2652954"/>
            <a:ext cx="824670" cy="824670"/>
          </a:xfrm>
          <a:prstGeom prst="ellipse">
            <a:avLst/>
          </a:prstGeom>
          <a:solidFill>
            <a:srgbClr val="CCDB4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800" dirty="0" err="1">
                <a:solidFill>
                  <a:schemeClr val="tx1"/>
                </a:solidFill>
              </a:rPr>
              <a:t>När</a:t>
            </a:r>
            <a:r>
              <a:rPr lang="en-US" sz="800" dirty="0">
                <a:solidFill>
                  <a:schemeClr val="tx1"/>
                </a:solidFill>
              </a:rPr>
              <a:t> du </a:t>
            </a:r>
            <a:r>
              <a:rPr lang="en-US" sz="800" dirty="0" err="1">
                <a:solidFill>
                  <a:schemeClr val="tx1"/>
                </a:solidFill>
              </a:rPr>
              <a:t>vill</a:t>
            </a:r>
            <a:r>
              <a:rPr lang="en-US" sz="800" dirty="0">
                <a:solidFill>
                  <a:schemeClr val="tx1"/>
                </a:solidFill>
              </a:rPr>
              <a:t> </a:t>
            </a:r>
            <a:r>
              <a:rPr lang="en-US" sz="800" dirty="0" err="1">
                <a:solidFill>
                  <a:schemeClr val="tx1"/>
                </a:solidFill>
              </a:rPr>
              <a:t>byta</a:t>
            </a:r>
            <a:r>
              <a:rPr lang="en-US" sz="800" dirty="0">
                <a:solidFill>
                  <a:schemeClr val="tx1"/>
                </a:solidFill>
              </a:rPr>
              <a:t> design </a:t>
            </a:r>
            <a:r>
              <a:rPr lang="en-US" sz="800" dirty="0" err="1">
                <a:solidFill>
                  <a:schemeClr val="tx1"/>
                </a:solidFill>
              </a:rPr>
              <a:t>på</a:t>
            </a:r>
            <a:r>
              <a:rPr lang="en-US" sz="800" dirty="0">
                <a:solidFill>
                  <a:schemeClr val="tx1"/>
                </a:solidFill>
              </a:rPr>
              <a:t> </a:t>
            </a:r>
            <a:r>
              <a:rPr lang="en-US" sz="800" dirty="0" err="1">
                <a:solidFill>
                  <a:schemeClr val="tx1"/>
                </a:solidFill>
              </a:rPr>
              <a:t>en</a:t>
            </a:r>
            <a:r>
              <a:rPr lang="en-US" sz="800" dirty="0">
                <a:solidFill>
                  <a:schemeClr val="tx1"/>
                </a:solidFill>
              </a:rPr>
              <a:t> layout</a:t>
            </a:r>
          </a:p>
        </p:txBody>
      </p:sp>
      <p:sp>
        <p:nvSpPr>
          <p:cNvPr id="12" name="Oval 14">
            <a:extLst>
              <a:ext uri="{FF2B5EF4-FFF2-40B4-BE49-F238E27FC236}">
                <a16:creationId xmlns:a16="http://schemas.microsoft.com/office/drawing/2014/main" id="{716120DF-A629-6C6C-4833-A519EFF4506C}"/>
              </a:ext>
            </a:extLst>
          </p:cNvPr>
          <p:cNvSpPr/>
          <p:nvPr/>
        </p:nvSpPr>
        <p:spPr>
          <a:xfrm>
            <a:off x="9582414" y="4213956"/>
            <a:ext cx="824670" cy="824670"/>
          </a:xfrm>
          <a:prstGeom prst="ellipse">
            <a:avLst/>
          </a:prstGeom>
          <a:solidFill>
            <a:srgbClr val="CCDB4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800" dirty="0">
                <a:solidFill>
                  <a:schemeClr val="tx1"/>
                </a:solidFill>
              </a:rPr>
              <a:t>Visar </a:t>
            </a:r>
            <a:r>
              <a:rPr lang="en-US" sz="800" dirty="0" err="1">
                <a:solidFill>
                  <a:schemeClr val="tx1"/>
                </a:solidFill>
              </a:rPr>
              <a:t>samtliga</a:t>
            </a:r>
            <a:r>
              <a:rPr lang="en-US" sz="800" dirty="0">
                <a:solidFill>
                  <a:schemeClr val="tx1"/>
                </a:solidFill>
              </a:rPr>
              <a:t> </a:t>
            </a:r>
            <a:r>
              <a:rPr lang="en-US" sz="800" dirty="0" err="1">
                <a:solidFill>
                  <a:schemeClr val="tx1"/>
                </a:solidFill>
              </a:rPr>
              <a:t>layoutsidor</a:t>
            </a:r>
            <a:endParaRPr lang="en-US" sz="800" dirty="0">
              <a:solidFill>
                <a:schemeClr val="tx1"/>
              </a:solidFill>
            </a:endParaRPr>
          </a:p>
        </p:txBody>
      </p:sp>
      <p:sp>
        <p:nvSpPr>
          <p:cNvPr id="13" name="Arc 22">
            <a:extLst>
              <a:ext uri="{FF2B5EF4-FFF2-40B4-BE49-F238E27FC236}">
                <a16:creationId xmlns:a16="http://schemas.microsoft.com/office/drawing/2014/main" id="{CD83DEF7-EA7D-D67D-ACE2-55DEC35309C1}"/>
              </a:ext>
              <a:ext uri="{C183D7F6-B498-43B3-948B-1728B52AA6E4}">
                <adec:decorative xmlns:adec="http://schemas.microsoft.com/office/drawing/2017/decorative" val="1"/>
              </a:ext>
            </a:extLst>
          </p:cNvPr>
          <p:cNvSpPr/>
          <p:nvPr/>
        </p:nvSpPr>
        <p:spPr>
          <a:xfrm>
            <a:off x="10234271" y="2907720"/>
            <a:ext cx="601430" cy="627991"/>
          </a:xfrm>
          <a:prstGeom prst="arc">
            <a:avLst>
              <a:gd name="adj1" fmla="val 2110145"/>
              <a:gd name="adj2" fmla="val 6042217"/>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Arc 13">
            <a:extLst>
              <a:ext uri="{FF2B5EF4-FFF2-40B4-BE49-F238E27FC236}">
                <a16:creationId xmlns:a16="http://schemas.microsoft.com/office/drawing/2014/main" id="{79038E93-C32E-62CA-AADD-FC1BD7488DDA}"/>
              </a:ext>
              <a:ext uri="{C183D7F6-B498-43B3-948B-1728B52AA6E4}">
                <adec:decorative xmlns:adec="http://schemas.microsoft.com/office/drawing/2017/decorative" val="1"/>
              </a:ext>
            </a:extLst>
          </p:cNvPr>
          <p:cNvSpPr/>
          <p:nvPr/>
        </p:nvSpPr>
        <p:spPr>
          <a:xfrm>
            <a:off x="9401867" y="3747372"/>
            <a:ext cx="587917" cy="824670"/>
          </a:xfrm>
          <a:prstGeom prst="arc">
            <a:avLst>
              <a:gd name="adj1" fmla="val 6874683"/>
              <a:gd name="adj2" fmla="val 11021729"/>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4024165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01334C-53CC-6FBA-AEDD-7AE3D161D270}"/>
              </a:ext>
            </a:extLst>
          </p:cNvPr>
          <p:cNvSpPr>
            <a:spLocks noGrp="1"/>
          </p:cNvSpPr>
          <p:nvPr>
            <p:ph type="title" idx="4294967295"/>
          </p:nvPr>
        </p:nvSpPr>
        <p:spPr>
          <a:xfrm>
            <a:off x="1101600" y="425450"/>
            <a:ext cx="8642350" cy="1047750"/>
          </a:xfrm>
        </p:spPr>
        <p:txBody>
          <a:bodyPr/>
          <a:lstStyle/>
          <a:p>
            <a:r>
              <a:rPr lang="en-US" sz="2800" dirty="0" err="1"/>
              <a:t>Instruktionssida</a:t>
            </a:r>
            <a:endParaRPr lang="en-US" sz="2800" dirty="0"/>
          </a:p>
        </p:txBody>
      </p:sp>
      <p:sp>
        <p:nvSpPr>
          <p:cNvPr id="29" name="Platshållare för innehåll 6">
            <a:extLst>
              <a:ext uri="{FF2B5EF4-FFF2-40B4-BE49-F238E27FC236}">
                <a16:creationId xmlns:a16="http://schemas.microsoft.com/office/drawing/2014/main" id="{E872C37F-CBA5-D3CC-9D84-44718B3BB495}"/>
              </a:ext>
            </a:extLst>
          </p:cNvPr>
          <p:cNvSpPr>
            <a:spLocks noGrp="1"/>
          </p:cNvSpPr>
          <p:nvPr>
            <p:ph sz="quarter" idx="4294967295"/>
          </p:nvPr>
        </p:nvSpPr>
        <p:spPr>
          <a:xfrm>
            <a:off x="834103" y="2727325"/>
            <a:ext cx="1841500" cy="1047750"/>
          </a:xfrm>
        </p:spPr>
        <p:txBody>
          <a:bodyPr/>
          <a:lstStyle/>
          <a:p>
            <a:pPr marL="0" indent="0">
              <a:lnSpc>
                <a:spcPct val="100000"/>
              </a:lnSpc>
              <a:buNone/>
            </a:pPr>
            <a:r>
              <a:rPr lang="en-US" sz="1000" dirty="0" err="1"/>
              <a:t>Undvik</a:t>
            </a:r>
            <a:r>
              <a:rPr lang="en-US" sz="1000" dirty="0"/>
              <a:t> </a:t>
            </a:r>
            <a:r>
              <a:rPr lang="en-US" sz="1000" dirty="0" err="1"/>
              <a:t>att</a:t>
            </a:r>
            <a:r>
              <a:rPr lang="en-US" sz="1000" dirty="0"/>
              <a:t> </a:t>
            </a:r>
            <a:r>
              <a:rPr lang="en-US" sz="1000" dirty="0" err="1"/>
              <a:t>skapa</a:t>
            </a:r>
            <a:r>
              <a:rPr lang="en-US" sz="1000" dirty="0"/>
              <a:t> </a:t>
            </a:r>
            <a:r>
              <a:rPr lang="en-US" sz="1000" dirty="0" err="1"/>
              <a:t>nya</a:t>
            </a:r>
            <a:r>
              <a:rPr lang="en-US" sz="1000" dirty="0"/>
              <a:t> </a:t>
            </a:r>
            <a:r>
              <a:rPr lang="en-US" sz="1000" dirty="0" err="1"/>
              <a:t>punktlistor</a:t>
            </a:r>
            <a:r>
              <a:rPr lang="en-US" sz="1000" dirty="0"/>
              <a:t> </a:t>
            </a:r>
            <a:r>
              <a:rPr lang="en-US" sz="1000" dirty="0" err="1"/>
              <a:t>i</a:t>
            </a:r>
            <a:r>
              <a:rPr lang="en-US" sz="1000" dirty="0"/>
              <a:t> </a:t>
            </a:r>
            <a:r>
              <a:rPr lang="en-US" sz="1000" dirty="0" err="1"/>
              <a:t>menyn</a:t>
            </a:r>
            <a:r>
              <a:rPr lang="en-US" sz="1000" dirty="0"/>
              <a:t>.</a:t>
            </a:r>
          </a:p>
          <a:p>
            <a:pPr marL="0" indent="0">
              <a:lnSpc>
                <a:spcPct val="100000"/>
              </a:lnSpc>
              <a:buNone/>
            </a:pPr>
            <a:r>
              <a:rPr lang="en-US" sz="1000" dirty="0" err="1"/>
              <a:t>Välj</a:t>
            </a:r>
            <a:r>
              <a:rPr lang="en-US" sz="1000" dirty="0"/>
              <a:t> </a:t>
            </a:r>
            <a:r>
              <a:rPr lang="en-US" sz="1000" dirty="0" err="1"/>
              <a:t>istället</a:t>
            </a:r>
            <a:r>
              <a:rPr lang="en-US" sz="1000" dirty="0"/>
              <a:t> </a:t>
            </a:r>
            <a:r>
              <a:rPr lang="en-US" sz="1000" dirty="0" err="1"/>
              <a:t>en</a:t>
            </a:r>
            <a:r>
              <a:rPr lang="en-US" sz="1000" dirty="0"/>
              <a:t> layout </a:t>
            </a:r>
            <a:r>
              <a:rPr lang="en-US" sz="1000" dirty="0" err="1"/>
              <a:t>som</a:t>
            </a:r>
            <a:r>
              <a:rPr lang="en-US" sz="1000" dirty="0"/>
              <a:t> </a:t>
            </a:r>
            <a:r>
              <a:rPr lang="en-US" sz="1000" dirty="0" err="1"/>
              <a:t>har</a:t>
            </a:r>
            <a:r>
              <a:rPr lang="en-US" sz="1000" dirty="0"/>
              <a:t> </a:t>
            </a:r>
            <a:r>
              <a:rPr lang="en-US" sz="1000" dirty="0" err="1"/>
              <a:t>en</a:t>
            </a:r>
            <a:r>
              <a:rPr lang="en-US" sz="1000" dirty="0"/>
              <a:t> </a:t>
            </a:r>
            <a:r>
              <a:rPr lang="en-US" sz="1000" dirty="0" err="1"/>
              <a:t>punktlista</a:t>
            </a:r>
            <a:r>
              <a:rPr lang="en-US" sz="1000" dirty="0"/>
              <a:t>.</a:t>
            </a:r>
          </a:p>
          <a:p>
            <a:pPr marL="0" indent="0">
              <a:buNone/>
            </a:pPr>
            <a:endParaRPr lang="en-US" sz="1000" dirty="0"/>
          </a:p>
        </p:txBody>
      </p:sp>
      <p:sp>
        <p:nvSpPr>
          <p:cNvPr id="7" name="Platshållare för innehåll 6">
            <a:extLst>
              <a:ext uri="{FF2B5EF4-FFF2-40B4-BE49-F238E27FC236}">
                <a16:creationId xmlns:a16="http://schemas.microsoft.com/office/drawing/2014/main" id="{8D672BBD-2D57-E76B-8A1C-BFE6753A895F}"/>
              </a:ext>
            </a:extLst>
          </p:cNvPr>
          <p:cNvSpPr txBox="1">
            <a:spLocks/>
          </p:cNvSpPr>
          <p:nvPr/>
        </p:nvSpPr>
        <p:spPr>
          <a:xfrm>
            <a:off x="7795407" y="1138590"/>
            <a:ext cx="2686170" cy="253642"/>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4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Verdana" panose="020B0604030504040204" pitchFamily="34" charset="0"/>
              <a:buNone/>
            </a:pPr>
            <a:r>
              <a:rPr lang="en-US" sz="1000" dirty="0" err="1"/>
              <a:t>Använd</a:t>
            </a:r>
            <a:r>
              <a:rPr lang="en-US" sz="1000" dirty="0"/>
              <a:t> </a:t>
            </a:r>
            <a:r>
              <a:rPr lang="en-US" sz="1000" dirty="0" err="1"/>
              <a:t>rätt</a:t>
            </a:r>
            <a:r>
              <a:rPr lang="en-US" sz="1000" dirty="0"/>
              <a:t> </a:t>
            </a:r>
            <a:r>
              <a:rPr lang="en-US" sz="1000" dirty="0" err="1"/>
              <a:t>färger</a:t>
            </a:r>
            <a:endParaRPr lang="en-US" sz="1000" dirty="0"/>
          </a:p>
        </p:txBody>
      </p:sp>
      <p:pic>
        <p:nvPicPr>
          <p:cNvPr id="8" name="Bildobjekt 8">
            <a:extLst>
              <a:ext uri="{FF2B5EF4-FFF2-40B4-BE49-F238E27FC236}">
                <a16:creationId xmlns:a16="http://schemas.microsoft.com/office/drawing/2014/main" id="{45DA842C-1F33-B923-FD42-866B77D044A9}"/>
              </a:ext>
            </a:extLst>
          </p:cNvPr>
          <p:cNvPicPr>
            <a:picLocks noChangeAspect="1"/>
          </p:cNvPicPr>
          <p:nvPr/>
        </p:nvPicPr>
        <p:blipFill>
          <a:blip r:embed="rId3">
            <a:alphaModFix/>
          </a:blip>
          <a:srcRect/>
          <a:stretch/>
        </p:blipFill>
        <p:spPr>
          <a:xfrm>
            <a:off x="2819663" y="2914755"/>
            <a:ext cx="2854224" cy="1207968"/>
          </a:xfrm>
          <a:prstGeom prst="rect">
            <a:avLst/>
          </a:prstGeom>
          <a:ln>
            <a:solidFill>
              <a:schemeClr val="tx1">
                <a:lumMod val="50000"/>
                <a:lumOff val="50000"/>
                <a:alpha val="41000"/>
              </a:schemeClr>
            </a:solidFill>
          </a:ln>
        </p:spPr>
      </p:pic>
      <p:cxnSp>
        <p:nvCxnSpPr>
          <p:cNvPr id="9" name="Rak pilkoppling 10">
            <a:extLst>
              <a:ext uri="{FF2B5EF4-FFF2-40B4-BE49-F238E27FC236}">
                <a16:creationId xmlns:a16="http://schemas.microsoft.com/office/drawing/2014/main" id="{7DDABA95-0604-8487-E6A4-CA29E550B499}"/>
              </a:ext>
            </a:extLst>
          </p:cNvPr>
          <p:cNvCxnSpPr>
            <a:cxnSpLocks/>
          </p:cNvCxnSpPr>
          <p:nvPr/>
        </p:nvCxnSpPr>
        <p:spPr>
          <a:xfrm>
            <a:off x="2333841" y="3023636"/>
            <a:ext cx="411903" cy="66502"/>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0" name="textruta 14">
            <a:extLst>
              <a:ext uri="{FF2B5EF4-FFF2-40B4-BE49-F238E27FC236}">
                <a16:creationId xmlns:a16="http://schemas.microsoft.com/office/drawing/2014/main" id="{C113798A-DC74-F016-CBC9-030F2D18A87B}"/>
              </a:ext>
            </a:extLst>
          </p:cNvPr>
          <p:cNvSpPr txBox="1"/>
          <p:nvPr/>
        </p:nvSpPr>
        <p:spPr>
          <a:xfrm>
            <a:off x="2998818" y="1936043"/>
            <a:ext cx="2854224" cy="553998"/>
          </a:xfrm>
          <a:prstGeom prst="rect">
            <a:avLst/>
          </a:prstGeom>
          <a:noFill/>
        </p:spPr>
        <p:txBody>
          <a:bodyPr wrap="square">
            <a:spAutoFit/>
          </a:bodyPr>
          <a:lstStyle/>
          <a:p>
            <a:pPr marL="0" indent="0">
              <a:buNone/>
            </a:pPr>
            <a:r>
              <a:rPr lang="en-US" sz="1000" dirty="0" err="1"/>
              <a:t>När</a:t>
            </a:r>
            <a:r>
              <a:rPr lang="en-US" sz="1000" dirty="0"/>
              <a:t> du </a:t>
            </a:r>
            <a:r>
              <a:rPr lang="en-US" sz="1000" dirty="0" err="1"/>
              <a:t>vill</a:t>
            </a:r>
            <a:r>
              <a:rPr lang="en-US" sz="1000" dirty="0"/>
              <a:t> </a:t>
            </a:r>
            <a:r>
              <a:rPr lang="en-US" sz="1000" dirty="0" err="1"/>
              <a:t>gå</a:t>
            </a:r>
            <a:r>
              <a:rPr lang="en-US" sz="1000" dirty="0"/>
              <a:t> </a:t>
            </a:r>
            <a:r>
              <a:rPr lang="en-US" sz="1000" dirty="0" err="1"/>
              <a:t>upp</a:t>
            </a:r>
            <a:r>
              <a:rPr lang="en-US" sz="1000" dirty="0"/>
              <a:t> </a:t>
            </a:r>
            <a:r>
              <a:rPr lang="en-US" sz="1000" dirty="0" err="1"/>
              <a:t>eller</a:t>
            </a:r>
            <a:r>
              <a:rPr lang="en-US" sz="1000" dirty="0"/>
              <a:t> </a:t>
            </a:r>
            <a:r>
              <a:rPr lang="en-US" sz="1000" dirty="0" err="1"/>
              <a:t>ned</a:t>
            </a:r>
            <a:r>
              <a:rPr lang="en-US" sz="1000" dirty="0"/>
              <a:t> </a:t>
            </a:r>
            <a:r>
              <a:rPr lang="en-US" sz="1000" dirty="0" err="1"/>
              <a:t>en</a:t>
            </a:r>
            <a:r>
              <a:rPr lang="en-US" sz="1000" dirty="0"/>
              <a:t> </a:t>
            </a:r>
            <a:r>
              <a:rPr lang="en-US" sz="1000" dirty="0" err="1"/>
              <a:t>nivå</a:t>
            </a:r>
            <a:r>
              <a:rPr lang="en-US" sz="1000" dirty="0"/>
              <a:t> </a:t>
            </a:r>
            <a:r>
              <a:rPr lang="en-US" sz="1000" dirty="0" err="1"/>
              <a:t>i</a:t>
            </a:r>
            <a:r>
              <a:rPr lang="en-US" sz="1000" dirty="0"/>
              <a:t> </a:t>
            </a:r>
            <a:r>
              <a:rPr lang="en-US" sz="1000" dirty="0" err="1"/>
              <a:t>en</a:t>
            </a:r>
            <a:r>
              <a:rPr lang="en-US" sz="1000" dirty="0"/>
              <a:t> </a:t>
            </a:r>
            <a:r>
              <a:rPr lang="en-US" sz="1000" dirty="0" err="1"/>
              <a:t>punktlista</a:t>
            </a:r>
            <a:r>
              <a:rPr lang="en-US" sz="1000" dirty="0"/>
              <a:t> </a:t>
            </a:r>
            <a:r>
              <a:rPr lang="en-US" sz="1000" dirty="0" err="1"/>
              <a:t>använder</a:t>
            </a:r>
            <a:r>
              <a:rPr lang="en-US" sz="1000" dirty="0"/>
              <a:t> du </a:t>
            </a:r>
            <a:r>
              <a:rPr lang="en-US" sz="1000" b="1" dirty="0" err="1"/>
              <a:t>Öka</a:t>
            </a:r>
            <a:r>
              <a:rPr lang="en-US" sz="1000" b="1" dirty="0"/>
              <a:t>/</a:t>
            </a:r>
            <a:r>
              <a:rPr lang="en-US" sz="1000" b="1" dirty="0" err="1"/>
              <a:t>Minska</a:t>
            </a:r>
            <a:r>
              <a:rPr lang="en-US" sz="1000" b="1" dirty="0"/>
              <a:t> </a:t>
            </a:r>
            <a:r>
              <a:rPr lang="en-US" sz="1000" dirty="0" err="1"/>
              <a:t>indrag</a:t>
            </a:r>
            <a:r>
              <a:rPr lang="en-US" sz="1000" dirty="0"/>
              <a:t>. </a:t>
            </a:r>
          </a:p>
        </p:txBody>
      </p:sp>
      <p:cxnSp>
        <p:nvCxnSpPr>
          <p:cNvPr id="11" name="Rak pilkoppling 15">
            <a:extLst>
              <a:ext uri="{FF2B5EF4-FFF2-40B4-BE49-F238E27FC236}">
                <a16:creationId xmlns:a16="http://schemas.microsoft.com/office/drawing/2014/main" id="{6C8FE872-2B23-597B-AE94-77592CDDDD3B}"/>
              </a:ext>
            </a:extLst>
          </p:cNvPr>
          <p:cNvCxnSpPr>
            <a:cxnSpLocks/>
          </p:cNvCxnSpPr>
          <p:nvPr/>
        </p:nvCxnSpPr>
        <p:spPr>
          <a:xfrm>
            <a:off x="4425930" y="2543695"/>
            <a:ext cx="0" cy="263751"/>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2" name="Bildobjekt 26">
            <a:extLst>
              <a:ext uri="{FF2B5EF4-FFF2-40B4-BE49-F238E27FC236}">
                <a16:creationId xmlns:a16="http://schemas.microsoft.com/office/drawing/2014/main" id="{D8233C73-BF71-40C9-4C12-FDA42767148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412" r="412"/>
          <a:stretch/>
        </p:blipFill>
        <p:spPr>
          <a:xfrm>
            <a:off x="7797747" y="1513434"/>
            <a:ext cx="1321649" cy="2261271"/>
          </a:xfrm>
          <a:prstGeom prst="rect">
            <a:avLst/>
          </a:prstGeom>
          <a:ln>
            <a:solidFill>
              <a:schemeClr val="tx1">
                <a:lumMod val="50000"/>
                <a:lumOff val="50000"/>
              </a:schemeClr>
            </a:solidFill>
          </a:ln>
        </p:spPr>
      </p:pic>
      <p:sp>
        <p:nvSpPr>
          <p:cNvPr id="13" name="Oval 14">
            <a:extLst>
              <a:ext uri="{FF2B5EF4-FFF2-40B4-BE49-F238E27FC236}">
                <a16:creationId xmlns:a16="http://schemas.microsoft.com/office/drawing/2014/main" id="{15BD40C1-9F35-1546-C4B0-CC9E7818F860}"/>
              </a:ext>
            </a:extLst>
          </p:cNvPr>
          <p:cNvSpPr/>
          <p:nvPr/>
        </p:nvSpPr>
        <p:spPr>
          <a:xfrm>
            <a:off x="9467092" y="1370932"/>
            <a:ext cx="1014485" cy="1014485"/>
          </a:xfrm>
          <a:prstGeom prst="ellipse">
            <a:avLst/>
          </a:prstGeom>
          <a:solidFill>
            <a:srgbClr val="CCDB4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800" dirty="0">
                <a:solidFill>
                  <a:schemeClr val="tx1"/>
                </a:solidFill>
              </a:rPr>
              <a:t>De sex </a:t>
            </a:r>
            <a:r>
              <a:rPr lang="en-US" sz="800" dirty="0" err="1">
                <a:solidFill>
                  <a:schemeClr val="tx1"/>
                </a:solidFill>
              </a:rPr>
              <a:t>rutorna</a:t>
            </a:r>
            <a:r>
              <a:rPr lang="en-US" sz="800" dirty="0">
                <a:solidFill>
                  <a:schemeClr val="tx1"/>
                </a:solidFill>
              </a:rPr>
              <a:t> till </a:t>
            </a:r>
            <a:r>
              <a:rPr lang="en-US" sz="800" dirty="0" err="1">
                <a:solidFill>
                  <a:schemeClr val="tx1"/>
                </a:solidFill>
              </a:rPr>
              <a:t>höger</a:t>
            </a:r>
            <a:r>
              <a:rPr lang="en-US" sz="800" dirty="0">
                <a:solidFill>
                  <a:schemeClr val="tx1"/>
                </a:solidFill>
              </a:rPr>
              <a:t> </a:t>
            </a:r>
            <a:r>
              <a:rPr lang="en-US" sz="800" dirty="0" err="1">
                <a:solidFill>
                  <a:schemeClr val="tx1"/>
                </a:solidFill>
              </a:rPr>
              <a:t>är</a:t>
            </a:r>
            <a:r>
              <a:rPr lang="en-US" sz="800" dirty="0">
                <a:solidFill>
                  <a:schemeClr val="tx1"/>
                </a:solidFill>
              </a:rPr>
              <a:t> </a:t>
            </a:r>
            <a:r>
              <a:rPr lang="en-US" sz="800" dirty="0" err="1">
                <a:solidFill>
                  <a:schemeClr val="tx1"/>
                </a:solidFill>
              </a:rPr>
              <a:t>anpassade</a:t>
            </a:r>
            <a:r>
              <a:rPr lang="en-US" sz="800" dirty="0">
                <a:solidFill>
                  <a:schemeClr val="tx1"/>
                </a:solidFill>
              </a:rPr>
              <a:t> till diagram. </a:t>
            </a:r>
          </a:p>
        </p:txBody>
      </p:sp>
      <p:sp>
        <p:nvSpPr>
          <p:cNvPr id="14" name="Arc 23">
            <a:extLst>
              <a:ext uri="{FF2B5EF4-FFF2-40B4-BE49-F238E27FC236}">
                <a16:creationId xmlns:a16="http://schemas.microsoft.com/office/drawing/2014/main" id="{9304C66B-4C14-8DA1-1801-A218A8C11F71}"/>
              </a:ext>
            </a:extLst>
          </p:cNvPr>
          <p:cNvSpPr/>
          <p:nvPr/>
        </p:nvSpPr>
        <p:spPr>
          <a:xfrm>
            <a:off x="9056006" y="1621351"/>
            <a:ext cx="601430" cy="597437"/>
          </a:xfrm>
          <a:prstGeom prst="arc">
            <a:avLst>
              <a:gd name="adj1" fmla="val 13660966"/>
              <a:gd name="adj2" fmla="val 17425936"/>
            </a:avLst>
          </a:prstGeom>
          <a:ln>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 name="Oval 14">
            <a:extLst>
              <a:ext uri="{FF2B5EF4-FFF2-40B4-BE49-F238E27FC236}">
                <a16:creationId xmlns:a16="http://schemas.microsoft.com/office/drawing/2014/main" id="{3C48B4DF-20D6-95A4-69B0-EB6683EE1A2E}"/>
              </a:ext>
            </a:extLst>
          </p:cNvPr>
          <p:cNvSpPr/>
          <p:nvPr/>
        </p:nvSpPr>
        <p:spPr>
          <a:xfrm>
            <a:off x="6855351" y="2007706"/>
            <a:ext cx="870960" cy="826179"/>
          </a:xfrm>
          <a:prstGeom prst="ellipse">
            <a:avLst/>
          </a:prstGeom>
          <a:solidFill>
            <a:srgbClr val="CCDB4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800" dirty="0">
                <a:solidFill>
                  <a:schemeClr val="tx1"/>
                </a:solidFill>
              </a:rPr>
              <a:t>De </a:t>
            </a:r>
            <a:r>
              <a:rPr lang="en-US" sz="800" dirty="0" err="1">
                <a:solidFill>
                  <a:schemeClr val="tx1"/>
                </a:solidFill>
              </a:rPr>
              <a:t>fyra</a:t>
            </a:r>
            <a:r>
              <a:rPr lang="en-US" sz="800" dirty="0">
                <a:solidFill>
                  <a:schemeClr val="tx1"/>
                </a:solidFill>
              </a:rPr>
              <a:t> </a:t>
            </a:r>
            <a:r>
              <a:rPr lang="en-US" sz="800" dirty="0" err="1">
                <a:solidFill>
                  <a:schemeClr val="tx1"/>
                </a:solidFill>
              </a:rPr>
              <a:t>första</a:t>
            </a:r>
            <a:r>
              <a:rPr lang="en-US" sz="800" dirty="0">
                <a:solidFill>
                  <a:schemeClr val="tx1"/>
                </a:solidFill>
              </a:rPr>
              <a:t> </a:t>
            </a:r>
            <a:r>
              <a:rPr lang="en-US" sz="800" dirty="0" err="1">
                <a:solidFill>
                  <a:schemeClr val="tx1"/>
                </a:solidFill>
              </a:rPr>
              <a:t>är</a:t>
            </a:r>
            <a:r>
              <a:rPr lang="en-US" sz="800" dirty="0">
                <a:solidFill>
                  <a:schemeClr val="tx1"/>
                </a:solidFill>
              </a:rPr>
              <a:t> </a:t>
            </a:r>
            <a:r>
              <a:rPr lang="en-US" sz="800" dirty="0" err="1">
                <a:solidFill>
                  <a:schemeClr val="tx1"/>
                </a:solidFill>
              </a:rPr>
              <a:t>färger</a:t>
            </a:r>
            <a:r>
              <a:rPr lang="en-US" sz="800" dirty="0">
                <a:solidFill>
                  <a:schemeClr val="tx1"/>
                </a:solidFill>
              </a:rPr>
              <a:t> för text </a:t>
            </a:r>
            <a:r>
              <a:rPr lang="en-US" sz="800" dirty="0" err="1">
                <a:solidFill>
                  <a:schemeClr val="tx1"/>
                </a:solidFill>
              </a:rPr>
              <a:t>och</a:t>
            </a:r>
            <a:r>
              <a:rPr lang="en-US" sz="800" dirty="0">
                <a:solidFill>
                  <a:schemeClr val="tx1"/>
                </a:solidFill>
              </a:rPr>
              <a:t> </a:t>
            </a:r>
            <a:r>
              <a:rPr lang="en-US" sz="800" dirty="0" err="1">
                <a:solidFill>
                  <a:schemeClr val="tx1"/>
                </a:solidFill>
              </a:rPr>
              <a:t>bakgrund</a:t>
            </a:r>
            <a:endParaRPr lang="en-US" sz="800" dirty="0">
              <a:solidFill>
                <a:schemeClr val="tx1"/>
              </a:solidFill>
            </a:endParaRPr>
          </a:p>
        </p:txBody>
      </p:sp>
      <p:sp>
        <p:nvSpPr>
          <p:cNvPr id="16" name="Arc 13">
            <a:extLst>
              <a:ext uri="{FF2B5EF4-FFF2-40B4-BE49-F238E27FC236}">
                <a16:creationId xmlns:a16="http://schemas.microsoft.com/office/drawing/2014/main" id="{036DC2FA-E625-3EF4-9B9E-8127748C50D1}"/>
              </a:ext>
            </a:extLst>
          </p:cNvPr>
          <p:cNvSpPr/>
          <p:nvPr/>
        </p:nvSpPr>
        <p:spPr>
          <a:xfrm>
            <a:off x="7500235" y="1754359"/>
            <a:ext cx="587917" cy="464131"/>
          </a:xfrm>
          <a:prstGeom prst="arc">
            <a:avLst>
              <a:gd name="adj1" fmla="val 10650856"/>
              <a:gd name="adj2" fmla="val 15544338"/>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Oval 14">
            <a:extLst>
              <a:ext uri="{FF2B5EF4-FFF2-40B4-BE49-F238E27FC236}">
                <a16:creationId xmlns:a16="http://schemas.microsoft.com/office/drawing/2014/main" id="{C3A5C3EC-E148-8878-938C-061A3C0B93DE}"/>
              </a:ext>
            </a:extLst>
          </p:cNvPr>
          <p:cNvSpPr/>
          <p:nvPr/>
        </p:nvSpPr>
        <p:spPr>
          <a:xfrm>
            <a:off x="9451415" y="3023636"/>
            <a:ext cx="1160974" cy="1120006"/>
          </a:xfrm>
          <a:prstGeom prst="ellipse">
            <a:avLst/>
          </a:prstGeom>
          <a:solidFill>
            <a:srgbClr val="CCDB4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800" b="1" dirty="0" err="1">
                <a:solidFill>
                  <a:schemeClr val="tx1"/>
                </a:solidFill>
              </a:rPr>
              <a:t>Använd</a:t>
            </a:r>
            <a:r>
              <a:rPr lang="en-US" sz="800" b="1" dirty="0">
                <a:solidFill>
                  <a:schemeClr val="tx1"/>
                </a:solidFill>
              </a:rPr>
              <a:t> </a:t>
            </a:r>
            <a:r>
              <a:rPr lang="en-US" sz="800" b="1" dirty="0" err="1">
                <a:solidFill>
                  <a:schemeClr val="tx1"/>
                </a:solidFill>
              </a:rPr>
              <a:t>inte</a:t>
            </a:r>
            <a:r>
              <a:rPr lang="en-US" sz="800" b="1" dirty="0">
                <a:solidFill>
                  <a:schemeClr val="tx1"/>
                </a:solidFill>
              </a:rPr>
              <a:t>  </a:t>
            </a:r>
            <a:r>
              <a:rPr lang="en-US" sz="800" dirty="0" err="1">
                <a:solidFill>
                  <a:schemeClr val="tx1"/>
                </a:solidFill>
              </a:rPr>
              <a:t>Standardfärger</a:t>
            </a:r>
            <a:r>
              <a:rPr lang="en-US" sz="800" dirty="0">
                <a:solidFill>
                  <a:schemeClr val="tx1"/>
                </a:solidFill>
              </a:rPr>
              <a:t>. </a:t>
            </a:r>
            <a:endParaRPr lang="en-US" sz="800" b="1" dirty="0">
              <a:solidFill>
                <a:schemeClr val="tx1"/>
              </a:solidFill>
            </a:endParaRPr>
          </a:p>
        </p:txBody>
      </p:sp>
      <p:sp>
        <p:nvSpPr>
          <p:cNvPr id="18" name="Arc 23">
            <a:extLst>
              <a:ext uri="{FF2B5EF4-FFF2-40B4-BE49-F238E27FC236}">
                <a16:creationId xmlns:a16="http://schemas.microsoft.com/office/drawing/2014/main" id="{C8C25CE6-4F0D-884C-E320-AE3A008AF0C3}"/>
              </a:ext>
            </a:extLst>
          </p:cNvPr>
          <p:cNvSpPr/>
          <p:nvPr/>
        </p:nvSpPr>
        <p:spPr>
          <a:xfrm>
            <a:off x="8941098" y="3223014"/>
            <a:ext cx="601430" cy="597437"/>
          </a:xfrm>
          <a:prstGeom prst="arc">
            <a:avLst>
              <a:gd name="adj1" fmla="val 13660966"/>
              <a:gd name="adj2" fmla="val 21099845"/>
            </a:avLst>
          </a:prstGeom>
          <a:ln>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9" name="Rak koppling 31">
            <a:extLst>
              <a:ext uri="{FF2B5EF4-FFF2-40B4-BE49-F238E27FC236}">
                <a16:creationId xmlns:a16="http://schemas.microsoft.com/office/drawing/2014/main" id="{3C392041-13D7-07BC-F893-FD06D4055407}"/>
              </a:ext>
            </a:extLst>
          </p:cNvPr>
          <p:cNvCxnSpPr/>
          <p:nvPr/>
        </p:nvCxnSpPr>
        <p:spPr>
          <a:xfrm>
            <a:off x="7726311" y="1913197"/>
            <a:ext cx="1502115" cy="556471"/>
          </a:xfrm>
          <a:prstGeom prst="line">
            <a:avLst/>
          </a:prstGeom>
          <a:ln w="38100">
            <a:solidFill>
              <a:srgbClr val="FD5930"/>
            </a:solidFill>
          </a:ln>
        </p:spPr>
        <p:style>
          <a:lnRef idx="1">
            <a:schemeClr val="accent1"/>
          </a:lnRef>
          <a:fillRef idx="0">
            <a:schemeClr val="accent1"/>
          </a:fillRef>
          <a:effectRef idx="0">
            <a:schemeClr val="accent1"/>
          </a:effectRef>
          <a:fontRef idx="minor">
            <a:schemeClr val="tx1"/>
          </a:fontRef>
        </p:style>
      </p:cxnSp>
      <p:cxnSp>
        <p:nvCxnSpPr>
          <p:cNvPr id="20" name="Rak koppling 32">
            <a:extLst>
              <a:ext uri="{FF2B5EF4-FFF2-40B4-BE49-F238E27FC236}">
                <a16:creationId xmlns:a16="http://schemas.microsoft.com/office/drawing/2014/main" id="{BADC48FF-81FC-AB8E-C7D8-64E242159BF6}"/>
              </a:ext>
            </a:extLst>
          </p:cNvPr>
          <p:cNvCxnSpPr/>
          <p:nvPr/>
        </p:nvCxnSpPr>
        <p:spPr>
          <a:xfrm>
            <a:off x="7707513" y="3165184"/>
            <a:ext cx="1502115" cy="556471"/>
          </a:xfrm>
          <a:prstGeom prst="line">
            <a:avLst/>
          </a:prstGeom>
          <a:ln w="38100">
            <a:solidFill>
              <a:srgbClr val="FD5930"/>
            </a:solidFill>
          </a:ln>
        </p:spPr>
        <p:style>
          <a:lnRef idx="1">
            <a:schemeClr val="accent1"/>
          </a:lnRef>
          <a:fillRef idx="0">
            <a:schemeClr val="accent1"/>
          </a:fillRef>
          <a:effectRef idx="0">
            <a:schemeClr val="accent1"/>
          </a:effectRef>
          <a:fontRef idx="minor">
            <a:schemeClr val="tx1"/>
          </a:fontRef>
        </p:style>
      </p:cxnSp>
      <p:sp>
        <p:nvSpPr>
          <p:cNvPr id="21" name="Oval 14">
            <a:extLst>
              <a:ext uri="{FF2B5EF4-FFF2-40B4-BE49-F238E27FC236}">
                <a16:creationId xmlns:a16="http://schemas.microsoft.com/office/drawing/2014/main" id="{DB0DD321-EAF6-98EB-9DBD-CC9E9ED3D05E}"/>
              </a:ext>
            </a:extLst>
          </p:cNvPr>
          <p:cNvSpPr/>
          <p:nvPr/>
        </p:nvSpPr>
        <p:spPr>
          <a:xfrm>
            <a:off x="10406367" y="2012127"/>
            <a:ext cx="1014485" cy="1014485"/>
          </a:xfrm>
          <a:prstGeom prst="ellipse">
            <a:avLst/>
          </a:prstGeom>
          <a:solidFill>
            <a:srgbClr val="CCDB4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800" dirty="0" err="1">
                <a:solidFill>
                  <a:schemeClr val="tx1"/>
                </a:solidFill>
              </a:rPr>
              <a:t>Används</a:t>
            </a:r>
            <a:r>
              <a:rPr lang="en-US" sz="800" dirty="0">
                <a:solidFill>
                  <a:schemeClr val="tx1"/>
                </a:solidFill>
              </a:rPr>
              <a:t> för </a:t>
            </a:r>
            <a:r>
              <a:rPr lang="en-US" sz="800" dirty="0" err="1">
                <a:solidFill>
                  <a:schemeClr val="tx1"/>
                </a:solidFill>
              </a:rPr>
              <a:t>dekorativa</a:t>
            </a:r>
            <a:r>
              <a:rPr lang="en-US" sz="800" dirty="0">
                <a:solidFill>
                  <a:schemeClr val="tx1"/>
                </a:solidFill>
              </a:rPr>
              <a:t> </a:t>
            </a:r>
            <a:r>
              <a:rPr lang="en-US" sz="800" dirty="0" err="1">
                <a:solidFill>
                  <a:schemeClr val="tx1"/>
                </a:solidFill>
              </a:rPr>
              <a:t>grafiska</a:t>
            </a:r>
            <a:r>
              <a:rPr lang="en-US" sz="800" dirty="0">
                <a:solidFill>
                  <a:schemeClr val="tx1"/>
                </a:solidFill>
              </a:rPr>
              <a:t> element</a:t>
            </a:r>
          </a:p>
        </p:txBody>
      </p:sp>
      <p:cxnSp>
        <p:nvCxnSpPr>
          <p:cNvPr id="22" name="Rak pilkoppling 35">
            <a:extLst>
              <a:ext uri="{FF2B5EF4-FFF2-40B4-BE49-F238E27FC236}">
                <a16:creationId xmlns:a16="http://schemas.microsoft.com/office/drawing/2014/main" id="{D042F09C-CC59-699E-C72F-D4CB99B6CBFA}"/>
              </a:ext>
            </a:extLst>
          </p:cNvPr>
          <p:cNvCxnSpPr>
            <a:cxnSpLocks/>
          </p:cNvCxnSpPr>
          <p:nvPr/>
        </p:nvCxnSpPr>
        <p:spPr>
          <a:xfrm flipH="1">
            <a:off x="9160716" y="2639437"/>
            <a:ext cx="1204331" cy="216693"/>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3" name="textruta 4">
            <a:extLst>
              <a:ext uri="{FF2B5EF4-FFF2-40B4-BE49-F238E27FC236}">
                <a16:creationId xmlns:a16="http://schemas.microsoft.com/office/drawing/2014/main" id="{0FA6C8AB-4082-544B-B0A8-40D99EC8E0A1}"/>
              </a:ext>
            </a:extLst>
          </p:cNvPr>
          <p:cNvSpPr txBox="1"/>
          <p:nvPr/>
        </p:nvSpPr>
        <p:spPr>
          <a:xfrm>
            <a:off x="2038562" y="4623794"/>
            <a:ext cx="3635325" cy="169277"/>
          </a:xfrm>
          <a:prstGeom prst="rect">
            <a:avLst/>
          </a:prstGeom>
          <a:noFill/>
        </p:spPr>
        <p:txBody>
          <a:bodyPr wrap="square" lIns="0" tIns="0" rIns="0" bIns="0" rtlCol="0">
            <a:spAutoFit/>
          </a:bodyPr>
          <a:lstStyle/>
          <a:p>
            <a:r>
              <a:rPr lang="en-US" sz="1100" dirty="0" err="1">
                <a:latin typeface="+mj-lt"/>
              </a:rPr>
              <a:t>Redigera</a:t>
            </a:r>
            <a:r>
              <a:rPr lang="en-US" sz="1100" dirty="0">
                <a:latin typeface="+mj-lt"/>
              </a:rPr>
              <a:t> </a:t>
            </a:r>
            <a:r>
              <a:rPr lang="en-US" sz="1100" dirty="0" err="1">
                <a:latin typeface="+mj-lt"/>
              </a:rPr>
              <a:t>sidfot</a:t>
            </a:r>
            <a:r>
              <a:rPr lang="en-US" sz="1100" dirty="0">
                <a:latin typeface="+mj-lt"/>
              </a:rPr>
              <a:t> </a:t>
            </a:r>
            <a:r>
              <a:rPr lang="en-US" sz="1100" dirty="0" err="1">
                <a:latin typeface="+mj-lt"/>
              </a:rPr>
              <a:t>och</a:t>
            </a:r>
            <a:r>
              <a:rPr lang="en-US" sz="1100" dirty="0">
                <a:latin typeface="+mj-lt"/>
              </a:rPr>
              <a:t> </a:t>
            </a:r>
            <a:r>
              <a:rPr lang="en-US" sz="1100" dirty="0" err="1">
                <a:latin typeface="+mj-lt"/>
              </a:rPr>
              <a:t>sidhuvud</a:t>
            </a:r>
            <a:endParaRPr lang="en-US" sz="1100" dirty="0">
              <a:latin typeface="+mj-lt"/>
            </a:endParaRPr>
          </a:p>
        </p:txBody>
      </p:sp>
      <p:sp>
        <p:nvSpPr>
          <p:cNvPr id="24" name="textruta 39">
            <a:extLst>
              <a:ext uri="{FF2B5EF4-FFF2-40B4-BE49-F238E27FC236}">
                <a16:creationId xmlns:a16="http://schemas.microsoft.com/office/drawing/2014/main" id="{133AF7E5-706D-9734-0544-1FC2622E41B9}"/>
              </a:ext>
            </a:extLst>
          </p:cNvPr>
          <p:cNvSpPr txBox="1"/>
          <p:nvPr/>
        </p:nvSpPr>
        <p:spPr>
          <a:xfrm>
            <a:off x="2051512" y="4893401"/>
            <a:ext cx="3277624" cy="1384995"/>
          </a:xfrm>
          <a:prstGeom prst="rect">
            <a:avLst/>
          </a:prstGeom>
          <a:noFill/>
        </p:spPr>
        <p:txBody>
          <a:bodyPr wrap="square" lIns="0" tIns="0" rIns="0" bIns="0" rtlCol="0">
            <a:spAutoFit/>
          </a:bodyPr>
          <a:lstStyle/>
          <a:p>
            <a:r>
              <a:rPr lang="en-US" sz="1000" dirty="0"/>
              <a:t>Under </a:t>
            </a:r>
            <a:r>
              <a:rPr lang="en-US" sz="1000" dirty="0" err="1"/>
              <a:t>fliken</a:t>
            </a:r>
            <a:r>
              <a:rPr lang="en-US" sz="1000" dirty="0"/>
              <a:t> </a:t>
            </a:r>
            <a:r>
              <a:rPr lang="en-US" sz="1000" b="1" dirty="0" err="1"/>
              <a:t>Infoga</a:t>
            </a:r>
            <a:r>
              <a:rPr lang="en-US" sz="1000" dirty="0"/>
              <a:t> </a:t>
            </a:r>
            <a:r>
              <a:rPr lang="en-US" sz="1000" dirty="0" err="1"/>
              <a:t>hittar</a:t>
            </a:r>
            <a:r>
              <a:rPr lang="en-US" sz="1000" dirty="0"/>
              <a:t> du </a:t>
            </a:r>
            <a:r>
              <a:rPr lang="en-US" sz="1000" b="1" dirty="0" err="1"/>
              <a:t>Sidhuvud</a:t>
            </a:r>
            <a:r>
              <a:rPr lang="en-US" sz="1000" b="1" dirty="0"/>
              <a:t> </a:t>
            </a:r>
            <a:r>
              <a:rPr lang="en-US" sz="1000" b="1" dirty="0" err="1"/>
              <a:t>och</a:t>
            </a:r>
            <a:r>
              <a:rPr lang="en-US" sz="1000" b="1" dirty="0"/>
              <a:t> </a:t>
            </a:r>
            <a:r>
              <a:rPr lang="en-US" sz="1000" b="1" dirty="0" err="1"/>
              <a:t>sidfot</a:t>
            </a:r>
            <a:r>
              <a:rPr lang="en-US" sz="1000" dirty="0"/>
              <a:t>. </a:t>
            </a:r>
            <a:r>
              <a:rPr lang="en-US" sz="1000" dirty="0" err="1"/>
              <a:t>När</a:t>
            </a:r>
            <a:r>
              <a:rPr lang="en-US" sz="1000" dirty="0"/>
              <a:t> du </a:t>
            </a:r>
            <a:r>
              <a:rPr lang="en-US" sz="1000" dirty="0" err="1"/>
              <a:t>klickar</a:t>
            </a:r>
            <a:r>
              <a:rPr lang="en-US" sz="1000" dirty="0"/>
              <a:t> </a:t>
            </a:r>
            <a:r>
              <a:rPr lang="en-US" sz="1000" dirty="0" err="1"/>
              <a:t>här</a:t>
            </a:r>
            <a:r>
              <a:rPr lang="en-US" sz="1000" dirty="0"/>
              <a:t> </a:t>
            </a:r>
            <a:r>
              <a:rPr lang="en-US" sz="1000" dirty="0" err="1"/>
              <a:t>öppnas</a:t>
            </a:r>
            <a:r>
              <a:rPr lang="en-US" sz="1000" dirty="0"/>
              <a:t> </a:t>
            </a:r>
            <a:r>
              <a:rPr lang="en-US" sz="1000" dirty="0" err="1"/>
              <a:t>en</a:t>
            </a:r>
            <a:r>
              <a:rPr lang="en-US" sz="1000" dirty="0"/>
              <a:t> </a:t>
            </a:r>
            <a:r>
              <a:rPr lang="en-US" sz="1000" dirty="0" err="1"/>
              <a:t>dialogruta</a:t>
            </a:r>
            <a:r>
              <a:rPr lang="en-US" sz="1000" dirty="0"/>
              <a:t> med </a:t>
            </a:r>
            <a:r>
              <a:rPr lang="en-US" sz="1000" dirty="0" err="1"/>
              <a:t>olika</a:t>
            </a:r>
            <a:r>
              <a:rPr lang="en-US" sz="1000" dirty="0"/>
              <a:t> </a:t>
            </a:r>
            <a:r>
              <a:rPr lang="en-US" sz="1000" dirty="0" err="1"/>
              <a:t>val</a:t>
            </a:r>
            <a:r>
              <a:rPr lang="en-US" sz="1000" dirty="0"/>
              <a:t> du </a:t>
            </a:r>
            <a:r>
              <a:rPr lang="en-US" sz="1000" dirty="0" err="1"/>
              <a:t>kan</a:t>
            </a:r>
            <a:r>
              <a:rPr lang="en-US" sz="1000" dirty="0"/>
              <a:t> </a:t>
            </a:r>
            <a:r>
              <a:rPr lang="en-US" sz="1000" dirty="0" err="1"/>
              <a:t>göra</a:t>
            </a:r>
            <a:r>
              <a:rPr lang="en-US" sz="1000" dirty="0"/>
              <a:t> för </a:t>
            </a:r>
            <a:r>
              <a:rPr lang="en-US" sz="1000" dirty="0" err="1"/>
              <a:t>att</a:t>
            </a:r>
            <a:r>
              <a:rPr lang="en-US" sz="1000" dirty="0"/>
              <a:t> </a:t>
            </a:r>
            <a:r>
              <a:rPr lang="en-US" sz="1000" dirty="0" err="1"/>
              <a:t>redigera</a:t>
            </a:r>
            <a:r>
              <a:rPr lang="en-US" sz="1000" dirty="0"/>
              <a:t> </a:t>
            </a:r>
            <a:r>
              <a:rPr lang="en-US" sz="1000" dirty="0" err="1"/>
              <a:t>sidfot</a:t>
            </a:r>
            <a:r>
              <a:rPr lang="en-US" sz="1000" dirty="0"/>
              <a:t> </a:t>
            </a:r>
            <a:r>
              <a:rPr lang="en-US" sz="1000" dirty="0" err="1"/>
              <a:t>och</a:t>
            </a:r>
            <a:r>
              <a:rPr lang="en-US" sz="1000" dirty="0"/>
              <a:t> </a:t>
            </a:r>
            <a:r>
              <a:rPr lang="en-US" sz="1000" dirty="0" err="1"/>
              <a:t>sidhuvud</a:t>
            </a:r>
            <a:r>
              <a:rPr lang="en-US" sz="1000" dirty="0"/>
              <a:t>. Vill du </a:t>
            </a:r>
            <a:r>
              <a:rPr lang="en-US" sz="1000" dirty="0" err="1"/>
              <a:t>att</a:t>
            </a:r>
            <a:r>
              <a:rPr lang="en-US" sz="1000" dirty="0"/>
              <a:t> </a:t>
            </a:r>
            <a:r>
              <a:rPr lang="en-US" sz="1000" dirty="0" err="1"/>
              <a:t>dina</a:t>
            </a:r>
            <a:r>
              <a:rPr lang="en-US" sz="1000" dirty="0"/>
              <a:t> </a:t>
            </a:r>
            <a:r>
              <a:rPr lang="en-US" sz="1000" dirty="0" err="1"/>
              <a:t>ändringar</a:t>
            </a:r>
            <a:r>
              <a:rPr lang="en-US" sz="1000" dirty="0"/>
              <a:t> ska </a:t>
            </a:r>
            <a:r>
              <a:rPr lang="en-US" sz="1000" dirty="0" err="1"/>
              <a:t>gälla</a:t>
            </a:r>
            <a:r>
              <a:rPr lang="en-US" sz="1000" dirty="0"/>
              <a:t> för </a:t>
            </a:r>
            <a:r>
              <a:rPr lang="en-US" sz="1000" dirty="0" err="1"/>
              <a:t>alla</a:t>
            </a:r>
            <a:r>
              <a:rPr lang="en-US" sz="1000" dirty="0"/>
              <a:t> </a:t>
            </a:r>
            <a:r>
              <a:rPr lang="en-US" sz="1000" dirty="0" err="1"/>
              <a:t>layouter</a:t>
            </a:r>
            <a:r>
              <a:rPr lang="en-US" sz="1000" dirty="0"/>
              <a:t> </a:t>
            </a:r>
            <a:r>
              <a:rPr lang="en-US" sz="1000" dirty="0" err="1"/>
              <a:t>väljer</a:t>
            </a:r>
            <a:r>
              <a:rPr lang="en-US" sz="1000" dirty="0"/>
              <a:t> du </a:t>
            </a:r>
            <a:r>
              <a:rPr lang="en-US" sz="1000" b="1" dirty="0" err="1"/>
              <a:t>Använd</a:t>
            </a:r>
            <a:r>
              <a:rPr lang="en-US" sz="1000" b="1" dirty="0"/>
              <a:t> för </a:t>
            </a:r>
            <a:r>
              <a:rPr lang="en-US" sz="1000" b="1" dirty="0" err="1"/>
              <a:t>alla</a:t>
            </a:r>
            <a:r>
              <a:rPr lang="en-US" sz="1000" dirty="0"/>
              <a:t>. Vill du bara </a:t>
            </a:r>
            <a:r>
              <a:rPr lang="en-US" sz="1000" dirty="0" err="1"/>
              <a:t>ändra</a:t>
            </a:r>
            <a:r>
              <a:rPr lang="en-US" sz="1000" dirty="0"/>
              <a:t> </a:t>
            </a:r>
            <a:r>
              <a:rPr lang="en-US" sz="1000" dirty="0" err="1"/>
              <a:t>på</a:t>
            </a:r>
            <a:r>
              <a:rPr lang="en-US" sz="1000" dirty="0"/>
              <a:t> </a:t>
            </a:r>
            <a:r>
              <a:rPr lang="en-US" sz="1000" dirty="0" err="1"/>
              <a:t>sidan</a:t>
            </a:r>
            <a:r>
              <a:rPr lang="en-US" sz="1000" dirty="0"/>
              <a:t> du </a:t>
            </a:r>
            <a:r>
              <a:rPr lang="en-US" sz="1000" dirty="0" err="1"/>
              <a:t>står</a:t>
            </a:r>
            <a:r>
              <a:rPr lang="en-US" sz="1000" dirty="0"/>
              <a:t> </a:t>
            </a:r>
            <a:r>
              <a:rPr lang="en-US" sz="1000" dirty="0" err="1"/>
              <a:t>på</a:t>
            </a:r>
            <a:r>
              <a:rPr lang="en-US" sz="1000" dirty="0"/>
              <a:t> </a:t>
            </a:r>
            <a:r>
              <a:rPr lang="en-US" sz="1000" dirty="0" err="1"/>
              <a:t>väljer</a:t>
            </a:r>
            <a:r>
              <a:rPr lang="en-US" sz="1000" dirty="0"/>
              <a:t> du </a:t>
            </a:r>
            <a:r>
              <a:rPr lang="en-US" sz="1000" dirty="0" err="1"/>
              <a:t>Använd</a:t>
            </a:r>
            <a:r>
              <a:rPr lang="en-US" sz="1000" dirty="0"/>
              <a:t>. </a:t>
            </a:r>
          </a:p>
          <a:p>
            <a:endParaRPr lang="en-US" sz="1000" dirty="0"/>
          </a:p>
          <a:p>
            <a:r>
              <a:rPr lang="en-US" sz="1000" dirty="0"/>
              <a:t>Om du </a:t>
            </a:r>
            <a:r>
              <a:rPr lang="en-US" sz="1000" dirty="0" err="1"/>
              <a:t>inte</a:t>
            </a:r>
            <a:r>
              <a:rPr lang="en-US" sz="1000" dirty="0"/>
              <a:t> </a:t>
            </a:r>
            <a:r>
              <a:rPr lang="en-US" sz="1000" dirty="0" err="1"/>
              <a:t>vill</a:t>
            </a:r>
            <a:r>
              <a:rPr lang="en-US" sz="1000" dirty="0"/>
              <a:t> </a:t>
            </a:r>
            <a:r>
              <a:rPr lang="en-US" sz="1000" dirty="0" err="1"/>
              <a:t>använda</a:t>
            </a:r>
            <a:r>
              <a:rPr lang="en-US" sz="1000" dirty="0"/>
              <a:t> </a:t>
            </a:r>
            <a:r>
              <a:rPr lang="en-US" sz="1000" dirty="0" err="1"/>
              <a:t>sidhuvud</a:t>
            </a:r>
            <a:r>
              <a:rPr lang="en-US" sz="1000" dirty="0"/>
              <a:t> </a:t>
            </a:r>
            <a:r>
              <a:rPr lang="en-US" sz="1000" dirty="0" err="1"/>
              <a:t>eller</a:t>
            </a:r>
            <a:r>
              <a:rPr lang="en-US" sz="1000" dirty="0"/>
              <a:t> </a:t>
            </a:r>
            <a:r>
              <a:rPr lang="en-US" sz="1000" dirty="0" err="1"/>
              <a:t>sidfot</a:t>
            </a:r>
            <a:r>
              <a:rPr lang="en-US" sz="1000" dirty="0"/>
              <a:t> </a:t>
            </a:r>
            <a:r>
              <a:rPr lang="en-US" sz="1000" dirty="0" err="1"/>
              <a:t>låter</a:t>
            </a:r>
            <a:r>
              <a:rPr lang="en-US" sz="1000" dirty="0"/>
              <a:t> du </a:t>
            </a:r>
            <a:r>
              <a:rPr lang="en-US" sz="1000" dirty="0" err="1"/>
              <a:t>fältet</a:t>
            </a:r>
            <a:r>
              <a:rPr lang="en-US" sz="1000" dirty="0"/>
              <a:t> </a:t>
            </a:r>
            <a:r>
              <a:rPr lang="en-US" sz="1000" dirty="0" err="1"/>
              <a:t>vara</a:t>
            </a:r>
            <a:r>
              <a:rPr lang="en-US" sz="1000" dirty="0"/>
              <a:t> </a:t>
            </a:r>
            <a:r>
              <a:rPr lang="en-US" sz="1000" dirty="0" err="1"/>
              <a:t>som</a:t>
            </a:r>
            <a:r>
              <a:rPr lang="en-US" sz="1000" dirty="0"/>
              <a:t> det </a:t>
            </a:r>
            <a:r>
              <a:rPr lang="en-US" sz="1000" dirty="0" err="1"/>
              <a:t>är</a:t>
            </a:r>
            <a:r>
              <a:rPr lang="en-US" sz="1000" dirty="0"/>
              <a:t>. </a:t>
            </a:r>
          </a:p>
        </p:txBody>
      </p:sp>
      <p:pic>
        <p:nvPicPr>
          <p:cNvPr id="25" name="Bildobjekt 40">
            <a:extLst>
              <a:ext uri="{FF2B5EF4-FFF2-40B4-BE49-F238E27FC236}">
                <a16:creationId xmlns:a16="http://schemas.microsoft.com/office/drawing/2014/main" id="{BA72ED4F-4D64-9188-657D-66E45E1C962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96506" y="4454022"/>
            <a:ext cx="3388650" cy="2159857"/>
          </a:xfrm>
          <a:prstGeom prst="rect">
            <a:avLst/>
          </a:prstGeom>
          <a:ln>
            <a:solidFill>
              <a:schemeClr val="tx1">
                <a:lumMod val="50000"/>
                <a:lumOff val="50000"/>
              </a:schemeClr>
            </a:solidFill>
          </a:ln>
        </p:spPr>
      </p:pic>
    </p:spTree>
    <p:extLst>
      <p:ext uri="{BB962C8B-B14F-4D97-AF65-F5344CB8AC3E}">
        <p14:creationId xmlns:p14="http://schemas.microsoft.com/office/powerpoint/2010/main" val="1971876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E7073-C0D0-32F9-1C88-F17E98040709}"/>
            </a:ext>
          </a:extLst>
        </p:cNvPr>
        <p:cNvGrpSpPr/>
        <p:nvPr/>
      </p:nvGrpSpPr>
      <p:grpSpPr>
        <a:xfrm>
          <a:off x="0" y="0"/>
          <a:ext cx="0" cy="0"/>
          <a:chOff x="0" y="0"/>
          <a:chExt cx="0" cy="0"/>
        </a:xfrm>
      </p:grpSpPr>
      <p:sp>
        <p:nvSpPr>
          <p:cNvPr id="29" name="Rubrik 28">
            <a:extLst>
              <a:ext uri="{FF2B5EF4-FFF2-40B4-BE49-F238E27FC236}">
                <a16:creationId xmlns:a16="http://schemas.microsoft.com/office/drawing/2014/main" id="{7A4FC7ED-74F2-5B94-9232-7DE748784B64}"/>
              </a:ext>
            </a:extLst>
          </p:cNvPr>
          <p:cNvSpPr>
            <a:spLocks noGrp="1"/>
          </p:cNvSpPr>
          <p:nvPr>
            <p:ph type="ctrTitle"/>
          </p:nvPr>
        </p:nvSpPr>
        <p:spPr>
          <a:xfrm>
            <a:off x="532800" y="568799"/>
            <a:ext cx="4718708" cy="2654085"/>
          </a:xfrm>
        </p:spPr>
        <p:txBody>
          <a:bodyPr anchor="ctr" anchorCtr="0">
            <a:noAutofit/>
          </a:bodyPr>
          <a:lstStyle/>
          <a:p>
            <a:r>
              <a:rPr lang="en-US" b="1" dirty="0"/>
              <a:t>We are there for you in Västra </a:t>
            </a:r>
            <a:r>
              <a:rPr lang="en-US" b="1" dirty="0" err="1"/>
              <a:t>Götaland</a:t>
            </a:r>
            <a:endParaRPr lang="sv-SE" b="1" dirty="0">
              <a:solidFill>
                <a:schemeClr val="bg1"/>
              </a:solidFill>
            </a:endParaRPr>
          </a:p>
        </p:txBody>
      </p:sp>
      <p:pic>
        <p:nvPicPr>
          <p:cNvPr id="6" name="Platshållare för bild 5" descr="En bild som visar Människoansikte, person, klädsel, bubbla&#10;&#10;AI-genererat innehåll kan vara felaktigt.">
            <a:extLst>
              <a:ext uri="{FF2B5EF4-FFF2-40B4-BE49-F238E27FC236}">
                <a16:creationId xmlns:a16="http://schemas.microsoft.com/office/drawing/2014/main" id="{40E7DD67-D532-D0A5-91E2-848A60F2D397}"/>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066" r="20946"/>
          <a:stretch>
            <a:fillRect/>
          </a:stretch>
        </p:blipFill>
        <p:spPr>
          <a:xfrm>
            <a:off x="5578475" y="0"/>
            <a:ext cx="6613525" cy="5656263"/>
          </a:xfrm>
        </p:spPr>
      </p:pic>
    </p:spTree>
    <p:extLst>
      <p:ext uri="{BB962C8B-B14F-4D97-AF65-F5344CB8AC3E}">
        <p14:creationId xmlns:p14="http://schemas.microsoft.com/office/powerpoint/2010/main" val="3086285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E7300-1DC3-0F92-539C-8BF698E4365C}"/>
            </a:ext>
          </a:extLst>
        </p:cNvPr>
        <p:cNvGrpSpPr/>
        <p:nvPr/>
      </p:nvGrpSpPr>
      <p:grpSpPr>
        <a:xfrm>
          <a:off x="0" y="0"/>
          <a:ext cx="0" cy="0"/>
          <a:chOff x="0" y="0"/>
          <a:chExt cx="0" cy="0"/>
        </a:xfrm>
      </p:grpSpPr>
      <p:pic>
        <p:nvPicPr>
          <p:cNvPr id="3" name="Bildobjekt 2">
            <a:hlinkClick r:id="rId3"/>
            <a:extLst>
              <a:ext uri="{FF2B5EF4-FFF2-40B4-BE49-F238E27FC236}">
                <a16:creationId xmlns:a16="http://schemas.microsoft.com/office/drawing/2014/main" id="{5F86EDBE-32BA-AFF4-8983-DC6C7F4DB68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 y="0"/>
            <a:ext cx="12192001" cy="6858000"/>
          </a:xfrm>
          <a:prstGeom prst="rect">
            <a:avLst/>
          </a:prstGeom>
        </p:spPr>
      </p:pic>
      <p:sp>
        <p:nvSpPr>
          <p:cNvPr id="4" name="Rubrik 2">
            <a:extLst>
              <a:ext uri="{FF2B5EF4-FFF2-40B4-BE49-F238E27FC236}">
                <a16:creationId xmlns:a16="http://schemas.microsoft.com/office/drawing/2014/main" id="{5011AA83-A8B1-B8EA-EDC5-639340BA4DB0}"/>
              </a:ext>
            </a:extLst>
          </p:cNvPr>
          <p:cNvSpPr txBox="1">
            <a:spLocks/>
          </p:cNvSpPr>
          <p:nvPr/>
        </p:nvSpPr>
        <p:spPr>
          <a:xfrm>
            <a:off x="7229569" y="2724556"/>
            <a:ext cx="4571544" cy="1315278"/>
          </a:xfrm>
          <a:prstGeom prst="rect">
            <a:avLst/>
          </a:prstGeom>
        </p:spPr>
        <p:txBody>
          <a:bodyPr anchor="ctr">
            <a:normAutofit/>
          </a:bodyPr>
          <a:lstStyle>
            <a:lvl1pPr algn="l" defTabSz="914400" rtl="0" eaLnBrk="1" latinLnBrk="0" hangingPunct="1">
              <a:lnSpc>
                <a:spcPct val="110000"/>
              </a:lnSpc>
              <a:spcBef>
                <a:spcPct val="0"/>
              </a:spcBef>
              <a:buNone/>
              <a:defRPr sz="3300" kern="1200">
                <a:solidFill>
                  <a:schemeClr val="tx1"/>
                </a:solidFill>
                <a:latin typeface="+mj-lt"/>
                <a:ea typeface="+mj-ea"/>
                <a:cs typeface="+mj-cs"/>
              </a:defRPr>
            </a:lvl1pPr>
          </a:lstStyle>
          <a:p>
            <a:r>
              <a:rPr lang="en-US" dirty="0">
                <a:solidFill>
                  <a:schemeClr val="bg1"/>
                </a:solidFill>
              </a:rPr>
              <a:t>With you</a:t>
            </a:r>
            <a:br>
              <a:rPr lang="en-US" dirty="0">
                <a:solidFill>
                  <a:schemeClr val="bg1"/>
                </a:solidFill>
              </a:rPr>
            </a:br>
            <a:r>
              <a:rPr lang="en-US" dirty="0">
                <a:solidFill>
                  <a:schemeClr val="bg1"/>
                </a:solidFill>
              </a:rPr>
              <a:t>throughout life</a:t>
            </a:r>
          </a:p>
        </p:txBody>
      </p:sp>
    </p:spTree>
    <p:extLst>
      <p:ext uri="{BB962C8B-B14F-4D97-AF65-F5344CB8AC3E}">
        <p14:creationId xmlns:p14="http://schemas.microsoft.com/office/powerpoint/2010/main" val="3880827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a:extLst>
              <a:ext uri="{FF2B5EF4-FFF2-40B4-BE49-F238E27FC236}">
                <a16:creationId xmlns:a16="http://schemas.microsoft.com/office/drawing/2014/main" id="{D99E6BF0-B125-1E96-6A35-D27DFF35810A}"/>
              </a:ext>
            </a:extLst>
          </p:cNvPr>
          <p:cNvSpPr>
            <a:spLocks noGrp="1"/>
          </p:cNvSpPr>
          <p:nvPr>
            <p:ph sz="quarter" idx="4294967295"/>
          </p:nvPr>
        </p:nvSpPr>
        <p:spPr>
          <a:xfrm>
            <a:off x="1355073" y="928908"/>
            <a:ext cx="9481853" cy="5000183"/>
          </a:xfrm>
        </p:spPr>
        <p:txBody>
          <a:bodyPr/>
          <a:lstStyle/>
          <a:p>
            <a:pPr marL="0" indent="0">
              <a:buNone/>
            </a:pPr>
            <a:r>
              <a:rPr lang="en-US" sz="3200" dirty="0">
                <a:solidFill>
                  <a:srgbClr val="000000"/>
                </a:solidFill>
                <a:effectLst/>
                <a:latin typeface="Verdana" panose="020B0604030504040204" pitchFamily="34" charset="0"/>
              </a:rPr>
              <a:t>When you need </a:t>
            </a:r>
            <a:r>
              <a:rPr lang="en-US" sz="3200" b="1" dirty="0">
                <a:solidFill>
                  <a:srgbClr val="000000"/>
                </a:solidFill>
                <a:effectLst/>
                <a:latin typeface="Verdana" panose="020B0604030504040204" pitchFamily="34" charset="0"/>
              </a:rPr>
              <a:t>care</a:t>
            </a:r>
            <a:r>
              <a:rPr lang="en-US" sz="3200" dirty="0">
                <a:solidFill>
                  <a:srgbClr val="000000"/>
                </a:solidFill>
                <a:effectLst/>
                <a:latin typeface="Verdana" panose="020B0604030504040204" pitchFamily="34" charset="0"/>
              </a:rPr>
              <a:t>, you should get the best. When you need to go somewhere, you should be able to use </a:t>
            </a:r>
            <a:r>
              <a:rPr lang="en-US" sz="3200" b="1" dirty="0">
                <a:solidFill>
                  <a:srgbClr val="000000"/>
                </a:solidFill>
                <a:effectLst/>
                <a:latin typeface="Verdana" panose="020B0604030504040204" pitchFamily="34" charset="0"/>
              </a:rPr>
              <a:t>public transport</a:t>
            </a:r>
            <a:r>
              <a:rPr lang="en-US" sz="3200" dirty="0">
                <a:solidFill>
                  <a:srgbClr val="000000"/>
                </a:solidFill>
                <a:effectLst/>
                <a:latin typeface="Verdana" panose="020B0604030504040204" pitchFamily="34" charset="0"/>
              </a:rPr>
              <a:t>. When you want to experience </a:t>
            </a:r>
            <a:r>
              <a:rPr lang="en-US" sz="3200" b="1" dirty="0">
                <a:solidFill>
                  <a:srgbClr val="000000"/>
                </a:solidFill>
                <a:effectLst/>
                <a:latin typeface="Verdana" panose="020B0604030504040204" pitchFamily="34" charset="0"/>
              </a:rPr>
              <a:t>culture</a:t>
            </a:r>
            <a:r>
              <a:rPr lang="en-US" sz="3200" dirty="0">
                <a:solidFill>
                  <a:srgbClr val="000000"/>
                </a:solidFill>
                <a:effectLst/>
                <a:latin typeface="Verdana" panose="020B0604030504040204" pitchFamily="34" charset="0"/>
              </a:rPr>
              <a:t>, it should be close to you. When you study, it should be on your own </a:t>
            </a:r>
            <a:r>
              <a:rPr lang="en-US" sz="3200" b="1" dirty="0">
                <a:solidFill>
                  <a:srgbClr val="000000"/>
                </a:solidFill>
                <a:effectLst/>
                <a:latin typeface="Verdana" panose="020B0604030504040204" pitchFamily="34" charset="0"/>
              </a:rPr>
              <a:t>terms</a:t>
            </a:r>
            <a:r>
              <a:rPr lang="en-US" sz="3200" dirty="0">
                <a:solidFill>
                  <a:srgbClr val="000000"/>
                </a:solidFill>
                <a:effectLst/>
                <a:latin typeface="Verdana" panose="020B0604030504040204" pitchFamily="34" charset="0"/>
              </a:rPr>
              <a:t>. And when you live in Västra Götaland, </a:t>
            </a:r>
            <a:r>
              <a:rPr lang="en-US" sz="3200" b="1" dirty="0">
                <a:solidFill>
                  <a:srgbClr val="000000"/>
                </a:solidFill>
                <a:effectLst/>
                <a:latin typeface="Verdana" panose="020B0604030504040204" pitchFamily="34" charset="0"/>
              </a:rPr>
              <a:t>sustainable development</a:t>
            </a:r>
            <a:r>
              <a:rPr lang="en-US" sz="3200" dirty="0">
                <a:solidFill>
                  <a:srgbClr val="000000"/>
                </a:solidFill>
                <a:effectLst/>
                <a:latin typeface="Verdana" panose="020B0604030504040204" pitchFamily="34" charset="0"/>
              </a:rPr>
              <a:t> should go without saying. </a:t>
            </a:r>
          </a:p>
        </p:txBody>
      </p:sp>
    </p:spTree>
    <p:extLst>
      <p:ext uri="{BB962C8B-B14F-4D97-AF65-F5344CB8AC3E}">
        <p14:creationId xmlns:p14="http://schemas.microsoft.com/office/powerpoint/2010/main" val="1477725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BB9FDE4B-4E52-035B-A5F2-0B6BC7495154}"/>
              </a:ext>
            </a:extLst>
          </p:cNvPr>
          <p:cNvSpPr>
            <a:spLocks noGrp="1"/>
          </p:cNvSpPr>
          <p:nvPr>
            <p:ph type="title"/>
          </p:nvPr>
        </p:nvSpPr>
        <p:spPr>
          <a:xfrm>
            <a:off x="1101600" y="2673041"/>
            <a:ext cx="5279351" cy="1315278"/>
          </a:xfrm>
        </p:spPr>
        <p:txBody>
          <a:bodyPr anchor="ctr">
            <a:normAutofit/>
          </a:bodyPr>
          <a:lstStyle/>
          <a:p>
            <a:r>
              <a:rPr lang="en-US" dirty="0"/>
              <a:t>When you need care,</a:t>
            </a:r>
            <a:br>
              <a:rPr lang="en-US" dirty="0"/>
            </a:br>
            <a:r>
              <a:rPr lang="en-US" dirty="0"/>
              <a:t>you should get the best</a:t>
            </a:r>
          </a:p>
        </p:txBody>
      </p:sp>
      <p:pic>
        <p:nvPicPr>
          <p:cNvPr id="5" name="Platshållare för bild 4">
            <a:extLst>
              <a:ext uri="{FF2B5EF4-FFF2-40B4-BE49-F238E27FC236}">
                <a16:creationId xmlns:a16="http://schemas.microsoft.com/office/drawing/2014/main" id="{8AC3E6A7-C75E-E7AF-44CE-5047493AD66D}"/>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a:stretch/>
        </p:blipFill>
        <p:spPr>
          <a:xfrm>
            <a:off x="6798481" y="385758"/>
            <a:ext cx="5004000" cy="6091200"/>
          </a:xfrm>
          <a:noFill/>
        </p:spPr>
      </p:pic>
    </p:spTree>
    <p:extLst>
      <p:ext uri="{BB962C8B-B14F-4D97-AF65-F5344CB8AC3E}">
        <p14:creationId xmlns:p14="http://schemas.microsoft.com/office/powerpoint/2010/main" val="1608854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EF37194-B6FB-6528-D9C1-ABB09DBD812F}"/>
              </a:ext>
            </a:extLst>
          </p:cNvPr>
          <p:cNvSpPr>
            <a:spLocks noGrp="1"/>
          </p:cNvSpPr>
          <p:nvPr>
            <p:ph type="title"/>
          </p:nvPr>
        </p:nvSpPr>
        <p:spPr/>
        <p:txBody>
          <a:bodyPr/>
          <a:lstStyle/>
          <a:p>
            <a:r>
              <a:rPr lang="en-US" dirty="0"/>
              <a:t>When you need care, you should get the best</a:t>
            </a:r>
          </a:p>
        </p:txBody>
      </p:sp>
      <p:sp>
        <p:nvSpPr>
          <p:cNvPr id="3" name="Platshållare för innehåll 2">
            <a:extLst>
              <a:ext uri="{FF2B5EF4-FFF2-40B4-BE49-F238E27FC236}">
                <a16:creationId xmlns:a16="http://schemas.microsoft.com/office/drawing/2014/main" id="{0A95E3E0-A9AC-C3DE-7B07-9956F7C1281A}"/>
              </a:ext>
            </a:extLst>
          </p:cNvPr>
          <p:cNvSpPr>
            <a:spLocks noGrp="1"/>
          </p:cNvSpPr>
          <p:nvPr>
            <p:ph sz="quarter" idx="13"/>
          </p:nvPr>
        </p:nvSpPr>
        <p:spPr>
          <a:xfrm>
            <a:off x="1092200" y="2114435"/>
            <a:ext cx="2979286" cy="446598"/>
          </a:xfrm>
        </p:spPr>
        <p:txBody>
          <a:bodyPr/>
          <a:lstStyle/>
          <a:p>
            <a:r>
              <a:rPr lang="en-US" b="1" dirty="0"/>
              <a:t>On weekdays</a:t>
            </a:r>
          </a:p>
        </p:txBody>
      </p:sp>
      <p:sp>
        <p:nvSpPr>
          <p:cNvPr id="5" name="textruta 4">
            <a:extLst>
              <a:ext uri="{FF2B5EF4-FFF2-40B4-BE49-F238E27FC236}">
                <a16:creationId xmlns:a16="http://schemas.microsoft.com/office/drawing/2014/main" id="{CCF47F9D-8E68-0383-1B8A-2B18CECF936B}"/>
              </a:ext>
            </a:extLst>
          </p:cNvPr>
          <p:cNvSpPr txBox="1"/>
          <p:nvPr/>
        </p:nvSpPr>
        <p:spPr>
          <a:xfrm>
            <a:off x="1101599" y="2551408"/>
            <a:ext cx="4518615" cy="922817"/>
          </a:xfrm>
          <a:prstGeom prst="rect">
            <a:avLst/>
          </a:prstGeom>
          <a:noFill/>
        </p:spPr>
        <p:txBody>
          <a:bodyPr wrap="square" lIns="0" tIns="0" rIns="0" bIns="0" rtlCol="0">
            <a:spAutoFit/>
          </a:bodyPr>
          <a:lstStyle/>
          <a:p>
            <a:pPr>
              <a:lnSpc>
                <a:spcPct val="130000"/>
              </a:lnSpc>
            </a:pPr>
            <a:r>
              <a:rPr lang="en-US" sz="1600" dirty="0"/>
              <a:t>Over 230 health centers and </a:t>
            </a:r>
          </a:p>
          <a:p>
            <a:pPr>
              <a:lnSpc>
                <a:spcPct val="130000"/>
              </a:lnSpc>
            </a:pPr>
            <a:r>
              <a:rPr lang="en-US" sz="1600" dirty="0"/>
              <a:t>child health centers</a:t>
            </a:r>
          </a:p>
          <a:p>
            <a:pPr>
              <a:lnSpc>
                <a:spcPct val="130000"/>
              </a:lnSpc>
            </a:pPr>
            <a:r>
              <a:rPr lang="en-US" sz="1600" dirty="0"/>
              <a:t>300 rehab clinics</a:t>
            </a:r>
          </a:p>
        </p:txBody>
      </p:sp>
      <p:sp>
        <p:nvSpPr>
          <p:cNvPr id="7" name="Platshållare för innehåll 2">
            <a:extLst>
              <a:ext uri="{FF2B5EF4-FFF2-40B4-BE49-F238E27FC236}">
                <a16:creationId xmlns:a16="http://schemas.microsoft.com/office/drawing/2014/main" id="{B04BA1CD-1745-9B9C-21C2-F78825E45298}"/>
              </a:ext>
            </a:extLst>
          </p:cNvPr>
          <p:cNvSpPr txBox="1">
            <a:spLocks/>
          </p:cNvSpPr>
          <p:nvPr/>
        </p:nvSpPr>
        <p:spPr>
          <a:xfrm>
            <a:off x="6541753" y="2114435"/>
            <a:ext cx="4518615" cy="446598"/>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b="1" dirty="0"/>
              <a:t>On weekends and evenings</a:t>
            </a:r>
          </a:p>
        </p:txBody>
      </p:sp>
      <p:sp>
        <p:nvSpPr>
          <p:cNvPr id="9" name="textruta 8">
            <a:extLst>
              <a:ext uri="{FF2B5EF4-FFF2-40B4-BE49-F238E27FC236}">
                <a16:creationId xmlns:a16="http://schemas.microsoft.com/office/drawing/2014/main" id="{DCCEACDB-DDCE-D79C-581F-45AC857668E3}"/>
              </a:ext>
            </a:extLst>
          </p:cNvPr>
          <p:cNvSpPr txBox="1"/>
          <p:nvPr/>
        </p:nvSpPr>
        <p:spPr>
          <a:xfrm>
            <a:off x="6551154" y="2551408"/>
            <a:ext cx="3374242" cy="922753"/>
          </a:xfrm>
          <a:prstGeom prst="rect">
            <a:avLst/>
          </a:prstGeom>
          <a:noFill/>
        </p:spPr>
        <p:txBody>
          <a:bodyPr wrap="square" lIns="0" tIns="0" rIns="0" bIns="0" rtlCol="0">
            <a:spAutoFit/>
          </a:bodyPr>
          <a:lstStyle/>
          <a:p>
            <a:pPr>
              <a:lnSpc>
                <a:spcPct val="130000"/>
              </a:lnSpc>
            </a:pPr>
            <a:r>
              <a:rPr lang="en-US" sz="1600" dirty="0"/>
              <a:t>17 out-of-hours service centers</a:t>
            </a:r>
            <a:br>
              <a:rPr lang="en-US" sz="1600" dirty="0"/>
            </a:br>
            <a:r>
              <a:rPr lang="en-US" sz="1600" dirty="0"/>
              <a:t>1 local emergency clinic</a:t>
            </a:r>
            <a:br>
              <a:rPr lang="en-US" sz="1600" dirty="0"/>
            </a:br>
            <a:r>
              <a:rPr lang="en-US" sz="1600" dirty="0"/>
              <a:t>4 emergency dental clinics</a:t>
            </a:r>
          </a:p>
        </p:txBody>
      </p:sp>
      <p:sp>
        <p:nvSpPr>
          <p:cNvPr id="11" name="Platshållare för innehåll 2">
            <a:extLst>
              <a:ext uri="{FF2B5EF4-FFF2-40B4-BE49-F238E27FC236}">
                <a16:creationId xmlns:a16="http://schemas.microsoft.com/office/drawing/2014/main" id="{713003A6-80A3-4BCE-8594-173F87B8183C}"/>
              </a:ext>
            </a:extLst>
          </p:cNvPr>
          <p:cNvSpPr txBox="1">
            <a:spLocks/>
          </p:cNvSpPr>
          <p:nvPr/>
        </p:nvSpPr>
        <p:spPr>
          <a:xfrm>
            <a:off x="1092199" y="3831725"/>
            <a:ext cx="4577079" cy="446598"/>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b="1" dirty="0"/>
              <a:t>In case of major care needs</a:t>
            </a:r>
          </a:p>
        </p:txBody>
      </p:sp>
      <p:sp>
        <p:nvSpPr>
          <p:cNvPr id="13" name="textruta 12">
            <a:extLst>
              <a:ext uri="{FF2B5EF4-FFF2-40B4-BE49-F238E27FC236}">
                <a16:creationId xmlns:a16="http://schemas.microsoft.com/office/drawing/2014/main" id="{6F61321E-3680-6514-0044-E7B9DF1CCA64}"/>
              </a:ext>
            </a:extLst>
          </p:cNvPr>
          <p:cNvSpPr txBox="1"/>
          <p:nvPr/>
        </p:nvSpPr>
        <p:spPr>
          <a:xfrm>
            <a:off x="1101600" y="4268698"/>
            <a:ext cx="2969886" cy="602665"/>
          </a:xfrm>
          <a:prstGeom prst="rect">
            <a:avLst/>
          </a:prstGeom>
          <a:noFill/>
        </p:spPr>
        <p:txBody>
          <a:bodyPr wrap="square" lIns="0" tIns="0" rIns="0" bIns="0" rtlCol="0">
            <a:spAutoFit/>
          </a:bodyPr>
          <a:lstStyle/>
          <a:p>
            <a:pPr>
              <a:lnSpc>
                <a:spcPct val="130000"/>
              </a:lnSpc>
            </a:pPr>
            <a:r>
              <a:rPr lang="en-US" sz="1600" dirty="0"/>
              <a:t>19 hospitals, including</a:t>
            </a:r>
            <a:br>
              <a:rPr lang="en-US" sz="1600" dirty="0"/>
            </a:br>
            <a:r>
              <a:rPr lang="en-US" sz="1600" dirty="0"/>
              <a:t>1 university hospital</a:t>
            </a:r>
          </a:p>
        </p:txBody>
      </p:sp>
      <p:sp>
        <p:nvSpPr>
          <p:cNvPr id="4" name="Platshållare för innehåll 2">
            <a:extLst>
              <a:ext uri="{FF2B5EF4-FFF2-40B4-BE49-F238E27FC236}">
                <a16:creationId xmlns:a16="http://schemas.microsoft.com/office/drawing/2014/main" id="{AA1E1EA2-2E4F-43FB-C242-0743F356B32D}"/>
              </a:ext>
            </a:extLst>
          </p:cNvPr>
          <p:cNvSpPr txBox="1">
            <a:spLocks/>
          </p:cNvSpPr>
          <p:nvPr/>
        </p:nvSpPr>
        <p:spPr>
          <a:xfrm>
            <a:off x="6551154" y="3831725"/>
            <a:ext cx="4153569" cy="446598"/>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b="1" dirty="0"/>
              <a:t>Contact on your terms</a:t>
            </a:r>
          </a:p>
        </p:txBody>
      </p:sp>
      <p:sp>
        <p:nvSpPr>
          <p:cNvPr id="6" name="textruta 5">
            <a:extLst>
              <a:ext uri="{FF2B5EF4-FFF2-40B4-BE49-F238E27FC236}">
                <a16:creationId xmlns:a16="http://schemas.microsoft.com/office/drawing/2014/main" id="{6EB443FD-6733-8E67-CD9A-AECEA0553643}"/>
              </a:ext>
            </a:extLst>
          </p:cNvPr>
          <p:cNvSpPr txBox="1"/>
          <p:nvPr/>
        </p:nvSpPr>
        <p:spPr>
          <a:xfrm>
            <a:off x="6551154" y="4268698"/>
            <a:ext cx="3507246" cy="602665"/>
          </a:xfrm>
          <a:prstGeom prst="rect">
            <a:avLst/>
          </a:prstGeom>
          <a:noFill/>
        </p:spPr>
        <p:txBody>
          <a:bodyPr wrap="square" lIns="0" tIns="0" rIns="0" bIns="0" rtlCol="0">
            <a:spAutoFit/>
          </a:bodyPr>
          <a:lstStyle/>
          <a:p>
            <a:pPr>
              <a:lnSpc>
                <a:spcPct val="130000"/>
              </a:lnSpc>
            </a:pPr>
            <a:r>
              <a:rPr lang="en-US" sz="1600" dirty="0"/>
              <a:t>Digital care meetings with audio, video and chat</a:t>
            </a:r>
          </a:p>
        </p:txBody>
      </p:sp>
      <p:sp>
        <p:nvSpPr>
          <p:cNvPr id="8" name="Platshållare för innehåll 2">
            <a:extLst>
              <a:ext uri="{FF2B5EF4-FFF2-40B4-BE49-F238E27FC236}">
                <a16:creationId xmlns:a16="http://schemas.microsoft.com/office/drawing/2014/main" id="{E09AC5FE-1A33-8BC2-C93D-67DB1B1EB7B2}"/>
              </a:ext>
            </a:extLst>
          </p:cNvPr>
          <p:cNvSpPr txBox="1">
            <a:spLocks/>
          </p:cNvSpPr>
          <p:nvPr/>
        </p:nvSpPr>
        <p:spPr>
          <a:xfrm>
            <a:off x="1101599" y="5206968"/>
            <a:ext cx="4577081" cy="446598"/>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b="1" dirty="0"/>
              <a:t>If you have complex needs</a:t>
            </a:r>
          </a:p>
        </p:txBody>
      </p:sp>
      <p:sp>
        <p:nvSpPr>
          <p:cNvPr id="10" name="textruta 9">
            <a:extLst>
              <a:ext uri="{FF2B5EF4-FFF2-40B4-BE49-F238E27FC236}">
                <a16:creationId xmlns:a16="http://schemas.microsoft.com/office/drawing/2014/main" id="{8E0B2DD6-7441-09A3-2EE1-DA17E418D318}"/>
              </a:ext>
            </a:extLst>
          </p:cNvPr>
          <p:cNvSpPr txBox="1"/>
          <p:nvPr/>
        </p:nvSpPr>
        <p:spPr>
          <a:xfrm>
            <a:off x="1101599" y="5643941"/>
            <a:ext cx="4577080" cy="282578"/>
          </a:xfrm>
          <a:prstGeom prst="rect">
            <a:avLst/>
          </a:prstGeom>
          <a:noFill/>
        </p:spPr>
        <p:txBody>
          <a:bodyPr wrap="square" lIns="0" tIns="0" rIns="0" bIns="0" rtlCol="0">
            <a:spAutoFit/>
          </a:bodyPr>
          <a:lstStyle/>
          <a:p>
            <a:pPr>
              <a:lnSpc>
                <a:spcPct val="130000"/>
              </a:lnSpc>
            </a:pPr>
            <a:r>
              <a:rPr lang="en-US" sz="1600" dirty="0"/>
              <a:t>In your home with mobile homecare</a:t>
            </a:r>
          </a:p>
        </p:txBody>
      </p:sp>
      <p:sp>
        <p:nvSpPr>
          <p:cNvPr id="12" name="Platshållare för innehåll 2">
            <a:extLst>
              <a:ext uri="{FF2B5EF4-FFF2-40B4-BE49-F238E27FC236}">
                <a16:creationId xmlns:a16="http://schemas.microsoft.com/office/drawing/2014/main" id="{BB8C698E-0C9B-C95B-2D3C-EC85C32C0A6D}"/>
              </a:ext>
            </a:extLst>
          </p:cNvPr>
          <p:cNvSpPr txBox="1">
            <a:spLocks/>
          </p:cNvSpPr>
          <p:nvPr/>
        </p:nvSpPr>
        <p:spPr>
          <a:xfrm>
            <a:off x="6513322" y="5206968"/>
            <a:ext cx="4775362" cy="446598"/>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b="1" dirty="0"/>
              <a:t>Oral health throughout life</a:t>
            </a:r>
          </a:p>
        </p:txBody>
      </p:sp>
      <p:sp>
        <p:nvSpPr>
          <p:cNvPr id="14" name="textruta 13">
            <a:extLst>
              <a:ext uri="{FF2B5EF4-FFF2-40B4-BE49-F238E27FC236}">
                <a16:creationId xmlns:a16="http://schemas.microsoft.com/office/drawing/2014/main" id="{298C5252-3D59-A20E-9A99-310B7F313AC7}"/>
              </a:ext>
            </a:extLst>
          </p:cNvPr>
          <p:cNvSpPr txBox="1"/>
          <p:nvPr/>
        </p:nvSpPr>
        <p:spPr>
          <a:xfrm>
            <a:off x="6513322" y="5643941"/>
            <a:ext cx="3219919" cy="282578"/>
          </a:xfrm>
          <a:prstGeom prst="rect">
            <a:avLst/>
          </a:prstGeom>
          <a:noFill/>
        </p:spPr>
        <p:txBody>
          <a:bodyPr wrap="square" lIns="0" tIns="0" rIns="0" bIns="0" rtlCol="0">
            <a:spAutoFit/>
          </a:bodyPr>
          <a:lstStyle/>
          <a:p>
            <a:pPr>
              <a:lnSpc>
                <a:spcPct val="130000"/>
              </a:lnSpc>
            </a:pPr>
            <a:r>
              <a:rPr lang="en-US" sz="1600" dirty="0"/>
              <a:t>149 public dental care clinics</a:t>
            </a:r>
          </a:p>
        </p:txBody>
      </p:sp>
    </p:spTree>
    <p:extLst>
      <p:ext uri="{BB962C8B-B14F-4D97-AF65-F5344CB8AC3E}">
        <p14:creationId xmlns:p14="http://schemas.microsoft.com/office/powerpoint/2010/main" val="3595619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A2964-AEC5-FDE9-C049-94748C2B00B7}"/>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B530C8A1-19DE-910B-4016-0A8D1CAB2D86}"/>
              </a:ext>
            </a:extLst>
          </p:cNvPr>
          <p:cNvSpPr>
            <a:spLocks noGrp="1"/>
          </p:cNvSpPr>
          <p:nvPr>
            <p:ph type="title"/>
          </p:nvPr>
        </p:nvSpPr>
        <p:spPr/>
        <p:txBody>
          <a:bodyPr anchor="b" anchorCtr="0"/>
          <a:lstStyle/>
          <a:p>
            <a:r>
              <a:rPr lang="en-US" dirty="0"/>
              <a:t>We develop</a:t>
            </a:r>
            <a:r>
              <a:rPr lang="en-US" b="1" dirty="0"/>
              <a:t> </a:t>
            </a:r>
            <a:r>
              <a:rPr lang="en-US" dirty="0"/>
              <a:t>healthcare</a:t>
            </a:r>
          </a:p>
        </p:txBody>
      </p:sp>
      <p:sp>
        <p:nvSpPr>
          <p:cNvPr id="4" name="Platshållare för innehåll 3">
            <a:extLst>
              <a:ext uri="{FF2B5EF4-FFF2-40B4-BE49-F238E27FC236}">
                <a16:creationId xmlns:a16="http://schemas.microsoft.com/office/drawing/2014/main" id="{0D27B823-2F53-77CD-5652-C2B0E4BA853A}"/>
              </a:ext>
            </a:extLst>
          </p:cNvPr>
          <p:cNvSpPr>
            <a:spLocks noGrp="1"/>
          </p:cNvSpPr>
          <p:nvPr>
            <p:ph sz="quarter" idx="13"/>
          </p:nvPr>
        </p:nvSpPr>
        <p:spPr>
          <a:xfrm>
            <a:off x="1092200" y="2267999"/>
            <a:ext cx="5469238" cy="3763833"/>
          </a:xfrm>
        </p:spPr>
        <p:txBody>
          <a:bodyPr>
            <a:normAutofit fontScale="92500" lnSpcReduction="20000"/>
          </a:bodyPr>
          <a:lstStyle/>
          <a:p>
            <a:r>
              <a:rPr lang="en-US" dirty="0"/>
              <a:t>Priority is given to health care that provides the greatest benefits based on needs and resources</a:t>
            </a:r>
          </a:p>
          <a:p>
            <a:r>
              <a:rPr lang="en-US" dirty="0"/>
              <a:t>A special focus on children and youth</a:t>
            </a:r>
          </a:p>
          <a:p>
            <a:r>
              <a:rPr lang="en-US" dirty="0"/>
              <a:t>Digital when possible, in-person when needed</a:t>
            </a:r>
          </a:p>
          <a:p>
            <a:r>
              <a:rPr lang="en-US" dirty="0"/>
              <a:t>Preventive and health-promotive</a:t>
            </a:r>
          </a:p>
          <a:p>
            <a:r>
              <a:rPr lang="en-US" dirty="0"/>
              <a:t>Coordinated health care through shared information</a:t>
            </a:r>
          </a:p>
        </p:txBody>
      </p:sp>
      <p:pic>
        <p:nvPicPr>
          <p:cNvPr id="8" name="Platshållare för bild 7">
            <a:extLst>
              <a:ext uri="{FF2B5EF4-FFF2-40B4-BE49-F238E27FC236}">
                <a16:creationId xmlns:a16="http://schemas.microsoft.com/office/drawing/2014/main" id="{CB1AE9B9-80BB-4A5C-F821-21755AA0B7CA}"/>
              </a:ext>
              <a:ext uri="{C183D7F6-B498-43B3-948B-1728B52AA6E4}">
                <adec:decorative xmlns:adec="http://schemas.microsoft.com/office/drawing/2017/decorative" val="1"/>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4505" r="14505"/>
          <a:stretch>
            <a:fillRect/>
          </a:stretch>
        </p:blipFill>
        <p:spPr/>
      </p:pic>
    </p:spTree>
    <p:extLst>
      <p:ext uri="{BB962C8B-B14F-4D97-AF65-F5344CB8AC3E}">
        <p14:creationId xmlns:p14="http://schemas.microsoft.com/office/powerpoint/2010/main" val="3624457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9DB1D-8A13-BB2F-F68E-C4CE2B979F6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68DD218-4BBD-1A42-2403-6B3C50E981D9}"/>
              </a:ext>
            </a:extLst>
          </p:cNvPr>
          <p:cNvSpPr>
            <a:spLocks noGrp="1"/>
          </p:cNvSpPr>
          <p:nvPr>
            <p:ph type="title"/>
          </p:nvPr>
        </p:nvSpPr>
        <p:spPr/>
        <p:txBody>
          <a:bodyPr anchor="ctr" anchorCtr="0">
            <a:noAutofit/>
          </a:bodyPr>
          <a:lstStyle/>
          <a:p>
            <a:pPr>
              <a:lnSpc>
                <a:spcPts val="4140"/>
              </a:lnSpc>
            </a:pPr>
            <a:r>
              <a:rPr lang="en-US" dirty="0"/>
              <a:t>When you need to go somewhere, you should be able to use </a:t>
            </a:r>
            <a:r>
              <a:rPr lang="en-US" b="0" dirty="0"/>
              <a:t>public transport</a:t>
            </a:r>
          </a:p>
        </p:txBody>
      </p:sp>
      <p:pic>
        <p:nvPicPr>
          <p:cNvPr id="6" name="Platshållare för bild 5">
            <a:extLst>
              <a:ext uri="{FF2B5EF4-FFF2-40B4-BE49-F238E27FC236}">
                <a16:creationId xmlns:a16="http://schemas.microsoft.com/office/drawing/2014/main" id="{6AB60567-5156-BA10-9F63-E70EC2893F7F}"/>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6544" t="39" r="18690" b="-39"/>
          <a:stretch>
            <a:fillRect/>
          </a:stretch>
        </p:blipFill>
        <p:spPr>
          <a:xfrm>
            <a:off x="6798481" y="385758"/>
            <a:ext cx="5004000" cy="6091200"/>
          </a:xfrm>
        </p:spPr>
      </p:pic>
    </p:spTree>
    <p:extLst>
      <p:ext uri="{BB962C8B-B14F-4D97-AF65-F5344CB8AC3E}">
        <p14:creationId xmlns:p14="http://schemas.microsoft.com/office/powerpoint/2010/main" val="1444342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35BAC-0584-43A0-186B-CD29B57EF16F}"/>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00484767-4C52-2D24-0927-6992A5E4DDDC}"/>
              </a:ext>
            </a:extLst>
          </p:cNvPr>
          <p:cNvSpPr>
            <a:spLocks noGrp="1"/>
          </p:cNvSpPr>
          <p:nvPr>
            <p:ph type="title"/>
          </p:nvPr>
        </p:nvSpPr>
        <p:spPr/>
        <p:txBody>
          <a:bodyPr/>
          <a:lstStyle/>
          <a:p>
            <a:r>
              <a:rPr lang="en-US" dirty="0"/>
              <a:t>When you need to go somewhere, you should be able to use public transport</a:t>
            </a:r>
          </a:p>
        </p:txBody>
      </p:sp>
      <p:pic>
        <p:nvPicPr>
          <p:cNvPr id="19" name="Bild 18">
            <a:extLst>
              <a:ext uri="{FF2B5EF4-FFF2-40B4-BE49-F238E27FC236}">
                <a16:creationId xmlns:a16="http://schemas.microsoft.com/office/drawing/2014/main" id="{CEEF964A-63DC-09A4-CA0C-D490D3F27CB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2725576" y="1890148"/>
            <a:ext cx="965201" cy="965201"/>
          </a:xfrm>
          <a:prstGeom prst="rect">
            <a:avLst/>
          </a:prstGeom>
        </p:spPr>
      </p:pic>
      <p:sp>
        <p:nvSpPr>
          <p:cNvPr id="6" name="Platshållare för innehåll 5">
            <a:extLst>
              <a:ext uri="{FF2B5EF4-FFF2-40B4-BE49-F238E27FC236}">
                <a16:creationId xmlns:a16="http://schemas.microsoft.com/office/drawing/2014/main" id="{6B5DDF45-4C35-1C61-BDE4-29631387FA2D}"/>
              </a:ext>
            </a:extLst>
          </p:cNvPr>
          <p:cNvSpPr>
            <a:spLocks noGrp="1"/>
          </p:cNvSpPr>
          <p:nvPr>
            <p:ph sz="quarter" idx="13"/>
          </p:nvPr>
        </p:nvSpPr>
        <p:spPr>
          <a:xfrm>
            <a:off x="1092200" y="2853024"/>
            <a:ext cx="5084863" cy="489956"/>
          </a:xfrm>
        </p:spPr>
        <p:txBody>
          <a:bodyPr/>
          <a:lstStyle/>
          <a:p>
            <a:pPr marL="0" indent="0">
              <a:buNone/>
            </a:pPr>
            <a:r>
              <a:rPr lang="en-US" b="1" dirty="0"/>
              <a:t>For commuting and longer trips</a:t>
            </a:r>
          </a:p>
        </p:txBody>
      </p:sp>
      <p:sp>
        <p:nvSpPr>
          <p:cNvPr id="9" name="Platshållare för innehåll 5">
            <a:extLst>
              <a:ext uri="{FF2B5EF4-FFF2-40B4-BE49-F238E27FC236}">
                <a16:creationId xmlns:a16="http://schemas.microsoft.com/office/drawing/2014/main" id="{956055A0-7A25-DAED-332B-B8992D629439}"/>
              </a:ext>
            </a:extLst>
          </p:cNvPr>
          <p:cNvSpPr txBox="1">
            <a:spLocks/>
          </p:cNvSpPr>
          <p:nvPr/>
        </p:nvSpPr>
        <p:spPr>
          <a:xfrm>
            <a:off x="1101600" y="3253902"/>
            <a:ext cx="4092643" cy="640256"/>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1600" dirty="0"/>
              <a:t>Trains and buses connect the region</a:t>
            </a:r>
          </a:p>
        </p:txBody>
      </p:sp>
      <p:pic>
        <p:nvPicPr>
          <p:cNvPr id="20" name="Bild 19">
            <a:extLst>
              <a:ext uri="{FF2B5EF4-FFF2-40B4-BE49-F238E27FC236}">
                <a16:creationId xmlns:a16="http://schemas.microsoft.com/office/drawing/2014/main" id="{FBEEDF9E-1300-C30D-753E-879F62C54D9E}"/>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7764263" y="1854124"/>
            <a:ext cx="965201" cy="965201"/>
          </a:xfrm>
          <a:prstGeom prst="rect">
            <a:avLst/>
          </a:prstGeom>
        </p:spPr>
      </p:pic>
      <p:sp>
        <p:nvSpPr>
          <p:cNvPr id="10" name="Platshållare för innehåll 5">
            <a:extLst>
              <a:ext uri="{FF2B5EF4-FFF2-40B4-BE49-F238E27FC236}">
                <a16:creationId xmlns:a16="http://schemas.microsoft.com/office/drawing/2014/main" id="{06A5CF70-456A-5F0D-59AA-D938391746F4}"/>
              </a:ext>
            </a:extLst>
          </p:cNvPr>
          <p:cNvSpPr txBox="1">
            <a:spLocks/>
          </p:cNvSpPr>
          <p:nvPr/>
        </p:nvSpPr>
        <p:spPr>
          <a:xfrm>
            <a:off x="6668911" y="2853024"/>
            <a:ext cx="5084863" cy="400878"/>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b="1" dirty="0"/>
              <a:t>Public transport in rural areas and the archipelago</a:t>
            </a:r>
          </a:p>
        </p:txBody>
      </p:sp>
      <p:pic>
        <p:nvPicPr>
          <p:cNvPr id="18" name="Bild 17">
            <a:extLst>
              <a:ext uri="{FF2B5EF4-FFF2-40B4-BE49-F238E27FC236}">
                <a16:creationId xmlns:a16="http://schemas.microsoft.com/office/drawing/2014/main" id="{AEE9F8DD-0802-C102-3822-BF4D4159CEA6}"/>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725576" y="4128438"/>
            <a:ext cx="965201" cy="965201"/>
          </a:xfrm>
          <a:prstGeom prst="rect">
            <a:avLst/>
          </a:prstGeom>
        </p:spPr>
      </p:pic>
      <p:sp>
        <p:nvSpPr>
          <p:cNvPr id="12" name="Platshållare för innehåll 5">
            <a:extLst>
              <a:ext uri="{FF2B5EF4-FFF2-40B4-BE49-F238E27FC236}">
                <a16:creationId xmlns:a16="http://schemas.microsoft.com/office/drawing/2014/main" id="{4AFCC3B2-DAC9-FBD7-2CA7-880A93EB0E92}"/>
              </a:ext>
            </a:extLst>
          </p:cNvPr>
          <p:cNvSpPr txBox="1">
            <a:spLocks/>
          </p:cNvSpPr>
          <p:nvPr/>
        </p:nvSpPr>
        <p:spPr>
          <a:xfrm>
            <a:off x="1101600" y="5024370"/>
            <a:ext cx="4490678" cy="400878"/>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b="1" dirty="0"/>
              <a:t>To get around in cities</a:t>
            </a:r>
          </a:p>
        </p:txBody>
      </p:sp>
      <p:sp>
        <p:nvSpPr>
          <p:cNvPr id="13" name="Platshållare för innehåll 5">
            <a:extLst>
              <a:ext uri="{FF2B5EF4-FFF2-40B4-BE49-F238E27FC236}">
                <a16:creationId xmlns:a16="http://schemas.microsoft.com/office/drawing/2014/main" id="{9B656A31-E621-89E9-08DA-F3717DB54721}"/>
              </a:ext>
            </a:extLst>
          </p:cNvPr>
          <p:cNvSpPr txBox="1">
            <a:spLocks/>
          </p:cNvSpPr>
          <p:nvPr/>
        </p:nvSpPr>
        <p:spPr>
          <a:xfrm>
            <a:off x="1101600" y="5425248"/>
            <a:ext cx="4311648" cy="640256"/>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1600" dirty="0"/>
              <a:t>Trams, buses and ferries</a:t>
            </a:r>
          </a:p>
        </p:txBody>
      </p:sp>
      <p:pic>
        <p:nvPicPr>
          <p:cNvPr id="16" name="Bildobjekt 15">
            <a:extLst>
              <a:ext uri="{FF2B5EF4-FFF2-40B4-BE49-F238E27FC236}">
                <a16:creationId xmlns:a16="http://schemas.microsoft.com/office/drawing/2014/main" id="{1B5B4BE2-86FB-E789-812F-06FFF6288495}"/>
              </a:ext>
              <a:ext uri="{C183D7F6-B498-43B3-948B-1728B52AA6E4}">
                <adec:decorative xmlns:adec="http://schemas.microsoft.com/office/drawing/2017/decorative" val="1"/>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p:blipFill>
        <p:spPr>
          <a:xfrm>
            <a:off x="7667057" y="3940573"/>
            <a:ext cx="1159612" cy="1159612"/>
          </a:xfrm>
          <a:prstGeom prst="rect">
            <a:avLst/>
          </a:prstGeom>
        </p:spPr>
      </p:pic>
      <p:sp>
        <p:nvSpPr>
          <p:cNvPr id="14" name="Platshållare för innehåll 5">
            <a:extLst>
              <a:ext uri="{FF2B5EF4-FFF2-40B4-BE49-F238E27FC236}">
                <a16:creationId xmlns:a16="http://schemas.microsoft.com/office/drawing/2014/main" id="{4200F6F6-53D3-65F5-418E-E23C41074394}"/>
              </a:ext>
            </a:extLst>
          </p:cNvPr>
          <p:cNvSpPr txBox="1">
            <a:spLocks/>
          </p:cNvSpPr>
          <p:nvPr/>
        </p:nvSpPr>
        <p:spPr>
          <a:xfrm>
            <a:off x="6668911" y="5024370"/>
            <a:ext cx="5084863" cy="400878"/>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b="1" dirty="0"/>
              <a:t>Tickets on your phone</a:t>
            </a:r>
          </a:p>
        </p:txBody>
      </p:sp>
      <p:sp>
        <p:nvSpPr>
          <p:cNvPr id="15" name="Platshållare för innehåll 5">
            <a:extLst>
              <a:ext uri="{FF2B5EF4-FFF2-40B4-BE49-F238E27FC236}">
                <a16:creationId xmlns:a16="http://schemas.microsoft.com/office/drawing/2014/main" id="{270F9557-75F6-2E65-1A78-7A290ADB4C1F}"/>
              </a:ext>
            </a:extLst>
          </p:cNvPr>
          <p:cNvSpPr txBox="1">
            <a:spLocks/>
          </p:cNvSpPr>
          <p:nvPr/>
        </p:nvSpPr>
        <p:spPr>
          <a:xfrm>
            <a:off x="6668912" y="5425248"/>
            <a:ext cx="4598482" cy="640256"/>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1600" dirty="0"/>
              <a:t>90,000 tickets sold daily</a:t>
            </a:r>
          </a:p>
        </p:txBody>
      </p:sp>
    </p:spTree>
    <p:extLst>
      <p:ext uri="{BB962C8B-B14F-4D97-AF65-F5344CB8AC3E}">
        <p14:creationId xmlns:p14="http://schemas.microsoft.com/office/powerpoint/2010/main" val="1419595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D563CA09-616D-C8C9-4BE5-607459B940A4}"/>
              </a:ext>
            </a:extLst>
          </p:cNvPr>
          <p:cNvSpPr>
            <a:spLocks noGrp="1"/>
          </p:cNvSpPr>
          <p:nvPr>
            <p:ph type="title"/>
          </p:nvPr>
        </p:nvSpPr>
        <p:spPr/>
        <p:txBody>
          <a:bodyPr anchor="b" anchorCtr="0"/>
          <a:lstStyle/>
          <a:p>
            <a:r>
              <a:rPr lang="en-US" dirty="0"/>
              <a:t>Sustainable travel for all – for everyone, everywhere</a:t>
            </a:r>
          </a:p>
        </p:txBody>
      </p:sp>
      <p:sp>
        <p:nvSpPr>
          <p:cNvPr id="4" name="Platshållare för innehåll 3">
            <a:extLst>
              <a:ext uri="{FF2B5EF4-FFF2-40B4-BE49-F238E27FC236}">
                <a16:creationId xmlns:a16="http://schemas.microsoft.com/office/drawing/2014/main" id="{512B15F6-2BE0-7590-F5DD-B9F8A7905D2A}"/>
              </a:ext>
            </a:extLst>
          </p:cNvPr>
          <p:cNvSpPr>
            <a:spLocks noGrp="1"/>
          </p:cNvSpPr>
          <p:nvPr>
            <p:ph sz="quarter" idx="13"/>
          </p:nvPr>
        </p:nvSpPr>
        <p:spPr>
          <a:xfrm>
            <a:off x="1092199" y="2101749"/>
            <a:ext cx="5455745" cy="3994251"/>
          </a:xfrm>
        </p:spPr>
        <p:txBody>
          <a:bodyPr>
            <a:normAutofit fontScale="92500" lnSpcReduction="20000"/>
          </a:bodyPr>
          <a:lstStyle/>
          <a:p>
            <a:r>
              <a:rPr lang="en-US" dirty="0"/>
              <a:t>Linking Västra Götaland</a:t>
            </a:r>
          </a:p>
          <a:p>
            <a:r>
              <a:rPr lang="en-US" dirty="0"/>
              <a:t>Getting more people to travel by public transport</a:t>
            </a:r>
          </a:p>
          <a:p>
            <a:r>
              <a:rPr lang="en-US" dirty="0"/>
              <a:t>Accessibility for all</a:t>
            </a:r>
          </a:p>
          <a:p>
            <a:r>
              <a:rPr lang="en-US" dirty="0"/>
              <a:t>Better options to combine modes of transport</a:t>
            </a:r>
          </a:p>
          <a:p>
            <a:r>
              <a:rPr lang="en-US" dirty="0"/>
              <a:t>More sustainable solutions</a:t>
            </a:r>
          </a:p>
          <a:p>
            <a:r>
              <a:rPr lang="en-US" dirty="0"/>
              <a:t>Electric public transport throughout the county</a:t>
            </a:r>
          </a:p>
        </p:txBody>
      </p:sp>
      <p:pic>
        <p:nvPicPr>
          <p:cNvPr id="6" name="Platshållare för bild 5">
            <a:extLst>
              <a:ext uri="{FF2B5EF4-FFF2-40B4-BE49-F238E27FC236}">
                <a16:creationId xmlns:a16="http://schemas.microsoft.com/office/drawing/2014/main" id="{1205C8ED-D6AA-B4C4-BEA2-3A70E24F571D}"/>
              </a:ext>
              <a:ext uri="{C183D7F6-B498-43B3-948B-1728B52AA6E4}">
                <adec:decorative xmlns:adec="http://schemas.microsoft.com/office/drawing/2017/decorative" val="1"/>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1138167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91C451B7-2B52-1DFB-EC1E-E8B2D9A05C0B}"/>
              </a:ext>
            </a:extLst>
          </p:cNvPr>
          <p:cNvSpPr>
            <a:spLocks noGrp="1"/>
          </p:cNvSpPr>
          <p:nvPr>
            <p:ph type="title"/>
          </p:nvPr>
        </p:nvSpPr>
        <p:spPr>
          <a:xfrm>
            <a:off x="1101601" y="2673041"/>
            <a:ext cx="5171878" cy="1315278"/>
          </a:xfrm>
        </p:spPr>
        <p:txBody>
          <a:bodyPr/>
          <a:lstStyle/>
          <a:p>
            <a:r>
              <a:rPr lang="en-US" dirty="0"/>
              <a:t>When you want to experience culture,</a:t>
            </a:r>
            <a:br>
              <a:rPr lang="en-US" dirty="0"/>
            </a:br>
            <a:r>
              <a:rPr lang="en-US" dirty="0"/>
              <a:t>it should be close to you</a:t>
            </a:r>
          </a:p>
        </p:txBody>
      </p:sp>
      <p:pic>
        <p:nvPicPr>
          <p:cNvPr id="9" name="Platshållare för bild 8">
            <a:extLst>
              <a:ext uri="{FF2B5EF4-FFF2-40B4-BE49-F238E27FC236}">
                <a16:creationId xmlns:a16="http://schemas.microsoft.com/office/drawing/2014/main" id="{F96DADCA-5AE4-D514-6016-D2F1001A6207}"/>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33879" r="11355"/>
          <a:stretch>
            <a:fillRect/>
          </a:stretch>
        </p:blipFill>
        <p:spPr>
          <a:xfrm>
            <a:off x="6783113" y="383400"/>
            <a:ext cx="5004000" cy="6091200"/>
          </a:xfrm>
        </p:spPr>
      </p:pic>
    </p:spTree>
    <p:extLst>
      <p:ext uri="{BB962C8B-B14F-4D97-AF65-F5344CB8AC3E}">
        <p14:creationId xmlns:p14="http://schemas.microsoft.com/office/powerpoint/2010/main" val="3293603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7D97DED-6E05-FDED-E496-A1EB01C8FDA4}"/>
              </a:ext>
            </a:extLst>
          </p:cNvPr>
          <p:cNvSpPr>
            <a:spLocks noGrp="1"/>
          </p:cNvSpPr>
          <p:nvPr>
            <p:ph type="title"/>
          </p:nvPr>
        </p:nvSpPr>
        <p:spPr/>
        <p:txBody>
          <a:bodyPr/>
          <a:lstStyle/>
          <a:p>
            <a:r>
              <a:rPr lang="en-US" dirty="0"/>
              <a:t>When you want to experience culture,</a:t>
            </a:r>
            <a:br>
              <a:rPr lang="en-US" dirty="0"/>
            </a:br>
            <a:r>
              <a:rPr lang="en-US" dirty="0"/>
              <a:t>it should be close to you</a:t>
            </a:r>
          </a:p>
        </p:txBody>
      </p:sp>
      <p:sp>
        <p:nvSpPr>
          <p:cNvPr id="6" name="Platshållare för innehåll 2">
            <a:extLst>
              <a:ext uri="{FF2B5EF4-FFF2-40B4-BE49-F238E27FC236}">
                <a16:creationId xmlns:a16="http://schemas.microsoft.com/office/drawing/2014/main" id="{EB1246A7-28CB-A4CC-14C3-85F42312ACF9}"/>
              </a:ext>
            </a:extLst>
          </p:cNvPr>
          <p:cNvSpPr txBox="1">
            <a:spLocks/>
          </p:cNvSpPr>
          <p:nvPr/>
        </p:nvSpPr>
        <p:spPr>
          <a:xfrm>
            <a:off x="1071171" y="1812608"/>
            <a:ext cx="4577081" cy="446598"/>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b="1" dirty="0"/>
              <a:t>As a newborn</a:t>
            </a:r>
          </a:p>
        </p:txBody>
      </p:sp>
      <p:sp>
        <p:nvSpPr>
          <p:cNvPr id="15" name="textruta 14">
            <a:extLst>
              <a:ext uri="{FF2B5EF4-FFF2-40B4-BE49-F238E27FC236}">
                <a16:creationId xmlns:a16="http://schemas.microsoft.com/office/drawing/2014/main" id="{99164880-923C-DA7B-4D62-5724194149CF}"/>
              </a:ext>
            </a:extLst>
          </p:cNvPr>
          <p:cNvSpPr txBox="1"/>
          <p:nvPr/>
        </p:nvSpPr>
        <p:spPr>
          <a:xfrm>
            <a:off x="1078865" y="2287144"/>
            <a:ext cx="4577080" cy="282578"/>
          </a:xfrm>
          <a:prstGeom prst="rect">
            <a:avLst/>
          </a:prstGeom>
          <a:noFill/>
        </p:spPr>
        <p:txBody>
          <a:bodyPr wrap="square" lIns="0" tIns="0" rIns="0" bIns="0" rtlCol="0">
            <a:spAutoFit/>
          </a:bodyPr>
          <a:lstStyle/>
          <a:p>
            <a:pPr>
              <a:lnSpc>
                <a:spcPct val="130000"/>
              </a:lnSpc>
            </a:pPr>
            <a:r>
              <a:rPr lang="en-US" sz="1600" dirty="0"/>
              <a:t>Book as a gift for all newborns</a:t>
            </a:r>
          </a:p>
        </p:txBody>
      </p:sp>
      <p:sp>
        <p:nvSpPr>
          <p:cNvPr id="3" name="Platshållare för innehåll 2">
            <a:extLst>
              <a:ext uri="{FF2B5EF4-FFF2-40B4-BE49-F238E27FC236}">
                <a16:creationId xmlns:a16="http://schemas.microsoft.com/office/drawing/2014/main" id="{CA5BC597-65A8-EFD3-8523-DB5D30E1ED34}"/>
              </a:ext>
            </a:extLst>
          </p:cNvPr>
          <p:cNvSpPr>
            <a:spLocks noGrp="1"/>
          </p:cNvSpPr>
          <p:nvPr>
            <p:ph sz="quarter" idx="13"/>
          </p:nvPr>
        </p:nvSpPr>
        <p:spPr>
          <a:xfrm>
            <a:off x="1071170" y="2944663"/>
            <a:ext cx="4987630" cy="526915"/>
          </a:xfrm>
        </p:spPr>
        <p:txBody>
          <a:bodyPr/>
          <a:lstStyle/>
          <a:p>
            <a:r>
              <a:rPr lang="en-US" b="1" dirty="0"/>
              <a:t>At school and in your free time</a:t>
            </a:r>
          </a:p>
        </p:txBody>
      </p:sp>
      <p:sp>
        <p:nvSpPr>
          <p:cNvPr id="4" name="textruta 3">
            <a:extLst>
              <a:ext uri="{FF2B5EF4-FFF2-40B4-BE49-F238E27FC236}">
                <a16:creationId xmlns:a16="http://schemas.microsoft.com/office/drawing/2014/main" id="{FA695C31-31CD-DBF6-1D55-8CAB2CD6C4EF}"/>
              </a:ext>
            </a:extLst>
          </p:cNvPr>
          <p:cNvSpPr txBox="1"/>
          <p:nvPr/>
        </p:nvSpPr>
        <p:spPr>
          <a:xfrm>
            <a:off x="1087088" y="3340950"/>
            <a:ext cx="4639952" cy="2843279"/>
          </a:xfrm>
          <a:prstGeom prst="rect">
            <a:avLst/>
          </a:prstGeom>
          <a:noFill/>
        </p:spPr>
        <p:txBody>
          <a:bodyPr wrap="square" lIns="0" tIns="0" rIns="0" bIns="0" rtlCol="0">
            <a:spAutoFit/>
          </a:bodyPr>
          <a:lstStyle/>
          <a:p>
            <a:pPr>
              <a:lnSpc>
                <a:spcPct val="130000"/>
              </a:lnSpc>
            </a:pPr>
            <a:r>
              <a:rPr lang="en-US" sz="1600" dirty="0" err="1"/>
              <a:t>Regionteater</a:t>
            </a:r>
            <a:r>
              <a:rPr lang="en-US" sz="1600" dirty="0"/>
              <a:t> </a:t>
            </a:r>
            <a:r>
              <a:rPr lang="en-US" sz="1600" dirty="0" err="1"/>
              <a:t>Väst</a:t>
            </a:r>
            <a:endParaRPr lang="en-US" sz="1600" dirty="0"/>
          </a:p>
          <a:p>
            <a:pPr>
              <a:lnSpc>
                <a:spcPct val="130000"/>
              </a:lnSpc>
            </a:pPr>
            <a:r>
              <a:rPr lang="en-US" sz="1600" dirty="0" err="1"/>
              <a:t>Kulturkatalogen</a:t>
            </a:r>
            <a:r>
              <a:rPr lang="en-US" sz="1600" dirty="0"/>
              <a:t> </a:t>
            </a:r>
            <a:r>
              <a:rPr lang="en-US" sz="1600" dirty="0" err="1"/>
              <a:t>Väst</a:t>
            </a:r>
            <a:r>
              <a:rPr lang="en-US" sz="1600" dirty="0"/>
              <a:t> </a:t>
            </a:r>
          </a:p>
          <a:p>
            <a:pPr>
              <a:lnSpc>
                <a:spcPct val="130000"/>
              </a:lnSpc>
            </a:pPr>
            <a:r>
              <a:rPr lang="en-US" sz="1600" dirty="0"/>
              <a:t>Gothenburg Museum of Natural History</a:t>
            </a:r>
          </a:p>
          <a:p>
            <a:pPr>
              <a:lnSpc>
                <a:spcPct val="130000"/>
              </a:lnSpc>
            </a:pPr>
            <a:r>
              <a:rPr lang="en-US" sz="1600" dirty="0" err="1"/>
              <a:t>Lödöse</a:t>
            </a:r>
            <a:r>
              <a:rPr lang="en-US" sz="1600" dirty="0"/>
              <a:t> Museum</a:t>
            </a:r>
          </a:p>
          <a:p>
            <a:pPr>
              <a:lnSpc>
                <a:spcPct val="130000"/>
              </a:lnSpc>
            </a:pPr>
            <a:r>
              <a:rPr lang="en-US" sz="1600" dirty="0" err="1"/>
              <a:t>Vitlycke</a:t>
            </a:r>
            <a:r>
              <a:rPr lang="en-US" sz="1600" dirty="0"/>
              <a:t> museum</a:t>
            </a:r>
          </a:p>
          <a:p>
            <a:pPr>
              <a:lnSpc>
                <a:spcPct val="130000"/>
              </a:lnSpc>
            </a:pPr>
            <a:r>
              <a:rPr lang="en-US" sz="1600" dirty="0" err="1"/>
              <a:t>Vänersborg</a:t>
            </a:r>
            <a:r>
              <a:rPr lang="en-US" sz="1600" dirty="0"/>
              <a:t> Museum</a:t>
            </a:r>
          </a:p>
          <a:p>
            <a:pPr>
              <a:lnSpc>
                <a:spcPct val="130000"/>
              </a:lnSpc>
            </a:pPr>
            <a:r>
              <a:rPr lang="en-US" sz="1600" dirty="0" err="1"/>
              <a:t>Forsviks</a:t>
            </a:r>
            <a:r>
              <a:rPr lang="en-US" sz="1600" dirty="0"/>
              <a:t> bruk</a:t>
            </a:r>
          </a:p>
          <a:p>
            <a:pPr>
              <a:lnSpc>
                <a:spcPct val="130000"/>
              </a:lnSpc>
            </a:pPr>
            <a:r>
              <a:rPr lang="en-US" sz="1600" dirty="0"/>
              <a:t>The Medical History Museum </a:t>
            </a:r>
          </a:p>
          <a:p>
            <a:pPr>
              <a:lnSpc>
                <a:spcPct val="130000"/>
              </a:lnSpc>
            </a:pPr>
            <a:r>
              <a:rPr lang="en-US" sz="1600" dirty="0"/>
              <a:t>Barnensbibliotek.se</a:t>
            </a:r>
          </a:p>
        </p:txBody>
      </p:sp>
      <p:sp>
        <p:nvSpPr>
          <p:cNvPr id="7" name="Platshållare för innehåll 2">
            <a:extLst>
              <a:ext uri="{FF2B5EF4-FFF2-40B4-BE49-F238E27FC236}">
                <a16:creationId xmlns:a16="http://schemas.microsoft.com/office/drawing/2014/main" id="{D29DAC2B-7EDA-43A3-4ADC-A9F7996E5BC5}"/>
              </a:ext>
            </a:extLst>
          </p:cNvPr>
          <p:cNvSpPr txBox="1">
            <a:spLocks/>
          </p:cNvSpPr>
          <p:nvPr/>
        </p:nvSpPr>
        <p:spPr>
          <a:xfrm>
            <a:off x="6457807" y="1789683"/>
            <a:ext cx="4153569" cy="446598"/>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b="1" dirty="0"/>
              <a:t>As a visitor/spectator</a:t>
            </a:r>
          </a:p>
        </p:txBody>
      </p:sp>
      <p:sp>
        <p:nvSpPr>
          <p:cNvPr id="8" name="textruta 7">
            <a:extLst>
              <a:ext uri="{FF2B5EF4-FFF2-40B4-BE49-F238E27FC236}">
                <a16:creationId xmlns:a16="http://schemas.microsoft.com/office/drawing/2014/main" id="{C68F3E62-8408-AE89-2863-4F7AF3E9B264}"/>
              </a:ext>
            </a:extLst>
          </p:cNvPr>
          <p:cNvSpPr txBox="1"/>
          <p:nvPr/>
        </p:nvSpPr>
        <p:spPr>
          <a:xfrm>
            <a:off x="6457807" y="2214848"/>
            <a:ext cx="3219919" cy="1883016"/>
          </a:xfrm>
          <a:prstGeom prst="rect">
            <a:avLst/>
          </a:prstGeom>
          <a:noFill/>
        </p:spPr>
        <p:txBody>
          <a:bodyPr wrap="square" lIns="0" tIns="0" rIns="0" bIns="0" rtlCol="0">
            <a:spAutoFit/>
          </a:bodyPr>
          <a:lstStyle/>
          <a:p>
            <a:pPr>
              <a:lnSpc>
                <a:spcPct val="130000"/>
              </a:lnSpc>
            </a:pPr>
            <a:r>
              <a:rPr lang="en-US" sz="1600" dirty="0"/>
              <a:t>The Gothenburg Opera</a:t>
            </a:r>
            <a:br>
              <a:rPr lang="en-US" sz="1600" dirty="0"/>
            </a:br>
            <a:r>
              <a:rPr lang="en-US" sz="1600" dirty="0"/>
              <a:t>The Gothenburg Symphony Orchestra Film </a:t>
            </a:r>
            <a:r>
              <a:rPr lang="en-US" sz="1600" dirty="0" err="1"/>
              <a:t>i</a:t>
            </a:r>
            <a:r>
              <a:rPr lang="en-US" sz="1600" dirty="0"/>
              <a:t> </a:t>
            </a:r>
            <a:r>
              <a:rPr lang="en-US" sz="1600" dirty="0" err="1"/>
              <a:t>Väst</a:t>
            </a:r>
            <a:endParaRPr lang="en-US" sz="1600" dirty="0"/>
          </a:p>
          <a:p>
            <a:pPr>
              <a:lnSpc>
                <a:spcPct val="130000"/>
              </a:lnSpc>
            </a:pPr>
            <a:r>
              <a:rPr lang="en-US" sz="1600" dirty="0"/>
              <a:t>Building conservation at </a:t>
            </a:r>
            <a:r>
              <a:rPr lang="en-US" sz="1600" dirty="0" err="1"/>
              <a:t>Nääs</a:t>
            </a:r>
            <a:endParaRPr lang="en-US" sz="1600" dirty="0"/>
          </a:p>
          <a:p>
            <a:pPr>
              <a:lnSpc>
                <a:spcPct val="130000"/>
              </a:lnSpc>
            </a:pPr>
            <a:r>
              <a:rPr lang="en-US" sz="1600" dirty="0"/>
              <a:t>VGR's six museums </a:t>
            </a:r>
          </a:p>
          <a:p>
            <a:pPr>
              <a:lnSpc>
                <a:spcPct val="130000"/>
              </a:lnSpc>
            </a:pPr>
            <a:r>
              <a:rPr lang="en-US" sz="1600" dirty="0"/>
              <a:t>Gothenburg Botanical Garden</a:t>
            </a:r>
          </a:p>
        </p:txBody>
      </p:sp>
      <p:sp>
        <p:nvSpPr>
          <p:cNvPr id="5" name="Platshållare för innehåll 2">
            <a:extLst>
              <a:ext uri="{FF2B5EF4-FFF2-40B4-BE49-F238E27FC236}">
                <a16:creationId xmlns:a16="http://schemas.microsoft.com/office/drawing/2014/main" id="{BBD125D0-925C-877A-1A63-5B5F20C1EC7B}"/>
              </a:ext>
            </a:extLst>
          </p:cNvPr>
          <p:cNvSpPr txBox="1">
            <a:spLocks/>
          </p:cNvSpPr>
          <p:nvPr/>
        </p:nvSpPr>
        <p:spPr>
          <a:xfrm>
            <a:off x="6457807" y="4471592"/>
            <a:ext cx="5361616" cy="446598"/>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b="1" dirty="0"/>
              <a:t>For a vibrant cultural life</a:t>
            </a:r>
          </a:p>
        </p:txBody>
      </p:sp>
      <p:sp>
        <p:nvSpPr>
          <p:cNvPr id="11" name="textruta 10">
            <a:extLst>
              <a:ext uri="{FF2B5EF4-FFF2-40B4-BE49-F238E27FC236}">
                <a16:creationId xmlns:a16="http://schemas.microsoft.com/office/drawing/2014/main" id="{8D2AFC9C-41AD-0BCE-7DF3-9F6BEDFDCB30}"/>
              </a:ext>
            </a:extLst>
          </p:cNvPr>
          <p:cNvSpPr txBox="1"/>
          <p:nvPr/>
        </p:nvSpPr>
        <p:spPr>
          <a:xfrm>
            <a:off x="6457807" y="4909472"/>
            <a:ext cx="4258515" cy="922753"/>
          </a:xfrm>
          <a:prstGeom prst="rect">
            <a:avLst/>
          </a:prstGeom>
          <a:noFill/>
        </p:spPr>
        <p:txBody>
          <a:bodyPr wrap="square" lIns="0" tIns="0" rIns="0" bIns="0" rtlCol="0">
            <a:spAutoFit/>
          </a:bodyPr>
          <a:lstStyle/>
          <a:p>
            <a:pPr>
              <a:lnSpc>
                <a:spcPct val="130000"/>
              </a:lnSpc>
            </a:pPr>
            <a:r>
              <a:rPr lang="en-US" sz="1600" dirty="0"/>
              <a:t>Support and grants for cultural operators</a:t>
            </a:r>
          </a:p>
          <a:p>
            <a:pPr>
              <a:lnSpc>
                <a:spcPct val="130000"/>
              </a:lnSpc>
            </a:pPr>
            <a:r>
              <a:rPr lang="en-US" sz="1600" dirty="0"/>
              <a:t>Networking events and meeting places</a:t>
            </a:r>
          </a:p>
          <a:p>
            <a:pPr>
              <a:lnSpc>
                <a:spcPct val="130000"/>
              </a:lnSpc>
            </a:pPr>
            <a:r>
              <a:rPr lang="en-US" sz="1600" dirty="0"/>
              <a:t>Cooperation with all 49 municipalities</a:t>
            </a:r>
          </a:p>
        </p:txBody>
      </p:sp>
    </p:spTree>
    <p:extLst>
      <p:ext uri="{BB962C8B-B14F-4D97-AF65-F5344CB8AC3E}">
        <p14:creationId xmlns:p14="http://schemas.microsoft.com/office/powerpoint/2010/main" val="1739140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B53E5E2E-C3F2-E7DE-9713-DBDBCC8DA290}"/>
              </a:ext>
            </a:extLst>
          </p:cNvPr>
          <p:cNvSpPr>
            <a:spLocks noGrp="1"/>
          </p:cNvSpPr>
          <p:nvPr>
            <p:ph type="title"/>
          </p:nvPr>
        </p:nvSpPr>
        <p:spPr>
          <a:xfrm>
            <a:off x="1090800" y="424800"/>
            <a:ext cx="10046304" cy="1047750"/>
          </a:xfrm>
        </p:spPr>
        <p:txBody>
          <a:bodyPr anchor="b" anchorCtr="0"/>
          <a:lstStyle/>
          <a:p>
            <a:r>
              <a:rPr lang="en-US" dirty="0"/>
              <a:t>Culture is a natural part of everyday life</a:t>
            </a:r>
            <a:br>
              <a:rPr lang="en-US" dirty="0"/>
            </a:br>
            <a:r>
              <a:rPr lang="en-US" dirty="0"/>
              <a:t>– how we stay close</a:t>
            </a:r>
          </a:p>
        </p:txBody>
      </p:sp>
      <p:sp>
        <p:nvSpPr>
          <p:cNvPr id="4" name="Platshållare för innehåll 3">
            <a:extLst>
              <a:ext uri="{FF2B5EF4-FFF2-40B4-BE49-F238E27FC236}">
                <a16:creationId xmlns:a16="http://schemas.microsoft.com/office/drawing/2014/main" id="{928A0573-DBE4-BFE5-CD52-D8238CD08F13}"/>
              </a:ext>
            </a:extLst>
          </p:cNvPr>
          <p:cNvSpPr>
            <a:spLocks noGrp="1"/>
          </p:cNvSpPr>
          <p:nvPr>
            <p:ph sz="quarter" idx="13"/>
          </p:nvPr>
        </p:nvSpPr>
        <p:spPr>
          <a:xfrm>
            <a:off x="1090800" y="2268000"/>
            <a:ext cx="5409560" cy="3335788"/>
          </a:xfrm>
        </p:spPr>
        <p:txBody>
          <a:bodyPr vert="horz" lIns="0" tIns="0" rIns="0" bIns="0" rtlCol="0" anchor="t">
            <a:noAutofit/>
          </a:bodyPr>
          <a:lstStyle/>
          <a:p>
            <a:pPr>
              <a:spcAft>
                <a:spcPts val="600"/>
              </a:spcAft>
            </a:pPr>
            <a:r>
              <a:rPr lang="en-US" dirty="0"/>
              <a:t>By investing in culture, we create a vibrant cultural life for young people. </a:t>
            </a:r>
          </a:p>
          <a:p>
            <a:pPr>
              <a:spcAft>
                <a:spcPts val="600"/>
              </a:spcAft>
            </a:pPr>
            <a:r>
              <a:rPr lang="en-US" dirty="0"/>
              <a:t>It is also a place where cultural </a:t>
            </a:r>
            <a:br>
              <a:rPr lang="en-US" dirty="0"/>
            </a:br>
            <a:r>
              <a:rPr lang="en-US" dirty="0"/>
              <a:t>operators in the non-profit sector </a:t>
            </a:r>
            <a:br>
              <a:rPr lang="en-US" dirty="0"/>
            </a:br>
            <a:r>
              <a:rPr lang="en-US" dirty="0"/>
              <a:t>can live, work and grow.</a:t>
            </a:r>
          </a:p>
          <a:p>
            <a:endParaRPr lang="en-US" dirty="0"/>
          </a:p>
        </p:txBody>
      </p:sp>
      <p:pic>
        <p:nvPicPr>
          <p:cNvPr id="7" name="Platshållare för bild 6">
            <a:extLst>
              <a:ext uri="{FF2B5EF4-FFF2-40B4-BE49-F238E27FC236}">
                <a16:creationId xmlns:a16="http://schemas.microsoft.com/office/drawing/2014/main" id="{52150C59-6AFA-2FA4-B7DC-AB2F62633185}"/>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t="15899" b="15899"/>
          <a:stretch>
            <a:fillRect/>
          </a:stretch>
        </p:blipFill>
        <p:spPr>
          <a:xfrm>
            <a:off x="6797675" y="1755775"/>
            <a:ext cx="5003800" cy="4699000"/>
          </a:xfrm>
          <a:prstGeom prst="round1Rect">
            <a:avLst>
              <a:gd name="adj" fmla="val 22485"/>
            </a:avLst>
          </a:prstGeom>
          <a:solidFill>
            <a:prstClr val="white">
              <a:lumMod val="95000"/>
            </a:prstClr>
          </a:solidFill>
        </p:spPr>
      </p:pic>
    </p:spTree>
    <p:extLst>
      <p:ext uri="{BB962C8B-B14F-4D97-AF65-F5344CB8AC3E}">
        <p14:creationId xmlns:p14="http://schemas.microsoft.com/office/powerpoint/2010/main" val="3357741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8191EA9-0B1A-81DD-AB1D-E51A8DAF74A6}"/>
              </a:ext>
            </a:extLst>
          </p:cNvPr>
          <p:cNvSpPr>
            <a:spLocks noGrp="1"/>
          </p:cNvSpPr>
          <p:nvPr>
            <p:ph type="title"/>
          </p:nvPr>
        </p:nvSpPr>
        <p:spPr/>
        <p:txBody>
          <a:bodyPr anchor="ctr" anchorCtr="0">
            <a:noAutofit/>
          </a:bodyPr>
          <a:lstStyle/>
          <a:p>
            <a:pPr>
              <a:lnSpc>
                <a:spcPts val="4140"/>
              </a:lnSpc>
            </a:pPr>
            <a:r>
              <a:rPr lang="en-US" sz="3200" dirty="0"/>
              <a:t>When you study,</a:t>
            </a:r>
            <a:br>
              <a:rPr lang="en-US" sz="3200" dirty="0"/>
            </a:br>
            <a:r>
              <a:rPr lang="en-US" sz="3200" dirty="0"/>
              <a:t>it should be </a:t>
            </a:r>
            <a:br>
              <a:rPr lang="en-US" sz="3200" dirty="0"/>
            </a:br>
            <a:r>
              <a:rPr lang="en-US" sz="3200" dirty="0"/>
              <a:t>on your own terms</a:t>
            </a:r>
          </a:p>
        </p:txBody>
      </p:sp>
      <p:pic>
        <p:nvPicPr>
          <p:cNvPr id="11" name="Platshållare för bild 10">
            <a:extLst>
              <a:ext uri="{FF2B5EF4-FFF2-40B4-BE49-F238E27FC236}">
                <a16:creationId xmlns:a16="http://schemas.microsoft.com/office/drawing/2014/main" id="{476000D7-851D-E0F6-AEC0-30ABD38DB4B6}"/>
              </a:ext>
              <a:ext uri="{C183D7F6-B498-43B3-948B-1728B52AA6E4}">
                <adec:decorative xmlns:adec="http://schemas.microsoft.com/office/drawing/2017/decorative" val="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3470596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67476966-E07B-09AB-FF93-ACAE583BBADA}"/>
              </a:ext>
            </a:extLst>
          </p:cNvPr>
          <p:cNvSpPr>
            <a:spLocks noGrp="1"/>
          </p:cNvSpPr>
          <p:nvPr>
            <p:ph type="title"/>
          </p:nvPr>
        </p:nvSpPr>
        <p:spPr>
          <a:xfrm>
            <a:off x="1100666" y="425716"/>
            <a:ext cx="10661511" cy="1047750"/>
          </a:xfrm>
        </p:spPr>
        <p:txBody>
          <a:bodyPr anchor="b" anchorCtr="0"/>
          <a:lstStyle/>
          <a:p>
            <a:r>
              <a:rPr lang="en-US" dirty="0"/>
              <a:t>When you study, it should be on your own terms</a:t>
            </a:r>
          </a:p>
        </p:txBody>
      </p:sp>
      <p:sp>
        <p:nvSpPr>
          <p:cNvPr id="2" name="Ellips 1">
            <a:extLst>
              <a:ext uri="{FF2B5EF4-FFF2-40B4-BE49-F238E27FC236}">
                <a16:creationId xmlns:a16="http://schemas.microsoft.com/office/drawing/2014/main" id="{90A4F737-87F2-2C53-5BD7-2FB1008AB056}"/>
              </a:ext>
              <a:ext uri="{C183D7F6-B498-43B3-948B-1728B52AA6E4}">
                <adec:decorative xmlns:adec="http://schemas.microsoft.com/office/drawing/2017/decorative" val="1"/>
              </a:ext>
            </a:extLst>
          </p:cNvPr>
          <p:cNvSpPr/>
          <p:nvPr/>
        </p:nvSpPr>
        <p:spPr>
          <a:xfrm>
            <a:off x="1100658" y="2278896"/>
            <a:ext cx="3418460" cy="3418460"/>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ruta 4">
            <a:extLst>
              <a:ext uri="{FF2B5EF4-FFF2-40B4-BE49-F238E27FC236}">
                <a16:creationId xmlns:a16="http://schemas.microsoft.com/office/drawing/2014/main" id="{226313BF-DDF0-7233-666E-4009CFFA1EBB}"/>
              </a:ext>
            </a:extLst>
          </p:cNvPr>
          <p:cNvSpPr txBox="1"/>
          <p:nvPr/>
        </p:nvSpPr>
        <p:spPr>
          <a:xfrm>
            <a:off x="2195670" y="3011180"/>
            <a:ext cx="1176604" cy="706475"/>
          </a:xfrm>
          <a:prstGeom prst="rect">
            <a:avLst/>
          </a:prstGeom>
          <a:noFill/>
        </p:spPr>
        <p:txBody>
          <a:bodyPr wrap="none" lIns="0" tIns="0" rIns="0" bIns="0" rtlCol="0">
            <a:spAutoFit/>
          </a:bodyPr>
          <a:lstStyle/>
          <a:p>
            <a:pPr algn="l">
              <a:lnSpc>
                <a:spcPct val="130000"/>
              </a:lnSpc>
            </a:pPr>
            <a:r>
              <a:rPr lang="en-US" sz="4000" b="1" dirty="0"/>
              <a:t>+80</a:t>
            </a:r>
          </a:p>
        </p:txBody>
      </p:sp>
      <p:sp>
        <p:nvSpPr>
          <p:cNvPr id="6" name="Platshållare för innehåll 5">
            <a:extLst>
              <a:ext uri="{FF2B5EF4-FFF2-40B4-BE49-F238E27FC236}">
                <a16:creationId xmlns:a16="http://schemas.microsoft.com/office/drawing/2014/main" id="{45D137DC-8413-C2DA-A3AF-10C918F0703B}"/>
              </a:ext>
            </a:extLst>
          </p:cNvPr>
          <p:cNvSpPr>
            <a:spLocks noGrp="1"/>
          </p:cNvSpPr>
          <p:nvPr>
            <p:ph sz="quarter" idx="4294967295"/>
          </p:nvPr>
        </p:nvSpPr>
        <p:spPr>
          <a:xfrm>
            <a:off x="1101230" y="3762060"/>
            <a:ext cx="3417888" cy="706438"/>
          </a:xfrm>
        </p:spPr>
        <p:txBody>
          <a:bodyPr/>
          <a:lstStyle/>
          <a:p>
            <a:pPr marL="0" indent="0" algn="ctr">
              <a:lnSpc>
                <a:spcPct val="100000"/>
              </a:lnSpc>
              <a:buNone/>
            </a:pPr>
            <a:r>
              <a:rPr lang="en-US" sz="3600" dirty="0"/>
              <a:t>education programs</a:t>
            </a:r>
          </a:p>
        </p:txBody>
      </p:sp>
      <p:sp>
        <p:nvSpPr>
          <p:cNvPr id="9" name="Platshållare för innehåll 5">
            <a:extLst>
              <a:ext uri="{FF2B5EF4-FFF2-40B4-BE49-F238E27FC236}">
                <a16:creationId xmlns:a16="http://schemas.microsoft.com/office/drawing/2014/main" id="{302D9211-811D-7623-837B-58C6D2054651}"/>
              </a:ext>
            </a:extLst>
          </p:cNvPr>
          <p:cNvSpPr txBox="1">
            <a:spLocks/>
          </p:cNvSpPr>
          <p:nvPr/>
        </p:nvSpPr>
        <p:spPr>
          <a:xfrm>
            <a:off x="4753438" y="2739464"/>
            <a:ext cx="2370848" cy="446092"/>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1600" dirty="0"/>
              <a:t>Animal husbandry</a:t>
            </a:r>
          </a:p>
        </p:txBody>
      </p:sp>
      <p:sp>
        <p:nvSpPr>
          <p:cNvPr id="11" name="Platshållare för innehåll 5">
            <a:extLst>
              <a:ext uri="{FF2B5EF4-FFF2-40B4-BE49-F238E27FC236}">
                <a16:creationId xmlns:a16="http://schemas.microsoft.com/office/drawing/2014/main" id="{632C08E8-3DF4-DFFF-7F41-EE137F459297}"/>
              </a:ext>
            </a:extLst>
          </p:cNvPr>
          <p:cNvSpPr txBox="1">
            <a:spLocks/>
          </p:cNvSpPr>
          <p:nvPr/>
        </p:nvSpPr>
        <p:spPr>
          <a:xfrm>
            <a:off x="7143004" y="2137603"/>
            <a:ext cx="2641855" cy="446092"/>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1600" dirty="0"/>
              <a:t>Youth recreation leader</a:t>
            </a:r>
          </a:p>
        </p:txBody>
      </p:sp>
      <p:sp>
        <p:nvSpPr>
          <p:cNvPr id="7" name="Platshållare för innehåll 5">
            <a:extLst>
              <a:ext uri="{FF2B5EF4-FFF2-40B4-BE49-F238E27FC236}">
                <a16:creationId xmlns:a16="http://schemas.microsoft.com/office/drawing/2014/main" id="{A85294E8-A379-D4AF-6BB1-2DF4E0BE1E26}"/>
              </a:ext>
            </a:extLst>
          </p:cNvPr>
          <p:cNvSpPr txBox="1">
            <a:spLocks/>
          </p:cNvSpPr>
          <p:nvPr/>
        </p:nvSpPr>
        <p:spPr>
          <a:xfrm>
            <a:off x="7936707" y="2739464"/>
            <a:ext cx="2234118" cy="446092"/>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1600" dirty="0"/>
              <a:t>Crafts</a:t>
            </a:r>
          </a:p>
        </p:txBody>
      </p:sp>
      <p:sp>
        <p:nvSpPr>
          <p:cNvPr id="8" name="Platshållare för innehåll 5">
            <a:extLst>
              <a:ext uri="{FF2B5EF4-FFF2-40B4-BE49-F238E27FC236}">
                <a16:creationId xmlns:a16="http://schemas.microsoft.com/office/drawing/2014/main" id="{C32BFAD5-59A3-6AFA-56DD-85282DFDCAEB}"/>
              </a:ext>
            </a:extLst>
          </p:cNvPr>
          <p:cNvSpPr txBox="1">
            <a:spLocks/>
          </p:cNvSpPr>
          <p:nvPr/>
        </p:nvSpPr>
        <p:spPr>
          <a:xfrm>
            <a:off x="10170825" y="2739464"/>
            <a:ext cx="1212283" cy="446092"/>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1600" dirty="0"/>
              <a:t>Radio</a:t>
            </a:r>
          </a:p>
        </p:txBody>
      </p:sp>
      <p:sp>
        <p:nvSpPr>
          <p:cNvPr id="16" name="Platshållare för innehåll 5">
            <a:extLst>
              <a:ext uri="{FF2B5EF4-FFF2-40B4-BE49-F238E27FC236}">
                <a16:creationId xmlns:a16="http://schemas.microsoft.com/office/drawing/2014/main" id="{83FE7B68-9D40-3094-477C-56587A2EF391}"/>
              </a:ext>
            </a:extLst>
          </p:cNvPr>
          <p:cNvSpPr txBox="1">
            <a:spLocks/>
          </p:cNvSpPr>
          <p:nvPr/>
        </p:nvSpPr>
        <p:spPr>
          <a:xfrm>
            <a:off x="9148990" y="3932917"/>
            <a:ext cx="2234118" cy="446092"/>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1600" dirty="0"/>
              <a:t>Basic course</a:t>
            </a:r>
          </a:p>
        </p:txBody>
      </p:sp>
      <p:sp>
        <p:nvSpPr>
          <p:cNvPr id="17" name="Platshållare för innehåll 5">
            <a:extLst>
              <a:ext uri="{FF2B5EF4-FFF2-40B4-BE49-F238E27FC236}">
                <a16:creationId xmlns:a16="http://schemas.microsoft.com/office/drawing/2014/main" id="{78D23C35-B5C4-3D6D-CABA-6DDE320D22C3}"/>
              </a:ext>
            </a:extLst>
          </p:cNvPr>
          <p:cNvSpPr txBox="1">
            <a:spLocks/>
          </p:cNvSpPr>
          <p:nvPr/>
        </p:nvSpPr>
        <p:spPr>
          <a:xfrm>
            <a:off x="6656436" y="3268780"/>
            <a:ext cx="3228252" cy="446092"/>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1600" dirty="0"/>
              <a:t>Natural resource management</a:t>
            </a:r>
          </a:p>
        </p:txBody>
      </p:sp>
      <p:sp>
        <p:nvSpPr>
          <p:cNvPr id="18" name="Platshållare för innehåll 5">
            <a:extLst>
              <a:ext uri="{FF2B5EF4-FFF2-40B4-BE49-F238E27FC236}">
                <a16:creationId xmlns:a16="http://schemas.microsoft.com/office/drawing/2014/main" id="{476AB99D-CF68-DCEB-41BD-BB6625AD4CA9}"/>
              </a:ext>
            </a:extLst>
          </p:cNvPr>
          <p:cNvSpPr txBox="1">
            <a:spLocks/>
          </p:cNvSpPr>
          <p:nvPr/>
        </p:nvSpPr>
        <p:spPr>
          <a:xfrm>
            <a:off x="7344441" y="3947963"/>
            <a:ext cx="2370848" cy="446092"/>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1600" dirty="0"/>
              <a:t>Health</a:t>
            </a:r>
          </a:p>
        </p:txBody>
      </p:sp>
      <p:sp>
        <p:nvSpPr>
          <p:cNvPr id="19" name="Platshållare för innehåll 5">
            <a:extLst>
              <a:ext uri="{FF2B5EF4-FFF2-40B4-BE49-F238E27FC236}">
                <a16:creationId xmlns:a16="http://schemas.microsoft.com/office/drawing/2014/main" id="{FC6A77F4-2433-62C1-A68F-B8550A08B237}"/>
              </a:ext>
            </a:extLst>
          </p:cNvPr>
          <p:cNvSpPr txBox="1">
            <a:spLocks/>
          </p:cNvSpPr>
          <p:nvPr/>
        </p:nvSpPr>
        <p:spPr>
          <a:xfrm>
            <a:off x="5116840" y="3698174"/>
            <a:ext cx="2234118" cy="446092"/>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1600" dirty="0"/>
              <a:t>Language</a:t>
            </a:r>
          </a:p>
        </p:txBody>
      </p:sp>
      <p:sp>
        <p:nvSpPr>
          <p:cNvPr id="20" name="Platshållare för innehåll 5">
            <a:extLst>
              <a:ext uri="{FF2B5EF4-FFF2-40B4-BE49-F238E27FC236}">
                <a16:creationId xmlns:a16="http://schemas.microsoft.com/office/drawing/2014/main" id="{649F9439-49D8-9C96-05E9-05A631AE9DCF}"/>
              </a:ext>
            </a:extLst>
          </p:cNvPr>
          <p:cNvSpPr txBox="1">
            <a:spLocks/>
          </p:cNvSpPr>
          <p:nvPr/>
        </p:nvSpPr>
        <p:spPr>
          <a:xfrm>
            <a:off x="5421856" y="4523260"/>
            <a:ext cx="1718303" cy="446092"/>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1600" dirty="0"/>
              <a:t>Marine biology</a:t>
            </a:r>
          </a:p>
        </p:txBody>
      </p:sp>
      <p:sp>
        <p:nvSpPr>
          <p:cNvPr id="21" name="Platshållare för innehåll 5">
            <a:extLst>
              <a:ext uri="{FF2B5EF4-FFF2-40B4-BE49-F238E27FC236}">
                <a16:creationId xmlns:a16="http://schemas.microsoft.com/office/drawing/2014/main" id="{95C0E035-E92B-BA9A-166B-5B875106404E}"/>
              </a:ext>
            </a:extLst>
          </p:cNvPr>
          <p:cNvSpPr txBox="1">
            <a:spLocks/>
          </p:cNvSpPr>
          <p:nvPr/>
        </p:nvSpPr>
        <p:spPr>
          <a:xfrm>
            <a:off x="6972944" y="5019560"/>
            <a:ext cx="1185424" cy="446092"/>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1600" dirty="0"/>
              <a:t>Theater</a:t>
            </a:r>
          </a:p>
        </p:txBody>
      </p:sp>
      <p:sp>
        <p:nvSpPr>
          <p:cNvPr id="22" name="Platshållare för innehåll 5">
            <a:extLst>
              <a:ext uri="{FF2B5EF4-FFF2-40B4-BE49-F238E27FC236}">
                <a16:creationId xmlns:a16="http://schemas.microsoft.com/office/drawing/2014/main" id="{35A4CBEE-1B8D-A6FF-C612-C6276EABE94B}"/>
              </a:ext>
            </a:extLst>
          </p:cNvPr>
          <p:cNvSpPr txBox="1">
            <a:spLocks/>
          </p:cNvSpPr>
          <p:nvPr/>
        </p:nvSpPr>
        <p:spPr>
          <a:xfrm>
            <a:off x="4810839" y="5601072"/>
            <a:ext cx="2234118" cy="446092"/>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1600" dirty="0"/>
              <a:t>Meal attendant</a:t>
            </a:r>
          </a:p>
        </p:txBody>
      </p:sp>
      <p:sp>
        <p:nvSpPr>
          <p:cNvPr id="23" name="Platshållare för innehåll 5">
            <a:extLst>
              <a:ext uri="{FF2B5EF4-FFF2-40B4-BE49-F238E27FC236}">
                <a16:creationId xmlns:a16="http://schemas.microsoft.com/office/drawing/2014/main" id="{6F219F22-07D9-E975-F50E-5C6220923425}"/>
              </a:ext>
            </a:extLst>
          </p:cNvPr>
          <p:cNvSpPr txBox="1">
            <a:spLocks/>
          </p:cNvSpPr>
          <p:nvPr/>
        </p:nvSpPr>
        <p:spPr>
          <a:xfrm>
            <a:off x="7862518" y="5601072"/>
            <a:ext cx="2234118" cy="446092"/>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1600" dirty="0"/>
              <a:t>Film production</a:t>
            </a:r>
          </a:p>
        </p:txBody>
      </p:sp>
      <p:sp>
        <p:nvSpPr>
          <p:cNvPr id="24" name="Platshållare för innehåll 5">
            <a:extLst>
              <a:ext uri="{FF2B5EF4-FFF2-40B4-BE49-F238E27FC236}">
                <a16:creationId xmlns:a16="http://schemas.microsoft.com/office/drawing/2014/main" id="{980EAC46-1B41-54CF-3D71-DEB21B473AD5}"/>
              </a:ext>
            </a:extLst>
          </p:cNvPr>
          <p:cNvSpPr txBox="1">
            <a:spLocks/>
          </p:cNvSpPr>
          <p:nvPr/>
        </p:nvSpPr>
        <p:spPr>
          <a:xfrm>
            <a:off x="8386865" y="4538299"/>
            <a:ext cx="1185424" cy="446092"/>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1600" dirty="0"/>
              <a:t>Music</a:t>
            </a:r>
          </a:p>
        </p:txBody>
      </p:sp>
      <p:sp>
        <p:nvSpPr>
          <p:cNvPr id="25" name="Platshållare för innehåll 5">
            <a:extLst>
              <a:ext uri="{FF2B5EF4-FFF2-40B4-BE49-F238E27FC236}">
                <a16:creationId xmlns:a16="http://schemas.microsoft.com/office/drawing/2014/main" id="{105A89C9-56ED-AD99-195B-BC4C63DB83CF}"/>
              </a:ext>
            </a:extLst>
          </p:cNvPr>
          <p:cNvSpPr txBox="1">
            <a:spLocks/>
          </p:cNvSpPr>
          <p:nvPr/>
        </p:nvSpPr>
        <p:spPr>
          <a:xfrm>
            <a:off x="9528060" y="5019560"/>
            <a:ext cx="2234118" cy="446092"/>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1600" dirty="0"/>
              <a:t>Outdoor life</a:t>
            </a:r>
          </a:p>
        </p:txBody>
      </p:sp>
    </p:spTree>
    <p:extLst>
      <p:ext uri="{BB962C8B-B14F-4D97-AF65-F5344CB8AC3E}">
        <p14:creationId xmlns:p14="http://schemas.microsoft.com/office/powerpoint/2010/main" val="1886601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0C9367-86E2-DBD9-40BC-5604CC2F666D}"/>
              </a:ext>
            </a:extLst>
          </p:cNvPr>
          <p:cNvSpPr>
            <a:spLocks noGrp="1"/>
          </p:cNvSpPr>
          <p:nvPr>
            <p:ph type="title"/>
          </p:nvPr>
        </p:nvSpPr>
        <p:spPr/>
        <p:txBody>
          <a:bodyPr anchor="b" anchorCtr="0"/>
          <a:lstStyle/>
          <a:p>
            <a:r>
              <a:rPr lang="en-US" dirty="0"/>
              <a:t>Education changes lives</a:t>
            </a:r>
          </a:p>
        </p:txBody>
      </p:sp>
      <p:sp>
        <p:nvSpPr>
          <p:cNvPr id="4" name="Platshållare för innehåll 3">
            <a:extLst>
              <a:ext uri="{FF2B5EF4-FFF2-40B4-BE49-F238E27FC236}">
                <a16:creationId xmlns:a16="http://schemas.microsoft.com/office/drawing/2014/main" id="{AFED81A0-DBC6-1048-346F-B2A6644B8BAD}"/>
              </a:ext>
            </a:extLst>
          </p:cNvPr>
          <p:cNvSpPr>
            <a:spLocks noGrp="1"/>
          </p:cNvSpPr>
          <p:nvPr>
            <p:ph sz="quarter" idx="13"/>
          </p:nvPr>
        </p:nvSpPr>
        <p:spPr>
          <a:xfrm>
            <a:off x="1092200" y="2201500"/>
            <a:ext cx="5003800" cy="3311526"/>
          </a:xfrm>
        </p:spPr>
        <p:txBody>
          <a:bodyPr/>
          <a:lstStyle/>
          <a:p>
            <a:r>
              <a:rPr lang="en-US" dirty="0"/>
              <a:t>Everyone should be able to graduate from primary school and high school with good grades</a:t>
            </a:r>
          </a:p>
          <a:p>
            <a:r>
              <a:rPr lang="en-US" dirty="0"/>
              <a:t>Supply of skills</a:t>
            </a:r>
          </a:p>
          <a:p>
            <a:r>
              <a:rPr lang="en-US" dirty="0"/>
              <a:t>We offer lifelong learning</a:t>
            </a:r>
          </a:p>
          <a:p>
            <a:r>
              <a:rPr lang="en-US" dirty="0"/>
              <a:t>Meeting places for research</a:t>
            </a:r>
          </a:p>
          <a:p>
            <a:r>
              <a:rPr lang="en-US" dirty="0"/>
              <a:t>We train the next generation of actors in Swedish food production</a:t>
            </a:r>
          </a:p>
        </p:txBody>
      </p:sp>
      <p:pic>
        <p:nvPicPr>
          <p:cNvPr id="7" name="Platshållare för bild 6">
            <a:extLst>
              <a:ext uri="{FF2B5EF4-FFF2-40B4-BE49-F238E27FC236}">
                <a16:creationId xmlns:a16="http://schemas.microsoft.com/office/drawing/2014/main" id="{4486A89F-DF9C-020A-B461-15C0BD6DAB0D}"/>
              </a:ext>
              <a:ext uri="{C183D7F6-B498-43B3-948B-1728B52AA6E4}">
                <adec:decorative xmlns:adec="http://schemas.microsoft.com/office/drawing/2017/decorative" val="1"/>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2944806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27DEB-4EC5-9D31-CB58-50FF9C0B1FF0}"/>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4628A065-D5FF-4229-86D7-D91C7E57F35C}"/>
              </a:ext>
            </a:extLst>
          </p:cNvPr>
          <p:cNvSpPr>
            <a:spLocks noGrp="1"/>
          </p:cNvSpPr>
          <p:nvPr>
            <p:ph type="title"/>
          </p:nvPr>
        </p:nvSpPr>
        <p:spPr/>
        <p:txBody>
          <a:bodyPr/>
          <a:lstStyle/>
          <a:p>
            <a:r>
              <a:rPr lang="en-US" noProof="0" dirty="0"/>
              <a:t>Living in </a:t>
            </a:r>
            <a:r>
              <a:rPr lang="en-US" noProof="0" dirty="0" err="1"/>
              <a:t>Västra</a:t>
            </a:r>
            <a:r>
              <a:rPr lang="en-US" noProof="0" dirty="0"/>
              <a:t> </a:t>
            </a:r>
            <a:r>
              <a:rPr lang="en-US" noProof="0" dirty="0" err="1"/>
              <a:t>Götaland</a:t>
            </a:r>
            <a:r>
              <a:rPr lang="en-US" noProof="0" dirty="0"/>
              <a:t> means that you have the opportunity to develop, work and live sustainably</a:t>
            </a:r>
          </a:p>
        </p:txBody>
      </p:sp>
      <p:pic>
        <p:nvPicPr>
          <p:cNvPr id="6" name="Platshållare för bild 5">
            <a:extLst>
              <a:ext uri="{FF2B5EF4-FFF2-40B4-BE49-F238E27FC236}">
                <a16:creationId xmlns:a16="http://schemas.microsoft.com/office/drawing/2014/main" id="{DD0826AB-C128-DF13-B5E8-9A590D356814}"/>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9040" t="39" r="16814" b="1092"/>
          <a:stretch>
            <a:fillRect/>
          </a:stretch>
        </p:blipFill>
        <p:spPr>
          <a:xfrm>
            <a:off x="6798481" y="385758"/>
            <a:ext cx="5004000" cy="6091200"/>
          </a:xfrm>
        </p:spPr>
      </p:pic>
    </p:spTree>
    <p:extLst>
      <p:ext uri="{BB962C8B-B14F-4D97-AF65-F5344CB8AC3E}">
        <p14:creationId xmlns:p14="http://schemas.microsoft.com/office/powerpoint/2010/main" val="17659452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F93006C-AC0B-0DCF-5776-318B60DFE169}"/>
              </a:ext>
            </a:extLst>
          </p:cNvPr>
          <p:cNvSpPr>
            <a:spLocks noGrp="1"/>
          </p:cNvSpPr>
          <p:nvPr>
            <p:ph type="title"/>
          </p:nvPr>
        </p:nvSpPr>
        <p:spPr>
          <a:xfrm>
            <a:off x="1101600" y="465471"/>
            <a:ext cx="10046304" cy="1176521"/>
          </a:xfrm>
        </p:spPr>
        <p:txBody>
          <a:bodyPr/>
          <a:lstStyle/>
          <a:p>
            <a:r>
              <a:rPr lang="en-US" dirty="0"/>
              <a:t>Living in </a:t>
            </a:r>
            <a:r>
              <a:rPr lang="en-US" dirty="0" err="1"/>
              <a:t>Västra</a:t>
            </a:r>
            <a:r>
              <a:rPr lang="en-US" dirty="0"/>
              <a:t> </a:t>
            </a:r>
            <a:r>
              <a:rPr lang="en-US" dirty="0" err="1"/>
              <a:t>Götaland</a:t>
            </a:r>
            <a:r>
              <a:rPr lang="en-US" dirty="0"/>
              <a:t> means that you have the opportunity to develop, work and live sustainably</a:t>
            </a:r>
          </a:p>
        </p:txBody>
      </p:sp>
      <p:sp>
        <p:nvSpPr>
          <p:cNvPr id="3" name="Platshållare för innehåll 2">
            <a:extLst>
              <a:ext uri="{FF2B5EF4-FFF2-40B4-BE49-F238E27FC236}">
                <a16:creationId xmlns:a16="http://schemas.microsoft.com/office/drawing/2014/main" id="{878F69FB-467A-B41F-2F79-D561C7ED62E0}"/>
              </a:ext>
            </a:extLst>
          </p:cNvPr>
          <p:cNvSpPr>
            <a:spLocks noGrp="1"/>
          </p:cNvSpPr>
          <p:nvPr>
            <p:ph sz="quarter" idx="13"/>
          </p:nvPr>
        </p:nvSpPr>
        <p:spPr>
          <a:xfrm>
            <a:off x="1092200" y="2113722"/>
            <a:ext cx="3522663" cy="586616"/>
          </a:xfrm>
        </p:spPr>
        <p:txBody>
          <a:bodyPr/>
          <a:lstStyle/>
          <a:p>
            <a:r>
              <a:rPr lang="en-US" b="1" dirty="0"/>
              <a:t>Close innovation</a:t>
            </a:r>
          </a:p>
        </p:txBody>
      </p:sp>
      <p:sp>
        <p:nvSpPr>
          <p:cNvPr id="5" name="textruta 4">
            <a:extLst>
              <a:ext uri="{FF2B5EF4-FFF2-40B4-BE49-F238E27FC236}">
                <a16:creationId xmlns:a16="http://schemas.microsoft.com/office/drawing/2014/main" id="{963AE8EB-32F2-93BB-7CD4-AC58AC1C2C01}"/>
              </a:ext>
            </a:extLst>
          </p:cNvPr>
          <p:cNvSpPr txBox="1"/>
          <p:nvPr/>
        </p:nvSpPr>
        <p:spPr>
          <a:xfrm>
            <a:off x="1101600" y="2550695"/>
            <a:ext cx="2969886" cy="602665"/>
          </a:xfrm>
          <a:prstGeom prst="rect">
            <a:avLst/>
          </a:prstGeom>
          <a:noFill/>
        </p:spPr>
        <p:txBody>
          <a:bodyPr wrap="square" lIns="0" tIns="0" rIns="0" bIns="0" rtlCol="0">
            <a:spAutoFit/>
          </a:bodyPr>
          <a:lstStyle/>
          <a:p>
            <a:pPr>
              <a:lnSpc>
                <a:spcPct val="130000"/>
              </a:lnSpc>
            </a:pPr>
            <a:r>
              <a:rPr lang="en-US" sz="1600" dirty="0"/>
              <a:t>Research, science parks, entrepreneurship</a:t>
            </a:r>
          </a:p>
        </p:txBody>
      </p:sp>
      <p:sp>
        <p:nvSpPr>
          <p:cNvPr id="4" name="Platshållare för innehåll 2">
            <a:extLst>
              <a:ext uri="{FF2B5EF4-FFF2-40B4-BE49-F238E27FC236}">
                <a16:creationId xmlns:a16="http://schemas.microsoft.com/office/drawing/2014/main" id="{405C6067-7CA5-78D8-5AE5-38DD4092DBE4}"/>
              </a:ext>
            </a:extLst>
          </p:cNvPr>
          <p:cNvSpPr txBox="1">
            <a:spLocks/>
          </p:cNvSpPr>
          <p:nvPr/>
        </p:nvSpPr>
        <p:spPr>
          <a:xfrm>
            <a:off x="5721993" y="2113722"/>
            <a:ext cx="4153569" cy="446598"/>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b="1" dirty="0"/>
              <a:t>In an equal society</a:t>
            </a:r>
          </a:p>
        </p:txBody>
      </p:sp>
      <p:sp>
        <p:nvSpPr>
          <p:cNvPr id="6" name="textruta 5">
            <a:extLst>
              <a:ext uri="{FF2B5EF4-FFF2-40B4-BE49-F238E27FC236}">
                <a16:creationId xmlns:a16="http://schemas.microsoft.com/office/drawing/2014/main" id="{C46F671F-A3E3-2333-0D19-3035CF05A877}"/>
              </a:ext>
            </a:extLst>
          </p:cNvPr>
          <p:cNvSpPr txBox="1"/>
          <p:nvPr/>
        </p:nvSpPr>
        <p:spPr>
          <a:xfrm>
            <a:off x="5721992" y="2550695"/>
            <a:ext cx="4336407" cy="282578"/>
          </a:xfrm>
          <a:prstGeom prst="rect">
            <a:avLst/>
          </a:prstGeom>
          <a:noFill/>
        </p:spPr>
        <p:txBody>
          <a:bodyPr wrap="square" lIns="0" tIns="0" rIns="0" bIns="0" rtlCol="0">
            <a:spAutoFit/>
          </a:bodyPr>
          <a:lstStyle/>
          <a:p>
            <a:pPr>
              <a:lnSpc>
                <a:spcPct val="130000"/>
              </a:lnSpc>
            </a:pPr>
            <a:r>
              <a:rPr lang="en-US" sz="1600" dirty="0"/>
              <a:t>Inclusion, participation and human rights</a:t>
            </a:r>
          </a:p>
        </p:txBody>
      </p:sp>
      <p:sp>
        <p:nvSpPr>
          <p:cNvPr id="7" name="Platshållare för innehåll 2">
            <a:extLst>
              <a:ext uri="{FF2B5EF4-FFF2-40B4-BE49-F238E27FC236}">
                <a16:creationId xmlns:a16="http://schemas.microsoft.com/office/drawing/2014/main" id="{A3002B30-2A71-A8E9-7562-23367DF52349}"/>
              </a:ext>
            </a:extLst>
          </p:cNvPr>
          <p:cNvSpPr txBox="1">
            <a:spLocks/>
          </p:cNvSpPr>
          <p:nvPr/>
        </p:nvSpPr>
        <p:spPr>
          <a:xfrm>
            <a:off x="1092200" y="3477298"/>
            <a:ext cx="3633804" cy="446598"/>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b="1" dirty="0"/>
              <a:t>Across the region</a:t>
            </a:r>
          </a:p>
        </p:txBody>
      </p:sp>
      <p:sp>
        <p:nvSpPr>
          <p:cNvPr id="9" name="textruta 8">
            <a:extLst>
              <a:ext uri="{FF2B5EF4-FFF2-40B4-BE49-F238E27FC236}">
                <a16:creationId xmlns:a16="http://schemas.microsoft.com/office/drawing/2014/main" id="{993B99D2-C0A3-B3DD-915A-795A424FEE27}"/>
              </a:ext>
            </a:extLst>
          </p:cNvPr>
          <p:cNvSpPr txBox="1"/>
          <p:nvPr/>
        </p:nvSpPr>
        <p:spPr>
          <a:xfrm>
            <a:off x="1101600" y="3914271"/>
            <a:ext cx="4008880" cy="602665"/>
          </a:xfrm>
          <a:prstGeom prst="rect">
            <a:avLst/>
          </a:prstGeom>
          <a:noFill/>
        </p:spPr>
        <p:txBody>
          <a:bodyPr wrap="square" lIns="0" tIns="0" rIns="0" bIns="0" rtlCol="0">
            <a:spAutoFit/>
          </a:bodyPr>
          <a:lstStyle/>
          <a:p>
            <a:pPr>
              <a:lnSpc>
                <a:spcPct val="130000"/>
              </a:lnSpc>
            </a:pPr>
            <a:r>
              <a:rPr lang="en-US" sz="1600" dirty="0"/>
              <a:t>Infrastructure, rural development, </a:t>
            </a:r>
            <a:br>
              <a:rPr lang="en-US" sz="1600" dirty="0"/>
            </a:br>
            <a:r>
              <a:rPr lang="en-US" sz="1600" dirty="0"/>
              <a:t>and the supply of skills</a:t>
            </a:r>
          </a:p>
        </p:txBody>
      </p:sp>
      <p:sp>
        <p:nvSpPr>
          <p:cNvPr id="8" name="Platshållare för innehåll 2">
            <a:extLst>
              <a:ext uri="{FF2B5EF4-FFF2-40B4-BE49-F238E27FC236}">
                <a16:creationId xmlns:a16="http://schemas.microsoft.com/office/drawing/2014/main" id="{F031602D-45AB-0164-28D0-9EE94539EEAC}"/>
              </a:ext>
            </a:extLst>
          </p:cNvPr>
          <p:cNvSpPr txBox="1">
            <a:spLocks/>
          </p:cNvSpPr>
          <p:nvPr/>
        </p:nvSpPr>
        <p:spPr>
          <a:xfrm>
            <a:off x="5721993" y="3477298"/>
            <a:ext cx="4577081" cy="446598"/>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b="1" dirty="0"/>
              <a:t>In everyday life</a:t>
            </a:r>
          </a:p>
        </p:txBody>
      </p:sp>
      <p:sp>
        <p:nvSpPr>
          <p:cNvPr id="10" name="textruta 9">
            <a:extLst>
              <a:ext uri="{FF2B5EF4-FFF2-40B4-BE49-F238E27FC236}">
                <a16:creationId xmlns:a16="http://schemas.microsoft.com/office/drawing/2014/main" id="{68864A97-AFD5-FB49-8C9F-8379527D09D1}"/>
              </a:ext>
            </a:extLst>
          </p:cNvPr>
          <p:cNvSpPr txBox="1"/>
          <p:nvPr/>
        </p:nvSpPr>
        <p:spPr>
          <a:xfrm>
            <a:off x="5721993" y="3914271"/>
            <a:ext cx="4577080" cy="602665"/>
          </a:xfrm>
          <a:prstGeom prst="rect">
            <a:avLst/>
          </a:prstGeom>
          <a:noFill/>
        </p:spPr>
        <p:txBody>
          <a:bodyPr wrap="square" lIns="0" tIns="0" rIns="0" bIns="0" rtlCol="0">
            <a:spAutoFit/>
          </a:bodyPr>
          <a:lstStyle/>
          <a:p>
            <a:pPr>
              <a:lnSpc>
                <a:spcPct val="130000"/>
              </a:lnSpc>
            </a:pPr>
            <a:r>
              <a:rPr lang="en-US" sz="1600" dirty="0"/>
              <a:t>Sustainable transport, food security </a:t>
            </a:r>
            <a:br>
              <a:rPr lang="en-US" sz="1600" dirty="0"/>
            </a:br>
            <a:r>
              <a:rPr lang="en-US" sz="1600" dirty="0"/>
              <a:t>and education</a:t>
            </a:r>
          </a:p>
        </p:txBody>
      </p:sp>
      <p:sp>
        <p:nvSpPr>
          <p:cNvPr id="11" name="Platshållare för innehåll 2">
            <a:extLst>
              <a:ext uri="{FF2B5EF4-FFF2-40B4-BE49-F238E27FC236}">
                <a16:creationId xmlns:a16="http://schemas.microsoft.com/office/drawing/2014/main" id="{2A803501-D565-5D16-E3FD-ACB47BB229D7}"/>
              </a:ext>
            </a:extLst>
          </p:cNvPr>
          <p:cNvSpPr txBox="1">
            <a:spLocks/>
          </p:cNvSpPr>
          <p:nvPr/>
        </p:nvSpPr>
        <p:spPr>
          <a:xfrm>
            <a:off x="1092200" y="5033385"/>
            <a:ext cx="3633804" cy="446598"/>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b="1" dirty="0"/>
              <a:t>For more opportunities</a:t>
            </a:r>
          </a:p>
        </p:txBody>
      </p:sp>
      <p:sp>
        <p:nvSpPr>
          <p:cNvPr id="13" name="textruta 12">
            <a:extLst>
              <a:ext uri="{FF2B5EF4-FFF2-40B4-BE49-F238E27FC236}">
                <a16:creationId xmlns:a16="http://schemas.microsoft.com/office/drawing/2014/main" id="{E9147087-EEE8-8886-F4C2-503E802215A5}"/>
              </a:ext>
            </a:extLst>
          </p:cNvPr>
          <p:cNvSpPr txBox="1"/>
          <p:nvPr/>
        </p:nvSpPr>
        <p:spPr>
          <a:xfrm>
            <a:off x="1101599" y="5470358"/>
            <a:ext cx="3513263" cy="282578"/>
          </a:xfrm>
          <a:prstGeom prst="rect">
            <a:avLst/>
          </a:prstGeom>
          <a:noFill/>
        </p:spPr>
        <p:txBody>
          <a:bodyPr wrap="square" lIns="0" tIns="0" rIns="0" bIns="0" rtlCol="0">
            <a:spAutoFit/>
          </a:bodyPr>
          <a:lstStyle/>
          <a:p>
            <a:pPr>
              <a:lnSpc>
                <a:spcPct val="130000"/>
              </a:lnSpc>
            </a:pPr>
            <a:r>
              <a:rPr lang="en-US" sz="1600" dirty="0"/>
              <a:t>Support, grants and partnerships</a:t>
            </a:r>
          </a:p>
        </p:txBody>
      </p:sp>
      <p:sp>
        <p:nvSpPr>
          <p:cNvPr id="12" name="Platshållare för innehåll 2">
            <a:extLst>
              <a:ext uri="{FF2B5EF4-FFF2-40B4-BE49-F238E27FC236}">
                <a16:creationId xmlns:a16="http://schemas.microsoft.com/office/drawing/2014/main" id="{211D5CCC-D381-39FB-44EB-83A7D67A9084}"/>
              </a:ext>
            </a:extLst>
          </p:cNvPr>
          <p:cNvSpPr txBox="1">
            <a:spLocks/>
          </p:cNvSpPr>
          <p:nvPr/>
        </p:nvSpPr>
        <p:spPr>
          <a:xfrm>
            <a:off x="5721993" y="5033385"/>
            <a:ext cx="4153569" cy="446598"/>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b="1" dirty="0"/>
              <a:t>Towards a greener future</a:t>
            </a:r>
          </a:p>
        </p:txBody>
      </p:sp>
      <p:sp>
        <p:nvSpPr>
          <p:cNvPr id="14" name="textruta 13">
            <a:extLst>
              <a:ext uri="{FF2B5EF4-FFF2-40B4-BE49-F238E27FC236}">
                <a16:creationId xmlns:a16="http://schemas.microsoft.com/office/drawing/2014/main" id="{49EB3753-CA52-F093-8DFF-2DBC5A5494F6}"/>
              </a:ext>
            </a:extLst>
          </p:cNvPr>
          <p:cNvSpPr txBox="1"/>
          <p:nvPr/>
        </p:nvSpPr>
        <p:spPr>
          <a:xfrm>
            <a:off x="5721993" y="5470358"/>
            <a:ext cx="5560091" cy="282578"/>
          </a:xfrm>
          <a:prstGeom prst="rect">
            <a:avLst/>
          </a:prstGeom>
          <a:noFill/>
        </p:spPr>
        <p:txBody>
          <a:bodyPr wrap="square" lIns="0" tIns="0" rIns="0" bIns="0" rtlCol="0">
            <a:spAutoFit/>
          </a:bodyPr>
          <a:lstStyle/>
          <a:p>
            <a:pPr>
              <a:lnSpc>
                <a:spcPct val="130000"/>
              </a:lnSpc>
            </a:pPr>
            <a:r>
              <a:rPr lang="en-US" sz="1600" dirty="0"/>
              <a:t>Biodiversity, climate, electrification, circularity</a:t>
            </a:r>
          </a:p>
        </p:txBody>
      </p:sp>
    </p:spTree>
    <p:extLst>
      <p:ext uri="{BB962C8B-B14F-4D97-AF65-F5344CB8AC3E}">
        <p14:creationId xmlns:p14="http://schemas.microsoft.com/office/powerpoint/2010/main" val="2576616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E9E5E2DF-A59E-17C1-8748-84664E85130A}"/>
              </a:ext>
            </a:extLst>
          </p:cNvPr>
          <p:cNvSpPr>
            <a:spLocks noGrp="1"/>
          </p:cNvSpPr>
          <p:nvPr>
            <p:ph type="title"/>
          </p:nvPr>
        </p:nvSpPr>
        <p:spPr/>
        <p:txBody>
          <a:bodyPr anchor="b" anchorCtr="0"/>
          <a:lstStyle/>
          <a:p>
            <a:r>
              <a:rPr lang="en-US" dirty="0"/>
              <a:t>The world is changing – that's why we are developing the region to make society keep up with the changes</a:t>
            </a:r>
          </a:p>
        </p:txBody>
      </p:sp>
      <p:sp>
        <p:nvSpPr>
          <p:cNvPr id="5" name="Platshållare för innehåll 4">
            <a:extLst>
              <a:ext uri="{FF2B5EF4-FFF2-40B4-BE49-F238E27FC236}">
                <a16:creationId xmlns:a16="http://schemas.microsoft.com/office/drawing/2014/main" id="{8CD8AC54-668C-D3CD-BC14-1DE8CE73C78F}"/>
              </a:ext>
            </a:extLst>
          </p:cNvPr>
          <p:cNvSpPr>
            <a:spLocks noGrp="1"/>
          </p:cNvSpPr>
          <p:nvPr>
            <p:ph sz="quarter" idx="13"/>
          </p:nvPr>
        </p:nvSpPr>
        <p:spPr>
          <a:xfrm>
            <a:off x="1092199" y="2174943"/>
            <a:ext cx="5096727" cy="3311526"/>
          </a:xfrm>
        </p:spPr>
        <p:txBody>
          <a:bodyPr/>
          <a:lstStyle/>
          <a:p>
            <a:r>
              <a:rPr lang="en-US" dirty="0"/>
              <a:t>Taking the lead in the climate transition</a:t>
            </a:r>
          </a:p>
          <a:p>
            <a:r>
              <a:rPr lang="en-US" dirty="0"/>
              <a:t>Developing digital solutions, infrastructure and communications</a:t>
            </a:r>
          </a:p>
          <a:p>
            <a:r>
              <a:rPr lang="en-US" dirty="0"/>
              <a:t>Contributing to a viable, innovative and sustainable economy</a:t>
            </a:r>
          </a:p>
          <a:p>
            <a:r>
              <a:rPr lang="en-US" dirty="0"/>
              <a:t>Respecting human rights</a:t>
            </a:r>
          </a:p>
          <a:p>
            <a:r>
              <a:rPr lang="en-US" dirty="0"/>
              <a:t>Developing broadband and telecom networks in rural areas</a:t>
            </a:r>
          </a:p>
        </p:txBody>
      </p:sp>
      <p:pic>
        <p:nvPicPr>
          <p:cNvPr id="16" name="Platshållare för bild 15">
            <a:extLst>
              <a:ext uri="{FF2B5EF4-FFF2-40B4-BE49-F238E27FC236}">
                <a16:creationId xmlns:a16="http://schemas.microsoft.com/office/drawing/2014/main" id="{09988209-C2DD-2DEB-F16B-DA6220BFEAE5}"/>
              </a:ext>
              <a:ext uri="{C183D7F6-B498-43B3-948B-1728B52AA6E4}">
                <adec:decorative xmlns:adec="http://schemas.microsoft.com/office/drawing/2017/decorative" val="1"/>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2645" t="2060" r="2452" b="-471"/>
          <a:stretch>
            <a:fillRect/>
          </a:stretch>
        </p:blipFill>
        <p:spPr>
          <a:xfrm>
            <a:off x="6797517" y="1755775"/>
            <a:ext cx="5003957" cy="4699000"/>
          </a:xfrm>
        </p:spPr>
      </p:pic>
    </p:spTree>
    <p:extLst>
      <p:ext uri="{BB962C8B-B14F-4D97-AF65-F5344CB8AC3E}">
        <p14:creationId xmlns:p14="http://schemas.microsoft.com/office/powerpoint/2010/main" val="12423778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8191EA9-0B1A-81DD-AB1D-E51A8DAF74A6}"/>
              </a:ext>
            </a:extLst>
          </p:cNvPr>
          <p:cNvSpPr>
            <a:spLocks noGrp="1"/>
          </p:cNvSpPr>
          <p:nvPr>
            <p:ph type="title"/>
          </p:nvPr>
        </p:nvSpPr>
        <p:spPr>
          <a:xfrm>
            <a:off x="1101599" y="2674800"/>
            <a:ext cx="5399561" cy="1314000"/>
          </a:xfrm>
        </p:spPr>
        <p:txBody>
          <a:bodyPr anchor="ctr" anchorCtr="0">
            <a:noAutofit/>
          </a:bodyPr>
          <a:lstStyle/>
          <a:p>
            <a:pPr>
              <a:lnSpc>
                <a:spcPts val="4140"/>
              </a:lnSpc>
            </a:pPr>
            <a:r>
              <a:rPr lang="en-US" dirty="0"/>
              <a:t>Big enough to act, </a:t>
            </a:r>
            <a:br>
              <a:rPr lang="en-US" dirty="0"/>
            </a:br>
            <a:r>
              <a:rPr lang="en-US" dirty="0"/>
              <a:t>close enough to understand</a:t>
            </a:r>
          </a:p>
        </p:txBody>
      </p:sp>
      <p:pic>
        <p:nvPicPr>
          <p:cNvPr id="8" name="Platshållare för bild 7">
            <a:extLst>
              <a:ext uri="{FF2B5EF4-FFF2-40B4-BE49-F238E27FC236}">
                <a16:creationId xmlns:a16="http://schemas.microsoft.com/office/drawing/2014/main" id="{81F674E6-A6C5-D80A-B9E7-9CD502BE9AAD}"/>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6798481" y="385758"/>
            <a:ext cx="5004000" cy="6091200"/>
          </a:xfrm>
        </p:spPr>
      </p:pic>
    </p:spTree>
    <p:extLst>
      <p:ext uri="{BB962C8B-B14F-4D97-AF65-F5344CB8AC3E}">
        <p14:creationId xmlns:p14="http://schemas.microsoft.com/office/powerpoint/2010/main" val="3169317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E3F72-11AA-7689-664A-DF00AD886A8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EE074A-E230-3508-D6FC-1D2171A227C0}"/>
              </a:ext>
            </a:extLst>
          </p:cNvPr>
          <p:cNvSpPr>
            <a:spLocks noGrp="1"/>
          </p:cNvSpPr>
          <p:nvPr>
            <p:ph sz="quarter" idx="4294967295"/>
          </p:nvPr>
        </p:nvSpPr>
        <p:spPr>
          <a:xfrm>
            <a:off x="1100667" y="2172340"/>
            <a:ext cx="6497166" cy="1877146"/>
          </a:xfrm>
        </p:spPr>
        <p:txBody>
          <a:bodyPr/>
          <a:lstStyle/>
          <a:p>
            <a:pPr marL="0" indent="0">
              <a:lnSpc>
                <a:spcPct val="150000"/>
              </a:lnSpc>
              <a:spcBef>
                <a:spcPts val="0"/>
              </a:spcBef>
              <a:buNone/>
            </a:pPr>
            <a:r>
              <a:rPr lang="en-US" sz="2800" dirty="0"/>
              <a:t>Size + ambition =</a:t>
            </a:r>
            <a:br>
              <a:rPr lang="en-US" sz="4000" dirty="0"/>
            </a:br>
            <a:r>
              <a:rPr lang="en-US" sz="3600" dirty="0">
                <a:latin typeface="+mj-lt"/>
              </a:rPr>
              <a:t>POWER TO IMPLEMENT</a:t>
            </a:r>
          </a:p>
        </p:txBody>
      </p:sp>
      <p:pic>
        <p:nvPicPr>
          <p:cNvPr id="4" name="Bild 3">
            <a:extLst>
              <a:ext uri="{FF2B5EF4-FFF2-40B4-BE49-F238E27FC236}">
                <a16:creationId xmlns:a16="http://schemas.microsoft.com/office/drawing/2014/main" id="{D81BEA4F-DE4B-F81C-80AB-CECEA160FDFE}"/>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1486" t="-882" r="-882" b="-1486"/>
          <a:stretch>
            <a:fillRect/>
          </a:stretch>
        </p:blipFill>
        <p:spPr>
          <a:xfrm>
            <a:off x="7877909" y="570434"/>
            <a:ext cx="2456885" cy="5717132"/>
          </a:xfrm>
          <a:prstGeom prst="rect">
            <a:avLst/>
          </a:prstGeom>
        </p:spPr>
      </p:pic>
    </p:spTree>
    <p:extLst>
      <p:ext uri="{BB962C8B-B14F-4D97-AF65-F5344CB8AC3E}">
        <p14:creationId xmlns:p14="http://schemas.microsoft.com/office/powerpoint/2010/main" val="4214421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67476966-E07B-09AB-FF93-ACAE583BBADA}"/>
              </a:ext>
            </a:extLst>
          </p:cNvPr>
          <p:cNvSpPr>
            <a:spLocks noGrp="1"/>
          </p:cNvSpPr>
          <p:nvPr>
            <p:ph type="title"/>
          </p:nvPr>
        </p:nvSpPr>
        <p:spPr/>
        <p:txBody>
          <a:bodyPr anchor="b" anchorCtr="0"/>
          <a:lstStyle/>
          <a:p>
            <a:r>
              <a:rPr lang="en-US" dirty="0"/>
              <a:t>Everything is connected</a:t>
            </a:r>
          </a:p>
        </p:txBody>
      </p:sp>
      <p:pic>
        <p:nvPicPr>
          <p:cNvPr id="2" name="Bildobjekt 1">
            <a:extLst>
              <a:ext uri="{FF2B5EF4-FFF2-40B4-BE49-F238E27FC236}">
                <a16:creationId xmlns:a16="http://schemas.microsoft.com/office/drawing/2014/main" id="{E4646E70-ABB3-864E-C9A9-F801A45FAA4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2410" y="3236643"/>
            <a:ext cx="900000" cy="900000"/>
          </a:xfrm>
          <a:prstGeom prst="rect">
            <a:avLst/>
          </a:prstGeom>
        </p:spPr>
      </p:pic>
      <p:sp>
        <p:nvSpPr>
          <p:cNvPr id="9" name="Platshållare för innehåll 5">
            <a:extLst>
              <a:ext uri="{FF2B5EF4-FFF2-40B4-BE49-F238E27FC236}">
                <a16:creationId xmlns:a16="http://schemas.microsoft.com/office/drawing/2014/main" id="{302D9211-811D-7623-837B-58C6D2054651}"/>
              </a:ext>
            </a:extLst>
          </p:cNvPr>
          <p:cNvSpPr txBox="1">
            <a:spLocks/>
          </p:cNvSpPr>
          <p:nvPr/>
        </p:nvSpPr>
        <p:spPr>
          <a:xfrm>
            <a:off x="974100" y="4214917"/>
            <a:ext cx="1107302" cy="716311"/>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algn="ctr"/>
            <a:r>
              <a:rPr lang="en-US" sz="1600" dirty="0"/>
              <a:t>Healthcare</a:t>
            </a:r>
          </a:p>
        </p:txBody>
      </p:sp>
      <p:pic>
        <p:nvPicPr>
          <p:cNvPr id="6" name="Bildobjekt 5">
            <a:extLst>
              <a:ext uri="{FF2B5EF4-FFF2-40B4-BE49-F238E27FC236}">
                <a16:creationId xmlns:a16="http://schemas.microsoft.com/office/drawing/2014/main" id="{ECE6289E-5343-88F2-8FB1-605AF3C0A6C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64561" y="3259814"/>
            <a:ext cx="900000" cy="900000"/>
          </a:xfrm>
          <a:prstGeom prst="rect">
            <a:avLst/>
          </a:prstGeom>
        </p:spPr>
      </p:pic>
      <p:sp>
        <p:nvSpPr>
          <p:cNvPr id="8" name="Platshållare för innehåll 5">
            <a:extLst>
              <a:ext uri="{FF2B5EF4-FFF2-40B4-BE49-F238E27FC236}">
                <a16:creationId xmlns:a16="http://schemas.microsoft.com/office/drawing/2014/main" id="{BC75EB8A-306B-03F6-DC96-CAA7DBC73B75}"/>
              </a:ext>
            </a:extLst>
          </p:cNvPr>
          <p:cNvSpPr txBox="1">
            <a:spLocks/>
          </p:cNvSpPr>
          <p:nvPr/>
        </p:nvSpPr>
        <p:spPr>
          <a:xfrm>
            <a:off x="2691429" y="4214918"/>
            <a:ext cx="1238072" cy="342238"/>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algn="ctr"/>
            <a:r>
              <a:rPr lang="en-US" sz="1600" dirty="0"/>
              <a:t>Public</a:t>
            </a:r>
            <a:br>
              <a:rPr lang="en-US" sz="1600" dirty="0"/>
            </a:br>
            <a:r>
              <a:rPr lang="en-US" sz="1600" dirty="0"/>
              <a:t>transport</a:t>
            </a:r>
          </a:p>
        </p:txBody>
      </p:sp>
      <p:pic>
        <p:nvPicPr>
          <p:cNvPr id="12" name="Bildobjekt 11">
            <a:extLst>
              <a:ext uri="{FF2B5EF4-FFF2-40B4-BE49-F238E27FC236}">
                <a16:creationId xmlns:a16="http://schemas.microsoft.com/office/drawing/2014/main" id="{A7B2C724-2494-9264-7B5C-4100834E8BF2}"/>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09780" y="3228641"/>
            <a:ext cx="900000" cy="900000"/>
          </a:xfrm>
          <a:prstGeom prst="rect">
            <a:avLst/>
          </a:prstGeom>
        </p:spPr>
      </p:pic>
      <p:sp>
        <p:nvSpPr>
          <p:cNvPr id="21" name="Platshållare för innehåll 5">
            <a:extLst>
              <a:ext uri="{FF2B5EF4-FFF2-40B4-BE49-F238E27FC236}">
                <a16:creationId xmlns:a16="http://schemas.microsoft.com/office/drawing/2014/main" id="{D71F0B2E-2E74-D39C-9941-D540A851480D}"/>
              </a:ext>
            </a:extLst>
          </p:cNvPr>
          <p:cNvSpPr txBox="1">
            <a:spLocks/>
          </p:cNvSpPr>
          <p:nvPr/>
        </p:nvSpPr>
        <p:spPr>
          <a:xfrm>
            <a:off x="4574155" y="4214918"/>
            <a:ext cx="899999" cy="342238"/>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1600" dirty="0"/>
              <a:t>Culture</a:t>
            </a:r>
          </a:p>
        </p:txBody>
      </p:sp>
      <p:pic>
        <p:nvPicPr>
          <p:cNvPr id="11" name="Bildobjekt 10">
            <a:extLst>
              <a:ext uri="{FF2B5EF4-FFF2-40B4-BE49-F238E27FC236}">
                <a16:creationId xmlns:a16="http://schemas.microsoft.com/office/drawing/2014/main" id="{F4A6D815-66E5-68E8-15AF-C5B608853192}"/>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218789" y="3222608"/>
            <a:ext cx="900000" cy="900000"/>
          </a:xfrm>
          <a:prstGeom prst="rect">
            <a:avLst/>
          </a:prstGeom>
        </p:spPr>
      </p:pic>
      <p:sp>
        <p:nvSpPr>
          <p:cNvPr id="20" name="Platshållare för innehåll 5">
            <a:extLst>
              <a:ext uri="{FF2B5EF4-FFF2-40B4-BE49-F238E27FC236}">
                <a16:creationId xmlns:a16="http://schemas.microsoft.com/office/drawing/2014/main" id="{F6F9AED1-0C76-A309-70DB-C9F11CC488BC}"/>
              </a:ext>
            </a:extLst>
          </p:cNvPr>
          <p:cNvSpPr txBox="1">
            <a:spLocks/>
          </p:cNvSpPr>
          <p:nvPr/>
        </p:nvSpPr>
        <p:spPr>
          <a:xfrm>
            <a:off x="5893639" y="4214918"/>
            <a:ext cx="1561156" cy="312396"/>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algn="ctr"/>
            <a:r>
              <a:rPr lang="en-US" sz="1600" dirty="0"/>
              <a:t>Regional development</a:t>
            </a:r>
          </a:p>
        </p:txBody>
      </p:sp>
      <p:grpSp>
        <p:nvGrpSpPr>
          <p:cNvPr id="23" name="Group 34">
            <a:extLst>
              <a:ext uri="{FF2B5EF4-FFF2-40B4-BE49-F238E27FC236}">
                <a16:creationId xmlns:a16="http://schemas.microsoft.com/office/drawing/2014/main" id="{994C87B4-D7F0-0136-71E4-C53987AAE1B6}"/>
              </a:ext>
              <a:ext uri="{C183D7F6-B498-43B3-948B-1728B52AA6E4}">
                <adec:decorative xmlns:adec="http://schemas.microsoft.com/office/drawing/2017/decorative" val="1"/>
              </a:ext>
            </a:extLst>
          </p:cNvPr>
          <p:cNvGrpSpPr/>
          <p:nvPr/>
        </p:nvGrpSpPr>
        <p:grpSpPr>
          <a:xfrm>
            <a:off x="7682797" y="4244750"/>
            <a:ext cx="1185069" cy="282574"/>
            <a:chOff x="2825452" y="2557730"/>
            <a:chExt cx="1185069" cy="282574"/>
          </a:xfrm>
          <a:solidFill>
            <a:schemeClr val="accent4"/>
          </a:solidFill>
        </p:grpSpPr>
        <p:cxnSp>
          <p:nvCxnSpPr>
            <p:cNvPr id="25" name="Straight Connector 36">
              <a:extLst>
                <a:ext uri="{FF2B5EF4-FFF2-40B4-BE49-F238E27FC236}">
                  <a16:creationId xmlns:a16="http://schemas.microsoft.com/office/drawing/2014/main" id="{AA9DCA25-6749-AF50-588B-1402B40D3B9D}"/>
                </a:ext>
                <a:ext uri="{C183D7F6-B498-43B3-948B-1728B52AA6E4}">
                  <adec:decorative xmlns:adec="http://schemas.microsoft.com/office/drawing/2017/decorative" val="1"/>
                </a:ext>
              </a:extLst>
            </p:cNvPr>
            <p:cNvCxnSpPr>
              <a:cxnSpLocks/>
            </p:cNvCxnSpPr>
            <p:nvPr/>
          </p:nvCxnSpPr>
          <p:spPr>
            <a:xfrm>
              <a:off x="2825452" y="2700717"/>
              <a:ext cx="941471" cy="0"/>
            </a:xfrm>
            <a:prstGeom prst="line">
              <a:avLst/>
            </a:prstGeom>
            <a:grpFill/>
            <a:ln w="38100" cap="rnd">
              <a:solidFill>
                <a:schemeClr val="accent4"/>
              </a:solidFill>
              <a:bevel/>
            </a:ln>
          </p:spPr>
          <p:style>
            <a:lnRef idx="1">
              <a:schemeClr val="accent1"/>
            </a:lnRef>
            <a:fillRef idx="0">
              <a:schemeClr val="accent1"/>
            </a:fillRef>
            <a:effectRef idx="0">
              <a:schemeClr val="accent1"/>
            </a:effectRef>
            <a:fontRef idx="minor">
              <a:schemeClr val="tx1"/>
            </a:fontRef>
          </p:style>
        </p:cxnSp>
        <p:sp>
          <p:nvSpPr>
            <p:cNvPr id="24" name="Triangle 35">
              <a:extLst>
                <a:ext uri="{FF2B5EF4-FFF2-40B4-BE49-F238E27FC236}">
                  <a16:creationId xmlns:a16="http://schemas.microsoft.com/office/drawing/2014/main" id="{687CEFC6-0143-A445-8625-CE8D7924DCDD}"/>
                </a:ext>
                <a:ext uri="{C183D7F6-B498-43B3-948B-1728B52AA6E4}">
                  <adec:decorative xmlns:adec="http://schemas.microsoft.com/office/drawing/2017/decorative" val="1"/>
                </a:ext>
              </a:extLst>
            </p:cNvPr>
            <p:cNvSpPr/>
            <p:nvPr/>
          </p:nvSpPr>
          <p:spPr>
            <a:xfrm rot="5400000">
              <a:off x="3747435" y="2577218"/>
              <a:ext cx="282574" cy="2435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7" name="Bild 14">
            <a:extLst>
              <a:ext uri="{FF2B5EF4-FFF2-40B4-BE49-F238E27FC236}">
                <a16:creationId xmlns:a16="http://schemas.microsoft.com/office/drawing/2014/main" id="{99202F39-CE1B-3C08-601D-99A7F0E55C06}"/>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8429034" y="1131910"/>
            <a:ext cx="3083008" cy="3083008"/>
          </a:xfrm>
          <a:prstGeom prst="rect">
            <a:avLst/>
          </a:prstGeom>
        </p:spPr>
      </p:pic>
      <p:sp>
        <p:nvSpPr>
          <p:cNvPr id="22" name="Platshållare för innehåll 5">
            <a:extLst>
              <a:ext uri="{FF2B5EF4-FFF2-40B4-BE49-F238E27FC236}">
                <a16:creationId xmlns:a16="http://schemas.microsoft.com/office/drawing/2014/main" id="{9E483B38-A623-E5C3-1343-645620E50E42}"/>
              </a:ext>
            </a:extLst>
          </p:cNvPr>
          <p:cNvSpPr txBox="1">
            <a:spLocks/>
          </p:cNvSpPr>
          <p:nvPr/>
        </p:nvSpPr>
        <p:spPr>
          <a:xfrm>
            <a:off x="9333230" y="4214918"/>
            <a:ext cx="1700427" cy="342238"/>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1600" dirty="0"/>
              <a:t>The good life</a:t>
            </a:r>
          </a:p>
        </p:txBody>
      </p:sp>
    </p:spTree>
    <p:extLst>
      <p:ext uri="{BB962C8B-B14F-4D97-AF65-F5344CB8AC3E}">
        <p14:creationId xmlns:p14="http://schemas.microsoft.com/office/powerpoint/2010/main" val="11077022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A22FA9D-6708-AE23-BA91-E7BF2976A554}"/>
              </a:ext>
            </a:extLst>
          </p:cNvPr>
          <p:cNvSpPr>
            <a:spLocks noGrp="1"/>
          </p:cNvSpPr>
          <p:nvPr>
            <p:ph type="title"/>
          </p:nvPr>
        </p:nvSpPr>
        <p:spPr/>
        <p:txBody>
          <a:bodyPr/>
          <a:lstStyle/>
          <a:p>
            <a:r>
              <a:rPr lang="en-US" dirty="0"/>
              <a:t>Our size provides resources that drive us forward</a:t>
            </a:r>
          </a:p>
        </p:txBody>
      </p:sp>
      <p:grpSp>
        <p:nvGrpSpPr>
          <p:cNvPr id="4" name="Grupp 3" descr="Cirkel med tre pilar.">
            <a:extLst>
              <a:ext uri="{FF2B5EF4-FFF2-40B4-BE49-F238E27FC236}">
                <a16:creationId xmlns:a16="http://schemas.microsoft.com/office/drawing/2014/main" id="{B3AE333F-E7C0-FB29-1171-4D95A292BC2C}"/>
              </a:ext>
            </a:extLst>
          </p:cNvPr>
          <p:cNvGrpSpPr/>
          <p:nvPr/>
        </p:nvGrpSpPr>
        <p:grpSpPr>
          <a:xfrm>
            <a:off x="4215477" y="2779932"/>
            <a:ext cx="3384482" cy="3312665"/>
            <a:chOff x="2809875" y="1706763"/>
            <a:chExt cx="6286480" cy="6153084"/>
          </a:xfrm>
        </p:grpSpPr>
        <p:pic>
          <p:nvPicPr>
            <p:cNvPr id="5" name="Bild 4">
              <a:extLst>
                <a:ext uri="{FF2B5EF4-FFF2-40B4-BE49-F238E27FC236}">
                  <a16:creationId xmlns:a16="http://schemas.microsoft.com/office/drawing/2014/main" id="{3CDAC177-0811-E0B5-C2C6-1B0608AC5D4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705225" y="1706763"/>
              <a:ext cx="4781550" cy="1581150"/>
            </a:xfrm>
            <a:prstGeom prst="rect">
              <a:avLst/>
            </a:prstGeom>
          </p:spPr>
        </p:pic>
        <p:pic>
          <p:nvPicPr>
            <p:cNvPr id="6" name="Bild 5">
              <a:extLst>
                <a:ext uri="{FF2B5EF4-FFF2-40B4-BE49-F238E27FC236}">
                  <a16:creationId xmlns:a16="http://schemas.microsoft.com/office/drawing/2014/main" id="{64326B38-C9FD-5EC5-3A7F-FA9A0D70471E}"/>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410305" y="3249747"/>
              <a:ext cx="2686050" cy="4610100"/>
            </a:xfrm>
            <a:prstGeom prst="rect">
              <a:avLst/>
            </a:prstGeom>
          </p:spPr>
        </p:pic>
        <p:pic>
          <p:nvPicPr>
            <p:cNvPr id="7" name="Bild 6">
              <a:extLst>
                <a:ext uri="{FF2B5EF4-FFF2-40B4-BE49-F238E27FC236}">
                  <a16:creationId xmlns:a16="http://schemas.microsoft.com/office/drawing/2014/main" id="{1EB92102-A8E1-DEBA-C9EF-EF67CAA2CC21}"/>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809875" y="3462192"/>
              <a:ext cx="3286125" cy="4067175"/>
            </a:xfrm>
            <a:prstGeom prst="rect">
              <a:avLst/>
            </a:prstGeom>
          </p:spPr>
        </p:pic>
      </p:grpSp>
      <p:sp>
        <p:nvSpPr>
          <p:cNvPr id="8" name="Platshållare för innehåll 2">
            <a:extLst>
              <a:ext uri="{FF2B5EF4-FFF2-40B4-BE49-F238E27FC236}">
                <a16:creationId xmlns:a16="http://schemas.microsoft.com/office/drawing/2014/main" id="{9F4984E3-D571-FB69-A22A-49D7DD18EF2F}"/>
              </a:ext>
            </a:extLst>
          </p:cNvPr>
          <p:cNvSpPr txBox="1">
            <a:spLocks/>
          </p:cNvSpPr>
          <p:nvPr/>
        </p:nvSpPr>
        <p:spPr>
          <a:xfrm>
            <a:off x="4960224" y="2141429"/>
            <a:ext cx="2440233" cy="523970"/>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dirty="0"/>
              <a:t>More resources</a:t>
            </a:r>
          </a:p>
        </p:txBody>
      </p:sp>
      <p:sp>
        <p:nvSpPr>
          <p:cNvPr id="14" name="Platshållare för innehåll 2">
            <a:extLst>
              <a:ext uri="{FF2B5EF4-FFF2-40B4-BE49-F238E27FC236}">
                <a16:creationId xmlns:a16="http://schemas.microsoft.com/office/drawing/2014/main" id="{3A865DEC-A4E7-737B-949E-1C5EF5148B62}"/>
              </a:ext>
            </a:extLst>
          </p:cNvPr>
          <p:cNvSpPr txBox="1">
            <a:spLocks/>
          </p:cNvSpPr>
          <p:nvPr/>
        </p:nvSpPr>
        <p:spPr>
          <a:xfrm>
            <a:off x="7730587" y="4996724"/>
            <a:ext cx="2141027" cy="918650"/>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dirty="0"/>
              <a:t>Better service</a:t>
            </a:r>
          </a:p>
        </p:txBody>
      </p:sp>
      <p:sp>
        <p:nvSpPr>
          <p:cNvPr id="13" name="Platshållare för innehåll 2">
            <a:extLst>
              <a:ext uri="{FF2B5EF4-FFF2-40B4-BE49-F238E27FC236}">
                <a16:creationId xmlns:a16="http://schemas.microsoft.com/office/drawing/2014/main" id="{DE8DE067-83F3-ED0C-5F20-FF57E20B8A3F}"/>
              </a:ext>
            </a:extLst>
          </p:cNvPr>
          <p:cNvSpPr txBox="1">
            <a:spLocks/>
          </p:cNvSpPr>
          <p:nvPr/>
        </p:nvSpPr>
        <p:spPr>
          <a:xfrm>
            <a:off x="1733796" y="4575676"/>
            <a:ext cx="2435788" cy="809123"/>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algn="r"/>
            <a:r>
              <a:rPr lang="en-US" dirty="0"/>
              <a:t>A more attractive region</a:t>
            </a:r>
          </a:p>
        </p:txBody>
      </p:sp>
    </p:spTree>
    <p:extLst>
      <p:ext uri="{BB962C8B-B14F-4D97-AF65-F5344CB8AC3E}">
        <p14:creationId xmlns:p14="http://schemas.microsoft.com/office/powerpoint/2010/main" val="32041936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9070B85-1C06-F56F-0C72-99B9AF6B2114}"/>
              </a:ext>
            </a:extLst>
          </p:cNvPr>
          <p:cNvSpPr>
            <a:spLocks noGrp="1"/>
          </p:cNvSpPr>
          <p:nvPr>
            <p:ph type="title"/>
          </p:nvPr>
        </p:nvSpPr>
        <p:spPr>
          <a:xfrm>
            <a:off x="1100667" y="209587"/>
            <a:ext cx="10046304" cy="1047600"/>
          </a:xfrm>
        </p:spPr>
        <p:txBody>
          <a:bodyPr anchor="b" anchorCtr="0"/>
          <a:lstStyle/>
          <a:p>
            <a:r>
              <a:rPr lang="en-US" dirty="0"/>
              <a:t>Understanding is born in close conversation</a:t>
            </a:r>
          </a:p>
        </p:txBody>
      </p:sp>
      <p:pic>
        <p:nvPicPr>
          <p:cNvPr id="9" name="Bild 8">
            <a:extLst>
              <a:ext uri="{FF2B5EF4-FFF2-40B4-BE49-F238E27FC236}">
                <a16:creationId xmlns:a16="http://schemas.microsoft.com/office/drawing/2014/main" id="{47A5F92C-1689-69C1-6F46-F784019A88D0}"/>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469542" y="2017346"/>
            <a:ext cx="3100963" cy="2823308"/>
          </a:xfrm>
          <a:prstGeom prst="rect">
            <a:avLst/>
          </a:prstGeom>
        </p:spPr>
      </p:pic>
      <p:sp>
        <p:nvSpPr>
          <p:cNvPr id="12" name="Platshållare för innehåll 2">
            <a:extLst>
              <a:ext uri="{FF2B5EF4-FFF2-40B4-BE49-F238E27FC236}">
                <a16:creationId xmlns:a16="http://schemas.microsoft.com/office/drawing/2014/main" id="{665F13A3-8512-6156-AF80-483E6936BE76}"/>
              </a:ext>
            </a:extLst>
          </p:cNvPr>
          <p:cNvSpPr txBox="1">
            <a:spLocks/>
          </p:cNvSpPr>
          <p:nvPr/>
        </p:nvSpPr>
        <p:spPr>
          <a:xfrm rot="21301067">
            <a:off x="1688088" y="2804358"/>
            <a:ext cx="2692009" cy="784223"/>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buNone/>
            </a:pPr>
            <a:r>
              <a:rPr lang="en-US" dirty="0"/>
              <a:t>In daily work</a:t>
            </a:r>
          </a:p>
        </p:txBody>
      </p:sp>
      <p:pic>
        <p:nvPicPr>
          <p:cNvPr id="8" name="Bild 7">
            <a:extLst>
              <a:ext uri="{FF2B5EF4-FFF2-40B4-BE49-F238E27FC236}">
                <a16:creationId xmlns:a16="http://schemas.microsoft.com/office/drawing/2014/main" id="{0BF2A4FB-9DDE-8EF2-DA24-64B0B3914FBE}"/>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91575">
            <a:off x="6948960" y="1655323"/>
            <a:ext cx="3812575" cy="2913624"/>
          </a:xfrm>
          <a:prstGeom prst="rect">
            <a:avLst/>
          </a:prstGeom>
        </p:spPr>
      </p:pic>
      <p:sp>
        <p:nvSpPr>
          <p:cNvPr id="14" name="Platshållare för innehåll 2">
            <a:extLst>
              <a:ext uri="{FF2B5EF4-FFF2-40B4-BE49-F238E27FC236}">
                <a16:creationId xmlns:a16="http://schemas.microsoft.com/office/drawing/2014/main" id="{5F390F68-C997-EBE4-6DD8-CB90A48C0E64}"/>
              </a:ext>
            </a:extLst>
          </p:cNvPr>
          <p:cNvSpPr txBox="1">
            <a:spLocks/>
          </p:cNvSpPr>
          <p:nvPr/>
        </p:nvSpPr>
        <p:spPr>
          <a:xfrm>
            <a:off x="7432659" y="2203820"/>
            <a:ext cx="2849605" cy="1014333"/>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algn="ctr"/>
            <a:r>
              <a:rPr lang="en-US" dirty="0"/>
              <a:t>Citizens' dialogue on development issues</a:t>
            </a:r>
          </a:p>
        </p:txBody>
      </p:sp>
      <p:pic>
        <p:nvPicPr>
          <p:cNvPr id="4" name="Bild 3">
            <a:extLst>
              <a:ext uri="{FF2B5EF4-FFF2-40B4-BE49-F238E27FC236}">
                <a16:creationId xmlns:a16="http://schemas.microsoft.com/office/drawing/2014/main" id="{AD1213AA-D276-227A-4310-530024372CAA}"/>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966358" y="4103388"/>
            <a:ext cx="4278059" cy="2194303"/>
          </a:xfrm>
          <a:prstGeom prst="rect">
            <a:avLst/>
          </a:prstGeom>
        </p:spPr>
      </p:pic>
      <p:sp>
        <p:nvSpPr>
          <p:cNvPr id="15" name="Platshållare för innehåll 2">
            <a:extLst>
              <a:ext uri="{FF2B5EF4-FFF2-40B4-BE49-F238E27FC236}">
                <a16:creationId xmlns:a16="http://schemas.microsoft.com/office/drawing/2014/main" id="{41E2B4F9-8ACD-8DE9-B33B-DC1127D75232}"/>
              </a:ext>
            </a:extLst>
          </p:cNvPr>
          <p:cNvSpPr txBox="1">
            <a:spLocks/>
          </p:cNvSpPr>
          <p:nvPr/>
        </p:nvSpPr>
        <p:spPr>
          <a:xfrm>
            <a:off x="4233035" y="4718461"/>
            <a:ext cx="3725930" cy="783175"/>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vert="horz" wrap="square" lIns="0" tIns="0" rIns="0" bIns="0" rtlCol="0">
            <a:noAutofit/>
          </a:bodyPr>
          <a:lstStyle>
            <a:lvl1pPr marL="0" indent="0" algn="l" defTabSz="914400" rtl="0" eaLnBrk="1" latinLnBrk="0" hangingPunct="1">
              <a:lnSpc>
                <a:spcPct val="130000"/>
              </a:lnSpc>
              <a:spcBef>
                <a:spcPts val="1000"/>
              </a:spcBef>
              <a:buFont typeface="Verdana" panose="020B0604030504040204" pitchFamily="34" charset="0"/>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algn="ctr"/>
            <a:r>
              <a:rPr lang="en-US" dirty="0"/>
              <a:t>Collaboration in strategies</a:t>
            </a:r>
          </a:p>
        </p:txBody>
      </p:sp>
    </p:spTree>
    <p:extLst>
      <p:ext uri="{BB962C8B-B14F-4D97-AF65-F5344CB8AC3E}">
        <p14:creationId xmlns:p14="http://schemas.microsoft.com/office/powerpoint/2010/main" val="458388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B692313-4692-41E5-61C9-D5FA8A4FC074}"/>
              </a:ext>
            </a:extLst>
          </p:cNvPr>
          <p:cNvSpPr>
            <a:spLocks noGrp="1"/>
          </p:cNvSpPr>
          <p:nvPr>
            <p:ph type="title"/>
          </p:nvPr>
        </p:nvSpPr>
        <p:spPr/>
        <p:txBody>
          <a:bodyPr anchor="ctr" anchorCtr="0">
            <a:normAutofit/>
          </a:bodyPr>
          <a:lstStyle/>
          <a:p>
            <a:r>
              <a:rPr lang="en-US" dirty="0"/>
              <a:t>You influence what we do</a:t>
            </a:r>
          </a:p>
        </p:txBody>
      </p:sp>
      <p:pic>
        <p:nvPicPr>
          <p:cNvPr id="9" name="Platshållare för bild 8">
            <a:extLst>
              <a:ext uri="{FF2B5EF4-FFF2-40B4-BE49-F238E27FC236}">
                <a16:creationId xmlns:a16="http://schemas.microsoft.com/office/drawing/2014/main" id="{5E4A838D-8ED1-8DB8-6059-48D27407B2F9}"/>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6798481" y="385758"/>
            <a:ext cx="5004000" cy="6091200"/>
          </a:xfrm>
        </p:spPr>
      </p:pic>
    </p:spTree>
    <p:extLst>
      <p:ext uri="{BB962C8B-B14F-4D97-AF65-F5344CB8AC3E}">
        <p14:creationId xmlns:p14="http://schemas.microsoft.com/office/powerpoint/2010/main" val="64156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DD26E2D-99F5-D1E3-9EBA-7B2ED656EB31}"/>
              </a:ext>
            </a:extLst>
          </p:cNvPr>
          <p:cNvSpPr>
            <a:spLocks noGrp="1"/>
          </p:cNvSpPr>
          <p:nvPr>
            <p:ph type="title"/>
          </p:nvPr>
        </p:nvSpPr>
        <p:spPr/>
        <p:txBody>
          <a:bodyPr anchor="b" anchorCtr="0"/>
          <a:lstStyle/>
          <a:p>
            <a:r>
              <a:rPr lang="en-US" dirty="0"/>
              <a:t>Your vote </a:t>
            </a:r>
            <a:r>
              <a:rPr lang="en-US" b="0" dirty="0"/>
              <a:t>guides us</a:t>
            </a:r>
          </a:p>
        </p:txBody>
      </p:sp>
      <p:sp>
        <p:nvSpPr>
          <p:cNvPr id="13" name="Ellips 12">
            <a:extLst>
              <a:ext uri="{FF2B5EF4-FFF2-40B4-BE49-F238E27FC236}">
                <a16:creationId xmlns:a16="http://schemas.microsoft.com/office/drawing/2014/main" id="{4C53E249-EDC9-3D6D-D224-81E165522A43}"/>
              </a:ext>
              <a:ext uri="{C183D7F6-B498-43B3-948B-1728B52AA6E4}">
                <adec:decorative xmlns:adec="http://schemas.microsoft.com/office/drawing/2017/decorative" val="1"/>
              </a:ext>
            </a:extLst>
          </p:cNvPr>
          <p:cNvSpPr/>
          <p:nvPr/>
        </p:nvSpPr>
        <p:spPr>
          <a:xfrm>
            <a:off x="1100667" y="2226227"/>
            <a:ext cx="2945876" cy="2945876"/>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Platshållare för innehåll 3">
            <a:extLst>
              <a:ext uri="{FF2B5EF4-FFF2-40B4-BE49-F238E27FC236}">
                <a16:creationId xmlns:a16="http://schemas.microsoft.com/office/drawing/2014/main" id="{C6E195E6-27FC-BED8-6654-DB1B814C6E49}"/>
              </a:ext>
            </a:extLst>
          </p:cNvPr>
          <p:cNvSpPr txBox="1">
            <a:spLocks/>
          </p:cNvSpPr>
          <p:nvPr/>
        </p:nvSpPr>
        <p:spPr>
          <a:xfrm>
            <a:off x="1459180" y="2917194"/>
            <a:ext cx="2228850" cy="457200"/>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buFont typeface="Verdana" panose="020B0604030504040204" pitchFamily="34" charset="0"/>
              <a:buNone/>
            </a:pPr>
            <a:r>
              <a:rPr lang="en-US" sz="1600" dirty="0"/>
              <a:t>REGIONAL ELECTIONS EVERY</a:t>
            </a:r>
          </a:p>
        </p:txBody>
      </p:sp>
      <p:sp>
        <p:nvSpPr>
          <p:cNvPr id="22" name="Platshållare för innehåll 3">
            <a:extLst>
              <a:ext uri="{FF2B5EF4-FFF2-40B4-BE49-F238E27FC236}">
                <a16:creationId xmlns:a16="http://schemas.microsoft.com/office/drawing/2014/main" id="{FA0873A6-DD02-316D-36B7-0CA4C09F5B56}"/>
              </a:ext>
            </a:extLst>
          </p:cNvPr>
          <p:cNvSpPr txBox="1">
            <a:spLocks/>
          </p:cNvSpPr>
          <p:nvPr/>
        </p:nvSpPr>
        <p:spPr>
          <a:xfrm>
            <a:off x="1102863" y="3524160"/>
            <a:ext cx="2978037" cy="1362900"/>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buFont typeface="Verdana" panose="020B0604030504040204" pitchFamily="34" charset="0"/>
              <a:buNone/>
            </a:pPr>
            <a:r>
              <a:rPr lang="en-US" sz="4400" b="1" dirty="0"/>
              <a:t>4 years</a:t>
            </a:r>
          </a:p>
        </p:txBody>
      </p:sp>
      <p:sp>
        <p:nvSpPr>
          <p:cNvPr id="23" name="Platshållare för innehåll 3">
            <a:extLst>
              <a:ext uri="{FF2B5EF4-FFF2-40B4-BE49-F238E27FC236}">
                <a16:creationId xmlns:a16="http://schemas.microsoft.com/office/drawing/2014/main" id="{7E375AD5-CD90-F814-03D1-AF3C7D1C3AD7}"/>
              </a:ext>
            </a:extLst>
          </p:cNvPr>
          <p:cNvSpPr txBox="1">
            <a:spLocks/>
          </p:cNvSpPr>
          <p:nvPr/>
        </p:nvSpPr>
        <p:spPr>
          <a:xfrm>
            <a:off x="4369423" y="2761689"/>
            <a:ext cx="2229734" cy="638016"/>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buFont typeface="Verdana" panose="020B0604030504040204" pitchFamily="34" charset="0"/>
              <a:buNone/>
            </a:pPr>
            <a:r>
              <a:rPr lang="en-US" sz="4400" b="1" dirty="0"/>
              <a:t>15</a:t>
            </a:r>
          </a:p>
        </p:txBody>
      </p:sp>
      <p:sp>
        <p:nvSpPr>
          <p:cNvPr id="24" name="Platshållare för innehåll 3">
            <a:extLst>
              <a:ext uri="{FF2B5EF4-FFF2-40B4-BE49-F238E27FC236}">
                <a16:creationId xmlns:a16="http://schemas.microsoft.com/office/drawing/2014/main" id="{9429095F-7D87-0556-3CA9-901B42613350}"/>
              </a:ext>
            </a:extLst>
          </p:cNvPr>
          <p:cNvSpPr txBox="1">
            <a:spLocks/>
          </p:cNvSpPr>
          <p:nvPr/>
        </p:nvSpPr>
        <p:spPr>
          <a:xfrm>
            <a:off x="4580657" y="3562139"/>
            <a:ext cx="1789895" cy="1356755"/>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buFont typeface="Verdana" panose="020B0604030504040204" pitchFamily="34" charset="0"/>
              <a:buNone/>
            </a:pPr>
            <a:r>
              <a:rPr lang="en-US" sz="1600" dirty="0"/>
              <a:t>Full-time representatives on the regional board</a:t>
            </a:r>
          </a:p>
        </p:txBody>
      </p:sp>
      <p:cxnSp>
        <p:nvCxnSpPr>
          <p:cNvPr id="4" name="Rak 3">
            <a:extLst>
              <a:ext uri="{FF2B5EF4-FFF2-40B4-BE49-F238E27FC236}">
                <a16:creationId xmlns:a16="http://schemas.microsoft.com/office/drawing/2014/main" id="{318B8114-02E9-E1FA-801A-D52C7DE1BF0F}"/>
              </a:ext>
              <a:ext uri="{C183D7F6-B498-43B3-948B-1728B52AA6E4}">
                <adec:decorative xmlns:adec="http://schemas.microsoft.com/office/drawing/2017/decorative" val="1"/>
              </a:ext>
            </a:extLst>
          </p:cNvPr>
          <p:cNvCxnSpPr>
            <a:cxnSpLocks/>
          </p:cNvCxnSpPr>
          <p:nvPr/>
        </p:nvCxnSpPr>
        <p:spPr>
          <a:xfrm>
            <a:off x="6637367" y="2773664"/>
            <a:ext cx="0" cy="1954202"/>
          </a:xfrm>
          <a:prstGeom prst="line">
            <a:avLst/>
          </a:prstGeom>
        </p:spPr>
        <p:style>
          <a:lnRef idx="1">
            <a:schemeClr val="accent1"/>
          </a:lnRef>
          <a:fillRef idx="0">
            <a:schemeClr val="accent1"/>
          </a:fillRef>
          <a:effectRef idx="0">
            <a:schemeClr val="accent1"/>
          </a:effectRef>
          <a:fontRef idx="minor">
            <a:schemeClr val="tx1"/>
          </a:fontRef>
        </p:style>
      </p:cxnSp>
      <p:sp>
        <p:nvSpPr>
          <p:cNvPr id="25" name="Platshållare för innehåll 3">
            <a:extLst>
              <a:ext uri="{FF2B5EF4-FFF2-40B4-BE49-F238E27FC236}">
                <a16:creationId xmlns:a16="http://schemas.microsoft.com/office/drawing/2014/main" id="{3C7F9CF5-846E-270C-2747-EC91A39E8729}"/>
              </a:ext>
            </a:extLst>
          </p:cNvPr>
          <p:cNvSpPr txBox="1">
            <a:spLocks/>
          </p:cNvSpPr>
          <p:nvPr/>
        </p:nvSpPr>
        <p:spPr>
          <a:xfrm>
            <a:off x="6716396" y="2761690"/>
            <a:ext cx="2229734" cy="638016"/>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buFont typeface="Verdana" panose="020B0604030504040204" pitchFamily="34" charset="0"/>
              <a:buNone/>
            </a:pPr>
            <a:r>
              <a:rPr lang="en-US" sz="4400" b="1" dirty="0"/>
              <a:t>149</a:t>
            </a:r>
          </a:p>
        </p:txBody>
      </p:sp>
      <p:sp>
        <p:nvSpPr>
          <p:cNvPr id="26" name="Platshållare för innehåll 3">
            <a:extLst>
              <a:ext uri="{FF2B5EF4-FFF2-40B4-BE49-F238E27FC236}">
                <a16:creationId xmlns:a16="http://schemas.microsoft.com/office/drawing/2014/main" id="{4A628CD6-D709-45E5-7AC2-79D6A95EE8EA}"/>
              </a:ext>
            </a:extLst>
          </p:cNvPr>
          <p:cNvSpPr txBox="1">
            <a:spLocks/>
          </p:cNvSpPr>
          <p:nvPr/>
        </p:nvSpPr>
        <p:spPr>
          <a:xfrm>
            <a:off x="6861127" y="3562139"/>
            <a:ext cx="1968885" cy="1356755"/>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buFont typeface="Verdana" panose="020B0604030504040204" pitchFamily="34" charset="0"/>
              <a:buNone/>
            </a:pPr>
            <a:r>
              <a:rPr lang="en-US" sz="1600" dirty="0"/>
              <a:t>elected representatives on the regional council</a:t>
            </a:r>
          </a:p>
        </p:txBody>
      </p:sp>
      <p:cxnSp>
        <p:nvCxnSpPr>
          <p:cNvPr id="7" name="Rak 6">
            <a:extLst>
              <a:ext uri="{FF2B5EF4-FFF2-40B4-BE49-F238E27FC236}">
                <a16:creationId xmlns:a16="http://schemas.microsoft.com/office/drawing/2014/main" id="{99B2DD9C-D707-878E-F09E-C72EAC6A6B98}"/>
              </a:ext>
              <a:ext uri="{C183D7F6-B498-43B3-948B-1728B52AA6E4}">
                <adec:decorative xmlns:adec="http://schemas.microsoft.com/office/drawing/2017/decorative" val="1"/>
              </a:ext>
            </a:extLst>
          </p:cNvPr>
          <p:cNvCxnSpPr>
            <a:cxnSpLocks/>
          </p:cNvCxnSpPr>
          <p:nvPr/>
        </p:nvCxnSpPr>
        <p:spPr>
          <a:xfrm>
            <a:off x="9079230" y="2773664"/>
            <a:ext cx="0" cy="1954202"/>
          </a:xfrm>
          <a:prstGeom prst="line">
            <a:avLst/>
          </a:prstGeom>
        </p:spPr>
        <p:style>
          <a:lnRef idx="1">
            <a:schemeClr val="accent1"/>
          </a:lnRef>
          <a:fillRef idx="0">
            <a:schemeClr val="accent1"/>
          </a:fillRef>
          <a:effectRef idx="0">
            <a:schemeClr val="accent1"/>
          </a:effectRef>
          <a:fontRef idx="minor">
            <a:schemeClr val="tx1"/>
          </a:fontRef>
        </p:style>
      </p:cxnSp>
      <p:sp>
        <p:nvSpPr>
          <p:cNvPr id="27" name="Platshållare för innehåll 3">
            <a:extLst>
              <a:ext uri="{FF2B5EF4-FFF2-40B4-BE49-F238E27FC236}">
                <a16:creationId xmlns:a16="http://schemas.microsoft.com/office/drawing/2014/main" id="{7E3DF20A-3D22-F0D3-CABD-4C5AD0309099}"/>
              </a:ext>
            </a:extLst>
          </p:cNvPr>
          <p:cNvSpPr txBox="1">
            <a:spLocks/>
          </p:cNvSpPr>
          <p:nvPr/>
        </p:nvSpPr>
        <p:spPr>
          <a:xfrm>
            <a:off x="9168260" y="2761689"/>
            <a:ext cx="2229734" cy="638016"/>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buFont typeface="Verdana" panose="020B0604030504040204" pitchFamily="34" charset="0"/>
              <a:buNone/>
            </a:pPr>
            <a:r>
              <a:rPr lang="en-US" sz="4400" b="1" dirty="0"/>
              <a:t>850</a:t>
            </a:r>
          </a:p>
        </p:txBody>
      </p:sp>
      <p:sp>
        <p:nvSpPr>
          <p:cNvPr id="28" name="Platshållare för innehåll 3">
            <a:extLst>
              <a:ext uri="{FF2B5EF4-FFF2-40B4-BE49-F238E27FC236}">
                <a16:creationId xmlns:a16="http://schemas.microsoft.com/office/drawing/2014/main" id="{C036BB12-4E0F-966B-5813-09A5E3C66D73}"/>
              </a:ext>
            </a:extLst>
          </p:cNvPr>
          <p:cNvSpPr txBox="1">
            <a:spLocks/>
          </p:cNvSpPr>
          <p:nvPr/>
        </p:nvSpPr>
        <p:spPr>
          <a:xfrm>
            <a:off x="9296359" y="3562139"/>
            <a:ext cx="2009815" cy="1356755"/>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buFont typeface="Verdana" panose="020B0604030504040204" pitchFamily="34" charset="0"/>
              <a:buNone/>
            </a:pPr>
            <a:r>
              <a:rPr lang="en-US" sz="1600" dirty="0"/>
              <a:t>representatives on boards, committees and preparatory committees</a:t>
            </a:r>
          </a:p>
        </p:txBody>
      </p:sp>
    </p:spTree>
    <p:extLst>
      <p:ext uri="{BB962C8B-B14F-4D97-AF65-F5344CB8AC3E}">
        <p14:creationId xmlns:p14="http://schemas.microsoft.com/office/powerpoint/2010/main" val="29304466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A3E0241-8CA6-E5E3-3D6B-F02CC9766E3E}"/>
              </a:ext>
            </a:extLst>
          </p:cNvPr>
          <p:cNvSpPr>
            <a:spLocks noGrp="1"/>
          </p:cNvSpPr>
          <p:nvPr>
            <p:ph type="title"/>
          </p:nvPr>
        </p:nvSpPr>
        <p:spPr/>
        <p:txBody>
          <a:bodyPr anchor="ctr" anchorCtr="0"/>
          <a:lstStyle/>
          <a:p>
            <a:r>
              <a:rPr lang="en-US" sz="2800" dirty="0"/>
              <a:t>The elected representatives</a:t>
            </a:r>
          </a:p>
        </p:txBody>
      </p:sp>
      <p:sp>
        <p:nvSpPr>
          <p:cNvPr id="3" name="Platshållare för innehåll 2">
            <a:extLst>
              <a:ext uri="{FF2B5EF4-FFF2-40B4-BE49-F238E27FC236}">
                <a16:creationId xmlns:a16="http://schemas.microsoft.com/office/drawing/2014/main" id="{8A396D0B-3532-4ACF-CDAC-9E7F0F287D1E}"/>
              </a:ext>
            </a:extLst>
          </p:cNvPr>
          <p:cNvSpPr>
            <a:spLocks noGrp="1"/>
          </p:cNvSpPr>
          <p:nvPr>
            <p:ph sz="quarter" idx="13"/>
          </p:nvPr>
        </p:nvSpPr>
        <p:spPr>
          <a:xfrm>
            <a:off x="1092200" y="2113722"/>
            <a:ext cx="4104833" cy="639417"/>
          </a:xfrm>
        </p:spPr>
        <p:txBody>
          <a:bodyPr/>
          <a:lstStyle/>
          <a:p>
            <a:pPr marL="0" indent="0">
              <a:buNone/>
            </a:pPr>
            <a:r>
              <a:rPr lang="en-US" dirty="0"/>
              <a:t>The red-green coalition</a:t>
            </a:r>
          </a:p>
        </p:txBody>
      </p:sp>
      <p:sp>
        <p:nvSpPr>
          <p:cNvPr id="6" name="Platshållare för innehåll 2">
            <a:extLst>
              <a:ext uri="{FF2B5EF4-FFF2-40B4-BE49-F238E27FC236}">
                <a16:creationId xmlns:a16="http://schemas.microsoft.com/office/drawing/2014/main" id="{97AED369-CC59-602F-00BB-FF84E8442E18}"/>
              </a:ext>
            </a:extLst>
          </p:cNvPr>
          <p:cNvSpPr txBox="1">
            <a:spLocks/>
          </p:cNvSpPr>
          <p:nvPr/>
        </p:nvSpPr>
        <p:spPr>
          <a:xfrm>
            <a:off x="1116000" y="2833137"/>
            <a:ext cx="2220448" cy="1613326"/>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Verdana" panose="020B0604030504040204" pitchFamily="34" charset="0"/>
              <a:buNone/>
            </a:pPr>
            <a:r>
              <a:rPr lang="en-US" sz="1600" dirty="0"/>
              <a:t>The Social Democrats</a:t>
            </a:r>
          </a:p>
          <a:p>
            <a:pPr marL="0" indent="0">
              <a:buFont typeface="Verdana" panose="020B0604030504040204" pitchFamily="34" charset="0"/>
              <a:buNone/>
            </a:pPr>
            <a:r>
              <a:rPr lang="en-US" sz="1600" dirty="0"/>
              <a:t>The Left Party</a:t>
            </a:r>
          </a:p>
          <a:p>
            <a:pPr marL="0" indent="0">
              <a:buFont typeface="Verdana" panose="020B0604030504040204" pitchFamily="34" charset="0"/>
              <a:buNone/>
            </a:pPr>
            <a:r>
              <a:rPr lang="en-US" sz="1600" dirty="0"/>
              <a:t>The Green Party</a:t>
            </a:r>
          </a:p>
        </p:txBody>
      </p:sp>
      <p:sp>
        <p:nvSpPr>
          <p:cNvPr id="15" name="Platshållare för innehåll 2">
            <a:extLst>
              <a:ext uri="{FF2B5EF4-FFF2-40B4-BE49-F238E27FC236}">
                <a16:creationId xmlns:a16="http://schemas.microsoft.com/office/drawing/2014/main" id="{95BF5B87-EABD-D265-1E0E-4EE29F2EE1D3}"/>
              </a:ext>
            </a:extLst>
          </p:cNvPr>
          <p:cNvSpPr txBox="1">
            <a:spLocks/>
          </p:cNvSpPr>
          <p:nvPr/>
        </p:nvSpPr>
        <p:spPr>
          <a:xfrm>
            <a:off x="3652348" y="2833137"/>
            <a:ext cx="1496484" cy="1613326"/>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r">
              <a:buFont typeface="Verdana" panose="020B0604030504040204" pitchFamily="34" charset="0"/>
              <a:buNone/>
            </a:pPr>
            <a:r>
              <a:rPr lang="en-US" sz="1600" b="1" dirty="0"/>
              <a:t>46 mandates</a:t>
            </a:r>
          </a:p>
          <a:p>
            <a:pPr marL="0" indent="0" algn="r">
              <a:buNone/>
            </a:pPr>
            <a:r>
              <a:rPr lang="en-US" sz="1600" b="1" dirty="0"/>
              <a:t>16 mandates</a:t>
            </a:r>
          </a:p>
          <a:p>
            <a:pPr marL="0" indent="0" algn="r">
              <a:buFont typeface="Verdana" panose="020B0604030504040204" pitchFamily="34" charset="0"/>
              <a:buNone/>
            </a:pPr>
            <a:r>
              <a:rPr lang="en-US" sz="1600" b="1" dirty="0"/>
              <a:t>6 mandates</a:t>
            </a:r>
          </a:p>
        </p:txBody>
      </p:sp>
      <p:sp>
        <p:nvSpPr>
          <p:cNvPr id="9" name="Platshållare för innehåll 2">
            <a:extLst>
              <a:ext uri="{FF2B5EF4-FFF2-40B4-BE49-F238E27FC236}">
                <a16:creationId xmlns:a16="http://schemas.microsoft.com/office/drawing/2014/main" id="{4706416B-D55F-0FA1-7C11-C26EF431A8EB}"/>
              </a:ext>
            </a:extLst>
          </p:cNvPr>
          <p:cNvSpPr txBox="1">
            <a:spLocks/>
          </p:cNvSpPr>
          <p:nvPr/>
        </p:nvSpPr>
        <p:spPr>
          <a:xfrm>
            <a:off x="4248312" y="5100665"/>
            <a:ext cx="1098403" cy="1331885"/>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nSpc>
                <a:spcPct val="100000"/>
              </a:lnSpc>
              <a:buFont typeface="Verdana" panose="020B0604030504040204" pitchFamily="34" charset="0"/>
              <a:buNone/>
            </a:pPr>
            <a:r>
              <a:rPr lang="en-US" sz="4000" b="1" dirty="0"/>
              <a:t>68</a:t>
            </a:r>
            <a:br>
              <a:rPr lang="en-US" sz="4000" b="1" dirty="0"/>
            </a:br>
            <a:r>
              <a:rPr lang="en-US" sz="1600" dirty="0"/>
              <a:t>mandates</a:t>
            </a:r>
          </a:p>
        </p:txBody>
      </p:sp>
      <p:sp>
        <p:nvSpPr>
          <p:cNvPr id="4" name="Platshållare för innehåll 3">
            <a:extLst>
              <a:ext uri="{FF2B5EF4-FFF2-40B4-BE49-F238E27FC236}">
                <a16:creationId xmlns:a16="http://schemas.microsoft.com/office/drawing/2014/main" id="{7805C8EE-3AF7-42E8-3D42-CE08E71B700B}"/>
              </a:ext>
            </a:extLst>
          </p:cNvPr>
          <p:cNvSpPr>
            <a:spLocks noGrp="1"/>
          </p:cNvSpPr>
          <p:nvPr>
            <p:ph sz="quarter" idx="14"/>
          </p:nvPr>
        </p:nvSpPr>
        <p:spPr>
          <a:xfrm>
            <a:off x="6775369" y="2113722"/>
            <a:ext cx="4104833" cy="594169"/>
          </a:xfrm>
        </p:spPr>
        <p:txBody>
          <a:bodyPr/>
          <a:lstStyle/>
          <a:p>
            <a:r>
              <a:rPr lang="en-US" dirty="0"/>
              <a:t>The opposition</a:t>
            </a:r>
          </a:p>
        </p:txBody>
      </p:sp>
      <p:sp>
        <p:nvSpPr>
          <p:cNvPr id="7" name="Platshållare för innehåll 2">
            <a:extLst>
              <a:ext uri="{FF2B5EF4-FFF2-40B4-BE49-F238E27FC236}">
                <a16:creationId xmlns:a16="http://schemas.microsoft.com/office/drawing/2014/main" id="{72657144-BF87-DB60-E996-A89F41034032}"/>
              </a:ext>
            </a:extLst>
          </p:cNvPr>
          <p:cNvSpPr txBox="1">
            <a:spLocks/>
          </p:cNvSpPr>
          <p:nvPr/>
        </p:nvSpPr>
        <p:spPr>
          <a:xfrm>
            <a:off x="6793288" y="2833137"/>
            <a:ext cx="2528842" cy="2142282"/>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Verdana" panose="020B0604030504040204" pitchFamily="34" charset="0"/>
              <a:buNone/>
            </a:pPr>
            <a:r>
              <a:rPr lang="en-US" sz="1600" dirty="0"/>
              <a:t>The Moderate Party</a:t>
            </a:r>
          </a:p>
          <a:p>
            <a:pPr marL="0" indent="0">
              <a:buFont typeface="Verdana" panose="020B0604030504040204" pitchFamily="34" charset="0"/>
              <a:buNone/>
            </a:pPr>
            <a:r>
              <a:rPr lang="en-US" sz="1600" dirty="0"/>
              <a:t>The Sweden Democrats</a:t>
            </a:r>
          </a:p>
          <a:p>
            <a:pPr marL="0" indent="0">
              <a:buFont typeface="Verdana" panose="020B0604030504040204" pitchFamily="34" charset="0"/>
              <a:buNone/>
            </a:pPr>
            <a:r>
              <a:rPr lang="en-US" sz="1600" dirty="0"/>
              <a:t>The Christian Democrats</a:t>
            </a:r>
          </a:p>
          <a:p>
            <a:pPr marL="0" indent="0">
              <a:buFont typeface="Verdana" panose="020B0604030504040204" pitchFamily="34" charset="0"/>
              <a:buNone/>
            </a:pPr>
            <a:r>
              <a:rPr lang="en-US" sz="1600" dirty="0"/>
              <a:t>The Centre Party</a:t>
            </a:r>
          </a:p>
          <a:p>
            <a:pPr marL="0" indent="0">
              <a:buFont typeface="Verdana" panose="020B0604030504040204" pitchFamily="34" charset="0"/>
              <a:buNone/>
            </a:pPr>
            <a:r>
              <a:rPr lang="en-US" sz="1600" dirty="0"/>
              <a:t>The Liberals</a:t>
            </a:r>
          </a:p>
        </p:txBody>
      </p:sp>
      <p:sp>
        <p:nvSpPr>
          <p:cNvPr id="16" name="Platshållare för innehåll 2">
            <a:extLst>
              <a:ext uri="{FF2B5EF4-FFF2-40B4-BE49-F238E27FC236}">
                <a16:creationId xmlns:a16="http://schemas.microsoft.com/office/drawing/2014/main" id="{098F8B06-6B9D-C318-E7BD-2A35EF53915E}"/>
              </a:ext>
            </a:extLst>
          </p:cNvPr>
          <p:cNvSpPr txBox="1">
            <a:spLocks/>
          </p:cNvSpPr>
          <p:nvPr/>
        </p:nvSpPr>
        <p:spPr>
          <a:xfrm>
            <a:off x="9500503" y="2833137"/>
            <a:ext cx="1646298" cy="2142282"/>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r">
              <a:buFont typeface="Verdana" panose="020B0604030504040204" pitchFamily="34" charset="0"/>
              <a:buNone/>
            </a:pPr>
            <a:r>
              <a:rPr lang="en-US" sz="1600" b="1" dirty="0"/>
              <a:t>29 mandates</a:t>
            </a:r>
          </a:p>
          <a:p>
            <a:pPr marL="0" indent="0" algn="r">
              <a:buNone/>
            </a:pPr>
            <a:r>
              <a:rPr lang="en-US" sz="1600" b="1" dirty="0"/>
              <a:t>24 mandates</a:t>
            </a:r>
          </a:p>
          <a:p>
            <a:pPr marL="0" indent="0" algn="r">
              <a:buFont typeface="Verdana" panose="020B0604030504040204" pitchFamily="34" charset="0"/>
              <a:buNone/>
            </a:pPr>
            <a:r>
              <a:rPr lang="en-US" sz="1600" b="1" dirty="0"/>
              <a:t>12 mandates</a:t>
            </a:r>
          </a:p>
          <a:p>
            <a:pPr marL="0" indent="0" algn="r">
              <a:buNone/>
            </a:pPr>
            <a:r>
              <a:rPr lang="en-US" sz="1600" b="1" dirty="0"/>
              <a:t>9 mandates</a:t>
            </a:r>
          </a:p>
          <a:p>
            <a:pPr marL="0" indent="0" algn="r">
              <a:buNone/>
            </a:pPr>
            <a:r>
              <a:rPr lang="en-US" sz="1600" b="1" dirty="0"/>
              <a:t>7 mandates</a:t>
            </a:r>
          </a:p>
        </p:txBody>
      </p:sp>
      <p:sp>
        <p:nvSpPr>
          <p:cNvPr id="8" name="Platshållare för innehåll 2">
            <a:extLst>
              <a:ext uri="{FF2B5EF4-FFF2-40B4-BE49-F238E27FC236}">
                <a16:creationId xmlns:a16="http://schemas.microsoft.com/office/drawing/2014/main" id="{680A4D88-DA95-D608-26C2-F5380805D854}"/>
              </a:ext>
            </a:extLst>
          </p:cNvPr>
          <p:cNvSpPr txBox="1">
            <a:spLocks/>
          </p:cNvSpPr>
          <p:nvPr/>
        </p:nvSpPr>
        <p:spPr>
          <a:xfrm>
            <a:off x="10305275" y="5100665"/>
            <a:ext cx="1098403" cy="1331885"/>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nSpc>
                <a:spcPct val="100000"/>
              </a:lnSpc>
              <a:buFont typeface="Verdana" panose="020B0604030504040204" pitchFamily="34" charset="0"/>
              <a:buNone/>
            </a:pPr>
            <a:r>
              <a:rPr lang="en-US" sz="4000" b="1" dirty="0"/>
              <a:t>81</a:t>
            </a:r>
            <a:br>
              <a:rPr lang="en-US" sz="4000" b="1" dirty="0"/>
            </a:br>
            <a:r>
              <a:rPr lang="en-US" sz="1600" dirty="0"/>
              <a:t>mandates</a:t>
            </a:r>
          </a:p>
        </p:txBody>
      </p:sp>
    </p:spTree>
    <p:extLst>
      <p:ext uri="{BB962C8B-B14F-4D97-AF65-F5344CB8AC3E}">
        <p14:creationId xmlns:p14="http://schemas.microsoft.com/office/powerpoint/2010/main" val="35551174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DD300-B270-B5C3-DC62-85DB1B5E8948}"/>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5D90BC0-3B40-27D6-DC12-D2E56FB7A9C4}"/>
              </a:ext>
            </a:extLst>
          </p:cNvPr>
          <p:cNvSpPr>
            <a:spLocks noGrp="1"/>
          </p:cNvSpPr>
          <p:nvPr>
            <p:ph type="title"/>
          </p:nvPr>
        </p:nvSpPr>
        <p:spPr/>
        <p:txBody>
          <a:bodyPr anchor="ctr" anchorCtr="0"/>
          <a:lstStyle/>
          <a:p>
            <a:r>
              <a:rPr lang="en-US" dirty="0"/>
              <a:t>We are financed with your help</a:t>
            </a:r>
          </a:p>
        </p:txBody>
      </p:sp>
      <p:sp>
        <p:nvSpPr>
          <p:cNvPr id="7" name="Platshållare för innehåll 2">
            <a:extLst>
              <a:ext uri="{FF2B5EF4-FFF2-40B4-BE49-F238E27FC236}">
                <a16:creationId xmlns:a16="http://schemas.microsoft.com/office/drawing/2014/main" id="{B41DBE79-36FE-2CE9-C799-ADE8E054F297}"/>
              </a:ext>
            </a:extLst>
          </p:cNvPr>
          <p:cNvSpPr txBox="1">
            <a:spLocks/>
          </p:cNvSpPr>
          <p:nvPr/>
        </p:nvSpPr>
        <p:spPr>
          <a:xfrm>
            <a:off x="1092200" y="2204358"/>
            <a:ext cx="5137912" cy="424102"/>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2000" dirty="0"/>
              <a:t>Budget for 2026:</a:t>
            </a:r>
          </a:p>
        </p:txBody>
      </p:sp>
      <p:sp>
        <p:nvSpPr>
          <p:cNvPr id="3" name="Platshållare för innehåll 2">
            <a:extLst>
              <a:ext uri="{FF2B5EF4-FFF2-40B4-BE49-F238E27FC236}">
                <a16:creationId xmlns:a16="http://schemas.microsoft.com/office/drawing/2014/main" id="{5917FAEA-AEC1-BC55-FE8E-A9EDB084B946}"/>
              </a:ext>
            </a:extLst>
          </p:cNvPr>
          <p:cNvSpPr>
            <a:spLocks noGrp="1"/>
          </p:cNvSpPr>
          <p:nvPr>
            <p:ph sz="quarter" idx="13"/>
          </p:nvPr>
        </p:nvSpPr>
        <p:spPr>
          <a:xfrm>
            <a:off x="1092199" y="2598560"/>
            <a:ext cx="5873866" cy="732466"/>
          </a:xfrm>
        </p:spPr>
        <p:txBody>
          <a:bodyPr/>
          <a:lstStyle/>
          <a:p>
            <a:r>
              <a:rPr lang="en-US" sz="3600" b="1" dirty="0"/>
              <a:t>90 billion SEK</a:t>
            </a:r>
          </a:p>
        </p:txBody>
      </p:sp>
      <p:sp>
        <p:nvSpPr>
          <p:cNvPr id="5" name="Platshållare för innehåll 2">
            <a:extLst>
              <a:ext uri="{FF2B5EF4-FFF2-40B4-BE49-F238E27FC236}">
                <a16:creationId xmlns:a16="http://schemas.microsoft.com/office/drawing/2014/main" id="{EA2BEC75-F3DB-B708-BBEB-132F7BE72DB0}"/>
              </a:ext>
            </a:extLst>
          </p:cNvPr>
          <p:cNvSpPr txBox="1">
            <a:spLocks/>
          </p:cNvSpPr>
          <p:nvPr/>
        </p:nvSpPr>
        <p:spPr>
          <a:xfrm>
            <a:off x="1092200" y="3331027"/>
            <a:ext cx="5137912" cy="494170"/>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2000" dirty="0"/>
              <a:t>more than half comes from taxes</a:t>
            </a:r>
          </a:p>
        </p:txBody>
      </p:sp>
      <p:sp>
        <p:nvSpPr>
          <p:cNvPr id="8" name="Platshållare för innehåll 2">
            <a:extLst>
              <a:ext uri="{FF2B5EF4-FFF2-40B4-BE49-F238E27FC236}">
                <a16:creationId xmlns:a16="http://schemas.microsoft.com/office/drawing/2014/main" id="{A3D21D4E-309C-1354-B706-87E6FD338AF3}"/>
              </a:ext>
            </a:extLst>
          </p:cNvPr>
          <p:cNvSpPr txBox="1">
            <a:spLocks/>
          </p:cNvSpPr>
          <p:nvPr/>
        </p:nvSpPr>
        <p:spPr>
          <a:xfrm>
            <a:off x="1092200" y="4196445"/>
            <a:ext cx="5137912" cy="494171"/>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2000" dirty="0"/>
              <a:t>Regional tax:</a:t>
            </a:r>
          </a:p>
        </p:txBody>
      </p:sp>
      <p:sp>
        <p:nvSpPr>
          <p:cNvPr id="4" name="Platshållare för innehåll 2">
            <a:extLst>
              <a:ext uri="{FF2B5EF4-FFF2-40B4-BE49-F238E27FC236}">
                <a16:creationId xmlns:a16="http://schemas.microsoft.com/office/drawing/2014/main" id="{45346471-39B6-B210-D409-840EFDE68245}"/>
              </a:ext>
            </a:extLst>
          </p:cNvPr>
          <p:cNvSpPr txBox="1">
            <a:spLocks/>
          </p:cNvSpPr>
          <p:nvPr/>
        </p:nvSpPr>
        <p:spPr>
          <a:xfrm>
            <a:off x="1101600" y="4567694"/>
            <a:ext cx="3676570" cy="710501"/>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3600" b="1" dirty="0"/>
              <a:t>11.48 SEK</a:t>
            </a:r>
          </a:p>
        </p:txBody>
      </p:sp>
      <p:sp>
        <p:nvSpPr>
          <p:cNvPr id="6" name="Platshållare för innehåll 2">
            <a:extLst>
              <a:ext uri="{FF2B5EF4-FFF2-40B4-BE49-F238E27FC236}">
                <a16:creationId xmlns:a16="http://schemas.microsoft.com/office/drawing/2014/main" id="{9F2F11D1-E0FF-4D8D-1528-DE2C8AA1C79E}"/>
              </a:ext>
            </a:extLst>
          </p:cNvPr>
          <p:cNvSpPr txBox="1">
            <a:spLocks/>
          </p:cNvSpPr>
          <p:nvPr/>
        </p:nvSpPr>
        <p:spPr>
          <a:xfrm>
            <a:off x="1101600" y="5297514"/>
            <a:ext cx="5739038" cy="893881"/>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2000" dirty="0"/>
              <a:t>from every 100 SEK you earn </a:t>
            </a:r>
            <a:br>
              <a:rPr lang="en-US" sz="2000" dirty="0"/>
            </a:br>
            <a:r>
              <a:rPr lang="en-US" sz="2000" dirty="0"/>
              <a:t>goes to Region Västra Götaland</a:t>
            </a:r>
          </a:p>
        </p:txBody>
      </p:sp>
      <p:pic>
        <p:nvPicPr>
          <p:cNvPr id="11" name="Platshållare för bild 10">
            <a:extLst>
              <a:ext uri="{FF2B5EF4-FFF2-40B4-BE49-F238E27FC236}">
                <a16:creationId xmlns:a16="http://schemas.microsoft.com/office/drawing/2014/main" id="{8DEEB923-B6AE-78BB-2564-06B3E709AA97}"/>
              </a:ext>
              <a:ext uri="{C183D7F6-B498-43B3-948B-1728B52AA6E4}">
                <adec:decorative xmlns:adec="http://schemas.microsoft.com/office/drawing/2017/decorative" val="1"/>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a:stretch/>
        </p:blipFill>
        <p:spPr>
          <a:xfrm>
            <a:off x="6797517" y="1755775"/>
            <a:ext cx="5003957" cy="4699000"/>
          </a:xfrm>
        </p:spPr>
      </p:pic>
    </p:spTree>
    <p:extLst>
      <p:ext uri="{BB962C8B-B14F-4D97-AF65-F5344CB8AC3E}">
        <p14:creationId xmlns:p14="http://schemas.microsoft.com/office/powerpoint/2010/main" val="28720197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C141C-1282-1000-CBAD-8EAB108AAA18}"/>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BCA27F1-EB15-EA8F-E5E8-732F22B009DB}"/>
              </a:ext>
            </a:extLst>
          </p:cNvPr>
          <p:cNvSpPr>
            <a:spLocks noGrp="1"/>
          </p:cNvSpPr>
          <p:nvPr>
            <p:ph type="title"/>
          </p:nvPr>
        </p:nvSpPr>
        <p:spPr/>
        <p:txBody>
          <a:bodyPr anchor="b" anchorCtr="0"/>
          <a:lstStyle/>
          <a:p>
            <a:r>
              <a:rPr lang="en-US" dirty="0"/>
              <a:t>This is what you get for your tax money</a:t>
            </a:r>
          </a:p>
        </p:txBody>
      </p:sp>
      <p:graphicFrame>
        <p:nvGraphicFramePr>
          <p:cNvPr id="7" name="Diagram 6">
            <a:extLst>
              <a:ext uri="{FF2B5EF4-FFF2-40B4-BE49-F238E27FC236}">
                <a16:creationId xmlns:a16="http://schemas.microsoft.com/office/drawing/2014/main" id="{4532A577-F46C-390A-90F9-257498BDA053}"/>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849898266"/>
              </p:ext>
            </p:extLst>
          </p:nvPr>
        </p:nvGraphicFramePr>
        <p:xfrm>
          <a:off x="0" y="2031515"/>
          <a:ext cx="6005263" cy="4003509"/>
        </p:xfrm>
        <a:graphic>
          <a:graphicData uri="http://schemas.openxmlformats.org/drawingml/2006/chart">
            <c:chart xmlns:c="http://schemas.openxmlformats.org/drawingml/2006/chart" xmlns:r="http://schemas.openxmlformats.org/officeDocument/2006/relationships" r:id="rId3"/>
          </a:graphicData>
        </a:graphic>
      </p:graphicFrame>
      <p:sp>
        <p:nvSpPr>
          <p:cNvPr id="3" name="Platshållare för innehåll 2">
            <a:extLst>
              <a:ext uri="{FF2B5EF4-FFF2-40B4-BE49-F238E27FC236}">
                <a16:creationId xmlns:a16="http://schemas.microsoft.com/office/drawing/2014/main" id="{C07B1C62-6460-6E52-BCE7-18CBE229B6E6}"/>
              </a:ext>
            </a:extLst>
          </p:cNvPr>
          <p:cNvSpPr>
            <a:spLocks noGrp="1"/>
          </p:cNvSpPr>
          <p:nvPr>
            <p:ph sz="quarter" idx="4294967295"/>
          </p:nvPr>
        </p:nvSpPr>
        <p:spPr>
          <a:xfrm>
            <a:off x="5549809" y="2381250"/>
            <a:ext cx="2149475" cy="461963"/>
          </a:xfrm>
        </p:spPr>
        <p:txBody>
          <a:bodyPr/>
          <a:lstStyle/>
          <a:p>
            <a:pPr marL="0" indent="0">
              <a:buNone/>
            </a:pPr>
            <a:r>
              <a:rPr lang="en-US" sz="4000" b="1" dirty="0"/>
              <a:t>87%</a:t>
            </a:r>
          </a:p>
        </p:txBody>
      </p:sp>
      <p:cxnSp>
        <p:nvCxnSpPr>
          <p:cNvPr id="17" name="Rak 16">
            <a:extLst>
              <a:ext uri="{FF2B5EF4-FFF2-40B4-BE49-F238E27FC236}">
                <a16:creationId xmlns:a16="http://schemas.microsoft.com/office/drawing/2014/main" id="{3DE4331E-FB02-C190-533D-68F750BB6049}"/>
              </a:ext>
              <a:ext uri="{C183D7F6-B498-43B3-948B-1728B52AA6E4}">
                <adec:decorative xmlns:adec="http://schemas.microsoft.com/office/drawing/2017/decorative" val="1"/>
              </a:ext>
            </a:extLst>
          </p:cNvPr>
          <p:cNvCxnSpPr/>
          <p:nvPr/>
        </p:nvCxnSpPr>
        <p:spPr>
          <a:xfrm>
            <a:off x="5550575" y="3186729"/>
            <a:ext cx="2229734" cy="0"/>
          </a:xfrm>
          <a:prstGeom prst="line">
            <a:avLst/>
          </a:prstGeom>
          <a:ln w="114300">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Platshållare för innehåll 2">
            <a:extLst>
              <a:ext uri="{FF2B5EF4-FFF2-40B4-BE49-F238E27FC236}">
                <a16:creationId xmlns:a16="http://schemas.microsoft.com/office/drawing/2014/main" id="{B4109BAF-F762-897A-F3F3-13541BA15012}"/>
              </a:ext>
            </a:extLst>
          </p:cNvPr>
          <p:cNvSpPr txBox="1">
            <a:spLocks/>
          </p:cNvSpPr>
          <p:nvPr/>
        </p:nvSpPr>
        <p:spPr>
          <a:xfrm>
            <a:off x="5550575" y="3337200"/>
            <a:ext cx="2148709" cy="462987"/>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Verdana" panose="020B0604030504040204" pitchFamily="34" charset="0"/>
              <a:buNone/>
            </a:pPr>
            <a:r>
              <a:rPr lang="en-US" sz="1600" dirty="0"/>
              <a:t>Healthcare</a:t>
            </a:r>
          </a:p>
        </p:txBody>
      </p:sp>
      <p:sp>
        <p:nvSpPr>
          <p:cNvPr id="5" name="Platshållare för innehåll 2">
            <a:extLst>
              <a:ext uri="{FF2B5EF4-FFF2-40B4-BE49-F238E27FC236}">
                <a16:creationId xmlns:a16="http://schemas.microsoft.com/office/drawing/2014/main" id="{987941C4-29F8-D743-8904-382FF5AA70CA}"/>
              </a:ext>
            </a:extLst>
          </p:cNvPr>
          <p:cNvSpPr txBox="1">
            <a:spLocks/>
          </p:cNvSpPr>
          <p:nvPr/>
        </p:nvSpPr>
        <p:spPr>
          <a:xfrm>
            <a:off x="8755146" y="2380736"/>
            <a:ext cx="1844902" cy="462987"/>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Verdana" panose="020B0604030504040204" pitchFamily="34" charset="0"/>
              <a:buNone/>
            </a:pPr>
            <a:r>
              <a:rPr lang="en-US" sz="4000" b="1" dirty="0"/>
              <a:t>2%</a:t>
            </a:r>
          </a:p>
        </p:txBody>
      </p:sp>
      <p:cxnSp>
        <p:nvCxnSpPr>
          <p:cNvPr id="18" name="Rak 17">
            <a:extLst>
              <a:ext uri="{FF2B5EF4-FFF2-40B4-BE49-F238E27FC236}">
                <a16:creationId xmlns:a16="http://schemas.microsoft.com/office/drawing/2014/main" id="{2CA33707-BBF7-1208-22C1-4519298F492E}"/>
              </a:ext>
              <a:ext uri="{C183D7F6-B498-43B3-948B-1728B52AA6E4}">
                <adec:decorative xmlns:adec="http://schemas.microsoft.com/office/drawing/2017/decorative" val="1"/>
              </a:ext>
            </a:extLst>
          </p:cNvPr>
          <p:cNvCxnSpPr/>
          <p:nvPr/>
        </p:nvCxnSpPr>
        <p:spPr>
          <a:xfrm>
            <a:off x="8731995" y="3186729"/>
            <a:ext cx="2229734" cy="0"/>
          </a:xfrm>
          <a:prstGeom prst="line">
            <a:avLst/>
          </a:prstGeom>
          <a:ln w="114300">
            <a:solidFill>
              <a:srgbClr val="FD5930"/>
            </a:solidFill>
          </a:ln>
        </p:spPr>
        <p:style>
          <a:lnRef idx="1">
            <a:schemeClr val="accent1"/>
          </a:lnRef>
          <a:fillRef idx="0">
            <a:schemeClr val="accent1"/>
          </a:fillRef>
          <a:effectRef idx="0">
            <a:schemeClr val="accent1"/>
          </a:effectRef>
          <a:fontRef idx="minor">
            <a:schemeClr val="tx1"/>
          </a:fontRef>
        </p:style>
      </p:cxnSp>
      <p:sp>
        <p:nvSpPr>
          <p:cNvPr id="9" name="Platshållare för innehåll 2">
            <a:extLst>
              <a:ext uri="{FF2B5EF4-FFF2-40B4-BE49-F238E27FC236}">
                <a16:creationId xmlns:a16="http://schemas.microsoft.com/office/drawing/2014/main" id="{E80D204E-AE23-EB3D-C745-93D8FC0345D6}"/>
              </a:ext>
            </a:extLst>
          </p:cNvPr>
          <p:cNvSpPr txBox="1">
            <a:spLocks/>
          </p:cNvSpPr>
          <p:nvPr/>
        </p:nvSpPr>
        <p:spPr>
          <a:xfrm>
            <a:off x="8755145" y="3337200"/>
            <a:ext cx="1844902" cy="462987"/>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Verdana" panose="020B0604030504040204" pitchFamily="34" charset="0"/>
              <a:buNone/>
            </a:pPr>
            <a:r>
              <a:rPr lang="en-US" sz="1600" dirty="0"/>
              <a:t>Culture</a:t>
            </a:r>
          </a:p>
        </p:txBody>
      </p:sp>
      <p:sp>
        <p:nvSpPr>
          <p:cNvPr id="10" name="Platshållare för innehåll 2">
            <a:extLst>
              <a:ext uri="{FF2B5EF4-FFF2-40B4-BE49-F238E27FC236}">
                <a16:creationId xmlns:a16="http://schemas.microsoft.com/office/drawing/2014/main" id="{B49222D9-E2B7-E8DC-711E-B4B4628F9B1E}"/>
              </a:ext>
            </a:extLst>
          </p:cNvPr>
          <p:cNvSpPr txBox="1">
            <a:spLocks/>
          </p:cNvSpPr>
          <p:nvPr/>
        </p:nvSpPr>
        <p:spPr>
          <a:xfrm>
            <a:off x="5550576" y="4336858"/>
            <a:ext cx="2148710" cy="462987"/>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Verdana" panose="020B0604030504040204" pitchFamily="34" charset="0"/>
              <a:buNone/>
            </a:pPr>
            <a:r>
              <a:rPr lang="en-US" sz="4000" b="1" dirty="0"/>
              <a:t>9%</a:t>
            </a:r>
          </a:p>
        </p:txBody>
      </p:sp>
      <p:cxnSp>
        <p:nvCxnSpPr>
          <p:cNvPr id="19" name="Rak 18">
            <a:extLst>
              <a:ext uri="{FF2B5EF4-FFF2-40B4-BE49-F238E27FC236}">
                <a16:creationId xmlns:a16="http://schemas.microsoft.com/office/drawing/2014/main" id="{3243107A-4E1A-37F9-A5D1-BD300C426EE1}"/>
              </a:ext>
              <a:ext uri="{C183D7F6-B498-43B3-948B-1728B52AA6E4}">
                <adec:decorative xmlns:adec="http://schemas.microsoft.com/office/drawing/2017/decorative" val="1"/>
              </a:ext>
            </a:extLst>
          </p:cNvPr>
          <p:cNvCxnSpPr/>
          <p:nvPr/>
        </p:nvCxnSpPr>
        <p:spPr>
          <a:xfrm>
            <a:off x="5550575" y="5131275"/>
            <a:ext cx="2229734" cy="0"/>
          </a:xfrm>
          <a:prstGeom prst="line">
            <a:avLst/>
          </a:prstGeom>
          <a:ln w="114300">
            <a:solidFill>
              <a:srgbClr val="FFC107"/>
            </a:solidFill>
          </a:ln>
        </p:spPr>
        <p:style>
          <a:lnRef idx="1">
            <a:schemeClr val="accent1"/>
          </a:lnRef>
          <a:fillRef idx="0">
            <a:schemeClr val="accent1"/>
          </a:fillRef>
          <a:effectRef idx="0">
            <a:schemeClr val="accent1"/>
          </a:effectRef>
          <a:fontRef idx="minor">
            <a:schemeClr val="tx1"/>
          </a:fontRef>
        </p:style>
      </p:cxnSp>
      <p:sp>
        <p:nvSpPr>
          <p:cNvPr id="12" name="Platshållare för innehåll 2">
            <a:extLst>
              <a:ext uri="{FF2B5EF4-FFF2-40B4-BE49-F238E27FC236}">
                <a16:creationId xmlns:a16="http://schemas.microsoft.com/office/drawing/2014/main" id="{C93EF4E2-99D5-6201-AC17-3FF0DC88FE79}"/>
              </a:ext>
            </a:extLst>
          </p:cNvPr>
          <p:cNvSpPr txBox="1">
            <a:spLocks/>
          </p:cNvSpPr>
          <p:nvPr/>
        </p:nvSpPr>
        <p:spPr>
          <a:xfrm>
            <a:off x="5550575" y="5293322"/>
            <a:ext cx="2148709" cy="462987"/>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Verdana" panose="020B0604030504040204" pitchFamily="34" charset="0"/>
              <a:buNone/>
            </a:pPr>
            <a:r>
              <a:rPr lang="en-US" sz="1600" dirty="0"/>
              <a:t>Public transport</a:t>
            </a:r>
          </a:p>
        </p:txBody>
      </p:sp>
      <p:sp>
        <p:nvSpPr>
          <p:cNvPr id="11" name="Platshållare för innehåll 2">
            <a:extLst>
              <a:ext uri="{FF2B5EF4-FFF2-40B4-BE49-F238E27FC236}">
                <a16:creationId xmlns:a16="http://schemas.microsoft.com/office/drawing/2014/main" id="{4F0A291F-EAC6-B036-C28D-2BD62EA4BC17}"/>
              </a:ext>
            </a:extLst>
          </p:cNvPr>
          <p:cNvSpPr txBox="1">
            <a:spLocks/>
          </p:cNvSpPr>
          <p:nvPr/>
        </p:nvSpPr>
        <p:spPr>
          <a:xfrm>
            <a:off x="8755146" y="4336858"/>
            <a:ext cx="1844902" cy="462987"/>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Verdana" panose="020B0604030504040204" pitchFamily="34" charset="0"/>
              <a:buNone/>
            </a:pPr>
            <a:r>
              <a:rPr lang="en-US" sz="4000" b="1" dirty="0"/>
              <a:t>2%</a:t>
            </a:r>
          </a:p>
        </p:txBody>
      </p:sp>
      <p:cxnSp>
        <p:nvCxnSpPr>
          <p:cNvPr id="20" name="Rak 19">
            <a:extLst>
              <a:ext uri="{FF2B5EF4-FFF2-40B4-BE49-F238E27FC236}">
                <a16:creationId xmlns:a16="http://schemas.microsoft.com/office/drawing/2014/main" id="{22333907-685F-F643-534A-EC9890F7C562}"/>
              </a:ext>
              <a:ext uri="{C183D7F6-B498-43B3-948B-1728B52AA6E4}">
                <adec:decorative xmlns:adec="http://schemas.microsoft.com/office/drawing/2017/decorative" val="1"/>
              </a:ext>
            </a:extLst>
          </p:cNvPr>
          <p:cNvCxnSpPr/>
          <p:nvPr/>
        </p:nvCxnSpPr>
        <p:spPr>
          <a:xfrm>
            <a:off x="8731995" y="5131275"/>
            <a:ext cx="2229734" cy="0"/>
          </a:xfrm>
          <a:prstGeom prst="line">
            <a:avLst/>
          </a:prstGeom>
          <a:ln w="1143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Platshållare för innehåll 2">
            <a:extLst>
              <a:ext uri="{FF2B5EF4-FFF2-40B4-BE49-F238E27FC236}">
                <a16:creationId xmlns:a16="http://schemas.microsoft.com/office/drawing/2014/main" id="{20984613-5AD4-99A6-4AEB-844BCA4EDCE3}"/>
              </a:ext>
            </a:extLst>
          </p:cNvPr>
          <p:cNvSpPr txBox="1">
            <a:spLocks/>
          </p:cNvSpPr>
          <p:nvPr/>
        </p:nvSpPr>
        <p:spPr>
          <a:xfrm>
            <a:off x="8755144" y="5293322"/>
            <a:ext cx="2229733" cy="462987"/>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Verdana" panose="020B0604030504040204" pitchFamily="34" charset="0"/>
              <a:buNone/>
            </a:pPr>
            <a:r>
              <a:rPr lang="en-US" sz="1600" dirty="0"/>
              <a:t>Education and regional development</a:t>
            </a:r>
          </a:p>
        </p:txBody>
      </p:sp>
    </p:spTree>
    <p:extLst>
      <p:ext uri="{BB962C8B-B14F-4D97-AF65-F5344CB8AC3E}">
        <p14:creationId xmlns:p14="http://schemas.microsoft.com/office/powerpoint/2010/main" val="627667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CD854-2FA2-46EE-A03B-7CEF26D191AB}"/>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6565ABB9-9DE8-568A-F388-A5DA37337FC4}"/>
              </a:ext>
            </a:extLst>
          </p:cNvPr>
          <p:cNvSpPr>
            <a:spLocks noGrp="1"/>
          </p:cNvSpPr>
          <p:nvPr>
            <p:ph type="title"/>
          </p:nvPr>
        </p:nvSpPr>
        <p:spPr/>
        <p:txBody>
          <a:bodyPr/>
          <a:lstStyle/>
          <a:p>
            <a:r>
              <a:rPr lang="en-US" dirty="0"/>
              <a:t>One of Sweden's largest employers – aiming to become the best</a:t>
            </a:r>
          </a:p>
        </p:txBody>
      </p:sp>
      <p:pic>
        <p:nvPicPr>
          <p:cNvPr id="8" name="Platshållare för bild 7">
            <a:extLst>
              <a:ext uri="{FF2B5EF4-FFF2-40B4-BE49-F238E27FC236}">
                <a16:creationId xmlns:a16="http://schemas.microsoft.com/office/drawing/2014/main" id="{16B4AD5E-A38B-3680-AD2C-D73764A90E9B}"/>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0431" t="9540" r="31011" b="147"/>
          <a:stretch>
            <a:fillRect/>
          </a:stretch>
        </p:blipFill>
        <p:spPr>
          <a:xfrm>
            <a:off x="6798481" y="385758"/>
            <a:ext cx="5004000" cy="6091200"/>
          </a:xfrm>
        </p:spPr>
      </p:pic>
    </p:spTree>
    <p:extLst>
      <p:ext uri="{BB962C8B-B14F-4D97-AF65-F5344CB8AC3E}">
        <p14:creationId xmlns:p14="http://schemas.microsoft.com/office/powerpoint/2010/main" val="22637785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87561-12BF-083E-4060-5862102CA716}"/>
              </a:ext>
            </a:extLst>
          </p:cNvPr>
          <p:cNvSpPr>
            <a:spLocks noGrp="1"/>
          </p:cNvSpPr>
          <p:nvPr>
            <p:ph type="title"/>
          </p:nvPr>
        </p:nvSpPr>
        <p:spPr/>
        <p:txBody>
          <a:bodyPr/>
          <a:lstStyle/>
          <a:p>
            <a:r>
              <a:rPr lang="en-US" dirty="0"/>
              <a:t>We will become Sweden's best public employer</a:t>
            </a:r>
          </a:p>
        </p:txBody>
      </p:sp>
      <p:sp>
        <p:nvSpPr>
          <p:cNvPr id="9" name="Ellips 8">
            <a:extLst>
              <a:ext uri="{FF2B5EF4-FFF2-40B4-BE49-F238E27FC236}">
                <a16:creationId xmlns:a16="http://schemas.microsoft.com/office/drawing/2014/main" id="{ED9D002F-CF92-692A-4B31-2FE098909313}"/>
              </a:ext>
              <a:ext uri="{C183D7F6-B498-43B3-948B-1728B52AA6E4}">
                <adec:decorative xmlns:adec="http://schemas.microsoft.com/office/drawing/2017/decorative" val="1"/>
              </a:ext>
            </a:extLst>
          </p:cNvPr>
          <p:cNvSpPr/>
          <p:nvPr/>
        </p:nvSpPr>
        <p:spPr>
          <a:xfrm>
            <a:off x="2252548" y="2422211"/>
            <a:ext cx="3146438" cy="3146438"/>
          </a:xfrm>
          <a:prstGeom prst="ellipse">
            <a:avLst/>
          </a:prstGeom>
          <a:solidFill>
            <a:srgbClr val="FFC1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latshållare för innehåll 2">
            <a:extLst>
              <a:ext uri="{FF2B5EF4-FFF2-40B4-BE49-F238E27FC236}">
                <a16:creationId xmlns:a16="http://schemas.microsoft.com/office/drawing/2014/main" id="{CE81F109-8B39-8D45-A5F8-84A437B5A9BE}"/>
              </a:ext>
            </a:extLst>
          </p:cNvPr>
          <p:cNvSpPr>
            <a:spLocks noGrp="1"/>
          </p:cNvSpPr>
          <p:nvPr>
            <p:ph sz="quarter" idx="13"/>
          </p:nvPr>
        </p:nvSpPr>
        <p:spPr>
          <a:xfrm>
            <a:off x="2252550" y="3350890"/>
            <a:ext cx="3146438" cy="740780"/>
          </a:xfrm>
        </p:spPr>
        <p:txBody>
          <a:bodyPr/>
          <a:lstStyle/>
          <a:p>
            <a:pPr algn="ctr"/>
            <a:r>
              <a:rPr lang="en-US" sz="4000" b="1" dirty="0"/>
              <a:t>200</a:t>
            </a:r>
          </a:p>
        </p:txBody>
      </p:sp>
      <p:sp>
        <p:nvSpPr>
          <p:cNvPr id="4" name="Platshållare för innehåll 2">
            <a:extLst>
              <a:ext uri="{FF2B5EF4-FFF2-40B4-BE49-F238E27FC236}">
                <a16:creationId xmlns:a16="http://schemas.microsoft.com/office/drawing/2014/main" id="{4531D401-0CF3-4CA5-EF25-928A18DFEAF0}"/>
              </a:ext>
            </a:extLst>
          </p:cNvPr>
          <p:cNvSpPr txBox="1">
            <a:spLocks/>
          </p:cNvSpPr>
          <p:nvPr/>
        </p:nvSpPr>
        <p:spPr>
          <a:xfrm>
            <a:off x="2252548" y="4046700"/>
            <a:ext cx="3146438" cy="574498"/>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algn="ctr"/>
            <a:r>
              <a:rPr lang="en-US" dirty="0"/>
              <a:t>professions</a:t>
            </a:r>
          </a:p>
        </p:txBody>
      </p:sp>
      <p:sp>
        <p:nvSpPr>
          <p:cNvPr id="10" name="Ellips 9">
            <a:extLst>
              <a:ext uri="{FF2B5EF4-FFF2-40B4-BE49-F238E27FC236}">
                <a16:creationId xmlns:a16="http://schemas.microsoft.com/office/drawing/2014/main" id="{68DAD255-E970-7F1C-56C8-DCD91D22F399}"/>
              </a:ext>
              <a:ext uri="{C183D7F6-B498-43B3-948B-1728B52AA6E4}">
                <adec:decorative xmlns:adec="http://schemas.microsoft.com/office/drawing/2017/decorative" val="1"/>
              </a:ext>
            </a:extLst>
          </p:cNvPr>
          <p:cNvSpPr/>
          <p:nvPr/>
        </p:nvSpPr>
        <p:spPr>
          <a:xfrm>
            <a:off x="6755100" y="2422211"/>
            <a:ext cx="3146438" cy="314643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latshållare för innehåll 2">
            <a:extLst>
              <a:ext uri="{FF2B5EF4-FFF2-40B4-BE49-F238E27FC236}">
                <a16:creationId xmlns:a16="http://schemas.microsoft.com/office/drawing/2014/main" id="{8CD668EE-6D13-994F-0E9C-83013F1AA0BA}"/>
              </a:ext>
            </a:extLst>
          </p:cNvPr>
          <p:cNvSpPr txBox="1">
            <a:spLocks/>
          </p:cNvSpPr>
          <p:nvPr/>
        </p:nvSpPr>
        <p:spPr>
          <a:xfrm>
            <a:off x="6758562" y="3350890"/>
            <a:ext cx="3146437" cy="740780"/>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algn="ctr"/>
            <a:r>
              <a:rPr lang="en-US" sz="4000" b="1" dirty="0"/>
              <a:t>56,000</a:t>
            </a:r>
          </a:p>
        </p:txBody>
      </p:sp>
      <p:sp>
        <p:nvSpPr>
          <p:cNvPr id="6" name="Platshållare för innehåll 2">
            <a:extLst>
              <a:ext uri="{FF2B5EF4-FFF2-40B4-BE49-F238E27FC236}">
                <a16:creationId xmlns:a16="http://schemas.microsoft.com/office/drawing/2014/main" id="{14E2ABE3-5031-80CE-6CF7-948F9A59A5BB}"/>
              </a:ext>
            </a:extLst>
          </p:cNvPr>
          <p:cNvSpPr txBox="1">
            <a:spLocks/>
          </p:cNvSpPr>
          <p:nvPr/>
        </p:nvSpPr>
        <p:spPr>
          <a:xfrm>
            <a:off x="6758562" y="4046700"/>
            <a:ext cx="3146438" cy="574498"/>
          </a:xfrm>
          <a:prstGeom prst="rect">
            <a:avLst/>
          </a:prstGeom>
        </p:spPr>
        <p:txBody>
          <a:bodyPr vert="horz" lIns="0" tIns="0" rIns="0" bIns="0" rtlCol="0">
            <a:noAutofit/>
          </a:bodyPr>
          <a:lstStyle>
            <a:lvl1pPr marL="0" indent="0" algn="l" defTabSz="914400" rtl="0" eaLnBrk="1" latinLnBrk="0" hangingPunct="1">
              <a:lnSpc>
                <a:spcPct val="130000"/>
              </a:lnSpc>
              <a:spcBef>
                <a:spcPts val="1000"/>
              </a:spcBef>
              <a:buFontTx/>
              <a:buNone/>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algn="ctr"/>
            <a:r>
              <a:rPr lang="en-US" dirty="0"/>
              <a:t>employees</a:t>
            </a:r>
          </a:p>
        </p:txBody>
      </p:sp>
    </p:spTree>
    <p:extLst>
      <p:ext uri="{BB962C8B-B14F-4D97-AF65-F5344CB8AC3E}">
        <p14:creationId xmlns:p14="http://schemas.microsoft.com/office/powerpoint/2010/main" val="25641958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EBD308BE-8BDE-FA57-02B7-879BC2D37292}"/>
              </a:ext>
            </a:extLst>
          </p:cNvPr>
          <p:cNvSpPr>
            <a:spLocks noGrp="1"/>
          </p:cNvSpPr>
          <p:nvPr>
            <p:ph type="title"/>
          </p:nvPr>
        </p:nvSpPr>
        <p:spPr/>
        <p:txBody>
          <a:bodyPr/>
          <a:lstStyle/>
          <a:p>
            <a:r>
              <a:rPr lang="en-US" dirty="0"/>
              <a:t>Close to you throughout your life, at the forefront of development and guided by your vote.</a:t>
            </a:r>
          </a:p>
        </p:txBody>
      </p:sp>
      <p:pic>
        <p:nvPicPr>
          <p:cNvPr id="5" name="Platshållare för bild 4">
            <a:extLst>
              <a:ext uri="{FF2B5EF4-FFF2-40B4-BE49-F238E27FC236}">
                <a16:creationId xmlns:a16="http://schemas.microsoft.com/office/drawing/2014/main" id="{71CCC1F0-7044-A489-8658-7F3284421595}"/>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6798481" y="385758"/>
            <a:ext cx="5004000" cy="6091200"/>
          </a:xfrm>
        </p:spPr>
      </p:pic>
    </p:spTree>
    <p:extLst>
      <p:ext uri="{BB962C8B-B14F-4D97-AF65-F5344CB8AC3E}">
        <p14:creationId xmlns:p14="http://schemas.microsoft.com/office/powerpoint/2010/main" val="7015262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E0B6D417-F09F-A0D3-C9DA-2A1374B94B46}"/>
              </a:ext>
            </a:extLst>
          </p:cNvPr>
          <p:cNvSpPr>
            <a:spLocks noGrp="1"/>
          </p:cNvSpPr>
          <p:nvPr>
            <p:ph type="title"/>
          </p:nvPr>
        </p:nvSpPr>
        <p:spPr/>
        <p:txBody>
          <a:bodyPr/>
          <a:lstStyle/>
          <a:p>
            <a:r>
              <a:rPr lang="en-US" dirty="0"/>
              <a:t>Logo Region </a:t>
            </a:r>
            <a:r>
              <a:rPr lang="en-US" dirty="0" err="1"/>
              <a:t>Västra</a:t>
            </a:r>
            <a:r>
              <a:rPr lang="en-US" dirty="0"/>
              <a:t> </a:t>
            </a:r>
            <a:r>
              <a:rPr lang="en-US" dirty="0" err="1"/>
              <a:t>Götaland</a:t>
            </a:r>
            <a:endParaRPr lang="en-US" dirty="0"/>
          </a:p>
        </p:txBody>
      </p:sp>
    </p:spTree>
    <p:extLst>
      <p:ext uri="{BB962C8B-B14F-4D97-AF65-F5344CB8AC3E}">
        <p14:creationId xmlns:p14="http://schemas.microsoft.com/office/powerpoint/2010/main" val="2488011652"/>
      </p:ext>
    </p:extLst>
  </p:cSld>
  <p:clrMapOvr>
    <a:masterClrMapping/>
  </p:clrMapOvr>
</p:sld>
</file>

<file path=ppt/theme/theme1.xml><?xml version="1.0" encoding="utf-8"?>
<a:theme xmlns:a="http://schemas.openxmlformats.org/drawingml/2006/main" name="VGR">
  <a:themeElements>
    <a:clrScheme name="VGR_Grunden_Färg">
      <a:dk1>
        <a:sysClr val="windowText" lastClr="000000"/>
      </a:dk1>
      <a:lt1>
        <a:sysClr val="window" lastClr="FFFFFF"/>
      </a:lt1>
      <a:dk2>
        <a:srgbClr val="000000"/>
      </a:dk2>
      <a:lt2>
        <a:srgbClr val="E7E1DF"/>
      </a:lt2>
      <a:accent1>
        <a:srgbClr val="37474F"/>
      </a:accent1>
      <a:accent2>
        <a:srgbClr val="9575CD"/>
      </a:accent2>
      <a:accent3>
        <a:srgbClr val="A1887F"/>
      </a:accent3>
      <a:accent4>
        <a:srgbClr val="1A9FB3"/>
      </a:accent4>
      <a:accent5>
        <a:srgbClr val="ED5F8C"/>
      </a:accent5>
      <a:accent6>
        <a:srgbClr val="43A447"/>
      </a:accent6>
      <a:hlink>
        <a:srgbClr val="1A9FB3"/>
      </a:hlink>
      <a:folHlink>
        <a:srgbClr val="919191"/>
      </a:folHlink>
    </a:clrScheme>
    <a:fontScheme name="VGR Typsnit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lnSpc>
            <a:spcPct val="130000"/>
          </a:lnSpc>
          <a:defRPr dirty="0"/>
        </a:defPPr>
      </a:lstStyle>
    </a:txDef>
  </a:objectDefaults>
  <a:extraClrSchemeLst/>
  <a:custClrLst>
    <a:custClr>
      <a:srgbClr val="FFC107"/>
    </a:custClr>
    <a:custClr>
      <a:srgbClr val="CCDB49"/>
    </a:custClr>
    <a:custClr>
      <a:srgbClr val="FD5930"/>
    </a:custClr>
    <a:custClr>
      <a:srgbClr val="FFECB3"/>
    </a:custClr>
    <a:custClr>
      <a:srgbClr val="F7BBD0"/>
    </a:custClr>
    <a:custClr>
      <a:srgbClr val="D1C4E9"/>
    </a:custClr>
    <a:custClr>
      <a:srgbClr val="EFF4C6"/>
    </a:custClr>
    <a:custClr>
      <a:srgbClr val="C0EEC2"/>
    </a:custClr>
    <a:custClr>
      <a:srgbClr val="FECCBF"/>
    </a:custClr>
    <a:custClr>
      <a:srgbClr val="B3EBF2"/>
    </a:custClr>
    <a:custClr>
      <a:srgbClr val="E7E1DF"/>
    </a:custClr>
  </a:custClrLst>
  <a:extLst>
    <a:ext uri="{05A4C25C-085E-4340-85A3-A5531E510DB2}">
      <thm15:themeFamily xmlns:thm15="http://schemas.microsoft.com/office/thememl/2012/main" name="PPT-Presentation Grunden.potx" id="{42C4656F-D1E8-45B8-8E13-EB8EA50B77D6}" vid="{C70A0963-B880-469E-BBD8-1933847D36B3}"/>
    </a:ext>
  </a:extLst>
</a:theme>
</file>

<file path=ppt/theme/theme2.xml><?xml version="1.0" encoding="utf-8"?>
<a:theme xmlns:a="http://schemas.openxmlformats.org/drawingml/2006/main" name="Office-tema">
  <a:themeElements>
    <a:clrScheme name="VGR | Sjukvård | Färger">
      <a:dk1>
        <a:sysClr val="windowText" lastClr="000000"/>
      </a:dk1>
      <a:lt1>
        <a:sysClr val="window" lastClr="FFFFFF"/>
      </a:lt1>
      <a:dk2>
        <a:srgbClr val="000000"/>
      </a:dk2>
      <a:lt2>
        <a:srgbClr val="E7E1DF"/>
      </a:lt2>
      <a:accent1>
        <a:srgbClr val="005B89"/>
      </a:accent1>
      <a:accent2>
        <a:srgbClr val="1A9FB3"/>
      </a:accent2>
      <a:accent3>
        <a:srgbClr val="EE6492"/>
      </a:accent3>
      <a:accent4>
        <a:srgbClr val="A1887F"/>
      </a:accent4>
      <a:accent5>
        <a:srgbClr val="43A447"/>
      </a:accent5>
      <a:accent6>
        <a:srgbClr val="9575CD"/>
      </a:accent6>
      <a:hlink>
        <a:srgbClr val="1A9FB3"/>
      </a:hlink>
      <a:folHlink>
        <a:srgbClr val="919191"/>
      </a:folHlink>
    </a:clrScheme>
    <a:fontScheme name="VGR Typsnit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VGR | Sjukvård | Färger">
      <a:dk1>
        <a:sysClr val="windowText" lastClr="000000"/>
      </a:dk1>
      <a:lt1>
        <a:sysClr val="window" lastClr="FFFFFF"/>
      </a:lt1>
      <a:dk2>
        <a:srgbClr val="000000"/>
      </a:dk2>
      <a:lt2>
        <a:srgbClr val="E7E1DF"/>
      </a:lt2>
      <a:accent1>
        <a:srgbClr val="005B89"/>
      </a:accent1>
      <a:accent2>
        <a:srgbClr val="1A9FB3"/>
      </a:accent2>
      <a:accent3>
        <a:srgbClr val="EE6492"/>
      </a:accent3>
      <a:accent4>
        <a:srgbClr val="A1887F"/>
      </a:accent4>
      <a:accent5>
        <a:srgbClr val="43A447"/>
      </a:accent5>
      <a:accent6>
        <a:srgbClr val="9575CD"/>
      </a:accent6>
      <a:hlink>
        <a:srgbClr val="1A9FB3"/>
      </a:hlink>
      <a:folHlink>
        <a:srgbClr val="919191"/>
      </a:folHlink>
    </a:clrScheme>
    <a:fontScheme name="VGR Typsnit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PPT-Presentation Helheten</Template>
  <TotalTime>333</TotalTime>
  <Words>4668</Words>
  <Application>Microsoft Office PowerPoint</Application>
  <PresentationFormat>Bredbild</PresentationFormat>
  <Paragraphs>410</Paragraphs>
  <Slides>34</Slides>
  <Notes>32</Notes>
  <HiddenSlides>2</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34</vt:i4>
      </vt:variant>
    </vt:vector>
  </HeadingPairs>
  <TitlesOfParts>
    <vt:vector size="41" baseType="lpstr">
      <vt:lpstr>Arial</vt:lpstr>
      <vt:lpstr>Calibri</vt:lpstr>
      <vt:lpstr>Helvetica</vt:lpstr>
      <vt:lpstr>Segoe UI</vt:lpstr>
      <vt:lpstr>Times New Roman</vt:lpstr>
      <vt:lpstr>Verdana</vt:lpstr>
      <vt:lpstr>VGR</vt:lpstr>
      <vt:lpstr>Instruktionssida</vt:lpstr>
      <vt:lpstr>Instruktionssida</vt:lpstr>
      <vt:lpstr>We are there for you in Västra Götaland</vt:lpstr>
      <vt:lpstr>PowerPoint-presentation</vt:lpstr>
      <vt:lpstr>PowerPoint-presentation</vt:lpstr>
      <vt:lpstr>When you need care, you should get the best</vt:lpstr>
      <vt:lpstr>When you need care, you should get the best</vt:lpstr>
      <vt:lpstr>We develop healthcare</vt:lpstr>
      <vt:lpstr>When you need to go somewhere, you should be able to use public transport</vt:lpstr>
      <vt:lpstr>When you need to go somewhere, you should be able to use public transport</vt:lpstr>
      <vt:lpstr>Sustainable travel for all – for everyone, everywhere</vt:lpstr>
      <vt:lpstr>When you want to experience culture, it should be close to you</vt:lpstr>
      <vt:lpstr>When you want to experience culture, it should be close to you</vt:lpstr>
      <vt:lpstr>Culture is a natural part of everyday life – how we stay close</vt:lpstr>
      <vt:lpstr>When you study, it should be  on your own terms</vt:lpstr>
      <vt:lpstr>When you study, it should be on your own terms</vt:lpstr>
      <vt:lpstr>Education changes lives</vt:lpstr>
      <vt:lpstr>Living in Västra Götaland means that you have the opportunity to develop, work and live sustainably</vt:lpstr>
      <vt:lpstr>Living in Västra Götaland means that you have the opportunity to develop, work and live sustainably</vt:lpstr>
      <vt:lpstr>The world is changing – that's why we are developing the region to make society keep up with the changes</vt:lpstr>
      <vt:lpstr>Big enough to act,  close enough to understand</vt:lpstr>
      <vt:lpstr>PowerPoint-presentation</vt:lpstr>
      <vt:lpstr>Everything is connected</vt:lpstr>
      <vt:lpstr>Our size provides resources that drive us forward</vt:lpstr>
      <vt:lpstr>Understanding is born in close conversation</vt:lpstr>
      <vt:lpstr>You influence what we do</vt:lpstr>
      <vt:lpstr>Your vote guides us</vt:lpstr>
      <vt:lpstr>The elected representatives</vt:lpstr>
      <vt:lpstr>We are financed with your help</vt:lpstr>
      <vt:lpstr>This is what you get for your tax money</vt:lpstr>
      <vt:lpstr>One of Sweden's largest employers – aiming to become the best</vt:lpstr>
      <vt:lpstr>We will become Sweden's best public employer</vt:lpstr>
      <vt:lpstr>Close to you throughout your life, at the forefront of development and guided by your vote.</vt:lpstr>
      <vt:lpstr>Logo Region Västra Götaland</vt:lpstr>
    </vt:vector>
  </TitlesOfParts>
  <Manager/>
  <Company>Västra Götalandsregionen</Company>
  <LinksUpToDate>false</LinksUpToDate>
  <SharedDoc>false</SharedDoc>
  <HyperlinkBase/>
  <HyperlinksChanged>false</HyperlinksChanged>
  <AppVersion>16.0000</AppVersion>
</Properties>
</file>

<file path=docProps/core.xml><?xml version="1.0" encoding="utf-8"?>
<coreProperties xmlns:dc="http://purl.org/dc/elements/1.1/" xmlns:dcterms="http://purl.org/dc/terms/" xmlns:xsi="http://www.w3.org/2001/XMLSchema-instance" xmlns="http://schemas.openxmlformats.org/package/2006/metadata/core-properties">
  <dc:title>Koncernpresentation EN 2026</dc:title>
  <dc:subject>We are there for you in Västra Götaland</dc:subject>
  <dc:creator>Anette Hammarin</dc:creator>
  <keywords/>
  <dc:description/>
  <lastModifiedBy>Emma Konkell</lastModifiedBy>
  <revision>7</revision>
  <dcterms:created xsi:type="dcterms:W3CDTF">2024-01-16T08:22:06.0000000Z</dcterms:created>
  <dcterms:modified xsi:type="dcterms:W3CDTF">2026-06-12T06:45:28.0000000Z</dcterms:modified>
  <category>Koncernpresentation</category>
</coreProperties>
</file>