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40"/>
  </p:notesMasterIdLst>
  <p:handoutMasterIdLst>
    <p:handoutMasterId r:id="rId41"/>
  </p:handoutMasterIdLst>
  <p:sldIdLst>
    <p:sldId id="292" r:id="rId6"/>
    <p:sldId id="293" r:id="rId7"/>
    <p:sldId id="345" r:id="rId8"/>
    <p:sldId id="367" r:id="rId9"/>
    <p:sldId id="296" r:id="rId10"/>
    <p:sldId id="346" r:id="rId11"/>
    <p:sldId id="347" r:id="rId12"/>
    <p:sldId id="354" r:id="rId13"/>
    <p:sldId id="299" r:id="rId14"/>
    <p:sldId id="300" r:id="rId15"/>
    <p:sldId id="355" r:id="rId16"/>
    <p:sldId id="348" r:id="rId17"/>
    <p:sldId id="349" r:id="rId18"/>
    <p:sldId id="356" r:id="rId19"/>
    <p:sldId id="340" r:id="rId20"/>
    <p:sldId id="344" r:id="rId21"/>
    <p:sldId id="357" r:id="rId22"/>
    <p:sldId id="350" r:id="rId23"/>
    <p:sldId id="351" r:id="rId24"/>
    <p:sldId id="358" r:id="rId25"/>
    <p:sldId id="307" r:id="rId26"/>
    <p:sldId id="294" r:id="rId27"/>
    <p:sldId id="308" r:id="rId28"/>
    <p:sldId id="352" r:id="rId29"/>
    <p:sldId id="310" r:id="rId30"/>
    <p:sldId id="317" r:id="rId31"/>
    <p:sldId id="334" r:id="rId32"/>
    <p:sldId id="319" r:id="rId33"/>
    <p:sldId id="360" r:id="rId34"/>
    <p:sldId id="368" r:id="rId35"/>
    <p:sldId id="361" r:id="rId36"/>
    <p:sldId id="362" r:id="rId37"/>
    <p:sldId id="363" r:id="rId38"/>
    <p:sldId id="364" r:id="rId39"/>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ktioner" id="{B972C155-D5BF-46A7-B591-A42909CFC1FA}">
          <p14:sldIdLst>
            <p14:sldId id="292"/>
            <p14:sldId id="293"/>
          </p14:sldIdLst>
        </p14:section>
        <p14:section name="Intro" id="{462072C4-26A6-544A-862E-AD50DCA62E99}">
          <p14:sldIdLst>
            <p14:sldId id="345"/>
            <p14:sldId id="367"/>
            <p14:sldId id="296"/>
          </p14:sldIdLst>
        </p14:section>
        <p14:section name="Vård" id="{DF0252CC-F2CA-A744-BF5D-C1329280CD85}">
          <p14:sldIdLst>
            <p14:sldId id="346"/>
            <p14:sldId id="347"/>
            <p14:sldId id="354"/>
          </p14:sldIdLst>
        </p14:section>
        <p14:section name="Kollektivtrafik" id="{15088E94-FA36-EF46-9476-44FA08848B76}">
          <p14:sldIdLst>
            <p14:sldId id="299"/>
            <p14:sldId id="300"/>
            <p14:sldId id="355"/>
          </p14:sldIdLst>
        </p14:section>
        <p14:section name="Kultur" id="{C08D5628-878D-4C40-AB2F-DE1CD89B53FE}">
          <p14:sldIdLst>
            <p14:sldId id="348"/>
            <p14:sldId id="349"/>
            <p14:sldId id="356"/>
          </p14:sldIdLst>
        </p14:section>
        <p14:section name="Utbildning" id="{B74220BE-2094-134D-A067-95B88A17143E}">
          <p14:sldIdLst>
            <p14:sldId id="340"/>
            <p14:sldId id="344"/>
            <p14:sldId id="357"/>
          </p14:sldIdLst>
        </p14:section>
        <p14:section name="Hållbar utveckling" id="{A439E50E-7A50-D24B-95EE-ADD95D7BC697}">
          <p14:sldIdLst>
            <p14:sldId id="350"/>
            <p14:sldId id="351"/>
            <p14:sldId id="358"/>
          </p14:sldIdLst>
        </p14:section>
        <p14:section name="Attraktiv region" id="{4FF460B0-C458-8E4F-9B5A-BBACEAAE5A41}">
          <p14:sldIdLst>
            <p14:sldId id="307"/>
            <p14:sldId id="294"/>
            <p14:sldId id="308"/>
            <p14:sldId id="352"/>
            <p14:sldId id="310"/>
          </p14:sldIdLst>
        </p14:section>
        <p14:section name="Demokrati" id="{AFFEE049-31D3-3646-A453-D07A19A75E72}">
          <p14:sldIdLst>
            <p14:sldId id="317"/>
            <p14:sldId id="334"/>
            <p14:sldId id="319"/>
            <p14:sldId id="360"/>
            <p14:sldId id="368"/>
          </p14:sldIdLst>
        </p14:section>
        <p14:section name="Arbetsgivare" id="{2F312EC2-1187-3A44-A63C-72BDE2D416E0}">
          <p14:sldIdLst>
            <p14:sldId id="361"/>
            <p14:sldId id="362"/>
          </p14:sldIdLst>
        </p14:section>
        <p14:section name="Outro" id="{2E6EFBC7-29E9-0545-8D8C-B8E2EF706BA7}">
          <p14:sldIdLst>
            <p14:sldId id="363"/>
            <p14:sldId id="36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37B575D-048F-A24B-EA37-86BA72BE2346}" name="Ebba Strömqvist" initials="ES" userId="S::ebbst2@vgregion.se::fc5c48c3-c35f-49ca-94b2-717fd13bd3fb" providerId="AD"/>
  <p188:author id="{E3C8E6E4-9C09-DFD1-718D-2726F0074C1B}" name="Anette Hammarin" initials="AH" userId="S::aneha20@vgregion.se::16ffde7e-43f1-49f7-9f0a-ebea5fc62f99" providerId="AD"/>
  <p188:author id="{55814BE5-F2FA-FB25-EB47-6C1ED044F8D7}" name="Lars Mossberg" initials="LM" userId="S::larmo5@vgregion.se::153765e1-e5e5-4699-837c-50b3043c6e4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68D24A-758B-4CC3-8060-0834D75B19B8}" v="4" dt="2024-11-29T11:10:02.521"/>
    <p1510:client id="{96DE6CEA-C514-D6AC-72CB-4E6A3A80ED76}" v="4" dt="2024-11-29T11:07:58.400"/>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98"/>
    <p:restoredTop sz="58837" autoAdjust="0"/>
  </p:normalViewPr>
  <p:slideViewPr>
    <p:cSldViewPr snapToGrid="0">
      <p:cViewPr varScale="1">
        <p:scale>
          <a:sx n="63" d="100"/>
          <a:sy n="63" d="100"/>
        </p:scale>
        <p:origin x="2502" y="60"/>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34.xml" Id="rId39" /><Relationship Type="http://schemas.openxmlformats.org/officeDocument/2006/relationships/slide" Target="slides/slide16.xml" Id="rId21" /><Relationship Type="http://schemas.openxmlformats.org/officeDocument/2006/relationships/slide" Target="slides/slide29.xml" Id="rId34" /><Relationship Type="http://schemas.openxmlformats.org/officeDocument/2006/relationships/presProps" Target="presProps.xml" Id="rId42" /><Relationship Type="http://schemas.microsoft.com/office/2015/10/relationships/revisionInfo" Target="revisionInfo.xml" Id="rId47"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slide" Target="slides/slide28.xml" Id="rId33" /><Relationship Type="http://schemas.openxmlformats.org/officeDocument/2006/relationships/slide" Target="slides/slide33.xml" Id="rId38" /><Relationship Type="http://schemas.microsoft.com/office/2016/11/relationships/changesInfo" Target="changesInfos/changesInfo1.xml" Id="rId46"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24.xml" Id="rId29" /><Relationship Type="http://schemas.openxmlformats.org/officeDocument/2006/relationships/handoutMaster" Target="handoutMasters/handoutMaster1.xml" Id="rId41"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slide" Target="slides/slide27.xml" Id="rId32" /><Relationship Type="http://schemas.openxmlformats.org/officeDocument/2006/relationships/slide" Target="slides/slide32.xml" Id="rId37" /><Relationship Type="http://schemas.openxmlformats.org/officeDocument/2006/relationships/notesMaster" Target="notesMasters/notesMaster1.xml" Id="rId40" /><Relationship Type="http://schemas.openxmlformats.org/officeDocument/2006/relationships/tableStyles" Target="tableStyles.xml" Id="rId45"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slide" Target="slides/slide31.xml" Id="rId36"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26.xml" Id="rId31" /><Relationship Type="http://schemas.openxmlformats.org/officeDocument/2006/relationships/theme" Target="theme/theme1.xml" Id="rId44"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slide" Target="slides/slide30.xml" Id="rId35" /><Relationship Type="http://schemas.openxmlformats.org/officeDocument/2006/relationships/viewProps" Target="viewProps.xml" Id="rId43" /><Relationship Type="http://schemas.microsoft.com/office/2018/10/relationships/authors" Target="authors.xml" Id="rId48"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bba Strömqvist" userId="fc5c48c3-c35f-49ca-94b2-717fd13bd3fb" providerId="ADAL" clId="{C7BA8D5A-57E6-43B0-89B1-74783A0A3B71}"/>
    <pc:docChg chg="modSld">
      <pc:chgData name="Ebba Strömqvist" userId="fc5c48c3-c35f-49ca-94b2-717fd13bd3fb" providerId="ADAL" clId="{C7BA8D5A-57E6-43B0-89B1-74783A0A3B71}" dt="2024-03-13T12:27:45.498" v="7" actId="20577"/>
      <pc:docMkLst>
        <pc:docMk/>
      </pc:docMkLst>
      <pc:sldChg chg="modSp mod">
        <pc:chgData name="Ebba Strömqvist" userId="fc5c48c3-c35f-49ca-94b2-717fd13bd3fb" providerId="ADAL" clId="{C7BA8D5A-57E6-43B0-89B1-74783A0A3B71}" dt="2024-03-13T12:27:45.498" v="7" actId="20577"/>
        <pc:sldMkLst>
          <pc:docMk/>
          <pc:sldMk cId="3346405583" sldId="300"/>
        </pc:sldMkLst>
      </pc:sldChg>
    </pc:docChg>
  </pc:docChgLst>
  <pc:docChgLst>
    <pc:chgData name="Lars Mossberg" userId="153765e1-e5e5-4699-837c-50b3043c6e42" providerId="ADAL" clId="{3F403E61-D0BD-498E-A3E1-F988F0CCC0A4}"/>
    <pc:docChg chg="modSld">
      <pc:chgData name="Lars Mossberg" userId="153765e1-e5e5-4699-837c-50b3043c6e42" providerId="ADAL" clId="{3F403E61-D0BD-498E-A3E1-F988F0CCC0A4}" dt="2024-07-18T10:03:13.251" v="17" actId="20577"/>
      <pc:docMkLst>
        <pc:docMk/>
      </pc:docMkLst>
      <pc:sldChg chg="modNotesTx">
        <pc:chgData name="Lars Mossberg" userId="153765e1-e5e5-4699-837c-50b3043c6e42" providerId="ADAL" clId="{3F403E61-D0BD-498E-A3E1-F988F0CCC0A4}" dt="2024-07-18T10:02:45.443" v="13" actId="20577"/>
        <pc:sldMkLst>
          <pc:docMk/>
          <pc:sldMk cId="278756490" sldId="345"/>
        </pc:sldMkLst>
      </pc:sldChg>
      <pc:sldChg chg="modSp mod">
        <pc:chgData name="Lars Mossberg" userId="153765e1-e5e5-4699-837c-50b3043c6e42" providerId="ADAL" clId="{3F403E61-D0BD-498E-A3E1-F988F0CCC0A4}" dt="2024-07-18T10:03:13.251" v="17" actId="20577"/>
        <pc:sldMkLst>
          <pc:docMk/>
          <pc:sldMk cId="2872019727" sldId="360"/>
        </pc:sldMkLst>
      </pc:sldChg>
    </pc:docChg>
  </pc:docChgLst>
  <pc:docChgLst>
    <pc:chgData name="Carl Tengroth" userId="01b2e5a7-853c-438a-b726-bddf42c7a848" providerId="ADAL" clId="{0B68D24A-758B-4CC3-8060-0834D75B19B8}"/>
    <pc:docChg chg="modSld">
      <pc:chgData name="Carl Tengroth" userId="01b2e5a7-853c-438a-b726-bddf42c7a848" providerId="ADAL" clId="{0B68D24A-758B-4CC3-8060-0834D75B19B8}" dt="2024-11-29T11:11:32.244" v="21" actId="20577"/>
      <pc:docMkLst>
        <pc:docMk/>
      </pc:docMkLst>
      <pc:sldChg chg="addSp modSp mod modNotesTx">
        <pc:chgData name="Carl Tengroth" userId="01b2e5a7-853c-438a-b726-bddf42c7a848" providerId="ADAL" clId="{0B68D24A-758B-4CC3-8060-0834D75B19B8}" dt="2024-11-29T11:11:32.244" v="21" actId="20577"/>
        <pc:sldMkLst>
          <pc:docMk/>
          <pc:sldMk cId="1107702289" sldId="308"/>
        </pc:sldMkLst>
        <pc:spChg chg="mod">
          <ac:chgData name="Carl Tengroth" userId="01b2e5a7-853c-438a-b726-bddf42c7a848" providerId="ADAL" clId="{0B68D24A-758B-4CC3-8060-0834D75B19B8}" dt="2024-11-29T11:09:51.103" v="5" actId="164"/>
          <ac:spMkLst>
            <pc:docMk/>
            <pc:sldMk cId="1107702289" sldId="308"/>
            <ac:spMk id="8" creationId="{BC75EB8A-306B-03F6-DC96-CAA7DBC73B75}"/>
          </ac:spMkLst>
        </pc:spChg>
        <pc:spChg chg="mod">
          <ac:chgData name="Carl Tengroth" userId="01b2e5a7-853c-438a-b726-bddf42c7a848" providerId="ADAL" clId="{0B68D24A-758B-4CC3-8060-0834D75B19B8}" dt="2024-11-29T11:10:02.520" v="6" actId="164"/>
          <ac:spMkLst>
            <pc:docMk/>
            <pc:sldMk cId="1107702289" sldId="308"/>
            <ac:spMk id="9" creationId="{302D9211-811D-7623-837B-58C6D2054651}"/>
          </ac:spMkLst>
        </pc:spChg>
        <pc:spChg chg="mod">
          <ac:chgData name="Carl Tengroth" userId="01b2e5a7-853c-438a-b726-bddf42c7a848" providerId="ADAL" clId="{0B68D24A-758B-4CC3-8060-0834D75B19B8}" dt="2024-11-29T11:09:37.523" v="3" actId="164"/>
          <ac:spMkLst>
            <pc:docMk/>
            <pc:sldMk cId="1107702289" sldId="308"/>
            <ac:spMk id="20" creationId="{F6F9AED1-0C76-A309-70DB-C9F11CC488BC}"/>
          </ac:spMkLst>
        </pc:spChg>
        <pc:spChg chg="mod">
          <ac:chgData name="Carl Tengroth" userId="01b2e5a7-853c-438a-b726-bddf42c7a848" providerId="ADAL" clId="{0B68D24A-758B-4CC3-8060-0834D75B19B8}" dt="2024-11-29T11:09:46.179" v="4" actId="164"/>
          <ac:spMkLst>
            <pc:docMk/>
            <pc:sldMk cId="1107702289" sldId="308"/>
            <ac:spMk id="21" creationId="{D71F0B2E-2E74-D39C-9941-D540A851480D}"/>
          </ac:spMkLst>
        </pc:spChg>
        <pc:spChg chg="mod">
          <ac:chgData name="Carl Tengroth" userId="01b2e5a7-853c-438a-b726-bddf42c7a848" providerId="ADAL" clId="{0B68D24A-758B-4CC3-8060-0834D75B19B8}" dt="2024-11-29T11:09:22.072" v="2" actId="1076"/>
          <ac:spMkLst>
            <pc:docMk/>
            <pc:sldMk cId="1107702289" sldId="308"/>
            <ac:spMk id="22" creationId="{9E483B38-A623-E5C3-1343-645620E50E42}"/>
          </ac:spMkLst>
        </pc:spChg>
        <pc:grpChg chg="add mod">
          <ac:chgData name="Carl Tengroth" userId="01b2e5a7-853c-438a-b726-bddf42c7a848" providerId="ADAL" clId="{0B68D24A-758B-4CC3-8060-0834D75B19B8}" dt="2024-11-29T11:09:37.523" v="3" actId="164"/>
          <ac:grpSpMkLst>
            <pc:docMk/>
            <pc:sldMk cId="1107702289" sldId="308"/>
            <ac:grpSpMk id="3" creationId="{4926F057-CB5D-9833-DF48-790CA5F9C856}"/>
          </ac:grpSpMkLst>
        </pc:grpChg>
        <pc:grpChg chg="add mod">
          <ac:chgData name="Carl Tengroth" userId="01b2e5a7-853c-438a-b726-bddf42c7a848" providerId="ADAL" clId="{0B68D24A-758B-4CC3-8060-0834D75B19B8}" dt="2024-11-29T11:10:33.594" v="7" actId="408"/>
          <ac:grpSpMkLst>
            <pc:docMk/>
            <pc:sldMk cId="1107702289" sldId="308"/>
            <ac:grpSpMk id="5" creationId="{C6F30558-383F-4E46-402C-5930DC0D016E}"/>
          </ac:grpSpMkLst>
        </pc:grpChg>
        <pc:grpChg chg="add mod">
          <ac:chgData name="Carl Tengroth" userId="01b2e5a7-853c-438a-b726-bddf42c7a848" providerId="ADAL" clId="{0B68D24A-758B-4CC3-8060-0834D75B19B8}" dt="2024-11-29T11:10:33.594" v="7" actId="408"/>
          <ac:grpSpMkLst>
            <pc:docMk/>
            <pc:sldMk cId="1107702289" sldId="308"/>
            <ac:grpSpMk id="7" creationId="{6C89AE4B-5CA0-8AC2-94DF-6D01626215DE}"/>
          </ac:grpSpMkLst>
        </pc:grpChg>
        <pc:grpChg chg="add mod">
          <ac:chgData name="Carl Tengroth" userId="01b2e5a7-853c-438a-b726-bddf42c7a848" providerId="ADAL" clId="{0B68D24A-758B-4CC3-8060-0834D75B19B8}" dt="2024-11-29T11:10:02.520" v="6" actId="164"/>
          <ac:grpSpMkLst>
            <pc:docMk/>
            <pc:sldMk cId="1107702289" sldId="308"/>
            <ac:grpSpMk id="10" creationId="{74FABA4E-01F4-4FD6-9C1A-5BDC8303481E}"/>
          </ac:grpSpMkLst>
        </pc:grpChg>
        <pc:grpChg chg="mod">
          <ac:chgData name="Carl Tengroth" userId="01b2e5a7-853c-438a-b726-bddf42c7a848" providerId="ADAL" clId="{0B68D24A-758B-4CC3-8060-0834D75B19B8}" dt="2024-11-29T11:09:22.072" v="2" actId="1076"/>
          <ac:grpSpMkLst>
            <pc:docMk/>
            <pc:sldMk cId="1107702289" sldId="308"/>
            <ac:grpSpMk id="23" creationId="{994C87B4-D7F0-0136-71E4-C53987AAE1B6}"/>
          </ac:grpSpMkLst>
        </pc:grpChg>
        <pc:picChg chg="mod">
          <ac:chgData name="Carl Tengroth" userId="01b2e5a7-853c-438a-b726-bddf42c7a848" providerId="ADAL" clId="{0B68D24A-758B-4CC3-8060-0834D75B19B8}" dt="2024-11-29T11:10:02.520" v="6" actId="164"/>
          <ac:picMkLst>
            <pc:docMk/>
            <pc:sldMk cId="1107702289" sldId="308"/>
            <ac:picMk id="2" creationId="{E4646E70-ABB3-864E-C9A9-F801A45FAA46}"/>
          </ac:picMkLst>
        </pc:picChg>
        <pc:picChg chg="mod">
          <ac:chgData name="Carl Tengroth" userId="01b2e5a7-853c-438a-b726-bddf42c7a848" providerId="ADAL" clId="{0B68D24A-758B-4CC3-8060-0834D75B19B8}" dt="2024-11-29T11:09:51.103" v="5" actId="164"/>
          <ac:picMkLst>
            <pc:docMk/>
            <pc:sldMk cId="1107702289" sldId="308"/>
            <ac:picMk id="6" creationId="{ECE6289E-5343-88F2-8FB1-605AF3C0A6C1}"/>
          </ac:picMkLst>
        </pc:picChg>
        <pc:picChg chg="mod">
          <ac:chgData name="Carl Tengroth" userId="01b2e5a7-853c-438a-b726-bddf42c7a848" providerId="ADAL" clId="{0B68D24A-758B-4CC3-8060-0834D75B19B8}" dt="2024-11-29T11:09:37.523" v="3" actId="164"/>
          <ac:picMkLst>
            <pc:docMk/>
            <pc:sldMk cId="1107702289" sldId="308"/>
            <ac:picMk id="11" creationId="{F4A6D815-66E5-68E8-15AF-C5B608853192}"/>
          </ac:picMkLst>
        </pc:picChg>
        <pc:picChg chg="mod">
          <ac:chgData name="Carl Tengroth" userId="01b2e5a7-853c-438a-b726-bddf42c7a848" providerId="ADAL" clId="{0B68D24A-758B-4CC3-8060-0834D75B19B8}" dt="2024-11-29T11:09:46.179" v="4" actId="164"/>
          <ac:picMkLst>
            <pc:docMk/>
            <pc:sldMk cId="1107702289" sldId="308"/>
            <ac:picMk id="12" creationId="{A7B2C724-2494-9264-7B5C-4100834E8BF2}"/>
          </ac:picMkLst>
        </pc:picChg>
        <pc:picChg chg="mod">
          <ac:chgData name="Carl Tengroth" userId="01b2e5a7-853c-438a-b726-bddf42c7a848" providerId="ADAL" clId="{0B68D24A-758B-4CC3-8060-0834D75B19B8}" dt="2024-11-29T11:09:22.072" v="2" actId="1076"/>
          <ac:picMkLst>
            <pc:docMk/>
            <pc:sldMk cId="1107702289" sldId="308"/>
            <ac:picMk id="17" creationId="{99202F39-CE1B-3C08-601D-99A7F0E55C06}"/>
          </ac:picMkLst>
        </pc:picChg>
      </pc:sldChg>
    </pc:docChg>
  </pc:docChgLst>
  <pc:docChgLst>
    <pc:chgData name="Anette Hammarin" userId="16ffde7e-43f1-49f7-9f0a-ebea5fc62f99" providerId="ADAL" clId="{F34FE773-D868-D645-85DC-571C696DCCA8}"/>
    <pc:docChg chg="undo custSel modSld">
      <pc:chgData name="Anette Hammarin" userId="16ffde7e-43f1-49f7-9f0a-ebea5fc62f99" providerId="ADAL" clId="{F34FE773-D868-D645-85DC-571C696DCCA8}" dt="2024-03-11T12:31:06.567" v="49" actId="14100"/>
      <pc:docMkLst>
        <pc:docMk/>
      </pc:docMkLst>
      <pc:sldChg chg="modSp mod">
        <pc:chgData name="Anette Hammarin" userId="16ffde7e-43f1-49f7-9f0a-ebea5fc62f99" providerId="ADAL" clId="{F34FE773-D868-D645-85DC-571C696DCCA8}" dt="2024-03-11T12:10:43.108" v="15" actId="2711"/>
        <pc:sldMkLst>
          <pc:docMk/>
          <pc:sldMk cId="1574818972" sldId="294"/>
        </pc:sldMkLst>
      </pc:sldChg>
      <pc:sldChg chg="modSp mod">
        <pc:chgData name="Anette Hammarin" userId="16ffde7e-43f1-49f7-9f0a-ebea5fc62f99" providerId="ADAL" clId="{F34FE773-D868-D645-85DC-571C696DCCA8}" dt="2024-03-11T12:09:19.635" v="5" actId="14100"/>
        <pc:sldMkLst>
          <pc:docMk/>
          <pc:sldMk cId="324114823" sldId="299"/>
        </pc:sldMkLst>
      </pc:sldChg>
      <pc:sldChg chg="modSp mod">
        <pc:chgData name="Anette Hammarin" userId="16ffde7e-43f1-49f7-9f0a-ebea5fc62f99" providerId="ADAL" clId="{F34FE773-D868-D645-85DC-571C696DCCA8}" dt="2024-03-11T12:09:10.209" v="3" actId="113"/>
        <pc:sldMkLst>
          <pc:docMk/>
          <pc:sldMk cId="3346405583" sldId="300"/>
        </pc:sldMkLst>
      </pc:sldChg>
      <pc:sldChg chg="modSp mod">
        <pc:chgData name="Anette Hammarin" userId="16ffde7e-43f1-49f7-9f0a-ebea5fc62f99" providerId="ADAL" clId="{F34FE773-D868-D645-85DC-571C696DCCA8}" dt="2024-03-11T12:10:12.738" v="13" actId="20578"/>
        <pc:sldMkLst>
          <pc:docMk/>
          <pc:sldMk cId="3169317007" sldId="307"/>
        </pc:sldMkLst>
      </pc:sldChg>
      <pc:sldChg chg="modSp mod">
        <pc:chgData name="Anette Hammarin" userId="16ffde7e-43f1-49f7-9f0a-ebea5fc62f99" providerId="ADAL" clId="{F34FE773-D868-D645-85DC-571C696DCCA8}" dt="2024-03-11T12:10:54.310" v="16" actId="113"/>
        <pc:sldMkLst>
          <pc:docMk/>
          <pc:sldMk cId="1107702289" sldId="308"/>
        </pc:sldMkLst>
      </pc:sldChg>
      <pc:sldChg chg="modSp mod">
        <pc:chgData name="Anette Hammarin" userId="16ffde7e-43f1-49f7-9f0a-ebea5fc62f99" providerId="ADAL" clId="{F34FE773-D868-D645-85DC-571C696DCCA8}" dt="2024-03-11T12:11:21.471" v="21" actId="113"/>
        <pc:sldMkLst>
          <pc:docMk/>
          <pc:sldMk cId="458388971" sldId="310"/>
        </pc:sldMkLst>
      </pc:sldChg>
      <pc:sldChg chg="modSp mod">
        <pc:chgData name="Anette Hammarin" userId="16ffde7e-43f1-49f7-9f0a-ebea5fc62f99" providerId="ADAL" clId="{F34FE773-D868-D645-85DC-571C696DCCA8}" dt="2024-03-11T12:11:27.110" v="22" actId="113"/>
        <pc:sldMkLst>
          <pc:docMk/>
          <pc:sldMk cId="64156990" sldId="317"/>
        </pc:sldMkLst>
      </pc:sldChg>
      <pc:sldChg chg="modSp mod">
        <pc:chgData name="Anette Hammarin" userId="16ffde7e-43f1-49f7-9f0a-ebea5fc62f99" providerId="ADAL" clId="{F34FE773-D868-D645-85DC-571C696DCCA8}" dt="2024-03-11T12:11:41.986" v="24" actId="113"/>
        <pc:sldMkLst>
          <pc:docMk/>
          <pc:sldMk cId="3555117422" sldId="319"/>
        </pc:sldMkLst>
      </pc:sldChg>
      <pc:sldChg chg="modSp mod">
        <pc:chgData name="Anette Hammarin" userId="16ffde7e-43f1-49f7-9f0a-ebea5fc62f99" providerId="ADAL" clId="{F34FE773-D868-D645-85DC-571C696DCCA8}" dt="2024-03-11T12:11:30.888" v="23" actId="113"/>
        <pc:sldMkLst>
          <pc:docMk/>
          <pc:sldMk cId="2930446652" sldId="334"/>
        </pc:sldMkLst>
      </pc:sldChg>
      <pc:sldChg chg="modSp mod">
        <pc:chgData name="Anette Hammarin" userId="16ffde7e-43f1-49f7-9f0a-ebea5fc62f99" providerId="ADAL" clId="{F34FE773-D868-D645-85DC-571C696DCCA8}" dt="2024-03-11T12:09:39.186" v="8" actId="113"/>
        <pc:sldMkLst>
          <pc:docMk/>
          <pc:sldMk cId="3470596268" sldId="340"/>
        </pc:sldMkLst>
      </pc:sldChg>
      <pc:sldChg chg="modSp mod">
        <pc:chgData name="Anette Hammarin" userId="16ffde7e-43f1-49f7-9f0a-ebea5fc62f99" providerId="ADAL" clId="{F34FE773-D868-D645-85DC-571C696DCCA8}" dt="2024-03-11T12:09:49.582" v="9" actId="113"/>
        <pc:sldMkLst>
          <pc:docMk/>
          <pc:sldMk cId="1886601922" sldId="344"/>
        </pc:sldMkLst>
      </pc:sldChg>
      <pc:sldChg chg="modSp mod">
        <pc:chgData name="Anette Hammarin" userId="16ffde7e-43f1-49f7-9f0a-ebea5fc62f99" providerId="ADAL" clId="{F34FE773-D868-D645-85DC-571C696DCCA8}" dt="2024-03-11T12:08:54.861" v="0" actId="113"/>
        <pc:sldMkLst>
          <pc:docMk/>
          <pc:sldMk cId="1608854652" sldId="346"/>
        </pc:sldMkLst>
      </pc:sldChg>
      <pc:sldChg chg="modSp mod">
        <pc:chgData name="Anette Hammarin" userId="16ffde7e-43f1-49f7-9f0a-ebea5fc62f99" providerId="ADAL" clId="{F34FE773-D868-D645-85DC-571C696DCCA8}" dt="2024-03-11T12:08:58.824" v="1" actId="113"/>
        <pc:sldMkLst>
          <pc:docMk/>
          <pc:sldMk cId="3595619019" sldId="347"/>
        </pc:sldMkLst>
      </pc:sldChg>
      <pc:sldChg chg="modSp mod">
        <pc:chgData name="Anette Hammarin" userId="16ffde7e-43f1-49f7-9f0a-ebea5fc62f99" providerId="ADAL" clId="{F34FE773-D868-D645-85DC-571C696DCCA8}" dt="2024-03-11T12:09:28.825" v="6" actId="113"/>
        <pc:sldMkLst>
          <pc:docMk/>
          <pc:sldMk cId="1865696245" sldId="348"/>
        </pc:sldMkLst>
      </pc:sldChg>
      <pc:sldChg chg="modSp mod">
        <pc:chgData name="Anette Hammarin" userId="16ffde7e-43f1-49f7-9f0a-ebea5fc62f99" providerId="ADAL" clId="{F34FE773-D868-D645-85DC-571C696DCCA8}" dt="2024-03-11T12:09:33.182" v="7" actId="113"/>
        <pc:sldMkLst>
          <pc:docMk/>
          <pc:sldMk cId="3587332021" sldId="349"/>
        </pc:sldMkLst>
      </pc:sldChg>
      <pc:sldChg chg="modSp mod">
        <pc:chgData name="Anette Hammarin" userId="16ffde7e-43f1-49f7-9f0a-ebea5fc62f99" providerId="ADAL" clId="{F34FE773-D868-D645-85DC-571C696DCCA8}" dt="2024-03-11T12:09:56.654" v="10" actId="113"/>
        <pc:sldMkLst>
          <pc:docMk/>
          <pc:sldMk cId="3984892653" sldId="350"/>
        </pc:sldMkLst>
      </pc:sldChg>
      <pc:sldChg chg="modSp mod">
        <pc:chgData name="Anette Hammarin" userId="16ffde7e-43f1-49f7-9f0a-ebea5fc62f99" providerId="ADAL" clId="{F34FE773-D868-D645-85DC-571C696DCCA8}" dt="2024-03-11T12:10:01.933" v="11" actId="113"/>
        <pc:sldMkLst>
          <pc:docMk/>
          <pc:sldMk cId="2576616738" sldId="351"/>
        </pc:sldMkLst>
      </pc:sldChg>
      <pc:sldChg chg="modSp mod">
        <pc:chgData name="Anette Hammarin" userId="16ffde7e-43f1-49f7-9f0a-ebea5fc62f99" providerId="ADAL" clId="{F34FE773-D868-D645-85DC-571C696DCCA8}" dt="2024-03-11T12:11:00.546" v="17" actId="113"/>
        <pc:sldMkLst>
          <pc:docMk/>
          <pc:sldMk cId="3204193605" sldId="352"/>
        </pc:sldMkLst>
      </pc:sldChg>
      <pc:sldChg chg="modSp mod">
        <pc:chgData name="Anette Hammarin" userId="16ffde7e-43f1-49f7-9f0a-ebea5fc62f99" providerId="ADAL" clId="{F34FE773-D868-D645-85DC-571C696DCCA8}" dt="2024-03-11T12:31:06.567" v="49" actId="14100"/>
        <pc:sldMkLst>
          <pc:docMk/>
          <pc:sldMk cId="1138167672" sldId="355"/>
        </pc:sldMkLst>
      </pc:sldChg>
      <pc:sldChg chg="modSp mod">
        <pc:chgData name="Anette Hammarin" userId="16ffde7e-43f1-49f7-9f0a-ebea5fc62f99" providerId="ADAL" clId="{F34FE773-D868-D645-85DC-571C696DCCA8}" dt="2024-03-11T12:11:51.767" v="25" actId="113"/>
        <pc:sldMkLst>
          <pc:docMk/>
          <pc:sldMk cId="2872019727" sldId="360"/>
        </pc:sldMkLst>
      </pc:sldChg>
      <pc:sldChg chg="modSp mod">
        <pc:chgData name="Anette Hammarin" userId="16ffde7e-43f1-49f7-9f0a-ebea5fc62f99" providerId="ADAL" clId="{F34FE773-D868-D645-85DC-571C696DCCA8}" dt="2024-03-11T12:12:14.273" v="27" actId="113"/>
        <pc:sldMkLst>
          <pc:docMk/>
          <pc:sldMk cId="2489602696" sldId="361"/>
        </pc:sldMkLst>
      </pc:sldChg>
      <pc:sldChg chg="addSp delSp modSp mod">
        <pc:chgData name="Anette Hammarin" userId="16ffde7e-43f1-49f7-9f0a-ebea5fc62f99" providerId="ADAL" clId="{F34FE773-D868-D645-85DC-571C696DCCA8}" dt="2024-03-11T12:30:05.093" v="48" actId="13244"/>
        <pc:sldMkLst>
          <pc:docMk/>
          <pc:sldMk cId="2564195805" sldId="362"/>
        </pc:sldMkLst>
      </pc:sldChg>
      <pc:sldChg chg="modSp mod">
        <pc:chgData name="Anette Hammarin" userId="16ffde7e-43f1-49f7-9f0a-ebea5fc62f99" providerId="ADAL" clId="{F34FE773-D868-D645-85DC-571C696DCCA8}" dt="2024-03-11T12:12:09.153" v="26" actId="113"/>
        <pc:sldMkLst>
          <pc:docMk/>
          <pc:sldMk cId="627667678" sldId="368"/>
        </pc:sldMkLst>
      </pc:sldChg>
    </pc:docChg>
  </pc:docChgLst>
  <pc:docChgLst>
    <pc:chgData name="Carl Tengroth" userId="S::carte6@vgregion.se::01b2e5a7-853c-438a-b726-bddf42c7a848" providerId="AD" clId="Web-{96DE6CEA-C514-D6AC-72CB-4E6A3A80ED76}"/>
    <pc:docChg chg="modSld">
      <pc:chgData name="Carl Tengroth" userId="S::carte6@vgregion.se::01b2e5a7-853c-438a-b726-bddf42c7a848" providerId="AD" clId="Web-{96DE6CEA-C514-D6AC-72CB-4E6A3A80ED76}" dt="2024-11-29T11:07:58.400" v="4"/>
      <pc:docMkLst>
        <pc:docMk/>
      </pc:docMkLst>
      <pc:sldChg chg="modNotes">
        <pc:chgData name="Carl Tengroth" userId="S::carte6@vgregion.se::01b2e5a7-853c-438a-b726-bddf42c7a848" providerId="AD" clId="Web-{96DE6CEA-C514-D6AC-72CB-4E6A3A80ED76}" dt="2024-11-29T11:06:58.697" v="2"/>
        <pc:sldMkLst>
          <pc:docMk/>
          <pc:sldMk cId="1477725080" sldId="296"/>
        </pc:sldMkLst>
      </pc:sldChg>
      <pc:sldChg chg="delSp">
        <pc:chgData name="Carl Tengroth" userId="S::carte6@vgregion.se::01b2e5a7-853c-438a-b726-bddf42c7a848" providerId="AD" clId="Web-{96DE6CEA-C514-D6AC-72CB-4E6A3A80ED76}" dt="2024-11-29T11:07:58.400" v="4"/>
        <pc:sldMkLst>
          <pc:docMk/>
          <pc:sldMk cId="1107702289" sldId="308"/>
        </pc:sldMkLst>
        <pc:spChg chg="del">
          <ac:chgData name="Carl Tengroth" userId="S::carte6@vgregion.se::01b2e5a7-853c-438a-b726-bddf42c7a848" providerId="AD" clId="Web-{96DE6CEA-C514-D6AC-72CB-4E6A3A80ED76}" dt="2024-11-29T11:07:58.400" v="3"/>
          <ac:spMkLst>
            <pc:docMk/>
            <pc:sldMk cId="1107702289" sldId="308"/>
            <ac:spMk id="7" creationId="{BAEDE535-0215-0BD7-5468-C5D636DAAFE4}"/>
          </ac:spMkLst>
        </pc:spChg>
        <pc:picChg chg="del">
          <ac:chgData name="Carl Tengroth" userId="S::carte6@vgregion.se::01b2e5a7-853c-438a-b726-bddf42c7a848" providerId="AD" clId="Web-{96DE6CEA-C514-D6AC-72CB-4E6A3A80ED76}" dt="2024-11-29T11:07:58.400" v="4"/>
          <ac:picMkLst>
            <pc:docMk/>
            <pc:sldMk cId="1107702289" sldId="308"/>
            <ac:picMk id="10" creationId="{F345B24D-345F-1642-69D6-A9AFCA71CF47}"/>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Blad1!$B$1</c:f>
              <c:strCache>
                <c:ptCount val="1"/>
                <c:pt idx="0">
                  <c:v>Försäljning</c:v>
                </c:pt>
              </c:strCache>
            </c:strRef>
          </c:tx>
          <c:spPr>
            <a:solidFill>
              <a:schemeClr val="accent4"/>
            </a:solidFill>
            <a:ln w="25400"/>
          </c:spPr>
          <c:dPt>
            <c:idx val="0"/>
            <c:bubble3D val="0"/>
            <c:spPr>
              <a:solidFill>
                <a:schemeClr val="accent4"/>
              </a:solidFill>
              <a:ln w="25400">
                <a:solidFill>
                  <a:schemeClr val="lt1"/>
                </a:solidFill>
              </a:ln>
              <a:effectLst/>
            </c:spPr>
            <c:extLst>
              <c:ext xmlns:c16="http://schemas.microsoft.com/office/drawing/2014/chart" uri="{C3380CC4-5D6E-409C-BE32-E72D297353CC}">
                <c16:uniqueId val="{00000001-9A72-7542-99FF-E4BF9994F7B5}"/>
              </c:ext>
            </c:extLst>
          </c:dPt>
          <c:dPt>
            <c:idx val="1"/>
            <c:bubble3D val="0"/>
            <c:spPr>
              <a:solidFill>
                <a:schemeClr val="accent2"/>
              </a:solidFill>
              <a:ln w="25400">
                <a:solidFill>
                  <a:schemeClr val="lt1"/>
                </a:solidFill>
              </a:ln>
              <a:effectLst/>
            </c:spPr>
            <c:extLst>
              <c:ext xmlns:c16="http://schemas.microsoft.com/office/drawing/2014/chart" uri="{C3380CC4-5D6E-409C-BE32-E72D297353CC}">
                <c16:uniqueId val="{00000001-328D-0541-B233-65C23B916DF4}"/>
              </c:ext>
            </c:extLst>
          </c:dPt>
          <c:dPt>
            <c:idx val="2"/>
            <c:bubble3D val="0"/>
            <c:spPr>
              <a:solidFill>
                <a:srgbClr val="FD5930"/>
              </a:solidFill>
              <a:ln w="25400">
                <a:solidFill>
                  <a:schemeClr val="lt1"/>
                </a:solidFill>
              </a:ln>
              <a:effectLst/>
            </c:spPr>
            <c:extLst>
              <c:ext xmlns:c16="http://schemas.microsoft.com/office/drawing/2014/chart" uri="{C3380CC4-5D6E-409C-BE32-E72D297353CC}">
                <c16:uniqueId val="{00000002-328D-0541-B233-65C23B916DF4}"/>
              </c:ext>
            </c:extLst>
          </c:dPt>
          <c:dPt>
            <c:idx val="3"/>
            <c:bubble3D val="0"/>
            <c:spPr>
              <a:solidFill>
                <a:schemeClr val="accent3"/>
              </a:solidFill>
              <a:ln w="25400">
                <a:solidFill>
                  <a:schemeClr val="lt1"/>
                </a:solidFill>
              </a:ln>
              <a:effectLst/>
            </c:spPr>
            <c:extLst>
              <c:ext xmlns:c16="http://schemas.microsoft.com/office/drawing/2014/chart" uri="{C3380CC4-5D6E-409C-BE32-E72D297353CC}">
                <c16:uniqueId val="{00000003-328D-0541-B233-65C23B916DF4}"/>
              </c:ext>
            </c:extLst>
          </c:dPt>
          <c:cat>
            <c:strRef>
              <c:f>Blad1!$A$2:$A$5</c:f>
              <c:strCache>
                <c:ptCount val="4"/>
                <c:pt idx="0">
                  <c:v>Kv 1</c:v>
                </c:pt>
                <c:pt idx="1">
                  <c:v>Kv 2</c:v>
                </c:pt>
                <c:pt idx="2">
                  <c:v>Kv 3</c:v>
                </c:pt>
                <c:pt idx="3">
                  <c:v>Kv 4</c:v>
                </c:pt>
              </c:strCache>
            </c:strRef>
          </c:cat>
          <c:val>
            <c:numRef>
              <c:f>Blad1!$B$2:$B$5</c:f>
              <c:numCache>
                <c:formatCode>General</c:formatCode>
                <c:ptCount val="4"/>
                <c:pt idx="0">
                  <c:v>86</c:v>
                </c:pt>
                <c:pt idx="1">
                  <c:v>2</c:v>
                </c:pt>
                <c:pt idx="2">
                  <c:v>10</c:v>
                </c:pt>
                <c:pt idx="3">
                  <c:v>2</c:v>
                </c:pt>
              </c:numCache>
            </c:numRef>
          </c:val>
          <c:extLst>
            <c:ext xmlns:c16="http://schemas.microsoft.com/office/drawing/2014/chart" uri="{C3380CC4-5D6E-409C-BE32-E72D297353CC}">
              <c16:uniqueId val="{00000000-328D-0541-B233-65C23B916DF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sv-S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2024-11-29</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2024-11-29</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20678939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Vi utvecklar kollektivtrafiken för att se till att du kan välja hållbara transportsätt när Västsverige växer och befolkningen ökar.  </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Just nu jobbar vi särskilt för att </a:t>
            </a:r>
          </a:p>
          <a:p>
            <a:pPr lvl="0"/>
            <a:r>
              <a:rPr lang="sv-SE" sz="1200" kern="1200">
                <a:solidFill>
                  <a:schemeClr val="tx1"/>
                </a:solidFill>
                <a:effectLst/>
                <a:latin typeface="+mn-lt"/>
                <a:ea typeface="+mn-ea"/>
                <a:cs typeface="+mn-cs"/>
              </a:rPr>
              <a:t>knyta ihop Västra Götaland, ex med utökade järnvägar (Göteborg-Borås, Till Landvetter)</a:t>
            </a:r>
          </a:p>
          <a:p>
            <a:pPr lvl="0"/>
            <a:r>
              <a:rPr lang="sv-SE" sz="1200" kern="1200">
                <a:solidFill>
                  <a:schemeClr val="tx1"/>
                </a:solidFill>
                <a:effectLst/>
                <a:latin typeface="+mn-lt"/>
                <a:ea typeface="+mn-ea"/>
                <a:cs typeface="+mn-cs"/>
              </a:rPr>
              <a:t>få fler att välja kollektivtrafik, ex genom att rusta upp och bygga ut regionala järnvägar samt göra det enklare att resa</a:t>
            </a:r>
          </a:p>
          <a:p>
            <a:pPr lvl="0"/>
            <a:r>
              <a:rPr lang="sv-SE" sz="1200" kern="1200">
                <a:solidFill>
                  <a:schemeClr val="tx1"/>
                </a:solidFill>
                <a:effectLst/>
                <a:latin typeface="+mn-lt"/>
                <a:ea typeface="+mn-ea"/>
                <a:cs typeface="+mn-cs"/>
              </a:rPr>
              <a:t>göra kollektivtrafiken mer tillgänglig oavsett funktionsförmåga</a:t>
            </a:r>
          </a:p>
          <a:p>
            <a:pPr lvl="0"/>
            <a:r>
              <a:rPr lang="sv-SE" sz="1200" kern="1200">
                <a:solidFill>
                  <a:schemeClr val="tx1"/>
                </a:solidFill>
                <a:effectLst/>
                <a:latin typeface="+mn-lt"/>
                <a:ea typeface="+mn-ea"/>
                <a:cs typeface="+mn-cs"/>
              </a:rPr>
              <a:t>Förbättra möjligheter att kombinera färdsätt, t.ex. att ta med cykel i kollektivtrafiken</a:t>
            </a:r>
          </a:p>
          <a:p>
            <a:pPr lvl="0"/>
            <a:r>
              <a:rPr lang="sv-SE" sz="1200" kern="1200">
                <a:solidFill>
                  <a:schemeClr val="tx1"/>
                </a:solidFill>
                <a:effectLst/>
                <a:latin typeface="+mn-lt"/>
                <a:ea typeface="+mn-ea"/>
                <a:cs typeface="+mn-cs"/>
              </a:rPr>
              <a:t>Utveckla kollektivtrafiken till att bli ännu mer miljövänlig och hållbar, ex med </a:t>
            </a:r>
            <a:r>
              <a:rPr lang="sv-SE" sz="1200" kern="1200" err="1">
                <a:solidFill>
                  <a:schemeClr val="tx1"/>
                </a:solidFill>
                <a:effectLst/>
                <a:latin typeface="+mn-lt"/>
                <a:ea typeface="+mn-ea"/>
                <a:cs typeface="+mn-cs"/>
              </a:rPr>
              <a:t>elbussar</a:t>
            </a:r>
            <a:r>
              <a:rPr lang="sv-SE" sz="1200" kern="1200">
                <a:solidFill>
                  <a:schemeClr val="tx1"/>
                </a:solidFill>
                <a:effectLst/>
                <a:latin typeface="+mn-lt"/>
                <a:ea typeface="+mn-ea"/>
                <a:cs typeface="+mn-cs"/>
              </a:rPr>
              <a:t> och biogas.</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1119149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En annan del, både för livskraft och välmående, är kultur. Vi jobbar för att det ska finnas tillgänglig kultur i regionen, särskilt för barn och unga. </a:t>
            </a:r>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981142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Vi har verksamheter där du som invånare kan uppleva kultur, från liten till stor. </a:t>
            </a:r>
          </a:p>
          <a:p>
            <a:r>
              <a:rPr lang="sv-SE" sz="1200" kern="1200">
                <a:solidFill>
                  <a:schemeClr val="tx1"/>
                </a:solidFill>
                <a:effectLst/>
                <a:latin typeface="+mn-lt"/>
                <a:ea typeface="+mn-ea"/>
                <a:cs typeface="+mn-cs"/>
              </a:rPr>
              <a:t>Barn och unga får ta del av scenkonst via Regionteater Väst. </a:t>
            </a:r>
          </a:p>
          <a:p>
            <a:r>
              <a:rPr lang="sv-SE" sz="1200" kern="1200">
                <a:solidFill>
                  <a:schemeClr val="tx1"/>
                </a:solidFill>
                <a:effectLst/>
                <a:latin typeface="+mn-lt"/>
                <a:ea typeface="+mn-ea"/>
                <a:cs typeface="+mn-cs"/>
              </a:rPr>
              <a:t>Du som utövar kultur kan ansöka om stöd och stipendier. </a:t>
            </a:r>
          </a:p>
          <a:p>
            <a:r>
              <a:rPr lang="sv-SE" sz="1200" kern="1200">
                <a:solidFill>
                  <a:schemeClr val="tx1"/>
                </a:solidFill>
                <a:effectLst/>
                <a:latin typeface="+mn-lt"/>
                <a:ea typeface="+mn-ea"/>
                <a:cs typeface="+mn-cs"/>
              </a:rPr>
              <a:t>Vill du uppleva kultur som publik kan du till exempel gå till </a:t>
            </a:r>
            <a:r>
              <a:rPr lang="sv-SE" sz="1200" kern="1200" err="1">
                <a:solidFill>
                  <a:schemeClr val="tx1"/>
                </a:solidFill>
                <a:effectLst/>
                <a:latin typeface="+mn-lt"/>
                <a:ea typeface="+mn-ea"/>
                <a:cs typeface="+mn-cs"/>
              </a:rPr>
              <a:t>GöteborgsOperans</a:t>
            </a:r>
            <a:r>
              <a:rPr lang="sv-SE" sz="1200" kern="1200">
                <a:solidFill>
                  <a:schemeClr val="tx1"/>
                </a:solidFill>
                <a:effectLst/>
                <a:latin typeface="+mn-lt"/>
                <a:ea typeface="+mn-ea"/>
                <a:cs typeface="+mn-cs"/>
              </a:rPr>
              <a:t> föreställningar eller lyssna till Göteborgs Symfoniker på Konserthuset i Göteborg, som båda har turnerande verksamhet för att nå ut i regionen. Ser du en svensk film har vårt bolag Film i Väst med stor sannolikhet varit med och samproducerat.</a:t>
            </a:r>
          </a:p>
          <a:p>
            <a:r>
              <a:rPr lang="sv-SE" sz="1200" kern="1200">
                <a:solidFill>
                  <a:schemeClr val="tx1"/>
                </a:solidFill>
                <a:effectLst/>
                <a:latin typeface="+mn-lt"/>
                <a:ea typeface="+mn-ea"/>
                <a:cs typeface="+mn-cs"/>
              </a:rPr>
              <a:t>Vill du lära dig mer om historia, natur eller hantverk kan du besöka våra museer och besöksmål (Göteborgs naturhistoriska museum, Lödöse museum, Forsviks bruk, Slöjd &amp; Byggnadsvård, Vitlycke museum, Vänersborgs museum). </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Du kan till och med ta del av kultur via mobilen, tex vi digitala museiutställningar eller </a:t>
            </a:r>
            <a:r>
              <a:rPr lang="sv-SE" sz="1200" kern="1200" err="1">
                <a:solidFill>
                  <a:schemeClr val="tx1"/>
                </a:solidFill>
                <a:effectLst/>
                <a:latin typeface="+mn-lt"/>
                <a:ea typeface="+mn-ea"/>
                <a:cs typeface="+mn-cs"/>
              </a:rPr>
              <a:t>GsO</a:t>
            </a:r>
            <a:r>
              <a:rPr lang="sv-SE" sz="1200" kern="1200">
                <a:solidFill>
                  <a:schemeClr val="tx1"/>
                </a:solidFill>
                <a:effectLst/>
                <a:latin typeface="+mn-lt"/>
                <a:ea typeface="+mn-ea"/>
                <a:cs typeface="+mn-cs"/>
              </a:rPr>
              <a:t>-play, där du kan se föreställningar och konserter från Göteborgs symfoniker online.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4094645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Kulturen spelar en viktig roll i samhället. Det handlar inte bara om kreativitet, utan också om att utmana våra föreställningar och vända upp och ner på det invanda. Tillgång till kultur definieras också som en mänsklig rättighet och fungerar som en demokratibärare. </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Vi jobbar för att göra kultur tillgänglig för fler, oavsett var i länet de bor. Västra Götalandsregionen</a:t>
            </a:r>
          </a:p>
          <a:p>
            <a:pPr lvl="0"/>
            <a:r>
              <a:rPr lang="sv-SE" sz="1200" kern="1200">
                <a:solidFill>
                  <a:schemeClr val="tx1"/>
                </a:solidFill>
                <a:effectLst/>
                <a:latin typeface="+mn-lt"/>
                <a:ea typeface="+mn-ea"/>
                <a:cs typeface="+mn-cs"/>
              </a:rPr>
              <a:t>har Sveriges starkaste kulturbudget på regional nivå</a:t>
            </a:r>
          </a:p>
          <a:p>
            <a:pPr lvl="0"/>
            <a:r>
              <a:rPr lang="sv-SE" sz="1200" kern="1200">
                <a:solidFill>
                  <a:schemeClr val="tx1"/>
                </a:solidFill>
                <a:effectLst/>
                <a:latin typeface="+mn-lt"/>
                <a:ea typeface="+mn-ea"/>
                <a:cs typeface="+mn-cs"/>
              </a:rPr>
              <a:t>tar regelbundet fram en plan och strategi för hur kulturlivet ska utvecklas, tillsammans med kommuner, branschföreningar, studieförbund och det fria kulturlivet</a:t>
            </a:r>
          </a:p>
          <a:p>
            <a:pPr lvl="0"/>
            <a:r>
              <a:rPr lang="sv-SE" sz="1200" kern="1200">
                <a:solidFill>
                  <a:schemeClr val="tx1"/>
                </a:solidFill>
                <a:effectLst/>
                <a:latin typeface="+mn-lt"/>
                <a:ea typeface="+mn-ea"/>
                <a:cs typeface="+mn-cs"/>
              </a:rPr>
              <a:t>arbetar för ett brett och inkluderande kulturliv</a:t>
            </a:r>
          </a:p>
          <a:p>
            <a:pPr lvl="0"/>
            <a:r>
              <a:rPr lang="sv-SE" sz="1200" kern="1200">
                <a:solidFill>
                  <a:schemeClr val="tx1"/>
                </a:solidFill>
                <a:effectLst/>
                <a:latin typeface="+mn-lt"/>
                <a:ea typeface="+mn-ea"/>
                <a:cs typeface="+mn-cs"/>
              </a:rPr>
              <a:t>satsar särskilt på att barn och unga både ska kunna ta del av och själva utöva kultur</a:t>
            </a:r>
          </a:p>
          <a:p>
            <a:pPr lvl="0"/>
            <a:r>
              <a:rPr lang="sv-SE" sz="1200" kern="1200">
                <a:solidFill>
                  <a:schemeClr val="tx1"/>
                </a:solidFill>
                <a:effectLst/>
                <a:latin typeface="+mn-lt"/>
                <a:ea typeface="+mn-ea"/>
                <a:cs typeface="+mn-cs"/>
              </a:rPr>
              <a:t>satsar på att öka medie- och informationskunnigheten i samhället – att invånare är källkunniga är en förutsättning för ett demokratiskt samhälle.     </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5266470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Utbildning är också något som spelar roll för välmående och livskraft.</a:t>
            </a:r>
            <a:r>
              <a:rPr lang="sv-SE">
                <a:effectLst/>
              </a:rPr>
              <a:t> Vi jobbar för att du ska kunna utbilda dig på dina villkor och säkrar kompetenser inom vissa områden. </a:t>
            </a:r>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4114142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Totalt har vi över 80 utbildningar på olika skolor. Förutom folkhögskolorna driver vi naturbruksgymnasier och vuxenutbildningar inom de gröna näringarna.</a:t>
            </a:r>
          </a:p>
          <a:p>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Vi har även insatser för att de som redan är utbildade, men i andra länder, och inte pratar svenska ska kunna ta sig in på arbetsmarknaden, särskilt inom vården. </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14921197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Samhället behöver utbildningar som matchar dagens och morgondagens behov av kompetens. När invånare har goda chanser att utbilda sig blir både individen och samhället starkare. Det stärker också folkhälsan. </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Vi jobbar för att skapa de bästa möjligheterna för utbildning. Bland annat</a:t>
            </a:r>
          </a:p>
          <a:p>
            <a:pPr lvl="0"/>
            <a:r>
              <a:rPr lang="sv-SE" sz="1200" kern="1200">
                <a:solidFill>
                  <a:schemeClr val="tx1"/>
                </a:solidFill>
                <a:effectLst/>
                <a:latin typeface="+mn-lt"/>
                <a:ea typeface="+mn-ea"/>
                <a:cs typeface="+mn-cs"/>
              </a:rPr>
              <a:t>samarbetar vi för att alla barn och ungdomar ska få utbildning och därmed goda chanser i livet.</a:t>
            </a:r>
          </a:p>
          <a:p>
            <a:pPr lvl="0"/>
            <a:r>
              <a:rPr lang="sv-SE" sz="1200" kern="1200">
                <a:solidFill>
                  <a:schemeClr val="tx1"/>
                </a:solidFill>
                <a:effectLst/>
                <a:latin typeface="+mn-lt"/>
                <a:ea typeface="+mn-ea"/>
                <a:cs typeface="+mn-cs"/>
              </a:rPr>
              <a:t>Jobbar vi med Kraftsamling Fullföljda studier för att fler unga ska gå ut grundskolan med godkända betyg</a:t>
            </a:r>
          </a:p>
          <a:p>
            <a:pPr lvl="0"/>
            <a:r>
              <a:rPr lang="sv-SE" sz="1200" kern="1200">
                <a:solidFill>
                  <a:schemeClr val="tx1"/>
                </a:solidFill>
                <a:effectLst/>
                <a:latin typeface="+mn-lt"/>
                <a:ea typeface="+mn-ea"/>
                <a:cs typeface="+mn-cs"/>
              </a:rPr>
              <a:t>Jobbar vi med kompetensförsörjning för att få en fungerande arbetsmarknad, där utbildningar leder till rätt kompetens och allas färdigheter tas tillvara</a:t>
            </a:r>
          </a:p>
          <a:p>
            <a:pPr lvl="0"/>
            <a:r>
              <a:rPr lang="sv-SE" sz="1200" kern="1200">
                <a:solidFill>
                  <a:schemeClr val="tx1"/>
                </a:solidFill>
                <a:effectLst/>
                <a:latin typeface="+mn-lt"/>
                <a:ea typeface="+mn-ea"/>
                <a:cs typeface="+mn-cs"/>
              </a:rPr>
              <a:t>Finansierar vi mötesplatser för företag och forskning för hur vi möter framtidens behov.</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1691610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När du lever i  Västra Götaland ska </a:t>
            </a:r>
            <a:r>
              <a:rPr lang="sv-SE" b="0"/>
              <a:t>hållbar utveckling </a:t>
            </a:r>
            <a:r>
              <a:rPr lang="sv-SE"/>
              <a:t>vara en självklarhet.</a:t>
            </a:r>
          </a:p>
        </p:txBody>
      </p:sp>
      <p:sp>
        <p:nvSpPr>
          <p:cNvPr id="4" name="Platshållare för bildnummer 3"/>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3586320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För dig som invånare innebär det bl.a. att du kan veta att du är nära innovation, med forskning och science parks som letar efter nya lösningar.</a:t>
            </a:r>
          </a:p>
          <a:p>
            <a:endParaRPr lang="sv-SE"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Vi jobbar också för att det ska vara lika möjligheter över hela regionen – man ska kunna bo och försörja sig på landsbygden. Vissa frågor om t.ex. fysisk planering behöver utredas på en regional nivå. Alla invånares kompetens ska tas tillvara och matchas med arbetsmarknaden.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Att du har möjligheter att starta egna företag och få stöd och stipendier. t.ex. ger vi stöd till ungt entreprenörskap, rådgivning, finansiering. Stipendier för entreprenörer med bra idéer. Samarbeten med olika aktörer för att skapa bra förutsättningar för ett innovativt näringsliv i regionen.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I vardagen, hållbara transporter och tillgängliga destinationer…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Att vi jobbar för att du ska kunna leva i ett jämlikt samhälle, bland annat när det gäller integration, tillgängliga miljöer och mänskliga rättigheter.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Miljö är ett område vi jobbar mycket med, t.ex. med biogas väst, klimat 2030 och klimatsmart semester.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4006737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Omvärlden förändras. Därför utvecklar vi regionen så att samhället hänger med.</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Just nu fokuserar vi extra mycket på</a:t>
            </a:r>
          </a:p>
          <a:p>
            <a:pPr lvl="0"/>
            <a:r>
              <a:rPr lang="sv-SE" sz="1200" kern="1200">
                <a:solidFill>
                  <a:schemeClr val="tx1"/>
                </a:solidFill>
                <a:effectLst/>
                <a:latin typeface="+mn-lt"/>
                <a:ea typeface="+mn-ea"/>
                <a:cs typeface="+mn-cs"/>
              </a:rPr>
              <a:t>att ta täten i klimatomställningen, bland annat genom att få fler samhällsaktörer att göra konkreta åtaganden, få fler att cykla, gå och åka kollektivt samt skapa bättre förutsättningar för elfordon. Men också satsningar om hållbar modekonsumtion, utbildningar om klimatsmart mat för matbutiker. Vi är med i kraftsamlingen Klimat 2030 som samlar företag, organisationer, kommuner mm som vill ta ställning och bidra i omställningen till en klimatsmart region. Ett klimatsmart samhälle ger konkurrensfördelar, gröna jobb och erbjuder dig som bor här nya sätt att leva ett gott liv. </a:t>
            </a:r>
          </a:p>
          <a:p>
            <a:pPr lvl="0"/>
            <a:r>
              <a:rPr lang="sv-SE" sz="1200" kern="1200">
                <a:solidFill>
                  <a:schemeClr val="tx1"/>
                </a:solidFill>
                <a:effectLst/>
                <a:latin typeface="+mn-lt"/>
                <a:ea typeface="+mn-ea"/>
                <a:cs typeface="+mn-cs"/>
              </a:rPr>
              <a:t>att skapa förutsättningar för konkurrenskraft, till exempel genom fungerande </a:t>
            </a:r>
            <a:r>
              <a:rPr lang="sv-SE" sz="1200" kern="1200" err="1">
                <a:solidFill>
                  <a:schemeClr val="tx1"/>
                </a:solidFill>
                <a:effectLst/>
                <a:latin typeface="+mn-lt"/>
                <a:ea typeface="+mn-ea"/>
                <a:cs typeface="+mn-cs"/>
              </a:rPr>
              <a:t>transportssystem</a:t>
            </a:r>
            <a:r>
              <a:rPr lang="sv-SE" sz="1200" kern="1200">
                <a:solidFill>
                  <a:schemeClr val="tx1"/>
                </a:solidFill>
                <a:effectLst/>
                <a:latin typeface="+mn-lt"/>
                <a:ea typeface="+mn-ea"/>
                <a:cs typeface="+mn-cs"/>
              </a:rPr>
              <a:t> men också genom att bidra till ett livskraftigt och hållbart näringsliv samt stöd till forsknings- och innovationsmiljöer</a:t>
            </a:r>
          </a:p>
          <a:p>
            <a:pPr lvl="0"/>
            <a:r>
              <a:rPr lang="sv-SE" sz="1200" kern="1200">
                <a:solidFill>
                  <a:schemeClr val="tx1"/>
                </a:solidFill>
                <a:effectLst/>
                <a:latin typeface="+mn-lt"/>
                <a:ea typeface="+mn-ea"/>
                <a:cs typeface="+mn-cs"/>
              </a:rPr>
              <a:t>mänskliga rättigheter, t.ex. med fokus på social hållbarhet, medarbetarutbildningar i barnkonventionen och att vi är först med att ta fram en regional handlingsplan för mänskliga rättigheter. Planen innehåller tolv mätbara mål som vi årligen ska se till att vi lever upp till.  </a:t>
            </a:r>
          </a:p>
          <a:p>
            <a:pPr lvl="0"/>
            <a:r>
              <a:rPr lang="sv-SE" sz="1200" kern="1200">
                <a:solidFill>
                  <a:schemeClr val="tx1"/>
                </a:solidFill>
                <a:effectLst/>
                <a:latin typeface="+mn-lt"/>
                <a:ea typeface="+mn-ea"/>
                <a:cs typeface="+mn-cs"/>
              </a:rPr>
              <a:t>Öka </a:t>
            </a:r>
            <a:r>
              <a:rPr lang="sv-SE" sz="1200" kern="1200" err="1">
                <a:solidFill>
                  <a:schemeClr val="tx1"/>
                </a:solidFill>
                <a:effectLst/>
                <a:latin typeface="+mn-lt"/>
                <a:ea typeface="+mn-ea"/>
                <a:cs typeface="+mn-cs"/>
              </a:rPr>
              <a:t>bredbandsutbygnaden</a:t>
            </a:r>
            <a:r>
              <a:rPr lang="sv-SE" sz="1200" kern="1200">
                <a:solidFill>
                  <a:schemeClr val="tx1"/>
                </a:solidFill>
                <a:effectLst/>
                <a:latin typeface="+mn-lt"/>
                <a:ea typeface="+mn-ea"/>
                <a:cs typeface="+mn-cs"/>
              </a:rPr>
              <a:t> och skapa bättre mobiltäckning på landsbygden, vilket är ett sätt att knyta ihop regionen och minska klyftor mellan stad och landsbygd</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3667309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228310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Regionen är en politisk nivå mellan kommun och stat. Så vad är det för särskilt med den regionala nivån? Jo, vi är stora nog att göra, nära nog att förstå. </a:t>
            </a:r>
          </a:p>
          <a:p>
            <a:r>
              <a:rPr lang="sv-SE" sz="1200" kern="1200">
                <a:solidFill>
                  <a:schemeClr val="tx1"/>
                </a:solidFill>
                <a:effectLst/>
                <a:latin typeface="+mn-lt"/>
                <a:ea typeface="+mn-ea"/>
                <a:cs typeface="+mn-cs"/>
              </a:rPr>
              <a:t> </a:t>
            </a:r>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42734765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Dels är vi en stor organisation med ca 55 000 medarbetare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Vi ansvarar för ett stort geografiskt område. Västra Götaland består av 49 kommuner, 1,7 miljoner invånare på en yta som är 30 mil lång och 25 mil bred. Det är en storlek som ger oss resurser. </a:t>
            </a: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Tillsammans med en hög ambition att driva framåt och leda samhällets utveckling gör det att Västra Götalandsregionen som organisation har stora möjligheter att påverka omvärlden – både marknaden och andra politiska nivåer.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En av våra riktlinjer är att beslut ska fattas så nära dig som invånare som möjligt. Det innebär också att utvecklingen sker så nära dig som möjligt. </a:t>
            </a:r>
          </a:p>
          <a:p>
            <a:r>
              <a:rPr lang="sv-SE" sz="1200" kern="1200" dirty="0">
                <a:solidFill>
                  <a:schemeClr val="tx1"/>
                </a:solidFill>
                <a:effectLst/>
                <a:latin typeface="+mn-lt"/>
                <a:ea typeface="+mn-ea"/>
                <a:cs typeface="+mn-cs"/>
              </a:rPr>
              <a:t>Du ska få bästa möjliga vård. Vår storlek och därmed våra resurser skapar förutsättningar för det. Förutsättningar som inte funnits på kommunal nivå samtidigt som vi är nära nog att kunna lokalanpassa.</a:t>
            </a:r>
          </a:p>
          <a:p>
            <a:r>
              <a:rPr lang="sv-SE" sz="1200" kern="1200" dirty="0">
                <a:solidFill>
                  <a:schemeClr val="tx1"/>
                </a:solidFill>
                <a:effectLst/>
                <a:latin typeface="+mn-lt"/>
                <a:ea typeface="+mn-ea"/>
                <a:cs typeface="+mn-cs"/>
              </a:rPr>
              <a:t>Du ska lätt kunna resa över kommungränser. Vi planerar infrastrukturen och kollektivtrafiken så att det ska fungera. </a:t>
            </a:r>
          </a:p>
          <a:p>
            <a:r>
              <a:rPr lang="sv-SE" sz="1200" kern="1200" dirty="0">
                <a:solidFill>
                  <a:schemeClr val="tx1"/>
                </a:solidFill>
                <a:effectLst/>
                <a:latin typeface="+mn-lt"/>
                <a:ea typeface="+mn-ea"/>
                <a:cs typeface="+mn-cs"/>
              </a:rPr>
              <a:t>Du ska leva i ett hållbart samhälle. Vår samordning och utvecklingskraft gör det möjligt på en större nivå än kommunen, närmare än staten. </a:t>
            </a:r>
          </a:p>
          <a:p>
            <a:r>
              <a:rPr lang="sv-SE" sz="1200" kern="1200" dirty="0">
                <a:solidFill>
                  <a:schemeClr val="tx1"/>
                </a:solidFill>
                <a:effectLst/>
                <a:latin typeface="+mn-lt"/>
                <a:ea typeface="+mn-ea"/>
                <a:cs typeface="+mn-cs"/>
              </a:rPr>
              <a:t>Bland annat.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22</a:t>
            </a:fld>
            <a:endParaRPr lang="sv-SE"/>
          </a:p>
        </p:txBody>
      </p:sp>
    </p:spTree>
    <p:extLst>
      <p:ext uri="{BB962C8B-B14F-4D97-AF65-F5344CB8AC3E}">
        <p14:creationId xmlns:p14="http://schemas.microsoft.com/office/powerpoint/2010/main" val="29901534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mn-lt"/>
                <a:ea typeface="+mn-ea"/>
                <a:cs typeface="+mn-cs"/>
              </a:rPr>
              <a:t>Våra huvudsakliga verksamhetsområden – vård, kollektivtrafik, kultur, utbildning och regional utveckling – har alla stor betydelse för ett fungerande samhälle. </a:t>
            </a:r>
            <a:r>
              <a:rPr lang="sv-SE" sz="1200" kern="1200">
                <a:solidFill>
                  <a:schemeClr val="tx1"/>
                </a:solidFill>
                <a:effectLst/>
                <a:latin typeface="+mn-lt"/>
                <a:ea typeface="+mn-ea"/>
                <a:cs typeface="+mn-cs"/>
              </a:rPr>
              <a:t>De samspelar </a:t>
            </a:r>
            <a:r>
              <a:rPr lang="sv-SE" sz="1200" kern="1200" dirty="0">
                <a:solidFill>
                  <a:schemeClr val="tx1"/>
                </a:solidFill>
                <a:effectLst/>
                <a:latin typeface="+mn-lt"/>
                <a:ea typeface="+mn-ea"/>
                <a:cs typeface="+mn-cs"/>
              </a:rPr>
              <a:t>med och påverkar varandra.  </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Att vi har ansvar för alla fem gör att vi kan ta oss an hållbarhetsutmaningen som helhet och arbeta med de tre perspektiven – ekologisk, ekonomiskt och social – samtidigt. </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Kultur och utbildning leder till bättre folkhälsa. Fungerande transportsystem, kollektivtrafik och samhällsutveckling skapar förutsättningar för ett konkurrenskraftigt näringsliv. </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Fungerande vård och kollektivtrafik tillsammans med tillgång till kultur, utbildning och ett hållbart samhälle bidrar till att vi blir en attraktiv region. </a:t>
            </a:r>
          </a:p>
          <a:p>
            <a:endParaRPr lang="sv-SE" sz="1200" kern="1200" dirty="0">
              <a:solidFill>
                <a:schemeClr val="tx1"/>
              </a:solidFill>
              <a:effectLst/>
              <a:latin typeface="+mn-lt"/>
              <a:ea typeface="+mn-ea"/>
              <a:cs typeface="+mn-cs"/>
            </a:endParaRP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23</a:t>
            </a:fld>
            <a:endParaRPr lang="sv-SE"/>
          </a:p>
        </p:txBody>
      </p:sp>
    </p:spTree>
    <p:extLst>
      <p:ext uri="{BB962C8B-B14F-4D97-AF65-F5344CB8AC3E}">
        <p14:creationId xmlns:p14="http://schemas.microsoft.com/office/powerpoint/2010/main" val="32845895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Vår storlek ger oss resurser, som ger oss möjligheter att förbättra vår service, vilket gör regionen attraktivare och lockar näringsliv, innovationer och invånare. Som i sin tur ger oss mer resurser. Lite i ett kretslopp.</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24</a:t>
            </a:fld>
            <a:endParaRPr lang="sv-SE"/>
          </a:p>
        </p:txBody>
      </p:sp>
    </p:spTree>
    <p:extLst>
      <p:ext uri="{BB962C8B-B14F-4D97-AF65-F5344CB8AC3E}">
        <p14:creationId xmlns:p14="http://schemas.microsoft.com/office/powerpoint/2010/main" val="30071970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Vi är också nära nog att förstå, och förståelse föds i samtal.</a:t>
            </a:r>
          </a:p>
          <a:p>
            <a:r>
              <a:rPr lang="sv-SE" sz="1200" kern="1200">
                <a:solidFill>
                  <a:schemeClr val="tx1"/>
                </a:solidFill>
                <a:effectLst/>
                <a:latin typeface="+mn-lt"/>
                <a:ea typeface="+mn-ea"/>
                <a:cs typeface="+mn-cs"/>
              </a:rPr>
              <a:t>Vi för dialog med dig som bor och verkar här, för att förstå de faktiska behoven och önskemålen.</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Våra medarbetare träffar invånare varje dag, vilket skapar förståelse för olika situationer.</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När vi tar fram strategier för utvecklingen av t.ex. kulturen och klimatet så samverkar vi med andra aktörer, såsom organisationer, civilsamhället och kommuner.</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I stora frågor håller vi medborgardialoger för att få veta vad invånarna tycker och vill ha – det kan gälla allt från begrepp inom vården till framtidens kollektivtrafik. </a:t>
            </a:r>
          </a:p>
          <a:p>
            <a:r>
              <a:rPr lang="sv-SE" sz="1200" kern="1200">
                <a:solidFill>
                  <a:schemeClr val="tx1"/>
                </a:solidFill>
                <a:effectLst/>
                <a:latin typeface="+mn-lt"/>
                <a:ea typeface="+mn-ea"/>
                <a:cs typeface="+mn-cs"/>
              </a:rPr>
              <a:t> </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25</a:t>
            </a:fld>
            <a:endParaRPr lang="sv-SE"/>
          </a:p>
        </p:txBody>
      </p:sp>
    </p:spTree>
    <p:extLst>
      <p:ext uri="{BB962C8B-B14F-4D97-AF65-F5344CB8AC3E}">
        <p14:creationId xmlns:p14="http://schemas.microsoft.com/office/powerpoint/2010/main" val="37967154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Så hur bestämmer vad vi ska utveckla för att göra samhället redo för imorgon? Som tidigare nämnt är Västra Götalandsregionen är en politiskt styrd organisation, så det innebär att du påverkar vad vi gör. Att du är med och bestämmer.</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26</a:t>
            </a:fld>
            <a:endParaRPr lang="sv-SE"/>
          </a:p>
        </p:txBody>
      </p:sp>
    </p:spTree>
    <p:extLst>
      <p:ext uri="{BB962C8B-B14F-4D97-AF65-F5344CB8AC3E}">
        <p14:creationId xmlns:p14="http://schemas.microsoft.com/office/powerpoint/2010/main" val="12425665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lvl="0"/>
            <a:r>
              <a:rPr lang="sv-SE" sz="1200" kern="1200">
                <a:solidFill>
                  <a:schemeClr val="tx1"/>
                </a:solidFill>
                <a:effectLst/>
                <a:latin typeface="+mn-lt"/>
                <a:ea typeface="+mn-ea"/>
                <a:cs typeface="+mn-cs"/>
              </a:rPr>
              <a:t>Du röstar på vilka som styr var 4 år</a:t>
            </a:r>
          </a:p>
          <a:p>
            <a:pPr lvl="0"/>
            <a:r>
              <a:rPr lang="sv-SE" sz="1200" kern="1200">
                <a:solidFill>
                  <a:schemeClr val="tx1"/>
                </a:solidFill>
                <a:effectLst/>
                <a:latin typeface="+mn-lt"/>
                <a:ea typeface="+mn-ea"/>
                <a:cs typeface="+mn-cs"/>
              </a:rPr>
              <a:t>15 heltidsanställda politiker sitter i regionstyrelsen</a:t>
            </a:r>
          </a:p>
          <a:p>
            <a:pPr lvl="1"/>
            <a:r>
              <a:rPr lang="sv-SE" sz="1200" kern="1200">
                <a:solidFill>
                  <a:schemeClr val="tx1"/>
                </a:solidFill>
                <a:effectLst/>
                <a:latin typeface="+mn-lt"/>
                <a:ea typeface="+mn-ea"/>
                <a:cs typeface="+mn-cs"/>
              </a:rPr>
              <a:t>tar fram budget</a:t>
            </a:r>
          </a:p>
          <a:p>
            <a:pPr lvl="1"/>
            <a:r>
              <a:rPr lang="sv-SE" sz="1200" kern="1200">
                <a:solidFill>
                  <a:schemeClr val="tx1"/>
                </a:solidFill>
                <a:effectLst/>
                <a:latin typeface="+mn-lt"/>
                <a:ea typeface="+mn-ea"/>
                <a:cs typeface="+mn-cs"/>
              </a:rPr>
              <a:t>beslutar om större investeringar</a:t>
            </a:r>
          </a:p>
          <a:p>
            <a:pPr lvl="1"/>
            <a:r>
              <a:rPr lang="sv-SE" sz="1200" kern="1200">
                <a:solidFill>
                  <a:schemeClr val="tx1"/>
                </a:solidFill>
                <a:effectLst/>
                <a:latin typeface="+mn-lt"/>
                <a:ea typeface="+mn-ea"/>
                <a:cs typeface="+mn-cs"/>
              </a:rPr>
              <a:t>bereder ärenden till regionfullmäktige</a:t>
            </a:r>
          </a:p>
          <a:p>
            <a:pPr lvl="0"/>
            <a:r>
              <a:rPr lang="sv-SE" sz="1200" kern="1200">
                <a:solidFill>
                  <a:schemeClr val="tx1"/>
                </a:solidFill>
                <a:effectLst/>
                <a:latin typeface="+mn-lt"/>
                <a:ea typeface="+mn-ea"/>
                <a:cs typeface="+mn-cs"/>
              </a:rPr>
              <a:t>149 folkvalda politiker sitter i regionfullmäktige</a:t>
            </a:r>
          </a:p>
          <a:p>
            <a:pPr lvl="1"/>
            <a:r>
              <a:rPr lang="sv-SE" sz="1200" kern="1200">
                <a:solidFill>
                  <a:schemeClr val="tx1"/>
                </a:solidFill>
                <a:effectLst/>
                <a:latin typeface="+mn-lt"/>
                <a:ea typeface="+mn-ea"/>
                <a:cs typeface="+mn-cs"/>
              </a:rPr>
              <a:t>den högsta beslutande församlingen</a:t>
            </a:r>
          </a:p>
          <a:p>
            <a:pPr lvl="1"/>
            <a:r>
              <a:rPr lang="sv-SE" sz="1200" kern="1200">
                <a:solidFill>
                  <a:schemeClr val="tx1"/>
                </a:solidFill>
                <a:effectLst/>
                <a:latin typeface="+mn-lt"/>
                <a:ea typeface="+mn-ea"/>
                <a:cs typeface="+mn-cs"/>
              </a:rPr>
              <a:t>ytterst ansvarige för ekonomin och verksamhetens inriktning</a:t>
            </a:r>
          </a:p>
          <a:p>
            <a:pPr lvl="1"/>
            <a:r>
              <a:rPr lang="sv-SE" sz="1200" kern="1200">
                <a:solidFill>
                  <a:schemeClr val="tx1"/>
                </a:solidFill>
                <a:effectLst/>
                <a:latin typeface="+mn-lt"/>
                <a:ea typeface="+mn-ea"/>
                <a:cs typeface="+mn-cs"/>
              </a:rPr>
              <a:t>beslutar om vilka nämnder och styrelser </a:t>
            </a:r>
            <a:r>
              <a:rPr lang="sv-SE" sz="1200" kern="1200" err="1">
                <a:solidFill>
                  <a:schemeClr val="tx1"/>
                </a:solidFill>
                <a:effectLst/>
                <a:latin typeface="+mn-lt"/>
                <a:ea typeface="+mn-ea"/>
                <a:cs typeface="+mn-cs"/>
              </a:rPr>
              <a:t>etc</a:t>
            </a:r>
            <a:r>
              <a:rPr lang="sv-SE" sz="1200" kern="1200">
                <a:solidFill>
                  <a:schemeClr val="tx1"/>
                </a:solidFill>
                <a:effectLst/>
                <a:latin typeface="+mn-lt"/>
                <a:ea typeface="+mn-ea"/>
                <a:cs typeface="+mn-cs"/>
              </a:rPr>
              <a:t> som ska finnas</a:t>
            </a:r>
          </a:p>
          <a:p>
            <a:pPr lvl="0"/>
            <a:r>
              <a:rPr lang="sv-SE" sz="1200" kern="1200">
                <a:solidFill>
                  <a:schemeClr val="tx1"/>
                </a:solidFill>
                <a:effectLst/>
                <a:latin typeface="+mn-lt"/>
                <a:ea typeface="+mn-ea"/>
                <a:cs typeface="+mn-cs"/>
              </a:rPr>
              <a:t>Utöver det är det mer än 850 politiker i nämnder, styrelser, utskott och beredningar¨</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27</a:t>
            </a:fld>
            <a:endParaRPr lang="sv-SE"/>
          </a:p>
        </p:txBody>
      </p:sp>
    </p:spTree>
    <p:extLst>
      <p:ext uri="{BB962C8B-B14F-4D97-AF65-F5344CB8AC3E}">
        <p14:creationId xmlns:p14="http://schemas.microsoft.com/office/powerpoint/2010/main" val="18094905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solidFill>
                  <a:srgbClr val="3F3F3F"/>
                </a:solidFill>
                <a:effectLst/>
                <a:latin typeface="Helvetica" pitchFamily="2" charset="0"/>
              </a:rPr>
              <a:t>Totalt sitter som sagt 149 folkvalda politiker i fullmäktige. För att få egen majoritet krävs 75 mandat eller en röst mer än hälften.</a:t>
            </a:r>
          </a:p>
          <a:p>
            <a:endParaRPr lang="sv-SE" dirty="0">
              <a:solidFill>
                <a:srgbClr val="3F3F3F"/>
              </a:solidFill>
              <a:effectLst/>
              <a:latin typeface="Helvetica" pitchFamily="2" charset="0"/>
            </a:endParaRPr>
          </a:p>
          <a:p>
            <a:r>
              <a:rPr lang="sv-SE" dirty="0">
                <a:solidFill>
                  <a:srgbClr val="3F3F3F"/>
                </a:solidFill>
                <a:effectLst/>
                <a:latin typeface="Helvetica" pitchFamily="2" charset="0"/>
              </a:rPr>
              <a:t>Nuvarande regionfullmäktige fick sin politiska sammansättning vid regionvalet hösten 2022. Det är Socialdemokraterna, Vänsterpartiet och Miljöpartiet som styr Västra Götalandsregionen. Partierna har tillsammans 68 av de 149 mandaten i fullmäktige och styr därmed i minoritet. Oppositionen utgörs av Moderaterna, Kristdemokraterna, Centerpartiet, Liberalerna och Sverigedemokraterna som tillsammans har 81 av de 149 mandaten.</a:t>
            </a:r>
          </a:p>
          <a:p>
            <a:endParaRPr lang="sv-SE" dirty="0">
              <a:solidFill>
                <a:srgbClr val="3F3F3F"/>
              </a:solidFill>
              <a:effectLst/>
              <a:latin typeface="Helvetica" pitchFamily="2" charset="0"/>
            </a:endParaRPr>
          </a:p>
          <a:p>
            <a:r>
              <a:rPr lang="sv-SE" dirty="0">
                <a:solidFill>
                  <a:srgbClr val="3F3F3F"/>
                </a:solidFill>
                <a:effectLst/>
                <a:latin typeface="Helvetica" pitchFamily="2" charset="0"/>
              </a:rPr>
              <a:t>För ett beslut behövs antingen majoritet eller flest röster. Ledamöterna kan också välja att inte rösta alls eller att lägga ner sin röst. Beslut kan alltså bli till på flera sätt. Med ett minoritetsstyre kan partierna i opposition rösta ner ledningens förslag eftersom de tillsammans är fler men ledningen kan också få stöd från partierna i opposition, från något av partierna, från flera eller alla.</a:t>
            </a:r>
          </a:p>
        </p:txBody>
      </p:sp>
      <p:sp>
        <p:nvSpPr>
          <p:cNvPr id="4" name="Platshållare för bildnummer 3"/>
          <p:cNvSpPr>
            <a:spLocks noGrp="1"/>
          </p:cNvSpPr>
          <p:nvPr>
            <p:ph type="sldNum" sz="quarter" idx="5"/>
          </p:nvPr>
        </p:nvSpPr>
        <p:spPr/>
        <p:txBody>
          <a:bodyPr/>
          <a:lstStyle/>
          <a:p>
            <a:fld id="{055BFA82-BD73-4185-B828-63168F0B5499}" type="slidenum">
              <a:rPr lang="sv-SE" smtClean="0"/>
              <a:t>28</a:t>
            </a:fld>
            <a:endParaRPr lang="sv-SE"/>
          </a:p>
        </p:txBody>
      </p:sp>
    </p:spTree>
    <p:extLst>
      <p:ext uri="{BB962C8B-B14F-4D97-AF65-F5344CB8AC3E}">
        <p14:creationId xmlns:p14="http://schemas.microsoft.com/office/powerpoint/2010/main" val="39990779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Andra intäkter är statsbidrag, biljettintäkter, patientavgifter och övriga intäkter </a:t>
            </a:r>
            <a:r>
              <a:rPr lang="sv-SE" sz="1200" kern="1200" err="1">
                <a:solidFill>
                  <a:schemeClr val="tx1"/>
                </a:solidFill>
                <a:effectLst/>
                <a:latin typeface="+mn-lt"/>
                <a:ea typeface="+mn-ea"/>
                <a:cs typeface="+mn-cs"/>
              </a:rPr>
              <a:t>t.ex</a:t>
            </a:r>
            <a:r>
              <a:rPr lang="sv-SE" sz="1200" kern="1200">
                <a:solidFill>
                  <a:schemeClr val="tx1"/>
                </a:solidFill>
                <a:effectLst/>
                <a:latin typeface="+mn-lt"/>
                <a:ea typeface="+mn-ea"/>
                <a:cs typeface="+mn-cs"/>
              </a:rPr>
              <a:t> såld vård</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29</a:t>
            </a:fld>
            <a:endParaRPr lang="sv-SE"/>
          </a:p>
        </p:txBody>
      </p:sp>
    </p:spTree>
    <p:extLst>
      <p:ext uri="{BB962C8B-B14F-4D97-AF65-F5344CB8AC3E}">
        <p14:creationId xmlns:p14="http://schemas.microsoft.com/office/powerpoint/2010/main" val="27762819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1A2AF-6CE0-D3FD-6121-8D7E836E0130}"/>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B457DA30-A9E0-019A-4EF8-E25D3BD77AED}"/>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7E65FE88-A49B-66BF-B419-347ACB0C4392}"/>
              </a:ext>
            </a:extLst>
          </p:cNvPr>
          <p:cNvSpPr>
            <a:spLocks noGrp="1"/>
          </p:cNvSpPr>
          <p:nvPr>
            <p:ph type="body" idx="1"/>
          </p:nvPr>
        </p:nvSpPr>
        <p:spPr/>
        <p:txBody>
          <a:bodyPr/>
          <a:lstStyle/>
          <a:p>
            <a:r>
              <a:rPr lang="sv-SE" sz="1200" kern="1200" dirty="0">
                <a:solidFill>
                  <a:schemeClr val="tx1"/>
                </a:solidFill>
                <a:effectLst/>
                <a:latin typeface="+mn-lt"/>
                <a:ea typeface="+mn-ea"/>
                <a:cs typeface="+mn-cs"/>
              </a:rPr>
              <a:t>Så vad får du för dina skattepengar? </a:t>
            </a:r>
          </a:p>
          <a:p>
            <a:endParaRPr lang="sv-SE" sz="1200" kern="1200" dirty="0">
              <a:solidFill>
                <a:schemeClr val="tx1"/>
              </a:solidFill>
              <a:effectLst/>
              <a:latin typeface="+mn-lt"/>
              <a:ea typeface="+mn-ea"/>
              <a:cs typeface="+mn-cs"/>
            </a:endParaRPr>
          </a:p>
          <a:p>
            <a:r>
              <a:rPr lang="sv-SE" b="1" dirty="0">
                <a:solidFill>
                  <a:srgbClr val="3F3F3F"/>
                </a:solidFill>
                <a:effectLst/>
                <a:latin typeface="Helvetica" pitchFamily="2" charset="0"/>
              </a:rPr>
              <a:t>• Hälso- och sjukvård = 86 procent </a:t>
            </a:r>
          </a:p>
          <a:p>
            <a:r>
              <a:rPr lang="sv-SE" dirty="0">
                <a:solidFill>
                  <a:srgbClr val="3F3F3F"/>
                </a:solidFill>
                <a:effectLst/>
                <a:latin typeface="Helvetica" pitchFamily="2" charset="0"/>
              </a:rPr>
              <a:t>o Varav primärvård 23 procent</a:t>
            </a:r>
          </a:p>
          <a:p>
            <a:r>
              <a:rPr lang="sv-SE" dirty="0">
                <a:solidFill>
                  <a:srgbClr val="3F3F3F"/>
                </a:solidFill>
                <a:effectLst/>
                <a:latin typeface="Helvetica" pitchFamily="2" charset="0"/>
              </a:rPr>
              <a:t>o Varav specialiserad somatisk vård 45 procent</a:t>
            </a:r>
          </a:p>
          <a:p>
            <a:r>
              <a:rPr lang="sv-SE" dirty="0">
                <a:solidFill>
                  <a:srgbClr val="3F3F3F"/>
                </a:solidFill>
                <a:effectLst/>
                <a:latin typeface="Helvetica" pitchFamily="2" charset="0"/>
              </a:rPr>
              <a:t>o Varav specialiserad psykiatrisk vård 8 procent</a:t>
            </a:r>
          </a:p>
          <a:p>
            <a:r>
              <a:rPr lang="sv-SE" dirty="0">
                <a:solidFill>
                  <a:srgbClr val="3F3F3F"/>
                </a:solidFill>
                <a:effectLst/>
                <a:latin typeface="Helvetica" pitchFamily="2" charset="0"/>
              </a:rPr>
              <a:t>o Varav tandvård 2 procent</a:t>
            </a:r>
          </a:p>
          <a:p>
            <a:r>
              <a:rPr lang="sv-SE" dirty="0">
                <a:solidFill>
                  <a:srgbClr val="3F3F3F"/>
                </a:solidFill>
                <a:effectLst/>
                <a:latin typeface="Helvetica" pitchFamily="2" charset="0"/>
              </a:rPr>
              <a:t>o Varav övrig hälso- och sjukvård 8 procent</a:t>
            </a:r>
          </a:p>
          <a:p>
            <a:r>
              <a:rPr lang="sv-SE" b="1" dirty="0">
                <a:solidFill>
                  <a:srgbClr val="3F3F3F"/>
                </a:solidFill>
                <a:effectLst/>
                <a:latin typeface="Helvetica" pitchFamily="2" charset="0"/>
              </a:rPr>
              <a:t>• Utbildning och regional utveckling = 2 procent</a:t>
            </a:r>
          </a:p>
          <a:p>
            <a:r>
              <a:rPr lang="sv-SE" b="1" dirty="0">
                <a:solidFill>
                  <a:srgbClr val="3F3F3F"/>
                </a:solidFill>
                <a:effectLst/>
                <a:latin typeface="Helvetica" pitchFamily="2" charset="0"/>
              </a:rPr>
              <a:t>• Kultur = 2 procent</a:t>
            </a:r>
          </a:p>
          <a:p>
            <a:r>
              <a:rPr lang="sv-SE" b="1" dirty="0">
                <a:solidFill>
                  <a:srgbClr val="3F3F3F"/>
                </a:solidFill>
                <a:effectLst/>
                <a:latin typeface="Helvetica" pitchFamily="2" charset="0"/>
              </a:rPr>
              <a:t>• Kollektivtrafik (Trafik och infrastruktur) = 10 procent</a:t>
            </a:r>
          </a:p>
          <a:p>
            <a:endParaRPr lang="sv-SE" dirty="0"/>
          </a:p>
        </p:txBody>
      </p:sp>
      <p:sp>
        <p:nvSpPr>
          <p:cNvPr id="4" name="Platshållare för bildnummer 3">
            <a:extLst>
              <a:ext uri="{FF2B5EF4-FFF2-40B4-BE49-F238E27FC236}">
                <a16:creationId xmlns:a16="http://schemas.microsoft.com/office/drawing/2014/main" id="{5FFA9EA9-7DEC-9615-1BD9-DE3B7E547EF4}"/>
              </a:ext>
            </a:extLst>
          </p:cNvPr>
          <p:cNvSpPr>
            <a:spLocks noGrp="1"/>
          </p:cNvSpPr>
          <p:nvPr>
            <p:ph type="sldNum" sz="quarter" idx="5"/>
          </p:nvPr>
        </p:nvSpPr>
        <p:spPr/>
        <p:txBody>
          <a:bodyPr/>
          <a:lstStyle/>
          <a:p>
            <a:fld id="{055BFA82-BD73-4185-B828-63168F0B5499}" type="slidenum">
              <a:rPr lang="sv-SE" smtClean="0"/>
              <a:t>30</a:t>
            </a:fld>
            <a:endParaRPr lang="sv-SE"/>
          </a:p>
        </p:txBody>
      </p:sp>
    </p:spTree>
    <p:extLst>
      <p:ext uri="{BB962C8B-B14F-4D97-AF65-F5344CB8AC3E}">
        <p14:creationId xmlns:p14="http://schemas.microsoft.com/office/powerpoint/2010/main" val="1914334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EBB029-B761-8AF1-CA65-E27DE384D2ED}"/>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C3A35D90-E32B-CF7D-1E11-593E866C54D8}"/>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32015B54-FF46-DF84-C428-7D2886AD9BE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solidFill>
                  <a:srgbClr val="3F3F3F"/>
                </a:solidFill>
                <a:effectLst/>
                <a:latin typeface="Helvetica" pitchFamily="2" charset="0"/>
              </a:rPr>
              <a:t>Fakta och ekonomiska siffror från 2024. (Budget 2025)</a:t>
            </a:r>
            <a:endParaRPr lang="sv-SE" sz="1200" kern="1200" dirty="0">
              <a:solidFill>
                <a:schemeClr val="tx1"/>
              </a:solidFill>
              <a:effectLst/>
              <a:latin typeface="+mn-lt"/>
              <a:ea typeface="+mn-ea"/>
              <a:cs typeface="+mn-cs"/>
            </a:endParaRP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Västra Götalandsregionen finns till för dig som bor i Västra Götaland idag. </a:t>
            </a:r>
          </a:p>
          <a:p>
            <a:r>
              <a:rPr lang="sv-SE" sz="1200" kern="1200" dirty="0">
                <a:solidFill>
                  <a:schemeClr val="tx1"/>
                </a:solidFill>
                <a:effectLst/>
                <a:latin typeface="+mn-lt"/>
                <a:ea typeface="+mn-ea"/>
                <a:cs typeface="+mn-cs"/>
              </a:rPr>
              <a:t>Med våra 55 000 medarbetare är vi en av Sveriges största offentliga arbetsgivare. Vårt uppdrag är att bidra till ett livskraftigt Västra Götaland och att de 1,7 miljoner människor som bor här ska må bra. </a:t>
            </a:r>
          </a:p>
          <a:p>
            <a:endParaRPr lang="sv-SE" sz="1200" kern="1200" dirty="0">
              <a:solidFill>
                <a:schemeClr val="tx1"/>
              </a:solidFill>
              <a:effectLst/>
              <a:latin typeface="+mn-lt"/>
              <a:ea typeface="+mn-ea"/>
              <a:cs typeface="+mn-cs"/>
            </a:endParaRP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 </a:t>
            </a:r>
          </a:p>
          <a:p>
            <a:endParaRPr lang="sv-SE" dirty="0"/>
          </a:p>
        </p:txBody>
      </p:sp>
      <p:sp>
        <p:nvSpPr>
          <p:cNvPr id="4" name="Platshållare för bildnummer 3">
            <a:extLst>
              <a:ext uri="{FF2B5EF4-FFF2-40B4-BE49-F238E27FC236}">
                <a16:creationId xmlns:a16="http://schemas.microsoft.com/office/drawing/2014/main" id="{623EE22A-98CF-2B7B-1FE2-545898C69B96}"/>
              </a:ext>
            </a:extLst>
          </p:cNvPr>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3478753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Men inget av det här hade varit möjligt utan våra medarbetare – utan dem kan vi inte göra invånarnas vilja till verklighet. Så vi har satt ett högt mål. Vi ska bli Sveriges bästa offentliga arbetsgivare. Vi är en av de största, men nu ska vi bli den bästa.</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Det behöver vi vara för att kunna rekrytera, behålla och utveckla medarbetare med rätt kompetens och klara uppdraget gentemot invånare och patienter.</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31</a:t>
            </a:fld>
            <a:endParaRPr lang="sv-SE"/>
          </a:p>
        </p:txBody>
      </p:sp>
    </p:spTree>
    <p:extLst>
      <p:ext uri="{BB962C8B-B14F-4D97-AF65-F5344CB8AC3E}">
        <p14:creationId xmlns:p14="http://schemas.microsoft.com/office/powerpoint/2010/main" val="34558153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mn-lt"/>
                <a:ea typeface="+mn-ea"/>
                <a:cs typeface="+mn-cs"/>
              </a:rPr>
              <a:t>Hos oss jobbar ungefär 57 000 personer. Alla gör de på något sätt skillnad för människor i sin närhet.</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För att bli Sveriges bästa offentliga arbetsgivare måste vi såklart arbeta aktivt med att ständigt göra det ännu bättre för våra medarbetare.</a:t>
            </a:r>
            <a:r>
              <a:rPr lang="sv-SE" dirty="0">
                <a:effectLst/>
              </a:rPr>
              <a:t> </a:t>
            </a:r>
          </a:p>
          <a:p>
            <a:endParaRPr lang="sv-SE" dirty="0">
              <a:effectLst/>
            </a:endParaRPr>
          </a:p>
          <a:p>
            <a:r>
              <a:rPr lang="sv-SE" sz="1200" b="0" i="0" kern="1200" dirty="0">
                <a:solidFill>
                  <a:schemeClr val="tx1"/>
                </a:solidFill>
                <a:effectLst/>
                <a:latin typeface="+mn-lt"/>
                <a:ea typeface="+mn-ea"/>
                <a:cs typeface="+mn-cs"/>
              </a:rPr>
              <a:t>I arbetet med att bli en bättre arbetsgivare har medarbetare och chefer lyft ett antal områden vi vill förbättra. Det handlar om allt från arbetsmiljön, att fritiden </a:t>
            </a:r>
            <a:r>
              <a:rPr lang="sv-SE" sz="1200" b="0" i="0" kern="1200" dirty="0" err="1">
                <a:solidFill>
                  <a:schemeClr val="tx1"/>
                </a:solidFill>
                <a:effectLst/>
                <a:latin typeface="+mn-lt"/>
                <a:ea typeface="+mn-ea"/>
                <a:cs typeface="+mn-cs"/>
              </a:rPr>
              <a:t>fredas,att</a:t>
            </a:r>
            <a:r>
              <a:rPr lang="sv-SE" sz="1200" b="0" i="0" kern="1200" dirty="0">
                <a:solidFill>
                  <a:schemeClr val="tx1"/>
                </a:solidFill>
                <a:effectLst/>
                <a:latin typeface="+mn-lt"/>
                <a:ea typeface="+mn-ea"/>
                <a:cs typeface="+mn-cs"/>
              </a:rPr>
              <a:t> medarbetarna i högre grad upplever att de får rätt ersättning utifrån insats och att arbetstiden används på bästa sätt.</a:t>
            </a:r>
          </a:p>
          <a:p>
            <a:endParaRPr lang="sv-SE" sz="1200" b="0" i="0" kern="1200" dirty="0">
              <a:solidFill>
                <a:schemeClr val="tx1"/>
              </a:solidFill>
              <a:effectLst/>
              <a:latin typeface="+mn-lt"/>
              <a:ea typeface="+mn-ea"/>
              <a:cs typeface="+mn-cs"/>
            </a:endParaRPr>
          </a:p>
          <a:p>
            <a:r>
              <a:rPr lang="sv-SE" sz="1200" b="0" i="0" kern="1200" dirty="0">
                <a:solidFill>
                  <a:schemeClr val="tx1"/>
                </a:solidFill>
                <a:effectLst/>
                <a:latin typeface="+mn-lt"/>
                <a:ea typeface="+mn-ea"/>
                <a:cs typeface="+mn-cs"/>
              </a:rPr>
              <a:t>Allt går inte att genomföra med en gång, men på sikt kommer vi att kunna förändra.</a:t>
            </a:r>
            <a:endParaRPr lang="sv-SE" dirty="0">
              <a:effectLst/>
            </a:endParaRPr>
          </a:p>
          <a:p>
            <a:endParaRPr lang="sv-SE" dirty="0">
              <a:effectLst/>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32</a:t>
            </a:fld>
            <a:endParaRPr lang="sv-SE"/>
          </a:p>
        </p:txBody>
      </p:sp>
    </p:spTree>
    <p:extLst>
      <p:ext uri="{BB962C8B-B14F-4D97-AF65-F5344CB8AC3E}">
        <p14:creationId xmlns:p14="http://schemas.microsoft.com/office/powerpoint/2010/main" val="37527056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Sammanfattningsvis går det att säga att vi är nära dig genom livet, långt framme i utvecklingen, med grund i hur du röstar.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33</a:t>
            </a:fld>
            <a:endParaRPr lang="sv-SE"/>
          </a:p>
        </p:txBody>
      </p:sp>
    </p:spTree>
    <p:extLst>
      <p:ext uri="{BB962C8B-B14F-4D97-AF65-F5344CB8AC3E}">
        <p14:creationId xmlns:p14="http://schemas.microsoft.com/office/powerpoint/2010/main" val="1028783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solidFill>
                  <a:srgbClr val="3F3F3F"/>
                </a:solidFill>
                <a:effectLst/>
                <a:latin typeface="Helvetica" pitchFamily="2" charset="0"/>
              </a:rPr>
              <a:t>Klicka igång presentationsfilm i presentationsläge (2.08 min)</a:t>
            </a:r>
          </a:p>
          <a:p>
            <a:r>
              <a:rPr lang="sv-SE" dirty="0">
                <a:solidFill>
                  <a:srgbClr val="3F3F3F"/>
                </a:solidFill>
                <a:effectLst/>
                <a:latin typeface="Helvetica" pitchFamily="2" charset="0"/>
              </a:rPr>
              <a:t>Filmen öppnas i webbläsare.</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88031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i="1" kern="1200" dirty="0">
                <a:solidFill>
                  <a:schemeClr val="tx1"/>
                </a:solidFill>
                <a:effectLst/>
                <a:latin typeface="+mn-lt"/>
                <a:ea typeface="+mn-ea"/>
                <a:cs typeface="+mn-cs"/>
              </a:rPr>
              <a:t>Låt bilden vara i bakgrunden när du presenterar dig</a:t>
            </a:r>
            <a:r>
              <a:rPr lang="sv-SE" i="1" dirty="0"/>
              <a:t>.</a:t>
            </a:r>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 </a:t>
            </a:r>
            <a:endParaRPr lang="sv-SE" sz="1200" kern="1200" dirty="0">
              <a:solidFill>
                <a:schemeClr val="tx1"/>
              </a:solidFill>
              <a:effectLst/>
              <a:latin typeface="+mn-lt"/>
              <a:ea typeface="Verdana"/>
            </a:endParaRPr>
          </a:p>
          <a:p>
            <a:r>
              <a:rPr lang="sv-SE" sz="1200" kern="1200" dirty="0">
                <a:solidFill>
                  <a:schemeClr val="tx1"/>
                </a:solidFill>
                <a:effectLst/>
                <a:latin typeface="+mn-lt"/>
                <a:ea typeface="+mn-ea"/>
                <a:cs typeface="+mn-cs"/>
              </a:rPr>
              <a:t>Vi finns nära i ditt liv. Och vi har ett stort ansvar. När du behöver vård ska du få den bästa. När du ska någonstans kan du välja hållbara sätt att resa. När du vill ta del av kultur ska den finnas nära dig. När du utbildar dig ska du kunna göra det på dina villkor, inom ditt intresse. Och när du lever i Västra Götaland ska hållbar utveckling vara en självklarhet.</a:t>
            </a:r>
            <a:endParaRPr lang="sv-SE" sz="1200" kern="1200" dirty="0">
              <a:solidFill>
                <a:schemeClr val="tx1"/>
              </a:solidFill>
              <a:effectLst/>
              <a:latin typeface="+mn-lt"/>
              <a:ea typeface="Verdana"/>
            </a:endParaRP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3917728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mn-lt"/>
                <a:ea typeface="+mn-ea"/>
                <a:cs typeface="+mn-cs"/>
              </a:rPr>
              <a:t>I det nära jobbar vi för att du ska ha tillgång till hälso- och sjukvård. </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På vardagar kan du gå till våra vårdcentraler</a:t>
            </a:r>
          </a:p>
          <a:p>
            <a:r>
              <a:rPr lang="sv-SE" sz="1200" kern="1200" dirty="0">
                <a:solidFill>
                  <a:schemeClr val="tx1"/>
                </a:solidFill>
                <a:effectLst/>
                <a:latin typeface="+mn-lt"/>
                <a:ea typeface="+mn-ea"/>
                <a:cs typeface="+mn-cs"/>
              </a:rPr>
              <a:t>På helger och kvällar kan du få vård på våra jourcentraler</a:t>
            </a:r>
          </a:p>
          <a:p>
            <a:r>
              <a:rPr lang="sv-SE" sz="1200" kern="1200" dirty="0">
                <a:solidFill>
                  <a:schemeClr val="tx1"/>
                </a:solidFill>
                <a:effectLst/>
                <a:latin typeface="+mn-lt"/>
                <a:ea typeface="+mn-ea"/>
                <a:cs typeface="+mn-cs"/>
              </a:rPr>
              <a:t>Vi har också sjukhus när du har större vårdbehov. </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Du kan få en bra start i livet med hjälp av våra barnavårdscentraler</a:t>
            </a:r>
          </a:p>
          <a:p>
            <a:r>
              <a:rPr lang="sv-SE" sz="1200" kern="1200" dirty="0">
                <a:solidFill>
                  <a:schemeClr val="tx1"/>
                </a:solidFill>
                <a:effectLst/>
                <a:latin typeface="+mn-lt"/>
                <a:ea typeface="+mn-ea"/>
                <a:cs typeface="+mn-cs"/>
              </a:rPr>
              <a:t>Du får hjälp att hålla dina tänder och din mun frisk hos vår folktandvård </a:t>
            </a:r>
          </a:p>
          <a:p>
            <a:r>
              <a:rPr lang="sv-SE" sz="1200" kern="1200" dirty="0">
                <a:solidFill>
                  <a:schemeClr val="tx1"/>
                </a:solidFill>
                <a:effectLst/>
                <a:latin typeface="+mn-lt"/>
                <a:ea typeface="+mn-ea"/>
                <a:cs typeface="+mn-cs"/>
              </a:rPr>
              <a:t>och du kan ta dig tillbaka till vardagen med hjälp av </a:t>
            </a:r>
            <a:r>
              <a:rPr lang="sv-SE" sz="1200" kern="1200" dirty="0" err="1">
                <a:solidFill>
                  <a:schemeClr val="tx1"/>
                </a:solidFill>
                <a:effectLst/>
                <a:latin typeface="+mn-lt"/>
                <a:ea typeface="+mn-ea"/>
                <a:cs typeface="+mn-cs"/>
              </a:rPr>
              <a:t>fysio</a:t>
            </a:r>
            <a:r>
              <a:rPr lang="sv-SE" sz="1200" kern="1200" dirty="0">
                <a:solidFill>
                  <a:schemeClr val="tx1"/>
                </a:solidFill>
                <a:effectLst/>
                <a:latin typeface="+mn-lt"/>
                <a:ea typeface="+mn-ea"/>
                <a:cs typeface="+mn-cs"/>
              </a:rPr>
              <a:t>- och arbetsterapeuterna på våra rehabiliteringsmottagningar.</a:t>
            </a: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2811022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 övergripande målet för hälso- och sjukvården i Västra Götalandsregionen är att erbjuda en tillgänglig hälso- och sjukvård som är sammanhållen, patientsäker och av högsta kvalitet, samt som alltid utgår från den enskilde patientens behov och erfarenheter.</a:t>
            </a:r>
          </a:p>
          <a:p>
            <a:endParaRPr lang="sv-SE" dirty="0"/>
          </a:p>
          <a:p>
            <a:r>
              <a:rPr lang="sv-SE" dirty="0"/>
              <a:t>Hälso- och sjukvården måste använda kompetens och resurser på nya sätt för att kunna göra så gott som möjligt för invånarna och skapa mesta möjliga värde av våra befintliga resurser. Invånare som kan och vill ska kunna interagera med oss digitalt, och de som har störst behov ska kunna erbjudas hembesök av mobila team. </a:t>
            </a:r>
          </a:p>
          <a:p>
            <a:endParaRPr lang="sv-SE" dirty="0"/>
          </a:p>
          <a:p>
            <a:r>
              <a:rPr lang="sv-SE" dirty="0"/>
              <a:t>Det pågår en gemensam förflyttning närmare invånaren:</a:t>
            </a:r>
          </a:p>
          <a:p>
            <a:pPr marL="171450" indent="-171450">
              <a:buFont typeface="Arial" panose="020B0604020202020204" pitchFamily="34" charset="0"/>
              <a:buChar char="•"/>
            </a:pPr>
            <a:r>
              <a:rPr lang="sv-SE" dirty="0"/>
              <a:t>Från akutvård till hälsofrämjande arbete </a:t>
            </a:r>
          </a:p>
          <a:p>
            <a:pPr marL="171450" indent="-171450">
              <a:buFont typeface="Arial" panose="020B0604020202020204" pitchFamily="34" charset="0"/>
              <a:buChar char="•"/>
            </a:pPr>
            <a:r>
              <a:rPr lang="sv-SE" dirty="0"/>
              <a:t>Från sjukhus till hemmet </a:t>
            </a:r>
          </a:p>
          <a:p>
            <a:pPr marL="171450" indent="-171450">
              <a:buFont typeface="Arial" panose="020B0604020202020204" pitchFamily="34" charset="0"/>
              <a:buChar char="•"/>
            </a:pPr>
            <a:r>
              <a:rPr lang="sv-SE" dirty="0"/>
              <a:t>Från fysiskt till digitalt – när det är möjligt. </a:t>
            </a:r>
          </a:p>
          <a:p>
            <a:pPr marL="171450" indent="-171450">
              <a:buFont typeface="Arial" panose="020B0604020202020204" pitchFamily="34" charset="0"/>
              <a:buChar char="•"/>
            </a:pPr>
            <a:endParaRPr lang="sv-SE" dirty="0"/>
          </a:p>
          <a:p>
            <a:pPr marL="0" indent="0">
              <a:buFont typeface="Arial" panose="020B0604020202020204" pitchFamily="34" charset="0"/>
              <a:buNone/>
            </a:pPr>
            <a:r>
              <a:rPr lang="sv-SE" dirty="0"/>
              <a:t>När vi har det nya gemensamma vårdinformationssystemet Millennium på plats får vi verkliga förutsättningar till en sammanhållen hälso- och sjukvård där vårdgivare du har kontakt med alltid har tillgång till relevant information (om dina läkemedel, tidigare provtagning och annat som har betydelse för din hälsa och vård). Du slipper upprepa det du redan har berättat.</a:t>
            </a:r>
          </a:p>
          <a:p>
            <a:pPr marL="0" indent="0">
              <a:buFont typeface="Arial" panose="020B0604020202020204" pitchFamily="34" charset="0"/>
              <a:buNone/>
            </a:pPr>
            <a:endParaRPr lang="sv-SE" dirty="0"/>
          </a:p>
          <a:p>
            <a:pPr marL="0" indent="0">
              <a:buFont typeface="Arial" panose="020B0604020202020204" pitchFamily="34" charset="0"/>
              <a:buNone/>
            </a:pPr>
            <a:r>
              <a:rPr lang="sv-SE" dirty="0"/>
              <a:t>Samtidigt erbjuder nya e-tjänster större möjligheter att ha kontakt med vården hemifrån. Exempelvis genom digitala möten med ljud och bild, textmeddelanden eller chatt. Vissa patientgrupper har också möjlighet att mäta värden hemifrån som hälso- och sjukvården kan följa och agera på vid behov. Egenmonitorering är idag möjligt för exempelvis personer med högt blodtryck, hjärtsvikt eller KOL samt inom specialistmödravård. Det ökar möjligheten att vara delaktig, men ger också frihet i att slippa besöka en vårdmottagning när det inte behövs, och trygghet i att vården tidigt kan följa dina värden och upptäcka när något måste åtgärdas. </a:t>
            </a:r>
            <a:r>
              <a:rPr lang="sv-SE" sz="1200" kern="1200" dirty="0">
                <a:solidFill>
                  <a:schemeClr val="tx1"/>
                </a:solidFill>
                <a:effectLst/>
                <a:latin typeface="+mn-lt"/>
                <a:ea typeface="+mn-ea"/>
                <a:cs typeface="+mn-cs"/>
              </a:rPr>
              <a:t> </a:t>
            </a:r>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557384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För att Västra Götaland ska vara livskraftigt behöver kollektivtrafiken fungera</a:t>
            </a:r>
            <a:r>
              <a:rPr lang="sv-SE">
                <a:effectLst/>
              </a:rPr>
              <a:t>.</a:t>
            </a:r>
          </a:p>
          <a:p>
            <a:r>
              <a:rPr lang="sv-SE" sz="1200" kern="1200">
                <a:solidFill>
                  <a:schemeClr val="tx1"/>
                </a:solidFill>
                <a:effectLst/>
                <a:latin typeface="+mn-lt"/>
                <a:ea typeface="+mn-ea"/>
                <a:cs typeface="+mn-cs"/>
              </a:rPr>
              <a:t>Vårt operativa arbete inom kollektivtrafik främst av vårt bolag Västtrafik. </a:t>
            </a:r>
          </a:p>
          <a:p>
            <a:r>
              <a:rPr lang="sv-SE" sz="1200" kern="1200">
                <a:solidFill>
                  <a:schemeClr val="tx1"/>
                </a:solidFill>
                <a:effectLst/>
                <a:latin typeface="+mn-lt"/>
                <a:ea typeface="+mn-ea"/>
                <a:cs typeface="+mn-cs"/>
              </a:rPr>
              <a:t> </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1395341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Genom Västtrafik ser vi till att du kan pendla till jobb eller skola, åka på utflykter eller hälsa på kompisar. Att du kan ta dig från A till B med ett passande trafikslag.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Vi har bussar, spårvagnar, färjor och tåg.</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Och Närtrafik, om du bor på landsbygden</a:t>
            </a:r>
          </a:p>
          <a:p>
            <a:endParaRPr lang="sv-SE" sz="1200" kern="1200">
              <a:solidFill>
                <a:schemeClr val="tx1"/>
              </a:solidFill>
              <a:effectLst/>
              <a:latin typeface="+mn-lt"/>
              <a:ea typeface="+mn-ea"/>
              <a:cs typeface="+mn-cs"/>
            </a:endParaRPr>
          </a:p>
          <a:p>
            <a:r>
              <a:rPr lang="sv-SE"/>
              <a:t>En fullsatt stadsbuss motsvarar en bilkö på 300 meter, en spårvagn en  bilkö på 700 meter och ett pendeltåg motsvarar en bilkö på tre kilometer. Så när vi jobbar mer med kollektivtrafik blir det mindre trafik i staden. </a:t>
            </a:r>
            <a:endParaRPr lang="sv-SE" sz="1200" kern="1200">
              <a:solidFill>
                <a:schemeClr val="tx1"/>
              </a:solidFill>
              <a:effectLst/>
              <a:latin typeface="+mn-lt"/>
              <a:ea typeface="+mn-ea"/>
              <a:cs typeface="+mn-cs"/>
            </a:endParaRP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37150130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47837"/>
            <a:ext cx="10007600" cy="1614312"/>
          </a:xfrm>
        </p:spPr>
        <p:txBody>
          <a:bodyPr anchor="b"/>
          <a:lstStyle>
            <a:lvl1pPr algn="ctr">
              <a:defRPr sz="3600" b="0">
                <a:solidFill>
                  <a:schemeClr val="bg1"/>
                </a:solidFill>
              </a:defRPr>
            </a:lvl1pPr>
          </a:lstStyle>
          <a:p>
            <a:r>
              <a:rPr lang="sv-SE"/>
              <a:t>Klicka för att lägga till rubrik</a:t>
            </a:r>
          </a:p>
        </p:txBody>
      </p:sp>
      <p:pic>
        <p:nvPicPr>
          <p:cNvPr id="3" name="Bild 2" descr="Logo: Västra Götalandsregionen">
            <a:extLst>
              <a:ext uri="{FF2B5EF4-FFF2-40B4-BE49-F238E27FC236}">
                <a16:creationId xmlns:a16="http://schemas.microsoft.com/office/drawing/2014/main" id="{0E66F996-7ACB-6AA4-2FAF-3974D3E552B3}"/>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7612" y="5095938"/>
            <a:ext cx="2631320" cy="468948"/>
          </a:xfrm>
          <a:prstGeom prst="rect">
            <a:avLst/>
          </a:prstGeom>
        </p:spPr>
      </p:pic>
    </p:spTree>
    <p:extLst>
      <p:ext uri="{BB962C8B-B14F-4D97-AF65-F5344CB8AC3E}">
        <p14:creationId xmlns:p14="http://schemas.microsoft.com/office/powerpoint/2010/main" val="3601858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pic>
        <p:nvPicPr>
          <p:cNvPr id="5" name="Logo">
            <a:extLst>
              <a:ext uri="{FF2B5EF4-FFF2-40B4-BE49-F238E27FC236}">
                <a16:creationId xmlns:a16="http://schemas.microsoft.com/office/drawing/2014/main" id="{96FCFA6A-6D54-841A-248F-17B9E602048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525520" y="2813866"/>
            <a:ext cx="5170857" cy="921539"/>
          </a:xfrm>
          <a:prstGeom prst="rect">
            <a:avLst/>
          </a:prstGeom>
        </p:spPr>
      </p:pic>
    </p:spTree>
    <p:extLst>
      <p:ext uri="{BB962C8B-B14F-4D97-AF65-F5344CB8AC3E}">
        <p14:creationId xmlns:p14="http://schemas.microsoft.com/office/powerpoint/2010/main" val="492405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t logo/grå bakgrund">
    <p:spTree>
      <p:nvGrpSpPr>
        <p:cNvPr id="1" name=""/>
        <p:cNvGrpSpPr/>
        <p:nvPr/>
      </p:nvGrpSpPr>
      <p:grpSpPr>
        <a:xfrm>
          <a:off x="0" y="0"/>
          <a:ext cx="0" cy="0"/>
          <a:chOff x="0" y="0"/>
          <a:chExt cx="0" cy="0"/>
        </a:xfrm>
      </p:grpSpPr>
      <p:sp>
        <p:nvSpPr>
          <p:cNvPr id="8" name="Rektangel: ett hörn rundat 8">
            <a:extLst>
              <a:ext uri="{FF2B5EF4-FFF2-40B4-BE49-F238E27FC236}">
                <a16:creationId xmlns:a16="http://schemas.microsoft.com/office/drawing/2014/main" id="{F7A2F3AF-A7F1-9416-5F97-03314F7E417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4" name="Logo" descr="Logo: Västra Götalandsregionen">
            <a:extLst>
              <a:ext uri="{FF2B5EF4-FFF2-40B4-BE49-F238E27FC236}">
                <a16:creationId xmlns:a16="http://schemas.microsoft.com/office/drawing/2014/main" id="{D224B65F-0DFD-DF83-651F-898AF57D280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25520" y="2813866"/>
            <a:ext cx="5170858" cy="921539"/>
          </a:xfrm>
          <a:prstGeom prst="rect">
            <a:avLst/>
          </a:prstGeom>
        </p:spPr>
      </p:pic>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 2">
    <p:spTree>
      <p:nvGrpSpPr>
        <p:cNvPr id="1" name=""/>
        <p:cNvGrpSpPr/>
        <p:nvPr/>
      </p:nvGrpSpPr>
      <p:grpSpPr>
        <a:xfrm>
          <a:off x="0" y="0"/>
          <a:ext cx="0" cy="0"/>
          <a:chOff x="0" y="0"/>
          <a:chExt cx="0" cy="0"/>
        </a:xfrm>
      </p:grpSpPr>
      <p:pic>
        <p:nvPicPr>
          <p:cNvPr id="8" name="Logo" descr="Västra Götalandsregionen, logo">
            <a:extLst>
              <a:ext uri="{FF2B5EF4-FFF2-40B4-BE49-F238E27FC236}">
                <a16:creationId xmlns:a16="http://schemas.microsoft.com/office/drawing/2014/main" id="{123327B5-2960-A0C7-422C-CDBAC85F9786}"/>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04399" y="6062088"/>
            <a:ext cx="2118361" cy="377529"/>
          </a:xfrm>
          <a:prstGeom prst="rect">
            <a:avLst/>
          </a:prstGeom>
        </p:spPr>
      </p:pic>
      <p:sp>
        <p:nvSpPr>
          <p:cNvPr id="7" name="Rektangel med rundat hörn 6">
            <a:extLst>
              <a:ext uri="{FF2B5EF4-FFF2-40B4-BE49-F238E27FC236}">
                <a16:creationId xmlns:a16="http://schemas.microsoft.com/office/drawing/2014/main" id="{029D5B62-89CF-EACA-BA10-229B8EFDE552}"/>
              </a:ext>
              <a:ext uri="{C183D7F6-B498-43B3-948B-1728B52AA6E4}">
                <adec:decorative xmlns:adec="http://schemas.microsoft.com/office/drawing/2017/decorative" val="1"/>
              </a:ext>
            </a:extLst>
          </p:cNvPr>
          <p:cNvSpPr/>
          <p:nvPr userDrawn="1"/>
        </p:nvSpPr>
        <p:spPr>
          <a:xfrm flipV="1">
            <a:off x="0" y="0"/>
            <a:ext cx="5580000" cy="3762677"/>
          </a:xfrm>
          <a:prstGeom prst="round1Rect">
            <a:avLst>
              <a:gd name="adj" fmla="val 254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ktangel med rundat hörn 4">
            <a:extLst>
              <a:ext uri="{FF2B5EF4-FFF2-40B4-BE49-F238E27FC236}">
                <a16:creationId xmlns:a16="http://schemas.microsoft.com/office/drawing/2014/main" id="{B8DC4C62-42D4-6C5B-94AE-781884501C5E}"/>
              </a:ext>
              <a:ext uri="{C183D7F6-B498-43B3-948B-1728B52AA6E4}">
                <adec:decorative xmlns:adec="http://schemas.microsoft.com/office/drawing/2017/decorative" val="1"/>
              </a:ext>
            </a:extLst>
          </p:cNvPr>
          <p:cNvSpPr/>
          <p:nvPr userDrawn="1"/>
        </p:nvSpPr>
        <p:spPr>
          <a:xfrm>
            <a:off x="0" y="3762677"/>
            <a:ext cx="2790000" cy="1893541"/>
          </a:xfrm>
          <a:prstGeom prst="round1Rect">
            <a:avLst>
              <a:gd name="adj" fmla="val 43964"/>
            </a:avLst>
          </a:prstGeom>
          <a:solidFill>
            <a:srgbClr val="FD5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Rektangel med rundat hörn 3">
            <a:extLst>
              <a:ext uri="{FF2B5EF4-FFF2-40B4-BE49-F238E27FC236}">
                <a16:creationId xmlns:a16="http://schemas.microsoft.com/office/drawing/2014/main" id="{2B3F2B54-D48C-12AD-8DB4-AED71F2A1AF1}"/>
              </a:ext>
              <a:ext uri="{C183D7F6-B498-43B3-948B-1728B52AA6E4}">
                <adec:decorative xmlns:adec="http://schemas.microsoft.com/office/drawing/2017/decorative" val="1"/>
              </a:ext>
            </a:extLst>
          </p:cNvPr>
          <p:cNvSpPr/>
          <p:nvPr userDrawn="1"/>
        </p:nvSpPr>
        <p:spPr>
          <a:xfrm flipH="1" flipV="1">
            <a:off x="2788713" y="3762677"/>
            <a:ext cx="2790000" cy="1893541"/>
          </a:xfrm>
          <a:prstGeom prst="round1Rect">
            <a:avLst>
              <a:gd name="adj" fmla="val 42455"/>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532800" y="568799"/>
            <a:ext cx="4548486" cy="2654085"/>
          </a:xfrm>
        </p:spPr>
        <p:txBody>
          <a:bodyPr anchor="ctr" anchorCtr="0"/>
          <a:lstStyle>
            <a:lvl1pPr algn="l">
              <a:lnSpc>
                <a:spcPct val="110000"/>
              </a:lnSpc>
              <a:defRPr sz="3600" b="0">
                <a:solidFill>
                  <a:schemeClr val="bg1"/>
                </a:solidFill>
              </a:defRPr>
            </a:lvl1pPr>
          </a:lstStyle>
          <a:p>
            <a:r>
              <a:rPr lang="sv-SE"/>
              <a:t>Klicka för att </a:t>
            </a:r>
            <a:br>
              <a:rPr lang="sv-SE"/>
            </a:br>
            <a:r>
              <a:rPr lang="sv-SE"/>
              <a:t>lägga till </a:t>
            </a:r>
            <a:br>
              <a:rPr lang="sv-SE"/>
            </a:br>
            <a:r>
              <a:rPr lang="sv-SE"/>
              <a:t>rubrik</a:t>
            </a:r>
          </a:p>
        </p:txBody>
      </p:sp>
      <p:sp>
        <p:nvSpPr>
          <p:cNvPr id="10" name="Platshållare för bild 9">
            <a:extLst>
              <a:ext uri="{FF2B5EF4-FFF2-40B4-BE49-F238E27FC236}">
                <a16:creationId xmlns:a16="http://schemas.microsoft.com/office/drawing/2014/main" id="{456B6582-CFEC-343F-58E7-BE63910008EB}"/>
              </a:ext>
            </a:extLst>
          </p:cNvPr>
          <p:cNvSpPr>
            <a:spLocks noGrp="1"/>
          </p:cNvSpPr>
          <p:nvPr>
            <p:ph type="pic" sz="quarter" idx="10" hasCustomPrompt="1"/>
          </p:nvPr>
        </p:nvSpPr>
        <p:spPr>
          <a:xfrm>
            <a:off x="5578475" y="0"/>
            <a:ext cx="6613525" cy="5656263"/>
          </a:xfrm>
        </p:spPr>
        <p:txBody>
          <a:bodyPr lIns="144000"/>
          <a:lstStyle>
            <a:lvl1pPr marL="0" indent="0">
              <a:buFontTx/>
              <a:buNone/>
              <a:defRPr/>
            </a:lvl1pPr>
          </a:lstStyle>
          <a:p>
            <a:r>
              <a:rPr lang="sv-SE"/>
              <a:t>Klicka på ikonen för att lägga till bild</a:t>
            </a:r>
          </a:p>
        </p:txBody>
      </p:sp>
    </p:spTree>
    <p:extLst>
      <p:ext uri="{BB962C8B-B14F-4D97-AF65-F5344CB8AC3E}">
        <p14:creationId xmlns:p14="http://schemas.microsoft.com/office/powerpoint/2010/main" val="3975924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bild">
    <p:spTree>
      <p:nvGrpSpPr>
        <p:cNvPr id="1" name=""/>
        <p:cNvGrpSpPr/>
        <p:nvPr/>
      </p:nvGrpSpPr>
      <p:grpSpPr>
        <a:xfrm>
          <a:off x="0" y="0"/>
          <a:ext cx="0" cy="0"/>
          <a:chOff x="0" y="0"/>
          <a:chExt cx="0" cy="0"/>
        </a:xfrm>
      </p:grpSpPr>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144000">
            <a:noAutofit/>
          </a:bodyPr>
          <a:lstStyle>
            <a:lvl1pPr marL="0" indent="0" algn="r">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1600" y="2673041"/>
            <a:ext cx="5279351" cy="1315278"/>
          </a:xfrm>
        </p:spPr>
        <p:txBody>
          <a:bodyPr anchor="ctr" anchorCtr="0"/>
          <a:lstStyle>
            <a:lvl1pPr>
              <a:lnSpc>
                <a:spcPts val="4040"/>
              </a:lnSpc>
              <a:defRPr sz="3200" b="0">
                <a:solidFill>
                  <a:schemeClr val="bg1"/>
                </a:solidFill>
              </a:defRPr>
            </a:lvl1pPr>
          </a:lstStyle>
          <a:p>
            <a:r>
              <a:rPr lang="sv-SE"/>
              <a:t>Rubrik</a:t>
            </a:r>
          </a:p>
        </p:txBody>
      </p:sp>
    </p:spTree>
    <p:extLst>
      <p:ext uri="{BB962C8B-B14F-4D97-AF65-F5344CB8AC3E}">
        <p14:creationId xmlns:p14="http://schemas.microsoft.com/office/powerpoint/2010/main" val="392596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3" name="Rektangel: ett hörn rundat 8">
            <a:extLst>
              <a:ext uri="{FF2B5EF4-FFF2-40B4-BE49-F238E27FC236}">
                <a16:creationId xmlns:a16="http://schemas.microsoft.com/office/drawing/2014/main" id="{1D7FA1D1-7821-C5E0-BA16-FD05A2AFBEB4}"/>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101600" y="425716"/>
            <a:ext cx="10046304" cy="1047750"/>
          </a:xfrm>
        </p:spPr>
        <p:txBody>
          <a:bodyPr anchor="b" anchorCtr="0"/>
          <a:lstStyle>
            <a:lvl1pPr>
              <a:defRPr sz="2800"/>
            </a:lvl1pPr>
          </a:lstStyle>
          <a:p>
            <a:r>
              <a:rPr lang="sv-SE"/>
              <a:t>Klicka för att lägga till rubrik</a:t>
            </a:r>
          </a:p>
        </p:txBody>
      </p:sp>
      <p:sp>
        <p:nvSpPr>
          <p:cNvPr id="10" name="Platshållare för innehåll 13">
            <a:extLst>
              <a:ext uri="{FF2B5EF4-FFF2-40B4-BE49-F238E27FC236}">
                <a16:creationId xmlns:a16="http://schemas.microsoft.com/office/drawing/2014/main" id="{B6F3B8BA-A300-25F9-0F6B-38F8703994F0}"/>
              </a:ext>
            </a:extLst>
          </p:cNvPr>
          <p:cNvSpPr>
            <a:spLocks noGrp="1"/>
          </p:cNvSpPr>
          <p:nvPr>
            <p:ph sz="quarter" idx="13"/>
          </p:nvPr>
        </p:nvSpPr>
        <p:spPr>
          <a:xfrm>
            <a:off x="1092200" y="2113722"/>
            <a:ext cx="10046304" cy="3311526"/>
          </a:xfrm>
        </p:spPr>
        <p:txBody>
          <a:bodyPr/>
          <a:lstStyle>
            <a:lvl1pPr marL="0" indent="0">
              <a:buFontTx/>
              <a:buNone/>
              <a:defRPr/>
            </a:lvl1pPr>
          </a:lstStyle>
          <a:p>
            <a:pPr lvl="0"/>
            <a:r>
              <a:rPr lang="sv-SE"/>
              <a:t>Klicka här för att ändra format på bakgrundstexten</a:t>
            </a:r>
          </a:p>
        </p:txBody>
      </p:sp>
    </p:spTree>
    <p:extLst>
      <p:ext uri="{BB962C8B-B14F-4D97-AF65-F5344CB8AC3E}">
        <p14:creationId xmlns:p14="http://schemas.microsoft.com/office/powerpoint/2010/main" val="3548231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4" name="Rektangel med rundat hörn 3">
            <a:extLst>
              <a:ext uri="{FF2B5EF4-FFF2-40B4-BE49-F238E27FC236}">
                <a16:creationId xmlns:a16="http://schemas.microsoft.com/office/drawing/2014/main" id="{6ED81513-EABD-378B-FE60-02257EDA79D9}"/>
              </a:ext>
              <a:ext uri="{C183D7F6-B498-43B3-948B-1728B52AA6E4}">
                <adec:decorative xmlns:adec="http://schemas.microsoft.com/office/drawing/2017/decorative" val="1"/>
              </a:ext>
            </a:extLst>
          </p:cNvPr>
          <p:cNvSpPr/>
          <p:nvPr userDrawn="1"/>
        </p:nvSpPr>
        <p:spPr>
          <a:xfrm>
            <a:off x="6094800" y="1756064"/>
            <a:ext cx="5706481" cy="4699390"/>
          </a:xfrm>
          <a:prstGeom prst="round1Rect">
            <a:avLst>
              <a:gd name="adj" fmla="val 22001"/>
            </a:avLst>
          </a:prstGeom>
          <a:solidFill>
            <a:srgbClr val="FECC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ktangel med rundat hörn 4">
            <a:extLst>
              <a:ext uri="{FF2B5EF4-FFF2-40B4-BE49-F238E27FC236}">
                <a16:creationId xmlns:a16="http://schemas.microsoft.com/office/drawing/2014/main" id="{589D020D-5BD6-C7A0-7132-74DD39DBEDE4}"/>
              </a:ext>
              <a:ext uri="{C183D7F6-B498-43B3-948B-1728B52AA6E4}">
                <adec:decorative xmlns:adec="http://schemas.microsoft.com/office/drawing/2017/decorative" val="1"/>
              </a:ext>
            </a:extLst>
          </p:cNvPr>
          <p:cNvSpPr/>
          <p:nvPr userDrawn="1"/>
        </p:nvSpPr>
        <p:spPr>
          <a:xfrm flipV="1">
            <a:off x="389519" y="1756064"/>
            <a:ext cx="5706481" cy="4699390"/>
          </a:xfrm>
          <a:prstGeom prst="round1Rect">
            <a:avLst>
              <a:gd name="adj" fmla="val 22001"/>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101600" y="425716"/>
            <a:ext cx="10046304" cy="1047750"/>
          </a:xfrm>
        </p:spPr>
        <p:txBody>
          <a:bodyPr anchor="b" anchorCtr="0"/>
          <a:lstStyle>
            <a:lvl1pPr>
              <a:defRPr sz="2800"/>
            </a:lvl1pPr>
          </a:lstStyle>
          <a:p>
            <a:r>
              <a:rPr lang="sv-SE"/>
              <a:t>Klicka för att lägga till rubrik</a:t>
            </a:r>
          </a:p>
        </p:txBody>
      </p:sp>
      <p:sp>
        <p:nvSpPr>
          <p:cNvPr id="3" name="Platshållare för innehåll 13">
            <a:extLst>
              <a:ext uri="{FF2B5EF4-FFF2-40B4-BE49-F238E27FC236}">
                <a16:creationId xmlns:a16="http://schemas.microsoft.com/office/drawing/2014/main" id="{FF94CADE-59AE-5CC3-6DB9-C0582F74ACC3}"/>
              </a:ext>
            </a:extLst>
          </p:cNvPr>
          <p:cNvSpPr>
            <a:spLocks noGrp="1"/>
          </p:cNvSpPr>
          <p:nvPr>
            <p:ph sz="quarter" idx="13"/>
          </p:nvPr>
        </p:nvSpPr>
        <p:spPr>
          <a:xfrm>
            <a:off x="1092200" y="2113722"/>
            <a:ext cx="4104833" cy="3311526"/>
          </a:xfrm>
        </p:spPr>
        <p:txBody>
          <a:bodyPr/>
          <a:lstStyle>
            <a:lvl1pPr marL="0" indent="0">
              <a:buFontTx/>
              <a:buNone/>
              <a:defRPr/>
            </a:lvl1pPr>
          </a:lstStyle>
          <a:p>
            <a:pPr lvl="0"/>
            <a:r>
              <a:rPr lang="sv-SE"/>
              <a:t>Klicka här för att ändra format på bakgrundstexten</a:t>
            </a:r>
          </a:p>
        </p:txBody>
      </p:sp>
      <p:sp>
        <p:nvSpPr>
          <p:cNvPr id="6" name="Platshållare för innehåll 13">
            <a:extLst>
              <a:ext uri="{FF2B5EF4-FFF2-40B4-BE49-F238E27FC236}">
                <a16:creationId xmlns:a16="http://schemas.microsoft.com/office/drawing/2014/main" id="{30F52C87-8B25-EA20-8627-1C4901D17316}"/>
              </a:ext>
            </a:extLst>
          </p:cNvPr>
          <p:cNvSpPr>
            <a:spLocks noGrp="1"/>
          </p:cNvSpPr>
          <p:nvPr>
            <p:ph sz="quarter" idx="14"/>
          </p:nvPr>
        </p:nvSpPr>
        <p:spPr>
          <a:xfrm>
            <a:off x="6775369" y="2113722"/>
            <a:ext cx="4104833" cy="3311526"/>
          </a:xfrm>
        </p:spPr>
        <p:txBody>
          <a:bodyPr/>
          <a:lstStyle>
            <a:lvl1pPr marL="0" indent="0">
              <a:buFontTx/>
              <a:buNone/>
              <a:defRPr/>
            </a:lvl1pPr>
          </a:lstStyle>
          <a:p>
            <a:pPr lvl="0"/>
            <a:r>
              <a:rPr lang="sv-SE"/>
              <a:t>Klicka här för att ändra format på bakgrundstexten</a:t>
            </a:r>
          </a:p>
        </p:txBody>
      </p:sp>
    </p:spTree>
    <p:extLst>
      <p:ext uri="{BB962C8B-B14F-4D97-AF65-F5344CB8AC3E}">
        <p14:creationId xmlns:p14="http://schemas.microsoft.com/office/powerpoint/2010/main" val="2986003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Rubrik, innehåll och bild">
    <p:spTree>
      <p:nvGrpSpPr>
        <p:cNvPr id="1" name=""/>
        <p:cNvGrpSpPr/>
        <p:nvPr/>
      </p:nvGrpSpPr>
      <p:grpSpPr>
        <a:xfrm>
          <a:off x="0" y="0"/>
          <a:ext cx="0" cy="0"/>
          <a:chOff x="0" y="0"/>
          <a:chExt cx="0" cy="0"/>
        </a:xfrm>
      </p:grpSpPr>
      <p:sp>
        <p:nvSpPr>
          <p:cNvPr id="10" name="Platshållare för bild 9">
            <a:extLst>
              <a:ext uri="{FF2B5EF4-FFF2-40B4-BE49-F238E27FC236}">
                <a16:creationId xmlns:a16="http://schemas.microsoft.com/office/drawing/2014/main" id="{12B40095-0DBA-A208-8B4E-7317A247E890}"/>
              </a:ext>
            </a:extLst>
          </p:cNvPr>
          <p:cNvSpPr>
            <a:spLocks noGrp="1"/>
          </p:cNvSpPr>
          <p:nvPr>
            <p:ph type="pic" sz="quarter" idx="15" hasCustomPrompt="1"/>
          </p:nvPr>
        </p:nvSpPr>
        <p:spPr>
          <a:xfrm>
            <a:off x="6797517" y="1755775"/>
            <a:ext cx="5003957" cy="4699000"/>
          </a:xfrm>
          <a:prstGeom prst="round1Rect">
            <a:avLst>
              <a:gd name="adj" fmla="val 22485"/>
            </a:avLst>
          </a:prstGeom>
          <a:solidFill>
            <a:schemeClr val="bg1">
              <a:lumMod val="95000"/>
            </a:schemeClr>
          </a:solidFill>
        </p:spPr>
        <p:txBody>
          <a:bodyPr lIns="468000" tIns="468000"/>
          <a:lstStyle>
            <a:lvl1pPr marL="0" indent="0">
              <a:buFontTx/>
              <a:buNone/>
              <a:defRPr/>
            </a:lvl1pPr>
          </a:lstStyle>
          <a:p>
            <a:r>
              <a:rPr lang="sv-SE" dirty="0"/>
              <a:t>Klicka på ikonen för att lägga till bild</a:t>
            </a:r>
          </a:p>
        </p:txBody>
      </p:sp>
      <p:sp>
        <p:nvSpPr>
          <p:cNvPr id="5" name="Rektangel med rundat hörn 4">
            <a:extLst>
              <a:ext uri="{FF2B5EF4-FFF2-40B4-BE49-F238E27FC236}">
                <a16:creationId xmlns:a16="http://schemas.microsoft.com/office/drawing/2014/main" id="{589D020D-5BD6-C7A0-7132-74DD39DBEDE4}"/>
              </a:ext>
              <a:ext uri="{C183D7F6-B498-43B3-948B-1728B52AA6E4}">
                <adec:decorative xmlns:adec="http://schemas.microsoft.com/office/drawing/2017/decorative" val="1"/>
              </a:ext>
            </a:extLst>
          </p:cNvPr>
          <p:cNvSpPr/>
          <p:nvPr userDrawn="1"/>
        </p:nvSpPr>
        <p:spPr>
          <a:xfrm flipV="1">
            <a:off x="389518" y="1756064"/>
            <a:ext cx="6408000" cy="4699390"/>
          </a:xfrm>
          <a:prstGeom prst="round1Rect">
            <a:avLst>
              <a:gd name="adj" fmla="val 22001"/>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101600" y="425716"/>
            <a:ext cx="10046304" cy="1047750"/>
          </a:xfrm>
        </p:spPr>
        <p:txBody>
          <a:bodyPr anchor="b" anchorCtr="0"/>
          <a:lstStyle>
            <a:lvl1pPr>
              <a:defRPr sz="2800"/>
            </a:lvl1pPr>
          </a:lstStyle>
          <a:p>
            <a:r>
              <a:rPr lang="sv-SE"/>
              <a:t>Klicka för att lägga till rubrik</a:t>
            </a:r>
          </a:p>
        </p:txBody>
      </p:sp>
      <p:sp>
        <p:nvSpPr>
          <p:cNvPr id="3" name="Platshållare för innehåll 13">
            <a:extLst>
              <a:ext uri="{FF2B5EF4-FFF2-40B4-BE49-F238E27FC236}">
                <a16:creationId xmlns:a16="http://schemas.microsoft.com/office/drawing/2014/main" id="{FF94CADE-59AE-5CC3-6DB9-C0582F74ACC3}"/>
              </a:ext>
            </a:extLst>
          </p:cNvPr>
          <p:cNvSpPr>
            <a:spLocks noGrp="1"/>
          </p:cNvSpPr>
          <p:nvPr>
            <p:ph sz="quarter" idx="13"/>
          </p:nvPr>
        </p:nvSpPr>
        <p:spPr>
          <a:xfrm>
            <a:off x="1092200" y="2268000"/>
            <a:ext cx="5003800" cy="3311526"/>
          </a:xfrm>
        </p:spPr>
        <p:txBody>
          <a:bodyPr/>
          <a:lstStyle>
            <a:lvl1pPr marL="0" indent="0">
              <a:spcBef>
                <a:spcPts val="1600"/>
              </a:spcBef>
              <a:buFontTx/>
              <a:buNone/>
              <a:defRPr sz="2000"/>
            </a:lvl1pPr>
          </a:lstStyle>
          <a:p>
            <a:pPr lvl="0"/>
            <a:r>
              <a:rPr lang="sv-SE" dirty="0"/>
              <a:t>Klicka här för att ändra format på bakgrundstexten</a:t>
            </a:r>
          </a:p>
        </p:txBody>
      </p:sp>
    </p:spTree>
    <p:extLst>
      <p:ext uri="{BB962C8B-B14F-4D97-AF65-F5344CB8AC3E}">
        <p14:creationId xmlns:p14="http://schemas.microsoft.com/office/powerpoint/2010/main" val="1884569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sz="2800"/>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sz="2000"/>
            </a:lvl1pPr>
          </a:lstStyle>
          <a:p>
            <a:pPr lvl="0"/>
            <a:r>
              <a:rPr lang="sv-SE"/>
              <a:t>Klicka här för att ändra format på bakgrundstexten</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Tree>
    <p:extLst>
      <p:ext uri="{BB962C8B-B14F-4D97-AF65-F5344CB8AC3E}">
        <p14:creationId xmlns:p14="http://schemas.microsoft.com/office/powerpoint/2010/main" val="3143030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 uri="{C183D7F6-B498-43B3-948B-1728B52AA6E4}">
                <adec:decorative xmlns:adec="http://schemas.microsoft.com/office/drawing/2017/decorative" val="1"/>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Tree>
    <p:extLst>
      <p:ext uri="{BB962C8B-B14F-4D97-AF65-F5344CB8AC3E}">
        <p14:creationId xmlns:p14="http://schemas.microsoft.com/office/powerpoint/2010/main" val="3177759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422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1" r:id="rId1"/>
    <p:sldLayoutId id="2147483665" r:id="rId2"/>
    <p:sldLayoutId id="2147483662" r:id="rId3"/>
    <p:sldLayoutId id="2147483661" r:id="rId4"/>
    <p:sldLayoutId id="2147483666" r:id="rId5"/>
    <p:sldLayoutId id="2147483667" r:id="rId6"/>
    <p:sldLayoutId id="2147483652" r:id="rId7"/>
    <p:sldLayoutId id="2147483664" r:id="rId8"/>
    <p:sldLayoutId id="2147483655" r:id="rId9"/>
    <p:sldLayoutId id="2147483659" r:id="rId10"/>
    <p:sldLayoutId id="2147483660" r:id="rId11"/>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vgregion.se/webbhandboken/digital-tillganglighet/dokument/"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hyperlink" Target="https://larportalen.vgregion.se/enrol/index.php?id=991"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2.svg"/></Relationships>
</file>

<file path=ppt/slides/_rels/slide23.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25.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hyperlink" Target="https://player.vgregion.se/s/jnvaBiSU2HMA6tW6C97cwV/74FKdommi98dZtRFyESVdN" TargetMode="External"/><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3C4ACD-ABC0-042B-8CCA-603DF8E7C93F}"/>
              </a:ext>
            </a:extLst>
          </p:cNvPr>
          <p:cNvSpPr>
            <a:spLocks noGrp="1"/>
          </p:cNvSpPr>
          <p:nvPr>
            <p:ph type="title" idx="4294967295"/>
          </p:nvPr>
        </p:nvSpPr>
        <p:spPr>
          <a:xfrm>
            <a:off x="1101600" y="425450"/>
            <a:ext cx="8642350" cy="1047750"/>
          </a:xfrm>
        </p:spPr>
        <p:txBody>
          <a:bodyPr/>
          <a:lstStyle/>
          <a:p>
            <a:r>
              <a:rPr lang="sv-SE" sz="2800" dirty="0"/>
              <a:t>Instruktionssida</a:t>
            </a:r>
            <a:endParaRPr lang="en-GB" sz="2800" dirty="0"/>
          </a:p>
        </p:txBody>
      </p:sp>
      <p:sp>
        <p:nvSpPr>
          <p:cNvPr id="19" name="Content Placeholder 4">
            <a:extLst>
              <a:ext uri="{FF2B5EF4-FFF2-40B4-BE49-F238E27FC236}">
                <a16:creationId xmlns:a16="http://schemas.microsoft.com/office/drawing/2014/main" id="{A9E7E37C-17D2-FBCE-D648-CCCC77DE23EE}"/>
              </a:ext>
            </a:extLst>
          </p:cNvPr>
          <p:cNvSpPr>
            <a:spLocks noGrp="1"/>
          </p:cNvSpPr>
          <p:nvPr>
            <p:ph sz="quarter" idx="4294967295"/>
          </p:nvPr>
        </p:nvSpPr>
        <p:spPr>
          <a:xfrm>
            <a:off x="1101600" y="2112963"/>
            <a:ext cx="5003800" cy="3311525"/>
          </a:xfrm>
        </p:spPr>
        <p:txBody>
          <a:bodyPr/>
          <a:lstStyle/>
          <a:p>
            <a:pPr marL="0" indent="0">
              <a:buNone/>
            </a:pPr>
            <a:r>
              <a:rPr lang="sv-SE" sz="1000" dirty="0" err="1"/>
              <a:t>VGR:s</a:t>
            </a:r>
            <a:r>
              <a:rPr lang="sv-SE" sz="1000" dirty="0"/>
              <a:t> </a:t>
            </a:r>
            <a:r>
              <a:rPr lang="sv-SE" sz="1000" dirty="0" err="1"/>
              <a:t>grundmallar</a:t>
            </a:r>
            <a:r>
              <a:rPr lang="sv-SE" sz="1000" dirty="0"/>
              <a:t> hjälper dig att göra rätt. De är säkrade ur tillgänglighetsperspektiv och följer vår visuella identitet, men det är alltid du som skapar en presentation som ansvarar för både form och innehåll. </a:t>
            </a:r>
          </a:p>
          <a:p>
            <a:pPr marL="0" indent="0">
              <a:buNone/>
            </a:pPr>
            <a:r>
              <a:rPr lang="sv-SE" sz="1000" dirty="0"/>
              <a:t>I webbhandboken finns mer information om tillgänglighet: </a:t>
            </a:r>
            <a:r>
              <a:rPr lang="sv-SE" sz="1000" dirty="0">
                <a:hlinkClick r:id="rId3"/>
              </a:rPr>
              <a:t>Dokument - Webbhandbok VGR (vgregion.se)</a:t>
            </a:r>
            <a:endParaRPr lang="sv-SE" sz="1000" dirty="0"/>
          </a:p>
          <a:p>
            <a:pPr marL="0" indent="0">
              <a:buNone/>
            </a:pPr>
            <a:r>
              <a:rPr lang="sv-SE" sz="1000" dirty="0"/>
              <a:t>I </a:t>
            </a:r>
            <a:r>
              <a:rPr lang="sv-SE" sz="1000" dirty="0" err="1"/>
              <a:t>lärportalen</a:t>
            </a:r>
            <a:r>
              <a:rPr lang="sv-SE" sz="1000" dirty="0"/>
              <a:t> finns en utbildning om tillgänglighet i Powerpoint: </a:t>
            </a:r>
            <a:r>
              <a:rPr lang="sv-SE" sz="1000" dirty="0">
                <a:hlinkClick r:id="rId4"/>
              </a:rPr>
              <a:t>Digital tillgänglighet (vgregion.se)</a:t>
            </a:r>
            <a:r>
              <a:rPr lang="sv-SE" sz="1000" dirty="0"/>
              <a:t> </a:t>
            </a:r>
          </a:p>
          <a:p>
            <a:pPr marL="0" indent="0">
              <a:buNone/>
            </a:pPr>
            <a:r>
              <a:rPr lang="sv-SE" sz="1000" dirty="0"/>
              <a:t>Ändra inte typsnitt och använd bara de godkända färgerna. </a:t>
            </a:r>
          </a:p>
          <a:p>
            <a:pPr marL="0" indent="0">
              <a:buNone/>
            </a:pPr>
            <a:r>
              <a:rPr lang="sv-SE" sz="1000" dirty="0"/>
              <a:t>I VGR använder vi fyra </a:t>
            </a:r>
            <a:r>
              <a:rPr lang="sv-SE" sz="1000" dirty="0" err="1"/>
              <a:t>grundmallar</a:t>
            </a:r>
            <a:r>
              <a:rPr lang="sv-SE" sz="1000" dirty="0"/>
              <a:t>: </a:t>
            </a:r>
          </a:p>
          <a:p>
            <a:pPr>
              <a:lnSpc>
                <a:spcPct val="100000"/>
              </a:lnSpc>
            </a:pPr>
            <a:r>
              <a:rPr lang="sv-SE" sz="1000" dirty="0" err="1"/>
              <a:t>VGR:s</a:t>
            </a:r>
            <a:r>
              <a:rPr lang="sv-SE" sz="1000" dirty="0"/>
              <a:t> bas (grå), som kan användas av alla </a:t>
            </a:r>
          </a:p>
          <a:p>
            <a:pPr>
              <a:lnSpc>
                <a:spcPct val="100000"/>
              </a:lnSpc>
            </a:pPr>
            <a:r>
              <a:rPr lang="sv-SE" sz="1000" dirty="0"/>
              <a:t>Hälso- och sjukvård (blå)</a:t>
            </a:r>
          </a:p>
          <a:p>
            <a:pPr>
              <a:lnSpc>
                <a:spcPct val="100000"/>
              </a:lnSpc>
            </a:pPr>
            <a:r>
              <a:rPr lang="sv-SE" sz="1000" dirty="0"/>
              <a:t>Kultur (röd)</a:t>
            </a:r>
          </a:p>
          <a:p>
            <a:pPr>
              <a:lnSpc>
                <a:spcPct val="100000"/>
              </a:lnSpc>
            </a:pPr>
            <a:r>
              <a:rPr lang="sv-SE" sz="1000" dirty="0"/>
              <a:t>Utbildning (grön)</a:t>
            </a:r>
          </a:p>
          <a:p>
            <a:pPr marL="0" indent="0">
              <a:buNone/>
            </a:pPr>
            <a:r>
              <a:rPr lang="sv-SE" sz="1000" dirty="0"/>
              <a:t>Säkerställ att du använder rätt mall, kontakta din kommunikationsavdelning om du är osäker. </a:t>
            </a:r>
          </a:p>
          <a:p>
            <a:pPr marL="0" indent="0">
              <a:buNone/>
            </a:pPr>
            <a:r>
              <a:rPr lang="sv-SE" sz="1000" dirty="0"/>
              <a:t>Alla </a:t>
            </a:r>
            <a:r>
              <a:rPr lang="sv-SE" sz="1000" dirty="0" err="1"/>
              <a:t>grundmallar</a:t>
            </a:r>
            <a:r>
              <a:rPr lang="sv-SE" sz="1000" dirty="0"/>
              <a:t> finns i Office-programmen, i mediebanken och på </a:t>
            </a:r>
            <a:r>
              <a:rPr lang="sv-SE" sz="1000" dirty="0" err="1"/>
              <a:t>Sharepoint</a:t>
            </a:r>
            <a:r>
              <a:rPr lang="sv-SE" sz="1000" dirty="0"/>
              <a:t>.</a:t>
            </a:r>
          </a:p>
          <a:p>
            <a:endParaRPr lang="en-GB" sz="1000" dirty="0"/>
          </a:p>
        </p:txBody>
      </p:sp>
      <p:sp>
        <p:nvSpPr>
          <p:cNvPr id="8" name="Platshållare för innehåll 2">
            <a:extLst>
              <a:ext uri="{FF2B5EF4-FFF2-40B4-BE49-F238E27FC236}">
                <a16:creationId xmlns:a16="http://schemas.microsoft.com/office/drawing/2014/main" id="{D3EFBCA4-563F-6886-96B9-659C78F0C96A}"/>
              </a:ext>
            </a:extLst>
          </p:cNvPr>
          <p:cNvSpPr txBox="1">
            <a:spLocks/>
          </p:cNvSpPr>
          <p:nvPr/>
        </p:nvSpPr>
        <p:spPr>
          <a:xfrm>
            <a:off x="6765300" y="2045048"/>
            <a:ext cx="4934527" cy="33115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000" dirty="0"/>
              <a:t>Layout kallas de olika designer på sidor som du kan hitta i din mall. Du hittar dem under knappen </a:t>
            </a:r>
            <a:r>
              <a:rPr lang="sv-SE" sz="1000" b="1" dirty="0"/>
              <a:t>Layout</a:t>
            </a:r>
            <a:r>
              <a:rPr lang="sv-SE" sz="1000" dirty="0"/>
              <a:t> och </a:t>
            </a:r>
            <a:r>
              <a:rPr lang="sv-SE" sz="1000" b="1" dirty="0"/>
              <a:t>Ny bild </a:t>
            </a:r>
            <a:r>
              <a:rPr lang="sv-SE" sz="1000" dirty="0"/>
              <a:t>i menyn. </a:t>
            </a:r>
          </a:p>
          <a:p>
            <a:pPr marL="0" indent="0">
              <a:buFont typeface="Verdana" panose="020B0604030504040204" pitchFamily="34" charset="0"/>
              <a:buNone/>
            </a:pPr>
            <a:endParaRPr lang="sv-SE" sz="1000" dirty="0"/>
          </a:p>
          <a:p>
            <a:pPr marL="0" indent="0">
              <a:buFont typeface="Verdana" panose="020B0604030504040204" pitchFamily="34" charset="0"/>
              <a:buNone/>
            </a:pPr>
            <a:endParaRPr lang="sv-SE" sz="1000" dirty="0"/>
          </a:p>
          <a:p>
            <a:pPr marL="0" indent="0">
              <a:buFont typeface="Verdana" panose="020B0604030504040204" pitchFamily="34" charset="0"/>
              <a:buNone/>
            </a:pPr>
            <a:endParaRPr lang="sv-SE" sz="1000" dirty="0"/>
          </a:p>
        </p:txBody>
      </p:sp>
      <p:pic>
        <p:nvPicPr>
          <p:cNvPr id="9" name="Bildobjekt 6">
            <a:extLst>
              <a:ext uri="{FF2B5EF4-FFF2-40B4-BE49-F238E27FC236}">
                <a16:creationId xmlns:a16="http://schemas.microsoft.com/office/drawing/2014/main" id="{13C5003A-248C-CEF6-B0A5-D6E2C5845BA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6765300" y="2576224"/>
            <a:ext cx="2241606" cy="2771877"/>
          </a:xfrm>
          <a:prstGeom prst="rect">
            <a:avLst/>
          </a:prstGeom>
          <a:ln>
            <a:solidFill>
              <a:schemeClr val="tx1"/>
            </a:solidFill>
          </a:ln>
        </p:spPr>
      </p:pic>
      <p:pic>
        <p:nvPicPr>
          <p:cNvPr id="10" name="Bildobjekt 7" descr="Skärmklipp från menyfliksområdet.">
            <a:extLst>
              <a:ext uri="{FF2B5EF4-FFF2-40B4-BE49-F238E27FC236}">
                <a16:creationId xmlns:a16="http://schemas.microsoft.com/office/drawing/2014/main" id="{613EE7A3-AA9F-E940-2C17-BAA1F0CC467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3285"/>
          <a:stretch/>
        </p:blipFill>
        <p:spPr>
          <a:xfrm>
            <a:off x="9285974" y="3429000"/>
            <a:ext cx="1250865" cy="647525"/>
          </a:xfrm>
          <a:prstGeom prst="rect">
            <a:avLst/>
          </a:prstGeom>
          <a:ln>
            <a:solidFill>
              <a:schemeClr val="tx1">
                <a:lumMod val="50000"/>
                <a:lumOff val="50000"/>
              </a:schemeClr>
            </a:solidFill>
          </a:ln>
        </p:spPr>
      </p:pic>
      <p:sp>
        <p:nvSpPr>
          <p:cNvPr id="11" name="Oval 14">
            <a:extLst>
              <a:ext uri="{FF2B5EF4-FFF2-40B4-BE49-F238E27FC236}">
                <a16:creationId xmlns:a16="http://schemas.microsoft.com/office/drawing/2014/main" id="{2ABBC167-DF89-09D0-14DD-1A1ABB90F027}"/>
              </a:ext>
            </a:extLst>
          </p:cNvPr>
          <p:cNvSpPr/>
          <p:nvPr/>
        </p:nvSpPr>
        <p:spPr>
          <a:xfrm>
            <a:off x="10596089" y="2652954"/>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dirty="0">
                <a:solidFill>
                  <a:schemeClr val="tx1"/>
                </a:solidFill>
              </a:rPr>
              <a:t>När du vill byta design på en layout</a:t>
            </a:r>
          </a:p>
        </p:txBody>
      </p:sp>
      <p:sp>
        <p:nvSpPr>
          <p:cNvPr id="12" name="Oval 14">
            <a:extLst>
              <a:ext uri="{FF2B5EF4-FFF2-40B4-BE49-F238E27FC236}">
                <a16:creationId xmlns:a16="http://schemas.microsoft.com/office/drawing/2014/main" id="{716120DF-A629-6C6C-4833-A519EFF4506C}"/>
              </a:ext>
            </a:extLst>
          </p:cNvPr>
          <p:cNvSpPr/>
          <p:nvPr/>
        </p:nvSpPr>
        <p:spPr>
          <a:xfrm>
            <a:off x="9582414" y="4213956"/>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Visar samtliga layoutsidor</a:t>
            </a:r>
          </a:p>
        </p:txBody>
      </p:sp>
      <p:sp>
        <p:nvSpPr>
          <p:cNvPr id="13" name="Arc 22">
            <a:extLst>
              <a:ext uri="{FF2B5EF4-FFF2-40B4-BE49-F238E27FC236}">
                <a16:creationId xmlns:a16="http://schemas.microsoft.com/office/drawing/2014/main" id="{CD83DEF7-EA7D-D67D-ACE2-55DEC35309C1}"/>
              </a:ext>
              <a:ext uri="{C183D7F6-B498-43B3-948B-1728B52AA6E4}">
                <adec:decorative xmlns:adec="http://schemas.microsoft.com/office/drawing/2017/decorative" val="1"/>
              </a:ext>
            </a:extLst>
          </p:cNvPr>
          <p:cNvSpPr/>
          <p:nvPr/>
        </p:nvSpPr>
        <p:spPr>
          <a:xfrm>
            <a:off x="10234271" y="2907720"/>
            <a:ext cx="601430" cy="627991"/>
          </a:xfrm>
          <a:prstGeom prst="arc">
            <a:avLst>
              <a:gd name="adj1" fmla="val 2110145"/>
              <a:gd name="adj2" fmla="val 604221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Arc 13">
            <a:extLst>
              <a:ext uri="{FF2B5EF4-FFF2-40B4-BE49-F238E27FC236}">
                <a16:creationId xmlns:a16="http://schemas.microsoft.com/office/drawing/2014/main" id="{79038E93-C32E-62CA-AADD-FC1BD7488DDA}"/>
              </a:ext>
              <a:ext uri="{C183D7F6-B498-43B3-948B-1728B52AA6E4}">
                <adec:decorative xmlns:adec="http://schemas.microsoft.com/office/drawing/2017/decorative" val="1"/>
              </a:ext>
            </a:extLst>
          </p:cNvPr>
          <p:cNvSpPr/>
          <p:nvPr/>
        </p:nvSpPr>
        <p:spPr>
          <a:xfrm>
            <a:off x="9401867" y="3747372"/>
            <a:ext cx="587917" cy="824670"/>
          </a:xfrm>
          <a:prstGeom prst="arc">
            <a:avLst>
              <a:gd name="adj1" fmla="val 6874683"/>
              <a:gd name="adj2" fmla="val 1102172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024165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67476966-E07B-09AB-FF93-ACAE583BBADA}"/>
              </a:ext>
            </a:extLst>
          </p:cNvPr>
          <p:cNvSpPr>
            <a:spLocks noGrp="1"/>
          </p:cNvSpPr>
          <p:nvPr>
            <p:ph type="title"/>
          </p:nvPr>
        </p:nvSpPr>
        <p:spPr/>
        <p:txBody>
          <a:bodyPr/>
          <a:lstStyle/>
          <a:p>
            <a:r>
              <a:rPr lang="sv-SE" dirty="0"/>
              <a:t>När du ska någonstans ska du kunna åka kollektivt</a:t>
            </a:r>
          </a:p>
        </p:txBody>
      </p:sp>
      <p:pic>
        <p:nvPicPr>
          <p:cNvPr id="19" name="Bild 18">
            <a:extLst>
              <a:ext uri="{FF2B5EF4-FFF2-40B4-BE49-F238E27FC236}">
                <a16:creationId xmlns:a16="http://schemas.microsoft.com/office/drawing/2014/main" id="{DC1C218A-001E-5CC0-9A34-22B0819724F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2725576" y="1890148"/>
            <a:ext cx="965201" cy="965201"/>
          </a:xfrm>
          <a:prstGeom prst="rect">
            <a:avLst/>
          </a:prstGeom>
        </p:spPr>
      </p:pic>
      <p:sp>
        <p:nvSpPr>
          <p:cNvPr id="6" name="Platshållare för innehåll 5">
            <a:extLst>
              <a:ext uri="{FF2B5EF4-FFF2-40B4-BE49-F238E27FC236}">
                <a16:creationId xmlns:a16="http://schemas.microsoft.com/office/drawing/2014/main" id="{45D137DC-8413-C2DA-A3AF-10C918F0703B}"/>
              </a:ext>
            </a:extLst>
          </p:cNvPr>
          <p:cNvSpPr>
            <a:spLocks noGrp="1"/>
          </p:cNvSpPr>
          <p:nvPr>
            <p:ph sz="quarter" idx="13"/>
          </p:nvPr>
        </p:nvSpPr>
        <p:spPr>
          <a:xfrm>
            <a:off x="1092200" y="2853024"/>
            <a:ext cx="4692583" cy="489956"/>
          </a:xfrm>
        </p:spPr>
        <p:txBody>
          <a:bodyPr/>
          <a:lstStyle/>
          <a:p>
            <a:pPr marL="0" indent="0">
              <a:buNone/>
            </a:pPr>
            <a:r>
              <a:rPr lang="sv-SE" b="1" dirty="0"/>
              <a:t>Vid pendling och längre resor</a:t>
            </a:r>
          </a:p>
        </p:txBody>
      </p:sp>
      <p:sp>
        <p:nvSpPr>
          <p:cNvPr id="9" name="Platshållare för innehåll 5">
            <a:extLst>
              <a:ext uri="{FF2B5EF4-FFF2-40B4-BE49-F238E27FC236}">
                <a16:creationId xmlns:a16="http://schemas.microsoft.com/office/drawing/2014/main" id="{302D9211-811D-7623-837B-58C6D2054651}"/>
              </a:ext>
            </a:extLst>
          </p:cNvPr>
          <p:cNvSpPr txBox="1">
            <a:spLocks/>
          </p:cNvSpPr>
          <p:nvPr/>
        </p:nvSpPr>
        <p:spPr>
          <a:xfrm>
            <a:off x="1101600" y="3253902"/>
            <a:ext cx="4092643" cy="640256"/>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Västtågen har 14 linjer och </a:t>
            </a:r>
            <a:br>
              <a:rPr lang="sv-SE" sz="1600" dirty="0"/>
            </a:br>
            <a:r>
              <a:rPr lang="sv-SE" sz="1600" dirty="0"/>
              <a:t>7 linjer </a:t>
            </a:r>
            <a:r>
              <a:rPr lang="sv-SE" sz="1600"/>
              <a:t>för expressbussar</a:t>
            </a:r>
            <a:endParaRPr lang="sv-SE" sz="1600" dirty="0"/>
          </a:p>
        </p:txBody>
      </p:sp>
      <p:pic>
        <p:nvPicPr>
          <p:cNvPr id="20" name="Bild 19">
            <a:extLst>
              <a:ext uri="{FF2B5EF4-FFF2-40B4-BE49-F238E27FC236}">
                <a16:creationId xmlns:a16="http://schemas.microsoft.com/office/drawing/2014/main" id="{98C31310-6AFB-0199-553F-63722B16024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7764263" y="1854124"/>
            <a:ext cx="965201" cy="965201"/>
          </a:xfrm>
          <a:prstGeom prst="rect">
            <a:avLst/>
          </a:prstGeom>
        </p:spPr>
      </p:pic>
      <p:sp>
        <p:nvSpPr>
          <p:cNvPr id="10" name="Platshållare för innehåll 5">
            <a:extLst>
              <a:ext uri="{FF2B5EF4-FFF2-40B4-BE49-F238E27FC236}">
                <a16:creationId xmlns:a16="http://schemas.microsoft.com/office/drawing/2014/main" id="{21971CBA-C500-BE8C-0645-29A793D619F5}"/>
              </a:ext>
            </a:extLst>
          </p:cNvPr>
          <p:cNvSpPr txBox="1">
            <a:spLocks/>
          </p:cNvSpPr>
          <p:nvPr/>
        </p:nvSpPr>
        <p:spPr>
          <a:xfrm>
            <a:off x="6668911" y="2853024"/>
            <a:ext cx="5084863" cy="40087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Över älven och till öar</a:t>
            </a:r>
          </a:p>
        </p:txBody>
      </p:sp>
      <p:sp>
        <p:nvSpPr>
          <p:cNvPr id="11" name="Platshållare för innehåll 5">
            <a:extLst>
              <a:ext uri="{FF2B5EF4-FFF2-40B4-BE49-F238E27FC236}">
                <a16:creationId xmlns:a16="http://schemas.microsoft.com/office/drawing/2014/main" id="{632C08E8-3DF4-DFFF-7F41-EE137F459297}"/>
              </a:ext>
            </a:extLst>
          </p:cNvPr>
          <p:cNvSpPr txBox="1">
            <a:spLocks/>
          </p:cNvSpPr>
          <p:nvPr/>
        </p:nvSpPr>
        <p:spPr>
          <a:xfrm>
            <a:off x="6668912" y="3253902"/>
            <a:ext cx="3664626" cy="640256"/>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7 linjer i Göteborgsområdet</a:t>
            </a:r>
          </a:p>
        </p:txBody>
      </p:sp>
      <p:pic>
        <p:nvPicPr>
          <p:cNvPr id="18" name="Bild 17">
            <a:extLst>
              <a:ext uri="{FF2B5EF4-FFF2-40B4-BE49-F238E27FC236}">
                <a16:creationId xmlns:a16="http://schemas.microsoft.com/office/drawing/2014/main" id="{8FBD247D-9C93-2CC3-8470-D1669E49059E}"/>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725576" y="4128438"/>
            <a:ext cx="965201" cy="965201"/>
          </a:xfrm>
          <a:prstGeom prst="rect">
            <a:avLst/>
          </a:prstGeom>
        </p:spPr>
      </p:pic>
      <p:sp>
        <p:nvSpPr>
          <p:cNvPr id="12" name="Platshållare för innehåll 5">
            <a:extLst>
              <a:ext uri="{FF2B5EF4-FFF2-40B4-BE49-F238E27FC236}">
                <a16:creationId xmlns:a16="http://schemas.microsoft.com/office/drawing/2014/main" id="{81C851D2-6CB9-12C1-4ABB-FBC84EEF8A77}"/>
              </a:ext>
            </a:extLst>
          </p:cNvPr>
          <p:cNvSpPr txBox="1">
            <a:spLocks/>
          </p:cNvSpPr>
          <p:nvPr/>
        </p:nvSpPr>
        <p:spPr>
          <a:xfrm>
            <a:off x="1101600" y="5024370"/>
            <a:ext cx="4490678" cy="40087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För att komma fram i städer</a:t>
            </a:r>
          </a:p>
        </p:txBody>
      </p:sp>
      <p:sp>
        <p:nvSpPr>
          <p:cNvPr id="13" name="Platshållare för innehåll 5">
            <a:extLst>
              <a:ext uri="{FF2B5EF4-FFF2-40B4-BE49-F238E27FC236}">
                <a16:creationId xmlns:a16="http://schemas.microsoft.com/office/drawing/2014/main" id="{A86BE45B-FBA6-A68A-12E9-501427425F9D}"/>
              </a:ext>
            </a:extLst>
          </p:cNvPr>
          <p:cNvSpPr txBox="1">
            <a:spLocks/>
          </p:cNvSpPr>
          <p:nvPr/>
        </p:nvSpPr>
        <p:spPr>
          <a:xfrm>
            <a:off x="1101600" y="5425248"/>
            <a:ext cx="4311648" cy="640256"/>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233 spårvagnar, 11 linjer</a:t>
            </a:r>
          </a:p>
        </p:txBody>
      </p:sp>
      <p:pic>
        <p:nvPicPr>
          <p:cNvPr id="16" name="Bildobjekt 15">
            <a:extLst>
              <a:ext uri="{FF2B5EF4-FFF2-40B4-BE49-F238E27FC236}">
                <a16:creationId xmlns:a16="http://schemas.microsoft.com/office/drawing/2014/main" id="{E62E86BC-1396-63C1-4EF3-B71B1BE1C052}"/>
              </a:ext>
              <a:ext uri="{C183D7F6-B498-43B3-948B-1728B52AA6E4}">
                <adec:decorative xmlns:adec="http://schemas.microsoft.com/office/drawing/2017/decorative" val="1"/>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p:blipFill>
        <p:spPr>
          <a:xfrm>
            <a:off x="7667057" y="3940573"/>
            <a:ext cx="1159612" cy="1159612"/>
          </a:xfrm>
          <a:prstGeom prst="rect">
            <a:avLst/>
          </a:prstGeom>
        </p:spPr>
      </p:pic>
      <p:sp>
        <p:nvSpPr>
          <p:cNvPr id="14" name="Platshållare för innehåll 5">
            <a:extLst>
              <a:ext uri="{FF2B5EF4-FFF2-40B4-BE49-F238E27FC236}">
                <a16:creationId xmlns:a16="http://schemas.microsoft.com/office/drawing/2014/main" id="{7269FF56-D59E-BBEF-D401-151ADF286915}"/>
              </a:ext>
            </a:extLst>
          </p:cNvPr>
          <p:cNvSpPr txBox="1">
            <a:spLocks/>
          </p:cNvSpPr>
          <p:nvPr/>
        </p:nvSpPr>
        <p:spPr>
          <a:xfrm>
            <a:off x="6668911" y="5024370"/>
            <a:ext cx="5084863" cy="40087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Biljetter i mobilen</a:t>
            </a:r>
          </a:p>
        </p:txBody>
      </p:sp>
      <p:sp>
        <p:nvSpPr>
          <p:cNvPr id="15" name="Platshållare för innehåll 5">
            <a:extLst>
              <a:ext uri="{FF2B5EF4-FFF2-40B4-BE49-F238E27FC236}">
                <a16:creationId xmlns:a16="http://schemas.microsoft.com/office/drawing/2014/main" id="{9BF2BB53-39F3-7BAB-5D78-A9F436C6CBD4}"/>
              </a:ext>
            </a:extLst>
          </p:cNvPr>
          <p:cNvSpPr txBox="1">
            <a:spLocks/>
          </p:cNvSpPr>
          <p:nvPr/>
        </p:nvSpPr>
        <p:spPr>
          <a:xfrm>
            <a:off x="6668912" y="5425248"/>
            <a:ext cx="4598482" cy="640256"/>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300 000 användare dagligen</a:t>
            </a:r>
          </a:p>
        </p:txBody>
      </p:sp>
    </p:spTree>
    <p:extLst>
      <p:ext uri="{BB962C8B-B14F-4D97-AF65-F5344CB8AC3E}">
        <p14:creationId xmlns:p14="http://schemas.microsoft.com/office/powerpoint/2010/main" val="3346405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D563CA09-616D-C8C9-4BE5-607459B940A4}"/>
              </a:ext>
            </a:extLst>
          </p:cNvPr>
          <p:cNvSpPr>
            <a:spLocks noGrp="1"/>
          </p:cNvSpPr>
          <p:nvPr>
            <p:ph type="title"/>
          </p:nvPr>
        </p:nvSpPr>
        <p:spPr/>
        <p:txBody>
          <a:bodyPr anchor="b" anchorCtr="0"/>
          <a:lstStyle/>
          <a:p>
            <a:r>
              <a:rPr lang="sv-SE" dirty="0"/>
              <a:t>Västsverige växer – så vi utvecklar kollektivtrafiken</a:t>
            </a:r>
          </a:p>
        </p:txBody>
      </p:sp>
      <p:sp>
        <p:nvSpPr>
          <p:cNvPr id="4" name="Platshållare för innehåll 3">
            <a:extLst>
              <a:ext uri="{FF2B5EF4-FFF2-40B4-BE49-F238E27FC236}">
                <a16:creationId xmlns:a16="http://schemas.microsoft.com/office/drawing/2014/main" id="{512B15F6-2BE0-7590-F5DD-B9F8A7905D2A}"/>
              </a:ext>
            </a:extLst>
          </p:cNvPr>
          <p:cNvSpPr>
            <a:spLocks noGrp="1"/>
          </p:cNvSpPr>
          <p:nvPr>
            <p:ph sz="quarter" idx="13"/>
          </p:nvPr>
        </p:nvSpPr>
        <p:spPr>
          <a:xfrm>
            <a:off x="1092199" y="2268000"/>
            <a:ext cx="5455745" cy="3311526"/>
          </a:xfrm>
        </p:spPr>
        <p:txBody>
          <a:bodyPr/>
          <a:lstStyle/>
          <a:p>
            <a:r>
              <a:rPr lang="sv-SE" dirty="0"/>
              <a:t>Knyta ihop Västra Götaland</a:t>
            </a:r>
          </a:p>
          <a:p>
            <a:r>
              <a:rPr lang="sv-SE" dirty="0"/>
              <a:t>Få fler att åka kollektivt</a:t>
            </a:r>
          </a:p>
          <a:p>
            <a:r>
              <a:rPr lang="sv-SE" dirty="0"/>
              <a:t>Tillgänglighet för alla</a:t>
            </a:r>
          </a:p>
          <a:p>
            <a:r>
              <a:rPr lang="sv-SE" dirty="0"/>
              <a:t>Bättre möjligheter att kombinera färdsätt</a:t>
            </a:r>
          </a:p>
          <a:p>
            <a:r>
              <a:rPr lang="sv-SE" dirty="0"/>
              <a:t>Mer hållbara lösningar</a:t>
            </a:r>
          </a:p>
          <a:p>
            <a:r>
              <a:rPr lang="sv-SE" dirty="0"/>
              <a:t>Elektrifiering i hela länet</a:t>
            </a:r>
          </a:p>
        </p:txBody>
      </p:sp>
      <p:pic>
        <p:nvPicPr>
          <p:cNvPr id="6" name="Platshållare för bild 5">
            <a:extLst>
              <a:ext uri="{FF2B5EF4-FFF2-40B4-BE49-F238E27FC236}">
                <a16:creationId xmlns:a16="http://schemas.microsoft.com/office/drawing/2014/main" id="{1205C8ED-D6AA-B4C4-BEA2-3A70E24F571D}"/>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138167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91C451B7-2B52-1DFB-EC1E-E8B2D9A05C0B}"/>
              </a:ext>
            </a:extLst>
          </p:cNvPr>
          <p:cNvSpPr>
            <a:spLocks noGrp="1"/>
          </p:cNvSpPr>
          <p:nvPr>
            <p:ph type="title"/>
          </p:nvPr>
        </p:nvSpPr>
        <p:spPr>
          <a:xfrm>
            <a:off x="1101601" y="2673041"/>
            <a:ext cx="5171878" cy="1315278"/>
          </a:xfrm>
        </p:spPr>
        <p:txBody>
          <a:bodyPr/>
          <a:lstStyle/>
          <a:p>
            <a:r>
              <a:rPr lang="sv-SE" dirty="0"/>
              <a:t>När du vill uppleva kultur ska den finnas nära dig</a:t>
            </a:r>
          </a:p>
        </p:txBody>
      </p:sp>
      <p:pic>
        <p:nvPicPr>
          <p:cNvPr id="6" name="Platshållare för bild 5">
            <a:extLst>
              <a:ext uri="{FF2B5EF4-FFF2-40B4-BE49-F238E27FC236}">
                <a16:creationId xmlns:a16="http://schemas.microsoft.com/office/drawing/2014/main" id="{1C3B6FAB-34E7-C282-29A2-8E56851FD785}"/>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1865696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7D97DED-6E05-FDED-E496-A1EB01C8FDA4}"/>
              </a:ext>
            </a:extLst>
          </p:cNvPr>
          <p:cNvSpPr>
            <a:spLocks noGrp="1"/>
          </p:cNvSpPr>
          <p:nvPr>
            <p:ph type="title"/>
          </p:nvPr>
        </p:nvSpPr>
        <p:spPr/>
        <p:txBody>
          <a:bodyPr/>
          <a:lstStyle/>
          <a:p>
            <a:r>
              <a:rPr lang="sv-SE" dirty="0"/>
              <a:t>När du vill uppleva kultur ska den finnas nära dig</a:t>
            </a:r>
          </a:p>
        </p:txBody>
      </p:sp>
      <p:sp>
        <p:nvSpPr>
          <p:cNvPr id="3" name="Platshållare för innehåll 2">
            <a:extLst>
              <a:ext uri="{FF2B5EF4-FFF2-40B4-BE49-F238E27FC236}">
                <a16:creationId xmlns:a16="http://schemas.microsoft.com/office/drawing/2014/main" id="{CA5BC597-65A8-EFD3-8523-DB5D30E1ED34}"/>
              </a:ext>
            </a:extLst>
          </p:cNvPr>
          <p:cNvSpPr>
            <a:spLocks noGrp="1"/>
          </p:cNvSpPr>
          <p:nvPr>
            <p:ph sz="quarter" idx="13"/>
          </p:nvPr>
        </p:nvSpPr>
        <p:spPr>
          <a:xfrm>
            <a:off x="1092200" y="2113722"/>
            <a:ext cx="3325796" cy="504350"/>
          </a:xfrm>
        </p:spPr>
        <p:txBody>
          <a:bodyPr/>
          <a:lstStyle/>
          <a:p>
            <a:r>
              <a:rPr lang="sv-SE" b="1"/>
              <a:t>I skolan</a:t>
            </a:r>
          </a:p>
        </p:txBody>
      </p:sp>
      <p:sp>
        <p:nvSpPr>
          <p:cNvPr id="4" name="textruta 3">
            <a:extLst>
              <a:ext uri="{FF2B5EF4-FFF2-40B4-BE49-F238E27FC236}">
                <a16:creationId xmlns:a16="http://schemas.microsoft.com/office/drawing/2014/main" id="{FA695C31-31CD-DBF6-1D55-8CAB2CD6C4EF}"/>
              </a:ext>
            </a:extLst>
          </p:cNvPr>
          <p:cNvSpPr txBox="1"/>
          <p:nvPr/>
        </p:nvSpPr>
        <p:spPr>
          <a:xfrm>
            <a:off x="1101600" y="2550695"/>
            <a:ext cx="2969886" cy="637995"/>
          </a:xfrm>
          <a:prstGeom prst="rect">
            <a:avLst/>
          </a:prstGeom>
          <a:noFill/>
        </p:spPr>
        <p:txBody>
          <a:bodyPr wrap="square" lIns="0" tIns="0" rIns="0" bIns="0" rtlCol="0">
            <a:spAutoFit/>
          </a:bodyPr>
          <a:lstStyle/>
          <a:p>
            <a:pPr>
              <a:lnSpc>
                <a:spcPct val="130000"/>
              </a:lnSpc>
            </a:pPr>
            <a:r>
              <a:rPr lang="sv-SE" sz="1600"/>
              <a:t>Regionteater väst</a:t>
            </a:r>
          </a:p>
          <a:p>
            <a:pPr algn="l">
              <a:lnSpc>
                <a:spcPct val="130000"/>
              </a:lnSpc>
            </a:pPr>
            <a:endParaRPr lang="sv-SE"/>
          </a:p>
        </p:txBody>
      </p:sp>
      <p:sp>
        <p:nvSpPr>
          <p:cNvPr id="9" name="Platshållare för innehåll 2">
            <a:extLst>
              <a:ext uri="{FF2B5EF4-FFF2-40B4-BE49-F238E27FC236}">
                <a16:creationId xmlns:a16="http://schemas.microsoft.com/office/drawing/2014/main" id="{012C09AC-829F-5601-6354-38BB8B5CDA15}"/>
              </a:ext>
            </a:extLst>
          </p:cNvPr>
          <p:cNvSpPr txBox="1">
            <a:spLocks/>
          </p:cNvSpPr>
          <p:nvPr/>
        </p:nvSpPr>
        <p:spPr>
          <a:xfrm>
            <a:off x="6058168" y="2113722"/>
            <a:ext cx="363380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Som utövare</a:t>
            </a:r>
          </a:p>
        </p:txBody>
      </p:sp>
      <p:sp>
        <p:nvSpPr>
          <p:cNvPr id="11" name="textruta 10">
            <a:extLst>
              <a:ext uri="{FF2B5EF4-FFF2-40B4-BE49-F238E27FC236}">
                <a16:creationId xmlns:a16="http://schemas.microsoft.com/office/drawing/2014/main" id="{8D2AFC9C-41AD-0BCE-7DF3-9F6BEDFDCB30}"/>
              </a:ext>
            </a:extLst>
          </p:cNvPr>
          <p:cNvSpPr txBox="1"/>
          <p:nvPr/>
        </p:nvSpPr>
        <p:spPr>
          <a:xfrm>
            <a:off x="6067568" y="2550695"/>
            <a:ext cx="2969886" cy="637995"/>
          </a:xfrm>
          <a:prstGeom prst="rect">
            <a:avLst/>
          </a:prstGeom>
          <a:noFill/>
        </p:spPr>
        <p:txBody>
          <a:bodyPr wrap="square" lIns="0" tIns="0" rIns="0" bIns="0" rtlCol="0">
            <a:spAutoFit/>
          </a:bodyPr>
          <a:lstStyle/>
          <a:p>
            <a:pPr>
              <a:lnSpc>
                <a:spcPct val="130000"/>
              </a:lnSpc>
            </a:pPr>
            <a:r>
              <a:rPr lang="sv-SE" sz="1600"/>
              <a:t>Stöd och stipendier</a:t>
            </a:r>
          </a:p>
          <a:p>
            <a:pPr algn="l">
              <a:lnSpc>
                <a:spcPct val="130000"/>
              </a:lnSpc>
            </a:pPr>
            <a:endParaRPr lang="sv-SE"/>
          </a:p>
        </p:txBody>
      </p:sp>
      <p:sp>
        <p:nvSpPr>
          <p:cNvPr id="13" name="Platshållare för innehåll 2">
            <a:extLst>
              <a:ext uri="{FF2B5EF4-FFF2-40B4-BE49-F238E27FC236}">
                <a16:creationId xmlns:a16="http://schemas.microsoft.com/office/drawing/2014/main" id="{0E9DDC51-A917-34EE-53B2-8E9AD88516AA}"/>
              </a:ext>
            </a:extLst>
          </p:cNvPr>
          <p:cNvSpPr txBox="1">
            <a:spLocks/>
          </p:cNvSpPr>
          <p:nvPr/>
        </p:nvSpPr>
        <p:spPr>
          <a:xfrm>
            <a:off x="1092200" y="3442008"/>
            <a:ext cx="343167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I din mobil</a:t>
            </a:r>
          </a:p>
        </p:txBody>
      </p:sp>
      <p:sp>
        <p:nvSpPr>
          <p:cNvPr id="14" name="textruta 13">
            <a:extLst>
              <a:ext uri="{FF2B5EF4-FFF2-40B4-BE49-F238E27FC236}">
                <a16:creationId xmlns:a16="http://schemas.microsoft.com/office/drawing/2014/main" id="{91FB8E94-7518-EC22-6A65-5E8A09D12EE2}"/>
              </a:ext>
            </a:extLst>
          </p:cNvPr>
          <p:cNvSpPr txBox="1"/>
          <p:nvPr/>
        </p:nvSpPr>
        <p:spPr>
          <a:xfrm>
            <a:off x="1101600" y="3878981"/>
            <a:ext cx="2969886" cy="958083"/>
          </a:xfrm>
          <a:prstGeom prst="rect">
            <a:avLst/>
          </a:prstGeom>
          <a:noFill/>
        </p:spPr>
        <p:txBody>
          <a:bodyPr wrap="square" lIns="0" tIns="0" rIns="0" bIns="0" rtlCol="0">
            <a:spAutoFit/>
          </a:bodyPr>
          <a:lstStyle/>
          <a:p>
            <a:pPr>
              <a:lnSpc>
                <a:spcPct val="130000"/>
              </a:lnSpc>
            </a:pPr>
            <a:r>
              <a:rPr lang="sv-SE" sz="1600"/>
              <a:t>Digitala museiutställningar och livekonserter</a:t>
            </a:r>
          </a:p>
          <a:p>
            <a:pPr algn="l">
              <a:lnSpc>
                <a:spcPct val="130000"/>
              </a:lnSpc>
            </a:pPr>
            <a:endParaRPr lang="sv-SE"/>
          </a:p>
        </p:txBody>
      </p:sp>
      <p:sp>
        <p:nvSpPr>
          <p:cNvPr id="7" name="Platshållare för innehåll 2">
            <a:extLst>
              <a:ext uri="{FF2B5EF4-FFF2-40B4-BE49-F238E27FC236}">
                <a16:creationId xmlns:a16="http://schemas.microsoft.com/office/drawing/2014/main" id="{D29DAC2B-7EDA-43A3-4ADC-A9F7996E5BC5}"/>
              </a:ext>
            </a:extLst>
          </p:cNvPr>
          <p:cNvSpPr txBox="1">
            <a:spLocks/>
          </p:cNvSpPr>
          <p:nvPr/>
        </p:nvSpPr>
        <p:spPr>
          <a:xfrm>
            <a:off x="6058168" y="3442008"/>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Som publik</a:t>
            </a:r>
          </a:p>
        </p:txBody>
      </p:sp>
      <p:sp>
        <p:nvSpPr>
          <p:cNvPr id="8" name="textruta 7">
            <a:extLst>
              <a:ext uri="{FF2B5EF4-FFF2-40B4-BE49-F238E27FC236}">
                <a16:creationId xmlns:a16="http://schemas.microsoft.com/office/drawing/2014/main" id="{C68F3E62-8408-AE89-2863-4F7AF3E9B264}"/>
              </a:ext>
            </a:extLst>
          </p:cNvPr>
          <p:cNvSpPr txBox="1"/>
          <p:nvPr/>
        </p:nvSpPr>
        <p:spPr>
          <a:xfrm>
            <a:off x="6058168" y="3878981"/>
            <a:ext cx="3219919" cy="1278170"/>
          </a:xfrm>
          <a:prstGeom prst="rect">
            <a:avLst/>
          </a:prstGeom>
          <a:noFill/>
        </p:spPr>
        <p:txBody>
          <a:bodyPr wrap="square" lIns="0" tIns="0" rIns="0" bIns="0" rtlCol="0">
            <a:spAutoFit/>
          </a:bodyPr>
          <a:lstStyle/>
          <a:p>
            <a:pPr>
              <a:lnSpc>
                <a:spcPct val="130000"/>
              </a:lnSpc>
            </a:pPr>
            <a:r>
              <a:rPr lang="sv-SE" sz="1600"/>
              <a:t>GöteborgsOperan</a:t>
            </a:r>
            <a:br>
              <a:rPr lang="sv-SE" sz="1600"/>
            </a:br>
            <a:r>
              <a:rPr lang="sv-SE" sz="1600"/>
              <a:t>Göteborgs symfoniker</a:t>
            </a:r>
            <a:br>
              <a:rPr lang="sv-SE" sz="1600"/>
            </a:br>
            <a:r>
              <a:rPr lang="sv-SE" sz="1600"/>
              <a:t>och Film i Väst</a:t>
            </a:r>
          </a:p>
          <a:p>
            <a:pPr algn="l">
              <a:lnSpc>
                <a:spcPct val="130000"/>
              </a:lnSpc>
            </a:pPr>
            <a:endParaRPr lang="sv-SE"/>
          </a:p>
        </p:txBody>
      </p:sp>
      <p:sp>
        <p:nvSpPr>
          <p:cNvPr id="10" name="Platshållare för innehåll 2">
            <a:extLst>
              <a:ext uri="{FF2B5EF4-FFF2-40B4-BE49-F238E27FC236}">
                <a16:creationId xmlns:a16="http://schemas.microsoft.com/office/drawing/2014/main" id="{15273339-48E8-AE7A-D6CB-27E907BB7C5F}"/>
              </a:ext>
            </a:extLst>
          </p:cNvPr>
          <p:cNvSpPr txBox="1">
            <a:spLocks/>
          </p:cNvSpPr>
          <p:nvPr/>
        </p:nvSpPr>
        <p:spPr>
          <a:xfrm>
            <a:off x="1092200" y="5030175"/>
            <a:ext cx="4577081"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Som vetgirig</a:t>
            </a:r>
          </a:p>
        </p:txBody>
      </p:sp>
      <p:sp>
        <p:nvSpPr>
          <p:cNvPr id="12" name="textruta 11">
            <a:extLst>
              <a:ext uri="{FF2B5EF4-FFF2-40B4-BE49-F238E27FC236}">
                <a16:creationId xmlns:a16="http://schemas.microsoft.com/office/drawing/2014/main" id="{6036C237-B14A-A5BF-7E4B-5763EF1FDCBB}"/>
              </a:ext>
            </a:extLst>
          </p:cNvPr>
          <p:cNvSpPr txBox="1"/>
          <p:nvPr/>
        </p:nvSpPr>
        <p:spPr>
          <a:xfrm>
            <a:off x="1092200" y="5467148"/>
            <a:ext cx="4577080" cy="637995"/>
          </a:xfrm>
          <a:prstGeom prst="rect">
            <a:avLst/>
          </a:prstGeom>
          <a:noFill/>
        </p:spPr>
        <p:txBody>
          <a:bodyPr wrap="square" lIns="0" tIns="0" rIns="0" bIns="0" rtlCol="0">
            <a:spAutoFit/>
          </a:bodyPr>
          <a:lstStyle/>
          <a:p>
            <a:pPr>
              <a:lnSpc>
                <a:spcPct val="130000"/>
              </a:lnSpc>
            </a:pPr>
            <a:r>
              <a:rPr lang="sv-SE" sz="1600"/>
              <a:t>6 museer och besöksmål</a:t>
            </a:r>
          </a:p>
          <a:p>
            <a:pPr algn="l">
              <a:lnSpc>
                <a:spcPct val="130000"/>
              </a:lnSpc>
            </a:pPr>
            <a:endParaRPr lang="sv-SE"/>
          </a:p>
        </p:txBody>
      </p:sp>
    </p:spTree>
    <p:extLst>
      <p:ext uri="{BB962C8B-B14F-4D97-AF65-F5344CB8AC3E}">
        <p14:creationId xmlns:p14="http://schemas.microsoft.com/office/powerpoint/2010/main" val="358733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53E5E2E-C3F2-E7DE-9713-DBDBCC8DA290}"/>
              </a:ext>
            </a:extLst>
          </p:cNvPr>
          <p:cNvSpPr>
            <a:spLocks noGrp="1"/>
          </p:cNvSpPr>
          <p:nvPr>
            <p:ph type="title"/>
          </p:nvPr>
        </p:nvSpPr>
        <p:spPr/>
        <p:txBody>
          <a:bodyPr anchor="b" anchorCtr="0"/>
          <a:lstStyle/>
          <a:p>
            <a:r>
              <a:rPr lang="sv-SE" dirty="0"/>
              <a:t>Kultur får människor att må bra – så vi gör den </a:t>
            </a:r>
            <a:br>
              <a:rPr lang="sv-SE" dirty="0"/>
            </a:br>
            <a:r>
              <a:rPr lang="sv-SE" dirty="0"/>
              <a:t>mer tillgänglig</a:t>
            </a:r>
          </a:p>
        </p:txBody>
      </p:sp>
      <p:sp>
        <p:nvSpPr>
          <p:cNvPr id="4" name="Platshållare för innehåll 3">
            <a:extLst>
              <a:ext uri="{FF2B5EF4-FFF2-40B4-BE49-F238E27FC236}">
                <a16:creationId xmlns:a16="http://schemas.microsoft.com/office/drawing/2014/main" id="{928A0573-DBE4-BFE5-CD52-D8238CD08F13}"/>
              </a:ext>
            </a:extLst>
          </p:cNvPr>
          <p:cNvSpPr>
            <a:spLocks noGrp="1"/>
          </p:cNvSpPr>
          <p:nvPr>
            <p:ph sz="quarter" idx="13"/>
          </p:nvPr>
        </p:nvSpPr>
        <p:spPr/>
        <p:txBody>
          <a:bodyPr/>
          <a:lstStyle/>
          <a:p>
            <a:r>
              <a:rPr lang="sv-SE" dirty="0"/>
              <a:t>Har Sveriges starkaste kulturbudget</a:t>
            </a:r>
          </a:p>
          <a:p>
            <a:r>
              <a:rPr lang="sv-SE" dirty="0"/>
              <a:t>Planerar kultur tillsammans med andra</a:t>
            </a:r>
          </a:p>
          <a:p>
            <a:r>
              <a:rPr lang="sv-SE" dirty="0"/>
              <a:t>Vill skapa ett brett och inkluderande kulturliv</a:t>
            </a:r>
          </a:p>
          <a:p>
            <a:r>
              <a:rPr lang="sv-SE" dirty="0"/>
              <a:t>Fokus på kultur för barn och unga</a:t>
            </a:r>
          </a:p>
          <a:p>
            <a:r>
              <a:rPr lang="sv-SE" dirty="0"/>
              <a:t>Öka medie- och informations-kunnighet</a:t>
            </a:r>
          </a:p>
        </p:txBody>
      </p:sp>
      <p:pic>
        <p:nvPicPr>
          <p:cNvPr id="8" name="Platshållare för bild 7">
            <a:extLst>
              <a:ext uri="{FF2B5EF4-FFF2-40B4-BE49-F238E27FC236}">
                <a16:creationId xmlns:a16="http://schemas.microsoft.com/office/drawing/2014/main" id="{D4B0DEDC-5B03-1AB4-9320-59B9B4F73DF9}"/>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751322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191EA9-0B1A-81DD-AB1D-E51A8DAF74A6}"/>
              </a:ext>
            </a:extLst>
          </p:cNvPr>
          <p:cNvSpPr>
            <a:spLocks noGrp="1"/>
          </p:cNvSpPr>
          <p:nvPr>
            <p:ph type="title"/>
          </p:nvPr>
        </p:nvSpPr>
        <p:spPr/>
        <p:txBody>
          <a:bodyPr anchor="ctr" anchorCtr="0">
            <a:noAutofit/>
          </a:bodyPr>
          <a:lstStyle/>
          <a:p>
            <a:pPr>
              <a:lnSpc>
                <a:spcPts val="4140"/>
              </a:lnSpc>
            </a:pPr>
            <a:r>
              <a:rPr lang="sv-SE" sz="3200" dirty="0"/>
              <a:t>När du utbildar dig </a:t>
            </a:r>
            <a:br>
              <a:rPr lang="sv-SE" sz="3200" dirty="0"/>
            </a:br>
            <a:r>
              <a:rPr lang="sv-SE" sz="3200" dirty="0"/>
              <a:t>ska du kunna göra det </a:t>
            </a:r>
            <a:br>
              <a:rPr lang="sv-SE" sz="3200" dirty="0"/>
            </a:br>
            <a:r>
              <a:rPr lang="sv-SE" sz="3200" dirty="0"/>
              <a:t>på dina villkor</a:t>
            </a:r>
          </a:p>
        </p:txBody>
      </p:sp>
      <p:pic>
        <p:nvPicPr>
          <p:cNvPr id="11" name="Platshållare för bild 10">
            <a:extLst>
              <a:ext uri="{FF2B5EF4-FFF2-40B4-BE49-F238E27FC236}">
                <a16:creationId xmlns:a16="http://schemas.microsoft.com/office/drawing/2014/main" id="{476000D7-851D-E0F6-AEC0-30ABD38DB4B6}"/>
              </a:ext>
              <a:ext uri="{C183D7F6-B498-43B3-948B-1728B52AA6E4}">
                <adec:decorative xmlns:adec="http://schemas.microsoft.com/office/drawing/2017/decorative" val="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3470596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67476966-E07B-09AB-FF93-ACAE583BBADA}"/>
              </a:ext>
            </a:extLst>
          </p:cNvPr>
          <p:cNvSpPr>
            <a:spLocks noGrp="1"/>
          </p:cNvSpPr>
          <p:nvPr>
            <p:ph type="title"/>
          </p:nvPr>
        </p:nvSpPr>
        <p:spPr>
          <a:xfrm>
            <a:off x="1100666" y="425716"/>
            <a:ext cx="10661511" cy="1047750"/>
          </a:xfrm>
        </p:spPr>
        <p:txBody>
          <a:bodyPr anchor="b" anchorCtr="0"/>
          <a:lstStyle/>
          <a:p>
            <a:r>
              <a:rPr lang="sv-SE" dirty="0"/>
              <a:t>När du utbildar dig ska du kunna göra det på dina villkor</a:t>
            </a:r>
          </a:p>
        </p:txBody>
      </p:sp>
      <p:sp>
        <p:nvSpPr>
          <p:cNvPr id="2" name="Ellips 1">
            <a:extLst>
              <a:ext uri="{FF2B5EF4-FFF2-40B4-BE49-F238E27FC236}">
                <a16:creationId xmlns:a16="http://schemas.microsoft.com/office/drawing/2014/main" id="{90A4F737-87F2-2C53-5BD7-2FB1008AB056}"/>
              </a:ext>
              <a:ext uri="{C183D7F6-B498-43B3-948B-1728B52AA6E4}">
                <adec:decorative xmlns:adec="http://schemas.microsoft.com/office/drawing/2017/decorative" val="1"/>
              </a:ext>
            </a:extLst>
          </p:cNvPr>
          <p:cNvSpPr/>
          <p:nvPr/>
        </p:nvSpPr>
        <p:spPr>
          <a:xfrm>
            <a:off x="1100658" y="2278896"/>
            <a:ext cx="3418460" cy="3418460"/>
          </a:xfrm>
          <a:prstGeom prst="ellipse">
            <a:avLst/>
          </a:prstGeom>
          <a:solidFill>
            <a:srgbClr val="FD5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textruta 4">
            <a:extLst>
              <a:ext uri="{FF2B5EF4-FFF2-40B4-BE49-F238E27FC236}">
                <a16:creationId xmlns:a16="http://schemas.microsoft.com/office/drawing/2014/main" id="{226313BF-DDF0-7233-666E-4009CFFA1EBB}"/>
              </a:ext>
            </a:extLst>
          </p:cNvPr>
          <p:cNvSpPr txBox="1"/>
          <p:nvPr/>
        </p:nvSpPr>
        <p:spPr>
          <a:xfrm>
            <a:off x="2195670" y="3154524"/>
            <a:ext cx="1176604" cy="706475"/>
          </a:xfrm>
          <a:prstGeom prst="rect">
            <a:avLst/>
          </a:prstGeom>
          <a:noFill/>
        </p:spPr>
        <p:txBody>
          <a:bodyPr wrap="none" lIns="0" tIns="0" rIns="0" bIns="0" rtlCol="0">
            <a:spAutoFit/>
          </a:bodyPr>
          <a:lstStyle/>
          <a:p>
            <a:pPr algn="l">
              <a:lnSpc>
                <a:spcPct val="130000"/>
              </a:lnSpc>
            </a:pPr>
            <a:r>
              <a:rPr lang="sv-SE" sz="4000" b="1">
                <a:solidFill>
                  <a:schemeClr val="bg1"/>
                </a:solidFill>
              </a:rPr>
              <a:t>+80</a:t>
            </a:r>
            <a:endParaRPr lang="sv-SE" sz="4000"/>
          </a:p>
        </p:txBody>
      </p:sp>
      <p:sp>
        <p:nvSpPr>
          <p:cNvPr id="6" name="Platshållare för innehåll 5">
            <a:extLst>
              <a:ext uri="{FF2B5EF4-FFF2-40B4-BE49-F238E27FC236}">
                <a16:creationId xmlns:a16="http://schemas.microsoft.com/office/drawing/2014/main" id="{45D137DC-8413-C2DA-A3AF-10C918F0703B}"/>
              </a:ext>
            </a:extLst>
          </p:cNvPr>
          <p:cNvSpPr>
            <a:spLocks noGrp="1"/>
          </p:cNvSpPr>
          <p:nvPr>
            <p:ph sz="quarter" idx="4294967295"/>
          </p:nvPr>
        </p:nvSpPr>
        <p:spPr>
          <a:xfrm>
            <a:off x="1101230" y="3860800"/>
            <a:ext cx="3417888" cy="706438"/>
          </a:xfrm>
        </p:spPr>
        <p:txBody>
          <a:bodyPr/>
          <a:lstStyle/>
          <a:p>
            <a:pPr marL="0" indent="0" algn="ctr">
              <a:buNone/>
            </a:pPr>
            <a:r>
              <a:rPr lang="sv-SE" sz="3600" dirty="0">
                <a:solidFill>
                  <a:schemeClr val="bg1"/>
                </a:solidFill>
              </a:rPr>
              <a:t>utbildningar</a:t>
            </a:r>
          </a:p>
        </p:txBody>
      </p:sp>
      <p:sp>
        <p:nvSpPr>
          <p:cNvPr id="9" name="Platshållare för innehåll 5">
            <a:extLst>
              <a:ext uri="{FF2B5EF4-FFF2-40B4-BE49-F238E27FC236}">
                <a16:creationId xmlns:a16="http://schemas.microsoft.com/office/drawing/2014/main" id="{302D9211-811D-7623-837B-58C6D2054651}"/>
              </a:ext>
            </a:extLst>
          </p:cNvPr>
          <p:cNvSpPr txBox="1">
            <a:spLocks/>
          </p:cNvSpPr>
          <p:nvPr/>
        </p:nvSpPr>
        <p:spPr>
          <a:xfrm>
            <a:off x="5194808" y="2739464"/>
            <a:ext cx="237084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Djurskötsel</a:t>
            </a:r>
          </a:p>
        </p:txBody>
      </p:sp>
      <p:sp>
        <p:nvSpPr>
          <p:cNvPr id="11" name="Platshållare för innehåll 5">
            <a:extLst>
              <a:ext uri="{FF2B5EF4-FFF2-40B4-BE49-F238E27FC236}">
                <a16:creationId xmlns:a16="http://schemas.microsoft.com/office/drawing/2014/main" id="{632C08E8-3DF4-DFFF-7F41-EE137F459297}"/>
              </a:ext>
            </a:extLst>
          </p:cNvPr>
          <p:cNvSpPr txBox="1">
            <a:spLocks/>
          </p:cNvSpPr>
          <p:nvPr/>
        </p:nvSpPr>
        <p:spPr>
          <a:xfrm>
            <a:off x="7124287" y="2382099"/>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Fritidsledare</a:t>
            </a:r>
          </a:p>
        </p:txBody>
      </p:sp>
      <p:sp>
        <p:nvSpPr>
          <p:cNvPr id="7" name="Platshållare för innehåll 5">
            <a:extLst>
              <a:ext uri="{FF2B5EF4-FFF2-40B4-BE49-F238E27FC236}">
                <a16:creationId xmlns:a16="http://schemas.microsoft.com/office/drawing/2014/main" id="{A85294E8-A379-D4AF-6BB1-2DF4E0BE1E26}"/>
              </a:ext>
            </a:extLst>
          </p:cNvPr>
          <p:cNvSpPr txBox="1">
            <a:spLocks/>
          </p:cNvSpPr>
          <p:nvPr/>
        </p:nvSpPr>
        <p:spPr>
          <a:xfrm>
            <a:off x="8622141" y="3050350"/>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Hantverk</a:t>
            </a:r>
          </a:p>
        </p:txBody>
      </p:sp>
      <p:sp>
        <p:nvSpPr>
          <p:cNvPr id="8" name="Platshållare för innehåll 5">
            <a:extLst>
              <a:ext uri="{FF2B5EF4-FFF2-40B4-BE49-F238E27FC236}">
                <a16:creationId xmlns:a16="http://schemas.microsoft.com/office/drawing/2014/main" id="{C32BFAD5-59A3-6AFA-56DD-85282DFDCAEB}"/>
              </a:ext>
            </a:extLst>
          </p:cNvPr>
          <p:cNvSpPr txBox="1">
            <a:spLocks/>
          </p:cNvSpPr>
          <p:nvPr/>
        </p:nvSpPr>
        <p:spPr>
          <a:xfrm>
            <a:off x="10170825" y="2739464"/>
            <a:ext cx="1212283"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Radio</a:t>
            </a:r>
          </a:p>
        </p:txBody>
      </p:sp>
      <p:sp>
        <p:nvSpPr>
          <p:cNvPr id="16" name="Platshållare för innehåll 5">
            <a:extLst>
              <a:ext uri="{FF2B5EF4-FFF2-40B4-BE49-F238E27FC236}">
                <a16:creationId xmlns:a16="http://schemas.microsoft.com/office/drawing/2014/main" id="{83FE7B68-9D40-3094-477C-56587A2EF391}"/>
              </a:ext>
            </a:extLst>
          </p:cNvPr>
          <p:cNvSpPr txBox="1">
            <a:spLocks/>
          </p:cNvSpPr>
          <p:nvPr/>
        </p:nvSpPr>
        <p:spPr>
          <a:xfrm>
            <a:off x="7290791" y="3765080"/>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Allmän kurs</a:t>
            </a:r>
          </a:p>
        </p:txBody>
      </p:sp>
      <p:sp>
        <p:nvSpPr>
          <p:cNvPr id="17" name="Platshållare för innehåll 5">
            <a:extLst>
              <a:ext uri="{FF2B5EF4-FFF2-40B4-BE49-F238E27FC236}">
                <a16:creationId xmlns:a16="http://schemas.microsoft.com/office/drawing/2014/main" id="{78D23C35-B5C4-3D6D-CABA-6DDE320D22C3}"/>
              </a:ext>
            </a:extLst>
          </p:cNvPr>
          <p:cNvSpPr txBox="1">
            <a:spLocks/>
          </p:cNvSpPr>
          <p:nvPr/>
        </p:nvSpPr>
        <p:spPr>
          <a:xfrm>
            <a:off x="9766142" y="3765080"/>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Naturbruk</a:t>
            </a:r>
          </a:p>
        </p:txBody>
      </p:sp>
      <p:sp>
        <p:nvSpPr>
          <p:cNvPr id="18" name="Platshållare för innehåll 5">
            <a:extLst>
              <a:ext uri="{FF2B5EF4-FFF2-40B4-BE49-F238E27FC236}">
                <a16:creationId xmlns:a16="http://schemas.microsoft.com/office/drawing/2014/main" id="{476AB99D-CF68-DCEB-41BD-BB6625AD4CA9}"/>
              </a:ext>
            </a:extLst>
          </p:cNvPr>
          <p:cNvSpPr txBox="1">
            <a:spLocks/>
          </p:cNvSpPr>
          <p:nvPr/>
        </p:nvSpPr>
        <p:spPr>
          <a:xfrm>
            <a:off x="6238682" y="3345254"/>
            <a:ext cx="237084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Hälsa</a:t>
            </a:r>
          </a:p>
        </p:txBody>
      </p:sp>
      <p:sp>
        <p:nvSpPr>
          <p:cNvPr id="19" name="Platshållare för innehåll 5">
            <a:extLst>
              <a:ext uri="{FF2B5EF4-FFF2-40B4-BE49-F238E27FC236}">
                <a16:creationId xmlns:a16="http://schemas.microsoft.com/office/drawing/2014/main" id="{FC6A77F4-2433-62C1-A68F-B8550A08B237}"/>
              </a:ext>
            </a:extLst>
          </p:cNvPr>
          <p:cNvSpPr txBox="1">
            <a:spLocks/>
          </p:cNvSpPr>
          <p:nvPr/>
        </p:nvSpPr>
        <p:spPr>
          <a:xfrm>
            <a:off x="5116840" y="3765080"/>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Språk</a:t>
            </a:r>
          </a:p>
        </p:txBody>
      </p:sp>
      <p:sp>
        <p:nvSpPr>
          <p:cNvPr id="20" name="Platshållare för innehåll 5">
            <a:extLst>
              <a:ext uri="{FF2B5EF4-FFF2-40B4-BE49-F238E27FC236}">
                <a16:creationId xmlns:a16="http://schemas.microsoft.com/office/drawing/2014/main" id="{649F9439-49D8-9C96-05E9-05A631AE9DCF}"/>
              </a:ext>
            </a:extLst>
          </p:cNvPr>
          <p:cNvSpPr txBox="1">
            <a:spLocks/>
          </p:cNvSpPr>
          <p:nvPr/>
        </p:nvSpPr>
        <p:spPr>
          <a:xfrm>
            <a:off x="5421856" y="4523260"/>
            <a:ext cx="1718303"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Marinbiologi</a:t>
            </a:r>
          </a:p>
        </p:txBody>
      </p:sp>
      <p:sp>
        <p:nvSpPr>
          <p:cNvPr id="21" name="Platshållare för innehåll 5">
            <a:extLst>
              <a:ext uri="{FF2B5EF4-FFF2-40B4-BE49-F238E27FC236}">
                <a16:creationId xmlns:a16="http://schemas.microsoft.com/office/drawing/2014/main" id="{95C0E035-E92B-BA9A-166B-5B875106404E}"/>
              </a:ext>
            </a:extLst>
          </p:cNvPr>
          <p:cNvSpPr txBox="1">
            <a:spLocks/>
          </p:cNvSpPr>
          <p:nvPr/>
        </p:nvSpPr>
        <p:spPr>
          <a:xfrm>
            <a:off x="6972944" y="5019560"/>
            <a:ext cx="1185424"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Teater</a:t>
            </a:r>
          </a:p>
        </p:txBody>
      </p:sp>
      <p:sp>
        <p:nvSpPr>
          <p:cNvPr id="22" name="Platshållare för innehåll 5">
            <a:extLst>
              <a:ext uri="{FF2B5EF4-FFF2-40B4-BE49-F238E27FC236}">
                <a16:creationId xmlns:a16="http://schemas.microsoft.com/office/drawing/2014/main" id="{35A4CBEE-1B8D-A6FF-C612-C6276EABE94B}"/>
              </a:ext>
            </a:extLst>
          </p:cNvPr>
          <p:cNvSpPr txBox="1">
            <a:spLocks/>
          </p:cNvSpPr>
          <p:nvPr/>
        </p:nvSpPr>
        <p:spPr>
          <a:xfrm>
            <a:off x="4810839" y="5601072"/>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Måltidsbiträde</a:t>
            </a:r>
          </a:p>
        </p:txBody>
      </p:sp>
      <p:sp>
        <p:nvSpPr>
          <p:cNvPr id="23" name="Platshållare för innehåll 5">
            <a:extLst>
              <a:ext uri="{FF2B5EF4-FFF2-40B4-BE49-F238E27FC236}">
                <a16:creationId xmlns:a16="http://schemas.microsoft.com/office/drawing/2014/main" id="{6F219F22-07D9-E975-F50E-5C6220923425}"/>
              </a:ext>
            </a:extLst>
          </p:cNvPr>
          <p:cNvSpPr txBox="1">
            <a:spLocks/>
          </p:cNvSpPr>
          <p:nvPr/>
        </p:nvSpPr>
        <p:spPr>
          <a:xfrm>
            <a:off x="7862518" y="5601072"/>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Filmproduktion</a:t>
            </a:r>
          </a:p>
        </p:txBody>
      </p:sp>
      <p:sp>
        <p:nvSpPr>
          <p:cNvPr id="24" name="Platshållare för innehåll 5">
            <a:extLst>
              <a:ext uri="{FF2B5EF4-FFF2-40B4-BE49-F238E27FC236}">
                <a16:creationId xmlns:a16="http://schemas.microsoft.com/office/drawing/2014/main" id="{980EAC46-1B41-54CF-3D71-DEB21B473AD5}"/>
              </a:ext>
            </a:extLst>
          </p:cNvPr>
          <p:cNvSpPr txBox="1">
            <a:spLocks/>
          </p:cNvSpPr>
          <p:nvPr/>
        </p:nvSpPr>
        <p:spPr>
          <a:xfrm>
            <a:off x="8386865" y="4538299"/>
            <a:ext cx="1185424"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Musik</a:t>
            </a:r>
          </a:p>
        </p:txBody>
      </p:sp>
      <p:sp>
        <p:nvSpPr>
          <p:cNvPr id="25" name="Platshållare för innehåll 5">
            <a:extLst>
              <a:ext uri="{FF2B5EF4-FFF2-40B4-BE49-F238E27FC236}">
                <a16:creationId xmlns:a16="http://schemas.microsoft.com/office/drawing/2014/main" id="{105A89C9-56ED-AD99-195B-BC4C63DB83CF}"/>
              </a:ext>
            </a:extLst>
          </p:cNvPr>
          <p:cNvSpPr txBox="1">
            <a:spLocks/>
          </p:cNvSpPr>
          <p:nvPr/>
        </p:nvSpPr>
        <p:spPr>
          <a:xfrm>
            <a:off x="9528060" y="5019560"/>
            <a:ext cx="2234118" cy="446092"/>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a:t>Friluftsliv</a:t>
            </a:r>
          </a:p>
        </p:txBody>
      </p:sp>
    </p:spTree>
    <p:extLst>
      <p:ext uri="{BB962C8B-B14F-4D97-AF65-F5344CB8AC3E}">
        <p14:creationId xmlns:p14="http://schemas.microsoft.com/office/powerpoint/2010/main" val="1886601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10C9367-86E2-DBD9-40BC-5604CC2F666D}"/>
              </a:ext>
            </a:extLst>
          </p:cNvPr>
          <p:cNvSpPr>
            <a:spLocks noGrp="1"/>
          </p:cNvSpPr>
          <p:nvPr>
            <p:ph type="title"/>
          </p:nvPr>
        </p:nvSpPr>
        <p:spPr/>
        <p:txBody>
          <a:bodyPr anchor="b" anchorCtr="0"/>
          <a:lstStyle/>
          <a:p>
            <a:r>
              <a:rPr lang="sv-SE" dirty="0"/>
              <a:t>Utbildning förändrar liv – så vi skapar möjligheter</a:t>
            </a:r>
          </a:p>
        </p:txBody>
      </p:sp>
      <p:sp>
        <p:nvSpPr>
          <p:cNvPr id="4" name="Platshållare för innehåll 3">
            <a:extLst>
              <a:ext uri="{FF2B5EF4-FFF2-40B4-BE49-F238E27FC236}">
                <a16:creationId xmlns:a16="http://schemas.microsoft.com/office/drawing/2014/main" id="{AFED81A0-DBC6-1048-346F-B2A6644B8BAD}"/>
              </a:ext>
            </a:extLst>
          </p:cNvPr>
          <p:cNvSpPr>
            <a:spLocks noGrp="1"/>
          </p:cNvSpPr>
          <p:nvPr>
            <p:ph sz="quarter" idx="13"/>
          </p:nvPr>
        </p:nvSpPr>
        <p:spPr/>
        <p:txBody>
          <a:bodyPr/>
          <a:lstStyle/>
          <a:p>
            <a:r>
              <a:rPr lang="sv-SE" dirty="0"/>
              <a:t>Alla barn ska få utbildning</a:t>
            </a:r>
          </a:p>
          <a:p>
            <a:r>
              <a:rPr lang="sv-SE" dirty="0"/>
              <a:t>Alla ska kunna gå ut grund- och gymnasieskolan med godkända betyg</a:t>
            </a:r>
          </a:p>
          <a:p>
            <a:r>
              <a:rPr lang="sv-SE" dirty="0"/>
              <a:t>Kompetensförsörjning</a:t>
            </a:r>
          </a:p>
          <a:p>
            <a:r>
              <a:rPr lang="sv-SE" dirty="0"/>
              <a:t>Mötesplatser för forskning</a:t>
            </a:r>
          </a:p>
        </p:txBody>
      </p:sp>
      <p:pic>
        <p:nvPicPr>
          <p:cNvPr id="7" name="Platshållare för bild 6">
            <a:extLst>
              <a:ext uri="{FF2B5EF4-FFF2-40B4-BE49-F238E27FC236}">
                <a16:creationId xmlns:a16="http://schemas.microsoft.com/office/drawing/2014/main" id="{4486A89F-DF9C-020A-B461-15C0BD6DAB0D}"/>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2944806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F5301BA-EC0A-7B00-96EA-92363AA23E13}"/>
              </a:ext>
            </a:extLst>
          </p:cNvPr>
          <p:cNvSpPr>
            <a:spLocks noGrp="1"/>
          </p:cNvSpPr>
          <p:nvPr>
            <p:ph type="title"/>
          </p:nvPr>
        </p:nvSpPr>
        <p:spPr/>
        <p:txBody>
          <a:bodyPr/>
          <a:lstStyle/>
          <a:p>
            <a:r>
              <a:rPr lang="sv-SE" dirty="0"/>
              <a:t>När du lever i </a:t>
            </a:r>
            <a:br>
              <a:rPr lang="sv-SE" dirty="0"/>
            </a:br>
            <a:r>
              <a:rPr lang="sv-SE" dirty="0"/>
              <a:t>Västra Götaland ska hållbar utveckling </a:t>
            </a:r>
            <a:br>
              <a:rPr lang="sv-SE" dirty="0"/>
            </a:br>
            <a:r>
              <a:rPr lang="sv-SE" dirty="0"/>
              <a:t>vara en självklarhet</a:t>
            </a:r>
          </a:p>
        </p:txBody>
      </p:sp>
      <p:pic>
        <p:nvPicPr>
          <p:cNvPr id="7" name="Platshållare för bild 6">
            <a:extLst>
              <a:ext uri="{FF2B5EF4-FFF2-40B4-BE49-F238E27FC236}">
                <a16:creationId xmlns:a16="http://schemas.microsoft.com/office/drawing/2014/main" id="{BAC4AFCB-5F5F-F964-955C-8DA42ADAAE26}"/>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39848926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F93006C-AC0B-0DCF-5776-318B60DFE169}"/>
              </a:ext>
            </a:extLst>
          </p:cNvPr>
          <p:cNvSpPr>
            <a:spLocks noGrp="1"/>
          </p:cNvSpPr>
          <p:nvPr>
            <p:ph type="title"/>
          </p:nvPr>
        </p:nvSpPr>
        <p:spPr/>
        <p:txBody>
          <a:bodyPr/>
          <a:lstStyle/>
          <a:p>
            <a:r>
              <a:rPr lang="sv-SE" dirty="0"/>
              <a:t>När du lever i Västra Götaland ska hållbar utveckling vara en självklarhet</a:t>
            </a:r>
          </a:p>
        </p:txBody>
      </p:sp>
      <p:sp>
        <p:nvSpPr>
          <p:cNvPr id="3" name="Platshållare för innehåll 2">
            <a:extLst>
              <a:ext uri="{FF2B5EF4-FFF2-40B4-BE49-F238E27FC236}">
                <a16:creationId xmlns:a16="http://schemas.microsoft.com/office/drawing/2014/main" id="{878F69FB-467A-B41F-2F79-D561C7ED62E0}"/>
              </a:ext>
            </a:extLst>
          </p:cNvPr>
          <p:cNvSpPr>
            <a:spLocks noGrp="1"/>
          </p:cNvSpPr>
          <p:nvPr>
            <p:ph sz="quarter" idx="13"/>
          </p:nvPr>
        </p:nvSpPr>
        <p:spPr>
          <a:xfrm>
            <a:off x="1092200" y="2113722"/>
            <a:ext cx="3522663" cy="586616"/>
          </a:xfrm>
        </p:spPr>
        <p:txBody>
          <a:bodyPr/>
          <a:lstStyle/>
          <a:p>
            <a:r>
              <a:rPr lang="sv-SE" b="1" dirty="0"/>
              <a:t>Nära innovation</a:t>
            </a:r>
          </a:p>
        </p:txBody>
      </p:sp>
      <p:sp>
        <p:nvSpPr>
          <p:cNvPr id="5" name="textruta 4">
            <a:extLst>
              <a:ext uri="{FF2B5EF4-FFF2-40B4-BE49-F238E27FC236}">
                <a16:creationId xmlns:a16="http://schemas.microsoft.com/office/drawing/2014/main" id="{963AE8EB-32F2-93BB-7CD4-AC58AC1C2C01}"/>
              </a:ext>
            </a:extLst>
          </p:cNvPr>
          <p:cNvSpPr txBox="1"/>
          <p:nvPr/>
        </p:nvSpPr>
        <p:spPr>
          <a:xfrm>
            <a:off x="1101600" y="2550695"/>
            <a:ext cx="2969886" cy="637995"/>
          </a:xfrm>
          <a:prstGeom prst="rect">
            <a:avLst/>
          </a:prstGeom>
          <a:noFill/>
        </p:spPr>
        <p:txBody>
          <a:bodyPr wrap="square" lIns="0" tIns="0" rIns="0" bIns="0" rtlCol="0">
            <a:spAutoFit/>
          </a:bodyPr>
          <a:lstStyle/>
          <a:p>
            <a:pPr>
              <a:lnSpc>
                <a:spcPct val="130000"/>
              </a:lnSpc>
            </a:pPr>
            <a:r>
              <a:rPr lang="sv-SE" sz="1600" dirty="0"/>
              <a:t>Forskning och science parks</a:t>
            </a:r>
          </a:p>
          <a:p>
            <a:pPr algn="l">
              <a:lnSpc>
                <a:spcPct val="130000"/>
              </a:lnSpc>
            </a:pPr>
            <a:endParaRPr lang="sv-SE" dirty="0"/>
          </a:p>
        </p:txBody>
      </p:sp>
      <p:sp>
        <p:nvSpPr>
          <p:cNvPr id="4" name="Platshållare för innehåll 2">
            <a:extLst>
              <a:ext uri="{FF2B5EF4-FFF2-40B4-BE49-F238E27FC236}">
                <a16:creationId xmlns:a16="http://schemas.microsoft.com/office/drawing/2014/main" id="{405C6067-7CA5-78D8-5AE5-38DD4092DBE4}"/>
              </a:ext>
            </a:extLst>
          </p:cNvPr>
          <p:cNvSpPr txBox="1">
            <a:spLocks/>
          </p:cNvSpPr>
          <p:nvPr/>
        </p:nvSpPr>
        <p:spPr>
          <a:xfrm>
            <a:off x="6058168" y="2113722"/>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I ett jämlikt samhälle</a:t>
            </a:r>
          </a:p>
        </p:txBody>
      </p:sp>
      <p:sp>
        <p:nvSpPr>
          <p:cNvPr id="6" name="textruta 5">
            <a:extLst>
              <a:ext uri="{FF2B5EF4-FFF2-40B4-BE49-F238E27FC236}">
                <a16:creationId xmlns:a16="http://schemas.microsoft.com/office/drawing/2014/main" id="{C46F671F-A3E3-2333-0D19-3035CF05A877}"/>
              </a:ext>
            </a:extLst>
          </p:cNvPr>
          <p:cNvSpPr txBox="1"/>
          <p:nvPr/>
        </p:nvSpPr>
        <p:spPr>
          <a:xfrm>
            <a:off x="6058168" y="2550695"/>
            <a:ext cx="4010392" cy="637995"/>
          </a:xfrm>
          <a:prstGeom prst="rect">
            <a:avLst/>
          </a:prstGeom>
          <a:noFill/>
        </p:spPr>
        <p:txBody>
          <a:bodyPr wrap="square" lIns="0" tIns="0" rIns="0" bIns="0" rtlCol="0">
            <a:spAutoFit/>
          </a:bodyPr>
          <a:lstStyle/>
          <a:p>
            <a:pPr>
              <a:lnSpc>
                <a:spcPct val="130000"/>
              </a:lnSpc>
            </a:pPr>
            <a:r>
              <a:rPr lang="sv-SE" sz="1600"/>
              <a:t>Integration och mänskliga rättigheter</a:t>
            </a:r>
          </a:p>
          <a:p>
            <a:pPr algn="l">
              <a:lnSpc>
                <a:spcPct val="130000"/>
              </a:lnSpc>
            </a:pPr>
            <a:endParaRPr lang="sv-SE"/>
          </a:p>
        </p:txBody>
      </p:sp>
      <p:sp>
        <p:nvSpPr>
          <p:cNvPr id="7" name="Platshållare för innehåll 2">
            <a:extLst>
              <a:ext uri="{FF2B5EF4-FFF2-40B4-BE49-F238E27FC236}">
                <a16:creationId xmlns:a16="http://schemas.microsoft.com/office/drawing/2014/main" id="{A3002B30-2A71-A8E9-7562-23367DF52349}"/>
              </a:ext>
            </a:extLst>
          </p:cNvPr>
          <p:cNvSpPr txBox="1">
            <a:spLocks/>
          </p:cNvSpPr>
          <p:nvPr/>
        </p:nvSpPr>
        <p:spPr>
          <a:xfrm>
            <a:off x="1092200" y="3477298"/>
            <a:ext cx="363380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Över hela regionen</a:t>
            </a:r>
          </a:p>
        </p:txBody>
      </p:sp>
      <p:sp>
        <p:nvSpPr>
          <p:cNvPr id="9" name="textruta 8">
            <a:extLst>
              <a:ext uri="{FF2B5EF4-FFF2-40B4-BE49-F238E27FC236}">
                <a16:creationId xmlns:a16="http://schemas.microsoft.com/office/drawing/2014/main" id="{993B99D2-C0A3-B3DD-915A-795A424FEE27}"/>
              </a:ext>
            </a:extLst>
          </p:cNvPr>
          <p:cNvSpPr txBox="1"/>
          <p:nvPr/>
        </p:nvSpPr>
        <p:spPr>
          <a:xfrm>
            <a:off x="1101600" y="3914271"/>
            <a:ext cx="4008880" cy="958083"/>
          </a:xfrm>
          <a:prstGeom prst="rect">
            <a:avLst/>
          </a:prstGeom>
          <a:noFill/>
        </p:spPr>
        <p:txBody>
          <a:bodyPr wrap="square" lIns="0" tIns="0" rIns="0" bIns="0" rtlCol="0">
            <a:spAutoFit/>
          </a:bodyPr>
          <a:lstStyle/>
          <a:p>
            <a:pPr>
              <a:lnSpc>
                <a:spcPct val="130000"/>
              </a:lnSpc>
            </a:pPr>
            <a:r>
              <a:rPr lang="sv-SE" sz="1600"/>
              <a:t>Landsbygdsutveckling, regional fysisk planering och kompetensförsörjning</a:t>
            </a:r>
          </a:p>
          <a:p>
            <a:pPr algn="l">
              <a:lnSpc>
                <a:spcPct val="130000"/>
              </a:lnSpc>
            </a:pPr>
            <a:endParaRPr lang="sv-SE"/>
          </a:p>
        </p:txBody>
      </p:sp>
      <p:sp>
        <p:nvSpPr>
          <p:cNvPr id="8" name="Platshållare för innehåll 2">
            <a:extLst>
              <a:ext uri="{FF2B5EF4-FFF2-40B4-BE49-F238E27FC236}">
                <a16:creationId xmlns:a16="http://schemas.microsoft.com/office/drawing/2014/main" id="{F031602D-45AB-0164-28D0-9EE94539EEAC}"/>
              </a:ext>
            </a:extLst>
          </p:cNvPr>
          <p:cNvSpPr txBox="1">
            <a:spLocks/>
          </p:cNvSpPr>
          <p:nvPr/>
        </p:nvSpPr>
        <p:spPr>
          <a:xfrm>
            <a:off x="6058168" y="3477298"/>
            <a:ext cx="4577081"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I vardagen</a:t>
            </a:r>
          </a:p>
        </p:txBody>
      </p:sp>
      <p:sp>
        <p:nvSpPr>
          <p:cNvPr id="10" name="textruta 9">
            <a:extLst>
              <a:ext uri="{FF2B5EF4-FFF2-40B4-BE49-F238E27FC236}">
                <a16:creationId xmlns:a16="http://schemas.microsoft.com/office/drawing/2014/main" id="{68864A97-AFD5-FB49-8C9F-8379527D09D1}"/>
              </a:ext>
            </a:extLst>
          </p:cNvPr>
          <p:cNvSpPr txBox="1"/>
          <p:nvPr/>
        </p:nvSpPr>
        <p:spPr>
          <a:xfrm>
            <a:off x="6058168" y="3914271"/>
            <a:ext cx="4577080" cy="958083"/>
          </a:xfrm>
          <a:prstGeom prst="rect">
            <a:avLst/>
          </a:prstGeom>
          <a:noFill/>
        </p:spPr>
        <p:txBody>
          <a:bodyPr wrap="square" lIns="0" tIns="0" rIns="0" bIns="0" rtlCol="0">
            <a:spAutoFit/>
          </a:bodyPr>
          <a:lstStyle/>
          <a:p>
            <a:pPr>
              <a:lnSpc>
                <a:spcPct val="130000"/>
              </a:lnSpc>
            </a:pPr>
            <a:r>
              <a:rPr lang="sv-SE" sz="1600"/>
              <a:t>Hållbara transporter och tillgängliga destinationer</a:t>
            </a:r>
          </a:p>
          <a:p>
            <a:pPr algn="l">
              <a:lnSpc>
                <a:spcPct val="130000"/>
              </a:lnSpc>
            </a:pPr>
            <a:endParaRPr lang="sv-SE"/>
          </a:p>
        </p:txBody>
      </p:sp>
      <p:sp>
        <p:nvSpPr>
          <p:cNvPr id="11" name="Platshållare för innehåll 2">
            <a:extLst>
              <a:ext uri="{FF2B5EF4-FFF2-40B4-BE49-F238E27FC236}">
                <a16:creationId xmlns:a16="http://schemas.microsoft.com/office/drawing/2014/main" id="{2A803501-D565-5D16-E3FD-ACB47BB229D7}"/>
              </a:ext>
            </a:extLst>
          </p:cNvPr>
          <p:cNvSpPr txBox="1">
            <a:spLocks/>
          </p:cNvSpPr>
          <p:nvPr/>
        </p:nvSpPr>
        <p:spPr>
          <a:xfrm>
            <a:off x="1092200" y="5033385"/>
            <a:ext cx="343167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För fler möjligheter</a:t>
            </a:r>
          </a:p>
        </p:txBody>
      </p:sp>
      <p:sp>
        <p:nvSpPr>
          <p:cNvPr id="13" name="textruta 12">
            <a:extLst>
              <a:ext uri="{FF2B5EF4-FFF2-40B4-BE49-F238E27FC236}">
                <a16:creationId xmlns:a16="http://schemas.microsoft.com/office/drawing/2014/main" id="{E9147087-EEE8-8886-F4C2-503E802215A5}"/>
              </a:ext>
            </a:extLst>
          </p:cNvPr>
          <p:cNvSpPr txBox="1"/>
          <p:nvPr/>
        </p:nvSpPr>
        <p:spPr>
          <a:xfrm>
            <a:off x="1101599" y="5470358"/>
            <a:ext cx="3513263" cy="637995"/>
          </a:xfrm>
          <a:prstGeom prst="rect">
            <a:avLst/>
          </a:prstGeom>
          <a:noFill/>
        </p:spPr>
        <p:txBody>
          <a:bodyPr wrap="square" lIns="0" tIns="0" rIns="0" bIns="0" rtlCol="0">
            <a:spAutoFit/>
          </a:bodyPr>
          <a:lstStyle/>
          <a:p>
            <a:pPr>
              <a:lnSpc>
                <a:spcPct val="130000"/>
              </a:lnSpc>
            </a:pPr>
            <a:r>
              <a:rPr lang="sv-SE" sz="1600"/>
              <a:t>Stöd, stipendier och samarbeten</a:t>
            </a:r>
          </a:p>
          <a:p>
            <a:pPr algn="l">
              <a:lnSpc>
                <a:spcPct val="130000"/>
              </a:lnSpc>
            </a:pPr>
            <a:endParaRPr lang="sv-SE"/>
          </a:p>
        </p:txBody>
      </p:sp>
      <p:sp>
        <p:nvSpPr>
          <p:cNvPr id="12" name="Platshållare för innehåll 2">
            <a:extLst>
              <a:ext uri="{FF2B5EF4-FFF2-40B4-BE49-F238E27FC236}">
                <a16:creationId xmlns:a16="http://schemas.microsoft.com/office/drawing/2014/main" id="{211D5CCC-D381-39FB-44EB-83A7D67A9084}"/>
              </a:ext>
            </a:extLst>
          </p:cNvPr>
          <p:cNvSpPr txBox="1">
            <a:spLocks/>
          </p:cNvSpPr>
          <p:nvPr/>
        </p:nvSpPr>
        <p:spPr>
          <a:xfrm>
            <a:off x="6058168" y="5033385"/>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a:t>Till en miljövänlig framtid</a:t>
            </a:r>
          </a:p>
        </p:txBody>
      </p:sp>
      <p:sp>
        <p:nvSpPr>
          <p:cNvPr id="14" name="textruta 13">
            <a:extLst>
              <a:ext uri="{FF2B5EF4-FFF2-40B4-BE49-F238E27FC236}">
                <a16:creationId xmlns:a16="http://schemas.microsoft.com/office/drawing/2014/main" id="{49EB3753-CA52-F093-8DFF-2DBC5A5494F6}"/>
              </a:ext>
            </a:extLst>
          </p:cNvPr>
          <p:cNvSpPr txBox="1"/>
          <p:nvPr/>
        </p:nvSpPr>
        <p:spPr>
          <a:xfrm>
            <a:off x="6058168" y="5470358"/>
            <a:ext cx="4153569" cy="637995"/>
          </a:xfrm>
          <a:prstGeom prst="rect">
            <a:avLst/>
          </a:prstGeom>
          <a:noFill/>
        </p:spPr>
        <p:txBody>
          <a:bodyPr wrap="square" lIns="0" tIns="0" rIns="0" bIns="0" rtlCol="0">
            <a:spAutoFit/>
          </a:bodyPr>
          <a:lstStyle/>
          <a:p>
            <a:pPr>
              <a:lnSpc>
                <a:spcPct val="130000"/>
              </a:lnSpc>
            </a:pPr>
            <a:r>
              <a:rPr lang="sv-SE" sz="1600"/>
              <a:t>Biogas Väst, Klimat 2030, elektrifiering</a:t>
            </a:r>
          </a:p>
          <a:p>
            <a:pPr algn="l">
              <a:lnSpc>
                <a:spcPct val="130000"/>
              </a:lnSpc>
            </a:pPr>
            <a:endParaRPr lang="sv-SE"/>
          </a:p>
        </p:txBody>
      </p:sp>
    </p:spTree>
    <p:extLst>
      <p:ext uri="{BB962C8B-B14F-4D97-AF65-F5344CB8AC3E}">
        <p14:creationId xmlns:p14="http://schemas.microsoft.com/office/powerpoint/2010/main" val="2576616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01334C-53CC-6FBA-AEDD-7AE3D161D270}"/>
              </a:ext>
            </a:extLst>
          </p:cNvPr>
          <p:cNvSpPr>
            <a:spLocks noGrp="1"/>
          </p:cNvSpPr>
          <p:nvPr>
            <p:ph type="title" idx="4294967295"/>
          </p:nvPr>
        </p:nvSpPr>
        <p:spPr>
          <a:xfrm>
            <a:off x="1101600" y="425450"/>
            <a:ext cx="8642350" cy="1047750"/>
          </a:xfrm>
        </p:spPr>
        <p:txBody>
          <a:bodyPr/>
          <a:lstStyle/>
          <a:p>
            <a:r>
              <a:rPr lang="sv-SE" sz="2800"/>
              <a:t>Instruktionssida</a:t>
            </a:r>
            <a:endParaRPr lang="en-GB" sz="2800"/>
          </a:p>
        </p:txBody>
      </p:sp>
      <p:sp>
        <p:nvSpPr>
          <p:cNvPr id="29" name="Platshållare för innehåll 6">
            <a:extLst>
              <a:ext uri="{FF2B5EF4-FFF2-40B4-BE49-F238E27FC236}">
                <a16:creationId xmlns:a16="http://schemas.microsoft.com/office/drawing/2014/main" id="{E872C37F-CBA5-D3CC-9D84-44718B3BB495}"/>
              </a:ext>
            </a:extLst>
          </p:cNvPr>
          <p:cNvSpPr>
            <a:spLocks noGrp="1"/>
          </p:cNvSpPr>
          <p:nvPr>
            <p:ph sz="quarter" idx="4294967295"/>
          </p:nvPr>
        </p:nvSpPr>
        <p:spPr>
          <a:xfrm>
            <a:off x="834103" y="2727325"/>
            <a:ext cx="1841500" cy="1047750"/>
          </a:xfrm>
        </p:spPr>
        <p:txBody>
          <a:bodyPr/>
          <a:lstStyle/>
          <a:p>
            <a:pPr marL="0" indent="0">
              <a:lnSpc>
                <a:spcPct val="100000"/>
              </a:lnSpc>
              <a:buNone/>
            </a:pPr>
            <a:r>
              <a:rPr lang="sv-SE" sz="1000" dirty="0"/>
              <a:t>Undvik att skapa nya punktlistor i menyn.</a:t>
            </a:r>
          </a:p>
          <a:p>
            <a:pPr marL="0" indent="0">
              <a:lnSpc>
                <a:spcPct val="100000"/>
              </a:lnSpc>
              <a:buNone/>
            </a:pPr>
            <a:r>
              <a:rPr lang="sv-SE" sz="1000" dirty="0"/>
              <a:t>Välj istället en layout som har en punktlista.</a:t>
            </a:r>
          </a:p>
          <a:p>
            <a:pPr marL="0" indent="0">
              <a:buNone/>
            </a:pPr>
            <a:endParaRPr lang="sv-SE" sz="1000" dirty="0"/>
          </a:p>
        </p:txBody>
      </p:sp>
      <p:sp>
        <p:nvSpPr>
          <p:cNvPr id="7" name="Platshållare för innehåll 6">
            <a:extLst>
              <a:ext uri="{FF2B5EF4-FFF2-40B4-BE49-F238E27FC236}">
                <a16:creationId xmlns:a16="http://schemas.microsoft.com/office/drawing/2014/main" id="{8D672BBD-2D57-E76B-8A1C-BFE6753A895F}"/>
              </a:ext>
            </a:extLst>
          </p:cNvPr>
          <p:cNvSpPr txBox="1">
            <a:spLocks/>
          </p:cNvSpPr>
          <p:nvPr/>
        </p:nvSpPr>
        <p:spPr>
          <a:xfrm>
            <a:off x="7795407" y="1138590"/>
            <a:ext cx="2686170" cy="25364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000"/>
              <a:t>Använd rätt färger</a:t>
            </a:r>
          </a:p>
        </p:txBody>
      </p:sp>
      <p:pic>
        <p:nvPicPr>
          <p:cNvPr id="8" name="Bildobjekt 8">
            <a:extLst>
              <a:ext uri="{FF2B5EF4-FFF2-40B4-BE49-F238E27FC236}">
                <a16:creationId xmlns:a16="http://schemas.microsoft.com/office/drawing/2014/main" id="{45DA842C-1F33-B923-FD42-866B77D044A9}"/>
              </a:ext>
            </a:extLst>
          </p:cNvPr>
          <p:cNvPicPr>
            <a:picLocks noChangeAspect="1"/>
          </p:cNvPicPr>
          <p:nvPr/>
        </p:nvPicPr>
        <p:blipFill>
          <a:blip r:embed="rId3">
            <a:alphaModFix/>
          </a:blip>
          <a:srcRect/>
          <a:stretch/>
        </p:blipFill>
        <p:spPr>
          <a:xfrm>
            <a:off x="2819663" y="2914755"/>
            <a:ext cx="2854224" cy="1207968"/>
          </a:xfrm>
          <a:prstGeom prst="rect">
            <a:avLst/>
          </a:prstGeom>
          <a:ln>
            <a:solidFill>
              <a:schemeClr val="tx1">
                <a:lumMod val="50000"/>
                <a:lumOff val="50000"/>
                <a:alpha val="41000"/>
              </a:schemeClr>
            </a:solidFill>
          </a:ln>
        </p:spPr>
      </p:pic>
      <p:cxnSp>
        <p:nvCxnSpPr>
          <p:cNvPr id="9" name="Rak pilkoppling 10">
            <a:extLst>
              <a:ext uri="{FF2B5EF4-FFF2-40B4-BE49-F238E27FC236}">
                <a16:creationId xmlns:a16="http://schemas.microsoft.com/office/drawing/2014/main" id="{7DDABA95-0604-8487-E6A4-CA29E550B499}"/>
              </a:ext>
            </a:extLst>
          </p:cNvPr>
          <p:cNvCxnSpPr>
            <a:cxnSpLocks/>
          </p:cNvCxnSpPr>
          <p:nvPr/>
        </p:nvCxnSpPr>
        <p:spPr>
          <a:xfrm>
            <a:off x="2333841" y="3023636"/>
            <a:ext cx="411903" cy="6650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textruta 14">
            <a:extLst>
              <a:ext uri="{FF2B5EF4-FFF2-40B4-BE49-F238E27FC236}">
                <a16:creationId xmlns:a16="http://schemas.microsoft.com/office/drawing/2014/main" id="{C113798A-DC74-F016-CBC9-030F2D18A87B}"/>
              </a:ext>
            </a:extLst>
          </p:cNvPr>
          <p:cNvSpPr txBox="1"/>
          <p:nvPr/>
        </p:nvSpPr>
        <p:spPr>
          <a:xfrm>
            <a:off x="2998818" y="1936043"/>
            <a:ext cx="2854224" cy="553998"/>
          </a:xfrm>
          <a:prstGeom prst="rect">
            <a:avLst/>
          </a:prstGeom>
          <a:noFill/>
        </p:spPr>
        <p:txBody>
          <a:bodyPr wrap="square">
            <a:spAutoFit/>
          </a:bodyPr>
          <a:lstStyle/>
          <a:p>
            <a:pPr marL="0" indent="0">
              <a:buNone/>
            </a:pPr>
            <a:r>
              <a:rPr lang="sv-SE" sz="1000" dirty="0"/>
              <a:t>När du vill gå upp eller ned en nivå i en punktlista använder du </a:t>
            </a:r>
            <a:r>
              <a:rPr lang="sv-SE" sz="1000" b="1" dirty="0"/>
              <a:t>Öka/Minska </a:t>
            </a:r>
            <a:r>
              <a:rPr lang="sv-SE" sz="1000" dirty="0"/>
              <a:t>indrag. </a:t>
            </a:r>
          </a:p>
        </p:txBody>
      </p:sp>
      <p:cxnSp>
        <p:nvCxnSpPr>
          <p:cNvPr id="11" name="Rak pilkoppling 15">
            <a:extLst>
              <a:ext uri="{FF2B5EF4-FFF2-40B4-BE49-F238E27FC236}">
                <a16:creationId xmlns:a16="http://schemas.microsoft.com/office/drawing/2014/main" id="{6C8FE872-2B23-597B-AE94-77592CDDDD3B}"/>
              </a:ext>
            </a:extLst>
          </p:cNvPr>
          <p:cNvCxnSpPr>
            <a:cxnSpLocks/>
          </p:cNvCxnSpPr>
          <p:nvPr/>
        </p:nvCxnSpPr>
        <p:spPr>
          <a:xfrm>
            <a:off x="4425930" y="2543695"/>
            <a:ext cx="0" cy="263751"/>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2" name="Bildobjekt 26">
            <a:extLst>
              <a:ext uri="{FF2B5EF4-FFF2-40B4-BE49-F238E27FC236}">
                <a16:creationId xmlns:a16="http://schemas.microsoft.com/office/drawing/2014/main" id="{D8233C73-BF71-40C9-4C12-FDA42767148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412" r="412"/>
          <a:stretch/>
        </p:blipFill>
        <p:spPr>
          <a:xfrm>
            <a:off x="7797747" y="1513434"/>
            <a:ext cx="1321649" cy="2261271"/>
          </a:xfrm>
          <a:prstGeom prst="rect">
            <a:avLst/>
          </a:prstGeom>
          <a:ln>
            <a:solidFill>
              <a:schemeClr val="tx1">
                <a:lumMod val="50000"/>
                <a:lumOff val="50000"/>
              </a:schemeClr>
            </a:solidFill>
          </a:ln>
        </p:spPr>
      </p:pic>
      <p:sp>
        <p:nvSpPr>
          <p:cNvPr id="13" name="Oval 14">
            <a:extLst>
              <a:ext uri="{FF2B5EF4-FFF2-40B4-BE49-F238E27FC236}">
                <a16:creationId xmlns:a16="http://schemas.microsoft.com/office/drawing/2014/main" id="{15BD40C1-9F35-1546-C4B0-CC9E7818F860}"/>
              </a:ext>
            </a:extLst>
          </p:cNvPr>
          <p:cNvSpPr/>
          <p:nvPr/>
        </p:nvSpPr>
        <p:spPr>
          <a:xfrm>
            <a:off x="9467092" y="1370932"/>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De sex rutorna till höger är anpassade till diagram. </a:t>
            </a:r>
          </a:p>
        </p:txBody>
      </p:sp>
      <p:sp>
        <p:nvSpPr>
          <p:cNvPr id="14" name="Arc 23">
            <a:extLst>
              <a:ext uri="{FF2B5EF4-FFF2-40B4-BE49-F238E27FC236}">
                <a16:creationId xmlns:a16="http://schemas.microsoft.com/office/drawing/2014/main" id="{9304C66B-4C14-8DA1-1801-A218A8C11F71}"/>
              </a:ext>
            </a:extLst>
          </p:cNvPr>
          <p:cNvSpPr/>
          <p:nvPr/>
        </p:nvSpPr>
        <p:spPr>
          <a:xfrm>
            <a:off x="9056006" y="1621351"/>
            <a:ext cx="601430" cy="597437"/>
          </a:xfrm>
          <a:prstGeom prst="arc">
            <a:avLst>
              <a:gd name="adj1" fmla="val 13660966"/>
              <a:gd name="adj2" fmla="val 17425936"/>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Oval 14">
            <a:extLst>
              <a:ext uri="{FF2B5EF4-FFF2-40B4-BE49-F238E27FC236}">
                <a16:creationId xmlns:a16="http://schemas.microsoft.com/office/drawing/2014/main" id="{3C48B4DF-20D6-95A4-69B0-EB6683EE1A2E}"/>
              </a:ext>
            </a:extLst>
          </p:cNvPr>
          <p:cNvSpPr/>
          <p:nvPr/>
        </p:nvSpPr>
        <p:spPr>
          <a:xfrm>
            <a:off x="6855351" y="2007706"/>
            <a:ext cx="870960" cy="826179"/>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dirty="0">
                <a:solidFill>
                  <a:schemeClr val="tx1"/>
                </a:solidFill>
              </a:rPr>
              <a:t>De fyra första är färger för text och bakgrund</a:t>
            </a:r>
          </a:p>
        </p:txBody>
      </p:sp>
      <p:sp>
        <p:nvSpPr>
          <p:cNvPr id="16" name="Arc 13">
            <a:extLst>
              <a:ext uri="{FF2B5EF4-FFF2-40B4-BE49-F238E27FC236}">
                <a16:creationId xmlns:a16="http://schemas.microsoft.com/office/drawing/2014/main" id="{036DC2FA-E625-3EF4-9B9E-8127748C50D1}"/>
              </a:ext>
            </a:extLst>
          </p:cNvPr>
          <p:cNvSpPr/>
          <p:nvPr/>
        </p:nvSpPr>
        <p:spPr>
          <a:xfrm>
            <a:off x="7500235" y="1754359"/>
            <a:ext cx="587917" cy="464131"/>
          </a:xfrm>
          <a:prstGeom prst="arc">
            <a:avLst>
              <a:gd name="adj1" fmla="val 10650856"/>
              <a:gd name="adj2" fmla="val 1554433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14">
            <a:extLst>
              <a:ext uri="{FF2B5EF4-FFF2-40B4-BE49-F238E27FC236}">
                <a16:creationId xmlns:a16="http://schemas.microsoft.com/office/drawing/2014/main" id="{C3A5C3EC-E148-8878-938C-061A3C0B93DE}"/>
              </a:ext>
            </a:extLst>
          </p:cNvPr>
          <p:cNvSpPr/>
          <p:nvPr/>
        </p:nvSpPr>
        <p:spPr>
          <a:xfrm>
            <a:off x="9451415" y="3023636"/>
            <a:ext cx="1160974" cy="1120006"/>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b="1">
                <a:solidFill>
                  <a:schemeClr val="tx1"/>
                </a:solidFill>
              </a:rPr>
              <a:t>Använd inte  </a:t>
            </a:r>
            <a:r>
              <a:rPr lang="sv-SE" sz="800">
                <a:solidFill>
                  <a:schemeClr val="tx1"/>
                </a:solidFill>
              </a:rPr>
              <a:t>Standardfärger. </a:t>
            </a:r>
            <a:endParaRPr lang="sv-SE" sz="800" b="1">
              <a:solidFill>
                <a:schemeClr val="tx1"/>
              </a:solidFill>
            </a:endParaRPr>
          </a:p>
        </p:txBody>
      </p:sp>
      <p:sp>
        <p:nvSpPr>
          <p:cNvPr id="18" name="Arc 23">
            <a:extLst>
              <a:ext uri="{FF2B5EF4-FFF2-40B4-BE49-F238E27FC236}">
                <a16:creationId xmlns:a16="http://schemas.microsoft.com/office/drawing/2014/main" id="{C8C25CE6-4F0D-884C-E320-AE3A008AF0C3}"/>
              </a:ext>
            </a:extLst>
          </p:cNvPr>
          <p:cNvSpPr/>
          <p:nvPr/>
        </p:nvSpPr>
        <p:spPr>
          <a:xfrm>
            <a:off x="8941098" y="3223014"/>
            <a:ext cx="601430" cy="597437"/>
          </a:xfrm>
          <a:prstGeom prst="arc">
            <a:avLst>
              <a:gd name="adj1" fmla="val 13660966"/>
              <a:gd name="adj2" fmla="val 21099845"/>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Rak koppling 31">
            <a:extLst>
              <a:ext uri="{FF2B5EF4-FFF2-40B4-BE49-F238E27FC236}">
                <a16:creationId xmlns:a16="http://schemas.microsoft.com/office/drawing/2014/main" id="{3C392041-13D7-07BC-F893-FD06D4055407}"/>
              </a:ext>
            </a:extLst>
          </p:cNvPr>
          <p:cNvCxnSpPr/>
          <p:nvPr/>
        </p:nvCxnSpPr>
        <p:spPr>
          <a:xfrm>
            <a:off x="7726311" y="1913197"/>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cxnSp>
        <p:nvCxnSpPr>
          <p:cNvPr id="20" name="Rak koppling 32">
            <a:extLst>
              <a:ext uri="{FF2B5EF4-FFF2-40B4-BE49-F238E27FC236}">
                <a16:creationId xmlns:a16="http://schemas.microsoft.com/office/drawing/2014/main" id="{BADC48FF-81FC-AB8E-C7D8-64E242159BF6}"/>
              </a:ext>
            </a:extLst>
          </p:cNvPr>
          <p:cNvCxnSpPr/>
          <p:nvPr/>
        </p:nvCxnSpPr>
        <p:spPr>
          <a:xfrm>
            <a:off x="7707513" y="3165184"/>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sp>
        <p:nvSpPr>
          <p:cNvPr id="21" name="Oval 14">
            <a:extLst>
              <a:ext uri="{FF2B5EF4-FFF2-40B4-BE49-F238E27FC236}">
                <a16:creationId xmlns:a16="http://schemas.microsoft.com/office/drawing/2014/main" id="{DB0DD321-EAF6-98EB-9DBD-CC9E9ED3D05E}"/>
              </a:ext>
            </a:extLst>
          </p:cNvPr>
          <p:cNvSpPr/>
          <p:nvPr/>
        </p:nvSpPr>
        <p:spPr>
          <a:xfrm>
            <a:off x="10406367" y="2012127"/>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Används för dekorativa grafiska element</a:t>
            </a:r>
          </a:p>
        </p:txBody>
      </p:sp>
      <p:cxnSp>
        <p:nvCxnSpPr>
          <p:cNvPr id="22" name="Rak pilkoppling 35">
            <a:extLst>
              <a:ext uri="{FF2B5EF4-FFF2-40B4-BE49-F238E27FC236}">
                <a16:creationId xmlns:a16="http://schemas.microsoft.com/office/drawing/2014/main" id="{D042F09C-CC59-699E-C72F-D4CB99B6CBFA}"/>
              </a:ext>
            </a:extLst>
          </p:cNvPr>
          <p:cNvCxnSpPr>
            <a:cxnSpLocks/>
          </p:cNvCxnSpPr>
          <p:nvPr/>
        </p:nvCxnSpPr>
        <p:spPr>
          <a:xfrm flipH="1">
            <a:off x="9160716" y="2639437"/>
            <a:ext cx="1204331" cy="21669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3" name="textruta 4">
            <a:extLst>
              <a:ext uri="{FF2B5EF4-FFF2-40B4-BE49-F238E27FC236}">
                <a16:creationId xmlns:a16="http://schemas.microsoft.com/office/drawing/2014/main" id="{0FA6C8AB-4082-544B-B0A8-40D99EC8E0A1}"/>
              </a:ext>
            </a:extLst>
          </p:cNvPr>
          <p:cNvSpPr txBox="1"/>
          <p:nvPr/>
        </p:nvSpPr>
        <p:spPr>
          <a:xfrm>
            <a:off x="2038562" y="4623794"/>
            <a:ext cx="3635325" cy="169277"/>
          </a:xfrm>
          <a:prstGeom prst="rect">
            <a:avLst/>
          </a:prstGeom>
          <a:noFill/>
        </p:spPr>
        <p:txBody>
          <a:bodyPr wrap="square" lIns="0" tIns="0" rIns="0" bIns="0" rtlCol="0">
            <a:spAutoFit/>
          </a:bodyPr>
          <a:lstStyle/>
          <a:p>
            <a:r>
              <a:rPr lang="sv-SE" sz="1100">
                <a:latin typeface="+mj-lt"/>
              </a:rPr>
              <a:t>Redigera sidfot och sidhuvud</a:t>
            </a:r>
          </a:p>
        </p:txBody>
      </p:sp>
      <p:sp>
        <p:nvSpPr>
          <p:cNvPr id="24" name="textruta 39">
            <a:extLst>
              <a:ext uri="{FF2B5EF4-FFF2-40B4-BE49-F238E27FC236}">
                <a16:creationId xmlns:a16="http://schemas.microsoft.com/office/drawing/2014/main" id="{133AF7E5-706D-9734-0544-1FC2622E41B9}"/>
              </a:ext>
            </a:extLst>
          </p:cNvPr>
          <p:cNvSpPr txBox="1"/>
          <p:nvPr/>
        </p:nvSpPr>
        <p:spPr>
          <a:xfrm>
            <a:off x="2051512" y="4893401"/>
            <a:ext cx="3277624" cy="1384995"/>
          </a:xfrm>
          <a:prstGeom prst="rect">
            <a:avLst/>
          </a:prstGeom>
          <a:noFill/>
        </p:spPr>
        <p:txBody>
          <a:bodyPr wrap="square" lIns="0" tIns="0" rIns="0" bIns="0" rtlCol="0">
            <a:spAutoFit/>
          </a:bodyPr>
          <a:lstStyle/>
          <a:p>
            <a:r>
              <a:rPr lang="sv-SE" sz="1000" dirty="0"/>
              <a:t>Under fliken </a:t>
            </a:r>
            <a:r>
              <a:rPr lang="sv-SE" sz="1000" b="1" dirty="0"/>
              <a:t>Infoga</a:t>
            </a:r>
            <a:r>
              <a:rPr lang="sv-SE" sz="1000" dirty="0"/>
              <a:t> hittar du </a:t>
            </a:r>
            <a:r>
              <a:rPr lang="sv-SE" sz="1000" b="1" dirty="0"/>
              <a:t>Sidhuvud och sidfot</a:t>
            </a:r>
            <a:r>
              <a:rPr lang="sv-SE" sz="1000" dirty="0"/>
              <a:t>. När du klickar här öppnas en dialogruta med olika val du kan göra för att redigera sidfot och sidhuvud. Vill du att dina ändringar ska gälla för alla layouter väljer du </a:t>
            </a:r>
            <a:r>
              <a:rPr lang="sv-SE" sz="1000" b="1" dirty="0"/>
              <a:t>Använd för alla</a:t>
            </a:r>
            <a:r>
              <a:rPr lang="sv-SE" sz="1000" dirty="0"/>
              <a:t>. Vill du bara ändra på sidan du står på väljer du Använd. </a:t>
            </a:r>
          </a:p>
          <a:p>
            <a:endParaRPr lang="sv-SE" sz="1000" dirty="0"/>
          </a:p>
          <a:p>
            <a:r>
              <a:rPr lang="sv-SE" sz="1000" dirty="0"/>
              <a:t>Om du inte vill använda sidhuvud eller sidfot låter du fältet vara som det är. </a:t>
            </a:r>
          </a:p>
        </p:txBody>
      </p:sp>
      <p:pic>
        <p:nvPicPr>
          <p:cNvPr id="25" name="Bildobjekt 40">
            <a:extLst>
              <a:ext uri="{FF2B5EF4-FFF2-40B4-BE49-F238E27FC236}">
                <a16:creationId xmlns:a16="http://schemas.microsoft.com/office/drawing/2014/main" id="{BA72ED4F-4D64-9188-657D-66E45E1C962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96506" y="4454022"/>
            <a:ext cx="3388650" cy="2159857"/>
          </a:xfrm>
          <a:prstGeom prst="rect">
            <a:avLst/>
          </a:prstGeom>
          <a:ln>
            <a:solidFill>
              <a:schemeClr val="tx1">
                <a:lumMod val="50000"/>
                <a:lumOff val="50000"/>
              </a:schemeClr>
            </a:solidFill>
          </a:ln>
        </p:spPr>
      </p:pic>
    </p:spTree>
    <p:extLst>
      <p:ext uri="{BB962C8B-B14F-4D97-AF65-F5344CB8AC3E}">
        <p14:creationId xmlns:p14="http://schemas.microsoft.com/office/powerpoint/2010/main" val="1971876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E9E5E2DF-A59E-17C1-8748-84664E85130A}"/>
              </a:ext>
            </a:extLst>
          </p:cNvPr>
          <p:cNvSpPr>
            <a:spLocks noGrp="1"/>
          </p:cNvSpPr>
          <p:nvPr>
            <p:ph type="title"/>
          </p:nvPr>
        </p:nvSpPr>
        <p:spPr/>
        <p:txBody>
          <a:bodyPr anchor="b" anchorCtr="0"/>
          <a:lstStyle/>
          <a:p>
            <a:r>
              <a:rPr lang="sv-SE" dirty="0"/>
              <a:t>Världen förändras – så vi utvecklar samhället</a:t>
            </a:r>
          </a:p>
        </p:txBody>
      </p:sp>
      <p:sp>
        <p:nvSpPr>
          <p:cNvPr id="5" name="Platshållare för innehåll 4">
            <a:extLst>
              <a:ext uri="{FF2B5EF4-FFF2-40B4-BE49-F238E27FC236}">
                <a16:creationId xmlns:a16="http://schemas.microsoft.com/office/drawing/2014/main" id="{8CD8AC54-668C-D3CD-BC14-1DE8CE73C78F}"/>
              </a:ext>
            </a:extLst>
          </p:cNvPr>
          <p:cNvSpPr>
            <a:spLocks noGrp="1"/>
          </p:cNvSpPr>
          <p:nvPr>
            <p:ph sz="quarter" idx="13"/>
          </p:nvPr>
        </p:nvSpPr>
        <p:spPr/>
        <p:txBody>
          <a:bodyPr/>
          <a:lstStyle/>
          <a:p>
            <a:r>
              <a:rPr lang="sv-SE" dirty="0"/>
              <a:t>Tar täten i klimatomställningen</a:t>
            </a:r>
          </a:p>
          <a:p>
            <a:r>
              <a:rPr lang="sv-SE" dirty="0"/>
              <a:t>Bidrar till livskraftigt och hållbart näringsliv</a:t>
            </a:r>
          </a:p>
          <a:p>
            <a:r>
              <a:rPr lang="sv-SE" dirty="0"/>
              <a:t>Ser till mänskliga rättigheter</a:t>
            </a:r>
          </a:p>
          <a:p>
            <a:r>
              <a:rPr lang="sv-SE" dirty="0"/>
              <a:t>Utvecklar bredband och telenät </a:t>
            </a:r>
            <a:br>
              <a:rPr lang="sv-SE" b="1" dirty="0"/>
            </a:br>
            <a:r>
              <a:rPr lang="sv-SE" dirty="0"/>
              <a:t>på landsbygden</a:t>
            </a:r>
          </a:p>
        </p:txBody>
      </p:sp>
      <p:pic>
        <p:nvPicPr>
          <p:cNvPr id="16" name="Platshållare för bild 15">
            <a:extLst>
              <a:ext uri="{FF2B5EF4-FFF2-40B4-BE49-F238E27FC236}">
                <a16:creationId xmlns:a16="http://schemas.microsoft.com/office/drawing/2014/main" id="{09988209-C2DD-2DEB-F16B-DA6220BFEAE5}"/>
              </a:ext>
              <a:ext uri="{C183D7F6-B498-43B3-948B-1728B52AA6E4}">
                <adec:decorative xmlns:adec="http://schemas.microsoft.com/office/drawing/2017/decorative" val="1"/>
              </a:ext>
            </a:extLst>
          </p:cNvPr>
          <p:cNvPicPr>
            <a:picLocks noGrp="1" noChangeAspect="1"/>
          </p:cNvPicPr>
          <p:nvPr>
            <p:ph type="pic" sz="quarter" idx="15"/>
          </p:nvPr>
        </p:nvPicPr>
        <p:blipFill>
          <a:blip r:embed="rId3">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242377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191EA9-0B1A-81DD-AB1D-E51A8DAF74A6}"/>
              </a:ext>
            </a:extLst>
          </p:cNvPr>
          <p:cNvSpPr>
            <a:spLocks noGrp="1"/>
          </p:cNvSpPr>
          <p:nvPr>
            <p:ph type="title"/>
          </p:nvPr>
        </p:nvSpPr>
        <p:spPr/>
        <p:txBody>
          <a:bodyPr anchor="ctr" anchorCtr="0">
            <a:normAutofit/>
          </a:bodyPr>
          <a:lstStyle/>
          <a:p>
            <a:pPr>
              <a:lnSpc>
                <a:spcPts val="4140"/>
              </a:lnSpc>
            </a:pPr>
            <a:r>
              <a:rPr lang="sv-SE" dirty="0"/>
              <a:t>Stora nog att göra, </a:t>
            </a:r>
            <a:br>
              <a:rPr lang="sv-SE" dirty="0"/>
            </a:br>
            <a:r>
              <a:rPr lang="sv-SE" dirty="0"/>
              <a:t>nära nog att förstå</a:t>
            </a:r>
          </a:p>
        </p:txBody>
      </p:sp>
      <p:pic>
        <p:nvPicPr>
          <p:cNvPr id="8" name="Platshållare för bild 7">
            <a:extLst>
              <a:ext uri="{FF2B5EF4-FFF2-40B4-BE49-F238E27FC236}">
                <a16:creationId xmlns:a16="http://schemas.microsoft.com/office/drawing/2014/main" id="{81F674E6-A6C5-D80A-B9E7-9CD502BE9AAD}"/>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31693170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CF0FF1-C28B-C0B0-EEFB-BCB178AFD813}"/>
              </a:ext>
            </a:extLst>
          </p:cNvPr>
          <p:cNvSpPr>
            <a:spLocks noGrp="1"/>
          </p:cNvSpPr>
          <p:nvPr>
            <p:ph sz="quarter" idx="4294967295"/>
          </p:nvPr>
        </p:nvSpPr>
        <p:spPr>
          <a:xfrm>
            <a:off x="1100667" y="2172340"/>
            <a:ext cx="6497166" cy="1877146"/>
          </a:xfrm>
        </p:spPr>
        <p:txBody>
          <a:bodyPr/>
          <a:lstStyle/>
          <a:p>
            <a:pPr marL="0" indent="0">
              <a:lnSpc>
                <a:spcPct val="150000"/>
              </a:lnSpc>
              <a:spcBef>
                <a:spcPts val="0"/>
              </a:spcBef>
              <a:buNone/>
            </a:pPr>
            <a:r>
              <a:rPr lang="en-US" sz="2800" dirty="0" err="1"/>
              <a:t>Storlek</a:t>
            </a:r>
            <a:r>
              <a:rPr lang="en-US" sz="2800" dirty="0"/>
              <a:t> + ambition =</a:t>
            </a:r>
            <a:br>
              <a:rPr lang="en-US" sz="4000" dirty="0"/>
            </a:br>
            <a:r>
              <a:rPr lang="en-US" sz="3600" dirty="0">
                <a:latin typeface="+mj-lt"/>
              </a:rPr>
              <a:t>KRAFT ATT GENOMFÖRA</a:t>
            </a:r>
          </a:p>
        </p:txBody>
      </p:sp>
      <p:pic>
        <p:nvPicPr>
          <p:cNvPr id="7" name="Bildobjekt 6" descr="Karta över Sverige med Västra Götaland markerat.">
            <a:extLst>
              <a:ext uri="{FF2B5EF4-FFF2-40B4-BE49-F238E27FC236}">
                <a16:creationId xmlns:a16="http://schemas.microsoft.com/office/drawing/2014/main" id="{81EAC04B-E448-F702-CF23-A3D0AC960F1C}"/>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6222" r="26222"/>
          <a:stretch/>
        </p:blipFill>
        <p:spPr>
          <a:xfrm>
            <a:off x="7998619" y="278212"/>
            <a:ext cx="2962445" cy="6229442"/>
          </a:xfrm>
          <a:prstGeom prst="rect">
            <a:avLst/>
          </a:prstGeom>
        </p:spPr>
      </p:pic>
    </p:spTree>
    <p:extLst>
      <p:ext uri="{BB962C8B-B14F-4D97-AF65-F5344CB8AC3E}">
        <p14:creationId xmlns:p14="http://schemas.microsoft.com/office/powerpoint/2010/main" val="15748189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67476966-E07B-09AB-FF93-ACAE583BBADA}"/>
              </a:ext>
            </a:extLst>
          </p:cNvPr>
          <p:cNvSpPr>
            <a:spLocks noGrp="1"/>
          </p:cNvSpPr>
          <p:nvPr>
            <p:ph type="title"/>
          </p:nvPr>
        </p:nvSpPr>
        <p:spPr/>
        <p:txBody>
          <a:bodyPr anchor="b" anchorCtr="0"/>
          <a:lstStyle/>
          <a:p>
            <a:r>
              <a:rPr lang="sv-SE" dirty="0"/>
              <a:t>Allt hänger ihop</a:t>
            </a:r>
          </a:p>
        </p:txBody>
      </p:sp>
      <p:grpSp>
        <p:nvGrpSpPr>
          <p:cNvPr id="10" name="Grupp 9">
            <a:extLst>
              <a:ext uri="{FF2B5EF4-FFF2-40B4-BE49-F238E27FC236}">
                <a16:creationId xmlns:a16="http://schemas.microsoft.com/office/drawing/2014/main" id="{74FABA4E-01F4-4FD6-9C1A-5BDC8303481E}"/>
              </a:ext>
            </a:extLst>
          </p:cNvPr>
          <p:cNvGrpSpPr/>
          <p:nvPr/>
        </p:nvGrpSpPr>
        <p:grpSpPr>
          <a:xfrm>
            <a:off x="1786021" y="3236643"/>
            <a:ext cx="900000" cy="1320513"/>
            <a:chOff x="1786021" y="3236643"/>
            <a:chExt cx="900000" cy="1320513"/>
          </a:xfrm>
        </p:grpSpPr>
        <p:pic>
          <p:nvPicPr>
            <p:cNvPr id="2" name="Bildobjekt 1">
              <a:extLst>
                <a:ext uri="{FF2B5EF4-FFF2-40B4-BE49-F238E27FC236}">
                  <a16:creationId xmlns:a16="http://schemas.microsoft.com/office/drawing/2014/main" id="{E4646E70-ABB3-864E-C9A9-F801A45FAA4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86021" y="3236643"/>
              <a:ext cx="900000" cy="900000"/>
            </a:xfrm>
            <a:prstGeom prst="rect">
              <a:avLst/>
            </a:prstGeom>
          </p:spPr>
        </p:pic>
        <p:sp>
          <p:nvSpPr>
            <p:cNvPr id="9" name="Platshållare för innehåll 5">
              <a:extLst>
                <a:ext uri="{FF2B5EF4-FFF2-40B4-BE49-F238E27FC236}">
                  <a16:creationId xmlns:a16="http://schemas.microsoft.com/office/drawing/2014/main" id="{302D9211-811D-7623-837B-58C6D2054651}"/>
                </a:ext>
              </a:extLst>
            </p:cNvPr>
            <p:cNvSpPr txBox="1">
              <a:spLocks/>
            </p:cNvSpPr>
            <p:nvPr/>
          </p:nvSpPr>
          <p:spPr>
            <a:xfrm>
              <a:off x="1978638" y="4214918"/>
              <a:ext cx="642705" cy="34223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Vård</a:t>
              </a:r>
            </a:p>
          </p:txBody>
        </p:sp>
      </p:grpSp>
      <p:grpSp>
        <p:nvGrpSpPr>
          <p:cNvPr id="7" name="Grupp 6">
            <a:extLst>
              <a:ext uri="{FF2B5EF4-FFF2-40B4-BE49-F238E27FC236}">
                <a16:creationId xmlns:a16="http://schemas.microsoft.com/office/drawing/2014/main" id="{6C89AE4B-5CA0-8AC2-94DF-6D01626215DE}"/>
              </a:ext>
            </a:extLst>
          </p:cNvPr>
          <p:cNvGrpSpPr/>
          <p:nvPr/>
        </p:nvGrpSpPr>
        <p:grpSpPr>
          <a:xfrm>
            <a:off x="3001011" y="3259814"/>
            <a:ext cx="1428578" cy="1297342"/>
            <a:chOff x="2931529" y="3259814"/>
            <a:chExt cx="1428578" cy="1297342"/>
          </a:xfrm>
        </p:grpSpPr>
        <p:pic>
          <p:nvPicPr>
            <p:cNvPr id="6" name="Bildobjekt 5">
              <a:extLst>
                <a:ext uri="{FF2B5EF4-FFF2-40B4-BE49-F238E27FC236}">
                  <a16:creationId xmlns:a16="http://schemas.microsoft.com/office/drawing/2014/main" id="{ECE6289E-5343-88F2-8FB1-605AF3C0A6C1}"/>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91305" y="3259814"/>
              <a:ext cx="900000" cy="900000"/>
            </a:xfrm>
            <a:prstGeom prst="rect">
              <a:avLst/>
            </a:prstGeom>
          </p:spPr>
        </p:pic>
        <p:sp>
          <p:nvSpPr>
            <p:cNvPr id="8" name="Platshållare för innehåll 5">
              <a:extLst>
                <a:ext uri="{FF2B5EF4-FFF2-40B4-BE49-F238E27FC236}">
                  <a16:creationId xmlns:a16="http://schemas.microsoft.com/office/drawing/2014/main" id="{BC75EB8A-306B-03F6-DC96-CAA7DBC73B75}"/>
                </a:ext>
              </a:extLst>
            </p:cNvPr>
            <p:cNvSpPr txBox="1">
              <a:spLocks/>
            </p:cNvSpPr>
            <p:nvPr/>
          </p:nvSpPr>
          <p:spPr>
            <a:xfrm>
              <a:off x="2931529" y="4214918"/>
              <a:ext cx="1428578" cy="34223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Kollektivtrafik</a:t>
              </a:r>
            </a:p>
          </p:txBody>
        </p:sp>
      </p:grpSp>
      <p:grpSp>
        <p:nvGrpSpPr>
          <p:cNvPr id="5" name="Grupp 4">
            <a:extLst>
              <a:ext uri="{FF2B5EF4-FFF2-40B4-BE49-F238E27FC236}">
                <a16:creationId xmlns:a16="http://schemas.microsoft.com/office/drawing/2014/main" id="{C6F30558-383F-4E46-402C-5930DC0D016E}"/>
              </a:ext>
            </a:extLst>
          </p:cNvPr>
          <p:cNvGrpSpPr/>
          <p:nvPr/>
        </p:nvGrpSpPr>
        <p:grpSpPr>
          <a:xfrm>
            <a:off x="4744579" y="3228641"/>
            <a:ext cx="900000" cy="1328515"/>
            <a:chOff x="4703019" y="3228641"/>
            <a:chExt cx="900000" cy="1328515"/>
          </a:xfrm>
        </p:grpSpPr>
        <p:pic>
          <p:nvPicPr>
            <p:cNvPr id="12" name="Bildobjekt 11">
              <a:extLst>
                <a:ext uri="{FF2B5EF4-FFF2-40B4-BE49-F238E27FC236}">
                  <a16:creationId xmlns:a16="http://schemas.microsoft.com/office/drawing/2014/main" id="{A7B2C724-2494-9264-7B5C-4100834E8BF2}"/>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03019" y="3228641"/>
              <a:ext cx="900000" cy="900000"/>
            </a:xfrm>
            <a:prstGeom prst="rect">
              <a:avLst/>
            </a:prstGeom>
          </p:spPr>
        </p:pic>
        <p:sp>
          <p:nvSpPr>
            <p:cNvPr id="21" name="Platshållare för innehåll 5">
              <a:extLst>
                <a:ext uri="{FF2B5EF4-FFF2-40B4-BE49-F238E27FC236}">
                  <a16:creationId xmlns:a16="http://schemas.microsoft.com/office/drawing/2014/main" id="{D71F0B2E-2E74-D39C-9941-D540A851480D}"/>
                </a:ext>
              </a:extLst>
            </p:cNvPr>
            <p:cNvSpPr txBox="1">
              <a:spLocks/>
            </p:cNvSpPr>
            <p:nvPr/>
          </p:nvSpPr>
          <p:spPr>
            <a:xfrm>
              <a:off x="4826770" y="4214918"/>
              <a:ext cx="645454" cy="34223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Kultur</a:t>
              </a:r>
            </a:p>
          </p:txBody>
        </p:sp>
      </p:grpSp>
      <p:grpSp>
        <p:nvGrpSpPr>
          <p:cNvPr id="3" name="Grupp 2">
            <a:extLst>
              <a:ext uri="{FF2B5EF4-FFF2-40B4-BE49-F238E27FC236}">
                <a16:creationId xmlns:a16="http://schemas.microsoft.com/office/drawing/2014/main" id="{4926F057-CB5D-9833-DF48-790CA5F9C856}"/>
              </a:ext>
            </a:extLst>
          </p:cNvPr>
          <p:cNvGrpSpPr/>
          <p:nvPr/>
        </p:nvGrpSpPr>
        <p:grpSpPr>
          <a:xfrm>
            <a:off x="5959570" y="3222608"/>
            <a:ext cx="1107303" cy="1334548"/>
            <a:chOff x="5959570" y="3222608"/>
            <a:chExt cx="1107303" cy="1334548"/>
          </a:xfrm>
        </p:grpSpPr>
        <p:pic>
          <p:nvPicPr>
            <p:cNvPr id="11" name="Bildobjekt 10">
              <a:extLst>
                <a:ext uri="{FF2B5EF4-FFF2-40B4-BE49-F238E27FC236}">
                  <a16:creationId xmlns:a16="http://schemas.microsoft.com/office/drawing/2014/main" id="{F4A6D815-66E5-68E8-15AF-C5B608853192}"/>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24834" y="3222608"/>
              <a:ext cx="900000" cy="900000"/>
            </a:xfrm>
            <a:prstGeom prst="rect">
              <a:avLst/>
            </a:prstGeom>
          </p:spPr>
        </p:pic>
        <p:sp>
          <p:nvSpPr>
            <p:cNvPr id="20" name="Platshållare för innehåll 5">
              <a:extLst>
                <a:ext uri="{FF2B5EF4-FFF2-40B4-BE49-F238E27FC236}">
                  <a16:creationId xmlns:a16="http://schemas.microsoft.com/office/drawing/2014/main" id="{F6F9AED1-0C76-A309-70DB-C9F11CC488BC}"/>
                </a:ext>
              </a:extLst>
            </p:cNvPr>
            <p:cNvSpPr txBox="1">
              <a:spLocks/>
            </p:cNvSpPr>
            <p:nvPr/>
          </p:nvSpPr>
          <p:spPr>
            <a:xfrm>
              <a:off x="5959570" y="4214918"/>
              <a:ext cx="1107303" cy="34223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Utveckling</a:t>
              </a:r>
            </a:p>
          </p:txBody>
        </p:sp>
      </p:grpSp>
      <p:grpSp>
        <p:nvGrpSpPr>
          <p:cNvPr id="23" name="Group 34">
            <a:extLst>
              <a:ext uri="{FF2B5EF4-FFF2-40B4-BE49-F238E27FC236}">
                <a16:creationId xmlns:a16="http://schemas.microsoft.com/office/drawing/2014/main" id="{994C87B4-D7F0-0136-71E4-C53987AAE1B6}"/>
              </a:ext>
              <a:ext uri="{C183D7F6-B498-43B3-948B-1728B52AA6E4}">
                <adec:decorative xmlns:adec="http://schemas.microsoft.com/office/drawing/2017/decorative" val="1"/>
              </a:ext>
            </a:extLst>
          </p:cNvPr>
          <p:cNvGrpSpPr/>
          <p:nvPr/>
        </p:nvGrpSpPr>
        <p:grpSpPr>
          <a:xfrm>
            <a:off x="7563964" y="4244750"/>
            <a:ext cx="1185069" cy="282574"/>
            <a:chOff x="2825452" y="2557730"/>
            <a:chExt cx="1185069" cy="282574"/>
          </a:xfrm>
          <a:solidFill>
            <a:srgbClr val="FD5930"/>
          </a:solidFill>
        </p:grpSpPr>
        <p:cxnSp>
          <p:nvCxnSpPr>
            <p:cNvPr id="25" name="Straight Connector 36">
              <a:extLst>
                <a:ext uri="{FF2B5EF4-FFF2-40B4-BE49-F238E27FC236}">
                  <a16:creationId xmlns:a16="http://schemas.microsoft.com/office/drawing/2014/main" id="{AA9DCA25-6749-AF50-588B-1402B40D3B9D}"/>
                </a:ext>
                <a:ext uri="{C183D7F6-B498-43B3-948B-1728B52AA6E4}">
                  <adec:decorative xmlns:adec="http://schemas.microsoft.com/office/drawing/2017/decorative" val="1"/>
                </a:ext>
              </a:extLst>
            </p:cNvPr>
            <p:cNvCxnSpPr>
              <a:cxnSpLocks/>
            </p:cNvCxnSpPr>
            <p:nvPr/>
          </p:nvCxnSpPr>
          <p:spPr>
            <a:xfrm>
              <a:off x="2825452" y="2700717"/>
              <a:ext cx="941471" cy="0"/>
            </a:xfrm>
            <a:prstGeom prst="line">
              <a:avLst/>
            </a:prstGeom>
            <a:grpFill/>
            <a:ln w="38100" cap="rnd">
              <a:solidFill>
                <a:srgbClr val="FD5930"/>
              </a:solidFill>
              <a:bevel/>
            </a:ln>
          </p:spPr>
          <p:style>
            <a:lnRef idx="1">
              <a:schemeClr val="accent1"/>
            </a:lnRef>
            <a:fillRef idx="0">
              <a:schemeClr val="accent1"/>
            </a:fillRef>
            <a:effectRef idx="0">
              <a:schemeClr val="accent1"/>
            </a:effectRef>
            <a:fontRef idx="minor">
              <a:schemeClr val="tx1"/>
            </a:fontRef>
          </p:style>
        </p:cxnSp>
        <p:sp>
          <p:nvSpPr>
            <p:cNvPr id="24" name="Triangle 35">
              <a:extLst>
                <a:ext uri="{FF2B5EF4-FFF2-40B4-BE49-F238E27FC236}">
                  <a16:creationId xmlns:a16="http://schemas.microsoft.com/office/drawing/2014/main" id="{687CEFC6-0143-A445-8625-CE8D7924DCDD}"/>
                </a:ext>
                <a:ext uri="{C183D7F6-B498-43B3-948B-1728B52AA6E4}">
                  <adec:decorative xmlns:adec="http://schemas.microsoft.com/office/drawing/2017/decorative" val="1"/>
                </a:ext>
              </a:extLst>
            </p:cNvPr>
            <p:cNvSpPr/>
            <p:nvPr/>
          </p:nvSpPr>
          <p:spPr>
            <a:xfrm rot="5400000">
              <a:off x="3747435" y="2577218"/>
              <a:ext cx="282574" cy="2435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pic>
        <p:nvPicPr>
          <p:cNvPr id="17" name="Bild 14">
            <a:extLst>
              <a:ext uri="{FF2B5EF4-FFF2-40B4-BE49-F238E27FC236}">
                <a16:creationId xmlns:a16="http://schemas.microsoft.com/office/drawing/2014/main" id="{99202F39-CE1B-3C08-601D-99A7F0E55C06}"/>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8130080" y="1131910"/>
            <a:ext cx="3083008" cy="3083008"/>
          </a:xfrm>
          <a:prstGeom prst="rect">
            <a:avLst/>
          </a:prstGeom>
        </p:spPr>
      </p:pic>
      <p:sp>
        <p:nvSpPr>
          <p:cNvPr id="22" name="Platshållare för innehåll 5">
            <a:extLst>
              <a:ext uri="{FF2B5EF4-FFF2-40B4-BE49-F238E27FC236}">
                <a16:creationId xmlns:a16="http://schemas.microsoft.com/office/drawing/2014/main" id="{9E483B38-A623-E5C3-1343-645620E50E42}"/>
              </a:ext>
            </a:extLst>
          </p:cNvPr>
          <p:cNvSpPr txBox="1">
            <a:spLocks/>
          </p:cNvSpPr>
          <p:nvPr/>
        </p:nvSpPr>
        <p:spPr>
          <a:xfrm>
            <a:off x="9034276" y="4214918"/>
            <a:ext cx="1700427" cy="342238"/>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600" dirty="0"/>
              <a:t>Attraktiv region</a:t>
            </a:r>
          </a:p>
        </p:txBody>
      </p:sp>
    </p:spTree>
    <p:extLst>
      <p:ext uri="{BB962C8B-B14F-4D97-AF65-F5344CB8AC3E}">
        <p14:creationId xmlns:p14="http://schemas.microsoft.com/office/powerpoint/2010/main" val="1107702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A22FA9D-6708-AE23-BA91-E7BF2976A554}"/>
              </a:ext>
            </a:extLst>
          </p:cNvPr>
          <p:cNvSpPr>
            <a:spLocks noGrp="1"/>
          </p:cNvSpPr>
          <p:nvPr>
            <p:ph type="title"/>
          </p:nvPr>
        </p:nvSpPr>
        <p:spPr/>
        <p:txBody>
          <a:bodyPr/>
          <a:lstStyle/>
          <a:p>
            <a:r>
              <a:rPr lang="sv-SE" dirty="0"/>
              <a:t>Storleken ger resurser som driver oss framåt</a:t>
            </a:r>
          </a:p>
        </p:txBody>
      </p:sp>
      <p:grpSp>
        <p:nvGrpSpPr>
          <p:cNvPr id="4" name="Grupp 3" descr="Cirkel med tre pilar.">
            <a:extLst>
              <a:ext uri="{FF2B5EF4-FFF2-40B4-BE49-F238E27FC236}">
                <a16:creationId xmlns:a16="http://schemas.microsoft.com/office/drawing/2014/main" id="{B3AE333F-E7C0-FB29-1171-4D95A292BC2C}"/>
              </a:ext>
            </a:extLst>
          </p:cNvPr>
          <p:cNvGrpSpPr/>
          <p:nvPr/>
        </p:nvGrpSpPr>
        <p:grpSpPr>
          <a:xfrm>
            <a:off x="4215477" y="2779932"/>
            <a:ext cx="3384482" cy="3312665"/>
            <a:chOff x="2809875" y="1706763"/>
            <a:chExt cx="6286480" cy="6153084"/>
          </a:xfrm>
        </p:grpSpPr>
        <p:pic>
          <p:nvPicPr>
            <p:cNvPr id="5" name="Bild 4">
              <a:extLst>
                <a:ext uri="{FF2B5EF4-FFF2-40B4-BE49-F238E27FC236}">
                  <a16:creationId xmlns:a16="http://schemas.microsoft.com/office/drawing/2014/main" id="{3CDAC177-0811-E0B5-C2C6-1B0608AC5D4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705225" y="1706763"/>
              <a:ext cx="4781550" cy="1581150"/>
            </a:xfrm>
            <a:prstGeom prst="rect">
              <a:avLst/>
            </a:prstGeom>
          </p:spPr>
        </p:pic>
        <p:pic>
          <p:nvPicPr>
            <p:cNvPr id="6" name="Bild 5">
              <a:extLst>
                <a:ext uri="{FF2B5EF4-FFF2-40B4-BE49-F238E27FC236}">
                  <a16:creationId xmlns:a16="http://schemas.microsoft.com/office/drawing/2014/main" id="{64326B38-C9FD-5EC5-3A7F-FA9A0D70471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410305" y="3249747"/>
              <a:ext cx="2686050" cy="4610100"/>
            </a:xfrm>
            <a:prstGeom prst="rect">
              <a:avLst/>
            </a:prstGeom>
          </p:spPr>
        </p:pic>
        <p:pic>
          <p:nvPicPr>
            <p:cNvPr id="7" name="Bild 6">
              <a:extLst>
                <a:ext uri="{FF2B5EF4-FFF2-40B4-BE49-F238E27FC236}">
                  <a16:creationId xmlns:a16="http://schemas.microsoft.com/office/drawing/2014/main" id="{1EB92102-A8E1-DEBA-C9EF-EF67CAA2CC21}"/>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809875" y="3462192"/>
              <a:ext cx="3286125" cy="4067175"/>
            </a:xfrm>
            <a:prstGeom prst="rect">
              <a:avLst/>
            </a:prstGeom>
          </p:spPr>
        </p:pic>
      </p:grpSp>
      <p:sp>
        <p:nvSpPr>
          <p:cNvPr id="8" name="Platshållare för innehåll 2">
            <a:extLst>
              <a:ext uri="{FF2B5EF4-FFF2-40B4-BE49-F238E27FC236}">
                <a16:creationId xmlns:a16="http://schemas.microsoft.com/office/drawing/2014/main" id="{9F4984E3-D571-FB69-A22A-49D7DD18EF2F}"/>
              </a:ext>
            </a:extLst>
          </p:cNvPr>
          <p:cNvSpPr txBox="1">
            <a:spLocks/>
          </p:cNvSpPr>
          <p:nvPr/>
        </p:nvSpPr>
        <p:spPr>
          <a:xfrm>
            <a:off x="5159726" y="2174682"/>
            <a:ext cx="1831908" cy="523970"/>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a:t>Mer resurser</a:t>
            </a:r>
          </a:p>
        </p:txBody>
      </p:sp>
      <p:sp>
        <p:nvSpPr>
          <p:cNvPr id="14" name="Platshållare för innehåll 2">
            <a:extLst>
              <a:ext uri="{FF2B5EF4-FFF2-40B4-BE49-F238E27FC236}">
                <a16:creationId xmlns:a16="http://schemas.microsoft.com/office/drawing/2014/main" id="{3A865DEC-A4E7-737B-949E-1C5EF5148B62}"/>
              </a:ext>
            </a:extLst>
          </p:cNvPr>
          <p:cNvSpPr txBox="1">
            <a:spLocks/>
          </p:cNvSpPr>
          <p:nvPr/>
        </p:nvSpPr>
        <p:spPr>
          <a:xfrm>
            <a:off x="7857996" y="4589625"/>
            <a:ext cx="1588068" cy="918650"/>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a:t>Bättre service</a:t>
            </a:r>
          </a:p>
        </p:txBody>
      </p:sp>
      <p:sp>
        <p:nvSpPr>
          <p:cNvPr id="13" name="Platshållare för innehåll 2">
            <a:extLst>
              <a:ext uri="{FF2B5EF4-FFF2-40B4-BE49-F238E27FC236}">
                <a16:creationId xmlns:a16="http://schemas.microsoft.com/office/drawing/2014/main" id="{DE8DE067-83F3-ED0C-5F20-FF57E20B8A3F}"/>
              </a:ext>
            </a:extLst>
          </p:cNvPr>
          <p:cNvSpPr txBox="1">
            <a:spLocks/>
          </p:cNvSpPr>
          <p:nvPr/>
        </p:nvSpPr>
        <p:spPr>
          <a:xfrm>
            <a:off x="2098869" y="4575676"/>
            <a:ext cx="1987589" cy="809123"/>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r"/>
            <a:r>
              <a:rPr lang="sv-SE"/>
              <a:t>Attraktivare region</a:t>
            </a:r>
          </a:p>
        </p:txBody>
      </p:sp>
    </p:spTree>
    <p:extLst>
      <p:ext uri="{BB962C8B-B14F-4D97-AF65-F5344CB8AC3E}">
        <p14:creationId xmlns:p14="http://schemas.microsoft.com/office/powerpoint/2010/main" val="3204193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9070B85-1C06-F56F-0C72-99B9AF6B2114}"/>
              </a:ext>
            </a:extLst>
          </p:cNvPr>
          <p:cNvSpPr>
            <a:spLocks noGrp="1"/>
          </p:cNvSpPr>
          <p:nvPr>
            <p:ph type="title"/>
          </p:nvPr>
        </p:nvSpPr>
        <p:spPr>
          <a:xfrm>
            <a:off x="1100667" y="425716"/>
            <a:ext cx="10046304" cy="1047600"/>
          </a:xfrm>
        </p:spPr>
        <p:txBody>
          <a:bodyPr anchor="b" anchorCtr="0"/>
          <a:lstStyle/>
          <a:p>
            <a:r>
              <a:rPr lang="sv-SE" dirty="0"/>
              <a:t>Förståelse föds i nära samtal</a:t>
            </a:r>
          </a:p>
        </p:txBody>
      </p:sp>
      <p:pic>
        <p:nvPicPr>
          <p:cNvPr id="9" name="Bild 8">
            <a:extLst>
              <a:ext uri="{FF2B5EF4-FFF2-40B4-BE49-F238E27FC236}">
                <a16:creationId xmlns:a16="http://schemas.microsoft.com/office/drawing/2014/main" id="{47A5F92C-1689-69C1-6F46-F784019A88D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469542" y="2017346"/>
            <a:ext cx="3100963" cy="2823308"/>
          </a:xfrm>
          <a:prstGeom prst="rect">
            <a:avLst/>
          </a:prstGeom>
        </p:spPr>
      </p:pic>
      <p:sp>
        <p:nvSpPr>
          <p:cNvPr id="12" name="Platshållare för innehåll 2">
            <a:extLst>
              <a:ext uri="{FF2B5EF4-FFF2-40B4-BE49-F238E27FC236}">
                <a16:creationId xmlns:a16="http://schemas.microsoft.com/office/drawing/2014/main" id="{665F13A3-8512-6156-AF80-483E6936BE76}"/>
              </a:ext>
            </a:extLst>
          </p:cNvPr>
          <p:cNvSpPr txBox="1">
            <a:spLocks/>
          </p:cNvSpPr>
          <p:nvPr/>
        </p:nvSpPr>
        <p:spPr>
          <a:xfrm rot="21301067">
            <a:off x="1688088" y="2804358"/>
            <a:ext cx="2692009" cy="78422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sv-SE" dirty="0"/>
              <a:t>I dagligt arbete</a:t>
            </a:r>
          </a:p>
        </p:txBody>
      </p:sp>
      <p:pic>
        <p:nvPicPr>
          <p:cNvPr id="8" name="Bild 7">
            <a:extLst>
              <a:ext uri="{FF2B5EF4-FFF2-40B4-BE49-F238E27FC236}">
                <a16:creationId xmlns:a16="http://schemas.microsoft.com/office/drawing/2014/main" id="{0BF2A4FB-9DDE-8EF2-DA24-64B0B3914FB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191575">
            <a:off x="6954631" y="1451832"/>
            <a:ext cx="3812575" cy="3117273"/>
          </a:xfrm>
          <a:prstGeom prst="rect">
            <a:avLst/>
          </a:prstGeom>
        </p:spPr>
      </p:pic>
      <p:sp>
        <p:nvSpPr>
          <p:cNvPr id="14" name="Platshållare för innehåll 2">
            <a:extLst>
              <a:ext uri="{FF2B5EF4-FFF2-40B4-BE49-F238E27FC236}">
                <a16:creationId xmlns:a16="http://schemas.microsoft.com/office/drawing/2014/main" id="{5F390F68-C997-EBE4-6DD8-CB90A48C0E64}"/>
              </a:ext>
            </a:extLst>
          </p:cNvPr>
          <p:cNvSpPr txBox="1">
            <a:spLocks/>
          </p:cNvSpPr>
          <p:nvPr/>
        </p:nvSpPr>
        <p:spPr>
          <a:xfrm>
            <a:off x="7399409" y="2237070"/>
            <a:ext cx="2849605" cy="101433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dirty="0"/>
              <a:t>Medborgardialog i utvecklingsfrågor</a:t>
            </a:r>
          </a:p>
        </p:txBody>
      </p:sp>
      <p:pic>
        <p:nvPicPr>
          <p:cNvPr id="4" name="Bild 3">
            <a:extLst>
              <a:ext uri="{FF2B5EF4-FFF2-40B4-BE49-F238E27FC236}">
                <a16:creationId xmlns:a16="http://schemas.microsoft.com/office/drawing/2014/main" id="{AD1213AA-D276-227A-4310-530024372CAA}"/>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078210" y="4103388"/>
            <a:ext cx="4035579" cy="2194303"/>
          </a:xfrm>
          <a:prstGeom prst="rect">
            <a:avLst/>
          </a:prstGeom>
        </p:spPr>
      </p:pic>
      <p:sp>
        <p:nvSpPr>
          <p:cNvPr id="15" name="Platshållare för innehåll 2">
            <a:extLst>
              <a:ext uri="{FF2B5EF4-FFF2-40B4-BE49-F238E27FC236}">
                <a16:creationId xmlns:a16="http://schemas.microsoft.com/office/drawing/2014/main" id="{41E2B4F9-8ACD-8DE9-B33B-DC1127D75232}"/>
              </a:ext>
            </a:extLst>
          </p:cNvPr>
          <p:cNvSpPr txBox="1">
            <a:spLocks/>
          </p:cNvSpPr>
          <p:nvPr/>
        </p:nvSpPr>
        <p:spPr>
          <a:xfrm>
            <a:off x="4233035" y="4718461"/>
            <a:ext cx="3725930" cy="783175"/>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0" indent="0" algn="l" defTabSz="914400" rtl="0" eaLnBrk="1" latinLnBrk="0" hangingPunct="1">
              <a:lnSpc>
                <a:spcPct val="130000"/>
              </a:lnSpc>
              <a:spcBef>
                <a:spcPts val="1000"/>
              </a:spcBef>
              <a:buFont typeface="Verdana" panose="020B0604030504040204" pitchFamily="34" charset="0"/>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dirty="0"/>
              <a:t>Samverkan i strategier</a:t>
            </a:r>
          </a:p>
        </p:txBody>
      </p:sp>
    </p:spTree>
    <p:extLst>
      <p:ext uri="{BB962C8B-B14F-4D97-AF65-F5344CB8AC3E}">
        <p14:creationId xmlns:p14="http://schemas.microsoft.com/office/powerpoint/2010/main" val="458388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692313-4692-41E5-61C9-D5FA8A4FC074}"/>
              </a:ext>
            </a:extLst>
          </p:cNvPr>
          <p:cNvSpPr>
            <a:spLocks noGrp="1"/>
          </p:cNvSpPr>
          <p:nvPr>
            <p:ph type="title"/>
          </p:nvPr>
        </p:nvSpPr>
        <p:spPr/>
        <p:txBody>
          <a:bodyPr anchor="ctr" anchorCtr="0">
            <a:normAutofit/>
          </a:bodyPr>
          <a:lstStyle/>
          <a:p>
            <a:r>
              <a:rPr lang="sv-SE" dirty="0"/>
              <a:t>Du påverkar vad vi gör</a:t>
            </a:r>
          </a:p>
        </p:txBody>
      </p:sp>
      <p:pic>
        <p:nvPicPr>
          <p:cNvPr id="9" name="Platshållare för bild 8" descr="Politiker i dialog med invånare.">
            <a:extLst>
              <a:ext uri="{FF2B5EF4-FFF2-40B4-BE49-F238E27FC236}">
                <a16:creationId xmlns:a16="http://schemas.microsoft.com/office/drawing/2014/main" id="{5E4A838D-8ED1-8DB8-6059-48D27407B2F9}"/>
              </a:ext>
              <a:ext uri="{C183D7F6-B498-43B3-948B-1728B52AA6E4}">
                <adec:decorative xmlns:adec="http://schemas.microsoft.com/office/drawing/2017/decorative" val="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641569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DD26E2D-99F5-D1E3-9EBA-7B2ED656EB31}"/>
              </a:ext>
            </a:extLst>
          </p:cNvPr>
          <p:cNvSpPr>
            <a:spLocks noGrp="1"/>
          </p:cNvSpPr>
          <p:nvPr>
            <p:ph type="title"/>
          </p:nvPr>
        </p:nvSpPr>
        <p:spPr/>
        <p:txBody>
          <a:bodyPr anchor="b" anchorCtr="0"/>
          <a:lstStyle/>
          <a:p>
            <a:r>
              <a:rPr lang="sv-SE" dirty="0"/>
              <a:t>Din röst </a:t>
            </a:r>
            <a:r>
              <a:rPr lang="sv-SE" b="0" dirty="0"/>
              <a:t>styr oss</a:t>
            </a:r>
          </a:p>
        </p:txBody>
      </p:sp>
      <p:sp>
        <p:nvSpPr>
          <p:cNvPr id="13" name="Ellips 12">
            <a:extLst>
              <a:ext uri="{FF2B5EF4-FFF2-40B4-BE49-F238E27FC236}">
                <a16:creationId xmlns:a16="http://schemas.microsoft.com/office/drawing/2014/main" id="{4C53E249-EDC9-3D6D-D224-81E165522A43}"/>
              </a:ext>
              <a:ext uri="{C183D7F6-B498-43B3-948B-1728B52AA6E4}">
                <adec:decorative xmlns:adec="http://schemas.microsoft.com/office/drawing/2017/decorative" val="1"/>
              </a:ext>
            </a:extLst>
          </p:cNvPr>
          <p:cNvSpPr/>
          <p:nvPr/>
        </p:nvSpPr>
        <p:spPr>
          <a:xfrm>
            <a:off x="1100667" y="2226227"/>
            <a:ext cx="2945876" cy="2945876"/>
          </a:xfrm>
          <a:prstGeom prst="ellipse">
            <a:avLst/>
          </a:prstGeom>
          <a:solidFill>
            <a:srgbClr val="FD5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Platshållare för innehåll 3">
            <a:extLst>
              <a:ext uri="{FF2B5EF4-FFF2-40B4-BE49-F238E27FC236}">
                <a16:creationId xmlns:a16="http://schemas.microsoft.com/office/drawing/2014/main" id="{C6E195E6-27FC-BED8-6654-DB1B814C6E49}"/>
              </a:ext>
            </a:extLst>
          </p:cNvPr>
          <p:cNvSpPr txBox="1">
            <a:spLocks/>
          </p:cNvSpPr>
          <p:nvPr/>
        </p:nvSpPr>
        <p:spPr>
          <a:xfrm>
            <a:off x="1459180" y="2917194"/>
            <a:ext cx="2228850" cy="45720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600" spc="100"/>
              <a:t>REGIONVAL VAR</a:t>
            </a:r>
          </a:p>
        </p:txBody>
      </p:sp>
      <p:sp>
        <p:nvSpPr>
          <p:cNvPr id="22" name="Platshållare för innehåll 3">
            <a:extLst>
              <a:ext uri="{FF2B5EF4-FFF2-40B4-BE49-F238E27FC236}">
                <a16:creationId xmlns:a16="http://schemas.microsoft.com/office/drawing/2014/main" id="{FA0873A6-DD02-316D-36B7-0CA4C09F5B56}"/>
              </a:ext>
            </a:extLst>
          </p:cNvPr>
          <p:cNvSpPr txBox="1">
            <a:spLocks/>
          </p:cNvSpPr>
          <p:nvPr/>
        </p:nvSpPr>
        <p:spPr>
          <a:xfrm>
            <a:off x="1385492" y="3106151"/>
            <a:ext cx="2229734" cy="136290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7200" b="1"/>
              <a:t>4</a:t>
            </a:r>
            <a:r>
              <a:rPr lang="sv-SE" sz="5400" b="1"/>
              <a:t> </a:t>
            </a:r>
            <a:r>
              <a:rPr lang="sv-SE" sz="7200" b="1"/>
              <a:t>år</a:t>
            </a:r>
          </a:p>
        </p:txBody>
      </p:sp>
      <p:sp>
        <p:nvSpPr>
          <p:cNvPr id="23" name="Platshållare för innehåll 3">
            <a:extLst>
              <a:ext uri="{FF2B5EF4-FFF2-40B4-BE49-F238E27FC236}">
                <a16:creationId xmlns:a16="http://schemas.microsoft.com/office/drawing/2014/main" id="{7E375AD5-CD90-F814-03D1-AF3C7D1C3AD7}"/>
              </a:ext>
            </a:extLst>
          </p:cNvPr>
          <p:cNvSpPr txBox="1">
            <a:spLocks/>
          </p:cNvSpPr>
          <p:nvPr/>
        </p:nvSpPr>
        <p:spPr>
          <a:xfrm>
            <a:off x="4369423" y="2761689"/>
            <a:ext cx="2229734" cy="63801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4400" b="1"/>
              <a:t>15</a:t>
            </a:r>
          </a:p>
        </p:txBody>
      </p:sp>
      <p:sp>
        <p:nvSpPr>
          <p:cNvPr id="24" name="Platshållare för innehåll 3">
            <a:extLst>
              <a:ext uri="{FF2B5EF4-FFF2-40B4-BE49-F238E27FC236}">
                <a16:creationId xmlns:a16="http://schemas.microsoft.com/office/drawing/2014/main" id="{9429095F-7D87-0556-3CA9-901B42613350}"/>
              </a:ext>
            </a:extLst>
          </p:cNvPr>
          <p:cNvSpPr txBox="1">
            <a:spLocks/>
          </p:cNvSpPr>
          <p:nvPr/>
        </p:nvSpPr>
        <p:spPr>
          <a:xfrm>
            <a:off x="4580657" y="3562139"/>
            <a:ext cx="1789895" cy="135675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600"/>
              <a:t>Heltidsanställda politiker i regionstyrelsen</a:t>
            </a:r>
          </a:p>
        </p:txBody>
      </p:sp>
      <p:cxnSp>
        <p:nvCxnSpPr>
          <p:cNvPr id="4" name="Rak 3">
            <a:extLst>
              <a:ext uri="{FF2B5EF4-FFF2-40B4-BE49-F238E27FC236}">
                <a16:creationId xmlns:a16="http://schemas.microsoft.com/office/drawing/2014/main" id="{318B8114-02E9-E1FA-801A-D52C7DE1BF0F}"/>
              </a:ext>
              <a:ext uri="{C183D7F6-B498-43B3-948B-1728B52AA6E4}">
                <adec:decorative xmlns:adec="http://schemas.microsoft.com/office/drawing/2017/decorative" val="1"/>
              </a:ext>
            </a:extLst>
          </p:cNvPr>
          <p:cNvCxnSpPr>
            <a:cxnSpLocks/>
          </p:cNvCxnSpPr>
          <p:nvPr/>
        </p:nvCxnSpPr>
        <p:spPr>
          <a:xfrm>
            <a:off x="6637367" y="2773664"/>
            <a:ext cx="0" cy="1954202"/>
          </a:xfrm>
          <a:prstGeom prst="line">
            <a:avLst/>
          </a:prstGeom>
        </p:spPr>
        <p:style>
          <a:lnRef idx="1">
            <a:schemeClr val="accent1"/>
          </a:lnRef>
          <a:fillRef idx="0">
            <a:schemeClr val="accent1"/>
          </a:fillRef>
          <a:effectRef idx="0">
            <a:schemeClr val="accent1"/>
          </a:effectRef>
          <a:fontRef idx="minor">
            <a:schemeClr val="tx1"/>
          </a:fontRef>
        </p:style>
      </p:cxnSp>
      <p:sp>
        <p:nvSpPr>
          <p:cNvPr id="25" name="Platshållare för innehåll 3">
            <a:extLst>
              <a:ext uri="{FF2B5EF4-FFF2-40B4-BE49-F238E27FC236}">
                <a16:creationId xmlns:a16="http://schemas.microsoft.com/office/drawing/2014/main" id="{3C7F9CF5-846E-270C-2747-EC91A39E8729}"/>
              </a:ext>
            </a:extLst>
          </p:cNvPr>
          <p:cNvSpPr txBox="1">
            <a:spLocks/>
          </p:cNvSpPr>
          <p:nvPr/>
        </p:nvSpPr>
        <p:spPr>
          <a:xfrm>
            <a:off x="6716396" y="2761690"/>
            <a:ext cx="2229734" cy="63801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4400" b="1"/>
              <a:t>149</a:t>
            </a:r>
          </a:p>
        </p:txBody>
      </p:sp>
      <p:sp>
        <p:nvSpPr>
          <p:cNvPr id="26" name="Platshållare för innehåll 3">
            <a:extLst>
              <a:ext uri="{FF2B5EF4-FFF2-40B4-BE49-F238E27FC236}">
                <a16:creationId xmlns:a16="http://schemas.microsoft.com/office/drawing/2014/main" id="{4A628CD6-D709-45E5-7AC2-79D6A95EE8EA}"/>
              </a:ext>
            </a:extLst>
          </p:cNvPr>
          <p:cNvSpPr txBox="1">
            <a:spLocks/>
          </p:cNvSpPr>
          <p:nvPr/>
        </p:nvSpPr>
        <p:spPr>
          <a:xfrm>
            <a:off x="6861127" y="3562139"/>
            <a:ext cx="1968885" cy="135675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600"/>
              <a:t>folkvalda politiker </a:t>
            </a:r>
            <a:br>
              <a:rPr lang="sv-SE" sz="1600"/>
            </a:br>
            <a:r>
              <a:rPr lang="sv-SE" sz="1600"/>
              <a:t>i regionfullmäktige</a:t>
            </a:r>
          </a:p>
        </p:txBody>
      </p:sp>
      <p:cxnSp>
        <p:nvCxnSpPr>
          <p:cNvPr id="7" name="Rak 6">
            <a:extLst>
              <a:ext uri="{FF2B5EF4-FFF2-40B4-BE49-F238E27FC236}">
                <a16:creationId xmlns:a16="http://schemas.microsoft.com/office/drawing/2014/main" id="{99B2DD9C-D707-878E-F09E-C72EAC6A6B98}"/>
              </a:ext>
              <a:ext uri="{C183D7F6-B498-43B3-948B-1728B52AA6E4}">
                <adec:decorative xmlns:adec="http://schemas.microsoft.com/office/drawing/2017/decorative" val="1"/>
              </a:ext>
            </a:extLst>
          </p:cNvPr>
          <p:cNvCxnSpPr>
            <a:cxnSpLocks/>
          </p:cNvCxnSpPr>
          <p:nvPr/>
        </p:nvCxnSpPr>
        <p:spPr>
          <a:xfrm>
            <a:off x="9079230" y="2773664"/>
            <a:ext cx="0" cy="1954202"/>
          </a:xfrm>
          <a:prstGeom prst="line">
            <a:avLst/>
          </a:prstGeom>
        </p:spPr>
        <p:style>
          <a:lnRef idx="1">
            <a:schemeClr val="accent1"/>
          </a:lnRef>
          <a:fillRef idx="0">
            <a:schemeClr val="accent1"/>
          </a:fillRef>
          <a:effectRef idx="0">
            <a:schemeClr val="accent1"/>
          </a:effectRef>
          <a:fontRef idx="minor">
            <a:schemeClr val="tx1"/>
          </a:fontRef>
        </p:style>
      </p:cxnSp>
      <p:sp>
        <p:nvSpPr>
          <p:cNvPr id="27" name="Platshållare för innehåll 3">
            <a:extLst>
              <a:ext uri="{FF2B5EF4-FFF2-40B4-BE49-F238E27FC236}">
                <a16:creationId xmlns:a16="http://schemas.microsoft.com/office/drawing/2014/main" id="{7E3DF20A-3D22-F0D3-CABD-4C5AD0309099}"/>
              </a:ext>
            </a:extLst>
          </p:cNvPr>
          <p:cNvSpPr txBox="1">
            <a:spLocks/>
          </p:cNvSpPr>
          <p:nvPr/>
        </p:nvSpPr>
        <p:spPr>
          <a:xfrm>
            <a:off x="9168260" y="2761689"/>
            <a:ext cx="2229734" cy="63801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4400" b="1"/>
              <a:t>850</a:t>
            </a:r>
          </a:p>
        </p:txBody>
      </p:sp>
      <p:sp>
        <p:nvSpPr>
          <p:cNvPr id="28" name="Platshållare för innehåll 3">
            <a:extLst>
              <a:ext uri="{FF2B5EF4-FFF2-40B4-BE49-F238E27FC236}">
                <a16:creationId xmlns:a16="http://schemas.microsoft.com/office/drawing/2014/main" id="{C036BB12-4E0F-966B-5813-09A5E3C66D73}"/>
              </a:ext>
            </a:extLst>
          </p:cNvPr>
          <p:cNvSpPr txBox="1">
            <a:spLocks/>
          </p:cNvSpPr>
          <p:nvPr/>
        </p:nvSpPr>
        <p:spPr>
          <a:xfrm>
            <a:off x="9296359" y="3562139"/>
            <a:ext cx="2009815" cy="135675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600"/>
              <a:t>politiker i nämnder, styrelser, utskott och beredningar</a:t>
            </a:r>
          </a:p>
        </p:txBody>
      </p:sp>
    </p:spTree>
    <p:extLst>
      <p:ext uri="{BB962C8B-B14F-4D97-AF65-F5344CB8AC3E}">
        <p14:creationId xmlns:p14="http://schemas.microsoft.com/office/powerpoint/2010/main" val="29304466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3E0241-8CA6-E5E3-3D6B-F02CC9766E3E}"/>
              </a:ext>
            </a:extLst>
          </p:cNvPr>
          <p:cNvSpPr>
            <a:spLocks noGrp="1"/>
          </p:cNvSpPr>
          <p:nvPr>
            <p:ph type="title"/>
          </p:nvPr>
        </p:nvSpPr>
        <p:spPr/>
        <p:txBody>
          <a:bodyPr anchor="ctr" anchorCtr="0"/>
          <a:lstStyle/>
          <a:p>
            <a:r>
              <a:rPr lang="sv-SE" sz="2800" dirty="0"/>
              <a:t>De folkvalda politikerna</a:t>
            </a:r>
          </a:p>
        </p:txBody>
      </p:sp>
      <p:sp>
        <p:nvSpPr>
          <p:cNvPr id="3" name="Platshållare för innehåll 2">
            <a:extLst>
              <a:ext uri="{FF2B5EF4-FFF2-40B4-BE49-F238E27FC236}">
                <a16:creationId xmlns:a16="http://schemas.microsoft.com/office/drawing/2014/main" id="{8A396D0B-3532-4ACF-CDAC-9E7F0F287D1E}"/>
              </a:ext>
            </a:extLst>
          </p:cNvPr>
          <p:cNvSpPr>
            <a:spLocks noGrp="1"/>
          </p:cNvSpPr>
          <p:nvPr>
            <p:ph sz="quarter" idx="13"/>
          </p:nvPr>
        </p:nvSpPr>
        <p:spPr>
          <a:xfrm>
            <a:off x="1092200" y="2113722"/>
            <a:ext cx="4104833" cy="639417"/>
          </a:xfrm>
        </p:spPr>
        <p:txBody>
          <a:bodyPr/>
          <a:lstStyle/>
          <a:p>
            <a:pPr marL="0" indent="0">
              <a:buNone/>
            </a:pPr>
            <a:r>
              <a:rPr lang="sv-SE" dirty="0"/>
              <a:t>Rödgrön ledning</a:t>
            </a:r>
          </a:p>
        </p:txBody>
      </p:sp>
      <p:sp>
        <p:nvSpPr>
          <p:cNvPr id="6" name="Platshållare för innehåll 2">
            <a:extLst>
              <a:ext uri="{FF2B5EF4-FFF2-40B4-BE49-F238E27FC236}">
                <a16:creationId xmlns:a16="http://schemas.microsoft.com/office/drawing/2014/main" id="{97AED369-CC59-602F-00BB-FF84E8442E18}"/>
              </a:ext>
            </a:extLst>
          </p:cNvPr>
          <p:cNvSpPr txBox="1">
            <a:spLocks/>
          </p:cNvSpPr>
          <p:nvPr/>
        </p:nvSpPr>
        <p:spPr>
          <a:xfrm>
            <a:off x="1116000" y="2833137"/>
            <a:ext cx="2220448" cy="16133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dirty="0"/>
              <a:t>Socialdemokraterna</a:t>
            </a:r>
            <a:endParaRPr lang="sv-SE" sz="1600" b="1" dirty="0"/>
          </a:p>
          <a:p>
            <a:pPr marL="0" indent="0">
              <a:buFont typeface="Verdana" panose="020B0604030504040204" pitchFamily="34" charset="0"/>
              <a:buNone/>
            </a:pPr>
            <a:r>
              <a:rPr lang="sv-SE" sz="1600" dirty="0"/>
              <a:t>Vänsterpartiet</a:t>
            </a:r>
            <a:endParaRPr lang="sv-SE" sz="1600" b="1" dirty="0"/>
          </a:p>
          <a:p>
            <a:pPr marL="0" indent="0">
              <a:buFont typeface="Verdana" panose="020B0604030504040204" pitchFamily="34" charset="0"/>
              <a:buNone/>
            </a:pPr>
            <a:r>
              <a:rPr lang="sv-SE" sz="1600" dirty="0"/>
              <a:t>Miljöpartiet de gröna</a:t>
            </a:r>
            <a:endParaRPr lang="sv-SE" sz="1600" b="1" dirty="0"/>
          </a:p>
        </p:txBody>
      </p:sp>
      <p:sp>
        <p:nvSpPr>
          <p:cNvPr id="15" name="Platshållare för innehåll 2">
            <a:extLst>
              <a:ext uri="{FF2B5EF4-FFF2-40B4-BE49-F238E27FC236}">
                <a16:creationId xmlns:a16="http://schemas.microsoft.com/office/drawing/2014/main" id="{95BF5B87-EABD-D265-1E0E-4EE29F2EE1D3}"/>
              </a:ext>
            </a:extLst>
          </p:cNvPr>
          <p:cNvSpPr txBox="1">
            <a:spLocks/>
          </p:cNvSpPr>
          <p:nvPr/>
        </p:nvSpPr>
        <p:spPr>
          <a:xfrm>
            <a:off x="3436219" y="2833137"/>
            <a:ext cx="1496484" cy="16133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r">
              <a:buFont typeface="Verdana" panose="020B0604030504040204" pitchFamily="34" charset="0"/>
              <a:buNone/>
            </a:pPr>
            <a:r>
              <a:rPr lang="sv-SE" sz="1600" b="1"/>
              <a:t>46 mandat</a:t>
            </a:r>
          </a:p>
          <a:p>
            <a:pPr marL="0" indent="0" algn="r">
              <a:buNone/>
            </a:pPr>
            <a:r>
              <a:rPr lang="sv-SE" sz="1600" b="1"/>
              <a:t>16 mandat</a:t>
            </a:r>
          </a:p>
          <a:p>
            <a:pPr marL="0" indent="0" algn="r">
              <a:buFont typeface="Verdana" panose="020B0604030504040204" pitchFamily="34" charset="0"/>
              <a:buNone/>
            </a:pPr>
            <a:r>
              <a:rPr lang="sv-SE" sz="1600" b="1"/>
              <a:t>6 mandat</a:t>
            </a:r>
          </a:p>
        </p:txBody>
      </p:sp>
      <p:sp>
        <p:nvSpPr>
          <p:cNvPr id="9" name="Platshållare för innehåll 2">
            <a:extLst>
              <a:ext uri="{FF2B5EF4-FFF2-40B4-BE49-F238E27FC236}">
                <a16:creationId xmlns:a16="http://schemas.microsoft.com/office/drawing/2014/main" id="{4706416B-D55F-0FA1-7C11-C26EF431A8EB}"/>
              </a:ext>
            </a:extLst>
          </p:cNvPr>
          <p:cNvSpPr txBox="1">
            <a:spLocks/>
          </p:cNvSpPr>
          <p:nvPr/>
        </p:nvSpPr>
        <p:spPr>
          <a:xfrm>
            <a:off x="4248312" y="5100665"/>
            <a:ext cx="1098403" cy="133188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00000"/>
              </a:lnSpc>
              <a:buFont typeface="Verdana" panose="020B0604030504040204" pitchFamily="34" charset="0"/>
              <a:buNone/>
            </a:pPr>
            <a:r>
              <a:rPr lang="sv-SE" sz="4000" b="1" dirty="0"/>
              <a:t>68</a:t>
            </a:r>
            <a:br>
              <a:rPr lang="sv-SE" sz="4000" b="1" dirty="0"/>
            </a:br>
            <a:r>
              <a:rPr lang="sv-SE" sz="1600" dirty="0"/>
              <a:t>mandat</a:t>
            </a:r>
          </a:p>
        </p:txBody>
      </p:sp>
      <p:sp>
        <p:nvSpPr>
          <p:cNvPr id="4" name="Platshållare för innehåll 3">
            <a:extLst>
              <a:ext uri="{FF2B5EF4-FFF2-40B4-BE49-F238E27FC236}">
                <a16:creationId xmlns:a16="http://schemas.microsoft.com/office/drawing/2014/main" id="{7805C8EE-3AF7-42E8-3D42-CE08E71B700B}"/>
              </a:ext>
            </a:extLst>
          </p:cNvPr>
          <p:cNvSpPr>
            <a:spLocks noGrp="1"/>
          </p:cNvSpPr>
          <p:nvPr>
            <p:ph sz="quarter" idx="14"/>
          </p:nvPr>
        </p:nvSpPr>
        <p:spPr>
          <a:xfrm>
            <a:off x="6775369" y="2113722"/>
            <a:ext cx="4104833" cy="594169"/>
          </a:xfrm>
        </p:spPr>
        <p:txBody>
          <a:bodyPr/>
          <a:lstStyle/>
          <a:p>
            <a:r>
              <a:rPr lang="sv-SE"/>
              <a:t>Opposition</a:t>
            </a:r>
          </a:p>
        </p:txBody>
      </p:sp>
      <p:sp>
        <p:nvSpPr>
          <p:cNvPr id="7" name="Platshållare för innehåll 2">
            <a:extLst>
              <a:ext uri="{FF2B5EF4-FFF2-40B4-BE49-F238E27FC236}">
                <a16:creationId xmlns:a16="http://schemas.microsoft.com/office/drawing/2014/main" id="{72657144-BF87-DB60-E996-A89F41034032}"/>
              </a:ext>
            </a:extLst>
          </p:cNvPr>
          <p:cNvSpPr txBox="1">
            <a:spLocks/>
          </p:cNvSpPr>
          <p:nvPr/>
        </p:nvSpPr>
        <p:spPr>
          <a:xfrm>
            <a:off x="6793288" y="2833137"/>
            <a:ext cx="2478660" cy="214228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a:t>Moderaterna</a:t>
            </a:r>
            <a:endParaRPr lang="sv-SE" sz="1600" b="1"/>
          </a:p>
          <a:p>
            <a:pPr marL="0" indent="0">
              <a:buFont typeface="Verdana" panose="020B0604030504040204" pitchFamily="34" charset="0"/>
              <a:buNone/>
            </a:pPr>
            <a:r>
              <a:rPr lang="sv-SE" sz="1600"/>
              <a:t>Sverigedemokraterna</a:t>
            </a:r>
            <a:endParaRPr lang="sv-SE" sz="1600" b="1"/>
          </a:p>
          <a:p>
            <a:pPr marL="0" indent="0">
              <a:buFont typeface="Verdana" panose="020B0604030504040204" pitchFamily="34" charset="0"/>
              <a:buNone/>
            </a:pPr>
            <a:r>
              <a:rPr lang="sv-SE" sz="1600"/>
              <a:t>Kristdemokraterna</a:t>
            </a:r>
            <a:endParaRPr lang="sv-SE" sz="1600" b="1"/>
          </a:p>
          <a:p>
            <a:pPr marL="0" indent="0">
              <a:buFont typeface="Verdana" panose="020B0604030504040204" pitchFamily="34" charset="0"/>
              <a:buNone/>
            </a:pPr>
            <a:r>
              <a:rPr lang="sv-SE" sz="1600"/>
              <a:t>Centerpartiet</a:t>
            </a:r>
            <a:endParaRPr lang="sv-SE" sz="1600" b="1"/>
          </a:p>
          <a:p>
            <a:pPr marL="0" indent="0">
              <a:buFont typeface="Verdana" panose="020B0604030504040204" pitchFamily="34" charset="0"/>
              <a:buNone/>
            </a:pPr>
            <a:r>
              <a:rPr lang="sv-SE" sz="1600"/>
              <a:t>Liberalerna</a:t>
            </a:r>
            <a:endParaRPr lang="sv-SE" sz="1600" b="1"/>
          </a:p>
        </p:txBody>
      </p:sp>
      <p:sp>
        <p:nvSpPr>
          <p:cNvPr id="16" name="Platshållare för innehåll 2">
            <a:extLst>
              <a:ext uri="{FF2B5EF4-FFF2-40B4-BE49-F238E27FC236}">
                <a16:creationId xmlns:a16="http://schemas.microsoft.com/office/drawing/2014/main" id="{098F8B06-6B9D-C318-E7BD-2A35EF53915E}"/>
              </a:ext>
            </a:extLst>
          </p:cNvPr>
          <p:cNvSpPr txBox="1">
            <a:spLocks/>
          </p:cNvSpPr>
          <p:nvPr/>
        </p:nvSpPr>
        <p:spPr>
          <a:xfrm>
            <a:off x="9163251" y="2833137"/>
            <a:ext cx="1646298" cy="214228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r">
              <a:buFont typeface="Verdana" panose="020B0604030504040204" pitchFamily="34" charset="0"/>
              <a:buNone/>
            </a:pPr>
            <a:r>
              <a:rPr lang="sv-SE" sz="1600" b="1"/>
              <a:t>29 mandat</a:t>
            </a:r>
          </a:p>
          <a:p>
            <a:pPr marL="0" indent="0" algn="r">
              <a:buNone/>
            </a:pPr>
            <a:r>
              <a:rPr lang="sv-SE" sz="1600" b="1"/>
              <a:t>24 mandat</a:t>
            </a:r>
          </a:p>
          <a:p>
            <a:pPr marL="0" indent="0" algn="r">
              <a:buFont typeface="Verdana" panose="020B0604030504040204" pitchFamily="34" charset="0"/>
              <a:buNone/>
            </a:pPr>
            <a:r>
              <a:rPr lang="sv-SE" sz="1600" b="1"/>
              <a:t>12 mandat</a:t>
            </a:r>
          </a:p>
          <a:p>
            <a:pPr marL="0" indent="0" algn="r">
              <a:buNone/>
            </a:pPr>
            <a:r>
              <a:rPr lang="sv-SE" sz="1600" b="1"/>
              <a:t>9 mandat</a:t>
            </a:r>
          </a:p>
          <a:p>
            <a:pPr marL="0" indent="0" algn="r">
              <a:buNone/>
            </a:pPr>
            <a:r>
              <a:rPr lang="sv-SE" sz="1600" b="1"/>
              <a:t>7 mandat</a:t>
            </a:r>
          </a:p>
        </p:txBody>
      </p:sp>
      <p:sp>
        <p:nvSpPr>
          <p:cNvPr id="8" name="Platshållare för innehåll 2">
            <a:extLst>
              <a:ext uri="{FF2B5EF4-FFF2-40B4-BE49-F238E27FC236}">
                <a16:creationId xmlns:a16="http://schemas.microsoft.com/office/drawing/2014/main" id="{680A4D88-DA95-D608-26C2-F5380805D854}"/>
              </a:ext>
            </a:extLst>
          </p:cNvPr>
          <p:cNvSpPr txBox="1">
            <a:spLocks/>
          </p:cNvSpPr>
          <p:nvPr/>
        </p:nvSpPr>
        <p:spPr>
          <a:xfrm>
            <a:off x="10150900" y="5100665"/>
            <a:ext cx="1098403" cy="1331885"/>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00000"/>
              </a:lnSpc>
              <a:buFont typeface="Verdana" panose="020B0604030504040204" pitchFamily="34" charset="0"/>
              <a:buNone/>
            </a:pPr>
            <a:r>
              <a:rPr lang="sv-SE" sz="4000" b="1" dirty="0"/>
              <a:t>81</a:t>
            </a:r>
            <a:br>
              <a:rPr lang="sv-SE" sz="4000" b="1" dirty="0"/>
            </a:br>
            <a:r>
              <a:rPr lang="sv-SE" sz="1600" dirty="0"/>
              <a:t>mandat</a:t>
            </a:r>
          </a:p>
        </p:txBody>
      </p:sp>
    </p:spTree>
    <p:extLst>
      <p:ext uri="{BB962C8B-B14F-4D97-AF65-F5344CB8AC3E}">
        <p14:creationId xmlns:p14="http://schemas.microsoft.com/office/powerpoint/2010/main" val="35551174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EDD300-B270-B5C3-DC62-85DB1B5E8948}"/>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F5D90BC0-3B40-27D6-DC12-D2E56FB7A9C4}"/>
              </a:ext>
            </a:extLst>
          </p:cNvPr>
          <p:cNvSpPr>
            <a:spLocks noGrp="1"/>
          </p:cNvSpPr>
          <p:nvPr>
            <p:ph type="title"/>
          </p:nvPr>
        </p:nvSpPr>
        <p:spPr/>
        <p:txBody>
          <a:bodyPr anchor="ctr" anchorCtr="0"/>
          <a:lstStyle/>
          <a:p>
            <a:r>
              <a:rPr lang="sv-SE" dirty="0"/>
              <a:t>Vi finansieras med hjälp av dig</a:t>
            </a:r>
          </a:p>
        </p:txBody>
      </p:sp>
      <p:sp>
        <p:nvSpPr>
          <p:cNvPr id="3" name="Platshållare för innehåll 2">
            <a:extLst>
              <a:ext uri="{FF2B5EF4-FFF2-40B4-BE49-F238E27FC236}">
                <a16:creationId xmlns:a16="http://schemas.microsoft.com/office/drawing/2014/main" id="{5917FAEA-AEC1-BC55-FE8E-A9EDB084B946}"/>
              </a:ext>
            </a:extLst>
          </p:cNvPr>
          <p:cNvSpPr>
            <a:spLocks noGrp="1"/>
          </p:cNvSpPr>
          <p:nvPr>
            <p:ph sz="quarter" idx="13"/>
          </p:nvPr>
        </p:nvSpPr>
        <p:spPr>
          <a:xfrm>
            <a:off x="1092199" y="2211258"/>
            <a:ext cx="5354899" cy="895318"/>
          </a:xfrm>
        </p:spPr>
        <p:txBody>
          <a:bodyPr/>
          <a:lstStyle/>
          <a:p>
            <a:r>
              <a:rPr lang="sv-SE" sz="4000" b="1"/>
              <a:t>86 000 </a:t>
            </a:r>
            <a:r>
              <a:rPr lang="sv-SE" sz="4000" b="1" dirty="0"/>
              <a:t>000 000 kr</a:t>
            </a:r>
          </a:p>
        </p:txBody>
      </p:sp>
      <p:sp>
        <p:nvSpPr>
          <p:cNvPr id="5" name="Platshållare för innehåll 2">
            <a:extLst>
              <a:ext uri="{FF2B5EF4-FFF2-40B4-BE49-F238E27FC236}">
                <a16:creationId xmlns:a16="http://schemas.microsoft.com/office/drawing/2014/main" id="{EA2BEC75-F3DB-B708-BBEB-132F7BE72DB0}"/>
              </a:ext>
            </a:extLst>
          </p:cNvPr>
          <p:cNvSpPr txBox="1">
            <a:spLocks/>
          </p:cNvSpPr>
          <p:nvPr/>
        </p:nvSpPr>
        <p:spPr>
          <a:xfrm>
            <a:off x="1092200" y="3009040"/>
            <a:ext cx="5137912" cy="710501"/>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dirty="0"/>
              <a:t>mer än hälften kommer från skatt</a:t>
            </a:r>
          </a:p>
        </p:txBody>
      </p:sp>
      <p:sp>
        <p:nvSpPr>
          <p:cNvPr id="4" name="Platshållare för innehåll 2">
            <a:extLst>
              <a:ext uri="{FF2B5EF4-FFF2-40B4-BE49-F238E27FC236}">
                <a16:creationId xmlns:a16="http://schemas.microsoft.com/office/drawing/2014/main" id="{45346471-39B6-B210-D409-840EFDE68245}"/>
              </a:ext>
            </a:extLst>
          </p:cNvPr>
          <p:cNvSpPr txBox="1">
            <a:spLocks/>
          </p:cNvSpPr>
          <p:nvPr/>
        </p:nvSpPr>
        <p:spPr>
          <a:xfrm>
            <a:off x="1101600" y="4222753"/>
            <a:ext cx="3676570" cy="710501"/>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4000" b="1" dirty="0"/>
              <a:t>11,48 kr</a:t>
            </a:r>
          </a:p>
        </p:txBody>
      </p:sp>
      <p:sp>
        <p:nvSpPr>
          <p:cNvPr id="6" name="Platshållare för innehåll 2">
            <a:extLst>
              <a:ext uri="{FF2B5EF4-FFF2-40B4-BE49-F238E27FC236}">
                <a16:creationId xmlns:a16="http://schemas.microsoft.com/office/drawing/2014/main" id="{9F2F11D1-E0FF-4D8D-1528-DE2C8AA1C79E}"/>
              </a:ext>
            </a:extLst>
          </p:cNvPr>
          <p:cNvSpPr txBox="1">
            <a:spLocks/>
          </p:cNvSpPr>
          <p:nvPr/>
        </p:nvSpPr>
        <p:spPr>
          <a:xfrm>
            <a:off x="1101600" y="4985231"/>
            <a:ext cx="5739038" cy="710501"/>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dirty="0"/>
              <a:t>per hundralapp du tjänar </a:t>
            </a:r>
            <a:br>
              <a:rPr lang="sv-SE" dirty="0"/>
            </a:br>
            <a:r>
              <a:rPr lang="sv-SE" dirty="0"/>
              <a:t>är regionskatt</a:t>
            </a:r>
          </a:p>
        </p:txBody>
      </p:sp>
      <p:pic>
        <p:nvPicPr>
          <p:cNvPr id="11" name="Platshållare för bild 10">
            <a:extLst>
              <a:ext uri="{FF2B5EF4-FFF2-40B4-BE49-F238E27FC236}">
                <a16:creationId xmlns:a16="http://schemas.microsoft.com/office/drawing/2014/main" id="{8DEEB923-B6AE-78BB-2564-06B3E709AA97}"/>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6797517" y="1755775"/>
            <a:ext cx="5003957" cy="4699000"/>
          </a:xfrm>
        </p:spPr>
      </p:pic>
    </p:spTree>
    <p:extLst>
      <p:ext uri="{BB962C8B-B14F-4D97-AF65-F5344CB8AC3E}">
        <p14:creationId xmlns:p14="http://schemas.microsoft.com/office/powerpoint/2010/main" val="2872019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739EC-952A-0507-D146-5EBFE45C95DB}"/>
            </a:ext>
          </a:extLst>
        </p:cNvPr>
        <p:cNvGrpSpPr/>
        <p:nvPr/>
      </p:nvGrpSpPr>
      <p:grpSpPr>
        <a:xfrm>
          <a:off x="0" y="0"/>
          <a:ext cx="0" cy="0"/>
          <a:chOff x="0" y="0"/>
          <a:chExt cx="0" cy="0"/>
        </a:xfrm>
      </p:grpSpPr>
      <p:sp>
        <p:nvSpPr>
          <p:cNvPr id="29" name="Rubrik 28">
            <a:extLst>
              <a:ext uri="{FF2B5EF4-FFF2-40B4-BE49-F238E27FC236}">
                <a16:creationId xmlns:a16="http://schemas.microsoft.com/office/drawing/2014/main" id="{7CA62C39-19B5-645B-919F-5F31B188184D}"/>
              </a:ext>
            </a:extLst>
          </p:cNvPr>
          <p:cNvSpPr>
            <a:spLocks noGrp="1"/>
          </p:cNvSpPr>
          <p:nvPr>
            <p:ph type="ctrTitle"/>
          </p:nvPr>
        </p:nvSpPr>
        <p:spPr>
          <a:xfrm>
            <a:off x="532800" y="568799"/>
            <a:ext cx="4718708" cy="2654085"/>
          </a:xfrm>
        </p:spPr>
        <p:txBody>
          <a:bodyPr anchor="ctr" anchorCtr="0">
            <a:noAutofit/>
          </a:bodyPr>
          <a:lstStyle/>
          <a:p>
            <a:r>
              <a:rPr lang="sv-SE" b="1" kern="1200">
                <a:solidFill>
                  <a:schemeClr val="bg1"/>
                </a:solidFill>
                <a:effectLst/>
              </a:rPr>
              <a:t>Vi finns till för dig </a:t>
            </a:r>
            <a:br>
              <a:rPr lang="sv-SE" b="1" kern="1200">
                <a:solidFill>
                  <a:schemeClr val="bg1"/>
                </a:solidFill>
                <a:effectLst/>
              </a:rPr>
            </a:br>
            <a:r>
              <a:rPr lang="sv-SE" b="1" kern="1200">
                <a:solidFill>
                  <a:schemeClr val="bg1"/>
                </a:solidFill>
                <a:effectLst/>
              </a:rPr>
              <a:t>i Västra Götaland</a:t>
            </a:r>
            <a:endParaRPr lang="sv-SE" b="1">
              <a:solidFill>
                <a:schemeClr val="bg1"/>
              </a:solidFill>
            </a:endParaRPr>
          </a:p>
        </p:txBody>
      </p:sp>
      <p:pic>
        <p:nvPicPr>
          <p:cNvPr id="11" name="Platshållare för bild 10">
            <a:extLst>
              <a:ext uri="{FF2B5EF4-FFF2-40B4-BE49-F238E27FC236}">
                <a16:creationId xmlns:a16="http://schemas.microsoft.com/office/drawing/2014/main" id="{EBF2B642-87AD-E81C-838E-32309C721FAD}"/>
              </a:ext>
              <a:ext uri="{C183D7F6-B498-43B3-948B-1728B52AA6E4}">
                <adec:decorative xmlns:adec="http://schemas.microsoft.com/office/drawing/2017/decorative" val="1"/>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5578475" y="0"/>
            <a:ext cx="6613525" cy="5656263"/>
          </a:xfrm>
        </p:spPr>
      </p:pic>
    </p:spTree>
    <p:extLst>
      <p:ext uri="{BB962C8B-B14F-4D97-AF65-F5344CB8AC3E}">
        <p14:creationId xmlns:p14="http://schemas.microsoft.com/office/powerpoint/2010/main" val="2787564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C141C-1282-1000-CBAD-8EAB108AAA18}"/>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4BCA27F1-EB15-EA8F-E5E8-732F22B009DB}"/>
              </a:ext>
            </a:extLst>
          </p:cNvPr>
          <p:cNvSpPr>
            <a:spLocks noGrp="1"/>
          </p:cNvSpPr>
          <p:nvPr>
            <p:ph type="title"/>
          </p:nvPr>
        </p:nvSpPr>
        <p:spPr/>
        <p:txBody>
          <a:bodyPr anchor="b" anchorCtr="0"/>
          <a:lstStyle/>
          <a:p>
            <a:r>
              <a:rPr lang="sv-SE" dirty="0"/>
              <a:t>Det här får du för dina skattepengar</a:t>
            </a:r>
          </a:p>
        </p:txBody>
      </p:sp>
      <p:graphicFrame>
        <p:nvGraphicFramePr>
          <p:cNvPr id="7" name="Diagram 6">
            <a:extLst>
              <a:ext uri="{FF2B5EF4-FFF2-40B4-BE49-F238E27FC236}">
                <a16:creationId xmlns:a16="http://schemas.microsoft.com/office/drawing/2014/main" id="{4532A577-F46C-390A-90F9-257498BDA053}"/>
              </a:ext>
            </a:extLst>
          </p:cNvPr>
          <p:cNvGraphicFramePr/>
          <p:nvPr>
            <p:extLst>
              <p:ext uri="{D42A27DB-BD31-4B8C-83A1-F6EECF244321}">
                <p14:modId xmlns:p14="http://schemas.microsoft.com/office/powerpoint/2010/main" val="770360631"/>
              </p:ext>
            </p:extLst>
          </p:nvPr>
        </p:nvGraphicFramePr>
        <p:xfrm>
          <a:off x="0" y="2031515"/>
          <a:ext cx="6005263" cy="4003509"/>
        </p:xfrm>
        <a:graphic>
          <a:graphicData uri="http://schemas.openxmlformats.org/drawingml/2006/chart">
            <c:chart xmlns:c="http://schemas.openxmlformats.org/drawingml/2006/chart" xmlns:r="http://schemas.openxmlformats.org/officeDocument/2006/relationships" r:id="rId3"/>
          </a:graphicData>
        </a:graphic>
      </p:graphicFrame>
      <p:sp>
        <p:nvSpPr>
          <p:cNvPr id="3" name="Platshållare för innehåll 2">
            <a:extLst>
              <a:ext uri="{FF2B5EF4-FFF2-40B4-BE49-F238E27FC236}">
                <a16:creationId xmlns:a16="http://schemas.microsoft.com/office/drawing/2014/main" id="{C07B1C62-6460-6E52-BCE7-18CBE229B6E6}"/>
              </a:ext>
            </a:extLst>
          </p:cNvPr>
          <p:cNvSpPr>
            <a:spLocks noGrp="1"/>
          </p:cNvSpPr>
          <p:nvPr>
            <p:ph sz="quarter" idx="4294967295"/>
          </p:nvPr>
        </p:nvSpPr>
        <p:spPr>
          <a:xfrm>
            <a:off x="5549809" y="2381250"/>
            <a:ext cx="2149475" cy="461963"/>
          </a:xfrm>
        </p:spPr>
        <p:txBody>
          <a:bodyPr/>
          <a:lstStyle/>
          <a:p>
            <a:pPr marL="0" indent="0">
              <a:buNone/>
            </a:pPr>
            <a:r>
              <a:rPr lang="sv-SE" sz="4000" b="1" dirty="0"/>
              <a:t>86 %</a:t>
            </a:r>
          </a:p>
        </p:txBody>
      </p:sp>
      <p:cxnSp>
        <p:nvCxnSpPr>
          <p:cNvPr id="17" name="Rak 16">
            <a:extLst>
              <a:ext uri="{FF2B5EF4-FFF2-40B4-BE49-F238E27FC236}">
                <a16:creationId xmlns:a16="http://schemas.microsoft.com/office/drawing/2014/main" id="{3DE4331E-FB02-C190-533D-68F750BB6049}"/>
              </a:ext>
              <a:ext uri="{C183D7F6-B498-43B3-948B-1728B52AA6E4}">
                <adec:decorative xmlns:adec="http://schemas.microsoft.com/office/drawing/2017/decorative" val="1"/>
              </a:ext>
            </a:extLst>
          </p:cNvPr>
          <p:cNvCxnSpPr/>
          <p:nvPr/>
        </p:nvCxnSpPr>
        <p:spPr>
          <a:xfrm>
            <a:off x="5550575" y="3186729"/>
            <a:ext cx="2229734" cy="0"/>
          </a:xfrm>
          <a:prstGeom prst="line">
            <a:avLst/>
          </a:prstGeom>
          <a:ln w="1143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Platshållare för innehåll 2">
            <a:extLst>
              <a:ext uri="{FF2B5EF4-FFF2-40B4-BE49-F238E27FC236}">
                <a16:creationId xmlns:a16="http://schemas.microsoft.com/office/drawing/2014/main" id="{B4109BAF-F762-897A-F3F3-13541BA15012}"/>
              </a:ext>
            </a:extLst>
          </p:cNvPr>
          <p:cNvSpPr txBox="1">
            <a:spLocks/>
          </p:cNvSpPr>
          <p:nvPr/>
        </p:nvSpPr>
        <p:spPr>
          <a:xfrm>
            <a:off x="5550575" y="3337200"/>
            <a:ext cx="2148709"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dirty="0"/>
              <a:t>Hälso- och sjukvård</a:t>
            </a:r>
          </a:p>
        </p:txBody>
      </p:sp>
      <p:sp>
        <p:nvSpPr>
          <p:cNvPr id="5" name="Platshållare för innehåll 2">
            <a:extLst>
              <a:ext uri="{FF2B5EF4-FFF2-40B4-BE49-F238E27FC236}">
                <a16:creationId xmlns:a16="http://schemas.microsoft.com/office/drawing/2014/main" id="{987941C4-29F8-D743-8904-382FF5AA70CA}"/>
              </a:ext>
            </a:extLst>
          </p:cNvPr>
          <p:cNvSpPr txBox="1">
            <a:spLocks/>
          </p:cNvSpPr>
          <p:nvPr/>
        </p:nvSpPr>
        <p:spPr>
          <a:xfrm>
            <a:off x="8755146" y="2380736"/>
            <a:ext cx="1844902"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4000" b="1" dirty="0"/>
              <a:t>2 %</a:t>
            </a:r>
          </a:p>
        </p:txBody>
      </p:sp>
      <p:cxnSp>
        <p:nvCxnSpPr>
          <p:cNvPr id="18" name="Rak 17">
            <a:extLst>
              <a:ext uri="{FF2B5EF4-FFF2-40B4-BE49-F238E27FC236}">
                <a16:creationId xmlns:a16="http://schemas.microsoft.com/office/drawing/2014/main" id="{2CA33707-BBF7-1208-22C1-4519298F492E}"/>
              </a:ext>
              <a:ext uri="{C183D7F6-B498-43B3-948B-1728B52AA6E4}">
                <adec:decorative xmlns:adec="http://schemas.microsoft.com/office/drawing/2017/decorative" val="1"/>
              </a:ext>
            </a:extLst>
          </p:cNvPr>
          <p:cNvCxnSpPr/>
          <p:nvPr/>
        </p:nvCxnSpPr>
        <p:spPr>
          <a:xfrm>
            <a:off x="8731995" y="3186729"/>
            <a:ext cx="2229734" cy="0"/>
          </a:xfrm>
          <a:prstGeom prst="line">
            <a:avLst/>
          </a:prstGeom>
          <a:ln w="11430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Platshållare för innehåll 2">
            <a:extLst>
              <a:ext uri="{FF2B5EF4-FFF2-40B4-BE49-F238E27FC236}">
                <a16:creationId xmlns:a16="http://schemas.microsoft.com/office/drawing/2014/main" id="{E80D204E-AE23-EB3D-C745-93D8FC0345D6}"/>
              </a:ext>
            </a:extLst>
          </p:cNvPr>
          <p:cNvSpPr txBox="1">
            <a:spLocks/>
          </p:cNvSpPr>
          <p:nvPr/>
        </p:nvSpPr>
        <p:spPr>
          <a:xfrm>
            <a:off x="8755145" y="3337200"/>
            <a:ext cx="1844902"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dirty="0"/>
              <a:t>Kultur</a:t>
            </a:r>
          </a:p>
        </p:txBody>
      </p:sp>
      <p:sp>
        <p:nvSpPr>
          <p:cNvPr id="10" name="Platshållare för innehåll 2">
            <a:extLst>
              <a:ext uri="{FF2B5EF4-FFF2-40B4-BE49-F238E27FC236}">
                <a16:creationId xmlns:a16="http://schemas.microsoft.com/office/drawing/2014/main" id="{B49222D9-E2B7-E8DC-711E-B4B4628F9B1E}"/>
              </a:ext>
            </a:extLst>
          </p:cNvPr>
          <p:cNvSpPr txBox="1">
            <a:spLocks/>
          </p:cNvSpPr>
          <p:nvPr/>
        </p:nvSpPr>
        <p:spPr>
          <a:xfrm>
            <a:off x="5550576" y="4336858"/>
            <a:ext cx="2148710"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4000" b="1" dirty="0"/>
              <a:t>10 %</a:t>
            </a:r>
          </a:p>
        </p:txBody>
      </p:sp>
      <p:cxnSp>
        <p:nvCxnSpPr>
          <p:cNvPr id="19" name="Rak 18">
            <a:extLst>
              <a:ext uri="{FF2B5EF4-FFF2-40B4-BE49-F238E27FC236}">
                <a16:creationId xmlns:a16="http://schemas.microsoft.com/office/drawing/2014/main" id="{3243107A-4E1A-37F9-A5D1-BD300C426EE1}"/>
              </a:ext>
              <a:ext uri="{C183D7F6-B498-43B3-948B-1728B52AA6E4}">
                <adec:decorative xmlns:adec="http://schemas.microsoft.com/office/drawing/2017/decorative" val="1"/>
              </a:ext>
            </a:extLst>
          </p:cNvPr>
          <p:cNvCxnSpPr/>
          <p:nvPr/>
        </p:nvCxnSpPr>
        <p:spPr>
          <a:xfrm>
            <a:off x="5550575" y="5131275"/>
            <a:ext cx="2229734" cy="0"/>
          </a:xfrm>
          <a:prstGeom prst="line">
            <a:avLst/>
          </a:prstGeom>
          <a:ln w="114300">
            <a:solidFill>
              <a:srgbClr val="FD5930"/>
            </a:solidFill>
          </a:ln>
        </p:spPr>
        <p:style>
          <a:lnRef idx="1">
            <a:schemeClr val="accent1"/>
          </a:lnRef>
          <a:fillRef idx="0">
            <a:schemeClr val="accent1"/>
          </a:fillRef>
          <a:effectRef idx="0">
            <a:schemeClr val="accent1"/>
          </a:effectRef>
          <a:fontRef idx="minor">
            <a:schemeClr val="tx1"/>
          </a:fontRef>
        </p:style>
      </p:cxnSp>
      <p:sp>
        <p:nvSpPr>
          <p:cNvPr id="12" name="Platshållare för innehåll 2">
            <a:extLst>
              <a:ext uri="{FF2B5EF4-FFF2-40B4-BE49-F238E27FC236}">
                <a16:creationId xmlns:a16="http://schemas.microsoft.com/office/drawing/2014/main" id="{C93EF4E2-99D5-6201-AC17-3FF0DC88FE79}"/>
              </a:ext>
            </a:extLst>
          </p:cNvPr>
          <p:cNvSpPr txBox="1">
            <a:spLocks/>
          </p:cNvSpPr>
          <p:nvPr/>
        </p:nvSpPr>
        <p:spPr>
          <a:xfrm>
            <a:off x="5550575" y="5293322"/>
            <a:ext cx="2148709"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a:t>Kollektivtrafik</a:t>
            </a:r>
          </a:p>
        </p:txBody>
      </p:sp>
      <p:sp>
        <p:nvSpPr>
          <p:cNvPr id="11" name="Platshållare för innehåll 2">
            <a:extLst>
              <a:ext uri="{FF2B5EF4-FFF2-40B4-BE49-F238E27FC236}">
                <a16:creationId xmlns:a16="http://schemas.microsoft.com/office/drawing/2014/main" id="{4F0A291F-EAC6-B036-C28D-2BD62EA4BC17}"/>
              </a:ext>
            </a:extLst>
          </p:cNvPr>
          <p:cNvSpPr txBox="1">
            <a:spLocks/>
          </p:cNvSpPr>
          <p:nvPr/>
        </p:nvSpPr>
        <p:spPr>
          <a:xfrm>
            <a:off x="8755146" y="4336858"/>
            <a:ext cx="1844902"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4000" b="1" dirty="0"/>
              <a:t>2 %</a:t>
            </a:r>
          </a:p>
        </p:txBody>
      </p:sp>
      <p:cxnSp>
        <p:nvCxnSpPr>
          <p:cNvPr id="20" name="Rak 19">
            <a:extLst>
              <a:ext uri="{FF2B5EF4-FFF2-40B4-BE49-F238E27FC236}">
                <a16:creationId xmlns:a16="http://schemas.microsoft.com/office/drawing/2014/main" id="{22333907-685F-F643-534A-EC9890F7C562}"/>
              </a:ext>
              <a:ext uri="{C183D7F6-B498-43B3-948B-1728B52AA6E4}">
                <adec:decorative xmlns:adec="http://schemas.microsoft.com/office/drawing/2017/decorative" val="1"/>
              </a:ext>
            </a:extLst>
          </p:cNvPr>
          <p:cNvCxnSpPr/>
          <p:nvPr/>
        </p:nvCxnSpPr>
        <p:spPr>
          <a:xfrm>
            <a:off x="8731995" y="5131275"/>
            <a:ext cx="2229734" cy="0"/>
          </a:xfrm>
          <a:prstGeom prst="line">
            <a:avLst/>
          </a:prstGeom>
          <a:ln w="1143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Platshållare för innehåll 2">
            <a:extLst>
              <a:ext uri="{FF2B5EF4-FFF2-40B4-BE49-F238E27FC236}">
                <a16:creationId xmlns:a16="http://schemas.microsoft.com/office/drawing/2014/main" id="{20984613-5AD4-99A6-4AEB-844BCA4EDCE3}"/>
              </a:ext>
            </a:extLst>
          </p:cNvPr>
          <p:cNvSpPr txBox="1">
            <a:spLocks/>
          </p:cNvSpPr>
          <p:nvPr/>
        </p:nvSpPr>
        <p:spPr>
          <a:xfrm>
            <a:off x="8755145" y="5293322"/>
            <a:ext cx="1998240" cy="462987"/>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600" dirty="0"/>
              <a:t>Utbildning och regional utveckling</a:t>
            </a:r>
          </a:p>
        </p:txBody>
      </p:sp>
    </p:spTree>
    <p:extLst>
      <p:ext uri="{BB962C8B-B14F-4D97-AF65-F5344CB8AC3E}">
        <p14:creationId xmlns:p14="http://schemas.microsoft.com/office/powerpoint/2010/main" val="6276676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0D635E85-3AB8-FE4F-FD7E-B98B91E714C4}"/>
              </a:ext>
            </a:extLst>
          </p:cNvPr>
          <p:cNvSpPr>
            <a:spLocks noGrp="1"/>
          </p:cNvSpPr>
          <p:nvPr>
            <p:ph type="title"/>
          </p:nvPr>
        </p:nvSpPr>
        <p:spPr/>
        <p:txBody>
          <a:bodyPr/>
          <a:lstStyle/>
          <a:p>
            <a:r>
              <a:rPr lang="sv-SE" dirty="0"/>
              <a:t>En av Sveriges största arbetsgivare ska bli </a:t>
            </a:r>
            <a:br>
              <a:rPr lang="sv-SE" dirty="0"/>
            </a:br>
            <a:r>
              <a:rPr lang="sv-SE" dirty="0"/>
              <a:t>den bästa</a:t>
            </a:r>
          </a:p>
        </p:txBody>
      </p:sp>
      <p:pic>
        <p:nvPicPr>
          <p:cNvPr id="7" name="Platshållare för bild 6">
            <a:extLst>
              <a:ext uri="{FF2B5EF4-FFF2-40B4-BE49-F238E27FC236}">
                <a16:creationId xmlns:a16="http://schemas.microsoft.com/office/drawing/2014/main" id="{A812A5AD-4BC2-5A2B-077F-3B13D6229D95}"/>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b="-39"/>
          <a:stretch/>
        </p:blipFill>
        <p:spPr>
          <a:xfrm>
            <a:off x="6798481" y="385758"/>
            <a:ext cx="5004000" cy="6091200"/>
          </a:xfrm>
        </p:spPr>
      </p:pic>
    </p:spTree>
    <p:extLst>
      <p:ext uri="{BB962C8B-B14F-4D97-AF65-F5344CB8AC3E}">
        <p14:creationId xmlns:p14="http://schemas.microsoft.com/office/powerpoint/2010/main" val="24896026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5587561-12BF-083E-4060-5862102CA716}"/>
              </a:ext>
            </a:extLst>
          </p:cNvPr>
          <p:cNvSpPr>
            <a:spLocks noGrp="1"/>
          </p:cNvSpPr>
          <p:nvPr>
            <p:ph type="title"/>
          </p:nvPr>
        </p:nvSpPr>
        <p:spPr/>
        <p:txBody>
          <a:bodyPr/>
          <a:lstStyle/>
          <a:p>
            <a:r>
              <a:rPr lang="sv-SE" dirty="0"/>
              <a:t>Vi ska bli Sveriges bästa offentliga arbetsgivare</a:t>
            </a:r>
          </a:p>
        </p:txBody>
      </p:sp>
      <p:sp>
        <p:nvSpPr>
          <p:cNvPr id="9" name="Ellips 8">
            <a:extLst>
              <a:ext uri="{FF2B5EF4-FFF2-40B4-BE49-F238E27FC236}">
                <a16:creationId xmlns:a16="http://schemas.microsoft.com/office/drawing/2014/main" id="{ED9D002F-CF92-692A-4B31-2FE098909313}"/>
              </a:ext>
              <a:ext uri="{C183D7F6-B498-43B3-948B-1728B52AA6E4}">
                <adec:decorative xmlns:adec="http://schemas.microsoft.com/office/drawing/2017/decorative" val="1"/>
              </a:ext>
            </a:extLst>
          </p:cNvPr>
          <p:cNvSpPr/>
          <p:nvPr/>
        </p:nvSpPr>
        <p:spPr>
          <a:xfrm>
            <a:off x="2252548" y="2422211"/>
            <a:ext cx="3146438" cy="3146438"/>
          </a:xfrm>
          <a:prstGeom prst="ellipse">
            <a:avLst/>
          </a:prstGeom>
          <a:solidFill>
            <a:srgbClr val="FD5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innehåll 2">
            <a:extLst>
              <a:ext uri="{FF2B5EF4-FFF2-40B4-BE49-F238E27FC236}">
                <a16:creationId xmlns:a16="http://schemas.microsoft.com/office/drawing/2014/main" id="{CE81F109-8B39-8D45-A5F8-84A437B5A9BE}"/>
              </a:ext>
            </a:extLst>
          </p:cNvPr>
          <p:cNvSpPr>
            <a:spLocks noGrp="1"/>
          </p:cNvSpPr>
          <p:nvPr>
            <p:ph sz="quarter" idx="13"/>
          </p:nvPr>
        </p:nvSpPr>
        <p:spPr>
          <a:xfrm>
            <a:off x="2252550" y="3350890"/>
            <a:ext cx="3146438" cy="740780"/>
          </a:xfrm>
        </p:spPr>
        <p:txBody>
          <a:bodyPr/>
          <a:lstStyle/>
          <a:p>
            <a:pPr algn="ctr"/>
            <a:r>
              <a:rPr lang="sv-SE" sz="4000" b="1" dirty="0"/>
              <a:t>200</a:t>
            </a:r>
          </a:p>
        </p:txBody>
      </p:sp>
      <p:sp>
        <p:nvSpPr>
          <p:cNvPr id="4" name="Platshållare för innehåll 2">
            <a:extLst>
              <a:ext uri="{FF2B5EF4-FFF2-40B4-BE49-F238E27FC236}">
                <a16:creationId xmlns:a16="http://schemas.microsoft.com/office/drawing/2014/main" id="{4531D401-0CF3-4CA5-EF25-928A18DFEAF0}"/>
              </a:ext>
            </a:extLst>
          </p:cNvPr>
          <p:cNvSpPr txBox="1">
            <a:spLocks/>
          </p:cNvSpPr>
          <p:nvPr/>
        </p:nvSpPr>
        <p:spPr>
          <a:xfrm>
            <a:off x="2252548" y="4046700"/>
            <a:ext cx="3146438" cy="5744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a:t>yrken</a:t>
            </a:r>
          </a:p>
        </p:txBody>
      </p:sp>
      <p:sp>
        <p:nvSpPr>
          <p:cNvPr id="10" name="Ellips 9">
            <a:extLst>
              <a:ext uri="{FF2B5EF4-FFF2-40B4-BE49-F238E27FC236}">
                <a16:creationId xmlns:a16="http://schemas.microsoft.com/office/drawing/2014/main" id="{68DAD255-E970-7F1C-56C8-DCD91D22F399}"/>
              </a:ext>
              <a:ext uri="{C183D7F6-B498-43B3-948B-1728B52AA6E4}">
                <adec:decorative xmlns:adec="http://schemas.microsoft.com/office/drawing/2017/decorative" val="1"/>
              </a:ext>
            </a:extLst>
          </p:cNvPr>
          <p:cNvSpPr/>
          <p:nvPr/>
        </p:nvSpPr>
        <p:spPr>
          <a:xfrm>
            <a:off x="6755100" y="2422211"/>
            <a:ext cx="3146438" cy="31464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innehåll 2">
            <a:extLst>
              <a:ext uri="{FF2B5EF4-FFF2-40B4-BE49-F238E27FC236}">
                <a16:creationId xmlns:a16="http://schemas.microsoft.com/office/drawing/2014/main" id="{8CD668EE-6D13-994F-0E9C-83013F1AA0BA}"/>
              </a:ext>
            </a:extLst>
          </p:cNvPr>
          <p:cNvSpPr txBox="1">
            <a:spLocks/>
          </p:cNvSpPr>
          <p:nvPr/>
        </p:nvSpPr>
        <p:spPr>
          <a:xfrm>
            <a:off x="6758562" y="3350890"/>
            <a:ext cx="3146437" cy="740780"/>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sz="4000" b="1" dirty="0"/>
              <a:t>57 000</a:t>
            </a:r>
          </a:p>
        </p:txBody>
      </p:sp>
      <p:sp>
        <p:nvSpPr>
          <p:cNvPr id="6" name="Platshållare för innehåll 2">
            <a:extLst>
              <a:ext uri="{FF2B5EF4-FFF2-40B4-BE49-F238E27FC236}">
                <a16:creationId xmlns:a16="http://schemas.microsoft.com/office/drawing/2014/main" id="{14E2ABE3-5031-80CE-6CF7-948F9A59A5BB}"/>
              </a:ext>
            </a:extLst>
          </p:cNvPr>
          <p:cNvSpPr txBox="1">
            <a:spLocks/>
          </p:cNvSpPr>
          <p:nvPr/>
        </p:nvSpPr>
        <p:spPr>
          <a:xfrm>
            <a:off x="6758562" y="4046700"/>
            <a:ext cx="3146438" cy="5744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ctr"/>
            <a:r>
              <a:rPr lang="sv-SE"/>
              <a:t>medarbetare</a:t>
            </a:r>
          </a:p>
        </p:txBody>
      </p:sp>
    </p:spTree>
    <p:extLst>
      <p:ext uri="{BB962C8B-B14F-4D97-AF65-F5344CB8AC3E}">
        <p14:creationId xmlns:p14="http://schemas.microsoft.com/office/powerpoint/2010/main" val="25641958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BD308BE-8BDE-FA57-02B7-879BC2D37292}"/>
              </a:ext>
            </a:extLst>
          </p:cNvPr>
          <p:cNvSpPr>
            <a:spLocks noGrp="1"/>
          </p:cNvSpPr>
          <p:nvPr>
            <p:ph type="title"/>
          </p:nvPr>
        </p:nvSpPr>
        <p:spPr/>
        <p:txBody>
          <a:bodyPr/>
          <a:lstStyle/>
          <a:p>
            <a:r>
              <a:rPr lang="sv-SE"/>
              <a:t>Nära dig genom livet, långt framme i utvecklingen med grund </a:t>
            </a:r>
            <a:br>
              <a:rPr lang="sv-SE"/>
            </a:br>
            <a:r>
              <a:rPr lang="sv-SE"/>
              <a:t>i hur du röstar.</a:t>
            </a:r>
          </a:p>
        </p:txBody>
      </p:sp>
      <p:pic>
        <p:nvPicPr>
          <p:cNvPr id="5" name="Platshållare för bild 4">
            <a:extLst>
              <a:ext uri="{FF2B5EF4-FFF2-40B4-BE49-F238E27FC236}">
                <a16:creationId xmlns:a16="http://schemas.microsoft.com/office/drawing/2014/main" id="{71CCC1F0-7044-A489-8658-7F3284421595}"/>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7015262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0B6D417-F09F-A0D3-C9DA-2A1374B94B46}"/>
              </a:ext>
            </a:extLst>
          </p:cNvPr>
          <p:cNvSpPr>
            <a:spLocks noGrp="1"/>
          </p:cNvSpPr>
          <p:nvPr>
            <p:ph type="title"/>
          </p:nvPr>
        </p:nvSpPr>
        <p:spPr/>
        <p:txBody>
          <a:bodyPr/>
          <a:lstStyle/>
          <a:p>
            <a:r>
              <a:rPr lang="sv-SE"/>
              <a:t>Logotyp Västra Götalandsregionen</a:t>
            </a:r>
          </a:p>
        </p:txBody>
      </p:sp>
    </p:spTree>
    <p:extLst>
      <p:ext uri="{BB962C8B-B14F-4D97-AF65-F5344CB8AC3E}">
        <p14:creationId xmlns:p14="http://schemas.microsoft.com/office/powerpoint/2010/main" val="2488011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descr="Länk till film.">
            <a:hlinkClick r:id="rId3"/>
            <a:extLst>
              <a:ext uri="{FF2B5EF4-FFF2-40B4-BE49-F238E27FC236}">
                <a16:creationId xmlns:a16="http://schemas.microsoft.com/office/drawing/2014/main" id="{BD51FDE0-4108-20F7-D59E-3D229659E5F2}"/>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 y="0"/>
            <a:ext cx="12192001" cy="6858001"/>
          </a:xfrm>
          <a:prstGeom prst="rect">
            <a:avLst/>
          </a:prstGeom>
        </p:spPr>
      </p:pic>
      <p:sp>
        <p:nvSpPr>
          <p:cNvPr id="4" name="Rubrik 2">
            <a:extLst>
              <a:ext uri="{FF2B5EF4-FFF2-40B4-BE49-F238E27FC236}">
                <a16:creationId xmlns:a16="http://schemas.microsoft.com/office/drawing/2014/main" id="{8F7FD5AB-4296-C89F-4D2C-5179C049CEB2}"/>
              </a:ext>
            </a:extLst>
          </p:cNvPr>
          <p:cNvSpPr txBox="1">
            <a:spLocks/>
          </p:cNvSpPr>
          <p:nvPr/>
        </p:nvSpPr>
        <p:spPr>
          <a:xfrm>
            <a:off x="7229569" y="2724556"/>
            <a:ext cx="4571544" cy="1315278"/>
          </a:xfrm>
          <a:prstGeom prst="rect">
            <a:avLst/>
          </a:prstGeom>
        </p:spPr>
        <p:txBody>
          <a:bodyPr anchor="ctr">
            <a:norm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r>
              <a:rPr lang="sv-SE" dirty="0">
                <a:solidFill>
                  <a:schemeClr val="bg1"/>
                </a:solidFill>
              </a:rPr>
              <a:t>Med dig genom livet</a:t>
            </a:r>
          </a:p>
        </p:txBody>
      </p:sp>
    </p:spTree>
    <p:extLst>
      <p:ext uri="{BB962C8B-B14F-4D97-AF65-F5344CB8AC3E}">
        <p14:creationId xmlns:p14="http://schemas.microsoft.com/office/powerpoint/2010/main" val="132477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4">
            <a:extLst>
              <a:ext uri="{FF2B5EF4-FFF2-40B4-BE49-F238E27FC236}">
                <a16:creationId xmlns:a16="http://schemas.microsoft.com/office/drawing/2014/main" id="{D99E6BF0-B125-1E96-6A35-D27DFF35810A}"/>
              </a:ext>
            </a:extLst>
          </p:cNvPr>
          <p:cNvSpPr>
            <a:spLocks noGrp="1"/>
          </p:cNvSpPr>
          <p:nvPr>
            <p:ph sz="quarter" idx="4294967295"/>
          </p:nvPr>
        </p:nvSpPr>
        <p:spPr>
          <a:xfrm>
            <a:off x="1623951" y="1227787"/>
            <a:ext cx="8944098" cy="4402426"/>
          </a:xfrm>
        </p:spPr>
        <p:txBody>
          <a:bodyPr/>
          <a:lstStyle/>
          <a:p>
            <a:pPr marL="0" indent="0">
              <a:buNone/>
            </a:pPr>
            <a:r>
              <a:rPr lang="sv-SE" sz="3200" dirty="0">
                <a:solidFill>
                  <a:srgbClr val="000000"/>
                </a:solidFill>
                <a:effectLst/>
                <a:latin typeface="Verdana" panose="020B0604030504040204" pitchFamily="34" charset="0"/>
              </a:rPr>
              <a:t>När du behöver </a:t>
            </a:r>
            <a:r>
              <a:rPr lang="sv-SE" sz="3200" b="1" dirty="0">
                <a:solidFill>
                  <a:srgbClr val="000000"/>
                </a:solidFill>
                <a:effectLst/>
                <a:latin typeface="Verdana" panose="020B0604030504040204" pitchFamily="34" charset="0"/>
              </a:rPr>
              <a:t>vård</a:t>
            </a:r>
            <a:r>
              <a:rPr lang="sv-SE" sz="3200" dirty="0">
                <a:solidFill>
                  <a:srgbClr val="000000"/>
                </a:solidFill>
                <a:effectLst/>
                <a:latin typeface="Verdana" panose="020B0604030504040204" pitchFamily="34" charset="0"/>
              </a:rPr>
              <a:t> ska du få den bästa. När du ska någonstans ska du kunna åka </a:t>
            </a:r>
            <a:r>
              <a:rPr lang="sv-SE" sz="3200" b="1" dirty="0">
                <a:solidFill>
                  <a:srgbClr val="000000"/>
                </a:solidFill>
                <a:effectLst/>
                <a:latin typeface="Verdana" panose="020B0604030504040204" pitchFamily="34" charset="0"/>
              </a:rPr>
              <a:t>kollektivt</a:t>
            </a:r>
            <a:r>
              <a:rPr lang="sv-SE" sz="3200" dirty="0">
                <a:solidFill>
                  <a:srgbClr val="000000"/>
                </a:solidFill>
                <a:effectLst/>
                <a:latin typeface="Verdana" panose="020B0604030504040204" pitchFamily="34" charset="0"/>
              </a:rPr>
              <a:t>. När du vill uppleva </a:t>
            </a:r>
            <a:r>
              <a:rPr lang="sv-SE" sz="3200" b="1" dirty="0">
                <a:solidFill>
                  <a:srgbClr val="000000"/>
                </a:solidFill>
                <a:effectLst/>
                <a:latin typeface="Verdana" panose="020B0604030504040204" pitchFamily="34" charset="0"/>
              </a:rPr>
              <a:t>kultur</a:t>
            </a:r>
            <a:r>
              <a:rPr lang="sv-SE" sz="3200" dirty="0">
                <a:solidFill>
                  <a:srgbClr val="000000"/>
                </a:solidFill>
                <a:effectLst/>
                <a:latin typeface="Verdana" panose="020B0604030504040204" pitchFamily="34" charset="0"/>
              </a:rPr>
              <a:t> ska den finnas nära dig. När du utbildar dig ska du kunna göra det på dina </a:t>
            </a:r>
            <a:r>
              <a:rPr lang="sv-SE" sz="3200" b="1" dirty="0">
                <a:solidFill>
                  <a:srgbClr val="000000"/>
                </a:solidFill>
                <a:effectLst/>
                <a:latin typeface="Verdana" panose="020B0604030504040204" pitchFamily="34" charset="0"/>
              </a:rPr>
              <a:t>villkor</a:t>
            </a:r>
            <a:r>
              <a:rPr lang="sv-SE" sz="3200" dirty="0">
                <a:solidFill>
                  <a:srgbClr val="000000"/>
                </a:solidFill>
                <a:effectLst/>
                <a:latin typeface="Verdana" panose="020B0604030504040204" pitchFamily="34" charset="0"/>
              </a:rPr>
              <a:t>. Och när du lever i Västra Götaland ska </a:t>
            </a:r>
            <a:r>
              <a:rPr lang="sv-SE" sz="3200" b="1" dirty="0">
                <a:solidFill>
                  <a:srgbClr val="000000"/>
                </a:solidFill>
                <a:effectLst/>
                <a:latin typeface="Verdana" panose="020B0604030504040204" pitchFamily="34" charset="0"/>
              </a:rPr>
              <a:t>hållbar utveckling </a:t>
            </a:r>
            <a:r>
              <a:rPr lang="sv-SE" sz="3200" dirty="0">
                <a:solidFill>
                  <a:srgbClr val="000000"/>
                </a:solidFill>
                <a:effectLst/>
                <a:latin typeface="Verdana" panose="020B0604030504040204" pitchFamily="34" charset="0"/>
              </a:rPr>
              <a:t>vara en självklarhet. </a:t>
            </a:r>
          </a:p>
        </p:txBody>
      </p:sp>
    </p:spTree>
    <p:extLst>
      <p:ext uri="{BB962C8B-B14F-4D97-AF65-F5344CB8AC3E}">
        <p14:creationId xmlns:p14="http://schemas.microsoft.com/office/powerpoint/2010/main" val="1477725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B9FDE4B-4E52-035B-A5F2-0B6BC7495154}"/>
              </a:ext>
            </a:extLst>
          </p:cNvPr>
          <p:cNvSpPr>
            <a:spLocks noGrp="1"/>
          </p:cNvSpPr>
          <p:nvPr>
            <p:ph type="title"/>
          </p:nvPr>
        </p:nvSpPr>
        <p:spPr>
          <a:xfrm>
            <a:off x="1101600" y="2673041"/>
            <a:ext cx="5279351" cy="1315278"/>
          </a:xfrm>
        </p:spPr>
        <p:txBody>
          <a:bodyPr anchor="ctr">
            <a:normAutofit/>
          </a:bodyPr>
          <a:lstStyle/>
          <a:p>
            <a:r>
              <a:rPr lang="sv-SE" dirty="0"/>
              <a:t>När du behöver vård </a:t>
            </a:r>
            <a:br>
              <a:rPr lang="sv-SE" dirty="0"/>
            </a:br>
            <a:r>
              <a:rPr lang="sv-SE" dirty="0"/>
              <a:t>ska du få den bästa</a:t>
            </a:r>
          </a:p>
        </p:txBody>
      </p:sp>
      <p:pic>
        <p:nvPicPr>
          <p:cNvPr id="5" name="Platshållare för bild 4">
            <a:extLst>
              <a:ext uri="{FF2B5EF4-FFF2-40B4-BE49-F238E27FC236}">
                <a16:creationId xmlns:a16="http://schemas.microsoft.com/office/drawing/2014/main" id="{8AC3E6A7-C75E-E7AF-44CE-5047493AD66D}"/>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a:stretch/>
        </p:blipFill>
        <p:spPr>
          <a:xfrm>
            <a:off x="6798481" y="385758"/>
            <a:ext cx="5004000" cy="6091200"/>
          </a:xfrm>
          <a:noFill/>
        </p:spPr>
      </p:pic>
    </p:spTree>
    <p:extLst>
      <p:ext uri="{BB962C8B-B14F-4D97-AF65-F5344CB8AC3E}">
        <p14:creationId xmlns:p14="http://schemas.microsoft.com/office/powerpoint/2010/main" val="1608854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EF37194-B6FB-6528-D9C1-ABB09DBD812F}"/>
              </a:ext>
            </a:extLst>
          </p:cNvPr>
          <p:cNvSpPr>
            <a:spLocks noGrp="1"/>
          </p:cNvSpPr>
          <p:nvPr>
            <p:ph type="title"/>
          </p:nvPr>
        </p:nvSpPr>
        <p:spPr/>
        <p:txBody>
          <a:bodyPr/>
          <a:lstStyle/>
          <a:p>
            <a:r>
              <a:rPr lang="sv-SE" dirty="0"/>
              <a:t>När du behöver vård ska du få den bästa</a:t>
            </a:r>
          </a:p>
        </p:txBody>
      </p:sp>
      <p:sp>
        <p:nvSpPr>
          <p:cNvPr id="3" name="Platshållare för innehåll 2">
            <a:extLst>
              <a:ext uri="{FF2B5EF4-FFF2-40B4-BE49-F238E27FC236}">
                <a16:creationId xmlns:a16="http://schemas.microsoft.com/office/drawing/2014/main" id="{0A95E3E0-A9AC-C3DE-7B07-9956F7C1281A}"/>
              </a:ext>
            </a:extLst>
          </p:cNvPr>
          <p:cNvSpPr>
            <a:spLocks noGrp="1"/>
          </p:cNvSpPr>
          <p:nvPr>
            <p:ph sz="quarter" idx="13"/>
          </p:nvPr>
        </p:nvSpPr>
        <p:spPr>
          <a:xfrm>
            <a:off x="1092200" y="2114435"/>
            <a:ext cx="2979286" cy="446598"/>
          </a:xfrm>
        </p:spPr>
        <p:txBody>
          <a:bodyPr/>
          <a:lstStyle/>
          <a:p>
            <a:r>
              <a:rPr lang="sv-SE" b="1"/>
              <a:t>På vardagar</a:t>
            </a:r>
          </a:p>
        </p:txBody>
      </p:sp>
      <p:sp>
        <p:nvSpPr>
          <p:cNvPr id="5" name="textruta 4">
            <a:extLst>
              <a:ext uri="{FF2B5EF4-FFF2-40B4-BE49-F238E27FC236}">
                <a16:creationId xmlns:a16="http://schemas.microsoft.com/office/drawing/2014/main" id="{CCF47F9D-8E68-0383-1B8A-2B18CECF936B}"/>
              </a:ext>
            </a:extLst>
          </p:cNvPr>
          <p:cNvSpPr txBox="1"/>
          <p:nvPr/>
        </p:nvSpPr>
        <p:spPr>
          <a:xfrm>
            <a:off x="1101599" y="2551408"/>
            <a:ext cx="4518615" cy="922753"/>
          </a:xfrm>
          <a:prstGeom prst="rect">
            <a:avLst/>
          </a:prstGeom>
          <a:noFill/>
        </p:spPr>
        <p:txBody>
          <a:bodyPr wrap="square" lIns="0" tIns="0" rIns="0" bIns="0" rtlCol="0">
            <a:spAutoFit/>
          </a:bodyPr>
          <a:lstStyle/>
          <a:p>
            <a:pPr>
              <a:lnSpc>
                <a:spcPct val="130000"/>
              </a:lnSpc>
            </a:pPr>
            <a:r>
              <a:rPr lang="sv-SE" sz="1600" dirty="0"/>
              <a:t>Över 200 vårdcentraler, </a:t>
            </a:r>
            <a:br>
              <a:rPr lang="sv-SE" sz="1600" dirty="0"/>
            </a:br>
            <a:r>
              <a:rPr lang="sv-SE" sz="1600" dirty="0"/>
              <a:t>rehabmottagningar och barnavårdscentraler</a:t>
            </a:r>
          </a:p>
        </p:txBody>
      </p:sp>
      <p:sp>
        <p:nvSpPr>
          <p:cNvPr id="7" name="Platshållare för innehåll 2">
            <a:extLst>
              <a:ext uri="{FF2B5EF4-FFF2-40B4-BE49-F238E27FC236}">
                <a16:creationId xmlns:a16="http://schemas.microsoft.com/office/drawing/2014/main" id="{B04BA1CD-1745-9B9C-21C2-F78825E45298}"/>
              </a:ext>
            </a:extLst>
          </p:cNvPr>
          <p:cNvSpPr txBox="1">
            <a:spLocks/>
          </p:cNvSpPr>
          <p:nvPr/>
        </p:nvSpPr>
        <p:spPr>
          <a:xfrm>
            <a:off x="6541754" y="2114435"/>
            <a:ext cx="363380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dirty="0"/>
              <a:t>På helger och kvällar</a:t>
            </a:r>
          </a:p>
        </p:txBody>
      </p:sp>
      <p:sp>
        <p:nvSpPr>
          <p:cNvPr id="9" name="textruta 8">
            <a:extLst>
              <a:ext uri="{FF2B5EF4-FFF2-40B4-BE49-F238E27FC236}">
                <a16:creationId xmlns:a16="http://schemas.microsoft.com/office/drawing/2014/main" id="{DCCEACDB-DDCE-D79C-581F-45AC857668E3}"/>
              </a:ext>
            </a:extLst>
          </p:cNvPr>
          <p:cNvSpPr txBox="1"/>
          <p:nvPr/>
        </p:nvSpPr>
        <p:spPr>
          <a:xfrm>
            <a:off x="6551154" y="2551408"/>
            <a:ext cx="2969886" cy="922753"/>
          </a:xfrm>
          <a:prstGeom prst="rect">
            <a:avLst/>
          </a:prstGeom>
          <a:noFill/>
        </p:spPr>
        <p:txBody>
          <a:bodyPr wrap="square" lIns="0" tIns="0" rIns="0" bIns="0" rtlCol="0">
            <a:spAutoFit/>
          </a:bodyPr>
          <a:lstStyle/>
          <a:p>
            <a:pPr>
              <a:lnSpc>
                <a:spcPct val="130000"/>
              </a:lnSpc>
            </a:pPr>
            <a:r>
              <a:rPr lang="sv-SE" sz="1600" dirty="0"/>
              <a:t>20 jourcentraler</a:t>
            </a:r>
            <a:br>
              <a:rPr lang="sv-SE" sz="1600" dirty="0"/>
            </a:br>
            <a:r>
              <a:rPr lang="sv-SE" sz="1600" dirty="0"/>
              <a:t>3 närakuter</a:t>
            </a:r>
            <a:br>
              <a:rPr lang="sv-SE" sz="1600" dirty="0"/>
            </a:br>
            <a:r>
              <a:rPr lang="sv-SE" sz="1600" dirty="0"/>
              <a:t>4 akutkliniker för tandvård</a:t>
            </a:r>
          </a:p>
        </p:txBody>
      </p:sp>
      <p:sp>
        <p:nvSpPr>
          <p:cNvPr id="11" name="Platshållare för innehåll 2">
            <a:extLst>
              <a:ext uri="{FF2B5EF4-FFF2-40B4-BE49-F238E27FC236}">
                <a16:creationId xmlns:a16="http://schemas.microsoft.com/office/drawing/2014/main" id="{713003A6-80A3-4BCE-8594-173F87B8183C}"/>
              </a:ext>
            </a:extLst>
          </p:cNvPr>
          <p:cNvSpPr txBox="1">
            <a:spLocks/>
          </p:cNvSpPr>
          <p:nvPr/>
        </p:nvSpPr>
        <p:spPr>
          <a:xfrm>
            <a:off x="1092200" y="3831725"/>
            <a:ext cx="3431674"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dirty="0"/>
              <a:t>Vid större vårdbehov</a:t>
            </a:r>
          </a:p>
        </p:txBody>
      </p:sp>
      <p:sp>
        <p:nvSpPr>
          <p:cNvPr id="13" name="textruta 12">
            <a:extLst>
              <a:ext uri="{FF2B5EF4-FFF2-40B4-BE49-F238E27FC236}">
                <a16:creationId xmlns:a16="http://schemas.microsoft.com/office/drawing/2014/main" id="{6F61321E-3680-6514-0044-E7B9DF1CCA64}"/>
              </a:ext>
            </a:extLst>
          </p:cNvPr>
          <p:cNvSpPr txBox="1"/>
          <p:nvPr/>
        </p:nvSpPr>
        <p:spPr>
          <a:xfrm>
            <a:off x="1101600" y="4268698"/>
            <a:ext cx="2969886" cy="602665"/>
          </a:xfrm>
          <a:prstGeom prst="rect">
            <a:avLst/>
          </a:prstGeom>
          <a:noFill/>
        </p:spPr>
        <p:txBody>
          <a:bodyPr wrap="square" lIns="0" tIns="0" rIns="0" bIns="0" rtlCol="0">
            <a:spAutoFit/>
          </a:bodyPr>
          <a:lstStyle/>
          <a:p>
            <a:pPr>
              <a:lnSpc>
                <a:spcPct val="130000"/>
              </a:lnSpc>
            </a:pPr>
            <a:r>
              <a:rPr lang="sv-SE" sz="1600" dirty="0"/>
              <a:t>17 sjukhus, varav </a:t>
            </a:r>
            <a:br>
              <a:rPr lang="sv-SE" sz="1600" dirty="0"/>
            </a:br>
            <a:r>
              <a:rPr lang="sv-SE" sz="1600" dirty="0"/>
              <a:t>1 universitetssjukhus</a:t>
            </a:r>
          </a:p>
        </p:txBody>
      </p:sp>
      <p:sp>
        <p:nvSpPr>
          <p:cNvPr id="4" name="Platshållare för innehåll 2">
            <a:extLst>
              <a:ext uri="{FF2B5EF4-FFF2-40B4-BE49-F238E27FC236}">
                <a16:creationId xmlns:a16="http://schemas.microsoft.com/office/drawing/2014/main" id="{AA1E1EA2-2E4F-43FB-C242-0743F356B32D}"/>
              </a:ext>
            </a:extLst>
          </p:cNvPr>
          <p:cNvSpPr txBox="1">
            <a:spLocks/>
          </p:cNvSpPr>
          <p:nvPr/>
        </p:nvSpPr>
        <p:spPr>
          <a:xfrm>
            <a:off x="6551154" y="3831725"/>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dirty="0"/>
              <a:t>Kontakt på dina villkor</a:t>
            </a:r>
          </a:p>
        </p:txBody>
      </p:sp>
      <p:sp>
        <p:nvSpPr>
          <p:cNvPr id="6" name="textruta 5">
            <a:extLst>
              <a:ext uri="{FF2B5EF4-FFF2-40B4-BE49-F238E27FC236}">
                <a16:creationId xmlns:a16="http://schemas.microsoft.com/office/drawing/2014/main" id="{6EB443FD-6733-8E67-CD9A-AECEA0553643}"/>
              </a:ext>
            </a:extLst>
          </p:cNvPr>
          <p:cNvSpPr txBox="1"/>
          <p:nvPr/>
        </p:nvSpPr>
        <p:spPr>
          <a:xfrm>
            <a:off x="6551154" y="4268698"/>
            <a:ext cx="3219919" cy="602665"/>
          </a:xfrm>
          <a:prstGeom prst="rect">
            <a:avLst/>
          </a:prstGeom>
          <a:noFill/>
        </p:spPr>
        <p:txBody>
          <a:bodyPr wrap="square" lIns="0" tIns="0" rIns="0" bIns="0" rtlCol="0">
            <a:spAutoFit/>
          </a:bodyPr>
          <a:lstStyle/>
          <a:p>
            <a:pPr>
              <a:lnSpc>
                <a:spcPct val="130000"/>
              </a:lnSpc>
            </a:pPr>
            <a:r>
              <a:rPr lang="sv-SE" sz="1600" dirty="0"/>
              <a:t>Digitala vårdmöten med ljud, bild och chatt</a:t>
            </a:r>
            <a:endParaRPr lang="sv-SE" dirty="0"/>
          </a:p>
        </p:txBody>
      </p:sp>
      <p:sp>
        <p:nvSpPr>
          <p:cNvPr id="8" name="Platshållare för innehåll 2">
            <a:extLst>
              <a:ext uri="{FF2B5EF4-FFF2-40B4-BE49-F238E27FC236}">
                <a16:creationId xmlns:a16="http://schemas.microsoft.com/office/drawing/2014/main" id="{E09AC5FE-1A33-8BC2-C93D-67DB1B1EB7B2}"/>
              </a:ext>
            </a:extLst>
          </p:cNvPr>
          <p:cNvSpPr txBox="1">
            <a:spLocks/>
          </p:cNvSpPr>
          <p:nvPr/>
        </p:nvSpPr>
        <p:spPr>
          <a:xfrm>
            <a:off x="1101599" y="5206968"/>
            <a:ext cx="4577081"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dirty="0"/>
              <a:t>Om du har komplexa behov</a:t>
            </a:r>
          </a:p>
        </p:txBody>
      </p:sp>
      <p:sp>
        <p:nvSpPr>
          <p:cNvPr id="10" name="textruta 9">
            <a:extLst>
              <a:ext uri="{FF2B5EF4-FFF2-40B4-BE49-F238E27FC236}">
                <a16:creationId xmlns:a16="http://schemas.microsoft.com/office/drawing/2014/main" id="{8E0B2DD6-7441-09A3-2EE1-DA17E418D318}"/>
              </a:ext>
            </a:extLst>
          </p:cNvPr>
          <p:cNvSpPr txBox="1"/>
          <p:nvPr/>
        </p:nvSpPr>
        <p:spPr>
          <a:xfrm>
            <a:off x="1101599" y="5643941"/>
            <a:ext cx="4577080" cy="282578"/>
          </a:xfrm>
          <a:prstGeom prst="rect">
            <a:avLst/>
          </a:prstGeom>
          <a:noFill/>
        </p:spPr>
        <p:txBody>
          <a:bodyPr wrap="square" lIns="0" tIns="0" rIns="0" bIns="0" rtlCol="0">
            <a:spAutoFit/>
          </a:bodyPr>
          <a:lstStyle/>
          <a:p>
            <a:pPr>
              <a:lnSpc>
                <a:spcPct val="130000"/>
              </a:lnSpc>
            </a:pPr>
            <a:r>
              <a:rPr lang="sv-SE" sz="1600" dirty="0"/>
              <a:t>Hemma hos dig med mobil hemsjukvård</a:t>
            </a:r>
          </a:p>
        </p:txBody>
      </p:sp>
      <p:sp>
        <p:nvSpPr>
          <p:cNvPr id="12" name="Platshållare för innehåll 2">
            <a:extLst>
              <a:ext uri="{FF2B5EF4-FFF2-40B4-BE49-F238E27FC236}">
                <a16:creationId xmlns:a16="http://schemas.microsoft.com/office/drawing/2014/main" id="{BB8C698E-0C9B-C95B-2D3C-EC85C32C0A6D}"/>
              </a:ext>
            </a:extLst>
          </p:cNvPr>
          <p:cNvSpPr txBox="1">
            <a:spLocks/>
          </p:cNvSpPr>
          <p:nvPr/>
        </p:nvSpPr>
        <p:spPr>
          <a:xfrm>
            <a:off x="6513322" y="5206968"/>
            <a:ext cx="4153569" cy="446598"/>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FontTx/>
              <a:buNone/>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b="1" dirty="0"/>
              <a:t>Munhälsa hela livet</a:t>
            </a:r>
          </a:p>
        </p:txBody>
      </p:sp>
      <p:sp>
        <p:nvSpPr>
          <p:cNvPr id="14" name="textruta 13">
            <a:extLst>
              <a:ext uri="{FF2B5EF4-FFF2-40B4-BE49-F238E27FC236}">
                <a16:creationId xmlns:a16="http://schemas.microsoft.com/office/drawing/2014/main" id="{298C5252-3D59-A20E-9A99-310B7F313AC7}"/>
              </a:ext>
            </a:extLst>
          </p:cNvPr>
          <p:cNvSpPr txBox="1"/>
          <p:nvPr/>
        </p:nvSpPr>
        <p:spPr>
          <a:xfrm>
            <a:off x="6513322" y="5643941"/>
            <a:ext cx="3219919" cy="282578"/>
          </a:xfrm>
          <a:prstGeom prst="rect">
            <a:avLst/>
          </a:prstGeom>
          <a:noFill/>
        </p:spPr>
        <p:txBody>
          <a:bodyPr wrap="square" lIns="0" tIns="0" rIns="0" bIns="0" rtlCol="0">
            <a:spAutoFit/>
          </a:bodyPr>
          <a:lstStyle/>
          <a:p>
            <a:pPr>
              <a:lnSpc>
                <a:spcPct val="130000"/>
              </a:lnSpc>
            </a:pPr>
            <a:r>
              <a:rPr lang="sv-SE" sz="1600" dirty="0"/>
              <a:t>153 folktandvårdskliniker</a:t>
            </a:r>
          </a:p>
        </p:txBody>
      </p:sp>
    </p:spTree>
    <p:extLst>
      <p:ext uri="{BB962C8B-B14F-4D97-AF65-F5344CB8AC3E}">
        <p14:creationId xmlns:p14="http://schemas.microsoft.com/office/powerpoint/2010/main" val="3595619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96D43F20-BDE4-B127-E3FA-2F9DBACC062F}"/>
              </a:ext>
            </a:extLst>
          </p:cNvPr>
          <p:cNvSpPr>
            <a:spLocks noGrp="1"/>
          </p:cNvSpPr>
          <p:nvPr>
            <p:ph type="title"/>
          </p:nvPr>
        </p:nvSpPr>
        <p:spPr/>
        <p:txBody>
          <a:bodyPr anchor="b" anchorCtr="0"/>
          <a:lstStyle/>
          <a:p>
            <a:r>
              <a:rPr lang="sv-SE" dirty="0"/>
              <a:t>Vi utvecklar</a:t>
            </a:r>
            <a:r>
              <a:rPr lang="sv-SE" b="1" dirty="0"/>
              <a:t> </a:t>
            </a:r>
            <a:r>
              <a:rPr lang="sv-SE" dirty="0"/>
              <a:t>vården nära dig</a:t>
            </a:r>
          </a:p>
        </p:txBody>
      </p:sp>
      <p:sp>
        <p:nvSpPr>
          <p:cNvPr id="4" name="Platshållare för innehåll 3">
            <a:extLst>
              <a:ext uri="{FF2B5EF4-FFF2-40B4-BE49-F238E27FC236}">
                <a16:creationId xmlns:a16="http://schemas.microsoft.com/office/drawing/2014/main" id="{D205D782-54C3-CE43-6D22-0988A673430A}"/>
              </a:ext>
            </a:extLst>
          </p:cNvPr>
          <p:cNvSpPr>
            <a:spLocks noGrp="1"/>
          </p:cNvSpPr>
          <p:nvPr>
            <p:ph sz="quarter" idx="13"/>
          </p:nvPr>
        </p:nvSpPr>
        <p:spPr>
          <a:xfrm>
            <a:off x="1092200" y="2268000"/>
            <a:ext cx="5469238" cy="3311526"/>
          </a:xfrm>
        </p:spPr>
        <p:txBody>
          <a:bodyPr/>
          <a:lstStyle/>
          <a:p>
            <a:r>
              <a:rPr lang="sv-SE" dirty="0"/>
              <a:t>Digitalt när det går, fysiskt när det behövs</a:t>
            </a:r>
          </a:p>
          <a:p>
            <a:r>
              <a:rPr lang="sv-SE" dirty="0"/>
              <a:t>En sammanhållen vård som minns dig</a:t>
            </a:r>
          </a:p>
          <a:p>
            <a:r>
              <a:rPr lang="sv-SE" dirty="0"/>
              <a:t>Utgår ifrån den enskildes behov och erfarenhet</a:t>
            </a:r>
          </a:p>
          <a:p>
            <a:r>
              <a:rPr lang="sv-SE" dirty="0"/>
              <a:t>Förebyggande och hälsofrämjande</a:t>
            </a:r>
          </a:p>
          <a:p>
            <a:r>
              <a:rPr lang="sv-SE" dirty="0"/>
              <a:t>Tillräckliga resurser för dem med störst behov</a:t>
            </a:r>
          </a:p>
        </p:txBody>
      </p:sp>
      <p:pic>
        <p:nvPicPr>
          <p:cNvPr id="10" name="Platshållare för bild 9">
            <a:extLst>
              <a:ext uri="{FF2B5EF4-FFF2-40B4-BE49-F238E27FC236}">
                <a16:creationId xmlns:a16="http://schemas.microsoft.com/office/drawing/2014/main" id="{1C6047A3-F7EA-47C2-4C0A-F736A73B7128}"/>
              </a:ext>
              <a:ext uri="{C183D7F6-B498-43B3-948B-1728B52AA6E4}">
                <adec:decorative xmlns:adec="http://schemas.microsoft.com/office/drawing/2017/decorative" val="1"/>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478738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191EA9-0B1A-81DD-AB1D-E51A8DAF74A6}"/>
              </a:ext>
            </a:extLst>
          </p:cNvPr>
          <p:cNvSpPr>
            <a:spLocks noGrp="1"/>
          </p:cNvSpPr>
          <p:nvPr>
            <p:ph type="title"/>
          </p:nvPr>
        </p:nvSpPr>
        <p:spPr/>
        <p:txBody>
          <a:bodyPr anchor="ctr" anchorCtr="0">
            <a:noAutofit/>
          </a:bodyPr>
          <a:lstStyle/>
          <a:p>
            <a:pPr>
              <a:lnSpc>
                <a:spcPts val="4140"/>
              </a:lnSpc>
            </a:pPr>
            <a:r>
              <a:rPr lang="sv-SE" b="0" dirty="0"/>
              <a:t>När du ska någonstans ska du kunna </a:t>
            </a:r>
            <a:r>
              <a:rPr lang="sv-SE" dirty="0"/>
              <a:t>åka kollektivt</a:t>
            </a:r>
          </a:p>
        </p:txBody>
      </p:sp>
      <p:pic>
        <p:nvPicPr>
          <p:cNvPr id="7" name="Platshållare för bild 6" descr="Elbuss som laddar vid laddstation.">
            <a:extLst>
              <a:ext uri="{FF2B5EF4-FFF2-40B4-BE49-F238E27FC236}">
                <a16:creationId xmlns:a16="http://schemas.microsoft.com/office/drawing/2014/main" id="{56B76101-5B7B-5660-AE4C-DAAE26EF998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798481" y="385758"/>
            <a:ext cx="5004000" cy="6091200"/>
          </a:xfrm>
        </p:spPr>
      </p:pic>
    </p:spTree>
    <p:extLst>
      <p:ext uri="{BB962C8B-B14F-4D97-AF65-F5344CB8AC3E}">
        <p14:creationId xmlns:p14="http://schemas.microsoft.com/office/powerpoint/2010/main" val="324114823"/>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42C4656F-D1E8-45B8-8E13-EB8EA50B77D6}" vid="{C70A0963-B880-469E-BBD8-1933847D36B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TotalTime>225</TotalTime>
  <Words>3931</Words>
  <Application>Microsoft Office PowerPoint</Application>
  <PresentationFormat>Bredbild</PresentationFormat>
  <Paragraphs>395</Paragraphs>
  <Slides>34</Slides>
  <Notes>32</Notes>
  <HiddenSlides>2</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34</vt:i4>
      </vt:variant>
    </vt:vector>
  </HeadingPairs>
  <TitlesOfParts>
    <vt:vector size="38" baseType="lpstr">
      <vt:lpstr>Arial</vt:lpstr>
      <vt:lpstr>Helvetica</vt:lpstr>
      <vt:lpstr>Verdana</vt:lpstr>
      <vt:lpstr>VGR</vt:lpstr>
      <vt:lpstr>Instruktionssida</vt:lpstr>
      <vt:lpstr>Instruktionssida</vt:lpstr>
      <vt:lpstr>Vi finns till för dig  i Västra Götaland</vt:lpstr>
      <vt:lpstr>PowerPoint-presentation</vt:lpstr>
      <vt:lpstr>PowerPoint-presentation</vt:lpstr>
      <vt:lpstr>När du behöver vård  ska du få den bästa</vt:lpstr>
      <vt:lpstr>När du behöver vård ska du få den bästa</vt:lpstr>
      <vt:lpstr>Vi utvecklar vården nära dig</vt:lpstr>
      <vt:lpstr>När du ska någonstans ska du kunna åka kollektivt</vt:lpstr>
      <vt:lpstr>När du ska någonstans ska du kunna åka kollektivt</vt:lpstr>
      <vt:lpstr>Västsverige växer – så vi utvecklar kollektivtrafiken</vt:lpstr>
      <vt:lpstr>När du vill uppleva kultur ska den finnas nära dig</vt:lpstr>
      <vt:lpstr>När du vill uppleva kultur ska den finnas nära dig</vt:lpstr>
      <vt:lpstr>Kultur får människor att må bra – så vi gör den  mer tillgänglig</vt:lpstr>
      <vt:lpstr>När du utbildar dig  ska du kunna göra det  på dina villkor</vt:lpstr>
      <vt:lpstr>När du utbildar dig ska du kunna göra det på dina villkor</vt:lpstr>
      <vt:lpstr>Utbildning förändrar liv – så vi skapar möjligheter</vt:lpstr>
      <vt:lpstr>När du lever i  Västra Götaland ska hållbar utveckling  vara en självklarhet</vt:lpstr>
      <vt:lpstr>När du lever i Västra Götaland ska hållbar utveckling vara en självklarhet</vt:lpstr>
      <vt:lpstr>Världen förändras – så vi utvecklar samhället</vt:lpstr>
      <vt:lpstr>Stora nog att göra,  nära nog att förstå</vt:lpstr>
      <vt:lpstr>PowerPoint-presentation</vt:lpstr>
      <vt:lpstr>Allt hänger ihop</vt:lpstr>
      <vt:lpstr>Storleken ger resurser som driver oss framåt</vt:lpstr>
      <vt:lpstr>Förståelse föds i nära samtal</vt:lpstr>
      <vt:lpstr>Du påverkar vad vi gör</vt:lpstr>
      <vt:lpstr>Din röst styr oss</vt:lpstr>
      <vt:lpstr>De folkvalda politikerna</vt:lpstr>
      <vt:lpstr>Vi finansieras med hjälp av dig</vt:lpstr>
      <vt:lpstr>Det här får du för dina skattepengar</vt:lpstr>
      <vt:lpstr>En av Sveriges största arbetsgivare ska bli  den bästa</vt:lpstr>
      <vt:lpstr>Vi ska bli Sveriges bästa offentliga arbetsgivare</vt:lpstr>
      <vt:lpstr>Nära dig genom livet, långt framme i utvecklingen med grund  i hur du röstar.</vt:lpstr>
      <vt:lpstr>Logotyp Västra Götalandsregionen</vt:lpstr>
    </vt:vector>
  </TitlesOfParts>
  <Manager/>
  <Company>Västra Götalandsregionen</Company>
  <LinksUpToDate>false</LinksUpToDate>
  <SharedDoc>false</SharedDoc>
  <HyperlinkBase/>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Koncernpresentation SVE 2024</dc:title>
  <dc:subject>Vi finns till för dig i Västra Götaland</dc:subject>
  <dc:creator>Anette Hammarin</dc:creator>
  <keywords/>
  <dc:description/>
  <lastModifiedBy>Carl Tengroth</lastModifiedBy>
  <revision>7</revision>
  <dcterms:created xsi:type="dcterms:W3CDTF">2024-01-16T08:22:06.0000000Z</dcterms:created>
  <dcterms:modified xsi:type="dcterms:W3CDTF">2024-11-29T11:11:41.0000000Z</dcterms:modified>
  <category>Koncernpresentation</category>
</coreProperties>
</file>