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0"/>
  </p:notesMasterIdLst>
  <p:handoutMasterIdLst>
    <p:handoutMasterId r:id="rId21"/>
  </p:handoutMasterIdLst>
  <p:sldIdLst>
    <p:sldId id="276" r:id="rId6"/>
    <p:sldId id="277" r:id="rId7"/>
    <p:sldId id="294" r:id="rId8"/>
    <p:sldId id="295" r:id="rId9"/>
    <p:sldId id="296" r:id="rId10"/>
    <p:sldId id="297" r:id="rId11"/>
    <p:sldId id="298" r:id="rId12"/>
    <p:sldId id="305" r:id="rId13"/>
    <p:sldId id="299" r:id="rId14"/>
    <p:sldId id="300" r:id="rId15"/>
    <p:sldId id="301" r:id="rId16"/>
    <p:sldId id="304" r:id="rId17"/>
    <p:sldId id="306" r:id="rId18"/>
    <p:sldId id="307" r:id="rId1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C7CBC8-15CE-C009-817A-9737AE95B77C}" name="Magnus Kronvall" initials="MK" userId="S::magkr@vgregion.se::14476b93-e672-420d-8b44-f87e59a5262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226" autoAdjust="0"/>
  </p:normalViewPr>
  <p:slideViewPr>
    <p:cSldViewPr snapToGrid="0">
      <p:cViewPr varScale="1">
        <p:scale>
          <a:sx n="54" d="100"/>
          <a:sy n="54" d="100"/>
        </p:scale>
        <p:origin x="792" y="5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microsoft.com/office/2016/11/relationships/changesInfo" Target="changesInfos/changesInfo1.xml" Id="rId26" /><Relationship Type="http://schemas.openxmlformats.org/officeDocument/2006/relationships/handoutMaster" Target="handoutMasters/handoutMaster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tableStyles" Target="tableStyles.xml" Id="rId25" /><Relationship Type="http://schemas.openxmlformats.org/officeDocument/2006/relationships/slide" Target="slides/slide11.xml" Id="rId16" /><Relationship Type="http://schemas.openxmlformats.org/officeDocument/2006/relationships/notesMaster" Target="notesMasters/notesMaster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theme" Target="theme/theme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viewProps" Target="viewProps.xml" Id="rId23"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presProps" Target="presProps.xml" Id="rId22" /><Relationship Type="http://schemas.microsoft.com/office/2018/10/relationships/authors" Target="authors.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gina Andersson" userId="58a95e9a-3a1c-46ff-9a1b-f0890527d639" providerId="ADAL" clId="{8DB8E1CC-AEA1-4B83-BC19-BB4828C65314}"/>
    <pc:docChg chg="undo custSel modSld">
      <pc:chgData name="Regina Andersson" userId="58a95e9a-3a1c-46ff-9a1b-f0890527d639" providerId="ADAL" clId="{8DB8E1CC-AEA1-4B83-BC19-BB4828C65314}" dt="2023-03-10T06:11:36.148" v="208" actId="18131"/>
      <pc:docMkLst>
        <pc:docMk/>
      </pc:docMkLst>
      <pc:sldChg chg="modSp mod">
        <pc:chgData name="Regina Andersson" userId="58a95e9a-3a1c-46ff-9a1b-f0890527d639" providerId="ADAL" clId="{8DB8E1CC-AEA1-4B83-BC19-BB4828C65314}" dt="2023-03-10T06:05:02.977" v="53" actId="20577"/>
        <pc:sldMkLst>
          <pc:docMk/>
          <pc:sldMk cId="993719462" sldId="297"/>
        </pc:sldMkLst>
        <pc:spChg chg="mod">
          <ac:chgData name="Regina Andersson" userId="58a95e9a-3a1c-46ff-9a1b-f0890527d639" providerId="ADAL" clId="{8DB8E1CC-AEA1-4B83-BC19-BB4828C65314}" dt="2023-03-10T06:05:02.977" v="53" actId="20577"/>
          <ac:spMkLst>
            <pc:docMk/>
            <pc:sldMk cId="993719462" sldId="297"/>
            <ac:spMk id="7" creationId="{E5ECF3A3-08D0-5BDD-F49F-FA724881D3EA}"/>
          </ac:spMkLst>
        </pc:spChg>
      </pc:sldChg>
      <pc:sldChg chg="modSp mod">
        <pc:chgData name="Regina Andersson" userId="58a95e9a-3a1c-46ff-9a1b-f0890527d639" providerId="ADAL" clId="{8DB8E1CC-AEA1-4B83-BC19-BB4828C65314}" dt="2023-03-10T06:05:31.422" v="56" actId="20577"/>
        <pc:sldMkLst>
          <pc:docMk/>
          <pc:sldMk cId="496186592" sldId="298"/>
        </pc:sldMkLst>
        <pc:spChg chg="mod">
          <ac:chgData name="Regina Andersson" userId="58a95e9a-3a1c-46ff-9a1b-f0890527d639" providerId="ADAL" clId="{8DB8E1CC-AEA1-4B83-BC19-BB4828C65314}" dt="2023-03-10T06:05:31.422" v="56" actId="20577"/>
          <ac:spMkLst>
            <pc:docMk/>
            <pc:sldMk cId="496186592" sldId="298"/>
            <ac:spMk id="2" creationId="{3189B872-D7DD-E9E6-3EC3-CFD6B1BB4401}"/>
          </ac:spMkLst>
        </pc:spChg>
      </pc:sldChg>
      <pc:sldChg chg="modSp mod delCm modNotesTx">
        <pc:chgData name="Regina Andersson" userId="58a95e9a-3a1c-46ff-9a1b-f0890527d639" providerId="ADAL" clId="{8DB8E1CC-AEA1-4B83-BC19-BB4828C65314}" dt="2023-03-10T06:03:47.758" v="49"/>
        <pc:sldMkLst>
          <pc:docMk/>
          <pc:sldMk cId="431999635" sldId="305"/>
        </pc:sldMkLst>
        <pc:spChg chg="mod">
          <ac:chgData name="Regina Andersson" userId="58a95e9a-3a1c-46ff-9a1b-f0890527d639" providerId="ADAL" clId="{8DB8E1CC-AEA1-4B83-BC19-BB4828C65314}" dt="2023-03-10T06:02:25.398" v="48" actId="14100"/>
          <ac:spMkLst>
            <pc:docMk/>
            <pc:sldMk cId="431999635" sldId="305"/>
            <ac:spMk id="2" creationId="{C0AD29A1-AEB4-B29C-60BA-02BFA0575D3E}"/>
          </ac:spMkLst>
        </pc:spChg>
      </pc:sldChg>
      <pc:sldChg chg="addSp delSp modSp mod">
        <pc:chgData name="Regina Andersson" userId="58a95e9a-3a1c-46ff-9a1b-f0890527d639" providerId="ADAL" clId="{8DB8E1CC-AEA1-4B83-BC19-BB4828C65314}" dt="2023-03-10T06:11:36.148" v="208" actId="18131"/>
        <pc:sldMkLst>
          <pc:docMk/>
          <pc:sldMk cId="3150359503" sldId="306"/>
        </pc:sldMkLst>
        <pc:spChg chg="add del mod">
          <ac:chgData name="Regina Andersson" userId="58a95e9a-3a1c-46ff-9a1b-f0890527d639" providerId="ADAL" clId="{8DB8E1CC-AEA1-4B83-BC19-BB4828C65314}" dt="2023-03-10T06:08:39.352" v="81"/>
          <ac:spMkLst>
            <pc:docMk/>
            <pc:sldMk cId="3150359503" sldId="306"/>
            <ac:spMk id="6" creationId="{3E781361-7618-8695-64AB-D8F9D7125327}"/>
          </ac:spMkLst>
        </pc:spChg>
        <pc:spChg chg="add del mod topLvl">
          <ac:chgData name="Regina Andersson" userId="58a95e9a-3a1c-46ff-9a1b-f0890527d639" providerId="ADAL" clId="{8DB8E1CC-AEA1-4B83-BC19-BB4828C65314}" dt="2023-03-10T06:08:39.367" v="86"/>
          <ac:spMkLst>
            <pc:docMk/>
            <pc:sldMk cId="3150359503" sldId="306"/>
            <ac:spMk id="7" creationId="{BD1259D4-61F8-9F98-9B2F-6903113154E2}"/>
          </ac:spMkLst>
        </pc:spChg>
        <pc:spChg chg="add del mod ord topLvl">
          <ac:chgData name="Regina Andersson" userId="58a95e9a-3a1c-46ff-9a1b-f0890527d639" providerId="ADAL" clId="{8DB8E1CC-AEA1-4B83-BC19-BB4828C65314}" dt="2023-03-10T06:08:39.365" v="84"/>
          <ac:spMkLst>
            <pc:docMk/>
            <pc:sldMk cId="3150359503" sldId="306"/>
            <ac:spMk id="8" creationId="{0CDC7193-7C8D-6C44-0130-045C7C8CFAC0}"/>
          </ac:spMkLst>
        </pc:spChg>
        <pc:spChg chg="add del mod">
          <ac:chgData name="Regina Andersson" userId="58a95e9a-3a1c-46ff-9a1b-f0890527d639" providerId="ADAL" clId="{8DB8E1CC-AEA1-4B83-BC19-BB4828C65314}" dt="2023-03-10T06:09:37.169" v="108"/>
          <ac:spMkLst>
            <pc:docMk/>
            <pc:sldMk cId="3150359503" sldId="306"/>
            <ac:spMk id="14" creationId="{A8DFA6A7-719E-8E54-AA82-DB63B488037F}"/>
          </ac:spMkLst>
        </pc:spChg>
        <pc:spChg chg="add del mod topLvl">
          <ac:chgData name="Regina Andersson" userId="58a95e9a-3a1c-46ff-9a1b-f0890527d639" providerId="ADAL" clId="{8DB8E1CC-AEA1-4B83-BC19-BB4828C65314}" dt="2023-03-10T06:09:37.181" v="113"/>
          <ac:spMkLst>
            <pc:docMk/>
            <pc:sldMk cId="3150359503" sldId="306"/>
            <ac:spMk id="15" creationId="{0DDED477-A181-3AD1-BC0E-B7095506FB2C}"/>
          </ac:spMkLst>
        </pc:spChg>
        <pc:spChg chg="add del mod ord topLvl">
          <ac:chgData name="Regina Andersson" userId="58a95e9a-3a1c-46ff-9a1b-f0890527d639" providerId="ADAL" clId="{8DB8E1CC-AEA1-4B83-BC19-BB4828C65314}" dt="2023-03-10T06:09:37.180" v="111"/>
          <ac:spMkLst>
            <pc:docMk/>
            <pc:sldMk cId="3150359503" sldId="306"/>
            <ac:spMk id="16" creationId="{F5015939-C306-8EAE-20D9-C50C5BD0A90B}"/>
          </ac:spMkLst>
        </pc:spChg>
        <pc:spChg chg="add del mod topLvl">
          <ac:chgData name="Regina Andersson" userId="58a95e9a-3a1c-46ff-9a1b-f0890527d639" providerId="ADAL" clId="{8DB8E1CC-AEA1-4B83-BC19-BB4828C65314}" dt="2023-03-10T06:09:49.583" v="142"/>
          <ac:spMkLst>
            <pc:docMk/>
            <pc:sldMk cId="3150359503" sldId="306"/>
            <ac:spMk id="20" creationId="{7CBDCE1B-2CDB-DF68-2C30-3F451D307C67}"/>
          </ac:spMkLst>
        </pc:spChg>
        <pc:spChg chg="add del mod ord topLvl">
          <ac:chgData name="Regina Andersson" userId="58a95e9a-3a1c-46ff-9a1b-f0890527d639" providerId="ADAL" clId="{8DB8E1CC-AEA1-4B83-BC19-BB4828C65314}" dt="2023-03-10T06:09:49.582" v="140"/>
          <ac:spMkLst>
            <pc:docMk/>
            <pc:sldMk cId="3150359503" sldId="306"/>
            <ac:spMk id="21" creationId="{1DB71F5F-6618-9BD8-C2A6-0BC0B428C20E}"/>
          </ac:spMkLst>
        </pc:spChg>
        <pc:spChg chg="add del mod">
          <ac:chgData name="Regina Andersson" userId="58a95e9a-3a1c-46ff-9a1b-f0890527d639" providerId="ADAL" clId="{8DB8E1CC-AEA1-4B83-BC19-BB4828C65314}" dt="2023-03-10T06:09:56.979" v="168"/>
          <ac:spMkLst>
            <pc:docMk/>
            <pc:sldMk cId="3150359503" sldId="306"/>
            <ac:spMk id="26" creationId="{473014B8-EE02-D5C5-A6C7-D4E03089569D}"/>
          </ac:spMkLst>
        </pc:spChg>
        <pc:spChg chg="add del mod topLvl">
          <ac:chgData name="Regina Andersson" userId="58a95e9a-3a1c-46ff-9a1b-f0890527d639" providerId="ADAL" clId="{8DB8E1CC-AEA1-4B83-BC19-BB4828C65314}" dt="2023-03-10T06:09:56.992" v="173"/>
          <ac:spMkLst>
            <pc:docMk/>
            <pc:sldMk cId="3150359503" sldId="306"/>
            <ac:spMk id="27" creationId="{167B284F-6179-7E85-9163-22FF7F341B04}"/>
          </ac:spMkLst>
        </pc:spChg>
        <pc:spChg chg="add del mod ord topLvl">
          <ac:chgData name="Regina Andersson" userId="58a95e9a-3a1c-46ff-9a1b-f0890527d639" providerId="ADAL" clId="{8DB8E1CC-AEA1-4B83-BC19-BB4828C65314}" dt="2023-03-10T06:09:56.991" v="171"/>
          <ac:spMkLst>
            <pc:docMk/>
            <pc:sldMk cId="3150359503" sldId="306"/>
            <ac:spMk id="28" creationId="{B44E07DC-F66D-555A-301D-CCDC61B209EC}"/>
          </ac:spMkLst>
        </pc:spChg>
        <pc:spChg chg="add del mod">
          <ac:chgData name="Regina Andersson" userId="58a95e9a-3a1c-46ff-9a1b-f0890527d639" providerId="ADAL" clId="{8DB8E1CC-AEA1-4B83-BC19-BB4828C65314}" dt="2023-03-10T06:10:55.169" v="199"/>
          <ac:spMkLst>
            <pc:docMk/>
            <pc:sldMk cId="3150359503" sldId="306"/>
            <ac:spMk id="33" creationId="{9293A606-5098-2276-421C-638F9E6590C8}"/>
          </ac:spMkLst>
        </pc:spChg>
        <pc:spChg chg="add del mod topLvl">
          <ac:chgData name="Regina Andersson" userId="58a95e9a-3a1c-46ff-9a1b-f0890527d639" providerId="ADAL" clId="{8DB8E1CC-AEA1-4B83-BC19-BB4828C65314}" dt="2023-03-10T06:10:55.178" v="204"/>
          <ac:spMkLst>
            <pc:docMk/>
            <pc:sldMk cId="3150359503" sldId="306"/>
            <ac:spMk id="34" creationId="{DC1BB3EC-52DA-31F3-6934-C6554C07C37C}"/>
          </ac:spMkLst>
        </pc:spChg>
        <pc:spChg chg="add del mod ord topLvl">
          <ac:chgData name="Regina Andersson" userId="58a95e9a-3a1c-46ff-9a1b-f0890527d639" providerId="ADAL" clId="{8DB8E1CC-AEA1-4B83-BC19-BB4828C65314}" dt="2023-03-10T06:10:55.176" v="202"/>
          <ac:spMkLst>
            <pc:docMk/>
            <pc:sldMk cId="3150359503" sldId="306"/>
            <ac:spMk id="35" creationId="{B7DB43FC-217F-BB6D-52FB-8300288600E7}"/>
          </ac:spMkLst>
        </pc:spChg>
        <pc:grpChg chg="add del mod">
          <ac:chgData name="Regina Andersson" userId="58a95e9a-3a1c-46ff-9a1b-f0890527d639" providerId="ADAL" clId="{8DB8E1CC-AEA1-4B83-BC19-BB4828C65314}" dt="2023-03-10T06:08:39.365" v="84"/>
          <ac:grpSpMkLst>
            <pc:docMk/>
            <pc:sldMk cId="3150359503" sldId="306"/>
            <ac:grpSpMk id="9" creationId="{4BFBF5E9-B9F2-CC5B-5572-4B539DB4D336}"/>
          </ac:grpSpMkLst>
        </pc:grpChg>
        <pc:grpChg chg="add del mod">
          <ac:chgData name="Regina Andersson" userId="58a95e9a-3a1c-46ff-9a1b-f0890527d639" providerId="ADAL" clId="{8DB8E1CC-AEA1-4B83-BC19-BB4828C65314}" dt="2023-03-10T06:09:37.180" v="111"/>
          <ac:grpSpMkLst>
            <pc:docMk/>
            <pc:sldMk cId="3150359503" sldId="306"/>
            <ac:grpSpMk id="17" creationId="{52B602D7-B94C-3DE4-07E6-6AADAB3BF5C5}"/>
          </ac:grpSpMkLst>
        </pc:grpChg>
        <pc:grpChg chg="add del mod">
          <ac:chgData name="Regina Andersson" userId="58a95e9a-3a1c-46ff-9a1b-f0890527d639" providerId="ADAL" clId="{8DB8E1CC-AEA1-4B83-BC19-BB4828C65314}" dt="2023-03-10T06:09:49.582" v="140"/>
          <ac:grpSpMkLst>
            <pc:docMk/>
            <pc:sldMk cId="3150359503" sldId="306"/>
            <ac:grpSpMk id="22" creationId="{F2532968-D169-9D14-2A52-906C42D7C226}"/>
          </ac:grpSpMkLst>
        </pc:grpChg>
        <pc:grpChg chg="add del mod">
          <ac:chgData name="Regina Andersson" userId="58a95e9a-3a1c-46ff-9a1b-f0890527d639" providerId="ADAL" clId="{8DB8E1CC-AEA1-4B83-BC19-BB4828C65314}" dt="2023-03-10T06:09:56.991" v="171"/>
          <ac:grpSpMkLst>
            <pc:docMk/>
            <pc:sldMk cId="3150359503" sldId="306"/>
            <ac:grpSpMk id="29" creationId="{0FCFB25D-A124-2C20-DD2E-F277BA82870B}"/>
          </ac:grpSpMkLst>
        </pc:grpChg>
        <pc:grpChg chg="add del mod">
          <ac:chgData name="Regina Andersson" userId="58a95e9a-3a1c-46ff-9a1b-f0890527d639" providerId="ADAL" clId="{8DB8E1CC-AEA1-4B83-BC19-BB4828C65314}" dt="2023-03-10T06:10:55.176" v="202"/>
          <ac:grpSpMkLst>
            <pc:docMk/>
            <pc:sldMk cId="3150359503" sldId="306"/>
            <ac:grpSpMk id="36" creationId="{71D88531-85C1-50A0-BE2D-7AECFDE285F1}"/>
          </ac:grpSpMkLst>
        </pc:grpChg>
        <pc:picChg chg="del">
          <ac:chgData name="Regina Andersson" userId="58a95e9a-3a1c-46ff-9a1b-f0890527d639" providerId="ADAL" clId="{8DB8E1CC-AEA1-4B83-BC19-BB4828C65314}" dt="2023-03-10T06:08:36.215" v="57" actId="478"/>
          <ac:picMkLst>
            <pc:docMk/>
            <pc:sldMk cId="3150359503" sldId="306"/>
            <ac:picMk id="10" creationId="{FC246DEE-F3F0-216B-9719-F3DDB5CE3CE9}"/>
          </ac:picMkLst>
        </pc:picChg>
        <pc:picChg chg="add del mod modCrop">
          <ac:chgData name="Regina Andersson" userId="58a95e9a-3a1c-46ff-9a1b-f0890527d639" providerId="ADAL" clId="{8DB8E1CC-AEA1-4B83-BC19-BB4828C65314}" dt="2023-03-10T06:09:31.178" v="90" actId="478"/>
          <ac:picMkLst>
            <pc:docMk/>
            <pc:sldMk cId="3150359503" sldId="306"/>
            <ac:picMk id="12" creationId="{A6443D84-B019-F225-6F0D-540095DE7A92}"/>
          </ac:picMkLst>
        </pc:picChg>
        <pc:picChg chg="add del mod">
          <ac:chgData name="Regina Andersson" userId="58a95e9a-3a1c-46ff-9a1b-f0890527d639" providerId="ADAL" clId="{8DB8E1CC-AEA1-4B83-BC19-BB4828C65314}" dt="2023-03-10T06:09:54.411" v="144" actId="478"/>
          <ac:picMkLst>
            <pc:docMk/>
            <pc:sldMk cId="3150359503" sldId="306"/>
            <ac:picMk id="19" creationId="{6CF6B8D2-164E-E000-61B3-C37EC595A473}"/>
          </ac:picMkLst>
        </pc:picChg>
        <pc:picChg chg="add del mod">
          <ac:chgData name="Regina Andersson" userId="58a95e9a-3a1c-46ff-9a1b-f0890527d639" providerId="ADAL" clId="{8DB8E1CC-AEA1-4B83-BC19-BB4828C65314}" dt="2023-03-10T06:09:52.021" v="143" actId="478"/>
          <ac:picMkLst>
            <pc:docMk/>
            <pc:sldMk cId="3150359503" sldId="306"/>
            <ac:picMk id="24" creationId="{6B9EBDC6-4BC3-C4E5-D73D-304B71A589EB}"/>
          </ac:picMkLst>
        </pc:picChg>
        <pc:picChg chg="add del mod modCrop">
          <ac:chgData name="Regina Andersson" userId="58a95e9a-3a1c-46ff-9a1b-f0890527d639" providerId="ADAL" clId="{8DB8E1CC-AEA1-4B83-BC19-BB4828C65314}" dt="2023-03-10T06:10:49.098" v="175" actId="478"/>
          <ac:picMkLst>
            <pc:docMk/>
            <pc:sldMk cId="3150359503" sldId="306"/>
            <ac:picMk id="31" creationId="{422E568D-E677-EAFE-6B48-3475E2C3202D}"/>
          </ac:picMkLst>
        </pc:picChg>
        <pc:picChg chg="add mod modCrop">
          <ac:chgData name="Regina Andersson" userId="58a95e9a-3a1c-46ff-9a1b-f0890527d639" providerId="ADAL" clId="{8DB8E1CC-AEA1-4B83-BC19-BB4828C65314}" dt="2023-03-10T06:11:36.148" v="208" actId="18131"/>
          <ac:picMkLst>
            <pc:docMk/>
            <pc:sldMk cId="3150359503" sldId="306"/>
            <ac:picMk id="38" creationId="{4CC5B597-BE74-B448-9F8A-6D1B1E5DF757}"/>
          </ac:picMkLst>
        </pc:picChg>
      </pc:sldChg>
    </pc:docChg>
  </pc:docChgLst>
  <pc:docChgLst>
    <pc:chgData name="Magnus Kronvall" userId="14476b93-e672-420d-8b44-f87e59a52629" providerId="ADAL" clId="{5FC6249A-A674-4173-BBB4-D71F2DB86920}"/>
    <pc:docChg chg="">
      <pc:chgData name="Magnus Kronvall" userId="14476b93-e672-420d-8b44-f87e59a52629" providerId="ADAL" clId="{5FC6249A-A674-4173-BBB4-D71F2DB86920}" dt="2023-03-09T15:37:53.340" v="0"/>
      <pc:docMkLst>
        <pc:docMk/>
      </pc:docMkLst>
      <pc:sldChg chg="addCm">
        <pc:chgData name="Magnus Kronvall" userId="14476b93-e672-420d-8b44-f87e59a52629" providerId="ADAL" clId="{5FC6249A-A674-4173-BBB4-D71F2DB86920}" dt="2023-03-09T15:37:53.340" v="0"/>
        <pc:sldMkLst>
          <pc:docMk/>
          <pc:sldMk cId="431999635" sldId="305"/>
        </pc:sldMkLst>
      </pc:sldChg>
    </pc:docChg>
  </pc:docChgLst>
  <pc:docChgLst>
    <pc:chgData name="Malin Solberg" userId="067b5192-d70c-4d86-a716-58861e056bf3" providerId="ADAL" clId="{D79AAB40-A061-45F2-BAC1-F0636AB462A7}"/>
    <pc:docChg chg="modSld">
      <pc:chgData name="Malin Solberg" userId="067b5192-d70c-4d86-a716-58861e056bf3" providerId="ADAL" clId="{D79AAB40-A061-45F2-BAC1-F0636AB462A7}" dt="2024-08-06T08:39:58.023" v="10" actId="20577"/>
      <pc:docMkLst>
        <pc:docMk/>
      </pc:docMkLst>
      <pc:sldChg chg="modSp mod">
        <pc:chgData name="Malin Solberg" userId="067b5192-d70c-4d86-a716-58861e056bf3" providerId="ADAL" clId="{D79AAB40-A061-45F2-BAC1-F0636AB462A7}" dt="2024-08-06T08:39:58.023" v="10" actId="20577"/>
        <pc:sldMkLst>
          <pc:docMk/>
          <pc:sldMk cId="3289012044" sldId="276"/>
        </pc:sldMkLst>
        <pc:spChg chg="mod">
          <ac:chgData name="Malin Solberg" userId="067b5192-d70c-4d86-a716-58861e056bf3" providerId="ADAL" clId="{D79AAB40-A061-45F2-BAC1-F0636AB462A7}" dt="2024-08-06T08:39:58.023" v="10" actId="20577"/>
          <ac:spMkLst>
            <pc:docMk/>
            <pc:sldMk cId="3289012044" sldId="276"/>
            <ac:spMk id="3" creationId="{18523FBE-1D27-9483-50FC-A46F7D07938A}"/>
          </ac:spMkLst>
        </pc:spChg>
      </pc:sldChg>
    </pc:docChg>
  </pc:docChgLst>
  <pc:docChgLst>
    <pc:chgData name="Regina Andersson" userId="58a95e9a-3a1c-46ff-9a1b-f0890527d639" providerId="ADAL" clId="{7155BA8E-2664-47DC-A61B-B67426A04DC3}"/>
    <pc:docChg chg="custSel modSld modMainMaster">
      <pc:chgData name="Regina Andersson" userId="58a95e9a-3a1c-46ff-9a1b-f0890527d639" providerId="ADAL" clId="{7155BA8E-2664-47DC-A61B-B67426A04DC3}" dt="2024-07-04T08:26:02.309" v="14"/>
      <pc:docMkLst>
        <pc:docMk/>
      </pc:docMkLst>
      <pc:sldChg chg="delSp mod">
        <pc:chgData name="Regina Andersson" userId="58a95e9a-3a1c-46ff-9a1b-f0890527d639" providerId="ADAL" clId="{7155BA8E-2664-47DC-A61B-B67426A04DC3}" dt="2024-06-07T08:21:43.864" v="6" actId="478"/>
        <pc:sldMkLst>
          <pc:docMk/>
          <pc:sldMk cId="3289012044" sldId="276"/>
        </pc:sldMkLst>
        <pc:picChg chg="del">
          <ac:chgData name="Regina Andersson" userId="58a95e9a-3a1c-46ff-9a1b-f0890527d639" providerId="ADAL" clId="{7155BA8E-2664-47DC-A61B-B67426A04DC3}" dt="2024-06-07T08:21:43.864" v="6" actId="478"/>
          <ac:picMkLst>
            <pc:docMk/>
            <pc:sldMk cId="3289012044" sldId="276"/>
            <ac:picMk id="4" creationId="{5ABB1517-FC5F-F880-BA83-77C147603140}"/>
          </ac:picMkLst>
        </pc:picChg>
      </pc:sldChg>
      <pc:sldMasterChg chg="modSldLayout">
        <pc:chgData name="Regina Andersson" userId="58a95e9a-3a1c-46ff-9a1b-f0890527d639" providerId="ADAL" clId="{7155BA8E-2664-47DC-A61B-B67426A04DC3}" dt="2024-07-04T08:26:02.309" v="14"/>
        <pc:sldMasterMkLst>
          <pc:docMk/>
          <pc:sldMasterMk cId="149138282" sldId="2147483648"/>
        </pc:sldMasterMkLst>
        <pc:sldLayoutChg chg="addSp delSp modSp mod">
          <pc:chgData name="Regina Andersson" userId="58a95e9a-3a1c-46ff-9a1b-f0890527d639" providerId="ADAL" clId="{7155BA8E-2664-47DC-A61B-B67426A04DC3}" dt="2024-07-04T08:25:32.839" v="10"/>
          <pc:sldLayoutMkLst>
            <pc:docMk/>
            <pc:sldMasterMk cId="149138282" sldId="2147483648"/>
            <pc:sldLayoutMk cId="3177692620" sldId="2147483649"/>
          </pc:sldLayoutMkLst>
          <pc:picChg chg="add del mod">
            <ac:chgData name="Regina Andersson" userId="58a95e9a-3a1c-46ff-9a1b-f0890527d639" providerId="ADAL" clId="{7155BA8E-2664-47DC-A61B-B67426A04DC3}" dt="2024-07-04T08:25:32.353" v="9" actId="478"/>
            <ac:picMkLst>
              <pc:docMk/>
              <pc:sldMasterMk cId="149138282" sldId="2147483648"/>
              <pc:sldLayoutMk cId="3177692620" sldId="2147483649"/>
              <ac:picMk id="4" creationId="{A1A98F72-00EA-3FAA-766F-853BB72227FB}"/>
            </ac:picMkLst>
          </pc:picChg>
          <pc:picChg chg="add mod">
            <ac:chgData name="Regina Andersson" userId="58a95e9a-3a1c-46ff-9a1b-f0890527d639" providerId="ADAL" clId="{7155BA8E-2664-47DC-A61B-B67426A04DC3}" dt="2024-07-04T08:25:32.839" v="10"/>
            <ac:picMkLst>
              <pc:docMk/>
              <pc:sldMasterMk cId="149138282" sldId="2147483648"/>
              <pc:sldLayoutMk cId="3177692620" sldId="2147483649"/>
              <ac:picMk id="5" creationId="{414B8269-733E-8B2B-3A0A-AB662023282A}"/>
            </ac:picMkLst>
          </pc:picChg>
          <pc:picChg chg="del">
            <ac:chgData name="Regina Andersson" userId="58a95e9a-3a1c-46ff-9a1b-f0890527d639" providerId="ADAL" clId="{7155BA8E-2664-47DC-A61B-B67426A04DC3}" dt="2024-06-07T08:21:01.137" v="0" actId="478"/>
            <ac:picMkLst>
              <pc:docMk/>
              <pc:sldMasterMk cId="149138282" sldId="2147483648"/>
              <pc:sldLayoutMk cId="3177692620" sldId="2147483649"/>
              <ac:picMk id="28" creationId="{6A0989A0-7A4A-9CD0-D751-D56C294A5842}"/>
            </ac:picMkLst>
          </pc:picChg>
        </pc:sldLayoutChg>
        <pc:sldLayoutChg chg="addSp delSp modSp mod">
          <pc:chgData name="Regina Andersson" userId="58a95e9a-3a1c-46ff-9a1b-f0890527d639" providerId="ADAL" clId="{7155BA8E-2664-47DC-A61B-B67426A04DC3}" dt="2024-07-04T08:25:26.389" v="8"/>
          <pc:sldLayoutMkLst>
            <pc:docMk/>
            <pc:sldMasterMk cId="149138282" sldId="2147483648"/>
            <pc:sldLayoutMk cId="1667956800" sldId="2147483658"/>
          </pc:sldLayoutMkLst>
          <pc:picChg chg="add mod">
            <ac:chgData name="Regina Andersson" userId="58a95e9a-3a1c-46ff-9a1b-f0890527d639" providerId="ADAL" clId="{7155BA8E-2664-47DC-A61B-B67426A04DC3}" dt="2024-07-04T08:25:26.389" v="8"/>
            <ac:picMkLst>
              <pc:docMk/>
              <pc:sldMasterMk cId="149138282" sldId="2147483648"/>
              <pc:sldLayoutMk cId="1667956800" sldId="2147483658"/>
              <ac:picMk id="4" creationId="{0388169F-4A10-DE4B-9276-82D16BEA75E9}"/>
            </ac:picMkLst>
          </pc:picChg>
          <pc:picChg chg="del">
            <ac:chgData name="Regina Andersson" userId="58a95e9a-3a1c-46ff-9a1b-f0890527d639" providerId="ADAL" clId="{7155BA8E-2664-47DC-A61B-B67426A04DC3}" dt="2024-07-04T08:25:23.297" v="7" actId="478"/>
            <ac:picMkLst>
              <pc:docMk/>
              <pc:sldMasterMk cId="149138282" sldId="2147483648"/>
              <pc:sldLayoutMk cId="1667956800" sldId="2147483658"/>
              <ac:picMk id="8" creationId="{DF4C8F7D-7A28-CB63-79C6-C812735D651A}"/>
            </ac:picMkLst>
          </pc:picChg>
        </pc:sldLayoutChg>
        <pc:sldLayoutChg chg="addSp delSp modSp mod">
          <pc:chgData name="Regina Andersson" userId="58a95e9a-3a1c-46ff-9a1b-f0890527d639" providerId="ADAL" clId="{7155BA8E-2664-47DC-A61B-B67426A04DC3}" dt="2024-07-04T08:25:49.734" v="12"/>
          <pc:sldLayoutMkLst>
            <pc:docMk/>
            <pc:sldMasterMk cId="149138282" sldId="2147483648"/>
            <pc:sldLayoutMk cId="492405024" sldId="2147483659"/>
          </pc:sldLayoutMkLst>
          <pc:picChg chg="add del mod">
            <ac:chgData name="Regina Andersson" userId="58a95e9a-3a1c-46ff-9a1b-f0890527d639" providerId="ADAL" clId="{7155BA8E-2664-47DC-A61B-B67426A04DC3}" dt="2024-07-04T08:25:49.249" v="11" actId="478"/>
            <ac:picMkLst>
              <pc:docMk/>
              <pc:sldMasterMk cId="149138282" sldId="2147483648"/>
              <pc:sldLayoutMk cId="492405024" sldId="2147483659"/>
              <ac:picMk id="4" creationId="{7681F60C-49A3-77C0-FEFB-E5985F31D2F9}"/>
            </ac:picMkLst>
          </pc:picChg>
          <pc:picChg chg="add mod">
            <ac:chgData name="Regina Andersson" userId="58a95e9a-3a1c-46ff-9a1b-f0890527d639" providerId="ADAL" clId="{7155BA8E-2664-47DC-A61B-B67426A04DC3}" dt="2024-07-04T08:25:49.734" v="12"/>
            <ac:picMkLst>
              <pc:docMk/>
              <pc:sldMasterMk cId="149138282" sldId="2147483648"/>
              <pc:sldLayoutMk cId="492405024" sldId="2147483659"/>
              <ac:picMk id="6" creationId="{6CCAAC32-6B7F-B228-4EEC-8F4FC25DBE68}"/>
            </ac:picMkLst>
          </pc:picChg>
          <pc:picChg chg="del">
            <ac:chgData name="Regina Andersson" userId="58a95e9a-3a1c-46ff-9a1b-f0890527d639" providerId="ADAL" clId="{7155BA8E-2664-47DC-A61B-B67426A04DC3}" dt="2024-06-07T08:21:19.273" v="2" actId="478"/>
            <ac:picMkLst>
              <pc:docMk/>
              <pc:sldMasterMk cId="149138282" sldId="2147483648"/>
              <pc:sldLayoutMk cId="492405024" sldId="2147483659"/>
              <ac:picMk id="6" creationId="{F028FC9A-549E-C173-F6EE-DD2DADAFA6BB}"/>
            </ac:picMkLst>
          </pc:picChg>
        </pc:sldLayoutChg>
        <pc:sldLayoutChg chg="addSp delSp modSp mod">
          <pc:chgData name="Regina Andersson" userId="58a95e9a-3a1c-46ff-9a1b-f0890527d639" providerId="ADAL" clId="{7155BA8E-2664-47DC-A61B-B67426A04DC3}" dt="2024-07-04T08:26:02.309" v="14"/>
          <pc:sldLayoutMkLst>
            <pc:docMk/>
            <pc:sldMasterMk cId="149138282" sldId="2147483648"/>
            <pc:sldLayoutMk cId="4252726569" sldId="2147483660"/>
          </pc:sldLayoutMkLst>
          <pc:picChg chg="add del mod">
            <ac:chgData name="Regina Andersson" userId="58a95e9a-3a1c-46ff-9a1b-f0890527d639" providerId="ADAL" clId="{7155BA8E-2664-47DC-A61B-B67426A04DC3}" dt="2024-07-04T08:26:01.825" v="13" actId="478"/>
            <ac:picMkLst>
              <pc:docMk/>
              <pc:sldMasterMk cId="149138282" sldId="2147483648"/>
              <pc:sldLayoutMk cId="4252726569" sldId="2147483660"/>
              <ac:picMk id="4" creationId="{8E22E07D-5508-245F-3314-D0A2E6F4DFEE}"/>
            </ac:picMkLst>
          </pc:picChg>
          <pc:picChg chg="add mod">
            <ac:chgData name="Regina Andersson" userId="58a95e9a-3a1c-46ff-9a1b-f0890527d639" providerId="ADAL" clId="{7155BA8E-2664-47DC-A61B-B67426A04DC3}" dt="2024-07-04T08:26:02.309" v="14"/>
            <ac:picMkLst>
              <pc:docMk/>
              <pc:sldMasterMk cId="149138282" sldId="2147483648"/>
              <pc:sldLayoutMk cId="4252726569" sldId="2147483660"/>
              <ac:picMk id="6" creationId="{852A150C-4236-8493-CD5C-713FE98AE2B2}"/>
            </ac:picMkLst>
          </pc:picChg>
          <pc:picChg chg="del">
            <ac:chgData name="Regina Andersson" userId="58a95e9a-3a1c-46ff-9a1b-f0890527d639" providerId="ADAL" clId="{7155BA8E-2664-47DC-A61B-B67426A04DC3}" dt="2024-06-07T08:21:34.078" v="4" actId="478"/>
            <ac:picMkLst>
              <pc:docMk/>
              <pc:sldMasterMk cId="149138282" sldId="2147483648"/>
              <pc:sldLayoutMk cId="4252726569" sldId="2147483660"/>
              <ac:picMk id="6" creationId="{F028FC9A-549E-C173-F6EE-DD2DADAFA6B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2024-08-06</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2024-08-06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i="1" dirty="0"/>
              <a:t>Innehållsansvarig: Magnus Kronvall och Frida Bjurström​</a:t>
            </a:r>
          </a:p>
          <a:p>
            <a:endParaRPr lang="sv-SE" dirty="0"/>
          </a:p>
          <a:p>
            <a:r>
              <a:rPr lang="sv-SE" dirty="0"/>
              <a:t>Den 28 november beslutade Västra Götalandsregionens regionfullmäktige om Strategi för omställningen av hälso- och sjukvården 2023-2027. Denna förnyade strategi är en fortsättning av den ursprungliga strategin (som fastställdes av regionfullmäktige 16 maj 2017) och tillika en ambitionshöjning i genomförandet av omställningen. Det är en övergripande strategi som ska kompletteras med regionövergripande planer för genomförandet under 2023. ​</a:t>
            </a:r>
          </a:p>
          <a:p>
            <a:endParaRPr lang="sv-SE" dirty="0"/>
          </a:p>
          <a:p>
            <a:r>
              <a:rPr lang="sv-SE" dirty="0"/>
              <a:t>Den tidigare strategin har varit en viktig del i en nödvändig omställning av hälso- och sjukvården, men det återstår fortfarande mycket arbete innan intentionerna med den ursprungliga strategin är förverkligade.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Digital arbetsmiljö </a:t>
            </a:r>
            <a:r>
              <a:rPr lang="sv-SE" dirty="0"/>
              <a:t>och samverkan utvecklas vilket förenklar och ökar möjligheten för​</a:t>
            </a:r>
          </a:p>
          <a:p>
            <a:pPr marL="171450" indent="-171450">
              <a:buFont typeface="Arial" panose="020B0604020202020204" pitchFamily="34" charset="0"/>
              <a:buChar char="•"/>
            </a:pPr>
            <a:r>
              <a:rPr lang="sv-SE" dirty="0"/>
              <a:t>att sprida information, kunskap och lärande​</a:t>
            </a:r>
          </a:p>
          <a:p>
            <a:pPr marL="171450" indent="-171450">
              <a:buFont typeface="Arial" panose="020B0604020202020204" pitchFamily="34" charset="0"/>
              <a:buChar char="•"/>
            </a:pPr>
            <a:r>
              <a:rPr lang="sv-SE" dirty="0"/>
              <a:t>mobilitet och robotisering​</a:t>
            </a:r>
          </a:p>
          <a:p>
            <a:pPr marL="171450" indent="-171450">
              <a:buFont typeface="Arial" panose="020B0604020202020204" pitchFamily="34" charset="0"/>
              <a:buChar char="•"/>
            </a:pPr>
            <a:r>
              <a:rPr lang="sv-SE" dirty="0"/>
              <a:t>kompetensbaserad vårdproduktion och arbetsplanering.​</a:t>
            </a:r>
          </a:p>
          <a:p>
            <a:endParaRPr lang="sv-SE" dirty="0"/>
          </a:p>
          <a:p>
            <a:r>
              <a:rPr lang="sv-SE" dirty="0"/>
              <a:t>​Hälsodata, dataanalys och </a:t>
            </a:r>
            <a:r>
              <a:rPr lang="sv-SE" b="1" dirty="0"/>
              <a:t>artificiell intelligens </a:t>
            </a:r>
            <a:r>
              <a:rPr lang="sv-SE" dirty="0"/>
              <a:t>används för att förbättra beslutsstöd och, när det är möjligt, automatisera beslut om vård. ​</a:t>
            </a:r>
          </a:p>
          <a:p>
            <a:endParaRPr lang="sv-SE" dirty="0"/>
          </a:p>
          <a:p>
            <a:r>
              <a:rPr lang="sv-SE" dirty="0"/>
              <a:t>Utvecklingen av digitala tjänster prioriteras för områden </a:t>
            </a:r>
            <a:r>
              <a:rPr lang="sv-SE" b="1" dirty="0"/>
              <a:t>där digitaliseringen kan göra mest nytta</a:t>
            </a:r>
            <a:r>
              <a:rPr lang="sv-SE" dirty="0"/>
              <a:t>, samtidigt som det behöver finnas utrymme för innovativa initiativ. Digitala tjänster ska utvecklas, utvärderas och införas på ett ordnat sätt. ​</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522547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Västra Götalandsregionen förstärker sitt kvalitetsarbete på flera sätt. Vårdens processer utvecklas med stöd av det nationella systemet för </a:t>
            </a:r>
            <a:r>
              <a:rPr lang="sv-SE" b="1" dirty="0"/>
              <a:t>kunskapsstyrning</a:t>
            </a:r>
            <a:r>
              <a:rPr lang="sv-SE" dirty="0"/>
              <a:t>. Genom att bygga in </a:t>
            </a:r>
            <a:r>
              <a:rPr lang="sv-SE" b="1" dirty="0"/>
              <a:t>evidensbaserade</a:t>
            </a:r>
            <a:r>
              <a:rPr lang="sv-SE" dirty="0"/>
              <a:t> processer och </a:t>
            </a:r>
            <a:r>
              <a:rPr lang="sv-SE" b="1" dirty="0"/>
              <a:t>tillgängliga beslutsstöd</a:t>
            </a:r>
            <a:r>
              <a:rPr lang="sv-SE" dirty="0"/>
              <a:t> i kommande digitala vårdinformationsmiljöer ska både den medicinska och patientupplevda kvaliteten öka.  ​</a:t>
            </a:r>
          </a:p>
          <a:p>
            <a:endParaRPr lang="sv-SE" dirty="0"/>
          </a:p>
          <a:p>
            <a:r>
              <a:rPr lang="sv-SE" dirty="0"/>
              <a:t>​Patienter och närståendes erfarenheter tas tillvara i utvecklingsarbete, i linje med ett </a:t>
            </a:r>
            <a:r>
              <a:rPr lang="sv-SE" b="1" dirty="0"/>
              <a:t>personcentrerat förhållningssätt</a:t>
            </a:r>
            <a:r>
              <a:rPr lang="sv-SE" dirty="0"/>
              <a:t>. Metoder för att utveckla ett </a:t>
            </a:r>
            <a:r>
              <a:rPr lang="sv-SE" b="1" dirty="0"/>
              <a:t>personcentrerat arbetssätt </a:t>
            </a:r>
            <a:r>
              <a:rPr lang="sv-SE" dirty="0"/>
              <a:t>förfinas, som en grund för effektiva sammanhållna vårdprocesser och då särskilt för patienter med komplexa behov. ​</a:t>
            </a:r>
          </a:p>
          <a:p>
            <a:endParaRPr lang="sv-SE" dirty="0"/>
          </a:p>
          <a:p>
            <a:r>
              <a:rPr lang="sv-SE" dirty="0"/>
              <a:t>​Chefer och medarbetare ges förutsättningar och verktyg för att kunna göra ständiga förbättringar i det dagliga arbetet, bland annat genom utbildningsinsatser och mer </a:t>
            </a:r>
            <a:r>
              <a:rPr lang="sv-SE" b="1" dirty="0"/>
              <a:t>tillgänglig utdata och analys</a:t>
            </a:r>
            <a:r>
              <a:rPr lang="sv-SE" dirty="0"/>
              <a:t>. Lokalt förbättringsarbete stöds även med </a:t>
            </a:r>
            <a:r>
              <a:rPr lang="sv-SE" b="1" dirty="0"/>
              <a:t>kompetensutveckling</a:t>
            </a:r>
            <a:r>
              <a:rPr lang="sv-SE" dirty="0"/>
              <a:t> inom kvalitetsdriven verksamhetsutveckling och implementeringskunskap.​</a:t>
            </a:r>
          </a:p>
          <a:p>
            <a:endParaRPr lang="sv-SE" dirty="0"/>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2650334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Västra Götalandsregionen ska som arbetsgivare attrahera, behålla och utveckla kompetenta medarbetare. Samverkan med lärosäten och utbildningssamordnare sker för att säkra att det finns tillräckligt många utbildningar för alla steg i vårdens utbildningar. Arbetsuppgifter behöver kunna omfördelas för att kompetens ska användas på bästa sätt och särskild kompetensutveckling är nödvändig i takt med att det tillkommer fler och fler digitala verktyg i arbetslivet. ​</a:t>
            </a:r>
          </a:p>
          <a:p>
            <a:endParaRPr lang="sv-SE" dirty="0"/>
          </a:p>
          <a:p>
            <a:r>
              <a:rPr lang="sv-SE" dirty="0"/>
              <a:t>​I digitaliseringspolicyn beskrivs att digitalt kompetenta medarbetare är grunden för vår förmåga att ställa om och utnyttja digitaliseringens möjligheter. Som organisation behöver vi se till att medarbetarna känner sig trygga med att använda digitala verktyg och kan ta till sig nya digitala arbetssätt: ”Genom satsningar på digitalisering, moderna verktyg och våra medarbetare attraherar vi framtida medarbetare med relevant kompetens inom digitalisering.”​</a:t>
            </a:r>
          </a:p>
          <a:p>
            <a:endParaRPr lang="sv-SE" dirty="0"/>
          </a:p>
          <a:p>
            <a:r>
              <a:rPr lang="sv-SE" dirty="0"/>
              <a:t>Medarbetarnas kompetens ska användas effektivt. Det innebär att arbetsuppgifter som kan utföras av annan kompetens behöver kunna </a:t>
            </a:r>
            <a:r>
              <a:rPr lang="sv-SE" b="1" dirty="0"/>
              <a:t>omfördelas</a:t>
            </a:r>
            <a:r>
              <a:rPr lang="sv-SE" dirty="0"/>
              <a:t> för att kompetens ska användas på bästa sätt. ​​</a:t>
            </a:r>
          </a:p>
          <a:p>
            <a:endParaRPr lang="sv-SE" dirty="0"/>
          </a:p>
          <a:p>
            <a:r>
              <a:rPr lang="sv-SE" dirty="0"/>
              <a:t>Kontinuerlig kompetensutveckling för vårdens medarbetare är en förutsättning för </a:t>
            </a:r>
            <a:r>
              <a:rPr lang="sv-SE" b="1" dirty="0"/>
              <a:t>bästa möjliga vård </a:t>
            </a:r>
            <a:r>
              <a:rPr lang="sv-SE" dirty="0"/>
              <a:t>och måste därför säkras. Det är också viktigt med kompetensutveckling för nya </a:t>
            </a:r>
            <a:r>
              <a:rPr lang="sv-SE" b="1" dirty="0"/>
              <a:t>digitala arbetsmetoder</a:t>
            </a:r>
            <a:r>
              <a:rPr lang="sv-SE" dirty="0"/>
              <a:t>, verktyg och arbetssätt så att digitaliseringens möjligheter kan nyttjas fullt ut. ​</a:t>
            </a:r>
          </a:p>
          <a:p>
            <a:endParaRPr lang="sv-SE" dirty="0"/>
          </a:p>
          <a:p>
            <a:r>
              <a:rPr lang="sv-SE" dirty="0"/>
              <a:t>Samverkan med lärosäten och utbildningssamordnare sker för att säkra att det finns tillräckligt många </a:t>
            </a:r>
            <a:r>
              <a:rPr lang="sv-SE" b="1" dirty="0"/>
              <a:t>utbildningsplatser</a:t>
            </a:r>
            <a:r>
              <a:rPr lang="sv-SE" dirty="0"/>
              <a:t> för alla steg i vårdens utbildningar. ​</a:t>
            </a:r>
          </a:p>
          <a:p>
            <a:endParaRPr lang="sv-SE" dirty="0"/>
          </a:p>
          <a:p>
            <a:r>
              <a:rPr lang="sv-SE" dirty="0"/>
              <a:t>​</a:t>
            </a:r>
          </a:p>
          <a:p>
            <a:endParaRPr lang="sv-SE" dirty="0"/>
          </a:p>
          <a:p>
            <a:r>
              <a:rPr lang="sv-SE" dirty="0"/>
              <a:t>​</a:t>
            </a:r>
          </a:p>
          <a:p>
            <a:endParaRPr lang="sv-SE" dirty="0"/>
          </a:p>
          <a:p>
            <a:r>
              <a:rPr lang="sv-SE" dirty="0"/>
              <a:t>​</a:t>
            </a:r>
          </a:p>
          <a:p>
            <a:endParaRPr lang="sv-SE" dirty="0"/>
          </a:p>
          <a:p>
            <a:r>
              <a:rPr lang="sv-SE" dirty="0"/>
              <a:t>​</a:t>
            </a:r>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146080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Barn och unga har specifika behov och förutsättningar som behöver beaktas när vi utvecklas hälso- och sjukvården. I den förnyade strategin för omställningen av hälso- och sjukvården uttrycks att Barnuppdraget tillförsäkrar barnkompetens, barns delaktighet och barnrättsperspektiv i omställningens alla områden. ​</a:t>
            </a:r>
          </a:p>
          <a:p>
            <a:endParaRPr lang="sv-SE" dirty="0"/>
          </a:p>
          <a:p>
            <a:r>
              <a:rPr lang="sv-SE" dirty="0"/>
              <a:t>Tidiga samordnade insatser för barn och ungar ger stora hälso- och samhällsekonomiska vinster. En regional utvecklingsplan ska tas fram med utgångspunkt i barns, ungas och närståendes behov. Planen ska stödja utvecklingen inom omställningen och följa upp kvalitetsindikatorer, genomförande och effekt för målgruppen. ​</a:t>
            </a:r>
          </a:p>
          <a:p>
            <a:endParaRPr lang="sv-SE" dirty="0"/>
          </a:p>
          <a:p>
            <a:r>
              <a:rPr lang="sv-SE" dirty="0"/>
              <a:t>Redan 2017 kompletterades omställningen med barnuppdraget eftersom det fanns ojämlikheter och brister finns inom hälso- och sjukvården för barn och unga. Syftet var att skapa en god och sammanhållen hälso- och sjukvård för barn och unga. Barnuppdraget har bland annat arbetat med verksamhetsnära utvecklingsprojekt, så kallade lärandepiloter. Under 2021 och 2022 har fokus varit att ta fram, pröva och utvärdera lösningar på utmaningar samt att föreslå en faktisk omställning för barn och unga. ​</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2550973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425164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i="1" dirty="0"/>
              <a:t>Ur VGR:s budget 2022 och 2023​</a:t>
            </a:r>
          </a:p>
          <a:p>
            <a:endParaRPr lang="sv-SE" dirty="0"/>
          </a:p>
          <a:p>
            <a:r>
              <a:rPr lang="sv-SE" dirty="0"/>
              <a:t>Det övergripande målet för hälso- och sjukvården i Västra Götalandsregionen är att erbjuda en tillgänglig hälso- och sjukvård som är sammanhållen, patientsäker och av högsta kvalitet, samt som alltid utgår från den enskilde patientens behov och erfarenheter. För att nå målet krävs en omställning av vården för att bättre möta patienternas behov och skapa mesta möjliga värde av de tillgängliga resurserna. ​</a:t>
            </a:r>
          </a:p>
          <a:p>
            <a:endParaRPr lang="sv-SE" dirty="0"/>
          </a:p>
          <a:p>
            <a:r>
              <a:rPr lang="sv-SE" dirty="0"/>
              <a:t>​Strategi för omställningen tar sin utgångspunkt i Vision Västra Götaland – Det goda livet och samspelar med två andra regionala måldokument som är antagna av regionfullmäktige: Regional utvecklingsstrategi för Västra Götaland 2021-2030 och​ Kulturstrategi Västra Götaland 2020-2023.</a:t>
            </a:r>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Huvudbudskapet för omställningen av hälso- och sjukvården som det uttrycks i kommunikationsplanen för 2020. ​</a:t>
            </a:r>
          </a:p>
          <a:p>
            <a:endParaRPr lang="sv-SE" dirty="0"/>
          </a:p>
          <a:p>
            <a:r>
              <a:rPr lang="sv-SE" dirty="0"/>
              <a:t>​Övergripande delbudskap:​</a:t>
            </a:r>
          </a:p>
          <a:p>
            <a:pPr marL="171450" indent="-171450">
              <a:buFont typeface="Arial" panose="020B0604020202020204" pitchFamily="34" charset="0"/>
              <a:buChar char="•"/>
            </a:pPr>
            <a:r>
              <a:rPr lang="sv-SE" dirty="0"/>
              <a:t>Vi behöver ställa om hälso- och sjukvården för att öka värdet för dem vi är till för och klara att leverera vård på det sätt som invånare förväntar sig och behöver, med de resurser vi har. ​</a:t>
            </a:r>
          </a:p>
          <a:p>
            <a:pPr marL="171450" indent="-171450">
              <a:buFont typeface="Arial" panose="020B0604020202020204" pitchFamily="34" charset="0"/>
              <a:buChar char="•"/>
            </a:pPr>
            <a:r>
              <a:rPr lang="sv-SE" dirty="0"/>
              <a:t>Vi ska använda våra gemensamma resurser på ett bättre sätt för att möta den framtida befolkningsökningen och ökande vårdbehov. ​</a:t>
            </a:r>
          </a:p>
          <a:p>
            <a:pPr marL="171450" indent="-171450">
              <a:buFont typeface="Arial" panose="020B0604020202020204" pitchFamily="34" charset="0"/>
              <a:buChar char="•"/>
            </a:pPr>
            <a:r>
              <a:rPr lang="sv-SE" dirty="0"/>
              <a:t>Vi ska samordna oss bättre för att underlätta patientens väg genom vården. ​</a:t>
            </a:r>
          </a:p>
          <a:p>
            <a:pPr marL="171450" indent="-171450">
              <a:buFont typeface="Arial" panose="020B0604020202020204" pitchFamily="34" charset="0"/>
              <a:buChar char="•"/>
            </a:pPr>
            <a:r>
              <a:rPr lang="sv-SE" dirty="0"/>
              <a:t>För att klara omställningen av vården behöver VGR vara en attraktiv arbetsgivare för både nuvarande och nya medarbetare. Därför ska vi införa en tillitsbaserad organisationskultur och fortsätta arbeta för en god arbetsmiljö och goda arbetsvillkor.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065218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Strategi för omställningen av hälso- och sjukvården 2023-2027 delas in i fem övergripande områden:​</a:t>
            </a:r>
          </a:p>
          <a:p>
            <a:pPr marL="171450" indent="-171450">
              <a:buFont typeface="Arial" panose="020B0604020202020204" pitchFamily="34" charset="0"/>
              <a:buChar char="•"/>
            </a:pPr>
            <a:r>
              <a:rPr lang="sv-SE" dirty="0"/>
              <a:t>Nära vård​</a:t>
            </a:r>
          </a:p>
          <a:p>
            <a:pPr marL="171450" indent="-171450">
              <a:buFont typeface="Arial" panose="020B0604020202020204" pitchFamily="34" charset="0"/>
              <a:buChar char="•"/>
            </a:pPr>
            <a:r>
              <a:rPr lang="sv-SE" dirty="0"/>
              <a:t>Prioritering​</a:t>
            </a:r>
          </a:p>
          <a:p>
            <a:pPr marL="171450" indent="-171450">
              <a:buFont typeface="Arial" panose="020B0604020202020204" pitchFamily="34" charset="0"/>
              <a:buChar char="•"/>
            </a:pPr>
            <a:r>
              <a:rPr lang="sv-SE" dirty="0"/>
              <a:t>Digitalisering​</a:t>
            </a:r>
          </a:p>
          <a:p>
            <a:pPr marL="171450" indent="-171450">
              <a:buFont typeface="Arial" panose="020B0604020202020204" pitchFamily="34" charset="0"/>
              <a:buChar char="•"/>
            </a:pPr>
            <a:r>
              <a:rPr lang="sv-SE" dirty="0"/>
              <a:t>Kvalitetsdriven verksamhetsutveckling och kompetensförsörjning​</a:t>
            </a:r>
          </a:p>
          <a:p>
            <a:pPr marL="171450" indent="-171450">
              <a:buFont typeface="Arial" panose="020B0604020202020204" pitchFamily="34" charset="0"/>
              <a:buChar char="•"/>
            </a:pPr>
            <a:r>
              <a:rPr lang="sv-SE" dirty="0"/>
              <a:t>Barnuppdraget​</a:t>
            </a:r>
          </a:p>
          <a:p>
            <a:endParaRPr lang="sv-SE" dirty="0"/>
          </a:p>
          <a:p>
            <a:r>
              <a:rPr lang="sv-SE" dirty="0"/>
              <a:t>​Den tidigare strategin var från början uppdelad på fyra områden, som i ett senare skede kompletterades med barnuppdraget. De fyra områdena var: ​</a:t>
            </a:r>
          </a:p>
          <a:p>
            <a:pPr marL="171450" indent="-171450">
              <a:buFont typeface="Arial" panose="020B0604020202020204" pitchFamily="34" charset="0"/>
              <a:buChar char="•"/>
            </a:pPr>
            <a:r>
              <a:rPr lang="sv-SE" dirty="0"/>
              <a:t>Utveckla den nära vården​</a:t>
            </a:r>
          </a:p>
          <a:p>
            <a:pPr marL="171450" indent="-171450">
              <a:buFont typeface="Arial" panose="020B0604020202020204" pitchFamily="34" charset="0"/>
              <a:buChar char="•"/>
            </a:pPr>
            <a:r>
              <a:rPr lang="sv-SE" dirty="0"/>
              <a:t>Koncentrera vård för bättre kvalitet och tillgänglighet​</a:t>
            </a:r>
          </a:p>
          <a:p>
            <a:pPr marL="171450" indent="-171450">
              <a:buFont typeface="Arial" panose="020B0604020202020204" pitchFamily="34" charset="0"/>
              <a:buChar char="•"/>
            </a:pPr>
            <a:r>
              <a:rPr lang="sv-SE" dirty="0"/>
              <a:t>Utveckla digitala vårdformer och tjänster​</a:t>
            </a:r>
          </a:p>
          <a:p>
            <a:pPr marL="171450" indent="-171450">
              <a:buFont typeface="Arial" panose="020B0604020202020204" pitchFamily="34" charset="0"/>
              <a:buChar char="•"/>
            </a:pPr>
            <a:r>
              <a:rPr lang="sv-SE" dirty="0"/>
              <a:t>Fokusera på kvalitetsdriven verksamhetsutveckling. ​</a:t>
            </a:r>
          </a:p>
          <a:p>
            <a:endParaRPr lang="sv-SE" dirty="0"/>
          </a:p>
          <a:p>
            <a:r>
              <a:rPr lang="sv-SE" dirty="0"/>
              <a:t>​Insatser inom ramen för omställningsområde koncentration har genomförts kontinuerligt och systematiskt sedan strategin fastställdes. Därför har omställningsområdet koncentration ersatts med området prioriteringar. Arbetet med koncentration fortsätter i ordinarie strukturer.  ​</a:t>
            </a:r>
          </a:p>
          <a:p>
            <a:endParaRPr lang="sv-SE" dirty="0"/>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586542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Framtidsvision för hälso- och sjukvården i Västra Götalandsregionen 2028:​</a:t>
            </a:r>
          </a:p>
          <a:p>
            <a:pPr marL="171450" indent="-171450">
              <a:buFont typeface="Arial" panose="020B0604020202020204" pitchFamily="34" charset="0"/>
              <a:buChar char="•"/>
            </a:pPr>
            <a:r>
              <a:rPr lang="sv-SE" dirty="0"/>
              <a:t>Invånare och patienter upplever att hälso- och sjukvårdssystemet är tillgängligt och känns tryggt, med hög grad av delaktighet och kontinuitet.​</a:t>
            </a:r>
          </a:p>
          <a:p>
            <a:pPr marL="171450" indent="-171450">
              <a:buFont typeface="Arial" panose="020B0604020202020204" pitchFamily="34" charset="0"/>
              <a:buChar char="•"/>
            </a:pPr>
            <a:r>
              <a:rPr lang="sv-SE" dirty="0"/>
              <a:t>Hälso- och sjukvården är sammanhållen då aktörerna har tillgång till adekvat patientdata och anpassat för den enskilde patienten.​</a:t>
            </a:r>
          </a:p>
          <a:p>
            <a:pPr marL="171450" indent="-171450">
              <a:buFont typeface="Arial" panose="020B0604020202020204" pitchFamily="34" charset="0"/>
              <a:buChar char="•"/>
            </a:pPr>
            <a:r>
              <a:rPr lang="sv-SE" dirty="0"/>
              <a:t>Det finns ett antal verktyg och evidensbaserade digitala metoder och stöd för det förebyggande arbetet för prioriterade stora sjukdomsgrupper eller hälsotillstånd.​</a:t>
            </a:r>
          </a:p>
          <a:p>
            <a:pPr marL="171450" indent="-171450">
              <a:buFont typeface="Arial" panose="020B0604020202020204" pitchFamily="34" charset="0"/>
              <a:buChar char="•"/>
            </a:pPr>
            <a:r>
              <a:rPr lang="sv-SE" dirty="0"/>
              <a:t>Den första, ofta digitala, kontakten med vården är smidig och behandling påbörjas inom rimlig tid​</a:t>
            </a:r>
          </a:p>
          <a:p>
            <a:pPr marL="171450" indent="-171450">
              <a:buFont typeface="Arial" panose="020B0604020202020204" pitchFamily="34" charset="0"/>
              <a:buChar char="•"/>
            </a:pPr>
            <a:r>
              <a:rPr lang="sv-SE" dirty="0"/>
              <a:t>Vårdcentralen är det självklara navet i systemet, men annan specialistkompetens är tillgänglig när den behövs. Också som stöd till den kommunala vården. ​</a:t>
            </a:r>
          </a:p>
          <a:p>
            <a:pPr marL="171450" indent="-171450">
              <a:buFont typeface="Arial" panose="020B0604020202020204" pitchFamily="34" charset="0"/>
              <a:buChar char="•"/>
            </a:pPr>
            <a:r>
              <a:rPr lang="sv-SE" dirty="0"/>
              <a:t>Mobila team gör hembesök när det bedöms lämpligast. ​</a:t>
            </a:r>
          </a:p>
          <a:p>
            <a:endParaRPr lang="sv-SE" dirty="0"/>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722565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 vård som invånaren behöver ofta, ska finnas nära och ges jämlikt, samordnat och personcentrerat. ​</a:t>
            </a:r>
          </a:p>
          <a:p>
            <a:endParaRPr lang="sv-SE" dirty="0"/>
          </a:p>
          <a:p>
            <a:r>
              <a:rPr lang="sv-SE" dirty="0"/>
              <a:t>Att arbeta </a:t>
            </a:r>
            <a:r>
              <a:rPr lang="sv-SE" b="1" dirty="0"/>
              <a:t>hälsofrämjande och förebyggande </a:t>
            </a:r>
            <a:r>
              <a:rPr lang="sv-SE" dirty="0"/>
              <a:t>ger stora vinster för individen och bidrar till ett effektivt resursutnyttjande. Ohälsa ska i första hand förebyggas genom breda insatser men också på individnivå. VGR ska också, tillsammans med andra aktörer, utforma insatser utifrån skillnader i livsvillkor och hälsa hos olika befolkningsgrupper. ​</a:t>
            </a:r>
          </a:p>
          <a:p>
            <a:endParaRPr lang="sv-SE" dirty="0"/>
          </a:p>
          <a:p>
            <a:r>
              <a:rPr lang="sv-SE" dirty="0"/>
              <a:t>Primärvården utgör basen i den nära vården och </a:t>
            </a:r>
            <a:r>
              <a:rPr lang="sv-SE" b="1" dirty="0"/>
              <a:t>tillgängligheten</a:t>
            </a:r>
            <a:r>
              <a:rPr lang="sv-SE" dirty="0"/>
              <a:t> till vården ska öka. Nära vård innebär också utveckling av nya arbetssätt med stöd av digital teknik, uppbyggnad av </a:t>
            </a:r>
            <a:r>
              <a:rPr lang="sv-SE" b="1" dirty="0"/>
              <a:t>närsjukhus</a:t>
            </a:r>
            <a:r>
              <a:rPr lang="sv-SE" dirty="0"/>
              <a:t> och förstärkning av </a:t>
            </a:r>
            <a:r>
              <a:rPr lang="sv-SE" b="1" dirty="0"/>
              <a:t>mobil vård</a:t>
            </a:r>
            <a:r>
              <a:rPr lang="sv-SE" dirty="0"/>
              <a:t>. </a:t>
            </a:r>
            <a:r>
              <a:rPr lang="sv-SE" b="1" dirty="0"/>
              <a:t>Mobil vård </a:t>
            </a:r>
            <a:r>
              <a:rPr lang="sv-SE" dirty="0"/>
              <a:t>ska erbjudas på alla vårdnivåer till de som har störst behov och som har svårt att ta sig till vården.​</a:t>
            </a:r>
          </a:p>
          <a:p>
            <a:endParaRPr lang="sv-SE" dirty="0"/>
          </a:p>
          <a:p>
            <a:r>
              <a:rPr lang="sv-SE" b="1" dirty="0"/>
              <a:t>Delaktighet</a:t>
            </a:r>
            <a:r>
              <a:rPr lang="sv-SE" dirty="0"/>
              <a:t> - Potentialen i den enskildes kraft och förmåga att hantera sin egen hälsa kommer till full användning genom personligt anpassat stöd och personcentrerat arbetssätt. ​</a:t>
            </a:r>
          </a:p>
          <a:p>
            <a:endParaRPr lang="sv-SE" dirty="0"/>
          </a:p>
          <a:p>
            <a:r>
              <a:rPr lang="sv-SE" dirty="0"/>
              <a:t>En reform för fast läkarkontakt genomfördes under 2020 som ett steg i att utveckla primärvårdens uppdrag. Alla invånare ska erbjudas en fast läkarkontakt vilket skapar bättre arbetsmiljö för medarbetare och större </a:t>
            </a:r>
            <a:r>
              <a:rPr lang="sv-SE" b="1" dirty="0"/>
              <a:t>kontinuitet</a:t>
            </a:r>
            <a:r>
              <a:rPr lang="sv-SE" dirty="0"/>
              <a:t> och tillit för patienten. ​</a:t>
            </a:r>
          </a:p>
          <a:p>
            <a:endParaRPr lang="sv-SE" dirty="0"/>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698723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Västra Götalandsregionen och länets 49 kommuner samverkar utifrån de gemensamma styrdokumenten ”Färdplan – Länsgemensam strategi för god och nära vård” och hälso- och sjukvårdsavtalet.​</a:t>
            </a:r>
          </a:p>
          <a:p>
            <a:endParaRPr lang="sv-SE" dirty="0"/>
          </a:p>
          <a:p>
            <a:r>
              <a:rPr lang="sv-SE" dirty="0"/>
              <a:t>I ”Färdplan – Länsgemensam strategi för god och nära vård” har Västra Götalandsregionen och de 49 kommunerna gemensamt definierat målet med god och nära vård i Västra Götaland. Målbilden är en god och nära vård som​</a:t>
            </a:r>
          </a:p>
          <a:p>
            <a:pPr marL="171450" indent="-171450">
              <a:buFont typeface="Arial" panose="020B0604020202020204" pitchFamily="34" charset="0"/>
              <a:buChar char="•"/>
            </a:pPr>
            <a:r>
              <a:rPr lang="sv-SE" dirty="0"/>
              <a:t>utgår ifrån individuella förutsättningar och behov​</a:t>
            </a:r>
          </a:p>
          <a:p>
            <a:pPr marL="171450" indent="-171450">
              <a:buFont typeface="Arial" panose="020B0604020202020204" pitchFamily="34" charset="0"/>
              <a:buChar char="•"/>
            </a:pPr>
            <a:r>
              <a:rPr lang="sv-SE" dirty="0"/>
              <a:t>bygger på relationer, är hälsofrämjande, förebyggande och proaktiv​</a:t>
            </a:r>
          </a:p>
          <a:p>
            <a:pPr marL="171450" indent="-171450">
              <a:buFont typeface="Arial" panose="020B0604020202020204" pitchFamily="34" charset="0"/>
              <a:buChar char="•"/>
            </a:pPr>
            <a:r>
              <a:rPr lang="sv-SE" dirty="0"/>
              <a:t>bidrar till jämlik hälsa, trygghet och självständighet och grundas i gemensamt ansvarstagande och tillit.</a:t>
            </a:r>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2474447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Den kraftfulla utvecklingen av hälso- och sjukvården ställer krav på prioriteringar. Alltmer kan göras för allt fler, och det utvecklas effektiva men dyra metoder och läkemedel. Samtidigt ökar invånarnas efterfrågan på fler och snabbare sjukvårdstjänster. Syftet med prioriteringar är att tillgängliga resurser blir till största möjliga nytta för de patienter som behöver det mest. ​</a:t>
            </a:r>
          </a:p>
          <a:p>
            <a:endParaRPr lang="sv-SE" dirty="0"/>
          </a:p>
          <a:p>
            <a:r>
              <a:rPr lang="sv-SE" dirty="0"/>
              <a:t>Det systematiska prioriteringsarbetet behöver vidareutvecklas och integreras med kunskapsstyrningen för att bidra till en bättre och mer effektiv vård, där nya metoder och arbetssätt prioriteras utifrån tillgängliga ekonomiska och personella resurser. Västra Götalandsregionen deltar i och verkar för en expandering av det </a:t>
            </a:r>
            <a:r>
              <a:rPr lang="sv-SE" b="1" dirty="0"/>
              <a:t>nationella prioriteringsarbetet</a:t>
            </a:r>
            <a:r>
              <a:rPr lang="sv-SE" dirty="0"/>
              <a:t>. ​</a:t>
            </a:r>
          </a:p>
          <a:p>
            <a:endParaRPr lang="sv-SE" dirty="0"/>
          </a:p>
          <a:p>
            <a:r>
              <a:rPr lang="sv-SE" dirty="0"/>
              <a:t>​</a:t>
            </a:r>
            <a:r>
              <a:rPr lang="sv-SE" b="1" dirty="0"/>
              <a:t>Regiongemensamma prioriteringar </a:t>
            </a:r>
            <a:r>
              <a:rPr lang="sv-SE" dirty="0"/>
              <a:t>är en förutsättning för att kunna erbjuda en jämlik vård. Införande av nya kostnadsdrivande metoder, läkemedel, medicinteknik, arbetssätt och vårdförlopp prioriteras utifrån den etiska plattformen regiongemensamt. ​</a:t>
            </a:r>
          </a:p>
          <a:p>
            <a:endParaRPr lang="sv-SE" dirty="0"/>
          </a:p>
          <a:p>
            <a:r>
              <a:rPr lang="sv-SE" dirty="0"/>
              <a:t>Ny kunskap som innebär omprioriteringar måste omsättas i riktlinjer och praxis. Samtidigt behöver befintliga metoder och arbetssätt som inte skapar värde mönstras ut. ​</a:t>
            </a:r>
          </a:p>
          <a:p>
            <a:endParaRPr lang="sv-SE" dirty="0"/>
          </a:p>
          <a:p>
            <a:r>
              <a:rPr lang="sv-SE" dirty="0"/>
              <a:t>​Prioriteringar ska också skapa förutsättningar för en fortsatt framgångsrik forskning och utveckling samt införande av innovation i vården. För innovativa och forskningsnära metoder utvecklas en särskild prioriteringsmodell så att Västra Götalandsregionen kan ligga i utvecklingens framkant.​</a:t>
            </a:r>
          </a:p>
          <a:p>
            <a:endParaRPr lang="sv-SE" dirty="0"/>
          </a:p>
          <a:p>
            <a:r>
              <a:rPr lang="sv-SE" dirty="0"/>
              <a:t>​</a:t>
            </a:r>
          </a:p>
          <a:p>
            <a:endParaRPr lang="sv-SE" dirty="0"/>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24057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VGR:s budget 2023 står att digitaliseringens möjligheter ska användas för att ge invånarna en trygg och säker vård som ökar delaktigheten och tillgängligheten samt ger medarbetarna en attraktivare arbetsplats. Det är intentioner som återfinns i strategin för omställningen. Där pekas digitaliseringen ut som den kanske viktigaste </a:t>
            </a:r>
            <a:r>
              <a:rPr lang="sv-SE" b="1" dirty="0"/>
              <a:t>möjliggöraren för omställningen till en god och nära vård</a:t>
            </a:r>
            <a:r>
              <a:rPr lang="sv-SE" dirty="0"/>
              <a:t>. ​</a:t>
            </a:r>
          </a:p>
          <a:p>
            <a:endParaRPr lang="sv-SE" dirty="0"/>
          </a:p>
          <a:p>
            <a:r>
              <a:rPr lang="sv-SE" dirty="0"/>
              <a:t>​Genom att utveckla nya arbetssätt med stöd av digital teknik ska vården bli bättre för patienterna och mer effektiv för samhället i stort. Digitalisering är en </a:t>
            </a:r>
            <a:r>
              <a:rPr lang="sv-SE" b="1" dirty="0"/>
              <a:t>förutsättning för att klara de demografiska utmaningarna </a:t>
            </a:r>
            <a:r>
              <a:rPr lang="sv-SE" dirty="0"/>
              <a:t>som hälso- och sjukvården står inför. Att andelen äldre ökar i mycket högre grad än andelen yrkesverksamma innebär i praktiken att vårdens resurser måste räcka till fler personer. Därför behöver vi ändra våra arbetssätt.  ​</a:t>
            </a:r>
          </a:p>
          <a:p>
            <a:endParaRPr lang="sv-SE" dirty="0"/>
          </a:p>
          <a:p>
            <a:r>
              <a:rPr lang="sv-SE" dirty="0"/>
              <a:t>​Med en </a:t>
            </a:r>
            <a:r>
              <a:rPr lang="sv-SE" b="1" dirty="0"/>
              <a:t>gemensam vårdinformationsmiljö </a:t>
            </a:r>
            <a:r>
              <a:rPr lang="sv-SE" dirty="0"/>
              <a:t>som grundstomme kan vi etablera arbetssätt och stöd som kopplar ihop människor, information och kunskap – oavsett vårdgivare. Patienten ska inte uppleva några gränser mellan olika vårdgivare. Det återspeglas i skapandet av den gemensamma vårdinformationsmiljön som bygger på patientflöden och vårdprocesser före organisatoriska strukturer.​</a:t>
            </a:r>
          </a:p>
          <a:p>
            <a:endParaRPr lang="sv-SE" dirty="0"/>
          </a:p>
          <a:p>
            <a:r>
              <a:rPr lang="sv-SE" dirty="0"/>
              <a:t>​Västra Götalandsregionen arbetar utifrån principen ”Digitalt när det går – fysiskt när det behövs”. Digital vård utformas utifrån bästa </a:t>
            </a:r>
            <a:r>
              <a:rPr lang="sv-SE" b="1" dirty="0"/>
              <a:t>patientupplevelse</a:t>
            </a:r>
            <a:r>
              <a:rPr lang="sv-SE" dirty="0"/>
              <a:t> och stödjer </a:t>
            </a:r>
            <a:r>
              <a:rPr lang="sv-SE" b="1" dirty="0"/>
              <a:t>egenförmågan</a:t>
            </a:r>
            <a:r>
              <a:rPr lang="sv-SE" dirty="0"/>
              <a:t>. Genom </a:t>
            </a:r>
            <a:r>
              <a:rPr lang="sv-SE" b="1" dirty="0"/>
              <a:t>egenmonitorering</a:t>
            </a:r>
            <a:r>
              <a:rPr lang="sv-SE" dirty="0"/>
              <a:t> och bättre beslutsstöd kan också vården agera kontinuerligt, proaktivt och preventivt och fler patienter kan hantera sin vård själv.  ​</a:t>
            </a:r>
          </a:p>
          <a:p>
            <a:endParaRPr lang="sv-SE" dirty="0"/>
          </a:p>
          <a:p>
            <a:r>
              <a:rPr lang="sv-SE" dirty="0"/>
              <a:t>​Invånare som vill och kan ska kunna använda digitala tjänster för att hantera sin vård och hälsa. På så sätt frigörs resurser i vården för de som av olika anledningar inte kan använda digitala lösningar eller har mer komplexa vårdbehov. 1177 är fortsatt en regiongemensam ingång till digital vård.   ​</a:t>
            </a:r>
          </a:p>
          <a:p>
            <a:endParaRPr lang="sv-SE" dirty="0"/>
          </a:p>
          <a:p>
            <a:r>
              <a:rPr lang="sv-SE" dirty="0"/>
              <a:t>​</a:t>
            </a:r>
          </a:p>
          <a:p>
            <a:endParaRPr lang="sv-SE" dirty="0"/>
          </a:p>
          <a:p>
            <a:r>
              <a:rPr lang="sv-SE" dirty="0"/>
              <a:t>​</a:t>
            </a:r>
          </a:p>
          <a:p>
            <a:endParaRPr lang="sv-SE" dirty="0"/>
          </a:p>
          <a:p>
            <a:r>
              <a:rPr lang="sv-SE" dirty="0"/>
              <a:t>​</a:t>
            </a:r>
          </a:p>
          <a:p>
            <a:endParaRPr lang="sv-SE" dirty="0"/>
          </a:p>
          <a:p>
            <a:r>
              <a:rPr lang="sv-SE" dirty="0"/>
              <a:t>​</a:t>
            </a:r>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250285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2024-08-06</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pic>
        <p:nvPicPr>
          <p:cNvPr id="4" name="Bildobjekt 3" descr="En bild som visar svart, mörker&#10;&#10;Automatiskt genererad beskrivning">
            <a:extLst>
              <a:ext uri="{FF2B5EF4-FFF2-40B4-BE49-F238E27FC236}">
                <a16:creationId xmlns:a16="http://schemas.microsoft.com/office/drawing/2014/main" id="{0388169F-4A10-DE4B-9276-82D16BEA75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6826" y="6075335"/>
            <a:ext cx="2113200" cy="377458"/>
          </a:xfrm>
          <a:prstGeom prst="rect">
            <a:avLst/>
          </a:prstGeom>
        </p:spPr>
      </p:pic>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2024-08-06</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pic>
        <p:nvPicPr>
          <p:cNvPr id="6" name="Bildobjekt 5" descr="En bild som visar svart, mörker&#10;&#10;Automatiskt genererad beskrivning">
            <a:extLst>
              <a:ext uri="{FF2B5EF4-FFF2-40B4-BE49-F238E27FC236}">
                <a16:creationId xmlns:a16="http://schemas.microsoft.com/office/drawing/2014/main" id="{6CCAAC32-6B7F-B228-4EEC-8F4FC25DBE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11996" y="2968200"/>
            <a:ext cx="5169600" cy="923389"/>
          </a:xfrm>
          <a:prstGeom prst="rect">
            <a:avLst/>
          </a:prstGeom>
        </p:spPr>
      </p:pic>
    </p:spTree>
    <p:extLst>
      <p:ext uri="{BB962C8B-B14F-4D97-AF65-F5344CB8AC3E}">
        <p14:creationId xmlns:p14="http://schemas.microsoft.com/office/powerpoint/2010/main" val="492405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2024-08-06</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pic>
        <p:nvPicPr>
          <p:cNvPr id="6" name="Bildobjekt 5" descr="En bild som visar text, Teckensnitt, Grafik, grafisk design&#10;&#10;Automatiskt genererad beskrivning">
            <a:extLst>
              <a:ext uri="{FF2B5EF4-FFF2-40B4-BE49-F238E27FC236}">
                <a16:creationId xmlns:a16="http://schemas.microsoft.com/office/drawing/2014/main" id="{852A150C-4236-8493-CD5C-713FE98AE2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12000" y="2968200"/>
            <a:ext cx="5169600" cy="923390"/>
          </a:xfrm>
          <a:prstGeom prst="rect">
            <a:avLst/>
          </a:prstGeom>
        </p:spPr>
      </p:pic>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dirty="0"/>
          </a:p>
        </p:txBody>
      </p:sp>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2024-08-06</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pic>
        <p:nvPicPr>
          <p:cNvPr id="5" name="Bildobjekt 4" descr="En bild som visar svart, mörker&#10;&#10;Automatiskt genererad beskrivning">
            <a:extLst>
              <a:ext uri="{FF2B5EF4-FFF2-40B4-BE49-F238E27FC236}">
                <a16:creationId xmlns:a16="http://schemas.microsoft.com/office/drawing/2014/main" id="{414B8269-733E-8B2B-3A0A-AB66202328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6826" y="6075335"/>
            <a:ext cx="2113200" cy="377458"/>
          </a:xfrm>
          <a:prstGeom prst="rect">
            <a:avLst/>
          </a:prstGeom>
        </p:spPr>
      </p:pic>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2024-08-06</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2024-08-06</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5" name="Platshållare för innehåll 13">
            <a:extLst>
              <a:ext uri="{FF2B5EF4-FFF2-40B4-BE49-F238E27FC236}">
                <a16:creationId xmlns:a16="http://schemas.microsoft.com/office/drawing/2014/main" id="{CD92E4CF-C020-EFB7-8F61-D6F434301073}"/>
              </a:ext>
            </a:extLst>
          </p:cNvPr>
          <p:cNvSpPr>
            <a:spLocks noGrp="1"/>
          </p:cNvSpPr>
          <p:nvPr>
            <p:ph sz="quarter" idx="17"/>
          </p:nvPr>
        </p:nvSpPr>
        <p:spPr>
          <a:xfrm>
            <a:off x="1092200" y="2113721"/>
            <a:ext cx="5002955" cy="375699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2024-08-06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2024-08-06</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2641076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2024-08-06</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2024-08-06</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2024-08-06</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2024-08-06</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62" r:id="rId6"/>
    <p:sldLayoutId id="2147483654" r:id="rId7"/>
    <p:sldLayoutId id="2147483661" r:id="rId8"/>
    <p:sldLayoutId id="2147483655" r:id="rId9"/>
    <p:sldLayoutId id="2147483659" r:id="rId10"/>
    <p:sldLayoutId id="2147483660" r:id="rId11"/>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8523FBE-1D27-9483-50FC-A46F7D07938A}"/>
              </a:ext>
            </a:extLst>
          </p:cNvPr>
          <p:cNvSpPr>
            <a:spLocks noGrp="1"/>
          </p:cNvSpPr>
          <p:nvPr>
            <p:ph type="ctrTitle"/>
          </p:nvPr>
        </p:nvSpPr>
        <p:spPr/>
        <p:txBody>
          <a:bodyPr/>
          <a:lstStyle/>
          <a:p>
            <a:r>
              <a:rPr lang="sv-SE" dirty="0"/>
              <a:t>Strategi för omställningen av hälso- och sjukvården 2023-2027 </a:t>
            </a:r>
          </a:p>
        </p:txBody>
      </p:sp>
      <p:pic>
        <p:nvPicPr>
          <p:cNvPr id="10" name="Platshållare för bild 9" descr="Bild på ett litet barns hand i en större hand. ">
            <a:extLst>
              <a:ext uri="{FF2B5EF4-FFF2-40B4-BE49-F238E27FC236}">
                <a16:creationId xmlns:a16="http://schemas.microsoft.com/office/drawing/2014/main" id="{949D64EB-F2BB-B6A3-3513-4FDA9C02884D}"/>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9998" r="27258"/>
          <a:stretch/>
        </p:blipFill>
        <p:spPr>
          <a:xfrm>
            <a:off x="8936831" y="380998"/>
            <a:ext cx="2867819" cy="3048000"/>
          </a:xfrm>
        </p:spPr>
      </p:pic>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2024-08-06</a:t>
            </a:fld>
            <a:endParaRPr lang="sv-SE" dirty="0"/>
          </a:p>
        </p:txBody>
      </p:sp>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A2C368A-E4BB-3729-9245-9C17980DF1A9}"/>
              </a:ext>
            </a:extLst>
          </p:cNvPr>
          <p:cNvSpPr>
            <a:spLocks noGrp="1"/>
          </p:cNvSpPr>
          <p:nvPr>
            <p:ph type="title"/>
          </p:nvPr>
        </p:nvSpPr>
        <p:spPr/>
        <p:txBody>
          <a:bodyPr/>
          <a:lstStyle/>
          <a:p>
            <a:r>
              <a:rPr lang="sv-SE" dirty="0"/>
              <a:t>Den digitala arbetsmiljön</a:t>
            </a:r>
          </a:p>
        </p:txBody>
      </p:sp>
      <p:sp>
        <p:nvSpPr>
          <p:cNvPr id="2" name="Platshållare för innehåll 1">
            <a:extLst>
              <a:ext uri="{FF2B5EF4-FFF2-40B4-BE49-F238E27FC236}">
                <a16:creationId xmlns:a16="http://schemas.microsoft.com/office/drawing/2014/main" id="{E8963239-A6B0-49F4-2FAF-66B5DD733EBF}"/>
              </a:ext>
            </a:extLst>
          </p:cNvPr>
          <p:cNvSpPr>
            <a:spLocks noGrp="1"/>
          </p:cNvSpPr>
          <p:nvPr>
            <p:ph sz="quarter" idx="17"/>
          </p:nvPr>
        </p:nvSpPr>
        <p:spPr/>
        <p:txBody>
          <a:bodyPr/>
          <a:lstStyle/>
          <a:p>
            <a:r>
              <a:rPr lang="sv-SE" dirty="0"/>
              <a:t>Ökar möjligheten till​</a:t>
            </a:r>
          </a:p>
          <a:p>
            <a:pPr lvl="1"/>
            <a:r>
              <a:rPr lang="sv-SE" dirty="0"/>
              <a:t>informationsspridning​</a:t>
            </a:r>
          </a:p>
          <a:p>
            <a:pPr lvl="1"/>
            <a:r>
              <a:rPr lang="sv-SE" dirty="0"/>
              <a:t>mobilitet och robotisering​</a:t>
            </a:r>
          </a:p>
          <a:p>
            <a:pPr lvl="1"/>
            <a:r>
              <a:rPr lang="sv-SE" dirty="0"/>
              <a:t>kompetensbaserad vårdproduktion ​</a:t>
            </a:r>
          </a:p>
          <a:p>
            <a:r>
              <a:rPr lang="sv-SE" dirty="0"/>
              <a:t>AI för bättre beslutsstöd​</a:t>
            </a:r>
          </a:p>
          <a:p>
            <a:r>
              <a:rPr lang="sv-SE" dirty="0"/>
              <a:t>Mesta möjliga nytta prioriteras​</a:t>
            </a:r>
          </a:p>
          <a:p>
            <a:r>
              <a:rPr lang="sv-SE" dirty="0"/>
              <a:t>Utrymme för innovation</a:t>
            </a:r>
          </a:p>
        </p:txBody>
      </p:sp>
      <p:sp>
        <p:nvSpPr>
          <p:cNvPr id="5" name="Platshållare för datum 4">
            <a:extLst>
              <a:ext uri="{FF2B5EF4-FFF2-40B4-BE49-F238E27FC236}">
                <a16:creationId xmlns:a16="http://schemas.microsoft.com/office/drawing/2014/main" id="{F4AD86E7-8F5A-8E28-9CEE-280A00705E7B}"/>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pic>
        <p:nvPicPr>
          <p:cNvPr id="17" name="Platshållare för bild 16" descr="Vårdpersonal som tittar i mobil.">
            <a:extLst>
              <a:ext uri="{FF2B5EF4-FFF2-40B4-BE49-F238E27FC236}">
                <a16:creationId xmlns:a16="http://schemas.microsoft.com/office/drawing/2014/main" id="{79AC6D50-7801-6F51-448D-28F92741E8BA}"/>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t="9537" b="9537"/>
          <a:stretch>
            <a:fillRect/>
          </a:stretch>
        </p:blipFill>
        <p:spPr/>
      </p:pic>
    </p:spTree>
    <p:extLst>
      <p:ext uri="{BB962C8B-B14F-4D97-AF65-F5344CB8AC3E}">
        <p14:creationId xmlns:p14="http://schemas.microsoft.com/office/powerpoint/2010/main" val="167423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091E994-C4C8-3281-3C0F-4217FABCF70D}"/>
              </a:ext>
            </a:extLst>
          </p:cNvPr>
          <p:cNvSpPr>
            <a:spLocks noGrp="1"/>
          </p:cNvSpPr>
          <p:nvPr>
            <p:ph type="title"/>
          </p:nvPr>
        </p:nvSpPr>
        <p:spPr>
          <a:xfrm>
            <a:off x="1100667" y="425716"/>
            <a:ext cx="7836164" cy="1047750"/>
          </a:xfrm>
        </p:spPr>
        <p:txBody>
          <a:bodyPr/>
          <a:lstStyle/>
          <a:p>
            <a:pPr>
              <a:lnSpc>
                <a:spcPct val="150000"/>
              </a:lnSpc>
              <a:spcAft>
                <a:spcPts val="1200"/>
              </a:spcAft>
            </a:pPr>
            <a:r>
              <a:rPr lang="sv-SE" sz="1800" dirty="0"/>
              <a:t>Kvalitetsdriven verksamhetsutveckling och kompetensförsörjning</a:t>
            </a:r>
            <a:br>
              <a:rPr lang="sv-SE" dirty="0"/>
            </a:br>
            <a:r>
              <a:rPr lang="sv-SE" dirty="0"/>
              <a:t>säkrar ökad kvalitet i vården…</a:t>
            </a:r>
          </a:p>
        </p:txBody>
      </p:sp>
      <p:sp>
        <p:nvSpPr>
          <p:cNvPr id="2" name="Platshållare för innehåll 1">
            <a:extLst>
              <a:ext uri="{FF2B5EF4-FFF2-40B4-BE49-F238E27FC236}">
                <a16:creationId xmlns:a16="http://schemas.microsoft.com/office/drawing/2014/main" id="{E53696C4-0435-C603-D26F-D2A86F6FE497}"/>
              </a:ext>
            </a:extLst>
          </p:cNvPr>
          <p:cNvSpPr>
            <a:spLocks noGrp="1"/>
          </p:cNvSpPr>
          <p:nvPr>
            <p:ph sz="quarter" idx="17"/>
          </p:nvPr>
        </p:nvSpPr>
        <p:spPr>
          <a:xfrm>
            <a:off x="1092200" y="2113721"/>
            <a:ext cx="6900636" cy="3756990"/>
          </a:xfrm>
        </p:spPr>
        <p:txBody>
          <a:bodyPr/>
          <a:lstStyle/>
          <a:p>
            <a:r>
              <a:rPr lang="sv-SE" dirty="0"/>
              <a:t>Nationellt system för kunskapsstyrning​</a:t>
            </a:r>
          </a:p>
          <a:p>
            <a:r>
              <a:rPr lang="sv-SE" dirty="0"/>
              <a:t>Evidensbaserade och tillgängliga beslutsstöd​</a:t>
            </a:r>
          </a:p>
          <a:p>
            <a:r>
              <a:rPr lang="sv-SE" dirty="0"/>
              <a:t>Personcentrerat arbetssätt </a:t>
            </a:r>
            <a:br>
              <a:rPr lang="sv-SE" dirty="0"/>
            </a:br>
            <a:r>
              <a:rPr lang="sv-SE" dirty="0"/>
              <a:t>och effektiva sammanhållna vårdprocesser </a:t>
            </a:r>
            <a:br>
              <a:rPr lang="sv-SE" dirty="0"/>
            </a:br>
            <a:r>
              <a:rPr lang="sv-SE" dirty="0"/>
              <a:t>för dem med komplexa behov​</a:t>
            </a:r>
          </a:p>
          <a:p>
            <a:r>
              <a:rPr lang="sv-SE" dirty="0"/>
              <a:t>Förstärk utdata och analys​</a:t>
            </a:r>
          </a:p>
          <a:p>
            <a:r>
              <a:rPr lang="sv-SE" dirty="0"/>
              <a:t>Kompetensutveckling inom kvalitetsdriven verksamhetsutveckling</a:t>
            </a:r>
          </a:p>
        </p:txBody>
      </p:sp>
      <p:sp>
        <p:nvSpPr>
          <p:cNvPr id="5" name="Platshållare för datum 4">
            <a:extLst>
              <a:ext uri="{FF2B5EF4-FFF2-40B4-BE49-F238E27FC236}">
                <a16:creationId xmlns:a16="http://schemas.microsoft.com/office/drawing/2014/main" id="{1A973428-9F26-17CF-E661-4EE43C2F910E}"/>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pic>
        <p:nvPicPr>
          <p:cNvPr id="22" name="Platshållare för bild 11" descr="Vårdpersonal som mäter blodtrycket på en kvinna. ">
            <a:extLst>
              <a:ext uri="{FF2B5EF4-FFF2-40B4-BE49-F238E27FC236}">
                <a16:creationId xmlns:a16="http://schemas.microsoft.com/office/drawing/2014/main" id="{17CEAE61-13A0-3855-41F9-A3BF7E237EDA}"/>
              </a:ext>
            </a:extLst>
          </p:cNvPr>
          <p:cNvPicPr>
            <a:picLocks/>
          </p:cNvPicPr>
          <p:nvPr/>
        </p:nvPicPr>
        <p:blipFill rotWithShape="1">
          <a:blip r:embed="rId3">
            <a:extLst>
              <a:ext uri="{28A0092B-C50C-407E-A947-70E740481C1C}">
                <a14:useLocalDpi xmlns:a14="http://schemas.microsoft.com/office/drawing/2010/main" val="0"/>
              </a:ext>
            </a:extLst>
          </a:blip>
          <a:srcRect l="17328" t="-180" b="41619"/>
          <a:stretch/>
        </p:blipFill>
        <p:spPr>
          <a:xfrm>
            <a:off x="8936831" y="380998"/>
            <a:ext cx="2867819" cy="30480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pic>
      <p:pic>
        <p:nvPicPr>
          <p:cNvPr id="23" name="Platshållare för bild 18" descr="Vårdpersonal som opererar.">
            <a:extLst>
              <a:ext uri="{FF2B5EF4-FFF2-40B4-BE49-F238E27FC236}">
                <a16:creationId xmlns:a16="http://schemas.microsoft.com/office/drawing/2014/main" id="{0B125506-6102-8234-E5F5-A3A9710FBADA}"/>
              </a:ext>
            </a:extLst>
          </p:cNvPr>
          <p:cNvPicPr>
            <a:picLocks noGrp="1"/>
          </p:cNvPicPr>
          <p:nvPr>
            <p:ph type="pic" sz="quarter" idx="13"/>
          </p:nvPr>
        </p:nvPicPr>
        <p:blipFill rotWithShape="1">
          <a:blip r:embed="rId4">
            <a:extLst>
              <a:ext uri="{28A0092B-C50C-407E-A947-70E740481C1C}">
                <a14:useLocalDpi xmlns:a14="http://schemas.microsoft.com/office/drawing/2010/main" val="0"/>
              </a:ext>
            </a:extLst>
          </a:blip>
          <a:srcRect t="16964" b="7214"/>
          <a:stretch/>
        </p:blipFill>
        <p:spPr>
          <a:xfrm>
            <a:off x="8936831" y="3531784"/>
            <a:ext cx="2867819" cy="3048000"/>
          </a:xfrm>
        </p:spPr>
      </p:pic>
    </p:spTree>
    <p:extLst>
      <p:ext uri="{BB962C8B-B14F-4D97-AF65-F5344CB8AC3E}">
        <p14:creationId xmlns:p14="http://schemas.microsoft.com/office/powerpoint/2010/main" val="2111946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091E994-C4C8-3281-3C0F-4217FABCF70D}"/>
              </a:ext>
            </a:extLst>
          </p:cNvPr>
          <p:cNvSpPr>
            <a:spLocks noGrp="1"/>
          </p:cNvSpPr>
          <p:nvPr>
            <p:ph type="title"/>
          </p:nvPr>
        </p:nvSpPr>
        <p:spPr/>
        <p:txBody>
          <a:bodyPr/>
          <a:lstStyle/>
          <a:p>
            <a:pPr>
              <a:spcAft>
                <a:spcPts val="1200"/>
              </a:spcAft>
            </a:pPr>
            <a:r>
              <a:rPr lang="sv-SE" dirty="0"/>
              <a:t>…och kontinuerlig kompetensutveckling</a:t>
            </a:r>
          </a:p>
        </p:txBody>
      </p:sp>
      <p:sp>
        <p:nvSpPr>
          <p:cNvPr id="2" name="Platshållare för innehåll 1">
            <a:extLst>
              <a:ext uri="{FF2B5EF4-FFF2-40B4-BE49-F238E27FC236}">
                <a16:creationId xmlns:a16="http://schemas.microsoft.com/office/drawing/2014/main" id="{E53696C4-0435-C603-D26F-D2A86F6FE497}"/>
              </a:ext>
            </a:extLst>
          </p:cNvPr>
          <p:cNvSpPr>
            <a:spLocks noGrp="1"/>
          </p:cNvSpPr>
          <p:nvPr>
            <p:ph sz="quarter" idx="17"/>
          </p:nvPr>
        </p:nvSpPr>
        <p:spPr/>
        <p:txBody>
          <a:bodyPr/>
          <a:lstStyle/>
          <a:p>
            <a:r>
              <a:rPr lang="sv-SE" dirty="0"/>
              <a:t>Arbetsuppgifter behöver omfördelas​</a:t>
            </a:r>
          </a:p>
          <a:p>
            <a:r>
              <a:rPr lang="sv-SE" dirty="0"/>
              <a:t>Nya kompetenser införs </a:t>
            </a:r>
            <a:br>
              <a:rPr lang="sv-SE" dirty="0"/>
            </a:br>
            <a:r>
              <a:rPr lang="sv-SE" dirty="0"/>
              <a:t>för att utnyttja potentialen </a:t>
            </a:r>
            <a:br>
              <a:rPr lang="sv-SE" dirty="0"/>
            </a:br>
            <a:r>
              <a:rPr lang="sv-SE" dirty="0"/>
              <a:t>i nya verktyg och metoder​</a:t>
            </a:r>
          </a:p>
          <a:p>
            <a:r>
              <a:rPr lang="sv-SE" dirty="0"/>
              <a:t>Kompetensutveckling för bästa vård och digitala arbetsmetoder​</a:t>
            </a:r>
          </a:p>
          <a:p>
            <a:r>
              <a:rPr lang="sv-SE" dirty="0"/>
              <a:t>Säkra tillräckligt antal utbildningsplatser</a:t>
            </a:r>
          </a:p>
        </p:txBody>
      </p:sp>
      <p:sp>
        <p:nvSpPr>
          <p:cNvPr id="5" name="Platshållare för datum 4">
            <a:extLst>
              <a:ext uri="{FF2B5EF4-FFF2-40B4-BE49-F238E27FC236}">
                <a16:creationId xmlns:a16="http://schemas.microsoft.com/office/drawing/2014/main" id="{1A973428-9F26-17CF-E661-4EE43C2F910E}"/>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pic>
        <p:nvPicPr>
          <p:cNvPr id="22" name="Platshållare för bild 21">
            <a:extLst>
              <a:ext uri="{FF2B5EF4-FFF2-40B4-BE49-F238E27FC236}">
                <a16:creationId xmlns:a16="http://schemas.microsoft.com/office/drawing/2014/main" id="{E76EE125-C39C-B664-CB77-DE492CAFC687}"/>
              </a:ext>
              <a:ext uri="{C183D7F6-B498-43B3-948B-1728B52AA6E4}">
                <adec:decorative xmlns:adec="http://schemas.microsoft.com/office/drawing/2017/decorative" val="1"/>
              </a:ext>
            </a:extLst>
          </p:cNvPr>
          <p:cNvPicPr>
            <a:picLocks noGrp="1"/>
          </p:cNvPicPr>
          <p:nvPr>
            <p:ph type="pic" sz="quarter" idx="13"/>
          </p:nvPr>
        </p:nvPicPr>
        <p:blipFill rotWithShape="1">
          <a:blip r:embed="rId3">
            <a:extLst>
              <a:ext uri="{28A0092B-C50C-407E-A947-70E740481C1C}">
                <a14:useLocalDpi xmlns:a14="http://schemas.microsoft.com/office/drawing/2010/main" val="0"/>
              </a:ext>
            </a:extLst>
          </a:blip>
          <a:srcRect l="34509" r="11675"/>
          <a:stretch/>
        </p:blipFill>
        <p:spPr>
          <a:xfrm>
            <a:off x="6801696" y="380998"/>
            <a:ext cx="5002954" cy="6071396"/>
          </a:xfrm>
        </p:spPr>
      </p:pic>
    </p:spTree>
    <p:extLst>
      <p:ext uri="{BB962C8B-B14F-4D97-AF65-F5344CB8AC3E}">
        <p14:creationId xmlns:p14="http://schemas.microsoft.com/office/powerpoint/2010/main" val="1264563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C4607CD-0926-3C23-42A7-FC480B16758F}"/>
              </a:ext>
            </a:extLst>
          </p:cNvPr>
          <p:cNvSpPr>
            <a:spLocks noGrp="1"/>
          </p:cNvSpPr>
          <p:nvPr>
            <p:ph type="title"/>
          </p:nvPr>
        </p:nvSpPr>
        <p:spPr/>
        <p:txBody>
          <a:bodyPr/>
          <a:lstStyle/>
          <a:p>
            <a:r>
              <a:rPr lang="sv-SE" dirty="0"/>
              <a:t>God vård </a:t>
            </a:r>
            <a:br>
              <a:rPr lang="sv-SE" dirty="0"/>
            </a:br>
            <a:r>
              <a:rPr lang="sv-SE" dirty="0"/>
              <a:t>för barn och unga</a:t>
            </a:r>
          </a:p>
        </p:txBody>
      </p:sp>
      <p:sp>
        <p:nvSpPr>
          <p:cNvPr id="2" name="Platshållare för innehåll 1">
            <a:extLst>
              <a:ext uri="{FF2B5EF4-FFF2-40B4-BE49-F238E27FC236}">
                <a16:creationId xmlns:a16="http://schemas.microsoft.com/office/drawing/2014/main" id="{29A00B09-11FB-57FE-AF4A-11A3709EE02E}"/>
              </a:ext>
            </a:extLst>
          </p:cNvPr>
          <p:cNvSpPr>
            <a:spLocks noGrp="1"/>
          </p:cNvSpPr>
          <p:nvPr>
            <p:ph sz="quarter" idx="17"/>
          </p:nvPr>
        </p:nvSpPr>
        <p:spPr/>
        <p:txBody>
          <a:bodyPr/>
          <a:lstStyle/>
          <a:p>
            <a:r>
              <a:rPr lang="sv-SE" dirty="0"/>
              <a:t>Barnuppdraget ska ​i omställningens alla områden​</a:t>
            </a:r>
          </a:p>
          <a:p>
            <a:pPr lvl="1"/>
            <a:r>
              <a:rPr lang="sv-SE" dirty="0"/>
              <a:t>säkra barnkompetens, ​</a:t>
            </a:r>
          </a:p>
          <a:p>
            <a:pPr lvl="1"/>
            <a:r>
              <a:rPr lang="sv-SE" dirty="0"/>
              <a:t>barns delaktighet ​</a:t>
            </a:r>
          </a:p>
          <a:p>
            <a:pPr lvl="1"/>
            <a:r>
              <a:rPr lang="sv-SE" dirty="0"/>
              <a:t>och barnrättsperspektivet.​</a:t>
            </a:r>
          </a:p>
          <a:p>
            <a:r>
              <a:rPr lang="sv-SE" dirty="0"/>
              <a:t>Regional utvecklingsplan </a:t>
            </a:r>
            <a:br>
              <a:rPr lang="sv-SE" dirty="0"/>
            </a:br>
            <a:r>
              <a:rPr lang="sv-SE" dirty="0"/>
              <a:t>​som utgår ifrån barns, ungas ​och närståendes behov ska tas fram</a:t>
            </a:r>
          </a:p>
        </p:txBody>
      </p:sp>
      <p:sp>
        <p:nvSpPr>
          <p:cNvPr id="5" name="Platshållare för datum 4">
            <a:extLst>
              <a:ext uri="{FF2B5EF4-FFF2-40B4-BE49-F238E27FC236}">
                <a16:creationId xmlns:a16="http://schemas.microsoft.com/office/drawing/2014/main" id="{8B187D0C-5E94-9586-CA65-A3037A948797}"/>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pic>
        <p:nvPicPr>
          <p:cNvPr id="38" name="Platshållare för bild 37">
            <a:extLst>
              <a:ext uri="{FF2B5EF4-FFF2-40B4-BE49-F238E27FC236}">
                <a16:creationId xmlns:a16="http://schemas.microsoft.com/office/drawing/2014/main" id="{4CC5B597-BE74-B448-9F8A-6D1B1E5DF757}"/>
              </a:ext>
            </a:extLst>
          </p:cNvPr>
          <p:cNvPicPr>
            <a:picLocks noGrp="1"/>
          </p:cNvPicPr>
          <p:nvPr>
            <p:ph type="pic" sz="quarter" idx="13"/>
          </p:nvPr>
        </p:nvPicPr>
        <p:blipFill rotWithShape="1">
          <a:blip r:embed="rId3">
            <a:extLst>
              <a:ext uri="{28A0092B-C50C-407E-A947-70E740481C1C}">
                <a14:useLocalDpi xmlns:a14="http://schemas.microsoft.com/office/drawing/2010/main" val="0"/>
              </a:ext>
            </a:extLst>
          </a:blip>
          <a:srcRect l="37592" t="15559" r="16009"/>
          <a:stretch/>
        </p:blipFill>
        <p:spPr>
          <a:xfrm>
            <a:off x="6801696" y="380998"/>
            <a:ext cx="5002954" cy="6071396"/>
          </a:xfrm>
        </p:spPr>
      </p:pic>
    </p:spTree>
    <p:extLst>
      <p:ext uri="{BB962C8B-B14F-4D97-AF65-F5344CB8AC3E}">
        <p14:creationId xmlns:p14="http://schemas.microsoft.com/office/powerpoint/2010/main" val="3150359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477CCCE5-77F1-F25B-D2C3-FD6AC845F277}"/>
              </a:ext>
              <a:ext uri="{C183D7F6-B498-43B3-948B-1728B52AA6E4}">
                <adec:decorative xmlns:adec="http://schemas.microsoft.com/office/drawing/2017/decorative" val="1"/>
              </a:ext>
            </a:extLst>
          </p:cNvPr>
          <p:cNvSpPr>
            <a:spLocks noGrp="1"/>
          </p:cNvSpPr>
          <p:nvPr>
            <p:ph type="dt" sz="half" idx="10"/>
          </p:nvPr>
        </p:nvSpPr>
        <p:spPr/>
        <p:txBody>
          <a:bodyPr/>
          <a:lstStyle/>
          <a:p>
            <a:fld id="{B0743B6B-FC1D-4E5C-878B-68715B5874CD}" type="datetime1">
              <a:rPr lang="sv-SE" smtClean="0"/>
              <a:t>2024-08-06</a:t>
            </a:fld>
            <a:endParaRPr lang="sv-SE"/>
          </a:p>
        </p:txBody>
      </p:sp>
      <p:sp>
        <p:nvSpPr>
          <p:cNvPr id="6" name="Rubrik 5">
            <a:extLst>
              <a:ext uri="{FF2B5EF4-FFF2-40B4-BE49-F238E27FC236}">
                <a16:creationId xmlns:a16="http://schemas.microsoft.com/office/drawing/2014/main" id="{75F6A2D5-3E8E-EA7C-CBEF-6CCECA96E593}"/>
              </a:ext>
            </a:extLst>
          </p:cNvPr>
          <p:cNvSpPr>
            <a:spLocks noGrp="1"/>
          </p:cNvSpPr>
          <p:nvPr>
            <p:ph type="title"/>
          </p:nvPr>
        </p:nvSpPr>
        <p:spPr/>
        <p:txBody>
          <a:bodyPr/>
          <a:lstStyle/>
          <a:p>
            <a:r>
              <a:rPr lang="sv-SE" dirty="0"/>
              <a:t>Presentationen avslutas här</a:t>
            </a:r>
          </a:p>
        </p:txBody>
      </p:sp>
    </p:spTree>
    <p:extLst>
      <p:ext uri="{BB962C8B-B14F-4D97-AF65-F5344CB8AC3E}">
        <p14:creationId xmlns:p14="http://schemas.microsoft.com/office/powerpoint/2010/main" val="3057930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B6D94AC-07A9-BAB2-2DAC-BB3BC84A1D24}"/>
              </a:ext>
            </a:extLst>
          </p:cNvPr>
          <p:cNvSpPr>
            <a:spLocks noGrp="1"/>
          </p:cNvSpPr>
          <p:nvPr>
            <p:ph type="title"/>
          </p:nvPr>
        </p:nvSpPr>
        <p:spPr>
          <a:xfrm>
            <a:off x="1100667" y="425716"/>
            <a:ext cx="8642350" cy="6001978"/>
          </a:xfrm>
        </p:spPr>
        <p:txBody>
          <a:bodyPr anchor="ctr"/>
          <a:lstStyle/>
          <a:p>
            <a:pPr algn="ctr"/>
            <a:r>
              <a:rPr lang="sv-SE" dirty="0"/>
              <a:t>Tillgänglig, sammanhållen</a:t>
            </a:r>
            <a:br>
              <a:rPr lang="sv-SE" dirty="0"/>
            </a:br>
            <a:r>
              <a:rPr lang="sv-SE" dirty="0"/>
              <a:t>och patientsäker hälso- och sjukvård som utgår ifrån den enskildes behov </a:t>
            </a:r>
            <a:br>
              <a:rPr lang="sv-SE" dirty="0"/>
            </a:br>
            <a:r>
              <a:rPr lang="sv-SE" dirty="0"/>
              <a:t>och erfarenhet</a:t>
            </a:r>
            <a:br>
              <a:rPr lang="sv-SE" dirty="0"/>
            </a:br>
            <a:r>
              <a:rPr lang="sv-SE" dirty="0"/>
              <a:t>					</a:t>
            </a:r>
            <a:r>
              <a:rPr lang="sv-SE" sz="1800" i="1" dirty="0"/>
              <a:t>Mål i VGR:s budget</a:t>
            </a:r>
            <a:endParaRPr lang="sv-SE" i="1" dirty="0"/>
          </a:p>
        </p:txBody>
      </p:sp>
      <p:sp>
        <p:nvSpPr>
          <p:cNvPr id="4" name="Platshållare för datum 3">
            <a:extLst>
              <a:ext uri="{FF2B5EF4-FFF2-40B4-BE49-F238E27FC236}">
                <a16:creationId xmlns:a16="http://schemas.microsoft.com/office/drawing/2014/main" id="{B33AA480-2711-DBCC-034C-B030A6371ED2}"/>
              </a:ext>
              <a:ext uri="{C183D7F6-B498-43B3-948B-1728B52AA6E4}">
                <adec:decorative xmlns:adec="http://schemas.microsoft.com/office/drawing/2017/decorative" val="1"/>
              </a:ext>
            </a:extLst>
          </p:cNvPr>
          <p:cNvSpPr>
            <a:spLocks noGrp="1"/>
          </p:cNvSpPr>
          <p:nvPr>
            <p:ph type="dt" sz="half" idx="14"/>
          </p:nvPr>
        </p:nvSpPr>
        <p:spPr/>
        <p:txBody>
          <a:bodyPr/>
          <a:lstStyle/>
          <a:p>
            <a:fld id="{F473A47F-B58F-4D93-9095-9610950335C9}" type="datetime1">
              <a:rPr lang="sv-SE" smtClean="0"/>
              <a:t>2024-08-06</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EC0720-3C1E-EB1A-ADAC-21751B1C2E93}"/>
              </a:ext>
            </a:extLst>
          </p:cNvPr>
          <p:cNvSpPr>
            <a:spLocks noGrp="1"/>
          </p:cNvSpPr>
          <p:nvPr>
            <p:ph type="title"/>
          </p:nvPr>
        </p:nvSpPr>
        <p:spPr/>
        <p:txBody>
          <a:bodyPr/>
          <a:lstStyle/>
          <a:p>
            <a:r>
              <a:rPr lang="sv-SE" dirty="0"/>
              <a:t>Huvudbudskap för omställningen</a:t>
            </a:r>
          </a:p>
        </p:txBody>
      </p:sp>
      <p:sp>
        <p:nvSpPr>
          <p:cNvPr id="18" name="Platshållare för innehåll 17">
            <a:extLst>
              <a:ext uri="{FF2B5EF4-FFF2-40B4-BE49-F238E27FC236}">
                <a16:creationId xmlns:a16="http://schemas.microsoft.com/office/drawing/2014/main" id="{B46DC1DB-592F-0B54-EB88-71254F4374C6}"/>
              </a:ext>
            </a:extLst>
          </p:cNvPr>
          <p:cNvSpPr>
            <a:spLocks noGrp="1"/>
          </p:cNvSpPr>
          <p:nvPr>
            <p:ph sz="quarter" idx="14"/>
          </p:nvPr>
        </p:nvSpPr>
        <p:spPr/>
        <p:txBody>
          <a:bodyPr/>
          <a:lstStyle/>
          <a:p>
            <a:r>
              <a:rPr lang="sv-SE" dirty="0"/>
              <a:t>Västra Götalandsregionen </a:t>
            </a:r>
            <a:br>
              <a:rPr lang="sv-SE" dirty="0"/>
            </a:br>
            <a:r>
              <a:rPr lang="sv-SE" dirty="0"/>
              <a:t>ställer om hälso- och sjukvården </a:t>
            </a:r>
            <a:br>
              <a:rPr lang="sv-SE" dirty="0"/>
            </a:br>
            <a:r>
              <a:rPr lang="sv-SE" dirty="0"/>
              <a:t>​för att erbjuda invånarna </a:t>
            </a:r>
            <a:br>
              <a:rPr lang="sv-SE" dirty="0"/>
            </a:br>
            <a:r>
              <a:rPr lang="sv-SE" dirty="0"/>
              <a:t>​en mer tillgänglig och jämlik​ </a:t>
            </a:r>
            <a:br>
              <a:rPr lang="sv-SE" dirty="0"/>
            </a:br>
            <a:r>
              <a:rPr lang="sv-SE" dirty="0"/>
              <a:t>hälso- och sjukvård med ​högre kvalitet och större delaktighet </a:t>
            </a:r>
            <a:br>
              <a:rPr lang="sv-SE" dirty="0"/>
            </a:br>
            <a:r>
              <a:rPr lang="sv-SE" dirty="0"/>
              <a:t>inom ramen för befintliga resurser</a:t>
            </a:r>
          </a:p>
        </p:txBody>
      </p:sp>
      <p:pic>
        <p:nvPicPr>
          <p:cNvPr id="17" name="Platshållare för bild 16">
            <a:extLst>
              <a:ext uri="{FF2B5EF4-FFF2-40B4-BE49-F238E27FC236}">
                <a16:creationId xmlns:a16="http://schemas.microsoft.com/office/drawing/2014/main" id="{4D426EF9-5D4D-7B1F-9146-623FC9423E84}"/>
              </a:ext>
              <a:ext uri="{C183D7F6-B498-43B3-948B-1728B52AA6E4}">
                <adec:decorative xmlns:adec="http://schemas.microsoft.com/office/drawing/2017/decorative" val="1"/>
              </a:ext>
            </a:extLst>
          </p:cNvPr>
          <p:cNvPicPr>
            <a:picLocks noGrp="1"/>
          </p:cNvPicPr>
          <p:nvPr>
            <p:ph type="pic" sz="quarter" idx="13"/>
          </p:nvPr>
        </p:nvPicPr>
        <p:blipFill rotWithShape="1">
          <a:blip r:embed="rId3">
            <a:extLst>
              <a:ext uri="{28A0092B-C50C-407E-A947-70E740481C1C}">
                <a14:useLocalDpi xmlns:a14="http://schemas.microsoft.com/office/drawing/2010/main" val="0"/>
              </a:ext>
            </a:extLst>
          </a:blip>
          <a:srcRect t="15" b="15"/>
          <a:stretch/>
        </p:blipFill>
        <p:spPr>
          <a:xfrm>
            <a:off x="6472518" y="735106"/>
            <a:ext cx="5385899" cy="5717288"/>
          </a:xfrm>
          <a:prstGeom prst="rect">
            <a:avLst/>
          </a:prstGeom>
        </p:spPr>
      </p:pic>
      <p:sp>
        <p:nvSpPr>
          <p:cNvPr id="4" name="Platshållare för datum 3">
            <a:extLst>
              <a:ext uri="{FF2B5EF4-FFF2-40B4-BE49-F238E27FC236}">
                <a16:creationId xmlns:a16="http://schemas.microsoft.com/office/drawing/2014/main" id="{2F61FB8E-DD53-CBB8-2FCA-CF35BE82FF30}"/>
              </a:ext>
              <a:ext uri="{C183D7F6-B498-43B3-948B-1728B52AA6E4}">
                <adec:decorative xmlns:adec="http://schemas.microsoft.com/office/drawing/2017/decorative" val="1"/>
              </a:ext>
            </a:extLst>
          </p:cNvPr>
          <p:cNvSpPr>
            <a:spLocks noGrp="1"/>
          </p:cNvSpPr>
          <p:nvPr>
            <p:ph type="dt" sz="half" idx="15"/>
          </p:nvPr>
        </p:nvSpPr>
        <p:spPr/>
        <p:txBody>
          <a:bodyPr/>
          <a:lstStyle/>
          <a:p>
            <a:fld id="{094EC4B8-68CD-44A3-B172-19A87347D395}" type="datetime1">
              <a:rPr lang="sv-SE" smtClean="0"/>
              <a:t>2024-08-06</a:t>
            </a:fld>
            <a:endParaRPr lang="sv-SE"/>
          </a:p>
        </p:txBody>
      </p:sp>
    </p:spTree>
    <p:extLst>
      <p:ext uri="{BB962C8B-B14F-4D97-AF65-F5344CB8AC3E}">
        <p14:creationId xmlns:p14="http://schemas.microsoft.com/office/powerpoint/2010/main" val="1528103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4DF2F7F9-805B-9663-3612-502C3E01FC20}"/>
              </a:ext>
            </a:extLst>
          </p:cNvPr>
          <p:cNvSpPr>
            <a:spLocks noGrp="1"/>
          </p:cNvSpPr>
          <p:nvPr>
            <p:ph type="title"/>
          </p:nvPr>
        </p:nvSpPr>
        <p:spPr/>
        <p:txBody>
          <a:bodyPr/>
          <a:lstStyle/>
          <a:p>
            <a:r>
              <a:rPr lang="sv-SE" dirty="0"/>
              <a:t>Strategi för omställningen</a:t>
            </a:r>
          </a:p>
        </p:txBody>
      </p:sp>
      <p:sp>
        <p:nvSpPr>
          <p:cNvPr id="8" name="Platshållare för innehåll 7">
            <a:extLst>
              <a:ext uri="{FF2B5EF4-FFF2-40B4-BE49-F238E27FC236}">
                <a16:creationId xmlns:a16="http://schemas.microsoft.com/office/drawing/2014/main" id="{CF7F416A-2E4D-B5A6-6D51-00736D36B2EC}"/>
              </a:ext>
            </a:extLst>
          </p:cNvPr>
          <p:cNvSpPr>
            <a:spLocks noGrp="1"/>
          </p:cNvSpPr>
          <p:nvPr>
            <p:ph sz="quarter" idx="17"/>
          </p:nvPr>
        </p:nvSpPr>
        <p:spPr/>
        <p:txBody>
          <a:bodyPr/>
          <a:lstStyle/>
          <a:p>
            <a:r>
              <a:rPr lang="sv-SE" dirty="0"/>
              <a:t>Fem övergripande områden</a:t>
            </a:r>
          </a:p>
          <a:p>
            <a:pPr lvl="1"/>
            <a:r>
              <a:rPr lang="sv-SE" dirty="0"/>
              <a:t>Nära vård</a:t>
            </a:r>
          </a:p>
          <a:p>
            <a:pPr lvl="1"/>
            <a:r>
              <a:rPr lang="sv-SE" dirty="0"/>
              <a:t>Prioritering</a:t>
            </a:r>
          </a:p>
          <a:p>
            <a:pPr lvl="1"/>
            <a:r>
              <a:rPr lang="sv-SE" dirty="0"/>
              <a:t>Digitalisering</a:t>
            </a:r>
          </a:p>
          <a:p>
            <a:pPr lvl="1"/>
            <a:r>
              <a:rPr lang="sv-SE" dirty="0"/>
              <a:t>Kvalitetsdriven verksamhetsutveckling och kompetensförsörjning</a:t>
            </a:r>
          </a:p>
          <a:p>
            <a:pPr lvl="1"/>
            <a:r>
              <a:rPr lang="sv-SE" dirty="0"/>
              <a:t>Barnuppdraget</a:t>
            </a:r>
          </a:p>
        </p:txBody>
      </p:sp>
      <p:pic>
        <p:nvPicPr>
          <p:cNvPr id="10" name="Platshållare för bild 9">
            <a:extLst>
              <a:ext uri="{FF2B5EF4-FFF2-40B4-BE49-F238E27FC236}">
                <a16:creationId xmlns:a16="http://schemas.microsoft.com/office/drawing/2014/main" id="{EA3B7F68-0266-C67F-72B0-670D548961E3}"/>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2861" t="-203" r="32219" b="203"/>
          <a:stretch/>
        </p:blipFill>
        <p:spPr>
          <a:xfrm>
            <a:off x="6801696" y="380998"/>
            <a:ext cx="5002954" cy="6071396"/>
          </a:xfrm>
        </p:spPr>
      </p:pic>
      <p:sp>
        <p:nvSpPr>
          <p:cNvPr id="5" name="Platshållare för datum 4">
            <a:extLst>
              <a:ext uri="{FF2B5EF4-FFF2-40B4-BE49-F238E27FC236}">
                <a16:creationId xmlns:a16="http://schemas.microsoft.com/office/drawing/2014/main" id="{5525F0A2-12F1-09C1-F583-B7EB9ABC75E7}"/>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spTree>
    <p:extLst>
      <p:ext uri="{BB962C8B-B14F-4D97-AF65-F5344CB8AC3E}">
        <p14:creationId xmlns:p14="http://schemas.microsoft.com/office/powerpoint/2010/main" val="441686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ktangel: rundade hörn 24">
            <a:extLst>
              <a:ext uri="{FF2B5EF4-FFF2-40B4-BE49-F238E27FC236}">
                <a16:creationId xmlns:a16="http://schemas.microsoft.com/office/drawing/2014/main" id="{F2132D63-05BD-C9EF-762A-BF5F9A1603DD}"/>
              </a:ext>
              <a:ext uri="{C183D7F6-B498-43B3-948B-1728B52AA6E4}">
                <adec:decorative xmlns:adec="http://schemas.microsoft.com/office/drawing/2017/decorative" val="1"/>
              </a:ext>
            </a:extLst>
          </p:cNvPr>
          <p:cNvSpPr/>
          <p:nvPr/>
        </p:nvSpPr>
        <p:spPr>
          <a:xfrm>
            <a:off x="1100667" y="4144736"/>
            <a:ext cx="4298430" cy="17716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rundade hörn 23">
            <a:extLst>
              <a:ext uri="{FF2B5EF4-FFF2-40B4-BE49-F238E27FC236}">
                <a16:creationId xmlns:a16="http://schemas.microsoft.com/office/drawing/2014/main" id="{D23CFFE8-4308-BAEC-7269-18BC496A0241}"/>
              </a:ext>
              <a:ext uri="{C183D7F6-B498-43B3-948B-1728B52AA6E4}">
                <adec:decorative xmlns:adec="http://schemas.microsoft.com/office/drawing/2017/decorative" val="1"/>
              </a:ext>
            </a:extLst>
          </p:cNvPr>
          <p:cNvSpPr/>
          <p:nvPr/>
        </p:nvSpPr>
        <p:spPr>
          <a:xfrm>
            <a:off x="5661781" y="2130879"/>
            <a:ext cx="4298430" cy="17716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rundade hörn 22">
            <a:extLst>
              <a:ext uri="{FF2B5EF4-FFF2-40B4-BE49-F238E27FC236}">
                <a16:creationId xmlns:a16="http://schemas.microsoft.com/office/drawing/2014/main" id="{C026A738-A455-C8A9-9204-A87AF51D059A}"/>
              </a:ext>
              <a:ext uri="{C183D7F6-B498-43B3-948B-1728B52AA6E4}">
                <adec:decorative xmlns:adec="http://schemas.microsoft.com/office/drawing/2017/decorative" val="1"/>
              </a:ext>
            </a:extLst>
          </p:cNvPr>
          <p:cNvSpPr/>
          <p:nvPr/>
        </p:nvSpPr>
        <p:spPr>
          <a:xfrm>
            <a:off x="1100667" y="2130879"/>
            <a:ext cx="4298430" cy="17716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Title 1">
            <a:extLst>
              <a:ext uri="{FF2B5EF4-FFF2-40B4-BE49-F238E27FC236}">
                <a16:creationId xmlns:a16="http://schemas.microsoft.com/office/drawing/2014/main" id="{CE893A35-F0D1-3DA9-28B6-E555E3FCF8DD}"/>
              </a:ext>
            </a:extLst>
          </p:cNvPr>
          <p:cNvSpPr>
            <a:spLocks noGrp="1"/>
          </p:cNvSpPr>
          <p:nvPr>
            <p:ph type="title"/>
          </p:nvPr>
        </p:nvSpPr>
        <p:spPr>
          <a:xfrm>
            <a:off x="1100667" y="425716"/>
            <a:ext cx="8642350" cy="1047750"/>
          </a:xfrm>
        </p:spPr>
        <p:txBody>
          <a:bodyPr/>
          <a:lstStyle/>
          <a:p>
            <a:r>
              <a:rPr lang="sv-SE" dirty="0"/>
              <a:t>Framtidsvision</a:t>
            </a:r>
            <a:r>
              <a:rPr lang="en-US" dirty="0"/>
              <a:t> </a:t>
            </a:r>
            <a:br>
              <a:rPr lang="en-US" dirty="0"/>
            </a:br>
            <a:r>
              <a:rPr lang="en-US" dirty="0"/>
              <a:t>H</a:t>
            </a:r>
            <a:r>
              <a:rPr lang="sv-SE" dirty="0" err="1"/>
              <a:t>älso</a:t>
            </a:r>
            <a:r>
              <a:rPr lang="sv-SE" dirty="0"/>
              <a:t>-</a:t>
            </a:r>
            <a:r>
              <a:rPr lang="en-US" dirty="0"/>
              <a:t> och </a:t>
            </a:r>
            <a:r>
              <a:rPr lang="sv-SE" dirty="0"/>
              <a:t>sjukvården</a:t>
            </a:r>
            <a:r>
              <a:rPr lang="en-US" dirty="0"/>
              <a:t> 2028</a:t>
            </a:r>
          </a:p>
        </p:txBody>
      </p:sp>
      <p:sp>
        <p:nvSpPr>
          <p:cNvPr id="48" name="textruta 47">
            <a:extLst>
              <a:ext uri="{FF2B5EF4-FFF2-40B4-BE49-F238E27FC236}">
                <a16:creationId xmlns:a16="http://schemas.microsoft.com/office/drawing/2014/main" id="{34F607BB-6A7F-C3D4-1200-84F77196C688}"/>
              </a:ext>
            </a:extLst>
          </p:cNvPr>
          <p:cNvSpPr txBox="1"/>
          <p:nvPr/>
        </p:nvSpPr>
        <p:spPr>
          <a:xfrm>
            <a:off x="2670972" y="2739705"/>
            <a:ext cx="2623459" cy="553998"/>
          </a:xfrm>
          <a:prstGeom prst="rect">
            <a:avLst/>
          </a:prstGeom>
          <a:noFill/>
        </p:spPr>
        <p:txBody>
          <a:bodyPr wrap="square" lIns="0" tIns="0" rIns="0" bIns="0" rtlCol="0">
            <a:spAutoFit/>
          </a:bodyPr>
          <a:lstStyle/>
          <a:p>
            <a:pPr algn="l"/>
            <a:r>
              <a:rPr lang="sv-SE" dirty="0">
                <a:solidFill>
                  <a:schemeClr val="bg1"/>
                </a:solidFill>
              </a:rPr>
              <a:t>Tillgänglighet, delaktighet, trygghet</a:t>
            </a:r>
          </a:p>
        </p:txBody>
      </p:sp>
      <p:sp>
        <p:nvSpPr>
          <p:cNvPr id="5" name="Platshållare för datum 4">
            <a:extLst>
              <a:ext uri="{FF2B5EF4-FFF2-40B4-BE49-F238E27FC236}">
                <a16:creationId xmlns:a16="http://schemas.microsoft.com/office/drawing/2014/main" id="{D3377C20-A807-6CC6-DDBF-CA7886B79B4D}"/>
              </a:ext>
              <a:ext uri="{C183D7F6-B498-43B3-948B-1728B52AA6E4}">
                <adec:decorative xmlns:adec="http://schemas.microsoft.com/office/drawing/2017/decorative" val="1"/>
              </a:ext>
            </a:extLst>
          </p:cNvPr>
          <p:cNvSpPr>
            <a:spLocks noGrp="1"/>
          </p:cNvSpPr>
          <p:nvPr>
            <p:ph type="dt" sz="half" idx="14"/>
          </p:nvPr>
        </p:nvSpPr>
        <p:spPr>
          <a:xfrm>
            <a:off x="10901363" y="136525"/>
            <a:ext cx="908050" cy="141687"/>
          </a:xfrm>
        </p:spPr>
        <p:txBody>
          <a:bodyPr anchor="ctr">
            <a:normAutofit/>
          </a:bodyPr>
          <a:lstStyle/>
          <a:p>
            <a:pPr>
              <a:spcAft>
                <a:spcPts val="600"/>
              </a:spcAft>
            </a:pPr>
            <a:fld id="{B0743B6B-FC1D-4E5C-878B-68715B5874CD}" type="datetime1">
              <a:rPr lang="sv-SE" smtClean="0"/>
              <a:pPr>
                <a:spcAft>
                  <a:spcPts val="600"/>
                </a:spcAft>
              </a:pPr>
              <a:t>2024-08-06</a:t>
            </a:fld>
            <a:endParaRPr lang="sv-SE"/>
          </a:p>
        </p:txBody>
      </p:sp>
      <p:pic>
        <p:nvPicPr>
          <p:cNvPr id="41" name="Bildobjekt 40" descr="Ikon av person med käpp. ">
            <a:extLst>
              <a:ext uri="{FF2B5EF4-FFF2-40B4-BE49-F238E27FC236}">
                <a16:creationId xmlns:a16="http://schemas.microsoft.com/office/drawing/2014/main" id="{3DA978DD-5592-1888-81BE-37ACE663F47D}"/>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100667" y="2162025"/>
            <a:ext cx="1683354" cy="1683354"/>
          </a:xfrm>
          <a:prstGeom prst="rect">
            <a:avLst/>
          </a:prstGeom>
        </p:spPr>
      </p:pic>
      <p:sp>
        <p:nvSpPr>
          <p:cNvPr id="50" name="textruta 49">
            <a:extLst>
              <a:ext uri="{FF2B5EF4-FFF2-40B4-BE49-F238E27FC236}">
                <a16:creationId xmlns:a16="http://schemas.microsoft.com/office/drawing/2014/main" id="{6948B4F3-8A09-A353-47C6-E0C9531CBCD9}"/>
              </a:ext>
            </a:extLst>
          </p:cNvPr>
          <p:cNvSpPr txBox="1"/>
          <p:nvPr/>
        </p:nvSpPr>
        <p:spPr>
          <a:xfrm>
            <a:off x="7245692" y="2739705"/>
            <a:ext cx="2623459" cy="553998"/>
          </a:xfrm>
          <a:prstGeom prst="rect">
            <a:avLst/>
          </a:prstGeom>
          <a:noFill/>
        </p:spPr>
        <p:txBody>
          <a:bodyPr wrap="square" lIns="0" tIns="0" rIns="0" bIns="0" rtlCol="0">
            <a:spAutoFit/>
          </a:bodyPr>
          <a:lstStyle/>
          <a:p>
            <a:pPr algn="l"/>
            <a:r>
              <a:rPr lang="sv-SE" dirty="0">
                <a:solidFill>
                  <a:schemeClr val="bg1"/>
                </a:solidFill>
              </a:rPr>
              <a:t>Sammanhållet </a:t>
            </a:r>
            <a:br>
              <a:rPr lang="sv-SE" dirty="0">
                <a:solidFill>
                  <a:schemeClr val="bg1"/>
                </a:solidFill>
              </a:rPr>
            </a:br>
            <a:r>
              <a:rPr lang="sv-SE" dirty="0">
                <a:solidFill>
                  <a:schemeClr val="bg1"/>
                </a:solidFill>
              </a:rPr>
              <a:t>och individanpassat</a:t>
            </a:r>
          </a:p>
        </p:txBody>
      </p:sp>
      <p:pic>
        <p:nvPicPr>
          <p:cNvPr id="36" name="Bildobjekt 35" descr="Ikon med en mindre och en större person. ">
            <a:extLst>
              <a:ext uri="{FF2B5EF4-FFF2-40B4-BE49-F238E27FC236}">
                <a16:creationId xmlns:a16="http://schemas.microsoft.com/office/drawing/2014/main" id="{2D12DFC1-EAD7-BEB1-9818-B4692B295CAB}"/>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5769428" y="2188029"/>
            <a:ext cx="1657350" cy="1657350"/>
          </a:xfrm>
          <a:prstGeom prst="rect">
            <a:avLst/>
          </a:prstGeom>
        </p:spPr>
      </p:pic>
      <p:sp>
        <p:nvSpPr>
          <p:cNvPr id="49" name="textruta 48">
            <a:extLst>
              <a:ext uri="{FF2B5EF4-FFF2-40B4-BE49-F238E27FC236}">
                <a16:creationId xmlns:a16="http://schemas.microsoft.com/office/drawing/2014/main" id="{F9B91F8C-7D8F-7002-6CBD-4489893B7B55}"/>
              </a:ext>
            </a:extLst>
          </p:cNvPr>
          <p:cNvSpPr txBox="1"/>
          <p:nvPr/>
        </p:nvSpPr>
        <p:spPr>
          <a:xfrm>
            <a:off x="2670971" y="4753562"/>
            <a:ext cx="2623459" cy="553998"/>
          </a:xfrm>
          <a:prstGeom prst="rect">
            <a:avLst/>
          </a:prstGeom>
          <a:noFill/>
        </p:spPr>
        <p:txBody>
          <a:bodyPr wrap="square" lIns="0" tIns="0" rIns="0" bIns="0" rtlCol="0">
            <a:spAutoFit/>
          </a:bodyPr>
          <a:lstStyle/>
          <a:p>
            <a:pPr algn="l"/>
            <a:r>
              <a:rPr lang="sv-SE" dirty="0">
                <a:solidFill>
                  <a:schemeClr val="bg1"/>
                </a:solidFill>
              </a:rPr>
              <a:t>Förebyggande </a:t>
            </a:r>
            <a:br>
              <a:rPr lang="sv-SE" dirty="0">
                <a:solidFill>
                  <a:schemeClr val="bg1"/>
                </a:solidFill>
              </a:rPr>
            </a:br>
            <a:r>
              <a:rPr lang="sv-SE" dirty="0">
                <a:solidFill>
                  <a:schemeClr val="bg1"/>
                </a:solidFill>
              </a:rPr>
              <a:t>och hälsofrämjande</a:t>
            </a:r>
          </a:p>
        </p:txBody>
      </p:sp>
      <p:pic>
        <p:nvPicPr>
          <p:cNvPr id="31" name="Bildobjekt 30" descr="Ikon med en person som springer.">
            <a:extLst>
              <a:ext uri="{FF2B5EF4-FFF2-40B4-BE49-F238E27FC236}">
                <a16:creationId xmlns:a16="http://schemas.microsoft.com/office/drawing/2014/main" id="{0CFC05A3-6406-C7AA-1C50-A5EBD255B6B6}"/>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976776" y="3758077"/>
            <a:ext cx="2125653" cy="2125653"/>
          </a:xfrm>
          <a:prstGeom prst="rect">
            <a:avLst/>
          </a:prstGeom>
        </p:spPr>
      </p:pic>
      <p:sp>
        <p:nvSpPr>
          <p:cNvPr id="26" name="Rektangel: rundade hörn 25">
            <a:extLst>
              <a:ext uri="{FF2B5EF4-FFF2-40B4-BE49-F238E27FC236}">
                <a16:creationId xmlns:a16="http://schemas.microsoft.com/office/drawing/2014/main" id="{B9FEA2DE-E384-77C5-080F-049A42F12225}"/>
              </a:ext>
              <a:ext uri="{C183D7F6-B498-43B3-948B-1728B52AA6E4}">
                <adec:decorative xmlns:adec="http://schemas.microsoft.com/office/drawing/2017/decorative" val="1"/>
              </a:ext>
            </a:extLst>
          </p:cNvPr>
          <p:cNvSpPr/>
          <p:nvPr/>
        </p:nvSpPr>
        <p:spPr>
          <a:xfrm>
            <a:off x="5661781" y="4144736"/>
            <a:ext cx="4298430" cy="17716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7" name="textruta 46">
            <a:extLst>
              <a:ext uri="{FF2B5EF4-FFF2-40B4-BE49-F238E27FC236}">
                <a16:creationId xmlns:a16="http://schemas.microsoft.com/office/drawing/2014/main" id="{95B1B806-DE8D-B52E-D08E-F17FB772CA37}"/>
              </a:ext>
            </a:extLst>
          </p:cNvPr>
          <p:cNvSpPr txBox="1"/>
          <p:nvPr/>
        </p:nvSpPr>
        <p:spPr>
          <a:xfrm>
            <a:off x="7245693" y="4734698"/>
            <a:ext cx="2623459" cy="553998"/>
          </a:xfrm>
          <a:prstGeom prst="rect">
            <a:avLst/>
          </a:prstGeom>
          <a:noFill/>
        </p:spPr>
        <p:txBody>
          <a:bodyPr wrap="square" lIns="0" tIns="0" rIns="0" bIns="0" rtlCol="0">
            <a:spAutoFit/>
          </a:bodyPr>
          <a:lstStyle/>
          <a:p>
            <a:pPr algn="l"/>
            <a:r>
              <a:rPr lang="sv-SE" dirty="0">
                <a:solidFill>
                  <a:schemeClr val="bg1"/>
                </a:solidFill>
              </a:rPr>
              <a:t>Digitalt när det går, fysiskt när det behövs</a:t>
            </a:r>
          </a:p>
        </p:txBody>
      </p:sp>
      <p:pic>
        <p:nvPicPr>
          <p:cNvPr id="46" name="Bildobjekt 45" descr="Ikon av dator som illustrerar ett digitalt möte. ">
            <a:extLst>
              <a:ext uri="{FF2B5EF4-FFF2-40B4-BE49-F238E27FC236}">
                <a16:creationId xmlns:a16="http://schemas.microsoft.com/office/drawing/2014/main" id="{81556599-4EA6-6A73-392C-EA5FE85510AB}"/>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5849123" y="4358942"/>
            <a:ext cx="1305511" cy="1305511"/>
          </a:xfrm>
          <a:prstGeom prst="rect">
            <a:avLst/>
          </a:prstGeom>
        </p:spPr>
      </p:pic>
    </p:spTree>
    <p:extLst>
      <p:ext uri="{BB962C8B-B14F-4D97-AF65-F5344CB8AC3E}">
        <p14:creationId xmlns:p14="http://schemas.microsoft.com/office/powerpoint/2010/main" val="1246674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ubrik 4">
            <a:extLst>
              <a:ext uri="{FF2B5EF4-FFF2-40B4-BE49-F238E27FC236}">
                <a16:creationId xmlns:a16="http://schemas.microsoft.com/office/drawing/2014/main" id="{4E39A3A6-3107-AFA8-341D-4C155A3FC1FC}"/>
              </a:ext>
            </a:extLst>
          </p:cNvPr>
          <p:cNvSpPr>
            <a:spLocks noGrp="1"/>
          </p:cNvSpPr>
          <p:nvPr>
            <p:ph type="title"/>
          </p:nvPr>
        </p:nvSpPr>
        <p:spPr>
          <a:xfrm>
            <a:off x="1100667" y="425716"/>
            <a:ext cx="5275640" cy="1047750"/>
          </a:xfrm>
        </p:spPr>
        <p:txBody>
          <a:bodyPr/>
          <a:lstStyle/>
          <a:p>
            <a:r>
              <a:rPr lang="sv-SE" dirty="0"/>
              <a:t>Vård som behövs ofta ska finnas nära</a:t>
            </a:r>
          </a:p>
        </p:txBody>
      </p:sp>
      <p:sp>
        <p:nvSpPr>
          <p:cNvPr id="7" name="Platshållare för innehåll 6">
            <a:extLst>
              <a:ext uri="{FF2B5EF4-FFF2-40B4-BE49-F238E27FC236}">
                <a16:creationId xmlns:a16="http://schemas.microsoft.com/office/drawing/2014/main" id="{E5ECF3A3-08D0-5BDD-F49F-FA724881D3EA}"/>
              </a:ext>
            </a:extLst>
          </p:cNvPr>
          <p:cNvSpPr>
            <a:spLocks noGrp="1"/>
          </p:cNvSpPr>
          <p:nvPr>
            <p:ph sz="quarter" idx="17"/>
          </p:nvPr>
        </p:nvSpPr>
        <p:spPr/>
        <p:txBody>
          <a:bodyPr/>
          <a:lstStyle/>
          <a:p>
            <a:r>
              <a:rPr lang="sv-SE" dirty="0"/>
              <a:t>Hälsofrämjande och förebyggande</a:t>
            </a:r>
          </a:p>
          <a:p>
            <a:r>
              <a:rPr lang="sv-SE" dirty="0"/>
              <a:t>Tillgänglighet</a:t>
            </a:r>
          </a:p>
          <a:p>
            <a:pPr lvl="1"/>
            <a:r>
              <a:rPr lang="sv-SE" dirty="0"/>
              <a:t>Vårdcentralen, fysisk och digital</a:t>
            </a:r>
          </a:p>
          <a:p>
            <a:pPr lvl="1"/>
            <a:r>
              <a:rPr lang="sv-SE" dirty="0"/>
              <a:t>Närhet till specialiserad vård</a:t>
            </a:r>
          </a:p>
          <a:p>
            <a:pPr lvl="1"/>
            <a:r>
              <a:rPr lang="sv-SE" dirty="0"/>
              <a:t>Mobil vård</a:t>
            </a:r>
          </a:p>
          <a:p>
            <a:r>
              <a:rPr lang="sv-SE" dirty="0"/>
              <a:t>Delaktighet</a:t>
            </a:r>
          </a:p>
          <a:p>
            <a:r>
              <a:rPr lang="sv-SE" dirty="0"/>
              <a:t>Kontinuitet</a:t>
            </a:r>
          </a:p>
        </p:txBody>
      </p:sp>
      <p:sp>
        <p:nvSpPr>
          <p:cNvPr id="2" name="Platshållare för datum 1">
            <a:extLst>
              <a:ext uri="{FF2B5EF4-FFF2-40B4-BE49-F238E27FC236}">
                <a16:creationId xmlns:a16="http://schemas.microsoft.com/office/drawing/2014/main" id="{E3BD9E53-C0AF-8134-0E4A-5CD2752A7205}"/>
              </a:ext>
              <a:ext uri="{C183D7F6-B498-43B3-948B-1728B52AA6E4}">
                <adec:decorative xmlns:adec="http://schemas.microsoft.com/office/drawing/2017/decorative" val="1"/>
              </a:ext>
            </a:extLst>
          </p:cNvPr>
          <p:cNvSpPr>
            <a:spLocks noGrp="1"/>
          </p:cNvSpPr>
          <p:nvPr>
            <p:ph type="dt" sz="half" idx="15"/>
          </p:nvPr>
        </p:nvSpPr>
        <p:spPr/>
        <p:txBody>
          <a:bodyPr/>
          <a:lstStyle/>
          <a:p>
            <a:fld id="{DA185498-67B0-4A0B-8455-9A803E3F2EDA}" type="datetime1">
              <a:rPr lang="sv-SE" smtClean="0"/>
              <a:t>2024-08-06</a:t>
            </a:fld>
            <a:endParaRPr lang="sv-SE"/>
          </a:p>
        </p:txBody>
      </p:sp>
      <p:pic>
        <p:nvPicPr>
          <p:cNvPr id="64" name="Platshållare för bild 63" descr="Gravid kvinna som tittar i sin mobil. ">
            <a:extLst>
              <a:ext uri="{FF2B5EF4-FFF2-40B4-BE49-F238E27FC236}">
                <a16:creationId xmlns:a16="http://schemas.microsoft.com/office/drawing/2014/main" id="{3D13336C-59EF-4CF7-8841-C2E4F2B8FFF9}"/>
              </a:ext>
              <a:ext uri="{C183D7F6-B498-43B3-948B-1728B52AA6E4}">
                <adec:decorative xmlns:adec="http://schemas.microsoft.com/office/drawing/2017/decorative" val="0"/>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l="22526" r="22526"/>
          <a:stretch>
            <a:fillRect/>
          </a:stretch>
        </p:blipFill>
        <p:spPr/>
      </p:pic>
    </p:spTree>
    <p:extLst>
      <p:ext uri="{BB962C8B-B14F-4D97-AF65-F5344CB8AC3E}">
        <p14:creationId xmlns:p14="http://schemas.microsoft.com/office/powerpoint/2010/main" val="993719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E614EFD5-EFE7-37D0-657A-E9A7264495F4}"/>
              </a:ext>
            </a:extLst>
          </p:cNvPr>
          <p:cNvSpPr>
            <a:spLocks noGrp="1"/>
          </p:cNvSpPr>
          <p:nvPr>
            <p:ph type="title"/>
          </p:nvPr>
        </p:nvSpPr>
        <p:spPr/>
        <p:txBody>
          <a:bodyPr/>
          <a:lstStyle/>
          <a:p>
            <a:r>
              <a:rPr lang="sv-SE" dirty="0"/>
              <a:t>Samverkan kring god och nära vård</a:t>
            </a:r>
          </a:p>
        </p:txBody>
      </p:sp>
      <p:sp>
        <p:nvSpPr>
          <p:cNvPr id="2" name="Platshållare för innehåll 1">
            <a:extLst>
              <a:ext uri="{FF2B5EF4-FFF2-40B4-BE49-F238E27FC236}">
                <a16:creationId xmlns:a16="http://schemas.microsoft.com/office/drawing/2014/main" id="{3189B872-D7DD-E9E6-3EC3-CFD6B1BB4401}"/>
              </a:ext>
            </a:extLst>
          </p:cNvPr>
          <p:cNvSpPr>
            <a:spLocks noGrp="1"/>
          </p:cNvSpPr>
          <p:nvPr>
            <p:ph sz="quarter" idx="17"/>
          </p:nvPr>
        </p:nvSpPr>
        <p:spPr/>
        <p:txBody>
          <a:bodyPr/>
          <a:lstStyle/>
          <a:p>
            <a:r>
              <a:rPr lang="sv-SE" dirty="0"/>
              <a:t>VGR:s och kommunernas gemensamma mål med god </a:t>
            </a:r>
            <a:br>
              <a:rPr lang="sv-SE" dirty="0"/>
            </a:br>
            <a:r>
              <a:rPr lang="sv-SE" dirty="0"/>
              <a:t>och nära vård​</a:t>
            </a:r>
          </a:p>
          <a:p>
            <a:pPr lvl="1"/>
            <a:r>
              <a:rPr lang="sv-SE" dirty="0"/>
              <a:t>Individuella förutsättningar och behov​</a:t>
            </a:r>
          </a:p>
          <a:p>
            <a:pPr lvl="1"/>
            <a:r>
              <a:rPr lang="sv-SE" dirty="0"/>
              <a:t>Hälsofrämjande, förebyggande och proaktiv​</a:t>
            </a:r>
          </a:p>
          <a:p>
            <a:pPr lvl="1"/>
            <a:r>
              <a:rPr lang="sv-SE" dirty="0"/>
              <a:t>Jämlik hälsa, trygghet och självständighet​</a:t>
            </a:r>
          </a:p>
          <a:p>
            <a:pPr lvl="1"/>
            <a:r>
              <a:rPr lang="sv-SE" dirty="0"/>
              <a:t>Ansvarstagande och tillit</a:t>
            </a:r>
          </a:p>
        </p:txBody>
      </p:sp>
      <p:pic>
        <p:nvPicPr>
          <p:cNvPr id="10" name="Platshållare för bild 9">
            <a:extLst>
              <a:ext uri="{FF2B5EF4-FFF2-40B4-BE49-F238E27FC236}">
                <a16:creationId xmlns:a16="http://schemas.microsoft.com/office/drawing/2014/main" id="{FED967B0-8423-B9B0-9BFC-7A6FCB23471A}"/>
              </a:ext>
              <a:ext uri="{C183D7F6-B498-43B3-948B-1728B52AA6E4}">
                <adec:decorative xmlns:adec="http://schemas.microsoft.com/office/drawing/2017/decorative" val="1"/>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l="22526" r="22526"/>
          <a:stretch>
            <a:fillRect/>
          </a:stretch>
        </p:blipFill>
        <p:spPr/>
      </p:pic>
      <p:sp>
        <p:nvSpPr>
          <p:cNvPr id="5" name="Platshållare för datum 4">
            <a:extLst>
              <a:ext uri="{FF2B5EF4-FFF2-40B4-BE49-F238E27FC236}">
                <a16:creationId xmlns:a16="http://schemas.microsoft.com/office/drawing/2014/main" id="{33CE7CCC-53F3-69E6-C777-C281B3E21AC5}"/>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spTree>
    <p:extLst>
      <p:ext uri="{BB962C8B-B14F-4D97-AF65-F5344CB8AC3E}">
        <p14:creationId xmlns:p14="http://schemas.microsoft.com/office/powerpoint/2010/main" val="496186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2FF09833-464B-5D6C-9F2A-0596032919E7}"/>
              </a:ext>
            </a:extLst>
          </p:cNvPr>
          <p:cNvSpPr>
            <a:spLocks noGrp="1"/>
          </p:cNvSpPr>
          <p:nvPr>
            <p:ph type="title"/>
          </p:nvPr>
        </p:nvSpPr>
        <p:spPr/>
        <p:txBody>
          <a:bodyPr/>
          <a:lstStyle/>
          <a:p>
            <a:r>
              <a:rPr lang="sv-SE" dirty="0"/>
              <a:t>Tillgängliga resurser till största möjliga nytta</a:t>
            </a:r>
          </a:p>
        </p:txBody>
      </p:sp>
      <p:sp>
        <p:nvSpPr>
          <p:cNvPr id="2" name="Platshållare för innehåll 1">
            <a:extLst>
              <a:ext uri="{FF2B5EF4-FFF2-40B4-BE49-F238E27FC236}">
                <a16:creationId xmlns:a16="http://schemas.microsoft.com/office/drawing/2014/main" id="{C0AD29A1-AEB4-B29C-60BA-02BFA0575D3E}"/>
              </a:ext>
            </a:extLst>
          </p:cNvPr>
          <p:cNvSpPr>
            <a:spLocks noGrp="1"/>
          </p:cNvSpPr>
          <p:nvPr>
            <p:ph sz="quarter" idx="17"/>
          </p:nvPr>
        </p:nvSpPr>
        <p:spPr>
          <a:xfrm>
            <a:off x="1092200" y="2113721"/>
            <a:ext cx="5355897" cy="3756990"/>
          </a:xfrm>
        </p:spPr>
        <p:txBody>
          <a:bodyPr/>
          <a:lstStyle/>
          <a:p>
            <a:r>
              <a:rPr lang="sv-SE" dirty="0"/>
              <a:t>Nationellt prioriteringsarbete​</a:t>
            </a:r>
          </a:p>
          <a:p>
            <a:r>
              <a:rPr lang="sv-SE" dirty="0"/>
              <a:t>Det som är nytt ska prioriteras regiongemensamt </a:t>
            </a:r>
          </a:p>
          <a:p>
            <a:r>
              <a:rPr lang="sv-SE" dirty="0"/>
              <a:t>Prioriteringsarbetet ska breddas till att även omfatta befintlig vård​</a:t>
            </a:r>
          </a:p>
          <a:p>
            <a:r>
              <a:rPr lang="sv-SE" dirty="0"/>
              <a:t>Metoder och arbetssätt som inte skapar värde mönstras ut​</a:t>
            </a:r>
          </a:p>
          <a:p>
            <a:r>
              <a:rPr lang="sv-SE" dirty="0"/>
              <a:t>Utrymme för innovation och forskning​</a:t>
            </a:r>
          </a:p>
        </p:txBody>
      </p:sp>
      <p:pic>
        <p:nvPicPr>
          <p:cNvPr id="10" name="Platshållare för bild 9" descr="Kvinna som tittar i mikroskop.">
            <a:extLst>
              <a:ext uri="{FF2B5EF4-FFF2-40B4-BE49-F238E27FC236}">
                <a16:creationId xmlns:a16="http://schemas.microsoft.com/office/drawing/2014/main" id="{5466F781-7F86-25FB-7714-8B637E41AE6E}"/>
              </a:ext>
            </a:extLst>
          </p:cNvPr>
          <p:cNvPicPr>
            <a:picLocks noGrp="1"/>
          </p:cNvPicPr>
          <p:nvPr>
            <p:ph type="pic" sz="quarter" idx="13"/>
          </p:nvPr>
        </p:nvPicPr>
        <p:blipFill rotWithShape="1">
          <a:blip r:embed="rId3">
            <a:extLst>
              <a:ext uri="{28A0092B-C50C-407E-A947-70E740481C1C}">
                <a14:useLocalDpi xmlns:a14="http://schemas.microsoft.com/office/drawing/2010/main" val="0"/>
              </a:ext>
            </a:extLst>
          </a:blip>
          <a:srcRect l="36540" r="8511"/>
          <a:stretch/>
        </p:blipFill>
        <p:spPr>
          <a:xfrm>
            <a:off x="6801696" y="380998"/>
            <a:ext cx="5002954" cy="6071396"/>
          </a:xfrm>
        </p:spPr>
      </p:pic>
      <p:sp>
        <p:nvSpPr>
          <p:cNvPr id="5" name="Platshållare för datum 4">
            <a:extLst>
              <a:ext uri="{FF2B5EF4-FFF2-40B4-BE49-F238E27FC236}">
                <a16:creationId xmlns:a16="http://schemas.microsoft.com/office/drawing/2014/main" id="{EF6F3900-AB83-74A9-8406-562920989B3D}"/>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spTree>
    <p:extLst>
      <p:ext uri="{BB962C8B-B14F-4D97-AF65-F5344CB8AC3E}">
        <p14:creationId xmlns:p14="http://schemas.microsoft.com/office/powerpoint/2010/main" val="431999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23409F9-12A5-7F0C-C2C6-D30CCEFAB772}"/>
              </a:ext>
            </a:extLst>
          </p:cNvPr>
          <p:cNvSpPr>
            <a:spLocks noGrp="1"/>
          </p:cNvSpPr>
          <p:nvPr>
            <p:ph type="title"/>
          </p:nvPr>
        </p:nvSpPr>
        <p:spPr/>
        <p:txBody>
          <a:bodyPr/>
          <a:lstStyle/>
          <a:p>
            <a:r>
              <a:rPr lang="sv-SE" dirty="0"/>
              <a:t>Digitalisering - för att klara framtidens vård</a:t>
            </a:r>
          </a:p>
        </p:txBody>
      </p:sp>
      <p:sp>
        <p:nvSpPr>
          <p:cNvPr id="2" name="Platshållare för innehåll 1">
            <a:extLst>
              <a:ext uri="{FF2B5EF4-FFF2-40B4-BE49-F238E27FC236}">
                <a16:creationId xmlns:a16="http://schemas.microsoft.com/office/drawing/2014/main" id="{47C74704-B1F7-6A13-A35D-300CE8CB9FE8}"/>
              </a:ext>
            </a:extLst>
          </p:cNvPr>
          <p:cNvSpPr>
            <a:spLocks noGrp="1"/>
          </p:cNvSpPr>
          <p:nvPr>
            <p:ph sz="quarter" idx="17"/>
          </p:nvPr>
        </p:nvSpPr>
        <p:spPr/>
        <p:txBody>
          <a:bodyPr/>
          <a:lstStyle/>
          <a:p>
            <a:r>
              <a:rPr lang="sv-SE" dirty="0"/>
              <a:t>Gemensam vårdinformationsmiljö​</a:t>
            </a:r>
          </a:p>
          <a:p>
            <a:r>
              <a:rPr lang="sv-SE" dirty="0"/>
              <a:t>Digital vård utformas utifrån bästa patientupplevelse ​</a:t>
            </a:r>
          </a:p>
          <a:p>
            <a:r>
              <a:rPr lang="sv-SE" dirty="0"/>
              <a:t>Egenmonitorering för ökad delaktighet​</a:t>
            </a:r>
          </a:p>
          <a:p>
            <a:r>
              <a:rPr lang="sv-SE" dirty="0"/>
              <a:t>Invånare som vill ska också kunna använda digitala tjänster</a:t>
            </a:r>
          </a:p>
        </p:txBody>
      </p:sp>
      <p:pic>
        <p:nvPicPr>
          <p:cNvPr id="10" name="Platshållare för bild 9" descr="Kille som sitter vid ett bord och tittar i en läsplatta.">
            <a:extLst>
              <a:ext uri="{FF2B5EF4-FFF2-40B4-BE49-F238E27FC236}">
                <a16:creationId xmlns:a16="http://schemas.microsoft.com/office/drawing/2014/main" id="{2E7C9E66-20BD-170D-1CB3-7BC4FA679CE2}"/>
              </a:ext>
            </a:extLst>
          </p:cNvPr>
          <p:cNvPicPr>
            <a:picLocks noGrp="1"/>
          </p:cNvPicPr>
          <p:nvPr>
            <p:ph type="pic" sz="quarter" idx="13"/>
          </p:nvPr>
        </p:nvPicPr>
        <p:blipFill>
          <a:blip r:embed="rId3">
            <a:extLst>
              <a:ext uri="{28A0092B-C50C-407E-A947-70E740481C1C}">
                <a14:useLocalDpi xmlns:a14="http://schemas.microsoft.com/office/drawing/2010/main" val="0"/>
              </a:ext>
            </a:extLst>
          </a:blip>
          <a:srcRect t="4528" b="4528"/>
          <a:stretch>
            <a:fillRect/>
          </a:stretch>
        </p:blipFill>
        <p:spPr/>
      </p:pic>
      <p:sp>
        <p:nvSpPr>
          <p:cNvPr id="5" name="Platshållare för datum 4">
            <a:extLst>
              <a:ext uri="{FF2B5EF4-FFF2-40B4-BE49-F238E27FC236}">
                <a16:creationId xmlns:a16="http://schemas.microsoft.com/office/drawing/2014/main" id="{2556037A-A73F-CA0C-A8C5-7C8D57186A9E}"/>
              </a:ext>
              <a:ext uri="{C183D7F6-B498-43B3-948B-1728B52AA6E4}">
                <adec:decorative xmlns:adec="http://schemas.microsoft.com/office/drawing/2017/decorative" val="1"/>
              </a:ext>
            </a:extLst>
          </p:cNvPr>
          <p:cNvSpPr>
            <a:spLocks noGrp="1"/>
          </p:cNvSpPr>
          <p:nvPr>
            <p:ph type="dt" sz="half" idx="15"/>
          </p:nvPr>
        </p:nvSpPr>
        <p:spPr/>
        <p:txBody>
          <a:bodyPr/>
          <a:lstStyle/>
          <a:p>
            <a:fld id="{B0743B6B-FC1D-4E5C-878B-68715B5874CD}" type="datetime1">
              <a:rPr lang="sv-SE" smtClean="0"/>
              <a:t>2024-08-06</a:t>
            </a:fld>
            <a:endParaRPr lang="sv-SE"/>
          </a:p>
        </p:txBody>
      </p:sp>
    </p:spTree>
    <p:extLst>
      <p:ext uri="{BB962C8B-B14F-4D97-AF65-F5344CB8AC3E}">
        <p14:creationId xmlns:p14="http://schemas.microsoft.com/office/powerpoint/2010/main" val="3755366516"/>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181</TotalTime>
  <Words>2490</Words>
  <Application>Microsoft Office PowerPoint</Application>
  <PresentationFormat>Bredbild</PresentationFormat>
  <Paragraphs>235</Paragraphs>
  <Slides>14</Slides>
  <Notes>14</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14</vt:i4>
      </vt:variant>
    </vt:vector>
  </HeadingPairs>
  <TitlesOfParts>
    <vt:vector size="17" baseType="lpstr">
      <vt:lpstr>Arial</vt:lpstr>
      <vt:lpstr>Verdana</vt:lpstr>
      <vt:lpstr>VGR</vt:lpstr>
      <vt:lpstr>Strategi för omställningen av hälso- och sjukvården 2023-2027 </vt:lpstr>
      <vt:lpstr>Tillgänglig, sammanhållen och patientsäker hälso- och sjukvård som utgår ifrån den enskildes behov  och erfarenhet      Mål i VGR:s budget</vt:lpstr>
      <vt:lpstr>Huvudbudskap för omställningen</vt:lpstr>
      <vt:lpstr>Strategi för omställningen</vt:lpstr>
      <vt:lpstr>Framtidsvision  Hälso- och sjukvården 2028</vt:lpstr>
      <vt:lpstr>Vård som behövs ofta ska finnas nära</vt:lpstr>
      <vt:lpstr>Samverkan kring god och nära vård</vt:lpstr>
      <vt:lpstr>Tillgängliga resurser till största möjliga nytta</vt:lpstr>
      <vt:lpstr>Digitalisering - för att klara framtidens vård</vt:lpstr>
      <vt:lpstr>Den digitala arbetsmiljön</vt:lpstr>
      <vt:lpstr>Kvalitetsdriven verksamhetsutveckling och kompetensförsörjning säkrar ökad kvalitet i vården…</vt:lpstr>
      <vt:lpstr>…och kontinuerlig kompetensutveckling</vt:lpstr>
      <vt:lpstr>God vård  för barn och unga</vt:lpstr>
      <vt:lpstr>Presentationen avslutas här</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Strategi för omställningen av hälso- och sjukvården 2023-2025</dc:title>
  <dc:creator>Willy Do</dc:creator>
  <keywords/>
  <lastModifiedBy>Malin Solberg</lastModifiedBy>
  <revision>4</revision>
  <dcterms:created xsi:type="dcterms:W3CDTF">2023-02-02T13:58:26.0000000Z</dcterms:created>
  <dcterms:modified xsi:type="dcterms:W3CDTF">2024-08-06T08:40:03.0000000Z</dcterms:modified>
</coreProperties>
</file>