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329" r:id="rId6"/>
    <p:sldId id="298" r:id="rId7"/>
    <p:sldId id="335" r:id="rId8"/>
    <p:sldId id="334" r:id="rId9"/>
    <p:sldId id="349" r:id="rId10"/>
    <p:sldId id="348" r:id="rId11"/>
    <p:sldId id="340" r:id="rId12"/>
    <p:sldId id="342" r:id="rId13"/>
    <p:sldId id="351" r:id="rId14"/>
    <p:sldId id="350" r:id="rId1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C8E6E4-9C09-DFD1-718D-2726F0074C1B}" name="Anette Hammarin" initials="AH" userId="S::aneha20@vgregion.se::16ffde7e-43f1-49f7-9f0a-ebea5fc62f9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9FB3"/>
    <a:srgbClr val="A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75071" autoAdjust="0"/>
  </p:normalViewPr>
  <p:slideViewPr>
    <p:cSldViewPr snapToGrid="0">
      <p:cViewPr varScale="1">
        <p:scale>
          <a:sx n="84" d="100"/>
          <a:sy n="84" d="100"/>
        </p:scale>
        <p:origin x="15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20" y="78"/>
      </p:cViewPr>
      <p:guideLst/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presProps" Target="presProps.xml" Id="rId18" /><Relationship Type="http://schemas.openxmlformats.org/officeDocument/2006/relationships/tableStyles" Target="tableStyles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handoutMaster" Target="handoutMasters/handoutMaster1.xml" Id="rId17" /><Relationship Type="http://schemas.openxmlformats.org/officeDocument/2006/relationships/notesMaster" Target="notesMasters/notesMaster1.xml" Id="rId16" /><Relationship Type="http://schemas.openxmlformats.org/officeDocument/2006/relationships/theme" Target="theme/theme1.xml" Id="rId20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1.xml" Id="rId5" /><Relationship Type="http://schemas.openxmlformats.org/officeDocument/2006/relationships/slide" Target="slides/slide10.xml" Id="rId15" /><Relationship Type="http://schemas.microsoft.com/office/2018/10/relationships/authors" Target="authors.xml" Id="rId23" /><Relationship Type="http://schemas.openxmlformats.org/officeDocument/2006/relationships/slide" Target="slides/slide5.xml" Id="rId10" /><Relationship Type="http://schemas.openxmlformats.org/officeDocument/2006/relationships/viewProps" Target="viewProps.xml" Id="rId19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microsoft.com/office/2016/11/relationships/changesInfo" Target="changesInfos/changesInfo1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da Rydeling" userId="6d222f2c-5ca5-48a4-9e0d-aabe47fa4b22" providerId="ADAL" clId="{C91CA5FF-6705-42E1-AF77-4BE524170733}"/>
    <pc:docChg chg="custSel modSld">
      <pc:chgData name="Frida Rydeling" userId="6d222f2c-5ca5-48a4-9e0d-aabe47fa4b22" providerId="ADAL" clId="{C91CA5FF-6705-42E1-AF77-4BE524170733}" dt="2026-02-04T11:40:45.727" v="54" actId="20577"/>
      <pc:docMkLst>
        <pc:docMk/>
      </pc:docMkLst>
      <pc:sldChg chg="modNotesTx">
        <pc:chgData name="Frida Rydeling" userId="6d222f2c-5ca5-48a4-9e0d-aabe47fa4b22" providerId="ADAL" clId="{C91CA5FF-6705-42E1-AF77-4BE524170733}" dt="2026-02-04T11:40:45.727" v="54" actId="20577"/>
        <pc:sldMkLst>
          <pc:docMk/>
          <pc:sldMk cId="2370301518" sldId="298"/>
        </pc:sldMkLst>
      </pc:sldChg>
      <pc:sldChg chg="modNotesTx">
        <pc:chgData name="Frida Rydeling" userId="6d222f2c-5ca5-48a4-9e0d-aabe47fa4b22" providerId="ADAL" clId="{C91CA5FF-6705-42E1-AF77-4BE524170733}" dt="2026-02-04T11:36:07.301" v="27" actId="20577"/>
        <pc:sldMkLst>
          <pc:docMk/>
          <pc:sldMk cId="924565923" sldId="334"/>
        </pc:sldMkLst>
      </pc:sldChg>
      <pc:sldChg chg="modSp mod modNotesTx">
        <pc:chgData name="Frida Rydeling" userId="6d222f2c-5ca5-48a4-9e0d-aabe47fa4b22" providerId="ADAL" clId="{C91CA5FF-6705-42E1-AF77-4BE524170733}" dt="2026-02-04T11:35:29.980" v="23" actId="5793"/>
        <pc:sldMkLst>
          <pc:docMk/>
          <pc:sldMk cId="4284286606" sldId="335"/>
        </pc:sldMkLst>
        <pc:spChg chg="mod">
          <ac:chgData name="Frida Rydeling" userId="6d222f2c-5ca5-48a4-9e0d-aabe47fa4b22" providerId="ADAL" clId="{C91CA5FF-6705-42E1-AF77-4BE524170733}" dt="2026-02-04T11:34:32.699" v="6" actId="27636"/>
          <ac:spMkLst>
            <pc:docMk/>
            <pc:sldMk cId="4284286606" sldId="335"/>
            <ac:spMk id="3" creationId="{330D66C1-4CB0-A315-D6E6-160F0B99BC99}"/>
          </ac:spMkLst>
        </pc:spChg>
      </pc:sldChg>
      <pc:sldChg chg="modNotesTx">
        <pc:chgData name="Frida Rydeling" userId="6d222f2c-5ca5-48a4-9e0d-aabe47fa4b22" providerId="ADAL" clId="{C91CA5FF-6705-42E1-AF77-4BE524170733}" dt="2026-02-04T11:38:04.506" v="39" actId="20577"/>
        <pc:sldMkLst>
          <pc:docMk/>
          <pc:sldMk cId="1547752903" sldId="340"/>
        </pc:sldMkLst>
      </pc:sldChg>
      <pc:sldChg chg="modNotesTx">
        <pc:chgData name="Frida Rydeling" userId="6d222f2c-5ca5-48a4-9e0d-aabe47fa4b22" providerId="ADAL" clId="{C91CA5FF-6705-42E1-AF77-4BE524170733}" dt="2026-02-04T11:38:40.886" v="43" actId="20577"/>
        <pc:sldMkLst>
          <pc:docMk/>
          <pc:sldMk cId="378047716" sldId="342"/>
        </pc:sldMkLst>
      </pc:sldChg>
      <pc:sldChg chg="modNotesTx">
        <pc:chgData name="Frida Rydeling" userId="6d222f2c-5ca5-48a4-9e0d-aabe47fa4b22" providerId="ADAL" clId="{C91CA5FF-6705-42E1-AF77-4BE524170733}" dt="2026-02-04T11:36:53.718" v="29" actId="20577"/>
        <pc:sldMkLst>
          <pc:docMk/>
          <pc:sldMk cId="410739985" sldId="349"/>
        </pc:sldMkLst>
      </pc:sldChg>
      <pc:sldChg chg="modNotesTx">
        <pc:chgData name="Frida Rydeling" userId="6d222f2c-5ca5-48a4-9e0d-aabe47fa4b22" providerId="ADAL" clId="{C91CA5FF-6705-42E1-AF77-4BE524170733}" dt="2026-02-04T11:39:12.719" v="47" actId="20577"/>
        <pc:sldMkLst>
          <pc:docMk/>
          <pc:sldMk cId="1241241078" sldId="35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EA9C0E35-84B6-7F5A-0DF4-954D903BFE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59C67742-94E7-A406-2FD2-37F9B6E3C9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95CB1-8D9E-4D39-BD5A-3714F899CBAC}" type="datetimeFigureOut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EA470E6-6438-A282-EB64-049EBCB70A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6DED696-253C-AAC0-DB7E-65090849E0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10E5F-6630-4A69-9755-6CD736F11B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59029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FF5E-32DB-4A63-9882-8F301C111A15}" type="datetimeFigureOut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BFA82-BD73-4185-B828-63168F0B54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942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Den här presentationen är framtagen för att underlätta för dig som är chef när du informerar medarbetare om MittVaccin, exempelvis vid APT.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1449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/>
              <a:t>Den här bilden är tänkt att kompletteras lokalt.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/>
              <a:t>Här beskriver ni hur ni arbetar med MittVaccin på just er enhet, om checklistan är genomgången, vem man kontaktar vid frågor och vilka lokala rutiner som finns.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dirty="0"/>
              <a:t>Syftet är att göra införandet så tydligt och tryggt som möjligt för alla medarbetare.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7358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Den här presentationen handlar om MittVaccin – ett gemensamt </a:t>
            </a:r>
            <a:r>
              <a:rPr lang="sv-SE" dirty="0" err="1"/>
              <a:t>it-stöd</a:t>
            </a:r>
            <a:r>
              <a:rPr lang="sv-SE" dirty="0"/>
              <a:t> för vaccinationer i Västra Götalandsregionen.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MittVaccin används för ordination, registrering och ersättning av vaccinationer och är klassat som ett journalsystem - informationen är journalhandling och följer samma lagkrav som övrig patientjournal.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1787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Anledningen till att vi inför MittVaccin är att skapa en jämlik och patientsäker vaccination i hela regionen.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Systemet ger enhetlig och korrekt statistik, vilket är avgörande både för uppföljning och planering.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Gör vaccinationer synliga – både för vårdgivare och för patienter.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b="0" dirty="0"/>
              <a:t>Med ett gemensamt journalsystem vill vi samla hela vaccinationsprocessen.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b="0" dirty="0"/>
              <a:t>Ordination, registrering och ersättning hanteras i samma system, och givna doser förs automatiskt över till nationella system som NVR (nationella vaccinationsregistret), NPÖ (nationell patientöversikt), 1177 och BHVQ (svenska barnhälsovårdsregistret).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Det här ökar patientsäkerheten och minskar behovet av remisser mellan vårdgivare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003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Alla vaccinationer syns i realtid, oavsett vårdgivare.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Det innebär att ingen dubbeldokumentation behövs.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Ordinationshanteringen blir smidigare, till exempel genom vaccinationsplaner, och man kan göra uthopp direkt från befintligt journalsystem utan extra inloggning.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2592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Patienten ser sina vaccinationer i 1177 Journal efter automatisk överföring från MittVaccin.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Informationen är säker och sammanhållen även mellan olika vårdgivare, vilket minskar risken för missade eller dubbla vaccinationer.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384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MittVaccin </a:t>
            </a:r>
            <a:r>
              <a:rPr lang="sv-SE" dirty="0" err="1"/>
              <a:t>breddinförs</a:t>
            </a:r>
            <a:r>
              <a:rPr lang="sv-SE" dirty="0"/>
              <a:t> den 1 mars 2026.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Det gäller </a:t>
            </a:r>
            <a:r>
              <a:rPr lang="sv-SE" dirty="0" err="1"/>
              <a:t>Närhälsans</a:t>
            </a:r>
            <a:r>
              <a:rPr lang="sv-SE" dirty="0"/>
              <a:t> samtliga mottagningar, privata vårdgivare inom vårdval som inte redan är anslutna, vaccinerande verksamheter inom Regionhälsan samt upphandlade vaccinatörer.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Datumet är valt för att sammanfalla med ett månadsskifte, vilket minskar risken för tekniska problem kopplade till ersättning.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I dag används MittVaccin av sjukhusförvaltningarna, Regionhälsan (mödrahälsovården), Hälsan och arbetslivet och vissa privata vårdcentraler.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4594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All ersättning för vaccinationer utgår från MittVaccin från och med den 1 mars 2026.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KVÅ-koder upphör att ge ersättning, och parallell dokumentation i andra journalsystem ska inte förekomma.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Systemet är dimensionerat för höga vaccinationsflöden.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5482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Alla som ska använda MittVaccin erbjuds grundutbildning.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Utbildningen riktar sig till användare som ordinerar, administrerar eller registrerar vaccinationer.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Anmälan sker via Regionkalendern.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dirty="0"/>
              <a:t>Mer information finns på Vårdgivarwebben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9546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C849B-B471-C6DC-D5D2-1A9917DD2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3D32F1E-8127-B6C2-3005-DF74524AC9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AF3E969A-EDCC-27DC-FB7B-CDEFB3D941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dirty="0"/>
              <a:t>Regionen har valt att bygga vidare på befintliga arbetssätt för support.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dirty="0"/>
              <a:t>Verksamheter vänder sig i första hand till VGR Serviceportal.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sv-SE" dirty="0"/>
              <a:t>För vårdgivare utan tillgång till Serviceportalen finns ett formulär via Vårdgivarwebben.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9A444C1-FA9F-080D-C68A-6AD0BEC882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5BFA82-BD73-4185-B828-63168F0B5499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419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5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5" y="385758"/>
            <a:ext cx="4283996" cy="6092422"/>
            <a:chOff x="6252761" y="1586198"/>
            <a:chExt cx="2409823" cy="3427094"/>
          </a:xfrm>
        </p:grpSpPr>
        <p:sp>
          <p:nvSpPr>
            <p:cNvPr id="5" name="Frihandsfigur 1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ihandsfigur 2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3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ihandsfigur 4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5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246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7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ihandsfigur 8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ihandsfigur 9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7859341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0" name="Logo" descr="Logotyp Västra Götalandsregionen">
            <a:extLst>
              <a:ext uri="{FF2B5EF4-FFF2-40B4-BE49-F238E27FC236}">
                <a16:creationId xmlns:a16="http://schemas.microsoft.com/office/drawing/2014/main" id="{E03F274C-7DF4-4202-6241-5960DF9CAF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8" name="Platshållare för datum 8">
            <a:extLst>
              <a:ext uri="{FF2B5EF4-FFF2-40B4-BE49-F238E27FC236}">
                <a16:creationId xmlns:a16="http://schemas.microsoft.com/office/drawing/2014/main" id="{2D7A94E1-4D7B-8C36-2DD9-EA5758651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956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sto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C316BF93-6E39-1789-A4DF-ACF47A866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4921196"/>
            <a:ext cx="11411966" cy="1555200"/>
          </a:xfrm>
          <a:custGeom>
            <a:avLst/>
            <a:gdLst>
              <a:gd name="connsiteX0" fmla="*/ 0 w 11411966"/>
              <a:gd name="connsiteY0" fmla="*/ 0 h 1555200"/>
              <a:gd name="connsiteX1" fmla="*/ 7124366 w 11411966"/>
              <a:gd name="connsiteY1" fmla="*/ 0 h 1555200"/>
              <a:gd name="connsiteX2" fmla="*/ 7691547 w 11411966"/>
              <a:gd name="connsiteY2" fmla="*/ 0 h 1555200"/>
              <a:gd name="connsiteX3" fmla="*/ 8724054 w 11411966"/>
              <a:gd name="connsiteY3" fmla="*/ 0 h 1555200"/>
              <a:gd name="connsiteX4" fmla="*/ 9698233 w 11411966"/>
              <a:gd name="connsiteY4" fmla="*/ 0 h 1555200"/>
              <a:gd name="connsiteX5" fmla="*/ 10844785 w 11411966"/>
              <a:gd name="connsiteY5" fmla="*/ 0 h 1555200"/>
              <a:gd name="connsiteX6" fmla="*/ 11411966 w 11411966"/>
              <a:gd name="connsiteY6" fmla="*/ 567181 h 1555200"/>
              <a:gd name="connsiteX7" fmla="*/ 11411966 w 11411966"/>
              <a:gd name="connsiteY7" fmla="*/ 711958 h 1555200"/>
              <a:gd name="connsiteX8" fmla="*/ 11411966 w 11411966"/>
              <a:gd name="connsiteY8" fmla="*/ 988019 h 1555200"/>
              <a:gd name="connsiteX9" fmla="*/ 11411966 w 11411966"/>
              <a:gd name="connsiteY9" fmla="*/ 1555199 h 1555200"/>
              <a:gd name="connsiteX10" fmla="*/ 10844795 w 11411966"/>
              <a:gd name="connsiteY10" fmla="*/ 1555199 h 1555200"/>
              <a:gd name="connsiteX11" fmla="*/ 10844785 w 11411966"/>
              <a:gd name="connsiteY11" fmla="*/ 1555200 h 1555200"/>
              <a:gd name="connsiteX12" fmla="*/ 9698233 w 11411966"/>
              <a:gd name="connsiteY12" fmla="*/ 1555200 h 1555200"/>
              <a:gd name="connsiteX13" fmla="*/ 8724054 w 11411966"/>
              <a:gd name="connsiteY13" fmla="*/ 1555200 h 1555200"/>
              <a:gd name="connsiteX14" fmla="*/ 7691547 w 11411966"/>
              <a:gd name="connsiteY14" fmla="*/ 1555200 h 1555200"/>
              <a:gd name="connsiteX15" fmla="*/ 7124366 w 11411966"/>
              <a:gd name="connsiteY15" fmla="*/ 1555200 h 1555200"/>
              <a:gd name="connsiteX16" fmla="*/ 0 w 11411966"/>
              <a:gd name="connsiteY16" fmla="*/ 155520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11966" h="1555200">
                <a:moveTo>
                  <a:pt x="0" y="0"/>
                </a:moveTo>
                <a:lnTo>
                  <a:pt x="7124366" y="0"/>
                </a:lnTo>
                <a:lnTo>
                  <a:pt x="7691547" y="0"/>
                </a:lnTo>
                <a:lnTo>
                  <a:pt x="8724054" y="0"/>
                </a:lnTo>
                <a:lnTo>
                  <a:pt x="9698233" y="0"/>
                </a:lnTo>
                <a:lnTo>
                  <a:pt x="10844785" y="0"/>
                </a:lnTo>
                <a:cubicBezTo>
                  <a:pt x="11158030" y="0"/>
                  <a:pt x="11411966" y="253936"/>
                  <a:pt x="11411966" y="567181"/>
                </a:cubicBezTo>
                <a:lnTo>
                  <a:pt x="11411966" y="711958"/>
                </a:lnTo>
                <a:lnTo>
                  <a:pt x="11411966" y="988019"/>
                </a:lnTo>
                <a:lnTo>
                  <a:pt x="11411966" y="1555199"/>
                </a:lnTo>
                <a:lnTo>
                  <a:pt x="10844795" y="1555199"/>
                </a:lnTo>
                <a:lnTo>
                  <a:pt x="10844785" y="1555200"/>
                </a:lnTo>
                <a:lnTo>
                  <a:pt x="9698233" y="1555200"/>
                </a:lnTo>
                <a:lnTo>
                  <a:pt x="8724054" y="1555200"/>
                </a:lnTo>
                <a:lnTo>
                  <a:pt x="7691547" y="1555200"/>
                </a:lnTo>
                <a:lnTo>
                  <a:pt x="7124366" y="1555200"/>
                </a:lnTo>
                <a:lnTo>
                  <a:pt x="0" y="1555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5174921"/>
            <a:ext cx="9804743" cy="104775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Platshållare för bild 1">
            <a:extLst>
              <a:ext uri="{FF2B5EF4-FFF2-40B4-BE49-F238E27FC236}">
                <a16:creationId xmlns:a16="http://schemas.microsoft.com/office/drawing/2014/main" id="{C866F5AF-6945-1E27-3523-937C5BA5CF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89262" y="380997"/>
            <a:ext cx="11412171" cy="4540200"/>
          </a:xfrm>
          <a:custGeom>
            <a:avLst/>
            <a:gdLst>
              <a:gd name="connsiteX0" fmla="*/ 0 w 11412171"/>
              <a:gd name="connsiteY0" fmla="*/ 0 h 4540200"/>
              <a:gd name="connsiteX1" fmla="*/ 8226418 w 11412171"/>
              <a:gd name="connsiteY1" fmla="*/ 0 h 4540200"/>
              <a:gd name="connsiteX2" fmla="*/ 8226418 w 11412171"/>
              <a:gd name="connsiteY2" fmla="*/ 4200 h 4540200"/>
              <a:gd name="connsiteX3" fmla="*/ 8975361 w 11412171"/>
              <a:gd name="connsiteY3" fmla="*/ 4200 h 4540200"/>
              <a:gd name="connsiteX4" fmla="*/ 8975361 w 11412171"/>
              <a:gd name="connsiteY4" fmla="*/ 0 h 4540200"/>
              <a:gd name="connsiteX5" fmla="*/ 11412171 w 11412171"/>
              <a:gd name="connsiteY5" fmla="*/ 0 h 4540200"/>
              <a:gd name="connsiteX6" fmla="*/ 11412171 w 11412171"/>
              <a:gd name="connsiteY6" fmla="*/ 610124 h 4540200"/>
              <a:gd name="connsiteX7" fmla="*/ 11412171 w 11412171"/>
              <a:gd name="connsiteY7" fmla="*/ 2595883 h 4540200"/>
              <a:gd name="connsiteX8" fmla="*/ 11412171 w 11412171"/>
              <a:gd name="connsiteY8" fmla="*/ 3934276 h 4540200"/>
              <a:gd name="connsiteX9" fmla="*/ 10806247 w 11412171"/>
              <a:gd name="connsiteY9" fmla="*/ 4540200 h 4540200"/>
              <a:gd name="connsiteX10" fmla="*/ 7730495 w 11412171"/>
              <a:gd name="connsiteY10" fmla="*/ 4540200 h 4540200"/>
              <a:gd name="connsiteX11" fmla="*/ 7688832 w 11412171"/>
              <a:gd name="connsiteY11" fmla="*/ 4536000 h 4540200"/>
              <a:gd name="connsiteX12" fmla="*/ 0 w 11412171"/>
              <a:gd name="connsiteY12" fmla="*/ 4536000 h 454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12171" h="4540200">
                <a:moveTo>
                  <a:pt x="0" y="0"/>
                </a:moveTo>
                <a:lnTo>
                  <a:pt x="8226418" y="0"/>
                </a:lnTo>
                <a:lnTo>
                  <a:pt x="8226418" y="4200"/>
                </a:lnTo>
                <a:lnTo>
                  <a:pt x="8975361" y="4200"/>
                </a:lnTo>
                <a:lnTo>
                  <a:pt x="8975361" y="0"/>
                </a:lnTo>
                <a:lnTo>
                  <a:pt x="11412171" y="0"/>
                </a:lnTo>
                <a:lnTo>
                  <a:pt x="11412171" y="610124"/>
                </a:lnTo>
                <a:lnTo>
                  <a:pt x="11412171" y="2595883"/>
                </a:lnTo>
                <a:lnTo>
                  <a:pt x="11412171" y="3934276"/>
                </a:lnTo>
                <a:cubicBezTo>
                  <a:pt x="11412171" y="4268919"/>
                  <a:pt x="11140890" y="4540200"/>
                  <a:pt x="10806247" y="4540200"/>
                </a:cubicBezTo>
                <a:lnTo>
                  <a:pt x="7730495" y="4540200"/>
                </a:lnTo>
                <a:lnTo>
                  <a:pt x="7688832" y="4536000"/>
                </a:lnTo>
                <a:lnTo>
                  <a:pt x="0" y="453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865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63EFE71E-24F2-53D3-3A31-6073910C501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797101" y="385200"/>
            <a:ext cx="5004000" cy="3045600"/>
          </a:xfrm>
          <a:custGeom>
            <a:avLst/>
            <a:gdLst>
              <a:gd name="connsiteX0" fmla="*/ 599625 w 5004000"/>
              <a:gd name="connsiteY0" fmla="*/ 0 h 3049200"/>
              <a:gd name="connsiteX1" fmla="*/ 1545281 w 5004000"/>
              <a:gd name="connsiteY1" fmla="*/ 0 h 3049200"/>
              <a:gd name="connsiteX2" fmla="*/ 4404375 w 5004000"/>
              <a:gd name="connsiteY2" fmla="*/ 0 h 3049200"/>
              <a:gd name="connsiteX3" fmla="*/ 5004000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104902 h 3049200"/>
              <a:gd name="connsiteX6" fmla="*/ 5004000 w 5004000"/>
              <a:gd name="connsiteY6" fmla="*/ 2449575 h 3049200"/>
              <a:gd name="connsiteX7" fmla="*/ 5004000 w 5004000"/>
              <a:gd name="connsiteY7" fmla="*/ 3049199 h 3049200"/>
              <a:gd name="connsiteX8" fmla="*/ 5004000 w 5004000"/>
              <a:gd name="connsiteY8" fmla="*/ 3049200 h 3049200"/>
              <a:gd name="connsiteX9" fmla="*/ 4404375 w 5004000"/>
              <a:gd name="connsiteY9" fmla="*/ 3049200 h 3049200"/>
              <a:gd name="connsiteX10" fmla="*/ 1545281 w 5004000"/>
              <a:gd name="connsiteY10" fmla="*/ 3049200 h 3049200"/>
              <a:gd name="connsiteX11" fmla="*/ 599625 w 5004000"/>
              <a:gd name="connsiteY11" fmla="*/ 3049200 h 3049200"/>
              <a:gd name="connsiteX12" fmla="*/ 599615 w 5004000"/>
              <a:gd name="connsiteY12" fmla="*/ 3049199 h 3049200"/>
              <a:gd name="connsiteX13" fmla="*/ 0 w 5004000"/>
              <a:gd name="connsiteY13" fmla="*/ 3049199 h 3049200"/>
              <a:gd name="connsiteX14" fmla="*/ 0 w 5004000"/>
              <a:gd name="connsiteY14" fmla="*/ 2449575 h 3049200"/>
              <a:gd name="connsiteX15" fmla="*/ 0 w 5004000"/>
              <a:gd name="connsiteY15" fmla="*/ 1104902 h 3049200"/>
              <a:gd name="connsiteX16" fmla="*/ 0 w 5004000"/>
              <a:gd name="connsiteY16" fmla="*/ 599625 h 3049200"/>
              <a:gd name="connsiteX17" fmla="*/ 599625 w 5004000"/>
              <a:gd name="connsiteY17" fmla="*/ 0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04000" h="3049200">
                <a:moveTo>
                  <a:pt x="599625" y="0"/>
                </a:moveTo>
                <a:lnTo>
                  <a:pt x="1545281" y="0"/>
                </a:lnTo>
                <a:lnTo>
                  <a:pt x="4404375" y="0"/>
                </a:lnTo>
                <a:lnTo>
                  <a:pt x="5004000" y="0"/>
                </a:lnTo>
                <a:lnTo>
                  <a:pt x="5004000" y="599625"/>
                </a:lnTo>
                <a:lnTo>
                  <a:pt x="5004000" y="1104902"/>
                </a:lnTo>
                <a:lnTo>
                  <a:pt x="5004000" y="2449575"/>
                </a:lnTo>
                <a:lnTo>
                  <a:pt x="5004000" y="3049199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1545281" y="3049200"/>
                </a:lnTo>
                <a:lnTo>
                  <a:pt x="599625" y="3049200"/>
                </a:lnTo>
                <a:lnTo>
                  <a:pt x="599615" y="3049199"/>
                </a:lnTo>
                <a:lnTo>
                  <a:pt x="0" y="3049199"/>
                </a:lnTo>
                <a:lnTo>
                  <a:pt x="0" y="2449575"/>
                </a:lnTo>
                <a:lnTo>
                  <a:pt x="0" y="1104902"/>
                </a:lnTo>
                <a:lnTo>
                  <a:pt x="0" y="599625"/>
                </a:lnTo>
                <a:cubicBezTo>
                  <a:pt x="0" y="268461"/>
                  <a:pt x="268461" y="0"/>
                  <a:pt x="599625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216000" tIns="216000">
            <a:noAutofit/>
          </a:bodyPr>
          <a:lstStyle>
            <a:lvl1pPr marL="0" indent="0">
              <a:buFontTx/>
              <a:buNone/>
              <a:defRPr sz="22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1C2124B1-915B-6BD5-C703-CE8084D4BEB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797101" y="3430800"/>
            <a:ext cx="5004000" cy="3045600"/>
          </a:xfrm>
          <a:custGeom>
            <a:avLst/>
            <a:gdLst>
              <a:gd name="connsiteX0" fmla="*/ 0 w 5004000"/>
              <a:gd name="connsiteY0" fmla="*/ 0 h 3049200"/>
              <a:gd name="connsiteX1" fmla="*/ 599625 w 5004000"/>
              <a:gd name="connsiteY1" fmla="*/ 0 h 3049200"/>
              <a:gd name="connsiteX2" fmla="*/ 3554855 w 5004000"/>
              <a:gd name="connsiteY2" fmla="*/ 0 h 3049200"/>
              <a:gd name="connsiteX3" fmla="*/ 4404375 w 5004000"/>
              <a:gd name="connsiteY3" fmla="*/ 0 h 3049200"/>
              <a:gd name="connsiteX4" fmla="*/ 5004000 w 5004000"/>
              <a:gd name="connsiteY4" fmla="*/ 599625 h 3049200"/>
              <a:gd name="connsiteX5" fmla="*/ 5004000 w 5004000"/>
              <a:gd name="connsiteY5" fmla="*/ 1240360 h 3049200"/>
              <a:gd name="connsiteX6" fmla="*/ 5004000 w 5004000"/>
              <a:gd name="connsiteY6" fmla="*/ 2449575 h 3049200"/>
              <a:gd name="connsiteX7" fmla="*/ 5004000 w 5004000"/>
              <a:gd name="connsiteY7" fmla="*/ 3049200 h 3049200"/>
              <a:gd name="connsiteX8" fmla="*/ 4404375 w 5004000"/>
              <a:gd name="connsiteY8" fmla="*/ 3049200 h 3049200"/>
              <a:gd name="connsiteX9" fmla="*/ 3554855 w 5004000"/>
              <a:gd name="connsiteY9" fmla="*/ 3049200 h 3049200"/>
              <a:gd name="connsiteX10" fmla="*/ 599625 w 5004000"/>
              <a:gd name="connsiteY10" fmla="*/ 3049200 h 3049200"/>
              <a:gd name="connsiteX11" fmla="*/ 0 w 5004000"/>
              <a:gd name="connsiteY11" fmla="*/ 3049200 h 3049200"/>
              <a:gd name="connsiteX12" fmla="*/ 0 w 5004000"/>
              <a:gd name="connsiteY12" fmla="*/ 2449575 h 3049200"/>
              <a:gd name="connsiteX13" fmla="*/ 0 w 5004000"/>
              <a:gd name="connsiteY13" fmla="*/ 1240360 h 3049200"/>
              <a:gd name="connsiteX14" fmla="*/ 0 w 5004000"/>
              <a:gd name="connsiteY14" fmla="*/ 599625 h 304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4000" h="3049200">
                <a:moveTo>
                  <a:pt x="0" y="0"/>
                </a:moveTo>
                <a:lnTo>
                  <a:pt x="599625" y="0"/>
                </a:lnTo>
                <a:lnTo>
                  <a:pt x="3554855" y="0"/>
                </a:lnTo>
                <a:lnTo>
                  <a:pt x="4404375" y="0"/>
                </a:lnTo>
                <a:cubicBezTo>
                  <a:pt x="4735539" y="0"/>
                  <a:pt x="5004000" y="268461"/>
                  <a:pt x="5004000" y="599625"/>
                </a:cubicBezTo>
                <a:lnTo>
                  <a:pt x="5004000" y="1240360"/>
                </a:lnTo>
                <a:lnTo>
                  <a:pt x="5004000" y="2449575"/>
                </a:lnTo>
                <a:lnTo>
                  <a:pt x="5004000" y="3049200"/>
                </a:lnTo>
                <a:lnTo>
                  <a:pt x="4404375" y="3049200"/>
                </a:lnTo>
                <a:lnTo>
                  <a:pt x="3554855" y="3049200"/>
                </a:lnTo>
                <a:lnTo>
                  <a:pt x="599625" y="3049200"/>
                </a:lnTo>
                <a:lnTo>
                  <a:pt x="0" y="3049200"/>
                </a:lnTo>
                <a:lnTo>
                  <a:pt x="0" y="2449575"/>
                </a:lnTo>
                <a:lnTo>
                  <a:pt x="0" y="1240360"/>
                </a:lnTo>
                <a:lnTo>
                  <a:pt x="0" y="59962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80000">
            <a:noAutofit/>
          </a:bodyPr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4118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3709FC2C-3F9A-C12D-319E-6D572F25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099BDA70-47AA-46F3-EB4D-B39C3D85B4A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6763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0861AF48-3311-2312-F0E8-0A6800DA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969B596-DE93-ED91-4881-4C29A549C3F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0819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D78EC773-34E8-0A64-E6D1-94AECF03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466" y="385758"/>
            <a:ext cx="6409015" cy="6091200"/>
          </a:xfrm>
          <a:prstGeom prst="rect">
            <a:avLst/>
          </a:pr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2673041"/>
            <a:ext cx="5279351" cy="1315278"/>
          </a:xfrm>
          <a:prstGeom prst="rect">
            <a:avLst/>
          </a:prstGeom>
        </p:spPr>
        <p:txBody>
          <a:bodyPr anchor="ctr" anchorCtr="0"/>
          <a:lstStyle>
            <a:lvl1pPr>
              <a:lnSpc>
                <a:spcPts val="4040"/>
              </a:lnSpc>
              <a:defRPr sz="3300" b="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4000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 algn="l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8">
            <a:extLst>
              <a:ext uri="{FF2B5EF4-FFF2-40B4-BE49-F238E27FC236}">
                <a16:creationId xmlns:a16="http://schemas.microsoft.com/office/drawing/2014/main" id="{BB55E4B9-CA64-49AC-70D0-009F58863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B9037F4-083D-C6F2-F211-9833751C1A1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5809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8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ihandsfigur 12">
            <a:extLst>
              <a:ext uri="{FF2B5EF4-FFF2-40B4-BE49-F238E27FC236}">
                <a16:creationId xmlns:a16="http://schemas.microsoft.com/office/drawing/2014/main" id="{3574BC1D-24EF-D94D-3DE2-120C526A2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6246" y="1747837"/>
            <a:ext cx="10007600" cy="1614312"/>
          </a:xfrm>
          <a:prstGeom prst="rect">
            <a:avLst/>
          </a:prstGeo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6246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2026-02-06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58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ru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ihandsfigur 8">
            <a:extLst>
              <a:ext uri="{FF2B5EF4-FFF2-40B4-BE49-F238E27FC236}">
                <a16:creationId xmlns:a16="http://schemas.microsoft.com/office/drawing/2014/main" id="{10365128-BE3A-9023-B089-D90E504B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8" name="Platshållare för innehåll 13">
            <a:extLst>
              <a:ext uri="{FF2B5EF4-FFF2-40B4-BE49-F238E27FC236}">
                <a16:creationId xmlns:a16="http://schemas.microsoft.com/office/drawing/2014/main" id="{2BD858AF-B70F-D693-F33B-D59915C4884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9CDA653E-A9D2-7B0C-271B-390806B79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31323E2F-62ED-EA18-5CB9-BC300697ACF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3088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ljus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ihandsfigur 7">
            <a:extLst>
              <a:ext uri="{FF2B5EF4-FFF2-40B4-BE49-F238E27FC236}">
                <a16:creationId xmlns:a16="http://schemas.microsoft.com/office/drawing/2014/main" id="{8E45FC93-1C41-63EC-574B-533DF6E79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3055DF0-CE61-81D0-5CCD-066F717630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921600"/>
            <a:ext cx="10046304" cy="1047750"/>
          </a:xfrm>
          <a:prstGeom prst="rect">
            <a:avLst/>
          </a:prstGeom>
        </p:spPr>
        <p:txBody>
          <a:bodyPr anchor="t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94CB0FC2-1D05-5EE5-C07F-D00BCBF5FC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6" y="2098800"/>
            <a:ext cx="10047600" cy="3311999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FDF25A28-EFF4-2C18-2EED-1C79B759C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3">
            <a:extLst>
              <a:ext uri="{FF2B5EF4-FFF2-40B4-BE49-F238E27FC236}">
                <a16:creationId xmlns:a16="http://schemas.microsoft.com/office/drawing/2014/main" id="{5A2D28AB-516C-20D2-77EF-C6890456F2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26168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050E4984-72D7-4301-01B4-DD9D8D47E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6" name="Platshållare för innehåll 15">
            <a:extLst>
              <a:ext uri="{FF2B5EF4-FFF2-40B4-BE49-F238E27FC236}">
                <a16:creationId xmlns:a16="http://schemas.microsoft.com/office/drawing/2014/main" id="{B4B41505-5F42-3231-B20D-EBA3B666EBA0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89262" y="1781464"/>
            <a:ext cx="11412000" cy="4690734"/>
          </a:xfrm>
          <a:custGeom>
            <a:avLst/>
            <a:gdLst>
              <a:gd name="connsiteX0" fmla="*/ 0 w 11412000"/>
              <a:gd name="connsiteY0" fmla="*/ 0 h 4690734"/>
              <a:gd name="connsiteX1" fmla="*/ 11412000 w 11412000"/>
              <a:gd name="connsiteY1" fmla="*/ 0 h 4690734"/>
              <a:gd name="connsiteX2" fmla="*/ 11412000 w 11412000"/>
              <a:gd name="connsiteY2" fmla="*/ 315623 h 4690734"/>
              <a:gd name="connsiteX3" fmla="*/ 11412000 w 11412000"/>
              <a:gd name="connsiteY3" fmla="*/ 2796646 h 4690734"/>
              <a:gd name="connsiteX4" fmla="*/ 11412000 w 11412000"/>
              <a:gd name="connsiteY4" fmla="*/ 3679296 h 4690734"/>
              <a:gd name="connsiteX5" fmla="*/ 10400562 w 11412000"/>
              <a:gd name="connsiteY5" fmla="*/ 4690734 h 4690734"/>
              <a:gd name="connsiteX6" fmla="*/ 0 w 11412000"/>
              <a:gd name="connsiteY6" fmla="*/ 4690734 h 4690734"/>
              <a:gd name="connsiteX7" fmla="*/ 0 w 11412000"/>
              <a:gd name="connsiteY7" fmla="*/ 3902492 h 4690734"/>
              <a:gd name="connsiteX8" fmla="*/ 0 w 11412000"/>
              <a:gd name="connsiteY8" fmla="*/ 2796646 h 4690734"/>
              <a:gd name="connsiteX9" fmla="*/ 0 w 11412000"/>
              <a:gd name="connsiteY9" fmla="*/ 1327061 h 4690734"/>
              <a:gd name="connsiteX10" fmla="*/ 0 w 11412000"/>
              <a:gd name="connsiteY10" fmla="*/ 315623 h 4690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12000" h="4690734">
                <a:moveTo>
                  <a:pt x="0" y="0"/>
                </a:moveTo>
                <a:lnTo>
                  <a:pt x="11412000" y="0"/>
                </a:lnTo>
                <a:lnTo>
                  <a:pt x="11412000" y="315623"/>
                </a:lnTo>
                <a:lnTo>
                  <a:pt x="11412000" y="2796646"/>
                </a:lnTo>
                <a:lnTo>
                  <a:pt x="11412000" y="3679296"/>
                </a:lnTo>
                <a:cubicBezTo>
                  <a:pt x="11412000" y="4237898"/>
                  <a:pt x="10959164" y="4690734"/>
                  <a:pt x="10400562" y="4690734"/>
                </a:cubicBezTo>
                <a:lnTo>
                  <a:pt x="0" y="4690734"/>
                </a:lnTo>
                <a:lnTo>
                  <a:pt x="0" y="3902492"/>
                </a:lnTo>
                <a:lnTo>
                  <a:pt x="0" y="2796646"/>
                </a:lnTo>
                <a:lnTo>
                  <a:pt x="0" y="1327061"/>
                </a:lnTo>
                <a:lnTo>
                  <a:pt x="0" y="3156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520000" tIns="1188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8059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17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7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på färgade kvirk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55E3AAB-12A9-A04E-8260-E75A7CCE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3" name="Frihandsfigur 12">
            <a:extLst>
              <a:ext uri="{FF2B5EF4-FFF2-40B4-BE49-F238E27FC236}">
                <a16:creationId xmlns:a16="http://schemas.microsoft.com/office/drawing/2014/main" id="{F1284168-8C33-D9FB-4B28-91885C0AC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519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4672568 w 5706481"/>
              <a:gd name="connsiteY1" fmla="*/ 4699390 h 4699390"/>
              <a:gd name="connsiteX2" fmla="*/ 5706481 w 5706481"/>
              <a:gd name="connsiteY2" fmla="*/ 3665477 h 4699390"/>
              <a:gd name="connsiteX3" fmla="*/ 5706481 w 5706481"/>
              <a:gd name="connsiteY3" fmla="*/ 2993736 h 4699390"/>
              <a:gd name="connsiteX4" fmla="*/ 5706481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2993736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4672568" y="4699390"/>
                </a:lnTo>
                <a:cubicBezTo>
                  <a:pt x="5243582" y="4699390"/>
                  <a:pt x="5706481" y="4236491"/>
                  <a:pt x="5706481" y="3665477"/>
                </a:cubicBezTo>
                <a:lnTo>
                  <a:pt x="5706481" y="2993736"/>
                </a:lnTo>
                <a:lnTo>
                  <a:pt x="5706481" y="0"/>
                </a:lnTo>
                <a:lnTo>
                  <a:pt x="0" y="0"/>
                </a:lnTo>
                <a:lnTo>
                  <a:pt x="0" y="2993736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11" name="Frihandsfigur 10">
            <a:extLst>
              <a:ext uri="{FF2B5EF4-FFF2-40B4-BE49-F238E27FC236}">
                <a16:creationId xmlns:a16="http://schemas.microsoft.com/office/drawing/2014/main" id="{54438EFD-492A-32FF-62FD-AE7CE2FA82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4800" y="1781464"/>
            <a:ext cx="5706481" cy="4699390"/>
          </a:xfrm>
          <a:custGeom>
            <a:avLst/>
            <a:gdLst>
              <a:gd name="connsiteX0" fmla="*/ 0 w 5706481"/>
              <a:gd name="connsiteY0" fmla="*/ 4699390 h 4699390"/>
              <a:gd name="connsiteX1" fmla="*/ 5706481 w 5706481"/>
              <a:gd name="connsiteY1" fmla="*/ 4699390 h 4699390"/>
              <a:gd name="connsiteX2" fmla="*/ 5706481 w 5706481"/>
              <a:gd name="connsiteY2" fmla="*/ 1705654 h 4699390"/>
              <a:gd name="connsiteX3" fmla="*/ 5706481 w 5706481"/>
              <a:gd name="connsiteY3" fmla="*/ 1033913 h 4699390"/>
              <a:gd name="connsiteX4" fmla="*/ 4672568 w 5706481"/>
              <a:gd name="connsiteY4" fmla="*/ 0 h 4699390"/>
              <a:gd name="connsiteX5" fmla="*/ 0 w 5706481"/>
              <a:gd name="connsiteY5" fmla="*/ 0 h 4699390"/>
              <a:gd name="connsiteX6" fmla="*/ 0 w 5706481"/>
              <a:gd name="connsiteY6" fmla="*/ 17056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6481" h="4699390">
                <a:moveTo>
                  <a:pt x="0" y="4699390"/>
                </a:moveTo>
                <a:lnTo>
                  <a:pt x="5706481" y="4699390"/>
                </a:lnTo>
                <a:lnTo>
                  <a:pt x="5706481" y="1705654"/>
                </a:lnTo>
                <a:lnTo>
                  <a:pt x="5706481" y="1033913"/>
                </a:lnTo>
                <a:cubicBezTo>
                  <a:pt x="5706481" y="462899"/>
                  <a:pt x="5243582" y="0"/>
                  <a:pt x="4672568" y="0"/>
                </a:cubicBezTo>
                <a:lnTo>
                  <a:pt x="0" y="0"/>
                </a:lnTo>
                <a:lnTo>
                  <a:pt x="0" y="1705654"/>
                </a:lnTo>
                <a:close/>
              </a:path>
            </a:pathLst>
          </a:custGeom>
          <a:solidFill>
            <a:srgbClr val="B3E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9" name="Platshållare för innehåll 13">
            <a:extLst>
              <a:ext uri="{FF2B5EF4-FFF2-40B4-BE49-F238E27FC236}">
                <a16:creationId xmlns:a16="http://schemas.microsoft.com/office/drawing/2014/main" id="{B425399A-86C0-B3F6-7654-19871C3B4CC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290034"/>
            <a:ext cx="4104832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D445F917-557C-D134-75C0-78BD5B68B02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780213" y="2290034"/>
            <a:ext cx="41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7" name="Platshållare för datum 8">
            <a:extLst>
              <a:ext uri="{FF2B5EF4-FFF2-40B4-BE49-F238E27FC236}">
                <a16:creationId xmlns:a16="http://schemas.microsoft.com/office/drawing/2014/main" id="{F98A9FDB-D783-93C0-3FDA-68EEFE67A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8" name="Platshållare för sidfot 3">
            <a:extLst>
              <a:ext uri="{FF2B5EF4-FFF2-40B4-BE49-F238E27FC236}">
                <a16:creationId xmlns:a16="http://schemas.microsoft.com/office/drawing/2014/main" id="{08862FE1-3D22-B33D-742F-A540510F0B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75366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271" userDrawn="1">
          <p15:clr>
            <a:srgbClr val="FBAE40"/>
          </p15:clr>
        </p15:guide>
        <p15:guide id="3" orient="horz" pos="1434" userDrawn="1">
          <p15:clr>
            <a:srgbClr val="FBAE40"/>
          </p15:clr>
        </p15:guide>
        <p15:guide id="4" pos="688" userDrawn="1">
          <p15:clr>
            <a:srgbClr val="FBAE40"/>
          </p15:clr>
        </p15:guide>
        <p15:guide id="5" orient="horz" pos="7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44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1A9FB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2026-02-06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69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på ljusbrun kvirk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ubrik 1">
            <a:extLst>
              <a:ext uri="{FF2B5EF4-FFF2-40B4-BE49-F238E27FC236}">
                <a16:creationId xmlns:a16="http://schemas.microsoft.com/office/drawing/2014/main" id="{00075C3B-F843-BD60-C6D9-064BB2945B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554" y="136800"/>
            <a:ext cx="10046304" cy="1576800"/>
          </a:xfrm>
          <a:prstGeom prst="rect">
            <a:avLst/>
          </a:prstGeom>
        </p:spPr>
        <p:txBody>
          <a:bodyPr anchor="ctr" anchorCtr="0"/>
          <a:lstStyle>
            <a:lvl1pPr>
              <a:defRPr sz="3300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15" name="Frihandsfigur 14">
            <a:extLst>
              <a:ext uri="{FF2B5EF4-FFF2-40B4-BE49-F238E27FC236}">
                <a16:creationId xmlns:a16="http://schemas.microsoft.com/office/drawing/2014/main" id="{7D6E51E2-D90A-D326-CE84-26EA96969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89518" y="1781464"/>
            <a:ext cx="6408000" cy="4699390"/>
          </a:xfrm>
          <a:custGeom>
            <a:avLst/>
            <a:gdLst>
              <a:gd name="connsiteX0" fmla="*/ 0 w 6408000"/>
              <a:gd name="connsiteY0" fmla="*/ 4699390 h 4699390"/>
              <a:gd name="connsiteX1" fmla="*/ 6408000 w 6408000"/>
              <a:gd name="connsiteY1" fmla="*/ 4699390 h 4699390"/>
              <a:gd name="connsiteX2" fmla="*/ 6408000 w 6408000"/>
              <a:gd name="connsiteY2" fmla="*/ 2493054 h 4699390"/>
              <a:gd name="connsiteX3" fmla="*/ 6408000 w 6408000"/>
              <a:gd name="connsiteY3" fmla="*/ 1033913 h 4699390"/>
              <a:gd name="connsiteX4" fmla="*/ 5374087 w 6408000"/>
              <a:gd name="connsiteY4" fmla="*/ 0 h 4699390"/>
              <a:gd name="connsiteX5" fmla="*/ 0 w 6408000"/>
              <a:gd name="connsiteY5" fmla="*/ 0 h 4699390"/>
              <a:gd name="connsiteX6" fmla="*/ 0 w 6408000"/>
              <a:gd name="connsiteY6" fmla="*/ 2493054 h 469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8000" h="4699390">
                <a:moveTo>
                  <a:pt x="0" y="4699390"/>
                </a:moveTo>
                <a:lnTo>
                  <a:pt x="6408000" y="4699390"/>
                </a:lnTo>
                <a:lnTo>
                  <a:pt x="6408000" y="2493054"/>
                </a:lnTo>
                <a:lnTo>
                  <a:pt x="6408000" y="1033913"/>
                </a:lnTo>
                <a:cubicBezTo>
                  <a:pt x="6408000" y="462899"/>
                  <a:pt x="5945101" y="0"/>
                  <a:pt x="5374087" y="0"/>
                </a:cubicBezTo>
                <a:lnTo>
                  <a:pt x="0" y="0"/>
                </a:lnTo>
                <a:lnTo>
                  <a:pt x="0" y="2493054"/>
                </a:lnTo>
                <a:close/>
              </a:path>
            </a:pathLst>
          </a:cu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7" name="Platshållare för innehåll 13">
            <a:extLst>
              <a:ext uri="{FF2B5EF4-FFF2-40B4-BE49-F238E27FC236}">
                <a16:creationId xmlns:a16="http://schemas.microsoft.com/office/drawing/2014/main" id="{EDA2AC8D-7139-1E47-D883-C37A9198973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8000" y="2289600"/>
            <a:ext cx="5004000" cy="3311526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61CF9D42-9EBA-F194-A977-9236958C4AE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797517" y="1781175"/>
            <a:ext cx="5003957" cy="4699000"/>
          </a:xfrm>
          <a:custGeom>
            <a:avLst/>
            <a:gdLst>
              <a:gd name="connsiteX0" fmla="*/ 1 w 5003957"/>
              <a:gd name="connsiteY0" fmla="*/ 0 h 4699000"/>
              <a:gd name="connsiteX1" fmla="*/ 1047501 w 5003957"/>
              <a:gd name="connsiteY1" fmla="*/ 0 h 4699000"/>
              <a:gd name="connsiteX2" fmla="*/ 2785023 w 5003957"/>
              <a:gd name="connsiteY2" fmla="*/ 0 h 4699000"/>
              <a:gd name="connsiteX3" fmla="*/ 3956456 w 5003957"/>
              <a:gd name="connsiteY3" fmla="*/ 0 h 4699000"/>
              <a:gd name="connsiteX4" fmla="*/ 5003957 w 5003957"/>
              <a:gd name="connsiteY4" fmla="*/ 1047501 h 4699000"/>
              <a:gd name="connsiteX5" fmla="*/ 5003957 w 5003957"/>
              <a:gd name="connsiteY5" fmla="*/ 2097768 h 4699000"/>
              <a:gd name="connsiteX6" fmla="*/ 5003957 w 5003957"/>
              <a:gd name="connsiteY6" fmla="*/ 3651499 h 4699000"/>
              <a:gd name="connsiteX7" fmla="*/ 5003957 w 5003957"/>
              <a:gd name="connsiteY7" fmla="*/ 4699000 h 4699000"/>
              <a:gd name="connsiteX8" fmla="*/ 3956456 w 5003957"/>
              <a:gd name="connsiteY8" fmla="*/ 4699000 h 4699000"/>
              <a:gd name="connsiteX9" fmla="*/ 2785023 w 5003957"/>
              <a:gd name="connsiteY9" fmla="*/ 4699000 h 4699000"/>
              <a:gd name="connsiteX10" fmla="*/ 2218935 w 5003957"/>
              <a:gd name="connsiteY10" fmla="*/ 4699000 h 4699000"/>
              <a:gd name="connsiteX11" fmla="*/ 1047501 w 5003957"/>
              <a:gd name="connsiteY11" fmla="*/ 4699000 h 4699000"/>
              <a:gd name="connsiteX12" fmla="*/ 1 w 5003957"/>
              <a:gd name="connsiteY12" fmla="*/ 4699000 h 4699000"/>
              <a:gd name="connsiteX13" fmla="*/ 1 w 5003957"/>
              <a:gd name="connsiteY13" fmla="*/ 3651518 h 4699000"/>
              <a:gd name="connsiteX14" fmla="*/ 0 w 5003957"/>
              <a:gd name="connsiteY14" fmla="*/ 3651499 h 4699000"/>
              <a:gd name="connsiteX15" fmla="*/ 0 w 5003957"/>
              <a:gd name="connsiteY15" fmla="*/ 1047501 h 4699000"/>
              <a:gd name="connsiteX16" fmla="*/ 1 w 5003957"/>
              <a:gd name="connsiteY16" fmla="*/ 1047482 h 469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03957" h="4699000">
                <a:moveTo>
                  <a:pt x="1" y="0"/>
                </a:moveTo>
                <a:lnTo>
                  <a:pt x="1047501" y="0"/>
                </a:lnTo>
                <a:lnTo>
                  <a:pt x="2785023" y="0"/>
                </a:lnTo>
                <a:lnTo>
                  <a:pt x="3956456" y="0"/>
                </a:lnTo>
                <a:cubicBezTo>
                  <a:pt x="4534975" y="0"/>
                  <a:pt x="5003957" y="468982"/>
                  <a:pt x="5003957" y="1047501"/>
                </a:cubicBezTo>
                <a:lnTo>
                  <a:pt x="5003957" y="2097768"/>
                </a:lnTo>
                <a:lnTo>
                  <a:pt x="5003957" y="3651499"/>
                </a:lnTo>
                <a:lnTo>
                  <a:pt x="5003957" y="4699000"/>
                </a:lnTo>
                <a:lnTo>
                  <a:pt x="3956456" y="4699000"/>
                </a:lnTo>
                <a:lnTo>
                  <a:pt x="2785023" y="4699000"/>
                </a:lnTo>
                <a:lnTo>
                  <a:pt x="2218935" y="4699000"/>
                </a:lnTo>
                <a:lnTo>
                  <a:pt x="1047501" y="4699000"/>
                </a:lnTo>
                <a:lnTo>
                  <a:pt x="1" y="4699000"/>
                </a:lnTo>
                <a:lnTo>
                  <a:pt x="1" y="3651518"/>
                </a:lnTo>
                <a:lnTo>
                  <a:pt x="0" y="3651499"/>
                </a:lnTo>
                <a:lnTo>
                  <a:pt x="0" y="1047501"/>
                </a:lnTo>
                <a:lnTo>
                  <a:pt x="1" y="1047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88000" tIns="468000" rIns="61200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8">
            <a:extLst>
              <a:ext uri="{FF2B5EF4-FFF2-40B4-BE49-F238E27FC236}">
                <a16:creationId xmlns:a16="http://schemas.microsoft.com/office/drawing/2014/main" id="{6A68F426-1C5F-0711-6383-2CA02BF3D5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3">
            <a:extLst>
              <a:ext uri="{FF2B5EF4-FFF2-40B4-BE49-F238E27FC236}">
                <a16:creationId xmlns:a16="http://schemas.microsoft.com/office/drawing/2014/main" id="{1F0A451C-1B10-0646-B9D7-74DCB23845D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89466" y="136525"/>
            <a:ext cx="4125383" cy="141687"/>
          </a:xfr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593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7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388800" y="3429000"/>
            <a:ext cx="11412537" cy="3051175"/>
          </a:xfrm>
          <a:solidFill>
            <a:schemeClr val="bg1">
              <a:lumMod val="95000"/>
            </a:schemeClr>
          </a:solidFill>
        </p:spPr>
        <p:txBody>
          <a:bodyPr lIns="2808000" tIns="54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7267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0" y="666000"/>
            <a:ext cx="10047600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2C2E317-0642-2E46-B74D-C0670C9965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96963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467317CB-B101-5159-5511-FFC3C4CABD5A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1096620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14" name="Platshållare för text 12">
            <a:extLst>
              <a:ext uri="{FF2B5EF4-FFF2-40B4-BE49-F238E27FC236}">
                <a16:creationId xmlns:a16="http://schemas.microsoft.com/office/drawing/2014/main" id="{C9C71F2C-C4C5-EE5B-6B8E-25012EE25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70961" y="2098800"/>
            <a:ext cx="4776787" cy="1047750"/>
          </a:xfrm>
        </p:spPr>
        <p:txBody>
          <a:bodyPr/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</p:txBody>
      </p:sp>
      <p:sp>
        <p:nvSpPr>
          <p:cNvPr id="5" name="Platshållare för innehåll 10">
            <a:extLst>
              <a:ext uri="{FF2B5EF4-FFF2-40B4-BE49-F238E27FC236}">
                <a16:creationId xmlns:a16="http://schemas.microsoft.com/office/drawing/2014/main" id="{DDC121DB-0C79-5D9A-022E-0A8CA4FB648D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368531" y="3429000"/>
            <a:ext cx="4776787" cy="3051175"/>
          </a:xfrm>
          <a:solidFill>
            <a:schemeClr val="bg1">
              <a:lumMod val="95000"/>
            </a:schemeClr>
          </a:solidFill>
        </p:spPr>
        <p:txBody>
          <a:bodyPr lIns="216000" tIns="18000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sv-SE" dirty="0"/>
              <a:t>Klicka på en ikon för att lägga till innehåll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6036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3" pos="688" userDrawn="1">
          <p15:clr>
            <a:srgbClr val="FBAE40"/>
          </p15:clr>
        </p15:guide>
        <p15:guide id="4" orient="horz" pos="414" userDrawn="1">
          <p15:clr>
            <a:srgbClr val="FBAE40"/>
          </p15:clr>
        </p15:guide>
        <p15:guide id="5" pos="402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44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231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chemeClr val="accent1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805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E7E1DF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4674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2808000" tIns="3420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9D155C8E-9723-8B1E-7B00-DA82468538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8938" y="381001"/>
            <a:ext cx="5210351" cy="2039938"/>
          </a:xfrm>
          <a:prstGeom prst="rect">
            <a:avLst/>
          </a:prstGeom>
          <a:solidFill>
            <a:srgbClr val="B3EBF2"/>
          </a:solidFill>
        </p:spPr>
        <p:txBody>
          <a:bodyPr wrap="square" lIns="360000" tIns="180000" rIns="360000" bIns="180000" anchor="ctr" anchorCtr="0">
            <a:noAutofit/>
          </a:bodyPr>
          <a:lstStyle>
            <a:lvl1pPr marL="0" indent="0" algn="l">
              <a:buFontTx/>
              <a:buNone/>
              <a:defRPr sz="33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Skriv text här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465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0422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ogo" descr="Logotyp Västra Götalandsregionen">
            <a:extLst>
              <a:ext uri="{FF2B5EF4-FFF2-40B4-BE49-F238E27FC236}">
                <a16:creationId xmlns:a16="http://schemas.microsoft.com/office/drawing/2014/main" id="{E5FB7636-32CC-7B30-B38E-46E7FB5989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525520" y="2813866"/>
            <a:ext cx="5170857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240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867381A1-282C-6593-B9AE-1B8B7AA5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12F58EA4-3891-6E22-DDDB-A16F29BA9C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25520" y="2813866"/>
            <a:ext cx="5170858" cy="921539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2026-02-06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527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,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9401" y="1152048"/>
            <a:ext cx="5737196" cy="238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0376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för att lägga till underrubrik</a:t>
            </a:r>
          </a:p>
        </p:txBody>
      </p:sp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</p:txBody>
      </p:sp>
      <p:sp>
        <p:nvSpPr>
          <p:cNvPr id="33" name="Frihandsfigur 1">
            <a:extLst>
              <a:ext uri="{FF2B5EF4-FFF2-40B4-BE49-F238E27FC236}">
                <a16:creationId xmlns:a16="http://schemas.microsoft.com/office/drawing/2014/main" id="{E421D8C7-7AE4-75A7-E72D-F2CCD5EBD1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ihandsfigur 2">
            <a:extLst>
              <a:ext uri="{FF2B5EF4-FFF2-40B4-BE49-F238E27FC236}">
                <a16:creationId xmlns:a16="http://schemas.microsoft.com/office/drawing/2014/main" id="{DCF49D3A-C0A5-C9B4-8C10-96910B5DF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ihandsfigur 3">
            <a:extLst>
              <a:ext uri="{FF2B5EF4-FFF2-40B4-BE49-F238E27FC236}">
                <a16:creationId xmlns:a16="http://schemas.microsoft.com/office/drawing/2014/main" id="{7135AF6C-31B5-EC1B-7596-331AF2715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ihandsfigur 4">
            <a:extLst>
              <a:ext uri="{FF2B5EF4-FFF2-40B4-BE49-F238E27FC236}">
                <a16:creationId xmlns:a16="http://schemas.microsoft.com/office/drawing/2014/main" id="{AEC35D31-9856-2B82-F7AD-68F4A6BA8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ihandsfigur 5">
            <a:extLst>
              <a:ext uri="{FF2B5EF4-FFF2-40B4-BE49-F238E27FC236}">
                <a16:creationId xmlns:a16="http://schemas.microsoft.com/office/drawing/2014/main" id="{5C169603-4E21-C187-1A1D-38882F923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ihandsfigur 6">
            <a:extLst>
              <a:ext uri="{FF2B5EF4-FFF2-40B4-BE49-F238E27FC236}">
                <a16:creationId xmlns:a16="http://schemas.microsoft.com/office/drawing/2014/main" id="{EDA18A8B-463B-9AD0-703D-FA911578B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ihandsfigur 7">
            <a:extLst>
              <a:ext uri="{FF2B5EF4-FFF2-40B4-BE49-F238E27FC236}">
                <a16:creationId xmlns:a16="http://schemas.microsoft.com/office/drawing/2014/main" id="{3214743A-6966-8ED7-BA34-E45A379E0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ihandsfigur 8">
            <a:extLst>
              <a:ext uri="{FF2B5EF4-FFF2-40B4-BE49-F238E27FC236}">
                <a16:creationId xmlns:a16="http://schemas.microsoft.com/office/drawing/2014/main" id="{54E9228D-01FE-98B4-466F-CE9B90DF9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" name="Logo" descr="Logotyp Västra Götalandsregionen">
            <a:extLst>
              <a:ext uri="{FF2B5EF4-FFF2-40B4-BE49-F238E27FC236}">
                <a16:creationId xmlns:a16="http://schemas.microsoft.com/office/drawing/2014/main" id="{CCDBD8D8-0B63-16B1-A58A-3685331C4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752" y="6052990"/>
            <a:ext cx="2118361" cy="377529"/>
          </a:xfrm>
          <a:prstGeom prst="rect">
            <a:avLst/>
          </a:prstGeom>
        </p:spPr>
      </p:pic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FC3A05F8-3C95-C4BB-ED96-7938636C15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761570" y="5675314"/>
            <a:ext cx="2312087" cy="802698"/>
          </a:xfrm>
        </p:spPr>
        <p:txBody>
          <a:bodyPr lIns="0" anchor="t" anchorCtr="0"/>
          <a:lstStyle>
            <a:lvl1pPr marL="0" indent="0">
              <a:lnSpc>
                <a:spcPts val="1720"/>
              </a:lnSpc>
              <a:spcBef>
                <a:spcPts val="1000"/>
              </a:spcBef>
              <a:buFontTx/>
              <a:buNone/>
              <a:defRPr sz="1400"/>
            </a:lvl1pPr>
          </a:lstStyle>
          <a:p>
            <a:r>
              <a:rPr lang="sv-SE"/>
              <a:t>Klicka för att lägga till en logotyp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2026-02-06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9583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85932" y="2868104"/>
            <a:ext cx="320981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C5206D6B-B1E0-4714-DC33-C7E19D5476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146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 två logotyp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550ACD04-84A9-C753-2519-E4857C71F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>
            <a:off x="389262" y="380997"/>
            <a:ext cx="11412000" cy="6099856"/>
          </a:xfrm>
          <a:custGeom>
            <a:avLst/>
            <a:gdLst>
              <a:gd name="connsiteX0" fmla="*/ 0 w 11412000"/>
              <a:gd name="connsiteY0" fmla="*/ 0 h 6099856"/>
              <a:gd name="connsiteX1" fmla="*/ 11412000 w 11412000"/>
              <a:gd name="connsiteY1" fmla="*/ 0 h 6099856"/>
              <a:gd name="connsiteX2" fmla="*/ 11412000 w 11412000"/>
              <a:gd name="connsiteY2" fmla="*/ 1400466 h 6099856"/>
              <a:gd name="connsiteX3" fmla="*/ 11412000 w 11412000"/>
              <a:gd name="connsiteY3" fmla="*/ 3026481 h 6099856"/>
              <a:gd name="connsiteX4" fmla="*/ 11412000 w 11412000"/>
              <a:gd name="connsiteY4" fmla="*/ 3606802 h 6099856"/>
              <a:gd name="connsiteX5" fmla="*/ 11412000 w 11412000"/>
              <a:gd name="connsiteY5" fmla="*/ 5065943 h 6099856"/>
              <a:gd name="connsiteX6" fmla="*/ 10378087 w 11412000"/>
              <a:gd name="connsiteY6" fmla="*/ 6099856 h 6099856"/>
              <a:gd name="connsiteX7" fmla="*/ 5706738 w 11412000"/>
              <a:gd name="connsiteY7" fmla="*/ 6099856 h 6099856"/>
              <a:gd name="connsiteX8" fmla="*/ 5004000 w 11412000"/>
              <a:gd name="connsiteY8" fmla="*/ 6099856 h 6099856"/>
              <a:gd name="connsiteX9" fmla="*/ 257 w 11412000"/>
              <a:gd name="connsiteY9" fmla="*/ 6099856 h 6099856"/>
              <a:gd name="connsiteX10" fmla="*/ 257 w 11412000"/>
              <a:gd name="connsiteY10" fmla="*/ 3026481 h 6099856"/>
              <a:gd name="connsiteX11" fmla="*/ 0 w 11412000"/>
              <a:gd name="connsiteY11" fmla="*/ 3026481 h 609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412000" h="6099856">
                <a:moveTo>
                  <a:pt x="0" y="0"/>
                </a:moveTo>
                <a:lnTo>
                  <a:pt x="11412000" y="0"/>
                </a:lnTo>
                <a:lnTo>
                  <a:pt x="11412000" y="1400466"/>
                </a:lnTo>
                <a:lnTo>
                  <a:pt x="11412000" y="3026481"/>
                </a:lnTo>
                <a:lnTo>
                  <a:pt x="11412000" y="3606802"/>
                </a:lnTo>
                <a:lnTo>
                  <a:pt x="11412000" y="5065943"/>
                </a:lnTo>
                <a:cubicBezTo>
                  <a:pt x="11412000" y="5636957"/>
                  <a:pt x="10949101" y="6099856"/>
                  <a:pt x="10378087" y="6099856"/>
                </a:cubicBezTo>
                <a:lnTo>
                  <a:pt x="5706738" y="6099856"/>
                </a:lnTo>
                <a:lnTo>
                  <a:pt x="5004000" y="6099856"/>
                </a:lnTo>
                <a:lnTo>
                  <a:pt x="257" y="6099856"/>
                </a:lnTo>
                <a:lnTo>
                  <a:pt x="257" y="3026481"/>
                </a:lnTo>
                <a:lnTo>
                  <a:pt x="0" y="3026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6" name="Logo" descr="Logotyp Västra Götalandsregionen">
            <a:extLst>
              <a:ext uri="{FF2B5EF4-FFF2-40B4-BE49-F238E27FC236}">
                <a16:creationId xmlns:a16="http://schemas.microsoft.com/office/drawing/2014/main" id="{87B505C0-88C7-6B61-6D26-939E8B8635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9537" y="2868104"/>
            <a:ext cx="3202607" cy="572047"/>
          </a:xfrm>
          <a:prstGeom prst="rect">
            <a:avLst/>
          </a:prstGeom>
        </p:spPr>
      </p:pic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A6E64F3F-CF2D-03AE-4E4D-CE9AC939E3E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96091" y="2520000"/>
            <a:ext cx="3202607" cy="123029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lägga till en logotyp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2026-02-06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4701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 11">
            <a:extLst>
              <a:ext uri="{FF2B5EF4-FFF2-40B4-BE49-F238E27FC236}">
                <a16:creationId xmlns:a16="http://schemas.microsoft.com/office/drawing/2014/main" id="{1FA5C84F-C4B8-CEC1-3555-41A99D993A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14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8642350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19" y="385758"/>
            <a:ext cx="1427975" cy="6091200"/>
            <a:chOff x="10371138" y="380999"/>
            <a:chExt cx="1439146" cy="6138849"/>
          </a:xfrm>
        </p:grpSpPr>
        <p:sp>
          <p:nvSpPr>
            <p:cNvPr id="15" name="Frihandsfigur 1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ihandsfigur 2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ihandsfigur 3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38" y="3450423"/>
              <a:ext cx="1439144" cy="3069425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4511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390462"/>
            <a:ext cx="8872205" cy="104775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12" name="Graphic 4">
            <a:extLst>
              <a:ext uri="{FF2B5EF4-FFF2-40B4-BE49-F238E27FC236}">
                <a16:creationId xmlns:a16="http://schemas.microsoft.com/office/drawing/2014/main" id="{7103269B-EA66-46B6-71C1-E192E8F1AFC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17" y="385758"/>
            <a:ext cx="1427977" cy="6091200"/>
            <a:chOff x="10371143" y="380999"/>
            <a:chExt cx="1439149" cy="6138849"/>
          </a:xfrm>
        </p:grpSpPr>
        <p:sp>
          <p:nvSpPr>
            <p:cNvPr id="13" name="Frihandsfigur 1">
              <a:extLst>
                <a:ext uri="{FF2B5EF4-FFF2-40B4-BE49-F238E27FC236}">
                  <a16:creationId xmlns:a16="http://schemas.microsoft.com/office/drawing/2014/main" id="{5A9026E1-DFAC-E9EE-2962-8B79601BF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8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ihandsfigur 2">
              <a:extLst>
                <a:ext uri="{FF2B5EF4-FFF2-40B4-BE49-F238E27FC236}">
                  <a16:creationId xmlns:a16="http://schemas.microsoft.com/office/drawing/2014/main" id="{F63FA8B4-B426-9EA0-1A0C-AE8684E76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6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ihandsfigur 3">
              <a:extLst>
                <a:ext uri="{FF2B5EF4-FFF2-40B4-BE49-F238E27FC236}">
                  <a16:creationId xmlns:a16="http://schemas.microsoft.com/office/drawing/2014/main" id="{BADC3CCB-35F2-0433-FF67-45C7D893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3" y="3450424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321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55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9802252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Klicka för att lägga till 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9802252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856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4995333" cy="1047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13">
            <a:extLst>
              <a:ext uri="{FF2B5EF4-FFF2-40B4-BE49-F238E27FC236}">
                <a16:creationId xmlns:a16="http://schemas.microsoft.com/office/drawing/2014/main" id="{CF7DF81E-C002-909A-C891-09FF50BEF20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96247" y="2098800"/>
            <a:ext cx="4995333" cy="3922588"/>
          </a:xfrm>
        </p:spPr>
        <p:txBody>
          <a:bodyPr/>
          <a:lstStyle/>
          <a:p>
            <a:pPr lvl="0"/>
            <a:r>
              <a:rPr lang="sv-SE" noProof="0" dirty="0"/>
              <a:t>Skriv text här</a:t>
            </a:r>
          </a:p>
          <a:p>
            <a:pPr lvl="1"/>
            <a:r>
              <a:rPr lang="sv-SE" noProof="0" dirty="0"/>
              <a:t>Skriv text här</a:t>
            </a:r>
          </a:p>
          <a:p>
            <a:pPr lvl="2"/>
            <a:r>
              <a:rPr lang="sv-SE" noProof="0" dirty="0"/>
              <a:t>Skriv text här</a:t>
            </a:r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216000" tIns="144000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2026-02-06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303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ubrik 1">
            <a:extLst>
              <a:ext uri="{FF2B5EF4-FFF2-40B4-BE49-F238E27FC236}">
                <a16:creationId xmlns:a16="http://schemas.microsoft.com/office/drawing/2014/main" id="{64F625B8-A7A1-7BE0-9DF8-7E7FE117E0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2" y="666000"/>
            <a:ext cx="7200000" cy="1047750"/>
          </a:xfrm>
          <a:prstGeom prst="rect">
            <a:avLst/>
          </a:prstGeom>
        </p:spPr>
        <p:txBody>
          <a:bodyPr anchor="b" anchorCtr="0"/>
          <a:lstStyle>
            <a:lvl1pPr>
              <a:defRPr sz="3500" b="1"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9" name="Platshållare för text 5">
            <a:extLst>
              <a:ext uri="{FF2B5EF4-FFF2-40B4-BE49-F238E27FC236}">
                <a16:creationId xmlns:a16="http://schemas.microsoft.com/office/drawing/2014/main" id="{F162ADE3-0956-372F-C6D3-F1068347B53D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96621" y="2098800"/>
            <a:ext cx="7200000" cy="3922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9" name="Platshållare för bild 38">
            <a:extLst>
              <a:ext uri="{FF2B5EF4-FFF2-40B4-BE49-F238E27FC236}">
                <a16:creationId xmlns:a16="http://schemas.microsoft.com/office/drawing/2014/main" id="{187C5245-8B47-F402-0727-52A9F05027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43034" y="385199"/>
            <a:ext cx="2858400" cy="3045601"/>
          </a:xfrm>
          <a:custGeom>
            <a:avLst/>
            <a:gdLst>
              <a:gd name="connsiteX0" fmla="*/ 0 w 2858400"/>
              <a:gd name="connsiteY0" fmla="*/ 0 h 3045601"/>
              <a:gd name="connsiteX1" fmla="*/ 582742 w 2858400"/>
              <a:gd name="connsiteY1" fmla="*/ 0 h 3045601"/>
              <a:gd name="connsiteX2" fmla="*/ 2275658 w 2858400"/>
              <a:gd name="connsiteY2" fmla="*/ 0 h 3045601"/>
              <a:gd name="connsiteX3" fmla="*/ 2858400 w 2858400"/>
              <a:gd name="connsiteY3" fmla="*/ 0 h 3045601"/>
              <a:gd name="connsiteX4" fmla="*/ 2858400 w 2858400"/>
              <a:gd name="connsiteY4" fmla="*/ 582742 h 3045601"/>
              <a:gd name="connsiteX5" fmla="*/ 2858400 w 2858400"/>
              <a:gd name="connsiteY5" fmla="*/ 2347609 h 3045601"/>
              <a:gd name="connsiteX6" fmla="*/ 2858400 w 2858400"/>
              <a:gd name="connsiteY6" fmla="*/ 2462858 h 3045601"/>
              <a:gd name="connsiteX7" fmla="*/ 2858399 w 2858400"/>
              <a:gd name="connsiteY7" fmla="*/ 2462868 h 3045601"/>
              <a:gd name="connsiteX8" fmla="*/ 2858399 w 2858400"/>
              <a:gd name="connsiteY8" fmla="*/ 3045601 h 3045601"/>
              <a:gd name="connsiteX9" fmla="*/ 1042628 w 2858400"/>
              <a:gd name="connsiteY9" fmla="*/ 3045601 h 3045601"/>
              <a:gd name="connsiteX10" fmla="*/ 1042628 w 2858400"/>
              <a:gd name="connsiteY10" fmla="*/ 3045600 h 3045601"/>
              <a:gd name="connsiteX11" fmla="*/ 582742 w 2858400"/>
              <a:gd name="connsiteY11" fmla="*/ 3045600 h 3045601"/>
              <a:gd name="connsiteX12" fmla="*/ 0 w 2858400"/>
              <a:gd name="connsiteY12" fmla="*/ 2462858 h 3045601"/>
              <a:gd name="connsiteX13" fmla="*/ 0 w 2858400"/>
              <a:gd name="connsiteY13" fmla="*/ 2347609 h 3045601"/>
              <a:gd name="connsiteX14" fmla="*/ 0 w 2858400"/>
              <a:gd name="connsiteY14" fmla="*/ 582742 h 304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8400" h="3045601">
                <a:moveTo>
                  <a:pt x="0" y="0"/>
                </a:moveTo>
                <a:lnTo>
                  <a:pt x="582742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2347609"/>
                </a:lnTo>
                <a:lnTo>
                  <a:pt x="2858400" y="2462858"/>
                </a:lnTo>
                <a:lnTo>
                  <a:pt x="2858399" y="2462868"/>
                </a:lnTo>
                <a:lnTo>
                  <a:pt x="2858399" y="3045601"/>
                </a:lnTo>
                <a:lnTo>
                  <a:pt x="1042628" y="3045601"/>
                </a:lnTo>
                <a:lnTo>
                  <a:pt x="1042628" y="3045600"/>
                </a:lnTo>
                <a:lnTo>
                  <a:pt x="582742" y="3045600"/>
                </a:lnTo>
                <a:cubicBezTo>
                  <a:pt x="260902" y="3045600"/>
                  <a:pt x="0" y="2784698"/>
                  <a:pt x="0" y="2462858"/>
                </a:cubicBezTo>
                <a:lnTo>
                  <a:pt x="0" y="2347609"/>
                </a:lnTo>
                <a:lnTo>
                  <a:pt x="0" y="582742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44" name="Platshållare för bild 43">
            <a:extLst>
              <a:ext uri="{FF2B5EF4-FFF2-40B4-BE49-F238E27FC236}">
                <a16:creationId xmlns:a16="http://schemas.microsoft.com/office/drawing/2014/main" id="{457125D0-9A9D-2671-96B2-99317F8C6E9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43035" y="3429736"/>
            <a:ext cx="2858400" cy="3045600"/>
          </a:xfrm>
          <a:custGeom>
            <a:avLst/>
            <a:gdLst>
              <a:gd name="connsiteX0" fmla="*/ 582742 w 2858400"/>
              <a:gd name="connsiteY0" fmla="*/ 0 h 3045600"/>
              <a:gd name="connsiteX1" fmla="*/ 795936 w 2858400"/>
              <a:gd name="connsiteY1" fmla="*/ 0 h 3045600"/>
              <a:gd name="connsiteX2" fmla="*/ 2275658 w 2858400"/>
              <a:gd name="connsiteY2" fmla="*/ 0 h 3045600"/>
              <a:gd name="connsiteX3" fmla="*/ 2858400 w 2858400"/>
              <a:gd name="connsiteY3" fmla="*/ 0 h 3045600"/>
              <a:gd name="connsiteX4" fmla="*/ 2858400 w 2858400"/>
              <a:gd name="connsiteY4" fmla="*/ 582742 h 3045600"/>
              <a:gd name="connsiteX5" fmla="*/ 2858400 w 2858400"/>
              <a:gd name="connsiteY5" fmla="*/ 1100700 h 3045600"/>
              <a:gd name="connsiteX6" fmla="*/ 2858400 w 2858400"/>
              <a:gd name="connsiteY6" fmla="*/ 1944900 h 3045600"/>
              <a:gd name="connsiteX7" fmla="*/ 2858400 w 2858400"/>
              <a:gd name="connsiteY7" fmla="*/ 2462858 h 3045600"/>
              <a:gd name="connsiteX8" fmla="*/ 2858400 w 2858400"/>
              <a:gd name="connsiteY8" fmla="*/ 3045600 h 3045600"/>
              <a:gd name="connsiteX9" fmla="*/ 2275658 w 2858400"/>
              <a:gd name="connsiteY9" fmla="*/ 3045600 h 3045600"/>
              <a:gd name="connsiteX10" fmla="*/ 582742 w 2858400"/>
              <a:gd name="connsiteY10" fmla="*/ 3045600 h 3045600"/>
              <a:gd name="connsiteX11" fmla="*/ 0 w 2858400"/>
              <a:gd name="connsiteY11" fmla="*/ 3045600 h 3045600"/>
              <a:gd name="connsiteX12" fmla="*/ 0 w 2858400"/>
              <a:gd name="connsiteY12" fmla="*/ 2462858 h 3045600"/>
              <a:gd name="connsiteX13" fmla="*/ 0 w 2858400"/>
              <a:gd name="connsiteY13" fmla="*/ 1100700 h 3045600"/>
              <a:gd name="connsiteX14" fmla="*/ 0 w 2858400"/>
              <a:gd name="connsiteY14" fmla="*/ 582742 h 3045600"/>
              <a:gd name="connsiteX15" fmla="*/ 582742 w 2858400"/>
              <a:gd name="connsiteY15" fmla="*/ 0 h 304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58400" h="3045600">
                <a:moveTo>
                  <a:pt x="582742" y="0"/>
                </a:moveTo>
                <a:lnTo>
                  <a:pt x="795936" y="0"/>
                </a:lnTo>
                <a:lnTo>
                  <a:pt x="2275658" y="0"/>
                </a:lnTo>
                <a:lnTo>
                  <a:pt x="2858400" y="0"/>
                </a:lnTo>
                <a:lnTo>
                  <a:pt x="2858400" y="582742"/>
                </a:lnTo>
                <a:lnTo>
                  <a:pt x="2858400" y="1100700"/>
                </a:lnTo>
                <a:lnTo>
                  <a:pt x="2858400" y="1944900"/>
                </a:lnTo>
                <a:lnTo>
                  <a:pt x="2858400" y="2462858"/>
                </a:lnTo>
                <a:lnTo>
                  <a:pt x="2858400" y="3045600"/>
                </a:lnTo>
                <a:lnTo>
                  <a:pt x="2275658" y="3045600"/>
                </a:lnTo>
                <a:lnTo>
                  <a:pt x="582742" y="3045600"/>
                </a:lnTo>
                <a:lnTo>
                  <a:pt x="0" y="3045600"/>
                </a:lnTo>
                <a:lnTo>
                  <a:pt x="0" y="2462858"/>
                </a:lnTo>
                <a:lnTo>
                  <a:pt x="0" y="1100700"/>
                </a:lnTo>
                <a:lnTo>
                  <a:pt x="0" y="582742"/>
                </a:lnTo>
                <a:cubicBezTo>
                  <a:pt x="0" y="260902"/>
                  <a:pt x="260902" y="0"/>
                  <a:pt x="582742" y="0"/>
                </a:cubicBezTo>
                <a:close/>
              </a:path>
            </a:pathLst>
          </a:custGeom>
          <a:solidFill>
            <a:srgbClr val="B3EBF2"/>
          </a:solidFill>
        </p:spPr>
        <p:txBody>
          <a:bodyPr wrap="square" lIns="108000" tIns="72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6469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6621" y="666000"/>
            <a:ext cx="5760000" cy="1047750"/>
          </a:xfrm>
          <a:prstGeom prst="rect">
            <a:avLst/>
          </a:prstGeom>
        </p:spPr>
        <p:txBody>
          <a:bodyPr anchor="t" anchorCtr="0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E32FB49D-5F22-65E1-116A-E103227C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12" y="2098800"/>
            <a:ext cx="5757509" cy="3922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17" name="Platshållare för bild 16">
            <a:extLst>
              <a:ext uri="{FF2B5EF4-FFF2-40B4-BE49-F238E27FC236}">
                <a16:creationId xmlns:a16="http://schemas.microsoft.com/office/drawing/2014/main" id="{105C1370-15B7-AC02-005A-AB507144F06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513833" y="385197"/>
            <a:ext cx="4287600" cy="4536000"/>
          </a:xfrm>
          <a:custGeom>
            <a:avLst/>
            <a:gdLst>
              <a:gd name="connsiteX0" fmla="*/ 0 w 4287600"/>
              <a:gd name="connsiteY0" fmla="*/ 0 h 4536000"/>
              <a:gd name="connsiteX1" fmla="*/ 603951 w 4287600"/>
              <a:gd name="connsiteY1" fmla="*/ 0 h 4536000"/>
              <a:gd name="connsiteX2" fmla="*/ 1212476 w 4287600"/>
              <a:gd name="connsiteY2" fmla="*/ 0 h 4536000"/>
              <a:gd name="connsiteX3" fmla="*/ 3683649 w 4287600"/>
              <a:gd name="connsiteY3" fmla="*/ 0 h 4536000"/>
              <a:gd name="connsiteX4" fmla="*/ 4287599 w 4287600"/>
              <a:gd name="connsiteY4" fmla="*/ 0 h 4536000"/>
              <a:gd name="connsiteX5" fmla="*/ 4287600 w 4287600"/>
              <a:gd name="connsiteY5" fmla="*/ 0 h 4536000"/>
              <a:gd name="connsiteX6" fmla="*/ 4287600 w 4287600"/>
              <a:gd name="connsiteY6" fmla="*/ 603951 h 4536000"/>
              <a:gd name="connsiteX7" fmla="*/ 4287600 w 4287600"/>
              <a:gd name="connsiteY7" fmla="*/ 3362714 h 4536000"/>
              <a:gd name="connsiteX8" fmla="*/ 4287600 w 4287600"/>
              <a:gd name="connsiteY8" fmla="*/ 3932049 h 4536000"/>
              <a:gd name="connsiteX9" fmla="*/ 4287599 w 4287600"/>
              <a:gd name="connsiteY9" fmla="*/ 3932059 h 4536000"/>
              <a:gd name="connsiteX10" fmla="*/ 4287599 w 4287600"/>
              <a:gd name="connsiteY10" fmla="*/ 4536000 h 4536000"/>
              <a:gd name="connsiteX11" fmla="*/ 3683649 w 4287600"/>
              <a:gd name="connsiteY11" fmla="*/ 4536000 h 4536000"/>
              <a:gd name="connsiteX12" fmla="*/ 1212476 w 4287600"/>
              <a:gd name="connsiteY12" fmla="*/ 4536000 h 4536000"/>
              <a:gd name="connsiteX13" fmla="*/ 603951 w 4287600"/>
              <a:gd name="connsiteY13" fmla="*/ 4536000 h 4536000"/>
              <a:gd name="connsiteX14" fmla="*/ 0 w 4287600"/>
              <a:gd name="connsiteY14" fmla="*/ 3932049 h 4536000"/>
              <a:gd name="connsiteX15" fmla="*/ 0 w 4287600"/>
              <a:gd name="connsiteY15" fmla="*/ 3362714 h 4536000"/>
              <a:gd name="connsiteX16" fmla="*/ 0 w 4287600"/>
              <a:gd name="connsiteY16" fmla="*/ 603951 h 45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7600" h="4536000">
                <a:moveTo>
                  <a:pt x="0" y="0"/>
                </a:moveTo>
                <a:lnTo>
                  <a:pt x="603951" y="0"/>
                </a:lnTo>
                <a:lnTo>
                  <a:pt x="1212476" y="0"/>
                </a:lnTo>
                <a:lnTo>
                  <a:pt x="3683649" y="0"/>
                </a:lnTo>
                <a:lnTo>
                  <a:pt x="4287599" y="0"/>
                </a:lnTo>
                <a:lnTo>
                  <a:pt x="4287600" y="0"/>
                </a:lnTo>
                <a:lnTo>
                  <a:pt x="4287600" y="603951"/>
                </a:lnTo>
                <a:lnTo>
                  <a:pt x="4287600" y="3362714"/>
                </a:lnTo>
                <a:lnTo>
                  <a:pt x="4287600" y="3932049"/>
                </a:lnTo>
                <a:lnTo>
                  <a:pt x="4287599" y="3932059"/>
                </a:lnTo>
                <a:lnTo>
                  <a:pt x="4287599" y="4536000"/>
                </a:lnTo>
                <a:lnTo>
                  <a:pt x="3683649" y="4536000"/>
                </a:lnTo>
                <a:lnTo>
                  <a:pt x="1212476" y="4536000"/>
                </a:lnTo>
                <a:lnTo>
                  <a:pt x="603951" y="4536000"/>
                </a:lnTo>
                <a:cubicBezTo>
                  <a:pt x="270398" y="4536000"/>
                  <a:pt x="0" y="4265602"/>
                  <a:pt x="0" y="3932049"/>
                </a:cubicBezTo>
                <a:lnTo>
                  <a:pt x="0" y="3362714"/>
                </a:lnTo>
                <a:lnTo>
                  <a:pt x="0" y="603951"/>
                </a:lnTo>
                <a:close/>
              </a:path>
            </a:pathLst>
          </a:custGeom>
          <a:solidFill>
            <a:srgbClr val="E7E1DF"/>
          </a:solidFill>
        </p:spPr>
        <p:txBody>
          <a:bodyPr wrap="square" lIns="144000" tIns="108000">
            <a:no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28" name="Frihandsfigur 1">
            <a:extLst>
              <a:ext uri="{FF2B5EF4-FFF2-40B4-BE49-F238E27FC236}">
                <a16:creationId xmlns:a16="http://schemas.microsoft.com/office/drawing/2014/main" id="{16CBC3DE-3F59-07F4-0A63-FD475D0A55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13832" y="4921196"/>
            <a:ext cx="4287600" cy="1555200"/>
          </a:xfrm>
          <a:custGeom>
            <a:avLst/>
            <a:gdLst>
              <a:gd name="connsiteX0" fmla="*/ 567181 w 4287600"/>
              <a:gd name="connsiteY0" fmla="*/ 0 h 1555200"/>
              <a:gd name="connsiteX1" fmla="*/ 1713733 w 4287600"/>
              <a:gd name="connsiteY1" fmla="*/ 0 h 1555200"/>
              <a:gd name="connsiteX2" fmla="*/ 3720419 w 4287600"/>
              <a:gd name="connsiteY2" fmla="*/ 0 h 1555200"/>
              <a:gd name="connsiteX3" fmla="*/ 4287600 w 4287600"/>
              <a:gd name="connsiteY3" fmla="*/ 0 h 1555200"/>
              <a:gd name="connsiteX4" fmla="*/ 4287600 w 4287600"/>
              <a:gd name="connsiteY4" fmla="*/ 567181 h 1555200"/>
              <a:gd name="connsiteX5" fmla="*/ 4287600 w 4287600"/>
              <a:gd name="connsiteY5" fmla="*/ 988019 h 1555200"/>
              <a:gd name="connsiteX6" fmla="*/ 4287600 w 4287600"/>
              <a:gd name="connsiteY6" fmla="*/ 1555200 h 1555200"/>
              <a:gd name="connsiteX7" fmla="*/ 3720419 w 4287600"/>
              <a:gd name="connsiteY7" fmla="*/ 1555200 h 1555200"/>
              <a:gd name="connsiteX8" fmla="*/ 1713733 w 4287600"/>
              <a:gd name="connsiteY8" fmla="*/ 1555200 h 1555200"/>
              <a:gd name="connsiteX9" fmla="*/ 567181 w 4287600"/>
              <a:gd name="connsiteY9" fmla="*/ 1555200 h 1555200"/>
              <a:gd name="connsiteX10" fmla="*/ 567171 w 4287600"/>
              <a:gd name="connsiteY10" fmla="*/ 1555199 h 1555200"/>
              <a:gd name="connsiteX11" fmla="*/ 0 w 4287600"/>
              <a:gd name="connsiteY11" fmla="*/ 1555199 h 1555200"/>
              <a:gd name="connsiteX12" fmla="*/ 0 w 4287600"/>
              <a:gd name="connsiteY12" fmla="*/ 988019 h 1555200"/>
              <a:gd name="connsiteX13" fmla="*/ 0 w 4287600"/>
              <a:gd name="connsiteY13" fmla="*/ 711958 h 1555200"/>
              <a:gd name="connsiteX14" fmla="*/ 0 w 4287600"/>
              <a:gd name="connsiteY14" fmla="*/ 567181 h 1555200"/>
              <a:gd name="connsiteX15" fmla="*/ 567181 w 4287600"/>
              <a:gd name="connsiteY15" fmla="*/ 0 h 15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87600" h="1555200">
                <a:moveTo>
                  <a:pt x="567181" y="0"/>
                </a:moveTo>
                <a:lnTo>
                  <a:pt x="1713733" y="0"/>
                </a:lnTo>
                <a:lnTo>
                  <a:pt x="3720419" y="0"/>
                </a:lnTo>
                <a:lnTo>
                  <a:pt x="4287600" y="0"/>
                </a:lnTo>
                <a:lnTo>
                  <a:pt x="4287600" y="567181"/>
                </a:lnTo>
                <a:lnTo>
                  <a:pt x="4287600" y="988019"/>
                </a:lnTo>
                <a:lnTo>
                  <a:pt x="4287600" y="1555200"/>
                </a:lnTo>
                <a:lnTo>
                  <a:pt x="3720419" y="1555200"/>
                </a:lnTo>
                <a:lnTo>
                  <a:pt x="1713733" y="1555200"/>
                </a:lnTo>
                <a:lnTo>
                  <a:pt x="567181" y="1555200"/>
                </a:lnTo>
                <a:lnTo>
                  <a:pt x="567171" y="1555199"/>
                </a:lnTo>
                <a:lnTo>
                  <a:pt x="0" y="1555199"/>
                </a:lnTo>
                <a:lnTo>
                  <a:pt x="0" y="988019"/>
                </a:lnTo>
                <a:lnTo>
                  <a:pt x="0" y="711958"/>
                </a:lnTo>
                <a:lnTo>
                  <a:pt x="0" y="567181"/>
                </a:lnTo>
                <a:cubicBezTo>
                  <a:pt x="0" y="253936"/>
                  <a:pt x="253936" y="0"/>
                  <a:pt x="567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4559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1" userDrawn="1">
          <p15:clr>
            <a:srgbClr val="FBAE40"/>
          </p15:clr>
        </p15:guide>
        <p15:guide id="2" pos="688" userDrawn="1">
          <p15:clr>
            <a:srgbClr val="FBAE40"/>
          </p15:clr>
        </p15:guide>
        <p15:guide id="3" orient="horz" pos="4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621" y="666000"/>
            <a:ext cx="8642350" cy="10477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6621" y="2097088"/>
            <a:ext cx="8645150" cy="3327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Skriv text här</a:t>
            </a:r>
          </a:p>
          <a:p>
            <a:pPr lvl="1"/>
            <a:r>
              <a:rPr lang="sv-SE" dirty="0"/>
              <a:t>Skriv text här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2026-02-06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3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67" r:id="rId3"/>
    <p:sldLayoutId id="2147483650" r:id="rId4"/>
    <p:sldLayoutId id="2147483654" r:id="rId5"/>
    <p:sldLayoutId id="2147483676" r:id="rId6"/>
    <p:sldLayoutId id="2147483652" r:id="rId7"/>
    <p:sldLayoutId id="2147483684" r:id="rId8"/>
    <p:sldLayoutId id="2147483685" r:id="rId9"/>
    <p:sldLayoutId id="2147483689" r:id="rId10"/>
    <p:sldLayoutId id="2147483674" r:id="rId11"/>
    <p:sldLayoutId id="2147483662" r:id="rId12"/>
    <p:sldLayoutId id="2147483666" r:id="rId13"/>
    <p:sldLayoutId id="2147483672" r:id="rId14"/>
    <p:sldLayoutId id="2147483651" r:id="rId15"/>
    <p:sldLayoutId id="2147483663" r:id="rId16"/>
    <p:sldLayoutId id="2147483671" r:id="rId17"/>
    <p:sldLayoutId id="2147483680" r:id="rId18"/>
    <p:sldLayoutId id="2147483664" r:id="rId19"/>
    <p:sldLayoutId id="2147483675" r:id="rId20"/>
    <p:sldLayoutId id="2147483677" r:id="rId21"/>
    <p:sldLayoutId id="2147483679" r:id="rId22"/>
    <p:sldLayoutId id="2147483661" r:id="rId23"/>
    <p:sldLayoutId id="2147483686" r:id="rId24"/>
    <p:sldLayoutId id="2147483687" r:id="rId25"/>
    <p:sldLayoutId id="2147483688" r:id="rId26"/>
    <p:sldLayoutId id="2147483655" r:id="rId27"/>
    <p:sldLayoutId id="2147483659" r:id="rId28"/>
    <p:sldLayoutId id="2147483660" r:id="rId29"/>
    <p:sldLayoutId id="2147483668" r:id="rId30"/>
    <p:sldLayoutId id="2147483670" r:id="rId31"/>
    <p:sldLayoutId id="2147483690" r:id="rId32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  <p15:guide id="3" orient="horz" pos="867" userDrawn="1">
          <p15:clr>
            <a:srgbClr val="9FCC3B"/>
          </p15:clr>
        </p15:guide>
        <p15:guide id="4" orient="horz" pos="1525" userDrawn="1">
          <p15:clr>
            <a:srgbClr val="9FCC3B"/>
          </p15:clr>
        </p15:guide>
        <p15:guide id="5" orient="horz" pos="3430" userDrawn="1">
          <p15:clr>
            <a:srgbClr val="9FCC3B"/>
          </p15:clr>
        </p15:guide>
        <p15:guide id="6" orient="horz" pos="2795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ww.vgregion.se/halsa-och-vard/vardgivarwebben/it/it-system/journalsystem-for-registrering-av-vaccinationer/breddinforande-20252025/" TargetMode="External"/><Relationship Id="rId4" Type="http://schemas.openxmlformats.org/officeDocument/2006/relationships/hyperlink" Target="https://regionkalender.vgregion.s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portalen.vgregion.s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s://www.vgregion.se/halsa-och-vard/vardgivarwebben/it/it-system/journalsystem-for-registrering-av-vaccinationer/support-och-anvandarsto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9D3429B4-12D9-8ACC-5D49-2E9730F6A2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MittVaccin </a:t>
            </a:r>
          </a:p>
        </p:txBody>
      </p:sp>
      <p:sp>
        <p:nvSpPr>
          <p:cNvPr id="6" name="Underrubrik 5">
            <a:extLst>
              <a:ext uri="{FF2B5EF4-FFF2-40B4-BE49-F238E27FC236}">
                <a16:creationId xmlns:a16="http://schemas.microsoft.com/office/drawing/2014/main" id="{AE832CBE-C9EA-6774-1DEA-5F1B48A012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Ett gemensamt </a:t>
            </a:r>
            <a:r>
              <a:rPr lang="sv-SE" dirty="0" err="1"/>
              <a:t>it-stöd</a:t>
            </a:r>
            <a:r>
              <a:rPr lang="sv-SE" dirty="0"/>
              <a:t> för vaccinationer i VGR</a:t>
            </a:r>
          </a:p>
          <a:p>
            <a:r>
              <a:rPr lang="sv-SE" i="1" dirty="0"/>
              <a:t>Version 1: 2026-02-06</a:t>
            </a:r>
          </a:p>
        </p:txBody>
      </p:sp>
      <p:pic>
        <p:nvPicPr>
          <p:cNvPr id="7" name="Platshållare för bild 6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C375EFC2-F301-1759-5B20-7F3D8B810F1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r="3127"/>
          <a:stretch>
            <a:fillRect/>
          </a:stretch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D199928-BB13-D814-480E-514A5C02370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A77866-C1B2-4993-AE7F-F082A0E998CD}" type="datetime1">
              <a:rPr lang="sv-SE" smtClean="0"/>
              <a:t>2026-02-06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8288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E7852-B4F0-65C5-7C73-36D623517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AB18738-294B-8BE1-8354-A8EACA48E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sv-SE" dirty="0"/>
              <a:t>Så fungerar MittVaccin </a:t>
            </a:r>
            <a:br>
              <a:rPr lang="sv-SE" dirty="0"/>
            </a:br>
            <a:r>
              <a:rPr lang="sv-SE" dirty="0"/>
              <a:t>på vår enhet</a:t>
            </a:r>
            <a:br>
              <a:rPr lang="sv-SE" dirty="0"/>
            </a:br>
            <a:br>
              <a:rPr lang="sv-SE" sz="1100" dirty="0"/>
            </a:br>
            <a:r>
              <a:rPr lang="sv-SE" sz="2000" b="1" dirty="0"/>
              <a:t>(</a:t>
            </a:r>
            <a:r>
              <a:rPr lang="sv-SE" sz="2000" b="1" i="1" dirty="0"/>
              <a:t>Lokal information – kompletteras av verksamheten)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3A95A50-327E-F66B-4A58-80930E414F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83427" y="2653197"/>
            <a:ext cx="5757509" cy="39225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sv-SE" dirty="0"/>
              <a:t>Hur arbetar vi med MittVaccin lokalt?</a:t>
            </a:r>
          </a:p>
          <a:p>
            <a:r>
              <a:rPr lang="sv-SE" dirty="0"/>
              <a:t>Har vi gått igenom checklistan?</a:t>
            </a:r>
          </a:p>
          <a:p>
            <a:r>
              <a:rPr lang="sv-SE" dirty="0"/>
              <a:t>Vem kontaktar vi vid frågor?</a:t>
            </a:r>
          </a:p>
          <a:p>
            <a:r>
              <a:rPr lang="sv-SE" dirty="0"/>
              <a:t>Finns lokala rutiner eller stöd?</a:t>
            </a:r>
          </a:p>
        </p:txBody>
      </p:sp>
      <p:pic>
        <p:nvPicPr>
          <p:cNvPr id="15" name="Platshållare för bild 14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2B670F9C-952B-B3BE-A5ED-A64B45F620D8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r="2730"/>
          <a:stretch/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71F2E11-45ED-DD7D-C041-D63AA2D6A5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A473BDF-6C18-456D-B2F3-58DD8CBD1759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270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1521D5-19B6-C25D-8B40-74A47EA5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sv-SE" dirty="0"/>
              <a:t>Vad är MittVaccin?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41F5629-16DC-5082-3E5B-7F328F4CF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712" y="1620106"/>
            <a:ext cx="5757509" cy="3922588"/>
          </a:xfrm>
        </p:spPr>
        <p:txBody>
          <a:bodyPr>
            <a:normAutofit/>
          </a:bodyPr>
          <a:lstStyle/>
          <a:p>
            <a:r>
              <a:rPr lang="sv-SE" dirty="0"/>
              <a:t>Ett gemensamt </a:t>
            </a:r>
            <a:r>
              <a:rPr lang="sv-SE" dirty="0" err="1"/>
              <a:t>it-stöd</a:t>
            </a:r>
            <a:r>
              <a:rPr lang="sv-SE" dirty="0"/>
              <a:t> för vaccinationer i Västra Götalandsregionen</a:t>
            </a:r>
          </a:p>
          <a:p>
            <a:r>
              <a:rPr lang="sv-SE" dirty="0"/>
              <a:t>Används för ordination, registrering och ersättning av vaccinationer</a:t>
            </a:r>
          </a:p>
          <a:p>
            <a:r>
              <a:rPr lang="sv-SE" dirty="0"/>
              <a:t>Klassat som journalsystem</a:t>
            </a:r>
          </a:p>
          <a:p>
            <a:endParaRPr lang="sv-SE" sz="2000" dirty="0"/>
          </a:p>
          <a:p>
            <a:endParaRPr lang="sv-SE" sz="2000" dirty="0"/>
          </a:p>
        </p:txBody>
      </p:sp>
      <p:pic>
        <p:nvPicPr>
          <p:cNvPr id="7" name="Platshållare för bild 6" descr="En bild som visar skiss, skärmbild, design, konst&#10;&#10;AI-genererat innehåll kan vara felaktigt.">
            <a:extLst>
              <a:ext uri="{FF2B5EF4-FFF2-40B4-BE49-F238E27FC236}">
                <a16:creationId xmlns:a16="http://schemas.microsoft.com/office/drawing/2014/main" id="{37D3A24A-E9B6-3888-6EF7-579C45241EB9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r="2730"/>
          <a:stretch>
            <a:fillRect/>
          </a:stretch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D86625-99CA-BA81-E57C-A1892B91C70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030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EA60B89-02EC-087E-455F-F274A3E9E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131" y="846083"/>
            <a:ext cx="5279351" cy="1315278"/>
          </a:xfrm>
        </p:spPr>
        <p:txBody>
          <a:bodyPr anchor="t">
            <a:normAutofit/>
          </a:bodyPr>
          <a:lstStyle/>
          <a:p>
            <a:r>
              <a:rPr lang="sv-SE" dirty="0"/>
              <a:t>Varför införs MittVaccin?</a:t>
            </a:r>
          </a:p>
        </p:txBody>
      </p:sp>
      <p:pic>
        <p:nvPicPr>
          <p:cNvPr id="9" name="Platshållare för bild 8" descr="En bild som visar skiss, konst, illustration&#10;&#10;AI-genererat innehåll kan vara felaktigt.">
            <a:extLst>
              <a:ext uri="{FF2B5EF4-FFF2-40B4-BE49-F238E27FC236}">
                <a16:creationId xmlns:a16="http://schemas.microsoft.com/office/drawing/2014/main" id="{6AA36EF5-E141-5558-2545-F7408C045A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" r="8926"/>
          <a:stretch>
            <a:fillRect/>
          </a:stretch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AD8205A-8937-6C4A-E8E8-D49C10851F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30D66C1-4CB0-A315-D6E6-160F0B99BC9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8131" y="1503722"/>
            <a:ext cx="5596389" cy="4642944"/>
          </a:xfrm>
        </p:spPr>
        <p:txBody>
          <a:bodyPr>
            <a:normAutofit/>
          </a:bodyPr>
          <a:lstStyle/>
          <a:p>
            <a:r>
              <a:rPr lang="sv-SE" dirty="0"/>
              <a:t>Jämlik och patientsäker vaccination i hela regionen</a:t>
            </a:r>
          </a:p>
          <a:p>
            <a:r>
              <a:rPr lang="sv-SE" dirty="0"/>
              <a:t>Enhetlig och korrekt statistik</a:t>
            </a:r>
          </a:p>
          <a:p>
            <a:r>
              <a:rPr lang="sv-SE" dirty="0"/>
              <a:t>Göra vaccinationer synliga för både vårdgivare och patienter</a:t>
            </a:r>
          </a:p>
          <a:p>
            <a:r>
              <a:rPr lang="sv-SE" dirty="0"/>
              <a:t>Ordination, registrering och ersättning i samma system – doser förs automatiskt vidare till NVR, NPÖ, 1177 och BHVQ</a:t>
            </a:r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8428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51521D5-19B6-C25D-8B40-74A47EA58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 dirty="0"/>
              <a:t>Vad är nyttorna för vårdpersonal?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D86625-99CA-BA81-E57C-A1892B91C7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84625AC3-A7B4-F00D-8549-95D8550AAEB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97554" y="1872969"/>
            <a:ext cx="10047600" cy="104775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Alla vaccinationer syns i realtid, oavsett vårdgivare</a:t>
            </a:r>
          </a:p>
          <a:p>
            <a:r>
              <a:rPr lang="sv-SE" dirty="0"/>
              <a:t>Ingen dubbeldokumentation</a:t>
            </a:r>
          </a:p>
          <a:p>
            <a:r>
              <a:rPr lang="sv-SE" dirty="0"/>
              <a:t>Smidigare ordinationshantering, till exempel via vaccinationsplan</a:t>
            </a:r>
            <a:endParaRPr lang="sv-SE" dirty="0">
              <a:ea typeface="Verdana"/>
            </a:endParaRPr>
          </a:p>
          <a:p>
            <a:r>
              <a:rPr lang="sv-SE" dirty="0"/>
              <a:t>Uthopp direkt från befintligt journalsystem – ingen extra inloggning</a:t>
            </a:r>
          </a:p>
          <a:p>
            <a:endParaRPr lang="sv-SE" dirty="0"/>
          </a:p>
        </p:txBody>
      </p:sp>
      <p:pic>
        <p:nvPicPr>
          <p:cNvPr id="15" name="Bildobjekt 14" descr="En bild som visar klädsel, person, inomhus, hylla&#10;&#10;AI-genererat innehåll kan vara felaktigt.">
            <a:extLst>
              <a:ext uri="{FF2B5EF4-FFF2-40B4-BE49-F238E27FC236}">
                <a16:creationId xmlns:a16="http://schemas.microsoft.com/office/drawing/2014/main" id="{DD5BA520-C109-476A-FA2F-5F901FF94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2" y="4435987"/>
            <a:ext cx="3051201" cy="2036500"/>
          </a:xfrm>
          <a:prstGeom prst="rect">
            <a:avLst/>
          </a:prstGeom>
        </p:spPr>
      </p:pic>
      <p:pic>
        <p:nvPicPr>
          <p:cNvPr id="17" name="Bildobjekt 16" descr="En bild som visar person, vatten, Tvätta, diskho&#10;&#10;AI-genererat innehåll kan vara felaktigt.">
            <a:extLst>
              <a:ext uri="{FF2B5EF4-FFF2-40B4-BE49-F238E27FC236}">
                <a16:creationId xmlns:a16="http://schemas.microsoft.com/office/drawing/2014/main" id="{DDAE1853-AA5C-54BC-61E2-C2B42FA4C0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292" y="4435987"/>
            <a:ext cx="3051201" cy="2036500"/>
          </a:xfrm>
          <a:prstGeom prst="rect">
            <a:avLst/>
          </a:prstGeom>
        </p:spPr>
      </p:pic>
      <p:pic>
        <p:nvPicPr>
          <p:cNvPr id="28" name="Bildobjekt 27" descr="En bild som visar inomhus, person, klädsel, datorskärm&#10;&#10;AI-genererat innehåll kan vara felaktigt.">
            <a:extLst>
              <a:ext uri="{FF2B5EF4-FFF2-40B4-BE49-F238E27FC236}">
                <a16:creationId xmlns:a16="http://schemas.microsoft.com/office/drawing/2014/main" id="{3F9A3543-8FE6-966A-A756-45E61F8F4F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012" y="4435988"/>
            <a:ext cx="3051201" cy="203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65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08FE39-193F-F96B-5C72-6BE5B87CF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53B0B21-B23D-A746-DA41-28606ACCE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554" y="921600"/>
            <a:ext cx="10046304" cy="1047750"/>
          </a:xfrm>
        </p:spPr>
        <p:txBody>
          <a:bodyPr anchor="t">
            <a:normAutofit/>
          </a:bodyPr>
          <a:lstStyle/>
          <a:p>
            <a:r>
              <a:rPr lang="sv-SE" dirty="0"/>
              <a:t>Vad är nyttorna för patienten?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A8194F3-630C-E3FA-C91B-304E314A7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94EC4B8-68CD-44A3-B172-19A87347D395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1050E14F-CC17-F423-31B9-88A4355D07C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72200" y="1733377"/>
            <a:ext cx="10047600" cy="1047751"/>
          </a:xfrm>
        </p:spPr>
        <p:txBody>
          <a:bodyPr/>
          <a:lstStyle/>
          <a:p>
            <a:r>
              <a:rPr lang="sv-SE" dirty="0"/>
              <a:t>Patienten ser sina vaccinationer i 1177 Journal efter automatisk överföring från MittVaccin</a:t>
            </a:r>
          </a:p>
          <a:p>
            <a:r>
              <a:rPr lang="sv-SE" dirty="0"/>
              <a:t>Säker och sammanhållen information, även mellan olika vårdgivare</a:t>
            </a:r>
          </a:p>
          <a:p>
            <a:r>
              <a:rPr lang="sv-SE" dirty="0"/>
              <a:t>Minskad risk för missade eller dubbla vaccinationer</a:t>
            </a:r>
          </a:p>
        </p:txBody>
      </p:sp>
      <p:pic>
        <p:nvPicPr>
          <p:cNvPr id="5" name="Bildobjekt 4" descr="En bild som visar person, klädsel, inomhus, Människoansikte&#10;&#10;AI-genererat innehåll kan vara felaktigt.">
            <a:extLst>
              <a:ext uri="{FF2B5EF4-FFF2-40B4-BE49-F238E27FC236}">
                <a16:creationId xmlns:a16="http://schemas.microsoft.com/office/drawing/2014/main" id="{F75024FF-F3AF-A8DD-3747-70E52C0EC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65" y="4478607"/>
            <a:ext cx="3000531" cy="2002680"/>
          </a:xfrm>
          <a:prstGeom prst="rect">
            <a:avLst/>
          </a:prstGeom>
        </p:spPr>
      </p:pic>
      <p:pic>
        <p:nvPicPr>
          <p:cNvPr id="8" name="Bildobjekt 7" descr="En bild som visar person, klädsel, Människoansikte, inomhus&#10;&#10;AI-genererat innehåll kan vara felaktigt.">
            <a:extLst>
              <a:ext uri="{FF2B5EF4-FFF2-40B4-BE49-F238E27FC236}">
                <a16:creationId xmlns:a16="http://schemas.microsoft.com/office/drawing/2014/main" id="{B49A242E-15AC-861F-D4CE-DB021C6A6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184" y="4472266"/>
            <a:ext cx="3274343" cy="2002680"/>
          </a:xfrm>
          <a:prstGeom prst="rect">
            <a:avLst/>
          </a:prstGeom>
        </p:spPr>
      </p:pic>
      <p:pic>
        <p:nvPicPr>
          <p:cNvPr id="10" name="Bildobjekt 9" descr="En bild som visar klädsel, person, fotbeklädnader, vägg&#10;&#10;AI-genererat innehåll kan vara felaktigt.">
            <a:extLst>
              <a:ext uri="{FF2B5EF4-FFF2-40B4-BE49-F238E27FC236}">
                <a16:creationId xmlns:a16="http://schemas.microsoft.com/office/drawing/2014/main" id="{39B817A7-201E-29B5-5180-8A696E82A5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615" y="4472266"/>
            <a:ext cx="3000531" cy="200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9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1879E-BB8F-7700-E9EE-808D22927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45F28DD-9EB0-DDC6-FD87-3A0CF7F0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När och var införs MittVaccin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AAA8BFC-A19D-7B61-634C-A957A6EF6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/>
              <a:t>Breddinförs</a:t>
            </a:r>
            <a:r>
              <a:rPr lang="sv-SE" dirty="0"/>
              <a:t> 1 mars 2026</a:t>
            </a:r>
          </a:p>
          <a:p>
            <a:r>
              <a:rPr lang="sv-SE" dirty="0"/>
              <a:t>Gäller bland annat:</a:t>
            </a:r>
          </a:p>
          <a:p>
            <a:pPr lvl="1"/>
            <a:r>
              <a:rPr lang="sv-SE" dirty="0" err="1"/>
              <a:t>Närhälsans</a:t>
            </a:r>
            <a:r>
              <a:rPr lang="sv-SE" dirty="0"/>
              <a:t> samtliga mottagningar</a:t>
            </a:r>
          </a:p>
          <a:p>
            <a:pPr lvl="1"/>
            <a:r>
              <a:rPr lang="sv-SE" dirty="0"/>
              <a:t>Privata vårdgivare inom vårdval</a:t>
            </a:r>
          </a:p>
          <a:p>
            <a:pPr lvl="1"/>
            <a:r>
              <a:rPr lang="sv-SE" dirty="0"/>
              <a:t>Vaccinerande verksamheter inom Regionhälsan</a:t>
            </a:r>
          </a:p>
          <a:p>
            <a:pPr lvl="1"/>
            <a:r>
              <a:rPr lang="sv-SE" dirty="0"/>
              <a:t>Upphandlade vaccinatörer</a:t>
            </a:r>
          </a:p>
        </p:txBody>
      </p:sp>
      <p:pic>
        <p:nvPicPr>
          <p:cNvPr id="15" name="Platshållare för bild 14">
            <a:extLst>
              <a:ext uri="{FF2B5EF4-FFF2-40B4-BE49-F238E27FC236}">
                <a16:creationId xmlns:a16="http://schemas.microsoft.com/office/drawing/2014/main" id="{49E9FD14-B377-F0FF-6010-E28291546E0F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" r="2738"/>
          <a:stretch/>
        </p:blipFill>
        <p:spPr>
          <a:xfrm>
            <a:off x="7513833" y="385197"/>
            <a:ext cx="4287600" cy="4536000"/>
          </a:xfrm>
        </p:spPr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FB34012-79A3-7CC0-3E7B-38D4E6A657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6320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D36A6-EEDC-7270-5022-576E63FF9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64DAB5-9167-AE03-A1B2-7FC85E5C2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354" y="648298"/>
            <a:ext cx="5279351" cy="1315278"/>
          </a:xfrm>
        </p:spPr>
        <p:txBody>
          <a:bodyPr/>
          <a:lstStyle/>
          <a:p>
            <a:r>
              <a:rPr lang="sv-SE" dirty="0"/>
              <a:t>Hur påverkas arbetssätt och ersättning?</a:t>
            </a:r>
          </a:p>
        </p:txBody>
      </p:sp>
      <p:pic>
        <p:nvPicPr>
          <p:cNvPr id="9" name="Platshållare för bild 8">
            <a:extLst>
              <a:ext uri="{FF2B5EF4-FFF2-40B4-BE49-F238E27FC236}">
                <a16:creationId xmlns:a16="http://schemas.microsoft.com/office/drawing/2014/main" id="{F326D39E-837C-04BC-DB2D-B4151E35E42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4" r="8924"/>
          <a:stretch/>
        </p:blipFill>
        <p:spPr/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77906D5-063B-5A53-92CE-6489EC0B2AAB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40354" y="2079625"/>
            <a:ext cx="5337175" cy="47783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All ersättning för vaccinationer utgår från MittVaccin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KVÅ-koder upphör att ge ersättning från 1 mars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Ingen parallell dokumentation i andra journalsystem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dirty="0"/>
              <a:t>Systemet är dimensionerat för höga vaccinationsflöden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47752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A95032-5931-121B-6CE2-05B186930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666" y="381042"/>
            <a:ext cx="5279351" cy="1315278"/>
          </a:xfrm>
        </p:spPr>
        <p:txBody>
          <a:bodyPr/>
          <a:lstStyle/>
          <a:p>
            <a:r>
              <a:rPr lang="sv-SE" dirty="0"/>
              <a:t>Utbildning och stöd</a:t>
            </a:r>
          </a:p>
        </p:txBody>
      </p:sp>
      <p:pic>
        <p:nvPicPr>
          <p:cNvPr id="7" name="Platshållare för bild 6" descr="En bild som visar svart, mörker&#10;&#10;AI-genererat innehåll kan vara felaktigt.">
            <a:extLst>
              <a:ext uri="{FF2B5EF4-FFF2-40B4-BE49-F238E27FC236}">
                <a16:creationId xmlns:a16="http://schemas.microsoft.com/office/drawing/2014/main" id="{6263FF0D-0AF3-85F8-FA73-E5B9005D2B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6" r="8926"/>
          <a:stretch>
            <a:fillRect/>
          </a:stretch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8A69FCF-2932-212B-653A-98B18DABAD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94EC4B8-68CD-44A3-B172-19A87347D395}" type="datetime1">
              <a:rPr lang="sv-SE" smtClean="0"/>
              <a:t>2026-02-06</a:t>
            </a:fld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47C4EEB-13B0-9EFE-8AF7-FE9B0828DD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3914" y="1681579"/>
            <a:ext cx="6204857" cy="4795379"/>
          </a:xfrm>
        </p:spPr>
        <p:txBody>
          <a:bodyPr/>
          <a:lstStyle/>
          <a:p>
            <a:pPr marL="266700" lvl="1" indent="0">
              <a:buNone/>
            </a:pPr>
            <a:r>
              <a:rPr lang="sv-SE" b="1" dirty="0"/>
              <a:t>Utbildning i MittVaccin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/>
              <a:t>Grundutbildning för alla användare som ordinerar, administrerar eller registrerar vaccinationer.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v-SE" dirty="0">
                <a:hlinkClick r:id="rId4"/>
              </a:rPr>
              <a:t>Anmälan sker via Regionkalendern </a:t>
            </a:r>
            <a:endParaRPr lang="sv-SE" b="1" dirty="0"/>
          </a:p>
          <a:p>
            <a:pPr marL="266700" lvl="1" indent="0">
              <a:buNone/>
            </a:pPr>
            <a:endParaRPr lang="sv-SE" b="1" dirty="0"/>
          </a:p>
          <a:p>
            <a:pPr marL="266700" lvl="1" indent="0">
              <a:buNone/>
            </a:pPr>
            <a:r>
              <a:rPr lang="sv-SE" b="1" dirty="0"/>
              <a:t>Mer information om MittVaccin</a:t>
            </a:r>
            <a:br>
              <a:rPr lang="sv-SE" dirty="0"/>
            </a:br>
            <a:r>
              <a:rPr lang="sv-SE" dirty="0"/>
              <a:t>Samlad information om </a:t>
            </a:r>
            <a:r>
              <a:rPr lang="sv-SE" dirty="0">
                <a:hlinkClick r:id="rId5"/>
              </a:rPr>
              <a:t>breddinförandet</a:t>
            </a:r>
            <a:r>
              <a:rPr lang="sv-SE" dirty="0"/>
              <a:t> och </a:t>
            </a:r>
            <a:r>
              <a:rPr lang="sv-SE" dirty="0">
                <a:hlinkClick r:id="rId5"/>
              </a:rPr>
              <a:t>it-systemet MittVaccin </a:t>
            </a:r>
            <a:r>
              <a:rPr lang="sv-SE" dirty="0"/>
              <a:t>finns på Vårdgivarwebben</a:t>
            </a:r>
          </a:p>
        </p:txBody>
      </p:sp>
    </p:spTree>
    <p:extLst>
      <p:ext uri="{BB962C8B-B14F-4D97-AF65-F5344CB8AC3E}">
        <p14:creationId xmlns:p14="http://schemas.microsoft.com/office/powerpoint/2010/main" val="378047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B663B-82CF-02B1-2C6B-17FC015F5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0E0F672-9BED-CA73-4FF1-1C309832B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sv-SE" dirty="0"/>
              <a:t>Support för MittVaccin </a:t>
            </a:r>
            <a:br>
              <a:rPr lang="sv-SE" dirty="0"/>
            </a:br>
            <a:endParaRPr lang="sv-SE" sz="2000" b="1" i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A415395-4739-8C00-641F-8776CE0894AC}"/>
              </a:ext>
            </a:extLst>
          </p:cNvPr>
          <p:cNvSpPr>
            <a:spLocks noGrp="1" noChangeArrowheads="1"/>
          </p:cNvSpPr>
          <p:nvPr>
            <p:ph sz="quarter" idx="17"/>
          </p:nvPr>
        </p:nvSpPr>
        <p:spPr bwMode="auto">
          <a:xfrm>
            <a:off x="1096620" y="1467706"/>
            <a:ext cx="4995333" cy="39225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fontScale="92500"/>
          </a:bodyPr>
          <a:lstStyle/>
          <a:p>
            <a:pPr lvl="0"/>
            <a:r>
              <a:rPr lang="sv-SE" b="1" u="sng" dirty="0">
                <a:hlinkClick r:id="rId3"/>
              </a:rPr>
              <a:t>VGR Serviceportal</a:t>
            </a:r>
            <a:br>
              <a:rPr lang="sv-SE" dirty="0"/>
            </a:br>
            <a:r>
              <a:rPr lang="sv-SE" dirty="0"/>
              <a:t>För frågor, problem och incidenter.</a:t>
            </a:r>
          </a:p>
          <a:p>
            <a:pPr marL="0" lvl="0" indent="0">
              <a:buNone/>
            </a:pPr>
            <a:endParaRPr lang="sv-SE" dirty="0"/>
          </a:p>
          <a:p>
            <a:pPr lvl="0"/>
            <a:r>
              <a:rPr lang="sv-SE" b="1" u="sng" dirty="0">
                <a:hlinkClick r:id="rId4"/>
              </a:rPr>
              <a:t>Formulär via Vårdgivarwebben</a:t>
            </a:r>
            <a:br>
              <a:rPr lang="sv-SE" dirty="0"/>
            </a:br>
            <a:r>
              <a:rPr lang="sv-SE" dirty="0"/>
              <a:t>För verksamheter utan tillgång till Serviceportalen, till exempel privata vårdgivare. </a:t>
            </a:r>
          </a:p>
        </p:txBody>
      </p:sp>
      <p:pic>
        <p:nvPicPr>
          <p:cNvPr id="14" name="Platshållare för bild 13" descr="En bild som visar rita, skiss, fyrverkeri&#10;&#10;AI-genererat innehåll kan vara felaktigt.">
            <a:extLst>
              <a:ext uri="{FF2B5EF4-FFF2-40B4-BE49-F238E27FC236}">
                <a16:creationId xmlns:a16="http://schemas.microsoft.com/office/drawing/2014/main" id="{6A3F7B4D-0AB1-CF7C-6A84-4277CE3EA9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r="8939"/>
          <a:stretch>
            <a:fillRect/>
          </a:stretch>
        </p:blipFill>
        <p:spPr/>
      </p:pic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08E6047-EB6D-2EF3-BCF1-C730A5C9846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A473BDF-6C18-456D-B2F3-58DD8CBD1759}" type="datetime1">
              <a:rPr lang="sv-SE" smtClean="0"/>
              <a:pPr>
                <a:spcAft>
                  <a:spcPts val="600"/>
                </a:spcAft>
              </a:pPr>
              <a:t>2026-02-06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1241078"/>
      </p:ext>
    </p:extLst>
  </p:cSld>
  <p:clrMapOvr>
    <a:masterClrMapping/>
  </p:clrMapOvr>
</p:sld>
</file>

<file path=ppt/theme/theme1.xml><?xml version="1.0" encoding="utf-8"?>
<a:theme xmlns:a="http://schemas.openxmlformats.org/drawingml/2006/main" name="VGR Hos blå-blå-ljusbrun">
  <a:themeElements>
    <a:clrScheme name="Anpassat 30">
      <a:dk1>
        <a:srgbClr val="000000"/>
      </a:dk1>
      <a:lt1>
        <a:srgbClr val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D5F8C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-presentation HoS blå-blå-ljusbrun" id="{8C8BFC06-E8D9-4035-80D1-0A9DF11D50D1}" vid="{89051EEA-146D-458A-AF95-B7FE710C60E7}"/>
    </a:ext>
  </a:extLst>
</a:theme>
</file>

<file path=ppt/theme/theme2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VGR | Sjukvård | Färger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005B89"/>
      </a:accent1>
      <a:accent2>
        <a:srgbClr val="1A9FB3"/>
      </a:accent2>
      <a:accent3>
        <a:srgbClr val="EE6492"/>
      </a:accent3>
      <a:accent4>
        <a:srgbClr val="A1887F"/>
      </a:accent4>
      <a:accent5>
        <a:srgbClr val="43A447"/>
      </a:accent5>
      <a:accent6>
        <a:srgbClr val="9575CD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PP-presentation Hälso- och sjukvård blå-blå-ljusbrun mall</Template>
  <TotalTime>750</TotalTime>
  <Words>802</Words>
  <Application>Microsoft Office PowerPoint</Application>
  <PresentationFormat>Bredbild</PresentationFormat>
  <Paragraphs>100</Paragraphs>
  <Slides>10</Slides>
  <Notes>10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3" baseType="lpstr">
      <vt:lpstr>Arial</vt:lpstr>
      <vt:lpstr>Verdana</vt:lpstr>
      <vt:lpstr>VGR Hos blå-blå-ljusbrun</vt:lpstr>
      <vt:lpstr>MittVaccin </vt:lpstr>
      <vt:lpstr>Vad är MittVaccin?</vt:lpstr>
      <vt:lpstr>Varför införs MittVaccin?</vt:lpstr>
      <vt:lpstr>Vad är nyttorna för vårdpersonal?</vt:lpstr>
      <vt:lpstr>Vad är nyttorna för patienten?</vt:lpstr>
      <vt:lpstr>När och var införs MittVaccin</vt:lpstr>
      <vt:lpstr>Hur påverkas arbetssätt och ersättning?</vt:lpstr>
      <vt:lpstr>Utbildning och stöd</vt:lpstr>
      <vt:lpstr>Support för MittVaccin  </vt:lpstr>
      <vt:lpstr>Så fungerar MittVaccin  på vår enhet  (Lokal information – kompletteras av verksamheten)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MittVaccin – gemensamt it-stöd för vaccinationer </dc:title>
  <dc:creator>Cecilia Berg Backström</dc:creator>
  <keywords/>
  <lastModifiedBy>Cecilia Berg Backström</lastModifiedBy>
  <revision>26</revision>
  <dcterms:created xsi:type="dcterms:W3CDTF">2025-10-08T07:34:10.0000000Z</dcterms:created>
  <dcterms:modified xsi:type="dcterms:W3CDTF">2026-02-06T08:42:33.0000000Z</dcterms:modified>
</coreProperties>
</file>