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7"/>
  </p:notesMasterIdLst>
  <p:handoutMasterIdLst>
    <p:handoutMasterId r:id="rId28"/>
  </p:handoutMasterIdLst>
  <p:sldIdLst>
    <p:sldId id="258" r:id="rId6"/>
    <p:sldId id="2147478058" r:id="rId7"/>
    <p:sldId id="2147478059" r:id="rId8"/>
    <p:sldId id="2147478060" r:id="rId9"/>
    <p:sldId id="2147478155" r:id="rId10"/>
    <p:sldId id="2147483244" r:id="rId11"/>
    <p:sldId id="2147483252" r:id="rId12"/>
    <p:sldId id="2147483264" r:id="rId13"/>
    <p:sldId id="2147483266" r:id="rId14"/>
    <p:sldId id="2147483267" r:id="rId15"/>
    <p:sldId id="2147483268" r:id="rId16"/>
    <p:sldId id="2147483269" r:id="rId17"/>
    <p:sldId id="2147483270" r:id="rId18"/>
    <p:sldId id="2147483271" r:id="rId19"/>
    <p:sldId id="2147483251" r:id="rId20"/>
    <p:sldId id="2147483253" r:id="rId21"/>
    <p:sldId id="2147483254" r:id="rId22"/>
    <p:sldId id="2147483255" r:id="rId23"/>
    <p:sldId id="2147483265" r:id="rId24"/>
    <p:sldId id="2147483258" r:id="rId25"/>
    <p:sldId id="2147483259" r:id="rId2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91DFD28A-1952-49F7-9491-B17D7993B088}">
          <p14:sldIdLst>
            <p14:sldId id="258"/>
            <p14:sldId id="2147478058"/>
            <p14:sldId id="2147478059"/>
            <p14:sldId id="2147478060"/>
            <p14:sldId id="2147478155"/>
            <p14:sldId id="2147483244"/>
            <p14:sldId id="2147483252"/>
            <p14:sldId id="2147483264"/>
            <p14:sldId id="2147483266"/>
            <p14:sldId id="2147483267"/>
            <p14:sldId id="2147483268"/>
            <p14:sldId id="2147483269"/>
            <p14:sldId id="2147483270"/>
            <p14:sldId id="2147483271"/>
            <p14:sldId id="2147483251"/>
            <p14:sldId id="2147483253"/>
            <p14:sldId id="2147483254"/>
            <p14:sldId id="2147483255"/>
            <p14:sldId id="2147483265"/>
            <p14:sldId id="2147483258"/>
            <p14:sldId id="2147483259"/>
          </p14:sldIdLst>
        </p14:section>
      </p14:sectionLst>
    </p:ext>
    <p:ext uri="{EFAFB233-063F-42B5-8137-9DF3F51BA10A}">
      <p15:sldGuideLst xmlns:p15="http://schemas.microsoft.com/office/powerpoint/2012/main">
        <p15:guide id="2" orient="horz" pos="2160" userDrawn="1">
          <p15:clr>
            <a:srgbClr val="A4A3A4"/>
          </p15:clr>
        </p15:guide>
        <p15:guide id="3"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612BB47-7A93-E7B7-630B-DF1668277DBE}" name="Ylva Bryngelsson" initials="YB" userId="S::ylvbr4@vgregion.se::fca8802f-5ec7-4c2a-941a-6aff192162d8" providerId="AD"/>
  <p188:author id="{6DA02473-F18C-15B9-053B-CCCCB4E9945D}" name="Lisa Karlsson Vukovich" initials="LK" userId="S::liska63@vgregion.se::0c3dd025-53d7-4e3b-8f85-2596bc1f6314" providerId="AD"/>
  <p188:author id="{271C8793-D942-C94C-ADAD-B4EEA501C3F3}" name="Jonathan Neselrot" initials="JN" userId="S::jonne3@vgregion.se::eca83fa0-36ae-473b-84de-f263e86e0efd" providerId="AD"/>
  <p188:author id="{E3C8E6E4-9C09-DFD1-718D-2726F0074C1B}" name="Anette Hammarin" initials="AH" userId="S::aneha20@vgregion.se::16ffde7e-43f1-49f7-9f0a-ebea5fc62f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EEC2"/>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D500FF-49EC-409D-A67B-F1056CA4971B}" v="2123" dt="2026-06-30T06:22:07.923"/>
    <p1510:client id="{F6FFD571-BED5-449F-8832-497C63D43DD8}" v="1130" dt="2026-06-29T14:04:31.891"/>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50" autoAdjust="0"/>
    <p:restoredTop sz="61856" autoAdjust="0"/>
  </p:normalViewPr>
  <p:slideViewPr>
    <p:cSldViewPr snapToGrid="0">
      <p:cViewPr varScale="1">
        <p:scale>
          <a:sx n="72" d="100"/>
          <a:sy n="72" d="100"/>
        </p:scale>
        <p:origin x="1932" y="6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07" d="100"/>
          <a:sy n="107" d="100"/>
        </p:scale>
        <p:origin x="3450" y="120"/>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16.xml" Id="rId21" /><Relationship Type="http://schemas.microsoft.com/office/2018/10/relationships/authors" Target="authors.xml" Id="rId34"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microsoft.com/office/2015/10/relationships/revisionInfo" Target="revisionInfo.xml" Id="rId33"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presProps" Target="presProps.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tableStyles" Target="tableStyles.xml" Id="rId32"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handoutMaster" Target="handoutMasters/handoutMaster1.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theme" Target="theme/theme1.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notesMaster" Target="notesMasters/notesMaster1.xml" Id="rId27" /><Relationship Type="http://schemas.openxmlformats.org/officeDocument/2006/relationships/viewProps" Target="viewProps.xml" Id="rId30" /></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9DF794-9F5D-4FA2-8469-333418BE3A77}" type="doc">
      <dgm:prSet loTypeId="urn:microsoft.com/office/officeart/2005/8/layout/venn1" loCatId="relationship" qsTypeId="urn:microsoft.com/office/officeart/2005/8/quickstyle/simple1" qsCatId="simple" csTypeId="urn:microsoft.com/office/officeart/2005/8/colors/accent2_2" csCatId="accent2" phldr="1"/>
      <dgm:spPr/>
    </dgm:pt>
    <dgm:pt modelId="{31FB6416-D26A-4A21-94A4-4AA3F5DFED82}">
      <dgm:prSet phldrT="[Text]" custT="1"/>
      <dgm:spPr/>
      <dgm:t>
        <a:bodyPr/>
        <a:lstStyle/>
        <a:p>
          <a:r>
            <a:rPr lang="sv-SE" sz="1600" dirty="0"/>
            <a:t>Social hållbarhet</a:t>
          </a:r>
        </a:p>
      </dgm:t>
      <dgm:extLst>
        <a:ext uri="{E40237B7-FDA0-4F09-8148-C483321AD2D9}">
          <dgm14:cNvPr xmlns:dgm14="http://schemas.microsoft.com/office/drawing/2010/diagram" id="0" name="" descr="En figur bestående av tre cirklar som bildar en triangel. I cirklarna står det: Social hållbarhet, Ekonomisk hållbarhet och Miljömässig hållbarhet&#10;"/>
        </a:ext>
      </dgm:extLst>
    </dgm:pt>
    <dgm:pt modelId="{153CAAEF-93CF-4A77-8729-EE9F5C4DA9E5}" type="parTrans" cxnId="{B0147C70-D6A7-47F0-BC60-F958A6627F4A}">
      <dgm:prSet/>
      <dgm:spPr/>
      <dgm:t>
        <a:bodyPr/>
        <a:lstStyle/>
        <a:p>
          <a:endParaRPr lang="sv-SE" sz="1600"/>
        </a:p>
      </dgm:t>
    </dgm:pt>
    <dgm:pt modelId="{94131010-19C2-4372-B290-E5FA49887AC2}" type="sibTrans" cxnId="{B0147C70-D6A7-47F0-BC60-F958A6627F4A}">
      <dgm:prSet/>
      <dgm:spPr/>
      <dgm:t>
        <a:bodyPr/>
        <a:lstStyle/>
        <a:p>
          <a:endParaRPr lang="sv-SE" sz="1600"/>
        </a:p>
      </dgm:t>
    </dgm:pt>
    <dgm:pt modelId="{5CD9BC2A-5416-4DBD-951C-8081822F32A8}">
      <dgm:prSet phldrT="[Text]" custT="1"/>
      <dgm:spPr/>
      <dgm:t>
        <a:bodyPr/>
        <a:lstStyle/>
        <a:p>
          <a:r>
            <a:rPr lang="sv-SE" sz="1600" dirty="0"/>
            <a:t>Miljö-mässig hållbarhet</a:t>
          </a:r>
        </a:p>
      </dgm:t>
      <dgm:extLst>
        <a:ext uri="{E40237B7-FDA0-4F09-8148-C483321AD2D9}">
          <dgm14:cNvPr xmlns:dgm14="http://schemas.microsoft.com/office/drawing/2010/diagram" id="0" name="" descr="En figur bestående av tre cirklar som bildar en triangel. I cirklarna står det: Social hållbarhet, Ekonomisk hållbarhet och Miljömässig hållbarhet&#10;"/>
        </a:ext>
      </dgm:extLst>
    </dgm:pt>
    <dgm:pt modelId="{6236C716-30DE-4758-BF22-62E7E4BCCDB3}" type="parTrans" cxnId="{64CD04F3-C48E-49B3-8ACB-88414F7C8F46}">
      <dgm:prSet/>
      <dgm:spPr/>
      <dgm:t>
        <a:bodyPr/>
        <a:lstStyle/>
        <a:p>
          <a:endParaRPr lang="sv-SE" sz="1600"/>
        </a:p>
      </dgm:t>
    </dgm:pt>
    <dgm:pt modelId="{110794CF-C688-466C-A0C1-27124DD52630}" type="sibTrans" cxnId="{64CD04F3-C48E-49B3-8ACB-88414F7C8F46}">
      <dgm:prSet/>
      <dgm:spPr/>
      <dgm:t>
        <a:bodyPr/>
        <a:lstStyle/>
        <a:p>
          <a:endParaRPr lang="sv-SE" sz="1600"/>
        </a:p>
      </dgm:t>
    </dgm:pt>
    <dgm:pt modelId="{6421DC90-57CD-44A7-A293-6DA624648292}">
      <dgm:prSet phldrT="[Text]" custT="1"/>
      <dgm:spPr/>
      <dgm:t>
        <a:bodyPr/>
        <a:lstStyle/>
        <a:p>
          <a:r>
            <a:rPr lang="sv-SE" sz="1600" dirty="0"/>
            <a:t>Ekonomiskhållbarhet</a:t>
          </a:r>
        </a:p>
      </dgm:t>
      <dgm:extLst>
        <a:ext uri="{E40237B7-FDA0-4F09-8148-C483321AD2D9}">
          <dgm14:cNvPr xmlns:dgm14="http://schemas.microsoft.com/office/drawing/2010/diagram" id="0" name="" descr="En figur bestående av tre cirklar som bildar en triangel. I cirklarna står det: Social hållbarhet, Ekonomisk hållbarhet och Miljömässig hållbarhet&#10;"/>
        </a:ext>
      </dgm:extLst>
    </dgm:pt>
    <dgm:pt modelId="{B837BB3D-EA8A-49F1-BE07-B4F96ABEA06C}" type="parTrans" cxnId="{63C33DE4-043A-4BEE-BA9A-8FDD8A49E781}">
      <dgm:prSet/>
      <dgm:spPr/>
      <dgm:t>
        <a:bodyPr/>
        <a:lstStyle/>
        <a:p>
          <a:endParaRPr lang="sv-SE" sz="1600"/>
        </a:p>
      </dgm:t>
    </dgm:pt>
    <dgm:pt modelId="{AF515DC3-0B82-4520-923B-F828B3D52AB0}" type="sibTrans" cxnId="{63C33DE4-043A-4BEE-BA9A-8FDD8A49E781}">
      <dgm:prSet/>
      <dgm:spPr/>
      <dgm:t>
        <a:bodyPr/>
        <a:lstStyle/>
        <a:p>
          <a:endParaRPr lang="sv-SE" sz="1600"/>
        </a:p>
      </dgm:t>
    </dgm:pt>
    <dgm:pt modelId="{40ABB968-1AF1-47B9-9B42-ED8E52C74FC4}" type="pres">
      <dgm:prSet presAssocID="{989DF794-9F5D-4FA2-8469-333418BE3A77}" presName="compositeShape" presStyleCnt="0">
        <dgm:presLayoutVars>
          <dgm:chMax val="7"/>
          <dgm:dir/>
          <dgm:resizeHandles val="exact"/>
        </dgm:presLayoutVars>
      </dgm:prSet>
      <dgm:spPr/>
    </dgm:pt>
    <dgm:pt modelId="{234A5CA8-36A4-4E1C-87CD-A0F68D93C77A}" type="pres">
      <dgm:prSet presAssocID="{31FB6416-D26A-4A21-94A4-4AA3F5DFED82}" presName="circ1" presStyleLbl="vennNode1" presStyleIdx="0" presStyleCnt="3"/>
      <dgm:spPr/>
    </dgm:pt>
    <dgm:pt modelId="{1AE8E597-9464-4F11-8C83-AFC04CB5C410}" type="pres">
      <dgm:prSet presAssocID="{31FB6416-D26A-4A21-94A4-4AA3F5DFED82}" presName="circ1Tx" presStyleLbl="revTx" presStyleIdx="0" presStyleCnt="0">
        <dgm:presLayoutVars>
          <dgm:chMax val="0"/>
          <dgm:chPref val="0"/>
          <dgm:bulletEnabled val="1"/>
        </dgm:presLayoutVars>
      </dgm:prSet>
      <dgm:spPr/>
    </dgm:pt>
    <dgm:pt modelId="{5268B230-13E2-484C-BEE2-5F51EF1A980D}" type="pres">
      <dgm:prSet presAssocID="{5CD9BC2A-5416-4DBD-951C-8081822F32A8}" presName="circ2" presStyleLbl="vennNode1" presStyleIdx="1" presStyleCnt="3"/>
      <dgm:spPr/>
    </dgm:pt>
    <dgm:pt modelId="{4ECCB6DB-7FA5-4373-8217-8E513509423F}" type="pres">
      <dgm:prSet presAssocID="{5CD9BC2A-5416-4DBD-951C-8081822F32A8}" presName="circ2Tx" presStyleLbl="revTx" presStyleIdx="0" presStyleCnt="0">
        <dgm:presLayoutVars>
          <dgm:chMax val="0"/>
          <dgm:chPref val="0"/>
          <dgm:bulletEnabled val="1"/>
        </dgm:presLayoutVars>
      </dgm:prSet>
      <dgm:spPr/>
    </dgm:pt>
    <dgm:pt modelId="{7DA955C2-DD1A-4C8D-959F-940EDAE31428}" type="pres">
      <dgm:prSet presAssocID="{6421DC90-57CD-44A7-A293-6DA624648292}" presName="circ3" presStyleLbl="vennNode1" presStyleIdx="2" presStyleCnt="3"/>
      <dgm:spPr/>
    </dgm:pt>
    <dgm:pt modelId="{BC72698A-3445-4E41-8978-214946FEFDC4}" type="pres">
      <dgm:prSet presAssocID="{6421DC90-57CD-44A7-A293-6DA624648292}" presName="circ3Tx" presStyleLbl="revTx" presStyleIdx="0" presStyleCnt="0">
        <dgm:presLayoutVars>
          <dgm:chMax val="0"/>
          <dgm:chPref val="0"/>
          <dgm:bulletEnabled val="1"/>
        </dgm:presLayoutVars>
      </dgm:prSet>
      <dgm:spPr/>
    </dgm:pt>
  </dgm:ptLst>
  <dgm:cxnLst>
    <dgm:cxn modelId="{80480712-265D-4196-A525-6FBFBE43354E}" type="presOf" srcId="{5CD9BC2A-5416-4DBD-951C-8081822F32A8}" destId="{5268B230-13E2-484C-BEE2-5F51EF1A980D}" srcOrd="0" destOrd="0" presId="urn:microsoft.com/office/officeart/2005/8/layout/venn1"/>
    <dgm:cxn modelId="{4EF7071D-E2FD-4DEC-A8D8-FBCF052344B7}" type="presOf" srcId="{31FB6416-D26A-4A21-94A4-4AA3F5DFED82}" destId="{1AE8E597-9464-4F11-8C83-AFC04CB5C410}" srcOrd="1" destOrd="0" presId="urn:microsoft.com/office/officeart/2005/8/layout/venn1"/>
    <dgm:cxn modelId="{745DA137-5CDC-47DD-B826-F5CFA055E380}" type="presOf" srcId="{6421DC90-57CD-44A7-A293-6DA624648292}" destId="{7DA955C2-DD1A-4C8D-959F-940EDAE31428}" srcOrd="0" destOrd="0" presId="urn:microsoft.com/office/officeart/2005/8/layout/venn1"/>
    <dgm:cxn modelId="{01A6BD3F-CE79-4585-B9F8-EE87FEB9C8EF}" type="presOf" srcId="{5CD9BC2A-5416-4DBD-951C-8081822F32A8}" destId="{4ECCB6DB-7FA5-4373-8217-8E513509423F}" srcOrd="1" destOrd="0" presId="urn:microsoft.com/office/officeart/2005/8/layout/venn1"/>
    <dgm:cxn modelId="{3749E760-62E3-45D9-AFA6-2939287EB764}" type="presOf" srcId="{989DF794-9F5D-4FA2-8469-333418BE3A77}" destId="{40ABB968-1AF1-47B9-9B42-ED8E52C74FC4}" srcOrd="0" destOrd="0" presId="urn:microsoft.com/office/officeart/2005/8/layout/venn1"/>
    <dgm:cxn modelId="{A35A8E4F-548F-4A65-AE73-804D75B477E9}" type="presOf" srcId="{6421DC90-57CD-44A7-A293-6DA624648292}" destId="{BC72698A-3445-4E41-8978-214946FEFDC4}" srcOrd="1" destOrd="0" presId="urn:microsoft.com/office/officeart/2005/8/layout/venn1"/>
    <dgm:cxn modelId="{B0147C70-D6A7-47F0-BC60-F958A6627F4A}" srcId="{989DF794-9F5D-4FA2-8469-333418BE3A77}" destId="{31FB6416-D26A-4A21-94A4-4AA3F5DFED82}" srcOrd="0" destOrd="0" parTransId="{153CAAEF-93CF-4A77-8729-EE9F5C4DA9E5}" sibTransId="{94131010-19C2-4372-B290-E5FA49887AC2}"/>
    <dgm:cxn modelId="{93E9A678-D028-4FFE-A909-ECC2412E5BD1}" type="presOf" srcId="{31FB6416-D26A-4A21-94A4-4AA3F5DFED82}" destId="{234A5CA8-36A4-4E1C-87CD-A0F68D93C77A}" srcOrd="0" destOrd="0" presId="urn:microsoft.com/office/officeart/2005/8/layout/venn1"/>
    <dgm:cxn modelId="{63C33DE4-043A-4BEE-BA9A-8FDD8A49E781}" srcId="{989DF794-9F5D-4FA2-8469-333418BE3A77}" destId="{6421DC90-57CD-44A7-A293-6DA624648292}" srcOrd="2" destOrd="0" parTransId="{B837BB3D-EA8A-49F1-BE07-B4F96ABEA06C}" sibTransId="{AF515DC3-0B82-4520-923B-F828B3D52AB0}"/>
    <dgm:cxn modelId="{64CD04F3-C48E-49B3-8ACB-88414F7C8F46}" srcId="{989DF794-9F5D-4FA2-8469-333418BE3A77}" destId="{5CD9BC2A-5416-4DBD-951C-8081822F32A8}" srcOrd="1" destOrd="0" parTransId="{6236C716-30DE-4758-BF22-62E7E4BCCDB3}" sibTransId="{110794CF-C688-466C-A0C1-27124DD52630}"/>
    <dgm:cxn modelId="{CCE9B07F-9010-47FC-A0FA-31A1F961D132}" type="presParOf" srcId="{40ABB968-1AF1-47B9-9B42-ED8E52C74FC4}" destId="{234A5CA8-36A4-4E1C-87CD-A0F68D93C77A}" srcOrd="0" destOrd="0" presId="urn:microsoft.com/office/officeart/2005/8/layout/venn1"/>
    <dgm:cxn modelId="{C7676424-E443-4CDC-88AE-E4F065AAFBFA}" type="presParOf" srcId="{40ABB968-1AF1-47B9-9B42-ED8E52C74FC4}" destId="{1AE8E597-9464-4F11-8C83-AFC04CB5C410}" srcOrd="1" destOrd="0" presId="urn:microsoft.com/office/officeart/2005/8/layout/venn1"/>
    <dgm:cxn modelId="{7B1EA688-35EE-4026-B056-2C576A34FF5F}" type="presParOf" srcId="{40ABB968-1AF1-47B9-9B42-ED8E52C74FC4}" destId="{5268B230-13E2-484C-BEE2-5F51EF1A980D}" srcOrd="2" destOrd="0" presId="urn:microsoft.com/office/officeart/2005/8/layout/venn1"/>
    <dgm:cxn modelId="{F732B220-AA54-4B85-AFB1-1C7CAE2985A7}" type="presParOf" srcId="{40ABB968-1AF1-47B9-9B42-ED8E52C74FC4}" destId="{4ECCB6DB-7FA5-4373-8217-8E513509423F}" srcOrd="3" destOrd="0" presId="urn:microsoft.com/office/officeart/2005/8/layout/venn1"/>
    <dgm:cxn modelId="{85F16ECC-18F0-4EE9-AE85-47937A032098}" type="presParOf" srcId="{40ABB968-1AF1-47B9-9B42-ED8E52C74FC4}" destId="{7DA955C2-DD1A-4C8D-959F-940EDAE31428}" srcOrd="4" destOrd="0" presId="urn:microsoft.com/office/officeart/2005/8/layout/venn1"/>
    <dgm:cxn modelId="{78DC8A29-DB67-4A37-AA0A-697D9C9F4265}" type="presParOf" srcId="{40ABB968-1AF1-47B9-9B42-ED8E52C74FC4}" destId="{BC72698A-3445-4E41-8978-214946FEFDC4}"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4A5CA8-36A4-4E1C-87CD-A0F68D93C77A}">
      <dsp:nvSpPr>
        <dsp:cNvPr id="0" name=""/>
        <dsp:cNvSpPr/>
      </dsp:nvSpPr>
      <dsp:spPr>
        <a:xfrm>
          <a:off x="1144914" y="93903"/>
          <a:ext cx="1942839" cy="1942839"/>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sv-SE" sz="1600" kern="1200" dirty="0"/>
            <a:t>Social hållbarhet</a:t>
          </a:r>
        </a:p>
      </dsp:txBody>
      <dsp:txXfrm>
        <a:off x="1403959" y="433900"/>
        <a:ext cx="1424748" cy="874277"/>
      </dsp:txXfrm>
    </dsp:sp>
    <dsp:sp modelId="{5268B230-13E2-484C-BEE2-5F51EF1A980D}">
      <dsp:nvSpPr>
        <dsp:cNvPr id="0" name=""/>
        <dsp:cNvSpPr/>
      </dsp:nvSpPr>
      <dsp:spPr>
        <a:xfrm>
          <a:off x="1845955" y="1308178"/>
          <a:ext cx="1942839" cy="1942839"/>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sv-SE" sz="1600" kern="1200" dirty="0"/>
            <a:t>Miljö-mässig hållbarhet</a:t>
          </a:r>
        </a:p>
      </dsp:txBody>
      <dsp:txXfrm>
        <a:off x="2440140" y="1810078"/>
        <a:ext cx="1165703" cy="1068561"/>
      </dsp:txXfrm>
    </dsp:sp>
    <dsp:sp modelId="{7DA955C2-DD1A-4C8D-959F-940EDAE31428}">
      <dsp:nvSpPr>
        <dsp:cNvPr id="0" name=""/>
        <dsp:cNvSpPr/>
      </dsp:nvSpPr>
      <dsp:spPr>
        <a:xfrm>
          <a:off x="443872" y="1308178"/>
          <a:ext cx="1942839" cy="1942839"/>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sv-SE" sz="1600" kern="1200" dirty="0"/>
            <a:t>Ekonomiskhållbarhet</a:t>
          </a:r>
        </a:p>
      </dsp:txBody>
      <dsp:txXfrm>
        <a:off x="626823" y="1810078"/>
        <a:ext cx="1165703" cy="106856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2026-06-26</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hyperlink" Target="https://mellanarkiv-offentlig.vgregion.se/alfresco/s/archive/stream/public/v1/source/available/sofia/rs5864-211464297-99/native/Budget%20f%c3%b6r%20V%c3%a4stra%20G%c3%b6talandsregionen%202025.pdf" TargetMode="External"/><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2026-06-26</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
        <p:nvSpPr>
          <p:cNvPr id="8" name="textruta 7">
            <a:extLst>
              <a:ext uri="{FF2B5EF4-FFF2-40B4-BE49-F238E27FC236}">
                <a16:creationId xmlns:a16="http://schemas.microsoft.com/office/drawing/2014/main" id="{97C15669-A30C-C339-79C7-8B5E3B7111BD}"/>
              </a:ext>
            </a:extLst>
          </p:cNvPr>
          <p:cNvSpPr txBox="1"/>
          <p:nvPr/>
        </p:nvSpPr>
        <p:spPr>
          <a:xfrm>
            <a:off x="685800" y="8172450"/>
            <a:ext cx="3117192" cy="211981"/>
          </a:xfrm>
          <a:prstGeom prst="rect">
            <a:avLst/>
          </a:prstGeom>
          <a:noFill/>
        </p:spPr>
        <p:txBody>
          <a:bodyPr wrap="square" lIns="0" tIns="0" rIns="0" bIns="0" rtlCol="0">
            <a:spAutoFit/>
          </a:bodyPr>
          <a:lstStyle/>
          <a:p>
            <a:pPr>
              <a:lnSpc>
                <a:spcPct val="130000"/>
              </a:lnSpc>
            </a:pPr>
            <a:r>
              <a:rPr lang="sv-SE" sz="1200" dirty="0">
                <a:hlinkClick r:id="rId2"/>
              </a:rPr>
              <a:t>Budget 2025 Västra Götalandsregionen</a:t>
            </a:r>
            <a:endParaRPr lang="sv-SE" sz="1200" dirty="0"/>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3" Type="http://schemas.openxmlformats.org/officeDocument/2006/relationships/hyperlink" Target="ylva.bryngelsson@vgregion.se"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effectLst/>
                <a:latin typeface="+mn-lt"/>
                <a:ea typeface="Calibri" panose="020F0502020204030204" pitchFamily="34" charset="0"/>
                <a:cs typeface="Calibri"/>
              </a:rPr>
              <a:t>Detta kommunikationsmaterial är till </a:t>
            </a:r>
            <a:r>
              <a:rPr lang="sv-SE" sz="1200" dirty="0">
                <a:solidFill>
                  <a:srgbClr val="000000"/>
                </a:solidFill>
                <a:effectLst/>
                <a:latin typeface="+mn-lt"/>
                <a:ea typeface="Calibri" panose="020F0502020204030204" pitchFamily="34" charset="0"/>
                <a:cs typeface="Calibri"/>
              </a:rPr>
              <a:t>för dig som vill veta mer eller sprida kunskap om VGR:s hållbarhetsarbete.</a:t>
            </a:r>
          </a:p>
          <a:p>
            <a:endParaRPr lang="sv-SE" sz="1200" dirty="0">
              <a:solidFill>
                <a:srgbClr val="000000"/>
              </a:solidFill>
              <a:effectLst/>
              <a:latin typeface="+mn-lt"/>
              <a:ea typeface="Calibri" panose="020F0502020204030204" pitchFamily="34" charset="0"/>
              <a:cs typeface="Calibri"/>
            </a:endParaRPr>
          </a:p>
          <a:p>
            <a:r>
              <a:rPr lang="sv-SE" sz="1200" dirty="0">
                <a:solidFill>
                  <a:srgbClr val="000000"/>
                </a:solidFill>
                <a:effectLst/>
                <a:latin typeface="+mn-lt"/>
                <a:ea typeface="Calibri" panose="020F0502020204030204" pitchFamily="34" charset="0"/>
                <a:cs typeface="Calibri"/>
              </a:rPr>
              <a:t>Utgångspunkten i presentationsmaterial är Hållbarhetspolicy och Hållbarhetsmål 2030. Hållbarhetspolicyn och Hållbarhetsmål 2030 antogs på regionfullmäktige i maj 2026. Hållbarhetspolicyn ersatte då Miljöpolicyn, och Hållbarhetsmålen 2030 ersatte Miljömål 2030 och Mål för social hållbarhet 2030.</a:t>
            </a:r>
          </a:p>
          <a:p>
            <a:r>
              <a:rPr lang="sv-SE" sz="1200" dirty="0">
                <a:solidFill>
                  <a:srgbClr val="000000"/>
                </a:solidFill>
                <a:effectLst/>
                <a:latin typeface="+mn-lt"/>
                <a:ea typeface="Calibri" panose="020F0502020204030204" pitchFamily="34" charset="0"/>
                <a:cs typeface="Calibri"/>
              </a:rPr>
              <a:t> </a:t>
            </a:r>
            <a:r>
              <a:rPr lang="sv-SE" sz="1200" dirty="0">
                <a:effectLst/>
                <a:latin typeface="+mn-lt"/>
                <a:ea typeface="Calibri" panose="020F0502020204030204" pitchFamily="34" charset="0"/>
                <a:cs typeface="Calibri"/>
              </a:rPr>
              <a:t> </a:t>
            </a:r>
          </a:p>
          <a:p>
            <a:pPr marL="0" marR="0" lvl="0" indent="0" algn="l" defTabSz="914377" rtl="0" eaLnBrk="1" fontAlgn="auto" latinLnBrk="0" hangingPunct="1">
              <a:lnSpc>
                <a:spcPct val="100000"/>
              </a:lnSpc>
              <a:spcBef>
                <a:spcPts val="0"/>
              </a:spcBef>
              <a:spcAft>
                <a:spcPts val="0"/>
              </a:spcAft>
              <a:buClrTx/>
              <a:buSzTx/>
              <a:buFontTx/>
              <a:buNone/>
              <a:tabLst/>
              <a:defRPr/>
            </a:pPr>
            <a:r>
              <a:rPr lang="sv-SE" sz="1200" dirty="0">
                <a:solidFill>
                  <a:srgbClr val="000000"/>
                </a:solidFill>
                <a:effectLst/>
                <a:latin typeface="+mn-lt"/>
                <a:ea typeface="Calibri" panose="020F0502020204030204" pitchFamily="34" charset="0"/>
              </a:rPr>
              <a:t>Använd detta material i sin helhet, eller delar av det för att komplettera förvaltningsspecifik presentation.</a:t>
            </a:r>
            <a:endParaRPr lang="sv-SE" sz="1200" dirty="0">
              <a:effectLst/>
              <a:latin typeface="+mn-lt"/>
              <a:ea typeface="Calibri" panose="020F0502020204030204" pitchFamily="34" charset="0"/>
            </a:endParaRPr>
          </a:p>
          <a:p>
            <a:br>
              <a:rPr lang="sv-SE" sz="1200" dirty="0">
                <a:effectLst/>
                <a:latin typeface="+mn-lt"/>
                <a:ea typeface="Calibri" panose="020F0502020204030204" pitchFamily="34" charset="0"/>
              </a:rPr>
            </a:br>
            <a:r>
              <a:rPr lang="sv-SE" sz="1200" dirty="0">
                <a:effectLst/>
                <a:latin typeface="+mn-lt"/>
                <a:ea typeface="Calibri" panose="020F0502020204030204" pitchFamily="34" charset="0"/>
              </a:rPr>
              <a:t>Återkoppla gärna om det är någon bild du saknar eller har tips om vad som kan förtydligas.</a:t>
            </a:r>
          </a:p>
          <a:p>
            <a:endParaRPr lang="sv-SE" sz="1200" dirty="0">
              <a:effectLst/>
              <a:latin typeface="+mn-lt"/>
              <a:ea typeface="Calibri" panose="020F0502020204030204" pitchFamily="34" charset="0"/>
            </a:endParaRPr>
          </a:p>
          <a:p>
            <a:r>
              <a:rPr lang="sv-SE" sz="1200" dirty="0">
                <a:effectLst/>
                <a:latin typeface="+mn-lt"/>
                <a:ea typeface="Calibri" panose="020F0502020204030204" pitchFamily="34" charset="0"/>
              </a:rPr>
              <a:t>Kontaktperson:</a:t>
            </a:r>
          </a:p>
          <a:p>
            <a:r>
              <a:rPr lang="sv-SE" sz="1200" dirty="0">
                <a:effectLst/>
                <a:latin typeface="+mn-lt"/>
                <a:ea typeface="Calibri" panose="020F0502020204030204" pitchFamily="34" charset="0"/>
              </a:rPr>
              <a:t>Ylva Bryngelsson</a:t>
            </a:r>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Hållbarhetsavdelningen</a:t>
            </a:r>
          </a:p>
          <a:p>
            <a:r>
              <a:rPr lang="sv-SE" sz="1200" kern="1200" dirty="0">
                <a:solidFill>
                  <a:schemeClr val="tx1"/>
                </a:solidFill>
                <a:effectLst/>
                <a:latin typeface="+mn-lt"/>
                <a:ea typeface="+mn-ea"/>
                <a:cs typeface="+mn-cs"/>
              </a:rPr>
              <a:t>Koncernkontoret Västra Götalandsregionen</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Tel: 0700-20 77 37</a:t>
            </a:r>
          </a:p>
          <a:p>
            <a:r>
              <a:rPr lang="sv-SE" sz="1200" kern="1200" dirty="0">
                <a:solidFill>
                  <a:schemeClr val="tx1"/>
                </a:solidFill>
                <a:effectLst/>
                <a:latin typeface="+mn-lt"/>
                <a:ea typeface="+mn-ea"/>
                <a:cs typeface="+mn-cs"/>
              </a:rPr>
              <a:t>E-post: </a:t>
            </a:r>
            <a:r>
              <a:rPr lang="sv-SE" sz="1200" u="sng" kern="1200" dirty="0">
                <a:solidFill>
                  <a:schemeClr val="tx1"/>
                </a:solidFill>
                <a:effectLst/>
                <a:latin typeface="+mn-lt"/>
                <a:ea typeface="+mn-ea"/>
                <a:cs typeface="+mn-cs"/>
                <a:hlinkClick r:id="rId3"/>
              </a:rPr>
              <a:t>ylva.bryngelsson@vgregion.se</a:t>
            </a: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4170911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5CB5A4-D1DB-1E2A-65B5-7EC55F1E70C5}"/>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EDEDEAA-650F-C19E-5749-A48CAC4A8263}"/>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09CE5100-9A39-C45C-434E-B782E93A7D51}"/>
              </a:ext>
            </a:extLst>
          </p:cNvPr>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sv-SE" sz="1200" b="1" i="0" kern="1200" dirty="0">
                <a:solidFill>
                  <a:schemeClr val="tx1"/>
                </a:solidFill>
                <a:effectLst/>
                <a:latin typeface="+mn-lt"/>
                <a:ea typeface="+mn-ea"/>
                <a:cs typeface="+mn-cs"/>
              </a:rPr>
              <a:t>Det övergripande målet </a:t>
            </a:r>
            <a:r>
              <a:rPr lang="sv-SE" sz="1200" b="1" dirty="0">
                <a:latin typeface="+mn-lt"/>
              </a:rPr>
              <a:t>Tillit, trygghet och delaktighet </a:t>
            </a:r>
            <a:r>
              <a:rPr lang="sv-SE" sz="1200" b="1" i="0" kern="1200" dirty="0">
                <a:solidFill>
                  <a:schemeClr val="tx1"/>
                </a:solidFill>
                <a:effectLst/>
                <a:latin typeface="+mn-lt"/>
                <a:ea typeface="+mn-ea"/>
                <a:cs typeface="+mn-cs"/>
              </a:rPr>
              <a:t>handlar om att VGR ska skapa ett inkluderande, tryggt och demokratiskt samhälle.</a:t>
            </a:r>
          </a:p>
          <a:p>
            <a:pPr marL="0" marR="0" lvl="0" indent="0" algn="l" defTabSz="914400" rtl="0" eaLnBrk="1" fontAlgn="t" latinLnBrk="0" hangingPunct="1">
              <a:lnSpc>
                <a:spcPct val="100000"/>
              </a:lnSpc>
              <a:spcBef>
                <a:spcPts val="0"/>
              </a:spcBef>
              <a:spcAft>
                <a:spcPts val="0"/>
              </a:spcAft>
              <a:buClrTx/>
              <a:buSzTx/>
              <a:buFontTx/>
              <a:buNone/>
              <a:tabLst/>
              <a:defRPr/>
            </a:pPr>
            <a:endParaRPr lang="sv-SE" sz="1200" b="1" i="0" kern="1200" dirty="0">
              <a:solidFill>
                <a:schemeClr val="tx1"/>
              </a:solidFill>
              <a:effectLst/>
              <a:latin typeface="+mn-lt"/>
              <a:ea typeface="+mn-ea"/>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r>
              <a:rPr lang="sv-SE" sz="1200" b="1" i="0" kern="1200" dirty="0">
                <a:solidFill>
                  <a:schemeClr val="tx1"/>
                </a:solidFill>
                <a:effectLst/>
                <a:latin typeface="+mn-lt"/>
                <a:ea typeface="+mn-ea"/>
                <a:cs typeface="+mn-cs"/>
              </a:rPr>
              <a:t>Bygga förtroende genom transparens och dialog</a:t>
            </a:r>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VGR ska vara en öppen och transparent organisation som aktivt kommunicerar beslut och processer, för dialog med invånare och tar ansvar för att motverka desinformation, diskriminering och exkludering. Detta bidrar till ökad tillit till både verksamheten och de demokratiska systemen.</a:t>
            </a:r>
          </a:p>
          <a:p>
            <a:pPr fontAlgn="t"/>
            <a:endParaRPr lang="sv-SE" sz="1200" b="1" i="0" kern="1200" dirty="0">
              <a:solidFill>
                <a:schemeClr val="tx1"/>
              </a:solidFill>
              <a:effectLst/>
              <a:latin typeface="+mn-lt"/>
              <a:ea typeface="+mn-ea"/>
              <a:cs typeface="+mn-cs"/>
            </a:endParaRPr>
          </a:p>
          <a:p>
            <a:pPr marL="0" indent="0">
              <a:spcAft>
                <a:spcPts val="1200"/>
              </a:spcAft>
              <a:buFont typeface="Arial" panose="020B0604020202020204" pitchFamily="34" charset="0"/>
              <a:buNone/>
            </a:pPr>
            <a:r>
              <a:rPr lang="sv-SE" sz="1200" b="1" i="0" kern="1200" dirty="0">
                <a:solidFill>
                  <a:schemeClr val="tx1"/>
                </a:solidFill>
                <a:effectLst/>
                <a:latin typeface="+mn-lt"/>
                <a:ea typeface="+mn-ea"/>
                <a:cs typeface="+mn-cs"/>
              </a:rPr>
              <a:t>Involvera och ta tillvara invånares, patienters och andra målgruppers perspektiv</a:t>
            </a:r>
          </a:p>
          <a:p>
            <a:pPr fontAlgn="t"/>
            <a:r>
              <a:rPr lang="sv-SE" sz="1200" b="0" i="0" kern="1200" dirty="0">
                <a:solidFill>
                  <a:schemeClr val="tx1"/>
                </a:solidFill>
                <a:effectLst/>
                <a:latin typeface="+mn-lt"/>
                <a:ea typeface="+mn-ea"/>
                <a:cs typeface="+mn-cs"/>
              </a:rPr>
              <a:t>Systematiskt lyssna in synpunkter från invånare, patienter, besökare och andra målgrupper för att utveckla och förbättra verksamheten. Särskilt fokus ligger på grupper vars röster ofta förbises, för att säkerställa mer jämlika beslut och att verksamheten bättre speglar invånarnas behov. Detta innebär även att utveckla arbetssätt som gör det lätt att vara delaktig, både i det enskilda mötet och i större beslut. </a:t>
            </a:r>
          </a:p>
          <a:p>
            <a:pPr fontAlgn="t"/>
            <a:endParaRPr lang="sv-SE" sz="1200" b="0"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Skapa trygga miljöer fria från våld och kränkningar</a:t>
            </a:r>
          </a:p>
          <a:p>
            <a:pPr fontAlgn="t"/>
            <a:r>
              <a:rPr lang="sv-SE" sz="1200" b="0" i="0" kern="1200" dirty="0">
                <a:solidFill>
                  <a:schemeClr val="tx1"/>
                </a:solidFill>
                <a:effectLst/>
                <a:latin typeface="+mn-lt"/>
                <a:ea typeface="+mn-ea"/>
                <a:cs typeface="+mn-cs"/>
              </a:rPr>
              <a:t>Arbeta systematiskt med att förebygga, tidigt upptäcka och hantera våld, hot och kränkningar. Det inkluderar att ha tydliga rutiner, utbilda medarbetare och säkerställa att personer som utsätts får rätt stöd och ett respektfullt bemötande.</a:t>
            </a:r>
          </a:p>
        </p:txBody>
      </p:sp>
      <p:sp>
        <p:nvSpPr>
          <p:cNvPr id="4" name="Platshållare för bildnummer 3">
            <a:extLst>
              <a:ext uri="{FF2B5EF4-FFF2-40B4-BE49-F238E27FC236}">
                <a16:creationId xmlns:a16="http://schemas.microsoft.com/office/drawing/2014/main" id="{D706D627-BB5D-1AC0-A36E-F7FC1CDFC7D4}"/>
              </a:ext>
            </a:extLst>
          </p:cNvPr>
          <p:cNvSpPr>
            <a:spLocks noGrp="1"/>
          </p:cNvSpPr>
          <p:nvPr>
            <p:ph type="sldNum" sz="quarter" idx="5"/>
          </p:nvPr>
        </p:nvSpPr>
        <p:spPr/>
        <p:txBody>
          <a:bodyPr/>
          <a:lstStyle/>
          <a:p>
            <a:fld id="{05A0FD01-DAB6-A942-8204-500CB4C9AB7D}" type="slidenum">
              <a:rPr lang="sv-SE" smtClean="0"/>
              <a:t>11</a:t>
            </a:fld>
            <a:endParaRPr lang="sv-SE"/>
          </a:p>
        </p:txBody>
      </p:sp>
    </p:spTree>
    <p:extLst>
      <p:ext uri="{BB962C8B-B14F-4D97-AF65-F5344CB8AC3E}">
        <p14:creationId xmlns:p14="http://schemas.microsoft.com/office/powerpoint/2010/main" val="796373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27A8C3-DD7C-EFEC-D538-1927BC81873B}"/>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5D3944BF-4622-9260-1320-F8ADE417E3DA}"/>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F7E115E1-24EF-7F65-F220-5175F9071D80}"/>
              </a:ext>
            </a:extLst>
          </p:cNvPr>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sv-SE" sz="1200" b="1" i="0" kern="1200" dirty="0">
                <a:solidFill>
                  <a:schemeClr val="tx1"/>
                </a:solidFill>
                <a:effectLst/>
                <a:latin typeface="+mn-lt"/>
                <a:ea typeface="+mn-ea"/>
                <a:cs typeface="+mn-cs"/>
              </a:rPr>
              <a:t>Det övergripande målet Resurseffektivt och giftfritt handlar om att minska mängden miljö- och hälsoskadliga ämnen som sprids i naturen.</a:t>
            </a:r>
          </a:p>
          <a:p>
            <a:pPr marL="0" marR="0" lvl="0" indent="0" algn="l" defTabSz="914400" rtl="0" eaLnBrk="1" fontAlgn="t" latinLnBrk="0" hangingPunct="1">
              <a:lnSpc>
                <a:spcPct val="100000"/>
              </a:lnSpc>
              <a:spcBef>
                <a:spcPts val="0"/>
              </a:spcBef>
              <a:spcAft>
                <a:spcPts val="0"/>
              </a:spcAft>
              <a:buClrTx/>
              <a:buSzTx/>
              <a:buFontTx/>
              <a:buNone/>
              <a:tabLst/>
              <a:defRPr/>
            </a:pPr>
            <a:endParaRPr lang="sv-SE" sz="1200" b="1"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Minska resursanvändning och miljöpåverkan</a:t>
            </a:r>
            <a:r>
              <a:rPr lang="sv-SE" sz="1200" b="0" i="0" kern="1200" dirty="0">
                <a:solidFill>
                  <a:schemeClr val="tx1"/>
                </a:solidFill>
                <a:effectLst/>
                <a:latin typeface="+mn-lt"/>
                <a:ea typeface="+mn-ea"/>
                <a:cs typeface="+mn-cs"/>
              </a:rPr>
              <a:t> </a:t>
            </a:r>
          </a:p>
          <a:p>
            <a:pPr fontAlgn="t"/>
            <a:r>
              <a:rPr lang="sv-SE" sz="1200" b="0" i="0" kern="1200" dirty="0">
                <a:solidFill>
                  <a:schemeClr val="tx1"/>
                </a:solidFill>
                <a:effectLst/>
                <a:latin typeface="+mn-lt"/>
                <a:ea typeface="+mn-ea"/>
                <a:cs typeface="+mn-cs"/>
              </a:rPr>
              <a:t>Effektivisera användningen av material och energi i VGR:s verksamheter och bidra till att minska utsläpp, avfall och belastning på klimat och ekosystem även i leverantörsled och samhället i stort.</a:t>
            </a:r>
          </a:p>
          <a:p>
            <a:pPr fontAlgn="t"/>
            <a:endParaRPr lang="sv-SE" sz="1200" b="1"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Ställa om till cirkulära materialflöden</a:t>
            </a:r>
            <a:r>
              <a:rPr lang="sv-SE" sz="1200" b="0" i="0" kern="1200" dirty="0">
                <a:solidFill>
                  <a:schemeClr val="tx1"/>
                </a:solidFill>
                <a:effectLst/>
                <a:latin typeface="+mn-lt"/>
                <a:ea typeface="+mn-ea"/>
                <a:cs typeface="+mn-cs"/>
              </a:rPr>
              <a:t> </a:t>
            </a:r>
          </a:p>
          <a:p>
            <a:pPr fontAlgn="t"/>
            <a:r>
              <a:rPr lang="sv-SE" sz="1200" b="0" i="0" kern="1200" dirty="0">
                <a:solidFill>
                  <a:schemeClr val="tx1"/>
                </a:solidFill>
                <a:effectLst/>
                <a:latin typeface="+mn-lt"/>
                <a:ea typeface="+mn-ea"/>
                <a:cs typeface="+mn-cs"/>
              </a:rPr>
              <a:t>Öka återbruk, reparation och återanvändning samt driva utvecklingen mot flergångsalternativ, så att både den egna verksamheten och andra aktörer minskar behovet av </a:t>
            </a:r>
            <a:r>
              <a:rPr lang="sv-SE" sz="1200" b="0" i="0" kern="1200" dirty="0" err="1">
                <a:solidFill>
                  <a:schemeClr val="tx1"/>
                </a:solidFill>
                <a:effectLst/>
                <a:latin typeface="+mn-lt"/>
                <a:ea typeface="+mn-ea"/>
                <a:cs typeface="+mn-cs"/>
              </a:rPr>
              <a:t>nyutvunna</a:t>
            </a:r>
            <a:r>
              <a:rPr lang="sv-SE" sz="1200" b="0" i="0" kern="1200" dirty="0">
                <a:solidFill>
                  <a:schemeClr val="tx1"/>
                </a:solidFill>
                <a:effectLst/>
                <a:latin typeface="+mn-lt"/>
                <a:ea typeface="+mn-ea"/>
                <a:cs typeface="+mn-cs"/>
              </a:rPr>
              <a:t> resurser.</a:t>
            </a:r>
          </a:p>
          <a:p>
            <a:pPr fontAlgn="t"/>
            <a:endParaRPr lang="sv-SE" sz="1200" b="1"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Ställa krav på hållbara inköp och stärka avfallshanteringen</a:t>
            </a:r>
            <a:r>
              <a:rPr lang="sv-SE" sz="1200" b="0" i="0" kern="1200" dirty="0">
                <a:solidFill>
                  <a:schemeClr val="tx1"/>
                </a:solidFill>
                <a:effectLst/>
                <a:latin typeface="+mn-lt"/>
                <a:ea typeface="+mn-ea"/>
                <a:cs typeface="+mn-cs"/>
              </a:rPr>
              <a:t> </a:t>
            </a:r>
          </a:p>
          <a:p>
            <a:pPr fontAlgn="t"/>
            <a:r>
              <a:rPr lang="sv-SE" sz="1200" b="0" i="0" kern="1200" dirty="0">
                <a:solidFill>
                  <a:schemeClr val="tx1"/>
                </a:solidFill>
                <a:effectLst/>
                <a:latin typeface="+mn-lt"/>
                <a:ea typeface="+mn-ea"/>
                <a:cs typeface="+mn-cs"/>
              </a:rPr>
              <a:t>Använda upphandling som verktyg för att påverka marknaden mot mer hållbara produkter, samtidigt som återvinning och hantering av avfall utvecklas för att minska spridningen av skadliga ämnen.</a:t>
            </a:r>
          </a:p>
          <a:p>
            <a:pPr fontAlgn="t"/>
            <a:endParaRPr lang="sv-SE" sz="1200" b="1"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Minska farliga kemikalier och läkemedels påverkan</a:t>
            </a:r>
            <a:r>
              <a:rPr lang="sv-SE" sz="1200" b="0" i="0" kern="1200" dirty="0">
                <a:solidFill>
                  <a:schemeClr val="tx1"/>
                </a:solidFill>
                <a:effectLst/>
                <a:latin typeface="+mn-lt"/>
                <a:ea typeface="+mn-ea"/>
                <a:cs typeface="+mn-cs"/>
              </a:rPr>
              <a:t> </a:t>
            </a:r>
          </a:p>
          <a:p>
            <a:pPr fontAlgn="t"/>
            <a:r>
              <a:rPr lang="sv-SE" sz="1200" b="0" i="0" kern="1200" dirty="0">
                <a:solidFill>
                  <a:schemeClr val="tx1"/>
                </a:solidFill>
                <a:effectLst/>
                <a:latin typeface="+mn-lt"/>
                <a:ea typeface="+mn-ea"/>
                <a:cs typeface="+mn-cs"/>
              </a:rPr>
              <a:t>Arbeta systematiskt med att fasa ut skadliga ämnen, påverka leverantörer och bidra till en mer hållbar användning och hantering av kemikalier och läkemedel i samhället. VGR ska också arbeta för att motverka utveckling och spridning av antibiotikaresistenta </a:t>
            </a:r>
            <a:r>
              <a:rPr lang="sv-SE" dirty="0"/>
              <a:t>bakterier.</a:t>
            </a:r>
            <a:endParaRPr lang="sv-SE" sz="1200" b="0" i="0" kern="1200" dirty="0">
              <a:solidFill>
                <a:schemeClr val="tx1"/>
              </a:solidFill>
              <a:effectLst/>
              <a:latin typeface="+mn-lt"/>
              <a:ea typeface="+mn-ea"/>
              <a:cs typeface="+mn-cs"/>
            </a:endParaRPr>
          </a:p>
        </p:txBody>
      </p:sp>
      <p:sp>
        <p:nvSpPr>
          <p:cNvPr id="4" name="Platshållare för bildnummer 3">
            <a:extLst>
              <a:ext uri="{FF2B5EF4-FFF2-40B4-BE49-F238E27FC236}">
                <a16:creationId xmlns:a16="http://schemas.microsoft.com/office/drawing/2014/main" id="{7DF27F59-4B33-65E2-7652-A6ADA9A2979A}"/>
              </a:ext>
            </a:extLst>
          </p:cNvPr>
          <p:cNvSpPr>
            <a:spLocks noGrp="1"/>
          </p:cNvSpPr>
          <p:nvPr>
            <p:ph type="sldNum" sz="quarter" idx="5"/>
          </p:nvPr>
        </p:nvSpPr>
        <p:spPr/>
        <p:txBody>
          <a:bodyPr/>
          <a:lstStyle/>
          <a:p>
            <a:fld id="{05A0FD01-DAB6-A942-8204-500CB4C9AB7D}" type="slidenum">
              <a:rPr lang="sv-SE" smtClean="0"/>
              <a:t>12</a:t>
            </a:fld>
            <a:endParaRPr lang="sv-SE"/>
          </a:p>
        </p:txBody>
      </p:sp>
    </p:spTree>
    <p:extLst>
      <p:ext uri="{BB962C8B-B14F-4D97-AF65-F5344CB8AC3E}">
        <p14:creationId xmlns:p14="http://schemas.microsoft.com/office/powerpoint/2010/main" val="1867094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260911-C214-5E13-ACA6-FFC8A34A734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ECE1B886-6B3B-763F-B7C2-CBD29116CEA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4D402D6E-C1F0-3D43-ED59-74A19BC611A8}"/>
              </a:ext>
            </a:extLst>
          </p:cNvPr>
          <p:cNvSpPr>
            <a:spLocks noGrp="1"/>
          </p:cNvSpPr>
          <p:nvPr>
            <p:ph type="body" idx="1"/>
          </p:nvPr>
        </p:nvSpPr>
        <p:spPr/>
        <p:txBody>
          <a:bodyPr/>
          <a:lstStyle/>
          <a:p>
            <a:pPr fontAlgn="t"/>
            <a:r>
              <a:rPr lang="sv-SE" sz="1200" b="1" i="0" kern="1200" dirty="0">
                <a:solidFill>
                  <a:schemeClr val="tx1"/>
                </a:solidFill>
                <a:effectLst/>
                <a:latin typeface="+mn-lt"/>
                <a:ea typeface="+mn-ea"/>
                <a:cs typeface="+mn-cs"/>
              </a:rPr>
              <a:t>Det övergripande målet Låg klimatpåverkan handlar om att till 2045 nå netto-noll utsläpp, det vill säga att inga nettoutsläpp av växthusgaser, varken direkta eller indirekta, ska komma från VGR.</a:t>
            </a:r>
          </a:p>
          <a:p>
            <a:pPr fontAlgn="t"/>
            <a:endParaRPr lang="sv-SE" sz="1200" b="1"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Minska direkta och indirekta utsläpp i hela verksamheten</a:t>
            </a:r>
          </a:p>
          <a:p>
            <a:pPr fontAlgn="t"/>
            <a:r>
              <a:rPr lang="sv-SE" sz="1200" b="0" i="0" kern="1200" dirty="0">
                <a:solidFill>
                  <a:schemeClr val="tx1"/>
                </a:solidFill>
                <a:effectLst/>
                <a:latin typeface="+mn-lt"/>
                <a:ea typeface="+mn-ea"/>
                <a:cs typeface="+mn-cs"/>
              </a:rPr>
              <a:t>VGR ska kraftigt reducera både direkta och indirekta utsläpp av växthusgaser. De direkta </a:t>
            </a:r>
            <a:r>
              <a:rPr lang="sv-SE" dirty="0"/>
              <a:t>utsläppen äger eller kontrollerar VGR medan de indirekta handlar om utsläpp från till exempel inköp, avfallshantering och kapitalplaceringar.</a:t>
            </a:r>
          </a:p>
          <a:p>
            <a:pPr fontAlgn="t"/>
            <a:endParaRPr lang="sv-SE" sz="1200" b="0" i="0" kern="1200" dirty="0">
              <a:solidFill>
                <a:schemeClr val="tx1"/>
              </a:solidFill>
              <a:effectLst/>
              <a:latin typeface="+mn-lt"/>
              <a:ea typeface="+mn-ea"/>
              <a:cs typeface="+mn-cs"/>
            </a:endParaRPr>
          </a:p>
          <a:p>
            <a:pPr marL="0" indent="0">
              <a:spcAft>
                <a:spcPts val="1200"/>
              </a:spcAft>
              <a:buFont typeface="Arial" panose="020B0604020202020204" pitchFamily="34" charset="0"/>
              <a:buNone/>
            </a:pPr>
            <a:r>
              <a:rPr lang="sv-SE" sz="1200" b="1" i="0" kern="1200" dirty="0">
                <a:solidFill>
                  <a:schemeClr val="tx1"/>
                </a:solidFill>
                <a:effectLst/>
                <a:latin typeface="+mn-lt"/>
                <a:ea typeface="+mn-ea"/>
                <a:cs typeface="+mn-cs"/>
              </a:rPr>
              <a:t>Ställa om till hållbara transporter och resor.</a:t>
            </a:r>
          </a:p>
          <a:p>
            <a:pPr fontAlgn="t"/>
            <a:r>
              <a:rPr lang="sv-SE" sz="1200" b="0" i="0" kern="1200" dirty="0">
                <a:solidFill>
                  <a:schemeClr val="tx1"/>
                </a:solidFill>
                <a:effectLst/>
                <a:latin typeface="+mn-lt"/>
                <a:ea typeface="+mn-ea"/>
                <a:cs typeface="+mn-cs"/>
              </a:rPr>
              <a:t>VGR ska arbeta för ett minskat transportbehov och fossilfria transporter, kollektivtrafik, personbilar och arbetsfordon. Resor i tjänsten med flyg och egen bil ska minska och fler resor ske hållbart med kollektivtrafik, cykel och gång.</a:t>
            </a:r>
          </a:p>
          <a:p>
            <a:pPr fontAlgn="t"/>
            <a:endParaRPr lang="sv-SE" sz="1200" b="0"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Minska klimatpåverkan från inköp och fastighet</a:t>
            </a:r>
            <a:r>
              <a:rPr lang="sv-SE" sz="1200" b="0" i="0" kern="1200" dirty="0">
                <a:solidFill>
                  <a:schemeClr val="tx1"/>
                </a:solidFill>
                <a:effectLst/>
                <a:latin typeface="+mn-lt"/>
                <a:ea typeface="+mn-ea"/>
                <a:cs typeface="+mn-cs"/>
              </a:rPr>
              <a:t> </a:t>
            </a:r>
          </a:p>
          <a:p>
            <a:pPr fontAlgn="t"/>
            <a:r>
              <a:rPr lang="sv-SE" sz="1200" b="0" i="0" kern="1200" dirty="0">
                <a:solidFill>
                  <a:schemeClr val="tx1"/>
                </a:solidFill>
                <a:effectLst/>
                <a:latin typeface="+mn-lt"/>
                <a:ea typeface="+mn-ea"/>
                <a:cs typeface="+mn-cs"/>
              </a:rPr>
              <a:t>VGR ska ställa klimatkrav i upphandling och minska utsläpp av växthusgaser från förbrukningsprodukter, livsmedel, byggnation och energianvändning.</a:t>
            </a:r>
          </a:p>
          <a:p>
            <a:pPr fontAlgn="t"/>
            <a:endParaRPr lang="sv-SE" sz="1200" b="0"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Utveckla klimatanpassade och robusta verksamheter</a:t>
            </a:r>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VGR ska anpassa byggnader, infrastruktur och verksamheter till ett förändrat klimat, minska risker vid extremväder och stärka beredskapen för framtida hälso- och miljöpåverkan.</a:t>
            </a:r>
          </a:p>
        </p:txBody>
      </p:sp>
      <p:sp>
        <p:nvSpPr>
          <p:cNvPr id="4" name="Platshållare för bildnummer 3">
            <a:extLst>
              <a:ext uri="{FF2B5EF4-FFF2-40B4-BE49-F238E27FC236}">
                <a16:creationId xmlns:a16="http://schemas.microsoft.com/office/drawing/2014/main" id="{D736E569-237A-023B-6B80-6ED50E9B6D38}"/>
              </a:ext>
            </a:extLst>
          </p:cNvPr>
          <p:cNvSpPr>
            <a:spLocks noGrp="1"/>
          </p:cNvSpPr>
          <p:nvPr>
            <p:ph type="sldNum" sz="quarter" idx="5"/>
          </p:nvPr>
        </p:nvSpPr>
        <p:spPr/>
        <p:txBody>
          <a:bodyPr/>
          <a:lstStyle/>
          <a:p>
            <a:fld id="{05A0FD01-DAB6-A942-8204-500CB4C9AB7D}" type="slidenum">
              <a:rPr lang="sv-SE" smtClean="0"/>
              <a:t>13</a:t>
            </a:fld>
            <a:endParaRPr lang="sv-SE"/>
          </a:p>
        </p:txBody>
      </p:sp>
    </p:spTree>
    <p:extLst>
      <p:ext uri="{BB962C8B-B14F-4D97-AF65-F5344CB8AC3E}">
        <p14:creationId xmlns:p14="http://schemas.microsoft.com/office/powerpoint/2010/main" val="3393196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C6F773-2C4F-DAF0-2F82-02BC06846024}"/>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F76EFE83-9FAB-62A7-F9ED-FC22B5732C51}"/>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00556FC0-1F52-AEAB-E900-077826402D15}"/>
              </a:ext>
            </a:extLst>
          </p:cNvPr>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sv-SE" sz="1200" b="1" i="0" kern="1200" dirty="0">
                <a:solidFill>
                  <a:schemeClr val="tx1"/>
                </a:solidFill>
                <a:effectLst/>
                <a:latin typeface="+mn-lt"/>
                <a:ea typeface="+mn-ea"/>
                <a:cs typeface="+mn-cs"/>
              </a:rPr>
              <a:t>Det övergripande målet Främjad biologisk mångfald handlar om att skapa goda livsmiljöer för olika levande organismer och minska förlusten av arter.</a:t>
            </a:r>
          </a:p>
          <a:p>
            <a:pPr fontAlgn="t"/>
            <a:endParaRPr lang="sv-SE" sz="1200" b="1"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Stärka och utveckla biologisk mångfald i miljöer och fastigheter</a:t>
            </a:r>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VGR ska bevara och utveckla naturvärden i sina områden genom att exempelvis plantera träd och vegetation, skapa livsmiljöer för arter och bekämpa invasiva arter. Biologisk mångfald ska integreras i förvaltning och utveckling av fastigheter bland annat genom naturbaserade lösningar som tar tillvara ekosystemens egna funktioner för till exempel dagvattenhantering, temperaturreglering och klimatanpassning. </a:t>
            </a:r>
          </a:p>
          <a:p>
            <a:pPr fontAlgn="t"/>
            <a:endParaRPr lang="sv-SE" sz="1200" b="0"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Främja hållbar livsmedelsproduktion och konsumtion</a:t>
            </a:r>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VGR ska välja livsmedel som bidrar till biologisk mångfald genom ökad andel regionala och ekologiska produkter samt säkerställa att fisk och skaldjur kommer från hållbara bestånd.</a:t>
            </a:r>
          </a:p>
          <a:p>
            <a:pPr fontAlgn="t"/>
            <a:endParaRPr lang="sv-SE" sz="1200" b="0"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Ställa krav och påverka genom inköp och samverkan</a:t>
            </a:r>
            <a:endParaRPr lang="sv-SE" sz="1200" b="0" i="0" kern="1200" dirty="0">
              <a:solidFill>
                <a:schemeClr val="tx1"/>
              </a:solidFill>
              <a:effectLst/>
              <a:latin typeface="+mn-lt"/>
              <a:ea typeface="+mn-ea"/>
              <a:cs typeface="+mn-cs"/>
            </a:endParaRPr>
          </a:p>
          <a:p>
            <a:pPr fontAlgn="t"/>
            <a:r>
              <a:rPr lang="sv-SE" dirty="0"/>
              <a:t>Genom att ställa krav vid upphandling av varor och tjänster som till exempel drivmedel, hälso- och sjukvårdsprodukter, byggmaterial och textilier kan VGR främja biologisk mångfald. </a:t>
            </a:r>
            <a:endParaRPr lang="sv-SE" sz="1200" b="0" i="0" kern="1200" dirty="0">
              <a:solidFill>
                <a:schemeClr val="tx1"/>
              </a:solidFill>
              <a:effectLst/>
              <a:latin typeface="+mn-lt"/>
              <a:ea typeface="+mn-ea"/>
              <a:cs typeface="+mn-cs"/>
            </a:endParaRPr>
          </a:p>
        </p:txBody>
      </p:sp>
      <p:sp>
        <p:nvSpPr>
          <p:cNvPr id="4" name="Platshållare för bildnummer 3">
            <a:extLst>
              <a:ext uri="{FF2B5EF4-FFF2-40B4-BE49-F238E27FC236}">
                <a16:creationId xmlns:a16="http://schemas.microsoft.com/office/drawing/2014/main" id="{E843E0D4-1463-A0DD-10EE-31B423302147}"/>
              </a:ext>
            </a:extLst>
          </p:cNvPr>
          <p:cNvSpPr>
            <a:spLocks noGrp="1"/>
          </p:cNvSpPr>
          <p:nvPr>
            <p:ph type="sldNum" sz="quarter" idx="5"/>
          </p:nvPr>
        </p:nvSpPr>
        <p:spPr/>
        <p:txBody>
          <a:bodyPr/>
          <a:lstStyle/>
          <a:p>
            <a:fld id="{05A0FD01-DAB6-A942-8204-500CB4C9AB7D}" type="slidenum">
              <a:rPr lang="sv-SE" smtClean="0"/>
              <a:t>14</a:t>
            </a:fld>
            <a:endParaRPr lang="sv-SE"/>
          </a:p>
        </p:txBody>
      </p:sp>
    </p:spTree>
    <p:extLst>
      <p:ext uri="{BB962C8B-B14F-4D97-AF65-F5344CB8AC3E}">
        <p14:creationId xmlns:p14="http://schemas.microsoft.com/office/powerpoint/2010/main" val="5480051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dirty="0"/>
              <a:t>Hållbarhetsmål 2030 innehåller även ett avsnitt om ansvarsfull styrning som handlar om hur hållbarhetsarbetet styrs och leds inom ramen för regionstyrelsen och alla VGR:s nämnder och styrelsers ansvar. Här samlas också regionövergripande hållbarhetsområden som hållbar arbetsgivare, säkerhet och civil beredskap, hållbar digitalisering, hållbar finansiell verksamhet, hållbara investeringar samt hållbara upphandlingar och inköp. </a:t>
            </a:r>
          </a:p>
          <a:p>
            <a:pPr marL="0" indent="0">
              <a:buFont typeface="Arial" panose="020B0604020202020204" pitchFamily="34" charset="0"/>
              <a:buNone/>
            </a:pPr>
            <a:endParaRPr lang="sv-SE" b="1" dirty="0"/>
          </a:p>
          <a:p>
            <a:pPr marL="0" indent="0">
              <a:buFont typeface="Arial" panose="020B0604020202020204" pitchFamily="34" charset="0"/>
              <a:buNone/>
            </a:pPr>
            <a:r>
              <a:rPr lang="sv-SE" b="1" dirty="0"/>
              <a:t>Styrning och ledning</a:t>
            </a:r>
          </a:p>
          <a:p>
            <a:pPr fontAlgn="t"/>
            <a:r>
              <a:rPr lang="sv-SE" sz="1200" b="0" i="0" kern="1200" dirty="0">
                <a:solidFill>
                  <a:schemeClr val="tx1"/>
                </a:solidFill>
                <a:effectLst/>
                <a:latin typeface="+mn-lt"/>
                <a:ea typeface="+mn-ea"/>
                <a:cs typeface="+mn-cs"/>
              </a:rPr>
              <a:t>Hållbarhetsarbetet ska vara tydligt organiserat, integrerat i ordinarie processer och ha klara ansvarsområden. Regionstyrelsen har det övergripande ansvaret, medan nämnder och styrelser ansvarar för genomförandet. Planering av hållbarhetsmålen görs i samband med förvaltningars och bolags detaljbudgetarbete medan uppföljning av hållbarhetsmålen sker integrerat i styrelsers, nämnders och koncernövergripande delårs- och årsredovisningar.</a:t>
            </a:r>
          </a:p>
          <a:p>
            <a:pPr fontAlgn="t"/>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Ett systematiskt arbetssätt, bland annat genom miljöledningssystem, ska säkerställa kontinuerlig utveckling och måluppfyllelse.</a:t>
            </a:r>
          </a:p>
          <a:p>
            <a:pPr marL="0" indent="0">
              <a:buFont typeface="Arial" panose="020B0604020202020204" pitchFamily="34" charset="0"/>
              <a:buNone/>
            </a:pPr>
            <a:endParaRPr lang="sv-SE" b="1" dirty="0"/>
          </a:p>
          <a:p>
            <a:pPr marL="0" indent="0">
              <a:buFont typeface="Arial" panose="020B0604020202020204" pitchFamily="34" charset="0"/>
              <a:buNone/>
            </a:pPr>
            <a:r>
              <a:rPr lang="sv-SE" b="1" dirty="0"/>
              <a:t>Hållbar arbetsgivare</a:t>
            </a:r>
          </a:p>
          <a:p>
            <a:pPr fontAlgn="t"/>
            <a:r>
              <a:rPr lang="sv-SE" sz="1200" b="0" i="0" kern="1200" dirty="0">
                <a:solidFill>
                  <a:schemeClr val="tx1"/>
                </a:solidFill>
                <a:effectLst/>
                <a:latin typeface="+mn-lt"/>
                <a:ea typeface="+mn-ea"/>
                <a:cs typeface="+mn-cs"/>
              </a:rPr>
              <a:t>VGR ska vara en hållbar arbetsgivare som erbjuder ett gott, jämställt och inkluderande arbetsliv med bra arbetsmiljö och utvecklingsmöjligheter.</a:t>
            </a:r>
          </a:p>
          <a:p>
            <a:pPr fontAlgn="t"/>
            <a:r>
              <a:rPr lang="sv-SE" sz="1200" b="0" i="0" kern="1200" dirty="0">
                <a:solidFill>
                  <a:schemeClr val="tx1"/>
                </a:solidFill>
                <a:effectLst/>
                <a:latin typeface="+mn-lt"/>
                <a:ea typeface="+mn-ea"/>
                <a:cs typeface="+mn-cs"/>
              </a:rPr>
              <a:t>Fokus är att främja medarbetares hälsa, motverka diskriminering och stärka kompetensförsörjningen genom att både attrahera nya och behålla befintliga medarbetare.</a:t>
            </a:r>
          </a:p>
          <a:p>
            <a:pPr fontAlgn="t"/>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Områden för uppföljning:</a:t>
            </a:r>
          </a:p>
          <a:p>
            <a:pPr marL="171450" indent="-171450" fontAlgn="t">
              <a:buFont typeface="Arial" panose="020B0604020202020204" pitchFamily="34" charset="0"/>
              <a:buChar char="•"/>
            </a:pPr>
            <a:r>
              <a:rPr lang="sv-SE" dirty="0"/>
              <a:t>Medarbetare som upplever sin arbetsmängd rimlig.</a:t>
            </a:r>
          </a:p>
          <a:p>
            <a:pPr marL="171450" indent="-171450" fontAlgn="t">
              <a:buFont typeface="Arial" panose="020B0604020202020204" pitchFamily="34" charset="0"/>
              <a:buChar char="•"/>
            </a:pPr>
            <a:r>
              <a:rPr lang="sv-SE" dirty="0"/>
              <a:t>Medarbetare som har möjlighet till återhämtning under arbetspasset genom rast och pauser.</a:t>
            </a:r>
          </a:p>
          <a:p>
            <a:pPr marL="171450" indent="-171450" fontAlgn="t">
              <a:buFont typeface="Arial" panose="020B0604020202020204" pitchFamily="34" charset="0"/>
              <a:buChar char="•"/>
            </a:pPr>
            <a:r>
              <a:rPr lang="sv-SE" dirty="0"/>
              <a:t>Medarbetare som vågar uttala sig och ta upp eventuella problem på arbetsplatsen.</a:t>
            </a:r>
          </a:p>
          <a:p>
            <a:pPr marL="171450" indent="-171450" fontAlgn="t">
              <a:buFont typeface="Arial" panose="020B0604020202020204" pitchFamily="34" charset="0"/>
              <a:buChar char="•"/>
            </a:pPr>
            <a:r>
              <a:rPr lang="sv-SE" dirty="0"/>
              <a:t>Medarbetare som rekommenderar sin arbetsplats för andra.</a:t>
            </a:r>
          </a:p>
          <a:p>
            <a:pPr marL="171450" indent="-171450" fontAlgn="t">
              <a:buFont typeface="Arial" panose="020B0604020202020204" pitchFamily="34" charset="0"/>
              <a:buChar char="•"/>
            </a:pPr>
            <a:r>
              <a:rPr lang="sv-SE" dirty="0"/>
              <a:t>Medarbetare som utsatts för kränkande särbehandling, diskriminering, sexuella trakasserier, våld eller hot om våld. </a:t>
            </a:r>
          </a:p>
          <a:p>
            <a:pPr marL="171450" indent="-171450" fontAlgn="t">
              <a:buFont typeface="Arial" panose="020B0604020202020204" pitchFamily="34" charset="0"/>
              <a:buChar char="•"/>
            </a:pPr>
            <a:r>
              <a:rPr lang="sv-SE" dirty="0"/>
              <a:t>Övergripande summering av årlig uppföljning av systematiskt arbetsmiljöarbete inklusive aktiva åtgärder mot diskriminering.</a:t>
            </a:r>
            <a:endParaRPr lang="sv-SE" b="1" dirty="0"/>
          </a:p>
          <a:p>
            <a:pPr marL="0" indent="0">
              <a:buFont typeface="Arial" panose="020B0604020202020204" pitchFamily="34" charset="0"/>
              <a:buNone/>
            </a:pPr>
            <a:endParaRPr lang="sv-SE" b="1" dirty="0"/>
          </a:p>
          <a:p>
            <a:pPr marL="0" indent="0">
              <a:buFont typeface="Arial" panose="020B0604020202020204" pitchFamily="34" charset="0"/>
              <a:buNone/>
            </a:pPr>
            <a:r>
              <a:rPr lang="sv-SE" b="1" dirty="0"/>
              <a:t>Säkerhet och civil beredskap</a:t>
            </a:r>
          </a:p>
          <a:p>
            <a:pPr fontAlgn="t"/>
            <a:r>
              <a:rPr lang="sv-SE" sz="1200" b="0" i="0" kern="1200" dirty="0">
                <a:solidFill>
                  <a:schemeClr val="tx1"/>
                </a:solidFill>
                <a:effectLst/>
                <a:latin typeface="+mn-lt"/>
                <a:ea typeface="+mn-ea"/>
                <a:cs typeface="+mn-cs"/>
              </a:rPr>
              <a:t>Säkerhets- och beredskapsarbetet ska stärka VGR:s förmåga att förebygga risker, hantera kriser och skydda människor, verksamhet och information. </a:t>
            </a:r>
          </a:p>
          <a:p>
            <a:pPr fontAlgn="t"/>
            <a:r>
              <a:rPr lang="sv-SE" sz="1200" b="0" i="0" kern="1200" dirty="0">
                <a:solidFill>
                  <a:schemeClr val="tx1"/>
                </a:solidFill>
                <a:effectLst/>
                <a:latin typeface="+mn-lt"/>
                <a:ea typeface="+mn-ea"/>
                <a:cs typeface="+mn-cs"/>
              </a:rPr>
              <a:t>Jämlikhet, </a:t>
            </a:r>
            <a:r>
              <a:rPr lang="sv-SE" dirty="0"/>
              <a:t>mänskliga rättigheter och skydd av miljön ska vara vägledande i verksamhet och prioriteringar även vid kris, förhöjd beredskap eller krig. Det innebär att jämställdhet, jämlikhet, icke-diskriminering, funktions- och barnrätt samt miljö och klimat ska beaktas i beredskapsplanering och kontinuitetsplanering.</a:t>
            </a:r>
            <a:endParaRPr lang="sv-SE" sz="1200" b="0" i="0" kern="1200" dirty="0">
              <a:solidFill>
                <a:schemeClr val="tx1"/>
              </a:solidFill>
              <a:effectLst/>
              <a:latin typeface="+mn-lt"/>
              <a:ea typeface="+mn-ea"/>
              <a:cs typeface="+mn-cs"/>
            </a:endParaRPr>
          </a:p>
          <a:p>
            <a:pPr fontAlgn="t"/>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Områden för uppföljning:</a:t>
            </a:r>
          </a:p>
          <a:p>
            <a:pPr marL="171450" indent="-171450" fontAlgn="t">
              <a:buFont typeface="Arial" panose="020B0604020202020204" pitchFamily="34" charset="0"/>
              <a:buChar char="•"/>
            </a:pPr>
            <a:r>
              <a:rPr lang="sv-SE" dirty="0"/>
              <a:t>Åtgärder utpekade i risk- och sårbarhetsanalys (RSA)</a:t>
            </a:r>
          </a:p>
          <a:p>
            <a:pPr marL="171450" indent="-171450" fontAlgn="t">
              <a:buFont typeface="Arial" panose="020B0604020202020204" pitchFamily="34" charset="0"/>
              <a:buChar char="•"/>
            </a:pPr>
            <a:r>
              <a:rPr lang="sv-SE" dirty="0"/>
              <a:t>Åtgärder utpekade i säkerhetsskyddsanalys (SSA)</a:t>
            </a:r>
          </a:p>
          <a:p>
            <a:pPr marL="171450" indent="-171450" fontAlgn="t">
              <a:buFont typeface="Arial" panose="020B0604020202020204" pitchFamily="34" charset="0"/>
              <a:buChar char="•"/>
            </a:pPr>
            <a:r>
              <a:rPr lang="sv-SE" dirty="0"/>
              <a:t>Kontinuitetsplaner</a:t>
            </a:r>
          </a:p>
          <a:p>
            <a:pPr marL="171450" indent="-171450" fontAlgn="t">
              <a:buFont typeface="Arial" panose="020B0604020202020204" pitchFamily="34" charset="0"/>
              <a:buChar char="•"/>
            </a:pPr>
            <a:r>
              <a:rPr lang="sv-SE" dirty="0"/>
              <a:t>Visselblåsningsärenden</a:t>
            </a:r>
          </a:p>
          <a:p>
            <a:pPr marL="171450" indent="-171450" fontAlgn="t">
              <a:buFont typeface="Arial" panose="020B0604020202020204" pitchFamily="34" charset="0"/>
              <a:buChar char="•"/>
            </a:pPr>
            <a:r>
              <a:rPr lang="sv-SE" dirty="0"/>
              <a:t>Kontroll av ekonomiskt stöd</a:t>
            </a:r>
          </a:p>
          <a:p>
            <a:pPr marL="171450" indent="-171450" fontAlgn="t">
              <a:buFont typeface="Arial" panose="020B0604020202020204" pitchFamily="34" charset="0"/>
              <a:buChar char="•"/>
            </a:pPr>
            <a:r>
              <a:rPr lang="sv-SE" dirty="0"/>
              <a:t>Hot och våld</a:t>
            </a:r>
            <a:endParaRPr lang="sv-SE" sz="1200" b="0" i="0" kern="1200" dirty="0">
              <a:solidFill>
                <a:schemeClr val="tx1"/>
              </a:solidFill>
              <a:effectLst/>
              <a:latin typeface="+mn-lt"/>
              <a:ea typeface="+mn-ea"/>
              <a:cs typeface="+mn-cs"/>
            </a:endParaRPr>
          </a:p>
          <a:p>
            <a:pPr marL="0" indent="0">
              <a:buFont typeface="Arial" panose="020B0604020202020204" pitchFamily="34" charset="0"/>
              <a:buNone/>
            </a:pPr>
            <a:endParaRPr lang="sv-SE" b="1" dirty="0"/>
          </a:p>
          <a:p>
            <a:pPr marL="0" indent="0">
              <a:buFont typeface="Arial" panose="020B0604020202020204" pitchFamily="34" charset="0"/>
              <a:buNone/>
            </a:pPr>
            <a:r>
              <a:rPr lang="sv-SE" b="1" dirty="0"/>
              <a:t>Hållbar digitalisering</a:t>
            </a:r>
          </a:p>
          <a:p>
            <a:pPr fontAlgn="t"/>
            <a:r>
              <a:rPr lang="sv-SE" sz="1200" b="0" i="0" kern="1200" dirty="0">
                <a:solidFill>
                  <a:schemeClr val="tx1"/>
                </a:solidFill>
                <a:effectLst/>
                <a:latin typeface="+mn-lt"/>
                <a:ea typeface="+mn-ea"/>
                <a:cs typeface="+mn-cs"/>
              </a:rPr>
              <a:t>Hållbar digitalisering ska skapa nytta för invånare och verksamheter samtidigt som den bidrar till VGR:s mål.</a:t>
            </a:r>
          </a:p>
          <a:p>
            <a:pPr fontAlgn="t"/>
            <a:r>
              <a:rPr lang="sv-SE" sz="1200" b="0" i="0" kern="1200" dirty="0">
                <a:solidFill>
                  <a:schemeClr val="tx1"/>
                </a:solidFill>
                <a:effectLst/>
                <a:latin typeface="+mn-lt"/>
                <a:ea typeface="+mn-ea"/>
                <a:cs typeface="+mn-cs"/>
              </a:rPr>
              <a:t>Digitalisering ska vara långsiktigt hållbar och ta hänsyn till sociala, miljömässiga och ekonomiska aspekter, som tillgänglighet för personer med funktionsnedsättning, inkludering, miljö- och klimatpåverkan.</a:t>
            </a:r>
          </a:p>
          <a:p>
            <a:pPr marL="0" indent="0">
              <a:buFont typeface="Arial" panose="020B0604020202020204" pitchFamily="34" charset="0"/>
              <a:buNone/>
            </a:pPr>
            <a:endParaRPr lang="sv-SE" b="1" dirty="0"/>
          </a:p>
          <a:p>
            <a:pPr marL="0" indent="0">
              <a:buFont typeface="Arial" panose="020B0604020202020204" pitchFamily="34" charset="0"/>
              <a:buNone/>
            </a:pPr>
            <a:r>
              <a:rPr lang="sv-SE" b="1" dirty="0"/>
              <a:t>Hållbar finansiell verksamhet</a:t>
            </a:r>
          </a:p>
          <a:p>
            <a:pPr fontAlgn="t"/>
            <a:r>
              <a:rPr lang="sv-SE" sz="1200" b="0" i="0" kern="1200" dirty="0">
                <a:solidFill>
                  <a:schemeClr val="tx1"/>
                </a:solidFill>
                <a:effectLst/>
                <a:latin typeface="+mn-lt"/>
                <a:ea typeface="+mn-ea"/>
                <a:cs typeface="+mn-cs"/>
              </a:rPr>
              <a:t>VGR:s finansverksamhet ska styras ansvarsfullt med god etik och transparens. </a:t>
            </a:r>
            <a:r>
              <a:rPr lang="sv-SE" dirty="0"/>
              <a:t>VGR:s kapitalförvaltning ska</a:t>
            </a:r>
            <a:r>
              <a:rPr lang="sv-SE" sz="1200" b="0" i="0" kern="1200" dirty="0">
                <a:solidFill>
                  <a:schemeClr val="tx1"/>
                </a:solidFill>
                <a:effectLst/>
                <a:latin typeface="+mn-lt"/>
                <a:ea typeface="+mn-ea"/>
                <a:cs typeface="+mn-cs"/>
              </a:rPr>
              <a:t> bidra till social, </a:t>
            </a:r>
            <a:r>
              <a:rPr lang="sv-SE" dirty="0"/>
              <a:t>ekonomiskt och miljömässig hållbarhet.</a:t>
            </a:r>
            <a:endParaRPr lang="sv-SE" sz="1200" b="0" i="0" kern="1200" dirty="0">
              <a:solidFill>
                <a:schemeClr val="tx1"/>
              </a:solidFill>
              <a:effectLst/>
              <a:latin typeface="+mn-lt"/>
              <a:ea typeface="+mn-ea"/>
              <a:cs typeface="+mn-cs"/>
            </a:endParaRPr>
          </a:p>
          <a:p>
            <a:pPr fontAlgn="t"/>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Områden för uppföljning:</a:t>
            </a:r>
          </a:p>
          <a:p>
            <a:pPr marL="171450" indent="-171450" fontAlgn="t">
              <a:buFont typeface="Arial" panose="020B0604020202020204" pitchFamily="34" charset="0"/>
              <a:buChar char="•"/>
            </a:pPr>
            <a:r>
              <a:rPr lang="sv-SE" dirty="0"/>
              <a:t>Hållbar medelsförvaltning</a:t>
            </a:r>
          </a:p>
          <a:p>
            <a:pPr marL="171450" indent="-171450" fontAlgn="t">
              <a:buFont typeface="Arial" panose="020B0604020202020204" pitchFamily="34" charset="0"/>
              <a:buChar char="•"/>
            </a:pPr>
            <a:r>
              <a:rPr lang="sv-SE" dirty="0"/>
              <a:t>Hållbara bank- och betaltjänster</a:t>
            </a:r>
            <a:endParaRPr lang="sv-SE" sz="1200" b="0" i="0" kern="1200" dirty="0">
              <a:solidFill>
                <a:schemeClr val="tx1"/>
              </a:solidFill>
              <a:effectLst/>
              <a:latin typeface="+mn-lt"/>
              <a:ea typeface="+mn-ea"/>
              <a:cs typeface="+mn-cs"/>
            </a:endParaRPr>
          </a:p>
          <a:p>
            <a:pPr marL="0" indent="0">
              <a:buFont typeface="Arial" panose="020B0604020202020204" pitchFamily="34" charset="0"/>
              <a:buNone/>
            </a:pPr>
            <a:endParaRPr lang="sv-SE" b="1" dirty="0"/>
          </a:p>
          <a:p>
            <a:pPr marL="0" indent="0">
              <a:buFont typeface="Arial" panose="020B0604020202020204" pitchFamily="34" charset="0"/>
              <a:buNone/>
            </a:pPr>
            <a:r>
              <a:rPr lang="sv-SE" b="1" dirty="0"/>
              <a:t>Hållbara investeringar</a:t>
            </a:r>
          </a:p>
          <a:p>
            <a:pPr fontAlgn="t"/>
            <a:r>
              <a:rPr lang="sv-SE" sz="1200" b="0" i="0" kern="1200" dirty="0">
                <a:solidFill>
                  <a:schemeClr val="tx1"/>
                </a:solidFill>
                <a:effectLst/>
                <a:latin typeface="+mn-lt"/>
                <a:ea typeface="+mn-ea"/>
                <a:cs typeface="+mn-cs"/>
              </a:rPr>
              <a:t>Hållbara investeringar i VGR ska bidra till en långsiktigt hållbar ekonomi.</a:t>
            </a:r>
          </a:p>
          <a:p>
            <a:pPr fontAlgn="t"/>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Område för uppföljning:</a:t>
            </a:r>
          </a:p>
          <a:p>
            <a:pPr marL="171450" indent="-171450" fontAlgn="t">
              <a:buFont typeface="Arial" panose="020B0604020202020204" pitchFamily="34" charset="0"/>
              <a:buChar char="•"/>
            </a:pPr>
            <a:r>
              <a:rPr lang="sv-SE" dirty="0"/>
              <a:t>Ansvarsfulla investeringar</a:t>
            </a:r>
            <a:endParaRPr lang="sv-SE" sz="1200" b="0" i="0" kern="1200" dirty="0">
              <a:solidFill>
                <a:schemeClr val="tx1"/>
              </a:solidFill>
              <a:effectLst/>
              <a:latin typeface="+mn-lt"/>
              <a:ea typeface="+mn-ea"/>
              <a:cs typeface="+mn-cs"/>
            </a:endParaRPr>
          </a:p>
          <a:p>
            <a:pPr marL="0" indent="0">
              <a:buFont typeface="Arial" panose="020B0604020202020204" pitchFamily="34" charset="0"/>
              <a:buNone/>
            </a:pPr>
            <a:endParaRPr lang="sv-SE" b="1" dirty="0"/>
          </a:p>
          <a:p>
            <a:pPr marL="0" indent="0">
              <a:buFont typeface="Arial" panose="020B0604020202020204" pitchFamily="34" charset="0"/>
              <a:buNone/>
            </a:pPr>
            <a:r>
              <a:rPr lang="sv-SE" b="1" dirty="0"/>
              <a:t>Hållbara upphandlingar och inköp</a:t>
            </a:r>
          </a:p>
          <a:p>
            <a:pPr fontAlgn="t"/>
            <a:r>
              <a:rPr lang="sv-SE" sz="1200" b="0" i="0" kern="1200" dirty="0">
                <a:solidFill>
                  <a:schemeClr val="tx1"/>
                </a:solidFill>
                <a:effectLst/>
                <a:latin typeface="+mn-lt"/>
                <a:ea typeface="+mn-ea"/>
                <a:cs typeface="+mn-cs"/>
              </a:rPr>
              <a:t>Hållbara upphandlingar och inköp ska vara kostnadseffektiva, rättssäkra och bidra till hållbar utveckling. </a:t>
            </a:r>
            <a:r>
              <a:rPr lang="sv-SE" dirty="0"/>
              <a:t>VGR:s hållbarhetsmål utgör ett styrande och vägledande underlag för kravställande av hållbarhet i upphandlingar. Hållbarhetskrav integreras i inköpsprocessen för att säkerställa mänskliga rättigheter och minska negativ påverkan på miljö under produktens livscykel.</a:t>
            </a:r>
            <a:endParaRPr lang="sv-SE" sz="1200" b="0" i="0" kern="1200" dirty="0">
              <a:solidFill>
                <a:schemeClr val="tx1"/>
              </a:solidFill>
              <a:effectLst/>
              <a:latin typeface="+mn-lt"/>
              <a:ea typeface="+mn-ea"/>
              <a:cs typeface="+mn-cs"/>
            </a:endParaRPr>
          </a:p>
          <a:p>
            <a:pPr fontAlgn="t"/>
            <a:endParaRPr lang="sv-SE" sz="1200" b="0" i="0" kern="1200" dirty="0">
              <a:solidFill>
                <a:schemeClr val="tx1"/>
              </a:solidFill>
              <a:effectLst/>
              <a:latin typeface="+mn-lt"/>
              <a:ea typeface="+mn-ea"/>
              <a:cs typeface="+mn-cs"/>
            </a:endParaRPr>
          </a:p>
          <a:p>
            <a:pPr fontAlgn="t"/>
            <a:r>
              <a:rPr lang="sv-SE" dirty="0"/>
              <a:t>Område för uppföljning:</a:t>
            </a:r>
          </a:p>
          <a:p>
            <a:pPr marL="171450" indent="-171450" fontAlgn="t">
              <a:buFont typeface="Arial" panose="020B0604020202020204" pitchFamily="34" charset="0"/>
              <a:buChar char="•"/>
            </a:pPr>
            <a:r>
              <a:rPr lang="sv-SE" dirty="0"/>
              <a:t>Hållbarhetsprioriterade upphandlingar</a:t>
            </a:r>
            <a:endParaRPr lang="sv-SE" sz="1200" b="0" i="0" kern="1200" dirty="0">
              <a:solidFill>
                <a:schemeClr val="tx1"/>
              </a:solidFill>
              <a:effectLst/>
              <a:latin typeface="+mn-lt"/>
              <a:ea typeface="+mn-ea"/>
              <a:cs typeface="+mn-cs"/>
            </a:endParaRPr>
          </a:p>
          <a:p>
            <a:pPr marL="0" indent="0">
              <a:buFont typeface="Arial" panose="020B0604020202020204" pitchFamily="34" charset="0"/>
              <a:buNone/>
            </a:pPr>
            <a:endParaRPr lang="sv-SE" b="1"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2284759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kern="1200" dirty="0">
                <a:solidFill>
                  <a:schemeClr val="tx1"/>
                </a:solidFill>
                <a:effectLst/>
                <a:latin typeface="+mn-lt"/>
                <a:ea typeface="+mn-ea"/>
                <a:cs typeface="+mn-cs"/>
              </a:rPr>
              <a:t>Utbildningen </a:t>
            </a:r>
            <a:r>
              <a:rPr lang="sv-SE" sz="1200" b="0" i="1" kern="1200" dirty="0">
                <a:solidFill>
                  <a:schemeClr val="tx1"/>
                </a:solidFill>
                <a:effectLst/>
                <a:latin typeface="+mn-lt"/>
                <a:ea typeface="+mn-ea"/>
                <a:cs typeface="+mn-cs"/>
              </a:rPr>
              <a:t>Hållbarhet – för varje människa och för vår planet </a:t>
            </a:r>
            <a:r>
              <a:rPr lang="sv-SE" sz="1200" b="0" i="0" kern="1200" dirty="0">
                <a:solidFill>
                  <a:schemeClr val="tx1"/>
                </a:solidFill>
                <a:effectLst/>
                <a:latin typeface="+mn-lt"/>
                <a:ea typeface="+mn-ea"/>
                <a:cs typeface="+mn-cs"/>
              </a:rPr>
              <a:t>vänder sig till alla VGR:s medarbetare, chefer och förtroendevalda samt privata aktörer inom Vårdval och andra externa intresserade.</a:t>
            </a:r>
          </a:p>
          <a:p>
            <a:endParaRPr lang="sv-SE" sz="1200" b="0" i="0" kern="1200" dirty="0">
              <a:solidFill>
                <a:schemeClr val="tx1"/>
              </a:solidFill>
              <a:effectLst/>
              <a:latin typeface="+mn-lt"/>
              <a:ea typeface="+mn-ea"/>
              <a:cs typeface="+mn-cs"/>
            </a:endParaRPr>
          </a:p>
          <a:p>
            <a:r>
              <a:rPr lang="sv-SE" dirty="0">
                <a:effectLst/>
              </a:rPr>
              <a:t>Syftet är att ge grundläggande kunskap om vad hållbarhet är och hur viktigt det är att göra val i vardagen som bidrar till att nå VGR:s hållbarhetsmål.</a:t>
            </a:r>
          </a:p>
          <a:p>
            <a:endParaRPr lang="sv-SE"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effectLst/>
              </a:rPr>
              <a:t>Utbildningen är webbaserad och kan genomföras individuellt eller i grupp.</a:t>
            </a:r>
          </a:p>
          <a:p>
            <a:r>
              <a:rPr lang="sv-SE" dirty="0">
                <a:effectLst/>
              </a:rPr>
              <a:t>Innehåll:</a:t>
            </a:r>
          </a:p>
          <a:p>
            <a:pPr marL="171450" indent="-171450">
              <a:buFont typeface="Arial" panose="020B0604020202020204" pitchFamily="34" charset="0"/>
              <a:buChar char="•"/>
            </a:pPr>
            <a:r>
              <a:rPr lang="sv-SE" dirty="0">
                <a:effectLst/>
              </a:rPr>
              <a:t>grundläggande kunskap om hållbarhet,</a:t>
            </a:r>
          </a:p>
          <a:p>
            <a:pPr marL="171450" indent="-171450">
              <a:buFont typeface="Arial" panose="020B0604020202020204" pitchFamily="34" charset="0"/>
              <a:buChar char="•"/>
            </a:pPr>
            <a:r>
              <a:rPr lang="sv-SE" dirty="0">
                <a:effectLst/>
              </a:rPr>
              <a:t>Västra Götalandsregionens hållbarhetsmål,</a:t>
            </a:r>
          </a:p>
          <a:p>
            <a:pPr marL="171450" indent="-171450">
              <a:buFont typeface="Arial" panose="020B0604020202020204" pitchFamily="34" charset="0"/>
              <a:buChar char="•"/>
            </a:pPr>
            <a:r>
              <a:rPr lang="sv-SE" dirty="0">
                <a:effectLst/>
              </a:rPr>
              <a:t>inspirerande exempel från verksamheterna,</a:t>
            </a:r>
          </a:p>
          <a:p>
            <a:pPr marL="171450" indent="-171450">
              <a:buFont typeface="Arial" panose="020B0604020202020204" pitchFamily="34" charset="0"/>
              <a:buChar char="•"/>
            </a:pPr>
            <a:r>
              <a:rPr lang="sv-SE" dirty="0">
                <a:effectLst/>
              </a:rPr>
              <a:t>tankeövningar med hållbarhetsfiltret för att beakta hållbarhet i alla beslut.</a:t>
            </a:r>
          </a:p>
          <a:p>
            <a:pPr marL="171450" indent="-171450">
              <a:buFont typeface="Arial" panose="020B0604020202020204" pitchFamily="34" charset="0"/>
              <a:buChar char="•"/>
            </a:pPr>
            <a:endParaRPr lang="sv-SE" dirty="0">
              <a:effectLst/>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sz="1200" b="0" i="1" kern="1200" dirty="0">
                <a:solidFill>
                  <a:schemeClr val="tx1"/>
                </a:solidFill>
                <a:effectLst/>
                <a:latin typeface="+mn-lt"/>
                <a:ea typeface="+mn-ea"/>
                <a:cs typeface="+mn-cs"/>
              </a:rPr>
              <a:t>Hållbarhet - för varje människa och för vår planet </a:t>
            </a:r>
            <a:r>
              <a:rPr lang="sv-SE" sz="1200" b="0" i="0" kern="1200" dirty="0">
                <a:solidFill>
                  <a:schemeClr val="tx1"/>
                </a:solidFill>
                <a:effectLst/>
                <a:latin typeface="+mn-lt"/>
                <a:ea typeface="+mn-ea"/>
                <a:cs typeface="+mn-cs"/>
              </a:rPr>
              <a:t>är obligatorisk för alla medarbetare och chefer i Västra Götalandsregionens förvaltningar.</a:t>
            </a:r>
            <a:br>
              <a:rPr lang="sv-SE" dirty="0">
                <a:effectLst/>
              </a:rPr>
            </a:b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2243431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kern="1200" dirty="0">
                <a:solidFill>
                  <a:schemeClr val="tx1"/>
                </a:solidFill>
                <a:effectLst/>
                <a:latin typeface="+mn-lt"/>
                <a:ea typeface="+mn-ea"/>
                <a:cs typeface="+mn-cs"/>
              </a:rPr>
              <a:t>För att stärka genomförandet av VGR:s hållbarhetsmål utlyser hållbarhetsutskottet medel i Hållbarhetssatsningen.</a:t>
            </a:r>
          </a:p>
          <a:p>
            <a:r>
              <a:rPr lang="sv-SE" sz="1200" b="0" i="0" kern="1200" dirty="0">
                <a:solidFill>
                  <a:schemeClr val="tx1"/>
                </a:solidFill>
                <a:effectLst/>
                <a:latin typeface="+mn-lt"/>
                <a:ea typeface="+mn-ea"/>
                <a:cs typeface="+mn-cs"/>
              </a:rPr>
              <a:t>Utlysningen ger möjlighet för VGR:s förvaltningar och bolag att söka medel för insatser som bidrar till VGR:s hållbarhetsmål. </a:t>
            </a:r>
          </a:p>
          <a:p>
            <a:r>
              <a:rPr lang="sv-SE" sz="1200" b="0" i="0" kern="1200" dirty="0">
                <a:solidFill>
                  <a:schemeClr val="tx1"/>
                </a:solidFill>
                <a:effectLst/>
                <a:latin typeface="+mn-lt"/>
                <a:ea typeface="+mn-ea"/>
                <a:cs typeface="+mn-cs"/>
              </a:rPr>
              <a:t>Syftet är att tillvarata engagemang och idéer som finns i verksamheten i genomförandet av målen.</a:t>
            </a:r>
          </a:p>
          <a:p>
            <a:endParaRPr lang="sv-SE" sz="1200" b="0" i="0" kern="1200" dirty="0">
              <a:solidFill>
                <a:schemeClr val="tx1"/>
              </a:solidFill>
              <a:effectLst/>
              <a:latin typeface="+mn-lt"/>
              <a:ea typeface="+mn-ea"/>
              <a:cs typeface="+mn-cs"/>
            </a:endParaRPr>
          </a:p>
          <a:p>
            <a:r>
              <a:rPr lang="sv-SE" sz="1200" b="0" i="0" kern="1200" dirty="0">
                <a:solidFill>
                  <a:schemeClr val="tx1"/>
                </a:solidFill>
                <a:effectLst/>
                <a:latin typeface="+mn-lt"/>
                <a:ea typeface="+mn-ea"/>
                <a:cs typeface="+mn-cs"/>
              </a:rPr>
              <a:t>Information om utlysningsperiod och kriterier finns på www.vgregion.se/hallbarhetssatsningen</a:t>
            </a: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3336278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BE44F-1B8C-7944-C025-4CA1482D9B19}"/>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F4ED0FD6-5383-19C6-9158-8093277CA4ED}"/>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81E031B1-A5EB-1B27-11A8-508BB7364A03}"/>
              </a:ext>
            </a:extLst>
          </p:cNvPr>
          <p:cNvSpPr>
            <a:spLocks noGrp="1"/>
          </p:cNvSpPr>
          <p:nvPr>
            <p:ph type="body" idx="1"/>
          </p:nvPr>
        </p:nvSpPr>
        <p:spPr/>
        <p:txBody>
          <a:bodyPr/>
          <a:lstStyle/>
          <a:p>
            <a:r>
              <a:rPr lang="sv-SE" sz="1200" b="0" i="0" kern="1200" dirty="0">
                <a:solidFill>
                  <a:schemeClr val="tx1"/>
                </a:solidFill>
                <a:effectLst/>
                <a:latin typeface="+mn-lt"/>
                <a:ea typeface="+mn-ea"/>
                <a:cs typeface="+mn-cs"/>
              </a:rPr>
              <a:t>Hållbarhetspriset delas ut årligen till en summa av 50 000 kr för att belöna och uppmärksamma insatser som bidrar till uppfyllandet av VGR:s hållbarhetsmål. Prissumman kan delas mellan flera pristagare.</a:t>
            </a:r>
          </a:p>
          <a:p>
            <a:endParaRPr lang="sv-SE" sz="1200" b="0" i="0" kern="1200" dirty="0">
              <a:solidFill>
                <a:schemeClr val="tx1"/>
              </a:solidFill>
              <a:effectLst/>
              <a:latin typeface="+mn-lt"/>
              <a:ea typeface="+mn-ea"/>
              <a:cs typeface="+mn-cs"/>
            </a:endParaRPr>
          </a:p>
          <a:p>
            <a:r>
              <a:rPr lang="sv-SE" sz="1200" b="0" i="0" kern="1200" dirty="0">
                <a:solidFill>
                  <a:schemeClr val="tx1"/>
                </a:solidFill>
                <a:effectLst/>
                <a:latin typeface="+mn-lt"/>
                <a:ea typeface="+mn-ea"/>
                <a:cs typeface="+mn-cs"/>
              </a:rPr>
              <a:t>Insatsen ska vara etablerad, långsiktig och bidra till minst ett av VGR:s hållbarhetsmål.</a:t>
            </a:r>
          </a:p>
          <a:p>
            <a:r>
              <a:rPr lang="sv-SE" sz="1200" b="0" i="0" kern="1200" dirty="0">
                <a:solidFill>
                  <a:schemeClr val="tx1"/>
                </a:solidFill>
                <a:effectLst/>
                <a:latin typeface="+mn-lt"/>
                <a:ea typeface="+mn-ea"/>
                <a:cs typeface="+mn-cs"/>
              </a:rPr>
              <a:t>Insatsen ska också uppfylla ett eller flera av följande kriterier:</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ha positiva effekter på flera av hållbarhetsdimensionerna social, ekologisk och ekonomisk hållbarhet</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vara nytänkande och kreativ</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vara möjlig att skala upp</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ha inspirerat och bidragit till andras hållbarhetsarbete</a:t>
            </a:r>
          </a:p>
          <a:p>
            <a:endParaRPr lang="sv-SE" sz="1200" b="0" i="0" kern="1200" dirty="0">
              <a:solidFill>
                <a:schemeClr val="tx1"/>
              </a:solidFill>
              <a:effectLst/>
              <a:latin typeface="+mn-lt"/>
              <a:ea typeface="+mn-ea"/>
              <a:cs typeface="+mn-cs"/>
            </a:endParaRPr>
          </a:p>
          <a:p>
            <a:r>
              <a:rPr lang="sv-SE" b="1" dirty="0"/>
              <a:t>Senaste pristagare Hållbarhetspriset</a:t>
            </a:r>
          </a:p>
          <a:p>
            <a:pPr marL="0" indent="0">
              <a:buFont typeface="Arial" panose="020B0604020202020204" pitchFamily="34" charset="0"/>
              <a:buNone/>
            </a:pPr>
            <a:r>
              <a:rPr lang="sv-SE" b="0" dirty="0"/>
              <a:t>2026: </a:t>
            </a:r>
            <a:endParaRPr lang="sv-SE"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sv-SE" sz="1200" b="1" i="0" kern="1200" dirty="0">
                <a:solidFill>
                  <a:schemeClr val="tx1"/>
                </a:solidFill>
                <a:effectLst/>
                <a:latin typeface="+mn-lt"/>
                <a:ea typeface="+mn-ea"/>
                <a:cs typeface="+mn-cs"/>
              </a:rPr>
              <a:t>ÅtervinnIT koncernkontoret </a:t>
            </a:r>
            <a:r>
              <a:rPr lang="sv-SE" sz="1200" b="0" i="0" kern="1200" dirty="0">
                <a:solidFill>
                  <a:schemeClr val="tx1"/>
                </a:solidFill>
                <a:effectLst/>
                <a:latin typeface="+mn-lt"/>
                <a:ea typeface="+mn-ea"/>
                <a:cs typeface="+mn-cs"/>
              </a:rPr>
              <a:t>– är VGR:s gemensamma tjänst för återanvändning och återvinning av IT-utrustning som inte längre används i verksamheten. Under 2025 återtogs över 28 000 IT‑produkter, varav majoriteten kunde få ett andra liv utanför VGR. Det bidrog till en minskad klimatpåverkan på cirka 5 200 ton koldioxidekvivalenter. Det motsvarar 7 000 flygresor tur och retur Göteborg-New York. Allt ekonomiskt överskott återförs 	direkt till verksamheterna. Förra året återbetalades 15 miljoner kronor till verksamheterna.</a:t>
            </a:r>
          </a:p>
          <a:p>
            <a:pPr marL="171450" indent="-171450">
              <a:buFont typeface="Arial" panose="020B0604020202020204" pitchFamily="34" charset="0"/>
              <a:buChar char="•"/>
            </a:pPr>
            <a:r>
              <a:rPr lang="sv-SE" sz="1200" b="1" i="0" kern="1200" dirty="0">
                <a:solidFill>
                  <a:schemeClr val="tx1"/>
                </a:solidFill>
                <a:effectLst/>
                <a:latin typeface="+mn-lt"/>
                <a:ea typeface="+mn-ea"/>
                <a:cs typeface="+mn-cs"/>
              </a:rPr>
              <a:t>Mobilt team beroende Sahlgrenska Universitetssjukhuset </a:t>
            </a:r>
            <a:r>
              <a:rPr lang="sv-SE" sz="1200" b="0" i="0" kern="1200" dirty="0">
                <a:solidFill>
                  <a:schemeClr val="tx1"/>
                </a:solidFill>
                <a:effectLst/>
                <a:latin typeface="+mn-lt"/>
                <a:ea typeface="+mn-ea"/>
                <a:cs typeface="+mn-cs"/>
              </a:rPr>
              <a:t>– bedriver uppsökande vård för personer med skadligt bruk och beroende med komplexa vårdbehov. En grupp som ofta har svårt att själva ta kontakt med vården. Genom ett flexibelt och samverkande arbetssätt erbjuder teamet bland annat rådgivning, medicinska insatser, sprututbyte, </a:t>
            </a:r>
            <a:r>
              <a:rPr lang="sv-SE" sz="1200" b="0" i="0" kern="1200" dirty="0" err="1">
                <a:solidFill>
                  <a:schemeClr val="tx1"/>
                </a:solidFill>
                <a:effectLst/>
                <a:latin typeface="+mn-lt"/>
                <a:ea typeface="+mn-ea"/>
                <a:cs typeface="+mn-cs"/>
              </a:rPr>
              <a:t>naloxonutbildning</a:t>
            </a:r>
            <a:r>
              <a:rPr lang="sv-SE" sz="1200" b="0" i="0" kern="1200" dirty="0">
                <a:solidFill>
                  <a:schemeClr val="tx1"/>
                </a:solidFill>
                <a:effectLst/>
                <a:latin typeface="+mn-lt"/>
                <a:ea typeface="+mn-ea"/>
                <a:cs typeface="+mn-cs"/>
              </a:rPr>
              <a:t> och länk till beroendevård. Arbetet sker i nära samverkan med kommuner, civilsamhälle och andra vårdaktörer och har ett tydligt fokus på tillit, brukarmedverkan och jämlik vård. Sedan starten har verksamheten nått tusentals personer som annars riskerat att stå helt utanför vårdsystemet.</a:t>
            </a:r>
            <a:endParaRPr lang="sv-SE" b="0" dirty="0"/>
          </a:p>
          <a:p>
            <a:endParaRPr lang="sv-SE" dirty="0"/>
          </a:p>
        </p:txBody>
      </p:sp>
      <p:sp>
        <p:nvSpPr>
          <p:cNvPr id="4" name="Platshållare för bildnummer 3">
            <a:extLst>
              <a:ext uri="{FF2B5EF4-FFF2-40B4-BE49-F238E27FC236}">
                <a16:creationId xmlns:a16="http://schemas.microsoft.com/office/drawing/2014/main" id="{A3AD52D9-0218-24BE-E50A-54236E9E93F4}"/>
              </a:ext>
            </a:extLst>
          </p:cNvPr>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112474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Här finns länkar för dem som vill veta med om VGR:s hållbarhetsmål och hållbarhetsarbete.</a:t>
            </a:r>
          </a:p>
        </p:txBody>
      </p:sp>
      <p:sp>
        <p:nvSpPr>
          <p:cNvPr id="4" name="Platshållare för bildnummer 3"/>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25730494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F4D71-8705-BDE3-44AE-D8F3024D3F16}"/>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5AA27816-471B-44EA-87FE-DA1E01EC1834}"/>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06EB75EB-B1DB-BD4D-F998-E43FDDB33F70}"/>
              </a:ext>
            </a:extLst>
          </p:cNvPr>
          <p:cNvSpPr>
            <a:spLocks noGrp="1"/>
          </p:cNvSpPr>
          <p:nvPr>
            <p:ph type="body" idx="1"/>
          </p:nvPr>
        </p:nvSpPr>
        <p:spPr/>
        <p:txBody>
          <a:bodyPr/>
          <a:lstStyle/>
          <a:p>
            <a:endParaRPr lang="sv-SE" dirty="0"/>
          </a:p>
        </p:txBody>
      </p:sp>
      <p:sp>
        <p:nvSpPr>
          <p:cNvPr id="4" name="Platshållare för bildnummer 3">
            <a:extLst>
              <a:ext uri="{FF2B5EF4-FFF2-40B4-BE49-F238E27FC236}">
                <a16:creationId xmlns:a16="http://schemas.microsoft.com/office/drawing/2014/main" id="{8CAF0A65-06D4-32F9-A9DE-CCCE06E8E478}"/>
              </a:ext>
            </a:extLst>
          </p:cNvPr>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906355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latin typeface="+mn-lt"/>
              </a:rPr>
              <a:t>Agenda 2030 – FN:s globala mål - är den mest ambitiösa agendan för hållbar utveckling som världens länder någonsin antagit.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latin typeface="+mn-lt"/>
              </a:rPr>
              <a:t>Agendan finns till för att till år 2030: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latin typeface="+mn-lt"/>
              </a:rPr>
              <a:t>Avskaffa extrem fattigdom,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latin typeface="+mn-lt"/>
              </a:rPr>
              <a:t>Minska ojämlikheter och orättvisor i världen,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latin typeface="+mn-lt"/>
              </a:rPr>
              <a:t>Främja fred och rättvisa, samt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latin typeface="+mn-lt"/>
              </a:rPr>
              <a:t>Lösa klimatkrisen. </a:t>
            </a:r>
            <a:endParaRPr kumimoji="0" lang="sv-SE" sz="12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rPr>
              <a:t>Sverige ligger långt fram i omställningen till ett mer hållbart samhälle men mycket arbete kvarstår.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latin typeface="+mn-lt"/>
              </a:rPr>
              <a:t>Som en av landets största regioner och offentliga arbetsgivare har Västra Götalandsregionen en betydande roll och ett stort ansvar att vara föregångare i omställningen till ett hållbart samhälle.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b="0" i="0" dirty="0">
                <a:solidFill>
                  <a:srgbClr val="000000"/>
                </a:solidFill>
                <a:effectLst/>
                <a:latin typeface="+mn-lt"/>
              </a:rPr>
              <a:t>Västra Götalandsregionens hållbarhetsmål och hållbarhetspolicy </a:t>
            </a:r>
            <a:r>
              <a:rPr lang="sv-SE" dirty="0">
                <a:latin typeface="+mn-lt"/>
              </a:rPr>
              <a:t>är VGR:s konkretisering och bidrag till måluppfyllelsen av Agenda 2030.</a:t>
            </a:r>
            <a:endParaRPr kumimoji="0" lang="sv-SE" sz="12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endParaRPr>
          </a:p>
          <a:p>
            <a:pPr defTabSz="914400">
              <a:defRPr/>
            </a:pPr>
            <a:endParaRPr lang="sv-SE" dirty="0"/>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5A0FD01-DAB6-A942-8204-500CB4C9AB7D}"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6981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mn-lt"/>
              </a:rPr>
              <a:t>”En hållbar utveckling är en utveckling som tillfredsställer dagens behov utan att äventyra kommande generationers möjligheter att tillfredsställa sina behov”. Definitionen kommer från rapporten ”Vår gemensamma framtid”, även kallad </a:t>
            </a:r>
            <a:r>
              <a:rPr lang="sv-SE" dirty="0" err="1">
                <a:latin typeface="+mn-lt"/>
              </a:rPr>
              <a:t>Brundtlandrapporten</a:t>
            </a:r>
            <a:r>
              <a:rPr lang="sv-SE" dirty="0">
                <a:latin typeface="+mn-lt"/>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mn-lt"/>
              </a:rPr>
              <a:t>Hållbarhet definieras utifrån de tre dimensionerna ekonomisk, social och miljömässig hållbarhet. De tre dimensionerna samspelar och stödjer varandra och utgör en </a:t>
            </a:r>
            <a:r>
              <a:rPr kumimoji="0" lang="sv-SE" sz="12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rPr>
              <a:t>odelbar helhet. </a:t>
            </a:r>
            <a:r>
              <a:rPr lang="sv-SE" b="0" i="0" dirty="0">
                <a:solidFill>
                  <a:srgbClr val="000000"/>
                </a:solidFill>
                <a:effectLst/>
                <a:latin typeface="+mn-lt"/>
              </a:rPr>
              <a:t>Ingen dimension kan nås på bekostnad av en annan och det krävs insatser inom alla dimensioner för att vi ska lyckas uppnå hållbarhet.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0" i="0" dirty="0">
              <a:solidFill>
                <a:srgbClr val="000000"/>
              </a:solidFill>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b="0" i="0" dirty="0">
                <a:solidFill>
                  <a:srgbClr val="000000"/>
                </a:solidFill>
                <a:effectLst/>
                <a:latin typeface="+mn-lt"/>
              </a:rPr>
              <a:t>Västra Götalandsregionens hållbarhetsmål och hållbarhetspolicy innefattar alla tre dimensionerna.</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b="0" i="0" dirty="0">
              <a:solidFill>
                <a:srgbClr val="000000"/>
              </a:solidFill>
              <a:effectLst/>
              <a:latin typeface="Apex New Book"/>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5A0FD01-DAB6-A942-8204-500CB4C9AB7D}"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8980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r>
              <a:rPr lang="sv-SE" sz="1200" dirty="0"/>
              <a:t>Hållbarhetspolicyn beskriver den politiska viljan och övergripande hur Västra Götalandsregionen ska arbeta med hållbarhet. Hållbarhetspolicyn ersätter, efter beslut i Regionfullmäktige i maj 2026, tidigare miljöpolicy. </a:t>
            </a:r>
          </a:p>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dirty="0"/>
          </a:p>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r>
              <a:rPr lang="sv-SE" dirty="0"/>
              <a:t>VGR är en betydande aktör för hållbar utveckling utifrån ansvar för hälso- och sjukvård, tandvård, kollektivtrafik, kultur, utbildning och regional utveckling. Hållbarhet påverkas också genom stödfunktioner som lokalförsörjning, logistik samt stöd- och servicetjänster. </a:t>
            </a:r>
          </a:p>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r>
              <a:rPr lang="sv-SE" dirty="0"/>
              <a:t>Det breda samhällsuppdraget innebär att vi har stor påverkan på och ska skydda människor och miljö.</a:t>
            </a:r>
          </a:p>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dirty="0"/>
          </a:p>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r>
              <a:rPr lang="sv-SE" dirty="0"/>
              <a:t>Det gör VGR genom:</a:t>
            </a:r>
            <a:endParaRPr lang="sv-SE" sz="1200" b="1" i="0" kern="1200" dirty="0">
              <a:solidFill>
                <a:schemeClr val="tx1"/>
              </a:solidFill>
              <a:effectLst/>
              <a:latin typeface="+mn-lt"/>
              <a:ea typeface="+mn-ea"/>
              <a:cs typeface="+mn-cs"/>
            </a:endParaRPr>
          </a:p>
          <a:p>
            <a:pPr marL="171450" marR="0" lvl="0" indent="-1714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1" i="0" kern="1200" dirty="0">
                <a:solidFill>
                  <a:schemeClr val="tx1"/>
                </a:solidFill>
                <a:effectLst/>
                <a:latin typeface="+mn-lt"/>
                <a:ea typeface="+mn-ea"/>
                <a:cs typeface="+mn-cs"/>
              </a:rPr>
              <a:t>Hållbarhet i all styrning </a:t>
            </a:r>
            <a:r>
              <a:rPr lang="sv-SE" sz="1200" b="0" i="0" kern="1200" dirty="0">
                <a:solidFill>
                  <a:schemeClr val="tx1"/>
                </a:solidFill>
                <a:effectLst/>
                <a:latin typeface="+mn-lt"/>
                <a:ea typeface="+mn-ea"/>
                <a:cs typeface="+mn-cs"/>
              </a:rPr>
              <a:t>– Att i</a:t>
            </a:r>
            <a:r>
              <a:rPr lang="sv-SE" sz="1200" b="0" kern="1200" dirty="0">
                <a:solidFill>
                  <a:schemeClr val="tx1"/>
                </a:solidFill>
                <a:effectLst/>
                <a:latin typeface="+mn-lt"/>
                <a:ea typeface="+mn-ea"/>
                <a:cs typeface="+mn-cs"/>
              </a:rPr>
              <a:t>ntegrera </a:t>
            </a:r>
            <a:r>
              <a:rPr lang="sv-SE" sz="1200" kern="1200" dirty="0">
                <a:solidFill>
                  <a:schemeClr val="tx1"/>
                </a:solidFill>
                <a:effectLst/>
                <a:latin typeface="+mn-lt"/>
                <a:ea typeface="+mn-ea"/>
                <a:cs typeface="+mn-cs"/>
              </a:rPr>
              <a:t>hållbarhet i ordinarie styrning och ledning, verksamhetsplanering och uppföljning.</a:t>
            </a:r>
            <a:endParaRPr lang="sv-SE" sz="1200" b="1" i="0" kern="1200" dirty="0">
              <a:solidFill>
                <a:schemeClr val="tx1"/>
              </a:solidFill>
              <a:effectLst/>
              <a:latin typeface="+mn-lt"/>
              <a:ea typeface="+mn-ea"/>
              <a:cs typeface="+mn-cs"/>
            </a:endParaRPr>
          </a:p>
          <a:p>
            <a:pPr marL="171450" marR="0" lvl="0" indent="-1714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1" i="0" kern="1200" dirty="0">
                <a:solidFill>
                  <a:schemeClr val="tx1"/>
                </a:solidFill>
                <a:effectLst/>
                <a:latin typeface="+mn-lt"/>
                <a:ea typeface="+mn-ea"/>
                <a:cs typeface="+mn-cs"/>
              </a:rPr>
              <a:t>Systematiskt hållbarhetsarbete </a:t>
            </a:r>
            <a:r>
              <a:rPr lang="sv-SE" sz="1200" b="0" i="0" kern="1200" dirty="0">
                <a:solidFill>
                  <a:schemeClr val="tx1"/>
                </a:solidFill>
                <a:effectLst/>
                <a:latin typeface="+mn-lt"/>
                <a:ea typeface="+mn-ea"/>
                <a:cs typeface="+mn-cs"/>
              </a:rPr>
              <a:t>- </a:t>
            </a:r>
            <a:r>
              <a:rPr lang="sv-SE" sz="1200" b="0" kern="1200" dirty="0">
                <a:solidFill>
                  <a:schemeClr val="tx1"/>
                </a:solidFill>
                <a:effectLst/>
                <a:latin typeface="+mn-lt"/>
                <a:ea typeface="+mn-ea"/>
                <a:cs typeface="+mn-cs"/>
              </a:rPr>
              <a:t>A</a:t>
            </a:r>
            <a:r>
              <a:rPr lang="sv-SE" sz="1200" kern="1200" dirty="0">
                <a:solidFill>
                  <a:schemeClr val="tx1"/>
                </a:solidFill>
                <a:effectLst/>
                <a:latin typeface="+mn-lt"/>
                <a:ea typeface="+mn-ea"/>
                <a:cs typeface="+mn-cs"/>
              </a:rPr>
              <a:t>tt organisera, planera, genomföra och följa upp hållbarhetsarbetet systematiskt.</a:t>
            </a:r>
            <a:endParaRPr lang="sv-SE" sz="1200" b="1" i="0" kern="1200" dirty="0">
              <a:solidFill>
                <a:schemeClr val="tx1"/>
              </a:solidFill>
              <a:effectLst/>
              <a:latin typeface="+mn-lt"/>
              <a:ea typeface="+mn-ea"/>
              <a:cs typeface="+mn-cs"/>
            </a:endParaRPr>
          </a:p>
          <a:p>
            <a:pPr marL="171450" marR="0" lvl="0" indent="-1714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1" i="0" kern="1200" dirty="0">
                <a:solidFill>
                  <a:schemeClr val="tx1"/>
                </a:solidFill>
                <a:effectLst/>
                <a:latin typeface="+mn-lt"/>
                <a:ea typeface="+mn-ea"/>
                <a:cs typeface="+mn-cs"/>
              </a:rPr>
              <a:t>Långsiktiga beslut </a:t>
            </a:r>
            <a:r>
              <a:rPr lang="sv-SE" sz="1200" b="0" i="0" kern="1200" dirty="0">
                <a:solidFill>
                  <a:schemeClr val="tx1"/>
                </a:solidFill>
                <a:effectLst/>
                <a:latin typeface="+mn-lt"/>
                <a:ea typeface="+mn-ea"/>
                <a:cs typeface="+mn-cs"/>
              </a:rPr>
              <a:t>– Att b</a:t>
            </a:r>
            <a:r>
              <a:rPr lang="sv-SE" sz="1200" b="0" kern="1200" dirty="0">
                <a:solidFill>
                  <a:schemeClr val="tx1"/>
                </a:solidFill>
                <a:effectLst/>
                <a:latin typeface="+mn-lt"/>
                <a:ea typeface="+mn-ea"/>
                <a:cs typeface="+mn-cs"/>
              </a:rPr>
              <a:t>eakta ekonomiska</a:t>
            </a:r>
            <a:r>
              <a:rPr lang="sv-SE" sz="1200" kern="1200" dirty="0">
                <a:solidFill>
                  <a:schemeClr val="tx1"/>
                </a:solidFill>
                <a:effectLst/>
                <a:latin typeface="+mn-lt"/>
                <a:ea typeface="+mn-ea"/>
                <a:cs typeface="+mn-cs"/>
              </a:rPr>
              <a:t>, sociala och miljömässiga konsekvenser ur ett långsiktigt perspektiv vid utformning av verksamheter och beslutsfattande.</a:t>
            </a:r>
            <a:endParaRPr lang="sv-SE" sz="1200" b="1" i="0" kern="1200" dirty="0">
              <a:solidFill>
                <a:schemeClr val="tx1"/>
              </a:solidFill>
              <a:effectLst/>
              <a:latin typeface="+mn-lt"/>
              <a:ea typeface="+mn-ea"/>
              <a:cs typeface="+mn-cs"/>
            </a:endParaRPr>
          </a:p>
          <a:p>
            <a:pPr marL="171450" marR="0" lvl="0" indent="-1714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1" i="0" kern="1200" dirty="0">
                <a:solidFill>
                  <a:schemeClr val="tx1"/>
                </a:solidFill>
                <a:effectLst/>
                <a:latin typeface="+mn-lt"/>
                <a:ea typeface="+mn-ea"/>
                <a:cs typeface="+mn-cs"/>
              </a:rPr>
              <a:t>Tydligt ansvar och kunskap  </a:t>
            </a:r>
            <a:r>
              <a:rPr lang="sv-SE" sz="1200" b="0" i="0" kern="1200" dirty="0">
                <a:solidFill>
                  <a:schemeClr val="tx1"/>
                </a:solidFill>
                <a:effectLst/>
                <a:latin typeface="+mn-lt"/>
                <a:ea typeface="+mn-ea"/>
                <a:cs typeface="+mn-cs"/>
              </a:rPr>
              <a:t>- Att f</a:t>
            </a:r>
            <a:r>
              <a:rPr lang="sv-SE" sz="1200" b="0" kern="1200" dirty="0">
                <a:solidFill>
                  <a:schemeClr val="tx1"/>
                </a:solidFill>
                <a:effectLst/>
                <a:latin typeface="+mn-lt"/>
                <a:ea typeface="+mn-ea"/>
                <a:cs typeface="+mn-cs"/>
              </a:rPr>
              <a:t>örtroendevalda</a:t>
            </a:r>
            <a:r>
              <a:rPr lang="sv-SE" sz="1200" kern="1200" dirty="0">
                <a:solidFill>
                  <a:schemeClr val="tx1"/>
                </a:solidFill>
                <a:effectLst/>
                <a:latin typeface="+mn-lt"/>
                <a:ea typeface="+mn-ea"/>
                <a:cs typeface="+mn-cs"/>
              </a:rPr>
              <a:t>, chefer och medarbetare har kunskap om hållbarhet samt sin egen roll och ansvar i hållbarhetsarbetet.</a:t>
            </a:r>
            <a:endParaRPr lang="sv-SE" sz="1200" b="1" i="0" kern="1200" dirty="0">
              <a:solidFill>
                <a:schemeClr val="tx1"/>
              </a:solidFill>
              <a:effectLst/>
              <a:latin typeface="+mn-lt"/>
              <a:ea typeface="+mn-ea"/>
              <a:cs typeface="+mn-cs"/>
            </a:endParaRPr>
          </a:p>
          <a:p>
            <a:pPr marL="171450" marR="0" lvl="0" indent="-1714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1" i="0" kern="1200" dirty="0">
                <a:solidFill>
                  <a:schemeClr val="tx1"/>
                </a:solidFill>
                <a:effectLst/>
                <a:latin typeface="+mn-lt"/>
                <a:ea typeface="+mn-ea"/>
                <a:cs typeface="+mn-cs"/>
              </a:rPr>
              <a:t>Dialog med berörda </a:t>
            </a:r>
            <a:r>
              <a:rPr lang="sv-SE" sz="1200" b="0" i="0" kern="1200" dirty="0">
                <a:solidFill>
                  <a:schemeClr val="tx1"/>
                </a:solidFill>
                <a:effectLst/>
                <a:latin typeface="+mn-lt"/>
                <a:ea typeface="+mn-ea"/>
                <a:cs typeface="+mn-cs"/>
              </a:rPr>
              <a:t>– Att i</a:t>
            </a:r>
            <a:r>
              <a:rPr lang="sv-SE" sz="1200" b="0" kern="1200" dirty="0">
                <a:solidFill>
                  <a:schemeClr val="tx1"/>
                </a:solidFill>
                <a:effectLst/>
                <a:latin typeface="+mn-lt"/>
                <a:ea typeface="+mn-ea"/>
                <a:cs typeface="+mn-cs"/>
              </a:rPr>
              <a:t>nvolvera, lyssna </a:t>
            </a:r>
            <a:r>
              <a:rPr lang="sv-SE" sz="1200" kern="1200" dirty="0">
                <a:solidFill>
                  <a:schemeClr val="tx1"/>
                </a:solidFill>
                <a:effectLst/>
                <a:latin typeface="+mn-lt"/>
                <a:ea typeface="+mn-ea"/>
                <a:cs typeface="+mn-cs"/>
              </a:rPr>
              <a:t>in och beakta synpunkter och erfarenheter från dem som berörs av verksamheten.</a:t>
            </a:r>
            <a:endParaRPr lang="sv-SE" sz="1200" b="1" i="0" kern="1200" dirty="0">
              <a:solidFill>
                <a:schemeClr val="tx1"/>
              </a:solidFill>
              <a:effectLst/>
              <a:latin typeface="+mn-lt"/>
              <a:ea typeface="+mn-ea"/>
              <a:cs typeface="+mn-cs"/>
            </a:endParaRPr>
          </a:p>
          <a:p>
            <a:pPr marL="171450" marR="0" lvl="0" indent="-1714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1" i="0" kern="1200" dirty="0">
                <a:solidFill>
                  <a:schemeClr val="tx1"/>
                </a:solidFill>
                <a:effectLst/>
                <a:latin typeface="+mn-lt"/>
                <a:ea typeface="+mn-ea"/>
                <a:cs typeface="+mn-cs"/>
              </a:rPr>
              <a:t>Följa lagar och krav </a:t>
            </a:r>
            <a:r>
              <a:rPr lang="sv-SE" sz="1200" b="0" i="0" kern="1200" dirty="0">
                <a:solidFill>
                  <a:schemeClr val="tx1"/>
                </a:solidFill>
                <a:effectLst/>
                <a:latin typeface="+mn-lt"/>
                <a:ea typeface="+mn-ea"/>
                <a:cs typeface="+mn-cs"/>
              </a:rPr>
              <a:t>– Att l</a:t>
            </a:r>
            <a:r>
              <a:rPr lang="sv-SE" sz="1200" b="0" kern="1200" dirty="0">
                <a:solidFill>
                  <a:schemeClr val="tx1"/>
                </a:solidFill>
                <a:effectLst/>
                <a:latin typeface="+mn-lt"/>
                <a:ea typeface="+mn-ea"/>
                <a:cs typeface="+mn-cs"/>
              </a:rPr>
              <a:t>eva upp till gällande lagstiftning, internationella konventioner och andra bindande krav inom hållbarhet.</a:t>
            </a:r>
          </a:p>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sz="1200" b="1" i="0" kern="1200" dirty="0">
              <a:solidFill>
                <a:schemeClr val="tx1"/>
              </a:solidFill>
              <a:effectLst/>
              <a:latin typeface="+mn-lt"/>
              <a:ea typeface="+mn-ea"/>
              <a:cs typeface="+mn-cs"/>
            </a:endParaRPr>
          </a:p>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sz="1200" b="1" i="0" kern="1200" dirty="0">
              <a:solidFill>
                <a:schemeClr val="tx1"/>
              </a:solidFill>
              <a:effectLst/>
              <a:latin typeface="+mn-lt"/>
              <a:ea typeface="+mn-ea"/>
              <a:cs typeface="+mn-cs"/>
            </a:endParaRP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575619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Hållbarhetspolicyn konkretiseras i Hållbarhetsmål 2030.</a:t>
            </a:r>
          </a:p>
          <a:p>
            <a:endParaRPr lang="sv-SE" dirty="0"/>
          </a:p>
          <a:p>
            <a:r>
              <a:rPr lang="sv-SE" dirty="0"/>
              <a:t>Hållbarhetsmål 2030 består av ett avsnitt om ansvarsfull styrning samt sex övergripande hållbarhetsmål med tillhörande delmål och indikatorer med målvärden.</a:t>
            </a:r>
          </a:p>
          <a:p>
            <a:endParaRPr lang="sv-SE" dirty="0"/>
          </a:p>
          <a:p>
            <a:r>
              <a:rPr lang="sv-SE" dirty="0"/>
              <a:t>Ansvarsfull styrning handlar om hur hållbarhetsarbetet styrs och leds inom ramen för regionstyrelsen och alla VGR:s nämnder och styrelsers ansvar. Här samlas också regionövergripande hållbarhetsområden som hållbar arbetsgivare, säkerhet och civil beredskap, hållbar digitalisering, hållbar finansiell verksamhet, hållbara investeringar samt hållbara upphandlingar och inköp. </a:t>
            </a:r>
          </a:p>
          <a:p>
            <a:endParaRPr lang="sv-SE" dirty="0"/>
          </a:p>
          <a:p>
            <a:r>
              <a:rPr lang="sv-SE" dirty="0"/>
              <a:t>De sex övergripande hållbarhetsmålen beskriver att VGR:s verksamheter ska främja hälsa och välbefinnande, säkerställa jämlikhet och lika rättigheter samt arbeta för tillit, trygghet och delaktighet. Verksamheterna ska bedrivas resurseffektivt och giftfritt, med låg klimatpåverkan och främjad biologisk mångfald.</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143710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847C0E-358D-54BD-F162-72E893300967}"/>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93D8AA8-C38B-56B6-16E7-3D8EA7B7B0AF}"/>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9F7B24FB-CBCB-90EA-67B9-97D758C09B8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i="0" kern="1200" dirty="0">
                <a:solidFill>
                  <a:schemeClr val="tx1"/>
                </a:solidFill>
                <a:effectLst/>
                <a:latin typeface="+mn-lt"/>
                <a:ea typeface="+mn-ea"/>
                <a:cs typeface="+mn-cs"/>
              </a:rPr>
              <a:t>I Vision Västra Götaland beskrivs </a:t>
            </a:r>
            <a:r>
              <a:rPr lang="sv-SE" dirty="0"/>
              <a:t>hållbar utveckling som en förutsättning för det goda livet, nuvarande och kommande generationer ska tillförsäkras sunda ekonomiska, sociala och miljömässiga förhållanden. </a:t>
            </a:r>
            <a:r>
              <a:rPr lang="sv-SE" sz="1200" b="0" i="0" kern="1200" dirty="0">
                <a:solidFill>
                  <a:schemeClr val="tx1"/>
                </a:solidFill>
                <a:effectLst/>
                <a:latin typeface="+mn-lt"/>
                <a:ea typeface="+mn-ea"/>
                <a:cs typeface="+mn-cs"/>
              </a:rPr>
              <a:t>Västra Götalandsregionen har fyra måldokument som anger mål som ska bidra till att uppfylla visionen.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Hållbarhetsmål 2030 ska förstärka hållbarhetsperspektivet i de fyra måldokumenten för regional utveckling, hälso- och sjukvård, trafikförsörjning och kultur.</a:t>
            </a:r>
          </a:p>
          <a:p>
            <a:pPr marL="0" indent="0" algn="l">
              <a:spcBef>
                <a:spcPts val="600"/>
              </a:spcBef>
              <a:buNone/>
            </a:pPr>
            <a:r>
              <a:rPr lang="sv-SE" sz="1200" dirty="0"/>
              <a:t>När vi …</a:t>
            </a:r>
          </a:p>
          <a:p>
            <a:pPr marL="342900" indent="-342900" algn="l">
              <a:spcBef>
                <a:spcPts val="600"/>
              </a:spcBef>
              <a:buFont typeface="Wingdings" panose="05000000000000000000" pitchFamily="2" charset="2"/>
              <a:buChar char="§"/>
            </a:pPr>
            <a:r>
              <a:rPr lang="sv-SE" sz="1200" dirty="0"/>
              <a:t>erbjuder en god hälso- och sjukvård</a:t>
            </a:r>
          </a:p>
          <a:p>
            <a:pPr marL="342900" indent="-342900" algn="l">
              <a:spcBef>
                <a:spcPts val="600"/>
              </a:spcBef>
              <a:buFont typeface="Wingdings" panose="05000000000000000000" pitchFamily="2" charset="2"/>
              <a:buChar char="§"/>
            </a:pPr>
            <a:r>
              <a:rPr lang="sv-SE" sz="1200" dirty="0"/>
              <a:t>ansvarar för den regionala kollektivtrafiken</a:t>
            </a:r>
          </a:p>
          <a:p>
            <a:pPr marL="342900" indent="-342900" algn="l">
              <a:spcBef>
                <a:spcPts val="600"/>
              </a:spcBef>
              <a:buFont typeface="Wingdings" panose="05000000000000000000" pitchFamily="2" charset="2"/>
              <a:buChar char="§"/>
            </a:pPr>
            <a:r>
              <a:rPr lang="sv-SE" sz="1200" dirty="0"/>
              <a:t>bedriver regionalt utvecklingsarbete</a:t>
            </a:r>
          </a:p>
          <a:p>
            <a:pPr marL="342900" indent="-342900" algn="l">
              <a:spcBef>
                <a:spcPts val="600"/>
              </a:spcBef>
              <a:buFont typeface="Wingdings" panose="05000000000000000000" pitchFamily="2" charset="2"/>
              <a:buChar char="§"/>
            </a:pPr>
            <a:r>
              <a:rPr lang="sv-SE" sz="1200" dirty="0"/>
              <a:t>främjar tillgång till kultur</a:t>
            </a:r>
          </a:p>
          <a:p>
            <a:pPr marL="342900" indent="-342900" algn="l">
              <a:spcBef>
                <a:spcPts val="600"/>
              </a:spcBef>
              <a:buFont typeface="Wingdings" panose="05000000000000000000" pitchFamily="2" charset="2"/>
              <a:buChar char="§"/>
            </a:pPr>
            <a:r>
              <a:rPr lang="sv-SE" sz="1200" dirty="0"/>
              <a:t>har arbetsgivar- och arbetsmiljöansvar</a:t>
            </a:r>
          </a:p>
          <a:p>
            <a:pPr marL="342900" indent="-342900" algn="l">
              <a:spcBef>
                <a:spcPts val="600"/>
              </a:spcBef>
              <a:buFont typeface="Wingdings" panose="05000000000000000000" pitchFamily="2" charset="2"/>
              <a:buChar char="§"/>
            </a:pPr>
            <a:r>
              <a:rPr lang="sv-SE" sz="1200" dirty="0"/>
              <a:t>tillhandahåller stöd och lokaler till regionens verksamheter</a:t>
            </a:r>
          </a:p>
          <a:p>
            <a:pPr marL="0" indent="0" algn="l">
              <a:spcBef>
                <a:spcPts val="600"/>
              </a:spcBef>
              <a:buNone/>
            </a:pPr>
            <a:r>
              <a:rPr lang="sv-SE" sz="1200" dirty="0"/>
              <a:t>… ska vi förhålla oss till de politiskt antagna hållbarhetsmålen och bidra till ekonomisk, social och miljömässig hållbarhet.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p:txBody>
      </p:sp>
      <p:sp>
        <p:nvSpPr>
          <p:cNvPr id="4" name="Platshållare för bildnummer 3">
            <a:extLst>
              <a:ext uri="{FF2B5EF4-FFF2-40B4-BE49-F238E27FC236}">
                <a16:creationId xmlns:a16="http://schemas.microsoft.com/office/drawing/2014/main" id="{B608837F-3B2A-CA01-5BE9-1BCBAA46593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CDBE9-84F7-4313-A5BF-03B3B8FE563D}"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8846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6020F-3920-FC90-33A7-3770F504F45A}"/>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66C7B2C0-DE2D-38E6-6616-352A24A5AAE1}"/>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3AEB4C86-369F-9417-ABE5-192BC8290054}"/>
              </a:ext>
            </a:extLst>
          </p:cNvPr>
          <p:cNvSpPr>
            <a:spLocks noGrp="1"/>
          </p:cNvSpPr>
          <p:nvPr>
            <p:ph type="body" idx="1"/>
          </p:nvPr>
        </p:nvSpPr>
        <p:spPr/>
        <p:txBody>
          <a:bodyPr/>
          <a:lstStyle/>
          <a:p>
            <a:r>
              <a:rPr lang="sv-SE" sz="1200" dirty="0">
                <a:latin typeface="+mn-lt"/>
              </a:rPr>
              <a:t>VGR har sex övergripande hållbarhetsmål som i text och med hjälp av indikatorer konkretiserar och beskriver politikens ambitioner inom respektive område:</a:t>
            </a:r>
          </a:p>
          <a:p>
            <a:pPr marL="228600" indent="-228600">
              <a:lnSpc>
                <a:spcPct val="100000"/>
              </a:lnSpc>
              <a:spcAft>
                <a:spcPts val="800"/>
              </a:spcAft>
              <a:buFont typeface="+mj-lt"/>
              <a:buAutoNum type="arabicPeriod"/>
            </a:pPr>
            <a:r>
              <a:rPr lang="sv-SE" sz="1200" b="0" dirty="0">
                <a:latin typeface="+mn-lt"/>
                <a:ea typeface="Calibri" panose="020F0502020204030204" pitchFamily="34" charset="0"/>
                <a:cs typeface="Calibri"/>
              </a:rPr>
              <a:t>God hälsa och välbefinnande med delmålen:</a:t>
            </a:r>
          </a:p>
          <a:p>
            <a:pPr marL="628650" lvl="1" indent="-171450" algn="l">
              <a:lnSpc>
                <a:spcPct val="120000"/>
              </a:lnSpc>
              <a:buFont typeface="Arial" panose="020B0604020202020204" pitchFamily="34" charset="0"/>
              <a:buChar char="•"/>
            </a:pPr>
            <a:r>
              <a:rPr lang="sv-SE" sz="1200" dirty="0"/>
              <a:t>Barnets rättigheter tillgodoses</a:t>
            </a:r>
          </a:p>
          <a:p>
            <a:pPr marL="628650" lvl="1" indent="-171450" algn="l">
              <a:lnSpc>
                <a:spcPct val="120000"/>
              </a:lnSpc>
              <a:buFont typeface="Arial" panose="020B0604020202020204" pitchFamily="34" charset="0"/>
              <a:buChar char="•"/>
            </a:pPr>
            <a:r>
              <a:rPr lang="sv-SE" sz="1200" dirty="0"/>
              <a:t>Hälsofrämjande och förebyggande verksamhet</a:t>
            </a:r>
          </a:p>
          <a:p>
            <a:pPr marL="685800" lvl="1" indent="-228600">
              <a:lnSpc>
                <a:spcPct val="100000"/>
              </a:lnSpc>
              <a:spcAft>
                <a:spcPts val="800"/>
              </a:spcAft>
              <a:buFont typeface="+mj-lt"/>
              <a:buAutoNum type="arabicPeriod"/>
            </a:pPr>
            <a:endParaRPr lang="sv-SE" sz="1200" b="0" dirty="0">
              <a:latin typeface="+mn-lt"/>
              <a:ea typeface="Calibri" panose="020F0502020204030204" pitchFamily="34" charset="0"/>
              <a:cs typeface="Calibri"/>
            </a:endParaRPr>
          </a:p>
          <a:p>
            <a:pPr marL="228600" marR="0" lvl="0" indent="-228600" algn="l" defTabSz="914400" rtl="0" eaLnBrk="1" fontAlgn="auto" latinLnBrk="0" hangingPunct="1">
              <a:lnSpc>
                <a:spcPct val="100000"/>
              </a:lnSpc>
              <a:spcBef>
                <a:spcPts val="0"/>
              </a:spcBef>
              <a:spcAft>
                <a:spcPts val="800"/>
              </a:spcAft>
              <a:buClrTx/>
              <a:buSzTx/>
              <a:buFont typeface="+mj-lt"/>
              <a:buAutoNum type="arabicPeriod"/>
              <a:tabLst/>
              <a:defRPr/>
            </a:pPr>
            <a:r>
              <a:rPr lang="sv-SE" sz="1200" b="0" dirty="0">
                <a:latin typeface="+mn-lt"/>
                <a:cs typeface="Calibri"/>
              </a:rPr>
              <a:t>Jämlikhet och lika rättigheter </a:t>
            </a:r>
            <a:r>
              <a:rPr lang="sv-SE" sz="1200" b="0" dirty="0">
                <a:latin typeface="+mn-lt"/>
                <a:ea typeface="Calibri" panose="020F0502020204030204" pitchFamily="34" charset="0"/>
                <a:cs typeface="Calibri"/>
              </a:rPr>
              <a:t>med delmålen:</a:t>
            </a:r>
          </a:p>
          <a:p>
            <a:pPr marL="628650" lvl="1" indent="-171450" algn="l">
              <a:lnSpc>
                <a:spcPct val="120000"/>
              </a:lnSpc>
              <a:buFont typeface="Arial" panose="020B0604020202020204" pitchFamily="34" charset="0"/>
              <a:buChar char="•"/>
            </a:pPr>
            <a:r>
              <a:rPr lang="sv-SE" sz="1200" dirty="0"/>
              <a:t>Jämlik och jämställd verksamhet fri från diskriminering</a:t>
            </a:r>
          </a:p>
          <a:p>
            <a:pPr marL="628650" lvl="1" indent="-171450" algn="l">
              <a:lnSpc>
                <a:spcPct val="120000"/>
              </a:lnSpc>
              <a:buFont typeface="Arial" panose="020B0604020202020204" pitchFamily="34" charset="0"/>
              <a:buChar char="•"/>
            </a:pPr>
            <a:r>
              <a:rPr lang="sv-SE" sz="1200" dirty="0"/>
              <a:t>Inkluderande och normmedveten information</a:t>
            </a:r>
          </a:p>
          <a:p>
            <a:pPr marL="628650" lvl="1" indent="-171450" algn="l">
              <a:lnSpc>
                <a:spcPct val="120000"/>
              </a:lnSpc>
              <a:buFont typeface="Arial" panose="020B0604020202020204" pitchFamily="34" charset="0"/>
              <a:buChar char="•"/>
            </a:pPr>
            <a:r>
              <a:rPr lang="sv-SE" sz="1200" dirty="0"/>
              <a:t>Fysiskt tillgängliga miljöer och lokaler</a:t>
            </a:r>
          </a:p>
          <a:p>
            <a:pPr marL="228600" indent="-228600">
              <a:lnSpc>
                <a:spcPct val="100000"/>
              </a:lnSpc>
              <a:spcAft>
                <a:spcPts val="800"/>
              </a:spcAft>
              <a:buFont typeface="+mj-lt"/>
              <a:buAutoNum type="arabicPeriod"/>
            </a:pPr>
            <a:endParaRPr lang="sv-SE" sz="1200" b="0" dirty="0">
              <a:latin typeface="+mn-lt"/>
              <a:cs typeface="Calibri"/>
            </a:endParaRPr>
          </a:p>
          <a:p>
            <a:pPr marL="228600" marR="0" lvl="0" indent="-228600" algn="l" defTabSz="914400" rtl="0" eaLnBrk="1" fontAlgn="auto" latinLnBrk="0" hangingPunct="1">
              <a:lnSpc>
                <a:spcPct val="100000"/>
              </a:lnSpc>
              <a:spcBef>
                <a:spcPts val="0"/>
              </a:spcBef>
              <a:spcAft>
                <a:spcPts val="800"/>
              </a:spcAft>
              <a:buClrTx/>
              <a:buSzTx/>
              <a:buFont typeface="+mj-lt"/>
              <a:buAutoNum type="arabicPeriod"/>
              <a:tabLst/>
              <a:defRPr/>
            </a:pPr>
            <a:r>
              <a:rPr lang="sv-SE" sz="1200" b="0" dirty="0">
                <a:latin typeface="+mn-lt"/>
                <a:cs typeface="Calibri"/>
              </a:rPr>
              <a:t>Tillit, trygghet och delaktighet </a:t>
            </a:r>
            <a:r>
              <a:rPr lang="sv-SE" sz="1200" b="0" dirty="0">
                <a:latin typeface="+mn-lt"/>
                <a:ea typeface="Calibri" panose="020F0502020204030204" pitchFamily="34" charset="0"/>
                <a:cs typeface="Calibri"/>
              </a:rPr>
              <a:t>med delmålen:</a:t>
            </a:r>
          </a:p>
          <a:p>
            <a:pPr marL="628650" lvl="1" indent="-171450" algn="l">
              <a:lnSpc>
                <a:spcPct val="120000"/>
              </a:lnSpc>
              <a:buFont typeface="Arial" panose="020B0604020202020204" pitchFamily="34" charset="0"/>
              <a:buChar char="•"/>
            </a:pPr>
            <a:r>
              <a:rPr lang="sv-SE" sz="1200" dirty="0"/>
              <a:t>Delaktighet och dialog med dem som berörs</a:t>
            </a:r>
          </a:p>
          <a:p>
            <a:pPr marL="628650" lvl="1" indent="-171450" algn="l">
              <a:lnSpc>
                <a:spcPct val="120000"/>
              </a:lnSpc>
              <a:buFont typeface="Arial" panose="020B0604020202020204" pitchFamily="34" charset="0"/>
              <a:buChar char="•"/>
            </a:pPr>
            <a:r>
              <a:rPr lang="sv-SE" sz="1200" dirty="0"/>
              <a:t>Frihet från våld, hot och kränkningar</a:t>
            </a:r>
          </a:p>
          <a:p>
            <a:pPr marL="228600" indent="-228600">
              <a:lnSpc>
                <a:spcPct val="100000"/>
              </a:lnSpc>
              <a:spcAft>
                <a:spcPts val="800"/>
              </a:spcAft>
              <a:buFont typeface="+mj-lt"/>
              <a:buAutoNum type="arabicPeriod"/>
            </a:pPr>
            <a:endParaRPr lang="sv-SE" sz="1200" dirty="0">
              <a:latin typeface="+mn-lt"/>
            </a:endParaRPr>
          </a:p>
          <a:p>
            <a:pPr marL="228600" marR="0" lvl="0" indent="-228600" algn="l" defTabSz="914400" rtl="0" eaLnBrk="1" fontAlgn="auto" latinLnBrk="0" hangingPunct="1">
              <a:lnSpc>
                <a:spcPct val="100000"/>
              </a:lnSpc>
              <a:spcBef>
                <a:spcPts val="0"/>
              </a:spcBef>
              <a:spcAft>
                <a:spcPts val="800"/>
              </a:spcAft>
              <a:buClrTx/>
              <a:buSzTx/>
              <a:buFont typeface="+mj-lt"/>
              <a:buAutoNum type="arabicPeriod"/>
              <a:tabLst/>
              <a:defRPr/>
            </a:pPr>
            <a:r>
              <a:rPr lang="sv-SE" sz="1200" b="0" dirty="0">
                <a:latin typeface="+mn-lt"/>
                <a:ea typeface="Calibri" panose="020F0502020204030204" pitchFamily="34" charset="0"/>
                <a:cs typeface="Calibri"/>
              </a:rPr>
              <a:t>Resurseffektivt och giftfritt med delmålen:</a:t>
            </a:r>
          </a:p>
          <a:p>
            <a:pPr marL="628650" lvl="1" indent="-171450" algn="l">
              <a:lnSpc>
                <a:spcPct val="120000"/>
              </a:lnSpc>
              <a:buFont typeface="Arial" panose="020B0604020202020204" pitchFamily="34" charset="0"/>
              <a:buChar char="•"/>
            </a:pPr>
            <a:r>
              <a:rPr lang="sv-SE" sz="1200" dirty="0"/>
              <a:t>Cirkulära produkt- och materialflöden</a:t>
            </a:r>
          </a:p>
          <a:p>
            <a:pPr marL="628650" lvl="1" indent="-171450" algn="l">
              <a:lnSpc>
                <a:spcPct val="120000"/>
              </a:lnSpc>
              <a:buFont typeface="Arial" panose="020B0604020202020204" pitchFamily="34" charset="0"/>
              <a:buChar char="•"/>
            </a:pPr>
            <a:r>
              <a:rPr lang="sv-SE" sz="1200" dirty="0"/>
              <a:t>Hållbar kemikalie- och läkemedelsanvändning</a:t>
            </a:r>
          </a:p>
          <a:p>
            <a:pPr marL="228600" indent="-228600">
              <a:lnSpc>
                <a:spcPct val="100000"/>
              </a:lnSpc>
              <a:spcAft>
                <a:spcPts val="800"/>
              </a:spcAft>
              <a:buFont typeface="+mj-lt"/>
              <a:buAutoNum type="arabicPeriod"/>
            </a:pPr>
            <a:endParaRPr lang="sv-SE" sz="1200" b="0" dirty="0">
              <a:latin typeface="+mn-lt"/>
              <a:ea typeface="Calibri" panose="020F0502020204030204" pitchFamily="34" charset="0"/>
              <a:cs typeface="Calibri"/>
            </a:endParaRPr>
          </a:p>
          <a:p>
            <a:pPr marL="228600" marR="0" lvl="0" indent="-228600" algn="l" defTabSz="914400" rtl="0" eaLnBrk="1" fontAlgn="auto" latinLnBrk="0" hangingPunct="1">
              <a:lnSpc>
                <a:spcPct val="100000"/>
              </a:lnSpc>
              <a:spcBef>
                <a:spcPts val="0"/>
              </a:spcBef>
              <a:spcAft>
                <a:spcPts val="800"/>
              </a:spcAft>
              <a:buClrTx/>
              <a:buSzTx/>
              <a:buFont typeface="+mj-lt"/>
              <a:buAutoNum type="arabicPeriod"/>
              <a:tabLst/>
              <a:defRPr/>
            </a:pPr>
            <a:r>
              <a:rPr lang="sv-SE" sz="1200" b="0" dirty="0">
                <a:latin typeface="+mn-lt"/>
              </a:rPr>
              <a:t>Låg klimatpåverkan </a:t>
            </a:r>
            <a:r>
              <a:rPr lang="sv-SE" sz="1200" b="0" dirty="0">
                <a:latin typeface="+mn-lt"/>
                <a:ea typeface="Calibri" panose="020F0502020204030204" pitchFamily="34" charset="0"/>
                <a:cs typeface="Calibri"/>
              </a:rPr>
              <a:t>med delmålen:</a:t>
            </a:r>
          </a:p>
          <a:p>
            <a:pPr marL="628650" lvl="1" indent="-171450" algn="l">
              <a:lnSpc>
                <a:spcPct val="120000"/>
              </a:lnSpc>
              <a:buFont typeface="Arial" panose="020B0604020202020204" pitchFamily="34" charset="0"/>
              <a:buChar char="•"/>
            </a:pPr>
            <a:r>
              <a:rPr lang="sv-SE" sz="1200" dirty="0"/>
              <a:t>Hållbara transporter och resor</a:t>
            </a:r>
          </a:p>
          <a:p>
            <a:pPr marL="628650" lvl="1" indent="-171450" algn="l">
              <a:lnSpc>
                <a:spcPct val="120000"/>
              </a:lnSpc>
              <a:buFont typeface="Arial" panose="020B0604020202020204" pitchFamily="34" charset="0"/>
              <a:buChar char="•"/>
            </a:pPr>
            <a:r>
              <a:rPr lang="sv-SE" sz="1200" dirty="0"/>
              <a:t>Klimat- och energieffektiv verksamhet</a:t>
            </a:r>
          </a:p>
          <a:p>
            <a:pPr marL="628650" lvl="1" indent="-171450" algn="l">
              <a:lnSpc>
                <a:spcPct val="120000"/>
              </a:lnSpc>
              <a:buFont typeface="Arial" panose="020B0604020202020204" pitchFamily="34" charset="0"/>
              <a:buChar char="•"/>
            </a:pPr>
            <a:r>
              <a:rPr lang="sv-SE" sz="1200" dirty="0"/>
              <a:t>Klimatanpassad verksamhet</a:t>
            </a:r>
          </a:p>
          <a:p>
            <a:pPr marL="228600" indent="-228600">
              <a:lnSpc>
                <a:spcPct val="100000"/>
              </a:lnSpc>
              <a:spcAft>
                <a:spcPts val="800"/>
              </a:spcAft>
              <a:buFont typeface="+mj-lt"/>
              <a:buAutoNum type="arabicPeriod"/>
            </a:pPr>
            <a:endParaRPr lang="sv-SE" sz="1200" b="0" dirty="0">
              <a:latin typeface="+mn-lt"/>
              <a:cs typeface="Calibri"/>
            </a:endParaRPr>
          </a:p>
          <a:p>
            <a:pPr marL="228600" marR="0" lvl="0" indent="-228600" algn="l" defTabSz="914400" rtl="0" eaLnBrk="1" fontAlgn="auto" latinLnBrk="0" hangingPunct="1">
              <a:lnSpc>
                <a:spcPct val="100000"/>
              </a:lnSpc>
              <a:spcBef>
                <a:spcPts val="0"/>
              </a:spcBef>
              <a:spcAft>
                <a:spcPts val="800"/>
              </a:spcAft>
              <a:buClrTx/>
              <a:buSzTx/>
              <a:buFont typeface="+mj-lt"/>
              <a:buAutoNum type="arabicPeriod"/>
              <a:tabLst/>
              <a:defRPr/>
            </a:pPr>
            <a:r>
              <a:rPr lang="sv-SE" sz="1200" b="0" dirty="0">
                <a:latin typeface="+mn-lt"/>
              </a:rPr>
              <a:t>Främjad biologisk mångfald </a:t>
            </a:r>
            <a:r>
              <a:rPr lang="sv-SE" sz="1200" b="0" dirty="0">
                <a:latin typeface="+mn-lt"/>
                <a:ea typeface="Calibri" panose="020F0502020204030204" pitchFamily="34" charset="0"/>
                <a:cs typeface="Calibri"/>
              </a:rPr>
              <a:t>med delmålen:</a:t>
            </a:r>
          </a:p>
          <a:p>
            <a:pPr marL="628650" lvl="1" indent="-171450" algn="l">
              <a:lnSpc>
                <a:spcPct val="120000"/>
              </a:lnSpc>
              <a:buFont typeface="Arial" panose="020B0604020202020204" pitchFamily="34" charset="0"/>
              <a:buChar char="•"/>
            </a:pPr>
            <a:r>
              <a:rPr lang="sv-SE" sz="1200" dirty="0"/>
              <a:t>Främjad biologisk mångfald vid markanvändning</a:t>
            </a:r>
          </a:p>
          <a:p>
            <a:pPr marL="628650" lvl="1" indent="-171450" algn="l">
              <a:lnSpc>
                <a:spcPct val="120000"/>
              </a:lnSpc>
              <a:buFont typeface="Arial" panose="020B0604020202020204" pitchFamily="34" charset="0"/>
              <a:buChar char="•"/>
            </a:pPr>
            <a:r>
              <a:rPr lang="sv-SE" sz="1200" dirty="0"/>
              <a:t>Hänsyn till biologisk mångfald vid val av varor och tjänster</a:t>
            </a:r>
          </a:p>
          <a:p>
            <a:pPr marL="171450" lvl="0" indent="-171450" algn="l">
              <a:lnSpc>
                <a:spcPct val="120000"/>
              </a:lnSpc>
              <a:buFont typeface="Arial" panose="020B0604020202020204" pitchFamily="34" charset="0"/>
              <a:buChar char="•"/>
            </a:pPr>
            <a:endParaRPr lang="sv-SE" sz="1200" dirty="0"/>
          </a:p>
          <a:p>
            <a:pPr marL="0" lvl="0" indent="0" algn="l">
              <a:lnSpc>
                <a:spcPct val="120000"/>
              </a:lnSpc>
              <a:buFont typeface="Arial" panose="020B0604020202020204" pitchFamily="34" charset="0"/>
              <a:buNone/>
            </a:pPr>
            <a:r>
              <a:rPr lang="sv-SE" sz="1200" dirty="0"/>
              <a:t>På följande bilder beskrivs innehållet i de olika målen.</a:t>
            </a:r>
          </a:p>
        </p:txBody>
      </p:sp>
      <p:sp>
        <p:nvSpPr>
          <p:cNvPr id="4" name="Platshållare för bildnummer 3">
            <a:extLst>
              <a:ext uri="{FF2B5EF4-FFF2-40B4-BE49-F238E27FC236}">
                <a16:creationId xmlns:a16="http://schemas.microsoft.com/office/drawing/2014/main" id="{D80B667A-90F5-5E56-7C05-D13B67D66A73}"/>
              </a:ext>
            </a:extLst>
          </p:cNvPr>
          <p:cNvSpPr>
            <a:spLocks noGrp="1"/>
          </p:cNvSpPr>
          <p:nvPr>
            <p:ph type="sldNum" sz="quarter" idx="5"/>
          </p:nvPr>
        </p:nvSpPr>
        <p:spPr/>
        <p:txBody>
          <a:bodyPr/>
          <a:lstStyle/>
          <a:p>
            <a:fld id="{05A0FD01-DAB6-A942-8204-500CB4C9AB7D}" type="slidenum">
              <a:rPr lang="sv-SE" smtClean="0"/>
              <a:t>8</a:t>
            </a:fld>
            <a:endParaRPr lang="sv-SE"/>
          </a:p>
        </p:txBody>
      </p:sp>
    </p:spTree>
    <p:extLst>
      <p:ext uri="{BB962C8B-B14F-4D97-AF65-F5344CB8AC3E}">
        <p14:creationId xmlns:p14="http://schemas.microsoft.com/office/powerpoint/2010/main" val="1322025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3DBF5B-A43D-932F-BE37-824B45BDD60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B78649A5-8E0C-472C-E418-79B6D3CBD2F5}"/>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875A96F5-2048-AEF4-E388-6167F4B96FE9}"/>
              </a:ext>
            </a:extLst>
          </p:cNvPr>
          <p:cNvSpPr>
            <a:spLocks noGrp="1"/>
          </p:cNvSpPr>
          <p:nvPr>
            <p:ph type="body" idx="1"/>
          </p:nvPr>
        </p:nvSpPr>
        <p:spPr/>
        <p:txBody>
          <a:bodyPr/>
          <a:lstStyle/>
          <a:p>
            <a:pPr fontAlgn="t"/>
            <a:r>
              <a:rPr lang="sv-SE" sz="1200" b="1" i="0" kern="1200" dirty="0">
                <a:solidFill>
                  <a:schemeClr val="tx1"/>
                </a:solidFill>
                <a:effectLst/>
                <a:latin typeface="+mn-lt"/>
                <a:ea typeface="+mn-ea"/>
                <a:cs typeface="+mn-cs"/>
              </a:rPr>
              <a:t>Det övergripande målet Hälsa och välbefinnande handlar om att arbeta för jämlik hälsa i hela verksamheten</a:t>
            </a:r>
            <a:r>
              <a:rPr lang="sv-SE" sz="1200" b="0" i="0" kern="1200" dirty="0">
                <a:solidFill>
                  <a:schemeClr val="tx1"/>
                </a:solidFill>
                <a:effectLst/>
                <a:latin typeface="+mn-lt"/>
                <a:ea typeface="+mn-ea"/>
                <a:cs typeface="+mn-cs"/>
              </a:rPr>
              <a:t>.</a:t>
            </a:r>
          </a:p>
          <a:p>
            <a:pPr fontAlgn="t"/>
            <a:r>
              <a:rPr lang="sv-SE" dirty="0"/>
              <a:t>Påverkan på hälsa och välbefinnande finns inom samtliga huvuduppdrag; hälso- och sjukvård, tandvård, kollektivtrafik, kultur, utbildning och regional utveckling samt genom stödfunktioner som lokalförsörjning, logistik samt stöd- och servicetjänster. </a:t>
            </a:r>
            <a:r>
              <a:rPr lang="sv-SE" sz="1200" b="0" i="0" kern="1200" dirty="0">
                <a:solidFill>
                  <a:schemeClr val="tx1"/>
                </a:solidFill>
                <a:effectLst/>
                <a:latin typeface="+mn-lt"/>
                <a:ea typeface="+mn-ea"/>
                <a:cs typeface="+mn-cs"/>
              </a:rPr>
              <a:t>Genom samverkan både internt och med andra samhällsaktörer ska VGR påverka livsvillkor och skapa förutsättningar för god hälsa för hela befolkningen.</a:t>
            </a:r>
          </a:p>
          <a:p>
            <a:pPr fontAlgn="t"/>
            <a:endParaRPr lang="sv-SE" sz="1200" b="1" i="0" kern="1200" dirty="0">
              <a:solidFill>
                <a:schemeClr val="tx1"/>
              </a:solidFill>
              <a:effectLst/>
              <a:latin typeface="+mn-lt"/>
              <a:ea typeface="+mn-ea"/>
              <a:cs typeface="+mn-cs"/>
            </a:endParaRPr>
          </a:p>
          <a:p>
            <a:pPr marL="0" indent="0">
              <a:spcAft>
                <a:spcPts val="1200"/>
              </a:spcAft>
              <a:buFont typeface="Arial" panose="020B0604020202020204" pitchFamily="34" charset="0"/>
              <a:buNone/>
            </a:pPr>
            <a:r>
              <a:rPr lang="sv-SE" sz="1200" b="1" i="0" kern="1200" dirty="0">
                <a:solidFill>
                  <a:schemeClr val="tx1"/>
                </a:solidFill>
                <a:effectLst/>
                <a:latin typeface="+mn-lt"/>
                <a:ea typeface="+mn-ea"/>
                <a:cs typeface="+mn-cs"/>
              </a:rPr>
              <a:t>Stärka möjligheterna till hälsa för grupper med större behov</a:t>
            </a:r>
          </a:p>
          <a:p>
            <a:pPr fontAlgn="t"/>
            <a:r>
              <a:rPr lang="sv-SE" sz="1200" b="0" i="0" kern="1200" dirty="0">
                <a:solidFill>
                  <a:schemeClr val="tx1"/>
                </a:solidFill>
                <a:effectLst/>
                <a:latin typeface="+mn-lt"/>
                <a:ea typeface="+mn-ea"/>
                <a:cs typeface="+mn-cs"/>
              </a:rPr>
              <a:t>VGR ska aktivt rikta insatser till individer och grupper med sämre livsvillkor eller högre risk för ohälsa. Genom att anpassa välfärdstjänster och resurser ska ojämlikheter i hälsa motverkas och möjligheterna till hälsa och välbefinnande stärkas.</a:t>
            </a:r>
          </a:p>
          <a:p>
            <a:pPr fontAlgn="t"/>
            <a:endParaRPr lang="sv-SE" sz="1200" b="1"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Säkerställa barns rättigheter i praktiken</a:t>
            </a:r>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VGR ska arbeta systematiskt utifrån barnkonventionen i alla verksamheter. Det innebär att barnets bästa ska prövas i beslut (barnkonsekvensanalys), att barns delaktighet ska stärkas och att barn som riskerar att fara illa ska uppmärksammas och få rätt stöd i tid.</a:t>
            </a:r>
          </a:p>
          <a:p>
            <a:pPr fontAlgn="t"/>
            <a:endParaRPr lang="sv-SE" sz="1200" b="1"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Prioritera förebyggande och hälsofrämjande insatser</a:t>
            </a:r>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VGR ska ställa om till ett mer proaktivt arbetssätt med fokus på levnadsvanor, psykisk hälsa och tidiga insatser. Genom samverkan med kommuner och civilsamhälle ska insatserna bli mer träffsäkra. </a:t>
            </a:r>
            <a:r>
              <a:rPr lang="sv-SE" dirty="0"/>
              <a:t>Att arbeta främjande och förebyggande bidrar till att minska framtida behov av vård och omsorg, att samhällets resurser används mer kostnadseffektivt och att påverkan på miljö och klimat minskar. </a:t>
            </a:r>
            <a:endParaRPr lang="sv-SE" sz="1200" b="0" i="0" kern="1200" dirty="0">
              <a:solidFill>
                <a:schemeClr val="tx1"/>
              </a:solidFill>
              <a:effectLst/>
              <a:latin typeface="+mn-lt"/>
              <a:ea typeface="+mn-ea"/>
              <a:cs typeface="+mn-cs"/>
            </a:endParaRPr>
          </a:p>
        </p:txBody>
      </p:sp>
      <p:sp>
        <p:nvSpPr>
          <p:cNvPr id="4" name="Platshållare för bildnummer 3">
            <a:extLst>
              <a:ext uri="{FF2B5EF4-FFF2-40B4-BE49-F238E27FC236}">
                <a16:creationId xmlns:a16="http://schemas.microsoft.com/office/drawing/2014/main" id="{0100BCF3-D073-E36B-F346-4EF9985D53E4}"/>
              </a:ext>
            </a:extLst>
          </p:cNvPr>
          <p:cNvSpPr>
            <a:spLocks noGrp="1"/>
          </p:cNvSpPr>
          <p:nvPr>
            <p:ph type="sldNum" sz="quarter" idx="5"/>
          </p:nvPr>
        </p:nvSpPr>
        <p:spPr/>
        <p:txBody>
          <a:bodyPr/>
          <a:lstStyle/>
          <a:p>
            <a:fld id="{05A0FD01-DAB6-A942-8204-500CB4C9AB7D}" type="slidenum">
              <a:rPr lang="sv-SE" smtClean="0"/>
              <a:t>9</a:t>
            </a:fld>
            <a:endParaRPr lang="sv-SE"/>
          </a:p>
        </p:txBody>
      </p:sp>
    </p:spTree>
    <p:extLst>
      <p:ext uri="{BB962C8B-B14F-4D97-AF65-F5344CB8AC3E}">
        <p14:creationId xmlns:p14="http://schemas.microsoft.com/office/powerpoint/2010/main" val="2704206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322AE-B280-F942-E837-E08A980BC36F}"/>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D30A707-993C-4A7D-81DE-89D4B06AFB0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F0BC16F5-ED26-07DB-0F0F-43DF0BF3F0FA}"/>
              </a:ext>
            </a:extLst>
          </p:cNvPr>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sv-SE" sz="1200" b="1" i="0" kern="1200" dirty="0">
                <a:solidFill>
                  <a:schemeClr val="tx1"/>
                </a:solidFill>
                <a:effectLst/>
                <a:latin typeface="+mn-lt"/>
                <a:ea typeface="+mn-ea"/>
                <a:cs typeface="+mn-cs"/>
              </a:rPr>
              <a:t>Det övergripande målet </a:t>
            </a:r>
            <a:r>
              <a:rPr lang="sv-SE" sz="1200" b="1" dirty="0">
                <a:latin typeface="+mn-lt"/>
              </a:rPr>
              <a:t>Jämlikhet och lika rättigheter </a:t>
            </a:r>
            <a:r>
              <a:rPr lang="sv-SE" sz="1200" b="1" i="0" kern="1200" dirty="0">
                <a:solidFill>
                  <a:schemeClr val="tx1"/>
                </a:solidFill>
                <a:effectLst/>
                <a:latin typeface="+mn-lt"/>
                <a:ea typeface="+mn-ea"/>
                <a:cs typeface="+mn-cs"/>
              </a:rPr>
              <a:t>handlar om att VGR:s verksamhet ska vara jämlik och tillgänglig för alla i Västra Götaland.</a:t>
            </a:r>
          </a:p>
          <a:p>
            <a:pPr marL="0" marR="0" lvl="0" indent="0" algn="l" defTabSz="914400" rtl="0" eaLnBrk="1" fontAlgn="t" latinLnBrk="0" hangingPunct="1">
              <a:lnSpc>
                <a:spcPct val="100000"/>
              </a:lnSpc>
              <a:spcBef>
                <a:spcPts val="0"/>
              </a:spcBef>
              <a:spcAft>
                <a:spcPts val="0"/>
              </a:spcAft>
              <a:buClrTx/>
              <a:buSzTx/>
              <a:buFontTx/>
              <a:buNone/>
              <a:tabLst/>
              <a:defRPr/>
            </a:pPr>
            <a:endParaRPr lang="sv-SE" sz="1200" b="1" i="0" kern="1200" dirty="0">
              <a:solidFill>
                <a:schemeClr val="tx1"/>
              </a:solidFill>
              <a:effectLst/>
              <a:latin typeface="+mn-lt"/>
              <a:ea typeface="+mn-ea"/>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r>
              <a:rPr lang="sv-SE" sz="1200" b="1" i="0" kern="1200" dirty="0">
                <a:solidFill>
                  <a:schemeClr val="tx1"/>
                </a:solidFill>
                <a:effectLst/>
                <a:latin typeface="+mn-lt"/>
                <a:ea typeface="+mn-ea"/>
                <a:cs typeface="+mn-cs"/>
              </a:rPr>
              <a:t>Utgå från mänskliga rättigheter i all verksamhet</a:t>
            </a:r>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VGR ska i all verksamhet utgå från de mänskliga rättigheterna och säkerställa att de respekteras, skyddas och främjas. Det innebär att alla invånare ska ha likvärdiga möjligheter att ta del av verksamheten, oavsett bakgrund, och att särskilt prioritera grupper med större behov för att uppnå jämlika resultat.</a:t>
            </a:r>
          </a:p>
          <a:p>
            <a:pPr fontAlgn="t"/>
            <a:endParaRPr lang="sv-SE" sz="1200" b="0"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Arbeta systematiskt för ökad jämlikhet och jämställdhet</a:t>
            </a:r>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VGR ska arbeta strukturerat med att identifiera, analysera och åtgärda omotiverade skillnader i beslut, erbjudanden och resultat. Detta inkluderar att synliggöra ojämlikhet genom statistik och analyser och även att säkerställa att jämlikhet och jämställdhet beaktas i planering, genomförande och uppföljning.</a:t>
            </a:r>
          </a:p>
          <a:p>
            <a:pPr fontAlgn="t"/>
            <a:endParaRPr lang="sv-SE" sz="1200" b="0"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Säkerställa tillgänglighet och inkludering för alla</a:t>
            </a:r>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VGR ska utveckla verksamheter, tjänster, information och miljöer som är tillgängliga och användbara för alla. Det handlar både om fysisk tillgänglighet i lokaler och utemiljöer och om digital och kommunikativ tillgänglighet, där information ska vara begriplig, finnas i flera format och anpassas efter olika målgruppers behov.</a:t>
            </a:r>
          </a:p>
          <a:p>
            <a:pPr fontAlgn="t"/>
            <a:endParaRPr lang="sv-SE" sz="1200" b="0" i="0" kern="1200" dirty="0">
              <a:solidFill>
                <a:schemeClr val="tx1"/>
              </a:solidFill>
              <a:effectLst/>
              <a:latin typeface="+mn-lt"/>
              <a:ea typeface="+mn-ea"/>
              <a:cs typeface="+mn-cs"/>
            </a:endParaRPr>
          </a:p>
          <a:p>
            <a:pPr fontAlgn="t"/>
            <a:r>
              <a:rPr lang="sv-SE" sz="1200" b="1" i="0" kern="1200" dirty="0">
                <a:solidFill>
                  <a:schemeClr val="tx1"/>
                </a:solidFill>
                <a:effectLst/>
                <a:latin typeface="+mn-lt"/>
                <a:ea typeface="+mn-ea"/>
                <a:cs typeface="+mn-cs"/>
              </a:rPr>
              <a:t>Främja ett respektfullt bemötande och stärka delaktighet</a:t>
            </a:r>
            <a:endParaRPr lang="sv-SE" sz="1200" b="0" i="0" kern="1200" dirty="0">
              <a:solidFill>
                <a:schemeClr val="tx1"/>
              </a:solidFill>
              <a:effectLst/>
              <a:latin typeface="+mn-lt"/>
              <a:ea typeface="+mn-ea"/>
              <a:cs typeface="+mn-cs"/>
            </a:endParaRPr>
          </a:p>
          <a:p>
            <a:pPr fontAlgn="t"/>
            <a:r>
              <a:rPr lang="sv-SE" sz="1200" b="0" i="0" kern="1200" dirty="0">
                <a:solidFill>
                  <a:schemeClr val="tx1"/>
                </a:solidFill>
                <a:effectLst/>
                <a:latin typeface="+mn-lt"/>
                <a:ea typeface="+mn-ea"/>
                <a:cs typeface="+mn-cs"/>
              </a:rPr>
              <a:t>VGR ska säkerställa ett respektfullt och normmedvetet bemötande som stärker tillit och förtroende. Invånare ska kunna förstå, använda och vara delaktiga i verksamheten genom tydlig kommunikation, ökad hälsolitteracitet och möjligheter att påverka utifrån sina egna förutsättningar.</a:t>
            </a:r>
          </a:p>
        </p:txBody>
      </p:sp>
      <p:sp>
        <p:nvSpPr>
          <p:cNvPr id="4" name="Platshållare för bildnummer 3">
            <a:extLst>
              <a:ext uri="{FF2B5EF4-FFF2-40B4-BE49-F238E27FC236}">
                <a16:creationId xmlns:a16="http://schemas.microsoft.com/office/drawing/2014/main" id="{095416E0-2D6B-B27E-780B-6FA68339BC13}"/>
              </a:ext>
            </a:extLst>
          </p:cNvPr>
          <p:cNvSpPr>
            <a:spLocks noGrp="1"/>
          </p:cNvSpPr>
          <p:nvPr>
            <p:ph type="sldNum" sz="quarter" idx="5"/>
          </p:nvPr>
        </p:nvSpPr>
        <p:spPr/>
        <p:txBody>
          <a:bodyPr/>
          <a:lstStyle/>
          <a:p>
            <a:fld id="{05A0FD01-DAB6-A942-8204-500CB4C9AB7D}" type="slidenum">
              <a:rPr lang="sv-SE" smtClean="0"/>
              <a:t>10</a:t>
            </a:fld>
            <a:endParaRPr lang="sv-SE"/>
          </a:p>
        </p:txBody>
      </p:sp>
    </p:spTree>
    <p:extLst>
      <p:ext uri="{BB962C8B-B14F-4D97-AF65-F5344CB8AC3E}">
        <p14:creationId xmlns:p14="http://schemas.microsoft.com/office/powerpoint/2010/main" val="1992588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5" cy="2387600"/>
          </a:xfrm>
          <a:prstGeom prst="rect">
            <a:avLst/>
          </a:prstGeo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grpSp>
        <p:nvGrpSpPr>
          <p:cNvPr id="4" name="Graphic 4">
            <a:extLst>
              <a:ext uri="{FF2B5EF4-FFF2-40B4-BE49-F238E27FC236}">
                <a16:creationId xmlns:a16="http://schemas.microsoft.com/office/drawing/2014/main" id="{9D40A280-071E-DBFA-6AF0-E13AA8857AE8}"/>
              </a:ext>
              <a:ext uri="{C183D7F6-B498-43B3-948B-1728B52AA6E4}">
                <adec:decorative xmlns:adec="http://schemas.microsoft.com/office/drawing/2017/decorative" val="1"/>
              </a:ext>
            </a:extLst>
          </p:cNvPr>
          <p:cNvGrpSpPr>
            <a:grpSpLocks noChangeAspect="1"/>
          </p:cNvGrpSpPr>
          <p:nvPr userDrawn="1"/>
        </p:nvGrpSpPr>
        <p:grpSpPr>
          <a:xfrm>
            <a:off x="7517605" y="385758"/>
            <a:ext cx="4283996" cy="6092422"/>
            <a:chOff x="6252761" y="1586198"/>
            <a:chExt cx="2409823" cy="3427094"/>
          </a:xfrm>
        </p:grpSpPr>
        <p:sp>
          <p:nvSpPr>
            <p:cNvPr id="5" name="Frihandsfigur 1">
              <a:extLst>
                <a:ext uri="{FF2B5EF4-FFF2-40B4-BE49-F238E27FC236}">
                  <a16:creationId xmlns:a16="http://schemas.microsoft.com/office/drawing/2014/main" id="{32A4BF31-30EF-05CD-0ECC-9436B24E903B}"/>
                </a:ext>
                <a:ext uri="{C183D7F6-B498-43B3-948B-1728B52AA6E4}">
                  <adec:decorative xmlns:adec="http://schemas.microsoft.com/office/drawing/2017/decorative" val="1"/>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6"/>
            </a:solidFill>
            <a:ln w="9525" cap="flat">
              <a:noFill/>
              <a:prstDash val="solid"/>
              <a:miter/>
            </a:ln>
          </p:spPr>
          <p:txBody>
            <a:bodyPr rtlCol="0" anchor="ctr"/>
            <a:lstStyle/>
            <a:p>
              <a:endParaRPr lang="en-US"/>
            </a:p>
          </p:txBody>
        </p:sp>
        <p:sp>
          <p:nvSpPr>
            <p:cNvPr id="18" name="Frihandsfigur 2">
              <a:extLst>
                <a:ext uri="{FF2B5EF4-FFF2-40B4-BE49-F238E27FC236}">
                  <a16:creationId xmlns:a16="http://schemas.microsoft.com/office/drawing/2014/main" id="{71A89259-9EBE-A46A-79F6-2167FC961C03}"/>
                </a:ext>
                <a:ext uri="{C183D7F6-B498-43B3-948B-1728B52AA6E4}">
                  <adec:decorative xmlns:adec="http://schemas.microsoft.com/office/drawing/2017/decorative" val="1"/>
                </a:ext>
              </a:extLst>
            </p:cNvPr>
            <p:cNvSpPr/>
            <p:nvPr/>
          </p:nvSpPr>
          <p:spPr>
            <a:xfrm>
              <a:off x="7056003"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rgbClr val="D1C4E9"/>
            </a:solidFill>
            <a:ln w="9525"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376A0DE8-2A34-0828-4EDE-64FCAC43535A}"/>
                </a:ext>
                <a:ext uri="{C183D7F6-B498-43B3-948B-1728B52AA6E4}">
                  <adec:decorative xmlns:adec="http://schemas.microsoft.com/office/drawing/2017/decorative" val="1"/>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9" name="Frihandsfigur 4">
              <a:extLst>
                <a:ext uri="{FF2B5EF4-FFF2-40B4-BE49-F238E27FC236}">
                  <a16:creationId xmlns:a16="http://schemas.microsoft.com/office/drawing/2014/main" id="{23B8AF72-CBDF-C926-DA6F-8DF1E2515377}"/>
                </a:ext>
                <a:ext uri="{C183D7F6-B498-43B3-948B-1728B52AA6E4}">
                  <adec:decorative xmlns:adec="http://schemas.microsoft.com/office/drawing/2017/decorative" val="1"/>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D1C4E9"/>
            </a:solidFill>
            <a:ln w="9525" cap="flat">
              <a:noFill/>
              <a:prstDash val="solid"/>
              <a:miter/>
            </a:ln>
          </p:spPr>
          <p:txBody>
            <a:bodyPr rtlCol="0" anchor="ctr"/>
            <a:lstStyle/>
            <a:p>
              <a:endParaRPr lang="en-US"/>
            </a:p>
          </p:txBody>
        </p:sp>
        <p:sp>
          <p:nvSpPr>
            <p:cNvPr id="15" name="Frihandsfigur 5">
              <a:extLst>
                <a:ext uri="{FF2B5EF4-FFF2-40B4-BE49-F238E27FC236}">
                  <a16:creationId xmlns:a16="http://schemas.microsoft.com/office/drawing/2014/main" id="{7C692DBA-433B-E1DF-76AB-28CA52F11239}"/>
                </a:ext>
                <a:ext uri="{C183D7F6-B498-43B3-948B-1728B52AA6E4}">
                  <adec:decorative xmlns:adec="http://schemas.microsoft.com/office/drawing/2017/decorative" val="1"/>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chemeClr val="accent6"/>
            </a:solidFill>
            <a:ln w="9525" cap="flat">
              <a:noFill/>
              <a:prstDash val="solid"/>
              <a:miter/>
            </a:ln>
          </p:spPr>
          <p:txBody>
            <a:bodyPr rtlCol="0" anchor="ctr"/>
            <a:lstStyle/>
            <a:p>
              <a:endParaRPr lang="en-US"/>
            </a:p>
          </p:txBody>
        </p:sp>
        <p:sp>
          <p:nvSpPr>
            <p:cNvPr id="17" name="Frihandsfigur 6">
              <a:extLst>
                <a:ext uri="{FF2B5EF4-FFF2-40B4-BE49-F238E27FC236}">
                  <a16:creationId xmlns:a16="http://schemas.microsoft.com/office/drawing/2014/main" id="{EB977C97-9D07-3D8C-062B-F82C8C6D954C}"/>
                </a:ext>
                <a:ext uri="{C183D7F6-B498-43B3-948B-1728B52AA6E4}">
                  <adec:decorative xmlns:adec="http://schemas.microsoft.com/office/drawing/2017/decorative" val="1"/>
                </a:ext>
              </a:extLst>
            </p:cNvPr>
            <p:cNvSpPr/>
            <p:nvPr/>
          </p:nvSpPr>
          <p:spPr>
            <a:xfrm>
              <a:off x="7859246"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6" name="Frihandsfigur 7">
              <a:extLst>
                <a:ext uri="{FF2B5EF4-FFF2-40B4-BE49-F238E27FC236}">
                  <a16:creationId xmlns:a16="http://schemas.microsoft.com/office/drawing/2014/main" id="{E3FE4394-782C-744B-C25C-C4C783D578EF}"/>
                </a:ext>
                <a:ext uri="{C183D7F6-B498-43B3-948B-1728B52AA6E4}">
                  <adec:decorative xmlns:adec="http://schemas.microsoft.com/office/drawing/2017/decorative" val="1"/>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2" name="Frihandsfigur 8">
              <a:extLst>
                <a:ext uri="{FF2B5EF4-FFF2-40B4-BE49-F238E27FC236}">
                  <a16:creationId xmlns:a16="http://schemas.microsoft.com/office/drawing/2014/main" id="{0A10B623-1AA0-2E51-5D24-A3F8564FEF04}"/>
                </a:ext>
                <a:ext uri="{C183D7F6-B498-43B3-948B-1728B52AA6E4}">
                  <adec:decorative xmlns:adec="http://schemas.microsoft.com/office/drawing/2017/decorative" val="1"/>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D1C4E9"/>
            </a:solidFill>
            <a:ln w="9525" cap="flat">
              <a:noFill/>
              <a:prstDash val="solid"/>
              <a:miter/>
            </a:ln>
          </p:spPr>
          <p:txBody>
            <a:bodyPr rtlCol="0" anchor="ctr"/>
            <a:lstStyle/>
            <a:p>
              <a:endParaRPr lang="en-US"/>
            </a:p>
          </p:txBody>
        </p:sp>
        <p:sp>
          <p:nvSpPr>
            <p:cNvPr id="13" name="Frihandsfigur 9">
              <a:extLst>
                <a:ext uri="{FF2B5EF4-FFF2-40B4-BE49-F238E27FC236}">
                  <a16:creationId xmlns:a16="http://schemas.microsoft.com/office/drawing/2014/main" id="{6F8A131A-FAF8-9F4E-51F8-81F131118D56}"/>
                </a:ext>
                <a:ext uri="{C183D7F6-B498-43B3-948B-1728B52AA6E4}">
                  <adec:decorative xmlns:adec="http://schemas.microsoft.com/office/drawing/2017/decorative" val="1"/>
                </a:ext>
              </a:extLst>
            </p:cNvPr>
            <p:cNvSpPr/>
            <p:nvPr/>
          </p:nvSpPr>
          <p:spPr>
            <a:xfrm>
              <a:off x="7859341"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chemeClr val="accent6"/>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E03F274C-7DF4-4202-6241-5960DF9CAF0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8" name="Platshållare för datum 8">
            <a:extLst>
              <a:ext uri="{FF2B5EF4-FFF2-40B4-BE49-F238E27FC236}">
                <a16:creationId xmlns:a16="http://schemas.microsoft.com/office/drawing/2014/main" id="{2D7A94E1-4D7B-8C36-2DD9-EA5758651018}"/>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2026-06-26</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Jämlikhet och lika rättigheter">
    <p:spTree>
      <p:nvGrpSpPr>
        <p:cNvPr id="1" name=""/>
        <p:cNvGrpSpPr/>
        <p:nvPr/>
      </p:nvGrpSpPr>
      <p:grpSpPr>
        <a:xfrm>
          <a:off x="0" y="0"/>
          <a:ext cx="0" cy="0"/>
          <a:chOff x="0" y="0"/>
          <a:chExt cx="0" cy="0"/>
        </a:xfrm>
      </p:grpSpPr>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4691" y="2943514"/>
            <a:ext cx="5077706" cy="3304587"/>
          </a:xfrm>
          <a:prstGeom prst="rect">
            <a:avLst/>
          </a:prstGeom>
        </p:spPr>
        <p:txBody>
          <a:bodyPr vert="horz" lIns="0" tIns="0" rIns="0" bIns="0" rtlCol="0">
            <a:noAutofit/>
          </a:bodyPr>
          <a:lstStyle>
            <a:lvl1pPr>
              <a:defRPr sz="1800"/>
            </a:lvl1pPr>
            <a:lvl2pPr>
              <a:defRPr sz="1600"/>
            </a:lvl2pPr>
            <a:lvl3pPr>
              <a:defRPr sz="1400"/>
            </a:lvl3pPr>
            <a:lvl4pPr>
              <a:defRPr sz="1200"/>
            </a:lvl4pPr>
            <a:lvl5pPr>
              <a:defRPr sz="10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573213"/>
            <a:ext cx="5080197" cy="1047750"/>
          </a:xfrm>
          <a:prstGeom prst="rect">
            <a:avLst/>
          </a:prstGeom>
        </p:spPr>
        <p:txBody>
          <a:bodyPr anchor="t" anchorCtr="0"/>
          <a:lstStyle>
            <a:lvl1pPr>
              <a:defRPr/>
            </a:lvl1pPr>
          </a:lstStyle>
          <a:p>
            <a:r>
              <a:rPr lang="sv-SE" dirty="0"/>
              <a:t>Klicka för att lägga till rubrik</a:t>
            </a:r>
          </a:p>
        </p:txBody>
      </p:sp>
      <p:grpSp>
        <p:nvGrpSpPr>
          <p:cNvPr id="9" name="Grupp 8">
            <a:extLst>
              <a:ext uri="{FF2B5EF4-FFF2-40B4-BE49-F238E27FC236}">
                <a16:creationId xmlns:a16="http://schemas.microsoft.com/office/drawing/2014/main" id="{6FDAFC5B-FAA8-DA1D-DD9A-5B8F7DA6C62F}"/>
              </a:ext>
            </a:extLst>
          </p:cNvPr>
          <p:cNvGrpSpPr/>
          <p:nvPr userDrawn="1"/>
        </p:nvGrpSpPr>
        <p:grpSpPr>
          <a:xfrm>
            <a:off x="-1" y="378683"/>
            <a:ext cx="4209143" cy="719138"/>
            <a:chOff x="-1" y="378683"/>
            <a:chExt cx="4209143" cy="719138"/>
          </a:xfrm>
        </p:grpSpPr>
        <p:sp>
          <p:nvSpPr>
            <p:cNvPr id="10" name="Rektangel 9">
              <a:extLst>
                <a:ext uri="{FF2B5EF4-FFF2-40B4-BE49-F238E27FC236}">
                  <a16:creationId xmlns:a16="http://schemas.microsoft.com/office/drawing/2014/main" id="{57B84B3F-F7F1-71D5-F44F-9867EF1EE4FF}"/>
                </a:ext>
                <a:ext uri="{C183D7F6-B498-43B3-948B-1728B52AA6E4}">
                  <adec:decorative xmlns:adec="http://schemas.microsoft.com/office/drawing/2017/decorative" val="1"/>
                </a:ext>
              </a:extLst>
            </p:cNvPr>
            <p:cNvSpPr/>
            <p:nvPr/>
          </p:nvSpPr>
          <p:spPr>
            <a:xfrm>
              <a:off x="-1" y="378683"/>
              <a:ext cx="4209143" cy="719138"/>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1" name="textruta 10">
              <a:extLst>
                <a:ext uri="{FF2B5EF4-FFF2-40B4-BE49-F238E27FC236}">
                  <a16:creationId xmlns:a16="http://schemas.microsoft.com/office/drawing/2014/main" id="{F4E23515-B65D-2DBB-E416-499691334839}"/>
                </a:ext>
              </a:extLst>
            </p:cNvPr>
            <p:cNvSpPr txBox="1"/>
            <p:nvPr/>
          </p:nvSpPr>
          <p:spPr>
            <a:xfrm>
              <a:off x="873717" y="609899"/>
              <a:ext cx="3193545" cy="231930"/>
            </a:xfrm>
            <a:prstGeom prst="rect">
              <a:avLst/>
            </a:prstGeom>
            <a:noFill/>
          </p:spPr>
          <p:txBody>
            <a:bodyPr wrap="square" lIns="0" tIns="0" rIns="0" bIns="0" rtlCol="0" anchor="ctr">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mn-lt"/>
                  <a:ea typeface="+mn-ea"/>
                  <a:cs typeface="+mn-cs"/>
                </a:rPr>
                <a:t>Jämlikhet och lika rättigheter</a:t>
              </a:r>
            </a:p>
          </p:txBody>
        </p:sp>
      </p:grpSp>
      <p:sp>
        <p:nvSpPr>
          <p:cNvPr id="13" name="Platshållare för bild 11">
            <a:extLst>
              <a:ext uri="{FF2B5EF4-FFF2-40B4-BE49-F238E27FC236}">
                <a16:creationId xmlns:a16="http://schemas.microsoft.com/office/drawing/2014/main" id="{A5B4848F-5096-95D4-FF59-5D099FC74754}"/>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pic>
        <p:nvPicPr>
          <p:cNvPr id="5" name="Bild 4">
            <a:extLst>
              <a:ext uri="{FF2B5EF4-FFF2-40B4-BE49-F238E27FC236}">
                <a16:creationId xmlns:a16="http://schemas.microsoft.com/office/drawing/2014/main" id="{E1DD2271-9C66-8D51-E94F-66535B425EF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77610" y="497070"/>
            <a:ext cx="440159" cy="440159"/>
          </a:xfrm>
          <a:prstGeom prst="rect">
            <a:avLst/>
          </a:prstGeom>
        </p:spPr>
      </p:pic>
    </p:spTree>
    <p:extLst>
      <p:ext uri="{BB962C8B-B14F-4D97-AF65-F5344CB8AC3E}">
        <p14:creationId xmlns:p14="http://schemas.microsoft.com/office/powerpoint/2010/main" val="262602646"/>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143" userDrawn="1">
          <p15:clr>
            <a:srgbClr val="FBAE40"/>
          </p15:clr>
        </p15:guide>
        <p15:guide id="3" orient="horz" pos="414" userDrawn="1">
          <p15:clr>
            <a:srgbClr val="FBAE40"/>
          </p15:clr>
        </p15:guide>
        <p15:guide id="4" pos="461" userDrawn="1">
          <p15:clr>
            <a:srgbClr val="FBAE40"/>
          </p15:clr>
        </p15:guide>
        <p15:guide id="5" orient="horz" pos="30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llit, trygghet och delaktighet">
    <p:spTree>
      <p:nvGrpSpPr>
        <p:cNvPr id="1" name=""/>
        <p:cNvGrpSpPr/>
        <p:nvPr/>
      </p:nvGrpSpPr>
      <p:grpSpPr>
        <a:xfrm>
          <a:off x="0" y="0"/>
          <a:ext cx="0" cy="0"/>
          <a:chOff x="0" y="0"/>
          <a:chExt cx="0" cy="0"/>
        </a:xfrm>
      </p:grpSpPr>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4691" y="2943514"/>
            <a:ext cx="5080197" cy="3304587"/>
          </a:xfrm>
          <a:prstGeom prst="rect">
            <a:avLst/>
          </a:prstGeom>
        </p:spPr>
        <p:txBody>
          <a:bodyPr vert="horz" lIns="0" tIns="0" rIns="0" bIns="0" rtlCol="0">
            <a:noAutofit/>
          </a:bodyPr>
          <a:lstStyle>
            <a:lvl1pPr>
              <a:defRPr sz="1800"/>
            </a:lvl1pPr>
            <a:lvl2pPr>
              <a:defRPr sz="1600"/>
            </a:lvl2pPr>
            <a:lvl3pPr>
              <a:defRPr sz="1400"/>
            </a:lvl3pPr>
            <a:lvl4pPr>
              <a:defRPr sz="1200"/>
            </a:lvl4pPr>
            <a:lvl5pPr>
              <a:defRPr sz="10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573213"/>
            <a:ext cx="5080197" cy="1047750"/>
          </a:xfrm>
          <a:prstGeom prst="rect">
            <a:avLst/>
          </a:prstGeom>
        </p:spPr>
        <p:txBody>
          <a:bodyPr anchor="t" anchorCtr="0"/>
          <a:lstStyle>
            <a:lvl1pPr>
              <a:defRPr/>
            </a:lvl1pPr>
          </a:lstStyle>
          <a:p>
            <a:r>
              <a:rPr lang="sv-SE" dirty="0"/>
              <a:t>Klicka för att lägga till rubrik</a:t>
            </a:r>
          </a:p>
        </p:txBody>
      </p:sp>
      <p:sp>
        <p:nvSpPr>
          <p:cNvPr id="13" name="Platshållare för bild 11">
            <a:extLst>
              <a:ext uri="{FF2B5EF4-FFF2-40B4-BE49-F238E27FC236}">
                <a16:creationId xmlns:a16="http://schemas.microsoft.com/office/drawing/2014/main" id="{A5B4848F-5096-95D4-FF59-5D099FC74754}"/>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grpSp>
        <p:nvGrpSpPr>
          <p:cNvPr id="8" name="Grupp 7">
            <a:extLst>
              <a:ext uri="{FF2B5EF4-FFF2-40B4-BE49-F238E27FC236}">
                <a16:creationId xmlns:a16="http://schemas.microsoft.com/office/drawing/2014/main" id="{691A33FD-594B-8E9D-941C-B0A00F15DD81}"/>
              </a:ext>
            </a:extLst>
          </p:cNvPr>
          <p:cNvGrpSpPr/>
          <p:nvPr userDrawn="1"/>
        </p:nvGrpSpPr>
        <p:grpSpPr>
          <a:xfrm>
            <a:off x="-1" y="378683"/>
            <a:ext cx="4209143" cy="719138"/>
            <a:chOff x="-1" y="378683"/>
            <a:chExt cx="4209143" cy="719138"/>
          </a:xfrm>
        </p:grpSpPr>
        <p:grpSp>
          <p:nvGrpSpPr>
            <p:cNvPr id="9" name="Grupp 8">
              <a:extLst>
                <a:ext uri="{FF2B5EF4-FFF2-40B4-BE49-F238E27FC236}">
                  <a16:creationId xmlns:a16="http://schemas.microsoft.com/office/drawing/2014/main" id="{6FDAFC5B-FAA8-DA1D-DD9A-5B8F7DA6C62F}"/>
                </a:ext>
              </a:extLst>
            </p:cNvPr>
            <p:cNvGrpSpPr/>
            <p:nvPr userDrawn="1"/>
          </p:nvGrpSpPr>
          <p:grpSpPr>
            <a:xfrm>
              <a:off x="-1" y="378683"/>
              <a:ext cx="4209143" cy="719138"/>
              <a:chOff x="-1" y="378683"/>
              <a:chExt cx="4209143" cy="719138"/>
            </a:xfrm>
          </p:grpSpPr>
          <p:sp>
            <p:nvSpPr>
              <p:cNvPr id="10" name="Rektangel 9">
                <a:extLst>
                  <a:ext uri="{FF2B5EF4-FFF2-40B4-BE49-F238E27FC236}">
                    <a16:creationId xmlns:a16="http://schemas.microsoft.com/office/drawing/2014/main" id="{57B84B3F-F7F1-71D5-F44F-9867EF1EE4FF}"/>
                  </a:ext>
                  <a:ext uri="{C183D7F6-B498-43B3-948B-1728B52AA6E4}">
                    <adec:decorative xmlns:adec="http://schemas.microsoft.com/office/drawing/2017/decorative" val="1"/>
                  </a:ext>
                </a:extLst>
              </p:cNvPr>
              <p:cNvSpPr/>
              <p:nvPr/>
            </p:nvSpPr>
            <p:spPr>
              <a:xfrm>
                <a:off x="-1" y="378683"/>
                <a:ext cx="4209143" cy="719138"/>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1" name="textruta 10">
                <a:extLst>
                  <a:ext uri="{FF2B5EF4-FFF2-40B4-BE49-F238E27FC236}">
                    <a16:creationId xmlns:a16="http://schemas.microsoft.com/office/drawing/2014/main" id="{F4E23515-B65D-2DBB-E416-499691334839}"/>
                  </a:ext>
                </a:extLst>
              </p:cNvPr>
              <p:cNvSpPr txBox="1"/>
              <p:nvPr/>
            </p:nvSpPr>
            <p:spPr>
              <a:xfrm>
                <a:off x="873717" y="609899"/>
                <a:ext cx="3193545" cy="231930"/>
              </a:xfrm>
              <a:prstGeom prst="rect">
                <a:avLst/>
              </a:prstGeom>
              <a:noFill/>
            </p:spPr>
            <p:txBody>
              <a:bodyPr wrap="square" lIns="0" tIns="0" rIns="0" bIns="0" rtlCol="0" anchor="ctr">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mn-lt"/>
                    <a:ea typeface="+mn-ea"/>
                    <a:cs typeface="+mn-cs"/>
                  </a:rPr>
                  <a:t>Tillit, trygghet och delaktighet</a:t>
                </a:r>
              </a:p>
            </p:txBody>
          </p:sp>
        </p:grpSp>
        <p:pic>
          <p:nvPicPr>
            <p:cNvPr id="7" name="Bild 6">
              <a:extLst>
                <a:ext uri="{FF2B5EF4-FFF2-40B4-BE49-F238E27FC236}">
                  <a16:creationId xmlns:a16="http://schemas.microsoft.com/office/drawing/2014/main" id="{F9539FE6-5368-2D3B-F4E8-7E2EB090459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2815" y="503740"/>
              <a:ext cx="469023" cy="469023"/>
            </a:xfrm>
            <a:prstGeom prst="rect">
              <a:avLst/>
            </a:prstGeom>
          </p:spPr>
        </p:pic>
      </p:grpSp>
    </p:spTree>
    <p:extLst>
      <p:ext uri="{BB962C8B-B14F-4D97-AF65-F5344CB8AC3E}">
        <p14:creationId xmlns:p14="http://schemas.microsoft.com/office/powerpoint/2010/main" val="524079472"/>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143" userDrawn="1">
          <p15:clr>
            <a:srgbClr val="FBAE40"/>
          </p15:clr>
        </p15:guide>
        <p15:guide id="3" orient="horz" pos="414" userDrawn="1">
          <p15:clr>
            <a:srgbClr val="FBAE40"/>
          </p15:clr>
        </p15:guide>
        <p15:guide id="4" pos="461" userDrawn="1">
          <p15:clr>
            <a:srgbClr val="FBAE40"/>
          </p15:clr>
        </p15:guide>
        <p15:guide id="5" orient="horz" pos="30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llit, trygghet och delaktighet - bild och faktaruta">
    <p:spTree>
      <p:nvGrpSpPr>
        <p:cNvPr id="1" name=""/>
        <p:cNvGrpSpPr/>
        <p:nvPr/>
      </p:nvGrpSpPr>
      <p:grpSpPr>
        <a:xfrm>
          <a:off x="0" y="0"/>
          <a:ext cx="0" cy="0"/>
          <a:chOff x="0" y="0"/>
          <a:chExt cx="0" cy="0"/>
        </a:xfrm>
      </p:grpSpPr>
      <p:sp>
        <p:nvSpPr>
          <p:cNvPr id="14" name="Rektangel: ett hörn rundat 13">
            <a:extLst>
              <a:ext uri="{FF2B5EF4-FFF2-40B4-BE49-F238E27FC236}">
                <a16:creationId xmlns:a16="http://schemas.microsoft.com/office/drawing/2014/main" id="{A05E55D0-8FBE-E996-DC5B-443C4FB552AB}"/>
              </a:ext>
            </a:extLst>
          </p:cNvPr>
          <p:cNvSpPr/>
          <p:nvPr userDrawn="1"/>
        </p:nvSpPr>
        <p:spPr>
          <a:xfrm>
            <a:off x="6797101" y="3429000"/>
            <a:ext cx="5004000" cy="3043800"/>
          </a:xfrm>
          <a:prstGeom prst="round1Rect">
            <a:avLst>
              <a:gd name="adj" fmla="val 19429"/>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E7E1DF"/>
          </a:solidFill>
        </p:spPr>
        <p:txBody>
          <a:bodyPr wrap="square" lIns="216000" tIns="216000">
            <a:noAutofit/>
          </a:bodyPr>
          <a:lstStyle>
            <a:lvl1pPr marL="0" indent="0">
              <a:buFontTx/>
              <a:buNone/>
              <a:defRPr sz="2200"/>
            </a:lvl1pPr>
          </a:lstStyle>
          <a:p>
            <a:r>
              <a:rPr lang="sv-SE"/>
              <a:t>Klicka på ikonen för att lägga till en bild</a:t>
            </a:r>
            <a:endParaRPr lang="sv-SE" dirty="0"/>
          </a:p>
        </p:txBody>
      </p:sp>
      <p:grpSp>
        <p:nvGrpSpPr>
          <p:cNvPr id="9" name="Grupp 8">
            <a:extLst>
              <a:ext uri="{FF2B5EF4-FFF2-40B4-BE49-F238E27FC236}">
                <a16:creationId xmlns:a16="http://schemas.microsoft.com/office/drawing/2014/main" id="{19A1266B-914E-590A-1C98-AD2C0F712AC1}"/>
              </a:ext>
            </a:extLst>
          </p:cNvPr>
          <p:cNvGrpSpPr/>
          <p:nvPr userDrawn="1"/>
        </p:nvGrpSpPr>
        <p:grpSpPr>
          <a:xfrm>
            <a:off x="-1" y="378683"/>
            <a:ext cx="4209143" cy="719138"/>
            <a:chOff x="-1" y="378683"/>
            <a:chExt cx="4209143" cy="719138"/>
          </a:xfrm>
        </p:grpSpPr>
        <p:grpSp>
          <p:nvGrpSpPr>
            <p:cNvPr id="10" name="Grupp 9">
              <a:extLst>
                <a:ext uri="{FF2B5EF4-FFF2-40B4-BE49-F238E27FC236}">
                  <a16:creationId xmlns:a16="http://schemas.microsoft.com/office/drawing/2014/main" id="{775065ED-5407-4EA1-65F3-D39D4B57F404}"/>
                </a:ext>
              </a:extLst>
            </p:cNvPr>
            <p:cNvGrpSpPr/>
            <p:nvPr userDrawn="1"/>
          </p:nvGrpSpPr>
          <p:grpSpPr>
            <a:xfrm>
              <a:off x="-1" y="378683"/>
              <a:ext cx="4209143" cy="719138"/>
              <a:chOff x="-1" y="378683"/>
              <a:chExt cx="4209143" cy="719138"/>
            </a:xfrm>
          </p:grpSpPr>
          <p:sp>
            <p:nvSpPr>
              <p:cNvPr id="12" name="Rektangel 11">
                <a:extLst>
                  <a:ext uri="{FF2B5EF4-FFF2-40B4-BE49-F238E27FC236}">
                    <a16:creationId xmlns:a16="http://schemas.microsoft.com/office/drawing/2014/main" id="{FE8CB3FE-2274-EE25-2F0E-BA640549BED6}"/>
                  </a:ext>
                  <a:ext uri="{C183D7F6-B498-43B3-948B-1728B52AA6E4}">
                    <adec:decorative xmlns:adec="http://schemas.microsoft.com/office/drawing/2017/decorative" val="1"/>
                  </a:ext>
                </a:extLst>
              </p:cNvPr>
              <p:cNvSpPr/>
              <p:nvPr/>
            </p:nvSpPr>
            <p:spPr>
              <a:xfrm>
                <a:off x="-1" y="378683"/>
                <a:ext cx="4209143" cy="719138"/>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3" name="textruta 12">
                <a:extLst>
                  <a:ext uri="{FF2B5EF4-FFF2-40B4-BE49-F238E27FC236}">
                    <a16:creationId xmlns:a16="http://schemas.microsoft.com/office/drawing/2014/main" id="{9FB2CB7A-4B7D-DB2E-A10E-6F2F33C68BB3}"/>
                  </a:ext>
                </a:extLst>
              </p:cNvPr>
              <p:cNvSpPr txBox="1"/>
              <p:nvPr/>
            </p:nvSpPr>
            <p:spPr>
              <a:xfrm>
                <a:off x="873717" y="609899"/>
                <a:ext cx="3193545" cy="231930"/>
              </a:xfrm>
              <a:prstGeom prst="rect">
                <a:avLst/>
              </a:prstGeom>
              <a:noFill/>
            </p:spPr>
            <p:txBody>
              <a:bodyPr wrap="square" lIns="0" tIns="0" rIns="0" bIns="0" rtlCol="0" anchor="ctr">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mn-lt"/>
                    <a:ea typeface="+mn-ea"/>
                    <a:cs typeface="+mn-cs"/>
                  </a:rPr>
                  <a:t>Tillit, trygghet och delaktighet</a:t>
                </a:r>
              </a:p>
            </p:txBody>
          </p:sp>
        </p:grpSp>
        <p:pic>
          <p:nvPicPr>
            <p:cNvPr id="11" name="Bild 10">
              <a:extLst>
                <a:ext uri="{FF2B5EF4-FFF2-40B4-BE49-F238E27FC236}">
                  <a16:creationId xmlns:a16="http://schemas.microsoft.com/office/drawing/2014/main" id="{0DAB4398-13AB-AA39-8354-18ACD1D93E0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2815" y="503740"/>
              <a:ext cx="469023" cy="469023"/>
            </a:xfrm>
            <a:prstGeom prst="rect">
              <a:avLst/>
            </a:prstGeom>
          </p:spPr>
        </p:pic>
      </p:grpSp>
      <p:sp>
        <p:nvSpPr>
          <p:cNvPr id="16" name="Platshållare för text 2">
            <a:extLst>
              <a:ext uri="{FF2B5EF4-FFF2-40B4-BE49-F238E27FC236}">
                <a16:creationId xmlns:a16="http://schemas.microsoft.com/office/drawing/2014/main" id="{3CAAF6FB-D842-9A54-6610-1AAA0BA68C17}"/>
              </a:ext>
            </a:extLst>
          </p:cNvPr>
          <p:cNvSpPr>
            <a:spLocks noGrp="1"/>
          </p:cNvSpPr>
          <p:nvPr>
            <p:ph idx="1"/>
          </p:nvPr>
        </p:nvSpPr>
        <p:spPr>
          <a:xfrm>
            <a:off x="1094691" y="2943514"/>
            <a:ext cx="5080197" cy="3304587"/>
          </a:xfrm>
          <a:prstGeom prst="rect">
            <a:avLst/>
          </a:prstGeom>
        </p:spPr>
        <p:txBody>
          <a:bodyPr vert="horz" lIns="0" tIns="0" rIns="0" bIns="0" rtlCol="0">
            <a:noAutofit/>
          </a:bodyPr>
          <a:lstStyle>
            <a:lvl1pPr>
              <a:defRPr sz="1800"/>
            </a:lvl1pPr>
            <a:lvl2pPr>
              <a:defRPr sz="1600"/>
            </a:lvl2pPr>
            <a:lvl3pPr>
              <a:defRPr sz="1400"/>
            </a:lvl3pPr>
            <a:lvl4pPr>
              <a:defRPr sz="1200"/>
            </a:lvl4pPr>
            <a:lvl5pPr>
              <a:defRPr sz="10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7" name="Rubrik 1">
            <a:extLst>
              <a:ext uri="{FF2B5EF4-FFF2-40B4-BE49-F238E27FC236}">
                <a16:creationId xmlns:a16="http://schemas.microsoft.com/office/drawing/2014/main" id="{7C77EF3D-BDCF-94AE-5B9B-6251C1165B6F}"/>
              </a:ext>
            </a:extLst>
          </p:cNvPr>
          <p:cNvSpPr>
            <a:spLocks noGrp="1"/>
          </p:cNvSpPr>
          <p:nvPr>
            <p:ph type="title" hasCustomPrompt="1"/>
          </p:nvPr>
        </p:nvSpPr>
        <p:spPr>
          <a:xfrm>
            <a:off x="1092200" y="1573213"/>
            <a:ext cx="5080197" cy="1047750"/>
          </a:xfrm>
          <a:prstGeom prst="rect">
            <a:avLst/>
          </a:prstGeom>
        </p:spPr>
        <p:txBody>
          <a:bodyPr anchor="t" anchorCtr="0"/>
          <a:lstStyle>
            <a:lvl1pPr>
              <a:defRPr/>
            </a:lvl1pPr>
          </a:lstStyle>
          <a:p>
            <a:r>
              <a:rPr lang="sv-SE" dirty="0"/>
              <a:t>Klicka för att lägga till rubrik</a:t>
            </a:r>
          </a:p>
        </p:txBody>
      </p:sp>
      <p:sp>
        <p:nvSpPr>
          <p:cNvPr id="19" name="Platshållare för text 2">
            <a:extLst>
              <a:ext uri="{FF2B5EF4-FFF2-40B4-BE49-F238E27FC236}">
                <a16:creationId xmlns:a16="http://schemas.microsoft.com/office/drawing/2014/main" id="{DD7581C6-3F2C-C45D-65AA-8AAB28208A3A}"/>
              </a:ext>
            </a:extLst>
          </p:cNvPr>
          <p:cNvSpPr>
            <a:spLocks noGrp="1"/>
          </p:cNvSpPr>
          <p:nvPr>
            <p:ph idx="29"/>
          </p:nvPr>
        </p:nvSpPr>
        <p:spPr>
          <a:xfrm>
            <a:off x="7111803" y="3805362"/>
            <a:ext cx="4418045" cy="2442739"/>
          </a:xfrm>
          <a:prstGeom prst="rect">
            <a:avLst/>
          </a:prstGeom>
        </p:spPr>
        <p:txBody>
          <a:bodyPr vert="horz" lIns="0" tIns="0" rIns="0" bIns="0" rtlCol="0">
            <a:noAutofit/>
          </a:bodyPr>
          <a:lstStyle>
            <a:lvl1pPr marL="0" indent="0">
              <a:lnSpc>
                <a:spcPct val="100000"/>
              </a:lnSpc>
              <a:spcBef>
                <a:spcPts val="200"/>
              </a:spcBef>
              <a:spcAft>
                <a:spcPts val="200"/>
              </a:spcAft>
              <a:buNone/>
              <a:defRPr sz="1600"/>
            </a:lvl1pPr>
            <a:lvl2pPr>
              <a:defRPr sz="1600"/>
            </a:lvl2pPr>
            <a:lvl3pPr>
              <a:defRPr sz="1400"/>
            </a:lvl3pPr>
            <a:lvl4pPr>
              <a:defRPr sz="1200"/>
            </a:lvl4pPr>
            <a:lvl5pPr>
              <a:defRPr sz="1000"/>
            </a:lvl5pPr>
          </a:lstStyle>
          <a:p>
            <a:pPr lvl="0"/>
            <a:r>
              <a:rPr lang="sv-SE" dirty="0"/>
              <a:t>Klicka här för att ändra format på bakgrundstexten</a:t>
            </a:r>
          </a:p>
        </p:txBody>
      </p:sp>
    </p:spTree>
    <p:extLst>
      <p:ext uri="{BB962C8B-B14F-4D97-AF65-F5344CB8AC3E}">
        <p14:creationId xmlns:p14="http://schemas.microsoft.com/office/powerpoint/2010/main" val="3999421618"/>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surseffektivt och giftfrit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573213"/>
            <a:ext cx="5432317"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4691" y="2943514"/>
            <a:ext cx="5432317" cy="3304587"/>
          </a:xfrm>
          <a:prstGeom prst="rect">
            <a:avLst/>
          </a:prstGeom>
        </p:spPr>
        <p:txBody>
          <a:bodyPr vert="horz" lIns="0" tIns="0" rIns="0" bIns="0" rtlCol="0">
            <a:noAutofit/>
          </a:bodyPr>
          <a:lstStyle>
            <a:lvl1pPr>
              <a:defRPr sz="1800"/>
            </a:lvl1pPr>
            <a:lvl2pPr>
              <a:defRPr sz="1600"/>
            </a:lvl2pPr>
            <a:lvl3pPr>
              <a:defRPr sz="1400"/>
            </a:lvl3pPr>
            <a:lvl4pPr>
              <a:defRPr sz="1200"/>
            </a:lvl4pPr>
            <a:lvl5pPr>
              <a:defRPr sz="10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grpSp>
        <p:nvGrpSpPr>
          <p:cNvPr id="9" name="Grupp 8">
            <a:extLst>
              <a:ext uri="{FF2B5EF4-FFF2-40B4-BE49-F238E27FC236}">
                <a16:creationId xmlns:a16="http://schemas.microsoft.com/office/drawing/2014/main" id="{6FDAFC5B-FAA8-DA1D-DD9A-5B8F7DA6C62F}"/>
              </a:ext>
            </a:extLst>
          </p:cNvPr>
          <p:cNvGrpSpPr/>
          <p:nvPr userDrawn="1"/>
        </p:nvGrpSpPr>
        <p:grpSpPr>
          <a:xfrm>
            <a:off x="-1" y="378683"/>
            <a:ext cx="4209143" cy="719138"/>
            <a:chOff x="-1" y="378683"/>
            <a:chExt cx="4209143" cy="719138"/>
          </a:xfrm>
        </p:grpSpPr>
        <p:sp>
          <p:nvSpPr>
            <p:cNvPr id="10" name="Rektangel 9">
              <a:extLst>
                <a:ext uri="{FF2B5EF4-FFF2-40B4-BE49-F238E27FC236}">
                  <a16:creationId xmlns:a16="http://schemas.microsoft.com/office/drawing/2014/main" id="{57B84B3F-F7F1-71D5-F44F-9867EF1EE4FF}"/>
                </a:ext>
                <a:ext uri="{C183D7F6-B498-43B3-948B-1728B52AA6E4}">
                  <adec:decorative xmlns:adec="http://schemas.microsoft.com/office/drawing/2017/decorative" val="1"/>
                </a:ext>
              </a:extLst>
            </p:cNvPr>
            <p:cNvSpPr/>
            <p:nvPr/>
          </p:nvSpPr>
          <p:spPr>
            <a:xfrm>
              <a:off x="-1" y="378683"/>
              <a:ext cx="4209143" cy="719138"/>
            </a:xfrm>
            <a:prstGeom prst="rect">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1" name="textruta 10">
              <a:extLst>
                <a:ext uri="{FF2B5EF4-FFF2-40B4-BE49-F238E27FC236}">
                  <a16:creationId xmlns:a16="http://schemas.microsoft.com/office/drawing/2014/main" id="{F4E23515-B65D-2DBB-E416-499691334839}"/>
                </a:ext>
              </a:extLst>
            </p:cNvPr>
            <p:cNvSpPr txBox="1"/>
            <p:nvPr/>
          </p:nvSpPr>
          <p:spPr>
            <a:xfrm>
              <a:off x="913996" y="609899"/>
              <a:ext cx="3193545" cy="231930"/>
            </a:xfrm>
            <a:prstGeom prst="rect">
              <a:avLst/>
            </a:prstGeom>
            <a:noFill/>
          </p:spPr>
          <p:txBody>
            <a:bodyPr wrap="square" lIns="0" tIns="0" rIns="0" bIns="0" rtlCol="0" anchor="ctr">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mn-lt"/>
                  <a:ea typeface="+mn-ea"/>
                  <a:cs typeface="+mn-cs"/>
                </a:rPr>
                <a:t>Resurseffektivt och giftfritt</a:t>
              </a:r>
            </a:p>
          </p:txBody>
        </p:sp>
      </p:grpSp>
      <p:sp>
        <p:nvSpPr>
          <p:cNvPr id="13" name="Platshållare för bild 11">
            <a:extLst>
              <a:ext uri="{FF2B5EF4-FFF2-40B4-BE49-F238E27FC236}">
                <a16:creationId xmlns:a16="http://schemas.microsoft.com/office/drawing/2014/main" id="{A5B4848F-5096-95D4-FF59-5D099FC74754}"/>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pic>
        <p:nvPicPr>
          <p:cNvPr id="5" name="Bild 4">
            <a:extLst>
              <a:ext uri="{FF2B5EF4-FFF2-40B4-BE49-F238E27FC236}">
                <a16:creationId xmlns:a16="http://schemas.microsoft.com/office/drawing/2014/main" id="{E145A7AF-CC8E-8486-2059-CF2FCA2B2E2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95475" y="606084"/>
            <a:ext cx="581539" cy="264335"/>
          </a:xfrm>
          <a:prstGeom prst="rect">
            <a:avLst/>
          </a:prstGeom>
        </p:spPr>
      </p:pic>
    </p:spTree>
    <p:extLst>
      <p:ext uri="{BB962C8B-B14F-4D97-AF65-F5344CB8AC3E}">
        <p14:creationId xmlns:p14="http://schemas.microsoft.com/office/powerpoint/2010/main" val="2430886812"/>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surseffektivt och giftfritt, bild+faktaruta">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573213"/>
            <a:ext cx="5432317"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4691" y="2943514"/>
            <a:ext cx="5432317" cy="3304587"/>
          </a:xfrm>
          <a:prstGeom prst="rect">
            <a:avLst/>
          </a:prstGeom>
        </p:spPr>
        <p:txBody>
          <a:bodyPr vert="horz" lIns="0" tIns="0" rIns="0" bIns="0" rtlCol="0">
            <a:noAutofit/>
          </a:bodyPr>
          <a:lstStyle>
            <a:lvl1pPr>
              <a:defRPr sz="1800"/>
            </a:lvl1pPr>
            <a:lvl2pPr>
              <a:defRPr sz="1600"/>
            </a:lvl2pPr>
            <a:lvl3pPr>
              <a:defRPr sz="1400"/>
            </a:lvl3pPr>
            <a:lvl4pPr>
              <a:defRPr sz="1200"/>
            </a:lvl4pPr>
            <a:lvl5pPr>
              <a:defRPr sz="10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grpSp>
        <p:nvGrpSpPr>
          <p:cNvPr id="9" name="Grupp 8">
            <a:extLst>
              <a:ext uri="{FF2B5EF4-FFF2-40B4-BE49-F238E27FC236}">
                <a16:creationId xmlns:a16="http://schemas.microsoft.com/office/drawing/2014/main" id="{6FDAFC5B-FAA8-DA1D-DD9A-5B8F7DA6C62F}"/>
              </a:ext>
            </a:extLst>
          </p:cNvPr>
          <p:cNvGrpSpPr/>
          <p:nvPr userDrawn="1"/>
        </p:nvGrpSpPr>
        <p:grpSpPr>
          <a:xfrm>
            <a:off x="-1" y="378683"/>
            <a:ext cx="4209143" cy="719138"/>
            <a:chOff x="-1" y="378683"/>
            <a:chExt cx="4209143" cy="719138"/>
          </a:xfrm>
        </p:grpSpPr>
        <p:sp>
          <p:nvSpPr>
            <p:cNvPr id="10" name="Rektangel 9">
              <a:extLst>
                <a:ext uri="{FF2B5EF4-FFF2-40B4-BE49-F238E27FC236}">
                  <a16:creationId xmlns:a16="http://schemas.microsoft.com/office/drawing/2014/main" id="{57B84B3F-F7F1-71D5-F44F-9867EF1EE4FF}"/>
                </a:ext>
                <a:ext uri="{C183D7F6-B498-43B3-948B-1728B52AA6E4}">
                  <adec:decorative xmlns:adec="http://schemas.microsoft.com/office/drawing/2017/decorative" val="1"/>
                </a:ext>
              </a:extLst>
            </p:cNvPr>
            <p:cNvSpPr/>
            <p:nvPr/>
          </p:nvSpPr>
          <p:spPr>
            <a:xfrm>
              <a:off x="-1" y="378683"/>
              <a:ext cx="4209143" cy="719138"/>
            </a:xfrm>
            <a:prstGeom prst="rect">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1" name="textruta 10">
              <a:extLst>
                <a:ext uri="{FF2B5EF4-FFF2-40B4-BE49-F238E27FC236}">
                  <a16:creationId xmlns:a16="http://schemas.microsoft.com/office/drawing/2014/main" id="{F4E23515-B65D-2DBB-E416-499691334839}"/>
                </a:ext>
              </a:extLst>
            </p:cNvPr>
            <p:cNvSpPr txBox="1"/>
            <p:nvPr/>
          </p:nvSpPr>
          <p:spPr>
            <a:xfrm>
              <a:off x="913996" y="609899"/>
              <a:ext cx="3193545" cy="231930"/>
            </a:xfrm>
            <a:prstGeom prst="rect">
              <a:avLst/>
            </a:prstGeom>
            <a:noFill/>
          </p:spPr>
          <p:txBody>
            <a:bodyPr wrap="square" lIns="0" tIns="0" rIns="0" bIns="0" rtlCol="0" anchor="ctr">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mn-lt"/>
                  <a:ea typeface="+mn-ea"/>
                  <a:cs typeface="+mn-cs"/>
                </a:rPr>
                <a:t>Resurseffektivt och giftfritt</a:t>
              </a:r>
            </a:p>
          </p:txBody>
        </p:sp>
      </p:grpSp>
      <p:pic>
        <p:nvPicPr>
          <p:cNvPr id="5" name="Bild 4">
            <a:extLst>
              <a:ext uri="{FF2B5EF4-FFF2-40B4-BE49-F238E27FC236}">
                <a16:creationId xmlns:a16="http://schemas.microsoft.com/office/drawing/2014/main" id="{E145A7AF-CC8E-8486-2059-CF2FCA2B2E2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95475" y="606084"/>
            <a:ext cx="581539" cy="264335"/>
          </a:xfrm>
          <a:prstGeom prst="rect">
            <a:avLst/>
          </a:prstGeom>
        </p:spPr>
      </p:pic>
      <p:sp>
        <p:nvSpPr>
          <p:cNvPr id="3" name="Rektangel: ett hörn rundat 2">
            <a:extLst>
              <a:ext uri="{FF2B5EF4-FFF2-40B4-BE49-F238E27FC236}">
                <a16:creationId xmlns:a16="http://schemas.microsoft.com/office/drawing/2014/main" id="{3472982A-A8E3-AC97-F6BC-86730E2C2961}"/>
              </a:ext>
            </a:extLst>
          </p:cNvPr>
          <p:cNvSpPr/>
          <p:nvPr userDrawn="1"/>
        </p:nvSpPr>
        <p:spPr>
          <a:xfrm>
            <a:off x="6797101" y="3429000"/>
            <a:ext cx="5004000" cy="3043800"/>
          </a:xfrm>
          <a:prstGeom prst="round1Rect">
            <a:avLst>
              <a:gd name="adj" fmla="val 19429"/>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Platshållare för bild 14">
            <a:extLst>
              <a:ext uri="{FF2B5EF4-FFF2-40B4-BE49-F238E27FC236}">
                <a16:creationId xmlns:a16="http://schemas.microsoft.com/office/drawing/2014/main" id="{6B1E0C87-6ADD-4B34-FF92-F024312F2742}"/>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E7E1DF"/>
          </a:solidFill>
        </p:spPr>
        <p:txBody>
          <a:bodyPr wrap="square" lIns="216000" tIns="216000">
            <a:noAutofit/>
          </a:bodyPr>
          <a:lstStyle>
            <a:lvl1pPr marL="0" indent="0">
              <a:buFontTx/>
              <a:buNone/>
              <a:defRPr sz="2200"/>
            </a:lvl1pPr>
          </a:lstStyle>
          <a:p>
            <a:r>
              <a:rPr lang="sv-SE"/>
              <a:t>Klicka på ikonen för att lägga till en bild</a:t>
            </a:r>
            <a:endParaRPr lang="sv-SE" dirty="0"/>
          </a:p>
        </p:txBody>
      </p:sp>
      <p:sp>
        <p:nvSpPr>
          <p:cNvPr id="7" name="Platshållare för text 2">
            <a:extLst>
              <a:ext uri="{FF2B5EF4-FFF2-40B4-BE49-F238E27FC236}">
                <a16:creationId xmlns:a16="http://schemas.microsoft.com/office/drawing/2014/main" id="{631CD14E-C217-9014-CC15-D0A96B07D815}"/>
              </a:ext>
            </a:extLst>
          </p:cNvPr>
          <p:cNvSpPr>
            <a:spLocks noGrp="1"/>
          </p:cNvSpPr>
          <p:nvPr>
            <p:ph idx="29"/>
          </p:nvPr>
        </p:nvSpPr>
        <p:spPr>
          <a:xfrm>
            <a:off x="7111803" y="3805362"/>
            <a:ext cx="4418045" cy="2442739"/>
          </a:xfrm>
          <a:prstGeom prst="rect">
            <a:avLst/>
          </a:prstGeom>
        </p:spPr>
        <p:txBody>
          <a:bodyPr vert="horz" lIns="0" tIns="0" rIns="0" bIns="0" rtlCol="0">
            <a:noAutofit/>
          </a:bodyPr>
          <a:lstStyle>
            <a:lvl1pPr marL="0" indent="0">
              <a:lnSpc>
                <a:spcPct val="100000"/>
              </a:lnSpc>
              <a:spcBef>
                <a:spcPts val="200"/>
              </a:spcBef>
              <a:spcAft>
                <a:spcPts val="200"/>
              </a:spcAft>
              <a:buNone/>
              <a:defRPr sz="1600"/>
            </a:lvl1pPr>
            <a:lvl2pPr>
              <a:defRPr sz="1600"/>
            </a:lvl2pPr>
            <a:lvl3pPr>
              <a:defRPr sz="1400"/>
            </a:lvl3pPr>
            <a:lvl4pPr>
              <a:defRPr sz="1200"/>
            </a:lvl4pPr>
            <a:lvl5pPr>
              <a:defRPr sz="1000"/>
            </a:lvl5pPr>
          </a:lstStyle>
          <a:p>
            <a:pPr lvl="0"/>
            <a:r>
              <a:rPr lang="sv-SE" dirty="0"/>
              <a:t>Klicka här för att ändra format på bakgrundstexten</a:t>
            </a:r>
          </a:p>
        </p:txBody>
      </p:sp>
    </p:spTree>
    <p:extLst>
      <p:ext uri="{BB962C8B-B14F-4D97-AF65-F5344CB8AC3E}">
        <p14:creationId xmlns:p14="http://schemas.microsoft.com/office/powerpoint/2010/main" val="181540087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åg klimatpåverkan">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573213"/>
            <a:ext cx="5432317"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4691" y="2943514"/>
            <a:ext cx="5432317" cy="3304587"/>
          </a:xfrm>
          <a:prstGeom prst="rect">
            <a:avLst/>
          </a:prstGeom>
        </p:spPr>
        <p:txBody>
          <a:bodyPr vert="horz" lIns="0" tIns="0" rIns="0" bIns="0" rtlCol="0">
            <a:noAutofit/>
          </a:bodyPr>
          <a:lstStyle>
            <a:lvl1pPr>
              <a:defRPr sz="1800"/>
            </a:lvl1pPr>
            <a:lvl2pPr>
              <a:defRPr sz="1600"/>
            </a:lvl2pPr>
            <a:lvl3pPr>
              <a:defRPr sz="1400"/>
            </a:lvl3pPr>
            <a:lvl4pPr>
              <a:defRPr sz="1200"/>
            </a:lvl4pPr>
            <a:lvl5pPr>
              <a:defRPr sz="10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grpSp>
        <p:nvGrpSpPr>
          <p:cNvPr id="9" name="Grupp 8">
            <a:extLst>
              <a:ext uri="{FF2B5EF4-FFF2-40B4-BE49-F238E27FC236}">
                <a16:creationId xmlns:a16="http://schemas.microsoft.com/office/drawing/2014/main" id="{6FDAFC5B-FAA8-DA1D-DD9A-5B8F7DA6C62F}"/>
              </a:ext>
            </a:extLst>
          </p:cNvPr>
          <p:cNvGrpSpPr/>
          <p:nvPr userDrawn="1"/>
        </p:nvGrpSpPr>
        <p:grpSpPr>
          <a:xfrm>
            <a:off x="-1" y="378683"/>
            <a:ext cx="4209143" cy="719138"/>
            <a:chOff x="-1" y="378683"/>
            <a:chExt cx="4209143" cy="719138"/>
          </a:xfrm>
        </p:grpSpPr>
        <p:sp>
          <p:nvSpPr>
            <p:cNvPr id="10" name="Rektangel 9">
              <a:extLst>
                <a:ext uri="{FF2B5EF4-FFF2-40B4-BE49-F238E27FC236}">
                  <a16:creationId xmlns:a16="http://schemas.microsoft.com/office/drawing/2014/main" id="{57B84B3F-F7F1-71D5-F44F-9867EF1EE4FF}"/>
                </a:ext>
                <a:ext uri="{C183D7F6-B498-43B3-948B-1728B52AA6E4}">
                  <adec:decorative xmlns:adec="http://schemas.microsoft.com/office/drawing/2017/decorative" val="1"/>
                </a:ext>
              </a:extLst>
            </p:cNvPr>
            <p:cNvSpPr/>
            <p:nvPr/>
          </p:nvSpPr>
          <p:spPr>
            <a:xfrm>
              <a:off x="-1" y="378683"/>
              <a:ext cx="4209143" cy="719138"/>
            </a:xfrm>
            <a:prstGeom prst="rect">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1" name="textruta 10">
              <a:extLst>
                <a:ext uri="{FF2B5EF4-FFF2-40B4-BE49-F238E27FC236}">
                  <a16:creationId xmlns:a16="http://schemas.microsoft.com/office/drawing/2014/main" id="{F4E23515-B65D-2DBB-E416-499691334839}"/>
                </a:ext>
              </a:extLst>
            </p:cNvPr>
            <p:cNvSpPr txBox="1"/>
            <p:nvPr/>
          </p:nvSpPr>
          <p:spPr>
            <a:xfrm>
              <a:off x="913996" y="609899"/>
              <a:ext cx="3193545" cy="231930"/>
            </a:xfrm>
            <a:prstGeom prst="rect">
              <a:avLst/>
            </a:prstGeom>
            <a:noFill/>
          </p:spPr>
          <p:txBody>
            <a:bodyPr wrap="square" lIns="0" tIns="0" rIns="0" bIns="0" rtlCol="0" anchor="ctr">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mn-lt"/>
                  <a:ea typeface="+mn-ea"/>
                  <a:cs typeface="+mn-cs"/>
                </a:rPr>
                <a:t>Låg klimatpåverkan</a:t>
              </a:r>
            </a:p>
          </p:txBody>
        </p:sp>
      </p:grpSp>
      <p:sp>
        <p:nvSpPr>
          <p:cNvPr id="13" name="Platshållare för bild 11">
            <a:extLst>
              <a:ext uri="{FF2B5EF4-FFF2-40B4-BE49-F238E27FC236}">
                <a16:creationId xmlns:a16="http://schemas.microsoft.com/office/drawing/2014/main" id="{A5B4848F-5096-95D4-FF59-5D099FC74754}"/>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pic>
        <p:nvPicPr>
          <p:cNvPr id="6" name="Bild 5">
            <a:extLst>
              <a:ext uri="{FF2B5EF4-FFF2-40B4-BE49-F238E27FC236}">
                <a16:creationId xmlns:a16="http://schemas.microsoft.com/office/drawing/2014/main" id="{4EDE8886-1A19-589B-1D11-E259DD35235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77666" y="476190"/>
            <a:ext cx="499348" cy="499348"/>
          </a:xfrm>
          <a:prstGeom prst="rect">
            <a:avLst/>
          </a:prstGeom>
        </p:spPr>
      </p:pic>
    </p:spTree>
    <p:extLst>
      <p:ext uri="{BB962C8B-B14F-4D97-AF65-F5344CB8AC3E}">
        <p14:creationId xmlns:p14="http://schemas.microsoft.com/office/powerpoint/2010/main" val="17863353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ämjad biologisk mångfa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573213"/>
            <a:ext cx="5432317"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4691" y="2943514"/>
            <a:ext cx="5432317" cy="3304587"/>
          </a:xfrm>
          <a:prstGeom prst="rect">
            <a:avLst/>
          </a:prstGeom>
        </p:spPr>
        <p:txBody>
          <a:bodyPr vert="horz" lIns="0" tIns="0" rIns="0" bIns="0" rtlCol="0">
            <a:noAutofit/>
          </a:bodyPr>
          <a:lstStyle>
            <a:lvl1pPr>
              <a:defRPr sz="1800"/>
            </a:lvl1pPr>
            <a:lvl2pPr>
              <a:defRPr sz="1600"/>
            </a:lvl2pPr>
            <a:lvl3pPr>
              <a:defRPr sz="1400"/>
            </a:lvl3pPr>
            <a:lvl4pPr>
              <a:defRPr sz="1200"/>
            </a:lvl4pPr>
            <a:lvl5pPr>
              <a:defRPr sz="10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grpSp>
        <p:nvGrpSpPr>
          <p:cNvPr id="9" name="Grupp 8">
            <a:extLst>
              <a:ext uri="{FF2B5EF4-FFF2-40B4-BE49-F238E27FC236}">
                <a16:creationId xmlns:a16="http://schemas.microsoft.com/office/drawing/2014/main" id="{6FDAFC5B-FAA8-DA1D-DD9A-5B8F7DA6C62F}"/>
              </a:ext>
            </a:extLst>
          </p:cNvPr>
          <p:cNvGrpSpPr/>
          <p:nvPr userDrawn="1"/>
        </p:nvGrpSpPr>
        <p:grpSpPr>
          <a:xfrm>
            <a:off x="-1" y="378683"/>
            <a:ext cx="4209143" cy="719138"/>
            <a:chOff x="-1" y="378683"/>
            <a:chExt cx="4209143" cy="719138"/>
          </a:xfrm>
        </p:grpSpPr>
        <p:sp>
          <p:nvSpPr>
            <p:cNvPr id="10" name="Rektangel 9">
              <a:extLst>
                <a:ext uri="{FF2B5EF4-FFF2-40B4-BE49-F238E27FC236}">
                  <a16:creationId xmlns:a16="http://schemas.microsoft.com/office/drawing/2014/main" id="{57B84B3F-F7F1-71D5-F44F-9867EF1EE4FF}"/>
                </a:ext>
                <a:ext uri="{C183D7F6-B498-43B3-948B-1728B52AA6E4}">
                  <adec:decorative xmlns:adec="http://schemas.microsoft.com/office/drawing/2017/decorative" val="1"/>
                </a:ext>
              </a:extLst>
            </p:cNvPr>
            <p:cNvSpPr/>
            <p:nvPr/>
          </p:nvSpPr>
          <p:spPr>
            <a:xfrm>
              <a:off x="-1" y="378683"/>
              <a:ext cx="4209143" cy="719138"/>
            </a:xfrm>
            <a:prstGeom prst="rect">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1" name="textruta 10">
              <a:extLst>
                <a:ext uri="{FF2B5EF4-FFF2-40B4-BE49-F238E27FC236}">
                  <a16:creationId xmlns:a16="http://schemas.microsoft.com/office/drawing/2014/main" id="{F4E23515-B65D-2DBB-E416-499691334839}"/>
                </a:ext>
              </a:extLst>
            </p:cNvPr>
            <p:cNvSpPr txBox="1"/>
            <p:nvPr/>
          </p:nvSpPr>
          <p:spPr>
            <a:xfrm>
              <a:off x="913996" y="609899"/>
              <a:ext cx="3193545" cy="231930"/>
            </a:xfrm>
            <a:prstGeom prst="rect">
              <a:avLst/>
            </a:prstGeom>
            <a:noFill/>
          </p:spPr>
          <p:txBody>
            <a:bodyPr wrap="square" lIns="0" tIns="0" rIns="0" bIns="0" rtlCol="0" anchor="ctr">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mn-lt"/>
                  <a:ea typeface="+mn-ea"/>
                  <a:cs typeface="+mn-cs"/>
                </a:rPr>
                <a:t>Främjad biologisk mångfald</a:t>
              </a:r>
            </a:p>
          </p:txBody>
        </p:sp>
      </p:grpSp>
      <p:sp>
        <p:nvSpPr>
          <p:cNvPr id="13" name="Platshållare för bild 11">
            <a:extLst>
              <a:ext uri="{FF2B5EF4-FFF2-40B4-BE49-F238E27FC236}">
                <a16:creationId xmlns:a16="http://schemas.microsoft.com/office/drawing/2014/main" id="{A5B4848F-5096-95D4-FF59-5D099FC74754}"/>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pic>
        <p:nvPicPr>
          <p:cNvPr id="5" name="Bild 4">
            <a:extLst>
              <a:ext uri="{FF2B5EF4-FFF2-40B4-BE49-F238E27FC236}">
                <a16:creationId xmlns:a16="http://schemas.microsoft.com/office/drawing/2014/main" id="{48E10D8F-B0E2-5061-4D06-3C0E4165F1F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89519" y="475243"/>
            <a:ext cx="360268" cy="501242"/>
          </a:xfrm>
          <a:prstGeom prst="rect">
            <a:avLst/>
          </a:prstGeom>
        </p:spPr>
      </p:pic>
    </p:spTree>
    <p:extLst>
      <p:ext uri="{BB962C8B-B14F-4D97-AF65-F5344CB8AC3E}">
        <p14:creationId xmlns:p14="http://schemas.microsoft.com/office/powerpoint/2010/main" val="2948837318"/>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rämjad biologisk mångfald - bild och faktaruta">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573213"/>
            <a:ext cx="5432317"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4691" y="2943514"/>
            <a:ext cx="5432317" cy="3304587"/>
          </a:xfrm>
          <a:prstGeom prst="rect">
            <a:avLst/>
          </a:prstGeom>
        </p:spPr>
        <p:txBody>
          <a:bodyPr vert="horz" lIns="0" tIns="0" rIns="0" bIns="0" rtlCol="0">
            <a:noAutofit/>
          </a:bodyPr>
          <a:lstStyle>
            <a:lvl1pPr>
              <a:defRPr sz="1800"/>
            </a:lvl1pPr>
            <a:lvl2pPr>
              <a:defRPr sz="1600"/>
            </a:lvl2pPr>
            <a:lvl3pPr>
              <a:defRPr sz="1400"/>
            </a:lvl3pPr>
            <a:lvl4pPr>
              <a:defRPr sz="1200"/>
            </a:lvl4pPr>
            <a:lvl5pPr>
              <a:defRPr sz="10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grpSp>
        <p:nvGrpSpPr>
          <p:cNvPr id="9" name="Grupp 8">
            <a:extLst>
              <a:ext uri="{FF2B5EF4-FFF2-40B4-BE49-F238E27FC236}">
                <a16:creationId xmlns:a16="http://schemas.microsoft.com/office/drawing/2014/main" id="{6FDAFC5B-FAA8-DA1D-DD9A-5B8F7DA6C62F}"/>
              </a:ext>
            </a:extLst>
          </p:cNvPr>
          <p:cNvGrpSpPr/>
          <p:nvPr userDrawn="1"/>
        </p:nvGrpSpPr>
        <p:grpSpPr>
          <a:xfrm>
            <a:off x="-1" y="378683"/>
            <a:ext cx="4209143" cy="719138"/>
            <a:chOff x="-1" y="378683"/>
            <a:chExt cx="4209143" cy="719138"/>
          </a:xfrm>
        </p:grpSpPr>
        <p:sp>
          <p:nvSpPr>
            <p:cNvPr id="10" name="Rektangel 9">
              <a:extLst>
                <a:ext uri="{FF2B5EF4-FFF2-40B4-BE49-F238E27FC236}">
                  <a16:creationId xmlns:a16="http://schemas.microsoft.com/office/drawing/2014/main" id="{57B84B3F-F7F1-71D5-F44F-9867EF1EE4FF}"/>
                </a:ext>
                <a:ext uri="{C183D7F6-B498-43B3-948B-1728B52AA6E4}">
                  <adec:decorative xmlns:adec="http://schemas.microsoft.com/office/drawing/2017/decorative" val="1"/>
                </a:ext>
              </a:extLst>
            </p:cNvPr>
            <p:cNvSpPr/>
            <p:nvPr/>
          </p:nvSpPr>
          <p:spPr>
            <a:xfrm>
              <a:off x="-1" y="378683"/>
              <a:ext cx="4209143" cy="719138"/>
            </a:xfrm>
            <a:prstGeom prst="rect">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1" name="textruta 10">
              <a:extLst>
                <a:ext uri="{FF2B5EF4-FFF2-40B4-BE49-F238E27FC236}">
                  <a16:creationId xmlns:a16="http://schemas.microsoft.com/office/drawing/2014/main" id="{F4E23515-B65D-2DBB-E416-499691334839}"/>
                </a:ext>
              </a:extLst>
            </p:cNvPr>
            <p:cNvSpPr txBox="1"/>
            <p:nvPr/>
          </p:nvSpPr>
          <p:spPr>
            <a:xfrm>
              <a:off x="913996" y="609899"/>
              <a:ext cx="3193545" cy="231930"/>
            </a:xfrm>
            <a:prstGeom prst="rect">
              <a:avLst/>
            </a:prstGeom>
            <a:noFill/>
          </p:spPr>
          <p:txBody>
            <a:bodyPr wrap="square" lIns="0" tIns="0" rIns="0" bIns="0" rtlCol="0" anchor="ctr">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mn-lt"/>
                  <a:ea typeface="+mn-ea"/>
                  <a:cs typeface="+mn-cs"/>
                </a:rPr>
                <a:t>Främjad biologisk mångfald</a:t>
              </a:r>
            </a:p>
          </p:txBody>
        </p:sp>
      </p:grpSp>
      <p:pic>
        <p:nvPicPr>
          <p:cNvPr id="5" name="Bild 4">
            <a:extLst>
              <a:ext uri="{FF2B5EF4-FFF2-40B4-BE49-F238E27FC236}">
                <a16:creationId xmlns:a16="http://schemas.microsoft.com/office/drawing/2014/main" id="{48E10D8F-B0E2-5061-4D06-3C0E4165F1F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89519" y="475243"/>
            <a:ext cx="360268" cy="501242"/>
          </a:xfrm>
          <a:prstGeom prst="rect">
            <a:avLst/>
          </a:prstGeom>
        </p:spPr>
      </p:pic>
      <p:sp>
        <p:nvSpPr>
          <p:cNvPr id="3" name="Rektangel: ett hörn rundat 2">
            <a:extLst>
              <a:ext uri="{FF2B5EF4-FFF2-40B4-BE49-F238E27FC236}">
                <a16:creationId xmlns:a16="http://schemas.microsoft.com/office/drawing/2014/main" id="{0C3C33F3-E720-50C3-9CC2-6690AAF1C2C2}"/>
              </a:ext>
            </a:extLst>
          </p:cNvPr>
          <p:cNvSpPr/>
          <p:nvPr userDrawn="1"/>
        </p:nvSpPr>
        <p:spPr>
          <a:xfrm>
            <a:off x="6797101" y="3429000"/>
            <a:ext cx="5004000" cy="3043800"/>
          </a:xfrm>
          <a:prstGeom prst="round1Rect">
            <a:avLst>
              <a:gd name="adj" fmla="val 19429"/>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Platshållare för bild 14">
            <a:extLst>
              <a:ext uri="{FF2B5EF4-FFF2-40B4-BE49-F238E27FC236}">
                <a16:creationId xmlns:a16="http://schemas.microsoft.com/office/drawing/2014/main" id="{57A7B25D-606A-13BB-9CDC-C307AB80EC5C}"/>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E7E1DF"/>
          </a:solidFill>
        </p:spPr>
        <p:txBody>
          <a:bodyPr wrap="square" lIns="216000" tIns="216000">
            <a:noAutofit/>
          </a:bodyPr>
          <a:lstStyle>
            <a:lvl1pPr marL="0" indent="0">
              <a:buFontTx/>
              <a:buNone/>
              <a:defRPr sz="2200"/>
            </a:lvl1pPr>
          </a:lstStyle>
          <a:p>
            <a:r>
              <a:rPr lang="sv-SE"/>
              <a:t>Klicka på ikonen för att lägga till en bild</a:t>
            </a:r>
            <a:endParaRPr lang="sv-SE" dirty="0"/>
          </a:p>
        </p:txBody>
      </p:sp>
      <p:sp>
        <p:nvSpPr>
          <p:cNvPr id="7" name="Platshållare för text 2">
            <a:extLst>
              <a:ext uri="{FF2B5EF4-FFF2-40B4-BE49-F238E27FC236}">
                <a16:creationId xmlns:a16="http://schemas.microsoft.com/office/drawing/2014/main" id="{EC5D3841-65F8-3ED2-B9FB-F869A29B30A5}"/>
              </a:ext>
            </a:extLst>
          </p:cNvPr>
          <p:cNvSpPr>
            <a:spLocks noGrp="1"/>
          </p:cNvSpPr>
          <p:nvPr>
            <p:ph idx="29"/>
          </p:nvPr>
        </p:nvSpPr>
        <p:spPr>
          <a:xfrm>
            <a:off x="7111803" y="3805362"/>
            <a:ext cx="4418045" cy="2442739"/>
          </a:xfrm>
          <a:prstGeom prst="rect">
            <a:avLst/>
          </a:prstGeom>
        </p:spPr>
        <p:txBody>
          <a:bodyPr vert="horz" lIns="0" tIns="0" rIns="0" bIns="0" rtlCol="0">
            <a:noAutofit/>
          </a:bodyPr>
          <a:lstStyle>
            <a:lvl1pPr marL="0" indent="0">
              <a:lnSpc>
                <a:spcPct val="100000"/>
              </a:lnSpc>
              <a:spcBef>
                <a:spcPts val="200"/>
              </a:spcBef>
              <a:spcAft>
                <a:spcPts val="200"/>
              </a:spcAft>
              <a:buNone/>
              <a:defRPr sz="1600"/>
            </a:lvl1pPr>
            <a:lvl2pPr>
              <a:defRPr sz="1600"/>
            </a:lvl2pPr>
            <a:lvl3pPr>
              <a:defRPr sz="1400"/>
            </a:lvl3pPr>
            <a:lvl4pPr>
              <a:defRPr sz="1200"/>
            </a:lvl4pPr>
            <a:lvl5pPr>
              <a:defRPr sz="1000"/>
            </a:lvl5pPr>
          </a:lstStyle>
          <a:p>
            <a:pPr lvl="0"/>
            <a:r>
              <a:rPr lang="sv-SE" dirty="0"/>
              <a:t>Klicka här för att ändra format på bakgrundstexten</a:t>
            </a:r>
          </a:p>
        </p:txBody>
      </p:sp>
    </p:spTree>
    <p:extLst>
      <p:ext uri="{BB962C8B-B14F-4D97-AF65-F5344CB8AC3E}">
        <p14:creationId xmlns:p14="http://schemas.microsoft.com/office/powerpoint/2010/main" val="1718790981"/>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dirty="0"/>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2026-06-26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dirty="0"/>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E7E1DF"/>
          </a:solidFill>
        </p:spPr>
        <p:txBody>
          <a:bodyPr wrap="square" lIns="108000" tIns="72000">
            <a:noAutofit/>
          </a:bodyPr>
          <a:lstStyle>
            <a:lvl1pPr marL="0" indent="0">
              <a:buFontTx/>
              <a:buNone/>
              <a:defRPr sz="2000"/>
            </a:lvl1pPr>
          </a:lstStyle>
          <a:p>
            <a:r>
              <a:rPr lang="sv-SE"/>
              <a:t>Klicka på ikonen för att lägga till en bild</a:t>
            </a:r>
            <a:endParaRPr lang="sv-SE" dirty="0"/>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chemeClr val="accent6"/>
          </a:solidFill>
        </p:spPr>
        <p:txBody>
          <a:bodyPr wrap="square" lIns="108000" tIns="72000">
            <a:noAutofit/>
          </a:bodyPr>
          <a:lstStyle>
            <a:lvl1pPr marL="0" indent="0">
              <a:buFontTx/>
              <a:buNone/>
              <a:defRPr sz="2000"/>
            </a:lvl1pPr>
          </a:lstStyle>
          <a:p>
            <a:r>
              <a:rPr lang="sv-SE"/>
              <a:t>Klicka på ikonen för att lägga till en bild</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2026-06-26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5646925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rgbClr val="D1C4E9"/>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6"/>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D1C4E9"/>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chemeClr val="accent6"/>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D1C4E9"/>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chemeClr val="accent6"/>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2026-06-26</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dirty="0"/>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E7E1DF"/>
          </a:solidFill>
        </p:spPr>
        <p:txBody>
          <a:bodyPr wrap="square" lIns="144000" tIns="108000">
            <a:noAutofit/>
          </a:bodyPr>
          <a:lstStyle>
            <a:lvl1pPr marL="0" indent="0">
              <a:buFontTx/>
              <a:buNone/>
              <a:defRPr sz="2000"/>
            </a:lvl1pPr>
          </a:lstStyle>
          <a:p>
            <a:r>
              <a:rPr lang="sv-SE"/>
              <a:t>Klicka på ikonen för att lägga till en bild</a:t>
            </a:r>
            <a:endParaRPr lang="sv-SE" dirty="0"/>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2026-06-26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84559083"/>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dirty="0"/>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E7E1DF"/>
          </a:solidFill>
        </p:spPr>
        <p:txBody>
          <a:bodyPr wrap="square" lIns="144000" tIns="108000">
            <a:noAutofit/>
          </a:bodyPr>
          <a:lstStyle>
            <a:lvl1pPr marL="0" indent="0">
              <a:buFontTx/>
              <a:buNone/>
              <a:defRPr sz="2000"/>
            </a:lvl1pPr>
          </a:lstStyle>
          <a:p>
            <a:r>
              <a:rPr lang="sv-SE"/>
              <a:t>Klicka på ikonen för att lägga till en bild</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2026-06-26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69757558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dirty="0"/>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2026-06-26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18650977"/>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dirty="0"/>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D1C4E9"/>
          </a:solidFill>
        </p:spPr>
        <p:txBody>
          <a:bodyPr wrap="square" lIns="216000" tIns="216000">
            <a:noAutofit/>
          </a:bodyPr>
          <a:lstStyle>
            <a:lvl1pPr marL="0" indent="0">
              <a:buFontTx/>
              <a:buNone/>
              <a:defRPr sz="2200"/>
            </a:lvl1pPr>
          </a:lstStyle>
          <a:p>
            <a:r>
              <a:rPr lang="sv-SE"/>
              <a:t>Klicka på ikonen för att lägga till en bild</a:t>
            </a:r>
            <a:endParaRPr lang="sv-SE" dirty="0"/>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2026-06-26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924118376"/>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ubrik, bild och gr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dirty="0"/>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2026-06-26</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996763607"/>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dirty="0"/>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2026-06-26</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430819433"/>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Rubrik, bild och ljuslila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dirty="0"/>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2026-06-26</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866580949"/>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13" name="Frihandsfigur 12">
            <a:extLst>
              <a:ext uri="{FF2B5EF4-FFF2-40B4-BE49-F238E27FC236}">
                <a16:creationId xmlns:a16="http://schemas.microsoft.com/office/drawing/2014/main" id="{3574BC1D-24EF-D94D-3DE2-120C526A29B7}"/>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6246" y="1747837"/>
            <a:ext cx="10007600" cy="1614312"/>
          </a:xfrm>
          <a:prstGeom prst="rect">
            <a:avLst/>
          </a:prstGeo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6246"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A473BDF-6C18-456D-B2F3-58DD8CBD1759}" type="datetime1">
              <a:rPr lang="sv-SE" smtClean="0"/>
              <a:t>2026-06-26</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dirty="0"/>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2026-06-26</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043088408"/>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ubrik, innehåll och ljuslila bakgrun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8E45FC93-1C41-63EC-574B-533DF6E7934F}"/>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dirty="0"/>
              <a:t>Klicka för att lägga till rubrik</a:t>
            </a:r>
          </a:p>
        </p:txBody>
      </p:sp>
      <p:sp>
        <p:nvSpPr>
          <p:cNvPr id="7" name="Platshållare för innehåll 13">
            <a:extLst>
              <a:ext uri="{FF2B5EF4-FFF2-40B4-BE49-F238E27FC236}">
                <a16:creationId xmlns:a16="http://schemas.microsoft.com/office/drawing/2014/main" id="{94CB0FC2-1D05-5EE5-C07F-D00BCBF5FC5E}"/>
              </a:ext>
            </a:extLst>
          </p:cNvPr>
          <p:cNvSpPr>
            <a:spLocks noGrp="1"/>
          </p:cNvSpPr>
          <p:nvPr>
            <p:ph sz="quarter" idx="17" hasCustomPrompt="1"/>
          </p:nvPr>
        </p:nvSpPr>
        <p:spPr>
          <a:xfrm>
            <a:off x="1096246" y="2098800"/>
            <a:ext cx="10047600" cy="3311999"/>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4" name="Platshållare för datum 8">
            <a:extLst>
              <a:ext uri="{FF2B5EF4-FFF2-40B4-BE49-F238E27FC236}">
                <a16:creationId xmlns:a16="http://schemas.microsoft.com/office/drawing/2014/main" id="{FDF25A28-EFF4-2C18-2EED-1C79B759C7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2026-06-26</a:t>
            </a:fld>
            <a:endParaRPr lang="sv-SE"/>
          </a:p>
        </p:txBody>
      </p:sp>
      <p:sp>
        <p:nvSpPr>
          <p:cNvPr id="5" name="Platshållare för sidfot 3">
            <a:extLst>
              <a:ext uri="{FF2B5EF4-FFF2-40B4-BE49-F238E27FC236}">
                <a16:creationId xmlns:a16="http://schemas.microsoft.com/office/drawing/2014/main" id="{5A2D28AB-516C-20D2-77EF-C6890456F2DC}"/>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2616864"/>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037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rgbClr val="D1C4E9"/>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6"/>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D1C4E9"/>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chemeClr val="accent6"/>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D1C4E9"/>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chemeClr val="accent6"/>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6" name="Platshållare för bild 5">
            <a:extLst>
              <a:ext uri="{FF2B5EF4-FFF2-40B4-BE49-F238E27FC236}">
                <a16:creationId xmlns:a16="http://schemas.microsoft.com/office/drawing/2014/main" id="{FC3A05F8-3C95-C4BB-ED96-7938636C1507}"/>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2026-06-26</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919583926"/>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dirty="0"/>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dirty="0"/>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2026-06-26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018059018"/>
      </p:ext>
    </p:extLst>
  </p:cSld>
  <p:clrMapOvr>
    <a:masterClrMapping/>
  </p:clrMapOvr>
  <p:extLst>
    <p:ext uri="{DCECCB84-F9BA-43D5-87BE-67443E8EF086}">
      <p15:sldGuideLst xmlns:p15="http://schemas.microsoft.com/office/powerpoint/2012/main">
        <p15:guide id="1" orient="horz" pos="1117" userDrawn="1">
          <p15:clr>
            <a:srgbClr val="FBAE40"/>
          </p15:clr>
        </p15:guide>
        <p15:guide id="3" pos="688" userDrawn="1">
          <p15:clr>
            <a:srgbClr val="FBAE40"/>
          </p15:clr>
        </p15:guide>
        <p15:guide id="4" orient="horz" pos="73"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ubrik och innehåll på färgade kvirk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dirty="0"/>
              <a:t>Klicka för att lägga till rubrik</a:t>
            </a:r>
          </a:p>
        </p:txBody>
      </p:sp>
      <p:sp>
        <p:nvSpPr>
          <p:cNvPr id="13" name="Frihandsfigur 12">
            <a:extLst>
              <a:ext uri="{FF2B5EF4-FFF2-40B4-BE49-F238E27FC236}">
                <a16:creationId xmlns:a16="http://schemas.microsoft.com/office/drawing/2014/main" id="{F1284168-8C33-D9FB-4B28-91885C0AC0D1}"/>
              </a:ext>
              <a:ext uri="{C183D7F6-B498-43B3-948B-1728B52AA6E4}">
                <adec:decorative xmlns:adec="http://schemas.microsoft.com/office/drawing/2017/decorative" val="1"/>
              </a:ext>
            </a:extLst>
          </p:cNvPr>
          <p:cNvSpPr/>
          <p:nvPr userDrawn="1"/>
        </p:nvSpPr>
        <p:spPr>
          <a:xfrm>
            <a:off x="389519" y="1781464"/>
            <a:ext cx="5706481" cy="4699390"/>
          </a:xfrm>
          <a:custGeom>
            <a:avLst/>
            <a:gdLst>
              <a:gd name="connsiteX0" fmla="*/ 0 w 5706481"/>
              <a:gd name="connsiteY0" fmla="*/ 4699390 h 4699390"/>
              <a:gd name="connsiteX1" fmla="*/ 4672568 w 5706481"/>
              <a:gd name="connsiteY1" fmla="*/ 4699390 h 4699390"/>
              <a:gd name="connsiteX2" fmla="*/ 5706481 w 5706481"/>
              <a:gd name="connsiteY2" fmla="*/ 3665477 h 4699390"/>
              <a:gd name="connsiteX3" fmla="*/ 5706481 w 5706481"/>
              <a:gd name="connsiteY3" fmla="*/ 2993736 h 4699390"/>
              <a:gd name="connsiteX4" fmla="*/ 5706481 w 5706481"/>
              <a:gd name="connsiteY4" fmla="*/ 0 h 4699390"/>
              <a:gd name="connsiteX5" fmla="*/ 0 w 5706481"/>
              <a:gd name="connsiteY5" fmla="*/ 0 h 4699390"/>
              <a:gd name="connsiteX6" fmla="*/ 0 w 5706481"/>
              <a:gd name="connsiteY6" fmla="*/ 2993736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4672568" y="4699390"/>
                </a:lnTo>
                <a:cubicBezTo>
                  <a:pt x="5243582" y="4699390"/>
                  <a:pt x="5706481" y="4236491"/>
                  <a:pt x="5706481" y="3665477"/>
                </a:cubicBezTo>
                <a:lnTo>
                  <a:pt x="5706481" y="2993736"/>
                </a:lnTo>
                <a:lnTo>
                  <a:pt x="5706481" y="0"/>
                </a:lnTo>
                <a:lnTo>
                  <a:pt x="0" y="0"/>
                </a:lnTo>
                <a:lnTo>
                  <a:pt x="0" y="2993736"/>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11" name="Frihandsfigur 10">
            <a:extLst>
              <a:ext uri="{FF2B5EF4-FFF2-40B4-BE49-F238E27FC236}">
                <a16:creationId xmlns:a16="http://schemas.microsoft.com/office/drawing/2014/main" id="{54438EFD-492A-32FF-62FD-AE7CE2FA82B8}"/>
              </a:ext>
              <a:ext uri="{C183D7F6-B498-43B3-948B-1728B52AA6E4}">
                <adec:decorative xmlns:adec="http://schemas.microsoft.com/office/drawing/2017/decorative" val="1"/>
              </a:ext>
            </a:extLst>
          </p:cNvPr>
          <p:cNvSpPr/>
          <p:nvPr userDrawn="1"/>
        </p:nvSpPr>
        <p:spPr>
          <a:xfrm>
            <a:off x="6094800" y="1781464"/>
            <a:ext cx="5706481" cy="4699390"/>
          </a:xfrm>
          <a:custGeom>
            <a:avLst/>
            <a:gdLst>
              <a:gd name="connsiteX0" fmla="*/ 0 w 5706481"/>
              <a:gd name="connsiteY0" fmla="*/ 4699390 h 4699390"/>
              <a:gd name="connsiteX1" fmla="*/ 5706481 w 5706481"/>
              <a:gd name="connsiteY1" fmla="*/ 4699390 h 4699390"/>
              <a:gd name="connsiteX2" fmla="*/ 5706481 w 5706481"/>
              <a:gd name="connsiteY2" fmla="*/ 1705654 h 4699390"/>
              <a:gd name="connsiteX3" fmla="*/ 5706481 w 5706481"/>
              <a:gd name="connsiteY3" fmla="*/ 1033913 h 4699390"/>
              <a:gd name="connsiteX4" fmla="*/ 4672568 w 5706481"/>
              <a:gd name="connsiteY4" fmla="*/ 0 h 4699390"/>
              <a:gd name="connsiteX5" fmla="*/ 0 w 5706481"/>
              <a:gd name="connsiteY5" fmla="*/ 0 h 4699390"/>
              <a:gd name="connsiteX6" fmla="*/ 0 w 5706481"/>
              <a:gd name="connsiteY6" fmla="*/ 17056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5706481" y="4699390"/>
                </a:lnTo>
                <a:lnTo>
                  <a:pt x="5706481" y="1705654"/>
                </a:lnTo>
                <a:lnTo>
                  <a:pt x="5706481" y="1033913"/>
                </a:lnTo>
                <a:cubicBezTo>
                  <a:pt x="5706481" y="462899"/>
                  <a:pt x="5243582" y="0"/>
                  <a:pt x="4672568" y="0"/>
                </a:cubicBezTo>
                <a:lnTo>
                  <a:pt x="0" y="0"/>
                </a:lnTo>
                <a:lnTo>
                  <a:pt x="0" y="1705654"/>
                </a:lnTo>
                <a:close/>
              </a:path>
            </a:pathLst>
          </a:cu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9" name="Platshållare för innehåll 13">
            <a:extLst>
              <a:ext uri="{FF2B5EF4-FFF2-40B4-BE49-F238E27FC236}">
                <a16:creationId xmlns:a16="http://schemas.microsoft.com/office/drawing/2014/main" id="{B425399A-86C0-B3F6-7654-19871C3B4CC3}"/>
              </a:ext>
            </a:extLst>
          </p:cNvPr>
          <p:cNvSpPr>
            <a:spLocks noGrp="1"/>
          </p:cNvSpPr>
          <p:nvPr>
            <p:ph sz="quarter" idx="17" hasCustomPrompt="1"/>
          </p:nvPr>
        </p:nvSpPr>
        <p:spPr>
          <a:xfrm>
            <a:off x="1096247" y="2290034"/>
            <a:ext cx="4104832" cy="3311526"/>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10" name="Platshållare för innehåll 13">
            <a:extLst>
              <a:ext uri="{FF2B5EF4-FFF2-40B4-BE49-F238E27FC236}">
                <a16:creationId xmlns:a16="http://schemas.microsoft.com/office/drawing/2014/main" id="{D445F917-557C-D134-75C0-78BD5B68B028}"/>
              </a:ext>
            </a:extLst>
          </p:cNvPr>
          <p:cNvSpPr>
            <a:spLocks noGrp="1"/>
          </p:cNvSpPr>
          <p:nvPr>
            <p:ph sz="quarter" idx="18" hasCustomPrompt="1"/>
          </p:nvPr>
        </p:nvSpPr>
        <p:spPr>
          <a:xfrm>
            <a:off x="6780213" y="2290034"/>
            <a:ext cx="4104000" cy="3311526"/>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7" name="Platshållare för datum 8">
            <a:extLst>
              <a:ext uri="{FF2B5EF4-FFF2-40B4-BE49-F238E27FC236}">
                <a16:creationId xmlns:a16="http://schemas.microsoft.com/office/drawing/2014/main" id="{F98A9FDB-D783-93C0-3FDA-68EEFE67AA72}"/>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2026-06-26</a:t>
            </a:fld>
            <a:endParaRPr lang="sv-SE"/>
          </a:p>
        </p:txBody>
      </p:sp>
      <p:sp>
        <p:nvSpPr>
          <p:cNvPr id="8" name="Platshållare för sidfot 3">
            <a:extLst>
              <a:ext uri="{FF2B5EF4-FFF2-40B4-BE49-F238E27FC236}">
                <a16:creationId xmlns:a16="http://schemas.microsoft.com/office/drawing/2014/main" id="{08862FE1-3D22-B33D-742F-A540510F0B7D}"/>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975366854"/>
      </p:ext>
    </p:extLst>
  </p:cSld>
  <p:clrMapOvr>
    <a:masterClrMapping/>
  </p:clrMapOvr>
  <p:extLst>
    <p:ext uri="{DCECCB84-F9BA-43D5-87BE-67443E8EF086}">
      <p15:sldGuideLst xmlns:p15="http://schemas.microsoft.com/office/powerpoint/2012/main">
        <p15:guide id="2" pos="4271" userDrawn="1">
          <p15:clr>
            <a:srgbClr val="FBAE40"/>
          </p15:clr>
        </p15:guide>
        <p15:guide id="3" orient="horz" pos="1434" userDrawn="1">
          <p15:clr>
            <a:srgbClr val="FBAE40"/>
          </p15:clr>
        </p15:guide>
        <p15:guide id="4" pos="688" userDrawn="1">
          <p15:clr>
            <a:srgbClr val="FBAE40"/>
          </p15:clr>
        </p15:guide>
        <p15:guide id="5" orient="horz" pos="73"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ubrik, innehåll på ljusbrun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dirty="0"/>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endParaRPr lang="sv-SE" dirty="0"/>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2026-06-26</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5939194"/>
      </p:ext>
    </p:extLst>
  </p:cSld>
  <p:clrMapOvr>
    <a:masterClrMapping/>
  </p:clrMapOvr>
  <p:extLst>
    <p:ext uri="{DCECCB84-F9BA-43D5-87BE-67443E8EF086}">
      <p15:sldGuideLst xmlns:p15="http://schemas.microsoft.com/office/powerpoint/2012/main">
        <p15:guide id="1" orient="horz" pos="1434" userDrawn="1">
          <p15:clr>
            <a:srgbClr val="FBAE40"/>
          </p15:clr>
        </p15:guide>
        <p15:guide id="2" pos="688" userDrawn="1">
          <p15:clr>
            <a:srgbClr val="FBAE40"/>
          </p15:clr>
        </p15:guide>
        <p15:guide id="3" orient="horz" pos="73"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dirty="0"/>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dirty="0"/>
              <a:t>Skriv text här</a:t>
            </a:r>
          </a:p>
          <a:p>
            <a:pPr lvl="1"/>
            <a:r>
              <a:rPr lang="sv-SE" dirty="0"/>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dirty="0"/>
              <a:t>Skriv text här</a:t>
            </a:r>
          </a:p>
          <a:p>
            <a:pPr lvl="1"/>
            <a:r>
              <a:rPr lang="sv-SE" dirty="0"/>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dirty="0"/>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2026-06-26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57267939"/>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dirty="0"/>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dirty="0"/>
              <a:t>Skriv text här</a:t>
            </a:r>
          </a:p>
          <a:p>
            <a:pPr lvl="1"/>
            <a:r>
              <a:rPr lang="sv-SE" dirty="0"/>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dirty="0"/>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dirty="0"/>
              <a:t>Skriv text här</a:t>
            </a:r>
          </a:p>
          <a:p>
            <a:pPr lvl="1"/>
            <a:r>
              <a:rPr lang="sv-SE" dirty="0"/>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dirty="0"/>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2026-06-26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060361554"/>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guide id="5" pos="4021"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2026-06-26</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dirty="0"/>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2026-06-26</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888055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E7E1DF"/>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dirty="0"/>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2026-06-26</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0046744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D1C4E9"/>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dirty="0"/>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2026-06-26</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48465219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422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8642350"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8642350"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2026-06-26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19" y="385758"/>
            <a:ext cx="1427975" cy="6091200"/>
            <a:chOff x="10371138" y="380999"/>
            <a:chExt cx="1439146" cy="6138849"/>
          </a:xfrm>
        </p:grpSpPr>
        <p:sp>
          <p:nvSpPr>
            <p:cNvPr id="15" name="Frihandsfigur 1">
              <a:extLst>
                <a:ext uri="{FF2B5EF4-FFF2-40B4-BE49-F238E27FC236}">
                  <a16:creationId xmlns:a16="http://schemas.microsoft.com/office/drawing/2014/main" id="{FBA227F0-F87F-B1E9-946E-B0BDB414627D}"/>
                </a:ext>
                <a:ext uri="{C183D7F6-B498-43B3-948B-1728B52AA6E4}">
                  <adec:decorative xmlns:adec="http://schemas.microsoft.com/office/drawing/2017/decorative" val="1"/>
                </a:ext>
              </a:extLst>
            </p:cNvPr>
            <p:cNvSpPr>
              <a:spLocks noChangeAspect="1"/>
            </p:cNvSpPr>
            <p:nvPr/>
          </p:nvSpPr>
          <p:spPr>
            <a:xfrm>
              <a:off x="1037113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6"/>
            </a:solidFill>
            <a:ln w="17009" cap="flat">
              <a:noFill/>
              <a:prstDash val="solid"/>
              <a:miter/>
            </a:ln>
          </p:spPr>
          <p:txBody>
            <a:bodyPr rtlCol="0" anchor="ctr"/>
            <a:lstStyle/>
            <a:p>
              <a:endParaRPr lang="en-US"/>
            </a:p>
          </p:txBody>
        </p:sp>
        <p:sp>
          <p:nvSpPr>
            <p:cNvPr id="17" name="Frihandsfigur 2">
              <a:extLst>
                <a:ext uri="{FF2B5EF4-FFF2-40B4-BE49-F238E27FC236}">
                  <a16:creationId xmlns:a16="http://schemas.microsoft.com/office/drawing/2014/main" id="{47751422-DED5-3AD2-D9AD-FF0A483F29C4}"/>
                </a:ext>
                <a:ext uri="{C183D7F6-B498-43B3-948B-1728B52AA6E4}">
                  <adec:decorative xmlns:adec="http://schemas.microsoft.com/office/drawing/2017/decorative" val="1"/>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D1C4E9"/>
            </a:solidFill>
            <a:ln w="17009" cap="flat">
              <a:noFill/>
              <a:prstDash val="solid"/>
              <a:miter/>
            </a:ln>
          </p:spPr>
          <p:txBody>
            <a:bodyPr rtlCol="0" anchor="ctr"/>
            <a:lstStyle/>
            <a:p>
              <a:endParaRPr lang="en-US"/>
            </a:p>
          </p:txBody>
        </p:sp>
        <p:sp>
          <p:nvSpPr>
            <p:cNvPr id="16" name="Frihandsfigur 3">
              <a:extLst>
                <a:ext uri="{FF2B5EF4-FFF2-40B4-BE49-F238E27FC236}">
                  <a16:creationId xmlns:a16="http://schemas.microsoft.com/office/drawing/2014/main" id="{C54C73C6-9503-842F-1121-D23FB73C8F02}"/>
                </a:ext>
                <a:ext uri="{C183D7F6-B498-43B3-948B-1728B52AA6E4}">
                  <adec:decorative xmlns:adec="http://schemas.microsoft.com/office/drawing/2017/decorative" val="1"/>
                </a:ext>
              </a:extLst>
            </p:cNvPr>
            <p:cNvSpPr>
              <a:spLocks noChangeAspect="1"/>
            </p:cNvSpPr>
            <p:nvPr/>
          </p:nvSpPr>
          <p:spPr>
            <a:xfrm>
              <a:off x="10371138" y="3450423"/>
              <a:ext cx="1439144" cy="3069425"/>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vart logo">
    <p:spTree>
      <p:nvGrpSpPr>
        <p:cNvPr id="1" name=""/>
        <p:cNvGrpSpPr/>
        <p:nvPr/>
      </p:nvGrpSpPr>
      <p:grpSpPr>
        <a:xfrm>
          <a:off x="0" y="0"/>
          <a:ext cx="0" cy="0"/>
          <a:chOff x="0" y="0"/>
          <a:chExt cx="0" cy="0"/>
        </a:xfrm>
      </p:grpSpPr>
      <p:pic>
        <p:nvPicPr>
          <p:cNvPr id="9" name="Logo" descr="Logotyp Västra Götalandsregionen">
            <a:extLst>
              <a:ext uri="{FF2B5EF4-FFF2-40B4-BE49-F238E27FC236}">
                <a16:creationId xmlns:a16="http://schemas.microsoft.com/office/drawing/2014/main" id="{E5FB7636-32CC-7B30-B38E-46E7FB59897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525520" y="2813866"/>
            <a:ext cx="5170857" cy="921539"/>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2026-06-26</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924050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Vit logo">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867381A1-282C-6593-B9AE-1B8B7AA5AA86}"/>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4" name="Logo" descr="Logotyp Västra Götalandsregionen">
            <a:extLst>
              <a:ext uri="{FF2B5EF4-FFF2-40B4-BE49-F238E27FC236}">
                <a16:creationId xmlns:a16="http://schemas.microsoft.com/office/drawing/2014/main" id="{12F58EA4-3891-6E22-DDDB-A16F29BA9CE9}"/>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25520" y="2813866"/>
            <a:ext cx="5170858" cy="921539"/>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4D03C71D-D98B-401F-B2CF-6FD4D048E9D2}" type="datetime1">
              <a:rPr lang="sv-SE" smtClean="0"/>
              <a:t>2026-06-26</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527265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vart logo två logotyper">
    <p:spTree>
      <p:nvGrpSpPr>
        <p:cNvPr id="1" name=""/>
        <p:cNvGrpSpPr/>
        <p:nvPr/>
      </p:nvGrpSpPr>
      <p:grpSpPr>
        <a:xfrm>
          <a:off x="0" y="0"/>
          <a:ext cx="0" cy="0"/>
          <a:chOff x="0" y="0"/>
          <a:chExt cx="0" cy="0"/>
        </a:xfrm>
      </p:grpSpPr>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85932" y="2868104"/>
            <a:ext cx="3209817" cy="572047"/>
          </a:xfrm>
          <a:prstGeom prst="rect">
            <a:avLst/>
          </a:prstGeom>
        </p:spPr>
      </p:pic>
      <p:sp>
        <p:nvSpPr>
          <p:cNvPr id="8" name="Platshållare för bild 7">
            <a:extLst>
              <a:ext uri="{FF2B5EF4-FFF2-40B4-BE49-F238E27FC236}">
                <a16:creationId xmlns:a16="http://schemas.microsoft.com/office/drawing/2014/main" id="{C5206D6B-B1E0-4714-DC33-C7E19D5476F6}"/>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tx1"/>
                </a:solidFill>
              </a:defRPr>
            </a:lvl1pPr>
          </a:lstStyle>
          <a:p>
            <a:r>
              <a:rPr lang="sv-SE" dirty="0"/>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2026-06-26</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55146437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Vit logo två logotyper">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550ACD04-84A9-C753-2519-E4857C71FD41}"/>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789537" y="2868104"/>
            <a:ext cx="3202607" cy="572047"/>
          </a:xfrm>
          <a:prstGeom prst="rect">
            <a:avLst/>
          </a:prstGeom>
        </p:spPr>
      </p:pic>
      <p:sp>
        <p:nvSpPr>
          <p:cNvPr id="8" name="Platshållare för bild 7">
            <a:extLst>
              <a:ext uri="{FF2B5EF4-FFF2-40B4-BE49-F238E27FC236}">
                <a16:creationId xmlns:a16="http://schemas.microsoft.com/office/drawing/2014/main" id="{A6E64F3F-CF2D-03AE-4E4D-CE9AC939E3E7}"/>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bg1"/>
                </a:solidFill>
              </a:defRPr>
            </a:lvl1pPr>
          </a:lstStyle>
          <a:p>
            <a:r>
              <a:rPr lang="sv-SE" dirty="0"/>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2026-06-26</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364701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390462"/>
            <a:ext cx="8872205" cy="1047750"/>
          </a:xfrm>
          <a:prstGeom prst="rect">
            <a:avLst/>
          </a:prstGeom>
        </p:spPr>
        <p:txBody>
          <a:bodyPr/>
          <a:lstStyle>
            <a:lvl1pPr>
              <a:defRPr b="1"/>
            </a:lvl1pPr>
          </a:lstStyle>
          <a:p>
            <a:r>
              <a:rPr lang="sv-SE" dirty="0"/>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F7FC82E9-E70A-41D0-BC52-9CE4D8B0E8A6}" type="datetime1">
              <a:rPr lang="sv-SE" smtClean="0"/>
              <a:t>2026-06-26</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12" name="Graphic 4">
            <a:extLst>
              <a:ext uri="{FF2B5EF4-FFF2-40B4-BE49-F238E27FC236}">
                <a16:creationId xmlns:a16="http://schemas.microsoft.com/office/drawing/2014/main" id="{7103269B-EA66-46B6-71C1-E192E8F1AFC8}"/>
              </a:ext>
            </a:extLst>
          </p:cNvPr>
          <p:cNvGrpSpPr>
            <a:grpSpLocks noChangeAspect="1"/>
          </p:cNvGrpSpPr>
          <p:nvPr userDrawn="1"/>
        </p:nvGrpSpPr>
        <p:grpSpPr>
          <a:xfrm>
            <a:off x="10373517" y="385758"/>
            <a:ext cx="1427977" cy="6091200"/>
            <a:chOff x="10371143" y="380999"/>
            <a:chExt cx="1439149" cy="6138849"/>
          </a:xfrm>
        </p:grpSpPr>
        <p:sp>
          <p:nvSpPr>
            <p:cNvPr id="13" name="Frihandsfigur 1">
              <a:extLst>
                <a:ext uri="{FF2B5EF4-FFF2-40B4-BE49-F238E27FC236}">
                  <a16:creationId xmlns:a16="http://schemas.microsoft.com/office/drawing/2014/main" id="{5A9026E1-DFAC-E9EE-2962-8B79601BF3EA}"/>
                </a:ext>
                <a:ext uri="{C183D7F6-B498-43B3-948B-1728B52AA6E4}">
                  <adec:decorative xmlns:adec="http://schemas.microsoft.com/office/drawing/2017/decorative" val="1"/>
                </a:ext>
              </a:extLst>
            </p:cNvPr>
            <p:cNvSpPr>
              <a:spLocks noChangeAspect="1"/>
            </p:cNvSpPr>
            <p:nvPr/>
          </p:nvSpPr>
          <p:spPr>
            <a:xfrm>
              <a:off x="1037114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6"/>
            </a:solidFill>
            <a:ln w="17009" cap="flat">
              <a:noFill/>
              <a:prstDash val="solid"/>
              <a:miter/>
            </a:ln>
          </p:spPr>
          <p:txBody>
            <a:bodyPr rtlCol="0" anchor="ctr"/>
            <a:lstStyle/>
            <a:p>
              <a:endParaRPr lang="en-US"/>
            </a:p>
          </p:txBody>
        </p:sp>
        <p:sp>
          <p:nvSpPr>
            <p:cNvPr id="15" name="Frihandsfigur 2">
              <a:extLst>
                <a:ext uri="{FF2B5EF4-FFF2-40B4-BE49-F238E27FC236}">
                  <a16:creationId xmlns:a16="http://schemas.microsoft.com/office/drawing/2014/main" id="{F63FA8B4-B426-9EA0-1A0C-AE8684E763C1}"/>
                </a:ext>
                <a:ext uri="{C183D7F6-B498-43B3-948B-1728B52AA6E4}">
                  <adec:decorative xmlns:adec="http://schemas.microsoft.com/office/drawing/2017/decorative" val="1"/>
                </a:ext>
              </a:extLst>
            </p:cNvPr>
            <p:cNvSpPr>
              <a:spLocks noChangeAspect="1"/>
            </p:cNvSpPr>
            <p:nvPr/>
          </p:nvSpPr>
          <p:spPr>
            <a:xfrm>
              <a:off x="10371146"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D1C4E9"/>
            </a:solidFill>
            <a:ln w="17009"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BADC3CCB-35F2-0433-FF67-45C7D893D06C}"/>
                </a:ext>
                <a:ext uri="{C183D7F6-B498-43B3-948B-1728B52AA6E4}">
                  <adec:decorative xmlns:adec="http://schemas.microsoft.com/office/drawing/2017/decorative" val="1"/>
                </a:ext>
              </a:extLst>
            </p:cNvPr>
            <p:cNvSpPr>
              <a:spLocks noChangeAspect="1"/>
            </p:cNvSpPr>
            <p:nvPr/>
          </p:nvSpPr>
          <p:spPr>
            <a:xfrm>
              <a:off x="10371143" y="3450424"/>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3" pos="551"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2026-06-26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1718565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älsa och välbefinnand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573213"/>
            <a:ext cx="5432317"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4691" y="2943514"/>
            <a:ext cx="5432317" cy="3304587"/>
          </a:xfrm>
          <a:prstGeom prst="rect">
            <a:avLst/>
          </a:prstGeom>
        </p:spPr>
        <p:txBody>
          <a:bodyPr vert="horz" lIns="0" tIns="0" rIns="0" bIns="0" rtlCol="0">
            <a:noAutofit/>
          </a:bodyPr>
          <a:lstStyle>
            <a:lvl1pPr>
              <a:defRPr sz="1800"/>
            </a:lvl1pPr>
            <a:lvl2pPr>
              <a:defRPr sz="1600"/>
            </a:lvl2pPr>
            <a:lvl3pPr>
              <a:defRPr sz="1400"/>
            </a:lvl3pPr>
            <a:lvl4pPr>
              <a:defRPr sz="1200"/>
            </a:lvl4pPr>
            <a:lvl5pPr>
              <a:defRPr sz="10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3" name="Platshållare för bild 11">
            <a:extLst>
              <a:ext uri="{FF2B5EF4-FFF2-40B4-BE49-F238E27FC236}">
                <a16:creationId xmlns:a16="http://schemas.microsoft.com/office/drawing/2014/main" id="{A5B4848F-5096-95D4-FF59-5D099FC74754}"/>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grpSp>
        <p:nvGrpSpPr>
          <p:cNvPr id="14" name="Grupp 13">
            <a:extLst>
              <a:ext uri="{FF2B5EF4-FFF2-40B4-BE49-F238E27FC236}">
                <a16:creationId xmlns:a16="http://schemas.microsoft.com/office/drawing/2014/main" id="{8358D6CB-BF75-FDB3-76DF-E48F22B76FB1}"/>
              </a:ext>
            </a:extLst>
          </p:cNvPr>
          <p:cNvGrpSpPr/>
          <p:nvPr userDrawn="1"/>
        </p:nvGrpSpPr>
        <p:grpSpPr>
          <a:xfrm>
            <a:off x="-1" y="378683"/>
            <a:ext cx="4209143" cy="719138"/>
            <a:chOff x="-1" y="378683"/>
            <a:chExt cx="4209143" cy="719138"/>
          </a:xfrm>
        </p:grpSpPr>
        <p:sp>
          <p:nvSpPr>
            <p:cNvPr id="15" name="Rektangel 14">
              <a:extLst>
                <a:ext uri="{FF2B5EF4-FFF2-40B4-BE49-F238E27FC236}">
                  <a16:creationId xmlns:a16="http://schemas.microsoft.com/office/drawing/2014/main" id="{3FECA9F3-1261-3A9B-A7B1-869F7E7FC2C2}"/>
                </a:ext>
                <a:ext uri="{C183D7F6-B498-43B3-948B-1728B52AA6E4}">
                  <adec:decorative xmlns:adec="http://schemas.microsoft.com/office/drawing/2017/decorative" val="1"/>
                </a:ext>
              </a:extLst>
            </p:cNvPr>
            <p:cNvSpPr/>
            <p:nvPr/>
          </p:nvSpPr>
          <p:spPr>
            <a:xfrm>
              <a:off x="-1" y="378683"/>
              <a:ext cx="4209143" cy="719138"/>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6" name="textruta 15">
              <a:extLst>
                <a:ext uri="{FF2B5EF4-FFF2-40B4-BE49-F238E27FC236}">
                  <a16:creationId xmlns:a16="http://schemas.microsoft.com/office/drawing/2014/main" id="{C654CAC0-62C7-745E-6CB6-D91047B60237}"/>
                </a:ext>
              </a:extLst>
            </p:cNvPr>
            <p:cNvSpPr txBox="1"/>
            <p:nvPr/>
          </p:nvSpPr>
          <p:spPr>
            <a:xfrm>
              <a:off x="913996" y="609899"/>
              <a:ext cx="3193545" cy="231930"/>
            </a:xfrm>
            <a:prstGeom prst="rect">
              <a:avLst/>
            </a:prstGeom>
            <a:noFill/>
          </p:spPr>
          <p:txBody>
            <a:bodyPr wrap="square" lIns="0" tIns="0" rIns="0" bIns="0" rtlCol="0" anchor="ctr">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mn-lt"/>
                  <a:ea typeface="+mn-ea"/>
                  <a:cs typeface="+mn-cs"/>
                </a:rPr>
                <a:t>Hälsa och välbefinnande</a:t>
              </a:r>
            </a:p>
          </p:txBody>
        </p:sp>
        <p:pic>
          <p:nvPicPr>
            <p:cNvPr id="17" name="Bild 16">
              <a:extLst>
                <a:ext uri="{FF2B5EF4-FFF2-40B4-BE49-F238E27FC236}">
                  <a16:creationId xmlns:a16="http://schemas.microsoft.com/office/drawing/2014/main" id="{238DD8E1-F5BC-4BA1-4ECB-A83345A973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8067" y="495954"/>
              <a:ext cx="469023" cy="453893"/>
            </a:xfrm>
            <a:prstGeom prst="rect">
              <a:avLst/>
            </a:prstGeom>
          </p:spPr>
        </p:pic>
      </p:grpSp>
    </p:spTree>
    <p:extLst>
      <p:ext uri="{BB962C8B-B14F-4D97-AF65-F5344CB8AC3E}">
        <p14:creationId xmlns:p14="http://schemas.microsoft.com/office/powerpoint/2010/main" val="165014345"/>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Hälsa och välbefinnand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573213"/>
            <a:ext cx="5432317"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4691" y="2943514"/>
            <a:ext cx="5432317" cy="3304587"/>
          </a:xfrm>
          <a:prstGeom prst="rect">
            <a:avLst/>
          </a:prstGeom>
        </p:spPr>
        <p:txBody>
          <a:bodyPr vert="horz" lIns="0" tIns="0" rIns="0" bIns="0" rtlCol="0">
            <a:noAutofit/>
          </a:bodyPr>
          <a:lstStyle>
            <a:lvl1pPr>
              <a:defRPr sz="1800"/>
            </a:lvl1pPr>
            <a:lvl2pPr>
              <a:defRPr sz="1600"/>
            </a:lvl2pPr>
            <a:lvl3pPr>
              <a:defRPr sz="1400"/>
            </a:lvl3pPr>
            <a:lvl4pPr>
              <a:defRPr sz="1200"/>
            </a:lvl4pPr>
            <a:lvl5pPr>
              <a:defRPr sz="10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3" name="Platshållare för bild 11">
            <a:extLst>
              <a:ext uri="{FF2B5EF4-FFF2-40B4-BE49-F238E27FC236}">
                <a16:creationId xmlns:a16="http://schemas.microsoft.com/office/drawing/2014/main" id="{A5B4848F-5096-95D4-FF59-5D099FC74754}"/>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grpSp>
        <p:nvGrpSpPr>
          <p:cNvPr id="14" name="Grupp 13">
            <a:extLst>
              <a:ext uri="{FF2B5EF4-FFF2-40B4-BE49-F238E27FC236}">
                <a16:creationId xmlns:a16="http://schemas.microsoft.com/office/drawing/2014/main" id="{8358D6CB-BF75-FDB3-76DF-E48F22B76FB1}"/>
              </a:ext>
            </a:extLst>
          </p:cNvPr>
          <p:cNvGrpSpPr/>
          <p:nvPr userDrawn="1"/>
        </p:nvGrpSpPr>
        <p:grpSpPr>
          <a:xfrm>
            <a:off x="-1" y="378682"/>
            <a:ext cx="6132516" cy="1047749"/>
            <a:chOff x="-1" y="378683"/>
            <a:chExt cx="4209143" cy="719138"/>
          </a:xfrm>
        </p:grpSpPr>
        <p:sp>
          <p:nvSpPr>
            <p:cNvPr id="15" name="Rektangel 14">
              <a:extLst>
                <a:ext uri="{FF2B5EF4-FFF2-40B4-BE49-F238E27FC236}">
                  <a16:creationId xmlns:a16="http://schemas.microsoft.com/office/drawing/2014/main" id="{3FECA9F3-1261-3A9B-A7B1-869F7E7FC2C2}"/>
                </a:ext>
                <a:ext uri="{C183D7F6-B498-43B3-948B-1728B52AA6E4}">
                  <adec:decorative xmlns:adec="http://schemas.microsoft.com/office/drawing/2017/decorative" val="1"/>
                </a:ext>
              </a:extLst>
            </p:cNvPr>
            <p:cNvSpPr/>
            <p:nvPr/>
          </p:nvSpPr>
          <p:spPr>
            <a:xfrm>
              <a:off x="-1" y="378683"/>
              <a:ext cx="4209143" cy="719138"/>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6" name="textruta 15">
              <a:extLst>
                <a:ext uri="{FF2B5EF4-FFF2-40B4-BE49-F238E27FC236}">
                  <a16:creationId xmlns:a16="http://schemas.microsoft.com/office/drawing/2014/main" id="{C654CAC0-62C7-745E-6CB6-D91047B60237}"/>
                </a:ext>
              </a:extLst>
            </p:cNvPr>
            <p:cNvSpPr txBox="1"/>
            <p:nvPr/>
          </p:nvSpPr>
          <p:spPr>
            <a:xfrm>
              <a:off x="913996" y="609899"/>
              <a:ext cx="3193545" cy="231930"/>
            </a:xfrm>
            <a:prstGeom prst="rect">
              <a:avLst/>
            </a:prstGeom>
            <a:noFill/>
          </p:spPr>
          <p:txBody>
            <a:bodyPr wrap="square" lIns="0" tIns="0" rIns="0" bIns="0" rtlCol="0" anchor="ctr">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2000" b="0" i="0" u="none" strike="noStrike" kern="1200" cap="none" spc="0" normalizeH="0" baseline="0" noProof="0" dirty="0">
                  <a:ln>
                    <a:noFill/>
                  </a:ln>
                  <a:solidFill>
                    <a:prstClr val="black"/>
                  </a:solidFill>
                  <a:effectLst/>
                  <a:uLnTx/>
                  <a:uFillTx/>
                  <a:latin typeface="+mn-lt"/>
                  <a:ea typeface="+mn-ea"/>
                  <a:cs typeface="+mn-cs"/>
                </a:rPr>
                <a:t>Hälsa och välbefinnande</a:t>
              </a:r>
            </a:p>
          </p:txBody>
        </p:sp>
        <p:pic>
          <p:nvPicPr>
            <p:cNvPr id="17" name="Bild 16">
              <a:extLst>
                <a:ext uri="{FF2B5EF4-FFF2-40B4-BE49-F238E27FC236}">
                  <a16:creationId xmlns:a16="http://schemas.microsoft.com/office/drawing/2014/main" id="{238DD8E1-F5BC-4BA1-4ECB-A83345A973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8067" y="495954"/>
              <a:ext cx="469023" cy="453893"/>
            </a:xfrm>
            <a:prstGeom prst="rect">
              <a:avLst/>
            </a:prstGeom>
          </p:spPr>
        </p:pic>
      </p:grpSp>
    </p:spTree>
    <p:extLst>
      <p:ext uri="{BB962C8B-B14F-4D97-AF65-F5344CB8AC3E}">
        <p14:creationId xmlns:p14="http://schemas.microsoft.com/office/powerpoint/2010/main" val="1149712188"/>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Hälsa och välbefinnand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573213"/>
            <a:ext cx="5432317"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4691" y="2943514"/>
            <a:ext cx="5432317" cy="3304587"/>
          </a:xfrm>
          <a:prstGeom prst="rect">
            <a:avLst/>
          </a:prstGeom>
        </p:spPr>
        <p:txBody>
          <a:bodyPr vert="horz" lIns="0" tIns="0" rIns="0" bIns="0" rtlCol="0">
            <a:noAutofit/>
          </a:bodyPr>
          <a:lstStyle>
            <a:lvl1pPr>
              <a:defRPr sz="1800"/>
            </a:lvl1pPr>
            <a:lvl2pPr>
              <a:defRPr sz="1600"/>
            </a:lvl2pPr>
            <a:lvl3pPr>
              <a:defRPr sz="1400"/>
            </a:lvl3pPr>
            <a:lvl4pPr>
              <a:defRPr sz="1200"/>
            </a:lvl4pPr>
            <a:lvl5pPr>
              <a:defRPr sz="10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3" name="Platshållare för bild 11">
            <a:extLst>
              <a:ext uri="{FF2B5EF4-FFF2-40B4-BE49-F238E27FC236}">
                <a16:creationId xmlns:a16="http://schemas.microsoft.com/office/drawing/2014/main" id="{A5B4848F-5096-95D4-FF59-5D099FC74754}"/>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grpSp>
        <p:nvGrpSpPr>
          <p:cNvPr id="14" name="Grupp 13">
            <a:extLst>
              <a:ext uri="{FF2B5EF4-FFF2-40B4-BE49-F238E27FC236}">
                <a16:creationId xmlns:a16="http://schemas.microsoft.com/office/drawing/2014/main" id="{8358D6CB-BF75-FDB3-76DF-E48F22B76FB1}"/>
              </a:ext>
            </a:extLst>
          </p:cNvPr>
          <p:cNvGrpSpPr/>
          <p:nvPr userDrawn="1"/>
        </p:nvGrpSpPr>
        <p:grpSpPr>
          <a:xfrm>
            <a:off x="-1" y="378682"/>
            <a:ext cx="6132516" cy="1047749"/>
            <a:chOff x="-1" y="378683"/>
            <a:chExt cx="4209143" cy="719138"/>
          </a:xfrm>
        </p:grpSpPr>
        <p:sp>
          <p:nvSpPr>
            <p:cNvPr id="15" name="Rektangel 14">
              <a:extLst>
                <a:ext uri="{FF2B5EF4-FFF2-40B4-BE49-F238E27FC236}">
                  <a16:creationId xmlns:a16="http://schemas.microsoft.com/office/drawing/2014/main" id="{3FECA9F3-1261-3A9B-A7B1-869F7E7FC2C2}"/>
                </a:ext>
                <a:ext uri="{C183D7F6-B498-43B3-948B-1728B52AA6E4}">
                  <adec:decorative xmlns:adec="http://schemas.microsoft.com/office/drawing/2017/decorative" val="1"/>
                </a:ext>
              </a:extLst>
            </p:cNvPr>
            <p:cNvSpPr/>
            <p:nvPr/>
          </p:nvSpPr>
          <p:spPr>
            <a:xfrm>
              <a:off x="-1" y="378683"/>
              <a:ext cx="4209143" cy="719138"/>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6" name="textruta 15">
              <a:extLst>
                <a:ext uri="{FF2B5EF4-FFF2-40B4-BE49-F238E27FC236}">
                  <a16:creationId xmlns:a16="http://schemas.microsoft.com/office/drawing/2014/main" id="{C654CAC0-62C7-745E-6CB6-D91047B60237}"/>
                </a:ext>
              </a:extLst>
            </p:cNvPr>
            <p:cNvSpPr txBox="1"/>
            <p:nvPr/>
          </p:nvSpPr>
          <p:spPr>
            <a:xfrm>
              <a:off x="913996" y="639435"/>
              <a:ext cx="3193545" cy="231930"/>
            </a:xfrm>
            <a:prstGeom prst="rect">
              <a:avLst/>
            </a:prstGeom>
            <a:noFill/>
          </p:spPr>
          <p:txBody>
            <a:bodyPr wrap="square" lIns="0" tIns="0" rIns="0" bIns="0" rtlCol="0" anchor="ctr">
              <a:noAutofit/>
            </a:bodyPr>
            <a:lstStyle/>
            <a:p>
              <a:pPr marL="0" marR="0" lvl="0" indent="0" algn="l" defTabSz="914400" rtl="0" eaLnBrk="1" fontAlgn="auto" latinLnBrk="0" hangingPunct="1">
                <a:lnSpc>
                  <a:spcPts val="2200"/>
                </a:lnSpc>
                <a:spcBef>
                  <a:spcPts val="0"/>
                </a:spcBef>
                <a:spcAft>
                  <a:spcPts val="0"/>
                </a:spcAft>
                <a:buClrTx/>
                <a:buSzTx/>
                <a:buFontTx/>
                <a:buNone/>
                <a:tabLst/>
                <a:defRPr/>
              </a:pPr>
              <a:r>
                <a:rPr kumimoji="0" lang="sv-SE" sz="2000" b="1" i="0" u="none" strike="noStrike" kern="1200" cap="none" spc="0" normalizeH="0" baseline="0" noProof="0" dirty="0">
                  <a:ln>
                    <a:noFill/>
                  </a:ln>
                  <a:solidFill>
                    <a:prstClr val="black"/>
                  </a:solidFill>
                  <a:effectLst/>
                  <a:uLnTx/>
                  <a:uFillTx/>
                  <a:latin typeface="+mn-lt"/>
                  <a:ea typeface="+mn-ea"/>
                  <a:cs typeface="+mn-cs"/>
                </a:rPr>
                <a:t>Mål:</a:t>
              </a:r>
            </a:p>
            <a:p>
              <a:pPr marL="0" marR="0" lvl="0" indent="0" algn="l" defTabSz="914400" rtl="0" eaLnBrk="1" fontAlgn="auto" latinLnBrk="0" hangingPunct="1">
                <a:lnSpc>
                  <a:spcPts val="2200"/>
                </a:lnSpc>
                <a:spcBef>
                  <a:spcPts val="0"/>
                </a:spcBef>
                <a:spcAft>
                  <a:spcPts val="0"/>
                </a:spcAft>
                <a:buClrTx/>
                <a:buSzTx/>
                <a:buFontTx/>
                <a:buNone/>
                <a:tabLst/>
                <a:defRPr/>
              </a:pPr>
              <a:r>
                <a:rPr kumimoji="0" lang="sv-SE" sz="2000" b="0" i="0" u="none" strike="noStrike" kern="1200" cap="none" spc="0" normalizeH="0" baseline="0" noProof="0" dirty="0">
                  <a:ln>
                    <a:noFill/>
                  </a:ln>
                  <a:solidFill>
                    <a:prstClr val="black"/>
                  </a:solidFill>
                  <a:effectLst/>
                  <a:uLnTx/>
                  <a:uFillTx/>
                  <a:latin typeface="+mn-lt"/>
                  <a:ea typeface="+mn-ea"/>
                  <a:cs typeface="+mn-cs"/>
                </a:rPr>
                <a:t>Hälsa och välbefinnande</a:t>
              </a:r>
            </a:p>
          </p:txBody>
        </p:sp>
        <p:pic>
          <p:nvPicPr>
            <p:cNvPr id="17" name="Bild 16">
              <a:extLst>
                <a:ext uri="{FF2B5EF4-FFF2-40B4-BE49-F238E27FC236}">
                  <a16:creationId xmlns:a16="http://schemas.microsoft.com/office/drawing/2014/main" id="{238DD8E1-F5BC-4BA1-4ECB-A83345A973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8067" y="495954"/>
              <a:ext cx="469023" cy="453893"/>
            </a:xfrm>
            <a:prstGeom prst="rect">
              <a:avLst/>
            </a:prstGeom>
          </p:spPr>
        </p:pic>
      </p:grpSp>
    </p:spTree>
    <p:extLst>
      <p:ext uri="{BB962C8B-B14F-4D97-AF65-F5344CB8AC3E}">
        <p14:creationId xmlns:p14="http://schemas.microsoft.com/office/powerpoint/2010/main" val="300031800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096621" y="666000"/>
            <a:ext cx="8642350" cy="1047750"/>
          </a:xfrm>
          <a:prstGeom prst="rect">
            <a:avLst/>
          </a:prstGeom>
        </p:spPr>
        <p:txBody>
          <a:bodyPr vert="horz" lIns="0" tIns="0" rIns="0" bIns="0" rtlCol="0" anchor="t" anchorCtr="0">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096621" y="2097088"/>
            <a:ext cx="8645150" cy="3327637"/>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2026-06-29</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67" r:id="rId3"/>
    <p:sldLayoutId id="2147483650" r:id="rId4"/>
    <p:sldLayoutId id="2147483654" r:id="rId5"/>
    <p:sldLayoutId id="2147483676" r:id="rId6"/>
    <p:sldLayoutId id="2147483690" r:id="rId7"/>
    <p:sldLayoutId id="2147483699" r:id="rId8"/>
    <p:sldLayoutId id="2147483700" r:id="rId9"/>
    <p:sldLayoutId id="2147483694" r:id="rId10"/>
    <p:sldLayoutId id="2147483691" r:id="rId11"/>
    <p:sldLayoutId id="2147483696" r:id="rId12"/>
    <p:sldLayoutId id="2147483692" r:id="rId13"/>
    <p:sldLayoutId id="2147483697" r:id="rId14"/>
    <p:sldLayoutId id="2147483695" r:id="rId15"/>
    <p:sldLayoutId id="2147483693" r:id="rId16"/>
    <p:sldLayoutId id="2147483698" r:id="rId17"/>
    <p:sldLayoutId id="2147483652" r:id="rId18"/>
    <p:sldLayoutId id="2147483684" r:id="rId19"/>
    <p:sldLayoutId id="2147483685" r:id="rId20"/>
    <p:sldLayoutId id="2147483701" r:id="rId21"/>
    <p:sldLayoutId id="2147483689" r:id="rId22"/>
    <p:sldLayoutId id="2147483674" r:id="rId23"/>
    <p:sldLayoutId id="2147483662" r:id="rId24"/>
    <p:sldLayoutId id="2147483666" r:id="rId25"/>
    <p:sldLayoutId id="2147483672" r:id="rId26"/>
    <p:sldLayoutId id="2147483651" r:id="rId27"/>
    <p:sldLayoutId id="2147483663" r:id="rId28"/>
    <p:sldLayoutId id="2147483671" r:id="rId29"/>
    <p:sldLayoutId id="2147483680" r:id="rId30"/>
    <p:sldLayoutId id="2147483664" r:id="rId31"/>
    <p:sldLayoutId id="2147483675" r:id="rId32"/>
    <p:sldLayoutId id="2147483677" r:id="rId33"/>
    <p:sldLayoutId id="2147483679" r:id="rId34"/>
    <p:sldLayoutId id="2147483661" r:id="rId35"/>
    <p:sldLayoutId id="2147483686" r:id="rId36"/>
    <p:sldLayoutId id="2147483687" r:id="rId37"/>
    <p:sldLayoutId id="2147483688" r:id="rId38"/>
    <p:sldLayoutId id="2147483655" r:id="rId39"/>
    <p:sldLayoutId id="2147483659" r:id="rId40"/>
    <p:sldLayoutId id="2147483660" r:id="rId41"/>
    <p:sldLayoutId id="2147483668" r:id="rId42"/>
    <p:sldLayoutId id="2147483670" r:id="rId43"/>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46" userDrawn="1">
          <p15:clr>
            <a:srgbClr val="9FCC3B"/>
          </p15:clr>
        </p15:guide>
        <p15:guide id="2" orient="horz" pos="2160" userDrawn="1">
          <p15:clr>
            <a:srgbClr val="9FCC3B"/>
          </p15:clr>
        </p15:guide>
        <p15:guide id="3" orient="horz" pos="867" userDrawn="1">
          <p15:clr>
            <a:srgbClr val="9FCC3B"/>
          </p15:clr>
        </p15:guide>
        <p15:guide id="4" orient="horz" pos="1525" userDrawn="1">
          <p15:clr>
            <a:srgbClr val="9FCC3B"/>
          </p15:clr>
        </p15:guide>
        <p15:guide id="5" orient="horz" pos="3430" userDrawn="1">
          <p15:clr>
            <a:srgbClr val="9FCC3B"/>
          </p15:clr>
        </p15:guide>
        <p15:guide id="6" orient="horz" pos="2795" userDrawn="1">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39.xml"/><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9.xml"/><Relationship Id="rId1" Type="http://schemas.openxmlformats.org/officeDocument/2006/relationships/slideLayout" Target="../slideLayouts/slideLayout39.xml"/><Relationship Id="rId5" Type="http://schemas.openxmlformats.org/officeDocument/2006/relationships/image" Target="../media/image28.sv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39.xml"/><Relationship Id="rId5" Type="http://schemas.openxmlformats.org/officeDocument/2006/relationships/image" Target="../media/image30.sv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39.xml"/><Relationship Id="rId5" Type="http://schemas.openxmlformats.org/officeDocument/2006/relationships/image" Target="../media/image29.sv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2.xml"/><Relationship Id="rId1" Type="http://schemas.openxmlformats.org/officeDocument/2006/relationships/slideLayout" Target="../slideLayouts/slideLayout39.xml"/><Relationship Id="rId5" Type="http://schemas.openxmlformats.org/officeDocument/2006/relationships/image" Target="../media/image31.sv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3.xml"/><Relationship Id="rId1" Type="http://schemas.openxmlformats.org/officeDocument/2006/relationships/slideLayout" Target="../slideLayouts/slideLayout39.xml"/><Relationship Id="rId5" Type="http://schemas.openxmlformats.org/officeDocument/2006/relationships/image" Target="../media/image32.sv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hyperlink" Target="https://larportalen.vgregion.se/course/view.php?id=3297"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hyperlink" Target="https://www.vgregion.se/om-vgr/hallbarhet/hallbarhetssatsningen/"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hyperlink" Target="https://insidan.vgregion.se/stod-och-tjanster/amnen-a-o/miljo/arbetssatt-och-verktyg" TargetMode="External"/><Relationship Id="rId3" Type="http://schemas.openxmlformats.org/officeDocument/2006/relationships/hyperlink" Target="https://mellanarkiv-offentlig.vgregion.se/alfresco/s/archive/stream/public/v1/source/available/sofia/rs10001-385633856-85/surrogate/H%c3%a5llbarhetsm%c3%a5l%202030.pdf" TargetMode="External"/><Relationship Id="rId7" Type="http://schemas.openxmlformats.org/officeDocument/2006/relationships/hyperlink" Target="https://insidan.vgregion.se/forvaltningar/koncernkontoret/stod-och-tjanster/amnen-a-o/hallbarhet-i-vgr/utbildningar-och-verktyg/" TargetMode="External"/><Relationship Id="rId2" Type="http://schemas.openxmlformats.org/officeDocument/2006/relationships/notesSlide" Target="../notesSlides/notesSlide18.xml"/><Relationship Id="rId1" Type="http://schemas.openxmlformats.org/officeDocument/2006/relationships/slideLayout" Target="../slideLayouts/slideLayout29.xml"/><Relationship Id="rId6" Type="http://schemas.openxmlformats.org/officeDocument/2006/relationships/hyperlink" Target="https://larportalen.vgregion.se/course/view.php?id=3297" TargetMode="External"/><Relationship Id="rId5" Type="http://schemas.openxmlformats.org/officeDocument/2006/relationships/hyperlink" Target="https://insidan.vgregion.se/forvaltningar/koncernkontoret/stod-och-tjanster/amnen-a-o/hallbarhet-i-vgr/hallbarhetsrapport/" TargetMode="External"/><Relationship Id="rId10" Type="http://schemas.openxmlformats.org/officeDocument/2006/relationships/hyperlink" Target="https://insidan.vgregion.se/forvaltningar/koncernkontoret/stod-och-tjanster/amnen-a-o/hallbarhet-i-vgr/" TargetMode="External"/><Relationship Id="rId4" Type="http://schemas.openxmlformats.org/officeDocument/2006/relationships/hyperlink" Target="https://mellanarkiv-offentlig.vgregion.se/alfresco/s/archive/stream/public/v1/source/available/sofia/rs10001-385633856-84/surrogate/H%c3%a5llbarhetspolicy.PDF" TargetMode="External"/><Relationship Id="rId9" Type="http://schemas.openxmlformats.org/officeDocument/2006/relationships/hyperlink" Target="https://www.vgregion.se/om-vgr/hallbarhet/"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39.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10001-385633856-84/surrogate/H%c3%a5llbarhetspolicy.PDF"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10001-385633856-85/surrogate/H%c3%a5llbarhetsm%c3%a5l%202030.pdf"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https://www.vgregion.se/om-vgr/styrande-dokument/" TargetMode="External"/><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3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9.png"/><Relationship Id="rId12" Type="http://schemas.openxmlformats.org/officeDocument/2006/relationships/image" Target="../media/image31.sv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8.sv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30.svg"/><Relationship Id="rId4" Type="http://schemas.openxmlformats.org/officeDocument/2006/relationships/image" Target="../media/image27.svg"/><Relationship Id="rId9" Type="http://schemas.openxmlformats.org/officeDocument/2006/relationships/image" Target="../media/image7.png"/><Relationship Id="rId14" Type="http://schemas.openxmlformats.org/officeDocument/2006/relationships/image" Target="../media/image32.svg"/></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8.xml"/><Relationship Id="rId1" Type="http://schemas.openxmlformats.org/officeDocument/2006/relationships/slideLayout" Target="../slideLayouts/slideLayout39.xml"/><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AC1B0-6C09-E0BB-DE34-7B4752D02A6E}"/>
            </a:ext>
          </a:extLst>
        </p:cNvPr>
        <p:cNvGrpSpPr/>
        <p:nvPr/>
      </p:nvGrpSpPr>
      <p:grpSpPr>
        <a:xfrm>
          <a:off x="0" y="0"/>
          <a:ext cx="0" cy="0"/>
          <a:chOff x="0" y="0"/>
          <a:chExt cx="0" cy="0"/>
        </a:xfrm>
      </p:grpSpPr>
      <p:pic>
        <p:nvPicPr>
          <p:cNvPr id="2" name="Bildobjekt 1" descr="Tre barn som springer på en äng  i solnedgången">
            <a:extLst>
              <a:ext uri="{FF2B5EF4-FFF2-40B4-BE49-F238E27FC236}">
                <a16:creationId xmlns:a16="http://schemas.microsoft.com/office/drawing/2014/main" id="{C52FC41E-345F-0750-27EA-8524187F9F0E}"/>
              </a:ext>
            </a:extLst>
          </p:cNvPr>
          <p:cNvPicPr>
            <a:picLocks noChangeAspect="1"/>
          </p:cNvPicPr>
          <p:nvPr/>
        </p:nvPicPr>
        <p:blipFill rotWithShape="1">
          <a:blip r:embed="rId3"/>
          <a:srcRect l="3991" t="43634" r="38919" b="3358"/>
          <a:stretch>
            <a:fillRect/>
          </a:stretch>
        </p:blipFill>
        <p:spPr>
          <a:xfrm>
            <a:off x="0" y="0"/>
            <a:ext cx="6960308" cy="6858000"/>
          </a:xfrm>
          <a:prstGeom prst="rect">
            <a:avLst/>
          </a:prstGeom>
        </p:spPr>
      </p:pic>
      <p:sp>
        <p:nvSpPr>
          <p:cNvPr id="41" name="Rektangel: ett hörn rundat 40">
            <a:extLst>
              <a:ext uri="{FF2B5EF4-FFF2-40B4-BE49-F238E27FC236}">
                <a16:creationId xmlns:a16="http://schemas.microsoft.com/office/drawing/2014/main" id="{2BAACA0A-113D-1272-C3A5-0018B217CDF9}"/>
              </a:ext>
              <a:ext uri="{C183D7F6-B498-43B3-948B-1728B52AA6E4}">
                <adec:decorative xmlns:adec="http://schemas.microsoft.com/office/drawing/2017/decorative" val="1"/>
              </a:ext>
            </a:extLst>
          </p:cNvPr>
          <p:cNvSpPr/>
          <p:nvPr/>
        </p:nvSpPr>
        <p:spPr>
          <a:xfrm rot="10800000">
            <a:off x="6960309" y="-8125"/>
            <a:ext cx="5243882" cy="4445188"/>
          </a:xfrm>
          <a:prstGeom prst="round1Rect">
            <a:avLst>
              <a:gd name="adj" fmla="val 2608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7" name="Picture 2" descr="Västra Götalandsregionens logotyp">
            <a:extLst>
              <a:ext uri="{FF2B5EF4-FFF2-40B4-BE49-F238E27FC236}">
                <a16:creationId xmlns:a16="http://schemas.microsoft.com/office/drawing/2014/main" id="{34A9EF89-A08C-2A9A-9BFF-3D3FBD183D77}"/>
              </a:ext>
              <a:ext uri="{C183D7F6-B498-43B3-948B-1728B52AA6E4}">
                <adec:decorative xmlns:adec="http://schemas.microsoft.com/office/drawing/2017/decorative" val="0"/>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454292" y="5852160"/>
            <a:ext cx="2840484" cy="504640"/>
          </a:xfrm>
          <a:prstGeom prst="rect">
            <a:avLst/>
          </a:prstGeom>
          <a:noFill/>
          <a:extLst>
            <a:ext uri="{909E8E84-426E-40DD-AFC4-6F175D3DCCD1}">
              <a14:hiddenFill xmlns:a14="http://schemas.microsoft.com/office/drawing/2010/main">
                <a:solidFill>
                  <a:srgbClr val="FFFFFF"/>
                </a:solidFill>
              </a14:hiddenFill>
            </a:ext>
          </a:extLst>
        </p:spPr>
      </p:pic>
      <p:sp>
        <p:nvSpPr>
          <p:cNvPr id="42" name="Rektangel: ett hörn rundat 41">
            <a:extLst>
              <a:ext uri="{FF2B5EF4-FFF2-40B4-BE49-F238E27FC236}">
                <a16:creationId xmlns:a16="http://schemas.microsoft.com/office/drawing/2014/main" id="{8E7DC8F2-4A5C-FF22-E265-9123FE64E134}"/>
              </a:ext>
              <a:ext uri="{C183D7F6-B498-43B3-948B-1728B52AA6E4}">
                <adec:decorative xmlns:adec="http://schemas.microsoft.com/office/drawing/2017/decorative" val="1"/>
              </a:ext>
            </a:extLst>
          </p:cNvPr>
          <p:cNvSpPr/>
          <p:nvPr/>
        </p:nvSpPr>
        <p:spPr>
          <a:xfrm rot="10800000">
            <a:off x="6960308" y="4437063"/>
            <a:ext cx="3494267" cy="2428240"/>
          </a:xfrm>
          <a:prstGeom prst="round1Rect">
            <a:avLst>
              <a:gd name="adj" fmla="val 41144"/>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3" name="Rektangel: ett hörn rundat 42">
            <a:extLst>
              <a:ext uri="{FF2B5EF4-FFF2-40B4-BE49-F238E27FC236}">
                <a16:creationId xmlns:a16="http://schemas.microsoft.com/office/drawing/2014/main" id="{B88452D8-5C89-6773-DD84-CD56201865DA}"/>
              </a:ext>
              <a:ext uri="{C183D7F6-B498-43B3-948B-1728B52AA6E4}">
                <adec:decorative xmlns:adec="http://schemas.microsoft.com/office/drawing/2017/decorative" val="1"/>
              </a:ext>
            </a:extLst>
          </p:cNvPr>
          <p:cNvSpPr/>
          <p:nvPr/>
        </p:nvSpPr>
        <p:spPr>
          <a:xfrm rot="10800000" flipV="1">
            <a:off x="10454576" y="4437063"/>
            <a:ext cx="1737496" cy="2428240"/>
          </a:xfrm>
          <a:prstGeom prst="round1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 name="Rubrik 43">
            <a:extLst>
              <a:ext uri="{FF2B5EF4-FFF2-40B4-BE49-F238E27FC236}">
                <a16:creationId xmlns:a16="http://schemas.microsoft.com/office/drawing/2014/main" id="{0FDE3955-5C64-E226-B2FE-EAE327F765D6}"/>
              </a:ext>
            </a:extLst>
          </p:cNvPr>
          <p:cNvSpPr txBox="1">
            <a:spLocks/>
          </p:cNvSpPr>
          <p:nvPr/>
        </p:nvSpPr>
        <p:spPr>
          <a:xfrm>
            <a:off x="7498949" y="1951672"/>
            <a:ext cx="4113534" cy="147732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pPr algn="ctr">
              <a:lnSpc>
                <a:spcPct val="100000"/>
              </a:lnSpc>
              <a:spcBef>
                <a:spcPts val="0"/>
              </a:spcBef>
              <a:spcAft>
                <a:spcPts val="2500"/>
              </a:spcAft>
              <a:defRPr/>
            </a:pPr>
            <a:r>
              <a:rPr lang="sv-SE" sz="3200" dirty="0">
                <a:solidFill>
                  <a:schemeClr val="bg1"/>
                </a:solidFill>
                <a:ea typeface="+mn-ea"/>
                <a:cs typeface="+mn-cs"/>
              </a:rPr>
              <a:t>– för varje människa och </a:t>
            </a:r>
            <a:br>
              <a:rPr lang="sv-SE" sz="3200" dirty="0">
                <a:solidFill>
                  <a:schemeClr val="bg1"/>
                </a:solidFill>
                <a:ea typeface="+mn-ea"/>
                <a:cs typeface="+mn-cs"/>
              </a:rPr>
            </a:br>
            <a:r>
              <a:rPr lang="sv-SE" sz="3200" dirty="0">
                <a:solidFill>
                  <a:schemeClr val="bg1"/>
                </a:solidFill>
                <a:ea typeface="+mn-ea"/>
                <a:cs typeface="+mn-cs"/>
              </a:rPr>
              <a:t>vår planet </a:t>
            </a:r>
          </a:p>
        </p:txBody>
      </p:sp>
      <p:sp>
        <p:nvSpPr>
          <p:cNvPr id="44" name="Rubrik 43">
            <a:extLst>
              <a:ext uri="{FF2B5EF4-FFF2-40B4-BE49-F238E27FC236}">
                <a16:creationId xmlns:a16="http://schemas.microsoft.com/office/drawing/2014/main" id="{6AFB6E8A-8A03-70A4-7332-46890D11E7BB}"/>
              </a:ext>
            </a:extLst>
          </p:cNvPr>
          <p:cNvSpPr txBox="1">
            <a:spLocks noGrp="1"/>
          </p:cNvSpPr>
          <p:nvPr>
            <p:ph type="title" idx="4294967295"/>
          </p:nvPr>
        </p:nvSpPr>
        <p:spPr>
          <a:xfrm>
            <a:off x="7498949" y="1107193"/>
            <a:ext cx="4113534" cy="67710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2500"/>
              </a:spcAft>
              <a:buClrTx/>
              <a:buSzTx/>
              <a:buFontTx/>
              <a:buNone/>
              <a:tabLst/>
              <a:defRPr/>
            </a:pPr>
            <a:r>
              <a:rPr kumimoji="0" lang="sv-SE" sz="4400" b="1" i="0" u="none" strike="noStrike" kern="1200" cap="none" spc="0" normalizeH="0" baseline="0" noProof="0" dirty="0">
                <a:ln>
                  <a:noFill/>
                </a:ln>
                <a:solidFill>
                  <a:schemeClr val="bg1"/>
                </a:solidFill>
                <a:effectLst/>
                <a:uLnTx/>
                <a:uFillTx/>
                <a:latin typeface="+mj-lt"/>
                <a:ea typeface="+mn-ea"/>
                <a:cs typeface="+mn-cs"/>
              </a:rPr>
              <a:t>Hållbarhet</a:t>
            </a:r>
          </a:p>
        </p:txBody>
      </p:sp>
    </p:spTree>
    <p:extLst>
      <p:ext uri="{BB962C8B-B14F-4D97-AF65-F5344CB8AC3E}">
        <p14:creationId xmlns:p14="http://schemas.microsoft.com/office/powerpoint/2010/main" val="2915744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F94613-53AC-82F5-36FE-4A4D65621F0F}"/>
            </a:ext>
          </a:extLst>
        </p:cNvPr>
        <p:cNvGrpSpPr/>
        <p:nvPr/>
      </p:nvGrpSpPr>
      <p:grpSpPr>
        <a:xfrm>
          <a:off x="0" y="0"/>
          <a:ext cx="0" cy="0"/>
          <a:chOff x="0" y="0"/>
          <a:chExt cx="0" cy="0"/>
        </a:xfrm>
      </p:grpSpPr>
      <p:sp>
        <p:nvSpPr>
          <p:cNvPr id="3" name="textruta 2">
            <a:extLst>
              <a:ext uri="{FF2B5EF4-FFF2-40B4-BE49-F238E27FC236}">
                <a16:creationId xmlns:a16="http://schemas.microsoft.com/office/drawing/2014/main" id="{F1A3739D-2068-C3F6-83D4-4858CE9260AA}"/>
              </a:ext>
            </a:extLst>
          </p:cNvPr>
          <p:cNvSpPr txBox="1"/>
          <p:nvPr/>
        </p:nvSpPr>
        <p:spPr>
          <a:xfrm>
            <a:off x="663684" y="3330520"/>
            <a:ext cx="5387958" cy="2923877"/>
          </a:xfrm>
          <a:prstGeom prst="rect">
            <a:avLst/>
          </a:prstGeom>
          <a:noFill/>
        </p:spPr>
        <p:txBody>
          <a:bodyPr wrap="square" lIns="0" tIns="0" rIns="0" bIns="0" rtlCol="0">
            <a:spAutoFit/>
          </a:bodyPr>
          <a:lstStyle/>
          <a:p>
            <a:pPr marL="285750" indent="-285750" algn="l">
              <a:spcAft>
                <a:spcPts val="1200"/>
              </a:spcAft>
              <a:buFont typeface="Arial" panose="020B0604020202020204" pitchFamily="34" charset="0"/>
              <a:buChar char="•"/>
            </a:pPr>
            <a:r>
              <a:rPr lang="sv-SE" sz="2000" dirty="0"/>
              <a:t>Utgå från mänskliga rättigheter i all verksamhet.</a:t>
            </a:r>
          </a:p>
          <a:p>
            <a:pPr marL="285750" indent="-285750">
              <a:spcAft>
                <a:spcPts val="1200"/>
              </a:spcAft>
              <a:buFont typeface="Arial" panose="020B0604020202020204" pitchFamily="34" charset="0"/>
              <a:buChar char="•"/>
            </a:pPr>
            <a:r>
              <a:rPr lang="sv-SE" sz="2000" dirty="0"/>
              <a:t>Arbeta systematiskt för ökad jämlikhet och jämställdhet.</a:t>
            </a:r>
          </a:p>
          <a:p>
            <a:pPr marL="285750" indent="-285750">
              <a:spcAft>
                <a:spcPts val="1200"/>
              </a:spcAft>
              <a:buFont typeface="Arial" panose="020B0604020202020204" pitchFamily="34" charset="0"/>
              <a:buChar char="•"/>
            </a:pPr>
            <a:r>
              <a:rPr lang="sv-SE" sz="2000" dirty="0"/>
              <a:t>Säkerställa tillgänglighet och inkludering för alla.</a:t>
            </a:r>
          </a:p>
          <a:p>
            <a:pPr marL="285750" indent="-285750">
              <a:spcAft>
                <a:spcPts val="1200"/>
              </a:spcAft>
              <a:buFont typeface="Arial" panose="020B0604020202020204" pitchFamily="34" charset="0"/>
              <a:buChar char="•"/>
            </a:pPr>
            <a:r>
              <a:rPr lang="sv-SE" sz="2000" dirty="0"/>
              <a:t>Främja ett respektfullt bemötande och stärka delaktighet.</a:t>
            </a:r>
          </a:p>
        </p:txBody>
      </p:sp>
      <p:sp>
        <p:nvSpPr>
          <p:cNvPr id="5" name="Rubrik 1">
            <a:extLst>
              <a:ext uri="{FF2B5EF4-FFF2-40B4-BE49-F238E27FC236}">
                <a16:creationId xmlns:a16="http://schemas.microsoft.com/office/drawing/2014/main" id="{D59556AE-1E1A-C044-F1CD-A234E1709754}"/>
              </a:ext>
            </a:extLst>
          </p:cNvPr>
          <p:cNvSpPr txBox="1">
            <a:spLocks/>
          </p:cNvSpPr>
          <p:nvPr/>
        </p:nvSpPr>
        <p:spPr>
          <a:xfrm>
            <a:off x="663683" y="2038359"/>
            <a:ext cx="5900889" cy="10477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pPr>
              <a:lnSpc>
                <a:spcPct val="100000"/>
              </a:lnSpc>
              <a:defRPr/>
            </a:pPr>
            <a:r>
              <a:rPr lang="sv-SE" sz="2800" b="1"/>
              <a:t>Vi arbetar för jämlikhet, jämställdhet och lika rättigheter genom att:</a:t>
            </a:r>
          </a:p>
        </p:txBody>
      </p:sp>
      <p:pic>
        <p:nvPicPr>
          <p:cNvPr id="6" name="Bildobjekt 5" descr="Bild på VGR:s medarbetare som går med en banderoll på West pride.">
            <a:extLst>
              <a:ext uri="{FF2B5EF4-FFF2-40B4-BE49-F238E27FC236}">
                <a16:creationId xmlns:a16="http://schemas.microsoft.com/office/drawing/2014/main" id="{F8FFA8B3-E4A2-1CF9-8176-7F42AC12385D}"/>
              </a:ext>
            </a:extLst>
          </p:cNvPr>
          <p:cNvPicPr>
            <a:picLocks noChangeAspect="1"/>
          </p:cNvPicPr>
          <p:nvPr/>
        </p:nvPicPr>
        <p:blipFill>
          <a:blip r:embed="rId3">
            <a:extLst>
              <a:ext uri="{28A0092B-C50C-407E-A947-70E740481C1C}">
                <a14:useLocalDpi xmlns:a14="http://schemas.microsoft.com/office/drawing/2010/main" val="0"/>
              </a:ext>
            </a:extLst>
          </a:blip>
          <a:srcRect l="6934" t="991" r="26911"/>
          <a:stretch>
            <a:fillRect/>
          </a:stretch>
        </p:blipFill>
        <p:spPr>
          <a:xfrm>
            <a:off x="6800924" y="1426429"/>
            <a:ext cx="5013976" cy="5002823"/>
          </a:xfrm>
          <a:prstGeom prst="rect">
            <a:avLst/>
          </a:prstGeom>
        </p:spPr>
      </p:pic>
      <p:sp>
        <p:nvSpPr>
          <p:cNvPr id="4" name="textruta 3">
            <a:extLst>
              <a:ext uri="{FF2B5EF4-FFF2-40B4-BE49-F238E27FC236}">
                <a16:creationId xmlns:a16="http://schemas.microsoft.com/office/drawing/2014/main" id="{01D7C035-347E-D74E-1036-42130950A2FA}"/>
              </a:ext>
            </a:extLst>
          </p:cNvPr>
          <p:cNvSpPr txBox="1"/>
          <p:nvPr/>
        </p:nvSpPr>
        <p:spPr>
          <a:xfrm>
            <a:off x="6798481" y="378681"/>
            <a:ext cx="5013976" cy="1047749"/>
          </a:xfrm>
          <a:prstGeom prst="rect">
            <a:avLst/>
          </a:prstGeom>
          <a:solidFill>
            <a:schemeClr val="accent2">
              <a:lumMod val="20000"/>
              <a:lumOff val="80000"/>
            </a:schemeClr>
          </a:solidFill>
        </p:spPr>
        <p:txBody>
          <a:bodyPr wrap="square" lIns="180000" tIns="180000" rIns="0" bIns="0" rtlCol="0" anchor="t" anchorCtr="0">
            <a:noAutofit/>
          </a:bodyPr>
          <a:lstStyle/>
          <a:p>
            <a:pPr marL="171450" indent="-171450" algn="l">
              <a:spcAft>
                <a:spcPts val="500"/>
              </a:spcAft>
              <a:buFont typeface="Arial" panose="020B0604020202020204" pitchFamily="34" charset="0"/>
              <a:buChar char="•"/>
            </a:pPr>
            <a:r>
              <a:rPr lang="sv-SE" sz="1250" dirty="0"/>
              <a:t>Jämlik och jämställd verksamhet fri från diskriminering</a:t>
            </a:r>
          </a:p>
          <a:p>
            <a:pPr marL="171450" indent="-171450" algn="l">
              <a:spcAft>
                <a:spcPts val="500"/>
              </a:spcAft>
              <a:buFont typeface="Arial" panose="020B0604020202020204" pitchFamily="34" charset="0"/>
              <a:buChar char="•"/>
            </a:pPr>
            <a:r>
              <a:rPr lang="sv-SE" sz="1250" dirty="0"/>
              <a:t>Inkluderande och normmedveten information</a:t>
            </a:r>
          </a:p>
          <a:p>
            <a:pPr marL="171450" indent="-171450" algn="l">
              <a:spcAft>
                <a:spcPts val="500"/>
              </a:spcAft>
              <a:buFont typeface="Arial" panose="020B0604020202020204" pitchFamily="34" charset="0"/>
              <a:buChar char="•"/>
            </a:pPr>
            <a:r>
              <a:rPr lang="sv-SE" sz="1250" dirty="0"/>
              <a:t>Fysiskt tillgängliga miljöer och lokaler</a:t>
            </a:r>
          </a:p>
        </p:txBody>
      </p:sp>
      <p:sp>
        <p:nvSpPr>
          <p:cNvPr id="2" name="Rubrik 1">
            <a:extLst>
              <a:ext uri="{FF2B5EF4-FFF2-40B4-BE49-F238E27FC236}">
                <a16:creationId xmlns:a16="http://schemas.microsoft.com/office/drawing/2014/main" id="{2098FE42-1E34-AF6E-F40F-43852ED92827}"/>
              </a:ext>
            </a:extLst>
          </p:cNvPr>
          <p:cNvSpPr txBox="1">
            <a:spLocks noGrp="1"/>
          </p:cNvSpPr>
          <p:nvPr>
            <p:ph type="title" idx="4294967295"/>
          </p:nvPr>
        </p:nvSpPr>
        <p:spPr>
          <a:xfrm>
            <a:off x="0" y="378680"/>
            <a:ext cx="6798481" cy="1047749"/>
          </a:xfrm>
          <a:prstGeom prst="rect">
            <a:avLst/>
          </a:prstGeom>
          <a:solidFill>
            <a:srgbClr val="D1C4E9"/>
          </a:solidFill>
          <a:ln>
            <a:noFill/>
            <a:prstDash/>
          </a:ln>
          <a:effectLst/>
        </p:spPr>
        <p:txBody>
          <a:bodyPr rot="0" spcFirstLastPara="0" vertOverflow="overflow" horzOverflow="overflow" vert="horz" wrap="square" lIns="1296000" tIns="0" rIns="0" bIns="72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2600" b="0" i="0" u="none" strike="noStrike" kern="1200" cap="none" spc="0" normalizeH="0" baseline="0" noProof="0">
                <a:ln>
                  <a:noFill/>
                </a:ln>
                <a:solidFill>
                  <a:schemeClr val="tx1"/>
                </a:solidFill>
                <a:effectLst/>
                <a:uLnTx/>
                <a:uFillTx/>
                <a:latin typeface="VGR Sans" pitchFamily="2" charset="0"/>
                <a:ea typeface="+mn-ea"/>
                <a:cs typeface="+mn-cs"/>
              </a:rPr>
              <a:t>Jämlikhet och lika rättigheter</a:t>
            </a:r>
          </a:p>
        </p:txBody>
      </p:sp>
      <p:pic>
        <p:nvPicPr>
          <p:cNvPr id="27" name="Bild 26">
            <a:extLst>
              <a:ext uri="{FF2B5EF4-FFF2-40B4-BE49-F238E27FC236}">
                <a16:creationId xmlns:a16="http://schemas.microsoft.com/office/drawing/2014/main" id="{088D464A-61F3-D7BE-08C7-A1F3686F644A}"/>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7730" y="549011"/>
            <a:ext cx="682085" cy="682085"/>
          </a:xfrm>
          <a:prstGeom prst="rect">
            <a:avLst/>
          </a:prstGeom>
        </p:spPr>
      </p:pic>
    </p:spTree>
    <p:extLst>
      <p:ext uri="{BB962C8B-B14F-4D97-AF65-F5344CB8AC3E}">
        <p14:creationId xmlns:p14="http://schemas.microsoft.com/office/powerpoint/2010/main" val="2359111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06AA2C-8170-54BD-3299-C486C3358865}"/>
            </a:ext>
          </a:extLst>
        </p:cNvPr>
        <p:cNvGrpSpPr/>
        <p:nvPr/>
      </p:nvGrpSpPr>
      <p:grpSpPr>
        <a:xfrm>
          <a:off x="0" y="0"/>
          <a:ext cx="0" cy="0"/>
          <a:chOff x="0" y="0"/>
          <a:chExt cx="0" cy="0"/>
        </a:xfrm>
      </p:grpSpPr>
      <p:pic>
        <p:nvPicPr>
          <p:cNvPr id="24" name="Bildobjekt 23" descr="Människor som sitter runt ett bord och samtalar.">
            <a:extLst>
              <a:ext uri="{FF2B5EF4-FFF2-40B4-BE49-F238E27FC236}">
                <a16:creationId xmlns:a16="http://schemas.microsoft.com/office/drawing/2014/main" id="{73D7799F-3209-ADBB-7D91-54ED4B02B654}"/>
              </a:ext>
            </a:extLst>
          </p:cNvPr>
          <p:cNvPicPr>
            <a:picLocks noChangeAspect="1"/>
          </p:cNvPicPr>
          <p:nvPr/>
        </p:nvPicPr>
        <p:blipFill>
          <a:blip r:embed="rId3">
            <a:extLst>
              <a:ext uri="{28A0092B-C50C-407E-A947-70E740481C1C}">
                <a14:useLocalDpi xmlns:a14="http://schemas.microsoft.com/office/drawing/2010/main" val="0"/>
              </a:ext>
            </a:extLst>
          </a:blip>
          <a:srcRect l="16923" r="16923"/>
          <a:stretch/>
        </p:blipFill>
        <p:spPr>
          <a:xfrm>
            <a:off x="6798481" y="1426429"/>
            <a:ext cx="5013976" cy="5052889"/>
          </a:xfrm>
          <a:prstGeom prst="rect">
            <a:avLst/>
          </a:prstGeom>
        </p:spPr>
      </p:pic>
      <p:sp>
        <p:nvSpPr>
          <p:cNvPr id="3" name="textruta 2">
            <a:extLst>
              <a:ext uri="{FF2B5EF4-FFF2-40B4-BE49-F238E27FC236}">
                <a16:creationId xmlns:a16="http://schemas.microsoft.com/office/drawing/2014/main" id="{FEA4A8DB-9999-497D-4680-E5840D96BBED}"/>
              </a:ext>
            </a:extLst>
          </p:cNvPr>
          <p:cNvSpPr txBox="1"/>
          <p:nvPr/>
        </p:nvSpPr>
        <p:spPr>
          <a:xfrm>
            <a:off x="663684" y="3336282"/>
            <a:ext cx="5387958" cy="2462213"/>
          </a:xfrm>
          <a:prstGeom prst="rect">
            <a:avLst/>
          </a:prstGeom>
          <a:noFill/>
        </p:spPr>
        <p:txBody>
          <a:bodyPr wrap="square" lIns="0" tIns="0" rIns="0" bIns="0" rtlCol="0">
            <a:spAutoFit/>
          </a:bodyPr>
          <a:lstStyle/>
          <a:p>
            <a:pPr marL="285750" indent="-285750" algn="l">
              <a:spcAft>
                <a:spcPts val="1200"/>
              </a:spcAft>
              <a:buFont typeface="Arial" panose="020B0604020202020204" pitchFamily="34" charset="0"/>
              <a:buChar char="•"/>
            </a:pPr>
            <a:r>
              <a:rPr lang="sv-SE" sz="2000" dirty="0"/>
              <a:t>Bygga förtroende genom transparens och dialog.</a:t>
            </a:r>
          </a:p>
          <a:p>
            <a:pPr marL="285750" indent="-285750">
              <a:spcAft>
                <a:spcPts val="1200"/>
              </a:spcAft>
              <a:buFont typeface="Arial" panose="020B0604020202020204" pitchFamily="34" charset="0"/>
              <a:buChar char="•"/>
            </a:pPr>
            <a:r>
              <a:rPr lang="sv-SE" sz="2000" dirty="0"/>
              <a:t>Involvera och ta tillvara invånares, patienters och andra målgruppers perspektiv.</a:t>
            </a:r>
          </a:p>
          <a:p>
            <a:pPr marL="285750" indent="-285750">
              <a:spcAft>
                <a:spcPts val="1200"/>
              </a:spcAft>
              <a:buFont typeface="Arial" panose="020B0604020202020204" pitchFamily="34" charset="0"/>
              <a:buChar char="•"/>
            </a:pPr>
            <a:r>
              <a:rPr lang="sv-SE" sz="2000" dirty="0"/>
              <a:t>Skapa trygga miljöer fria från våld och kränkningar.</a:t>
            </a:r>
          </a:p>
        </p:txBody>
      </p:sp>
      <p:sp>
        <p:nvSpPr>
          <p:cNvPr id="6" name="Rubrik 1">
            <a:extLst>
              <a:ext uri="{FF2B5EF4-FFF2-40B4-BE49-F238E27FC236}">
                <a16:creationId xmlns:a16="http://schemas.microsoft.com/office/drawing/2014/main" id="{71EE4956-D302-E086-6181-00D7A67AB3CC}"/>
              </a:ext>
            </a:extLst>
          </p:cNvPr>
          <p:cNvSpPr txBox="1">
            <a:spLocks/>
          </p:cNvSpPr>
          <p:nvPr/>
        </p:nvSpPr>
        <p:spPr>
          <a:xfrm>
            <a:off x="663684" y="2028574"/>
            <a:ext cx="5432316" cy="10477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pPr>
              <a:lnSpc>
                <a:spcPct val="100000"/>
              </a:lnSpc>
              <a:defRPr/>
            </a:pPr>
            <a:r>
              <a:rPr lang="sv-SE" sz="2800" b="1"/>
              <a:t>Vi stärker tillit, trygghet och delaktighet genom att:</a:t>
            </a:r>
          </a:p>
        </p:txBody>
      </p:sp>
      <p:sp>
        <p:nvSpPr>
          <p:cNvPr id="4" name="textruta 3">
            <a:extLst>
              <a:ext uri="{FF2B5EF4-FFF2-40B4-BE49-F238E27FC236}">
                <a16:creationId xmlns:a16="http://schemas.microsoft.com/office/drawing/2014/main" id="{E5E9B045-B091-CA78-1F7B-6DD018115AA7}"/>
              </a:ext>
            </a:extLst>
          </p:cNvPr>
          <p:cNvSpPr txBox="1"/>
          <p:nvPr/>
        </p:nvSpPr>
        <p:spPr>
          <a:xfrm>
            <a:off x="6798481" y="378681"/>
            <a:ext cx="5013976" cy="1047749"/>
          </a:xfrm>
          <a:prstGeom prst="rect">
            <a:avLst/>
          </a:prstGeom>
          <a:solidFill>
            <a:schemeClr val="accent2">
              <a:lumMod val="20000"/>
              <a:lumOff val="80000"/>
            </a:schemeClr>
          </a:solidFill>
        </p:spPr>
        <p:txBody>
          <a:bodyPr wrap="square" lIns="180000" tIns="0" rIns="0" bIns="0" rtlCol="0" anchor="ctr" anchorCtr="0">
            <a:noAutofit/>
          </a:bodyPr>
          <a:lstStyle/>
          <a:p>
            <a:pPr marL="171450" indent="-171450" algn="l">
              <a:spcAft>
                <a:spcPts val="500"/>
              </a:spcAft>
              <a:buFont typeface="Arial" panose="020B0604020202020204" pitchFamily="34" charset="0"/>
              <a:buChar char="•"/>
            </a:pPr>
            <a:r>
              <a:rPr lang="sv-SE" sz="1250" dirty="0"/>
              <a:t>Delaktighet och dialog med dem som berörs</a:t>
            </a:r>
          </a:p>
          <a:p>
            <a:pPr marL="171450" indent="-171450" algn="l">
              <a:spcAft>
                <a:spcPts val="500"/>
              </a:spcAft>
              <a:buFont typeface="Arial" panose="020B0604020202020204" pitchFamily="34" charset="0"/>
              <a:buChar char="•"/>
            </a:pPr>
            <a:r>
              <a:rPr lang="sv-SE" sz="1250" dirty="0"/>
              <a:t>Frihet från våld, hot och kränkningar</a:t>
            </a:r>
          </a:p>
        </p:txBody>
      </p:sp>
      <p:sp>
        <p:nvSpPr>
          <p:cNvPr id="2" name="Rubrik 1">
            <a:extLst>
              <a:ext uri="{FF2B5EF4-FFF2-40B4-BE49-F238E27FC236}">
                <a16:creationId xmlns:a16="http://schemas.microsoft.com/office/drawing/2014/main" id="{9B4622B4-0028-7939-F879-381CA4C69431}"/>
              </a:ext>
            </a:extLst>
          </p:cNvPr>
          <p:cNvSpPr txBox="1">
            <a:spLocks noGrp="1"/>
          </p:cNvSpPr>
          <p:nvPr>
            <p:ph type="title" idx="4294967295"/>
          </p:nvPr>
        </p:nvSpPr>
        <p:spPr>
          <a:xfrm>
            <a:off x="0" y="378680"/>
            <a:ext cx="6798481" cy="1047749"/>
          </a:xfrm>
          <a:prstGeom prst="rect">
            <a:avLst/>
          </a:prstGeom>
          <a:solidFill>
            <a:srgbClr val="D1C4E9"/>
          </a:solidFill>
          <a:ln>
            <a:noFill/>
            <a:prstDash/>
          </a:ln>
          <a:effectLst/>
        </p:spPr>
        <p:txBody>
          <a:bodyPr rot="0" spcFirstLastPara="0" vertOverflow="overflow" horzOverflow="overflow" vert="horz" wrap="square" lIns="1296000" tIns="0" rIns="0" bIns="72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2600" b="0" i="0" u="none" strike="noStrike" kern="1200" cap="none" spc="0" normalizeH="0" baseline="0" noProof="0">
                <a:ln>
                  <a:noFill/>
                </a:ln>
                <a:solidFill>
                  <a:schemeClr val="tx1"/>
                </a:solidFill>
                <a:effectLst/>
                <a:uLnTx/>
                <a:uFillTx/>
                <a:latin typeface="VGR Sans" pitchFamily="2" charset="0"/>
                <a:ea typeface="+mn-ea"/>
                <a:cs typeface="+mn-cs"/>
              </a:rPr>
              <a:t>Tillit, trygghet och delaktighet</a:t>
            </a:r>
          </a:p>
        </p:txBody>
      </p:sp>
      <p:pic>
        <p:nvPicPr>
          <p:cNvPr id="5" name="Bild 4">
            <a:extLst>
              <a:ext uri="{FF2B5EF4-FFF2-40B4-BE49-F238E27FC236}">
                <a16:creationId xmlns:a16="http://schemas.microsoft.com/office/drawing/2014/main" id="{E7B2D6DC-2369-CF2F-D34C-73E7D2F83FB4}"/>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7730" y="563260"/>
            <a:ext cx="726091" cy="726091"/>
          </a:xfrm>
          <a:prstGeom prst="rect">
            <a:avLst/>
          </a:prstGeom>
        </p:spPr>
      </p:pic>
    </p:spTree>
    <p:extLst>
      <p:ext uri="{BB962C8B-B14F-4D97-AF65-F5344CB8AC3E}">
        <p14:creationId xmlns:p14="http://schemas.microsoft.com/office/powerpoint/2010/main" val="2876635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2D4ACA-AB06-890F-9335-AB4768FC4417}"/>
            </a:ext>
          </a:extLst>
        </p:cNvPr>
        <p:cNvGrpSpPr/>
        <p:nvPr/>
      </p:nvGrpSpPr>
      <p:grpSpPr>
        <a:xfrm>
          <a:off x="0" y="0"/>
          <a:ext cx="0" cy="0"/>
          <a:chOff x="0" y="0"/>
          <a:chExt cx="0" cy="0"/>
        </a:xfrm>
      </p:grpSpPr>
      <p:pic>
        <p:nvPicPr>
          <p:cNvPr id="24" name="Bildobjekt 23" descr="Närbild på en persons händer id en symaskin där ett arbetsplagg lagas">
            <a:extLst>
              <a:ext uri="{FF2B5EF4-FFF2-40B4-BE49-F238E27FC236}">
                <a16:creationId xmlns:a16="http://schemas.microsoft.com/office/drawing/2014/main" id="{FD4EA2FA-C698-81C2-DBA1-ABB95882716A}"/>
              </a:ext>
            </a:extLst>
          </p:cNvPr>
          <p:cNvPicPr>
            <a:picLocks noChangeAspect="1"/>
          </p:cNvPicPr>
          <p:nvPr/>
        </p:nvPicPr>
        <p:blipFill>
          <a:blip r:embed="rId3">
            <a:extLst>
              <a:ext uri="{28A0092B-C50C-407E-A947-70E740481C1C}">
                <a14:useLocalDpi xmlns:a14="http://schemas.microsoft.com/office/drawing/2010/main" val="0"/>
              </a:ext>
            </a:extLst>
          </a:blip>
          <a:srcRect l="22092" r="22092"/>
          <a:stretch/>
        </p:blipFill>
        <p:spPr>
          <a:xfrm>
            <a:off x="6798481" y="1426429"/>
            <a:ext cx="5013976" cy="5052889"/>
          </a:xfrm>
          <a:prstGeom prst="rect">
            <a:avLst/>
          </a:prstGeom>
        </p:spPr>
      </p:pic>
      <p:sp>
        <p:nvSpPr>
          <p:cNvPr id="3" name="textruta 2">
            <a:extLst>
              <a:ext uri="{FF2B5EF4-FFF2-40B4-BE49-F238E27FC236}">
                <a16:creationId xmlns:a16="http://schemas.microsoft.com/office/drawing/2014/main" id="{DE2B6C35-6CFB-5D37-0CF4-0AF87F0A98AE}"/>
              </a:ext>
            </a:extLst>
          </p:cNvPr>
          <p:cNvSpPr txBox="1"/>
          <p:nvPr/>
        </p:nvSpPr>
        <p:spPr>
          <a:xfrm>
            <a:off x="742588" y="3337276"/>
            <a:ext cx="5387958" cy="2616101"/>
          </a:xfrm>
          <a:prstGeom prst="rect">
            <a:avLst/>
          </a:prstGeom>
          <a:noFill/>
        </p:spPr>
        <p:txBody>
          <a:bodyPr wrap="square" lIns="0" tIns="0" rIns="0" bIns="0" rtlCol="0">
            <a:spAutoFit/>
          </a:bodyPr>
          <a:lstStyle/>
          <a:p>
            <a:pPr marL="285750" indent="-285750" algn="l">
              <a:spcAft>
                <a:spcPts val="1200"/>
              </a:spcAft>
              <a:buFont typeface="Arial" panose="020B0604020202020204" pitchFamily="34" charset="0"/>
              <a:buChar char="•"/>
            </a:pPr>
            <a:r>
              <a:rPr lang="sv-SE" sz="2000" dirty="0"/>
              <a:t>Minska resursanvändning och miljöpåverkan. </a:t>
            </a:r>
          </a:p>
          <a:p>
            <a:pPr marL="285750" indent="-285750" algn="l">
              <a:spcAft>
                <a:spcPts val="1200"/>
              </a:spcAft>
              <a:buFont typeface="Arial" panose="020B0604020202020204" pitchFamily="34" charset="0"/>
              <a:buChar char="•"/>
            </a:pPr>
            <a:r>
              <a:rPr lang="sv-SE" sz="2000" dirty="0"/>
              <a:t>Ställa om till cirkulära materialflöden. </a:t>
            </a:r>
          </a:p>
          <a:p>
            <a:pPr marL="285750" indent="-285750" algn="l">
              <a:spcAft>
                <a:spcPts val="1200"/>
              </a:spcAft>
              <a:buFont typeface="Arial" panose="020B0604020202020204" pitchFamily="34" charset="0"/>
              <a:buChar char="•"/>
            </a:pPr>
            <a:r>
              <a:rPr lang="sv-SE" sz="2000" dirty="0"/>
              <a:t>Ställa krav på hållbara inköp och stärka avfallshanteringen. </a:t>
            </a:r>
          </a:p>
          <a:p>
            <a:pPr marL="285750" indent="-285750" algn="l">
              <a:spcAft>
                <a:spcPts val="1200"/>
              </a:spcAft>
              <a:buFont typeface="Arial" panose="020B0604020202020204" pitchFamily="34" charset="0"/>
              <a:buChar char="•"/>
            </a:pPr>
            <a:r>
              <a:rPr lang="sv-SE" sz="2000" dirty="0"/>
              <a:t>Minska farliga kemikalier och läkemedels påverkan.</a:t>
            </a:r>
          </a:p>
        </p:txBody>
      </p:sp>
      <p:sp>
        <p:nvSpPr>
          <p:cNvPr id="7" name="Rubrik 1">
            <a:extLst>
              <a:ext uri="{FF2B5EF4-FFF2-40B4-BE49-F238E27FC236}">
                <a16:creationId xmlns:a16="http://schemas.microsoft.com/office/drawing/2014/main" id="{7BD379AC-0BD1-BCD4-B8C6-20093B8ED514}"/>
              </a:ext>
            </a:extLst>
          </p:cNvPr>
          <p:cNvSpPr txBox="1">
            <a:spLocks/>
          </p:cNvSpPr>
          <p:nvPr/>
        </p:nvSpPr>
        <p:spPr>
          <a:xfrm>
            <a:off x="663684" y="2096818"/>
            <a:ext cx="5432316" cy="10477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85000" lnSpcReduction="10000"/>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pPr>
              <a:lnSpc>
                <a:spcPct val="100000"/>
              </a:lnSpc>
              <a:defRPr/>
            </a:pPr>
            <a:r>
              <a:rPr lang="sv-SE" b="1"/>
              <a:t>Vi bidrar till en resurseffektiv och giftfri utveckling genom att:</a:t>
            </a:r>
          </a:p>
        </p:txBody>
      </p:sp>
      <p:sp>
        <p:nvSpPr>
          <p:cNvPr id="4" name="textruta 3">
            <a:extLst>
              <a:ext uri="{FF2B5EF4-FFF2-40B4-BE49-F238E27FC236}">
                <a16:creationId xmlns:a16="http://schemas.microsoft.com/office/drawing/2014/main" id="{8A044471-4793-DCCD-6087-AA1A8ED6DEDA}"/>
              </a:ext>
            </a:extLst>
          </p:cNvPr>
          <p:cNvSpPr txBox="1"/>
          <p:nvPr/>
        </p:nvSpPr>
        <p:spPr>
          <a:xfrm>
            <a:off x="6798481" y="378681"/>
            <a:ext cx="5013976" cy="1047749"/>
          </a:xfrm>
          <a:prstGeom prst="rect">
            <a:avLst/>
          </a:prstGeom>
          <a:solidFill>
            <a:srgbClr val="C0EEC2">
              <a:alpha val="60000"/>
            </a:srgbClr>
          </a:solidFill>
        </p:spPr>
        <p:txBody>
          <a:bodyPr wrap="square" lIns="180000" tIns="0" rIns="0" bIns="0" rtlCol="0" anchor="ctr" anchorCtr="0">
            <a:noAutofit/>
          </a:bodyPr>
          <a:lstStyle/>
          <a:p>
            <a:pPr marL="171450" indent="-171450" algn="l">
              <a:spcAft>
                <a:spcPts val="500"/>
              </a:spcAft>
              <a:buFont typeface="Arial" panose="020B0604020202020204" pitchFamily="34" charset="0"/>
              <a:buChar char="•"/>
            </a:pPr>
            <a:r>
              <a:rPr lang="sv-SE" sz="1250" dirty="0"/>
              <a:t>Cirkulära produkt- och materialflöden</a:t>
            </a:r>
          </a:p>
          <a:p>
            <a:pPr marL="171450" indent="-171450" algn="l">
              <a:spcAft>
                <a:spcPts val="500"/>
              </a:spcAft>
              <a:buFont typeface="Arial" panose="020B0604020202020204" pitchFamily="34" charset="0"/>
              <a:buChar char="•"/>
            </a:pPr>
            <a:r>
              <a:rPr lang="sv-SE" sz="1250" dirty="0"/>
              <a:t>Hållbar kemikalie- och läkemedelsanvändning</a:t>
            </a:r>
          </a:p>
        </p:txBody>
      </p:sp>
      <p:sp>
        <p:nvSpPr>
          <p:cNvPr id="2" name="Rubrik 1">
            <a:extLst>
              <a:ext uri="{FF2B5EF4-FFF2-40B4-BE49-F238E27FC236}">
                <a16:creationId xmlns:a16="http://schemas.microsoft.com/office/drawing/2014/main" id="{9C5D450F-61F0-6C74-4B22-711B0D474067}"/>
              </a:ext>
            </a:extLst>
          </p:cNvPr>
          <p:cNvSpPr txBox="1">
            <a:spLocks noGrp="1"/>
          </p:cNvSpPr>
          <p:nvPr>
            <p:ph type="title" idx="4294967295"/>
          </p:nvPr>
        </p:nvSpPr>
        <p:spPr>
          <a:xfrm>
            <a:off x="0" y="378680"/>
            <a:ext cx="6798481" cy="1047749"/>
          </a:xfrm>
          <a:prstGeom prst="rect">
            <a:avLst/>
          </a:prstGeom>
          <a:solidFill>
            <a:srgbClr val="C0EEC2"/>
          </a:solidFill>
          <a:ln>
            <a:noFill/>
            <a:prstDash/>
          </a:ln>
          <a:effectLst/>
        </p:spPr>
        <p:txBody>
          <a:bodyPr rot="0" spcFirstLastPara="0" vertOverflow="overflow" horzOverflow="overflow" vert="horz" wrap="square" lIns="1296000" tIns="0" rIns="0" bIns="72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2600" b="0" i="0" u="none" strike="noStrike" kern="1200" cap="none" spc="0" normalizeH="0" baseline="0" noProof="0">
                <a:ln>
                  <a:noFill/>
                </a:ln>
                <a:solidFill>
                  <a:schemeClr val="tx1"/>
                </a:solidFill>
                <a:effectLst/>
                <a:uLnTx/>
                <a:uFillTx/>
                <a:latin typeface="VGR Sans" pitchFamily="2" charset="0"/>
                <a:ea typeface="+mn-ea"/>
                <a:cs typeface="+mn-cs"/>
              </a:rPr>
              <a:t>Resurseffektivt och giftfritt</a:t>
            </a:r>
          </a:p>
        </p:txBody>
      </p:sp>
      <p:pic>
        <p:nvPicPr>
          <p:cNvPr id="11" name="Bild 10">
            <a:extLst>
              <a:ext uri="{FF2B5EF4-FFF2-40B4-BE49-F238E27FC236}">
                <a16:creationId xmlns:a16="http://schemas.microsoft.com/office/drawing/2014/main" id="{00C6DDA9-E254-A40F-93CA-148FED7A9629}"/>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9543" y="737533"/>
            <a:ext cx="726091" cy="330041"/>
          </a:xfrm>
          <a:prstGeom prst="rect">
            <a:avLst/>
          </a:prstGeom>
        </p:spPr>
      </p:pic>
    </p:spTree>
    <p:extLst>
      <p:ext uri="{BB962C8B-B14F-4D97-AF65-F5344CB8AC3E}">
        <p14:creationId xmlns:p14="http://schemas.microsoft.com/office/powerpoint/2010/main" val="717035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558E0-296D-C22F-41B2-62474B02B879}"/>
            </a:ext>
          </a:extLst>
        </p:cNvPr>
        <p:cNvGrpSpPr/>
        <p:nvPr/>
      </p:nvGrpSpPr>
      <p:grpSpPr>
        <a:xfrm>
          <a:off x="0" y="0"/>
          <a:ext cx="0" cy="0"/>
          <a:chOff x="0" y="0"/>
          <a:chExt cx="0" cy="0"/>
        </a:xfrm>
      </p:grpSpPr>
      <p:pic>
        <p:nvPicPr>
          <p:cNvPr id="24" name="Bildobjekt 23" descr="En av Västtrafiks bussar i somrig stadsmiljö">
            <a:extLst>
              <a:ext uri="{FF2B5EF4-FFF2-40B4-BE49-F238E27FC236}">
                <a16:creationId xmlns:a16="http://schemas.microsoft.com/office/drawing/2014/main" id="{1FE981BA-A0BD-6574-FFF7-FA6D38718D32}"/>
              </a:ext>
            </a:extLst>
          </p:cNvPr>
          <p:cNvPicPr>
            <a:picLocks noChangeAspect="1"/>
          </p:cNvPicPr>
          <p:nvPr/>
        </p:nvPicPr>
        <p:blipFill>
          <a:blip r:embed="rId3">
            <a:extLst>
              <a:ext uri="{28A0092B-C50C-407E-A947-70E740481C1C}">
                <a14:useLocalDpi xmlns:a14="http://schemas.microsoft.com/office/drawing/2010/main" val="0"/>
              </a:ext>
            </a:extLst>
          </a:blip>
          <a:srcRect l="16923" r="16923"/>
          <a:stretch/>
        </p:blipFill>
        <p:spPr>
          <a:xfrm>
            <a:off x="6798481" y="1426429"/>
            <a:ext cx="5013976" cy="5052889"/>
          </a:xfrm>
          <a:prstGeom prst="rect">
            <a:avLst/>
          </a:prstGeom>
        </p:spPr>
      </p:pic>
      <p:sp>
        <p:nvSpPr>
          <p:cNvPr id="3" name="textruta 2">
            <a:extLst>
              <a:ext uri="{FF2B5EF4-FFF2-40B4-BE49-F238E27FC236}">
                <a16:creationId xmlns:a16="http://schemas.microsoft.com/office/drawing/2014/main" id="{89FA50D5-D329-CBD4-BEF5-53B3ACA2A796}"/>
              </a:ext>
            </a:extLst>
          </p:cNvPr>
          <p:cNvSpPr txBox="1"/>
          <p:nvPr/>
        </p:nvSpPr>
        <p:spPr>
          <a:xfrm>
            <a:off x="742588" y="3338574"/>
            <a:ext cx="5387958" cy="2923877"/>
          </a:xfrm>
          <a:prstGeom prst="rect">
            <a:avLst/>
          </a:prstGeom>
          <a:noFill/>
        </p:spPr>
        <p:txBody>
          <a:bodyPr wrap="square" lIns="0" tIns="0" rIns="0" bIns="0" rtlCol="0">
            <a:spAutoFit/>
          </a:bodyPr>
          <a:lstStyle/>
          <a:p>
            <a:pPr marL="285750" indent="-285750" algn="l">
              <a:spcAft>
                <a:spcPts val="1200"/>
              </a:spcAft>
              <a:buFont typeface="Arial" panose="020B0604020202020204" pitchFamily="34" charset="0"/>
              <a:buChar char="•"/>
            </a:pPr>
            <a:r>
              <a:rPr lang="sv-SE" sz="2000" dirty="0"/>
              <a:t>Minska såväl direkta som indirekta utsläpp i hela verksamheten.</a:t>
            </a:r>
          </a:p>
          <a:p>
            <a:pPr marL="285750" indent="-285750">
              <a:spcAft>
                <a:spcPts val="1200"/>
              </a:spcAft>
              <a:buFont typeface="Arial" panose="020B0604020202020204" pitchFamily="34" charset="0"/>
              <a:buChar char="•"/>
            </a:pPr>
            <a:r>
              <a:rPr lang="sv-SE" sz="2000" dirty="0"/>
              <a:t>Ställa om till hållbara transporter och resor.</a:t>
            </a:r>
          </a:p>
          <a:p>
            <a:pPr marL="285750" indent="-285750">
              <a:spcAft>
                <a:spcPts val="1200"/>
              </a:spcAft>
              <a:buFont typeface="Arial" panose="020B0604020202020204" pitchFamily="34" charset="0"/>
              <a:buChar char="•"/>
            </a:pPr>
            <a:r>
              <a:rPr lang="sv-SE" sz="2000" dirty="0"/>
              <a:t>Minska klimatpåverkan från inköp och fastighet.</a:t>
            </a:r>
          </a:p>
          <a:p>
            <a:pPr marL="285750" indent="-285750">
              <a:spcAft>
                <a:spcPts val="1200"/>
              </a:spcAft>
              <a:buFont typeface="Arial" panose="020B0604020202020204" pitchFamily="34" charset="0"/>
              <a:buChar char="•"/>
            </a:pPr>
            <a:r>
              <a:rPr lang="sv-SE" sz="2000" dirty="0"/>
              <a:t>Utveckla klimatanpassade och robusta verksamheter.</a:t>
            </a:r>
          </a:p>
        </p:txBody>
      </p:sp>
      <p:sp>
        <p:nvSpPr>
          <p:cNvPr id="21" name="Rubrik 1">
            <a:extLst>
              <a:ext uri="{FF2B5EF4-FFF2-40B4-BE49-F238E27FC236}">
                <a16:creationId xmlns:a16="http://schemas.microsoft.com/office/drawing/2014/main" id="{264CA0A9-F35E-E1F5-D0AA-A20290929BF8}"/>
              </a:ext>
            </a:extLst>
          </p:cNvPr>
          <p:cNvSpPr txBox="1">
            <a:spLocks noGrp="1"/>
          </p:cNvSpPr>
          <p:nvPr>
            <p:ph type="title" idx="4294967295"/>
          </p:nvPr>
        </p:nvSpPr>
        <p:spPr>
          <a:xfrm>
            <a:off x="663683" y="2046027"/>
            <a:ext cx="5857037" cy="10477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pPr lvl="0">
              <a:lnSpc>
                <a:spcPct val="100000"/>
              </a:lnSpc>
              <a:defRPr/>
            </a:pPr>
            <a:r>
              <a:rPr kumimoji="0" lang="sv-SE" sz="2800" b="1" i="0" u="none" strike="noStrike" kern="1200" cap="none" spc="0" normalizeH="0" baseline="0" noProof="0">
                <a:ln>
                  <a:noFill/>
                </a:ln>
                <a:solidFill>
                  <a:schemeClr val="tx1"/>
                </a:solidFill>
                <a:effectLst/>
                <a:uLnTx/>
                <a:uFillTx/>
                <a:latin typeface="+mj-lt"/>
                <a:ea typeface="+mj-ea"/>
                <a:cs typeface="+mj-cs"/>
              </a:rPr>
              <a:t>Vi arbetar för att </a:t>
            </a:r>
            <a:r>
              <a:rPr lang="sv-SE" sz="2800" b="1"/>
              <a:t>nå netto-noll utsläpp till 2045 </a:t>
            </a:r>
            <a:r>
              <a:rPr kumimoji="0" lang="sv-SE" sz="2800" b="1" i="0" u="none" strike="noStrike" kern="1200" cap="none" spc="0" normalizeH="0" baseline="0" noProof="0">
                <a:ln>
                  <a:noFill/>
                </a:ln>
                <a:solidFill>
                  <a:schemeClr val="tx1"/>
                </a:solidFill>
                <a:effectLst/>
                <a:uLnTx/>
                <a:uFillTx/>
                <a:latin typeface="+mj-lt"/>
                <a:ea typeface="+mj-ea"/>
                <a:cs typeface="+mj-cs"/>
              </a:rPr>
              <a:t>genom att:</a:t>
            </a:r>
          </a:p>
        </p:txBody>
      </p:sp>
      <p:sp>
        <p:nvSpPr>
          <p:cNvPr id="4" name="textruta 3">
            <a:extLst>
              <a:ext uri="{FF2B5EF4-FFF2-40B4-BE49-F238E27FC236}">
                <a16:creationId xmlns:a16="http://schemas.microsoft.com/office/drawing/2014/main" id="{8A11B800-E397-3691-83E6-21EE4A883EBA}"/>
              </a:ext>
            </a:extLst>
          </p:cNvPr>
          <p:cNvSpPr txBox="1"/>
          <p:nvPr/>
        </p:nvSpPr>
        <p:spPr>
          <a:xfrm>
            <a:off x="6798481" y="378681"/>
            <a:ext cx="5013976" cy="1047749"/>
          </a:xfrm>
          <a:prstGeom prst="rect">
            <a:avLst/>
          </a:prstGeom>
          <a:solidFill>
            <a:srgbClr val="C0EEC2">
              <a:alpha val="60000"/>
            </a:srgbClr>
          </a:solidFill>
        </p:spPr>
        <p:txBody>
          <a:bodyPr wrap="square" lIns="180000" tIns="0" rIns="0" bIns="0" rtlCol="0" anchor="ctr" anchorCtr="0">
            <a:noAutofit/>
          </a:bodyPr>
          <a:lstStyle/>
          <a:p>
            <a:pPr marL="171450" indent="-171450" algn="l">
              <a:spcAft>
                <a:spcPts val="500"/>
              </a:spcAft>
              <a:buFont typeface="Arial" panose="020B0604020202020204" pitchFamily="34" charset="0"/>
              <a:buChar char="•"/>
            </a:pPr>
            <a:r>
              <a:rPr lang="sv-SE" sz="1250" dirty="0"/>
              <a:t>Hållbara transporter och resor</a:t>
            </a:r>
          </a:p>
          <a:p>
            <a:pPr marL="171450" indent="-171450" algn="l">
              <a:spcAft>
                <a:spcPts val="500"/>
              </a:spcAft>
              <a:buFont typeface="Arial" panose="020B0604020202020204" pitchFamily="34" charset="0"/>
              <a:buChar char="•"/>
            </a:pPr>
            <a:r>
              <a:rPr lang="sv-SE" sz="1250" dirty="0"/>
              <a:t>Klimat- och energieffektiv verksamhet</a:t>
            </a:r>
          </a:p>
          <a:p>
            <a:pPr marL="171450" indent="-171450" algn="l">
              <a:spcAft>
                <a:spcPts val="500"/>
              </a:spcAft>
              <a:buFont typeface="Arial" panose="020B0604020202020204" pitchFamily="34" charset="0"/>
              <a:buChar char="•"/>
            </a:pPr>
            <a:r>
              <a:rPr lang="sv-SE" sz="1250" dirty="0"/>
              <a:t>Klimatanpassad verksamhet</a:t>
            </a:r>
          </a:p>
        </p:txBody>
      </p:sp>
      <p:sp>
        <p:nvSpPr>
          <p:cNvPr id="2" name="textruta 1">
            <a:extLst>
              <a:ext uri="{FF2B5EF4-FFF2-40B4-BE49-F238E27FC236}">
                <a16:creationId xmlns:a16="http://schemas.microsoft.com/office/drawing/2014/main" id="{28BF8919-B5A0-AF0F-E864-B1D047B5B705}"/>
              </a:ext>
            </a:extLst>
          </p:cNvPr>
          <p:cNvSpPr txBox="1"/>
          <p:nvPr/>
        </p:nvSpPr>
        <p:spPr>
          <a:xfrm>
            <a:off x="0" y="378680"/>
            <a:ext cx="6798481" cy="1047749"/>
          </a:xfrm>
          <a:prstGeom prst="rect">
            <a:avLst/>
          </a:prstGeom>
          <a:solidFill>
            <a:srgbClr val="C0EEC2"/>
          </a:solidFill>
        </p:spPr>
        <p:txBody>
          <a:bodyPr wrap="square" lIns="1296000" tIns="0" rIns="0" bIns="72000" rtlCol="0" anchor="ctr" anchorCtr="0">
            <a:noAutofit/>
          </a:bodyPr>
          <a:lstStyle/>
          <a:p>
            <a:pPr>
              <a:lnSpc>
                <a:spcPct val="130000"/>
              </a:lnSpc>
            </a:pPr>
            <a:r>
              <a:rPr lang="sv-SE" sz="2600" dirty="0">
                <a:latin typeface="VGR Sans" pitchFamily="2" charset="0"/>
              </a:rPr>
              <a:t>Låg klimatpåverkan</a:t>
            </a:r>
          </a:p>
        </p:txBody>
      </p:sp>
      <p:pic>
        <p:nvPicPr>
          <p:cNvPr id="5" name="Bild 4">
            <a:extLst>
              <a:ext uri="{FF2B5EF4-FFF2-40B4-BE49-F238E27FC236}">
                <a16:creationId xmlns:a16="http://schemas.microsoft.com/office/drawing/2014/main" id="{F5D13DE0-8EAB-2339-4BF2-9CDFDDB438B7}"/>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9543" y="540957"/>
            <a:ext cx="726091" cy="726091"/>
          </a:xfrm>
          <a:prstGeom prst="rect">
            <a:avLst/>
          </a:prstGeom>
        </p:spPr>
      </p:pic>
    </p:spTree>
    <p:extLst>
      <p:ext uri="{BB962C8B-B14F-4D97-AF65-F5344CB8AC3E}">
        <p14:creationId xmlns:p14="http://schemas.microsoft.com/office/powerpoint/2010/main" val="2608392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FFE5FD-DB23-EAD0-0E38-866217C19F7F}"/>
            </a:ext>
          </a:extLst>
        </p:cNvPr>
        <p:cNvGrpSpPr/>
        <p:nvPr/>
      </p:nvGrpSpPr>
      <p:grpSpPr>
        <a:xfrm>
          <a:off x="0" y="0"/>
          <a:ext cx="0" cy="0"/>
          <a:chOff x="0" y="0"/>
          <a:chExt cx="0" cy="0"/>
        </a:xfrm>
      </p:grpSpPr>
      <p:pic>
        <p:nvPicPr>
          <p:cNvPr id="24" name="Bildobjekt 23" descr="En bild som visar utomhus, himmel, blommor, fält">
            <a:extLst>
              <a:ext uri="{FF2B5EF4-FFF2-40B4-BE49-F238E27FC236}">
                <a16:creationId xmlns:a16="http://schemas.microsoft.com/office/drawing/2014/main" id="{8C4EE901-C47F-45DA-105B-2BD871354097}"/>
              </a:ext>
            </a:extLst>
          </p:cNvPr>
          <p:cNvPicPr>
            <a:picLocks noChangeAspect="1"/>
          </p:cNvPicPr>
          <p:nvPr/>
        </p:nvPicPr>
        <p:blipFill>
          <a:blip r:embed="rId3">
            <a:extLst>
              <a:ext uri="{28A0092B-C50C-407E-A947-70E740481C1C}">
                <a14:useLocalDpi xmlns:a14="http://schemas.microsoft.com/office/drawing/2010/main" val="0"/>
              </a:ext>
            </a:extLst>
          </a:blip>
          <a:srcRect l="16874" r="16874"/>
          <a:stretch/>
        </p:blipFill>
        <p:spPr>
          <a:xfrm>
            <a:off x="6798481" y="1426429"/>
            <a:ext cx="5013976" cy="5052889"/>
          </a:xfrm>
          <a:prstGeom prst="rect">
            <a:avLst/>
          </a:prstGeom>
        </p:spPr>
      </p:pic>
      <p:sp>
        <p:nvSpPr>
          <p:cNvPr id="3" name="textruta 2">
            <a:extLst>
              <a:ext uri="{FF2B5EF4-FFF2-40B4-BE49-F238E27FC236}">
                <a16:creationId xmlns:a16="http://schemas.microsoft.com/office/drawing/2014/main" id="{0A77C444-0343-624D-2FF6-831A4DD52E96}"/>
              </a:ext>
            </a:extLst>
          </p:cNvPr>
          <p:cNvSpPr txBox="1"/>
          <p:nvPr/>
        </p:nvSpPr>
        <p:spPr>
          <a:xfrm>
            <a:off x="754885" y="3336479"/>
            <a:ext cx="5387958" cy="2154436"/>
          </a:xfrm>
          <a:prstGeom prst="rect">
            <a:avLst/>
          </a:prstGeom>
          <a:noFill/>
        </p:spPr>
        <p:txBody>
          <a:bodyPr wrap="square" lIns="0" tIns="0" rIns="0" bIns="0" rtlCol="0">
            <a:spAutoFit/>
          </a:bodyPr>
          <a:lstStyle/>
          <a:p>
            <a:pPr marL="285750" indent="-285750" algn="l">
              <a:spcAft>
                <a:spcPts val="1200"/>
              </a:spcAft>
              <a:buFont typeface="Arial" panose="020B0604020202020204" pitchFamily="34" charset="0"/>
              <a:buChar char="•"/>
            </a:pPr>
            <a:r>
              <a:rPr lang="sv-SE" sz="2000" dirty="0"/>
              <a:t>Stärka och utveckla biologisk mångfald i miljöer och fastigheter.</a:t>
            </a:r>
          </a:p>
          <a:p>
            <a:pPr marL="285750" indent="-285750">
              <a:spcAft>
                <a:spcPts val="1200"/>
              </a:spcAft>
              <a:buFont typeface="Arial" panose="020B0604020202020204" pitchFamily="34" charset="0"/>
              <a:buChar char="•"/>
            </a:pPr>
            <a:r>
              <a:rPr lang="sv-SE" sz="2000" dirty="0"/>
              <a:t>Främja hållbar livsmedelsproduktion och konsumtion.</a:t>
            </a:r>
          </a:p>
          <a:p>
            <a:pPr marL="285750" indent="-285750">
              <a:spcAft>
                <a:spcPts val="1200"/>
              </a:spcAft>
              <a:buFont typeface="Arial" panose="020B0604020202020204" pitchFamily="34" charset="0"/>
              <a:buChar char="•"/>
            </a:pPr>
            <a:r>
              <a:rPr lang="sv-SE" sz="2000" dirty="0"/>
              <a:t>Ställa krav och påverka genom upphandling och inköp.</a:t>
            </a:r>
          </a:p>
        </p:txBody>
      </p:sp>
      <p:sp>
        <p:nvSpPr>
          <p:cNvPr id="21" name="Rubrik 1">
            <a:extLst>
              <a:ext uri="{FF2B5EF4-FFF2-40B4-BE49-F238E27FC236}">
                <a16:creationId xmlns:a16="http://schemas.microsoft.com/office/drawing/2014/main" id="{E5A6EAFA-60DC-0BF1-07EE-C072089E4AE2}"/>
              </a:ext>
            </a:extLst>
          </p:cNvPr>
          <p:cNvSpPr txBox="1">
            <a:spLocks noGrp="1"/>
          </p:cNvSpPr>
          <p:nvPr>
            <p:ph type="title" idx="4294967295"/>
          </p:nvPr>
        </p:nvSpPr>
        <p:spPr>
          <a:xfrm>
            <a:off x="663684" y="2023208"/>
            <a:ext cx="5432316" cy="10477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2800" b="1" i="0" u="none" strike="noStrike" kern="1200" cap="none" spc="0" normalizeH="0" baseline="0" noProof="0">
                <a:ln>
                  <a:noFill/>
                </a:ln>
                <a:solidFill>
                  <a:schemeClr val="tx1"/>
                </a:solidFill>
                <a:effectLst/>
                <a:uLnTx/>
                <a:uFillTx/>
                <a:latin typeface="+mj-lt"/>
                <a:ea typeface="+mj-ea"/>
                <a:cs typeface="+mj-cs"/>
              </a:rPr>
              <a:t>Vi främjar biologisk mångfald genom att:</a:t>
            </a:r>
          </a:p>
        </p:txBody>
      </p:sp>
      <p:sp>
        <p:nvSpPr>
          <p:cNvPr id="4" name="textruta 3">
            <a:extLst>
              <a:ext uri="{FF2B5EF4-FFF2-40B4-BE49-F238E27FC236}">
                <a16:creationId xmlns:a16="http://schemas.microsoft.com/office/drawing/2014/main" id="{EFFC2D31-0752-13E0-9D7F-32F09FFFBD98}"/>
              </a:ext>
            </a:extLst>
          </p:cNvPr>
          <p:cNvSpPr txBox="1"/>
          <p:nvPr/>
        </p:nvSpPr>
        <p:spPr>
          <a:xfrm>
            <a:off x="6798481" y="378681"/>
            <a:ext cx="5013976" cy="1047749"/>
          </a:xfrm>
          <a:prstGeom prst="rect">
            <a:avLst/>
          </a:prstGeom>
          <a:solidFill>
            <a:srgbClr val="C0EEC2">
              <a:alpha val="60000"/>
            </a:srgbClr>
          </a:solidFill>
        </p:spPr>
        <p:txBody>
          <a:bodyPr wrap="square" lIns="180000" tIns="0" rIns="0" bIns="0" rtlCol="0" anchor="ctr" anchorCtr="0">
            <a:noAutofit/>
          </a:bodyPr>
          <a:lstStyle/>
          <a:p>
            <a:pPr marL="171450" indent="-171450" algn="l">
              <a:spcAft>
                <a:spcPts val="500"/>
              </a:spcAft>
              <a:buFont typeface="Arial" panose="020B0604020202020204" pitchFamily="34" charset="0"/>
              <a:buChar char="•"/>
            </a:pPr>
            <a:r>
              <a:rPr lang="sv-SE" sz="1250" dirty="0"/>
              <a:t>Främjad biologisk mångfald vid markanvändning</a:t>
            </a:r>
          </a:p>
          <a:p>
            <a:pPr marL="171450" indent="-171450" algn="l">
              <a:spcAft>
                <a:spcPts val="500"/>
              </a:spcAft>
              <a:buFont typeface="Arial" panose="020B0604020202020204" pitchFamily="34" charset="0"/>
              <a:buChar char="•"/>
            </a:pPr>
            <a:r>
              <a:rPr lang="sv-SE" sz="1250" dirty="0"/>
              <a:t>Hänsyn till biologisk mångfald vid val av varor och tjänster</a:t>
            </a:r>
          </a:p>
        </p:txBody>
      </p:sp>
      <p:sp>
        <p:nvSpPr>
          <p:cNvPr id="2" name="textruta 1">
            <a:extLst>
              <a:ext uri="{FF2B5EF4-FFF2-40B4-BE49-F238E27FC236}">
                <a16:creationId xmlns:a16="http://schemas.microsoft.com/office/drawing/2014/main" id="{FAAB73B5-B7F3-4584-0D98-BCA6DC8FEF3E}"/>
              </a:ext>
            </a:extLst>
          </p:cNvPr>
          <p:cNvSpPr txBox="1"/>
          <p:nvPr/>
        </p:nvSpPr>
        <p:spPr>
          <a:xfrm>
            <a:off x="0" y="378680"/>
            <a:ext cx="6798481" cy="1047749"/>
          </a:xfrm>
          <a:prstGeom prst="rect">
            <a:avLst/>
          </a:prstGeom>
          <a:solidFill>
            <a:srgbClr val="C0EEC2"/>
          </a:solidFill>
        </p:spPr>
        <p:txBody>
          <a:bodyPr wrap="square" lIns="1296000" tIns="0" rIns="0" bIns="72000" rtlCol="0" anchor="ctr" anchorCtr="0">
            <a:noAutofit/>
          </a:bodyPr>
          <a:lstStyle/>
          <a:p>
            <a:pPr>
              <a:lnSpc>
                <a:spcPct val="130000"/>
              </a:lnSpc>
            </a:pPr>
            <a:r>
              <a:rPr lang="sv-SE" sz="2600" dirty="0">
                <a:latin typeface="VGR Sans" pitchFamily="2" charset="0"/>
              </a:rPr>
              <a:t>Främjad biologisk mångfald</a:t>
            </a:r>
          </a:p>
        </p:txBody>
      </p:sp>
      <p:pic>
        <p:nvPicPr>
          <p:cNvPr id="11" name="Bild 10">
            <a:extLst>
              <a:ext uri="{FF2B5EF4-FFF2-40B4-BE49-F238E27FC236}">
                <a16:creationId xmlns:a16="http://schemas.microsoft.com/office/drawing/2014/main" id="{B5FD2B5B-FBC5-2EC4-D9AE-92501C994156}"/>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1854" y="549459"/>
            <a:ext cx="506063" cy="704088"/>
          </a:xfrm>
          <a:prstGeom prst="rect">
            <a:avLst/>
          </a:prstGeom>
        </p:spPr>
      </p:pic>
    </p:spTree>
    <p:extLst>
      <p:ext uri="{BB962C8B-B14F-4D97-AF65-F5344CB8AC3E}">
        <p14:creationId xmlns:p14="http://schemas.microsoft.com/office/powerpoint/2010/main" val="540285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E83724-4898-B607-EBC5-B38C9328F878}"/>
            </a:ext>
          </a:extLst>
        </p:cNvPr>
        <p:cNvGrpSpPr/>
        <p:nvPr/>
      </p:nvGrpSpPr>
      <p:grpSpPr>
        <a:xfrm>
          <a:off x="0" y="0"/>
          <a:ext cx="0" cy="0"/>
          <a:chOff x="0" y="0"/>
          <a:chExt cx="0" cy="0"/>
        </a:xfrm>
      </p:grpSpPr>
      <p:sp>
        <p:nvSpPr>
          <p:cNvPr id="4" name="Platshållare för innehåll 3">
            <a:extLst>
              <a:ext uri="{FF2B5EF4-FFF2-40B4-BE49-F238E27FC236}">
                <a16:creationId xmlns:a16="http://schemas.microsoft.com/office/drawing/2014/main" id="{C21DD26E-F812-1888-727C-22394B9EA2BB}"/>
              </a:ext>
            </a:extLst>
          </p:cNvPr>
          <p:cNvSpPr>
            <a:spLocks noGrp="1"/>
          </p:cNvSpPr>
          <p:nvPr>
            <p:ph sz="quarter" idx="18"/>
          </p:nvPr>
        </p:nvSpPr>
        <p:spPr>
          <a:xfrm>
            <a:off x="6867938" y="2559136"/>
            <a:ext cx="4275920" cy="3311526"/>
          </a:xfrm>
        </p:spPr>
        <p:txBody>
          <a:bodyPr/>
          <a:lstStyle/>
          <a:p>
            <a:pPr marL="0" indent="0">
              <a:buNone/>
            </a:pPr>
            <a:r>
              <a:rPr lang="sv-SE" dirty="0"/>
              <a:t>Hållbarhet är integrerat i förvaltningars och bolags ordinarie processer för beslut, budget, planering, genom-förande och uppföljning.</a:t>
            </a:r>
          </a:p>
          <a:p>
            <a:pPr marL="0" indent="0">
              <a:buNone/>
            </a:pPr>
            <a:endParaRPr lang="sv-SE" dirty="0"/>
          </a:p>
        </p:txBody>
      </p:sp>
      <p:sp>
        <p:nvSpPr>
          <p:cNvPr id="3" name="Platshållare för innehåll 2">
            <a:extLst>
              <a:ext uri="{FF2B5EF4-FFF2-40B4-BE49-F238E27FC236}">
                <a16:creationId xmlns:a16="http://schemas.microsoft.com/office/drawing/2014/main" id="{2DFC3DEA-8165-C1A3-0C50-14433A75FD92}"/>
              </a:ext>
            </a:extLst>
          </p:cNvPr>
          <p:cNvSpPr>
            <a:spLocks noGrp="1"/>
          </p:cNvSpPr>
          <p:nvPr>
            <p:ph sz="quarter" idx="17"/>
          </p:nvPr>
        </p:nvSpPr>
        <p:spPr>
          <a:xfrm>
            <a:off x="755373" y="2136368"/>
            <a:ext cx="5625547" cy="3311526"/>
          </a:xfrm>
        </p:spPr>
        <p:txBody>
          <a:bodyPr/>
          <a:lstStyle/>
          <a:p>
            <a:pPr marL="0" indent="0">
              <a:lnSpc>
                <a:spcPts val="2640"/>
              </a:lnSpc>
              <a:buNone/>
            </a:pPr>
            <a:r>
              <a:rPr lang="sv-SE" dirty="0"/>
              <a:t>Områden:</a:t>
            </a:r>
          </a:p>
          <a:p>
            <a:r>
              <a:rPr lang="sv-SE" sz="2000" dirty="0"/>
              <a:t>Styrning och ledning</a:t>
            </a:r>
          </a:p>
          <a:p>
            <a:r>
              <a:rPr lang="sv-SE" sz="2000" dirty="0"/>
              <a:t>Hållbar arbetsgivare</a:t>
            </a:r>
          </a:p>
          <a:p>
            <a:r>
              <a:rPr lang="sv-SE" sz="2000" dirty="0"/>
              <a:t>Säkerhet och civil beredskap</a:t>
            </a:r>
          </a:p>
          <a:p>
            <a:r>
              <a:rPr lang="sv-SE" sz="2000" dirty="0"/>
              <a:t>Hållbar digitalisering</a:t>
            </a:r>
          </a:p>
          <a:p>
            <a:r>
              <a:rPr lang="sv-SE" sz="2000" dirty="0"/>
              <a:t>Hållbar finansiell verksamhet</a:t>
            </a:r>
          </a:p>
          <a:p>
            <a:r>
              <a:rPr lang="sv-SE" sz="2000" dirty="0"/>
              <a:t>Hållbara investeringar</a:t>
            </a:r>
          </a:p>
          <a:p>
            <a:r>
              <a:rPr lang="sv-SE" sz="2000" dirty="0"/>
              <a:t>Hållbara upphandlingar och inköp</a:t>
            </a:r>
          </a:p>
          <a:p>
            <a:endParaRPr lang="sv-SE" dirty="0"/>
          </a:p>
        </p:txBody>
      </p:sp>
      <p:sp>
        <p:nvSpPr>
          <p:cNvPr id="2" name="Rubrik 1">
            <a:extLst>
              <a:ext uri="{FF2B5EF4-FFF2-40B4-BE49-F238E27FC236}">
                <a16:creationId xmlns:a16="http://schemas.microsoft.com/office/drawing/2014/main" id="{A962EBC2-2C59-32EF-FDE0-D1DFA8A13738}"/>
              </a:ext>
            </a:extLst>
          </p:cNvPr>
          <p:cNvSpPr>
            <a:spLocks noGrp="1"/>
          </p:cNvSpPr>
          <p:nvPr>
            <p:ph type="title"/>
          </p:nvPr>
        </p:nvSpPr>
        <p:spPr/>
        <p:txBody>
          <a:bodyPr/>
          <a:lstStyle/>
          <a:p>
            <a:r>
              <a:rPr lang="sv-SE" dirty="0"/>
              <a:t>Ansvarsfull styrning</a:t>
            </a:r>
          </a:p>
        </p:txBody>
      </p:sp>
    </p:spTree>
    <p:extLst>
      <p:ext uri="{BB962C8B-B14F-4D97-AF65-F5344CB8AC3E}">
        <p14:creationId xmlns:p14="http://schemas.microsoft.com/office/powerpoint/2010/main" val="15584805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664633-0932-334D-1599-DF7167C68664}"/>
              </a:ext>
            </a:extLst>
          </p:cNvPr>
          <p:cNvSpPr>
            <a:spLocks noGrp="1"/>
          </p:cNvSpPr>
          <p:nvPr>
            <p:ph type="title"/>
          </p:nvPr>
        </p:nvSpPr>
        <p:spPr/>
        <p:txBody>
          <a:bodyPr/>
          <a:lstStyle/>
          <a:p>
            <a:r>
              <a:rPr lang="sv-SE" dirty="0"/>
              <a:t>Stöd för genomförande</a:t>
            </a:r>
          </a:p>
        </p:txBody>
      </p:sp>
    </p:spTree>
    <p:extLst>
      <p:ext uri="{BB962C8B-B14F-4D97-AF65-F5344CB8AC3E}">
        <p14:creationId xmlns:p14="http://schemas.microsoft.com/office/powerpoint/2010/main" val="1409386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5E387CFD-FE9D-010D-25A6-AA36821AE038}"/>
              </a:ext>
            </a:extLst>
          </p:cNvPr>
          <p:cNvSpPr>
            <a:spLocks noGrp="1"/>
          </p:cNvSpPr>
          <p:nvPr>
            <p:ph idx="1"/>
          </p:nvPr>
        </p:nvSpPr>
        <p:spPr>
          <a:xfrm>
            <a:off x="1099113" y="2098800"/>
            <a:ext cx="5884617" cy="3922588"/>
          </a:xfrm>
        </p:spPr>
        <p:txBody>
          <a:bodyPr/>
          <a:lstStyle/>
          <a:p>
            <a:r>
              <a:rPr lang="sv-SE" dirty="0"/>
              <a:t>Grundläggande kunskap om hållbarhet och Västra Götalandsregionens hållbarhetsmål. </a:t>
            </a:r>
          </a:p>
          <a:p>
            <a:r>
              <a:rPr lang="sv-SE" dirty="0"/>
              <a:t>Inspirerande exempel från olika verksamheter.</a:t>
            </a:r>
          </a:p>
          <a:p>
            <a:pPr>
              <a:spcAft>
                <a:spcPts val="1500"/>
              </a:spcAft>
            </a:pPr>
            <a:r>
              <a:rPr lang="sv-SE" dirty="0"/>
              <a:t>Obligatorisk för medarbetare inom VGR</a:t>
            </a:r>
          </a:p>
          <a:p>
            <a:pPr marL="0" indent="0">
              <a:buNone/>
            </a:pPr>
            <a:r>
              <a:rPr lang="sv-SE" dirty="0">
                <a:hlinkClick r:id="rId3">
                  <a:extLst>
                    <a:ext uri="{A12FA001-AC4F-418D-AE19-62706E023703}">
                      <ahyp:hlinkClr xmlns:ahyp="http://schemas.microsoft.com/office/drawing/2018/hyperlinkcolor" val="tx"/>
                    </a:ext>
                  </a:extLst>
                </a:hlinkClick>
              </a:rPr>
              <a:t>Länk till utbildningen i </a:t>
            </a:r>
            <a:r>
              <a:rPr lang="sv-SE" dirty="0" err="1">
                <a:hlinkClick r:id="rId3">
                  <a:extLst>
                    <a:ext uri="{A12FA001-AC4F-418D-AE19-62706E023703}">
                      <ahyp:hlinkClr xmlns:ahyp="http://schemas.microsoft.com/office/drawing/2018/hyperlinkcolor" val="tx"/>
                    </a:ext>
                  </a:extLst>
                </a:hlinkClick>
              </a:rPr>
              <a:t>Lärportalen</a:t>
            </a:r>
            <a:endParaRPr lang="sv-SE" dirty="0"/>
          </a:p>
          <a:p>
            <a:endParaRPr lang="sv-SE" dirty="0"/>
          </a:p>
          <a:p>
            <a:endParaRPr lang="sv-SE" dirty="0"/>
          </a:p>
        </p:txBody>
      </p:sp>
      <p:sp>
        <p:nvSpPr>
          <p:cNvPr id="2" name="Rubrik 1">
            <a:extLst>
              <a:ext uri="{FF2B5EF4-FFF2-40B4-BE49-F238E27FC236}">
                <a16:creationId xmlns:a16="http://schemas.microsoft.com/office/drawing/2014/main" id="{4461CA8F-63B2-0F40-DEC6-0748AA6B0AFE}"/>
              </a:ext>
            </a:extLst>
          </p:cNvPr>
          <p:cNvSpPr>
            <a:spLocks noGrp="1"/>
          </p:cNvSpPr>
          <p:nvPr>
            <p:ph type="title"/>
          </p:nvPr>
        </p:nvSpPr>
        <p:spPr/>
        <p:txBody>
          <a:bodyPr/>
          <a:lstStyle/>
          <a:p>
            <a:r>
              <a:rPr lang="sv-SE" dirty="0"/>
              <a:t>Obligatorisk utbildning Hållbarhet</a:t>
            </a:r>
          </a:p>
        </p:txBody>
      </p:sp>
      <p:pic>
        <p:nvPicPr>
          <p:cNvPr id="7" name="Bildobjekt 6">
            <a:extLst>
              <a:ext uri="{FF2B5EF4-FFF2-40B4-BE49-F238E27FC236}">
                <a16:creationId xmlns:a16="http://schemas.microsoft.com/office/drawing/2014/main" id="{0A455FC4-1593-2A0C-3E2D-FFBDE2CF8DA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617838" y="2240280"/>
            <a:ext cx="4067501" cy="1968254"/>
          </a:xfrm>
          <a:prstGeom prst="rect">
            <a:avLst/>
          </a:prstGeom>
        </p:spPr>
      </p:pic>
    </p:spTree>
    <p:extLst>
      <p:ext uri="{BB962C8B-B14F-4D97-AF65-F5344CB8AC3E}">
        <p14:creationId xmlns:p14="http://schemas.microsoft.com/office/powerpoint/2010/main" val="24967900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objekt 13">
            <a:extLst>
              <a:ext uri="{FF2B5EF4-FFF2-40B4-BE49-F238E27FC236}">
                <a16:creationId xmlns:a16="http://schemas.microsoft.com/office/drawing/2014/main" id="{4EFD491E-951E-DED8-5F50-DC8B70CBDF1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5290" y="1713750"/>
            <a:ext cx="3057598" cy="2858622"/>
          </a:xfrm>
          <a:prstGeom prst="rect">
            <a:avLst/>
          </a:prstGeom>
        </p:spPr>
      </p:pic>
      <p:sp>
        <p:nvSpPr>
          <p:cNvPr id="17" name="Platshållare för innehåll 2">
            <a:extLst>
              <a:ext uri="{FF2B5EF4-FFF2-40B4-BE49-F238E27FC236}">
                <a16:creationId xmlns:a16="http://schemas.microsoft.com/office/drawing/2014/main" id="{C437EF8C-FC3D-3F8F-B8AB-AE4F83699835}"/>
              </a:ext>
            </a:extLst>
          </p:cNvPr>
          <p:cNvSpPr txBox="1">
            <a:spLocks/>
          </p:cNvSpPr>
          <p:nvPr/>
        </p:nvSpPr>
        <p:spPr>
          <a:xfrm>
            <a:off x="1096621" y="5166360"/>
            <a:ext cx="9802252" cy="86868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dirty="0"/>
              <a:t>Läs mer om hållbarhetssatsningen: </a:t>
            </a:r>
            <a:br>
              <a:rPr lang="sv-SE" dirty="0"/>
            </a:br>
            <a:r>
              <a:rPr lang="sv-SE" dirty="0">
                <a:hlinkClick r:id="rId4">
                  <a:extLst>
                    <a:ext uri="{A12FA001-AC4F-418D-AE19-62706E023703}">
                      <ahyp:hlinkClr xmlns:ahyp="http://schemas.microsoft.com/office/drawing/2018/hyperlinkcolor" val="tx"/>
                    </a:ext>
                  </a:extLst>
                </a:hlinkClick>
              </a:rPr>
              <a:t>Hållbarhetssatsningen - Västra Götalandsregionen</a:t>
            </a:r>
            <a:endParaRPr lang="sv-SE" dirty="0"/>
          </a:p>
          <a:p>
            <a:endParaRPr lang="sv-SE" dirty="0"/>
          </a:p>
        </p:txBody>
      </p:sp>
      <p:sp>
        <p:nvSpPr>
          <p:cNvPr id="3" name="Platshållare för innehåll 2">
            <a:extLst>
              <a:ext uri="{FF2B5EF4-FFF2-40B4-BE49-F238E27FC236}">
                <a16:creationId xmlns:a16="http://schemas.microsoft.com/office/drawing/2014/main" id="{7C1B20DD-7EDA-1428-8A40-BD1B18E567DD}"/>
              </a:ext>
            </a:extLst>
          </p:cNvPr>
          <p:cNvSpPr>
            <a:spLocks noGrp="1"/>
          </p:cNvSpPr>
          <p:nvPr>
            <p:ph idx="1"/>
          </p:nvPr>
        </p:nvSpPr>
        <p:spPr>
          <a:xfrm>
            <a:off x="1099112" y="2098800"/>
            <a:ext cx="6307528" cy="2367183"/>
          </a:xfrm>
        </p:spPr>
        <p:txBody>
          <a:bodyPr/>
          <a:lstStyle/>
          <a:p>
            <a:r>
              <a:rPr lang="sv-SE" dirty="0"/>
              <a:t>Årlig utlysning</a:t>
            </a:r>
          </a:p>
          <a:p>
            <a:r>
              <a:rPr lang="sv-SE" dirty="0"/>
              <a:t>Stärka genomförandet av Västra Götalandsregionens hållbarhetsmål</a:t>
            </a:r>
          </a:p>
          <a:p>
            <a:r>
              <a:rPr lang="sv-SE" dirty="0"/>
              <a:t>Ta tillvara på engagemang inom VGR</a:t>
            </a:r>
          </a:p>
        </p:txBody>
      </p:sp>
      <p:sp>
        <p:nvSpPr>
          <p:cNvPr id="2" name="Rubrik 1">
            <a:extLst>
              <a:ext uri="{FF2B5EF4-FFF2-40B4-BE49-F238E27FC236}">
                <a16:creationId xmlns:a16="http://schemas.microsoft.com/office/drawing/2014/main" id="{426B11FD-5AE1-04B1-758B-FC256E1D2B7D}"/>
              </a:ext>
            </a:extLst>
          </p:cNvPr>
          <p:cNvSpPr>
            <a:spLocks noGrp="1"/>
          </p:cNvSpPr>
          <p:nvPr>
            <p:ph type="title"/>
          </p:nvPr>
        </p:nvSpPr>
        <p:spPr/>
        <p:txBody>
          <a:bodyPr/>
          <a:lstStyle/>
          <a:p>
            <a:r>
              <a:rPr lang="sv-SE" dirty="0"/>
              <a:t>Hållbarhetssatsningen</a:t>
            </a:r>
          </a:p>
        </p:txBody>
      </p:sp>
    </p:spTree>
    <p:extLst>
      <p:ext uri="{BB962C8B-B14F-4D97-AF65-F5344CB8AC3E}">
        <p14:creationId xmlns:p14="http://schemas.microsoft.com/office/powerpoint/2010/main" val="25846667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5849D8-A88C-0BE2-8042-E7F29D560971}"/>
            </a:ext>
          </a:extLst>
        </p:cNvPr>
        <p:cNvGrpSpPr/>
        <p:nvPr/>
      </p:nvGrpSpPr>
      <p:grpSpPr>
        <a:xfrm>
          <a:off x="0" y="0"/>
          <a:ext cx="0" cy="0"/>
          <a:chOff x="0" y="0"/>
          <a:chExt cx="0" cy="0"/>
        </a:xfrm>
      </p:grpSpPr>
      <p:sp>
        <p:nvSpPr>
          <p:cNvPr id="11" name="Rektangel: ett hörn rundat 10">
            <a:extLst>
              <a:ext uri="{FF2B5EF4-FFF2-40B4-BE49-F238E27FC236}">
                <a16:creationId xmlns:a16="http://schemas.microsoft.com/office/drawing/2014/main" id="{88ED0BB6-B31B-7685-7791-9A3A3E5B457B}"/>
              </a:ext>
              <a:ext uri="{C183D7F6-B498-43B3-948B-1728B52AA6E4}">
                <adec:decorative xmlns:adec="http://schemas.microsoft.com/office/drawing/2017/decorative" val="1"/>
              </a:ext>
            </a:extLst>
          </p:cNvPr>
          <p:cNvSpPr/>
          <p:nvPr/>
        </p:nvSpPr>
        <p:spPr>
          <a:xfrm>
            <a:off x="7513833" y="4921197"/>
            <a:ext cx="4287601" cy="1551604"/>
          </a:xfrm>
          <a:prstGeom prst="round1Rect">
            <a:avLst>
              <a:gd name="adj" fmla="val 41713"/>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9" name="Platshållare för bild 8" descr="Bilden visar fyra ersoner som mottagit hållbarhetspriset med blombuketter och diplom i händerna.">
            <a:extLst>
              <a:ext uri="{FF2B5EF4-FFF2-40B4-BE49-F238E27FC236}">
                <a16:creationId xmlns:a16="http://schemas.microsoft.com/office/drawing/2014/main" id="{17FEA254-3513-6514-E731-4AD418E9508F}"/>
              </a:ext>
            </a:extLst>
          </p:cNvPr>
          <p:cNvPicPr>
            <a:picLocks noGrp="1" noChangeAspect="1"/>
          </p:cNvPicPr>
          <p:nvPr>
            <p:ph type="pic" sz="quarter" idx="27"/>
          </p:nvPr>
        </p:nvPicPr>
        <p:blipFill>
          <a:blip r:embed="rId3">
            <a:extLst>
              <a:ext uri="{28A0092B-C50C-407E-A947-70E740481C1C}">
                <a14:useLocalDpi xmlns:a14="http://schemas.microsoft.com/office/drawing/2010/main" val="0"/>
              </a:ext>
            </a:extLst>
          </a:blip>
          <a:srcRect l="10658" r="18438"/>
          <a:stretch>
            <a:fillRect/>
          </a:stretch>
        </p:blipFill>
        <p:spPr>
          <a:xfrm>
            <a:off x="7501133" y="385197"/>
            <a:ext cx="4287600" cy="4536000"/>
          </a:xfrm>
        </p:spPr>
      </p:pic>
      <p:sp>
        <p:nvSpPr>
          <p:cNvPr id="6" name="textruta 5">
            <a:extLst>
              <a:ext uri="{FF2B5EF4-FFF2-40B4-BE49-F238E27FC236}">
                <a16:creationId xmlns:a16="http://schemas.microsoft.com/office/drawing/2014/main" id="{258B67F1-A16F-AE13-BE92-0F629C0740E0}"/>
              </a:ext>
            </a:extLst>
          </p:cNvPr>
          <p:cNvSpPr txBox="1"/>
          <p:nvPr/>
        </p:nvSpPr>
        <p:spPr>
          <a:xfrm>
            <a:off x="7766524" y="5120585"/>
            <a:ext cx="3765076" cy="1436162"/>
          </a:xfrm>
          <a:prstGeom prst="rect">
            <a:avLst/>
          </a:prstGeom>
          <a:noFill/>
        </p:spPr>
        <p:txBody>
          <a:bodyPr wrap="square" lIns="0" tIns="0" rIns="0" bIns="0" rtlCol="0">
            <a:spAutoFit/>
          </a:bodyPr>
          <a:lstStyle/>
          <a:p>
            <a:pPr>
              <a:spcAft>
                <a:spcPts val="800"/>
              </a:spcAft>
            </a:pPr>
            <a:r>
              <a:rPr lang="sv-SE" b="1" dirty="0"/>
              <a:t>Pristagare 2026</a:t>
            </a:r>
          </a:p>
          <a:p>
            <a:r>
              <a:rPr lang="sv-SE" sz="1600" dirty="0" err="1"/>
              <a:t>ÅtervinnIT</a:t>
            </a:r>
            <a:r>
              <a:rPr lang="sv-SE" sz="1600" dirty="0"/>
              <a:t>, koncernkontoret samt Mobilt team beroende, Sahlgrenska Universitetssjukhuset</a:t>
            </a:r>
          </a:p>
          <a:p>
            <a:pPr algn="l">
              <a:lnSpc>
                <a:spcPct val="130000"/>
              </a:lnSpc>
            </a:pPr>
            <a:endParaRPr lang="sv-SE" dirty="0"/>
          </a:p>
        </p:txBody>
      </p:sp>
      <p:sp>
        <p:nvSpPr>
          <p:cNvPr id="3" name="Platshållare för innehåll 2">
            <a:extLst>
              <a:ext uri="{FF2B5EF4-FFF2-40B4-BE49-F238E27FC236}">
                <a16:creationId xmlns:a16="http://schemas.microsoft.com/office/drawing/2014/main" id="{8B3B0F9F-1F10-3BAE-BED2-625CDD0F24C3}"/>
              </a:ext>
            </a:extLst>
          </p:cNvPr>
          <p:cNvSpPr>
            <a:spLocks noGrp="1"/>
          </p:cNvSpPr>
          <p:nvPr>
            <p:ph idx="1"/>
          </p:nvPr>
        </p:nvSpPr>
        <p:spPr>
          <a:xfrm>
            <a:off x="1099113" y="2098800"/>
            <a:ext cx="5136588" cy="3922588"/>
          </a:xfrm>
        </p:spPr>
        <p:txBody>
          <a:bodyPr/>
          <a:lstStyle/>
          <a:p>
            <a:pPr marL="0" indent="0">
              <a:buNone/>
            </a:pPr>
            <a:r>
              <a:rPr lang="sv-SE" dirty="0"/>
              <a:t>Västra Götalandsregionen lyfter varje år fram goda exempel genom Hållbarhetspriset. Priset delas ut till medarbetare och verksamheter som gör skillnad – och inspirerar andra.</a:t>
            </a:r>
          </a:p>
        </p:txBody>
      </p:sp>
      <p:sp>
        <p:nvSpPr>
          <p:cNvPr id="2" name="Rubrik 1">
            <a:extLst>
              <a:ext uri="{FF2B5EF4-FFF2-40B4-BE49-F238E27FC236}">
                <a16:creationId xmlns:a16="http://schemas.microsoft.com/office/drawing/2014/main" id="{8097EF11-BD30-79DD-DAA1-CEA5EFA011C6}"/>
              </a:ext>
            </a:extLst>
          </p:cNvPr>
          <p:cNvSpPr>
            <a:spLocks noGrp="1"/>
          </p:cNvSpPr>
          <p:nvPr>
            <p:ph type="title"/>
          </p:nvPr>
        </p:nvSpPr>
        <p:spPr/>
        <p:txBody>
          <a:bodyPr/>
          <a:lstStyle/>
          <a:p>
            <a:r>
              <a:rPr lang="sv-SE" dirty="0"/>
              <a:t>Hållbarhetspris</a:t>
            </a:r>
            <a:br>
              <a:rPr lang="sv-SE" dirty="0"/>
            </a:br>
            <a:endParaRPr lang="sv-SE" dirty="0"/>
          </a:p>
        </p:txBody>
      </p:sp>
    </p:spTree>
    <p:extLst>
      <p:ext uri="{BB962C8B-B14F-4D97-AF65-F5344CB8AC3E}">
        <p14:creationId xmlns:p14="http://schemas.microsoft.com/office/powerpoint/2010/main" val="572689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descr="Illustration över Agenda 2030. Globala målen för hållbar utveckling.">
            <a:extLst>
              <a:ext uri="{FF2B5EF4-FFF2-40B4-BE49-F238E27FC236}">
                <a16:creationId xmlns:a16="http://schemas.microsoft.com/office/drawing/2014/main" id="{F7B30E15-F45B-5709-5702-0ACA9FBE184C}"/>
              </a:ext>
            </a:extLst>
          </p:cNvPr>
          <p:cNvPicPr>
            <a:picLocks noChangeAspect="1"/>
          </p:cNvPicPr>
          <p:nvPr/>
        </p:nvPicPr>
        <p:blipFill>
          <a:blip r:embed="rId3" cstate="screen">
            <a:extLst>
              <a:ext uri="{28A0092B-C50C-407E-A947-70E740481C1C}">
                <a14:useLocalDpi xmlns:a14="http://schemas.microsoft.com/office/drawing/2010/main" val="0"/>
              </a:ext>
            </a:extLst>
          </a:blip>
          <a:srcRect/>
          <a:stretch/>
        </p:blipFill>
        <p:spPr>
          <a:xfrm>
            <a:off x="1096621" y="2057400"/>
            <a:ext cx="7104529" cy="3497617"/>
          </a:xfrm>
          <a:prstGeom prst="rect">
            <a:avLst/>
          </a:prstGeom>
        </p:spPr>
      </p:pic>
      <p:sp>
        <p:nvSpPr>
          <p:cNvPr id="2" name="Rubrik 1">
            <a:extLst>
              <a:ext uri="{FF2B5EF4-FFF2-40B4-BE49-F238E27FC236}">
                <a16:creationId xmlns:a16="http://schemas.microsoft.com/office/drawing/2014/main" id="{D0FEA1B1-D5AA-F9FA-38CE-304618243ACB}"/>
              </a:ext>
            </a:extLst>
          </p:cNvPr>
          <p:cNvSpPr>
            <a:spLocks noGrp="1"/>
          </p:cNvSpPr>
          <p:nvPr>
            <p:ph type="title"/>
          </p:nvPr>
        </p:nvSpPr>
        <p:spPr/>
        <p:txBody>
          <a:bodyPr/>
          <a:lstStyle/>
          <a:p>
            <a:r>
              <a:rPr lang="sv-SE" dirty="0">
                <a:latin typeface="VGR Sans" pitchFamily="2" charset="0"/>
              </a:rPr>
              <a:t>Agenda 2030 – FN:s globala mål</a:t>
            </a:r>
          </a:p>
        </p:txBody>
      </p:sp>
    </p:spTree>
    <p:extLst>
      <p:ext uri="{BB962C8B-B14F-4D97-AF65-F5344CB8AC3E}">
        <p14:creationId xmlns:p14="http://schemas.microsoft.com/office/powerpoint/2010/main" val="2910254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324AFC-9894-9937-2D50-35099238FAB0}"/>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F02EB525-ABEE-9E81-8CB4-5073F2E35455}"/>
              </a:ext>
            </a:extLst>
          </p:cNvPr>
          <p:cNvSpPr>
            <a:spLocks noGrp="1"/>
          </p:cNvSpPr>
          <p:nvPr>
            <p:ph type="title"/>
          </p:nvPr>
        </p:nvSpPr>
        <p:spPr/>
        <p:txBody>
          <a:bodyPr/>
          <a:lstStyle/>
          <a:p>
            <a:r>
              <a:rPr lang="sv-SE" dirty="0"/>
              <a:t>Fördjupning</a:t>
            </a:r>
          </a:p>
        </p:txBody>
      </p:sp>
      <p:sp>
        <p:nvSpPr>
          <p:cNvPr id="3" name="Platshållare för innehåll 2">
            <a:extLst>
              <a:ext uri="{FF2B5EF4-FFF2-40B4-BE49-F238E27FC236}">
                <a16:creationId xmlns:a16="http://schemas.microsoft.com/office/drawing/2014/main" id="{18CA5ED5-A0AA-31D4-6462-6C2604B5F7CB}"/>
              </a:ext>
            </a:extLst>
          </p:cNvPr>
          <p:cNvSpPr>
            <a:spLocks noGrp="1"/>
          </p:cNvSpPr>
          <p:nvPr>
            <p:ph sz="quarter" idx="17"/>
          </p:nvPr>
        </p:nvSpPr>
        <p:spPr>
          <a:xfrm>
            <a:off x="4583704" y="1955702"/>
            <a:ext cx="3274105" cy="517400"/>
          </a:xfrm>
        </p:spPr>
        <p:txBody>
          <a:bodyPr/>
          <a:lstStyle/>
          <a:p>
            <a:pPr marL="0" indent="0">
              <a:buNone/>
            </a:pPr>
            <a:r>
              <a:rPr lang="sv-SE" sz="1700" b="1" kern="0"/>
              <a:t>Utbildningar</a:t>
            </a:r>
          </a:p>
        </p:txBody>
      </p:sp>
      <p:sp>
        <p:nvSpPr>
          <p:cNvPr id="5" name="Platshållare för innehåll 2">
            <a:extLst>
              <a:ext uri="{FF2B5EF4-FFF2-40B4-BE49-F238E27FC236}">
                <a16:creationId xmlns:a16="http://schemas.microsoft.com/office/drawing/2014/main" id="{3BC3A870-41EE-FA88-7FD0-A5BEFA818E0A}"/>
              </a:ext>
            </a:extLst>
          </p:cNvPr>
          <p:cNvSpPr txBox="1">
            <a:spLocks/>
          </p:cNvSpPr>
          <p:nvPr/>
        </p:nvSpPr>
        <p:spPr>
          <a:xfrm>
            <a:off x="1097554" y="1955701"/>
            <a:ext cx="3274105" cy="70790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00000"/>
              </a:lnSpc>
              <a:buFont typeface="Verdana" panose="020B0604030504040204" pitchFamily="34" charset="0"/>
              <a:buNone/>
            </a:pPr>
            <a:r>
              <a:rPr lang="sv-SE" sz="1700" b="1"/>
              <a:t>Styrdokument </a:t>
            </a:r>
            <a:br>
              <a:rPr lang="sv-SE" sz="1700" b="1"/>
            </a:br>
            <a:r>
              <a:rPr lang="sv-SE" sz="1700" b="1"/>
              <a:t>och uppföljning</a:t>
            </a:r>
          </a:p>
        </p:txBody>
      </p:sp>
      <p:sp>
        <p:nvSpPr>
          <p:cNvPr id="6" name="Platshållare för innehåll 2">
            <a:extLst>
              <a:ext uri="{FF2B5EF4-FFF2-40B4-BE49-F238E27FC236}">
                <a16:creationId xmlns:a16="http://schemas.microsoft.com/office/drawing/2014/main" id="{4E72C6E4-9C6A-0ED1-D269-3A93DF7C8E99}"/>
              </a:ext>
            </a:extLst>
          </p:cNvPr>
          <p:cNvSpPr txBox="1">
            <a:spLocks/>
          </p:cNvSpPr>
          <p:nvPr/>
        </p:nvSpPr>
        <p:spPr>
          <a:xfrm>
            <a:off x="8137325" y="1955701"/>
            <a:ext cx="3532523" cy="41250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700" b="1" kern="0"/>
              <a:t>Läs mer</a:t>
            </a:r>
          </a:p>
        </p:txBody>
      </p:sp>
      <p:sp>
        <p:nvSpPr>
          <p:cNvPr id="4" name="Platshållare för innehåll 2">
            <a:extLst>
              <a:ext uri="{FF2B5EF4-FFF2-40B4-BE49-F238E27FC236}">
                <a16:creationId xmlns:a16="http://schemas.microsoft.com/office/drawing/2014/main" id="{F1FB9D62-F6EF-2C5C-1093-41FAFB6BA7A2}"/>
              </a:ext>
            </a:extLst>
          </p:cNvPr>
          <p:cNvSpPr txBox="1">
            <a:spLocks/>
          </p:cNvSpPr>
          <p:nvPr/>
        </p:nvSpPr>
        <p:spPr>
          <a:xfrm>
            <a:off x="1097554" y="2678751"/>
            <a:ext cx="3274105" cy="190255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spcAft>
                <a:spcPts val="400"/>
              </a:spcAft>
            </a:pPr>
            <a:r>
              <a:rPr lang="sv-SE" sz="1600" dirty="0">
                <a:hlinkClick r:id="rId3">
                  <a:extLst>
                    <a:ext uri="{A12FA001-AC4F-418D-AE19-62706E023703}">
                      <ahyp:hlinkClr xmlns:ahyp="http://schemas.microsoft.com/office/drawing/2018/hyperlinkcolor" val="tx"/>
                    </a:ext>
                  </a:extLst>
                </a:hlinkClick>
              </a:rPr>
              <a:t>Hållbarhetsmål 2030</a:t>
            </a:r>
            <a:endParaRPr lang="sv-SE" sz="1600" dirty="0"/>
          </a:p>
          <a:p>
            <a:pPr>
              <a:spcAft>
                <a:spcPts val="400"/>
              </a:spcAft>
            </a:pPr>
            <a:r>
              <a:rPr lang="sv-SE" sz="1600" dirty="0">
                <a:hlinkClick r:id="rId4">
                  <a:extLst>
                    <a:ext uri="{A12FA001-AC4F-418D-AE19-62706E023703}">
                      <ahyp:hlinkClr xmlns:ahyp="http://schemas.microsoft.com/office/drawing/2018/hyperlinkcolor" val="tx"/>
                    </a:ext>
                  </a:extLst>
                </a:hlinkClick>
              </a:rPr>
              <a:t>VGR:s hållbarhetspolicy</a:t>
            </a:r>
            <a:endParaRPr lang="sv-SE" sz="1600" dirty="0"/>
          </a:p>
          <a:p>
            <a:pPr>
              <a:spcAft>
                <a:spcPts val="400"/>
              </a:spcAft>
            </a:pPr>
            <a:r>
              <a:rPr lang="sv-SE" sz="1600" dirty="0">
                <a:hlinkClick r:id="rId5">
                  <a:extLst>
                    <a:ext uri="{A12FA001-AC4F-418D-AE19-62706E023703}">
                      <ahyp:hlinkClr xmlns:ahyp="http://schemas.microsoft.com/office/drawing/2018/hyperlinkcolor" val="tx"/>
                    </a:ext>
                  </a:extLst>
                </a:hlinkClick>
              </a:rPr>
              <a:t>Uppföljning av hållbarhetsmålen (intranät)</a:t>
            </a:r>
            <a:endParaRPr lang="sv-SE" sz="1600" dirty="0"/>
          </a:p>
        </p:txBody>
      </p:sp>
      <p:sp>
        <p:nvSpPr>
          <p:cNvPr id="8" name="Platshållare för innehåll 2">
            <a:extLst>
              <a:ext uri="{FF2B5EF4-FFF2-40B4-BE49-F238E27FC236}">
                <a16:creationId xmlns:a16="http://schemas.microsoft.com/office/drawing/2014/main" id="{525B6A73-DD9D-0D84-0E8E-2F5F3BC34787}"/>
              </a:ext>
            </a:extLst>
          </p:cNvPr>
          <p:cNvSpPr txBox="1">
            <a:spLocks/>
          </p:cNvSpPr>
          <p:nvPr/>
        </p:nvSpPr>
        <p:spPr>
          <a:xfrm>
            <a:off x="4583704" y="2678752"/>
            <a:ext cx="3274105" cy="190255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spcAft>
                <a:spcPts val="400"/>
              </a:spcAft>
            </a:pPr>
            <a:r>
              <a:rPr lang="sv-SE" sz="1600" dirty="0">
                <a:hlinkClick r:id="rId6">
                  <a:extLst>
                    <a:ext uri="{A12FA001-AC4F-418D-AE19-62706E023703}">
                      <ahyp:hlinkClr xmlns:ahyp="http://schemas.microsoft.com/office/drawing/2018/hyperlinkcolor" val="tx"/>
                    </a:ext>
                  </a:extLst>
                </a:hlinkClick>
              </a:rPr>
              <a:t>Obligatorisk hållbarhetsutbildning för medarbetare inom VGR</a:t>
            </a:r>
            <a:endParaRPr lang="sv-SE" sz="1600" dirty="0">
              <a:hlinkClick r:id="rId6">
                <a:extLst>
                  <a:ext uri="{A12FA001-AC4F-418D-AE19-62706E023703}">
                    <ahyp:hlinkClr xmlns:ahyp="http://schemas.microsoft.com/office/drawing/2018/hyperlinkcolor" val="tx"/>
                  </a:ext>
                </a:extLst>
              </a:hlinkClick>
            </a:endParaRPr>
          </a:p>
          <a:p>
            <a:pPr>
              <a:spcAft>
                <a:spcPts val="400"/>
              </a:spcAft>
            </a:pPr>
            <a:r>
              <a:rPr lang="sv-SE" sz="1600" dirty="0">
                <a:hlinkClick r:id="rId7">
                  <a:extLst>
                    <a:ext uri="{A12FA001-AC4F-418D-AE19-62706E023703}">
                      <ahyp:hlinkClr xmlns:ahyp="http://schemas.microsoft.com/office/drawing/2018/hyperlinkcolor" val="tx"/>
                    </a:ext>
                  </a:extLst>
                </a:hlinkClick>
              </a:rPr>
              <a:t>Utbildningar och verktyg inom social hållbarhet (intranät)</a:t>
            </a:r>
            <a:endParaRPr lang="sv-SE" sz="1600" dirty="0"/>
          </a:p>
          <a:p>
            <a:pPr>
              <a:spcAft>
                <a:spcPts val="400"/>
              </a:spcAft>
            </a:pPr>
            <a:r>
              <a:rPr lang="sv-SE" sz="1600" dirty="0">
                <a:hlinkClick r:id="rId8">
                  <a:extLst>
                    <a:ext uri="{A12FA001-AC4F-418D-AE19-62706E023703}">
                      <ahyp:hlinkClr xmlns:ahyp="http://schemas.microsoft.com/office/drawing/2018/hyperlinkcolor" val="tx"/>
                    </a:ext>
                  </a:extLst>
                </a:hlinkClick>
              </a:rPr>
              <a:t>Utbildningar och verktyg inom miljömässig hållbarhet (intranät)</a:t>
            </a:r>
            <a:endParaRPr lang="sv-SE" sz="1600" dirty="0"/>
          </a:p>
          <a:p>
            <a:endParaRPr lang="sv-SE" sz="1600" dirty="0"/>
          </a:p>
        </p:txBody>
      </p:sp>
      <p:sp>
        <p:nvSpPr>
          <p:cNvPr id="9" name="Platshållare för innehåll 2">
            <a:extLst>
              <a:ext uri="{FF2B5EF4-FFF2-40B4-BE49-F238E27FC236}">
                <a16:creationId xmlns:a16="http://schemas.microsoft.com/office/drawing/2014/main" id="{E1A5CDFB-2A65-87AC-2F46-A926992BE66B}"/>
              </a:ext>
            </a:extLst>
          </p:cNvPr>
          <p:cNvSpPr txBox="1">
            <a:spLocks/>
          </p:cNvSpPr>
          <p:nvPr/>
        </p:nvSpPr>
        <p:spPr>
          <a:xfrm>
            <a:off x="8137325" y="2678751"/>
            <a:ext cx="3532523" cy="190255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spcAft>
                <a:spcPts val="400"/>
              </a:spcAft>
            </a:pPr>
            <a:r>
              <a:rPr lang="sv-SE" sz="1600" dirty="0">
                <a:hlinkClick r:id="rId9">
                  <a:extLst>
                    <a:ext uri="{A12FA001-AC4F-418D-AE19-62706E023703}">
                      <ahyp:hlinkClr xmlns:ahyp="http://schemas.microsoft.com/office/drawing/2018/hyperlinkcolor" val="tx"/>
                    </a:ext>
                  </a:extLst>
                </a:hlinkClick>
              </a:rPr>
              <a:t>VGR:s hållbarhetsarbete (extern sida)</a:t>
            </a:r>
            <a:endParaRPr lang="sv-SE" sz="1600" dirty="0"/>
          </a:p>
          <a:p>
            <a:pPr>
              <a:spcAft>
                <a:spcPts val="400"/>
              </a:spcAft>
            </a:pPr>
            <a:r>
              <a:rPr lang="sv-SE" sz="1600" dirty="0">
                <a:hlinkClick r:id="rId10">
                  <a:extLst>
                    <a:ext uri="{A12FA001-AC4F-418D-AE19-62706E023703}">
                      <ahyp:hlinkClr xmlns:ahyp="http://schemas.microsoft.com/office/drawing/2018/hyperlinkcolor" val="tx"/>
                    </a:ext>
                  </a:extLst>
                </a:hlinkClick>
              </a:rPr>
              <a:t>VGR:s hållbarhetsarbete (intranät)</a:t>
            </a:r>
            <a:endParaRPr lang="sv-SE" sz="1600" dirty="0"/>
          </a:p>
        </p:txBody>
      </p:sp>
    </p:spTree>
    <p:extLst>
      <p:ext uri="{BB962C8B-B14F-4D97-AF65-F5344CB8AC3E}">
        <p14:creationId xmlns:p14="http://schemas.microsoft.com/office/powerpoint/2010/main" val="32018723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7CB378-C518-F057-4E00-5B3322F20FD3}"/>
            </a:ext>
          </a:extLst>
        </p:cNvPr>
        <p:cNvGrpSpPr/>
        <p:nvPr/>
      </p:nvGrpSpPr>
      <p:grpSpPr>
        <a:xfrm>
          <a:off x="0" y="0"/>
          <a:ext cx="0" cy="0"/>
          <a:chOff x="0" y="0"/>
          <a:chExt cx="0" cy="0"/>
        </a:xfrm>
      </p:grpSpPr>
      <p:pic>
        <p:nvPicPr>
          <p:cNvPr id="2" name="Bildobjekt 1">
            <a:extLst>
              <a:ext uri="{FF2B5EF4-FFF2-40B4-BE49-F238E27FC236}">
                <a16:creationId xmlns:a16="http://schemas.microsoft.com/office/drawing/2014/main" id="{10958491-6328-2FD9-1A22-7608383831C8}"/>
              </a:ext>
              <a:ext uri="{C183D7F6-B498-43B3-948B-1728B52AA6E4}">
                <adec:decorative xmlns:adec="http://schemas.microsoft.com/office/drawing/2017/decorative" val="1"/>
              </a:ext>
            </a:extLst>
          </p:cNvPr>
          <p:cNvPicPr>
            <a:picLocks noChangeAspect="1"/>
          </p:cNvPicPr>
          <p:nvPr/>
        </p:nvPicPr>
        <p:blipFill rotWithShape="1">
          <a:blip r:embed="rId3"/>
          <a:srcRect l="3891" t="43634" r="39018" b="3358"/>
          <a:stretch>
            <a:fillRect/>
          </a:stretch>
        </p:blipFill>
        <p:spPr>
          <a:xfrm>
            <a:off x="1" y="0"/>
            <a:ext cx="6960546" cy="6858000"/>
          </a:xfrm>
          <a:prstGeom prst="rect">
            <a:avLst/>
          </a:prstGeom>
        </p:spPr>
      </p:pic>
      <p:sp>
        <p:nvSpPr>
          <p:cNvPr id="41" name="Rektangel: ett hörn rundat 40">
            <a:extLst>
              <a:ext uri="{FF2B5EF4-FFF2-40B4-BE49-F238E27FC236}">
                <a16:creationId xmlns:a16="http://schemas.microsoft.com/office/drawing/2014/main" id="{C9A50CFC-C0C3-7C37-3D54-2B7B0DC71A3E}"/>
              </a:ext>
              <a:ext uri="{C183D7F6-B498-43B3-948B-1728B52AA6E4}">
                <adec:decorative xmlns:adec="http://schemas.microsoft.com/office/drawing/2017/decorative" val="1"/>
              </a:ext>
            </a:extLst>
          </p:cNvPr>
          <p:cNvSpPr/>
          <p:nvPr/>
        </p:nvSpPr>
        <p:spPr>
          <a:xfrm rot="10800000">
            <a:off x="6960309" y="-8125"/>
            <a:ext cx="5243882" cy="4445188"/>
          </a:xfrm>
          <a:prstGeom prst="round1Rect">
            <a:avLst>
              <a:gd name="adj" fmla="val 2608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4" name="Rubrik 43">
            <a:extLst>
              <a:ext uri="{FF2B5EF4-FFF2-40B4-BE49-F238E27FC236}">
                <a16:creationId xmlns:a16="http://schemas.microsoft.com/office/drawing/2014/main" id="{6F70805E-C021-E60D-05C2-0FC0DDDA03D8}"/>
              </a:ext>
            </a:extLst>
          </p:cNvPr>
          <p:cNvSpPr txBox="1">
            <a:spLocks noGrp="1"/>
          </p:cNvSpPr>
          <p:nvPr>
            <p:ph type="title" idx="4294967295"/>
          </p:nvPr>
        </p:nvSpPr>
        <p:spPr>
          <a:xfrm>
            <a:off x="7598341" y="837966"/>
            <a:ext cx="4113534"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2500"/>
              </a:spcAft>
              <a:buClrTx/>
              <a:buSzTx/>
              <a:buFontTx/>
              <a:buNone/>
              <a:tabLst/>
              <a:defRPr/>
            </a:pPr>
            <a:r>
              <a:rPr kumimoji="0" lang="sv-SE" sz="2400" b="0" i="0" u="none" strike="noStrike" kern="1200" cap="none" spc="0" normalizeH="0" baseline="0" noProof="0" dirty="0">
                <a:ln>
                  <a:noFill/>
                </a:ln>
                <a:solidFill>
                  <a:schemeClr val="bg1"/>
                </a:solidFill>
                <a:effectLst/>
                <a:uLnTx/>
                <a:uFillTx/>
                <a:latin typeface="+mj-lt"/>
                <a:ea typeface="+mn-ea"/>
                <a:cs typeface="+mn-cs"/>
              </a:rPr>
              <a:t>Har du frågor, idéer eller funderingar, kontakta oss gärna!</a:t>
            </a:r>
          </a:p>
        </p:txBody>
      </p:sp>
      <p:pic>
        <p:nvPicPr>
          <p:cNvPr id="7" name="Picture 2" descr="Västra Götalandsregionens logotyp">
            <a:extLst>
              <a:ext uri="{FF2B5EF4-FFF2-40B4-BE49-F238E27FC236}">
                <a16:creationId xmlns:a16="http://schemas.microsoft.com/office/drawing/2014/main" id="{EE5793A9-75F8-EB0C-EC82-CC78D4E2F9E1}"/>
              </a:ext>
              <a:ext uri="{C183D7F6-B498-43B3-948B-1728B52AA6E4}">
                <adec:decorative xmlns:adec="http://schemas.microsoft.com/office/drawing/2017/decorative" val="0"/>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454292" y="5852160"/>
            <a:ext cx="2840484" cy="504640"/>
          </a:xfrm>
          <a:prstGeom prst="rect">
            <a:avLst/>
          </a:prstGeom>
          <a:noFill/>
          <a:extLst>
            <a:ext uri="{909E8E84-426E-40DD-AFC4-6F175D3DCCD1}">
              <a14:hiddenFill xmlns:a14="http://schemas.microsoft.com/office/drawing/2010/main">
                <a:solidFill>
                  <a:srgbClr val="FFFFFF"/>
                </a:solidFill>
              </a14:hiddenFill>
            </a:ext>
          </a:extLst>
        </p:spPr>
      </p:pic>
      <p:sp>
        <p:nvSpPr>
          <p:cNvPr id="42" name="Rektangel: ett hörn rundat 41">
            <a:extLst>
              <a:ext uri="{FF2B5EF4-FFF2-40B4-BE49-F238E27FC236}">
                <a16:creationId xmlns:a16="http://schemas.microsoft.com/office/drawing/2014/main" id="{7E1AEBFE-50E8-1304-9C32-93553B8AEE22}"/>
              </a:ext>
              <a:ext uri="{C183D7F6-B498-43B3-948B-1728B52AA6E4}">
                <adec:decorative xmlns:adec="http://schemas.microsoft.com/office/drawing/2017/decorative" val="1"/>
              </a:ext>
            </a:extLst>
          </p:cNvPr>
          <p:cNvSpPr/>
          <p:nvPr/>
        </p:nvSpPr>
        <p:spPr>
          <a:xfrm rot="10800000">
            <a:off x="6960308" y="4437063"/>
            <a:ext cx="3494267" cy="2428240"/>
          </a:xfrm>
          <a:prstGeom prst="round1Rect">
            <a:avLst>
              <a:gd name="adj" fmla="val 41144"/>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3" name="Rektangel: ett hörn rundat 42">
            <a:extLst>
              <a:ext uri="{FF2B5EF4-FFF2-40B4-BE49-F238E27FC236}">
                <a16:creationId xmlns:a16="http://schemas.microsoft.com/office/drawing/2014/main" id="{0A910869-8CE7-6A75-2151-ECF6A1B2D736}"/>
              </a:ext>
              <a:ext uri="{C183D7F6-B498-43B3-948B-1728B52AA6E4}">
                <adec:decorative xmlns:adec="http://schemas.microsoft.com/office/drawing/2017/decorative" val="1"/>
              </a:ext>
            </a:extLst>
          </p:cNvPr>
          <p:cNvSpPr/>
          <p:nvPr/>
        </p:nvSpPr>
        <p:spPr>
          <a:xfrm rot="10800000" flipV="1">
            <a:off x="10454576" y="4437063"/>
            <a:ext cx="1737496" cy="2428240"/>
          </a:xfrm>
          <a:prstGeom prst="round1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 name="Rubrik 43">
            <a:extLst>
              <a:ext uri="{FF2B5EF4-FFF2-40B4-BE49-F238E27FC236}">
                <a16:creationId xmlns:a16="http://schemas.microsoft.com/office/drawing/2014/main" id="{17E3F4E4-5AF0-FFA7-0B4C-2D10FF8E74B6}"/>
              </a:ext>
            </a:extLst>
          </p:cNvPr>
          <p:cNvSpPr txBox="1">
            <a:spLocks/>
          </p:cNvSpPr>
          <p:nvPr/>
        </p:nvSpPr>
        <p:spPr>
          <a:xfrm>
            <a:off x="7598341" y="2269200"/>
            <a:ext cx="4113534" cy="132177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pPr>
              <a:lnSpc>
                <a:spcPts val="2100"/>
              </a:lnSpc>
              <a:spcBef>
                <a:spcPts val="0"/>
              </a:spcBef>
              <a:defRPr/>
            </a:pPr>
            <a:r>
              <a:rPr lang="sv-SE" sz="1600" dirty="0">
                <a:solidFill>
                  <a:schemeClr val="bg1"/>
                </a:solidFill>
                <a:ea typeface="+mn-ea"/>
                <a:cs typeface="+mn-cs"/>
              </a:rPr>
              <a:t>Viveca Reimers</a:t>
            </a:r>
          </a:p>
          <a:p>
            <a:pPr>
              <a:lnSpc>
                <a:spcPts val="2100"/>
              </a:lnSpc>
              <a:spcBef>
                <a:spcPts val="0"/>
              </a:spcBef>
              <a:defRPr/>
            </a:pPr>
            <a:r>
              <a:rPr lang="sv-SE" sz="1600" dirty="0">
                <a:solidFill>
                  <a:schemeClr val="bg1"/>
                </a:solidFill>
                <a:ea typeface="+mn-ea"/>
                <a:cs typeface="+mn-cs"/>
              </a:rPr>
              <a:t>Hållbarhetschef</a:t>
            </a:r>
          </a:p>
          <a:p>
            <a:pPr>
              <a:lnSpc>
                <a:spcPts val="2100"/>
              </a:lnSpc>
              <a:spcBef>
                <a:spcPts val="0"/>
              </a:spcBef>
              <a:defRPr/>
            </a:pPr>
            <a:r>
              <a:rPr lang="sv-SE" sz="1600" dirty="0">
                <a:solidFill>
                  <a:schemeClr val="bg1"/>
                </a:solidFill>
                <a:ea typeface="+mn-ea"/>
                <a:cs typeface="+mn-cs"/>
              </a:rPr>
              <a:t>Koncernkontoret</a:t>
            </a:r>
          </a:p>
          <a:p>
            <a:pPr>
              <a:lnSpc>
                <a:spcPts val="2100"/>
              </a:lnSpc>
              <a:spcBef>
                <a:spcPts val="0"/>
              </a:spcBef>
              <a:defRPr/>
            </a:pPr>
            <a:r>
              <a:rPr lang="sv-SE" sz="1600" dirty="0">
                <a:solidFill>
                  <a:schemeClr val="bg1"/>
                </a:solidFill>
                <a:ea typeface="+mn-ea"/>
                <a:cs typeface="+mn-cs"/>
              </a:rPr>
              <a:t>Västra Götalandsregionen</a:t>
            </a:r>
          </a:p>
          <a:p>
            <a:pPr>
              <a:lnSpc>
                <a:spcPts val="2100"/>
              </a:lnSpc>
              <a:spcBef>
                <a:spcPts val="0"/>
              </a:spcBef>
              <a:defRPr/>
            </a:pPr>
            <a:r>
              <a:rPr lang="sv-SE" sz="1600" dirty="0">
                <a:solidFill>
                  <a:schemeClr val="bg1"/>
                </a:solidFill>
                <a:ea typeface="+mn-ea"/>
                <a:cs typeface="+mn-cs"/>
              </a:rPr>
              <a:t>Epost: viveca.reimers@vgregion.se</a:t>
            </a:r>
          </a:p>
        </p:txBody>
      </p:sp>
    </p:spTree>
    <p:extLst>
      <p:ext uri="{BB962C8B-B14F-4D97-AF65-F5344CB8AC3E}">
        <p14:creationId xmlns:p14="http://schemas.microsoft.com/office/powerpoint/2010/main" val="3187334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descr="Te cirklar som bildar en triangel. I cirklarna står det Social hållbarhet, Ekonomisk hållbarhet och &#10;Miljömässig hållbarhet&#10;">
            <a:extLst>
              <a:ext uri="{FF2B5EF4-FFF2-40B4-BE49-F238E27FC236}">
                <a16:creationId xmlns:a16="http://schemas.microsoft.com/office/drawing/2014/main" id="{F0285FEB-1177-8ECF-2166-658D9B0E6E6F}"/>
              </a:ext>
            </a:extLst>
          </p:cNvPr>
          <p:cNvGraphicFramePr/>
          <p:nvPr>
            <p:extLst>
              <p:ext uri="{D42A27DB-BD31-4B8C-83A1-F6EECF244321}">
                <p14:modId xmlns:p14="http://schemas.microsoft.com/office/powerpoint/2010/main" val="147278361"/>
              </p:ext>
            </p:extLst>
          </p:nvPr>
        </p:nvGraphicFramePr>
        <p:xfrm>
          <a:off x="1293127" y="2057400"/>
          <a:ext cx="4232668" cy="33449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Platshållare för innehåll 5">
            <a:extLst>
              <a:ext uri="{FF2B5EF4-FFF2-40B4-BE49-F238E27FC236}">
                <a16:creationId xmlns:a16="http://schemas.microsoft.com/office/drawing/2014/main" id="{161699B1-B026-7E3F-C641-4FDA31EC4412}"/>
              </a:ext>
            </a:extLst>
          </p:cNvPr>
          <p:cNvSpPr>
            <a:spLocks noGrp="1"/>
          </p:cNvSpPr>
          <p:nvPr>
            <p:ph idx="1"/>
          </p:nvPr>
        </p:nvSpPr>
        <p:spPr>
          <a:xfrm>
            <a:off x="6511585" y="2861251"/>
            <a:ext cx="4387288" cy="1748371"/>
          </a:xfrm>
        </p:spPr>
        <p:txBody>
          <a:bodyPr/>
          <a:lstStyle/>
          <a:p>
            <a:pPr marL="0" indent="0">
              <a:buNone/>
            </a:pPr>
            <a:r>
              <a:rPr lang="sv-SE" sz="1800" dirty="0"/>
              <a:t>”En hållbar utveckling är en utveckling som tillfredsställer dagens behov utan att äventyra kommande generationers möjligheter att tillfredsställa sina behov.”</a:t>
            </a:r>
          </a:p>
          <a:p>
            <a:pPr marL="0" indent="0">
              <a:buNone/>
            </a:pPr>
            <a:endParaRPr lang="sv-SE" dirty="0"/>
          </a:p>
        </p:txBody>
      </p:sp>
      <p:sp>
        <p:nvSpPr>
          <p:cNvPr id="3" name="Rubrik 2">
            <a:extLst>
              <a:ext uri="{FF2B5EF4-FFF2-40B4-BE49-F238E27FC236}">
                <a16:creationId xmlns:a16="http://schemas.microsoft.com/office/drawing/2014/main" id="{F2CCEF20-2AD7-9B68-B446-C063E803ED1B}"/>
              </a:ext>
            </a:extLst>
          </p:cNvPr>
          <p:cNvSpPr>
            <a:spLocks noGrp="1"/>
          </p:cNvSpPr>
          <p:nvPr>
            <p:ph type="title"/>
          </p:nvPr>
        </p:nvSpPr>
        <p:spPr/>
        <p:txBody>
          <a:bodyPr/>
          <a:lstStyle/>
          <a:p>
            <a:r>
              <a:rPr lang="sv-SE"/>
              <a:t>Hållbarhet </a:t>
            </a:r>
            <a:r>
              <a:rPr lang="sv-SE" sz="3600"/>
              <a:t>– en odelbar treenighet</a:t>
            </a:r>
            <a:endParaRPr lang="sv-SE"/>
          </a:p>
        </p:txBody>
      </p:sp>
    </p:spTree>
    <p:extLst>
      <p:ext uri="{BB962C8B-B14F-4D97-AF65-F5344CB8AC3E}">
        <p14:creationId xmlns:p14="http://schemas.microsoft.com/office/powerpoint/2010/main" val="1610869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år 5">
            <a:extLst>
              <a:ext uri="{FF2B5EF4-FFF2-40B4-BE49-F238E27FC236}">
                <a16:creationId xmlns:a16="http://schemas.microsoft.com/office/drawing/2014/main" id="{646911A4-0E13-98D4-35F0-D225A51802A6}"/>
              </a:ext>
              <a:ext uri="{C183D7F6-B498-43B3-948B-1728B52AA6E4}">
                <adec:decorative xmlns:adec="http://schemas.microsoft.com/office/drawing/2017/decorative" val="1"/>
              </a:ext>
            </a:extLst>
          </p:cNvPr>
          <p:cNvSpPr/>
          <p:nvPr/>
        </p:nvSpPr>
        <p:spPr>
          <a:xfrm>
            <a:off x="6858000" y="2097157"/>
            <a:ext cx="3359426" cy="3359426"/>
          </a:xfrm>
          <a:prstGeom prst="teardrop">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Platshållare för innehåll 5">
            <a:extLst>
              <a:ext uri="{FF2B5EF4-FFF2-40B4-BE49-F238E27FC236}">
                <a16:creationId xmlns:a16="http://schemas.microsoft.com/office/drawing/2014/main" id="{B9FA2050-53BE-7099-4E5A-3B3DFBEB7B7E}"/>
              </a:ext>
            </a:extLst>
          </p:cNvPr>
          <p:cNvSpPr txBox="1">
            <a:spLocks/>
          </p:cNvSpPr>
          <p:nvPr/>
        </p:nvSpPr>
        <p:spPr>
          <a:xfrm>
            <a:off x="1096621" y="5983767"/>
            <a:ext cx="4091605" cy="41646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dirty="0"/>
              <a:t>Länk till policyn: </a:t>
            </a:r>
            <a:r>
              <a:rPr lang="sv-SE" sz="1600" dirty="0">
                <a:hlinkClick r:id="rId3">
                  <a:extLst>
                    <a:ext uri="{A12FA001-AC4F-418D-AE19-62706E023703}">
                      <ahyp:hlinkClr xmlns:ahyp="http://schemas.microsoft.com/office/drawing/2018/hyperlinkcolor" val="tx"/>
                    </a:ext>
                  </a:extLst>
                </a:hlinkClick>
              </a:rPr>
              <a:t>Hållbarhetspolicy</a:t>
            </a:r>
            <a:endParaRPr lang="sv-SE" sz="1600" dirty="0"/>
          </a:p>
        </p:txBody>
      </p:sp>
      <p:sp>
        <p:nvSpPr>
          <p:cNvPr id="4" name="Platshållare för innehåll 5">
            <a:extLst>
              <a:ext uri="{FF2B5EF4-FFF2-40B4-BE49-F238E27FC236}">
                <a16:creationId xmlns:a16="http://schemas.microsoft.com/office/drawing/2014/main" id="{D7FCF3B0-9073-8D4F-4EAF-E5EFF6E10368}"/>
              </a:ext>
            </a:extLst>
          </p:cNvPr>
          <p:cNvSpPr txBox="1">
            <a:spLocks/>
          </p:cNvSpPr>
          <p:nvPr/>
        </p:nvSpPr>
        <p:spPr>
          <a:xfrm>
            <a:off x="7235687" y="2902684"/>
            <a:ext cx="2604052" cy="1748371"/>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800"/>
              <a:t>VGR har stor påverkan på och ska skydda människor och miljö samt förebygga föroreningar.</a:t>
            </a:r>
          </a:p>
          <a:p>
            <a:pPr marL="0" indent="0">
              <a:buFont typeface="Verdana" panose="020B0604030504040204" pitchFamily="34" charset="0"/>
              <a:buNone/>
            </a:pPr>
            <a:endParaRPr lang="sv-SE"/>
          </a:p>
        </p:txBody>
      </p:sp>
      <p:sp>
        <p:nvSpPr>
          <p:cNvPr id="3" name="Platshållare för innehåll 2">
            <a:extLst>
              <a:ext uri="{FF2B5EF4-FFF2-40B4-BE49-F238E27FC236}">
                <a16:creationId xmlns:a16="http://schemas.microsoft.com/office/drawing/2014/main" id="{491A9AD5-D494-5EBD-7C9F-726F4BE01013}"/>
              </a:ext>
            </a:extLst>
          </p:cNvPr>
          <p:cNvSpPr>
            <a:spLocks noGrp="1"/>
          </p:cNvSpPr>
          <p:nvPr>
            <p:ph idx="1"/>
          </p:nvPr>
        </p:nvSpPr>
        <p:spPr>
          <a:xfrm>
            <a:off x="1099112" y="2098800"/>
            <a:ext cx="4996888" cy="3357783"/>
          </a:xfrm>
        </p:spPr>
        <p:txBody>
          <a:bodyPr/>
          <a:lstStyle/>
          <a:p>
            <a:r>
              <a:rPr lang="sv-SE" dirty="0"/>
              <a:t>Hållbarhet i all styrning</a:t>
            </a:r>
          </a:p>
          <a:p>
            <a:r>
              <a:rPr lang="sv-SE" dirty="0"/>
              <a:t>Systematiskt hållbarhetsarbete</a:t>
            </a:r>
          </a:p>
          <a:p>
            <a:r>
              <a:rPr lang="sv-SE" dirty="0"/>
              <a:t>Långsiktiga beslut</a:t>
            </a:r>
          </a:p>
          <a:p>
            <a:r>
              <a:rPr lang="sv-SE" dirty="0"/>
              <a:t>Tydligt ansvar och kunskap</a:t>
            </a:r>
          </a:p>
          <a:p>
            <a:r>
              <a:rPr lang="sv-SE" dirty="0"/>
              <a:t>Dialog med berörda</a:t>
            </a:r>
          </a:p>
          <a:p>
            <a:r>
              <a:rPr lang="sv-SE" dirty="0"/>
              <a:t>Följa lagar och krav</a:t>
            </a:r>
          </a:p>
          <a:p>
            <a:pPr marL="0" indent="0">
              <a:buNone/>
            </a:pPr>
            <a:endParaRPr lang="sv-SE" dirty="0"/>
          </a:p>
        </p:txBody>
      </p:sp>
      <p:sp>
        <p:nvSpPr>
          <p:cNvPr id="2" name="Rubrik 1">
            <a:extLst>
              <a:ext uri="{FF2B5EF4-FFF2-40B4-BE49-F238E27FC236}">
                <a16:creationId xmlns:a16="http://schemas.microsoft.com/office/drawing/2014/main" id="{7BA33A73-A401-FEF2-AE40-3EB1EF7C606D}"/>
              </a:ext>
            </a:extLst>
          </p:cNvPr>
          <p:cNvSpPr>
            <a:spLocks noGrp="1"/>
          </p:cNvSpPr>
          <p:nvPr>
            <p:ph type="title"/>
          </p:nvPr>
        </p:nvSpPr>
        <p:spPr/>
        <p:txBody>
          <a:bodyPr/>
          <a:lstStyle/>
          <a:p>
            <a:r>
              <a:rPr lang="sv-SE"/>
              <a:t>Hållbarhetspolicy</a:t>
            </a:r>
          </a:p>
        </p:txBody>
      </p:sp>
    </p:spTree>
    <p:extLst>
      <p:ext uri="{BB962C8B-B14F-4D97-AF65-F5344CB8AC3E}">
        <p14:creationId xmlns:p14="http://schemas.microsoft.com/office/powerpoint/2010/main" val="421659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60085C7E-3BE7-84F7-7C13-45ABF0DC5A6E}"/>
              </a:ext>
            </a:extLst>
          </p:cNvPr>
          <p:cNvSpPr txBox="1"/>
          <p:nvPr/>
        </p:nvSpPr>
        <p:spPr>
          <a:xfrm>
            <a:off x="1096621" y="6023168"/>
            <a:ext cx="10154475" cy="246221"/>
          </a:xfrm>
          <a:prstGeom prst="rect">
            <a:avLst/>
          </a:prstGeom>
          <a:noFill/>
        </p:spPr>
        <p:txBody>
          <a:bodyPr wrap="square" lIns="0" tIns="0" rIns="0" bIns="0" rtlCol="0">
            <a:spAutoFit/>
          </a:bodyPr>
          <a:lstStyle/>
          <a:p>
            <a:r>
              <a:rPr lang="sv-SE" sz="1600" dirty="0"/>
              <a:t>Länk till Hållbarhetsmål 2030: </a:t>
            </a:r>
            <a:r>
              <a:rPr lang="sv-SE" sz="1600" dirty="0">
                <a:hlinkClick r:id="rId3">
                  <a:extLst>
                    <a:ext uri="{A12FA001-AC4F-418D-AE19-62706E023703}">
                      <ahyp:hlinkClr xmlns:ahyp="http://schemas.microsoft.com/office/drawing/2018/hyperlinkcolor" val="tx"/>
                    </a:ext>
                  </a:extLst>
                </a:hlinkClick>
              </a:rPr>
              <a:t>Hållbarhetsmål 2030 – För varje människa och för vår planet</a:t>
            </a:r>
            <a:endParaRPr lang="sv-SE" sz="1600" dirty="0"/>
          </a:p>
        </p:txBody>
      </p:sp>
      <p:pic>
        <p:nvPicPr>
          <p:cNvPr id="7" name="Bildobjekt 6" descr="VGR:s hållbarhetsmål: Hälsa och välbefinnande, Jämlikhet och lika rättigheter, Tillit, trygghet och delaktighet, Resurseffektivt och giftfritt, Låg klimatpåverkan, Främjad biologisk mångfald samt Ansvarsfull styrning&#10;&#10;">
            <a:extLst>
              <a:ext uri="{FF2B5EF4-FFF2-40B4-BE49-F238E27FC236}">
                <a16:creationId xmlns:a16="http://schemas.microsoft.com/office/drawing/2014/main" id="{53A4405C-63B0-8BB5-D48D-B112D1635658}"/>
              </a:ext>
            </a:extLst>
          </p:cNvPr>
          <p:cNvPicPr>
            <a:picLocks noChangeAspect="1"/>
          </p:cNvPicPr>
          <p:nvPr/>
        </p:nvPicPr>
        <p:blipFill>
          <a:blip r:embed="rId4">
            <a:extLst>
              <a:ext uri="{28A0092B-C50C-407E-A947-70E740481C1C}">
                <a14:useLocalDpi xmlns:a14="http://schemas.microsoft.com/office/drawing/2010/main" val="0"/>
              </a:ext>
            </a:extLst>
          </a:blip>
          <a:srcRect l="12229" t="9822" r="13614" b="7185"/>
          <a:stretch>
            <a:fillRect/>
          </a:stretch>
        </p:blipFill>
        <p:spPr>
          <a:xfrm>
            <a:off x="1096621" y="1470660"/>
            <a:ext cx="7293429" cy="4180114"/>
          </a:xfrm>
          <a:prstGeom prst="rect">
            <a:avLst/>
          </a:prstGeom>
        </p:spPr>
      </p:pic>
      <p:sp>
        <p:nvSpPr>
          <p:cNvPr id="2" name="Rubrik 1">
            <a:extLst>
              <a:ext uri="{FF2B5EF4-FFF2-40B4-BE49-F238E27FC236}">
                <a16:creationId xmlns:a16="http://schemas.microsoft.com/office/drawing/2014/main" id="{713AAA2A-BAE8-D138-2E34-00A97E7379BA}"/>
              </a:ext>
            </a:extLst>
          </p:cNvPr>
          <p:cNvSpPr>
            <a:spLocks noGrp="1"/>
          </p:cNvSpPr>
          <p:nvPr>
            <p:ph type="title"/>
          </p:nvPr>
        </p:nvSpPr>
        <p:spPr/>
        <p:txBody>
          <a:bodyPr/>
          <a:lstStyle/>
          <a:p>
            <a:r>
              <a:rPr lang="sv-SE"/>
              <a:t>Hållbarhetsmål 2030</a:t>
            </a:r>
          </a:p>
        </p:txBody>
      </p:sp>
    </p:spTree>
    <p:extLst>
      <p:ext uri="{BB962C8B-B14F-4D97-AF65-F5344CB8AC3E}">
        <p14:creationId xmlns:p14="http://schemas.microsoft.com/office/powerpoint/2010/main" val="426427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C0C5ED-0F35-36B2-A6FB-876204308EDC}"/>
            </a:ext>
          </a:extLst>
        </p:cNvPr>
        <p:cNvGrpSpPr/>
        <p:nvPr/>
      </p:nvGrpSpPr>
      <p:grpSpPr>
        <a:xfrm>
          <a:off x="0" y="0"/>
          <a:ext cx="0" cy="0"/>
          <a:chOff x="0" y="0"/>
          <a:chExt cx="0" cy="0"/>
        </a:xfrm>
      </p:grpSpPr>
      <p:sp>
        <p:nvSpPr>
          <p:cNvPr id="25" name="textruta 24">
            <a:extLst>
              <a:ext uri="{FF2B5EF4-FFF2-40B4-BE49-F238E27FC236}">
                <a16:creationId xmlns:a16="http://schemas.microsoft.com/office/drawing/2014/main" id="{03866874-E4BB-A5A6-315A-0C4F2C27CCC5}"/>
              </a:ext>
            </a:extLst>
          </p:cNvPr>
          <p:cNvSpPr txBox="1"/>
          <p:nvPr/>
        </p:nvSpPr>
        <p:spPr>
          <a:xfrm>
            <a:off x="7279885" y="6170544"/>
            <a:ext cx="454064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i="0" strike="noStrike" kern="1200" cap="none" spc="0" normalizeH="0" baseline="0" noProof="0" dirty="0">
                <a:ln>
                  <a:noFill/>
                </a:ln>
                <a:effectLst/>
                <a:uLnTx/>
                <a:uFillTx/>
                <a:latin typeface="Verdana" panose="020B0604030504040204" pitchFamily="34" charset="0"/>
                <a:ea typeface="+mn-ea"/>
                <a:cs typeface="+mn-cs"/>
              </a:rPr>
              <a:t>Länk till </a:t>
            </a:r>
            <a:r>
              <a:rPr kumimoji="0" lang="sv-SE" sz="1600" b="0" i="0" u="none" strike="noStrike" kern="1200" cap="none" spc="0" normalizeH="0" baseline="0" noProof="0" dirty="0">
                <a:ln>
                  <a:noFill/>
                </a:ln>
                <a:effectLst/>
                <a:uLnTx/>
                <a:uFillTx/>
                <a:latin typeface="Verdana" panose="020B0604030504040204" pitchFamily="34" charset="0"/>
                <a:ea typeface="+mn-ea"/>
                <a:cs typeface="+mn-cs"/>
                <a:hlinkClick r:id="rId3">
                  <a:extLst>
                    <a:ext uri="{A12FA001-AC4F-418D-AE19-62706E023703}">
                      <ahyp:hlinkClr xmlns:ahyp="http://schemas.microsoft.com/office/drawing/2018/hyperlinkcolor" val="tx"/>
                    </a:ext>
                  </a:extLst>
                </a:hlinkClick>
              </a:rPr>
              <a:t>aktuella regionala styrdokument</a:t>
            </a:r>
            <a:endParaRPr kumimoji="0" lang="sv-SE" sz="1600" b="0" i="0" u="none" strike="noStrike" kern="1200" cap="none" spc="0" normalizeH="0" baseline="0" noProof="0" dirty="0">
              <a:ln>
                <a:noFill/>
              </a:ln>
              <a:effectLst/>
              <a:uLnTx/>
              <a:uFillTx/>
              <a:latin typeface="Verdana" panose="020B0604030504040204" pitchFamily="34" charset="0"/>
              <a:ea typeface="+mn-ea"/>
              <a:cs typeface="+mn-cs"/>
            </a:endParaRPr>
          </a:p>
        </p:txBody>
      </p:sp>
      <p:sp>
        <p:nvSpPr>
          <p:cNvPr id="9" name="Rectangle 10">
            <a:extLst>
              <a:ext uri="{FF2B5EF4-FFF2-40B4-BE49-F238E27FC236}">
                <a16:creationId xmlns:a16="http://schemas.microsoft.com/office/drawing/2014/main" id="{349D0D41-0A57-DF77-98B6-87CC57A385CF}"/>
              </a:ext>
            </a:extLst>
          </p:cNvPr>
          <p:cNvSpPr/>
          <p:nvPr/>
        </p:nvSpPr>
        <p:spPr>
          <a:xfrm>
            <a:off x="8969536" y="3220065"/>
            <a:ext cx="2404806" cy="931745"/>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sv-SE" sz="1300" i="0" u="none" strike="noStrike" kern="1200" cap="none" spc="0" normalizeH="0" baseline="0" noProof="0" dirty="0">
                <a:ln>
                  <a:noFill/>
                </a:ln>
                <a:solidFill>
                  <a:schemeClr val="tx1"/>
                </a:solidFill>
                <a:effectLst/>
                <a:uLnTx/>
                <a:uFillTx/>
                <a:ea typeface="+mn-ea"/>
                <a:cs typeface="+mn-cs"/>
              </a:rPr>
              <a:t>Strategi för omställning </a:t>
            </a:r>
            <a:br>
              <a:rPr kumimoji="0" lang="sv-SE" sz="1300" i="0" u="none" strike="noStrike" kern="1200" cap="none" spc="0" normalizeH="0" baseline="0" noProof="0" dirty="0">
                <a:ln>
                  <a:noFill/>
                </a:ln>
                <a:solidFill>
                  <a:schemeClr val="tx1"/>
                </a:solidFill>
                <a:effectLst/>
                <a:uLnTx/>
                <a:uFillTx/>
                <a:ea typeface="+mn-ea"/>
                <a:cs typeface="+mn-cs"/>
              </a:rPr>
            </a:br>
            <a:r>
              <a:rPr kumimoji="0" lang="sv-SE" sz="1300" i="0" u="none" strike="noStrike" kern="1200" cap="none" spc="0" normalizeH="0" baseline="0" noProof="0" dirty="0">
                <a:ln>
                  <a:noFill/>
                </a:ln>
                <a:solidFill>
                  <a:schemeClr val="tx1"/>
                </a:solidFill>
                <a:effectLst/>
                <a:uLnTx/>
                <a:uFillTx/>
                <a:ea typeface="+mn-ea"/>
                <a:cs typeface="+mn-cs"/>
              </a:rPr>
              <a:t>av hälso- och sjukvården</a:t>
            </a:r>
          </a:p>
        </p:txBody>
      </p:sp>
      <p:sp>
        <p:nvSpPr>
          <p:cNvPr id="5" name="Rectangle 8">
            <a:extLst>
              <a:ext uri="{FF2B5EF4-FFF2-40B4-BE49-F238E27FC236}">
                <a16:creationId xmlns:a16="http://schemas.microsoft.com/office/drawing/2014/main" id="{6387CCF4-F894-5A07-A570-BCD5D21E989D}"/>
              </a:ext>
            </a:extLst>
          </p:cNvPr>
          <p:cNvSpPr/>
          <p:nvPr/>
        </p:nvSpPr>
        <p:spPr>
          <a:xfrm>
            <a:off x="6054508" y="3220065"/>
            <a:ext cx="2430711" cy="931745"/>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sv-SE" sz="1300" i="0" u="none" strike="noStrike" kern="1200" cap="none" spc="0" normalizeH="0" baseline="0" noProof="0" dirty="0">
                <a:ln>
                  <a:noFill/>
                </a:ln>
                <a:solidFill>
                  <a:schemeClr val="tx1"/>
                </a:solidFill>
                <a:effectLst/>
                <a:uLnTx/>
                <a:uFillTx/>
                <a:ea typeface="+mn-ea"/>
                <a:cs typeface="+mn-cs"/>
              </a:rPr>
              <a:t>Kulturstrategi</a:t>
            </a:r>
          </a:p>
        </p:txBody>
      </p:sp>
      <p:sp>
        <p:nvSpPr>
          <p:cNvPr id="6" name="Rectangle 7">
            <a:extLst>
              <a:ext uri="{FF2B5EF4-FFF2-40B4-BE49-F238E27FC236}">
                <a16:creationId xmlns:a16="http://schemas.microsoft.com/office/drawing/2014/main" id="{BF0A3523-C3DE-6E23-C407-AC2A6802173B}"/>
              </a:ext>
            </a:extLst>
          </p:cNvPr>
          <p:cNvSpPr/>
          <p:nvPr/>
        </p:nvSpPr>
        <p:spPr>
          <a:xfrm>
            <a:off x="3289166" y="3220065"/>
            <a:ext cx="2317926" cy="931745"/>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sv-SE" sz="1300" i="0" u="none" strike="noStrike" kern="1200" cap="none" spc="0" normalizeH="0" baseline="0" noProof="0" dirty="0">
                <a:ln>
                  <a:noFill/>
                </a:ln>
                <a:solidFill>
                  <a:schemeClr val="tx1"/>
                </a:solidFill>
                <a:effectLst/>
                <a:uLnTx/>
                <a:uFillTx/>
                <a:ea typeface="+mn-ea"/>
                <a:cs typeface="+mn-cs"/>
              </a:rPr>
              <a:t>Regionalt trafikförsörjningsprogram</a:t>
            </a:r>
          </a:p>
        </p:txBody>
      </p:sp>
      <p:cxnSp>
        <p:nvCxnSpPr>
          <p:cNvPr id="8" name="Straight Connector 19">
            <a:extLst>
              <a:ext uri="{FF2B5EF4-FFF2-40B4-BE49-F238E27FC236}">
                <a16:creationId xmlns:a16="http://schemas.microsoft.com/office/drawing/2014/main" id="{9862641E-F26D-45FD-0367-5AB94A3ACA6C}"/>
              </a:ext>
              <a:ext uri="{C183D7F6-B498-43B3-948B-1728B52AA6E4}">
                <adec:decorative xmlns:adec="http://schemas.microsoft.com/office/drawing/2017/decorative" val="1"/>
              </a:ext>
            </a:extLst>
          </p:cNvPr>
          <p:cNvCxnSpPr>
            <a:cxnSpLocks/>
          </p:cNvCxnSpPr>
          <p:nvPr/>
        </p:nvCxnSpPr>
        <p:spPr>
          <a:xfrm>
            <a:off x="1670413" y="2814769"/>
            <a:ext cx="8524783" cy="8555"/>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11">
            <a:extLst>
              <a:ext uri="{FF2B5EF4-FFF2-40B4-BE49-F238E27FC236}">
                <a16:creationId xmlns:a16="http://schemas.microsoft.com/office/drawing/2014/main" id="{57983DA8-4BBF-B9D2-CFED-53F8751EC9D7}"/>
              </a:ext>
            </a:extLst>
          </p:cNvPr>
          <p:cNvSpPr/>
          <p:nvPr/>
        </p:nvSpPr>
        <p:spPr>
          <a:xfrm>
            <a:off x="523824" y="3220065"/>
            <a:ext cx="2317926" cy="931745"/>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sv-SE" sz="1300" i="0" u="none" strike="noStrike" kern="1200" cap="none" spc="0" normalizeH="0" baseline="0" noProof="0" dirty="0">
                <a:ln>
                  <a:noFill/>
                </a:ln>
                <a:solidFill>
                  <a:schemeClr val="tx1"/>
                </a:solidFill>
                <a:effectLst/>
                <a:uLnTx/>
                <a:uFillTx/>
                <a:ea typeface="+mn-ea"/>
                <a:cs typeface="+mn-cs"/>
              </a:rPr>
              <a:t>Regional</a:t>
            </a:r>
            <a:br>
              <a:rPr kumimoji="0" lang="sv-SE" sz="1300" i="0" u="none" strike="noStrike" kern="1200" cap="none" spc="0" normalizeH="0" baseline="0" noProof="0" dirty="0">
                <a:ln>
                  <a:noFill/>
                </a:ln>
                <a:solidFill>
                  <a:schemeClr val="tx1"/>
                </a:solidFill>
                <a:effectLst/>
                <a:uLnTx/>
                <a:uFillTx/>
                <a:ea typeface="+mn-ea"/>
                <a:cs typeface="+mn-cs"/>
              </a:rPr>
            </a:br>
            <a:r>
              <a:rPr kumimoji="0" lang="sv-SE" sz="1300" i="0" u="none" strike="noStrike" kern="1200" cap="none" spc="0" normalizeH="0" baseline="0" noProof="0" dirty="0">
                <a:ln>
                  <a:noFill/>
                </a:ln>
                <a:solidFill>
                  <a:schemeClr val="tx1"/>
                </a:solidFill>
                <a:effectLst/>
                <a:uLnTx/>
                <a:uFillTx/>
                <a:ea typeface="+mn-ea"/>
                <a:cs typeface="+mn-cs"/>
              </a:rPr>
              <a:t>utvecklingsstrategi</a:t>
            </a:r>
          </a:p>
        </p:txBody>
      </p:sp>
      <p:sp>
        <p:nvSpPr>
          <p:cNvPr id="7" name="Rectangle 6">
            <a:extLst>
              <a:ext uri="{FF2B5EF4-FFF2-40B4-BE49-F238E27FC236}">
                <a16:creationId xmlns:a16="http://schemas.microsoft.com/office/drawing/2014/main" id="{D280ADD2-6C67-3736-AE44-DB19FF184A63}"/>
              </a:ext>
            </a:extLst>
          </p:cNvPr>
          <p:cNvSpPr/>
          <p:nvPr/>
        </p:nvSpPr>
        <p:spPr>
          <a:xfrm>
            <a:off x="4439340" y="1203910"/>
            <a:ext cx="3444693" cy="941659"/>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ts val="2700"/>
              </a:lnSpc>
              <a:spcBef>
                <a:spcPts val="0"/>
              </a:spcBef>
              <a:spcAft>
                <a:spcPts val="0"/>
              </a:spcAft>
              <a:buClrTx/>
              <a:buSzTx/>
              <a:buFontTx/>
              <a:buNone/>
              <a:tabLst/>
              <a:defRPr/>
            </a:pPr>
            <a:r>
              <a:rPr kumimoji="0" lang="sv-SE" sz="2400" b="0" i="0" u="none" strike="noStrike" kern="1200" cap="none" spc="0" normalizeH="0" baseline="0" noProof="0" dirty="0">
                <a:ln>
                  <a:noFill/>
                </a:ln>
                <a:solidFill>
                  <a:srgbClr val="FFFFFF"/>
                </a:solidFill>
                <a:effectLst/>
                <a:uLnTx/>
                <a:uFillTx/>
                <a:latin typeface="+mj-lt"/>
                <a:ea typeface="+mn-ea"/>
                <a:cs typeface="+mn-cs"/>
              </a:rPr>
              <a:t>Vision </a:t>
            </a:r>
          </a:p>
          <a:p>
            <a:pPr marL="0" marR="0" lvl="0" indent="0" algn="ctr" defTabSz="609585" rtl="0" eaLnBrk="1" fontAlgn="auto" latinLnBrk="0" hangingPunct="1">
              <a:lnSpc>
                <a:spcPts val="2700"/>
              </a:lnSpc>
              <a:spcBef>
                <a:spcPts val="0"/>
              </a:spcBef>
              <a:spcAft>
                <a:spcPts val="0"/>
              </a:spcAft>
              <a:buClrTx/>
              <a:buSzTx/>
              <a:buFontTx/>
              <a:buNone/>
              <a:tabLst/>
              <a:defRPr/>
            </a:pPr>
            <a:r>
              <a:rPr kumimoji="0" lang="sv-SE" sz="2400" b="0" i="0" u="none" strike="noStrike" kern="1200" cap="none" spc="0" normalizeH="0" baseline="0" noProof="0" dirty="0">
                <a:ln>
                  <a:noFill/>
                </a:ln>
                <a:solidFill>
                  <a:srgbClr val="FFFFFF"/>
                </a:solidFill>
                <a:effectLst/>
                <a:uLnTx/>
                <a:uFillTx/>
                <a:latin typeface="+mj-lt"/>
                <a:ea typeface="+mn-ea"/>
                <a:cs typeface="+mn-cs"/>
              </a:rPr>
              <a:t>Det goda livet</a:t>
            </a:r>
          </a:p>
        </p:txBody>
      </p:sp>
      <p:pic>
        <p:nvPicPr>
          <p:cNvPr id="24" name="Bildobjekt 23">
            <a:extLst>
              <a:ext uri="{FF2B5EF4-FFF2-40B4-BE49-F238E27FC236}">
                <a16:creationId xmlns:a16="http://schemas.microsoft.com/office/drawing/2014/main" id="{735730BF-14EF-5129-B4BC-BF4EEBA7BBA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8969534" y="4312384"/>
            <a:ext cx="2404807" cy="1370779"/>
          </a:xfrm>
          <a:prstGeom prst="rect">
            <a:avLst/>
          </a:prstGeom>
          <a:ln>
            <a:noFill/>
          </a:ln>
          <a:effectLst>
            <a:outerShdw blurRad="292100" dist="139700" dir="2700000" algn="tl" rotWithShape="0">
              <a:srgbClr val="333333">
                <a:alpha val="65000"/>
              </a:srgbClr>
            </a:outerShdw>
          </a:effectLst>
        </p:spPr>
      </p:pic>
      <p:pic>
        <p:nvPicPr>
          <p:cNvPr id="3" name="Bildobjekt 2">
            <a:extLst>
              <a:ext uri="{FF2B5EF4-FFF2-40B4-BE49-F238E27FC236}">
                <a16:creationId xmlns:a16="http://schemas.microsoft.com/office/drawing/2014/main" id="{83B5FE8B-E742-EB70-B25D-1F07E0C64E55}"/>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6054507" y="4312384"/>
            <a:ext cx="2430711" cy="1370779"/>
          </a:xfrm>
          <a:prstGeom prst="rect">
            <a:avLst/>
          </a:prstGeom>
          <a:ln>
            <a:noFill/>
          </a:ln>
          <a:effectLst>
            <a:outerShdw blurRad="292100" dist="139700" dir="2700000" algn="tl" rotWithShape="0">
              <a:srgbClr val="333333">
                <a:alpha val="65000"/>
              </a:srgbClr>
            </a:outerShdw>
          </a:effectLst>
        </p:spPr>
      </p:pic>
      <p:pic>
        <p:nvPicPr>
          <p:cNvPr id="4" name="Bildobjekt 3">
            <a:extLst>
              <a:ext uri="{FF2B5EF4-FFF2-40B4-BE49-F238E27FC236}">
                <a16:creationId xmlns:a16="http://schemas.microsoft.com/office/drawing/2014/main" id="{0FD3737D-96E0-5111-D7CD-F05ACD288518}"/>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523824" y="4312385"/>
            <a:ext cx="2293981" cy="1370867"/>
          </a:xfrm>
          <a:prstGeom prst="rect">
            <a:avLst/>
          </a:prstGeom>
          <a:ln>
            <a:noFill/>
          </a:ln>
          <a:effectLst>
            <a:outerShdw blurRad="292100" dist="139700" dir="2700000" algn="tl" rotWithShape="0">
              <a:srgbClr val="333333">
                <a:alpha val="65000"/>
              </a:srgbClr>
            </a:outerShdw>
          </a:effectLst>
        </p:spPr>
      </p:pic>
      <p:pic>
        <p:nvPicPr>
          <p:cNvPr id="23" name="Bildobjekt 22">
            <a:extLst>
              <a:ext uri="{FF2B5EF4-FFF2-40B4-BE49-F238E27FC236}">
                <a16:creationId xmlns:a16="http://schemas.microsoft.com/office/drawing/2014/main" id="{D9F731B4-470B-1768-6D08-C93EB7B8DC50}"/>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3313111" y="4312384"/>
            <a:ext cx="2293981" cy="1370867"/>
          </a:xfrm>
          <a:prstGeom prst="rect">
            <a:avLst/>
          </a:prstGeom>
          <a:ln>
            <a:noFill/>
          </a:ln>
          <a:effectLst>
            <a:outerShdw blurRad="292100" dist="139700" dir="2700000" algn="tl" rotWithShape="0">
              <a:srgbClr val="333333">
                <a:alpha val="65000"/>
              </a:srgbClr>
            </a:outerShdw>
          </a:effectLst>
        </p:spPr>
      </p:pic>
      <p:pic>
        <p:nvPicPr>
          <p:cNvPr id="26" name="Bildobjekt 25">
            <a:extLst>
              <a:ext uri="{FF2B5EF4-FFF2-40B4-BE49-F238E27FC236}">
                <a16:creationId xmlns:a16="http://schemas.microsoft.com/office/drawing/2014/main" id="{CDB6861B-2EEE-E368-59E2-7EABD6498234}"/>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8354282" y="525374"/>
            <a:ext cx="1440421" cy="1968990"/>
          </a:xfrm>
          <a:prstGeom prst="rect">
            <a:avLst/>
          </a:prstGeom>
          <a:ln w="34925">
            <a:noFill/>
            <a:prstDash val="dash"/>
          </a:ln>
          <a:effectLst>
            <a:outerShdw blurRad="292100" dist="139700" dir="2700000" algn="tl" rotWithShape="0">
              <a:srgbClr val="333333">
                <a:alpha val="65000"/>
              </a:srgbClr>
            </a:outerShdw>
          </a:effectLst>
        </p:spPr>
      </p:pic>
      <p:cxnSp>
        <p:nvCxnSpPr>
          <p:cNvPr id="31" name="Rak koppling 30">
            <a:extLst>
              <a:ext uri="{FF2B5EF4-FFF2-40B4-BE49-F238E27FC236}">
                <a16:creationId xmlns:a16="http://schemas.microsoft.com/office/drawing/2014/main" id="{E2A57497-1EF7-1D01-E3E8-DA6BD2F10311}"/>
              </a:ext>
              <a:ext uri="{C183D7F6-B498-43B3-948B-1728B52AA6E4}">
                <adec:decorative xmlns:adec="http://schemas.microsoft.com/office/drawing/2017/decorative" val="1"/>
              </a:ext>
            </a:extLst>
          </p:cNvPr>
          <p:cNvCxnSpPr>
            <a:cxnSpLocks/>
          </p:cNvCxnSpPr>
          <p:nvPr/>
        </p:nvCxnSpPr>
        <p:spPr>
          <a:xfrm>
            <a:off x="1677188" y="2814769"/>
            <a:ext cx="0" cy="40529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3" name="Rak koppling 32">
            <a:extLst>
              <a:ext uri="{FF2B5EF4-FFF2-40B4-BE49-F238E27FC236}">
                <a16:creationId xmlns:a16="http://schemas.microsoft.com/office/drawing/2014/main" id="{FB9BA780-322B-4DA4-859D-2CCB0A2091DA}"/>
              </a:ext>
              <a:ext uri="{C183D7F6-B498-43B3-948B-1728B52AA6E4}">
                <adec:decorative xmlns:adec="http://schemas.microsoft.com/office/drawing/2017/decorative" val="1"/>
              </a:ext>
            </a:extLst>
          </p:cNvPr>
          <p:cNvCxnSpPr>
            <a:cxnSpLocks/>
          </p:cNvCxnSpPr>
          <p:nvPr/>
        </p:nvCxnSpPr>
        <p:spPr>
          <a:xfrm>
            <a:off x="4439340" y="2814769"/>
            <a:ext cx="0" cy="40529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Rak koppling 33">
            <a:extLst>
              <a:ext uri="{FF2B5EF4-FFF2-40B4-BE49-F238E27FC236}">
                <a16:creationId xmlns:a16="http://schemas.microsoft.com/office/drawing/2014/main" id="{82BA34F6-F496-939D-B4C6-4C65396CD4AF}"/>
              </a:ext>
              <a:ext uri="{C183D7F6-B498-43B3-948B-1728B52AA6E4}">
                <adec:decorative xmlns:adec="http://schemas.microsoft.com/office/drawing/2017/decorative" val="1"/>
              </a:ext>
            </a:extLst>
          </p:cNvPr>
          <p:cNvCxnSpPr>
            <a:cxnSpLocks/>
          </p:cNvCxnSpPr>
          <p:nvPr/>
        </p:nvCxnSpPr>
        <p:spPr>
          <a:xfrm>
            <a:off x="7282034" y="2814769"/>
            <a:ext cx="0" cy="40529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Rak koppling 36">
            <a:extLst>
              <a:ext uri="{FF2B5EF4-FFF2-40B4-BE49-F238E27FC236}">
                <a16:creationId xmlns:a16="http://schemas.microsoft.com/office/drawing/2014/main" id="{6875E5FE-8B9D-8D76-5F41-A6562766E3AB}"/>
              </a:ext>
              <a:ext uri="{C183D7F6-B498-43B3-948B-1728B52AA6E4}">
                <adec:decorative xmlns:adec="http://schemas.microsoft.com/office/drawing/2017/decorative" val="1"/>
              </a:ext>
            </a:extLst>
          </p:cNvPr>
          <p:cNvCxnSpPr>
            <a:cxnSpLocks/>
          </p:cNvCxnSpPr>
          <p:nvPr/>
        </p:nvCxnSpPr>
        <p:spPr>
          <a:xfrm>
            <a:off x="10184891" y="2814769"/>
            <a:ext cx="0" cy="40529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1" name="Rak koppling 40">
            <a:extLst>
              <a:ext uri="{FF2B5EF4-FFF2-40B4-BE49-F238E27FC236}">
                <a16:creationId xmlns:a16="http://schemas.microsoft.com/office/drawing/2014/main" id="{60467851-066B-B968-860E-93D4BA323AC0}"/>
              </a:ext>
              <a:ext uri="{C183D7F6-B498-43B3-948B-1728B52AA6E4}">
                <adec:decorative xmlns:adec="http://schemas.microsoft.com/office/drawing/2017/decorative" val="1"/>
              </a:ext>
            </a:extLst>
          </p:cNvPr>
          <p:cNvCxnSpPr>
            <a:cxnSpLocks/>
          </p:cNvCxnSpPr>
          <p:nvPr/>
        </p:nvCxnSpPr>
        <p:spPr>
          <a:xfrm>
            <a:off x="6087640" y="2114550"/>
            <a:ext cx="0" cy="70877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 name="Rubrik 1">
            <a:extLst>
              <a:ext uri="{FF2B5EF4-FFF2-40B4-BE49-F238E27FC236}">
                <a16:creationId xmlns:a16="http://schemas.microsoft.com/office/drawing/2014/main" id="{D3BCF49F-C4EF-4898-6447-0C94C0455F9B}"/>
              </a:ext>
            </a:extLst>
          </p:cNvPr>
          <p:cNvSpPr txBox="1">
            <a:spLocks noGrp="1"/>
          </p:cNvSpPr>
          <p:nvPr>
            <p:ph type="title" idx="4294967295"/>
          </p:nvPr>
        </p:nvSpPr>
        <p:spPr>
          <a:xfrm>
            <a:off x="3230400" y="-1094738"/>
            <a:ext cx="6659617" cy="63588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3600" b="0" i="0" u="none" strike="noStrike" kern="1200" cap="none" spc="0" normalizeH="0" baseline="0" noProof="0" dirty="0">
                <a:ln>
                  <a:noFill/>
                </a:ln>
                <a:solidFill>
                  <a:schemeClr val="tx1"/>
                </a:solidFill>
                <a:effectLst/>
                <a:uLnTx/>
                <a:uFillTx/>
                <a:latin typeface="+mj-lt"/>
                <a:ea typeface="+mn-ea"/>
                <a:cs typeface="+mn-cs"/>
              </a:rPr>
              <a:t>Vision och måldokument</a:t>
            </a:r>
          </a:p>
        </p:txBody>
      </p:sp>
    </p:spTree>
    <p:extLst>
      <p:ext uri="{BB962C8B-B14F-4D97-AF65-F5344CB8AC3E}">
        <p14:creationId xmlns:p14="http://schemas.microsoft.com/office/powerpoint/2010/main" val="469451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E7B16F8-F6EB-B39B-C37C-29F048C3FB26}"/>
              </a:ext>
            </a:extLst>
          </p:cNvPr>
          <p:cNvSpPr>
            <a:spLocks noGrp="1"/>
          </p:cNvSpPr>
          <p:nvPr>
            <p:ph type="title"/>
          </p:nvPr>
        </p:nvSpPr>
        <p:spPr>
          <a:xfrm>
            <a:off x="2399381" y="2132150"/>
            <a:ext cx="7393237" cy="1614312"/>
          </a:xfrm>
        </p:spPr>
        <p:txBody>
          <a:bodyPr/>
          <a:lstStyle/>
          <a:p>
            <a:r>
              <a:rPr lang="sv-SE" dirty="0"/>
              <a:t>Hållbarhetsmål , delmål och ansvarsfull styrning</a:t>
            </a:r>
          </a:p>
        </p:txBody>
      </p:sp>
    </p:spTree>
    <p:extLst>
      <p:ext uri="{BB962C8B-B14F-4D97-AF65-F5344CB8AC3E}">
        <p14:creationId xmlns:p14="http://schemas.microsoft.com/office/powerpoint/2010/main" val="4003178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7D6268-5745-CFB1-8803-023617250207}"/>
            </a:ext>
          </a:extLst>
        </p:cNvPr>
        <p:cNvGrpSpPr/>
        <p:nvPr/>
      </p:nvGrpSpPr>
      <p:grpSpPr>
        <a:xfrm>
          <a:off x="0" y="0"/>
          <a:ext cx="0" cy="0"/>
          <a:chOff x="0" y="0"/>
          <a:chExt cx="0" cy="0"/>
        </a:xfrm>
      </p:grpSpPr>
      <p:sp>
        <p:nvSpPr>
          <p:cNvPr id="37" name="textruta 36">
            <a:extLst>
              <a:ext uri="{FF2B5EF4-FFF2-40B4-BE49-F238E27FC236}">
                <a16:creationId xmlns:a16="http://schemas.microsoft.com/office/drawing/2014/main" id="{8C82FA85-8237-D570-C800-FB42DD04C19B}"/>
              </a:ext>
            </a:extLst>
          </p:cNvPr>
          <p:cNvSpPr txBox="1"/>
          <p:nvPr/>
        </p:nvSpPr>
        <p:spPr>
          <a:xfrm>
            <a:off x="5163667" y="5418670"/>
            <a:ext cx="5421858" cy="682618"/>
          </a:xfrm>
          <a:prstGeom prst="rect">
            <a:avLst/>
          </a:prstGeom>
          <a:solidFill>
            <a:srgbClr val="C0EEC2">
              <a:alpha val="60000"/>
            </a:srgbClr>
          </a:solidFill>
        </p:spPr>
        <p:txBody>
          <a:bodyPr wrap="square" lIns="180000" tIns="0" rIns="0" bIns="72000" rtlCol="0" anchor="ctr" anchorCtr="0">
            <a:noAutofit/>
          </a:bodyPr>
          <a:lstStyle/>
          <a:p>
            <a:pPr marL="171450" indent="-171450" algn="l">
              <a:lnSpc>
                <a:spcPct val="120000"/>
              </a:lnSpc>
              <a:buFont typeface="Arial" panose="020B0604020202020204" pitchFamily="34" charset="0"/>
              <a:buChar char="•"/>
            </a:pPr>
            <a:r>
              <a:rPr lang="sv-SE" sz="1100" dirty="0"/>
              <a:t>Främjad biologisk mångfald vid markanvändning</a:t>
            </a:r>
          </a:p>
          <a:p>
            <a:pPr marL="171450" indent="-171450" algn="l">
              <a:lnSpc>
                <a:spcPct val="120000"/>
              </a:lnSpc>
              <a:buFont typeface="Arial" panose="020B0604020202020204" pitchFamily="34" charset="0"/>
              <a:buChar char="•"/>
            </a:pPr>
            <a:r>
              <a:rPr lang="sv-SE" sz="1100" dirty="0"/>
              <a:t>Hänsyn till biologisk mångfald vid val av varor och tjänster</a:t>
            </a:r>
          </a:p>
        </p:txBody>
      </p:sp>
      <p:sp>
        <p:nvSpPr>
          <p:cNvPr id="38" name="textruta 37">
            <a:extLst>
              <a:ext uri="{FF2B5EF4-FFF2-40B4-BE49-F238E27FC236}">
                <a16:creationId xmlns:a16="http://schemas.microsoft.com/office/drawing/2014/main" id="{4A1E35CA-4127-9C70-B7EA-DFD6B1F43D88}"/>
              </a:ext>
            </a:extLst>
          </p:cNvPr>
          <p:cNvSpPr txBox="1"/>
          <p:nvPr/>
        </p:nvSpPr>
        <p:spPr>
          <a:xfrm>
            <a:off x="1096621" y="5418670"/>
            <a:ext cx="4067050" cy="682618"/>
          </a:xfrm>
          <a:prstGeom prst="rect">
            <a:avLst/>
          </a:prstGeom>
          <a:solidFill>
            <a:srgbClr val="C0EEC2"/>
          </a:solidFill>
        </p:spPr>
        <p:txBody>
          <a:bodyPr wrap="square" lIns="828000" tIns="0" rIns="0" bIns="72000" rtlCol="0" anchor="ctr" anchorCtr="0">
            <a:noAutofit/>
          </a:bodyPr>
          <a:lstStyle/>
          <a:p>
            <a:pPr algn="l">
              <a:lnSpc>
                <a:spcPct val="130000"/>
              </a:lnSpc>
            </a:pPr>
            <a:r>
              <a:rPr lang="sv-SE" dirty="0">
                <a:latin typeface="VGR Sans" pitchFamily="2" charset="0"/>
              </a:rPr>
              <a:t>Främjad biologisk mångfald</a:t>
            </a:r>
          </a:p>
        </p:txBody>
      </p:sp>
      <p:sp>
        <p:nvSpPr>
          <p:cNvPr id="34" name="textruta 33">
            <a:extLst>
              <a:ext uri="{FF2B5EF4-FFF2-40B4-BE49-F238E27FC236}">
                <a16:creationId xmlns:a16="http://schemas.microsoft.com/office/drawing/2014/main" id="{1866927B-6FA6-932B-F922-BB4A16479689}"/>
              </a:ext>
            </a:extLst>
          </p:cNvPr>
          <p:cNvSpPr txBox="1"/>
          <p:nvPr/>
        </p:nvSpPr>
        <p:spPr>
          <a:xfrm>
            <a:off x="5163667" y="4633119"/>
            <a:ext cx="5421858" cy="682618"/>
          </a:xfrm>
          <a:prstGeom prst="rect">
            <a:avLst/>
          </a:prstGeom>
          <a:solidFill>
            <a:srgbClr val="C0EEC2">
              <a:alpha val="60000"/>
            </a:srgbClr>
          </a:solidFill>
        </p:spPr>
        <p:txBody>
          <a:bodyPr wrap="square" lIns="180000" tIns="0" rIns="0" bIns="72000" rtlCol="0" anchor="ctr" anchorCtr="0">
            <a:noAutofit/>
          </a:bodyPr>
          <a:lstStyle/>
          <a:p>
            <a:pPr marL="171450" indent="-171450" algn="l">
              <a:lnSpc>
                <a:spcPct val="120000"/>
              </a:lnSpc>
              <a:buFont typeface="Arial" panose="020B0604020202020204" pitchFamily="34" charset="0"/>
              <a:buChar char="•"/>
            </a:pPr>
            <a:r>
              <a:rPr lang="sv-SE" sz="1100" dirty="0"/>
              <a:t>Hållbara transporter och resor</a:t>
            </a:r>
          </a:p>
          <a:p>
            <a:pPr marL="171450" indent="-171450" algn="l">
              <a:lnSpc>
                <a:spcPct val="120000"/>
              </a:lnSpc>
              <a:buFont typeface="Arial" panose="020B0604020202020204" pitchFamily="34" charset="0"/>
              <a:buChar char="•"/>
            </a:pPr>
            <a:r>
              <a:rPr lang="sv-SE" sz="1100" dirty="0"/>
              <a:t>Klimat- och energieffektiv verksamhet</a:t>
            </a:r>
          </a:p>
          <a:p>
            <a:pPr marL="171450" indent="-171450" algn="l">
              <a:lnSpc>
                <a:spcPct val="120000"/>
              </a:lnSpc>
              <a:buFont typeface="Arial" panose="020B0604020202020204" pitchFamily="34" charset="0"/>
              <a:buChar char="•"/>
            </a:pPr>
            <a:r>
              <a:rPr lang="sv-SE" sz="1100" dirty="0"/>
              <a:t>Klimatanpassad verksamhet</a:t>
            </a:r>
          </a:p>
        </p:txBody>
      </p:sp>
      <p:sp>
        <p:nvSpPr>
          <p:cNvPr id="35" name="textruta 34">
            <a:extLst>
              <a:ext uri="{FF2B5EF4-FFF2-40B4-BE49-F238E27FC236}">
                <a16:creationId xmlns:a16="http://schemas.microsoft.com/office/drawing/2014/main" id="{795D01DF-3D09-0E6E-6F63-50E2094E67AF}"/>
              </a:ext>
            </a:extLst>
          </p:cNvPr>
          <p:cNvSpPr txBox="1"/>
          <p:nvPr/>
        </p:nvSpPr>
        <p:spPr>
          <a:xfrm>
            <a:off x="1096621" y="4633119"/>
            <a:ext cx="4067050" cy="682618"/>
          </a:xfrm>
          <a:prstGeom prst="rect">
            <a:avLst/>
          </a:prstGeom>
          <a:solidFill>
            <a:srgbClr val="C0EEC2"/>
          </a:solidFill>
        </p:spPr>
        <p:txBody>
          <a:bodyPr wrap="square" lIns="828000" tIns="0" rIns="0" bIns="72000" rtlCol="0" anchor="ctr" anchorCtr="0">
            <a:noAutofit/>
          </a:bodyPr>
          <a:lstStyle/>
          <a:p>
            <a:pPr algn="l">
              <a:lnSpc>
                <a:spcPct val="130000"/>
              </a:lnSpc>
            </a:pPr>
            <a:r>
              <a:rPr lang="sv-SE" dirty="0">
                <a:latin typeface="VGR Sans" pitchFamily="2" charset="0"/>
              </a:rPr>
              <a:t>Låg klimatpåverkan</a:t>
            </a:r>
          </a:p>
        </p:txBody>
      </p:sp>
      <p:sp>
        <p:nvSpPr>
          <p:cNvPr id="16" name="textruta 15">
            <a:extLst>
              <a:ext uri="{FF2B5EF4-FFF2-40B4-BE49-F238E27FC236}">
                <a16:creationId xmlns:a16="http://schemas.microsoft.com/office/drawing/2014/main" id="{93211DA1-0E4E-297F-D2C2-DA771AA127BE}"/>
              </a:ext>
            </a:extLst>
          </p:cNvPr>
          <p:cNvSpPr txBox="1"/>
          <p:nvPr/>
        </p:nvSpPr>
        <p:spPr>
          <a:xfrm>
            <a:off x="5163667" y="3847566"/>
            <a:ext cx="5421858" cy="682618"/>
          </a:xfrm>
          <a:prstGeom prst="rect">
            <a:avLst/>
          </a:prstGeom>
          <a:solidFill>
            <a:srgbClr val="C0EEC2">
              <a:alpha val="60000"/>
            </a:srgbClr>
          </a:solidFill>
        </p:spPr>
        <p:txBody>
          <a:bodyPr wrap="square" lIns="180000" tIns="0" rIns="0" bIns="72000" rtlCol="0" anchor="ctr" anchorCtr="0">
            <a:noAutofit/>
          </a:bodyPr>
          <a:lstStyle/>
          <a:p>
            <a:pPr marL="171450" indent="-171450" algn="l">
              <a:lnSpc>
                <a:spcPct val="120000"/>
              </a:lnSpc>
              <a:buFont typeface="Arial" panose="020B0604020202020204" pitchFamily="34" charset="0"/>
              <a:buChar char="•"/>
            </a:pPr>
            <a:r>
              <a:rPr lang="sv-SE" sz="1100" dirty="0"/>
              <a:t>Cirkulära produkt- och materialflöden</a:t>
            </a:r>
          </a:p>
          <a:p>
            <a:pPr marL="171450" indent="-171450" algn="l">
              <a:lnSpc>
                <a:spcPct val="120000"/>
              </a:lnSpc>
              <a:buFont typeface="Arial" panose="020B0604020202020204" pitchFamily="34" charset="0"/>
              <a:buChar char="•"/>
            </a:pPr>
            <a:r>
              <a:rPr lang="sv-SE" sz="1100" dirty="0"/>
              <a:t>Hållbar kemikalie- och läkemedelsanvändning</a:t>
            </a:r>
          </a:p>
        </p:txBody>
      </p:sp>
      <p:sp>
        <p:nvSpPr>
          <p:cNvPr id="17" name="textruta 16">
            <a:extLst>
              <a:ext uri="{FF2B5EF4-FFF2-40B4-BE49-F238E27FC236}">
                <a16:creationId xmlns:a16="http://schemas.microsoft.com/office/drawing/2014/main" id="{67531DC3-7EBD-1941-3F6B-23FA2E2E1943}"/>
              </a:ext>
            </a:extLst>
          </p:cNvPr>
          <p:cNvSpPr txBox="1"/>
          <p:nvPr/>
        </p:nvSpPr>
        <p:spPr>
          <a:xfrm>
            <a:off x="1096621" y="3847566"/>
            <a:ext cx="4067050" cy="682618"/>
          </a:xfrm>
          <a:prstGeom prst="rect">
            <a:avLst/>
          </a:prstGeom>
          <a:solidFill>
            <a:srgbClr val="C0EEC2"/>
          </a:solidFill>
        </p:spPr>
        <p:txBody>
          <a:bodyPr wrap="square" lIns="828000" tIns="0" rIns="0" bIns="72000" rtlCol="0" anchor="ctr" anchorCtr="0">
            <a:noAutofit/>
          </a:bodyPr>
          <a:lstStyle/>
          <a:p>
            <a:pPr algn="l">
              <a:lnSpc>
                <a:spcPct val="130000"/>
              </a:lnSpc>
            </a:pPr>
            <a:r>
              <a:rPr lang="sv-SE" dirty="0">
                <a:latin typeface="VGR Sans" pitchFamily="2" charset="0"/>
              </a:rPr>
              <a:t>Resurseffektivt och giftfritt</a:t>
            </a:r>
          </a:p>
        </p:txBody>
      </p:sp>
      <p:sp>
        <p:nvSpPr>
          <p:cNvPr id="12" name="textruta 11">
            <a:extLst>
              <a:ext uri="{FF2B5EF4-FFF2-40B4-BE49-F238E27FC236}">
                <a16:creationId xmlns:a16="http://schemas.microsoft.com/office/drawing/2014/main" id="{7D288FE5-0646-64AB-BB1F-C8C7A2C04D31}"/>
              </a:ext>
            </a:extLst>
          </p:cNvPr>
          <p:cNvSpPr txBox="1"/>
          <p:nvPr/>
        </p:nvSpPr>
        <p:spPr>
          <a:xfrm>
            <a:off x="5163667" y="3062013"/>
            <a:ext cx="5421858" cy="682618"/>
          </a:xfrm>
          <a:prstGeom prst="rect">
            <a:avLst/>
          </a:prstGeom>
          <a:solidFill>
            <a:schemeClr val="accent2">
              <a:lumMod val="20000"/>
              <a:lumOff val="80000"/>
            </a:schemeClr>
          </a:solidFill>
        </p:spPr>
        <p:txBody>
          <a:bodyPr wrap="square" lIns="180000" tIns="0" rIns="0" bIns="72000" rtlCol="0" anchor="ctr" anchorCtr="0">
            <a:noAutofit/>
          </a:bodyPr>
          <a:lstStyle/>
          <a:p>
            <a:pPr marL="171450" indent="-171450" algn="l">
              <a:lnSpc>
                <a:spcPct val="120000"/>
              </a:lnSpc>
              <a:buFont typeface="Arial" panose="020B0604020202020204" pitchFamily="34" charset="0"/>
              <a:buChar char="•"/>
            </a:pPr>
            <a:r>
              <a:rPr lang="sv-SE" sz="1100" dirty="0"/>
              <a:t>Delaktighet och dialog med dem som berörs</a:t>
            </a:r>
          </a:p>
          <a:p>
            <a:pPr marL="171450" indent="-171450" algn="l">
              <a:lnSpc>
                <a:spcPct val="120000"/>
              </a:lnSpc>
              <a:buFont typeface="Arial" panose="020B0604020202020204" pitchFamily="34" charset="0"/>
              <a:buChar char="•"/>
            </a:pPr>
            <a:r>
              <a:rPr lang="sv-SE" sz="1100" dirty="0"/>
              <a:t>Frihet från våld, hot och kränkningar</a:t>
            </a:r>
          </a:p>
        </p:txBody>
      </p:sp>
      <p:sp>
        <p:nvSpPr>
          <p:cNvPr id="13" name="textruta 12">
            <a:extLst>
              <a:ext uri="{FF2B5EF4-FFF2-40B4-BE49-F238E27FC236}">
                <a16:creationId xmlns:a16="http://schemas.microsoft.com/office/drawing/2014/main" id="{2C8D053A-CC4C-ADC9-FB1B-EFFE5CE0FAA9}"/>
              </a:ext>
            </a:extLst>
          </p:cNvPr>
          <p:cNvSpPr txBox="1"/>
          <p:nvPr/>
        </p:nvSpPr>
        <p:spPr>
          <a:xfrm>
            <a:off x="1096621" y="3062013"/>
            <a:ext cx="4067050" cy="682618"/>
          </a:xfrm>
          <a:prstGeom prst="rect">
            <a:avLst/>
          </a:prstGeom>
          <a:solidFill>
            <a:srgbClr val="D1C4E9"/>
          </a:solidFill>
        </p:spPr>
        <p:txBody>
          <a:bodyPr wrap="square" lIns="828000" tIns="0" rIns="0" bIns="72000" rtlCol="0" anchor="ctr" anchorCtr="0">
            <a:noAutofit/>
          </a:bodyPr>
          <a:lstStyle/>
          <a:p>
            <a:pPr algn="l">
              <a:lnSpc>
                <a:spcPct val="130000"/>
              </a:lnSpc>
            </a:pPr>
            <a:r>
              <a:rPr lang="sv-SE" dirty="0">
                <a:latin typeface="VGR Sans" pitchFamily="2" charset="0"/>
              </a:rPr>
              <a:t>Tillit, trygghet och delaktighet</a:t>
            </a:r>
          </a:p>
        </p:txBody>
      </p:sp>
      <p:sp>
        <p:nvSpPr>
          <p:cNvPr id="7" name="textruta 6">
            <a:extLst>
              <a:ext uri="{FF2B5EF4-FFF2-40B4-BE49-F238E27FC236}">
                <a16:creationId xmlns:a16="http://schemas.microsoft.com/office/drawing/2014/main" id="{17287988-3FB7-23E2-3054-0C42F3FE88DD}"/>
              </a:ext>
            </a:extLst>
          </p:cNvPr>
          <p:cNvSpPr txBox="1"/>
          <p:nvPr/>
        </p:nvSpPr>
        <p:spPr>
          <a:xfrm>
            <a:off x="5163667" y="2276460"/>
            <a:ext cx="5421858" cy="682618"/>
          </a:xfrm>
          <a:prstGeom prst="rect">
            <a:avLst/>
          </a:prstGeom>
          <a:solidFill>
            <a:schemeClr val="accent2">
              <a:lumMod val="20000"/>
              <a:lumOff val="80000"/>
            </a:schemeClr>
          </a:solidFill>
        </p:spPr>
        <p:txBody>
          <a:bodyPr wrap="square" lIns="180000" tIns="0" rIns="0" bIns="72000" rtlCol="0" anchor="ctr" anchorCtr="0">
            <a:noAutofit/>
          </a:bodyPr>
          <a:lstStyle/>
          <a:p>
            <a:pPr marL="171450" indent="-171450" algn="l">
              <a:lnSpc>
                <a:spcPct val="120000"/>
              </a:lnSpc>
              <a:buFont typeface="Arial" panose="020B0604020202020204" pitchFamily="34" charset="0"/>
              <a:buChar char="•"/>
            </a:pPr>
            <a:r>
              <a:rPr lang="sv-SE" sz="1100" dirty="0"/>
              <a:t>Jämlik och jämställd verksamhet fri från diskriminering</a:t>
            </a:r>
          </a:p>
          <a:p>
            <a:pPr marL="171450" indent="-171450" algn="l">
              <a:lnSpc>
                <a:spcPct val="120000"/>
              </a:lnSpc>
              <a:buFont typeface="Arial" panose="020B0604020202020204" pitchFamily="34" charset="0"/>
              <a:buChar char="•"/>
            </a:pPr>
            <a:r>
              <a:rPr lang="sv-SE" sz="1100" dirty="0"/>
              <a:t>Inkluderande och normmedveten information</a:t>
            </a:r>
          </a:p>
          <a:p>
            <a:pPr marL="171450" indent="-171450" algn="l">
              <a:lnSpc>
                <a:spcPct val="120000"/>
              </a:lnSpc>
              <a:buFont typeface="Arial" panose="020B0604020202020204" pitchFamily="34" charset="0"/>
              <a:buChar char="•"/>
            </a:pPr>
            <a:r>
              <a:rPr lang="sv-SE" sz="1100" dirty="0"/>
              <a:t>Fysiskt tillgängliga miljöer och lokaler</a:t>
            </a:r>
          </a:p>
        </p:txBody>
      </p:sp>
      <p:sp>
        <p:nvSpPr>
          <p:cNvPr id="9" name="textruta 8">
            <a:extLst>
              <a:ext uri="{FF2B5EF4-FFF2-40B4-BE49-F238E27FC236}">
                <a16:creationId xmlns:a16="http://schemas.microsoft.com/office/drawing/2014/main" id="{1E829A56-CE82-DF2B-F98A-A981E176D9D5}"/>
              </a:ext>
            </a:extLst>
          </p:cNvPr>
          <p:cNvSpPr txBox="1"/>
          <p:nvPr/>
        </p:nvSpPr>
        <p:spPr>
          <a:xfrm>
            <a:off x="1096621" y="2276460"/>
            <a:ext cx="4067050" cy="682618"/>
          </a:xfrm>
          <a:prstGeom prst="rect">
            <a:avLst/>
          </a:prstGeom>
          <a:solidFill>
            <a:srgbClr val="D1C4E9"/>
          </a:solidFill>
        </p:spPr>
        <p:txBody>
          <a:bodyPr wrap="square" lIns="828000" tIns="0" rIns="0" bIns="72000" rtlCol="0" anchor="ctr" anchorCtr="0">
            <a:noAutofit/>
          </a:bodyPr>
          <a:lstStyle/>
          <a:p>
            <a:pPr algn="l">
              <a:lnSpc>
                <a:spcPct val="130000"/>
              </a:lnSpc>
            </a:pPr>
            <a:r>
              <a:rPr lang="sv-SE" dirty="0">
                <a:latin typeface="VGR Sans" pitchFamily="2" charset="0"/>
              </a:rPr>
              <a:t>Jämlikhet och lika rättigheter</a:t>
            </a:r>
          </a:p>
        </p:txBody>
      </p:sp>
      <p:sp>
        <p:nvSpPr>
          <p:cNvPr id="2" name="textruta 1">
            <a:extLst>
              <a:ext uri="{FF2B5EF4-FFF2-40B4-BE49-F238E27FC236}">
                <a16:creationId xmlns:a16="http://schemas.microsoft.com/office/drawing/2014/main" id="{E9ACE4E8-B241-4B0C-7FD6-DC5FA8DA75D3}"/>
              </a:ext>
            </a:extLst>
          </p:cNvPr>
          <p:cNvSpPr txBox="1"/>
          <p:nvPr/>
        </p:nvSpPr>
        <p:spPr>
          <a:xfrm>
            <a:off x="5163667" y="1490907"/>
            <a:ext cx="5421858" cy="682618"/>
          </a:xfrm>
          <a:prstGeom prst="rect">
            <a:avLst/>
          </a:prstGeom>
          <a:solidFill>
            <a:schemeClr val="accent2">
              <a:lumMod val="20000"/>
              <a:lumOff val="80000"/>
            </a:schemeClr>
          </a:solidFill>
        </p:spPr>
        <p:txBody>
          <a:bodyPr wrap="square" lIns="180000" tIns="0" rIns="0" bIns="72000" rtlCol="0" anchor="ctr" anchorCtr="0">
            <a:noAutofit/>
          </a:bodyPr>
          <a:lstStyle/>
          <a:p>
            <a:pPr marL="171450" indent="-171450" algn="l">
              <a:lnSpc>
                <a:spcPct val="120000"/>
              </a:lnSpc>
              <a:buFont typeface="Arial" panose="020B0604020202020204" pitchFamily="34" charset="0"/>
              <a:buChar char="•"/>
            </a:pPr>
            <a:r>
              <a:rPr lang="sv-SE" sz="1100" dirty="0"/>
              <a:t>Barnets rättigheter tillgodoses</a:t>
            </a:r>
          </a:p>
          <a:p>
            <a:pPr marL="171450" indent="-171450" algn="l">
              <a:lnSpc>
                <a:spcPct val="120000"/>
              </a:lnSpc>
              <a:buFont typeface="Arial" panose="020B0604020202020204" pitchFamily="34" charset="0"/>
              <a:buChar char="•"/>
            </a:pPr>
            <a:r>
              <a:rPr lang="sv-SE" sz="1100" dirty="0"/>
              <a:t>Hälsofrämjande och förebyggande verksamhet</a:t>
            </a:r>
          </a:p>
        </p:txBody>
      </p:sp>
      <p:sp>
        <p:nvSpPr>
          <p:cNvPr id="6" name="textruta 5">
            <a:extLst>
              <a:ext uri="{FF2B5EF4-FFF2-40B4-BE49-F238E27FC236}">
                <a16:creationId xmlns:a16="http://schemas.microsoft.com/office/drawing/2014/main" id="{49613839-F52F-F09D-0E48-E697FE6C8621}"/>
              </a:ext>
            </a:extLst>
          </p:cNvPr>
          <p:cNvSpPr txBox="1"/>
          <p:nvPr/>
        </p:nvSpPr>
        <p:spPr>
          <a:xfrm>
            <a:off x="1096621" y="1490907"/>
            <a:ext cx="4067050" cy="682618"/>
          </a:xfrm>
          <a:prstGeom prst="rect">
            <a:avLst/>
          </a:prstGeom>
          <a:solidFill>
            <a:srgbClr val="D1C4E9"/>
          </a:solidFill>
        </p:spPr>
        <p:txBody>
          <a:bodyPr wrap="square" lIns="828000" tIns="0" rIns="0" bIns="72000" rtlCol="0" anchor="ctr" anchorCtr="0">
            <a:noAutofit/>
          </a:bodyPr>
          <a:lstStyle/>
          <a:p>
            <a:pPr algn="l">
              <a:lnSpc>
                <a:spcPct val="130000"/>
              </a:lnSpc>
            </a:pPr>
            <a:r>
              <a:rPr lang="sv-SE">
                <a:latin typeface="VGR Sans" pitchFamily="2" charset="0"/>
              </a:rPr>
              <a:t>Hälsa och välbefinnande</a:t>
            </a:r>
          </a:p>
        </p:txBody>
      </p:sp>
      <p:sp>
        <p:nvSpPr>
          <p:cNvPr id="4" name="Rubrik 3">
            <a:extLst>
              <a:ext uri="{FF2B5EF4-FFF2-40B4-BE49-F238E27FC236}">
                <a16:creationId xmlns:a16="http://schemas.microsoft.com/office/drawing/2014/main" id="{5D80B451-3E6A-724E-240F-B04B92AA0961}"/>
              </a:ext>
            </a:extLst>
          </p:cNvPr>
          <p:cNvSpPr>
            <a:spLocks noGrp="1"/>
          </p:cNvSpPr>
          <p:nvPr>
            <p:ph type="title"/>
          </p:nvPr>
        </p:nvSpPr>
        <p:spPr>
          <a:xfrm>
            <a:off x="1096621" y="666000"/>
            <a:ext cx="9802252" cy="452794"/>
          </a:xfrm>
        </p:spPr>
        <p:txBody>
          <a:bodyPr/>
          <a:lstStyle/>
          <a:p>
            <a:r>
              <a:rPr lang="sv-SE" dirty="0"/>
              <a:t>Hållbarhetsmål och delmål</a:t>
            </a:r>
          </a:p>
        </p:txBody>
      </p:sp>
      <p:pic>
        <p:nvPicPr>
          <p:cNvPr id="8" name="Bild 7">
            <a:extLst>
              <a:ext uri="{FF2B5EF4-FFF2-40B4-BE49-F238E27FC236}">
                <a16:creationId xmlns:a16="http://schemas.microsoft.com/office/drawing/2014/main" id="{6922F297-92A7-B7F5-F451-4FBCA160549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00442" y="1637146"/>
            <a:ext cx="420368" cy="406807"/>
          </a:xfrm>
          <a:prstGeom prst="rect">
            <a:avLst/>
          </a:prstGeom>
        </p:spPr>
      </p:pic>
      <p:pic>
        <p:nvPicPr>
          <p:cNvPr id="40" name="Bild 39">
            <a:extLst>
              <a:ext uri="{FF2B5EF4-FFF2-40B4-BE49-F238E27FC236}">
                <a16:creationId xmlns:a16="http://schemas.microsoft.com/office/drawing/2014/main" id="{C116C282-C870-D809-9477-38DD6E3C69D7}"/>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00442" y="2399010"/>
            <a:ext cx="419291" cy="419291"/>
          </a:xfrm>
          <a:prstGeom prst="rect">
            <a:avLst/>
          </a:prstGeom>
        </p:spPr>
      </p:pic>
      <p:pic>
        <p:nvPicPr>
          <p:cNvPr id="41" name="Bild 40">
            <a:extLst>
              <a:ext uri="{FF2B5EF4-FFF2-40B4-BE49-F238E27FC236}">
                <a16:creationId xmlns:a16="http://schemas.microsoft.com/office/drawing/2014/main" id="{39D13F2E-F670-B11A-2A5E-9A9C77400989}"/>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00442" y="4087433"/>
            <a:ext cx="446342" cy="202883"/>
          </a:xfrm>
          <a:prstGeom prst="rect">
            <a:avLst/>
          </a:prstGeom>
        </p:spPr>
      </p:pic>
      <p:pic>
        <p:nvPicPr>
          <p:cNvPr id="42" name="Bild 41">
            <a:extLst>
              <a:ext uri="{FF2B5EF4-FFF2-40B4-BE49-F238E27FC236}">
                <a16:creationId xmlns:a16="http://schemas.microsoft.com/office/drawing/2014/main" id="{4B68D42B-971A-CBB8-D524-2297B6EA5364}"/>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286916" y="3180151"/>
            <a:ext cx="446342" cy="446342"/>
          </a:xfrm>
          <a:prstGeom prst="rect">
            <a:avLst/>
          </a:prstGeom>
        </p:spPr>
      </p:pic>
      <p:pic>
        <p:nvPicPr>
          <p:cNvPr id="44" name="Bild 43">
            <a:extLst>
              <a:ext uri="{FF2B5EF4-FFF2-40B4-BE49-F238E27FC236}">
                <a16:creationId xmlns:a16="http://schemas.microsoft.com/office/drawing/2014/main" id="{DBBCB98F-4507-5311-BB17-D345ABAEAF2D}"/>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286916" y="4751257"/>
            <a:ext cx="446342" cy="446342"/>
          </a:xfrm>
          <a:prstGeom prst="rect">
            <a:avLst/>
          </a:prstGeom>
        </p:spPr>
      </p:pic>
      <p:pic>
        <p:nvPicPr>
          <p:cNvPr id="46" name="Bild 45">
            <a:extLst>
              <a:ext uri="{FF2B5EF4-FFF2-40B4-BE49-F238E27FC236}">
                <a16:creationId xmlns:a16="http://schemas.microsoft.com/office/drawing/2014/main" id="{2F62001B-C631-71C2-4072-B943DEEA5446}"/>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354543" y="5543571"/>
            <a:ext cx="311087" cy="432816"/>
          </a:xfrm>
          <a:prstGeom prst="rect">
            <a:avLst/>
          </a:prstGeom>
        </p:spPr>
      </p:pic>
    </p:spTree>
    <p:extLst>
      <p:ext uri="{BB962C8B-B14F-4D97-AF65-F5344CB8AC3E}">
        <p14:creationId xmlns:p14="http://schemas.microsoft.com/office/powerpoint/2010/main" val="1642107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718E1-EDCC-764C-6AFA-220002FE17E7}"/>
            </a:ext>
          </a:extLst>
        </p:cNvPr>
        <p:cNvGrpSpPr/>
        <p:nvPr/>
      </p:nvGrpSpPr>
      <p:grpSpPr>
        <a:xfrm>
          <a:off x="0" y="0"/>
          <a:ext cx="0" cy="0"/>
          <a:chOff x="0" y="0"/>
          <a:chExt cx="0" cy="0"/>
        </a:xfrm>
      </p:grpSpPr>
      <p:pic>
        <p:nvPicPr>
          <p:cNvPr id="4" name="Bildobjekt 3" descr="Två barn som blåser såpbubblor">
            <a:extLst>
              <a:ext uri="{FF2B5EF4-FFF2-40B4-BE49-F238E27FC236}">
                <a16:creationId xmlns:a16="http://schemas.microsoft.com/office/drawing/2014/main" id="{90A5232E-DAF1-A7EE-F7A3-21E87ABC131F}"/>
              </a:ext>
            </a:extLst>
          </p:cNvPr>
          <p:cNvPicPr>
            <a:picLocks noChangeAspect="1"/>
          </p:cNvPicPr>
          <p:nvPr/>
        </p:nvPicPr>
        <p:blipFill>
          <a:blip r:embed="rId3">
            <a:extLst>
              <a:ext uri="{28A0092B-C50C-407E-A947-70E740481C1C}">
                <a14:useLocalDpi xmlns:a14="http://schemas.microsoft.com/office/drawing/2010/main" val="0"/>
              </a:ext>
            </a:extLst>
          </a:blip>
          <a:srcRect l="25414" r="8460"/>
          <a:stretch>
            <a:fillRect/>
          </a:stretch>
        </p:blipFill>
        <p:spPr>
          <a:xfrm>
            <a:off x="6798481" y="1426429"/>
            <a:ext cx="5013976" cy="5052889"/>
          </a:xfrm>
          <a:prstGeom prst="rect">
            <a:avLst/>
          </a:prstGeom>
        </p:spPr>
      </p:pic>
      <p:sp>
        <p:nvSpPr>
          <p:cNvPr id="3" name="textruta 2">
            <a:extLst>
              <a:ext uri="{FF2B5EF4-FFF2-40B4-BE49-F238E27FC236}">
                <a16:creationId xmlns:a16="http://schemas.microsoft.com/office/drawing/2014/main" id="{92182555-2188-47B3-D244-EE675A705CAC}"/>
              </a:ext>
            </a:extLst>
          </p:cNvPr>
          <p:cNvSpPr txBox="1"/>
          <p:nvPr/>
        </p:nvSpPr>
        <p:spPr>
          <a:xfrm>
            <a:off x="663683" y="3345656"/>
            <a:ext cx="5525081" cy="2616101"/>
          </a:xfrm>
          <a:prstGeom prst="rect">
            <a:avLst/>
          </a:prstGeom>
          <a:noFill/>
        </p:spPr>
        <p:txBody>
          <a:bodyPr wrap="square" lIns="0" tIns="0" rIns="0" bIns="0" rtlCol="0">
            <a:spAutoFit/>
          </a:bodyPr>
          <a:lstStyle/>
          <a:p>
            <a:pPr marL="285750" indent="-285750" algn="l">
              <a:spcAft>
                <a:spcPts val="1200"/>
              </a:spcAft>
              <a:buFont typeface="Arial" panose="020B0604020202020204" pitchFamily="34" charset="0"/>
              <a:buChar char="•"/>
            </a:pPr>
            <a:r>
              <a:rPr lang="sv-SE" sz="2000" dirty="0"/>
              <a:t>Arbeta för jämlik hälsa i hela verksamheten. </a:t>
            </a:r>
          </a:p>
          <a:p>
            <a:pPr marL="285750" indent="-285750">
              <a:spcAft>
                <a:spcPts val="1200"/>
              </a:spcAft>
              <a:buFont typeface="Arial" panose="020B0604020202020204" pitchFamily="34" charset="0"/>
              <a:buChar char="•"/>
            </a:pPr>
            <a:r>
              <a:rPr lang="sv-SE" sz="2000" dirty="0"/>
              <a:t>Stärka möjligheterna till hälsa för grupper med större behov.</a:t>
            </a:r>
          </a:p>
          <a:p>
            <a:pPr marL="285750" indent="-285750">
              <a:spcAft>
                <a:spcPts val="1200"/>
              </a:spcAft>
              <a:buFont typeface="Arial" panose="020B0604020202020204" pitchFamily="34" charset="0"/>
              <a:buChar char="•"/>
            </a:pPr>
            <a:r>
              <a:rPr lang="sv-SE" sz="2000" dirty="0"/>
              <a:t>Säkerställa barns rättigheter i praktiken.</a:t>
            </a:r>
          </a:p>
          <a:p>
            <a:pPr marL="285750" indent="-285750">
              <a:spcAft>
                <a:spcPts val="1200"/>
              </a:spcAft>
              <a:buFont typeface="Arial" panose="020B0604020202020204" pitchFamily="34" charset="0"/>
              <a:buChar char="•"/>
            </a:pPr>
            <a:r>
              <a:rPr lang="sv-SE" sz="2000" dirty="0"/>
              <a:t>Prioritera förebyggande och hälsofrämjande insatser.</a:t>
            </a:r>
          </a:p>
        </p:txBody>
      </p:sp>
      <p:sp>
        <p:nvSpPr>
          <p:cNvPr id="7" name="Rubrik 1">
            <a:extLst>
              <a:ext uri="{FF2B5EF4-FFF2-40B4-BE49-F238E27FC236}">
                <a16:creationId xmlns:a16="http://schemas.microsoft.com/office/drawing/2014/main" id="{4BA33049-8849-0F58-DB38-596769A3567D}"/>
              </a:ext>
            </a:extLst>
          </p:cNvPr>
          <p:cNvSpPr txBox="1">
            <a:spLocks/>
          </p:cNvSpPr>
          <p:nvPr/>
        </p:nvSpPr>
        <p:spPr>
          <a:xfrm>
            <a:off x="663684" y="2083170"/>
            <a:ext cx="5525080" cy="10477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85000" lnSpcReduction="10000"/>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pPr>
              <a:lnSpc>
                <a:spcPct val="100000"/>
              </a:lnSpc>
              <a:defRPr/>
            </a:pPr>
            <a:r>
              <a:rPr lang="sv-SE" b="1" dirty="0"/>
              <a:t>Vi främjar hälsa och välbefinnande för alla genom att:</a:t>
            </a:r>
          </a:p>
        </p:txBody>
      </p:sp>
      <p:sp>
        <p:nvSpPr>
          <p:cNvPr id="6" name="textruta 5">
            <a:extLst>
              <a:ext uri="{FF2B5EF4-FFF2-40B4-BE49-F238E27FC236}">
                <a16:creationId xmlns:a16="http://schemas.microsoft.com/office/drawing/2014/main" id="{1EA12004-1BD2-250F-A2BC-83E305B76159}"/>
              </a:ext>
            </a:extLst>
          </p:cNvPr>
          <p:cNvSpPr txBox="1"/>
          <p:nvPr/>
        </p:nvSpPr>
        <p:spPr>
          <a:xfrm>
            <a:off x="6798481" y="378681"/>
            <a:ext cx="5013976" cy="1047749"/>
          </a:xfrm>
          <a:prstGeom prst="rect">
            <a:avLst/>
          </a:prstGeom>
          <a:solidFill>
            <a:schemeClr val="accent2">
              <a:lumMod val="20000"/>
              <a:lumOff val="80000"/>
            </a:schemeClr>
          </a:solidFill>
        </p:spPr>
        <p:txBody>
          <a:bodyPr wrap="square" lIns="180000" tIns="0" rIns="0" bIns="0" rtlCol="0" anchor="ctr" anchorCtr="0">
            <a:noAutofit/>
          </a:bodyPr>
          <a:lstStyle/>
          <a:p>
            <a:pPr marL="171450" indent="-171450" algn="l">
              <a:spcAft>
                <a:spcPts val="500"/>
              </a:spcAft>
              <a:buFont typeface="Arial" panose="020B0604020202020204" pitchFamily="34" charset="0"/>
              <a:buChar char="•"/>
            </a:pPr>
            <a:r>
              <a:rPr lang="sv-SE" sz="1250" dirty="0"/>
              <a:t>Barnets rättigheter tillgodoses</a:t>
            </a:r>
          </a:p>
          <a:p>
            <a:pPr marL="171450" indent="-171450" algn="l">
              <a:spcAft>
                <a:spcPts val="500"/>
              </a:spcAft>
              <a:buFont typeface="Arial" panose="020B0604020202020204" pitchFamily="34" charset="0"/>
              <a:buChar char="•"/>
            </a:pPr>
            <a:r>
              <a:rPr lang="sv-SE" sz="1250" dirty="0"/>
              <a:t>Hälsofrämjande och förebyggande verksamhet</a:t>
            </a:r>
          </a:p>
        </p:txBody>
      </p:sp>
      <p:sp>
        <p:nvSpPr>
          <p:cNvPr id="2" name="Rubrik 1">
            <a:extLst>
              <a:ext uri="{FF2B5EF4-FFF2-40B4-BE49-F238E27FC236}">
                <a16:creationId xmlns:a16="http://schemas.microsoft.com/office/drawing/2014/main" id="{B373396F-F563-DF7E-68B6-9682C0166CDB}"/>
              </a:ext>
            </a:extLst>
          </p:cNvPr>
          <p:cNvSpPr txBox="1">
            <a:spLocks noGrp="1"/>
          </p:cNvSpPr>
          <p:nvPr>
            <p:ph type="title" idx="4294967295"/>
          </p:nvPr>
        </p:nvSpPr>
        <p:spPr>
          <a:xfrm>
            <a:off x="0" y="378680"/>
            <a:ext cx="6798481" cy="1047749"/>
          </a:xfrm>
          <a:prstGeom prst="rect">
            <a:avLst/>
          </a:prstGeom>
          <a:solidFill>
            <a:srgbClr val="D1C4E9"/>
          </a:solidFill>
          <a:ln>
            <a:noFill/>
            <a:prstDash/>
          </a:ln>
          <a:effectLst/>
        </p:spPr>
        <p:txBody>
          <a:bodyPr rot="0" spcFirstLastPara="0" vertOverflow="overflow" horzOverflow="overflow" vert="horz" wrap="square" lIns="1296000" tIns="0" rIns="0" bIns="72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2600" b="0" i="0" u="none" strike="noStrike" kern="1200" cap="none" spc="0" normalizeH="0" baseline="0" noProof="0">
                <a:ln>
                  <a:noFill/>
                </a:ln>
                <a:solidFill>
                  <a:schemeClr val="tx1"/>
                </a:solidFill>
                <a:effectLst/>
                <a:uLnTx/>
                <a:uFillTx/>
                <a:latin typeface="VGR Sans" pitchFamily="2" charset="0"/>
                <a:ea typeface="+mn-ea"/>
                <a:cs typeface="+mn-cs"/>
              </a:rPr>
              <a:t>Hälsa och välbefinnande</a:t>
            </a:r>
          </a:p>
        </p:txBody>
      </p:sp>
      <p:pic>
        <p:nvPicPr>
          <p:cNvPr id="5" name="Bild 4">
            <a:extLst>
              <a:ext uri="{FF2B5EF4-FFF2-40B4-BE49-F238E27FC236}">
                <a16:creationId xmlns:a16="http://schemas.microsoft.com/office/drawing/2014/main" id="{00440B9E-5328-4840-CBBA-54661A51C630}"/>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1422" y="549540"/>
            <a:ext cx="683344" cy="661300"/>
          </a:xfrm>
          <a:prstGeom prst="rect">
            <a:avLst/>
          </a:prstGeom>
        </p:spPr>
      </p:pic>
    </p:spTree>
    <p:extLst>
      <p:ext uri="{BB962C8B-B14F-4D97-AF65-F5344CB8AC3E}">
        <p14:creationId xmlns:p14="http://schemas.microsoft.com/office/powerpoint/2010/main" val="791801535"/>
      </p:ext>
    </p:extLst>
  </p:cSld>
  <p:clrMapOvr>
    <a:masterClrMapping/>
  </p:clrMapOvr>
</p:sld>
</file>

<file path=ppt/theme/theme1.xml><?xml version="1.0" encoding="utf-8"?>
<a:theme xmlns:a="http://schemas.openxmlformats.org/drawingml/2006/main" name="VGR Helheten grå-lila-ljusbrun">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Anpassat 1">
      <a:majorFont>
        <a:latin typeface="VGR Sans"/>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elheten grå-lila-ljusbrun" id="{CE478CE6-6937-EE48-8D98-614BCB3763CF}" vid="{DB1890E5-A95D-3743-9FB5-0531E8A1C43F}"/>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PP-presentation Helheten grå-lila-ljusbrun mall</Template>
  <TotalTime>7543</TotalTime>
  <Words>3922</Words>
  <Application>Microsoft Office PowerPoint</Application>
  <PresentationFormat>Bredbild</PresentationFormat>
  <Paragraphs>403</Paragraphs>
  <Slides>21</Slides>
  <Notes>19</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21</vt:i4>
      </vt:variant>
    </vt:vector>
  </HeadingPairs>
  <TitlesOfParts>
    <vt:vector size="28" baseType="lpstr">
      <vt:lpstr>Apex New Book</vt:lpstr>
      <vt:lpstr>Arial</vt:lpstr>
      <vt:lpstr>Calibri</vt:lpstr>
      <vt:lpstr>Verdana</vt:lpstr>
      <vt:lpstr>VGR Sans</vt:lpstr>
      <vt:lpstr>Wingdings</vt:lpstr>
      <vt:lpstr>VGR Helheten grå-lila-ljusbrun</vt:lpstr>
      <vt:lpstr>Hållbarhet</vt:lpstr>
      <vt:lpstr>Agenda 2030 – FN:s globala mål</vt:lpstr>
      <vt:lpstr>Hållbarhet – en odelbar treenighet</vt:lpstr>
      <vt:lpstr>Hållbarhetspolicy</vt:lpstr>
      <vt:lpstr>Hållbarhetsmål 2030</vt:lpstr>
      <vt:lpstr>Vision och måldokument</vt:lpstr>
      <vt:lpstr>Hållbarhetsmål , delmål och ansvarsfull styrning</vt:lpstr>
      <vt:lpstr>Hållbarhetsmål och delmål</vt:lpstr>
      <vt:lpstr>Hälsa och välbefinnande</vt:lpstr>
      <vt:lpstr>Jämlikhet och lika rättigheter</vt:lpstr>
      <vt:lpstr>Tillit, trygghet och delaktighet</vt:lpstr>
      <vt:lpstr>Resurseffektivt och giftfritt</vt:lpstr>
      <vt:lpstr>Vi arbetar för att nå netto-noll utsläpp till 2045 genom att:</vt:lpstr>
      <vt:lpstr>Vi främjar biologisk mångfald genom att:</vt:lpstr>
      <vt:lpstr>Ansvarsfull styrning</vt:lpstr>
      <vt:lpstr>Stöd för genomförande</vt:lpstr>
      <vt:lpstr>Obligatorisk utbildning Hållbarhet</vt:lpstr>
      <vt:lpstr>Hållbarhetssatsningen</vt:lpstr>
      <vt:lpstr>Hållbarhetspris </vt:lpstr>
      <vt:lpstr>Fördjupning</vt:lpstr>
      <vt:lpstr>Har du frågor, idéer eller funderingar, kontakta oss gärna!</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Presentationsmaterial, Hållbarhet (PPT)</dc:title>
  <dc:creator>Lisa Karlsson Vukovich</dc:creator>
  <keywords/>
  <lastModifiedBy>Ylva Bryngelsson</lastModifiedBy>
  <revision>6</revision>
  <dcterms:created xsi:type="dcterms:W3CDTF">2026-03-18T09:29:08.0000000Z</dcterms:created>
  <dcterms:modified xsi:type="dcterms:W3CDTF">2026-06-30T06:41:48.0000000Z</dcterms:modified>
</coreProperties>
</file>