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29.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diagrams/drawing1.xml" ContentType="application/vnd.ms-office.drawingml.diagramDrawing+xml"/>
  <Override PartName="/ppt/theme/theme1.xml" ContentType="application/vnd.openxmlformats-officedocument.theme+xml"/>
  <Override PartName="/ppt/diagrams/colors1.xml" ContentType="application/vnd.openxmlformats-officedocument.drawingml.diagramColors+xml"/>
  <Override PartName="/ppt/diagrams/quickStyle1.xml" ContentType="application/vnd.openxmlformats-officedocument.drawingml.diagram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5" r:id="rId5"/>
    <p:sldMasterId id="2147483663" r:id="rId6"/>
  </p:sldMasterIdLst>
  <p:notesMasterIdLst>
    <p:notesMasterId r:id="rId21"/>
  </p:notesMasterIdLst>
  <p:handoutMasterIdLst>
    <p:handoutMasterId r:id="rId22"/>
  </p:handoutMasterIdLst>
  <p:sldIdLst>
    <p:sldId id="284" r:id="rId7"/>
    <p:sldId id="905994951" r:id="rId8"/>
    <p:sldId id="275" r:id="rId9"/>
    <p:sldId id="301" r:id="rId10"/>
    <p:sldId id="257" r:id="rId11"/>
    <p:sldId id="272" r:id="rId12"/>
    <p:sldId id="905994948" r:id="rId13"/>
    <p:sldId id="297" r:id="rId14"/>
    <p:sldId id="905994947" r:id="rId15"/>
    <p:sldId id="905994949" r:id="rId16"/>
    <p:sldId id="299" r:id="rId17"/>
    <p:sldId id="268" r:id="rId18"/>
    <p:sldId id="300" r:id="rId19"/>
    <p:sldId id="905994950" r:id="rId2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ection>
        <p14:section name="Instruktioner" id="{2CE78CED-5BFF-4E73-9F86-7FD6AA461B08}">
          <p14:sldIdLst/>
        </p14:section>
        <p14:section name="Presentation" id="{B972C155-D5BF-46A7-B591-A42909CFC1FA}">
          <p14:sldIdLst>
            <p14:sldId id="284"/>
            <p14:sldId id="905994951"/>
            <p14:sldId id="275"/>
            <p14:sldId id="301"/>
            <p14:sldId id="257"/>
            <p14:sldId id="272"/>
            <p14:sldId id="905994948"/>
            <p14:sldId id="297"/>
            <p14:sldId id="905994947"/>
            <p14:sldId id="905994949"/>
            <p14:sldId id="299"/>
            <p14:sldId id="268"/>
            <p14:sldId id="300"/>
            <p14:sldId id="90599495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9622" autoAdjust="0"/>
  </p:normalViewPr>
  <p:slideViewPr>
    <p:cSldViewPr snapToGrid="0">
      <p:cViewPr varScale="1">
        <p:scale>
          <a:sx n="53" d="100"/>
          <a:sy n="53" d="100"/>
        </p:scale>
        <p:origin x="1176" y="4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2.xml" Id="rId8" /><Relationship Type="http://schemas.openxmlformats.org/officeDocument/2006/relationships/slide" Target="slides/slide7.xml" Id="rId13" /><Relationship Type="http://schemas.openxmlformats.org/officeDocument/2006/relationships/slide" Target="slides/slide12.xml" Id="rId18" /><Relationship Type="http://schemas.openxmlformats.org/officeDocument/2006/relationships/tableStyles" Target="tableStyles.xml" Id="rId26" /><Relationship Type="http://schemas.openxmlformats.org/officeDocument/2006/relationships/notesMaster" Target="notesMasters/notesMaster1.xml" Id="rId21" /><Relationship Type="http://schemas.openxmlformats.org/officeDocument/2006/relationships/slide" Target="slides/slide1.xml" Id="rId7" /><Relationship Type="http://schemas.openxmlformats.org/officeDocument/2006/relationships/slide" Target="slides/slide6.xml" Id="rId12" /><Relationship Type="http://schemas.openxmlformats.org/officeDocument/2006/relationships/slide" Target="slides/slide11.xml" Id="rId17" /><Relationship Type="http://schemas.openxmlformats.org/officeDocument/2006/relationships/theme" Target="theme/theme1.xml" Id="rId25" /><Relationship Type="http://schemas.openxmlformats.org/officeDocument/2006/relationships/slide" Target="slides/slide10.xml" Id="rId16" /><Relationship Type="http://schemas.openxmlformats.org/officeDocument/2006/relationships/slide" Target="slides/slide14.xml" Id="rId20" /><Relationship Type="http://schemas.openxmlformats.org/officeDocument/2006/relationships/slideMaster" Target="slideMasters/slideMaster3.xml" Id="rId6" /><Relationship Type="http://schemas.openxmlformats.org/officeDocument/2006/relationships/slide" Target="slides/slide5.xml" Id="rId11" /><Relationship Type="http://schemas.openxmlformats.org/officeDocument/2006/relationships/viewProps" Target="viewProps.xml" Id="rId24" /><Relationship Type="http://schemas.openxmlformats.org/officeDocument/2006/relationships/slideMaster" Target="slideMasters/slideMaster2.xml" Id="rId5" /><Relationship Type="http://schemas.openxmlformats.org/officeDocument/2006/relationships/slide" Target="slides/slide9.xml" Id="rId15" /><Relationship Type="http://schemas.openxmlformats.org/officeDocument/2006/relationships/presProps" Target="presProps.xml" Id="rId23" /><Relationship Type="http://schemas.openxmlformats.org/officeDocument/2006/relationships/slide" Target="slides/slide4.xml" Id="rId10" /><Relationship Type="http://schemas.openxmlformats.org/officeDocument/2006/relationships/slide" Target="slides/slide13.xml" Id="rId19" /><Relationship Type="http://schemas.openxmlformats.org/officeDocument/2006/relationships/slideMaster" Target="slideMasters/slideMaster1.xml" Id="rId4" /><Relationship Type="http://schemas.openxmlformats.org/officeDocument/2006/relationships/slide" Target="slides/slide3.xml" Id="rId9" /><Relationship Type="http://schemas.openxmlformats.org/officeDocument/2006/relationships/slide" Target="slides/slide8.xml" Id="rId14" /><Relationship Type="http://schemas.openxmlformats.org/officeDocument/2006/relationships/handoutMaster" Target="handoutMasters/handoutMaster1.xml" Id="rId22"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D93243-BE7D-49CE-B866-92ABD68D6D4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46C9A3E9-D371-49A7-A3B5-981C2D066BBD}">
      <dgm:prSet/>
      <dgm:spPr/>
      <dgm:t>
        <a:bodyPr/>
        <a:lstStyle/>
        <a:p>
          <a:r>
            <a:rPr lang="en-US"/>
            <a:t>Kraftigt minska användningen av hyrbemanning</a:t>
          </a:r>
        </a:p>
      </dgm:t>
    </dgm:pt>
    <dgm:pt modelId="{EC16AEDB-11CD-4B16-9698-24C5357F619F}" type="parTrans" cxnId="{A797046A-94C5-4ADB-8C03-561AC05FBC12}">
      <dgm:prSet/>
      <dgm:spPr/>
      <dgm:t>
        <a:bodyPr/>
        <a:lstStyle/>
        <a:p>
          <a:endParaRPr lang="en-US"/>
        </a:p>
      </dgm:t>
    </dgm:pt>
    <dgm:pt modelId="{DB03EA9A-6825-40FE-B9A2-F22F999C2056}" type="sibTrans" cxnId="{A797046A-94C5-4ADB-8C03-561AC05FBC12}">
      <dgm:prSet/>
      <dgm:spPr/>
      <dgm:t>
        <a:bodyPr/>
        <a:lstStyle/>
        <a:p>
          <a:endParaRPr lang="en-US"/>
        </a:p>
      </dgm:t>
    </dgm:pt>
    <dgm:pt modelId="{1398CB66-F403-4F55-8B64-804F360C597C}">
      <dgm:prSet/>
      <dgm:spPr/>
      <dgm:t>
        <a:bodyPr/>
        <a:lstStyle/>
        <a:p>
          <a:r>
            <a:rPr lang="en-US"/>
            <a:t>Den egna personalen är arbetsgivarens viktigaste resurs</a:t>
          </a:r>
        </a:p>
      </dgm:t>
    </dgm:pt>
    <dgm:pt modelId="{1FE94529-BD44-4576-A221-AD3771193324}" type="parTrans" cxnId="{E71BB2D7-1A7B-4651-8A2F-DE19223AFD06}">
      <dgm:prSet/>
      <dgm:spPr/>
      <dgm:t>
        <a:bodyPr/>
        <a:lstStyle/>
        <a:p>
          <a:endParaRPr lang="en-US"/>
        </a:p>
      </dgm:t>
    </dgm:pt>
    <dgm:pt modelId="{72D9ECD9-7AB3-4842-B9D2-7F8081991B8C}" type="sibTrans" cxnId="{E71BB2D7-1A7B-4651-8A2F-DE19223AFD06}">
      <dgm:prSet/>
      <dgm:spPr/>
      <dgm:t>
        <a:bodyPr/>
        <a:lstStyle/>
        <a:p>
          <a:endParaRPr lang="en-US"/>
        </a:p>
      </dgm:t>
    </dgm:pt>
    <dgm:pt modelId="{801DC533-10A2-4788-A6C4-701F79711376}">
      <dgm:prSet/>
      <dgm:spPr/>
      <dgm:t>
        <a:bodyPr/>
        <a:lstStyle/>
        <a:p>
          <a:r>
            <a:rPr lang="en-US"/>
            <a:t>Stärka personalens arbetsmiljö</a:t>
          </a:r>
        </a:p>
      </dgm:t>
    </dgm:pt>
    <dgm:pt modelId="{25418325-3560-4817-8665-A8023528BF3C}" type="parTrans" cxnId="{7FD91D5C-582F-4704-A099-B67BDDDB04C3}">
      <dgm:prSet/>
      <dgm:spPr/>
      <dgm:t>
        <a:bodyPr/>
        <a:lstStyle/>
        <a:p>
          <a:endParaRPr lang="en-US"/>
        </a:p>
      </dgm:t>
    </dgm:pt>
    <dgm:pt modelId="{B74FA9BC-E3BF-4509-8BD6-4FC62C6EFFC8}" type="sibTrans" cxnId="{7FD91D5C-582F-4704-A099-B67BDDDB04C3}">
      <dgm:prSet/>
      <dgm:spPr/>
      <dgm:t>
        <a:bodyPr/>
        <a:lstStyle/>
        <a:p>
          <a:endParaRPr lang="en-US"/>
        </a:p>
      </dgm:t>
    </dgm:pt>
    <dgm:pt modelId="{B1C1A57E-F132-45C2-93B9-1F976837070D}" type="pres">
      <dgm:prSet presAssocID="{EFD93243-BE7D-49CE-B866-92ABD68D6D44}" presName="linear" presStyleCnt="0">
        <dgm:presLayoutVars>
          <dgm:animLvl val="lvl"/>
          <dgm:resizeHandles val="exact"/>
        </dgm:presLayoutVars>
      </dgm:prSet>
      <dgm:spPr/>
    </dgm:pt>
    <dgm:pt modelId="{16315DB9-7E41-466C-85DF-BBA4475769F6}" type="pres">
      <dgm:prSet presAssocID="{46C9A3E9-D371-49A7-A3B5-981C2D066BBD}" presName="parentText" presStyleLbl="node1" presStyleIdx="0" presStyleCnt="3">
        <dgm:presLayoutVars>
          <dgm:chMax val="0"/>
          <dgm:bulletEnabled val="1"/>
        </dgm:presLayoutVars>
      </dgm:prSet>
      <dgm:spPr/>
    </dgm:pt>
    <dgm:pt modelId="{2B5ADA1C-F562-4E02-82E5-910E27C02F7C}" type="pres">
      <dgm:prSet presAssocID="{DB03EA9A-6825-40FE-B9A2-F22F999C2056}" presName="spacer" presStyleCnt="0"/>
      <dgm:spPr/>
    </dgm:pt>
    <dgm:pt modelId="{14EF3C3F-4C4F-464C-A03D-2AC2BF8B4171}" type="pres">
      <dgm:prSet presAssocID="{1398CB66-F403-4F55-8B64-804F360C597C}" presName="parentText" presStyleLbl="node1" presStyleIdx="1" presStyleCnt="3">
        <dgm:presLayoutVars>
          <dgm:chMax val="0"/>
          <dgm:bulletEnabled val="1"/>
        </dgm:presLayoutVars>
      </dgm:prSet>
      <dgm:spPr/>
    </dgm:pt>
    <dgm:pt modelId="{7B7E4076-9533-43CE-8983-04788CBC5043}" type="pres">
      <dgm:prSet presAssocID="{72D9ECD9-7AB3-4842-B9D2-7F8081991B8C}" presName="spacer" presStyleCnt="0"/>
      <dgm:spPr/>
    </dgm:pt>
    <dgm:pt modelId="{12503AD2-F8FC-41CF-B030-5273CD7A061B}" type="pres">
      <dgm:prSet presAssocID="{801DC533-10A2-4788-A6C4-701F79711376}" presName="parentText" presStyleLbl="node1" presStyleIdx="2" presStyleCnt="3">
        <dgm:presLayoutVars>
          <dgm:chMax val="0"/>
          <dgm:bulletEnabled val="1"/>
        </dgm:presLayoutVars>
      </dgm:prSet>
      <dgm:spPr/>
    </dgm:pt>
  </dgm:ptLst>
  <dgm:cxnLst>
    <dgm:cxn modelId="{A55DCA15-F71C-4174-988C-D3841F85BF08}" type="presOf" srcId="{1398CB66-F403-4F55-8B64-804F360C597C}" destId="{14EF3C3F-4C4F-464C-A03D-2AC2BF8B4171}" srcOrd="0" destOrd="0" presId="urn:microsoft.com/office/officeart/2005/8/layout/vList2"/>
    <dgm:cxn modelId="{7FD91D5C-582F-4704-A099-B67BDDDB04C3}" srcId="{EFD93243-BE7D-49CE-B866-92ABD68D6D44}" destId="{801DC533-10A2-4788-A6C4-701F79711376}" srcOrd="2" destOrd="0" parTransId="{25418325-3560-4817-8665-A8023528BF3C}" sibTransId="{B74FA9BC-E3BF-4509-8BD6-4FC62C6EFFC8}"/>
    <dgm:cxn modelId="{A797046A-94C5-4ADB-8C03-561AC05FBC12}" srcId="{EFD93243-BE7D-49CE-B866-92ABD68D6D44}" destId="{46C9A3E9-D371-49A7-A3B5-981C2D066BBD}" srcOrd="0" destOrd="0" parTransId="{EC16AEDB-11CD-4B16-9698-24C5357F619F}" sibTransId="{DB03EA9A-6825-40FE-B9A2-F22F999C2056}"/>
    <dgm:cxn modelId="{E6BF5852-67C6-4DF6-B4D5-94A2B202950E}" type="presOf" srcId="{46C9A3E9-D371-49A7-A3B5-981C2D066BBD}" destId="{16315DB9-7E41-466C-85DF-BBA4475769F6}" srcOrd="0" destOrd="0" presId="urn:microsoft.com/office/officeart/2005/8/layout/vList2"/>
    <dgm:cxn modelId="{1ED59BBB-E0E3-403D-AB1B-E6E323B47DD3}" type="presOf" srcId="{EFD93243-BE7D-49CE-B866-92ABD68D6D44}" destId="{B1C1A57E-F132-45C2-93B9-1F976837070D}" srcOrd="0" destOrd="0" presId="urn:microsoft.com/office/officeart/2005/8/layout/vList2"/>
    <dgm:cxn modelId="{E71BB2D7-1A7B-4651-8A2F-DE19223AFD06}" srcId="{EFD93243-BE7D-49CE-B866-92ABD68D6D44}" destId="{1398CB66-F403-4F55-8B64-804F360C597C}" srcOrd="1" destOrd="0" parTransId="{1FE94529-BD44-4576-A221-AD3771193324}" sibTransId="{72D9ECD9-7AB3-4842-B9D2-7F8081991B8C}"/>
    <dgm:cxn modelId="{B4049AFC-C6F6-46E7-874D-31F460F0893E}" type="presOf" srcId="{801DC533-10A2-4788-A6C4-701F79711376}" destId="{12503AD2-F8FC-41CF-B030-5273CD7A061B}" srcOrd="0" destOrd="0" presId="urn:microsoft.com/office/officeart/2005/8/layout/vList2"/>
    <dgm:cxn modelId="{2FA7254B-1801-4F57-BE9F-61E66FE1966C}" type="presParOf" srcId="{B1C1A57E-F132-45C2-93B9-1F976837070D}" destId="{16315DB9-7E41-466C-85DF-BBA4475769F6}" srcOrd="0" destOrd="0" presId="urn:microsoft.com/office/officeart/2005/8/layout/vList2"/>
    <dgm:cxn modelId="{6E6433B0-62F5-4BDF-A865-DD10D52A8B4D}" type="presParOf" srcId="{B1C1A57E-F132-45C2-93B9-1F976837070D}" destId="{2B5ADA1C-F562-4E02-82E5-910E27C02F7C}" srcOrd="1" destOrd="0" presId="urn:microsoft.com/office/officeart/2005/8/layout/vList2"/>
    <dgm:cxn modelId="{C2C040EA-8AD7-4A0C-8FA4-078D71F8D516}" type="presParOf" srcId="{B1C1A57E-F132-45C2-93B9-1F976837070D}" destId="{14EF3C3F-4C4F-464C-A03D-2AC2BF8B4171}" srcOrd="2" destOrd="0" presId="urn:microsoft.com/office/officeart/2005/8/layout/vList2"/>
    <dgm:cxn modelId="{98A49600-BFC1-43FB-9CF3-134D8801B736}" type="presParOf" srcId="{B1C1A57E-F132-45C2-93B9-1F976837070D}" destId="{7B7E4076-9533-43CE-8983-04788CBC5043}" srcOrd="3" destOrd="0" presId="urn:microsoft.com/office/officeart/2005/8/layout/vList2"/>
    <dgm:cxn modelId="{56A7949F-661A-4FFB-A46E-FF1B8691EF88}" type="presParOf" srcId="{B1C1A57E-F132-45C2-93B9-1F976837070D}" destId="{12503AD2-F8FC-41CF-B030-5273CD7A061B}"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315DB9-7E41-466C-85DF-BBA4475769F6}">
      <dsp:nvSpPr>
        <dsp:cNvPr id="0" name=""/>
        <dsp:cNvSpPr/>
      </dsp:nvSpPr>
      <dsp:spPr>
        <a:xfrm>
          <a:off x="0" y="31601"/>
          <a:ext cx="8650817" cy="1032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Kraftigt minska användningen av hyrbemanning</a:t>
          </a:r>
        </a:p>
      </dsp:txBody>
      <dsp:txXfrm>
        <a:off x="50420" y="82021"/>
        <a:ext cx="8549977" cy="932014"/>
      </dsp:txXfrm>
    </dsp:sp>
    <dsp:sp modelId="{14EF3C3F-4C4F-464C-A03D-2AC2BF8B4171}">
      <dsp:nvSpPr>
        <dsp:cNvPr id="0" name=""/>
        <dsp:cNvSpPr/>
      </dsp:nvSpPr>
      <dsp:spPr>
        <a:xfrm>
          <a:off x="0" y="1139335"/>
          <a:ext cx="8650817" cy="1032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Den egna personalen är arbetsgivarens viktigaste resurs</a:t>
          </a:r>
        </a:p>
      </dsp:txBody>
      <dsp:txXfrm>
        <a:off x="50420" y="1189755"/>
        <a:ext cx="8549977" cy="932014"/>
      </dsp:txXfrm>
    </dsp:sp>
    <dsp:sp modelId="{12503AD2-F8FC-41CF-B030-5273CD7A061B}">
      <dsp:nvSpPr>
        <dsp:cNvPr id="0" name=""/>
        <dsp:cNvSpPr/>
      </dsp:nvSpPr>
      <dsp:spPr>
        <a:xfrm>
          <a:off x="0" y="2247070"/>
          <a:ext cx="8650817" cy="1032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Stärka personalens arbetsmiljö</a:t>
          </a:r>
        </a:p>
      </dsp:txBody>
      <dsp:txXfrm>
        <a:off x="50420" y="2297490"/>
        <a:ext cx="8549977" cy="93201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2023-12-05</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2023-12-05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latin typeface="Verdana" panose="020B0604030504040204" pitchFamily="34" charset="0"/>
                <a:ea typeface="SimSun" panose="02010600030101010101" pitchFamily="2" charset="-122"/>
                <a:cs typeface="Times New Roman" panose="02020603050405020304" pitchFamily="18" charset="0"/>
              </a:rPr>
              <a:t>Detta är ett övergripande presentationsmaterial om det nationella gemensamma avtalet om hyrbemanning i hälso- och sjukvården.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latin typeface="Verdana" panose="020B0604030504040204" pitchFamily="34" charset="0"/>
                <a:ea typeface="SimSun" panose="02010600030101010101" pitchFamily="2" charset="-122"/>
                <a:cs typeface="Times New Roman" panose="02020603050405020304" pitchFamily="18" charset="0"/>
              </a:rPr>
              <a:t>Materialet riktar sig till regionledningar, förtroendevalda och chefer eller till dig som vill känna till avtalet på en övergripande nivå.</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dirty="0">
              <a:effectLst/>
              <a:latin typeface="Verdana" panose="020B0604030504040204" pitchFamily="34" charset="0"/>
              <a:ea typeface="SimSun"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latin typeface="Verdana" panose="020B0604030504040204" pitchFamily="34" charset="0"/>
                <a:ea typeface="SimSun" panose="02010600030101010101" pitchFamily="2" charset="-122"/>
                <a:cs typeface="Times New Roman" panose="02020603050405020304" pitchFamily="18" charset="0"/>
              </a:rPr>
              <a:t>Materialet är framtaget gemensamt av den nationella avtalsförvaltningsgruppen. Västra Götalandsregionen (VGR) är upphandlande myndighet och avtalsförvaltare. Därför används </a:t>
            </a:r>
            <a:r>
              <a:rPr lang="sv-SE" sz="1800" dirty="0" err="1">
                <a:effectLst/>
                <a:latin typeface="Verdana" panose="020B0604030504040204" pitchFamily="34" charset="0"/>
                <a:ea typeface="SimSun" panose="02010600030101010101" pitchFamily="2" charset="-122"/>
                <a:cs typeface="Times New Roman" panose="02020603050405020304" pitchFamily="18" charset="0"/>
              </a:rPr>
              <a:t>VGR:s</a:t>
            </a:r>
            <a:r>
              <a:rPr lang="sv-SE" sz="1800" dirty="0">
                <a:effectLst/>
                <a:latin typeface="Verdana" panose="020B0604030504040204" pitchFamily="34" charset="0"/>
                <a:ea typeface="SimSun" panose="02010600030101010101" pitchFamily="2" charset="-122"/>
                <a:cs typeface="Times New Roman" panose="02020603050405020304" pitchFamily="18" charset="0"/>
              </a:rPr>
              <a:t> visuella profil och </a:t>
            </a:r>
            <a:r>
              <a:rPr lang="sv-SE" sz="1800" dirty="0" err="1">
                <a:effectLst/>
                <a:latin typeface="Verdana" panose="020B0604030504040204" pitchFamily="34" charset="0"/>
                <a:ea typeface="SimSun" panose="02010600030101010101" pitchFamily="2" charset="-122"/>
                <a:cs typeface="Times New Roman" panose="02020603050405020304" pitchFamily="18" charset="0"/>
              </a:rPr>
              <a:t>VGR:s</a:t>
            </a:r>
            <a:r>
              <a:rPr lang="sv-SE" sz="1800" dirty="0">
                <a:effectLst/>
                <a:latin typeface="Verdana" panose="020B0604030504040204" pitchFamily="34" charset="0"/>
                <a:ea typeface="SimSun" panose="02010600030101010101" pitchFamily="2" charset="-122"/>
                <a:cs typeface="Times New Roman" panose="02020603050405020304" pitchFamily="18" charset="0"/>
              </a:rPr>
              <a:t> logotyp i materialet.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800" dirty="0">
              <a:effectLst/>
              <a:latin typeface="Verdana" panose="020B0604030504040204" pitchFamily="34" charset="0"/>
              <a:ea typeface="SimSun"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latin typeface="Verdana" panose="020B0604030504040204" pitchFamily="34" charset="0"/>
                <a:ea typeface="SimSun" panose="02010600030101010101" pitchFamily="2" charset="-122"/>
                <a:cs typeface="Times New Roman" panose="02020603050405020304" pitchFamily="18" charset="0"/>
              </a:rPr>
              <a:t>Ett mer detaljerat utbildningsmaterial finns på www.vgregion.se/</a:t>
            </a:r>
            <a:r>
              <a:rPr lang="sv-SE" sz="1800" dirty="0" err="1">
                <a:effectLst/>
                <a:latin typeface="Verdana" panose="020B0604030504040204" pitchFamily="34" charset="0"/>
                <a:ea typeface="SimSun" panose="02010600030101010101" pitchFamily="2" charset="-122"/>
                <a:cs typeface="Times New Roman" panose="02020603050405020304" pitchFamily="18" charset="0"/>
              </a:rPr>
              <a:t>nationellhyrbemanning</a:t>
            </a:r>
            <a:r>
              <a:rPr lang="sv-SE" sz="1800" dirty="0">
                <a:effectLst/>
                <a:latin typeface="Verdana" panose="020B0604030504040204" pitchFamily="34" charset="0"/>
                <a:ea typeface="SimSun" panose="02010600030101010101" pitchFamily="2" charset="-122"/>
                <a:cs typeface="Times New Roman" panose="02020603050405020304" pitchFamily="18" charset="0"/>
              </a:rPr>
              <a:t>.</a:t>
            </a: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dirty="0"/>
          </a:p>
        </p:txBody>
      </p:sp>
    </p:spTree>
    <p:extLst>
      <p:ext uri="{BB962C8B-B14F-4D97-AF65-F5344CB8AC3E}">
        <p14:creationId xmlns:p14="http://schemas.microsoft.com/office/powerpoint/2010/main" val="19701323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dirty="0"/>
          </a:p>
        </p:txBody>
      </p:sp>
    </p:spTree>
    <p:extLst>
      <p:ext uri="{BB962C8B-B14F-4D97-AF65-F5344CB8AC3E}">
        <p14:creationId xmlns:p14="http://schemas.microsoft.com/office/powerpoint/2010/main" val="811514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Tidslinje för avtalsstart i respektive region. Tidsangivelserna är enligt tilldelningsbeslutet.</a:t>
            </a:r>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2825445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dirty="0"/>
              <a:t>Västra Götalandsregionen är upphandlande myndighet tillsammans med representanter från övriga fem sjukvårdsregioner </a:t>
            </a:r>
          </a:p>
          <a:p>
            <a:pPr marL="0" marR="0" lvl="0" indent="0" algn="l" defTabSz="914400" rtl="0" eaLnBrk="1" fontAlgn="auto" latinLnBrk="0" hangingPunct="1">
              <a:lnSpc>
                <a:spcPct val="107000"/>
              </a:lnSpc>
              <a:spcBef>
                <a:spcPts val="0"/>
              </a:spcBef>
              <a:spcAft>
                <a:spcPts val="800"/>
              </a:spcAft>
              <a:buClrTx/>
              <a:buSzTx/>
              <a:buFontTx/>
              <a:buNone/>
              <a:tabLst/>
              <a:defRPr/>
            </a:pPr>
            <a:r>
              <a:rPr lang="sv-SE" sz="1800" b="0" dirty="0">
                <a:effectLst/>
                <a:latin typeface="Verdana" panose="020B0604030504040204" pitchFamily="34" charset="0"/>
                <a:ea typeface="SimSun" panose="02010600030101010101" pitchFamily="2" charset="-122"/>
                <a:cs typeface="Times New Roman" panose="02020603050405020304" pitchFamily="18" charset="0"/>
              </a:rPr>
              <a:t>Övergripande avtalsförvaltningsgrupp har den centrala rollen i förvaltningsarbetet och ansvarar för den övergripande koordineringen av ramavtalsförvaltningen</a:t>
            </a:r>
          </a:p>
          <a:p>
            <a:pPr marL="0" marR="0" lvl="0" indent="0" algn="l" defTabSz="914400" rtl="0" eaLnBrk="1" fontAlgn="auto" latinLnBrk="0" hangingPunct="1">
              <a:lnSpc>
                <a:spcPct val="107000"/>
              </a:lnSpc>
              <a:spcBef>
                <a:spcPts val="0"/>
              </a:spcBef>
              <a:spcAft>
                <a:spcPts val="800"/>
              </a:spcAft>
              <a:buClrTx/>
              <a:buSzTx/>
              <a:buFontTx/>
              <a:buNone/>
              <a:tabLst/>
              <a:defRPr/>
            </a:pPr>
            <a:r>
              <a:rPr lang="sv-SE" sz="1800" b="0" dirty="0">
                <a:effectLst/>
                <a:latin typeface="Verdana" panose="020B0604030504040204" pitchFamily="34" charset="0"/>
                <a:ea typeface="SimSun" panose="02010600030101010101" pitchFamily="2" charset="-122"/>
                <a:cs typeface="Times New Roman" panose="02020603050405020304" pitchFamily="18" charset="0"/>
              </a:rPr>
              <a:t>Regionala avtalsansvariga hanterar avtalet i sin region gentemot verksamheter och leverantörer</a:t>
            </a:r>
          </a:p>
          <a:p>
            <a:pPr marL="0" marR="0" lvl="0" indent="0" algn="l" defTabSz="914400" rtl="0" eaLnBrk="1" fontAlgn="auto" latinLnBrk="0" hangingPunct="1">
              <a:lnSpc>
                <a:spcPct val="107000"/>
              </a:lnSpc>
              <a:spcBef>
                <a:spcPts val="0"/>
              </a:spcBef>
              <a:spcAft>
                <a:spcPts val="800"/>
              </a:spcAft>
              <a:buClrTx/>
              <a:buSzTx/>
              <a:buFontTx/>
              <a:buNone/>
              <a:tabLst/>
              <a:defRPr/>
            </a:pPr>
            <a:r>
              <a:rPr lang="sv-SE" sz="1800" b="0" dirty="0">
                <a:effectLst/>
                <a:latin typeface="Verdana" panose="020B0604030504040204" pitchFamily="34" charset="0"/>
                <a:ea typeface="SimSun" panose="02010600030101010101" pitchFamily="2" charset="-122"/>
                <a:cs typeface="Times New Roman" panose="02020603050405020304" pitchFamily="18" charset="0"/>
              </a:rPr>
              <a:t>Behöriga beställare är utsedda personer eller funktioner i en region som har behörighet att avropa på avtalet. </a:t>
            </a:r>
          </a:p>
          <a:p>
            <a:pPr>
              <a:lnSpc>
                <a:spcPct val="107000"/>
              </a:lnSpc>
              <a:spcAft>
                <a:spcPts val="800"/>
              </a:spcAft>
            </a:pPr>
            <a:r>
              <a:rPr lang="sv-SE" sz="1800" b="0" dirty="0">
                <a:effectLst/>
                <a:latin typeface="Verdana" panose="020B0604030504040204" pitchFamily="34" charset="0"/>
                <a:ea typeface="SimSun" panose="02010600030101010101" pitchFamily="2" charset="-122"/>
                <a:cs typeface="Times New Roman" panose="02020603050405020304" pitchFamily="18" charset="0"/>
              </a:rPr>
              <a:t>Expertgrupp ska bistå övergripande avtalsförvaltare i arbetet med bland annat tolkning av avtalet och deltaga på vissa möten</a:t>
            </a:r>
          </a:p>
          <a:p>
            <a:pPr>
              <a:lnSpc>
                <a:spcPct val="107000"/>
              </a:lnSpc>
              <a:spcAft>
                <a:spcPts val="800"/>
              </a:spcAft>
            </a:pPr>
            <a:r>
              <a:rPr lang="sv-SE" sz="1800" b="0" dirty="0">
                <a:effectLst/>
                <a:latin typeface="Verdana" panose="020B0604030504040204" pitchFamily="34" charset="0"/>
                <a:ea typeface="SimSun" panose="02010600030101010101" pitchFamily="2" charset="-122"/>
                <a:cs typeface="Times New Roman" panose="02020603050405020304" pitchFamily="18" charset="0"/>
              </a:rPr>
              <a:t>Branschrådet består av representanter för branschorganisationer och leverantörer. Syftet är att gemensamt utvärdera erfarenheter under avtalsperioden.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5262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På den gemensamma webbplatsen finns mer information om avtalet och kontaktuppgifter. </a:t>
            </a:r>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941605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2501192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latin typeface="Verdana" panose="020B0604030504040204" pitchFamily="34" charset="0"/>
                <a:ea typeface="SimSun" panose="02010600030101010101" pitchFamily="2" charset="-122"/>
                <a:cs typeface="Times New Roman" panose="02020603050405020304" pitchFamily="18" charset="0"/>
              </a:rPr>
              <a:t>Sveriges Kommuner och Regioners styrelse beslutade i september 2023 om en rekommendation om att alla regioner kraftigt ska minska användningen av hyrbemanning i hälso- och sjukvårdens verksamheter, utifrån respektive regions lokala förutsättningar. Rekommendationen ses som ett stöd för att regionerna gemensamt krokar arm i att minska användningen av hyrbemanning. Alla 21 regioner har förbundit sig att följa rekommendationen.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073710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Regionerna har kommit olika långt när det gäller att minska andelen inhyrd bemanning.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0" i="0" dirty="0">
                <a:solidFill>
                  <a:srgbClr val="222222"/>
                </a:solidFill>
                <a:effectLst/>
                <a:latin typeface="open sans" panose="020B0606030504020204" pitchFamily="34" charset="0"/>
              </a:rPr>
              <a:t>Flera regioner har tagit beslut i år om att minska sin hyrbemanning – och fler beslut är på gång. Detta arbete kommer att fortsätta och intensifieras.</a:t>
            </a:r>
            <a:endParaRPr lang="sv-SE" sz="1200"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447096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0" i="0" dirty="0">
                <a:solidFill>
                  <a:srgbClr val="222222"/>
                </a:solidFill>
                <a:effectLst/>
                <a:latin typeface="open sans" panose="020B0606030504020204" pitchFamily="34" charset="0"/>
              </a:rPr>
              <a:t>SKR:s rapport ”Bemanningstrenden” visar att kostnaderna för hyrbemanningen ökade med 28 procent, eller 1 miljard under första halvåret 2023, jämfört med samma tidsperiod året innan.</a:t>
            </a:r>
          </a:p>
          <a:p>
            <a:pPr algn="l"/>
            <a:r>
              <a:rPr lang="sv-SE" b="0" i="0" dirty="0">
                <a:solidFill>
                  <a:srgbClr val="222222"/>
                </a:solidFill>
                <a:effectLst/>
                <a:latin typeface="open sans" panose="020B0606030504020204" pitchFamily="34" charset="0"/>
              </a:rPr>
              <a:t>Totalt utgjorde kostnaden för hyrbemanning 4,9 procent av regionernas personalkostnaderna, vilket är en ökning med 0,7 procentenheter jämfört med halvåret 2022.</a:t>
            </a:r>
          </a:p>
          <a:p>
            <a:pPr algn="l"/>
            <a:r>
              <a:rPr lang="sv-SE" b="0" i="0" dirty="0">
                <a:solidFill>
                  <a:srgbClr val="222222"/>
                </a:solidFill>
                <a:effectLst/>
                <a:latin typeface="open sans" panose="020B0606030504020204" pitchFamily="34" charset="0"/>
              </a:rPr>
              <a:t>Sjukhusvården stod för den största kostnadsökningen, men kostnaderna ökade också i primärvården och psykiatrin. Inhyrda sjuksköterskor ökade mest efter läkare.</a:t>
            </a:r>
          </a:p>
          <a:p>
            <a:pPr algn="l"/>
            <a:r>
              <a:rPr lang="sv-SE" b="0" i="0" dirty="0">
                <a:solidFill>
                  <a:srgbClr val="222222"/>
                </a:solidFill>
                <a:effectLst/>
                <a:latin typeface="open sans" panose="020B0606030504020204" pitchFamily="34" charset="0"/>
              </a:rPr>
              <a:t>Flera regioner har i år gjort omfattande insatser för att minska hyrbemanningen, dessa insatser har ännu inte fått tydligt genomslag i kostnadsutvecklingen för första halvåret.</a:t>
            </a:r>
          </a:p>
          <a:p>
            <a:pPr algn="l"/>
            <a:r>
              <a:rPr lang="sv-SE" b="0" i="0" dirty="0">
                <a:solidFill>
                  <a:srgbClr val="222222"/>
                </a:solidFill>
                <a:effectLst/>
                <a:latin typeface="open sans" panose="020B0606030504020204" pitchFamily="34" charset="0"/>
              </a:rPr>
              <a:t>Ökat vårdbehov, rörlighet inom yrkesgruppen, arbetstider/schemaläggning, svårrekryterade bristyrkeskompetenser, samt att det inom bemanningsföretag lovas högre löner, är några orsaker som ligger bakom regionernas beroende av hyrbemanning.</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793294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Denna bild beskriver kostnadsutvecklingen per halvår sedan 2015 samt procentuell andel av egna personalkostnader. Siffrorna är tagna ur SKR:s rapport Bemanningstrenden</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345140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0" i="0" dirty="0">
                <a:solidFill>
                  <a:srgbClr val="222222"/>
                </a:solidFill>
                <a:effectLst/>
                <a:latin typeface="open sans" panose="020B0606030504020204" pitchFamily="34" charset="0"/>
              </a:rPr>
              <a:t>Med egna medarbetare skapas kontinuitet vilket är en förutsättning för säker vård för patienterna. För många, inte minst äldre och kroniskt sjuka som ofta söker vård, innebär det en trygghet att möta samma vårdpersonal, som har god kunskap om patienterna och deras behov.</a:t>
            </a:r>
          </a:p>
          <a:p>
            <a:pPr algn="l"/>
            <a:r>
              <a:rPr lang="sv-SE" b="0" i="0" dirty="0">
                <a:solidFill>
                  <a:srgbClr val="222222"/>
                </a:solidFill>
                <a:effectLst/>
                <a:latin typeface="open sans" panose="020B0606030504020204" pitchFamily="34" charset="0"/>
              </a:rPr>
              <a:t>När andelen inhyrd personal blir för stor så blir den ordinarie personalens arbetsmiljö lidande och minskar kontinuiteten för patienterna, möjligheten till utvecklingsarbete och kan påverka patientsäkerheten negativt</a:t>
            </a:r>
          </a:p>
          <a:p>
            <a:pPr algn="l"/>
            <a:r>
              <a:rPr lang="sv-SE" b="0" i="0" dirty="0">
                <a:solidFill>
                  <a:srgbClr val="222222"/>
                </a:solidFill>
                <a:effectLst/>
                <a:latin typeface="open sans" panose="020B0606030504020204" pitchFamily="34" charset="0"/>
              </a:rPr>
              <a:t>En stabil och varaktig bemanning skapar bättre förutsättningar för en god arbetsmiljö och ett långsiktigt vårdutvecklingsarbete där alla kan vara med och bidra till ökad kvalitet.</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3497996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i="0" dirty="0">
                <a:effectLst/>
                <a:latin typeface="Calibri" panose="020F0502020204030204" pitchFamily="34" charset="0"/>
                <a:ea typeface="Calibri" panose="020F0502020204030204" pitchFamily="34" charset="0"/>
              </a:rPr>
              <a:t>I stället för att vara varandras konkurrenter har alla 21 regioner samarbetat i ett gemensamt avtal för hyrbemanning. Detta avtal har möjliggjort gemensamma tydligare krav när det gäller både kvalitet och kostnader.</a:t>
            </a:r>
            <a:br>
              <a:rPr lang="sv-SE" sz="1800" i="0" dirty="0">
                <a:effectLst/>
                <a:latin typeface="Calibri" panose="020F0502020204030204" pitchFamily="34" charset="0"/>
                <a:ea typeface="Calibri" panose="020F0502020204030204" pitchFamily="34" charset="0"/>
              </a:rPr>
            </a:br>
            <a:r>
              <a:rPr lang="sv-SE" sz="1800" i="0" dirty="0">
                <a:effectLst/>
                <a:latin typeface="Calibri" panose="020F0502020204030204" pitchFamily="34" charset="0"/>
                <a:ea typeface="Calibri" panose="020F0502020204030204" pitchFamily="34" charset="0"/>
              </a:rPr>
              <a:t>Genom att införa enhetliga kvalitetskrav över hela landet förbättrar vi kvaliteten på de tjänster vi köper och bidrar till utvecklingen av hela bemanningsbranschen.</a:t>
            </a:r>
          </a:p>
          <a:p>
            <a:r>
              <a:rPr lang="sv-SE" sz="1800" i="0" dirty="0">
                <a:effectLst/>
                <a:latin typeface="Calibri" panose="020F0502020204030204" pitchFamily="34" charset="0"/>
                <a:ea typeface="Calibri" panose="020F0502020204030204" pitchFamily="34" charset="0"/>
              </a:rPr>
              <a:t>I avtalet har vi en prisstruktur där bemanningsföretag får högre ersättning för uppdrag på landsbygden och i glesbygdskommuner jämfört med större städer. Det är ett sätt för oss att tydligt kommunicera vad som är viktigt att prioritera för bemanningsföretagen när regionerna köper in hyrbemanning.</a:t>
            </a:r>
          </a:p>
          <a:p>
            <a:r>
              <a:rPr lang="sv-SE" sz="1800" i="0" dirty="0">
                <a:effectLst/>
                <a:latin typeface="Calibri" panose="020F0502020204030204" pitchFamily="34" charset="0"/>
                <a:ea typeface="Calibri" panose="020F0502020204030204" pitchFamily="34" charset="0"/>
              </a:rPr>
              <a:t> </a:t>
            </a:r>
          </a:p>
          <a:p>
            <a:r>
              <a:rPr lang="sv-SE" sz="1800" i="0" dirty="0">
                <a:effectLst/>
                <a:latin typeface="Calibri" panose="020F0502020204030204" pitchFamily="34" charset="0"/>
                <a:ea typeface="Calibri" panose="020F0502020204030204" pitchFamily="34" charset="0"/>
              </a:rPr>
              <a:t>I vårt avtal kräver vi att bemanningsföretag ska erbjuda sina anställda samma trygghetsförmåner som på övriga arbetsmarknaden, som till exempel tjänstepension och trygghetsförsäkringar. Genom detta kan vi gemensamt påverka att legitimerad hälso- och sjukvårdspersonal har säkra arbetsvillkor oavsett arbetsgivare. Det är ett sätt att säkerställa kompetensförsörjningen för vårdens medarbetare.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i="0" dirty="0">
                <a:effectLst/>
                <a:latin typeface="Verdana" panose="020B0604030504040204" pitchFamily="34" charset="0"/>
                <a:ea typeface="SimSun" panose="02010600030101010101" pitchFamily="2" charset="-122"/>
                <a:cs typeface="Times New Roman" panose="02020603050405020304" pitchFamily="18" charset="0"/>
              </a:rPr>
              <a:t>Ett visst behov av inhyrd vårdpersonal kommer sannolikt att finnas för att täcka arbetstoppar och särskilda behov. Med ett nationellt avtal kan regionerna ställa tydligare, gemensamma krav på kompetens och minska regionernas kostnader för inhyrd bemanning.</a:t>
            </a:r>
            <a:endParaRPr lang="sv-SE" i="0"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dirty="0"/>
          </a:p>
        </p:txBody>
      </p:sp>
    </p:spTree>
    <p:extLst>
      <p:ext uri="{BB962C8B-B14F-4D97-AF65-F5344CB8AC3E}">
        <p14:creationId xmlns:p14="http://schemas.microsoft.com/office/powerpoint/2010/main" val="1569428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dirty="0"/>
          </a:p>
        </p:txBody>
      </p:sp>
    </p:spTree>
    <p:extLst>
      <p:ext uri="{BB962C8B-B14F-4D97-AF65-F5344CB8AC3E}">
        <p14:creationId xmlns:p14="http://schemas.microsoft.com/office/powerpoint/2010/main" val="14779041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0CB676DC-1208-4F8E-9EAF-190112BF0D01}" type="datetime1">
              <a:rPr lang="sv-SE" smtClean="0"/>
              <a:t>2023-12-05</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r>
              <a:rPr lang="sv-SE"/>
              <a:t>Sveriges 21 regioner i samverkan</a:t>
            </a:r>
            <a:endParaRPr lang="sv-SE" dirty="0"/>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4000" cy="6092422"/>
            <a:chOff x="4833937" y="1810035"/>
            <a:chExt cx="2409825"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ECE473A6-3C1C-4DD9-B057-6BCD87E0349F}" type="datetime1">
              <a:rPr lang="sv-SE" smtClean="0"/>
              <a:t>2023-12-05</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r>
              <a:rPr lang="sv-SE"/>
              <a:t>Sveriges 21 regioner i samverkan</a:t>
            </a:r>
            <a:endParaRPr lang="sv-SE" dirty="0"/>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854571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844F67D-B637-CD77-03FB-0AF1E0EFBBC8}"/>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006B0896-3466-BD88-9585-0BBB681979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DE6731CE-2C52-A0DB-DAA2-44AED40BCC9B}"/>
              </a:ext>
            </a:extLst>
          </p:cNvPr>
          <p:cNvSpPr>
            <a:spLocks noGrp="1"/>
          </p:cNvSpPr>
          <p:nvPr>
            <p:ph type="dt" sz="half" idx="10"/>
          </p:nvPr>
        </p:nvSpPr>
        <p:spPr/>
        <p:txBody>
          <a:bodyPr/>
          <a:lstStyle/>
          <a:p>
            <a:fld id="{BCA3A650-4CA2-49B0-8FD1-FAC78F6E115E}" type="datetime1">
              <a:rPr lang="sv-SE" smtClean="0"/>
              <a:t>2023-12-05</a:t>
            </a:fld>
            <a:endParaRPr lang="sv-SE"/>
          </a:p>
        </p:txBody>
      </p:sp>
      <p:sp>
        <p:nvSpPr>
          <p:cNvPr id="5" name="Platshållare för sidfot 4">
            <a:extLst>
              <a:ext uri="{FF2B5EF4-FFF2-40B4-BE49-F238E27FC236}">
                <a16:creationId xmlns:a16="http://schemas.microsoft.com/office/drawing/2014/main" id="{BEB9ADC7-1157-E24B-350A-4FC2BE7D7593}"/>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9D2FBDD9-CB49-DE6A-1B9D-4255DE19353B}"/>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2741944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1F3F6FC-583E-49F3-DBB1-EA05160052AB}"/>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D20C81FF-B3FA-2898-B6BD-B61F58E19E3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BFF7535E-74DA-E267-34DA-9246A7B65315}"/>
              </a:ext>
            </a:extLst>
          </p:cNvPr>
          <p:cNvSpPr>
            <a:spLocks noGrp="1"/>
          </p:cNvSpPr>
          <p:nvPr>
            <p:ph type="dt" sz="half" idx="10"/>
          </p:nvPr>
        </p:nvSpPr>
        <p:spPr/>
        <p:txBody>
          <a:bodyPr/>
          <a:lstStyle/>
          <a:p>
            <a:fld id="{000388A8-7577-4F7A-881A-48DD513EB030}" type="datetime1">
              <a:rPr lang="sv-SE" smtClean="0"/>
              <a:t>2023-12-05</a:t>
            </a:fld>
            <a:endParaRPr lang="sv-SE"/>
          </a:p>
        </p:txBody>
      </p:sp>
      <p:sp>
        <p:nvSpPr>
          <p:cNvPr id="5" name="Platshållare för sidfot 4">
            <a:extLst>
              <a:ext uri="{FF2B5EF4-FFF2-40B4-BE49-F238E27FC236}">
                <a16:creationId xmlns:a16="http://schemas.microsoft.com/office/drawing/2014/main" id="{D0C5D08D-6727-2A91-85AB-043CA9442C6F}"/>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8E41C61A-E1F7-A485-8174-EA42B53A0D5C}"/>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4106634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45A02B5-D9B5-4DC2-949B-BA9996D4FB09}"/>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EC495389-B16A-3AA7-579A-7C0F3DF8C8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7D6BDA9-0C2E-1515-1599-2094803A1290}"/>
              </a:ext>
            </a:extLst>
          </p:cNvPr>
          <p:cNvSpPr>
            <a:spLocks noGrp="1"/>
          </p:cNvSpPr>
          <p:nvPr>
            <p:ph type="dt" sz="half" idx="10"/>
          </p:nvPr>
        </p:nvSpPr>
        <p:spPr/>
        <p:txBody>
          <a:bodyPr/>
          <a:lstStyle/>
          <a:p>
            <a:fld id="{0065435A-E24D-463B-9308-2295E283BA39}" type="datetime1">
              <a:rPr lang="sv-SE" smtClean="0"/>
              <a:t>2023-12-05</a:t>
            </a:fld>
            <a:endParaRPr lang="sv-SE"/>
          </a:p>
        </p:txBody>
      </p:sp>
      <p:sp>
        <p:nvSpPr>
          <p:cNvPr id="5" name="Platshållare för sidfot 4">
            <a:extLst>
              <a:ext uri="{FF2B5EF4-FFF2-40B4-BE49-F238E27FC236}">
                <a16:creationId xmlns:a16="http://schemas.microsoft.com/office/drawing/2014/main" id="{F8A91BC8-C37F-182D-2C6C-B8248B78A4F8}"/>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8BC6A9D5-ECF6-FA5A-E1F1-D68D79FBB32B}"/>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3452139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A02C2C4-64E2-4A7A-8791-FE7EB4252CD4}"/>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735319C-4264-B5A6-5879-F9A6CD1ED180}"/>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D7CDCC40-878C-8035-7470-3743F674DF02}"/>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EEBC764F-BBEB-0FF3-E09C-BF9BE0638FF2}"/>
              </a:ext>
            </a:extLst>
          </p:cNvPr>
          <p:cNvSpPr>
            <a:spLocks noGrp="1"/>
          </p:cNvSpPr>
          <p:nvPr>
            <p:ph type="dt" sz="half" idx="10"/>
          </p:nvPr>
        </p:nvSpPr>
        <p:spPr/>
        <p:txBody>
          <a:bodyPr/>
          <a:lstStyle/>
          <a:p>
            <a:fld id="{C0E40ADB-EF41-4EB8-A83A-FCEB80346489}" type="datetime1">
              <a:rPr lang="sv-SE" smtClean="0"/>
              <a:t>2023-12-05</a:t>
            </a:fld>
            <a:endParaRPr lang="sv-SE"/>
          </a:p>
        </p:txBody>
      </p:sp>
      <p:sp>
        <p:nvSpPr>
          <p:cNvPr id="6" name="Platshållare för sidfot 5">
            <a:extLst>
              <a:ext uri="{FF2B5EF4-FFF2-40B4-BE49-F238E27FC236}">
                <a16:creationId xmlns:a16="http://schemas.microsoft.com/office/drawing/2014/main" id="{7C766C9B-EF16-90F6-B449-5F6923AF46A6}"/>
              </a:ext>
            </a:extLst>
          </p:cNvPr>
          <p:cNvSpPr>
            <a:spLocks noGrp="1"/>
          </p:cNvSpPr>
          <p:nvPr>
            <p:ph type="ftr" sz="quarter" idx="11"/>
          </p:nvPr>
        </p:nvSpPr>
        <p:spPr/>
        <p:txBody>
          <a:bodyPr/>
          <a:lstStyle/>
          <a:p>
            <a:r>
              <a:rPr lang="sv-SE"/>
              <a:t>Sveriges 21 regioner i samverkan</a:t>
            </a:r>
          </a:p>
        </p:txBody>
      </p:sp>
      <p:sp>
        <p:nvSpPr>
          <p:cNvPr id="7" name="Platshållare för bildnummer 6">
            <a:extLst>
              <a:ext uri="{FF2B5EF4-FFF2-40B4-BE49-F238E27FC236}">
                <a16:creationId xmlns:a16="http://schemas.microsoft.com/office/drawing/2014/main" id="{4D569C44-0392-7384-4D2C-16736326BD7A}"/>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12891489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6EA082-B271-7AF5-18BF-1C0F0EE48C71}"/>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9F2E52EC-9D7E-2734-A717-4326DF9718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67E1FF84-1551-A2AE-21C3-DC619C49CFE2}"/>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C94A3521-CFD8-9486-2EB7-F8B0855339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4A812EF2-B0B3-CC26-3D81-9DBDC817D549}"/>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173D5577-A3D4-DF59-C30A-42B19B10BB74}"/>
              </a:ext>
            </a:extLst>
          </p:cNvPr>
          <p:cNvSpPr>
            <a:spLocks noGrp="1"/>
          </p:cNvSpPr>
          <p:nvPr>
            <p:ph type="dt" sz="half" idx="10"/>
          </p:nvPr>
        </p:nvSpPr>
        <p:spPr/>
        <p:txBody>
          <a:bodyPr/>
          <a:lstStyle/>
          <a:p>
            <a:fld id="{696388A0-0B81-455F-9648-E56B7B7B2FD7}" type="datetime1">
              <a:rPr lang="sv-SE" smtClean="0"/>
              <a:t>2023-12-05</a:t>
            </a:fld>
            <a:endParaRPr lang="sv-SE"/>
          </a:p>
        </p:txBody>
      </p:sp>
      <p:sp>
        <p:nvSpPr>
          <p:cNvPr id="8" name="Platshållare för sidfot 7">
            <a:extLst>
              <a:ext uri="{FF2B5EF4-FFF2-40B4-BE49-F238E27FC236}">
                <a16:creationId xmlns:a16="http://schemas.microsoft.com/office/drawing/2014/main" id="{7BF3198B-24B2-A05B-D0EF-45F95C43BA68}"/>
              </a:ext>
            </a:extLst>
          </p:cNvPr>
          <p:cNvSpPr>
            <a:spLocks noGrp="1"/>
          </p:cNvSpPr>
          <p:nvPr>
            <p:ph type="ftr" sz="quarter" idx="11"/>
          </p:nvPr>
        </p:nvSpPr>
        <p:spPr/>
        <p:txBody>
          <a:bodyPr/>
          <a:lstStyle/>
          <a:p>
            <a:r>
              <a:rPr lang="sv-SE"/>
              <a:t>Sveriges 21 regioner i samverkan</a:t>
            </a:r>
          </a:p>
        </p:txBody>
      </p:sp>
      <p:sp>
        <p:nvSpPr>
          <p:cNvPr id="9" name="Platshållare för bildnummer 8">
            <a:extLst>
              <a:ext uri="{FF2B5EF4-FFF2-40B4-BE49-F238E27FC236}">
                <a16:creationId xmlns:a16="http://schemas.microsoft.com/office/drawing/2014/main" id="{B8388FF8-FE26-24E8-A998-121740A38ED2}"/>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30176191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B9D9681-EC4D-1937-F228-E33EB209591D}"/>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402459AD-DF34-DC3C-3F10-642563908729}"/>
              </a:ext>
            </a:extLst>
          </p:cNvPr>
          <p:cNvSpPr>
            <a:spLocks noGrp="1"/>
          </p:cNvSpPr>
          <p:nvPr>
            <p:ph type="dt" sz="half" idx="10"/>
          </p:nvPr>
        </p:nvSpPr>
        <p:spPr/>
        <p:txBody>
          <a:bodyPr/>
          <a:lstStyle/>
          <a:p>
            <a:fld id="{1A864886-9E3E-449A-AF21-85366BEFFB90}" type="datetime1">
              <a:rPr lang="sv-SE" smtClean="0"/>
              <a:t>2023-12-05</a:t>
            </a:fld>
            <a:endParaRPr lang="sv-SE"/>
          </a:p>
        </p:txBody>
      </p:sp>
      <p:sp>
        <p:nvSpPr>
          <p:cNvPr id="4" name="Platshållare för sidfot 3">
            <a:extLst>
              <a:ext uri="{FF2B5EF4-FFF2-40B4-BE49-F238E27FC236}">
                <a16:creationId xmlns:a16="http://schemas.microsoft.com/office/drawing/2014/main" id="{94C915B5-CD51-8D7B-1DD2-698AA631FDD4}"/>
              </a:ext>
            </a:extLst>
          </p:cNvPr>
          <p:cNvSpPr>
            <a:spLocks noGrp="1"/>
          </p:cNvSpPr>
          <p:nvPr>
            <p:ph type="ftr" sz="quarter" idx="11"/>
          </p:nvPr>
        </p:nvSpPr>
        <p:spPr/>
        <p:txBody>
          <a:bodyPr/>
          <a:lstStyle/>
          <a:p>
            <a:r>
              <a:rPr lang="sv-SE"/>
              <a:t>Sveriges 21 regioner i samverkan</a:t>
            </a:r>
          </a:p>
        </p:txBody>
      </p:sp>
      <p:sp>
        <p:nvSpPr>
          <p:cNvPr id="5" name="Platshållare för bildnummer 4">
            <a:extLst>
              <a:ext uri="{FF2B5EF4-FFF2-40B4-BE49-F238E27FC236}">
                <a16:creationId xmlns:a16="http://schemas.microsoft.com/office/drawing/2014/main" id="{5748C934-2FA6-D116-3C6E-62D4642B193A}"/>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12266194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72B1AC00-E5CB-B368-6287-9F4D0E09B047}"/>
              </a:ext>
            </a:extLst>
          </p:cNvPr>
          <p:cNvSpPr>
            <a:spLocks noGrp="1"/>
          </p:cNvSpPr>
          <p:nvPr>
            <p:ph type="dt" sz="half" idx="10"/>
          </p:nvPr>
        </p:nvSpPr>
        <p:spPr/>
        <p:txBody>
          <a:bodyPr/>
          <a:lstStyle/>
          <a:p>
            <a:fld id="{8B7A6838-55E4-42D6-B114-9E7450F1C7CB}" type="datetime1">
              <a:rPr lang="sv-SE" smtClean="0"/>
              <a:t>2023-12-05</a:t>
            </a:fld>
            <a:endParaRPr lang="sv-SE"/>
          </a:p>
        </p:txBody>
      </p:sp>
      <p:sp>
        <p:nvSpPr>
          <p:cNvPr id="3" name="Platshållare för sidfot 2">
            <a:extLst>
              <a:ext uri="{FF2B5EF4-FFF2-40B4-BE49-F238E27FC236}">
                <a16:creationId xmlns:a16="http://schemas.microsoft.com/office/drawing/2014/main" id="{9BFB8CB3-079E-2C2B-9F50-6C8FEB015806}"/>
              </a:ext>
            </a:extLst>
          </p:cNvPr>
          <p:cNvSpPr>
            <a:spLocks noGrp="1"/>
          </p:cNvSpPr>
          <p:nvPr>
            <p:ph type="ftr" sz="quarter" idx="11"/>
          </p:nvPr>
        </p:nvSpPr>
        <p:spPr/>
        <p:txBody>
          <a:bodyPr/>
          <a:lstStyle/>
          <a:p>
            <a:r>
              <a:rPr lang="sv-SE"/>
              <a:t>Sveriges 21 regioner i samverkan</a:t>
            </a:r>
          </a:p>
        </p:txBody>
      </p:sp>
      <p:sp>
        <p:nvSpPr>
          <p:cNvPr id="4" name="Platshållare för bildnummer 3">
            <a:extLst>
              <a:ext uri="{FF2B5EF4-FFF2-40B4-BE49-F238E27FC236}">
                <a16:creationId xmlns:a16="http://schemas.microsoft.com/office/drawing/2014/main" id="{B693F6A9-77A1-FC7E-33AF-1527FE2E9B80}"/>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26511840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A88A9E4-9E60-F45B-5167-2C096128AAB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AD822710-061E-E961-5A4B-C24E3F125E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5D4BD5A0-D1C3-9734-4336-5D01DBF975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230E1A7F-68AD-6A20-F9B0-118991EEA63E}"/>
              </a:ext>
            </a:extLst>
          </p:cNvPr>
          <p:cNvSpPr>
            <a:spLocks noGrp="1"/>
          </p:cNvSpPr>
          <p:nvPr>
            <p:ph type="dt" sz="half" idx="10"/>
          </p:nvPr>
        </p:nvSpPr>
        <p:spPr/>
        <p:txBody>
          <a:bodyPr/>
          <a:lstStyle/>
          <a:p>
            <a:fld id="{37A9354B-FE8E-47D0-AB15-2C3F86A43028}" type="datetime1">
              <a:rPr lang="sv-SE" smtClean="0"/>
              <a:t>2023-12-05</a:t>
            </a:fld>
            <a:endParaRPr lang="sv-SE"/>
          </a:p>
        </p:txBody>
      </p:sp>
      <p:sp>
        <p:nvSpPr>
          <p:cNvPr id="6" name="Platshållare för sidfot 5">
            <a:extLst>
              <a:ext uri="{FF2B5EF4-FFF2-40B4-BE49-F238E27FC236}">
                <a16:creationId xmlns:a16="http://schemas.microsoft.com/office/drawing/2014/main" id="{C48EE395-CE86-4D34-1091-DED91EEB6009}"/>
              </a:ext>
            </a:extLst>
          </p:cNvPr>
          <p:cNvSpPr>
            <a:spLocks noGrp="1"/>
          </p:cNvSpPr>
          <p:nvPr>
            <p:ph type="ftr" sz="quarter" idx="11"/>
          </p:nvPr>
        </p:nvSpPr>
        <p:spPr/>
        <p:txBody>
          <a:bodyPr/>
          <a:lstStyle/>
          <a:p>
            <a:r>
              <a:rPr lang="sv-SE"/>
              <a:t>Sveriges 21 regioner i samverkan</a:t>
            </a:r>
          </a:p>
        </p:txBody>
      </p:sp>
      <p:sp>
        <p:nvSpPr>
          <p:cNvPr id="7" name="Platshållare för bildnummer 6">
            <a:extLst>
              <a:ext uri="{FF2B5EF4-FFF2-40B4-BE49-F238E27FC236}">
                <a16:creationId xmlns:a16="http://schemas.microsoft.com/office/drawing/2014/main" id="{FB277B20-6F1A-CFEF-DCC9-84B05E8FEE9C}"/>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3837863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7F23560-A345-46E4-A862-AD7962FBCCF0}" type="datetime1">
              <a:rPr lang="sv-SE" smtClean="0"/>
              <a:t>2023-12-05</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r>
              <a:rPr lang="sv-SE"/>
              <a:t>Sveriges 21 regioner i samverkan</a:t>
            </a:r>
            <a:endParaRPr lang="sv-SE" dirty="0"/>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B92142C-85D4-078A-64BB-88E394EC9652}"/>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621470A4-8E58-1A84-D259-CE77008BF47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D4590567-86C7-B29A-3D50-7823418A4C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4CF34889-5960-7CDA-7E43-B969501A4BF0}"/>
              </a:ext>
            </a:extLst>
          </p:cNvPr>
          <p:cNvSpPr>
            <a:spLocks noGrp="1"/>
          </p:cNvSpPr>
          <p:nvPr>
            <p:ph type="dt" sz="half" idx="10"/>
          </p:nvPr>
        </p:nvSpPr>
        <p:spPr/>
        <p:txBody>
          <a:bodyPr/>
          <a:lstStyle/>
          <a:p>
            <a:fld id="{D09B6081-43BF-417C-88A6-9938B9FF19C7}" type="datetime1">
              <a:rPr lang="sv-SE" smtClean="0"/>
              <a:t>2023-12-05</a:t>
            </a:fld>
            <a:endParaRPr lang="sv-SE"/>
          </a:p>
        </p:txBody>
      </p:sp>
      <p:sp>
        <p:nvSpPr>
          <p:cNvPr id="6" name="Platshållare för sidfot 5">
            <a:extLst>
              <a:ext uri="{FF2B5EF4-FFF2-40B4-BE49-F238E27FC236}">
                <a16:creationId xmlns:a16="http://schemas.microsoft.com/office/drawing/2014/main" id="{AE306656-57F3-5946-4E43-34C235781AAD}"/>
              </a:ext>
            </a:extLst>
          </p:cNvPr>
          <p:cNvSpPr>
            <a:spLocks noGrp="1"/>
          </p:cNvSpPr>
          <p:nvPr>
            <p:ph type="ftr" sz="quarter" idx="11"/>
          </p:nvPr>
        </p:nvSpPr>
        <p:spPr/>
        <p:txBody>
          <a:bodyPr/>
          <a:lstStyle/>
          <a:p>
            <a:r>
              <a:rPr lang="sv-SE"/>
              <a:t>Sveriges 21 regioner i samverkan</a:t>
            </a:r>
          </a:p>
        </p:txBody>
      </p:sp>
      <p:sp>
        <p:nvSpPr>
          <p:cNvPr id="7" name="Platshållare för bildnummer 6">
            <a:extLst>
              <a:ext uri="{FF2B5EF4-FFF2-40B4-BE49-F238E27FC236}">
                <a16:creationId xmlns:a16="http://schemas.microsoft.com/office/drawing/2014/main" id="{43AB4682-14C6-7F2A-51B2-2490189517B8}"/>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36198526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FC3DF71-4C32-4FBD-13BE-C538D9C31653}"/>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0C39AC70-3FDD-502E-FC9B-F9AD7D7ADA68}"/>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CC5CCCE5-307A-8E39-2B11-F5C8D87F2FF9}"/>
              </a:ext>
            </a:extLst>
          </p:cNvPr>
          <p:cNvSpPr>
            <a:spLocks noGrp="1"/>
          </p:cNvSpPr>
          <p:nvPr>
            <p:ph type="dt" sz="half" idx="10"/>
          </p:nvPr>
        </p:nvSpPr>
        <p:spPr/>
        <p:txBody>
          <a:bodyPr/>
          <a:lstStyle/>
          <a:p>
            <a:fld id="{D4F2DFD2-AB5F-4EAA-B2E7-38C0E3553F3D}" type="datetime1">
              <a:rPr lang="sv-SE" smtClean="0"/>
              <a:t>2023-12-05</a:t>
            </a:fld>
            <a:endParaRPr lang="sv-SE"/>
          </a:p>
        </p:txBody>
      </p:sp>
      <p:sp>
        <p:nvSpPr>
          <p:cNvPr id="5" name="Platshållare för sidfot 4">
            <a:extLst>
              <a:ext uri="{FF2B5EF4-FFF2-40B4-BE49-F238E27FC236}">
                <a16:creationId xmlns:a16="http://schemas.microsoft.com/office/drawing/2014/main" id="{66C1A976-5CB9-24AB-FF88-15C74E136713}"/>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E8AD6F4E-B02A-E061-9E9B-9B2998DB99B9}"/>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12163614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23B7DD4E-A77A-CB4A-E73C-642861E9712F}"/>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D1B975F-AE36-B1EF-4D73-AE3CBFC1376C}"/>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5634D9A-102B-CC20-9868-FD169F1CEF3E}"/>
              </a:ext>
            </a:extLst>
          </p:cNvPr>
          <p:cNvSpPr>
            <a:spLocks noGrp="1"/>
          </p:cNvSpPr>
          <p:nvPr>
            <p:ph type="dt" sz="half" idx="10"/>
          </p:nvPr>
        </p:nvSpPr>
        <p:spPr/>
        <p:txBody>
          <a:bodyPr/>
          <a:lstStyle/>
          <a:p>
            <a:fld id="{C4CB1862-1EE6-4BC2-8C99-48D47E908B11}" type="datetime1">
              <a:rPr lang="sv-SE" smtClean="0"/>
              <a:t>2023-12-05</a:t>
            </a:fld>
            <a:endParaRPr lang="sv-SE"/>
          </a:p>
        </p:txBody>
      </p:sp>
      <p:sp>
        <p:nvSpPr>
          <p:cNvPr id="5" name="Platshållare för sidfot 4">
            <a:extLst>
              <a:ext uri="{FF2B5EF4-FFF2-40B4-BE49-F238E27FC236}">
                <a16:creationId xmlns:a16="http://schemas.microsoft.com/office/drawing/2014/main" id="{35E6EEAE-DDB7-C0F8-68CE-25FC3A0DE225}"/>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2A1D8029-2848-0CD7-6906-EAF193FE33BE}"/>
              </a:ext>
            </a:extLst>
          </p:cNvPr>
          <p:cNvSpPr>
            <a:spLocks noGrp="1"/>
          </p:cNvSpPr>
          <p:nvPr>
            <p:ph type="sldNum" sz="quarter" idx="12"/>
          </p:nvPr>
        </p:nvSpPr>
        <p:spPr/>
        <p:txBody>
          <a:bodyPr/>
          <a:lstStyle/>
          <a:p>
            <a:fld id="{6DB11B96-8828-473B-BAFE-EC847520430B}" type="slidenum">
              <a:rPr lang="sv-SE" smtClean="0"/>
              <a:t>‹#›</a:t>
            </a:fld>
            <a:endParaRPr lang="sv-SE"/>
          </a:p>
        </p:txBody>
      </p:sp>
    </p:spTree>
    <p:extLst>
      <p:ext uri="{BB962C8B-B14F-4D97-AF65-F5344CB8AC3E}">
        <p14:creationId xmlns:p14="http://schemas.microsoft.com/office/powerpoint/2010/main" val="15434830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65AB085-2242-C6DD-092D-419881AC5A52}"/>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FB9104AE-BAEB-0A69-5792-C48AA625BC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1FB1DD28-B4D7-BB6F-BD17-10800AAA8080}"/>
              </a:ext>
            </a:extLst>
          </p:cNvPr>
          <p:cNvSpPr>
            <a:spLocks noGrp="1"/>
          </p:cNvSpPr>
          <p:nvPr>
            <p:ph type="dt" sz="half" idx="10"/>
          </p:nvPr>
        </p:nvSpPr>
        <p:spPr/>
        <p:txBody>
          <a:bodyPr/>
          <a:lstStyle/>
          <a:p>
            <a:fld id="{56B4AB56-2A12-4E1E-B280-1501DC7CBF8F}" type="datetime1">
              <a:rPr lang="sv-SE" smtClean="0"/>
              <a:t>2023-12-05</a:t>
            </a:fld>
            <a:endParaRPr lang="sv-SE"/>
          </a:p>
        </p:txBody>
      </p:sp>
      <p:sp>
        <p:nvSpPr>
          <p:cNvPr id="5" name="Platshållare för sidfot 4">
            <a:extLst>
              <a:ext uri="{FF2B5EF4-FFF2-40B4-BE49-F238E27FC236}">
                <a16:creationId xmlns:a16="http://schemas.microsoft.com/office/drawing/2014/main" id="{4988D69C-C5FF-A343-33C2-29B884801EDB}"/>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A38B7AF2-FFA8-4A0B-3358-B09B5245FA52}"/>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15241657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45DB829-0677-0963-FCD0-0B9CA75B9696}"/>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6C15F0A-B6C3-1F38-0A95-80B63BE6616F}"/>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851017A-3C37-FF47-CAA4-4DFDE1593769}"/>
              </a:ext>
            </a:extLst>
          </p:cNvPr>
          <p:cNvSpPr>
            <a:spLocks noGrp="1"/>
          </p:cNvSpPr>
          <p:nvPr>
            <p:ph type="dt" sz="half" idx="10"/>
          </p:nvPr>
        </p:nvSpPr>
        <p:spPr/>
        <p:txBody>
          <a:bodyPr/>
          <a:lstStyle/>
          <a:p>
            <a:fld id="{88ED7620-693C-477E-AA2D-B5CB1916A88E}" type="datetime1">
              <a:rPr lang="sv-SE" smtClean="0"/>
              <a:t>2023-12-05</a:t>
            </a:fld>
            <a:endParaRPr lang="sv-SE"/>
          </a:p>
        </p:txBody>
      </p:sp>
      <p:sp>
        <p:nvSpPr>
          <p:cNvPr id="5" name="Platshållare för sidfot 4">
            <a:extLst>
              <a:ext uri="{FF2B5EF4-FFF2-40B4-BE49-F238E27FC236}">
                <a16:creationId xmlns:a16="http://schemas.microsoft.com/office/drawing/2014/main" id="{8B13FD52-960C-F4D1-55E7-072DA5F8B646}"/>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F03649DD-5F89-1844-0917-01265B0F2997}"/>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41739443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2431E6E-1294-01DA-60D8-9B8E7877E215}"/>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1EA684F4-8247-235E-7362-AAB856C4C5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BF4A9506-FAA5-95ED-2BF6-E2018708C7FE}"/>
              </a:ext>
            </a:extLst>
          </p:cNvPr>
          <p:cNvSpPr>
            <a:spLocks noGrp="1"/>
          </p:cNvSpPr>
          <p:nvPr>
            <p:ph type="dt" sz="half" idx="10"/>
          </p:nvPr>
        </p:nvSpPr>
        <p:spPr/>
        <p:txBody>
          <a:bodyPr/>
          <a:lstStyle/>
          <a:p>
            <a:fld id="{241CE57E-397B-451D-9406-DBB903BF4C25}" type="datetime1">
              <a:rPr lang="sv-SE" smtClean="0"/>
              <a:t>2023-12-05</a:t>
            </a:fld>
            <a:endParaRPr lang="sv-SE"/>
          </a:p>
        </p:txBody>
      </p:sp>
      <p:sp>
        <p:nvSpPr>
          <p:cNvPr id="5" name="Platshållare för sidfot 4">
            <a:extLst>
              <a:ext uri="{FF2B5EF4-FFF2-40B4-BE49-F238E27FC236}">
                <a16:creationId xmlns:a16="http://schemas.microsoft.com/office/drawing/2014/main" id="{0E1EF852-BF1C-2535-2ACD-6E2E783CFBEC}"/>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E992DF91-A57F-D426-2003-A1E48FD10C23}"/>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28676040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4ED82F-CC0C-6B78-DB22-1DECF675F30B}"/>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7DD2C0C1-FF02-E514-25FC-5B743E2467AC}"/>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1C7B3AE7-B96A-D79A-1D1E-F31C9ADCCF91}"/>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3EB598B8-D981-0E34-FD28-8563FA6D67EA}"/>
              </a:ext>
            </a:extLst>
          </p:cNvPr>
          <p:cNvSpPr>
            <a:spLocks noGrp="1"/>
          </p:cNvSpPr>
          <p:nvPr>
            <p:ph type="dt" sz="half" idx="10"/>
          </p:nvPr>
        </p:nvSpPr>
        <p:spPr/>
        <p:txBody>
          <a:bodyPr/>
          <a:lstStyle/>
          <a:p>
            <a:fld id="{D68016EF-98D3-4BCD-9E7D-4FC08118FEFB}" type="datetime1">
              <a:rPr lang="sv-SE" smtClean="0"/>
              <a:t>2023-12-05</a:t>
            </a:fld>
            <a:endParaRPr lang="sv-SE"/>
          </a:p>
        </p:txBody>
      </p:sp>
      <p:sp>
        <p:nvSpPr>
          <p:cNvPr id="6" name="Platshållare för sidfot 5">
            <a:extLst>
              <a:ext uri="{FF2B5EF4-FFF2-40B4-BE49-F238E27FC236}">
                <a16:creationId xmlns:a16="http://schemas.microsoft.com/office/drawing/2014/main" id="{1598EE7B-4FE0-ED6C-92B3-BAFB74329A97}"/>
              </a:ext>
            </a:extLst>
          </p:cNvPr>
          <p:cNvSpPr>
            <a:spLocks noGrp="1"/>
          </p:cNvSpPr>
          <p:nvPr>
            <p:ph type="ftr" sz="quarter" idx="11"/>
          </p:nvPr>
        </p:nvSpPr>
        <p:spPr/>
        <p:txBody>
          <a:bodyPr/>
          <a:lstStyle/>
          <a:p>
            <a:r>
              <a:rPr lang="sv-SE"/>
              <a:t>Sveriges 21 regioner i samverkan</a:t>
            </a:r>
          </a:p>
        </p:txBody>
      </p:sp>
      <p:sp>
        <p:nvSpPr>
          <p:cNvPr id="7" name="Platshållare för bildnummer 6">
            <a:extLst>
              <a:ext uri="{FF2B5EF4-FFF2-40B4-BE49-F238E27FC236}">
                <a16:creationId xmlns:a16="http://schemas.microsoft.com/office/drawing/2014/main" id="{C6D8942A-82A6-ACA3-4B81-29222B5F43AF}"/>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12661987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7D8A07-13A0-82D8-3FAA-56CD94EC544E}"/>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B379CB42-6538-76DF-43F3-C6D0DF66BF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93F5B1CB-5019-B48C-FD9F-80CC7AD4E8A7}"/>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3B24EDC3-CE09-1494-E625-441BD4DF1D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108687FA-FB3C-7A44-A1E4-B62990108F15}"/>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0D6EF3E0-6373-16D9-32EC-29FFF3884EFB}"/>
              </a:ext>
            </a:extLst>
          </p:cNvPr>
          <p:cNvSpPr>
            <a:spLocks noGrp="1"/>
          </p:cNvSpPr>
          <p:nvPr>
            <p:ph type="dt" sz="half" idx="10"/>
          </p:nvPr>
        </p:nvSpPr>
        <p:spPr/>
        <p:txBody>
          <a:bodyPr/>
          <a:lstStyle/>
          <a:p>
            <a:fld id="{12606D44-F710-4995-9225-9F2C6C2E9DD2}" type="datetime1">
              <a:rPr lang="sv-SE" smtClean="0"/>
              <a:t>2023-12-05</a:t>
            </a:fld>
            <a:endParaRPr lang="sv-SE"/>
          </a:p>
        </p:txBody>
      </p:sp>
      <p:sp>
        <p:nvSpPr>
          <p:cNvPr id="8" name="Platshållare för sidfot 7">
            <a:extLst>
              <a:ext uri="{FF2B5EF4-FFF2-40B4-BE49-F238E27FC236}">
                <a16:creationId xmlns:a16="http://schemas.microsoft.com/office/drawing/2014/main" id="{F2CCB97C-F01F-F576-B5F6-1DF447488B03}"/>
              </a:ext>
            </a:extLst>
          </p:cNvPr>
          <p:cNvSpPr>
            <a:spLocks noGrp="1"/>
          </p:cNvSpPr>
          <p:nvPr>
            <p:ph type="ftr" sz="quarter" idx="11"/>
          </p:nvPr>
        </p:nvSpPr>
        <p:spPr/>
        <p:txBody>
          <a:bodyPr/>
          <a:lstStyle/>
          <a:p>
            <a:r>
              <a:rPr lang="sv-SE"/>
              <a:t>Sveriges 21 regioner i samverkan</a:t>
            </a:r>
          </a:p>
        </p:txBody>
      </p:sp>
      <p:sp>
        <p:nvSpPr>
          <p:cNvPr id="9" name="Platshållare för bildnummer 8">
            <a:extLst>
              <a:ext uri="{FF2B5EF4-FFF2-40B4-BE49-F238E27FC236}">
                <a16:creationId xmlns:a16="http://schemas.microsoft.com/office/drawing/2014/main" id="{7C21A9F5-95DD-9F27-E9CF-04BD783E095B}"/>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13960918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6CBA504-8555-0FE7-7518-0A21A013E265}"/>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14AA5FE4-2986-BCF6-6E84-E885BED9E351}"/>
              </a:ext>
            </a:extLst>
          </p:cNvPr>
          <p:cNvSpPr>
            <a:spLocks noGrp="1"/>
          </p:cNvSpPr>
          <p:nvPr>
            <p:ph type="dt" sz="half" idx="10"/>
          </p:nvPr>
        </p:nvSpPr>
        <p:spPr/>
        <p:txBody>
          <a:bodyPr/>
          <a:lstStyle/>
          <a:p>
            <a:fld id="{DAB132D7-D66A-4201-8810-895DE1690052}" type="datetime1">
              <a:rPr lang="sv-SE" smtClean="0"/>
              <a:t>2023-12-05</a:t>
            </a:fld>
            <a:endParaRPr lang="sv-SE"/>
          </a:p>
        </p:txBody>
      </p:sp>
      <p:sp>
        <p:nvSpPr>
          <p:cNvPr id="4" name="Platshållare för sidfot 3">
            <a:extLst>
              <a:ext uri="{FF2B5EF4-FFF2-40B4-BE49-F238E27FC236}">
                <a16:creationId xmlns:a16="http://schemas.microsoft.com/office/drawing/2014/main" id="{E93C4CF0-7E25-A7AD-EA6D-67AE1BB11C04}"/>
              </a:ext>
            </a:extLst>
          </p:cNvPr>
          <p:cNvSpPr>
            <a:spLocks noGrp="1"/>
          </p:cNvSpPr>
          <p:nvPr>
            <p:ph type="ftr" sz="quarter" idx="11"/>
          </p:nvPr>
        </p:nvSpPr>
        <p:spPr/>
        <p:txBody>
          <a:bodyPr/>
          <a:lstStyle/>
          <a:p>
            <a:r>
              <a:rPr lang="sv-SE"/>
              <a:t>Sveriges 21 regioner i samverkan</a:t>
            </a:r>
          </a:p>
        </p:txBody>
      </p:sp>
      <p:sp>
        <p:nvSpPr>
          <p:cNvPr id="5" name="Platshållare för bildnummer 4">
            <a:extLst>
              <a:ext uri="{FF2B5EF4-FFF2-40B4-BE49-F238E27FC236}">
                <a16:creationId xmlns:a16="http://schemas.microsoft.com/office/drawing/2014/main" id="{5B756CD6-9294-391E-03D3-CAA163DF8EB5}"/>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42162415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6940B11-9EC7-0CD3-4E70-086CB04E3690}"/>
              </a:ext>
            </a:extLst>
          </p:cNvPr>
          <p:cNvSpPr>
            <a:spLocks noGrp="1"/>
          </p:cNvSpPr>
          <p:nvPr>
            <p:ph type="dt" sz="half" idx="10"/>
          </p:nvPr>
        </p:nvSpPr>
        <p:spPr/>
        <p:txBody>
          <a:bodyPr/>
          <a:lstStyle/>
          <a:p>
            <a:fld id="{71AB3FA6-696B-40AE-971E-14EDC03FC9EE}" type="datetime1">
              <a:rPr lang="sv-SE" smtClean="0"/>
              <a:t>2023-12-05</a:t>
            </a:fld>
            <a:endParaRPr lang="sv-SE"/>
          </a:p>
        </p:txBody>
      </p:sp>
      <p:sp>
        <p:nvSpPr>
          <p:cNvPr id="3" name="Platshållare för sidfot 2">
            <a:extLst>
              <a:ext uri="{FF2B5EF4-FFF2-40B4-BE49-F238E27FC236}">
                <a16:creationId xmlns:a16="http://schemas.microsoft.com/office/drawing/2014/main" id="{48B2BD1B-CE93-E42D-68A8-4D944BC18781}"/>
              </a:ext>
            </a:extLst>
          </p:cNvPr>
          <p:cNvSpPr>
            <a:spLocks noGrp="1"/>
          </p:cNvSpPr>
          <p:nvPr>
            <p:ph type="ftr" sz="quarter" idx="11"/>
          </p:nvPr>
        </p:nvSpPr>
        <p:spPr/>
        <p:txBody>
          <a:bodyPr/>
          <a:lstStyle/>
          <a:p>
            <a:r>
              <a:rPr lang="sv-SE"/>
              <a:t>Sveriges 21 regioner i samverkan</a:t>
            </a:r>
          </a:p>
        </p:txBody>
      </p:sp>
      <p:sp>
        <p:nvSpPr>
          <p:cNvPr id="4" name="Platshållare för bildnummer 3">
            <a:extLst>
              <a:ext uri="{FF2B5EF4-FFF2-40B4-BE49-F238E27FC236}">
                <a16:creationId xmlns:a16="http://schemas.microsoft.com/office/drawing/2014/main" id="{DBF0A4A6-E682-3182-8201-3A776CD80939}"/>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24349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29EB68DF-EB77-4225-8D74-DCD286ADE30E}" type="datetime1">
              <a:rPr lang="sv-SE" smtClean="0"/>
              <a:t>2023-12-05</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r>
              <a:rPr lang="sv-SE"/>
              <a:t>Sveriges 21 regioner i samverkan</a:t>
            </a:r>
            <a:endParaRPr lang="sv-SE" dirty="0"/>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2F33ED-ABB0-3900-99C7-59895A8050B3}"/>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E6AB6BB9-F092-700E-E5FE-ECC5E01A31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C015512D-C6A2-C328-DA3E-5993C947AE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DA8B701E-7440-38F4-1097-EB567C252FCE}"/>
              </a:ext>
            </a:extLst>
          </p:cNvPr>
          <p:cNvSpPr>
            <a:spLocks noGrp="1"/>
          </p:cNvSpPr>
          <p:nvPr>
            <p:ph type="dt" sz="half" idx="10"/>
          </p:nvPr>
        </p:nvSpPr>
        <p:spPr/>
        <p:txBody>
          <a:bodyPr/>
          <a:lstStyle/>
          <a:p>
            <a:fld id="{6E9F683E-B189-43E5-BFF6-B013BF5A33AB}" type="datetime1">
              <a:rPr lang="sv-SE" smtClean="0"/>
              <a:t>2023-12-05</a:t>
            </a:fld>
            <a:endParaRPr lang="sv-SE"/>
          </a:p>
        </p:txBody>
      </p:sp>
      <p:sp>
        <p:nvSpPr>
          <p:cNvPr id="6" name="Platshållare för sidfot 5">
            <a:extLst>
              <a:ext uri="{FF2B5EF4-FFF2-40B4-BE49-F238E27FC236}">
                <a16:creationId xmlns:a16="http://schemas.microsoft.com/office/drawing/2014/main" id="{AB21631C-C322-1331-20D7-3DA06D46FB78}"/>
              </a:ext>
            </a:extLst>
          </p:cNvPr>
          <p:cNvSpPr>
            <a:spLocks noGrp="1"/>
          </p:cNvSpPr>
          <p:nvPr>
            <p:ph type="ftr" sz="quarter" idx="11"/>
          </p:nvPr>
        </p:nvSpPr>
        <p:spPr/>
        <p:txBody>
          <a:bodyPr/>
          <a:lstStyle/>
          <a:p>
            <a:r>
              <a:rPr lang="sv-SE"/>
              <a:t>Sveriges 21 regioner i samverkan</a:t>
            </a:r>
          </a:p>
        </p:txBody>
      </p:sp>
      <p:sp>
        <p:nvSpPr>
          <p:cNvPr id="7" name="Platshållare för bildnummer 6">
            <a:extLst>
              <a:ext uri="{FF2B5EF4-FFF2-40B4-BE49-F238E27FC236}">
                <a16:creationId xmlns:a16="http://schemas.microsoft.com/office/drawing/2014/main" id="{14A70504-B018-FB0A-19EE-6BD37763A3E2}"/>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38787773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91D69C-5161-0E5B-7E53-A27EF40990B3}"/>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1F64E18E-3337-E318-2663-077CFA5C75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2CEDDBE0-C64B-BE55-4E2A-C27BC0BB01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5517238-9A19-B773-FC6E-ACCB54E5B5BD}"/>
              </a:ext>
            </a:extLst>
          </p:cNvPr>
          <p:cNvSpPr>
            <a:spLocks noGrp="1"/>
          </p:cNvSpPr>
          <p:nvPr>
            <p:ph type="dt" sz="half" idx="10"/>
          </p:nvPr>
        </p:nvSpPr>
        <p:spPr/>
        <p:txBody>
          <a:bodyPr/>
          <a:lstStyle/>
          <a:p>
            <a:fld id="{31E5DF98-9A04-4CE2-A0FB-3F9FAE2E2947}" type="datetime1">
              <a:rPr lang="sv-SE" smtClean="0"/>
              <a:t>2023-12-05</a:t>
            </a:fld>
            <a:endParaRPr lang="sv-SE"/>
          </a:p>
        </p:txBody>
      </p:sp>
      <p:sp>
        <p:nvSpPr>
          <p:cNvPr id="6" name="Platshållare för sidfot 5">
            <a:extLst>
              <a:ext uri="{FF2B5EF4-FFF2-40B4-BE49-F238E27FC236}">
                <a16:creationId xmlns:a16="http://schemas.microsoft.com/office/drawing/2014/main" id="{D7257CBD-F156-E59C-5AD7-F690E7CDFECE}"/>
              </a:ext>
            </a:extLst>
          </p:cNvPr>
          <p:cNvSpPr>
            <a:spLocks noGrp="1"/>
          </p:cNvSpPr>
          <p:nvPr>
            <p:ph type="ftr" sz="quarter" idx="11"/>
          </p:nvPr>
        </p:nvSpPr>
        <p:spPr/>
        <p:txBody>
          <a:bodyPr/>
          <a:lstStyle/>
          <a:p>
            <a:r>
              <a:rPr lang="sv-SE"/>
              <a:t>Sveriges 21 regioner i samverkan</a:t>
            </a:r>
          </a:p>
        </p:txBody>
      </p:sp>
      <p:sp>
        <p:nvSpPr>
          <p:cNvPr id="7" name="Platshållare för bildnummer 6">
            <a:extLst>
              <a:ext uri="{FF2B5EF4-FFF2-40B4-BE49-F238E27FC236}">
                <a16:creationId xmlns:a16="http://schemas.microsoft.com/office/drawing/2014/main" id="{863C02CB-A851-066A-CF8D-834834020023}"/>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27003055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0055632-6C0D-A0CB-4B36-A430AFB2DEBD}"/>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80E890A5-0731-E491-764D-6F8FEB4BBA58}"/>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FE07AEBE-E867-2F7F-E2EA-E6714E191D15}"/>
              </a:ext>
            </a:extLst>
          </p:cNvPr>
          <p:cNvSpPr>
            <a:spLocks noGrp="1"/>
          </p:cNvSpPr>
          <p:nvPr>
            <p:ph type="dt" sz="half" idx="10"/>
          </p:nvPr>
        </p:nvSpPr>
        <p:spPr/>
        <p:txBody>
          <a:bodyPr/>
          <a:lstStyle/>
          <a:p>
            <a:fld id="{305D2764-6FBD-4A67-9292-BEA2D22A6C6A}" type="datetime1">
              <a:rPr lang="sv-SE" smtClean="0"/>
              <a:t>2023-12-05</a:t>
            </a:fld>
            <a:endParaRPr lang="sv-SE"/>
          </a:p>
        </p:txBody>
      </p:sp>
      <p:sp>
        <p:nvSpPr>
          <p:cNvPr id="5" name="Platshållare för sidfot 4">
            <a:extLst>
              <a:ext uri="{FF2B5EF4-FFF2-40B4-BE49-F238E27FC236}">
                <a16:creationId xmlns:a16="http://schemas.microsoft.com/office/drawing/2014/main" id="{545058FD-6677-B38D-EE4E-4E9E1333980A}"/>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46414A5E-4347-D92A-1952-6970DBA81071}"/>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21456639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039803FE-02AC-B2AF-1662-1337807E5B10}"/>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36D7D5A1-9553-3337-5D6B-15ABFB180962}"/>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CAF189D7-9FD9-214A-03DB-094850031803}"/>
              </a:ext>
            </a:extLst>
          </p:cNvPr>
          <p:cNvSpPr>
            <a:spLocks noGrp="1"/>
          </p:cNvSpPr>
          <p:nvPr>
            <p:ph type="dt" sz="half" idx="10"/>
          </p:nvPr>
        </p:nvSpPr>
        <p:spPr/>
        <p:txBody>
          <a:bodyPr/>
          <a:lstStyle/>
          <a:p>
            <a:fld id="{4C34AC82-E9DF-4CE5-824A-BE919190C8B4}" type="datetime1">
              <a:rPr lang="sv-SE" smtClean="0"/>
              <a:t>2023-12-05</a:t>
            </a:fld>
            <a:endParaRPr lang="sv-SE"/>
          </a:p>
        </p:txBody>
      </p:sp>
      <p:sp>
        <p:nvSpPr>
          <p:cNvPr id="5" name="Platshållare för sidfot 4">
            <a:extLst>
              <a:ext uri="{FF2B5EF4-FFF2-40B4-BE49-F238E27FC236}">
                <a16:creationId xmlns:a16="http://schemas.microsoft.com/office/drawing/2014/main" id="{178D7D83-3792-2C73-4DF2-61D9F1A33B8F}"/>
              </a:ext>
            </a:extLst>
          </p:cNvPr>
          <p:cNvSpPr>
            <a:spLocks noGrp="1"/>
          </p:cNvSpPr>
          <p:nvPr>
            <p:ph type="ftr" sz="quarter" idx="11"/>
          </p:nvPr>
        </p:nvSpPr>
        <p:spPr/>
        <p:txBody>
          <a:bodyPr/>
          <a:lstStyle/>
          <a:p>
            <a:r>
              <a:rPr lang="sv-SE"/>
              <a:t>Sveriges 21 regioner i samverkan</a:t>
            </a:r>
          </a:p>
        </p:txBody>
      </p:sp>
      <p:sp>
        <p:nvSpPr>
          <p:cNvPr id="6" name="Platshållare för bildnummer 5">
            <a:extLst>
              <a:ext uri="{FF2B5EF4-FFF2-40B4-BE49-F238E27FC236}">
                <a16:creationId xmlns:a16="http://schemas.microsoft.com/office/drawing/2014/main" id="{A5378D8B-B872-0900-DC0C-AEFCA9EFCE3E}"/>
              </a:ext>
            </a:extLst>
          </p:cNvPr>
          <p:cNvSpPr>
            <a:spLocks noGrp="1"/>
          </p:cNvSpPr>
          <p:nvPr>
            <p:ph type="sldNum" sz="quarter" idx="12"/>
          </p:nvPr>
        </p:nvSpPr>
        <p:spPr/>
        <p:txBody>
          <a:bodyPr/>
          <a:lstStyle/>
          <a:p>
            <a:fld id="{5803E9A7-62D1-4100-B839-F7C9913F15B3}" type="slidenum">
              <a:rPr lang="sv-SE" smtClean="0"/>
              <a:t>‹#›</a:t>
            </a:fld>
            <a:endParaRPr lang="sv-SE"/>
          </a:p>
        </p:txBody>
      </p:sp>
    </p:spTree>
    <p:extLst>
      <p:ext uri="{BB962C8B-B14F-4D97-AF65-F5344CB8AC3E}">
        <p14:creationId xmlns:p14="http://schemas.microsoft.com/office/powerpoint/2010/main" val="1440138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0ACC4FD7-D936-4636-97B3-AF731D9E85CE}" type="datetime1">
              <a:rPr lang="sv-SE" smtClean="0"/>
              <a:t>2023-12-05</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C2AFC6BD-19CB-447F-AB52-16080684B1C0}" type="datetime1">
              <a:rPr lang="sv-SE" smtClean="0"/>
              <a:t>2023-12-05</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r>
              <a:rPr lang="sv-SE"/>
              <a:t>Sveriges 21 regioner i samverkan</a:t>
            </a:r>
            <a:endParaRPr lang="sv-SE" dirty="0"/>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C06A777B-0904-46FB-91BD-BC6163A86F96}" type="datetime1">
              <a:rPr lang="sv-SE" smtClean="0"/>
              <a:t>2023-12-05</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r>
              <a:rPr lang="sv-SE"/>
              <a:t>Sveriges 21 regioner i samverkan</a:t>
            </a:r>
            <a:endParaRPr lang="sv-SE" dirty="0"/>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chemeClr val="accent2"/>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E7E1DF"/>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0A5574B0-3AE7-4FCD-A7BC-AF10805B4F1F}" type="datetime1">
              <a:rPr lang="sv-SE" smtClean="0"/>
              <a:t>2023-12-05</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r>
              <a:rPr lang="sv-SE"/>
              <a:t>Sveriges 21 regioner i samverkan</a:t>
            </a:r>
            <a:endParaRPr lang="sv-SE" dirty="0"/>
          </a:p>
        </p:txBody>
      </p:sp>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55E71F24-C9A7-47DF-A8C9-D378EFBD0EE7}" type="datetime1">
              <a:rPr lang="sv-SE" smtClean="0"/>
              <a:t>2023-12-05</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6C17E586-BC4F-4F5B-98BE-3D477247AC8E}" type="datetime1">
              <a:rPr lang="sv-SE" smtClean="0"/>
              <a:t>2023-12-05</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r>
              <a:rPr lang="sv-SE"/>
              <a:t>Sveriges 21 regioner i samverkan</a:t>
            </a:r>
            <a:endParaRPr lang="sv-SE" dirty="0"/>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1100667" y="237756"/>
            <a:ext cx="4125383" cy="141687"/>
          </a:xfrm>
          <a:prstGeom prst="rect">
            <a:avLst/>
          </a:prstGeom>
        </p:spPr>
        <p:txBody>
          <a:bodyPr vert="horz" lIns="0" tIns="0" rIns="0" bIns="0" rtlCol="0" anchor="ctr"/>
          <a:lstStyle>
            <a:lvl1pPr algn="l">
              <a:defRPr sz="900">
                <a:solidFill>
                  <a:schemeClr val="tx1"/>
                </a:solidFill>
              </a:defRPr>
            </a:lvl1pPr>
          </a:lstStyle>
          <a:p>
            <a:r>
              <a:rPr lang="sv-SE"/>
              <a:t>Sveriges 21 regioner i samverkan</a:t>
            </a:r>
            <a:endParaRPr lang="sv-SE" dirty="0"/>
          </a:p>
        </p:txBody>
      </p:sp>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6C480975-91C5-4BFD-A86E-869C52C5AD8B}" type="datetime1">
              <a:rPr lang="sv-SE" smtClean="0"/>
              <a:t>2023-12-05</a:t>
            </a:fld>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 id="2147483662" r:id="rId11"/>
  </p:sldLayoutIdLst>
  <p:hf sldNum="0" hdr="0" dt="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54B2D41-C7B0-F513-B793-31CE74BBD0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E855AEA-B618-DA72-F5D6-724D0BE768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3E825104-2B5D-A047-52F9-354FB6A8BF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3F2AD3-35DD-4501-B3EB-036317F2324A}" type="datetime1">
              <a:rPr lang="sv-SE" smtClean="0"/>
              <a:t>2023-12-05</a:t>
            </a:fld>
            <a:endParaRPr lang="sv-SE"/>
          </a:p>
        </p:txBody>
      </p:sp>
      <p:sp>
        <p:nvSpPr>
          <p:cNvPr id="5" name="Platshållare för sidfot 4">
            <a:extLst>
              <a:ext uri="{FF2B5EF4-FFF2-40B4-BE49-F238E27FC236}">
                <a16:creationId xmlns:a16="http://schemas.microsoft.com/office/drawing/2014/main" id="{F739C46F-D927-DA36-B1BD-658300AE6E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Sveriges 21 regioner i samverkan</a:t>
            </a:r>
          </a:p>
        </p:txBody>
      </p:sp>
      <p:sp>
        <p:nvSpPr>
          <p:cNvPr id="6" name="Platshållare för bildnummer 5">
            <a:extLst>
              <a:ext uri="{FF2B5EF4-FFF2-40B4-BE49-F238E27FC236}">
                <a16:creationId xmlns:a16="http://schemas.microsoft.com/office/drawing/2014/main" id="{30314C25-80DA-4699-C1F4-44DEC77D9A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B11B96-8828-473B-BAFE-EC847520430B}" type="slidenum">
              <a:rPr lang="sv-SE" smtClean="0"/>
              <a:t>‹#›</a:t>
            </a:fld>
            <a:endParaRPr lang="sv-SE"/>
          </a:p>
        </p:txBody>
      </p:sp>
    </p:spTree>
    <p:extLst>
      <p:ext uri="{BB962C8B-B14F-4D97-AF65-F5344CB8AC3E}">
        <p14:creationId xmlns:p14="http://schemas.microsoft.com/office/powerpoint/2010/main" val="427231066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E643054C-83C4-34C2-3376-F74DFD236F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A4B88558-C41F-60D4-CF90-7869860FDB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A26F20D3-3969-087E-2DCD-C3417459CA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36FFAB-2F0E-49DF-BDE1-3221FA4ED8DB}" type="datetime1">
              <a:rPr lang="sv-SE" smtClean="0"/>
              <a:t>2023-12-05</a:t>
            </a:fld>
            <a:endParaRPr lang="sv-SE"/>
          </a:p>
        </p:txBody>
      </p:sp>
      <p:sp>
        <p:nvSpPr>
          <p:cNvPr id="5" name="Platshållare för sidfot 4">
            <a:extLst>
              <a:ext uri="{FF2B5EF4-FFF2-40B4-BE49-F238E27FC236}">
                <a16:creationId xmlns:a16="http://schemas.microsoft.com/office/drawing/2014/main" id="{F7E3EC97-5CF4-DE50-3CA3-351C62A8E9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Sveriges 21 regioner i samverkan</a:t>
            </a:r>
            <a:endParaRPr lang="sv-SE" dirty="0"/>
          </a:p>
        </p:txBody>
      </p:sp>
      <p:sp>
        <p:nvSpPr>
          <p:cNvPr id="6" name="Platshållare för bildnummer 5">
            <a:extLst>
              <a:ext uri="{FF2B5EF4-FFF2-40B4-BE49-F238E27FC236}">
                <a16:creationId xmlns:a16="http://schemas.microsoft.com/office/drawing/2014/main" id="{19D5C603-8A05-3CB2-11A6-88C067E340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03E9A7-62D1-4100-B839-F7C9913F15B3}" type="slidenum">
              <a:rPr lang="sv-SE" smtClean="0"/>
              <a:t>‹#›</a:t>
            </a:fld>
            <a:endParaRPr lang="sv-SE"/>
          </a:p>
        </p:txBody>
      </p:sp>
    </p:spTree>
    <p:extLst>
      <p:ext uri="{BB962C8B-B14F-4D97-AF65-F5344CB8AC3E}">
        <p14:creationId xmlns:p14="http://schemas.microsoft.com/office/powerpoint/2010/main" val="5151147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D11FED8F-FD75-BCD2-0422-2887022A3BDB}"/>
              </a:ext>
            </a:extLst>
          </p:cNvPr>
          <p:cNvSpPr>
            <a:spLocks noGrp="1"/>
          </p:cNvSpPr>
          <p:nvPr>
            <p:ph type="ctrTitle"/>
          </p:nvPr>
        </p:nvSpPr>
        <p:spPr>
          <a:xfrm>
            <a:off x="891539" y="1152048"/>
            <a:ext cx="5737195" cy="2387600"/>
          </a:xfrm>
        </p:spPr>
        <p:txBody>
          <a:bodyPr anchor="b">
            <a:normAutofit/>
          </a:bodyPr>
          <a:lstStyle/>
          <a:p>
            <a:r>
              <a:rPr lang="sv-SE" dirty="0"/>
              <a:t>Nationellt avtal om hyrbemanning i hälso- och sjukvården</a:t>
            </a:r>
          </a:p>
        </p:txBody>
      </p:sp>
      <p:sp>
        <p:nvSpPr>
          <p:cNvPr id="9" name="Underrubrik 8">
            <a:extLst>
              <a:ext uri="{FF2B5EF4-FFF2-40B4-BE49-F238E27FC236}">
                <a16:creationId xmlns:a16="http://schemas.microsoft.com/office/drawing/2014/main" id="{5DEA5B0C-F232-3975-5648-E459042AD240}"/>
              </a:ext>
            </a:extLst>
          </p:cNvPr>
          <p:cNvSpPr>
            <a:spLocks noGrp="1"/>
          </p:cNvSpPr>
          <p:nvPr>
            <p:ph type="subTitle" idx="1"/>
          </p:nvPr>
        </p:nvSpPr>
        <p:spPr>
          <a:xfrm>
            <a:off x="892514" y="3683107"/>
            <a:ext cx="5743363" cy="1683433"/>
          </a:xfrm>
        </p:spPr>
        <p:txBody>
          <a:bodyPr>
            <a:normAutofit/>
          </a:bodyPr>
          <a:lstStyle/>
          <a:p>
            <a:r>
              <a:rPr lang="sv-SE" dirty="0"/>
              <a:t>Sveriges 21 regioner i samverkan</a:t>
            </a:r>
          </a:p>
          <a:p>
            <a:endParaRPr lang="sv-SE" dirty="0"/>
          </a:p>
        </p:txBody>
      </p:sp>
      <p:sp>
        <p:nvSpPr>
          <p:cNvPr id="2" name="Platshållare för sidfot 1">
            <a:extLst>
              <a:ext uri="{FF2B5EF4-FFF2-40B4-BE49-F238E27FC236}">
                <a16:creationId xmlns:a16="http://schemas.microsoft.com/office/drawing/2014/main" id="{4754C1C8-42C3-4EEB-EE51-950CCB8E9AA2}"/>
              </a:ext>
            </a:extLst>
          </p:cNvPr>
          <p:cNvSpPr>
            <a:spLocks noGrp="1"/>
          </p:cNvSpPr>
          <p:nvPr>
            <p:ph type="ftr" sz="quarter" idx="11"/>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dirty="0"/>
              <a:t>Huvuddelarna i avtalet</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a:xfrm>
            <a:off x="1092200" y="2113722"/>
            <a:ext cx="9026358" cy="3311526"/>
          </a:xfrm>
        </p:spPr>
        <p:txBody>
          <a:bodyPr/>
          <a:lstStyle/>
          <a:p>
            <a:pPr lvl="0">
              <a:spcAft>
                <a:spcPts val="800"/>
              </a:spcAft>
              <a:tabLst>
                <a:tab pos="457200" algn="l"/>
              </a:tabLst>
            </a:pPr>
            <a:r>
              <a:rPr lang="sv-SE" dirty="0"/>
              <a:t>Inga direktupphandlingar </a:t>
            </a:r>
          </a:p>
          <a:p>
            <a:pPr lvl="0">
              <a:spcAft>
                <a:spcPts val="800"/>
              </a:spcAft>
              <a:tabLst>
                <a:tab pos="457200" algn="l"/>
              </a:tabLst>
            </a:pPr>
            <a:r>
              <a:rPr lang="sv-SE" dirty="0"/>
              <a:t>Övergripande avtalsförvaltning</a:t>
            </a:r>
          </a:p>
          <a:p>
            <a:pPr lvl="0">
              <a:spcAft>
                <a:spcPts val="800"/>
              </a:spcAft>
              <a:tabLst>
                <a:tab pos="457200" algn="l"/>
              </a:tabLst>
            </a:pPr>
            <a:r>
              <a:rPr lang="sv-SE" dirty="0"/>
              <a:t>Nationell prissättning</a:t>
            </a:r>
          </a:p>
          <a:p>
            <a:pPr lvl="0">
              <a:spcAft>
                <a:spcPts val="800"/>
              </a:spcAft>
              <a:tabLst>
                <a:tab pos="457200" algn="l"/>
              </a:tabLst>
            </a:pPr>
            <a:r>
              <a:rPr lang="sv-SE" dirty="0"/>
              <a:t>Behöriga beställare</a:t>
            </a:r>
          </a:p>
          <a:p>
            <a:pPr lvl="0">
              <a:spcAft>
                <a:spcPts val="800"/>
              </a:spcAft>
              <a:tabLst>
                <a:tab pos="457200" algn="l"/>
              </a:tabLst>
            </a:pPr>
            <a:r>
              <a:rPr lang="sv-SE" dirty="0"/>
              <a:t>Två kriterier gäller för tilldelning: tid och kontinuitet.</a:t>
            </a:r>
          </a:p>
          <a:p>
            <a:pPr lvl="0">
              <a:spcAft>
                <a:spcPts val="800"/>
              </a:spcAft>
              <a:tabLst>
                <a:tab pos="457200" algn="l"/>
              </a:tabLst>
            </a:pPr>
            <a:r>
              <a:rPr lang="sv-SE" dirty="0"/>
              <a:t>Avropet får inte överstiga 12 månader</a:t>
            </a:r>
          </a:p>
          <a:p>
            <a:endParaRPr lang="sv-SE" dirty="0"/>
          </a:p>
          <a:p>
            <a:pPr lvl="1"/>
            <a:endParaRPr lang="sv-SE" dirty="0"/>
          </a:p>
          <a:p>
            <a:endParaRPr lang="sv-SE" dirty="0"/>
          </a:p>
        </p:txBody>
      </p:sp>
      <p:sp>
        <p:nvSpPr>
          <p:cNvPr id="2" name="Platshållare för sidfot 1">
            <a:extLst>
              <a:ext uri="{FF2B5EF4-FFF2-40B4-BE49-F238E27FC236}">
                <a16:creationId xmlns:a16="http://schemas.microsoft.com/office/drawing/2014/main" id="{A1F8ABC3-4758-D393-0212-69A35906141E}"/>
              </a:ext>
            </a:extLst>
          </p:cNvPr>
          <p:cNvSpPr>
            <a:spLocks noGrp="1"/>
          </p:cNvSpPr>
          <p:nvPr>
            <p:ph type="ftr" sz="quarter" idx="15"/>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4103870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dirty="0"/>
              <a:t>Konsult ska ha</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a:xfrm>
            <a:off x="1092200" y="2113722"/>
            <a:ext cx="9026358" cy="3311526"/>
          </a:xfrm>
        </p:spPr>
        <p:txBody>
          <a:bodyPr/>
          <a:lstStyle/>
          <a:p>
            <a:pPr marL="269875" lvl="1" indent="-269875">
              <a:spcBef>
                <a:spcPts val="1000"/>
              </a:spcBef>
              <a:spcAft>
                <a:spcPts val="800"/>
              </a:spcAft>
              <a:buFont typeface="Verdana" panose="020B0604030504040204" pitchFamily="34" charset="0"/>
              <a:buChar char="•"/>
              <a:tabLst>
                <a:tab pos="914400" algn="l"/>
              </a:tabLst>
            </a:pPr>
            <a:r>
              <a:rPr lang="sv-SE" sz="2200" dirty="0"/>
              <a:t>Minst två års klinisk erfarenhet efter erhållen legitimation</a:t>
            </a:r>
          </a:p>
          <a:p>
            <a:pPr marL="269875" lvl="1" indent="-269875">
              <a:spcBef>
                <a:spcPts val="1000"/>
              </a:spcBef>
              <a:spcAft>
                <a:spcPts val="800"/>
              </a:spcAft>
              <a:buFont typeface="Verdana" panose="020B0604030504040204" pitchFamily="34" charset="0"/>
              <a:buChar char="•"/>
              <a:tabLst>
                <a:tab pos="914400" algn="l"/>
              </a:tabLst>
            </a:pPr>
            <a:r>
              <a:rPr lang="sv-SE" sz="2200" dirty="0"/>
              <a:t>Minst två års klinisk erfarenhet efter erhållet specialistbevis</a:t>
            </a:r>
          </a:p>
          <a:p>
            <a:pPr marL="269875" lvl="1" indent="-269875">
              <a:spcBef>
                <a:spcPts val="1000"/>
              </a:spcBef>
              <a:spcAft>
                <a:spcPts val="800"/>
              </a:spcAft>
              <a:buFont typeface="Verdana" panose="020B0604030504040204" pitchFamily="34" charset="0"/>
              <a:buChar char="•"/>
              <a:tabLst>
                <a:tab pos="914400" algn="l"/>
              </a:tabLst>
            </a:pPr>
            <a:r>
              <a:rPr lang="sv-SE" sz="2200" dirty="0"/>
              <a:t>Minst två års sammanhängande erfarenhet av liknande uppdrag </a:t>
            </a:r>
          </a:p>
          <a:p>
            <a:pPr marL="269875" lvl="1" indent="-269875">
              <a:spcBef>
                <a:spcPts val="1000"/>
              </a:spcBef>
              <a:spcAft>
                <a:spcPts val="800"/>
              </a:spcAft>
              <a:buFont typeface="Verdana" panose="020B0604030504040204" pitchFamily="34" charset="0"/>
              <a:buChar char="•"/>
              <a:tabLst>
                <a:tab pos="914400" algn="l"/>
              </a:tabLst>
            </a:pPr>
            <a:r>
              <a:rPr lang="sv-SE" sz="2200" dirty="0"/>
              <a:t>Aktuell och förvärvad erfarenhet i Norden under de senaste fyra åren med en tjänstgöringsgrad på minst 50 procent </a:t>
            </a:r>
          </a:p>
          <a:p>
            <a:pPr marL="269875" lvl="1" indent="-269875">
              <a:spcBef>
                <a:spcPts val="1000"/>
              </a:spcBef>
              <a:spcAft>
                <a:spcPts val="800"/>
              </a:spcAft>
              <a:buFont typeface="Verdana" panose="020B0604030504040204" pitchFamily="34" charset="0"/>
              <a:buChar char="•"/>
              <a:tabLst>
                <a:tab pos="914400" algn="l"/>
              </a:tabLst>
            </a:pPr>
            <a:r>
              <a:rPr lang="sv-SE" sz="2200" dirty="0"/>
              <a:t>Får inte vara eller ha varit anställd i den region som avropet sker ifrån, under de senaste tolv månaderna </a:t>
            </a:r>
          </a:p>
          <a:p>
            <a:endParaRPr lang="sv-SE" dirty="0"/>
          </a:p>
          <a:p>
            <a:pPr lvl="1"/>
            <a:endParaRPr lang="sv-SE" dirty="0"/>
          </a:p>
          <a:p>
            <a:endParaRPr lang="sv-SE" dirty="0"/>
          </a:p>
        </p:txBody>
      </p:sp>
      <p:sp>
        <p:nvSpPr>
          <p:cNvPr id="2" name="Platshållare för sidfot 1">
            <a:extLst>
              <a:ext uri="{FF2B5EF4-FFF2-40B4-BE49-F238E27FC236}">
                <a16:creationId xmlns:a16="http://schemas.microsoft.com/office/drawing/2014/main" id="{1190D8EC-231B-9764-842C-97211B3398FB}"/>
              </a:ext>
            </a:extLst>
          </p:cNvPr>
          <p:cNvSpPr>
            <a:spLocks noGrp="1"/>
          </p:cNvSpPr>
          <p:nvPr>
            <p:ph type="ftr" sz="quarter" idx="15"/>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3192222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832250" y="307504"/>
            <a:ext cx="8561387" cy="457200"/>
          </a:xfrm>
          <a:noFill/>
          <a:ln/>
        </p:spPr>
        <p:txBody>
          <a:bodyPr anchor="t"/>
          <a:lstStyle/>
          <a:p>
            <a:r>
              <a:rPr lang="sv-SE" sz="1800" dirty="0"/>
              <a:t>Tidslinje för avtalsstart i enlighet med regionernas egna tilldelningsbeslut (röd punkt = tidigast)</a:t>
            </a:r>
          </a:p>
        </p:txBody>
      </p:sp>
      <p:sp>
        <p:nvSpPr>
          <p:cNvPr id="14339" name="Rectangle 3"/>
          <p:cNvSpPr>
            <a:spLocks noChangeArrowheads="1"/>
          </p:cNvSpPr>
          <p:nvPr/>
        </p:nvSpPr>
        <p:spPr bwMode="auto">
          <a:xfrm>
            <a:off x="1798691" y="1014427"/>
            <a:ext cx="1206500" cy="5783406"/>
          </a:xfrm>
          <a:prstGeom prst="rect">
            <a:avLst/>
          </a:prstGeom>
          <a:solidFill>
            <a:schemeClr val="accent1">
              <a:lumMod val="20000"/>
              <a:lumOff val="80000"/>
            </a:schemeClr>
          </a:solidFill>
          <a:ln w="12700">
            <a:solidFill>
              <a:srgbClr val="000000"/>
            </a:solidFill>
            <a:miter lim="800000"/>
            <a:headEnd/>
            <a:tailEnd/>
          </a:ln>
          <a:effectLst/>
        </p:spPr>
        <p:txBody>
          <a:bodyPr lIns="136525" tIns="639763" rIns="136525" bIns="639763"/>
          <a:lstStyle/>
          <a:p>
            <a:pPr>
              <a:spcBef>
                <a:spcPct val="125000"/>
              </a:spcBef>
            </a:pPr>
            <a:r>
              <a:rPr lang="sv-SE" sz="650" b="1" dirty="0">
                <a:solidFill>
                  <a:srgbClr val="000000"/>
                </a:solidFill>
                <a:latin typeface="Trebuchet MS" pitchFamily="34" charset="0"/>
              </a:rPr>
              <a:t>Region Norrbotten</a:t>
            </a:r>
          </a:p>
          <a:p>
            <a:pPr>
              <a:spcBef>
                <a:spcPct val="125000"/>
              </a:spcBef>
            </a:pPr>
            <a:r>
              <a:rPr lang="sv-SE" sz="650" b="1" dirty="0">
                <a:solidFill>
                  <a:srgbClr val="000000"/>
                </a:solidFill>
                <a:latin typeface="Trebuchet MS" pitchFamily="34" charset="0"/>
              </a:rPr>
              <a:t>Region Västerbotten</a:t>
            </a:r>
          </a:p>
          <a:p>
            <a:pPr>
              <a:spcBef>
                <a:spcPct val="125000"/>
              </a:spcBef>
            </a:pPr>
            <a:r>
              <a:rPr lang="sv-SE" sz="650" b="1" dirty="0">
                <a:solidFill>
                  <a:srgbClr val="000000"/>
                </a:solidFill>
                <a:latin typeface="Trebuchet MS" pitchFamily="34" charset="0"/>
              </a:rPr>
              <a:t>Region Västernorrland</a:t>
            </a:r>
          </a:p>
          <a:p>
            <a:pPr>
              <a:spcBef>
                <a:spcPct val="125000"/>
              </a:spcBef>
            </a:pPr>
            <a:r>
              <a:rPr lang="sv-SE" sz="650" b="1" dirty="0">
                <a:solidFill>
                  <a:srgbClr val="000000"/>
                </a:solidFill>
                <a:latin typeface="Trebuchet MS" pitchFamily="34" charset="0"/>
              </a:rPr>
              <a:t>Region Jämtland Härjedalen</a:t>
            </a:r>
          </a:p>
          <a:p>
            <a:pPr>
              <a:spcBef>
                <a:spcPct val="125000"/>
              </a:spcBef>
            </a:pPr>
            <a:r>
              <a:rPr lang="sv-SE" sz="650" b="1" dirty="0">
                <a:solidFill>
                  <a:srgbClr val="000000"/>
                </a:solidFill>
                <a:latin typeface="Trebuchet MS" pitchFamily="34" charset="0"/>
              </a:rPr>
              <a:t>Region Gävleborg</a:t>
            </a:r>
          </a:p>
          <a:p>
            <a:pPr>
              <a:spcBef>
                <a:spcPct val="125000"/>
              </a:spcBef>
            </a:pPr>
            <a:r>
              <a:rPr lang="sv-SE" sz="650" b="1" dirty="0">
                <a:solidFill>
                  <a:srgbClr val="000000"/>
                </a:solidFill>
                <a:latin typeface="Trebuchet MS" pitchFamily="34" charset="0"/>
              </a:rPr>
              <a:t>Region Dalarna</a:t>
            </a:r>
          </a:p>
          <a:p>
            <a:pPr>
              <a:spcBef>
                <a:spcPct val="125000"/>
              </a:spcBef>
            </a:pPr>
            <a:r>
              <a:rPr lang="sv-SE" sz="650" b="1" dirty="0">
                <a:solidFill>
                  <a:srgbClr val="000000"/>
                </a:solidFill>
                <a:latin typeface="Trebuchet MS" pitchFamily="34" charset="0"/>
              </a:rPr>
              <a:t>Region Värmland</a:t>
            </a:r>
          </a:p>
          <a:p>
            <a:pPr>
              <a:spcBef>
                <a:spcPct val="125000"/>
              </a:spcBef>
            </a:pPr>
            <a:r>
              <a:rPr lang="sv-SE" sz="650" b="1" dirty="0">
                <a:solidFill>
                  <a:srgbClr val="000000"/>
                </a:solidFill>
                <a:latin typeface="Trebuchet MS" pitchFamily="34" charset="0"/>
              </a:rPr>
              <a:t>Region Uppsala</a:t>
            </a:r>
          </a:p>
          <a:p>
            <a:pPr>
              <a:spcBef>
                <a:spcPct val="125000"/>
              </a:spcBef>
            </a:pPr>
            <a:r>
              <a:rPr lang="sv-SE" sz="650" b="1" dirty="0">
                <a:solidFill>
                  <a:srgbClr val="000000"/>
                </a:solidFill>
                <a:latin typeface="Trebuchet MS" pitchFamily="34" charset="0"/>
              </a:rPr>
              <a:t>Region Sörmland</a:t>
            </a:r>
          </a:p>
          <a:p>
            <a:pPr>
              <a:spcBef>
                <a:spcPct val="125000"/>
              </a:spcBef>
            </a:pPr>
            <a:r>
              <a:rPr lang="sv-SE" sz="650" b="1" dirty="0">
                <a:solidFill>
                  <a:srgbClr val="000000"/>
                </a:solidFill>
                <a:latin typeface="Trebuchet MS" pitchFamily="34" charset="0"/>
              </a:rPr>
              <a:t>Region Västmanland</a:t>
            </a:r>
          </a:p>
          <a:p>
            <a:pPr>
              <a:spcBef>
                <a:spcPct val="125000"/>
              </a:spcBef>
            </a:pPr>
            <a:r>
              <a:rPr lang="sv-SE" sz="650" b="1" dirty="0">
                <a:solidFill>
                  <a:srgbClr val="000000"/>
                </a:solidFill>
                <a:latin typeface="Trebuchet MS" pitchFamily="34" charset="0"/>
              </a:rPr>
              <a:t>Region Örebro</a:t>
            </a:r>
          </a:p>
          <a:p>
            <a:pPr>
              <a:spcBef>
                <a:spcPct val="125000"/>
              </a:spcBef>
            </a:pPr>
            <a:r>
              <a:rPr lang="sv-SE" sz="650" b="1" dirty="0">
                <a:solidFill>
                  <a:srgbClr val="000000"/>
                </a:solidFill>
                <a:latin typeface="Trebuchet MS" pitchFamily="34" charset="0"/>
              </a:rPr>
              <a:t>Region Stockholm</a:t>
            </a:r>
          </a:p>
          <a:p>
            <a:pPr>
              <a:spcBef>
                <a:spcPct val="125000"/>
              </a:spcBef>
            </a:pPr>
            <a:r>
              <a:rPr lang="sv-SE" sz="650" b="1" dirty="0">
                <a:solidFill>
                  <a:srgbClr val="000000"/>
                </a:solidFill>
                <a:latin typeface="Trebuchet MS" pitchFamily="34" charset="0"/>
              </a:rPr>
              <a:t>Region Gotland</a:t>
            </a:r>
          </a:p>
          <a:p>
            <a:pPr>
              <a:spcBef>
                <a:spcPct val="125000"/>
              </a:spcBef>
            </a:pPr>
            <a:r>
              <a:rPr lang="sv-SE" sz="650" b="1" dirty="0">
                <a:solidFill>
                  <a:srgbClr val="000000"/>
                </a:solidFill>
                <a:latin typeface="Trebuchet MS" pitchFamily="34" charset="0"/>
              </a:rPr>
              <a:t>Region Östergötland</a:t>
            </a:r>
          </a:p>
          <a:p>
            <a:pPr>
              <a:spcBef>
                <a:spcPct val="125000"/>
              </a:spcBef>
            </a:pPr>
            <a:r>
              <a:rPr lang="sv-SE" sz="650" b="1" dirty="0">
                <a:solidFill>
                  <a:srgbClr val="000000"/>
                </a:solidFill>
                <a:latin typeface="Trebuchet MS" pitchFamily="34" charset="0"/>
              </a:rPr>
              <a:t>Region Jönköping</a:t>
            </a:r>
          </a:p>
          <a:p>
            <a:pPr>
              <a:spcBef>
                <a:spcPct val="125000"/>
              </a:spcBef>
            </a:pPr>
            <a:r>
              <a:rPr lang="sv-SE" sz="650" b="1" dirty="0">
                <a:solidFill>
                  <a:srgbClr val="000000"/>
                </a:solidFill>
                <a:latin typeface="Trebuchet MS" pitchFamily="34" charset="0"/>
              </a:rPr>
              <a:t>Västra Götalandsregionen</a:t>
            </a:r>
          </a:p>
          <a:p>
            <a:pPr>
              <a:spcBef>
                <a:spcPct val="125000"/>
              </a:spcBef>
            </a:pPr>
            <a:r>
              <a:rPr lang="sv-SE" sz="650" b="1" dirty="0">
                <a:solidFill>
                  <a:srgbClr val="000000"/>
                </a:solidFill>
                <a:latin typeface="Trebuchet MS" pitchFamily="34" charset="0"/>
              </a:rPr>
              <a:t>Region Halland</a:t>
            </a:r>
          </a:p>
          <a:p>
            <a:pPr>
              <a:spcBef>
                <a:spcPct val="125000"/>
              </a:spcBef>
            </a:pPr>
            <a:r>
              <a:rPr lang="sv-SE" sz="650" b="1" dirty="0">
                <a:solidFill>
                  <a:srgbClr val="000000"/>
                </a:solidFill>
                <a:latin typeface="Trebuchet MS" pitchFamily="34" charset="0"/>
              </a:rPr>
              <a:t>Region Kalmar</a:t>
            </a:r>
          </a:p>
          <a:p>
            <a:pPr>
              <a:spcBef>
                <a:spcPct val="125000"/>
              </a:spcBef>
            </a:pPr>
            <a:r>
              <a:rPr lang="sv-SE" sz="650" b="1" dirty="0">
                <a:solidFill>
                  <a:srgbClr val="000000"/>
                </a:solidFill>
                <a:latin typeface="Trebuchet MS" pitchFamily="34" charset="0"/>
              </a:rPr>
              <a:t>Region Blekinge</a:t>
            </a:r>
          </a:p>
          <a:p>
            <a:pPr>
              <a:spcBef>
                <a:spcPct val="125000"/>
              </a:spcBef>
            </a:pPr>
            <a:r>
              <a:rPr lang="sv-SE" sz="650" b="1" dirty="0">
                <a:solidFill>
                  <a:srgbClr val="000000"/>
                </a:solidFill>
                <a:latin typeface="Trebuchet MS" pitchFamily="34" charset="0"/>
              </a:rPr>
              <a:t>Region Kronoberg</a:t>
            </a:r>
          </a:p>
          <a:p>
            <a:pPr>
              <a:spcBef>
                <a:spcPct val="125000"/>
              </a:spcBef>
            </a:pPr>
            <a:r>
              <a:rPr lang="sv-SE" sz="650" b="1" dirty="0">
                <a:solidFill>
                  <a:srgbClr val="000000"/>
                </a:solidFill>
                <a:latin typeface="Trebuchet MS" pitchFamily="34" charset="0"/>
              </a:rPr>
              <a:t>Region Skåne</a:t>
            </a:r>
          </a:p>
          <a:p>
            <a:pPr>
              <a:spcBef>
                <a:spcPct val="125000"/>
              </a:spcBef>
            </a:pPr>
            <a:r>
              <a:rPr lang="sv-SE" sz="650" b="1" dirty="0" err="1">
                <a:solidFill>
                  <a:srgbClr val="000000"/>
                </a:solidFill>
                <a:latin typeface="Trebuchet MS" pitchFamily="34" charset="0"/>
              </a:rPr>
              <a:t>Tiohundra</a:t>
            </a:r>
            <a:r>
              <a:rPr lang="sv-SE" sz="650" b="1" dirty="0">
                <a:solidFill>
                  <a:srgbClr val="000000"/>
                </a:solidFill>
                <a:latin typeface="Trebuchet MS" pitchFamily="34" charset="0"/>
              </a:rPr>
              <a:t> AB</a:t>
            </a:r>
          </a:p>
        </p:txBody>
      </p:sp>
      <p:sp>
        <p:nvSpPr>
          <p:cNvPr id="14340" name="Rectangle 4"/>
          <p:cNvSpPr>
            <a:spLocks noChangeArrowheads="1"/>
          </p:cNvSpPr>
          <p:nvPr/>
        </p:nvSpPr>
        <p:spPr bwMode="auto">
          <a:xfrm>
            <a:off x="3017891" y="1014428"/>
            <a:ext cx="6388100" cy="5783399"/>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1" name="Rectangle 5"/>
          <p:cNvSpPr>
            <a:spLocks noChangeArrowheads="1"/>
          </p:cNvSpPr>
          <p:nvPr/>
        </p:nvSpPr>
        <p:spPr bwMode="auto">
          <a:xfrm>
            <a:off x="30178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dirty="0">
                <a:solidFill>
                  <a:srgbClr val="6B92B5"/>
                </a:solidFill>
                <a:latin typeface="Trebuchet MS" pitchFamily="34" charset="0"/>
              </a:rPr>
              <a:t>JAN</a:t>
            </a:r>
          </a:p>
        </p:txBody>
      </p:sp>
      <p:sp>
        <p:nvSpPr>
          <p:cNvPr id="14342" name="Rectangle 6"/>
          <p:cNvSpPr>
            <a:spLocks noChangeArrowheads="1"/>
          </p:cNvSpPr>
          <p:nvPr/>
        </p:nvSpPr>
        <p:spPr bwMode="auto">
          <a:xfrm>
            <a:off x="35512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FEB</a:t>
            </a:r>
          </a:p>
        </p:txBody>
      </p:sp>
      <p:sp>
        <p:nvSpPr>
          <p:cNvPr id="14343" name="Rectangle 7"/>
          <p:cNvSpPr>
            <a:spLocks noChangeArrowheads="1"/>
          </p:cNvSpPr>
          <p:nvPr/>
        </p:nvSpPr>
        <p:spPr bwMode="auto">
          <a:xfrm>
            <a:off x="40846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MAR</a:t>
            </a:r>
          </a:p>
        </p:txBody>
      </p:sp>
      <p:sp>
        <p:nvSpPr>
          <p:cNvPr id="14344" name="Rectangle 8"/>
          <p:cNvSpPr>
            <a:spLocks noChangeArrowheads="1"/>
          </p:cNvSpPr>
          <p:nvPr/>
        </p:nvSpPr>
        <p:spPr bwMode="auto">
          <a:xfrm>
            <a:off x="46180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APR</a:t>
            </a:r>
          </a:p>
        </p:txBody>
      </p:sp>
      <p:sp>
        <p:nvSpPr>
          <p:cNvPr id="14345" name="Rectangle 9"/>
          <p:cNvSpPr>
            <a:spLocks noChangeArrowheads="1"/>
          </p:cNvSpPr>
          <p:nvPr/>
        </p:nvSpPr>
        <p:spPr bwMode="auto">
          <a:xfrm>
            <a:off x="51514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MAJ</a:t>
            </a:r>
          </a:p>
        </p:txBody>
      </p:sp>
      <p:sp>
        <p:nvSpPr>
          <p:cNvPr id="14346" name="Rectangle 10"/>
          <p:cNvSpPr>
            <a:spLocks noChangeArrowheads="1"/>
          </p:cNvSpPr>
          <p:nvPr/>
        </p:nvSpPr>
        <p:spPr bwMode="auto">
          <a:xfrm>
            <a:off x="56848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JUN</a:t>
            </a:r>
          </a:p>
        </p:txBody>
      </p:sp>
      <p:sp>
        <p:nvSpPr>
          <p:cNvPr id="14347" name="Rectangle 11"/>
          <p:cNvSpPr>
            <a:spLocks noChangeArrowheads="1"/>
          </p:cNvSpPr>
          <p:nvPr/>
        </p:nvSpPr>
        <p:spPr bwMode="auto">
          <a:xfrm>
            <a:off x="62182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JUL</a:t>
            </a:r>
          </a:p>
        </p:txBody>
      </p:sp>
      <p:sp>
        <p:nvSpPr>
          <p:cNvPr id="14348" name="Rectangle 12"/>
          <p:cNvSpPr>
            <a:spLocks noChangeArrowheads="1"/>
          </p:cNvSpPr>
          <p:nvPr/>
        </p:nvSpPr>
        <p:spPr bwMode="auto">
          <a:xfrm>
            <a:off x="67516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AUG</a:t>
            </a:r>
          </a:p>
        </p:txBody>
      </p:sp>
      <p:sp>
        <p:nvSpPr>
          <p:cNvPr id="14349" name="Rectangle 13"/>
          <p:cNvSpPr>
            <a:spLocks noChangeArrowheads="1"/>
          </p:cNvSpPr>
          <p:nvPr/>
        </p:nvSpPr>
        <p:spPr bwMode="auto">
          <a:xfrm>
            <a:off x="72850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SEP</a:t>
            </a:r>
          </a:p>
        </p:txBody>
      </p:sp>
      <p:sp>
        <p:nvSpPr>
          <p:cNvPr id="14350" name="Rectangle 14"/>
          <p:cNvSpPr>
            <a:spLocks noChangeArrowheads="1"/>
          </p:cNvSpPr>
          <p:nvPr/>
        </p:nvSpPr>
        <p:spPr bwMode="auto">
          <a:xfrm>
            <a:off x="78184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OKT</a:t>
            </a:r>
          </a:p>
        </p:txBody>
      </p:sp>
      <p:sp>
        <p:nvSpPr>
          <p:cNvPr id="14351" name="Rectangle 15"/>
          <p:cNvSpPr>
            <a:spLocks noChangeArrowheads="1"/>
          </p:cNvSpPr>
          <p:nvPr/>
        </p:nvSpPr>
        <p:spPr bwMode="auto">
          <a:xfrm>
            <a:off x="83518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NOV</a:t>
            </a:r>
          </a:p>
        </p:txBody>
      </p:sp>
      <p:sp>
        <p:nvSpPr>
          <p:cNvPr id="14352" name="Rectangle 16"/>
          <p:cNvSpPr>
            <a:spLocks noChangeArrowheads="1"/>
          </p:cNvSpPr>
          <p:nvPr/>
        </p:nvSpPr>
        <p:spPr bwMode="auto">
          <a:xfrm>
            <a:off x="8885291" y="1014428"/>
            <a:ext cx="520700"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200" b="1">
                <a:solidFill>
                  <a:srgbClr val="6B92B5"/>
                </a:solidFill>
                <a:latin typeface="Trebuchet MS" pitchFamily="34" charset="0"/>
              </a:rPr>
              <a:t>DEC</a:t>
            </a:r>
          </a:p>
        </p:txBody>
      </p:sp>
      <p:sp>
        <p:nvSpPr>
          <p:cNvPr id="14354" name="Line 18"/>
          <p:cNvSpPr>
            <a:spLocks noChangeShapeType="1"/>
          </p:cNvSpPr>
          <p:nvPr/>
        </p:nvSpPr>
        <p:spPr bwMode="auto">
          <a:xfrm flipH="1">
            <a:off x="3539197" y="1008078"/>
            <a:ext cx="5745" cy="5763266"/>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5" name="Line 19"/>
          <p:cNvSpPr>
            <a:spLocks noChangeShapeType="1"/>
          </p:cNvSpPr>
          <p:nvPr/>
        </p:nvSpPr>
        <p:spPr bwMode="auto">
          <a:xfrm>
            <a:off x="4078341" y="1008078"/>
            <a:ext cx="25398" cy="5849922"/>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6" name="Line 20"/>
          <p:cNvSpPr>
            <a:spLocks noChangeShapeType="1"/>
          </p:cNvSpPr>
          <p:nvPr/>
        </p:nvSpPr>
        <p:spPr bwMode="auto">
          <a:xfrm flipH="1">
            <a:off x="4599647" y="1008078"/>
            <a:ext cx="12095" cy="5763266"/>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7" name="Line 21"/>
          <p:cNvSpPr>
            <a:spLocks noChangeShapeType="1"/>
          </p:cNvSpPr>
          <p:nvPr/>
        </p:nvSpPr>
        <p:spPr bwMode="auto">
          <a:xfrm>
            <a:off x="5145141" y="1008078"/>
            <a:ext cx="29456" cy="5849921"/>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8" name="Line 22"/>
          <p:cNvSpPr>
            <a:spLocks noChangeShapeType="1"/>
          </p:cNvSpPr>
          <p:nvPr/>
        </p:nvSpPr>
        <p:spPr bwMode="auto">
          <a:xfrm>
            <a:off x="5678541" y="1008078"/>
            <a:ext cx="12700" cy="5763266"/>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9" name="Line 23"/>
          <p:cNvSpPr>
            <a:spLocks noChangeShapeType="1"/>
          </p:cNvSpPr>
          <p:nvPr/>
        </p:nvSpPr>
        <p:spPr bwMode="auto">
          <a:xfrm>
            <a:off x="6211941" y="1008078"/>
            <a:ext cx="12698" cy="5763266"/>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0" name="Line 24"/>
          <p:cNvSpPr>
            <a:spLocks noChangeShapeType="1"/>
          </p:cNvSpPr>
          <p:nvPr/>
        </p:nvSpPr>
        <p:spPr bwMode="auto">
          <a:xfrm flipH="1">
            <a:off x="6732641" y="1008078"/>
            <a:ext cx="12700" cy="5763266"/>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1" name="Line 25"/>
          <p:cNvSpPr>
            <a:spLocks noChangeShapeType="1"/>
          </p:cNvSpPr>
          <p:nvPr/>
        </p:nvSpPr>
        <p:spPr bwMode="auto">
          <a:xfrm>
            <a:off x="7278741" y="1008078"/>
            <a:ext cx="6348" cy="5705906"/>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2" name="Line 26"/>
          <p:cNvSpPr>
            <a:spLocks noChangeShapeType="1"/>
          </p:cNvSpPr>
          <p:nvPr/>
        </p:nvSpPr>
        <p:spPr bwMode="auto">
          <a:xfrm flipH="1">
            <a:off x="7812141" y="1008078"/>
            <a:ext cx="1" cy="5705903"/>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3" name="Line 27"/>
          <p:cNvSpPr>
            <a:spLocks noChangeShapeType="1"/>
          </p:cNvSpPr>
          <p:nvPr/>
        </p:nvSpPr>
        <p:spPr bwMode="auto">
          <a:xfrm>
            <a:off x="8345541" y="1008077"/>
            <a:ext cx="6351" cy="5763265"/>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4" name="Line 28"/>
          <p:cNvSpPr>
            <a:spLocks noChangeShapeType="1"/>
          </p:cNvSpPr>
          <p:nvPr/>
        </p:nvSpPr>
        <p:spPr bwMode="auto">
          <a:xfrm flipH="1">
            <a:off x="8872591" y="1008078"/>
            <a:ext cx="6351" cy="5789755"/>
          </a:xfrm>
          <a:prstGeom prst="line">
            <a:avLst/>
          </a:prstGeom>
          <a:noFill/>
          <a:ln w="6350">
            <a:solidFill>
              <a:srgbClr val="C0C0C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92" name="Oval 56"/>
          <p:cNvSpPr>
            <a:spLocks noChangeArrowheads="1"/>
          </p:cNvSpPr>
          <p:nvPr/>
        </p:nvSpPr>
        <p:spPr bwMode="auto">
          <a:xfrm>
            <a:off x="3189605" y="4873527"/>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407" name="Oval 71"/>
          <p:cNvSpPr>
            <a:spLocks noChangeArrowheads="1"/>
          </p:cNvSpPr>
          <p:nvPr/>
        </p:nvSpPr>
        <p:spPr bwMode="auto">
          <a:xfrm>
            <a:off x="7837960" y="5624211"/>
            <a:ext cx="123289" cy="12328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3" name="Line 17"/>
          <p:cNvSpPr>
            <a:spLocks noChangeShapeType="1"/>
          </p:cNvSpPr>
          <p:nvPr/>
        </p:nvSpPr>
        <p:spPr bwMode="auto">
          <a:xfrm>
            <a:off x="3011541" y="1389078"/>
            <a:ext cx="6400800" cy="0"/>
          </a:xfrm>
          <a:prstGeom prst="line">
            <a:avLst/>
          </a:prstGeom>
          <a:noFill/>
          <a:ln w="254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Oval 56">
            <a:extLst>
              <a:ext uri="{FF2B5EF4-FFF2-40B4-BE49-F238E27FC236}">
                <a16:creationId xmlns:a16="http://schemas.microsoft.com/office/drawing/2014/main" id="{78AC14F9-1A65-B672-41DF-8349E222482E}"/>
              </a:ext>
            </a:extLst>
          </p:cNvPr>
          <p:cNvSpPr>
            <a:spLocks noChangeArrowheads="1"/>
          </p:cNvSpPr>
          <p:nvPr/>
        </p:nvSpPr>
        <p:spPr bwMode="auto">
          <a:xfrm>
            <a:off x="4479399" y="2641279"/>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1" name="Oval 71">
            <a:extLst>
              <a:ext uri="{FF2B5EF4-FFF2-40B4-BE49-F238E27FC236}">
                <a16:creationId xmlns:a16="http://schemas.microsoft.com/office/drawing/2014/main" id="{30F7ED13-D241-8488-8B43-DEC6BB2E9CA1}"/>
              </a:ext>
            </a:extLst>
          </p:cNvPr>
          <p:cNvSpPr>
            <a:spLocks noChangeArrowheads="1"/>
          </p:cNvSpPr>
          <p:nvPr/>
        </p:nvSpPr>
        <p:spPr bwMode="auto">
          <a:xfrm>
            <a:off x="4621381" y="2860206"/>
            <a:ext cx="123289" cy="12328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Oval 56">
            <a:extLst>
              <a:ext uri="{FF2B5EF4-FFF2-40B4-BE49-F238E27FC236}">
                <a16:creationId xmlns:a16="http://schemas.microsoft.com/office/drawing/2014/main" id="{72AC3957-7B47-B8A5-D664-E4094E5749EE}"/>
              </a:ext>
            </a:extLst>
          </p:cNvPr>
          <p:cNvSpPr>
            <a:spLocks noChangeArrowheads="1"/>
          </p:cNvSpPr>
          <p:nvPr/>
        </p:nvSpPr>
        <p:spPr bwMode="auto">
          <a:xfrm>
            <a:off x="4096597" y="2337376"/>
            <a:ext cx="121254" cy="114979"/>
          </a:xfrm>
          <a:prstGeom prst="ellipse">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0" scaled="1"/>
            <a:tileRect/>
          </a:gradFill>
          <a:ln w="6350">
            <a:solidFill>
              <a:srgbClr val="C00000"/>
            </a:solidFill>
            <a:round/>
            <a:headEnd type="none" w="sm" len="sm"/>
            <a:tailEnd type="none" w="sm" len="sm"/>
          </a:ln>
          <a:effectLst/>
        </p:spPr>
        <p:txBody>
          <a:bodyPr wrap="none" anchor="ctr"/>
          <a:lstStyle/>
          <a:p>
            <a:endParaRPr lang="en-US" dirty="0"/>
          </a:p>
        </p:txBody>
      </p:sp>
      <p:sp>
        <p:nvSpPr>
          <p:cNvPr id="28" name="Oval 56">
            <a:extLst>
              <a:ext uri="{FF2B5EF4-FFF2-40B4-BE49-F238E27FC236}">
                <a16:creationId xmlns:a16="http://schemas.microsoft.com/office/drawing/2014/main" id="{FFBFA9F6-DFD3-82C3-E338-262BB6EEE91D}"/>
              </a:ext>
            </a:extLst>
          </p:cNvPr>
          <p:cNvSpPr>
            <a:spLocks noChangeArrowheads="1"/>
          </p:cNvSpPr>
          <p:nvPr/>
        </p:nvSpPr>
        <p:spPr bwMode="auto">
          <a:xfrm>
            <a:off x="4096597" y="3085962"/>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9" name="Oval 56">
            <a:extLst>
              <a:ext uri="{FF2B5EF4-FFF2-40B4-BE49-F238E27FC236}">
                <a16:creationId xmlns:a16="http://schemas.microsoft.com/office/drawing/2014/main" id="{FEE7BD2C-12B6-7451-8522-412E6BBBE32F}"/>
              </a:ext>
            </a:extLst>
          </p:cNvPr>
          <p:cNvSpPr>
            <a:spLocks noChangeArrowheads="1"/>
          </p:cNvSpPr>
          <p:nvPr/>
        </p:nvSpPr>
        <p:spPr bwMode="auto">
          <a:xfrm>
            <a:off x="3549645" y="3528225"/>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0" name="Oval 56">
            <a:extLst>
              <a:ext uri="{FF2B5EF4-FFF2-40B4-BE49-F238E27FC236}">
                <a16:creationId xmlns:a16="http://schemas.microsoft.com/office/drawing/2014/main" id="{7CD19C12-4849-E391-D88B-2F485400DF61}"/>
              </a:ext>
            </a:extLst>
          </p:cNvPr>
          <p:cNvSpPr>
            <a:spLocks noChangeArrowheads="1"/>
          </p:cNvSpPr>
          <p:nvPr/>
        </p:nvSpPr>
        <p:spPr bwMode="auto">
          <a:xfrm>
            <a:off x="3549645" y="3746050"/>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1" name="Oval 56">
            <a:extLst>
              <a:ext uri="{FF2B5EF4-FFF2-40B4-BE49-F238E27FC236}">
                <a16:creationId xmlns:a16="http://schemas.microsoft.com/office/drawing/2014/main" id="{006CBC6A-F076-0E46-56F7-B7C53F4832F3}"/>
              </a:ext>
            </a:extLst>
          </p:cNvPr>
          <p:cNvSpPr>
            <a:spLocks noChangeArrowheads="1"/>
          </p:cNvSpPr>
          <p:nvPr/>
        </p:nvSpPr>
        <p:spPr bwMode="auto">
          <a:xfrm>
            <a:off x="5703535" y="3978477"/>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336" name="Oval 56">
            <a:extLst>
              <a:ext uri="{FF2B5EF4-FFF2-40B4-BE49-F238E27FC236}">
                <a16:creationId xmlns:a16="http://schemas.microsoft.com/office/drawing/2014/main" id="{EF715C65-A36D-C097-7F7F-630018E7E3E6}"/>
              </a:ext>
            </a:extLst>
          </p:cNvPr>
          <p:cNvSpPr>
            <a:spLocks noChangeArrowheads="1"/>
          </p:cNvSpPr>
          <p:nvPr/>
        </p:nvSpPr>
        <p:spPr bwMode="auto">
          <a:xfrm>
            <a:off x="3549645" y="3310559"/>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337" name="Oval 56">
            <a:extLst>
              <a:ext uri="{FF2B5EF4-FFF2-40B4-BE49-F238E27FC236}">
                <a16:creationId xmlns:a16="http://schemas.microsoft.com/office/drawing/2014/main" id="{1DA8A7F2-B52F-ECE1-EF5E-10ACAE348042}"/>
              </a:ext>
            </a:extLst>
          </p:cNvPr>
          <p:cNvSpPr>
            <a:spLocks noChangeArrowheads="1"/>
          </p:cNvSpPr>
          <p:nvPr/>
        </p:nvSpPr>
        <p:spPr bwMode="auto">
          <a:xfrm>
            <a:off x="4113009" y="4419716"/>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365" name="Oval 56">
            <a:extLst>
              <a:ext uri="{FF2B5EF4-FFF2-40B4-BE49-F238E27FC236}">
                <a16:creationId xmlns:a16="http://schemas.microsoft.com/office/drawing/2014/main" id="{509C6675-CFDF-EDE0-AE0D-4B6D2F72950A}"/>
              </a:ext>
            </a:extLst>
          </p:cNvPr>
          <p:cNvSpPr>
            <a:spLocks noChangeArrowheads="1"/>
          </p:cNvSpPr>
          <p:nvPr/>
        </p:nvSpPr>
        <p:spPr bwMode="auto">
          <a:xfrm>
            <a:off x="3189605" y="4654790"/>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368" name="Oval 56">
            <a:extLst>
              <a:ext uri="{FF2B5EF4-FFF2-40B4-BE49-F238E27FC236}">
                <a16:creationId xmlns:a16="http://schemas.microsoft.com/office/drawing/2014/main" id="{9868C77D-F69D-50F5-6101-EFF83291D295}"/>
              </a:ext>
            </a:extLst>
          </p:cNvPr>
          <p:cNvSpPr>
            <a:spLocks noChangeArrowheads="1"/>
          </p:cNvSpPr>
          <p:nvPr/>
        </p:nvSpPr>
        <p:spPr bwMode="auto">
          <a:xfrm>
            <a:off x="3189147" y="5153913"/>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369" name="Oval 56">
            <a:extLst>
              <a:ext uri="{FF2B5EF4-FFF2-40B4-BE49-F238E27FC236}">
                <a16:creationId xmlns:a16="http://schemas.microsoft.com/office/drawing/2014/main" id="{1B56F40F-0D4C-6829-CFF5-85B047E439CB}"/>
              </a:ext>
            </a:extLst>
          </p:cNvPr>
          <p:cNvSpPr>
            <a:spLocks noChangeArrowheads="1"/>
          </p:cNvSpPr>
          <p:nvPr/>
        </p:nvSpPr>
        <p:spPr bwMode="auto">
          <a:xfrm>
            <a:off x="4106659" y="5411491"/>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370" name="Oval 56">
            <a:extLst>
              <a:ext uri="{FF2B5EF4-FFF2-40B4-BE49-F238E27FC236}">
                <a16:creationId xmlns:a16="http://schemas.microsoft.com/office/drawing/2014/main" id="{D9FAC7C5-50C9-D101-2E7E-79212E748E8C}"/>
              </a:ext>
            </a:extLst>
          </p:cNvPr>
          <p:cNvSpPr>
            <a:spLocks noChangeArrowheads="1"/>
          </p:cNvSpPr>
          <p:nvPr/>
        </p:nvSpPr>
        <p:spPr bwMode="auto">
          <a:xfrm>
            <a:off x="5177254" y="6310974"/>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371" name="Oval 56">
            <a:extLst>
              <a:ext uri="{FF2B5EF4-FFF2-40B4-BE49-F238E27FC236}">
                <a16:creationId xmlns:a16="http://schemas.microsoft.com/office/drawing/2014/main" id="{40E2AF0B-BA0E-498D-D19C-068808EE76DE}"/>
              </a:ext>
            </a:extLst>
          </p:cNvPr>
          <p:cNvSpPr>
            <a:spLocks noChangeArrowheads="1"/>
          </p:cNvSpPr>
          <p:nvPr/>
        </p:nvSpPr>
        <p:spPr bwMode="auto">
          <a:xfrm>
            <a:off x="5703535" y="5848934"/>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372" name="Oval 56">
            <a:extLst>
              <a:ext uri="{FF2B5EF4-FFF2-40B4-BE49-F238E27FC236}">
                <a16:creationId xmlns:a16="http://schemas.microsoft.com/office/drawing/2014/main" id="{CDC84CD8-E854-99B8-C6FE-2C62C04E376F}"/>
              </a:ext>
            </a:extLst>
          </p:cNvPr>
          <p:cNvSpPr>
            <a:spLocks noChangeArrowheads="1"/>
          </p:cNvSpPr>
          <p:nvPr/>
        </p:nvSpPr>
        <p:spPr bwMode="auto">
          <a:xfrm>
            <a:off x="3036064" y="6076838"/>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4" name="Oval 56">
            <a:extLst>
              <a:ext uri="{FF2B5EF4-FFF2-40B4-BE49-F238E27FC236}">
                <a16:creationId xmlns:a16="http://schemas.microsoft.com/office/drawing/2014/main" id="{BD3A3306-8B21-0DAE-62B5-199C3082064B}"/>
              </a:ext>
            </a:extLst>
          </p:cNvPr>
          <p:cNvSpPr>
            <a:spLocks noChangeArrowheads="1"/>
          </p:cNvSpPr>
          <p:nvPr/>
        </p:nvSpPr>
        <p:spPr bwMode="auto">
          <a:xfrm>
            <a:off x="3026002" y="5616534"/>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5" name="Oval 56">
            <a:extLst>
              <a:ext uri="{FF2B5EF4-FFF2-40B4-BE49-F238E27FC236}">
                <a16:creationId xmlns:a16="http://schemas.microsoft.com/office/drawing/2014/main" id="{E36889EF-796B-97A3-3526-3B1229ED72B1}"/>
              </a:ext>
            </a:extLst>
          </p:cNvPr>
          <p:cNvSpPr>
            <a:spLocks noChangeArrowheads="1"/>
          </p:cNvSpPr>
          <p:nvPr/>
        </p:nvSpPr>
        <p:spPr bwMode="auto">
          <a:xfrm>
            <a:off x="7285091" y="5633865"/>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 name="textruta 5">
            <a:extLst>
              <a:ext uri="{FF2B5EF4-FFF2-40B4-BE49-F238E27FC236}">
                <a16:creationId xmlns:a16="http://schemas.microsoft.com/office/drawing/2014/main" id="{97EAF217-FE0A-FB5F-173F-C1E7FE9E1428}"/>
              </a:ext>
            </a:extLst>
          </p:cNvPr>
          <p:cNvSpPr txBox="1"/>
          <p:nvPr/>
        </p:nvSpPr>
        <p:spPr>
          <a:xfrm>
            <a:off x="2943851" y="5690979"/>
            <a:ext cx="686566" cy="215444"/>
          </a:xfrm>
          <a:prstGeom prst="rect">
            <a:avLst/>
          </a:prstGeom>
          <a:noFill/>
        </p:spPr>
        <p:txBody>
          <a:bodyPr wrap="square" rtlCol="0">
            <a:spAutoFit/>
          </a:bodyPr>
          <a:lstStyle/>
          <a:p>
            <a:r>
              <a:rPr lang="sv-SE" sz="800" dirty="0">
                <a:solidFill>
                  <a:srgbClr val="002060"/>
                </a:solidFill>
                <a:latin typeface="Calibri" panose="020F0502020204030204" pitchFamily="34" charset="0"/>
                <a:cs typeface="Calibri" panose="020F0502020204030204" pitchFamily="34" charset="0"/>
              </a:rPr>
              <a:t>Läkare PV</a:t>
            </a:r>
          </a:p>
        </p:txBody>
      </p:sp>
      <p:sp>
        <p:nvSpPr>
          <p:cNvPr id="7" name="textruta 6">
            <a:extLst>
              <a:ext uri="{FF2B5EF4-FFF2-40B4-BE49-F238E27FC236}">
                <a16:creationId xmlns:a16="http://schemas.microsoft.com/office/drawing/2014/main" id="{ADBCC101-DD57-3431-14B9-C6A69DB35C45}"/>
              </a:ext>
            </a:extLst>
          </p:cNvPr>
          <p:cNvSpPr txBox="1"/>
          <p:nvPr/>
        </p:nvSpPr>
        <p:spPr>
          <a:xfrm>
            <a:off x="7199292" y="5714658"/>
            <a:ext cx="620441" cy="338554"/>
          </a:xfrm>
          <a:prstGeom prst="rect">
            <a:avLst/>
          </a:prstGeom>
          <a:noFill/>
        </p:spPr>
        <p:txBody>
          <a:bodyPr wrap="square" rtlCol="0">
            <a:spAutoFit/>
          </a:bodyPr>
          <a:lstStyle/>
          <a:p>
            <a:r>
              <a:rPr lang="sv-SE" sz="800" dirty="0">
                <a:solidFill>
                  <a:srgbClr val="002060"/>
                </a:solidFill>
                <a:latin typeface="Calibri" panose="020F0502020204030204" pitchFamily="34" charset="0"/>
                <a:cs typeface="Calibri" panose="020F0502020204030204" pitchFamily="34" charset="0"/>
              </a:rPr>
              <a:t>Läkare SV,</a:t>
            </a:r>
            <a:br>
              <a:rPr lang="sv-SE" sz="800" dirty="0">
                <a:solidFill>
                  <a:srgbClr val="002060"/>
                </a:solidFill>
                <a:latin typeface="Calibri" panose="020F0502020204030204" pitchFamily="34" charset="0"/>
                <a:cs typeface="Calibri" panose="020F0502020204030204" pitchFamily="34" charset="0"/>
              </a:rPr>
            </a:br>
            <a:r>
              <a:rPr lang="sv-SE" sz="800" dirty="0">
                <a:solidFill>
                  <a:srgbClr val="002060"/>
                </a:solidFill>
                <a:latin typeface="Calibri" panose="020F0502020204030204" pitchFamily="34" charset="0"/>
                <a:cs typeface="Calibri" panose="020F0502020204030204" pitchFamily="34" charset="0"/>
              </a:rPr>
              <a:t>SSK</a:t>
            </a:r>
          </a:p>
        </p:txBody>
      </p:sp>
      <p:sp>
        <p:nvSpPr>
          <p:cNvPr id="8" name="textruta 7">
            <a:extLst>
              <a:ext uri="{FF2B5EF4-FFF2-40B4-BE49-F238E27FC236}">
                <a16:creationId xmlns:a16="http://schemas.microsoft.com/office/drawing/2014/main" id="{35DED84C-319D-2B9C-5627-FDD02596F1DC}"/>
              </a:ext>
            </a:extLst>
          </p:cNvPr>
          <p:cNvSpPr txBox="1"/>
          <p:nvPr/>
        </p:nvSpPr>
        <p:spPr>
          <a:xfrm>
            <a:off x="7737964" y="5708307"/>
            <a:ext cx="620441" cy="338554"/>
          </a:xfrm>
          <a:prstGeom prst="rect">
            <a:avLst/>
          </a:prstGeom>
          <a:noFill/>
        </p:spPr>
        <p:txBody>
          <a:bodyPr wrap="square" rtlCol="0">
            <a:spAutoFit/>
          </a:bodyPr>
          <a:lstStyle/>
          <a:p>
            <a:r>
              <a:rPr lang="sv-SE" sz="800" dirty="0">
                <a:solidFill>
                  <a:srgbClr val="002060"/>
                </a:solidFill>
                <a:latin typeface="Calibri" panose="020F0502020204030204" pitchFamily="34" charset="0"/>
                <a:cs typeface="Calibri" panose="020F0502020204030204" pitchFamily="34" charset="0"/>
              </a:rPr>
              <a:t>Läkare psykiatri  </a:t>
            </a:r>
          </a:p>
        </p:txBody>
      </p:sp>
      <p:sp>
        <p:nvSpPr>
          <p:cNvPr id="9" name="Oval 56">
            <a:extLst>
              <a:ext uri="{FF2B5EF4-FFF2-40B4-BE49-F238E27FC236}">
                <a16:creationId xmlns:a16="http://schemas.microsoft.com/office/drawing/2014/main" id="{906C8473-91B0-C6D0-935A-B7E9D0F4A2B5}"/>
              </a:ext>
            </a:extLst>
          </p:cNvPr>
          <p:cNvSpPr>
            <a:spLocks noChangeArrowheads="1"/>
          </p:cNvSpPr>
          <p:nvPr/>
        </p:nvSpPr>
        <p:spPr bwMode="auto">
          <a:xfrm>
            <a:off x="5183067" y="6526536"/>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2" name="Rectangle 5">
            <a:extLst>
              <a:ext uri="{FF2B5EF4-FFF2-40B4-BE49-F238E27FC236}">
                <a16:creationId xmlns:a16="http://schemas.microsoft.com/office/drawing/2014/main" id="{6EFE8DA6-2137-204D-17EB-CED039AD95FA}"/>
              </a:ext>
            </a:extLst>
          </p:cNvPr>
          <p:cNvSpPr>
            <a:spLocks noChangeArrowheads="1"/>
          </p:cNvSpPr>
          <p:nvPr/>
        </p:nvSpPr>
        <p:spPr bwMode="auto">
          <a:xfrm>
            <a:off x="1680865" y="1020778"/>
            <a:ext cx="902984" cy="36830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7" rIns="92075" bIns="46037" anchor="ctr"/>
          <a:lstStyle/>
          <a:p>
            <a:pPr algn="ctr"/>
            <a:r>
              <a:rPr lang="sv-SE" sz="1400" b="1" dirty="0">
                <a:solidFill>
                  <a:srgbClr val="002060"/>
                </a:solidFill>
                <a:latin typeface="Trebuchet MS" pitchFamily="34" charset="0"/>
              </a:rPr>
              <a:t>2024</a:t>
            </a:r>
            <a:endParaRPr lang="sv-SE" sz="1200" b="1" dirty="0">
              <a:solidFill>
                <a:srgbClr val="002060"/>
              </a:solidFill>
              <a:latin typeface="Trebuchet MS" pitchFamily="34" charset="0"/>
            </a:endParaRPr>
          </a:p>
        </p:txBody>
      </p:sp>
      <p:sp>
        <p:nvSpPr>
          <p:cNvPr id="13" name="Line 17">
            <a:extLst>
              <a:ext uri="{FF2B5EF4-FFF2-40B4-BE49-F238E27FC236}">
                <a16:creationId xmlns:a16="http://schemas.microsoft.com/office/drawing/2014/main" id="{FF54B103-DD64-D693-6334-F14743D81222}"/>
              </a:ext>
            </a:extLst>
          </p:cNvPr>
          <p:cNvSpPr>
            <a:spLocks noChangeShapeType="1"/>
          </p:cNvSpPr>
          <p:nvPr/>
        </p:nvSpPr>
        <p:spPr bwMode="auto">
          <a:xfrm>
            <a:off x="1787389" y="1389078"/>
            <a:ext cx="1211858" cy="1"/>
          </a:xfrm>
          <a:prstGeom prst="line">
            <a:avLst/>
          </a:prstGeom>
          <a:noFill/>
          <a:ln w="254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Oval 56">
            <a:extLst>
              <a:ext uri="{FF2B5EF4-FFF2-40B4-BE49-F238E27FC236}">
                <a16:creationId xmlns:a16="http://schemas.microsoft.com/office/drawing/2014/main" id="{4A5AD8A9-3B4F-A5B5-2A23-8407EB3DE246}"/>
              </a:ext>
            </a:extLst>
          </p:cNvPr>
          <p:cNvSpPr>
            <a:spLocks noChangeArrowheads="1"/>
          </p:cNvSpPr>
          <p:nvPr/>
        </p:nvSpPr>
        <p:spPr bwMode="auto">
          <a:xfrm>
            <a:off x="5703535" y="4873527"/>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 name="Oval 56">
            <a:extLst>
              <a:ext uri="{FF2B5EF4-FFF2-40B4-BE49-F238E27FC236}">
                <a16:creationId xmlns:a16="http://schemas.microsoft.com/office/drawing/2014/main" id="{B6E9FA7A-867A-CB8F-69D2-5DD9A4069D3C}"/>
              </a:ext>
            </a:extLst>
          </p:cNvPr>
          <p:cNvSpPr>
            <a:spLocks noChangeArrowheads="1"/>
          </p:cNvSpPr>
          <p:nvPr/>
        </p:nvSpPr>
        <p:spPr bwMode="auto">
          <a:xfrm>
            <a:off x="5180429" y="4200055"/>
            <a:ext cx="121254" cy="114979"/>
          </a:xfrm>
          <a:prstGeom prst="ellipse">
            <a:avLst/>
          </a:prstGeom>
          <a:gradFill rotWithShape="1">
            <a:gsLst>
              <a:gs pos="0">
                <a:srgbClr val="6B92B5">
                  <a:gamma/>
                  <a:tint val="0"/>
                  <a:invGamma/>
                </a:srgbClr>
              </a:gs>
              <a:gs pos="100000">
                <a:srgbClr val="6B92B5"/>
              </a:gs>
            </a:gsLst>
            <a:lin ang="0" scaled="1"/>
          </a:gradFill>
          <a:ln w="6350">
            <a:solidFill>
              <a:srgbClr val="6B92B5"/>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 name="Oval 56">
            <a:extLst>
              <a:ext uri="{FF2B5EF4-FFF2-40B4-BE49-F238E27FC236}">
                <a16:creationId xmlns:a16="http://schemas.microsoft.com/office/drawing/2014/main" id="{4696885E-D4BE-0983-10BB-796594B2E7F3}"/>
              </a:ext>
            </a:extLst>
          </p:cNvPr>
          <p:cNvSpPr>
            <a:spLocks noChangeArrowheads="1"/>
          </p:cNvSpPr>
          <p:nvPr/>
        </p:nvSpPr>
        <p:spPr bwMode="auto">
          <a:xfrm>
            <a:off x="4636245" y="2122541"/>
            <a:ext cx="121254" cy="114979"/>
          </a:xfrm>
          <a:prstGeom prst="ellipse">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0" scaled="1"/>
            <a:tileRect/>
          </a:gradFill>
          <a:ln w="6350">
            <a:solidFill>
              <a:srgbClr val="C00000"/>
            </a:solidFill>
            <a:round/>
            <a:headEnd type="none" w="sm" len="sm"/>
            <a:tailEnd type="none" w="sm" len="sm"/>
          </a:ln>
          <a:effectLst/>
        </p:spPr>
        <p:txBody>
          <a:bodyPr wrap="none" anchor="ctr"/>
          <a:lstStyle/>
          <a:p>
            <a:endParaRPr lang="en-US" dirty="0"/>
          </a:p>
        </p:txBody>
      </p:sp>
      <p:sp>
        <p:nvSpPr>
          <p:cNvPr id="11" name="Oval 56">
            <a:extLst>
              <a:ext uri="{FF2B5EF4-FFF2-40B4-BE49-F238E27FC236}">
                <a16:creationId xmlns:a16="http://schemas.microsoft.com/office/drawing/2014/main" id="{E6B25B8D-55E0-DD21-3540-0B55F3D9D089}"/>
              </a:ext>
            </a:extLst>
          </p:cNvPr>
          <p:cNvSpPr>
            <a:spLocks noChangeArrowheads="1"/>
          </p:cNvSpPr>
          <p:nvPr/>
        </p:nvSpPr>
        <p:spPr bwMode="auto">
          <a:xfrm>
            <a:off x="4656297" y="1900200"/>
            <a:ext cx="121254" cy="114979"/>
          </a:xfrm>
          <a:prstGeom prst="ellipse">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0" scaled="1"/>
            <a:tileRect/>
          </a:gradFill>
          <a:ln w="6350">
            <a:solidFill>
              <a:srgbClr val="C00000"/>
            </a:solidFill>
            <a:round/>
            <a:headEnd type="none" w="sm" len="sm"/>
            <a:tailEnd type="none" w="sm" len="sm"/>
          </a:ln>
          <a:effectLst/>
        </p:spPr>
        <p:txBody>
          <a:bodyPr wrap="none" anchor="ctr"/>
          <a:lstStyle/>
          <a:p>
            <a:endParaRPr lang="en-US" dirty="0"/>
          </a:p>
        </p:txBody>
      </p:sp>
      <p:sp>
        <p:nvSpPr>
          <p:cNvPr id="14" name="Oval 56">
            <a:extLst>
              <a:ext uri="{FF2B5EF4-FFF2-40B4-BE49-F238E27FC236}">
                <a16:creationId xmlns:a16="http://schemas.microsoft.com/office/drawing/2014/main" id="{7A97C191-FB70-E837-5C70-9AE4557800F5}"/>
              </a:ext>
            </a:extLst>
          </p:cNvPr>
          <p:cNvSpPr>
            <a:spLocks noChangeArrowheads="1"/>
          </p:cNvSpPr>
          <p:nvPr/>
        </p:nvSpPr>
        <p:spPr bwMode="auto">
          <a:xfrm>
            <a:off x="4656297" y="1681918"/>
            <a:ext cx="121254" cy="114979"/>
          </a:xfrm>
          <a:prstGeom prst="ellipse">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0" scaled="1"/>
            <a:tileRect/>
          </a:gradFill>
          <a:ln w="6350">
            <a:solidFill>
              <a:srgbClr val="C00000"/>
            </a:solidFill>
            <a:round/>
            <a:headEnd type="none" w="sm" len="sm"/>
            <a:tailEnd type="none" w="sm" len="sm"/>
          </a:ln>
          <a:effectLst/>
        </p:spPr>
        <p:txBody>
          <a:bodyPr wrap="none" anchor="ctr"/>
          <a:lstStyle/>
          <a:p>
            <a:endParaRPr lang="en-US" dirty="0"/>
          </a:p>
        </p:txBody>
      </p:sp>
    </p:spTree>
  </p:cSld>
  <p:clrMapOvr>
    <a:masterClrMapping/>
  </p:clrMapOvr>
  <p:transition spd="slow" advTm="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BB9C263-1357-4706-C2EB-99765E92AFC1}"/>
              </a:ext>
            </a:extLst>
          </p:cNvPr>
          <p:cNvSpPr>
            <a:spLocks noGrp="1"/>
          </p:cNvSpPr>
          <p:nvPr>
            <p:ph type="title"/>
          </p:nvPr>
        </p:nvSpPr>
        <p:spPr/>
        <p:txBody>
          <a:bodyPr/>
          <a:lstStyle/>
          <a:p>
            <a:r>
              <a:rPr lang="sv-SE" dirty="0"/>
              <a:t>Organisation för samordning</a:t>
            </a:r>
          </a:p>
        </p:txBody>
      </p:sp>
      <p:sp>
        <p:nvSpPr>
          <p:cNvPr id="3" name="Platshållare för innehåll 2">
            <a:extLst>
              <a:ext uri="{FF2B5EF4-FFF2-40B4-BE49-F238E27FC236}">
                <a16:creationId xmlns:a16="http://schemas.microsoft.com/office/drawing/2014/main" id="{B06A94B8-C9F3-3C51-16FB-19F0682CDB54}"/>
              </a:ext>
            </a:extLst>
          </p:cNvPr>
          <p:cNvSpPr>
            <a:spLocks noGrp="1"/>
          </p:cNvSpPr>
          <p:nvPr>
            <p:ph sz="quarter" idx="13"/>
          </p:nvPr>
        </p:nvSpPr>
        <p:spPr/>
        <p:txBody>
          <a:bodyPr/>
          <a:lstStyle/>
          <a:p>
            <a:r>
              <a:rPr lang="sv-SE" dirty="0"/>
              <a:t>Västra Götalandsregionen är upphandlande myndighet tillsammans med övriga fem sjukvårdsregioner </a:t>
            </a:r>
          </a:p>
          <a:p>
            <a:r>
              <a:rPr lang="sv-SE" dirty="0"/>
              <a:t>Övergripande avtalsförvaltningsgrupp</a:t>
            </a:r>
          </a:p>
          <a:p>
            <a:r>
              <a:rPr lang="sv-SE" dirty="0"/>
              <a:t>Regionala avtalsansvariga</a:t>
            </a:r>
          </a:p>
          <a:p>
            <a:r>
              <a:rPr lang="sv-SE" dirty="0"/>
              <a:t>Behöriga beställare</a:t>
            </a:r>
          </a:p>
          <a:p>
            <a:r>
              <a:rPr lang="sv-SE" dirty="0"/>
              <a:t>Expertgrupp</a:t>
            </a:r>
          </a:p>
          <a:p>
            <a:r>
              <a:rPr lang="sv-SE" dirty="0"/>
              <a:t>Branschråd</a:t>
            </a:r>
          </a:p>
          <a:p>
            <a:pPr marL="0" indent="0">
              <a:buNone/>
            </a:pPr>
            <a:endParaRPr lang="sv-SE" dirty="0"/>
          </a:p>
        </p:txBody>
      </p:sp>
      <p:sp>
        <p:nvSpPr>
          <p:cNvPr id="5" name="Platshållare för sidfot 4">
            <a:extLst>
              <a:ext uri="{FF2B5EF4-FFF2-40B4-BE49-F238E27FC236}">
                <a16:creationId xmlns:a16="http://schemas.microsoft.com/office/drawing/2014/main" id="{42C68060-6B9E-FF72-F6EF-85F89D2BF4C6}"/>
              </a:ext>
            </a:extLst>
          </p:cNvPr>
          <p:cNvSpPr>
            <a:spLocks noGrp="1"/>
          </p:cNvSpPr>
          <p:nvPr>
            <p:ph type="ftr" sz="quarter" idx="15"/>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3479461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06E58D8-5E2E-E580-8004-6AC31DC6C802}"/>
              </a:ext>
            </a:extLst>
          </p:cNvPr>
          <p:cNvSpPr>
            <a:spLocks noGrp="1"/>
          </p:cNvSpPr>
          <p:nvPr>
            <p:ph type="title"/>
          </p:nvPr>
        </p:nvSpPr>
        <p:spPr/>
        <p:txBody>
          <a:bodyPr/>
          <a:lstStyle/>
          <a:p>
            <a:r>
              <a:rPr lang="sv-SE" dirty="0"/>
              <a:t>Mer information</a:t>
            </a:r>
          </a:p>
        </p:txBody>
      </p:sp>
      <p:sp>
        <p:nvSpPr>
          <p:cNvPr id="3" name="Platshållare för text 2">
            <a:extLst>
              <a:ext uri="{FF2B5EF4-FFF2-40B4-BE49-F238E27FC236}">
                <a16:creationId xmlns:a16="http://schemas.microsoft.com/office/drawing/2014/main" id="{4BC5E435-0FC6-18CA-08C9-256971EB1233}"/>
              </a:ext>
            </a:extLst>
          </p:cNvPr>
          <p:cNvSpPr>
            <a:spLocks noGrp="1"/>
          </p:cNvSpPr>
          <p:nvPr>
            <p:ph type="body" idx="1"/>
          </p:nvPr>
        </p:nvSpPr>
        <p:spPr/>
        <p:txBody>
          <a:bodyPr/>
          <a:lstStyle/>
          <a:p>
            <a:r>
              <a:rPr lang="sv-SE" dirty="0"/>
              <a:t>www.vgregion.se/nationellhyrbemanning</a:t>
            </a:r>
          </a:p>
        </p:txBody>
      </p:sp>
      <p:sp>
        <p:nvSpPr>
          <p:cNvPr id="4" name="Platshållare för sidfot 3">
            <a:extLst>
              <a:ext uri="{FF2B5EF4-FFF2-40B4-BE49-F238E27FC236}">
                <a16:creationId xmlns:a16="http://schemas.microsoft.com/office/drawing/2014/main" id="{50B83475-E6BB-12F8-D026-037554DACF10}"/>
              </a:ext>
            </a:extLst>
          </p:cNvPr>
          <p:cNvSpPr>
            <a:spLocks noGrp="1"/>
          </p:cNvSpPr>
          <p:nvPr>
            <p:ph type="ftr" sz="quarter" idx="11"/>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680106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3A2724-2523-CD1A-2B6D-06F0DB480109}"/>
              </a:ext>
            </a:extLst>
          </p:cNvPr>
          <p:cNvSpPr>
            <a:spLocks noGrp="1"/>
          </p:cNvSpPr>
          <p:nvPr>
            <p:ph type="title"/>
          </p:nvPr>
        </p:nvSpPr>
        <p:spPr/>
        <p:txBody>
          <a:bodyPr/>
          <a:lstStyle/>
          <a:p>
            <a:r>
              <a:rPr lang="sv-SE" dirty="0"/>
              <a:t>Innehållsförteckning</a:t>
            </a:r>
          </a:p>
        </p:txBody>
      </p:sp>
      <p:sp>
        <p:nvSpPr>
          <p:cNvPr id="3" name="Platshållare för innehåll 2">
            <a:extLst>
              <a:ext uri="{FF2B5EF4-FFF2-40B4-BE49-F238E27FC236}">
                <a16:creationId xmlns:a16="http://schemas.microsoft.com/office/drawing/2014/main" id="{16CCE4BD-9B4A-B9E7-2234-9A3DF9AD1C3A}"/>
              </a:ext>
            </a:extLst>
          </p:cNvPr>
          <p:cNvSpPr>
            <a:spLocks noGrp="1"/>
          </p:cNvSpPr>
          <p:nvPr>
            <p:ph sz="quarter" idx="13"/>
          </p:nvPr>
        </p:nvSpPr>
        <p:spPr>
          <a:xfrm>
            <a:off x="1092200" y="2113722"/>
            <a:ext cx="8976833" cy="3311526"/>
          </a:xfrm>
        </p:spPr>
        <p:txBody>
          <a:bodyPr/>
          <a:lstStyle/>
          <a:p>
            <a:r>
              <a:rPr lang="sv-SE" sz="2000" dirty="0"/>
              <a:t>Rekommendation från Sveriges Kommuner och Regioner att kraftigt minska användningen av hyrbemanning (bild 3-4)</a:t>
            </a:r>
          </a:p>
          <a:p>
            <a:r>
              <a:rPr lang="sv-SE" sz="2000" dirty="0"/>
              <a:t>Kostnadsutvecklingen för användning av hyrbemanning (bild 5-6)</a:t>
            </a:r>
          </a:p>
          <a:p>
            <a:r>
              <a:rPr lang="sv-SE" sz="2000" dirty="0"/>
              <a:t>Nationellt avtal, långsiktigt mål och syfte (bild 7-8)</a:t>
            </a:r>
          </a:p>
          <a:p>
            <a:r>
              <a:rPr lang="sv-SE" sz="2000" dirty="0"/>
              <a:t>Avtalets innehåll (bild 9-13)</a:t>
            </a:r>
          </a:p>
          <a:p>
            <a:r>
              <a:rPr lang="sv-SE" sz="2000" dirty="0"/>
              <a:t>Mer information (bild 14)</a:t>
            </a:r>
          </a:p>
          <a:p>
            <a:endParaRPr lang="sv-SE" dirty="0"/>
          </a:p>
          <a:p>
            <a:endParaRPr lang="sv-SE" dirty="0"/>
          </a:p>
          <a:p>
            <a:endParaRPr lang="sv-SE" dirty="0"/>
          </a:p>
        </p:txBody>
      </p:sp>
      <p:sp>
        <p:nvSpPr>
          <p:cNvPr id="4" name="Platshållare för sidfot 3">
            <a:extLst>
              <a:ext uri="{FF2B5EF4-FFF2-40B4-BE49-F238E27FC236}">
                <a16:creationId xmlns:a16="http://schemas.microsoft.com/office/drawing/2014/main" id="{EA3F5530-A0CD-A76E-A8F8-2664F319922D}"/>
              </a:ext>
            </a:extLst>
          </p:cNvPr>
          <p:cNvSpPr>
            <a:spLocks noGrp="1"/>
          </p:cNvSpPr>
          <p:nvPr>
            <p:ph type="ftr" sz="quarter" idx="15"/>
          </p:nvPr>
        </p:nvSpPr>
        <p:spPr/>
        <p:txBody>
          <a:bodyPr/>
          <a:lstStyle/>
          <a:p>
            <a:r>
              <a:rPr lang="sv-SE"/>
              <a:t>Sveriges 21 regioner i samverkan</a:t>
            </a:r>
          </a:p>
        </p:txBody>
      </p:sp>
    </p:spTree>
    <p:extLst>
      <p:ext uri="{BB962C8B-B14F-4D97-AF65-F5344CB8AC3E}">
        <p14:creationId xmlns:p14="http://schemas.microsoft.com/office/powerpoint/2010/main" val="1805279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C6FC1ECA-D4BA-8E56-1F33-282C86F2348C}"/>
              </a:ext>
            </a:extLst>
          </p:cNvPr>
          <p:cNvSpPr>
            <a:spLocks noGrp="1"/>
          </p:cNvSpPr>
          <p:nvPr>
            <p:ph type="title"/>
          </p:nvPr>
        </p:nvSpPr>
        <p:spPr>
          <a:xfrm>
            <a:off x="1075533" y="4305299"/>
            <a:ext cx="10007600" cy="1614312"/>
          </a:xfrm>
        </p:spPr>
        <p:txBody>
          <a:bodyPr/>
          <a:lstStyle/>
          <a:p>
            <a:pPr marL="0" indent="0">
              <a:lnSpc>
                <a:spcPct val="120000"/>
              </a:lnSpc>
            </a:pPr>
            <a:r>
              <a:rPr lang="sv-SE" sz="3200" b="0" i="1" dirty="0">
                <a:effectLst/>
              </a:rPr>
              <a:t>”</a:t>
            </a:r>
            <a:r>
              <a:rPr lang="sv-SE" sz="3200" b="0" dirty="0">
                <a:effectLst/>
              </a:rPr>
              <a:t>Vi rekommenderar alla regioner att kraftigt minska hyrbemanningen. Genom att minska beroendet av hyrbemanning och stärka arbetsmiljön kan andelen anställd personal successivt öka och kontinuiteten, tryggheten och tillgängligheten för patienterna förbättras.”</a:t>
            </a:r>
            <a:br>
              <a:rPr lang="sv-SE" sz="3200" b="0" dirty="0">
                <a:effectLst/>
              </a:rPr>
            </a:br>
            <a:r>
              <a:rPr lang="sv-SE" sz="2000" b="0" i="1" dirty="0">
                <a:effectLst/>
              </a:rPr>
              <a:t>Rachel de Basso, ordförande i Sjukvårdsdelegationen </a:t>
            </a:r>
            <a:br>
              <a:rPr lang="sv-SE" sz="2000" b="0" i="1" dirty="0">
                <a:effectLst/>
              </a:rPr>
            </a:br>
            <a:r>
              <a:rPr lang="sv-SE" sz="2000" b="0" i="1" dirty="0">
                <a:effectLst/>
              </a:rPr>
              <a:t>på Sveriges Kommuner och Regioner, september 2023</a:t>
            </a:r>
            <a:endParaRPr lang="en-US" sz="2000" i="1" dirty="0"/>
          </a:p>
        </p:txBody>
      </p:sp>
      <p:sp>
        <p:nvSpPr>
          <p:cNvPr id="2" name="Platshållare för innehåll 1">
            <a:extLst>
              <a:ext uri="{FF2B5EF4-FFF2-40B4-BE49-F238E27FC236}">
                <a16:creationId xmlns:a16="http://schemas.microsoft.com/office/drawing/2014/main" id="{3C8C3B88-3362-6C86-1BB7-9D104C6EAB80}"/>
              </a:ext>
            </a:extLst>
          </p:cNvPr>
          <p:cNvSpPr>
            <a:spLocks noGrp="1"/>
          </p:cNvSpPr>
          <p:nvPr>
            <p:ph type="body" idx="1"/>
          </p:nvPr>
        </p:nvSpPr>
        <p:spPr>
          <a:xfrm>
            <a:off x="1092200" y="3612268"/>
            <a:ext cx="10024267" cy="1500187"/>
          </a:xfrm>
        </p:spPr>
        <p:txBody>
          <a:bodyPr>
            <a:normAutofit/>
          </a:bodyPr>
          <a:lstStyle/>
          <a:p>
            <a:pPr marL="0" indent="0">
              <a:lnSpc>
                <a:spcPct val="120000"/>
              </a:lnSpc>
              <a:buNone/>
            </a:pPr>
            <a:r>
              <a:rPr lang="sv-SE" sz="1700" b="1" kern="100" dirty="0">
                <a:effectLst/>
              </a:rPr>
              <a:t>.</a:t>
            </a:r>
            <a:endParaRPr lang="sv-SE" sz="1700" kern="100" dirty="0">
              <a:effectLst/>
            </a:endParaRPr>
          </a:p>
          <a:p>
            <a:pPr>
              <a:lnSpc>
                <a:spcPct val="120000"/>
              </a:lnSpc>
            </a:pPr>
            <a:r>
              <a:rPr lang="sv-SE" sz="1700" dirty="0"/>
              <a:t>.</a:t>
            </a:r>
          </a:p>
        </p:txBody>
      </p:sp>
      <p:sp>
        <p:nvSpPr>
          <p:cNvPr id="3" name="Platshållare för sidfot 2">
            <a:extLst>
              <a:ext uri="{FF2B5EF4-FFF2-40B4-BE49-F238E27FC236}">
                <a16:creationId xmlns:a16="http://schemas.microsoft.com/office/drawing/2014/main" id="{E513BE3E-3EF2-9BD9-521E-D80F43D6122E}"/>
              </a:ext>
            </a:extLst>
          </p:cNvPr>
          <p:cNvSpPr>
            <a:spLocks noGrp="1"/>
          </p:cNvSpPr>
          <p:nvPr>
            <p:ph type="ftr" sz="quarter" idx="11"/>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1691639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59F20A7-48BF-8718-7E83-3EDC72EB94C7}"/>
              </a:ext>
            </a:extLst>
          </p:cNvPr>
          <p:cNvSpPr>
            <a:spLocks noGrp="1"/>
          </p:cNvSpPr>
          <p:nvPr>
            <p:ph type="title"/>
          </p:nvPr>
        </p:nvSpPr>
        <p:spPr>
          <a:xfrm>
            <a:off x="1100667" y="425716"/>
            <a:ext cx="8642350" cy="1047750"/>
          </a:xfrm>
        </p:spPr>
        <p:txBody>
          <a:bodyPr anchor="b">
            <a:normAutofit/>
          </a:bodyPr>
          <a:lstStyle/>
          <a:p>
            <a:pPr>
              <a:lnSpc>
                <a:spcPct val="100000"/>
              </a:lnSpc>
            </a:pPr>
            <a:r>
              <a:rPr lang="sv-SE" dirty="0"/>
              <a:t>Rekommendation från Sveriges Kommuner och Regioner</a:t>
            </a:r>
          </a:p>
        </p:txBody>
      </p:sp>
      <p:graphicFrame>
        <p:nvGraphicFramePr>
          <p:cNvPr id="6" name="Platshållare för innehåll 2">
            <a:extLst>
              <a:ext uri="{FF2B5EF4-FFF2-40B4-BE49-F238E27FC236}">
                <a16:creationId xmlns:a16="http://schemas.microsoft.com/office/drawing/2014/main" id="{7E8A0A32-F4EE-0BAD-14B3-25469D6ABC49}"/>
              </a:ext>
            </a:extLst>
          </p:cNvPr>
          <p:cNvGraphicFramePr>
            <a:graphicFrameLocks noGrp="1"/>
          </p:cNvGraphicFramePr>
          <p:nvPr>
            <p:ph sz="quarter" idx="13"/>
            <p:extLst>
              <p:ext uri="{D42A27DB-BD31-4B8C-83A1-F6EECF244321}">
                <p14:modId xmlns:p14="http://schemas.microsoft.com/office/powerpoint/2010/main" val="1266826392"/>
              </p:ext>
            </p:extLst>
          </p:nvPr>
        </p:nvGraphicFramePr>
        <p:xfrm>
          <a:off x="1092200" y="2113722"/>
          <a:ext cx="8650817" cy="3311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latshållare för sidfot 2">
            <a:extLst>
              <a:ext uri="{FF2B5EF4-FFF2-40B4-BE49-F238E27FC236}">
                <a16:creationId xmlns:a16="http://schemas.microsoft.com/office/drawing/2014/main" id="{4772D5D1-270F-85D6-0340-9B41F9663864}"/>
              </a:ext>
            </a:extLst>
          </p:cNvPr>
          <p:cNvSpPr>
            <a:spLocks noGrp="1"/>
          </p:cNvSpPr>
          <p:nvPr>
            <p:ph type="ftr" sz="quarter" idx="15"/>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3697666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6107C70E-8059-A4D5-9997-3190F7B0CC5F}"/>
              </a:ext>
            </a:extLst>
          </p:cNvPr>
          <p:cNvSpPr>
            <a:spLocks noGrp="1"/>
          </p:cNvSpPr>
          <p:nvPr>
            <p:ph type="title"/>
          </p:nvPr>
        </p:nvSpPr>
        <p:spPr/>
        <p:txBody>
          <a:bodyPr>
            <a:normAutofit fontScale="90000"/>
          </a:bodyPr>
          <a:lstStyle/>
          <a:p>
            <a:r>
              <a:rPr lang="sv-SE" dirty="0">
                <a:solidFill>
                  <a:schemeClr val="tx2"/>
                </a:solidFill>
              </a:rPr>
              <a:t>Ökade kostnader under 2023 (första halvåret)</a:t>
            </a:r>
          </a:p>
        </p:txBody>
      </p:sp>
      <p:sp>
        <p:nvSpPr>
          <p:cNvPr id="2" name="Platshållare för innehåll 1">
            <a:extLst>
              <a:ext uri="{FF2B5EF4-FFF2-40B4-BE49-F238E27FC236}">
                <a16:creationId xmlns:a16="http://schemas.microsoft.com/office/drawing/2014/main" id="{11248720-E32E-1358-FFA7-776F493B8F32}"/>
              </a:ext>
            </a:extLst>
          </p:cNvPr>
          <p:cNvSpPr>
            <a:spLocks noGrp="1"/>
          </p:cNvSpPr>
          <p:nvPr>
            <p:ph sz="quarter" idx="13"/>
          </p:nvPr>
        </p:nvSpPr>
        <p:spPr>
          <a:xfrm>
            <a:off x="1092200" y="2113722"/>
            <a:ext cx="8650817" cy="4178794"/>
          </a:xfrm>
        </p:spPr>
        <p:txBody>
          <a:bodyPr>
            <a:normAutofit/>
          </a:bodyPr>
          <a:lstStyle/>
          <a:p>
            <a:pPr marL="342900" lvl="0" indent="-342900">
              <a:lnSpc>
                <a:spcPct val="107000"/>
              </a:lnSpc>
              <a:spcAft>
                <a:spcPts val="800"/>
              </a:spcAft>
              <a:buFont typeface="Arial" panose="020B0604020202020204" pitchFamily="34" charset="0"/>
              <a:buChar char="•"/>
              <a:tabLst>
                <a:tab pos="457200" algn="l"/>
              </a:tabLst>
            </a:pPr>
            <a:r>
              <a:rPr lang="sv-SE" sz="2000" b="0" i="0" dirty="0">
                <a:effectLst/>
              </a:rPr>
              <a:t>Kostnaderna för regionernas hyrbemanning har ökat sedan pandemin. </a:t>
            </a:r>
          </a:p>
          <a:p>
            <a:pPr marL="342900" lvl="0" indent="-342900">
              <a:lnSpc>
                <a:spcPct val="107000"/>
              </a:lnSpc>
              <a:spcAft>
                <a:spcPts val="800"/>
              </a:spcAft>
              <a:buFont typeface="Arial" panose="020B0604020202020204" pitchFamily="34" charset="0"/>
              <a:buChar char="•"/>
              <a:tabLst>
                <a:tab pos="457200" algn="l"/>
              </a:tabLst>
            </a:pPr>
            <a:r>
              <a:rPr lang="sv-SE" sz="2000" b="0" i="0" dirty="0">
                <a:effectLst/>
              </a:rPr>
              <a:t>Siffror för första halvåret 2023 visar att kostnaderna fortsätter att öka i 19 av 21 regioner.</a:t>
            </a:r>
          </a:p>
          <a:p>
            <a:pPr marL="342900" lvl="0" indent="-342900">
              <a:lnSpc>
                <a:spcPct val="107000"/>
              </a:lnSpc>
              <a:spcAft>
                <a:spcPts val="800"/>
              </a:spcAft>
              <a:buFont typeface="Arial" panose="020B0604020202020204" pitchFamily="34" charset="0"/>
              <a:buChar char="•"/>
              <a:tabLst>
                <a:tab pos="457200" algn="l"/>
              </a:tabLst>
            </a:pPr>
            <a:r>
              <a:rPr lang="sv-SE" sz="2000" dirty="0"/>
              <a:t>Den sammanlagda kostnaden uppgick till nästan 4,6 miljarder kronor.</a:t>
            </a:r>
            <a:endParaRPr lang="sv-SE" sz="2000" b="0" i="0" dirty="0">
              <a:effectLst/>
            </a:endParaRPr>
          </a:p>
          <a:p>
            <a:pPr marL="342900" indent="-342900">
              <a:lnSpc>
                <a:spcPct val="107000"/>
              </a:lnSpc>
              <a:spcAft>
                <a:spcPts val="800"/>
              </a:spcAft>
              <a:buFont typeface="Arial" panose="020B0604020202020204" pitchFamily="34" charset="0"/>
              <a:buChar char="•"/>
              <a:tabLst>
                <a:tab pos="457200" algn="l"/>
              </a:tabLst>
            </a:pPr>
            <a:r>
              <a:rPr lang="sv-SE" sz="2000" dirty="0"/>
              <a:t>Totalt utgör kostnaden för hyrbemanning 4,9 procent av regionernas personalkostnader</a:t>
            </a:r>
          </a:p>
          <a:p>
            <a:pPr marL="342900" lvl="0" indent="-342900">
              <a:lnSpc>
                <a:spcPct val="107000"/>
              </a:lnSpc>
              <a:spcAft>
                <a:spcPts val="800"/>
              </a:spcAft>
              <a:buFont typeface="Arial" panose="020B0604020202020204" pitchFamily="34" charset="0"/>
              <a:buChar char="•"/>
              <a:tabLst>
                <a:tab pos="457200" algn="l"/>
              </a:tabLst>
            </a:pPr>
            <a:endParaRPr lang="sv-SE" sz="1800" dirty="0"/>
          </a:p>
          <a:p>
            <a:endParaRPr lang="sv-SE" sz="1800" dirty="0"/>
          </a:p>
        </p:txBody>
      </p:sp>
      <p:sp>
        <p:nvSpPr>
          <p:cNvPr id="5" name="Platshållare för sidfot 4">
            <a:extLst>
              <a:ext uri="{FF2B5EF4-FFF2-40B4-BE49-F238E27FC236}">
                <a16:creationId xmlns:a16="http://schemas.microsoft.com/office/drawing/2014/main" id="{E40C5CA5-F429-65BF-7402-8230C8B57B78}"/>
              </a:ext>
            </a:extLst>
          </p:cNvPr>
          <p:cNvSpPr>
            <a:spLocks noGrp="1"/>
          </p:cNvSpPr>
          <p:nvPr>
            <p:ph type="ftr" sz="quarter" idx="15"/>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144105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F62F85-39CB-1C96-8390-7940F19A5020}"/>
              </a:ext>
            </a:extLst>
          </p:cNvPr>
          <p:cNvSpPr txBox="1">
            <a:spLocks noGrp="1"/>
          </p:cNvSpPr>
          <p:nvPr>
            <p:ph type="title" idx="4294967295"/>
          </p:nvPr>
        </p:nvSpPr>
        <p:spPr>
          <a:xfrm>
            <a:off x="1158145" y="314846"/>
            <a:ext cx="11649687" cy="96450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5000"/>
              </a:lnSpc>
              <a:spcBef>
                <a:spcPct val="0"/>
              </a:spcBef>
              <a:buNone/>
              <a:defRPr sz="4400" b="1" kern="1200">
                <a:solidFill>
                  <a:schemeClr val="tx1"/>
                </a:solidFill>
                <a:latin typeface="+mj-lt"/>
                <a:ea typeface="+mj-ea"/>
                <a:cs typeface="+mj-cs"/>
              </a:defRPr>
            </a:lvl1pPr>
          </a:lstStyle>
          <a:p>
            <a:pPr marL="0" marR="0" lvl="0" indent="0" algn="l" defTabSz="914400" rtl="0" eaLnBrk="1" fontAlgn="auto" latinLnBrk="0" hangingPunct="1">
              <a:lnSpc>
                <a:spcPct val="95000"/>
              </a:lnSpc>
              <a:spcBef>
                <a:spcPct val="0"/>
              </a:spcBef>
              <a:spcAft>
                <a:spcPts val="0"/>
              </a:spcAft>
              <a:buClrTx/>
              <a:buSzTx/>
              <a:buFontTx/>
              <a:buNone/>
              <a:tabLst/>
              <a:defRPr/>
            </a:pPr>
            <a:r>
              <a:rPr kumimoji="0" lang="sv-SE" sz="3300" b="0" i="0" u="none" strike="noStrike" kern="1200" cap="none" spc="0" normalizeH="0" baseline="0" noProof="0" dirty="0">
                <a:ln>
                  <a:noFill/>
                </a:ln>
                <a:solidFill>
                  <a:schemeClr val="tx1"/>
                </a:solidFill>
                <a:effectLst/>
                <a:uLnTx/>
                <a:uFillTx/>
                <a:latin typeface="+mj-lt"/>
                <a:ea typeface="+mj-ea"/>
                <a:cs typeface="+mj-cs"/>
              </a:rPr>
              <a:t>Hyrkostnaderna totalt och som andel av egna personalkostnader</a:t>
            </a:r>
            <a:br>
              <a:rPr kumimoji="0" lang="sv-SE" sz="4400" b="1" i="0" u="none" strike="noStrike" kern="1200" cap="none" spc="0" normalizeH="0" baseline="0" noProof="0" dirty="0">
                <a:ln>
                  <a:noFill/>
                </a:ln>
                <a:solidFill>
                  <a:schemeClr val="tx1"/>
                </a:solidFill>
                <a:effectLst/>
                <a:uLnTx/>
                <a:uFillTx/>
                <a:latin typeface="+mj-lt"/>
                <a:ea typeface="+mj-ea"/>
                <a:cs typeface="+mj-cs"/>
              </a:rPr>
            </a:br>
            <a:br>
              <a:rPr kumimoji="0" lang="sv-SE" sz="4400" b="1" i="0" u="none" strike="noStrike" kern="1200" cap="none" spc="0" normalizeH="0" baseline="0" noProof="0" dirty="0">
                <a:ln>
                  <a:noFill/>
                </a:ln>
                <a:solidFill>
                  <a:schemeClr val="tx1"/>
                </a:solidFill>
                <a:effectLst/>
                <a:uLnTx/>
                <a:uFillTx/>
                <a:latin typeface="+mj-lt"/>
                <a:ea typeface="+mj-ea"/>
                <a:cs typeface="+mj-cs"/>
              </a:rPr>
            </a:br>
            <a:endParaRPr kumimoji="0" lang="sv-SE" sz="4400" b="1" i="0" u="none" strike="noStrike" kern="1200" cap="none" spc="0" normalizeH="0" baseline="0" noProof="0" dirty="0">
              <a:ln>
                <a:noFill/>
              </a:ln>
              <a:solidFill>
                <a:schemeClr val="tx1"/>
              </a:solidFill>
              <a:effectLst/>
              <a:uLnTx/>
              <a:uFillTx/>
              <a:latin typeface="+mj-lt"/>
              <a:ea typeface="+mj-ea"/>
              <a:cs typeface="+mj-cs"/>
            </a:endParaRPr>
          </a:p>
        </p:txBody>
      </p:sp>
      <p:pic>
        <p:nvPicPr>
          <p:cNvPr id="1026" name="Diagram 1" descr="\Templates\Excel standard_SKR_Linje max 5 serier.crtx">
            <a:extLst>
              <a:ext uri="{FF2B5EF4-FFF2-40B4-BE49-F238E27FC236}">
                <a16:creationId xmlns:a16="http://schemas.microsoft.com/office/drawing/2014/main" id="{4AEBB440-6A0B-14A7-8D7B-2EC89E95EA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145" y="1473200"/>
            <a:ext cx="6447195" cy="478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ruta 3">
            <a:extLst>
              <a:ext uri="{FF2B5EF4-FFF2-40B4-BE49-F238E27FC236}">
                <a16:creationId xmlns:a16="http://schemas.microsoft.com/office/drawing/2014/main" id="{E8745C5C-6C87-ED66-06C2-6E06D0322438}"/>
              </a:ext>
            </a:extLst>
          </p:cNvPr>
          <p:cNvSpPr txBox="1"/>
          <p:nvPr/>
        </p:nvSpPr>
        <p:spPr>
          <a:xfrm>
            <a:off x="7605340" y="5917867"/>
            <a:ext cx="6093994" cy="338554"/>
          </a:xfrm>
          <a:prstGeom prst="rect">
            <a:avLst/>
          </a:prstGeom>
          <a:noFill/>
        </p:spPr>
        <p:txBody>
          <a:bodyPr wrap="square">
            <a:spAutoFit/>
          </a:bodyPr>
          <a:lstStyle/>
          <a:p>
            <a:r>
              <a:rPr kumimoji="0" lang="sv-SE" sz="1600" i="0" u="none" strike="noStrike" kern="1200" cap="none" spc="0" normalizeH="0" baseline="0" noProof="0" dirty="0">
                <a:ln>
                  <a:noFill/>
                </a:ln>
                <a:solidFill>
                  <a:schemeClr val="tx1"/>
                </a:solidFill>
                <a:effectLst/>
                <a:uLnTx/>
                <a:uFillTx/>
                <a:latin typeface="+mj-lt"/>
                <a:ea typeface="+mj-ea"/>
                <a:cs typeface="+mj-cs"/>
              </a:rPr>
              <a:t>Halvår 1, år 2015-2023 (Källa: SKR)</a:t>
            </a:r>
            <a:endParaRPr lang="sv-SE" sz="1600" dirty="0"/>
          </a:p>
        </p:txBody>
      </p:sp>
      <p:sp>
        <p:nvSpPr>
          <p:cNvPr id="3" name="Platshållare för sidfot 2">
            <a:extLst>
              <a:ext uri="{FF2B5EF4-FFF2-40B4-BE49-F238E27FC236}">
                <a16:creationId xmlns:a16="http://schemas.microsoft.com/office/drawing/2014/main" id="{091A5707-BB36-AEBE-C066-F7310609F643}"/>
              </a:ext>
            </a:extLst>
          </p:cNvPr>
          <p:cNvSpPr>
            <a:spLocks noGrp="1"/>
          </p:cNvSpPr>
          <p:nvPr>
            <p:ph type="ftr" sz="quarter" idx="11"/>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2747238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170A242-53E2-CC42-8957-56A63314CC59}"/>
              </a:ext>
            </a:extLst>
          </p:cNvPr>
          <p:cNvSpPr>
            <a:spLocks noGrp="1"/>
          </p:cNvSpPr>
          <p:nvPr>
            <p:ph type="title"/>
          </p:nvPr>
        </p:nvSpPr>
        <p:spPr/>
        <p:txBody>
          <a:bodyPr/>
          <a:lstStyle/>
          <a:p>
            <a:r>
              <a:rPr lang="sv-SE" dirty="0"/>
              <a:t>Långsiktigt mål med minskad användning av hyrbemanning</a:t>
            </a:r>
          </a:p>
        </p:txBody>
      </p:sp>
      <p:sp>
        <p:nvSpPr>
          <p:cNvPr id="3" name="Platshållare för innehåll 2">
            <a:extLst>
              <a:ext uri="{FF2B5EF4-FFF2-40B4-BE49-F238E27FC236}">
                <a16:creationId xmlns:a16="http://schemas.microsoft.com/office/drawing/2014/main" id="{B47AD37B-9919-B3C1-C7F5-A6DA824F4408}"/>
              </a:ext>
            </a:extLst>
          </p:cNvPr>
          <p:cNvSpPr>
            <a:spLocks noGrp="1"/>
          </p:cNvSpPr>
          <p:nvPr>
            <p:ph sz="quarter" idx="13"/>
          </p:nvPr>
        </p:nvSpPr>
        <p:spPr/>
        <p:txBody>
          <a:bodyPr/>
          <a:lstStyle/>
          <a:p>
            <a:r>
              <a:rPr lang="sv-SE" dirty="0"/>
              <a:t>Ökad trygghet och kontinuitet för patienterna</a:t>
            </a:r>
          </a:p>
          <a:p>
            <a:r>
              <a:rPr lang="sv-SE" dirty="0"/>
              <a:t>Bättre arbetsmiljö för egna medarbetare </a:t>
            </a:r>
          </a:p>
          <a:p>
            <a:r>
              <a:rPr lang="sv-SE" dirty="0"/>
              <a:t>Stabil bemanning ger större förutsättningar att utveckla verksamheten</a:t>
            </a:r>
          </a:p>
        </p:txBody>
      </p:sp>
      <p:sp>
        <p:nvSpPr>
          <p:cNvPr id="6" name="Platshållare för sidfot 5">
            <a:extLst>
              <a:ext uri="{FF2B5EF4-FFF2-40B4-BE49-F238E27FC236}">
                <a16:creationId xmlns:a16="http://schemas.microsoft.com/office/drawing/2014/main" id="{CADF637E-B282-C27C-464D-C674845D3195}"/>
              </a:ext>
            </a:extLst>
          </p:cNvPr>
          <p:cNvSpPr>
            <a:spLocks noGrp="1"/>
          </p:cNvSpPr>
          <p:nvPr>
            <p:ph type="ftr" sz="quarter" idx="15"/>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2259595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dirty="0"/>
              <a:t>Varför ett gemensamt nationellt avtal?</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r>
              <a:rPr lang="sv-SE" dirty="0"/>
              <a:t>Stärka regionerna som beställare av hyrbemanning</a:t>
            </a:r>
          </a:p>
          <a:p>
            <a:r>
              <a:rPr lang="sv-SE" dirty="0"/>
              <a:t>Gemensamma krav på leverantörer och konsulter ger högre kvalitet och säkrare leveranser</a:t>
            </a:r>
          </a:p>
          <a:p>
            <a:r>
              <a:rPr lang="sv-SE" dirty="0"/>
              <a:t>Gemensam prismodell minskar konkurrensen mellan regionerna</a:t>
            </a:r>
          </a:p>
          <a:p>
            <a:r>
              <a:rPr lang="sv-SE" dirty="0"/>
              <a:t>Krav på bemanningsföretagen att erbjuda samma trygghetsförmåner som på övriga arbetsmarknaden</a:t>
            </a:r>
          </a:p>
          <a:p>
            <a:endParaRPr lang="sv-SE" dirty="0"/>
          </a:p>
          <a:p>
            <a:endParaRPr lang="sv-SE" dirty="0"/>
          </a:p>
          <a:p>
            <a:endParaRPr lang="sv-SE" dirty="0"/>
          </a:p>
        </p:txBody>
      </p:sp>
      <p:sp>
        <p:nvSpPr>
          <p:cNvPr id="2" name="Platshållare för sidfot 1">
            <a:extLst>
              <a:ext uri="{FF2B5EF4-FFF2-40B4-BE49-F238E27FC236}">
                <a16:creationId xmlns:a16="http://schemas.microsoft.com/office/drawing/2014/main" id="{B2B019CC-1AF8-C1F8-4DE5-F97540C9C122}"/>
              </a:ext>
            </a:extLst>
          </p:cNvPr>
          <p:cNvSpPr>
            <a:spLocks noGrp="1"/>
          </p:cNvSpPr>
          <p:nvPr>
            <p:ph type="ftr" sz="quarter" idx="15"/>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268238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F9A47E-F3CE-4A17-B8EE-8279EB111C66}"/>
              </a:ext>
            </a:extLst>
          </p:cNvPr>
          <p:cNvSpPr>
            <a:spLocks noGrp="1"/>
          </p:cNvSpPr>
          <p:nvPr>
            <p:ph type="title"/>
          </p:nvPr>
        </p:nvSpPr>
        <p:spPr>
          <a:xfrm>
            <a:off x="1100667" y="385002"/>
            <a:ext cx="8642350" cy="1047750"/>
          </a:xfrm>
        </p:spPr>
        <p:txBody>
          <a:bodyPr/>
          <a:lstStyle/>
          <a:p>
            <a:r>
              <a:rPr lang="sv-SE" dirty="0"/>
              <a:t>Avtalet startar 1 januari 2024</a:t>
            </a:r>
          </a:p>
        </p:txBody>
      </p:sp>
      <p:sp>
        <p:nvSpPr>
          <p:cNvPr id="3" name="Platshållare för innehåll 2">
            <a:extLst>
              <a:ext uri="{FF2B5EF4-FFF2-40B4-BE49-F238E27FC236}">
                <a16:creationId xmlns:a16="http://schemas.microsoft.com/office/drawing/2014/main" id="{AA3FD270-BC87-4BF9-84DE-B60BDCE7493A}"/>
              </a:ext>
            </a:extLst>
          </p:cNvPr>
          <p:cNvSpPr>
            <a:spLocks noGrp="1"/>
          </p:cNvSpPr>
          <p:nvPr>
            <p:ph sz="quarter" idx="13"/>
          </p:nvPr>
        </p:nvSpPr>
        <p:spPr/>
        <p:txBody>
          <a:bodyPr/>
          <a:lstStyle/>
          <a:p>
            <a:r>
              <a:rPr lang="sv-SE" dirty="0"/>
              <a:t>Alla regioner ska följa avtalet</a:t>
            </a:r>
          </a:p>
          <a:p>
            <a:r>
              <a:rPr lang="sv-SE" dirty="0"/>
              <a:t>Gamla avtal fasas ut successivt</a:t>
            </a:r>
          </a:p>
          <a:p>
            <a:r>
              <a:rPr lang="sv-SE" dirty="0"/>
              <a:t>Avtalet gäller i fyra år från 1 januari 2024</a:t>
            </a:r>
          </a:p>
          <a:p>
            <a:r>
              <a:rPr lang="sv-SE" dirty="0"/>
              <a:t>Inga direktupphandlingar</a:t>
            </a:r>
          </a:p>
          <a:p>
            <a:r>
              <a:rPr lang="sv-SE" dirty="0"/>
              <a:t>41 leverantörer av läkare och 54 leverantörer av sjuksköterskor har tilldelats avtal</a:t>
            </a:r>
          </a:p>
          <a:p>
            <a:r>
              <a:rPr lang="sv-SE" dirty="0"/>
              <a:t>Ny tilldelning sker två gånger om året</a:t>
            </a:r>
          </a:p>
        </p:txBody>
      </p:sp>
      <p:sp>
        <p:nvSpPr>
          <p:cNvPr id="4" name="Platshållare för sidfot 3">
            <a:extLst>
              <a:ext uri="{FF2B5EF4-FFF2-40B4-BE49-F238E27FC236}">
                <a16:creationId xmlns:a16="http://schemas.microsoft.com/office/drawing/2014/main" id="{E787FF7D-AA5E-0041-CBCA-9BB0264AC56C}"/>
              </a:ext>
            </a:extLst>
          </p:cNvPr>
          <p:cNvSpPr>
            <a:spLocks noGrp="1"/>
          </p:cNvSpPr>
          <p:nvPr>
            <p:ph type="ftr" sz="quarter" idx="15"/>
          </p:nvPr>
        </p:nvSpPr>
        <p:spPr/>
        <p:txBody>
          <a:bodyPr/>
          <a:lstStyle/>
          <a:p>
            <a:r>
              <a:rPr lang="sv-SE"/>
              <a:t>Sveriges 21 regioner i samverkan</a:t>
            </a:r>
            <a:endParaRPr lang="sv-SE" dirty="0"/>
          </a:p>
        </p:txBody>
      </p:sp>
    </p:spTree>
    <p:extLst>
      <p:ext uri="{BB962C8B-B14F-4D97-AF65-F5344CB8AC3E}">
        <p14:creationId xmlns:p14="http://schemas.microsoft.com/office/powerpoint/2010/main" val="250989813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1_Anpassad formgivnin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npassad formgivnin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968</TotalTime>
  <Words>1379</Words>
  <Application>Microsoft Office PowerPoint</Application>
  <PresentationFormat>Bredbild</PresentationFormat>
  <Paragraphs>162</Paragraphs>
  <Slides>14</Slides>
  <Notes>14</Notes>
  <HiddenSlides>0</HiddenSlides>
  <MMClips>0</MMClips>
  <ScaleCrop>false</ScaleCrop>
  <HeadingPairs>
    <vt:vector size="6" baseType="variant">
      <vt:variant>
        <vt:lpstr>Använt teckensnitt</vt:lpstr>
      </vt:variant>
      <vt:variant>
        <vt:i4>6</vt:i4>
      </vt:variant>
      <vt:variant>
        <vt:lpstr>Tema</vt:lpstr>
      </vt:variant>
      <vt:variant>
        <vt:i4>3</vt:i4>
      </vt:variant>
      <vt:variant>
        <vt:lpstr>Bildrubriker</vt:lpstr>
      </vt:variant>
      <vt:variant>
        <vt:i4>14</vt:i4>
      </vt:variant>
    </vt:vector>
  </HeadingPairs>
  <TitlesOfParts>
    <vt:vector size="23" baseType="lpstr">
      <vt:lpstr>Arial</vt:lpstr>
      <vt:lpstr>Calibri</vt:lpstr>
      <vt:lpstr>Calibri Light</vt:lpstr>
      <vt:lpstr>open sans</vt:lpstr>
      <vt:lpstr>Trebuchet MS</vt:lpstr>
      <vt:lpstr>Verdana</vt:lpstr>
      <vt:lpstr>VGR</vt:lpstr>
      <vt:lpstr>1_Anpassad formgivning</vt:lpstr>
      <vt:lpstr>Anpassad formgivning</vt:lpstr>
      <vt:lpstr>Nationellt avtal om hyrbemanning i hälso- och sjukvården</vt:lpstr>
      <vt:lpstr>Innehållsförteckning</vt:lpstr>
      <vt:lpstr>”Vi rekommenderar alla regioner att kraftigt minska hyrbemanningen. Genom att minska beroendet av hyrbemanning och stärka arbetsmiljön kan andelen anställd personal successivt öka och kontinuiteten, tryggheten och tillgängligheten för patienterna förbättras.” Rachel de Basso, ordförande i Sjukvårdsdelegationen  på Sveriges Kommuner och Regioner, september 2023</vt:lpstr>
      <vt:lpstr>Rekommendation från Sveriges Kommuner och Regioner</vt:lpstr>
      <vt:lpstr>Ökade kostnader under 2023 (första halvåret)</vt:lpstr>
      <vt:lpstr>Hyrkostnaderna totalt och som andel av egna personalkostnader  </vt:lpstr>
      <vt:lpstr>Långsiktigt mål med minskad användning av hyrbemanning</vt:lpstr>
      <vt:lpstr>Varför ett gemensamt nationellt avtal?</vt:lpstr>
      <vt:lpstr>Avtalet startar 1 januari 2024</vt:lpstr>
      <vt:lpstr>Huvuddelarna i avtalet</vt:lpstr>
      <vt:lpstr>Konsult ska ha</vt:lpstr>
      <vt:lpstr>Tidslinje för avtalsstart i enlighet med regionernas egna tilldelningsbeslut (röd punkt = tidigast)</vt:lpstr>
      <vt:lpstr>Organisation för samordning</vt:lpstr>
      <vt:lpstr>Mer information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Nationellt avtal hyrbemanning övergripande presentationsmaterial  -  Skrivskyddad</dc:title>
  <dc:creator>Hanna</dc:creator>
  <keywords/>
  <lastModifiedBy>Max Själander</lastModifiedBy>
  <revision>27</revision>
  <dcterms:created xsi:type="dcterms:W3CDTF">2023-02-02T13:58:26.0000000Z</dcterms:created>
  <dcterms:modified xsi:type="dcterms:W3CDTF">2023-12-05T12:22:12.0000000Z</dcterms:modified>
  <contentStatus>Slutgiltig</contentStatus>
</coreProperties>
</file>