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7"/>
  </p:notesMasterIdLst>
  <p:sldIdLst>
    <p:sldId id="259" r:id="rId6"/>
    <p:sldId id="351" r:id="rId7"/>
    <p:sldId id="352" r:id="rId8"/>
    <p:sldId id="356" r:id="rId9"/>
    <p:sldId id="273" r:id="rId10"/>
    <p:sldId id="274" r:id="rId11"/>
    <p:sldId id="275" r:id="rId12"/>
    <p:sldId id="355" r:id="rId13"/>
    <p:sldId id="323" r:id="rId14"/>
    <p:sldId id="324" r:id="rId15"/>
    <p:sldId id="276" r:id="rId16"/>
    <p:sldId id="277" r:id="rId17"/>
    <p:sldId id="278" r:id="rId18"/>
    <p:sldId id="357" r:id="rId19"/>
    <p:sldId id="353" r:id="rId20"/>
    <p:sldId id="321" r:id="rId21"/>
    <p:sldId id="322" r:id="rId22"/>
    <p:sldId id="335" r:id="rId23"/>
    <p:sldId id="354" r:id="rId24"/>
    <p:sldId id="350" r:id="rId25"/>
    <p:sldId id="262" r:id="rId2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298"/>
    <a:srgbClr val="F2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E23B87-8524-44B1-A0CA-86479F9BF6E9}" v="4" dt="2024-12-12T08:43:53.7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80349" autoAdjust="0"/>
  </p:normalViewPr>
  <p:slideViewPr>
    <p:cSldViewPr snapToGrid="0">
      <p:cViewPr>
        <p:scale>
          <a:sx n="75" d="100"/>
          <a:sy n="75" d="100"/>
        </p:scale>
        <p:origin x="169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slide" Target="slides/slide21.xml" Id="rId26" /><Relationship Type="http://schemas.openxmlformats.org/officeDocument/2006/relationships/slide" Target="slides/slide16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microsoft.com/office/2015/10/relationships/revisionInfo" Target="revisionInfo.xml" Id="rId33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viewProps" Target="viewProps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microsoft.com/office/2016/11/relationships/changesInfo" Target="changesInfos/changesInfo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presProps" Target="presProps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tableStyles" Target="tableStyles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notesMaster" Target="notesMasters/notesMaster1.xml" Id="rId27" /><Relationship Type="http://schemas.openxmlformats.org/officeDocument/2006/relationships/theme" Target="theme/theme1.xml" Id="rId30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er Bergqvist" userId="a9b24d89-f6c8-4eac-95f5-f4bd9bf5ed37" providerId="ADAL" clId="{C5E23B87-8524-44B1-A0CA-86479F9BF6E9}"/>
    <pc:docChg chg="custSel modSld modMainMaster">
      <pc:chgData name="Krister Bergqvist" userId="a9b24d89-f6c8-4eac-95f5-f4bd9bf5ed37" providerId="ADAL" clId="{C5E23B87-8524-44B1-A0CA-86479F9BF6E9}" dt="2024-12-12T08:47:26.437" v="209" actId="20577"/>
      <pc:docMkLst>
        <pc:docMk/>
      </pc:docMkLst>
      <pc:sldChg chg="addSp delSp modSp mod modClrScheme chgLayout">
        <pc:chgData name="Krister Bergqvist" userId="a9b24d89-f6c8-4eac-95f5-f4bd9bf5ed37" providerId="ADAL" clId="{C5E23B87-8524-44B1-A0CA-86479F9BF6E9}" dt="2024-12-12T08:40:21.936" v="5" actId="478"/>
        <pc:sldMkLst>
          <pc:docMk/>
          <pc:sldMk cId="0" sldId="259"/>
        </pc:sldMkLst>
        <pc:spChg chg="mod ord">
          <ac:chgData name="Krister Bergqvist" userId="a9b24d89-f6c8-4eac-95f5-f4bd9bf5ed37" providerId="ADAL" clId="{C5E23B87-8524-44B1-A0CA-86479F9BF6E9}" dt="2024-12-12T08:38:38.529" v="2" actId="1076"/>
          <ac:spMkLst>
            <pc:docMk/>
            <pc:sldMk cId="0" sldId="259"/>
            <ac:spMk id="2" creationId="{D0049E51-4315-42F6-9F2B-19B6034CF946}"/>
          </ac:spMkLst>
        </pc:spChg>
        <pc:spChg chg="add del mod">
          <ac:chgData name="Krister Bergqvist" userId="a9b24d89-f6c8-4eac-95f5-f4bd9bf5ed37" providerId="ADAL" clId="{C5E23B87-8524-44B1-A0CA-86479F9BF6E9}" dt="2024-12-12T08:40:21.936" v="5" actId="478"/>
          <ac:spMkLst>
            <pc:docMk/>
            <pc:sldMk cId="0" sldId="259"/>
            <ac:spMk id="4" creationId="{23EF324F-F15C-DF9A-A158-56E0E4268F36}"/>
          </ac:spMkLst>
        </pc:spChg>
        <pc:spChg chg="del mod ord">
          <ac:chgData name="Krister Bergqvist" userId="a9b24d89-f6c8-4eac-95f5-f4bd9bf5ed37" providerId="ADAL" clId="{C5E23B87-8524-44B1-A0CA-86479F9BF6E9}" dt="2024-12-12T08:40:19.387" v="4" actId="478"/>
          <ac:spMkLst>
            <pc:docMk/>
            <pc:sldMk cId="0" sldId="259"/>
            <ac:spMk id="17411" creationId="{245AB656-0F7E-4B78-82AF-4C9C5D4FB44E}"/>
          </ac:spMkLst>
        </pc:spChg>
      </pc:sldChg>
      <pc:sldChg chg="addSp delSp modSp mod modNotesTx">
        <pc:chgData name="Krister Bergqvist" userId="a9b24d89-f6c8-4eac-95f5-f4bd9bf5ed37" providerId="ADAL" clId="{C5E23B87-8524-44B1-A0CA-86479F9BF6E9}" dt="2024-12-12T08:47:26.437" v="209" actId="20577"/>
        <pc:sldMkLst>
          <pc:docMk/>
          <pc:sldMk cId="0" sldId="275"/>
        </pc:sldMkLst>
        <pc:spChg chg="mod">
          <ac:chgData name="Krister Bergqvist" userId="a9b24d89-f6c8-4eac-95f5-f4bd9bf5ed37" providerId="ADAL" clId="{C5E23B87-8524-44B1-A0CA-86479F9BF6E9}" dt="2024-12-12T08:41:54.098" v="17" actId="20577"/>
          <ac:spMkLst>
            <pc:docMk/>
            <pc:sldMk cId="0" sldId="275"/>
            <ac:spMk id="6" creationId="{3193F194-5BDE-4C54-885B-0EB3AC35B3C5}"/>
          </ac:spMkLst>
        </pc:spChg>
        <pc:grpChg chg="add del mod">
          <ac:chgData name="Krister Bergqvist" userId="a9b24d89-f6c8-4eac-95f5-f4bd9bf5ed37" providerId="ADAL" clId="{C5E23B87-8524-44B1-A0CA-86479F9BF6E9}" dt="2024-12-12T08:44:10.469" v="27" actId="21"/>
          <ac:grpSpMkLst>
            <pc:docMk/>
            <pc:sldMk cId="0" sldId="275"/>
            <ac:grpSpMk id="8" creationId="{FB601D2C-9FCB-F371-6E06-A2ED8401B866}"/>
          </ac:grpSpMkLst>
        </pc:grpChg>
        <pc:picChg chg="add mod modCrop">
          <ac:chgData name="Krister Bergqvist" userId="a9b24d89-f6c8-4eac-95f5-f4bd9bf5ed37" providerId="ADAL" clId="{C5E23B87-8524-44B1-A0CA-86479F9BF6E9}" dt="2024-12-12T08:43:53.762" v="25" actId="164"/>
          <ac:picMkLst>
            <pc:docMk/>
            <pc:sldMk cId="0" sldId="275"/>
            <ac:picMk id="3" creationId="{8BA0E5BF-0F40-19CA-74F3-31C9923E03D1}"/>
          </ac:picMkLst>
        </pc:picChg>
        <pc:picChg chg="add mod modCrop">
          <ac:chgData name="Krister Bergqvist" userId="a9b24d89-f6c8-4eac-95f5-f4bd9bf5ed37" providerId="ADAL" clId="{C5E23B87-8524-44B1-A0CA-86479F9BF6E9}" dt="2024-12-12T08:43:53.762" v="25" actId="164"/>
          <ac:picMkLst>
            <pc:docMk/>
            <pc:sldMk cId="0" sldId="275"/>
            <ac:picMk id="7" creationId="{83751570-A70B-D41C-6B6D-181344E967CE}"/>
          </ac:picMkLst>
        </pc:picChg>
        <pc:picChg chg="add del mod modCrop">
          <ac:chgData name="Krister Bergqvist" userId="a9b24d89-f6c8-4eac-95f5-f4bd9bf5ed37" providerId="ADAL" clId="{C5E23B87-8524-44B1-A0CA-86479F9BF6E9}" dt="2024-12-12T08:46:21.232" v="31" actId="478"/>
          <ac:picMkLst>
            <pc:docMk/>
            <pc:sldMk cId="0" sldId="275"/>
            <ac:picMk id="11" creationId="{79FC2ABB-4123-1975-9CC3-6AE4EBBFE114}"/>
          </ac:picMkLst>
        </pc:picChg>
        <pc:picChg chg="add mod modCrop">
          <ac:chgData name="Krister Bergqvist" userId="a9b24d89-f6c8-4eac-95f5-f4bd9bf5ed37" providerId="ADAL" clId="{C5E23B87-8524-44B1-A0CA-86479F9BF6E9}" dt="2024-12-12T08:46:34.878" v="34" actId="1076"/>
          <ac:picMkLst>
            <pc:docMk/>
            <pc:sldMk cId="0" sldId="275"/>
            <ac:picMk id="13" creationId="{F47BF609-D4D2-5F18-F3B7-0FC749A68127}"/>
          </ac:picMkLst>
        </pc:picChg>
        <pc:picChg chg="del">
          <ac:chgData name="Krister Bergqvist" userId="a9b24d89-f6c8-4eac-95f5-f4bd9bf5ed37" providerId="ADAL" clId="{C5E23B87-8524-44B1-A0CA-86479F9BF6E9}" dt="2024-12-12T08:43:13.687" v="19" actId="478"/>
          <ac:picMkLst>
            <pc:docMk/>
            <pc:sldMk cId="0" sldId="275"/>
            <ac:picMk id="29703" creationId="{7BC3A8A9-805F-434B-B0B8-40EE5394F725}"/>
          </ac:picMkLst>
        </pc:picChg>
      </pc:sldChg>
      <pc:sldMasterChg chg="modSldLayout">
        <pc:chgData name="Krister Bergqvist" userId="a9b24d89-f6c8-4eac-95f5-f4bd9bf5ed37" providerId="ADAL" clId="{C5E23B87-8524-44B1-A0CA-86479F9BF6E9}" dt="2024-12-12T08:38:42.754" v="3"/>
        <pc:sldMasterMkLst>
          <pc:docMk/>
          <pc:sldMasterMk cId="304280189" sldId="2147483648"/>
        </pc:sldMasterMkLst>
        <pc:sldLayoutChg chg="addSp modSp">
          <pc:chgData name="Krister Bergqvist" userId="a9b24d89-f6c8-4eac-95f5-f4bd9bf5ed37" providerId="ADAL" clId="{C5E23B87-8524-44B1-A0CA-86479F9BF6E9}" dt="2024-12-12T08:38:42.754" v="3"/>
          <pc:sldLayoutMkLst>
            <pc:docMk/>
            <pc:sldMasterMk cId="304280189" sldId="2147483648"/>
            <pc:sldLayoutMk cId="4000689255" sldId="2147483660"/>
          </pc:sldLayoutMkLst>
          <pc:spChg chg="mod">
            <ac:chgData name="Krister Bergqvist" userId="a9b24d89-f6c8-4eac-95f5-f4bd9bf5ed37" providerId="ADAL" clId="{C5E23B87-8524-44B1-A0CA-86479F9BF6E9}" dt="2024-12-12T08:38:42.754" v="3"/>
            <ac:spMkLst>
              <pc:docMk/>
              <pc:sldMasterMk cId="304280189" sldId="2147483648"/>
              <pc:sldLayoutMk cId="4000689255" sldId="2147483660"/>
              <ac:spMk id="5" creationId="{D5443920-8E02-4686-67EF-21D719F25AD0}"/>
            </ac:spMkLst>
          </pc:spChg>
          <pc:grpChg chg="add mod">
            <ac:chgData name="Krister Bergqvist" userId="a9b24d89-f6c8-4eac-95f5-f4bd9bf5ed37" providerId="ADAL" clId="{C5E23B87-8524-44B1-A0CA-86479F9BF6E9}" dt="2024-12-12T08:38:42.754" v="3"/>
            <ac:grpSpMkLst>
              <pc:docMk/>
              <pc:sldMasterMk cId="304280189" sldId="2147483648"/>
              <pc:sldLayoutMk cId="4000689255" sldId="2147483660"/>
              <ac:grpSpMk id="4" creationId="{CC77BF9C-6AD2-0E1F-01E9-48FBA2142674}"/>
            </ac:grpSpMkLst>
          </pc:grpChg>
          <pc:picChg chg="mod">
            <ac:chgData name="Krister Bergqvist" userId="a9b24d89-f6c8-4eac-95f5-f4bd9bf5ed37" providerId="ADAL" clId="{C5E23B87-8524-44B1-A0CA-86479F9BF6E9}" dt="2024-12-12T08:38:42.754" v="3"/>
            <ac:picMkLst>
              <pc:docMk/>
              <pc:sldMasterMk cId="304280189" sldId="2147483648"/>
              <pc:sldLayoutMk cId="4000689255" sldId="2147483660"/>
              <ac:picMk id="9" creationId="{271FD9E4-7498-8308-973E-F180C2F53F38}"/>
            </ac:picMkLst>
          </pc:picChg>
          <pc:picChg chg="mod">
            <ac:chgData name="Krister Bergqvist" userId="a9b24d89-f6c8-4eac-95f5-f4bd9bf5ed37" providerId="ADAL" clId="{C5E23B87-8524-44B1-A0CA-86479F9BF6E9}" dt="2024-12-12T08:38:42.754" v="3"/>
            <ac:picMkLst>
              <pc:docMk/>
              <pc:sldMasterMk cId="304280189" sldId="2147483648"/>
              <pc:sldLayoutMk cId="4000689255" sldId="2147483660"/>
              <ac:picMk id="12" creationId="{8CE5A781-482F-240C-84B6-1251AC5D871D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F7C51-05CD-4B3A-B77C-D13970817343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75E5F-00E0-4929-9070-83FBF738882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1350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tshållare för bildobjekt 1">
            <a:extLst>
              <a:ext uri="{FF2B5EF4-FFF2-40B4-BE49-F238E27FC236}">
                <a16:creationId xmlns:a16="http://schemas.microsoft.com/office/drawing/2014/main" id="{28EB8CEA-64B5-453E-A081-8C3A31DAC5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tshållare för anteckningar 2">
            <a:extLst>
              <a:ext uri="{FF2B5EF4-FFF2-40B4-BE49-F238E27FC236}">
                <a16:creationId xmlns:a16="http://schemas.microsoft.com/office/drawing/2014/main" id="{402DB18F-80AA-4FED-82E6-71658809CD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</p:txBody>
      </p:sp>
      <p:sp>
        <p:nvSpPr>
          <p:cNvPr id="18436" name="Platshållare för bildnummer 3">
            <a:extLst>
              <a:ext uri="{FF2B5EF4-FFF2-40B4-BE49-F238E27FC236}">
                <a16:creationId xmlns:a16="http://schemas.microsoft.com/office/drawing/2014/main" id="{87DFF109-7CB0-4AA2-8841-18431F8AAC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4F7F06-392D-4755-9007-25C46A0B2440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Platshållare för bildobjekt 1">
            <a:extLst>
              <a:ext uri="{FF2B5EF4-FFF2-40B4-BE49-F238E27FC236}">
                <a16:creationId xmlns:a16="http://schemas.microsoft.com/office/drawing/2014/main" id="{FD3F53EF-9BD4-4D22-8FE7-6525A065AD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Platshållare för anteckningar 2">
            <a:extLst>
              <a:ext uri="{FF2B5EF4-FFF2-40B4-BE49-F238E27FC236}">
                <a16:creationId xmlns:a16="http://schemas.microsoft.com/office/drawing/2014/main" id="{9D793CE3-C149-4AE7-9DFC-228E97632C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För SIP visas SIP-id samt 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- datum då </a:t>
            </a:r>
            <a:r>
              <a:rPr lang="sv-SE" altLang="sv-SE" dirty="0" err="1"/>
              <a:t>SIPen</a:t>
            </a:r>
            <a:r>
              <a:rPr lang="sv-SE" altLang="sv-SE" dirty="0"/>
              <a:t> senast sparades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- rutor visar datum för när status Upprättad, </a:t>
            </a:r>
            <a:r>
              <a:rPr lang="sv-SE" altLang="sv-SE" dirty="0" err="1"/>
              <a:t>Uppföjd</a:t>
            </a:r>
            <a:r>
              <a:rPr lang="sv-SE" altLang="sv-SE" dirty="0"/>
              <a:t> sparades samt datum för när SIP det sparades senast.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- dessutom visas om det finns ett möte inplanerat idag eller senare.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Klickar man på raden så öppnas rätt SIP.</a:t>
            </a:r>
            <a:br>
              <a:rPr lang="sv-SE" altLang="sv-SE" dirty="0"/>
            </a:br>
            <a:br>
              <a:rPr lang="sv-SE" altLang="sv-SE" dirty="0"/>
            </a:br>
            <a:r>
              <a:rPr lang="sv-SE" altLang="sv-SE" dirty="0"/>
              <a:t>För att se Avslutade </a:t>
            </a:r>
            <a:r>
              <a:rPr lang="sv-SE" altLang="sv-SE" dirty="0" err="1"/>
              <a:t>SIP:ar</a:t>
            </a:r>
            <a:r>
              <a:rPr lang="sv-SE" altLang="sv-SE" dirty="0"/>
              <a:t>, klicka i Avslutade och sedan klicka på förstoringsglaset.</a:t>
            </a:r>
            <a:br>
              <a:rPr lang="sv-SE" altLang="sv-SE" dirty="0"/>
            </a:br>
            <a:endParaRPr lang="sv-SE" altLang="sv-SE" dirty="0"/>
          </a:p>
        </p:txBody>
      </p:sp>
      <p:sp>
        <p:nvSpPr>
          <p:cNvPr id="36868" name="Platshållare för bildnummer 3">
            <a:extLst>
              <a:ext uri="{FF2B5EF4-FFF2-40B4-BE49-F238E27FC236}">
                <a16:creationId xmlns:a16="http://schemas.microsoft.com/office/drawing/2014/main" id="{CBDD0A99-DBD4-4148-B556-EB9CD8F073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469AFBA-9D75-40E0-8E3D-5261F4888BD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latshållare för bildobjekt 1">
            <a:extLst>
              <a:ext uri="{FF2B5EF4-FFF2-40B4-BE49-F238E27FC236}">
                <a16:creationId xmlns:a16="http://schemas.microsoft.com/office/drawing/2014/main" id="{8CA38762-60C1-4448-92BB-54FC2833AF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Platshållare för anteckningar 2">
            <a:extLst>
              <a:ext uri="{FF2B5EF4-FFF2-40B4-BE49-F238E27FC236}">
                <a16:creationId xmlns:a16="http://schemas.microsoft.com/office/drawing/2014/main" id="{04C707F3-9440-4DFD-9954-D9FE2DE235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Vi kan följa vem som skrivit vad.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Gäller samtliga meddelande + SIP</a:t>
            </a:r>
            <a:br>
              <a:rPr lang="sv-SE" altLang="sv-SE"/>
            </a:br>
            <a:endParaRPr lang="sv-SE" altLang="sv-SE"/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Dock ej ärvda fält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Dock ej Aktivitet o Funktion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Ej Checklistan</a:t>
            </a:r>
          </a:p>
        </p:txBody>
      </p:sp>
      <p:sp>
        <p:nvSpPr>
          <p:cNvPr id="38916" name="Platshållare för bildnummer 3">
            <a:extLst>
              <a:ext uri="{FF2B5EF4-FFF2-40B4-BE49-F238E27FC236}">
                <a16:creationId xmlns:a16="http://schemas.microsoft.com/office/drawing/2014/main" id="{444B8FA0-F3CF-4632-9F74-8458D7A139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4F4023-267B-4D1F-8C8A-FFBADF7F26D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tshållare för bildobjekt 1">
            <a:extLst>
              <a:ext uri="{FF2B5EF4-FFF2-40B4-BE49-F238E27FC236}">
                <a16:creationId xmlns:a16="http://schemas.microsoft.com/office/drawing/2014/main" id="{AFF61D89-DEC1-406B-A7E1-B153515BD7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Platshållare för anteckningar 2">
            <a:extLst>
              <a:ext uri="{FF2B5EF4-FFF2-40B4-BE49-F238E27FC236}">
                <a16:creationId xmlns:a16="http://schemas.microsoft.com/office/drawing/2014/main" id="{99DB79DD-3E3F-49AF-88DF-36F9F186FE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Klicka på en Rubrik,  då visas en ruta med versionsinformation. 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Detta oberoende om det varit en ändring i senaste version eller ej.</a:t>
            </a:r>
          </a:p>
        </p:txBody>
      </p:sp>
      <p:sp>
        <p:nvSpPr>
          <p:cNvPr id="40964" name="Platshållare för bildnummer 3">
            <a:extLst>
              <a:ext uri="{FF2B5EF4-FFF2-40B4-BE49-F238E27FC236}">
                <a16:creationId xmlns:a16="http://schemas.microsoft.com/office/drawing/2014/main" id="{7CC10804-CF59-4224-B447-15D5261560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5EBF78-B82D-4F69-8412-495DF92AB5F2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tshållare för bildobjekt 1">
            <a:extLst>
              <a:ext uri="{FF2B5EF4-FFF2-40B4-BE49-F238E27FC236}">
                <a16:creationId xmlns:a16="http://schemas.microsoft.com/office/drawing/2014/main" id="{E48084FC-34C7-4B45-9A06-686F119A2C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Platshållare för anteckningar 2">
            <a:extLst>
              <a:ext uri="{FF2B5EF4-FFF2-40B4-BE49-F238E27FC236}">
                <a16:creationId xmlns:a16="http://schemas.microsoft.com/office/drawing/2014/main" id="{E82FFDFB-E9B4-4346-9F6C-739D32663F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För Inskrivningsmeddelande, Meddelande om Utskrivningsklar samt Utskrivningsmeddelande samt Mötesbokning finns enbart SparaSänd.</a:t>
            </a:r>
            <a:br>
              <a:rPr lang="sv-SE" altLang="sv-SE"/>
            </a:br>
            <a:endParaRPr lang="sv-SE" altLang="sv-SE"/>
          </a:p>
        </p:txBody>
      </p:sp>
      <p:sp>
        <p:nvSpPr>
          <p:cNvPr id="43012" name="Platshållare för bildnummer 3">
            <a:extLst>
              <a:ext uri="{FF2B5EF4-FFF2-40B4-BE49-F238E27FC236}">
                <a16:creationId xmlns:a16="http://schemas.microsoft.com/office/drawing/2014/main" id="{C1533FCD-2ED9-47D1-87D0-D9345E634D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54AB58-C0C5-43F2-AC01-EAB2BD0A272A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tshållare för bildobjekt 1">
            <a:extLst>
              <a:ext uri="{FF2B5EF4-FFF2-40B4-BE49-F238E27FC236}">
                <a16:creationId xmlns:a16="http://schemas.microsoft.com/office/drawing/2014/main" id="{E48084FC-34C7-4B45-9A06-686F119A2C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Platshållare för anteckningar 2">
            <a:extLst>
              <a:ext uri="{FF2B5EF4-FFF2-40B4-BE49-F238E27FC236}">
                <a16:creationId xmlns:a16="http://schemas.microsoft.com/office/drawing/2014/main" id="{E82FFDFB-E9B4-4346-9F6C-739D32663F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Se lathund för detaljerad information om hur tabellerna i Patient admin kan fyllas i.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Fast vårdkontakt och Huvudansvarig SIP registreras i tabellen Patientens kontakter.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Avliden registreras här, fyll i datum och klicka på Spara. </a:t>
            </a:r>
            <a:br>
              <a:rPr lang="sv-SE" altLang="sv-SE" dirty="0"/>
            </a:br>
            <a:endParaRPr lang="sv-SE" altLang="sv-SE" dirty="0"/>
          </a:p>
        </p:txBody>
      </p:sp>
      <p:sp>
        <p:nvSpPr>
          <p:cNvPr id="43012" name="Platshållare för bildnummer 3">
            <a:extLst>
              <a:ext uri="{FF2B5EF4-FFF2-40B4-BE49-F238E27FC236}">
                <a16:creationId xmlns:a16="http://schemas.microsoft.com/office/drawing/2014/main" id="{C1533FCD-2ED9-47D1-87D0-D9345E634D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54AB58-C0C5-43F2-AC01-EAB2BD0A272A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445209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Platshållare för bildobjekt 1">
            <a:extLst>
              <a:ext uri="{FF2B5EF4-FFF2-40B4-BE49-F238E27FC236}">
                <a16:creationId xmlns:a16="http://schemas.microsoft.com/office/drawing/2014/main" id="{8DA0F4F7-888F-48E1-964F-64C673E162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Platshållare för anteckningar 2">
            <a:extLst>
              <a:ext uri="{FF2B5EF4-FFF2-40B4-BE49-F238E27FC236}">
                <a16:creationId xmlns:a16="http://schemas.microsoft.com/office/drawing/2014/main" id="{E88EE1FF-E74C-4E81-8893-352C752671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Kan användas när som helst i Ärenden.</a:t>
            </a:r>
            <a:br>
              <a:rPr lang="sv-SE" altLang="sv-SE" dirty="0"/>
            </a:br>
            <a:r>
              <a:rPr lang="sv-SE" altLang="sv-SE" dirty="0"/>
              <a:t>Det går att svara på Administrativa meddelanden. Svaret notifieras till deltagande parter.</a:t>
            </a:r>
            <a:br>
              <a:rPr lang="sv-SE" altLang="sv-SE" dirty="0"/>
            </a:br>
            <a:br>
              <a:rPr lang="sv-SE" altLang="sv-SE" dirty="0"/>
            </a:br>
            <a:r>
              <a:rPr lang="sv-SE" altLang="sv-SE" dirty="0"/>
              <a:t>Internt Administrativt meddelande notifieras enbart till enheter i den egna parts-rutan.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Lägger man till eller tar bort parter i partsrutorna, så gäller det enbart det administrativa meddelandet, påverkar inte parterna i övriga meddelanden.</a:t>
            </a:r>
          </a:p>
        </p:txBody>
      </p:sp>
      <p:sp>
        <p:nvSpPr>
          <p:cNvPr id="45060" name="Platshållare för bildnummer 3">
            <a:extLst>
              <a:ext uri="{FF2B5EF4-FFF2-40B4-BE49-F238E27FC236}">
                <a16:creationId xmlns:a16="http://schemas.microsoft.com/office/drawing/2014/main" id="{49C56724-A978-4AF6-BAA0-040D99CBF0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63466B-445A-43E6-BE5C-99E0963C6AE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Platshållare för bildobjekt 1">
            <a:extLst>
              <a:ext uri="{FF2B5EF4-FFF2-40B4-BE49-F238E27FC236}">
                <a16:creationId xmlns:a16="http://schemas.microsoft.com/office/drawing/2014/main" id="{67FADBD1-6DE6-4B63-BB5C-C85E20CD9D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Platshållare för anteckningar 2">
            <a:extLst>
              <a:ext uri="{FF2B5EF4-FFF2-40B4-BE49-F238E27FC236}">
                <a16:creationId xmlns:a16="http://schemas.microsoft.com/office/drawing/2014/main" id="{C15B0494-3CFD-4EFD-A8E1-45F5E8145B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Viktigt; starta INTE nytt ärende om det är det pågående ärendet du borde vara delaktig i.</a:t>
            </a:r>
            <a:br>
              <a:rPr lang="sv-SE" altLang="sv-SE"/>
            </a:br>
            <a:r>
              <a:rPr lang="sv-SE" altLang="sv-SE"/>
              <a:t>Kontakta någon av parterna i ärendet (för muspekaren över ärendenummer i fliken Ärendehistorik, för att se vilka parter som nu hanterar ärendet)</a:t>
            </a:r>
          </a:p>
        </p:txBody>
      </p:sp>
      <p:sp>
        <p:nvSpPr>
          <p:cNvPr id="47108" name="Platshållare för bildnummer 3">
            <a:extLst>
              <a:ext uri="{FF2B5EF4-FFF2-40B4-BE49-F238E27FC236}">
                <a16:creationId xmlns:a16="http://schemas.microsoft.com/office/drawing/2014/main" id="{99797DD4-DEEA-4DFB-8A27-DEF15A5513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1337CD-1786-4858-A978-BF0D225CF39E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Platshållare för bildobjekt 1">
            <a:extLst>
              <a:ext uri="{FF2B5EF4-FFF2-40B4-BE49-F238E27FC236}">
                <a16:creationId xmlns:a16="http://schemas.microsoft.com/office/drawing/2014/main" id="{57501235-D4DC-4EB3-AE10-4376AE1671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Platshållare för anteckningar 2">
            <a:extLst>
              <a:ext uri="{FF2B5EF4-FFF2-40B4-BE49-F238E27FC236}">
                <a16:creationId xmlns:a16="http://schemas.microsoft.com/office/drawing/2014/main" id="{CFD45B3A-A031-4C25-AF38-3730816832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 err="1"/>
              <a:t>T.ex</a:t>
            </a:r>
            <a:r>
              <a:rPr lang="sv-SE" altLang="sv-SE" dirty="0"/>
              <a:t> om det pågår ett tidigare ärende som din enhet inte är delaktig i, måste du använda denna knapp för att skapa ett nytt ärende.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Max ett slutenvårdsärende kan skapas men flera öppenvårdsärenden.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Viktigt; starta INTE nytt ärende om det är det pågående ärendet du borde vara delaktig i.</a:t>
            </a:r>
            <a:br>
              <a:rPr lang="sv-SE" altLang="sv-SE" dirty="0"/>
            </a:br>
            <a:r>
              <a:rPr lang="sv-SE" altLang="sv-SE" dirty="0"/>
              <a:t>Kontakta någon av parterna i ärendet (för muspekaren över ärendenummer i fliken Ärendehistorik, för att se vilka parter som nu hanterar ärendet)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49156" name="Platshållare för bildnummer 3">
            <a:extLst>
              <a:ext uri="{FF2B5EF4-FFF2-40B4-BE49-F238E27FC236}">
                <a16:creationId xmlns:a16="http://schemas.microsoft.com/office/drawing/2014/main" id="{E4AD7D56-A210-40C6-B37A-2CCEC8C19E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B044B5-58AC-4E3B-AAB8-84BBDE1E922E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tshållare för bildobjekt 1">
            <a:extLst>
              <a:ext uri="{FF2B5EF4-FFF2-40B4-BE49-F238E27FC236}">
                <a16:creationId xmlns:a16="http://schemas.microsoft.com/office/drawing/2014/main" id="{CF86674D-2A14-4077-99CA-F162FEF02F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Platshållare för anteckningar 2">
            <a:extLst>
              <a:ext uri="{FF2B5EF4-FFF2-40B4-BE49-F238E27FC236}">
                <a16:creationId xmlns:a16="http://schemas.microsoft.com/office/drawing/2014/main" id="{85906DE5-CD2A-458B-981C-C92DC4CB66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Rapporterna inne i SAMSA är enklare att använda, men inte alls flexibla som SAMSA Utdata.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51204" name="Platshållare för bildnummer 3">
            <a:extLst>
              <a:ext uri="{FF2B5EF4-FFF2-40B4-BE49-F238E27FC236}">
                <a16:creationId xmlns:a16="http://schemas.microsoft.com/office/drawing/2014/main" id="{2A53BD16-CC02-4B1E-BA64-C0F5FEAD35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DAA07C-8DEC-4DB1-969D-441B0212D569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tshållare för bildobjekt 1">
            <a:extLst>
              <a:ext uri="{FF2B5EF4-FFF2-40B4-BE49-F238E27FC236}">
                <a16:creationId xmlns:a16="http://schemas.microsoft.com/office/drawing/2014/main" id="{7356BAFB-404B-4691-9EE4-31E4B4F851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Platshållare för anteckningar 2">
            <a:extLst>
              <a:ext uri="{FF2B5EF4-FFF2-40B4-BE49-F238E27FC236}">
                <a16:creationId xmlns:a16="http://schemas.microsoft.com/office/drawing/2014/main" id="{EA7DCE54-BC6C-4AC9-85E4-E63E1A1FC7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Logg granskning kan göras i SAMSA av användare med logg-behörighet.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Det går att söka på 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tidsintervall 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”SVPL-enheter”  Knappen Välj enhet/person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enskild användare  Knappen Välj enhet/person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enskild patient   fältet Personnummer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Filtrering på olika typer av aktiviteter kan göras.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Efter val klicka alltid på förstoringsglaset</a:t>
            </a:r>
          </a:p>
        </p:txBody>
      </p:sp>
      <p:sp>
        <p:nvSpPr>
          <p:cNvPr id="53252" name="Platshållare för bildnummer 3">
            <a:extLst>
              <a:ext uri="{FF2B5EF4-FFF2-40B4-BE49-F238E27FC236}">
                <a16:creationId xmlns:a16="http://schemas.microsoft.com/office/drawing/2014/main" id="{6A6BAB51-1A1B-4010-9824-43EDD013B9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CE21B7-F5EB-41E7-96EF-7FD90CDDC86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tshållare för bildobjekt 1">
            <a:extLst>
              <a:ext uri="{FF2B5EF4-FFF2-40B4-BE49-F238E27FC236}">
                <a16:creationId xmlns:a16="http://schemas.microsoft.com/office/drawing/2014/main" id="{9C74CD94-151A-4F52-8203-6ED914D8DF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tshållare för anteckningar 2">
            <a:extLst>
              <a:ext uri="{FF2B5EF4-FFF2-40B4-BE49-F238E27FC236}">
                <a16:creationId xmlns:a16="http://schemas.microsoft.com/office/drawing/2014/main" id="{1366A510-EA22-427E-A388-19980ADCE6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Redigera efter behov</a:t>
            </a:r>
          </a:p>
        </p:txBody>
      </p:sp>
      <p:sp>
        <p:nvSpPr>
          <p:cNvPr id="20484" name="Platshållare för bildnummer 3">
            <a:extLst>
              <a:ext uri="{FF2B5EF4-FFF2-40B4-BE49-F238E27FC236}">
                <a16:creationId xmlns:a16="http://schemas.microsoft.com/office/drawing/2014/main" id="{71131516-C44D-4F68-903E-4E5B45F43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B841D4-0480-43F7-A177-9A40FBA673C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tshållare för bildobjekt 1">
            <a:extLst>
              <a:ext uri="{FF2B5EF4-FFF2-40B4-BE49-F238E27FC236}">
                <a16:creationId xmlns:a16="http://schemas.microsoft.com/office/drawing/2014/main" id="{C5CA8580-4ABB-4462-9F34-913EDBF851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Platshållare för anteckningar 2">
            <a:extLst>
              <a:ext uri="{FF2B5EF4-FFF2-40B4-BE49-F238E27FC236}">
                <a16:creationId xmlns:a16="http://schemas.microsoft.com/office/drawing/2014/main" id="{956232EE-A4C2-4EA9-AE66-F922C31B4A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57348" name="Platshållare för bildnummer 3">
            <a:extLst>
              <a:ext uri="{FF2B5EF4-FFF2-40B4-BE49-F238E27FC236}">
                <a16:creationId xmlns:a16="http://schemas.microsoft.com/office/drawing/2014/main" id="{00628DAC-FD34-480D-A211-862342A95D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AEB109-9650-486B-A98B-79062618E5CE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Platshållare för bildobjekt 1">
            <a:extLst>
              <a:ext uri="{FF2B5EF4-FFF2-40B4-BE49-F238E27FC236}">
                <a16:creationId xmlns:a16="http://schemas.microsoft.com/office/drawing/2014/main" id="{09AC4C5F-31DF-464F-908E-189834E68A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Platshållare för anteckningar 2">
            <a:extLst>
              <a:ext uri="{FF2B5EF4-FFF2-40B4-BE49-F238E27FC236}">
                <a16:creationId xmlns:a16="http://schemas.microsoft.com/office/drawing/2014/main" id="{9F7A7345-A81E-41BF-A0DB-1CDBD8049A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/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61444" name="Platshållare för bildnummer 3">
            <a:extLst>
              <a:ext uri="{FF2B5EF4-FFF2-40B4-BE49-F238E27FC236}">
                <a16:creationId xmlns:a16="http://schemas.microsoft.com/office/drawing/2014/main" id="{064ABEC7-F89A-49D0-A9FF-BCEC48DA9D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B335C-DC05-481C-BE01-CBED183FA20A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tshållare för bildobjekt 1">
            <a:extLst>
              <a:ext uri="{FF2B5EF4-FFF2-40B4-BE49-F238E27FC236}">
                <a16:creationId xmlns:a16="http://schemas.microsoft.com/office/drawing/2014/main" id="{9A525659-50A7-4B3A-86DD-3B615DC909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tshållare för anteckningar 2">
            <a:extLst>
              <a:ext uri="{FF2B5EF4-FFF2-40B4-BE49-F238E27FC236}">
                <a16:creationId xmlns:a16="http://schemas.microsoft.com/office/drawing/2014/main" id="{2EF76BA3-64CC-47AA-845E-2A9893D162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Informationsmaterial om finns för riktlinje och rutin. De är viktigt att Du tar del av detta. De finns att tillgå på Vårdsamverkan Västra Götalands hemsida.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/>
              <a:t>	</a:t>
            </a:r>
          </a:p>
        </p:txBody>
      </p:sp>
      <p:sp>
        <p:nvSpPr>
          <p:cNvPr id="22532" name="Platshållare för bildnummer 3">
            <a:extLst>
              <a:ext uri="{FF2B5EF4-FFF2-40B4-BE49-F238E27FC236}">
                <a16:creationId xmlns:a16="http://schemas.microsoft.com/office/drawing/2014/main" id="{12AC2AE8-CB1B-4A02-ABF2-D26BF921BA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4BD3C4-4C60-484B-9DE6-8AD1714479C9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tshållare för bildobjekt 1">
            <a:extLst>
              <a:ext uri="{FF2B5EF4-FFF2-40B4-BE49-F238E27FC236}">
                <a16:creationId xmlns:a16="http://schemas.microsoft.com/office/drawing/2014/main" id="{B1B463AD-E302-4213-8A9A-7ED5FB29E9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tshållare för anteckningar 2">
            <a:extLst>
              <a:ext uri="{FF2B5EF4-FFF2-40B4-BE49-F238E27FC236}">
                <a16:creationId xmlns:a16="http://schemas.microsoft.com/office/drawing/2014/main" id="{AC92DF37-1C49-41BE-9651-A2C754E4B3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sv-SE" altLang="sv-SE" dirty="0"/>
              <a:t>När man klickar på länk eller genväg, så kan följande hända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Man behöver ge </a:t>
            </a:r>
            <a:r>
              <a:rPr lang="sv-SE" altLang="sv-SE" dirty="0" err="1"/>
              <a:t>pin-kod</a:t>
            </a:r>
            <a:r>
              <a:rPr lang="sv-SE" altLang="sv-SE" dirty="0"/>
              <a:t> för SITHS-kortet, om man redan angett den för inloggning på datorn eller annat system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Man kan behöva klicka ok i en ruta som visar SITHS-certifikat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Om man har flera SAMSA uppdrag, behöver det aktuella väljas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sv-SE" altLang="sv-SE" dirty="0"/>
              <a:t>Eller så kommer man rakt in</a:t>
            </a:r>
            <a:br>
              <a:rPr lang="sv-SE" altLang="sv-SE" dirty="0"/>
            </a:br>
            <a:endParaRPr lang="sv-SE" altLang="sv-SE" dirty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v-SE" altLang="sv-SE" dirty="0"/>
              <a:t>I Personliga inställningar kan man välja om man vill ha Inkorgen eller Översikten som startsida, samt hur raderna där ska vara sorterade.</a:t>
            </a:r>
          </a:p>
        </p:txBody>
      </p:sp>
      <p:sp>
        <p:nvSpPr>
          <p:cNvPr id="24580" name="Platshållare för bildnummer 3">
            <a:extLst>
              <a:ext uri="{FF2B5EF4-FFF2-40B4-BE49-F238E27FC236}">
                <a16:creationId xmlns:a16="http://schemas.microsoft.com/office/drawing/2014/main" id="{E0676B10-EAB3-4DDC-82A7-17E9106AFB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05B54D-599C-430A-9C1C-05C8AD188D0B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tshållare för bildobjekt 1">
            <a:extLst>
              <a:ext uri="{FF2B5EF4-FFF2-40B4-BE49-F238E27FC236}">
                <a16:creationId xmlns:a16="http://schemas.microsoft.com/office/drawing/2014/main" id="{990D91F1-4479-46B6-A0DC-1F22F71103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tshållare för anteckningar 2">
            <a:extLst>
              <a:ext uri="{FF2B5EF4-FFF2-40B4-BE49-F238E27FC236}">
                <a16:creationId xmlns:a16="http://schemas.microsoft.com/office/drawing/2014/main" id="{C55B0015-8975-4D3C-A406-3102C33945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OBS! Hjälpen är bra, använd den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	</a:t>
            </a:r>
          </a:p>
        </p:txBody>
      </p:sp>
      <p:sp>
        <p:nvSpPr>
          <p:cNvPr id="26628" name="Platshållare för bildnummer 3">
            <a:extLst>
              <a:ext uri="{FF2B5EF4-FFF2-40B4-BE49-F238E27FC236}">
                <a16:creationId xmlns:a16="http://schemas.microsoft.com/office/drawing/2014/main" id="{22A92029-69D6-4844-8C0A-96E089D440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CA2342-AD35-42A2-ACFF-57AA02EC6BE5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tshållare för bildobjekt 1">
            <a:extLst>
              <a:ext uri="{FF2B5EF4-FFF2-40B4-BE49-F238E27FC236}">
                <a16:creationId xmlns:a16="http://schemas.microsoft.com/office/drawing/2014/main" id="{4AAECAE3-FEF1-4AAD-876F-41D2CB4BFA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Platshållare för anteckningar 2">
            <a:extLst>
              <a:ext uri="{FF2B5EF4-FFF2-40B4-BE49-F238E27FC236}">
                <a16:creationId xmlns:a16="http://schemas.microsoft.com/office/drawing/2014/main" id="{6AFED9FB-F7B9-4435-919B-65813A7FFC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Gå igenom huvuddelarna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Huvudansvarig styr färgspelet. Det är när huvudansvarig kvitterat som rutan blir gul/grön.</a:t>
            </a:r>
          </a:p>
        </p:txBody>
      </p:sp>
      <p:sp>
        <p:nvSpPr>
          <p:cNvPr id="28676" name="Platshållare för bildnummer 3">
            <a:extLst>
              <a:ext uri="{FF2B5EF4-FFF2-40B4-BE49-F238E27FC236}">
                <a16:creationId xmlns:a16="http://schemas.microsoft.com/office/drawing/2014/main" id="{2C6CDD26-38D1-4925-9DC1-F67BAE1C22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5F3726-D03C-405E-B692-CE1F79B18FD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latshållare för bildobjekt 1">
            <a:extLst>
              <a:ext uri="{FF2B5EF4-FFF2-40B4-BE49-F238E27FC236}">
                <a16:creationId xmlns:a16="http://schemas.microsoft.com/office/drawing/2014/main" id="{92F44147-E09A-489E-87B0-778C775478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087A0068-53CC-41ED-9159-C2A3EF2C6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Gå igenom flikarna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Ärendehistorik. Knapp för att skapa nytt ärende. </a:t>
            </a:r>
            <a:r>
              <a:rPr lang="sv-SE" dirty="0" err="1"/>
              <a:t>Tooltip</a:t>
            </a:r>
            <a:r>
              <a:rPr lang="sv-SE" dirty="0"/>
              <a:t> över ärendenummer visar parter i ärendet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Samtycke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Sändlista. Till vilka parter och när valt meddelande skickats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Kontakter (krävs vid skapande och kvitterande av Vårdbegäran och Inskrivning, tyvärr inte om t.ex. Planering skapas först)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Möte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Bifoga filer, filer kan tas emot av alla. För att skicka krävs en informationssäker mellanlagring när filen ska laddas upp.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	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b="1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</p:txBody>
      </p:sp>
      <p:sp>
        <p:nvSpPr>
          <p:cNvPr id="30724" name="Platshållare för bildnummer 3">
            <a:extLst>
              <a:ext uri="{FF2B5EF4-FFF2-40B4-BE49-F238E27FC236}">
                <a16:creationId xmlns:a16="http://schemas.microsoft.com/office/drawing/2014/main" id="{4DEA6505-FF68-4252-90F5-35E7F6EDF8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AC3A18-4F0F-43CB-8AEE-CDCF002B75C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F405A0AB-4382-492F-981B-5096AECEC9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087A0068-53CC-41ED-9159-C2A3EF2C6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Inkorgen visar notifieringar.</a:t>
            </a:r>
            <a:br>
              <a:rPr lang="sv-SE" dirty="0"/>
            </a:br>
            <a:r>
              <a:rPr lang="sv-SE" dirty="0"/>
              <a:t>I kolumnen Gäller beskrivs orsaken till notifieringen.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I kolumnen Att göra, vad som nu förväntas av mottagaren. Står det Notifiering är det en ren information.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Rör notifieringen meddelanden, så försvinner raden i Inkorgen då meddelandet kvitteras.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Andra typer av notifieringar måste tas bort manuellt, klicka på papperskorgen.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Var det fel att meddelandet kom till din enhet, klicka på Felsänt (tummen ned)</a:t>
            </a:r>
            <a:br>
              <a:rPr lang="sv-SE" dirty="0"/>
            </a:br>
            <a:r>
              <a:rPr lang="sv-SE" dirty="0"/>
              <a:t>Står det Felsänt i kolumnen Gäller, håll muspekaren över Felsänt i Gäller och se ett meddelande om orsaken.</a:t>
            </a:r>
            <a:br>
              <a:rPr lang="sv-SE" dirty="0"/>
            </a:br>
            <a:br>
              <a:rPr lang="sv-SE" dirty="0"/>
            </a:br>
            <a:r>
              <a:rPr lang="sv-SE" dirty="0"/>
              <a:t>Raderna kan sorteras om genom att klicka på kolumnrubriken. I personliga inställningar kan önskad sorteringsordning som visas när Inkorgen öppnas, väljas.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	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b="1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F91CE0FC-61AC-48A4-BD5F-BBBB26CFA8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5FBDA8-753A-4C7D-9749-3CC4874DF24C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Platshållare för bildobjekt 1">
            <a:extLst>
              <a:ext uri="{FF2B5EF4-FFF2-40B4-BE49-F238E27FC236}">
                <a16:creationId xmlns:a16="http://schemas.microsoft.com/office/drawing/2014/main" id="{273B0747-29CE-4379-B945-9588CB0379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Platshållare för anteckningar 2">
            <a:extLst>
              <a:ext uri="{FF2B5EF4-FFF2-40B4-BE49-F238E27FC236}">
                <a16:creationId xmlns:a16="http://schemas.microsoft.com/office/drawing/2014/main" id="{935647BC-D013-4D53-A736-E7A833D470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I Översikt kan både pågående ärende och pågående </a:t>
            </a:r>
            <a:r>
              <a:rPr lang="sv-SE" altLang="sv-SE" dirty="0" err="1"/>
              <a:t>SIP:ar</a:t>
            </a:r>
            <a:r>
              <a:rPr lang="sv-SE" altLang="sv-SE" dirty="0"/>
              <a:t> visas.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Grundinställningen är att Ärenden visas enbart. Detta kan ändras i personliga inställningar.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Röd ram runt Utskrivningsklar blir det dagen efter att detta meddelande skickats. För att uppmärksamma dessa ärenden extra.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Röd ram runt </a:t>
            </a:r>
            <a:r>
              <a:rPr lang="sv-SE" altLang="sv-SE" dirty="0" err="1"/>
              <a:t>Plan.utskriv.klar</a:t>
            </a:r>
            <a:r>
              <a:rPr lang="sv-SE" altLang="sv-SE" dirty="0"/>
              <a:t> markerar att detta datum passerat utan att meddelande </a:t>
            </a:r>
            <a:r>
              <a:rPr lang="sv-SE" altLang="sv-SE" dirty="0" err="1"/>
              <a:t>UtskrivningsKlar</a:t>
            </a:r>
            <a:r>
              <a:rPr lang="sv-SE" altLang="sv-SE" dirty="0"/>
              <a:t> skickats.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När nytt urval görs eller man vill ändra sorteringsordning, måste man sedan klicka på förstoringsglaset för att sidan skall visa nytt urval eller sorteras om.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För att se Avslutade ärenden, klicka i Avslutade och sedan klicka på förstoringsglaset.</a:t>
            </a:r>
          </a:p>
        </p:txBody>
      </p:sp>
      <p:sp>
        <p:nvSpPr>
          <p:cNvPr id="34820" name="Platshållare för bildnummer 3">
            <a:extLst>
              <a:ext uri="{FF2B5EF4-FFF2-40B4-BE49-F238E27FC236}">
                <a16:creationId xmlns:a16="http://schemas.microsoft.com/office/drawing/2014/main" id="{F16845F4-7E87-407C-9705-EED15F6D06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96FAFB-3592-4251-B580-18755E531F32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486546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48654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322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11300" y="365125"/>
            <a:ext cx="9844088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73200" y="1790699"/>
            <a:ext cx="4816475" cy="714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473200" y="2505075"/>
            <a:ext cx="4816475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464300" y="1790699"/>
            <a:ext cx="4927600" cy="7143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464300" y="2505075"/>
            <a:ext cx="4927600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10" name="Rak 9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79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ktangel 26"/>
          <p:cNvSpPr/>
          <p:nvPr userDrawn="1"/>
        </p:nvSpPr>
        <p:spPr>
          <a:xfrm>
            <a:off x="0" y="0"/>
            <a:ext cx="3930555" cy="694187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771958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1958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9" name="Grupp 8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1" name="textruta 10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2" name="textruta 11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22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-12700" y="-1"/>
            <a:ext cx="6096000" cy="34163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15"/>
          <p:cNvSpPr/>
          <p:nvPr userDrawn="1"/>
        </p:nvSpPr>
        <p:spPr>
          <a:xfrm>
            <a:off x="6096000" y="3416299"/>
            <a:ext cx="6096000" cy="34417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72200" y="1409699"/>
            <a:ext cx="42418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44500" y="3660502"/>
            <a:ext cx="5181600" cy="1536989"/>
          </a:xfrm>
        </p:spPr>
        <p:txBody>
          <a:bodyPr/>
          <a:lstStyle>
            <a:lvl3pPr marL="914400" indent="0">
              <a:buNone/>
              <a:defRPr/>
            </a:lvl3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3660502"/>
            <a:ext cx="5118100" cy="246380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10" name="Grupp 9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2" name="textruta 11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3" name="textruta 12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14" name="Grupp 13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5" name="Bildobjekt 14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8" name="Bildobjekt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386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6525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956300" y="987425"/>
            <a:ext cx="5399088" cy="4791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652588" y="2057400"/>
            <a:ext cx="3932237" cy="37211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617B09-CE66-4C58-90D3-89ADED3328FF}" type="slidenum">
              <a:rPr lang="sv-SE" smtClean="0"/>
              <a:t>‹#›</a:t>
            </a:fld>
            <a:endParaRPr lang="sv-SE"/>
          </a:p>
        </p:txBody>
      </p:sp>
      <p:cxnSp>
        <p:nvCxnSpPr>
          <p:cNvPr id="8" name="Rak 7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74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143898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14389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pic>
        <p:nvPicPr>
          <p:cNvPr id="8" name="Bildobjekt 7">
            <a:extLst>
              <a:ext uri="{FF2B5EF4-FFF2-40B4-BE49-F238E27FC236}">
                <a16:creationId xmlns:a16="http://schemas.microsoft.com/office/drawing/2014/main" id="{BBB95744-3500-4563-A9C2-F93DBC5843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/>
          <a:stretch/>
        </p:blipFill>
        <p:spPr>
          <a:xfrm>
            <a:off x="6537277" y="163773"/>
            <a:ext cx="5915028" cy="6181502"/>
          </a:xfrm>
          <a:prstGeom prst="rect">
            <a:avLst/>
          </a:prstGeom>
        </p:spPr>
      </p:pic>
      <p:grpSp>
        <p:nvGrpSpPr>
          <p:cNvPr id="4" name="Grupp 3">
            <a:extLst>
              <a:ext uri="{FF2B5EF4-FFF2-40B4-BE49-F238E27FC236}">
                <a16:creationId xmlns:a16="http://schemas.microsoft.com/office/drawing/2014/main" id="{CC77BF9C-6AD2-0E1F-01E9-48FBA2142674}"/>
              </a:ext>
            </a:extLst>
          </p:cNvPr>
          <p:cNvGrpSpPr/>
          <p:nvPr userDrawn="1"/>
        </p:nvGrpSpPr>
        <p:grpSpPr>
          <a:xfrm>
            <a:off x="9854033" y="5688622"/>
            <a:ext cx="2201034" cy="1169378"/>
            <a:chOff x="8753516" y="4211516"/>
            <a:chExt cx="2201034" cy="1169378"/>
          </a:xfrm>
        </p:grpSpPr>
        <p:sp>
          <p:nvSpPr>
            <p:cNvPr id="5" name="Rektangel: rundade hörn 4">
              <a:extLst>
                <a:ext uri="{FF2B5EF4-FFF2-40B4-BE49-F238E27FC236}">
                  <a16:creationId xmlns:a16="http://schemas.microsoft.com/office/drawing/2014/main" id="{D5443920-8E02-4686-67EF-21D719F25AD0}"/>
                </a:ext>
              </a:extLst>
            </p:cNvPr>
            <p:cNvSpPr/>
            <p:nvPr userDrawn="1"/>
          </p:nvSpPr>
          <p:spPr>
            <a:xfrm>
              <a:off x="8753516" y="4211516"/>
              <a:ext cx="2201034" cy="11693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271FD9E4-7498-8308-973E-F180C2F53F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301273"/>
              <a:ext cx="2053604" cy="4164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8CE5A781-482F-240C-84B6-1251AC5D87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903172"/>
              <a:ext cx="2046186" cy="422195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400068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4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46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8" name="textruta 7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9" name="Rektangel 8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37230" y="365125"/>
            <a:ext cx="1031657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41736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7" name="textruta 6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594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0" y="5795889"/>
            <a:ext cx="12192000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074" b="5974"/>
          <a:stretch/>
        </p:blipFill>
        <p:spPr>
          <a:xfrm>
            <a:off x="0" y="4728189"/>
            <a:ext cx="2011680" cy="21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4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9833316" y="5795889"/>
            <a:ext cx="2358683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2878" r="1" b="168"/>
          <a:stretch/>
        </p:blipFill>
        <p:spPr>
          <a:xfrm>
            <a:off x="562708" y="309489"/>
            <a:ext cx="5710700" cy="54864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197DF051-445A-43A6-A231-F2ED74540A7E}"/>
              </a:ext>
            </a:extLst>
          </p:cNvPr>
          <p:cNvSpPr txBox="1"/>
          <p:nvPr userDrawn="1"/>
        </p:nvSpPr>
        <p:spPr>
          <a:xfrm>
            <a:off x="6273408" y="1690688"/>
            <a:ext cx="4318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0" dirty="0">
                <a:solidFill>
                  <a:schemeClr val="accent1"/>
                </a:solidFill>
              </a:rPr>
              <a:t>TACK!</a:t>
            </a:r>
          </a:p>
        </p:txBody>
      </p:sp>
    </p:spTree>
    <p:extLst>
      <p:ext uri="{BB962C8B-B14F-4D97-AF65-F5344CB8AC3E}">
        <p14:creationId xmlns:p14="http://schemas.microsoft.com/office/powerpoint/2010/main" val="29939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778000" y="36512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777999" y="1694561"/>
            <a:ext cx="9575799" cy="3955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3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11" name="textruta 10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Information och </a:t>
            </a:r>
            <a:r>
              <a:rPr lang="sv-SE" sz="1600" b="1" i="0" dirty="0" err="1">
                <a:solidFill>
                  <a:schemeClr val="accent1"/>
                </a:solidFill>
              </a:rPr>
              <a:t>TjänsteSamordning</a:t>
            </a:r>
            <a:endParaRPr lang="sv-SE" sz="1600" b="1" i="0" dirty="0">
              <a:solidFill>
                <a:schemeClr val="accent1"/>
              </a:solidFill>
            </a:endParaRP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2" name="Bildobjekt 11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4" name="Bildobjekt 13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grpSp>
        <p:nvGrpSpPr>
          <p:cNvPr id="6" name="Grupp 5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3" name="Bildobjekt 12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0" name="textruta 9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8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  <p:sldLayoutId id="2147483653" r:id="rId10"/>
    <p:sldLayoutId id="2147483651" r:id="rId11"/>
    <p:sldLayoutId id="2147483652" r:id="rId12"/>
    <p:sldLayoutId id="214748365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astkom.se/gits/samsa/statistik.4.6bdad9c215cfc2fd009dbf66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tsvg.se/SAMSA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astkom.se/sams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astkom.se/sams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049E51-4315-42F6-9F2B-19B6034CF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265" y="3429000"/>
            <a:ext cx="6143898" cy="237296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  <a:t>Utbildning SAMSA</a:t>
            </a:r>
            <a:b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  <a:t>Övergripande funktionalitet</a:t>
            </a:r>
            <a:b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Bildobjekt 1">
            <a:extLst>
              <a:ext uri="{FF2B5EF4-FFF2-40B4-BE49-F238E27FC236}">
                <a16:creationId xmlns:a16="http://schemas.microsoft.com/office/drawing/2014/main" id="{AF7C8D52-DEDB-4A3A-A95D-56CA1660D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538287"/>
            <a:ext cx="120523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ubrik 1">
            <a:extLst>
              <a:ext uri="{FF2B5EF4-FFF2-40B4-BE49-F238E27FC236}">
                <a16:creationId xmlns:a16="http://schemas.microsoft.com/office/drawing/2014/main" id="{957D692A-8F4D-4DA6-BD01-4F489D0E2A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Översikt - SIP</a:t>
            </a: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lips 3">
            <a:extLst>
              <a:ext uri="{FF2B5EF4-FFF2-40B4-BE49-F238E27FC236}">
                <a16:creationId xmlns:a16="http://schemas.microsoft.com/office/drawing/2014/main" id="{4FE5383D-66AD-4E7F-965D-F46CCAAE9007}"/>
              </a:ext>
            </a:extLst>
          </p:cNvPr>
          <p:cNvSpPr/>
          <p:nvPr/>
        </p:nvSpPr>
        <p:spPr>
          <a:xfrm>
            <a:off x="9388475" y="2265363"/>
            <a:ext cx="1485900" cy="8001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211AF0FE-24A6-436B-801B-F9D9765B99F2}"/>
              </a:ext>
            </a:extLst>
          </p:cNvPr>
          <p:cNvSpPr/>
          <p:nvPr/>
        </p:nvSpPr>
        <p:spPr>
          <a:xfrm>
            <a:off x="2500313" y="2168381"/>
            <a:ext cx="1219632" cy="8001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Bildobjekt 1">
            <a:extLst>
              <a:ext uri="{FF2B5EF4-FFF2-40B4-BE49-F238E27FC236}">
                <a16:creationId xmlns:a16="http://schemas.microsoft.com/office/drawing/2014/main" id="{99A49865-DD87-43C8-90DB-06DF31D4E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1290638"/>
            <a:ext cx="7459662" cy="544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ubrik 1">
            <a:extLst>
              <a:ext uri="{FF2B5EF4-FFF2-40B4-BE49-F238E27FC236}">
                <a16:creationId xmlns:a16="http://schemas.microsoft.com/office/drawing/2014/main" id="{6CBF4316-B6CF-448C-90DE-6B0BC4E8683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versionshantering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3B91DFE8-54EE-4417-90D5-212B55FD7FAE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9B8CA4FF-F561-4DE2-81A6-93913E143324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6" name="Ellips 5">
            <a:extLst>
              <a:ext uri="{FF2B5EF4-FFF2-40B4-BE49-F238E27FC236}">
                <a16:creationId xmlns:a16="http://schemas.microsoft.com/office/drawing/2014/main" id="{A9F1620C-4AE4-4CE4-8A06-0FF6CDE75CED}"/>
              </a:ext>
            </a:extLst>
          </p:cNvPr>
          <p:cNvSpPr/>
          <p:nvPr/>
        </p:nvSpPr>
        <p:spPr>
          <a:xfrm>
            <a:off x="1092200" y="5724525"/>
            <a:ext cx="2527300" cy="3175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cxnSp>
        <p:nvCxnSpPr>
          <p:cNvPr id="10" name="Rak pil 9">
            <a:extLst>
              <a:ext uri="{FF2B5EF4-FFF2-40B4-BE49-F238E27FC236}">
                <a16:creationId xmlns:a16="http://schemas.microsoft.com/office/drawing/2014/main" id="{567D8904-EDEE-45A5-A53C-736080A81EA2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3741738" y="5741988"/>
            <a:ext cx="2051050" cy="14128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ruta 11">
            <a:extLst>
              <a:ext uri="{FF2B5EF4-FFF2-40B4-BE49-F238E27FC236}">
                <a16:creationId xmlns:a16="http://schemas.microsoft.com/office/drawing/2014/main" id="{0E733C05-0185-45AF-AFC9-1F1DA5991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2788" y="5418138"/>
            <a:ext cx="3457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>
                <a:solidFill>
                  <a:srgbClr val="00B050"/>
                </a:solidFill>
              </a:rPr>
              <a:t>Grön rubrik = informationen ändrad i senast sparade version</a:t>
            </a:r>
          </a:p>
        </p:txBody>
      </p:sp>
      <p:sp>
        <p:nvSpPr>
          <p:cNvPr id="37897" name="textruta 6">
            <a:extLst>
              <a:ext uri="{FF2B5EF4-FFF2-40B4-BE49-F238E27FC236}">
                <a16:creationId xmlns:a16="http://schemas.microsoft.com/office/drawing/2014/main" id="{167BF6C6-2880-4F1C-80BC-F535B819F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9475" y="3219450"/>
            <a:ext cx="2097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/>
              <a:t>Vem som sparade </a:t>
            </a:r>
            <a:br>
              <a:rPr lang="sv-SE" altLang="sv-SE" sz="1800"/>
            </a:br>
            <a:r>
              <a:rPr lang="sv-SE" altLang="sv-SE" sz="1800"/>
              <a:t>meddelandet senast</a:t>
            </a:r>
          </a:p>
        </p:txBody>
      </p:sp>
      <p:cxnSp>
        <p:nvCxnSpPr>
          <p:cNvPr id="17" name="Rak pil 9">
            <a:extLst>
              <a:ext uri="{FF2B5EF4-FFF2-40B4-BE49-F238E27FC236}">
                <a16:creationId xmlns:a16="http://schemas.microsoft.com/office/drawing/2014/main" id="{20E2A974-726A-4503-B024-0D0EDFDCE281}"/>
              </a:ext>
            </a:extLst>
          </p:cNvPr>
          <p:cNvCxnSpPr>
            <a:cxnSpLocks/>
          </p:cNvCxnSpPr>
          <p:nvPr/>
        </p:nvCxnSpPr>
        <p:spPr>
          <a:xfrm flipH="1">
            <a:off x="7718425" y="3535363"/>
            <a:ext cx="2051050" cy="1428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Rektangel 17">
            <a:extLst>
              <a:ext uri="{FF2B5EF4-FFF2-40B4-BE49-F238E27FC236}">
                <a16:creationId xmlns:a16="http://schemas.microsoft.com/office/drawing/2014/main" id="{04E29157-47E8-47C6-972E-491474B9110A}"/>
              </a:ext>
            </a:extLst>
          </p:cNvPr>
          <p:cNvSpPr/>
          <p:nvPr/>
        </p:nvSpPr>
        <p:spPr>
          <a:xfrm>
            <a:off x="6278563" y="3606800"/>
            <a:ext cx="879475" cy="231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sz="900" dirty="0">
                <a:solidFill>
                  <a:schemeClr val="tx1"/>
                </a:solidFill>
              </a:rPr>
              <a:t>Stina Svensson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Bildobjekt 13">
            <a:extLst>
              <a:ext uri="{FF2B5EF4-FFF2-40B4-BE49-F238E27FC236}">
                <a16:creationId xmlns:a16="http://schemas.microsoft.com/office/drawing/2014/main" id="{78489468-CBA3-49E6-8BA4-55AA7FE54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1290638"/>
            <a:ext cx="7459662" cy="544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ubrik 1">
            <a:extLst>
              <a:ext uri="{FF2B5EF4-FFF2-40B4-BE49-F238E27FC236}">
                <a16:creationId xmlns:a16="http://schemas.microsoft.com/office/drawing/2014/main" id="{452AA2AF-84F6-4470-B6C0-C9FF15B5707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versionshantering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B7701107-9FD3-40B6-9E0D-5736D6B69F2A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3A50DF2C-2A95-4CD0-B0BE-AD2B480648AE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cxnSp>
        <p:nvCxnSpPr>
          <p:cNvPr id="13" name="Rak pil 12">
            <a:extLst>
              <a:ext uri="{FF2B5EF4-FFF2-40B4-BE49-F238E27FC236}">
                <a16:creationId xmlns:a16="http://schemas.microsoft.com/office/drawing/2014/main" id="{1816E1AA-48F3-4692-B4C6-279ACF726DD8}"/>
              </a:ext>
            </a:extLst>
          </p:cNvPr>
          <p:cNvCxnSpPr>
            <a:cxnSpLocks/>
          </p:cNvCxnSpPr>
          <p:nvPr/>
        </p:nvCxnSpPr>
        <p:spPr>
          <a:xfrm flipH="1">
            <a:off x="3224213" y="5438775"/>
            <a:ext cx="1593850" cy="411163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943" name="Bildobjekt 3">
            <a:extLst>
              <a:ext uri="{FF2B5EF4-FFF2-40B4-BE49-F238E27FC236}">
                <a16:creationId xmlns:a16="http://schemas.microsoft.com/office/drawing/2014/main" id="{58B68EB4-FF4B-4E1D-ADA0-963F7847D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3924300"/>
            <a:ext cx="64484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79A50A75-164B-4082-829D-F1348FC98BC1}"/>
              </a:ext>
            </a:extLst>
          </p:cNvPr>
          <p:cNvSpPr/>
          <p:nvPr/>
        </p:nvSpPr>
        <p:spPr>
          <a:xfrm>
            <a:off x="7256463" y="4395788"/>
            <a:ext cx="1031875" cy="200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sz="900" dirty="0">
                <a:solidFill>
                  <a:schemeClr val="tx1"/>
                </a:solidFill>
              </a:rPr>
              <a:t>Stina Svensson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ubrik 1">
            <a:extLst>
              <a:ext uri="{FF2B5EF4-FFF2-40B4-BE49-F238E27FC236}">
                <a16:creationId xmlns:a16="http://schemas.microsoft.com/office/drawing/2014/main" id="{295B172E-8AFE-434A-8F40-E48A87E68DD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status på meddelanden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5DCD335-E00D-4AD5-A5C5-3F206EF8B5CF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189A8BE2-62DD-4CDA-9B5F-9F769414BFBE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0" name="Platshållare för innehåll 2">
            <a:extLst>
              <a:ext uri="{FF2B5EF4-FFF2-40B4-BE49-F238E27FC236}">
                <a16:creationId xmlns:a16="http://schemas.microsoft.com/office/drawing/2014/main" id="{640FD687-31AE-4E77-98D9-C3DF3A75B262}"/>
              </a:ext>
            </a:extLst>
          </p:cNvPr>
          <p:cNvSpPr txBox="1">
            <a:spLocks/>
          </p:cNvSpPr>
          <p:nvPr/>
        </p:nvSpPr>
        <p:spPr>
          <a:xfrm>
            <a:off x="1760538" y="1111250"/>
            <a:ext cx="10164762" cy="53276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r>
              <a:rPr lang="sv-SE" b="1" dirty="0"/>
              <a:t>Spara</a:t>
            </a:r>
            <a:r>
              <a:rPr lang="sv-SE" dirty="0"/>
              <a:t> = informationen sparas, alla deltagande enheter kan se, status blir </a:t>
            </a:r>
            <a:r>
              <a:rPr lang="sv-SE" b="1" dirty="0"/>
              <a:t>Sparad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b="1" dirty="0" err="1"/>
              <a:t>SparaSänd</a:t>
            </a:r>
            <a:r>
              <a:rPr lang="sv-SE" dirty="0"/>
              <a:t> = informationen sparas + notifiering till deltagande enheter. Syns i Sändlistan.</a:t>
            </a:r>
            <a:br>
              <a:rPr lang="sv-SE" dirty="0"/>
            </a:br>
            <a:r>
              <a:rPr lang="sv-SE" dirty="0"/>
              <a:t>Status blir </a:t>
            </a:r>
            <a:r>
              <a:rPr lang="sv-SE" b="1" dirty="0"/>
              <a:t>Skickad</a:t>
            </a:r>
          </a:p>
          <a:p>
            <a:pPr fontAlgn="auto">
              <a:spcAft>
                <a:spcPts val="0"/>
              </a:spcAft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Gäller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Meddelanden i ärenden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Checklistan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SIP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pic>
        <p:nvPicPr>
          <p:cNvPr id="41990" name="Bildobjekt 5">
            <a:extLst>
              <a:ext uri="{FF2B5EF4-FFF2-40B4-BE49-F238E27FC236}">
                <a16:creationId xmlns:a16="http://schemas.microsoft.com/office/drawing/2014/main" id="{E21E5CCC-F587-4F2E-88BD-400CA6F89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919" y="3429000"/>
            <a:ext cx="2400921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ubrik 1">
            <a:extLst>
              <a:ext uri="{FF2B5EF4-FFF2-40B4-BE49-F238E27FC236}">
                <a16:creationId xmlns:a16="http://schemas.microsoft.com/office/drawing/2014/main" id="{295B172E-8AFE-434A-8F40-E48A87E68DD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Patient administration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5DCD335-E00D-4AD5-A5C5-3F206EF8B5CF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189A8BE2-62DD-4CDA-9B5F-9F769414BFBE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0" name="Platshållare för innehåll 2">
            <a:extLst>
              <a:ext uri="{FF2B5EF4-FFF2-40B4-BE49-F238E27FC236}">
                <a16:creationId xmlns:a16="http://schemas.microsoft.com/office/drawing/2014/main" id="{640FD687-31AE-4E77-98D9-C3DF3A75B262}"/>
              </a:ext>
            </a:extLst>
          </p:cNvPr>
          <p:cNvSpPr txBox="1">
            <a:spLocks/>
          </p:cNvSpPr>
          <p:nvPr/>
        </p:nvSpPr>
        <p:spPr>
          <a:xfrm>
            <a:off x="1510507" y="1510506"/>
            <a:ext cx="10164762" cy="53276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Information om patienten</a:t>
            </a:r>
          </a:p>
          <a:p>
            <a:pPr lvl="1">
              <a:defRPr/>
            </a:pPr>
            <a:r>
              <a:rPr lang="sv-SE" sz="2000" dirty="0"/>
              <a:t>Namn, personnummer</a:t>
            </a:r>
          </a:p>
          <a:p>
            <a:pPr lvl="1">
              <a:defRPr/>
            </a:pPr>
            <a:r>
              <a:rPr lang="sv-SE" sz="2000" dirty="0"/>
              <a:t>Adresser</a:t>
            </a:r>
          </a:p>
          <a:p>
            <a:pPr lvl="1">
              <a:defRPr/>
            </a:pPr>
            <a:r>
              <a:rPr lang="sv-SE" sz="2000" dirty="0"/>
              <a:t>Kontaktvägar</a:t>
            </a:r>
          </a:p>
          <a:p>
            <a:pPr lvl="1">
              <a:defRPr/>
            </a:pPr>
            <a:r>
              <a:rPr lang="sv-SE" sz="2000" dirty="0"/>
              <a:t>Patientknutna kontakter</a:t>
            </a:r>
          </a:p>
          <a:p>
            <a:pPr lvl="1">
              <a:defRPr/>
            </a:pPr>
            <a:endParaRPr lang="sv-SE" sz="2000" dirty="0"/>
          </a:p>
          <a:p>
            <a:pPr>
              <a:defRPr/>
            </a:pPr>
            <a:r>
              <a:rPr lang="sv-SE" sz="2400" dirty="0"/>
              <a:t>Ny patient som inte finns i SAMSA tidigare, registreras </a:t>
            </a:r>
          </a:p>
          <a:p>
            <a:pPr lvl="1">
              <a:defRPr/>
            </a:pPr>
            <a:r>
              <a:rPr lang="sv-SE" sz="2000" dirty="0"/>
              <a:t>Fyll i personnummer</a:t>
            </a:r>
          </a:p>
          <a:p>
            <a:pPr lvl="1">
              <a:defRPr/>
            </a:pPr>
            <a:r>
              <a:rPr lang="sv-SE" sz="2000" dirty="0"/>
              <a:t>Klicka på knappen Västfolket</a:t>
            </a:r>
          </a:p>
          <a:p>
            <a:pPr lvl="1">
              <a:defRPr/>
            </a:pPr>
            <a:r>
              <a:rPr lang="sv-SE" sz="2000" dirty="0"/>
              <a:t>Fyll på med övrig information om patienten</a:t>
            </a:r>
          </a:p>
          <a:p>
            <a:pPr lvl="1">
              <a:defRPr/>
            </a:pPr>
            <a:r>
              <a:rPr lang="sv-SE" sz="2000" dirty="0"/>
              <a:t>Spara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64629C84-F01A-46A1-9FC0-B8605A46A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725" y="1528891"/>
            <a:ext cx="6505575" cy="26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0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latshållare för innehåll 2">
            <a:extLst>
              <a:ext uri="{FF2B5EF4-FFF2-40B4-BE49-F238E27FC236}">
                <a16:creationId xmlns:a16="http://schemas.microsoft.com/office/drawing/2014/main" id="{AE24DA9E-4878-4680-A1EE-BCC113722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44035" name="Rubrik 1">
            <a:extLst>
              <a:ext uri="{FF2B5EF4-FFF2-40B4-BE49-F238E27FC236}">
                <a16:creationId xmlns:a16="http://schemas.microsoft.com/office/drawing/2014/main" id="{C999F519-AA54-4912-8C73-2A117A199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325" y="200025"/>
            <a:ext cx="95758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Administrativa meddelande</a:t>
            </a: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036" name="Bildobjekt 2">
            <a:extLst>
              <a:ext uri="{FF2B5EF4-FFF2-40B4-BE49-F238E27FC236}">
                <a16:creationId xmlns:a16="http://schemas.microsoft.com/office/drawing/2014/main" id="{F21DA9DB-5D97-48CA-8D74-21608B477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843088"/>
            <a:ext cx="119443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3F02087E-44C1-4430-A350-64F728A168A7}"/>
              </a:ext>
            </a:extLst>
          </p:cNvPr>
          <p:cNvSpPr/>
          <p:nvPr/>
        </p:nvSpPr>
        <p:spPr>
          <a:xfrm>
            <a:off x="5649913" y="3259138"/>
            <a:ext cx="798512" cy="40957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18572858-E519-40AD-ABEF-3D713F950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5183188"/>
            <a:ext cx="39433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Bildobjekt 1">
            <a:extLst>
              <a:ext uri="{FF2B5EF4-FFF2-40B4-BE49-F238E27FC236}">
                <a16:creationId xmlns:a16="http://schemas.microsoft.com/office/drawing/2014/main" id="{386D8484-23CD-4F10-BE1E-7C5B68981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0" y="3429000"/>
            <a:ext cx="32004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ubrik 1">
            <a:extLst>
              <a:ext uri="{FF2B5EF4-FFF2-40B4-BE49-F238E27FC236}">
                <a16:creationId xmlns:a16="http://schemas.microsoft.com/office/drawing/2014/main" id="{03FE7619-3216-45D5-98C4-FA7A5F90FE1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Parallella ärenden i SAMSA</a:t>
            </a:r>
            <a:b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3" name="Platshållare för innehåll 2">
            <a:extLst>
              <a:ext uri="{FF2B5EF4-FFF2-40B4-BE49-F238E27FC236}">
                <a16:creationId xmlns:a16="http://schemas.microsoft.com/office/drawing/2014/main" id="{CCAF43A7-09D5-4995-BDBD-BBC8280D558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453EF48-C5BC-4AC3-AB97-FCFED1908982}"/>
              </a:ext>
            </a:extLst>
          </p:cNvPr>
          <p:cNvSpPr txBox="1">
            <a:spLocks/>
          </p:cNvSpPr>
          <p:nvPr/>
        </p:nvSpPr>
        <p:spPr>
          <a:xfrm>
            <a:off x="1155700" y="1690688"/>
            <a:ext cx="10198100" cy="49133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Vi kan ha mer en ett ärende pågående för samma patient.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Enbart ETT slutenvårdsärende men flera öppenvårdsärenden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Starta ett nytt ärende, då redan ett ärende pågår,</a:t>
            </a:r>
            <a:br>
              <a:rPr lang="sv-SE" sz="2400" dirty="0"/>
            </a:br>
            <a:r>
              <a:rPr lang="sv-SE" sz="2400" dirty="0"/>
              <a:t>välj Nytt ärende, under Ärende i meddelandemenyn.</a:t>
            </a:r>
            <a:br>
              <a:rPr lang="sv-SE" sz="2400" dirty="0"/>
            </a:br>
            <a:br>
              <a:rPr lang="sv-SE" sz="2400" dirty="0"/>
            </a:b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46085" name="Bildobjekt 6">
            <a:extLst>
              <a:ext uri="{FF2B5EF4-FFF2-40B4-BE49-F238E27FC236}">
                <a16:creationId xmlns:a16="http://schemas.microsoft.com/office/drawing/2014/main" id="{69F68DD4-3978-40F2-8503-5D43F05DE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0" t="11874" r="38988" b="63075"/>
          <a:stretch>
            <a:fillRect/>
          </a:stretch>
        </p:blipFill>
        <p:spPr bwMode="auto">
          <a:xfrm>
            <a:off x="7800975" y="3090863"/>
            <a:ext cx="355282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Rak pil 9">
            <a:extLst>
              <a:ext uri="{FF2B5EF4-FFF2-40B4-BE49-F238E27FC236}">
                <a16:creationId xmlns:a16="http://schemas.microsoft.com/office/drawing/2014/main" id="{097025E9-6EDF-4990-A36D-9546E613BB33}"/>
              </a:ext>
            </a:extLst>
          </p:cNvPr>
          <p:cNvCxnSpPr/>
          <p:nvPr/>
        </p:nvCxnSpPr>
        <p:spPr>
          <a:xfrm flipH="1" flipV="1">
            <a:off x="8991600" y="5303838"/>
            <a:ext cx="2044700" cy="342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6996EA72-B4F5-4310-BE7F-F1E3D6B6DADE}"/>
              </a:ext>
            </a:extLst>
          </p:cNvPr>
          <p:cNvSpPr txBox="1">
            <a:spLocks/>
          </p:cNvSpPr>
          <p:nvPr/>
        </p:nvSpPr>
        <p:spPr>
          <a:xfrm>
            <a:off x="1225550" y="1692275"/>
            <a:ext cx="10198100" cy="628650"/>
          </a:xfrm>
          <a:prstGeom prst="rect">
            <a:avLst/>
          </a:prstGeom>
          <a:noFill/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3800" dirty="0"/>
              <a:t>Eller under fliken Ärendehistorik</a:t>
            </a:r>
            <a:br>
              <a:rPr lang="sv-SE" sz="2400" dirty="0"/>
            </a:br>
            <a:br>
              <a:rPr lang="sv-SE" sz="2400" dirty="0"/>
            </a:b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48131" name="Rubrik 1">
            <a:extLst>
              <a:ext uri="{FF2B5EF4-FFF2-40B4-BE49-F238E27FC236}">
                <a16:creationId xmlns:a16="http://schemas.microsoft.com/office/drawing/2014/main" id="{EBD37F48-B8B3-4562-BD37-6D01CDFAE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5550" y="420689"/>
            <a:ext cx="9575800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Parallella ärenden i SAMSA</a:t>
            </a:r>
            <a:b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132" name="Bildobjekt 1">
            <a:extLst>
              <a:ext uri="{FF2B5EF4-FFF2-40B4-BE49-F238E27FC236}">
                <a16:creationId xmlns:a16="http://schemas.microsoft.com/office/drawing/2014/main" id="{0D00EA4C-5CBB-424E-9297-A06BEFF48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2214563"/>
            <a:ext cx="8053387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Rak pil 9">
            <a:extLst>
              <a:ext uri="{FF2B5EF4-FFF2-40B4-BE49-F238E27FC236}">
                <a16:creationId xmlns:a16="http://schemas.microsoft.com/office/drawing/2014/main" id="{C914CB4E-26A9-4F6C-A1B4-26714B6E1474}"/>
              </a:ext>
            </a:extLst>
          </p:cNvPr>
          <p:cNvCxnSpPr/>
          <p:nvPr/>
        </p:nvCxnSpPr>
        <p:spPr>
          <a:xfrm flipH="1" flipV="1">
            <a:off x="7315200" y="3257550"/>
            <a:ext cx="2044700" cy="342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4" name="Bildobjekt 9">
            <a:extLst>
              <a:ext uri="{FF2B5EF4-FFF2-40B4-BE49-F238E27FC236}">
                <a16:creationId xmlns:a16="http://schemas.microsoft.com/office/drawing/2014/main" id="{F605C0FA-DB8C-421D-8146-2EBD1EC69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9" t="21407" r="10078" b="70490"/>
          <a:stretch>
            <a:fillRect/>
          </a:stretch>
        </p:blipFill>
        <p:spPr bwMode="auto">
          <a:xfrm>
            <a:off x="3979863" y="4117975"/>
            <a:ext cx="25447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ubrik 1">
            <a:extLst>
              <a:ext uri="{FF2B5EF4-FFF2-40B4-BE49-F238E27FC236}">
                <a16:creationId xmlns:a16="http://schemas.microsoft.com/office/drawing/2014/main" id="{54CD5102-C558-45AA-BABB-8A453528979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Rapporter</a:t>
            </a:r>
            <a:b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79" name="Platshållare för innehåll 2">
            <a:extLst>
              <a:ext uri="{FF2B5EF4-FFF2-40B4-BE49-F238E27FC236}">
                <a16:creationId xmlns:a16="http://schemas.microsoft.com/office/drawing/2014/main" id="{2212E715-36A0-4B7D-9B66-357FEFE8F7F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0180" name="Platshållare för innehåll 2">
            <a:extLst>
              <a:ext uri="{FF2B5EF4-FFF2-40B4-BE49-F238E27FC236}">
                <a16:creationId xmlns:a16="http://schemas.microsoft.com/office/drawing/2014/main" id="{DE7799D5-13DF-43C7-9C5C-23197A817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690688"/>
            <a:ext cx="101981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54DB3E6A-E559-4085-91C8-BBF625988C31}"/>
              </a:ext>
            </a:extLst>
          </p:cNvPr>
          <p:cNvSpPr txBox="1">
            <a:spLocks/>
          </p:cNvSpPr>
          <p:nvPr/>
        </p:nvSpPr>
        <p:spPr>
          <a:xfrm>
            <a:off x="1574800" y="1343025"/>
            <a:ext cx="10198100" cy="53625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b="1" dirty="0"/>
              <a:t>Ärendestatistik</a:t>
            </a:r>
            <a:r>
              <a:rPr lang="sv-SE" sz="2400" dirty="0"/>
              <a:t> – räknar ärenden och redovisar sedan antal meddelanden som ingår i dessa ärenden.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b="1" dirty="0"/>
              <a:t>Betalrapport</a:t>
            </a:r>
            <a:r>
              <a:rPr lang="sv-SE" sz="2400" dirty="0"/>
              <a:t> – visar pågående och avslutade ärenden i valt tidsintervall med antal betalningsgrundande dagar och antal betaldagar.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b="1" dirty="0"/>
              <a:t>Statistik 3 </a:t>
            </a:r>
            <a:r>
              <a:rPr lang="sv-SE" sz="2400" dirty="0"/>
              <a:t>– körs på ”live” data och är tillgänglig för alla med rapport-behörighet.</a:t>
            </a:r>
            <a:br>
              <a:rPr lang="sv-SE" sz="2400" dirty="0"/>
            </a:br>
            <a:r>
              <a:rPr lang="sv-SE" sz="2400" dirty="0"/>
              <a:t>Utskrivningsklara ärenden som pågår eller avslutats i valt tidsintervall.</a:t>
            </a:r>
            <a:br>
              <a:rPr lang="sv-SE" sz="2400" dirty="0"/>
            </a:br>
            <a:r>
              <a:rPr lang="sv-SE" sz="2400" dirty="0"/>
              <a:t>Visar ledtider: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Inskrivning – först skickade Planering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Första Planering – Utskrivningsklar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Utskrivningsklar – Utskrivning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/>
              <a:t>Samt status för SIP-möteskallelse</a:t>
            </a:r>
            <a:br>
              <a:rPr lang="sv-SE" sz="2400" dirty="0"/>
            </a:b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b="1" dirty="0"/>
              <a:t>MEN </a:t>
            </a:r>
            <a:r>
              <a:rPr lang="sv-SE" sz="2400" dirty="0"/>
              <a:t>SAMSA Utdata rekommenderas i stället för dessa rapporter.</a:t>
            </a:r>
            <a:br>
              <a:rPr lang="sv-SE" sz="2400" dirty="0"/>
            </a:br>
            <a:r>
              <a:rPr lang="sv-SE" sz="2400" dirty="0"/>
              <a:t>Se information på hemsidan </a:t>
            </a:r>
            <a:br>
              <a:rPr lang="sv-SE" sz="2400" dirty="0"/>
            </a:br>
            <a:r>
              <a:rPr lang="sv-SE" sz="2400" dirty="0">
                <a:hlinkClick r:id="rId3"/>
              </a:rPr>
              <a:t>gitsvg.se/</a:t>
            </a:r>
            <a:r>
              <a:rPr lang="sv-SE" sz="2400" dirty="0" err="1">
                <a:hlinkClick r:id="rId3"/>
              </a:rPr>
              <a:t>gits</a:t>
            </a:r>
            <a:r>
              <a:rPr lang="sv-SE" sz="2400" dirty="0">
                <a:hlinkClick r:id="rId3"/>
              </a:rPr>
              <a:t>/samsa/statistik</a:t>
            </a: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Under Administration i huvudmenyn finns funktion för Registerutdrag.</a:t>
            </a:r>
            <a:br>
              <a:rPr lang="sv-SE" sz="2400" dirty="0"/>
            </a:br>
            <a:r>
              <a:rPr lang="sv-SE" sz="2400" dirty="0"/>
              <a:t>Användare med särskild behörighet kan där skriva ut all information som finns i systemet för en vald patient.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ubrik 1">
            <a:extLst>
              <a:ext uri="{FF2B5EF4-FFF2-40B4-BE49-F238E27FC236}">
                <a16:creationId xmlns:a16="http://schemas.microsoft.com/office/drawing/2014/main" id="{9FB9A1DD-CD46-4E44-B7E5-CB4197F0343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Logg</a:t>
            </a:r>
            <a:b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7" name="Platshållare för innehåll 2">
            <a:extLst>
              <a:ext uri="{FF2B5EF4-FFF2-40B4-BE49-F238E27FC236}">
                <a16:creationId xmlns:a16="http://schemas.microsoft.com/office/drawing/2014/main" id="{51A87CB7-4FDC-44B8-868F-101DBA1BB24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2228" name="Platshållare för innehåll 2">
            <a:extLst>
              <a:ext uri="{FF2B5EF4-FFF2-40B4-BE49-F238E27FC236}">
                <a16:creationId xmlns:a16="http://schemas.microsoft.com/office/drawing/2014/main" id="{0310D481-1B2A-4F36-B6E8-8D528F87B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690688"/>
            <a:ext cx="101981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54DB3E6A-E559-4085-91C8-BBF625988C31}"/>
              </a:ext>
            </a:extLst>
          </p:cNvPr>
          <p:cNvSpPr txBox="1">
            <a:spLocks/>
          </p:cNvSpPr>
          <p:nvPr/>
        </p:nvSpPr>
        <p:spPr>
          <a:xfrm>
            <a:off x="1574800" y="1343025"/>
            <a:ext cx="10198100" cy="49133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52230" name="Bildobjekt 1">
            <a:extLst>
              <a:ext uri="{FF2B5EF4-FFF2-40B4-BE49-F238E27FC236}">
                <a16:creationId xmlns:a16="http://schemas.microsoft.com/office/drawing/2014/main" id="{4D13FC3C-76EF-4D1F-A7D1-0DCE09546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276350"/>
            <a:ext cx="11641137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2">
            <a:extLst>
              <a:ext uri="{FF2B5EF4-FFF2-40B4-BE49-F238E27FC236}">
                <a16:creationId xmlns:a16="http://schemas.microsoft.com/office/drawing/2014/main" id="{69E5D5AE-4EE5-4761-B989-73005165E3EA}"/>
              </a:ext>
            </a:extLst>
          </p:cNvPr>
          <p:cNvSpPr txBox="1">
            <a:spLocks/>
          </p:cNvSpPr>
          <p:nvPr/>
        </p:nvSpPr>
        <p:spPr>
          <a:xfrm>
            <a:off x="3074988" y="1400175"/>
            <a:ext cx="7620000" cy="404177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Huvuddelar och orienteringskarta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Inkorg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Översikt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Versionshantering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Status på meddelanden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Patient administration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Administrativa meddelanden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Rapporter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400" dirty="0">
                <a:latin typeface="Arial" panose="020B0604020202020204" pitchFamily="34" charset="0"/>
                <a:cs typeface="Arial" panose="020B0604020202020204" pitchFamily="34" charset="0"/>
              </a:rPr>
              <a:t>Logg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v-SE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9459" name="Rubrik 1">
            <a:extLst>
              <a:ext uri="{FF2B5EF4-FFF2-40B4-BE49-F238E27FC236}">
                <a16:creationId xmlns:a16="http://schemas.microsoft.com/office/drawing/2014/main" id="{B703C434-DC9E-4D5B-9907-48B08984D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3038" y="712788"/>
            <a:ext cx="1051560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Innehåll</a:t>
            </a:r>
          </a:p>
        </p:txBody>
      </p:sp>
      <p:sp>
        <p:nvSpPr>
          <p:cNvPr id="19460" name="Platshållare för innehåll 2">
            <a:extLst>
              <a:ext uri="{FF2B5EF4-FFF2-40B4-BE49-F238E27FC236}">
                <a16:creationId xmlns:a16="http://schemas.microsoft.com/office/drawing/2014/main" id="{4B388878-8211-4971-9954-E8791D4F9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3038" y="5418138"/>
            <a:ext cx="105156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1300"/>
              <a:t>Bilder av IT-tjänsten är hämtade från en testmiljö med fiktiva namn och personnummer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ubrik 1">
            <a:extLst>
              <a:ext uri="{FF2B5EF4-FFF2-40B4-BE49-F238E27FC236}">
                <a16:creationId xmlns:a16="http://schemas.microsoft.com/office/drawing/2014/main" id="{C666B0C1-32E8-49C5-93F1-3688892BAF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Mer information finns att hämta</a:t>
            </a:r>
            <a:b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3" name="Platshållare för innehåll 2">
            <a:extLst>
              <a:ext uri="{FF2B5EF4-FFF2-40B4-BE49-F238E27FC236}">
                <a16:creationId xmlns:a16="http://schemas.microsoft.com/office/drawing/2014/main" id="{D19F3A64-EDAB-42E4-A462-8DAD83D4D9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6324" name="Platshållare för innehåll 2">
            <a:extLst>
              <a:ext uri="{FF2B5EF4-FFF2-40B4-BE49-F238E27FC236}">
                <a16:creationId xmlns:a16="http://schemas.microsoft.com/office/drawing/2014/main" id="{A094F7AF-0BBC-435F-8C0F-54F1228C1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690688"/>
            <a:ext cx="101981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6970DA31-1471-4D37-B27A-660B1C70EF27}"/>
              </a:ext>
            </a:extLst>
          </p:cNvPr>
          <p:cNvSpPr txBox="1">
            <a:spLocks/>
          </p:cNvSpPr>
          <p:nvPr/>
        </p:nvSpPr>
        <p:spPr>
          <a:xfrm>
            <a:off x="1330960" y="1704976"/>
            <a:ext cx="10198100" cy="4913312"/>
          </a:xfrm>
          <a:prstGeom prst="rect">
            <a:avLst/>
          </a:prstGeom>
        </p:spPr>
        <p:txBody>
          <a:bodyPr numCol="2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Vårdsamverkans i </a:t>
            </a:r>
            <a:br>
              <a:rPr lang="sv-SE" b="1" dirty="0"/>
            </a:br>
            <a:r>
              <a:rPr lang="sv-SE" b="1" dirty="0"/>
              <a:t>Västra Götalands hemsida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www.vardsamverkan.se  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Överenskommelse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Riktlinje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</a:t>
            </a:r>
            <a:r>
              <a:rPr lang="sv-SE" b="1" dirty="0" err="1"/>
              <a:t>SAMSAs</a:t>
            </a:r>
            <a:r>
              <a:rPr lang="sv-SE" b="1" dirty="0"/>
              <a:t> hemsida    </a:t>
            </a:r>
            <a:br>
              <a:rPr lang="sv-SE" b="1" dirty="0"/>
            </a:b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>
                <a:hlinkClick r:id="rId3"/>
              </a:rPr>
              <a:t>www.gitsvg.se/SAMSA</a:t>
            </a:r>
            <a:endParaRPr lang="sv-SE" dirty="0"/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Rutinen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Användarhandbok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Lathundar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Utbildningsmaterial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Frågor och Svar</a:t>
            </a:r>
          </a:p>
          <a:p>
            <a:pPr fontAlgn="auto">
              <a:spcAft>
                <a:spcPts val="0"/>
              </a:spcAft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ruta 1">
            <a:extLst>
              <a:ext uri="{FF2B5EF4-FFF2-40B4-BE49-F238E27FC236}">
                <a16:creationId xmlns:a16="http://schemas.microsoft.com/office/drawing/2014/main" id="{F3807C39-FB6B-484D-ADDC-510857C33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825" y="3352800"/>
            <a:ext cx="43005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2400" dirty="0">
                <a:solidFill>
                  <a:schemeClr val="accent1"/>
                </a:solidFill>
              </a:rPr>
              <a:t>SAMSA Regional förvaltning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000" dirty="0">
                <a:solidFill>
                  <a:schemeClr val="accent1"/>
                </a:solidFill>
              </a:rPr>
              <a:t>2020-06-08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Frågor skickas till info.samsa@vgregion.se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 </a:t>
            </a:r>
            <a:endParaRPr lang="sv-SE" altLang="sv-SE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ubrik 1">
            <a:extLst>
              <a:ext uri="{FF2B5EF4-FFF2-40B4-BE49-F238E27FC236}">
                <a16:creationId xmlns:a16="http://schemas.microsoft.com/office/drawing/2014/main" id="{B1E2CF19-EDEF-4AB5-9CBB-96FEF0AD9F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7535BE-970E-417B-909B-411D9A888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Denna presentation är till som stöd vid olika utbildningar i IT-tjänsten SAMSA. Bilderna visar i denna presentation visar främst hur det ser ut för Ärenden. </a:t>
            </a:r>
            <a:br>
              <a:rPr lang="sv-SE" sz="2400" dirty="0"/>
            </a:br>
            <a:r>
              <a:rPr lang="sv-SE" sz="2400" dirty="0"/>
              <a:t>För motsvarande generella funktion för SIP, se Utbildning SAMSA – SIP.</a:t>
            </a:r>
            <a:br>
              <a:rPr lang="sv-SE" sz="2400" dirty="0"/>
            </a:br>
            <a:br>
              <a:rPr lang="sv-SE" sz="2400" dirty="0"/>
            </a:br>
            <a:r>
              <a:rPr lang="sv-SE" sz="2400" dirty="0"/>
              <a:t>Utöver denna presentation finns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slutenvård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öppenvård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SIP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För att sätta utbildningen i rätt sammanhang, se även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i regional rutin och riktlinjer </a:t>
            </a:r>
            <a:br>
              <a:rPr lang="sv-SE" sz="2000" dirty="0"/>
            </a:b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Se även information på sidan</a:t>
            </a:r>
            <a:br>
              <a:rPr lang="sv-SE" sz="2400" dirty="0"/>
            </a:br>
            <a:r>
              <a:rPr lang="sv-SE" sz="2400" dirty="0">
                <a:hlinkClick r:id="rId3"/>
              </a:rPr>
              <a:t>http://gitsvg.se/samsa</a:t>
            </a:r>
            <a:endParaRPr lang="sv-SE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000" dirty="0"/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15F3EF63-52E5-450B-8207-5042E4A40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3827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09" name="Rectangle 4">
            <a:extLst>
              <a:ext uri="{FF2B5EF4-FFF2-40B4-BE49-F238E27FC236}">
                <a16:creationId xmlns:a16="http://schemas.microsoft.com/office/drawing/2014/main" id="{23F48847-C60B-4C18-AA89-F910A976C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487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10" name="Rectangle 22">
            <a:extLst>
              <a:ext uri="{FF2B5EF4-FFF2-40B4-BE49-F238E27FC236}">
                <a16:creationId xmlns:a16="http://schemas.microsoft.com/office/drawing/2014/main" id="{2D9BD28E-CE28-4588-8FC5-D8F9011DA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1127125"/>
            <a:ext cx="150304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ubrik 1">
            <a:extLst>
              <a:ext uri="{FF2B5EF4-FFF2-40B4-BE49-F238E27FC236}">
                <a16:creationId xmlns:a16="http://schemas.microsoft.com/office/drawing/2014/main" id="{7D9647C6-B243-4ECD-A972-C5A2EF12B27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898525"/>
            <a:ext cx="9575800" cy="1325563"/>
          </a:xfrm>
        </p:spPr>
        <p:txBody>
          <a:bodyPr anchor="t"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Inloggning till SAMSA</a:t>
            </a:r>
          </a:p>
        </p:txBody>
      </p:sp>
      <p:sp>
        <p:nvSpPr>
          <p:cNvPr id="23555" name="Platshållare för innehåll 2">
            <a:extLst>
              <a:ext uri="{FF2B5EF4-FFF2-40B4-BE49-F238E27FC236}">
                <a16:creationId xmlns:a16="http://schemas.microsoft.com/office/drawing/2014/main" id="{296DD00A-7531-49C2-B45B-E68820EDFD4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2227263"/>
            <a:ext cx="9575800" cy="3956050"/>
          </a:xfrm>
        </p:spPr>
        <p:txBody>
          <a:bodyPr/>
          <a:lstStyle/>
          <a:p>
            <a:pPr eaLnBrk="1" hangingPunct="1"/>
            <a:r>
              <a:rPr lang="sv-SE" altLang="sv-SE" sz="2400" dirty="0"/>
              <a:t>Inloggning till SAMSA görs med SITHS-kort.</a:t>
            </a:r>
          </a:p>
          <a:p>
            <a:pPr eaLnBrk="1" hangingPunct="1"/>
            <a:r>
              <a:rPr lang="sv-SE" altLang="sv-SE" sz="2400" dirty="0"/>
              <a:t>Det finns två olika länkar, en för VGR anställda och en för övriga.</a:t>
            </a:r>
          </a:p>
          <a:p>
            <a:pPr eaLnBrk="1" hangingPunct="1"/>
            <a:r>
              <a:rPr lang="sv-SE" altLang="sv-SE" sz="2400" dirty="0"/>
              <a:t>Oftast finns en ”genväg” till SAMSA på datorn, men det ser olika ut </a:t>
            </a:r>
            <a:br>
              <a:rPr lang="sv-SE" altLang="sv-SE" sz="2400" dirty="0"/>
            </a:br>
            <a:r>
              <a:rPr lang="sv-SE" altLang="sv-SE" sz="2400" dirty="0"/>
              <a:t>i varje verksamhet.</a:t>
            </a:r>
          </a:p>
          <a:p>
            <a:pPr eaLnBrk="1" hangingPunct="1"/>
            <a:r>
              <a:rPr lang="sv-SE" altLang="sv-SE" sz="2400" dirty="0"/>
              <a:t>Alltid finns länkarna att hämta på sidan </a:t>
            </a:r>
            <a:r>
              <a:rPr lang="sv-SE" altLang="sv-SE" sz="2400" dirty="0">
                <a:hlinkClick r:id="rId3"/>
              </a:rPr>
              <a:t>http://gitsvg.se/samsa</a:t>
            </a:r>
            <a:br>
              <a:rPr lang="sv-SE" altLang="sv-SE" sz="2400" dirty="0"/>
            </a:br>
            <a:endParaRPr lang="sv-SE" altLang="sv-SE" sz="2400" dirty="0"/>
          </a:p>
          <a:p>
            <a:pPr eaLnBrk="1" hangingPunct="1"/>
            <a:r>
              <a:rPr lang="sv-SE" altLang="sv-SE" sz="2400" dirty="0"/>
              <a:t>När SAMSA öppnas visas antingen Inkorgen eller Översikten </a:t>
            </a:r>
            <a:br>
              <a:rPr lang="sv-SE" altLang="sv-SE" sz="2400" dirty="0"/>
            </a:br>
            <a:r>
              <a:rPr lang="sv-SE" altLang="sv-SE" sz="2400" dirty="0"/>
              <a:t>	</a:t>
            </a:r>
            <a:endParaRPr lang="sv-SE" altLang="sv-SE" sz="2000" dirty="0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B7419BE7-B57C-4DFA-B965-22C3FAD4F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3827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3557" name="Rectangle 4">
            <a:extLst>
              <a:ext uri="{FF2B5EF4-FFF2-40B4-BE49-F238E27FC236}">
                <a16:creationId xmlns:a16="http://schemas.microsoft.com/office/drawing/2014/main" id="{8D94589B-D89D-4938-9650-69CD29744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487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3558" name="Rectangle 22">
            <a:extLst>
              <a:ext uri="{FF2B5EF4-FFF2-40B4-BE49-F238E27FC236}">
                <a16:creationId xmlns:a16="http://schemas.microsoft.com/office/drawing/2014/main" id="{EA9C1488-EDC7-4C9B-8977-F9BB6EEA8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1127125"/>
            <a:ext cx="150304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ubrik 1">
            <a:extLst>
              <a:ext uri="{FF2B5EF4-FFF2-40B4-BE49-F238E27FC236}">
                <a16:creationId xmlns:a16="http://schemas.microsoft.com/office/drawing/2014/main" id="{03956E40-0DF8-489D-B4D0-BEB20DB41A8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0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SAMSA huvuddelar</a:t>
            </a:r>
          </a:p>
        </p:txBody>
      </p:sp>
      <p:sp>
        <p:nvSpPr>
          <p:cNvPr id="25603" name="Platshållare för innehåll 2">
            <a:extLst>
              <a:ext uri="{FF2B5EF4-FFF2-40B4-BE49-F238E27FC236}">
                <a16:creationId xmlns:a16="http://schemas.microsoft.com/office/drawing/2014/main" id="{EC9AC151-8D10-468E-B829-692C6B23736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BB1E33DE-F76F-4B72-A5BA-782C1CCD36BE}"/>
              </a:ext>
            </a:extLst>
          </p:cNvPr>
          <p:cNvSpPr txBox="1">
            <a:spLocks/>
          </p:cNvSpPr>
          <p:nvPr/>
        </p:nvSpPr>
        <p:spPr>
          <a:xfrm>
            <a:off x="2108718" y="1593850"/>
            <a:ext cx="9892778" cy="5327650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Inkorg	(antal rader i inkorgen inom parentesen)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Meddelanden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Översikt  	(visar både Ärenden och </a:t>
            </a:r>
            <a:r>
              <a:rPr lang="sv-SE" sz="2200" dirty="0" err="1"/>
              <a:t>SIP:ar</a:t>
            </a:r>
            <a:r>
              <a:rPr lang="sv-SE" sz="2200" dirty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Patient administration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Betalning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Rapporter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Loggar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Förberedd Vårdbegäran (datum inom parentes om den finns för vald patient)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SIP 		(datum inom parentes om den finns för vald patient)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Länkar	(till NPÖ och ”gamla SAMSA” – ärenden före 2018-09-25)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Administration - Registerutdrag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sz="2200" dirty="0"/>
              <a:t>Hjälp 		(hjälpen nås även med knappen F1)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pic>
        <p:nvPicPr>
          <p:cNvPr id="25605" name="Bildobjekt 1">
            <a:extLst>
              <a:ext uri="{FF2B5EF4-FFF2-40B4-BE49-F238E27FC236}">
                <a16:creationId xmlns:a16="http://schemas.microsoft.com/office/drawing/2014/main" id="{4DC3BCE9-BBF4-4211-85ED-881245F99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990600"/>
            <a:ext cx="9220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7DC68BC2-8216-42DC-801C-2FF96055EAC5}"/>
              </a:ext>
            </a:extLst>
          </p:cNvPr>
          <p:cNvSpPr/>
          <p:nvPr/>
        </p:nvSpPr>
        <p:spPr>
          <a:xfrm>
            <a:off x="9181258" y="1464485"/>
            <a:ext cx="1039813" cy="3508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C453B1E8-421B-4118-BBA6-F4C89F736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1578431"/>
            <a:ext cx="9926086" cy="3914774"/>
          </a:xfrm>
          <a:prstGeom prst="rect">
            <a:avLst/>
          </a:prstGeom>
        </p:spPr>
      </p:pic>
      <p:sp>
        <p:nvSpPr>
          <p:cNvPr id="27651" name="Rubrik 1">
            <a:extLst>
              <a:ext uri="{FF2B5EF4-FFF2-40B4-BE49-F238E27FC236}">
                <a16:creationId xmlns:a16="http://schemas.microsoft.com/office/drawing/2014/main" id="{994B2531-AF0D-436C-90B9-3619D3E23D9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orienteringskarta    </a:t>
            </a:r>
            <a:r>
              <a:rPr lang="sv-SE" altLang="sv-SE" sz="38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7652" name="Platshållare för innehåll 2">
            <a:extLst>
              <a:ext uri="{FF2B5EF4-FFF2-40B4-BE49-F238E27FC236}">
                <a16:creationId xmlns:a16="http://schemas.microsoft.com/office/drawing/2014/main" id="{5C6258ED-85F7-473E-A260-C3337B75CE8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835381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D4EB95C-2C9E-47F9-845C-9ECCF8987E74}"/>
              </a:ext>
            </a:extLst>
          </p:cNvPr>
          <p:cNvSpPr txBox="1">
            <a:spLocks/>
          </p:cNvSpPr>
          <p:nvPr/>
        </p:nvSpPr>
        <p:spPr>
          <a:xfrm>
            <a:off x="1760538" y="1832206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A75B4BDB-3DEF-4DCD-A657-83FB2AB040F0}"/>
              </a:ext>
            </a:extLst>
          </p:cNvPr>
          <p:cNvSpPr txBox="1">
            <a:spLocks/>
          </p:cNvSpPr>
          <p:nvPr/>
        </p:nvSpPr>
        <p:spPr>
          <a:xfrm>
            <a:off x="1760538" y="1832206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041B6024-FE43-4403-9257-067324F43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17063" y="2627543"/>
            <a:ext cx="1900237" cy="258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Toppmeny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Huvudmeny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Process-tåg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Meddelandemeny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Partsrutor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Huvudansvarig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Deltagande part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Aktivitetsmeny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 dirty="0"/>
          </a:p>
        </p:txBody>
      </p:sp>
      <p:cxnSp>
        <p:nvCxnSpPr>
          <p:cNvPr id="11" name="Rak pil 10">
            <a:extLst>
              <a:ext uri="{FF2B5EF4-FFF2-40B4-BE49-F238E27FC236}">
                <a16:creationId xmlns:a16="http://schemas.microsoft.com/office/drawing/2014/main" id="{FEB6568B-CBF4-43FE-AF65-8242791B057A}"/>
              </a:ext>
            </a:extLst>
          </p:cNvPr>
          <p:cNvCxnSpPr>
            <a:cxnSpLocks/>
          </p:cNvCxnSpPr>
          <p:nvPr/>
        </p:nvCxnSpPr>
        <p:spPr>
          <a:xfrm flipH="1" flipV="1">
            <a:off x="8023225" y="1970318"/>
            <a:ext cx="1522413" cy="87788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Rak pil 11">
            <a:extLst>
              <a:ext uri="{FF2B5EF4-FFF2-40B4-BE49-F238E27FC236}">
                <a16:creationId xmlns:a16="http://schemas.microsoft.com/office/drawing/2014/main" id="{28857616-5CD7-4894-86AF-45DF57C81EC4}"/>
              </a:ext>
            </a:extLst>
          </p:cNvPr>
          <p:cNvCxnSpPr>
            <a:cxnSpLocks/>
          </p:cNvCxnSpPr>
          <p:nvPr/>
        </p:nvCxnSpPr>
        <p:spPr>
          <a:xfrm flipH="1" flipV="1">
            <a:off x="4667250" y="2733906"/>
            <a:ext cx="4849813" cy="62388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Rak pil 12">
            <a:extLst>
              <a:ext uri="{FF2B5EF4-FFF2-40B4-BE49-F238E27FC236}">
                <a16:creationId xmlns:a16="http://schemas.microsoft.com/office/drawing/2014/main" id="{8291ABDE-B495-40BE-9510-CB1DD1C27FC2}"/>
              </a:ext>
            </a:extLst>
          </p:cNvPr>
          <p:cNvCxnSpPr>
            <a:cxnSpLocks/>
          </p:cNvCxnSpPr>
          <p:nvPr/>
        </p:nvCxnSpPr>
        <p:spPr>
          <a:xfrm flipH="1" flipV="1">
            <a:off x="5092700" y="3045056"/>
            <a:ext cx="4395788" cy="55562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Rak pil 13">
            <a:extLst>
              <a:ext uri="{FF2B5EF4-FFF2-40B4-BE49-F238E27FC236}">
                <a16:creationId xmlns:a16="http://schemas.microsoft.com/office/drawing/2014/main" id="{CC03682D-8C7B-4949-8D20-335045EE4E85}"/>
              </a:ext>
            </a:extLst>
          </p:cNvPr>
          <p:cNvCxnSpPr>
            <a:cxnSpLocks/>
          </p:cNvCxnSpPr>
          <p:nvPr/>
        </p:nvCxnSpPr>
        <p:spPr>
          <a:xfrm flipH="1" flipV="1">
            <a:off x="7488238" y="3635606"/>
            <a:ext cx="2028825" cy="2413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Rak pil 14">
            <a:extLst>
              <a:ext uri="{FF2B5EF4-FFF2-40B4-BE49-F238E27FC236}">
                <a16:creationId xmlns:a16="http://schemas.microsoft.com/office/drawing/2014/main" id="{12003E7D-2405-4EA5-B303-BDCF07EF8545}"/>
              </a:ext>
            </a:extLst>
          </p:cNvPr>
          <p:cNvCxnSpPr>
            <a:cxnSpLocks/>
          </p:cNvCxnSpPr>
          <p:nvPr/>
        </p:nvCxnSpPr>
        <p:spPr>
          <a:xfrm flipH="1" flipV="1">
            <a:off x="5559425" y="3608618"/>
            <a:ext cx="3986213" cy="56673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Rak pil 15">
            <a:extLst>
              <a:ext uri="{FF2B5EF4-FFF2-40B4-BE49-F238E27FC236}">
                <a16:creationId xmlns:a16="http://schemas.microsoft.com/office/drawing/2014/main" id="{5412938B-76C1-4F6E-93F9-FA93C078867B}"/>
              </a:ext>
            </a:extLst>
          </p:cNvPr>
          <p:cNvCxnSpPr>
            <a:cxnSpLocks/>
          </p:cNvCxnSpPr>
          <p:nvPr/>
        </p:nvCxnSpPr>
        <p:spPr>
          <a:xfrm flipH="1" flipV="1">
            <a:off x="5824538" y="3894368"/>
            <a:ext cx="3721100" cy="59213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Rak pil 16">
            <a:extLst>
              <a:ext uri="{FF2B5EF4-FFF2-40B4-BE49-F238E27FC236}">
                <a16:creationId xmlns:a16="http://schemas.microsoft.com/office/drawing/2014/main" id="{04D48B20-69F1-4677-84D3-CFFCE693A2E0}"/>
              </a:ext>
            </a:extLst>
          </p:cNvPr>
          <p:cNvCxnSpPr>
            <a:cxnSpLocks/>
          </p:cNvCxnSpPr>
          <p:nvPr/>
        </p:nvCxnSpPr>
        <p:spPr>
          <a:xfrm flipH="1" flipV="1">
            <a:off x="5240338" y="4162656"/>
            <a:ext cx="4248150" cy="56832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Rak pil 17">
            <a:extLst>
              <a:ext uri="{FF2B5EF4-FFF2-40B4-BE49-F238E27FC236}">
                <a16:creationId xmlns:a16="http://schemas.microsoft.com/office/drawing/2014/main" id="{235F21E7-7619-4780-9937-4625A660796C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308456"/>
            <a:ext cx="3449638" cy="7270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ektangel 1">
            <a:extLst>
              <a:ext uri="{FF2B5EF4-FFF2-40B4-BE49-F238E27FC236}">
                <a16:creationId xmlns:a16="http://schemas.microsoft.com/office/drawing/2014/main" id="{069DB3A9-E323-4860-8BA2-EE4B566F8863}"/>
              </a:ext>
            </a:extLst>
          </p:cNvPr>
          <p:cNvSpPr/>
          <p:nvPr/>
        </p:nvSpPr>
        <p:spPr>
          <a:xfrm>
            <a:off x="10601325" y="5181830"/>
            <a:ext cx="466725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ubrik 1">
            <a:extLst>
              <a:ext uri="{FF2B5EF4-FFF2-40B4-BE49-F238E27FC236}">
                <a16:creationId xmlns:a16="http://schemas.microsoft.com/office/drawing/2014/main" id="{D07C8E1C-8E17-4141-B055-208EB87B39C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257589" y="237207"/>
            <a:ext cx="9832975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SAMSA orienteringskarta – flikar för Ärenden </a:t>
            </a:r>
          </a:p>
        </p:txBody>
      </p:sp>
      <p:sp>
        <p:nvSpPr>
          <p:cNvPr id="29699" name="Platshållare för innehåll 2">
            <a:extLst>
              <a:ext uri="{FF2B5EF4-FFF2-40B4-BE49-F238E27FC236}">
                <a16:creationId xmlns:a16="http://schemas.microsoft.com/office/drawing/2014/main" id="{C835E96F-EFD8-4E52-A75E-54060199CC1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53052F2F-E63A-4D69-BC06-B66FB1F3282C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29701" name="Platshållare för innehåll 2">
            <a:extLst>
              <a:ext uri="{FF2B5EF4-FFF2-40B4-BE49-F238E27FC236}">
                <a16:creationId xmlns:a16="http://schemas.microsoft.com/office/drawing/2014/main" id="{1C10B1C7-5D7F-4AB2-A344-12234ECAA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388" y="1471613"/>
            <a:ext cx="9339262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6972AFD7-5776-4319-A3B3-F95CBF33E614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3193F194-5BDE-4C54-885B-0EB3AC35B3C5}"/>
              </a:ext>
            </a:extLst>
          </p:cNvPr>
          <p:cNvSpPr txBox="1"/>
          <p:nvPr/>
        </p:nvSpPr>
        <p:spPr>
          <a:xfrm>
            <a:off x="1022350" y="1956666"/>
            <a:ext cx="4738688" cy="30469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400" dirty="0">
                <a:latin typeface="+mn-lt"/>
              </a:rPr>
              <a:t>I flikarna till höger visas ytterligare </a:t>
            </a:r>
            <a:br>
              <a:rPr lang="sv-SE" sz="2400" dirty="0">
                <a:latin typeface="+mn-lt"/>
              </a:rPr>
            </a:br>
            <a:r>
              <a:rPr lang="sv-SE" sz="2400" dirty="0">
                <a:latin typeface="+mn-lt"/>
              </a:rPr>
              <a:t>information om det valda ärendet: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Ärendehistorik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Samtycke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Sändlista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Kontakter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Möte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Bifoga filer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F47BF609-D4D2-5F18-F3B7-0FC749A681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0"/>
          <a:stretch/>
        </p:blipFill>
        <p:spPr>
          <a:xfrm>
            <a:off x="6785263" y="1471613"/>
            <a:ext cx="4305301" cy="46005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ubrik 1">
            <a:extLst>
              <a:ext uri="{FF2B5EF4-FFF2-40B4-BE49-F238E27FC236}">
                <a16:creationId xmlns:a16="http://schemas.microsoft.com/office/drawing/2014/main" id="{77C0088F-7280-4DD8-8A25-AC7BFAECF17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Inkorg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53052F2F-E63A-4D69-BC06-B66FB1F3282C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6972AFD7-5776-4319-A3B3-F95CBF33E614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pic>
        <p:nvPicPr>
          <p:cNvPr id="31749" name="Bildobjekt 1">
            <a:extLst>
              <a:ext uri="{FF2B5EF4-FFF2-40B4-BE49-F238E27FC236}">
                <a16:creationId xmlns:a16="http://schemas.microsoft.com/office/drawing/2014/main" id="{5EA5C8CD-5041-4B0A-BD51-AEC6D496D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606426"/>
            <a:ext cx="11699875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AE8E393-81CC-4E2E-B85B-13E1C139E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7210"/>
            <a:ext cx="12192000" cy="3903579"/>
          </a:xfrm>
          <a:prstGeom prst="rect">
            <a:avLst/>
          </a:prstGeom>
        </p:spPr>
      </p:pic>
      <p:sp>
        <p:nvSpPr>
          <p:cNvPr id="33795" name="Rubrik 1">
            <a:extLst>
              <a:ext uri="{FF2B5EF4-FFF2-40B4-BE49-F238E27FC236}">
                <a16:creationId xmlns:a16="http://schemas.microsoft.com/office/drawing/2014/main" id="{A1B58CC3-C900-4C95-BDD8-36912BBCDEA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Översikt - Ärenden</a:t>
            </a: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2007870A-CA41-43AC-8A29-4CE8EC8765BC}"/>
              </a:ext>
            </a:extLst>
          </p:cNvPr>
          <p:cNvSpPr/>
          <p:nvPr/>
        </p:nvSpPr>
        <p:spPr>
          <a:xfrm>
            <a:off x="9424988" y="2181225"/>
            <a:ext cx="1485900" cy="8001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EE2EA777-BE51-4E6D-A092-8AAFEFD81A14}"/>
              </a:ext>
            </a:extLst>
          </p:cNvPr>
          <p:cNvSpPr/>
          <p:nvPr/>
        </p:nvSpPr>
        <p:spPr>
          <a:xfrm>
            <a:off x="2314143" y="2181225"/>
            <a:ext cx="1485900" cy="8001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GIT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298"/>
      </a:accent1>
      <a:accent2>
        <a:srgbClr val="582C83"/>
      </a:accent2>
      <a:accent3>
        <a:srgbClr val="A8AD00"/>
      </a:accent3>
      <a:accent4>
        <a:srgbClr val="F2A900"/>
      </a:accent4>
      <a:accent5>
        <a:srgbClr val="4A773C"/>
      </a:accent5>
      <a:accent6>
        <a:srgbClr val="9D2235"/>
      </a:accent6>
      <a:hlink>
        <a:srgbClr val="A8AD00"/>
      </a:hlink>
      <a:folHlink>
        <a:srgbClr val="582C83"/>
      </a:folHlink>
    </a:clrScheme>
    <a:fontScheme name="GI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Rökfärgat 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673C86-563D-4FFD-BE6F-6BFABDC2FA35}" vid="{088B150B-0357-4847-A1E6-AB41395766C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Mall GITS 190816</Template>
  <TotalTime>134</TotalTime>
  <Words>1599</Words>
  <Application>Microsoft Office PowerPoint</Application>
  <PresentationFormat>Bredbild</PresentationFormat>
  <Paragraphs>270</Paragraphs>
  <Slides>21</Slides>
  <Notes>21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Office-tema</vt:lpstr>
      <vt:lpstr>Utbildning SAMSA Övergripande funktionalitet </vt:lpstr>
      <vt:lpstr>PowerPoint-presentation</vt:lpstr>
      <vt:lpstr>Bakgrund</vt:lpstr>
      <vt:lpstr>Inloggning till SAMSA</vt:lpstr>
      <vt:lpstr>SAMSA huvuddelar</vt:lpstr>
      <vt:lpstr>SAMSA orienteringskarta     </vt:lpstr>
      <vt:lpstr>SAMSA orienteringskarta – flikar för Ärenden </vt:lpstr>
      <vt:lpstr>SAMSA Inkorg</vt:lpstr>
      <vt:lpstr>Översikt - Ärenden</vt:lpstr>
      <vt:lpstr>Översikt - SIP</vt:lpstr>
      <vt:lpstr>SAMSA versionshantering</vt:lpstr>
      <vt:lpstr>SAMSA versionshantering</vt:lpstr>
      <vt:lpstr>SAMSA status på meddelanden</vt:lpstr>
      <vt:lpstr>Patient administration</vt:lpstr>
      <vt:lpstr>PowerPoint-presentation</vt:lpstr>
      <vt:lpstr>Parallella ärenden i SAMSA </vt:lpstr>
      <vt:lpstr>PowerPoint-presentation</vt:lpstr>
      <vt:lpstr>Rapporter </vt:lpstr>
      <vt:lpstr>Logg </vt:lpstr>
      <vt:lpstr>Mer information finns att hämta </vt:lpstr>
      <vt:lpstr>PowerPoint-presentation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Utbildning SAMSA-Övergripande funktionalitet</dc:title>
  <dc:creator>Ingrid Svensson</dc:creator>
  <keywords/>
  <lastModifiedBy>Krister Bergqvist</lastModifiedBy>
  <revision>16</revision>
  <dcterms:created xsi:type="dcterms:W3CDTF">2020-04-24T08:54:03.0000000Z</dcterms:created>
  <dcterms:modified xsi:type="dcterms:W3CDTF">2024-12-12T08:47:31.0000000Z</dcterms:modified>
</coreProperties>
</file>