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9"/>
  </p:notesMasterIdLst>
  <p:sldIdLst>
    <p:sldId id="349" r:id="rId6"/>
    <p:sldId id="263" r:id="rId7"/>
    <p:sldId id="264" r:id="rId8"/>
    <p:sldId id="347" r:id="rId9"/>
    <p:sldId id="274" r:id="rId10"/>
    <p:sldId id="275" r:id="rId11"/>
    <p:sldId id="324" r:id="rId12"/>
    <p:sldId id="307" r:id="rId13"/>
    <p:sldId id="352" r:id="rId14"/>
    <p:sldId id="309" r:id="rId15"/>
    <p:sldId id="351" r:id="rId16"/>
    <p:sldId id="350" r:id="rId17"/>
    <p:sldId id="348" r:id="rId1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veig Högberg" initials="SH" lastIdx="3" clrIdx="0">
    <p:extLst>
      <p:ext uri="{19B8F6BF-5375-455C-9EA6-DF929625EA0E}">
        <p15:presenceInfo xmlns:p15="http://schemas.microsoft.com/office/powerpoint/2012/main" userId="S::solho5@vgregion.se::e0092801-30fd-4744-84ad-47ff1dfc8e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298"/>
    <a:srgbClr val="F2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71F6C6-ADDC-4CD7-B4F6-FF136FF9FE59}" v="2" dt="2024-12-12T08:36:32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0645" autoAdjust="0"/>
  </p:normalViewPr>
  <p:slideViewPr>
    <p:cSldViewPr snapToGrid="0">
      <p:cViewPr varScale="1">
        <p:scale>
          <a:sx n="86" d="100"/>
          <a:sy n="86" d="100"/>
        </p:scale>
        <p:origin x="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microsoft.com/office/2015/10/relationships/revisionInfo" Target="revisionInfo.xml" Id="rId26" /><Relationship Type="http://schemas.openxmlformats.org/officeDocument/2006/relationships/presProps" Target="presProps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microsoft.com/office/2016/11/relationships/changesInfo" Target="changesInfos/changesInfo1.xml" Id="rId25" /><Relationship Type="http://schemas.openxmlformats.org/officeDocument/2006/relationships/slide" Target="slides/slide11.xml" Id="rId16" /><Relationship Type="http://schemas.openxmlformats.org/officeDocument/2006/relationships/commentAuthors" Target="commentAuthors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tableStyles" Target="tableStyles.xml" Id="rId24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theme" Target="theme/theme1.xml" Id="rId23" /><Relationship Type="http://schemas.openxmlformats.org/officeDocument/2006/relationships/slide" Target="slides/slide5.xml" Id="rId10" /><Relationship Type="http://schemas.openxmlformats.org/officeDocument/2006/relationships/notesMaster" Target="notesMasters/notesMaster1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viewProps" Target="viewProps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er Bergqvist" userId="a9b24d89-f6c8-4eac-95f5-f4bd9bf5ed37" providerId="ADAL" clId="{AF71F6C6-ADDC-4CD7-B4F6-FF136FF9FE59}"/>
    <pc:docChg chg="custSel modSld modMainMaster">
      <pc:chgData name="Krister Bergqvist" userId="a9b24d89-f6c8-4eac-95f5-f4bd9bf5ed37" providerId="ADAL" clId="{AF71F6C6-ADDC-4CD7-B4F6-FF136FF9FE59}" dt="2024-12-12T08:36:18.609" v="3"/>
      <pc:docMkLst>
        <pc:docMk/>
      </pc:docMkLst>
      <pc:sldChg chg="addSp modSp mod modClrScheme chgLayout">
        <pc:chgData name="Krister Bergqvist" userId="a9b24d89-f6c8-4eac-95f5-f4bd9bf5ed37" providerId="ADAL" clId="{AF71F6C6-ADDC-4CD7-B4F6-FF136FF9FE59}" dt="2024-12-12T08:36:10.916" v="2" actId="20577"/>
        <pc:sldMkLst>
          <pc:docMk/>
          <pc:sldMk cId="0" sldId="349"/>
        </pc:sldMkLst>
        <pc:spChg chg="mod ord">
          <ac:chgData name="Krister Bergqvist" userId="a9b24d89-f6c8-4eac-95f5-f4bd9bf5ed37" providerId="ADAL" clId="{AF71F6C6-ADDC-4CD7-B4F6-FF136FF9FE59}" dt="2024-12-12T08:36:10.916" v="2" actId="20577"/>
          <ac:spMkLst>
            <pc:docMk/>
            <pc:sldMk cId="0" sldId="349"/>
            <ac:spMk id="2" creationId="{D0049E51-4315-42F6-9F2B-19B6034CF946}"/>
          </ac:spMkLst>
        </pc:spChg>
        <pc:spChg chg="add mod ord">
          <ac:chgData name="Krister Bergqvist" userId="a9b24d89-f6c8-4eac-95f5-f4bd9bf5ed37" providerId="ADAL" clId="{AF71F6C6-ADDC-4CD7-B4F6-FF136FF9FE59}" dt="2024-12-12T08:36:05.460" v="1" actId="700"/>
          <ac:spMkLst>
            <pc:docMk/>
            <pc:sldMk cId="0" sldId="349"/>
            <ac:spMk id="3" creationId="{ADAE0625-96EE-67EE-4F7B-0053207E6A2B}"/>
          </ac:spMkLst>
        </pc:spChg>
      </pc:sldChg>
      <pc:sldMasterChg chg="modSldLayout">
        <pc:chgData name="Krister Bergqvist" userId="a9b24d89-f6c8-4eac-95f5-f4bd9bf5ed37" providerId="ADAL" clId="{AF71F6C6-ADDC-4CD7-B4F6-FF136FF9FE59}" dt="2024-12-12T08:36:18.609" v="3"/>
        <pc:sldMasterMkLst>
          <pc:docMk/>
          <pc:sldMasterMk cId="304280189" sldId="2147483648"/>
        </pc:sldMasterMkLst>
        <pc:sldLayoutChg chg="addSp modSp">
          <pc:chgData name="Krister Bergqvist" userId="a9b24d89-f6c8-4eac-95f5-f4bd9bf5ed37" providerId="ADAL" clId="{AF71F6C6-ADDC-4CD7-B4F6-FF136FF9FE59}" dt="2024-12-12T08:36:18.609" v="3"/>
          <pc:sldLayoutMkLst>
            <pc:docMk/>
            <pc:sldMasterMk cId="304280189" sldId="2147483648"/>
            <pc:sldLayoutMk cId="4000689255" sldId="2147483660"/>
          </pc:sldLayoutMkLst>
          <pc:spChg chg="mod">
            <ac:chgData name="Krister Bergqvist" userId="a9b24d89-f6c8-4eac-95f5-f4bd9bf5ed37" providerId="ADAL" clId="{AF71F6C6-ADDC-4CD7-B4F6-FF136FF9FE59}" dt="2024-12-12T08:36:18.609" v="3"/>
            <ac:spMkLst>
              <pc:docMk/>
              <pc:sldMasterMk cId="304280189" sldId="2147483648"/>
              <pc:sldLayoutMk cId="4000689255" sldId="2147483660"/>
              <ac:spMk id="5" creationId="{934F5745-800D-8C57-B642-C81F743641F7}"/>
            </ac:spMkLst>
          </pc:spChg>
          <pc:grpChg chg="add mod">
            <ac:chgData name="Krister Bergqvist" userId="a9b24d89-f6c8-4eac-95f5-f4bd9bf5ed37" providerId="ADAL" clId="{AF71F6C6-ADDC-4CD7-B4F6-FF136FF9FE59}" dt="2024-12-12T08:36:18.609" v="3"/>
            <ac:grpSpMkLst>
              <pc:docMk/>
              <pc:sldMasterMk cId="304280189" sldId="2147483648"/>
              <pc:sldLayoutMk cId="4000689255" sldId="2147483660"/>
              <ac:grpSpMk id="4" creationId="{DDEF97BE-1021-0493-FCCA-08087B37FB82}"/>
            </ac:grpSpMkLst>
          </pc:grpChg>
          <pc:picChg chg="mod">
            <ac:chgData name="Krister Bergqvist" userId="a9b24d89-f6c8-4eac-95f5-f4bd9bf5ed37" providerId="ADAL" clId="{AF71F6C6-ADDC-4CD7-B4F6-FF136FF9FE59}" dt="2024-12-12T08:36:18.609" v="3"/>
            <ac:picMkLst>
              <pc:docMk/>
              <pc:sldMasterMk cId="304280189" sldId="2147483648"/>
              <pc:sldLayoutMk cId="4000689255" sldId="2147483660"/>
              <ac:picMk id="9" creationId="{2480CFB2-991A-AA55-6E07-BD47D61F8A7F}"/>
            </ac:picMkLst>
          </pc:picChg>
          <pc:picChg chg="mod">
            <ac:chgData name="Krister Bergqvist" userId="a9b24d89-f6c8-4eac-95f5-f4bd9bf5ed37" providerId="ADAL" clId="{AF71F6C6-ADDC-4CD7-B4F6-FF136FF9FE59}" dt="2024-12-12T08:36:18.609" v="3"/>
            <ac:picMkLst>
              <pc:docMk/>
              <pc:sldMasterMk cId="304280189" sldId="2147483648"/>
              <pc:sldLayoutMk cId="4000689255" sldId="2147483660"/>
              <ac:picMk id="12" creationId="{C04E7A2D-3E37-9967-58B5-DAC4D1AC9711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04EDB-D08E-45C3-832E-7D325547D62F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1171F-D72C-482F-9D76-776C2C1264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960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tshållare för bildobjekt 1">
            <a:extLst>
              <a:ext uri="{FF2B5EF4-FFF2-40B4-BE49-F238E27FC236}">
                <a16:creationId xmlns:a16="http://schemas.microsoft.com/office/drawing/2014/main" id="{B070F96E-1C94-4C0D-956A-850EDB4D73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Platshållare för anteckningar 2">
            <a:extLst>
              <a:ext uri="{FF2B5EF4-FFF2-40B4-BE49-F238E27FC236}">
                <a16:creationId xmlns:a16="http://schemas.microsoft.com/office/drawing/2014/main" id="{20D3E208-2154-4FF1-AF4E-9BDB3BDCAA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/>
              <a:t> </a:t>
            </a:r>
          </a:p>
        </p:txBody>
      </p:sp>
      <p:sp>
        <p:nvSpPr>
          <p:cNvPr id="18436" name="Platshållare för bildnummer 3">
            <a:extLst>
              <a:ext uri="{FF2B5EF4-FFF2-40B4-BE49-F238E27FC236}">
                <a16:creationId xmlns:a16="http://schemas.microsoft.com/office/drawing/2014/main" id="{56B6C5A4-C26B-4786-AAC5-1561FEDCC8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7D05CA-9CA8-41CA-A15B-571DFCEE840E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Platshållare för bildobjekt 1">
            <a:extLst>
              <a:ext uri="{FF2B5EF4-FFF2-40B4-BE49-F238E27FC236}">
                <a16:creationId xmlns:a16="http://schemas.microsoft.com/office/drawing/2014/main" id="{58529796-C405-44A3-82BA-D45957945C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Platshållare för anteckningar 2">
            <a:extLst>
              <a:ext uri="{FF2B5EF4-FFF2-40B4-BE49-F238E27FC236}">
                <a16:creationId xmlns:a16="http://schemas.microsoft.com/office/drawing/2014/main" id="{51C266FE-CAE2-46A4-9DCD-E89F7DD58C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Spara och </a:t>
            </a:r>
            <a:r>
              <a:rPr lang="sv-SE" altLang="sv-SE" dirty="0" err="1"/>
              <a:t>SparaSänd</a:t>
            </a:r>
            <a:r>
              <a:rPr lang="sv-SE" altLang="sv-SE" dirty="0"/>
              <a:t> görs i redigeringsläge.</a:t>
            </a:r>
            <a:br>
              <a:rPr lang="sv-SE" altLang="sv-SE" dirty="0"/>
            </a:b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Upprätta, Uppfölj, Avsluta görs i </a:t>
            </a:r>
            <a:r>
              <a:rPr lang="sv-SE" altLang="sv-SE" dirty="0" err="1"/>
              <a:t>läsläge</a:t>
            </a:r>
            <a:r>
              <a:rPr lang="sv-SE" altLang="sv-SE" dirty="0"/>
              <a:t>.</a:t>
            </a:r>
            <a:br>
              <a:rPr lang="sv-SE" altLang="sv-SE" dirty="0"/>
            </a:b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Status sätts om direkt, ingen varning, utom då man klickar Avsluta, då visas en kontrollfråga.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I </a:t>
            </a:r>
            <a:r>
              <a:rPr lang="sv-SE" altLang="sv-SE" dirty="0" err="1"/>
              <a:t>SIPhistorik</a:t>
            </a:r>
            <a:r>
              <a:rPr lang="sv-SE" altLang="sv-SE" dirty="0"/>
              <a:t> syns vilken version som fått vilken status.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36868" name="Platshållare för bildnummer 3">
            <a:extLst>
              <a:ext uri="{FF2B5EF4-FFF2-40B4-BE49-F238E27FC236}">
                <a16:creationId xmlns:a16="http://schemas.microsoft.com/office/drawing/2014/main" id="{8FB4F11E-84CC-4DA7-B714-78BD89F407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2129EE-09EC-4B68-B501-7D5DA8D97DD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ED11A923-A7A8-4E4B-94D8-C577E440AB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Platshållare för anteckningar 2">
            <a:extLst>
              <a:ext uri="{FF2B5EF4-FFF2-40B4-BE49-F238E27FC236}">
                <a16:creationId xmlns:a16="http://schemas.microsoft.com/office/drawing/2014/main" id="{D475DA42-91E8-4562-96A3-E6FDD50F55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 err="1"/>
              <a:t>SparaSänd</a:t>
            </a:r>
            <a:r>
              <a:rPr lang="sv-SE" altLang="sv-SE" dirty="0"/>
              <a:t> skickar/notifierar till de enheter som står i parts-rutorna.</a:t>
            </a:r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DFFDD3F4-E785-4F95-8F92-C1B6084E6A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6D7ACE-C352-4B1A-A96D-E336804D9E77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2068600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0B09C440-E0DA-4E13-9ECD-53EE14E519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Platshållare för anteckningar 2">
            <a:extLst>
              <a:ext uri="{FF2B5EF4-FFF2-40B4-BE49-F238E27FC236}">
                <a16:creationId xmlns:a16="http://schemas.microsoft.com/office/drawing/2014/main" id="{F8275700-6F66-47A9-B9DE-539748D5CD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61A4FF82-E870-40DB-9212-D3CC22CEF3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AC3541-8FD5-47E3-8B7D-A4FF2B0A3448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tshållare för bildobjekt 1">
            <a:extLst>
              <a:ext uri="{FF2B5EF4-FFF2-40B4-BE49-F238E27FC236}">
                <a16:creationId xmlns:a16="http://schemas.microsoft.com/office/drawing/2014/main" id="{A701599C-D31F-46F2-BF31-8DE8A94748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Platshållare för anteckningar 2">
            <a:extLst>
              <a:ext uri="{FF2B5EF4-FFF2-40B4-BE49-F238E27FC236}">
                <a16:creationId xmlns:a16="http://schemas.microsoft.com/office/drawing/2014/main" id="{C8646EB8-DE63-4C2E-9BFD-5B3D868AFE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v-SE" altLang="sv-SE"/>
          </a:p>
          <a:p>
            <a:pPr eaLnBrk="1" hangingPunct="1">
              <a:spcBef>
                <a:spcPct val="0"/>
              </a:spcBef>
            </a:pPr>
            <a:endParaRPr lang="sv-SE" altLang="sv-SE"/>
          </a:p>
        </p:txBody>
      </p:sp>
      <p:sp>
        <p:nvSpPr>
          <p:cNvPr id="57348" name="Platshållare för bildnummer 3">
            <a:extLst>
              <a:ext uri="{FF2B5EF4-FFF2-40B4-BE49-F238E27FC236}">
                <a16:creationId xmlns:a16="http://schemas.microsoft.com/office/drawing/2014/main" id="{FA28F0B9-4D12-4569-A129-AB28097FAD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3960C3-1C03-4121-AF1C-27928D47C42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Platshållare för bildobjekt 1">
            <a:extLst>
              <a:ext uri="{FF2B5EF4-FFF2-40B4-BE49-F238E27FC236}">
                <a16:creationId xmlns:a16="http://schemas.microsoft.com/office/drawing/2014/main" id="{AD1FD7E0-795B-44AC-80A6-DFF0FD74F4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Platshållare för anteckningar 2">
            <a:extLst>
              <a:ext uri="{FF2B5EF4-FFF2-40B4-BE49-F238E27FC236}">
                <a16:creationId xmlns:a16="http://schemas.microsoft.com/office/drawing/2014/main" id="{C5BD2B8A-C7B7-4E83-9066-D2E392556F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Mer detaljerad instruktion om hur SIP skapas och hur möten hanteras finns i Lathund SIP.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Komplettera med information om syftet med en SIP och hänvisningar till SIP Riktlinjen.</a:t>
            </a:r>
          </a:p>
        </p:txBody>
      </p:sp>
      <p:sp>
        <p:nvSpPr>
          <p:cNvPr id="20484" name="Platshållare för bildnummer 3">
            <a:extLst>
              <a:ext uri="{FF2B5EF4-FFF2-40B4-BE49-F238E27FC236}">
                <a16:creationId xmlns:a16="http://schemas.microsoft.com/office/drawing/2014/main" id="{4501A346-DF01-48D7-BBAF-9E73F870F0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6DE1C7-5B02-4407-8B97-5E5FCA591374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latshållare för bildobjekt 1">
            <a:extLst>
              <a:ext uri="{FF2B5EF4-FFF2-40B4-BE49-F238E27FC236}">
                <a16:creationId xmlns:a16="http://schemas.microsoft.com/office/drawing/2014/main" id="{88F585E4-5163-49E7-AF39-5BEEB718AD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Platshållare för anteckningar 2">
            <a:extLst>
              <a:ext uri="{FF2B5EF4-FFF2-40B4-BE49-F238E27FC236}">
                <a16:creationId xmlns:a16="http://schemas.microsoft.com/office/drawing/2014/main" id="{B5E7039B-DAC2-465B-954B-6323DEE15F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 Informationsmaterial finns för riktlinje och rutin. De är viktigt att Du tar del av detta. De finns att tillgå på Vårdsamverkan Västra Götalands hemsida.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	</a:t>
            </a:r>
          </a:p>
        </p:txBody>
      </p:sp>
      <p:sp>
        <p:nvSpPr>
          <p:cNvPr id="22532" name="Platshållare för bildnummer 3">
            <a:extLst>
              <a:ext uri="{FF2B5EF4-FFF2-40B4-BE49-F238E27FC236}">
                <a16:creationId xmlns:a16="http://schemas.microsoft.com/office/drawing/2014/main" id="{5740B9E8-F2D9-49E7-B40A-472A28D273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588C05-FCD2-4F31-9766-FC249909F761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latshållare för bildobjekt 1">
            <a:extLst>
              <a:ext uri="{FF2B5EF4-FFF2-40B4-BE49-F238E27FC236}">
                <a16:creationId xmlns:a16="http://schemas.microsoft.com/office/drawing/2014/main" id="{A3740616-3208-41D6-BC4D-C65EF459FF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Platshållare för anteckningar 2">
            <a:extLst>
              <a:ext uri="{FF2B5EF4-FFF2-40B4-BE49-F238E27FC236}">
                <a16:creationId xmlns:a16="http://schemas.microsoft.com/office/drawing/2014/main" id="{3CBFAC36-8843-4F3A-88F2-557930C2D1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Processen visar SIP i sitt sammanhang, kopplat till slutenvårdsprocessen.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Men SIP kan även skapas helt fristående, behöver inte vara i samband med ett slutenvårdstillfälle.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I Riktlinjer och rutin finns även processen där SIP görs på sjukhus (under slutenvårdstillfälle) beskriven.</a:t>
            </a:r>
          </a:p>
        </p:txBody>
      </p:sp>
      <p:sp>
        <p:nvSpPr>
          <p:cNvPr id="24580" name="Platshållare för bildnummer 3">
            <a:extLst>
              <a:ext uri="{FF2B5EF4-FFF2-40B4-BE49-F238E27FC236}">
                <a16:creationId xmlns:a16="http://schemas.microsoft.com/office/drawing/2014/main" id="{36D68338-11F4-4F55-B52B-DD80409006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38CB33-DF06-49C2-ADC0-F45C5576CC9D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tshållare för bildobjekt 1">
            <a:extLst>
              <a:ext uri="{FF2B5EF4-FFF2-40B4-BE49-F238E27FC236}">
                <a16:creationId xmlns:a16="http://schemas.microsoft.com/office/drawing/2014/main" id="{BF5D4596-7AE0-499F-80B9-C3E2336B7E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Platshållare för anteckningar 2">
            <a:extLst>
              <a:ext uri="{FF2B5EF4-FFF2-40B4-BE49-F238E27FC236}">
                <a16:creationId xmlns:a16="http://schemas.microsoft.com/office/drawing/2014/main" id="{DA241A34-B8B4-497A-92C6-9BBD03C0EA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Gå igenom huvud delarna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Alla deltagande parter är likvärdiga.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Lilla pilen i partsrutan kan fälla ner, så att tidigare nu strukna deltagande parter visas</a:t>
            </a:r>
          </a:p>
        </p:txBody>
      </p:sp>
      <p:sp>
        <p:nvSpPr>
          <p:cNvPr id="26628" name="Platshållare för bildnummer 3">
            <a:extLst>
              <a:ext uri="{FF2B5EF4-FFF2-40B4-BE49-F238E27FC236}">
                <a16:creationId xmlns:a16="http://schemas.microsoft.com/office/drawing/2014/main" id="{328F7344-3AC9-458C-98BC-92A0B60F4A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7B976A-1FE2-4A50-8E1B-FE108749D7C6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tshållare för bildobjekt 1">
            <a:extLst>
              <a:ext uri="{FF2B5EF4-FFF2-40B4-BE49-F238E27FC236}">
                <a16:creationId xmlns:a16="http://schemas.microsoft.com/office/drawing/2014/main" id="{8CA362C3-49B6-48F5-BBE5-8753BE29C1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087A0068-53CC-41ED-9159-C2A3EF2C66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Gå igenom flikarna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 err="1"/>
              <a:t>SIPhistorik</a:t>
            </a:r>
            <a:r>
              <a:rPr lang="sv-SE" dirty="0"/>
              <a:t>. Visar pågående och tidigare </a:t>
            </a:r>
            <a:r>
              <a:rPr lang="sv-SE" dirty="0" err="1"/>
              <a:t>SIPar</a:t>
            </a:r>
            <a:r>
              <a:rPr lang="sv-SE" dirty="0"/>
              <a:t>. Visar när status ändrades till Upprättad, Uppföljd, Avslutad samt för vilken version. Visar när Möten bokades (inte mötesdatumet)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Samtycke – Varje ny SIP som skapas kräver att samtycke registreras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Sändlista – visar från/till vilka enheter SIP resp. SIP-möte skickats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Kontakter, se ovan      Samtliga kontakter som visas här registreras i Patient admin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sv-SE" dirty="0"/>
              <a:t>Möte- här bokas SIP-möte och uppföljningsmöten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sv-SE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	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b="1" dirty="0"/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sv-SE" dirty="0"/>
          </a:p>
        </p:txBody>
      </p:sp>
      <p:sp>
        <p:nvSpPr>
          <p:cNvPr id="28676" name="Platshållare för bildnummer 3">
            <a:extLst>
              <a:ext uri="{FF2B5EF4-FFF2-40B4-BE49-F238E27FC236}">
                <a16:creationId xmlns:a16="http://schemas.microsoft.com/office/drawing/2014/main" id="{5670F236-DAC3-4DB1-8727-F6A0844BC7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355671-949C-4145-BCF8-1CC3B4F675D4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latshållare för bildobjekt 1">
            <a:extLst>
              <a:ext uri="{FF2B5EF4-FFF2-40B4-BE49-F238E27FC236}">
                <a16:creationId xmlns:a16="http://schemas.microsoft.com/office/drawing/2014/main" id="{06743128-2829-4E47-BA75-CFBCD0CA93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Platshållare för anteckningar 2">
            <a:extLst>
              <a:ext uri="{FF2B5EF4-FFF2-40B4-BE49-F238E27FC236}">
                <a16:creationId xmlns:a16="http://schemas.microsoft.com/office/drawing/2014/main" id="{14E6C8F1-D41C-47EA-92E6-4CD98CB857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För SIP visas SIP-id samt 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- datum då </a:t>
            </a:r>
            <a:r>
              <a:rPr lang="sv-SE" altLang="sv-SE" dirty="0" err="1"/>
              <a:t>SIPen</a:t>
            </a:r>
            <a:r>
              <a:rPr lang="sv-SE" altLang="sv-SE" dirty="0"/>
              <a:t> senast sparades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- om status Upprättad, </a:t>
            </a:r>
            <a:r>
              <a:rPr lang="sv-SE" altLang="sv-SE" dirty="0" err="1"/>
              <a:t>Uppföjd</a:t>
            </a:r>
            <a:r>
              <a:rPr lang="sv-SE" altLang="sv-SE" dirty="0"/>
              <a:t> finns, datum för när det sparades.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Dessutom visas om det finns ett möte inplanerat idag eller senare.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Klickar man på raden så öppnas rätt SIP och rätt möte visas i mötes-fliken.</a:t>
            </a:r>
            <a:br>
              <a:rPr lang="sv-SE" altLang="sv-SE" dirty="0"/>
            </a:br>
            <a:br>
              <a:rPr lang="sv-SE" altLang="sv-SE" dirty="0"/>
            </a:br>
            <a:r>
              <a:rPr lang="sv-SE" altLang="sv-SE" dirty="0"/>
              <a:t>För att se Avslutade </a:t>
            </a:r>
            <a:r>
              <a:rPr lang="sv-SE" altLang="sv-SE" dirty="0" err="1"/>
              <a:t>SIP:ar</a:t>
            </a:r>
            <a:r>
              <a:rPr lang="sv-SE" altLang="sv-SE" dirty="0"/>
              <a:t> i Översikten, klicka i Avslutade och sedan klicka på förstoringsglaset.</a:t>
            </a:r>
            <a:br>
              <a:rPr lang="sv-SE" altLang="sv-SE" dirty="0"/>
            </a:br>
            <a:r>
              <a:rPr lang="sv-SE" altLang="sv-SE" dirty="0"/>
              <a:t>I personliga inställningar kan man välja om Översikten ska visa </a:t>
            </a:r>
            <a:r>
              <a:rPr lang="sv-SE" altLang="sv-SE" dirty="0" err="1"/>
              <a:t>SIPar</a:t>
            </a:r>
            <a:r>
              <a:rPr lang="sv-SE" altLang="sv-SE" dirty="0"/>
              <a:t>, Ärenden eller båda, som grundinställning.</a:t>
            </a:r>
            <a:br>
              <a:rPr lang="sv-SE" altLang="sv-SE" dirty="0"/>
            </a:br>
            <a:endParaRPr lang="sv-SE" altLang="sv-SE" dirty="0"/>
          </a:p>
        </p:txBody>
      </p:sp>
      <p:sp>
        <p:nvSpPr>
          <p:cNvPr id="30724" name="Platshållare för bildnummer 3">
            <a:extLst>
              <a:ext uri="{FF2B5EF4-FFF2-40B4-BE49-F238E27FC236}">
                <a16:creationId xmlns:a16="http://schemas.microsoft.com/office/drawing/2014/main" id="{7FA81025-0371-4044-BB20-7E6BFBFD0D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C063C0-088B-4532-9F6F-DBAFCB4C9D48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ED11A923-A7A8-4E4B-94D8-C577E440AB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Platshållare för anteckningar 2">
            <a:extLst>
              <a:ext uri="{FF2B5EF4-FFF2-40B4-BE49-F238E27FC236}">
                <a16:creationId xmlns:a16="http://schemas.microsoft.com/office/drawing/2014/main" id="{D475DA42-91E8-4562-96A3-E6FDD50F55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På SIP-mötet eller i anslutning till SIP-mötet dokumenterar den Fasta vårdkontakten eller Ansvarig SIP, vad man kommit överens om.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Man Upprättar en SIP endast EN gång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Finns det en SIP och den ska uppdateras, </a:t>
            </a:r>
            <a:br>
              <a:rPr lang="sv-SE" altLang="sv-SE" dirty="0"/>
            </a:br>
            <a:r>
              <a:rPr lang="sv-SE" altLang="sv-SE" dirty="0"/>
              <a:t>då räcker punkt 1, 2, 7-9</a:t>
            </a:r>
          </a:p>
          <a:p>
            <a:pPr eaLnBrk="1" hangingPunct="1">
              <a:spcBef>
                <a:spcPct val="0"/>
              </a:spcBef>
            </a:pPr>
            <a:endParaRPr lang="sv-SE" altLang="sv-SE" dirty="0"/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Se Lathund SIP, för mer detaljerad instruktion om SIP och SIP-möte.</a:t>
            </a:r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DFFDD3F4-E785-4F95-8F92-C1B6084E6A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6D7ACE-C352-4B1A-A96D-E336804D9E77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sv-SE" altLang="sv-S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tshållare för bildobjekt 1">
            <a:extLst>
              <a:ext uri="{FF2B5EF4-FFF2-40B4-BE49-F238E27FC236}">
                <a16:creationId xmlns:a16="http://schemas.microsoft.com/office/drawing/2014/main" id="{ED11A923-A7A8-4E4B-94D8-C577E440AB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Platshållare för anteckningar 2">
            <a:extLst>
              <a:ext uri="{FF2B5EF4-FFF2-40B4-BE49-F238E27FC236}">
                <a16:creationId xmlns:a16="http://schemas.microsoft.com/office/drawing/2014/main" id="{D475DA42-91E8-4562-96A3-E6FDD50F55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v-SE" altLang="sv-SE" dirty="0"/>
              <a:t>Tyvärr så ändras inte versionen av SIP när delmål uppdateras.</a:t>
            </a:r>
          </a:p>
          <a:p>
            <a:pPr eaLnBrk="1" hangingPunct="1">
              <a:spcBef>
                <a:spcPct val="0"/>
              </a:spcBef>
            </a:pPr>
            <a:r>
              <a:rPr lang="sv-SE" altLang="sv-SE" dirty="0"/>
              <a:t>Men notifiering sker till övriga parter på SIP att delmålen uppdaterats.</a:t>
            </a:r>
          </a:p>
        </p:txBody>
      </p:sp>
      <p:sp>
        <p:nvSpPr>
          <p:cNvPr id="32772" name="Platshållare för bildnummer 3">
            <a:extLst>
              <a:ext uri="{FF2B5EF4-FFF2-40B4-BE49-F238E27FC236}">
                <a16:creationId xmlns:a16="http://schemas.microsoft.com/office/drawing/2014/main" id="{DFFDD3F4-E785-4F95-8F92-C1B6084E6A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6D7ACE-C352-4B1A-A96D-E336804D9E77}" type="slidenum">
              <a:rPr lang="sv-SE" altLang="sv-S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7698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wmf"/><Relationship Id="rId4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486546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48654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322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11300" y="365125"/>
            <a:ext cx="9844088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473200" y="1790699"/>
            <a:ext cx="4816475" cy="714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473200" y="2505075"/>
            <a:ext cx="4816475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464300" y="1790699"/>
            <a:ext cx="4927600" cy="7143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464300" y="2505075"/>
            <a:ext cx="4927600" cy="327342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10" name="Rak 9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79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ktangel 26"/>
          <p:cNvSpPr/>
          <p:nvPr userDrawn="1"/>
        </p:nvSpPr>
        <p:spPr>
          <a:xfrm>
            <a:off x="0" y="0"/>
            <a:ext cx="3930555" cy="694187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771958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71958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9" name="Grupp 8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1" name="textruta 10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2" name="textruta 11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22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-12700" y="-1"/>
            <a:ext cx="6096000" cy="34163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15"/>
          <p:cNvSpPr/>
          <p:nvPr userDrawn="1"/>
        </p:nvSpPr>
        <p:spPr>
          <a:xfrm>
            <a:off x="6096000" y="3416299"/>
            <a:ext cx="6096000" cy="34417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72200" y="1409699"/>
            <a:ext cx="42418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44500" y="3660502"/>
            <a:ext cx="5181600" cy="1536989"/>
          </a:xfrm>
        </p:spPr>
        <p:txBody>
          <a:bodyPr/>
          <a:lstStyle>
            <a:lvl3pPr marL="914400" indent="0">
              <a:buNone/>
              <a:defRPr/>
            </a:lvl3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3660502"/>
            <a:ext cx="5118100" cy="2463801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grpSp>
        <p:nvGrpSpPr>
          <p:cNvPr id="10" name="Grupp 9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2" name="textruta 11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13" name="textruta 12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IT samordningsfunktion</a:t>
            </a: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14" name="Grupp 13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5" name="Bildobjekt 14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8" name="Bildobjekt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386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6525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956300" y="987425"/>
            <a:ext cx="5399088" cy="4791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652588" y="2057400"/>
            <a:ext cx="3932237" cy="37211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617B09-CE66-4C58-90D3-89ADED3328FF}" type="slidenum">
              <a:rPr lang="sv-SE" smtClean="0"/>
              <a:t>‹#›</a:t>
            </a:fld>
            <a:endParaRPr lang="sv-SE"/>
          </a:p>
        </p:txBody>
      </p:sp>
      <p:cxnSp>
        <p:nvCxnSpPr>
          <p:cNvPr id="8" name="Rak 7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74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/>
          <p:cNvSpPr/>
          <p:nvPr userDrawn="1"/>
        </p:nvSpPr>
        <p:spPr>
          <a:xfrm rot="2875732">
            <a:off x="5740970" y="-1960445"/>
            <a:ext cx="8226126" cy="77724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7977" y="2107215"/>
            <a:ext cx="6143898" cy="23729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687977" y="4480182"/>
            <a:ext cx="614389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0" name="Bildobjekt 9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1" name="Bildobjekt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pic>
        <p:nvPicPr>
          <p:cNvPr id="8" name="Bildobjekt 7">
            <a:extLst>
              <a:ext uri="{FF2B5EF4-FFF2-40B4-BE49-F238E27FC236}">
                <a16:creationId xmlns:a16="http://schemas.microsoft.com/office/drawing/2014/main" id="{BBB95744-3500-4563-A9C2-F93DBC5843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"/>
          <a:stretch/>
        </p:blipFill>
        <p:spPr>
          <a:xfrm>
            <a:off x="6537277" y="163773"/>
            <a:ext cx="5915028" cy="6181502"/>
          </a:xfrm>
          <a:prstGeom prst="rect">
            <a:avLst/>
          </a:prstGeom>
        </p:spPr>
      </p:pic>
      <p:grpSp>
        <p:nvGrpSpPr>
          <p:cNvPr id="4" name="Grupp 3">
            <a:extLst>
              <a:ext uri="{FF2B5EF4-FFF2-40B4-BE49-F238E27FC236}">
                <a16:creationId xmlns:a16="http://schemas.microsoft.com/office/drawing/2014/main" id="{DDEF97BE-1021-0493-FCCA-08087B37FB82}"/>
              </a:ext>
            </a:extLst>
          </p:cNvPr>
          <p:cNvGrpSpPr/>
          <p:nvPr userDrawn="1"/>
        </p:nvGrpSpPr>
        <p:grpSpPr>
          <a:xfrm>
            <a:off x="9854033" y="5688622"/>
            <a:ext cx="2201034" cy="1169378"/>
            <a:chOff x="8753516" y="4211516"/>
            <a:chExt cx="2201034" cy="1169378"/>
          </a:xfrm>
        </p:grpSpPr>
        <p:sp>
          <p:nvSpPr>
            <p:cNvPr id="5" name="Rektangel: rundade hörn 4">
              <a:extLst>
                <a:ext uri="{FF2B5EF4-FFF2-40B4-BE49-F238E27FC236}">
                  <a16:creationId xmlns:a16="http://schemas.microsoft.com/office/drawing/2014/main" id="{934F5745-800D-8C57-B642-C81F743641F7}"/>
                </a:ext>
              </a:extLst>
            </p:cNvPr>
            <p:cNvSpPr/>
            <p:nvPr userDrawn="1"/>
          </p:nvSpPr>
          <p:spPr>
            <a:xfrm>
              <a:off x="8753516" y="4211516"/>
              <a:ext cx="2201034" cy="11693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2480CFB2-991A-AA55-6E07-BD47D61F8A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301273"/>
              <a:ext cx="2053604" cy="41643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C04E7A2D-3E37-9967-58B5-DAC4D1AC97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7639" y="4903172"/>
              <a:ext cx="2046186" cy="422195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400068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4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46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Rak 5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7" name="Bildobjekt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8" name="textruta 7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9" name="Rektangel 8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37230" y="365125"/>
            <a:ext cx="1031657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41736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k 4"/>
          <p:cNvCxnSpPr/>
          <p:nvPr userDrawn="1"/>
        </p:nvCxnSpPr>
        <p:spPr>
          <a:xfrm>
            <a:off x="152400" y="5778500"/>
            <a:ext cx="1188733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 3"/>
          <p:cNvGrpSpPr/>
          <p:nvPr userDrawn="1"/>
        </p:nvGrpSpPr>
        <p:grpSpPr>
          <a:xfrm>
            <a:off x="429418" y="5887143"/>
            <a:ext cx="800098" cy="983557"/>
            <a:chOff x="429418" y="5836343"/>
            <a:chExt cx="800098" cy="983557"/>
          </a:xfrm>
        </p:grpSpPr>
        <p:pic>
          <p:nvPicPr>
            <p:cNvPr id="6" name="Bildobjekt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77" y="5836343"/>
              <a:ext cx="715381" cy="887573"/>
            </a:xfrm>
            <a:prstGeom prst="rect">
              <a:avLst/>
            </a:prstGeom>
          </p:spPr>
        </p:pic>
        <p:sp>
          <p:nvSpPr>
            <p:cNvPr id="7" name="textruta 6"/>
            <p:cNvSpPr txBox="1"/>
            <p:nvPr userDrawn="1"/>
          </p:nvSpPr>
          <p:spPr>
            <a:xfrm>
              <a:off x="429418" y="6358235"/>
              <a:ext cx="80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5941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0" y="5795889"/>
            <a:ext cx="12192000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2074" b="5974"/>
          <a:stretch/>
        </p:blipFill>
        <p:spPr>
          <a:xfrm>
            <a:off x="0" y="4728189"/>
            <a:ext cx="2011680" cy="21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46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52400" y="127000"/>
            <a:ext cx="1485900" cy="1563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B2C85D-F439-45C9-AD70-4379120C9DC0}"/>
              </a:ext>
            </a:extLst>
          </p:cNvPr>
          <p:cNvSpPr/>
          <p:nvPr userDrawn="1"/>
        </p:nvSpPr>
        <p:spPr>
          <a:xfrm>
            <a:off x="9833316" y="5795889"/>
            <a:ext cx="2358683" cy="1062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89085FBF-87B7-469C-97DD-638089D62D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2878" r="1" b="168"/>
          <a:stretch/>
        </p:blipFill>
        <p:spPr>
          <a:xfrm>
            <a:off x="562708" y="309489"/>
            <a:ext cx="5710700" cy="5486400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197DF051-445A-43A6-A231-F2ED74540A7E}"/>
              </a:ext>
            </a:extLst>
          </p:cNvPr>
          <p:cNvSpPr txBox="1"/>
          <p:nvPr userDrawn="1"/>
        </p:nvSpPr>
        <p:spPr>
          <a:xfrm>
            <a:off x="6273408" y="1690688"/>
            <a:ext cx="43187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0" dirty="0">
                <a:solidFill>
                  <a:schemeClr val="accent1"/>
                </a:solidFill>
              </a:rPr>
              <a:t>TACK!</a:t>
            </a:r>
          </a:p>
        </p:txBody>
      </p:sp>
    </p:spTree>
    <p:extLst>
      <p:ext uri="{BB962C8B-B14F-4D97-AF65-F5344CB8AC3E}">
        <p14:creationId xmlns:p14="http://schemas.microsoft.com/office/powerpoint/2010/main" val="29939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778000" y="365125"/>
            <a:ext cx="9575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777999" y="1694561"/>
            <a:ext cx="9575799" cy="3955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3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C5DA9-1119-4141-9A49-B394C8DEADF8}" type="datetimeFigureOut">
              <a:rPr lang="sv-SE" smtClean="0"/>
              <a:t>2024-12-12</a:t>
            </a:fld>
            <a:endParaRPr lang="sv-SE"/>
          </a:p>
        </p:txBody>
      </p:sp>
      <p:sp>
        <p:nvSpPr>
          <p:cNvPr id="11" name="textruta 10"/>
          <p:cNvSpPr txBox="1"/>
          <p:nvPr userDrawn="1"/>
        </p:nvSpPr>
        <p:spPr>
          <a:xfrm>
            <a:off x="2905409" y="6106823"/>
            <a:ext cx="6381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Gemensam Information och </a:t>
            </a:r>
            <a:r>
              <a:rPr lang="sv-SE" sz="1600" b="1" i="0" dirty="0" err="1">
                <a:solidFill>
                  <a:schemeClr val="accent1"/>
                </a:solidFill>
              </a:rPr>
              <a:t>TjänsteSamordning</a:t>
            </a:r>
            <a:endParaRPr lang="sv-SE" sz="1600" b="1" i="0" dirty="0">
              <a:solidFill>
                <a:schemeClr val="accent1"/>
              </a:solidFill>
            </a:endParaRPr>
          </a:p>
          <a:p>
            <a:pPr algn="ctr"/>
            <a:r>
              <a:rPr lang="sv-SE" sz="1600" b="1" i="0" dirty="0">
                <a:solidFill>
                  <a:schemeClr val="accent1"/>
                </a:solidFill>
              </a:rPr>
              <a:t>49 kommuner i Västra Götaland</a:t>
            </a:r>
            <a:r>
              <a:rPr lang="sv-SE" sz="1600" b="1" i="0" baseline="0" dirty="0">
                <a:solidFill>
                  <a:schemeClr val="accent1"/>
                </a:solidFill>
              </a:rPr>
              <a:t> och Västra Götalandsregionen</a:t>
            </a:r>
            <a:endParaRPr lang="sv-SE" sz="1600" b="1" i="0" dirty="0">
              <a:solidFill>
                <a:schemeClr val="accent1"/>
              </a:solidFill>
            </a:endParaRPr>
          </a:p>
        </p:txBody>
      </p:sp>
      <p:grpSp>
        <p:nvGrpSpPr>
          <p:cNvPr id="7" name="Grupp 6"/>
          <p:cNvGrpSpPr/>
          <p:nvPr userDrawn="1"/>
        </p:nvGrpSpPr>
        <p:grpSpPr>
          <a:xfrm>
            <a:off x="9996866" y="5892574"/>
            <a:ext cx="2053604" cy="1049305"/>
            <a:chOff x="9996866" y="5892574"/>
            <a:chExt cx="2053604" cy="1049305"/>
          </a:xfrm>
        </p:grpSpPr>
        <p:pic>
          <p:nvPicPr>
            <p:cNvPr id="12" name="Bildobjekt 11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9"/>
            <a:stretch/>
          </p:blipFill>
          <p:spPr>
            <a:xfrm>
              <a:off x="10007599" y="6309004"/>
              <a:ext cx="2032139" cy="632875"/>
            </a:xfrm>
            <a:prstGeom prst="rect">
              <a:avLst/>
            </a:prstGeom>
          </p:spPr>
        </p:pic>
        <p:pic>
          <p:nvPicPr>
            <p:cNvPr id="14" name="Bildobjekt 13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866" y="5892574"/>
              <a:ext cx="2053604" cy="416430"/>
            </a:xfrm>
            <a:prstGeom prst="rect">
              <a:avLst/>
            </a:prstGeom>
          </p:spPr>
        </p:pic>
      </p:grpSp>
      <p:grpSp>
        <p:nvGrpSpPr>
          <p:cNvPr id="6" name="Grupp 5"/>
          <p:cNvGrpSpPr/>
          <p:nvPr userDrawn="1"/>
        </p:nvGrpSpPr>
        <p:grpSpPr>
          <a:xfrm>
            <a:off x="287337" y="190500"/>
            <a:ext cx="1135063" cy="1545292"/>
            <a:chOff x="287337" y="190500"/>
            <a:chExt cx="1135063" cy="1545292"/>
          </a:xfrm>
        </p:grpSpPr>
        <p:pic>
          <p:nvPicPr>
            <p:cNvPr id="13" name="Bildobjekt 12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7" y="190500"/>
              <a:ext cx="1135063" cy="1408273"/>
            </a:xfrm>
            <a:prstGeom prst="rect">
              <a:avLst/>
            </a:prstGeom>
          </p:spPr>
        </p:pic>
        <p:sp>
          <p:nvSpPr>
            <p:cNvPr id="10" name="textruta 9"/>
            <p:cNvSpPr txBox="1"/>
            <p:nvPr userDrawn="1"/>
          </p:nvSpPr>
          <p:spPr>
            <a:xfrm>
              <a:off x="287337" y="1027906"/>
              <a:ext cx="11350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4000" b="0" dirty="0">
                  <a:solidFill>
                    <a:schemeClr val="accent1"/>
                  </a:solidFill>
                  <a:latin typeface="+mn-lt"/>
                </a:rPr>
                <a:t>GITS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8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  <p:sldLayoutId id="2147483653" r:id="rId10"/>
    <p:sldLayoutId id="2147483651" r:id="rId11"/>
    <p:sldLayoutId id="2147483652" r:id="rId12"/>
    <p:sldLayoutId id="214748365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tsvg.se/SAMS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astkom.se/sams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049E51-4315-42F6-9F2B-19B6034CF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  <a:t>Utbildning SAMSA</a:t>
            </a:r>
            <a:b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  <a:t>SIP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ADAE0625-96EE-67EE-4F7B-0053207E6A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ubrik 1">
            <a:extLst>
              <a:ext uri="{FF2B5EF4-FFF2-40B4-BE49-F238E27FC236}">
                <a16:creationId xmlns:a16="http://schemas.microsoft.com/office/drawing/2014/main" id="{983B4ADA-18EA-4CC6-BE53-282BF15BC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25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SIP - Status</a:t>
            </a:r>
            <a:endParaRPr lang="sv-SE" altLang="sv-SE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3" name="Bildobjekt 4">
            <a:extLst>
              <a:ext uri="{FF2B5EF4-FFF2-40B4-BE49-F238E27FC236}">
                <a16:creationId xmlns:a16="http://schemas.microsoft.com/office/drawing/2014/main" id="{51E35120-E39E-4FAF-90B5-38D23116E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757238"/>
            <a:ext cx="541337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6D0A5CE7-0993-42C8-A081-D3C2CFB575D0}"/>
              </a:ext>
            </a:extLst>
          </p:cNvPr>
          <p:cNvSpPr txBox="1">
            <a:spLocks/>
          </p:cNvSpPr>
          <p:nvPr/>
        </p:nvSpPr>
        <p:spPr>
          <a:xfrm>
            <a:off x="1155700" y="1833563"/>
            <a:ext cx="10198100" cy="46593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SIP kan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Sparas, efter redigering, ingen notifiering till Inkorgar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 err="1"/>
              <a:t>SparaSänd</a:t>
            </a:r>
            <a:r>
              <a:rPr lang="sv-SE" sz="2400" dirty="0"/>
              <a:t>, SIP sparas och deltagande enheter notifieras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b="1" dirty="0"/>
              <a:t>Upprätta</a:t>
            </a:r>
            <a:r>
              <a:rPr lang="sv-SE" sz="2400" dirty="0"/>
              <a:t>. Klicka på Upprätta och SIP får denna status. Därefter kan ingen mer version av </a:t>
            </a:r>
            <a:r>
              <a:rPr lang="sv-SE" sz="2400" dirty="0" err="1"/>
              <a:t>SIPen</a:t>
            </a:r>
            <a:r>
              <a:rPr lang="sv-SE" sz="2400" dirty="0"/>
              <a:t> få status Upprättad. Deltagande enheter notifieras.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Man kan sedan redigera samt göra Spara o </a:t>
            </a:r>
            <a:r>
              <a:rPr lang="sv-SE" sz="2400" dirty="0" err="1"/>
              <a:t>SparaSänd</a:t>
            </a:r>
            <a:r>
              <a:rPr lang="sv-SE" sz="2400" dirty="0"/>
              <a:t> igen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b="1" dirty="0"/>
              <a:t>Uppföljd</a:t>
            </a:r>
            <a:r>
              <a:rPr lang="sv-SE" sz="2400" dirty="0"/>
              <a:t>. Klicka på Följ upp och SIP får status Uppföljd. Flera versionen av </a:t>
            </a:r>
            <a:r>
              <a:rPr lang="sv-SE" sz="2400" dirty="0" err="1"/>
              <a:t>SIPen</a:t>
            </a:r>
            <a:r>
              <a:rPr lang="sv-SE" sz="2400" dirty="0"/>
              <a:t> kan få denna status. Det går enbart att klicka på Följa upp om det finns en upprättad version. Deltagande enheter notifieras.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v-SE" sz="2400" b="1" dirty="0"/>
              <a:t>Avsluta.</a:t>
            </a:r>
            <a:r>
              <a:rPr lang="sv-SE" sz="2400" dirty="0"/>
              <a:t> Klicka på Avsluta och SIP får denna status. Det går att avsluta en SIP när som helst. Samtliga deltagande parter kan avsluta SIP.</a:t>
            </a:r>
            <a:br>
              <a:rPr lang="sv-SE" sz="2400" dirty="0"/>
            </a:br>
            <a:r>
              <a:rPr lang="sv-SE" sz="2400" dirty="0"/>
              <a:t>Deltagande enheter notifieras.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ubrik 1">
            <a:extLst>
              <a:ext uri="{FF2B5EF4-FFF2-40B4-BE49-F238E27FC236}">
                <a16:creationId xmlns:a16="http://schemas.microsoft.com/office/drawing/2014/main" id="{335CD61F-F573-4845-B91E-1DE9F1DCF63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34865" y="545305"/>
            <a:ext cx="9575800" cy="1325563"/>
          </a:xfrm>
        </p:spPr>
        <p:txBody>
          <a:bodyPr/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Boka SIP - möte</a:t>
            </a:r>
            <a:endParaRPr lang="sv-SE" altLang="sv-S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7" name="Platshållare för innehåll 2">
            <a:extLst>
              <a:ext uri="{FF2B5EF4-FFF2-40B4-BE49-F238E27FC236}">
                <a16:creationId xmlns:a16="http://schemas.microsoft.com/office/drawing/2014/main" id="{427774F1-2EA1-43E4-A9E2-147851E218B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6862A26-2330-423B-8DFF-D378A7BA59E1}"/>
              </a:ext>
            </a:extLst>
          </p:cNvPr>
          <p:cNvSpPr txBox="1">
            <a:spLocks/>
          </p:cNvSpPr>
          <p:nvPr/>
        </p:nvSpPr>
        <p:spPr>
          <a:xfrm>
            <a:off x="1734865" y="1738984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Fast vårdkontakt eller Huvudansvarig SIP</a:t>
            </a:r>
            <a:br>
              <a:rPr lang="sv-SE" sz="2400" dirty="0"/>
            </a:br>
            <a:r>
              <a:rPr lang="sv-SE" sz="2400" dirty="0"/>
              <a:t>ansvarar kallar till SIP-möte.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v-SE" sz="2400" dirty="0"/>
              <a:t>Mötesbokning görs i fliken Möten.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v-SE" sz="2400" dirty="0"/>
              <a:t>Flera möten kan skapas.</a:t>
            </a:r>
          </a:p>
          <a:p>
            <a:pPr marL="0" indent="0">
              <a:buNone/>
              <a:defRPr/>
            </a:pPr>
            <a:r>
              <a:rPr lang="sv-SE" altLang="sv-SE" sz="2400" dirty="0"/>
              <a:t>Deltagare på mötet föreslås inför möte. </a:t>
            </a:r>
            <a:br>
              <a:rPr lang="sv-SE" altLang="sv-SE" sz="2400" dirty="0"/>
            </a:br>
            <a:r>
              <a:rPr lang="sv-SE" altLang="sv-SE" sz="2400" dirty="0"/>
              <a:t>Efter mötet korrigera till de som verkligen </a:t>
            </a:r>
            <a:br>
              <a:rPr lang="sv-SE" altLang="sv-SE" sz="2400" dirty="0"/>
            </a:br>
            <a:r>
              <a:rPr lang="sv-SE" altLang="sv-SE" sz="2400" dirty="0"/>
              <a:t>deltog med kontaktuppgifter.</a:t>
            </a:r>
            <a:br>
              <a:rPr lang="sv-SE" altLang="sv-SE" sz="2400" dirty="0"/>
            </a:br>
            <a:br>
              <a:rPr lang="sv-SE" altLang="sv-SE" sz="2400" dirty="0"/>
            </a:br>
            <a:r>
              <a:rPr lang="sv-SE" altLang="sv-SE" sz="2400" dirty="0"/>
              <a:t>Finns ett tidigare möte, får man frågan vid </a:t>
            </a:r>
            <a:br>
              <a:rPr lang="sv-SE" altLang="sv-SE" sz="2400" dirty="0"/>
            </a:br>
            <a:r>
              <a:rPr lang="sv-SE" altLang="sv-SE" sz="2400" dirty="0"/>
              <a:t>sparande av mötet om deltagare från </a:t>
            </a:r>
            <a:br>
              <a:rPr lang="sv-SE" altLang="sv-SE" sz="2400" dirty="0"/>
            </a:br>
            <a:r>
              <a:rPr lang="sv-SE" altLang="sv-SE" sz="2400" dirty="0"/>
              <a:t>föregående möte ska ärvas.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7FA75206-E383-4B45-B1DF-44C59030C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8104" y="203474"/>
            <a:ext cx="447675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31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ubrik 1">
            <a:extLst>
              <a:ext uri="{FF2B5EF4-FFF2-40B4-BE49-F238E27FC236}">
                <a16:creationId xmlns:a16="http://schemas.microsoft.com/office/drawing/2014/main" id="{02AECBC0-95D8-4E1C-A97A-637A7E63E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Material finns att hämta</a:t>
            </a:r>
            <a:b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7" name="Platshållare för innehåll 2">
            <a:extLst>
              <a:ext uri="{FF2B5EF4-FFF2-40B4-BE49-F238E27FC236}">
                <a16:creationId xmlns:a16="http://schemas.microsoft.com/office/drawing/2014/main" id="{FEAE3CDF-3E0E-46BC-8A97-2624DC8505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31748" name="Platshållare för innehåll 2">
            <a:extLst>
              <a:ext uri="{FF2B5EF4-FFF2-40B4-BE49-F238E27FC236}">
                <a16:creationId xmlns:a16="http://schemas.microsoft.com/office/drawing/2014/main" id="{4E5941F9-871D-4C4F-A23D-20D0153D7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1690688"/>
            <a:ext cx="101981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4400" indent="-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lvl="1" eaLnBrk="1" hangingPunct="1">
              <a:buFont typeface="Calibri Light" panose="020F0302020204030204" pitchFamily="34" charset="0"/>
              <a:buAutoNum type="arabicPeriod"/>
            </a:pPr>
            <a:endParaRPr lang="sv-SE" altLang="sv-SE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6970DA31-1471-4D37-B27A-660B1C70EF27}"/>
              </a:ext>
            </a:extLst>
          </p:cNvPr>
          <p:cNvSpPr txBox="1">
            <a:spLocks/>
          </p:cNvSpPr>
          <p:nvPr/>
        </p:nvSpPr>
        <p:spPr>
          <a:xfrm>
            <a:off x="1330960" y="1704976"/>
            <a:ext cx="10198100" cy="4913312"/>
          </a:xfrm>
          <a:prstGeom prst="rect">
            <a:avLst/>
          </a:prstGeom>
        </p:spPr>
        <p:txBody>
          <a:bodyPr numCol="2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Vårdsamverkans i </a:t>
            </a:r>
            <a:br>
              <a:rPr lang="sv-SE" b="1" dirty="0"/>
            </a:br>
            <a:r>
              <a:rPr lang="sv-SE" b="1" dirty="0"/>
              <a:t>Västra Götalands hemsida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/>
              <a:t>www.vardsamverkan.se  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Överenskommelse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Riktlinje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b="1" dirty="0"/>
              <a:t>På </a:t>
            </a:r>
            <a:r>
              <a:rPr lang="sv-SE" b="1" dirty="0" err="1"/>
              <a:t>SAMSAs</a:t>
            </a:r>
            <a:r>
              <a:rPr lang="sv-SE" b="1" dirty="0"/>
              <a:t> hemsida    </a:t>
            </a:r>
            <a:br>
              <a:rPr lang="sv-SE" b="1" dirty="0"/>
            </a:br>
            <a:endParaRPr lang="sv-SE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dirty="0">
                <a:hlinkClick r:id="rId3"/>
              </a:rPr>
              <a:t>www.gitsvg.se/SAMSA</a:t>
            </a:r>
            <a:endParaRPr lang="sv-SE" dirty="0"/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Rutinen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Användarhandbok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Lathundar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Utbildningsmaterial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/>
              <a:t>Frågor och Svar</a:t>
            </a:r>
          </a:p>
          <a:p>
            <a:pPr fontAlgn="auto">
              <a:spcAft>
                <a:spcPts val="0"/>
              </a:spcAft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sz="2400" dirty="0"/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ruta 1">
            <a:extLst>
              <a:ext uri="{FF2B5EF4-FFF2-40B4-BE49-F238E27FC236}">
                <a16:creationId xmlns:a16="http://schemas.microsoft.com/office/drawing/2014/main" id="{9A9599A7-6E7C-44FF-B38E-E26792726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3825" y="3352800"/>
            <a:ext cx="43005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2400" dirty="0">
                <a:solidFill>
                  <a:schemeClr val="accent1"/>
                </a:solidFill>
              </a:rPr>
              <a:t>SAMSA Regional förvaltning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000" dirty="0">
                <a:solidFill>
                  <a:schemeClr val="accent1"/>
                </a:solidFill>
              </a:rPr>
              <a:t>2020-06-08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Frågor skickas till info.samsa@vgregion.se</a:t>
            </a:r>
            <a:br>
              <a:rPr lang="sv-SE" altLang="sv-SE" sz="2400" dirty="0">
                <a:solidFill>
                  <a:schemeClr val="accent1"/>
                </a:solidFill>
              </a:rPr>
            </a:br>
            <a:r>
              <a:rPr lang="sv-SE" altLang="sv-SE" sz="2400" dirty="0">
                <a:solidFill>
                  <a:schemeClr val="accent1"/>
                </a:solidFill>
              </a:rPr>
              <a:t> </a:t>
            </a:r>
            <a:endParaRPr lang="sv-SE" altLang="sv-SE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2">
            <a:extLst>
              <a:ext uri="{FF2B5EF4-FFF2-40B4-BE49-F238E27FC236}">
                <a16:creationId xmlns:a16="http://schemas.microsoft.com/office/drawing/2014/main" id="{69E5D5AE-4EE5-4761-B989-73005165E3EA}"/>
              </a:ext>
            </a:extLst>
          </p:cNvPr>
          <p:cNvSpPr txBox="1">
            <a:spLocks/>
          </p:cNvSpPr>
          <p:nvPr/>
        </p:nvSpPr>
        <p:spPr>
          <a:xfrm>
            <a:off x="3129159" y="2086721"/>
            <a:ext cx="7200000" cy="360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Huvuddelar och orienteringskarta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Översikt 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Skapa SIP första gången</a:t>
            </a:r>
          </a:p>
          <a:p>
            <a:pPr fontAlgn="auto">
              <a:spcAft>
                <a:spcPts val="0"/>
              </a:spcAft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Status för SIP</a:t>
            </a:r>
          </a:p>
          <a:p>
            <a:pPr>
              <a:defRPr/>
            </a:pP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Boka SIP-Möte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9459" name="Rubrik 1">
            <a:extLst>
              <a:ext uri="{FF2B5EF4-FFF2-40B4-BE49-F238E27FC236}">
                <a16:creationId xmlns:a16="http://schemas.microsoft.com/office/drawing/2014/main" id="{29F69616-5779-46FD-8EA6-EC7BDAEB8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209" y="1375262"/>
            <a:ext cx="1051560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Innehåll</a:t>
            </a:r>
          </a:p>
        </p:txBody>
      </p:sp>
      <p:sp>
        <p:nvSpPr>
          <p:cNvPr id="19460" name="Platshållare för innehåll 2">
            <a:extLst>
              <a:ext uri="{FF2B5EF4-FFF2-40B4-BE49-F238E27FC236}">
                <a16:creationId xmlns:a16="http://schemas.microsoft.com/office/drawing/2014/main" id="{7DC38C0A-65DD-45ED-A9CB-2E3E78B48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608" y="5400971"/>
            <a:ext cx="105156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sv-SE" altLang="sv-SE" sz="1300" dirty="0"/>
              <a:t>Bilder av IT-tjänsten är hämtade från en testmiljö med fiktiva namn och personnummer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ubrik 1">
            <a:extLst>
              <a:ext uri="{FF2B5EF4-FFF2-40B4-BE49-F238E27FC236}">
                <a16:creationId xmlns:a16="http://schemas.microsoft.com/office/drawing/2014/main" id="{203BF02A-C5FC-4CAD-8FD4-81A562467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Bakgrund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7535BE-970E-417B-909B-411D9A888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Denna presentation är till som stöd vid olika utbildningar i IT-tjänsten SAMSA. Utöver denna presentation finns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övergripande funktionalitet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slutenvården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SAMSA – öppenvård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För att sätta utbildningen i rätt sammanhang, se även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v-SE" sz="2000" dirty="0"/>
              <a:t>Utbildning i regional rutin och riktlinjer </a:t>
            </a:r>
            <a:br>
              <a:rPr lang="sv-SE" sz="2000" dirty="0"/>
            </a:br>
            <a:endParaRPr lang="sv-SE" sz="2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sz="2400" dirty="0"/>
              <a:t>Se även information på sidan</a:t>
            </a:r>
            <a:br>
              <a:rPr lang="sv-SE" sz="2400" dirty="0"/>
            </a:br>
            <a:r>
              <a:rPr lang="sv-SE" sz="2400" dirty="0">
                <a:hlinkClick r:id="rId3"/>
              </a:rPr>
              <a:t>http://gitsvg.se/samsa</a:t>
            </a:r>
            <a:endParaRPr lang="sv-SE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000" dirty="0"/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ABBC123A-DAF5-42ED-A509-BFE6CC486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38274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09" name="Rectangle 4">
            <a:extLst>
              <a:ext uri="{FF2B5EF4-FFF2-40B4-BE49-F238E27FC236}">
                <a16:creationId xmlns:a16="http://schemas.microsoft.com/office/drawing/2014/main" id="{DBEE4F26-7326-48B8-A2CD-E1A529412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4870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  <p:sp>
        <p:nvSpPr>
          <p:cNvPr id="21510" name="Rectangle 22">
            <a:extLst>
              <a:ext uri="{FF2B5EF4-FFF2-40B4-BE49-F238E27FC236}">
                <a16:creationId xmlns:a16="http://schemas.microsoft.com/office/drawing/2014/main" id="{B059856C-9F54-40E8-B5E2-B61E48579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1127125"/>
            <a:ext cx="150304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Platshållare för innehåll 2">
            <a:extLst>
              <a:ext uri="{FF2B5EF4-FFF2-40B4-BE49-F238E27FC236}">
                <a16:creationId xmlns:a16="http://schemas.microsoft.com/office/drawing/2014/main" id="{C1A6F285-6B0A-459C-A024-697A6709B9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23555" name="Platshållare för innehåll 2">
            <a:extLst>
              <a:ext uri="{FF2B5EF4-FFF2-40B4-BE49-F238E27FC236}">
                <a16:creationId xmlns:a16="http://schemas.microsoft.com/office/drawing/2014/main" id="{0E451923-ADA0-44BA-A5C0-9577714D3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2938" y="18430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D8F92D67-E338-4F41-9D50-DD4EAAD61477}"/>
              </a:ext>
            </a:extLst>
          </p:cNvPr>
          <p:cNvSpPr txBox="1">
            <a:spLocks/>
          </p:cNvSpPr>
          <p:nvPr/>
        </p:nvSpPr>
        <p:spPr>
          <a:xfrm>
            <a:off x="1606064" y="455612"/>
            <a:ext cx="10355262" cy="1325563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Slutenvårdsärende med behov av samordning</a:t>
            </a:r>
            <a:b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SIP-möte efter hemgång</a:t>
            </a:r>
          </a:p>
        </p:txBody>
      </p:sp>
      <p:pic>
        <p:nvPicPr>
          <p:cNvPr id="23557" name="Bildobjekt 3">
            <a:extLst>
              <a:ext uri="{FF2B5EF4-FFF2-40B4-BE49-F238E27FC236}">
                <a16:creationId xmlns:a16="http://schemas.microsoft.com/office/drawing/2014/main" id="{41A94812-76B4-422D-986F-26200D74F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781175"/>
            <a:ext cx="9529763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0FF45C38-2F31-4B4C-9AB1-35B2AC281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6338"/>
            <a:ext cx="12192000" cy="4173999"/>
          </a:xfrm>
          <a:prstGeom prst="rect">
            <a:avLst/>
          </a:prstGeom>
        </p:spPr>
      </p:pic>
      <p:sp>
        <p:nvSpPr>
          <p:cNvPr id="25603" name="Rubrik 1">
            <a:extLst>
              <a:ext uri="{FF2B5EF4-FFF2-40B4-BE49-F238E27FC236}">
                <a16:creationId xmlns:a16="http://schemas.microsoft.com/office/drawing/2014/main" id="{1AC69C6B-CA06-45B0-8C9C-C746A1A4608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orienteringskarta - SIP    </a:t>
            </a:r>
            <a:r>
              <a:rPr lang="sv-SE" altLang="sv-SE" sz="38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5604" name="Platshållare för innehåll 2">
            <a:extLst>
              <a:ext uri="{FF2B5EF4-FFF2-40B4-BE49-F238E27FC236}">
                <a16:creationId xmlns:a16="http://schemas.microsoft.com/office/drawing/2014/main" id="{F4CFF7AA-DA31-454F-BA31-FC9D9ABCC3D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D4EB95C-2C9E-47F9-845C-9ECCF8987E74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25606" name="Platshållare för innehåll 2">
            <a:extLst>
              <a:ext uri="{FF2B5EF4-FFF2-40B4-BE49-F238E27FC236}">
                <a16:creationId xmlns:a16="http://schemas.microsoft.com/office/drawing/2014/main" id="{229DA17F-8A61-45C5-9B0F-B1D9011E5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16906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A75B4BDB-3DEF-4DCD-A657-83FB2AB040F0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F1E65AB5-DB80-4AD8-92D0-D25C1FDC3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0102" y="2682101"/>
            <a:ext cx="1890261" cy="17543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Toppmeny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Huvudmeny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Partsrutor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Deltagande parter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v-SE" altLang="sv-SE" sz="1800" dirty="0"/>
              <a:t>Aktivitetsmeny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v-SE" altLang="sv-SE" sz="1800" dirty="0"/>
          </a:p>
        </p:txBody>
      </p:sp>
      <p:cxnSp>
        <p:nvCxnSpPr>
          <p:cNvPr id="11" name="Rak pil 10">
            <a:extLst>
              <a:ext uri="{FF2B5EF4-FFF2-40B4-BE49-F238E27FC236}">
                <a16:creationId xmlns:a16="http://schemas.microsoft.com/office/drawing/2014/main" id="{FEB6568B-CBF4-43FE-AF65-8242791B057A}"/>
              </a:ext>
            </a:extLst>
          </p:cNvPr>
          <p:cNvCxnSpPr>
            <a:cxnSpLocks/>
          </p:cNvCxnSpPr>
          <p:nvPr/>
        </p:nvCxnSpPr>
        <p:spPr>
          <a:xfrm flipH="1" flipV="1">
            <a:off x="7416613" y="2005045"/>
            <a:ext cx="1742468" cy="83379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Rak pil 12">
            <a:extLst>
              <a:ext uri="{FF2B5EF4-FFF2-40B4-BE49-F238E27FC236}">
                <a16:creationId xmlns:a16="http://schemas.microsoft.com/office/drawing/2014/main" id="{8291ABDE-B495-40BE-9510-CB1DD1C27FC2}"/>
              </a:ext>
            </a:extLst>
          </p:cNvPr>
          <p:cNvCxnSpPr/>
          <p:nvPr/>
        </p:nvCxnSpPr>
        <p:spPr>
          <a:xfrm flipH="1" flipV="1">
            <a:off x="5805945" y="2838839"/>
            <a:ext cx="3357562" cy="58578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Rak pil 14">
            <a:extLst>
              <a:ext uri="{FF2B5EF4-FFF2-40B4-BE49-F238E27FC236}">
                <a16:creationId xmlns:a16="http://schemas.microsoft.com/office/drawing/2014/main" id="{12003E7D-2405-4EA5-B303-BDCF07EF8545}"/>
              </a:ext>
            </a:extLst>
          </p:cNvPr>
          <p:cNvCxnSpPr>
            <a:cxnSpLocks/>
          </p:cNvCxnSpPr>
          <p:nvPr/>
        </p:nvCxnSpPr>
        <p:spPr>
          <a:xfrm flipH="1" flipV="1">
            <a:off x="6913984" y="3339307"/>
            <a:ext cx="2245097" cy="31376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Rak pil 15">
            <a:extLst>
              <a:ext uri="{FF2B5EF4-FFF2-40B4-BE49-F238E27FC236}">
                <a16:creationId xmlns:a16="http://schemas.microsoft.com/office/drawing/2014/main" id="{5412938B-76C1-4F6E-93F9-FA93C078867B}"/>
              </a:ext>
            </a:extLst>
          </p:cNvPr>
          <p:cNvCxnSpPr/>
          <p:nvPr/>
        </p:nvCxnSpPr>
        <p:spPr>
          <a:xfrm flipH="1" flipV="1">
            <a:off x="4858464" y="3679263"/>
            <a:ext cx="4211638" cy="3460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Rak pil 17">
            <a:extLst>
              <a:ext uri="{FF2B5EF4-FFF2-40B4-BE49-F238E27FC236}">
                <a16:creationId xmlns:a16="http://schemas.microsoft.com/office/drawing/2014/main" id="{235F21E7-7619-4780-9937-4625A660796C}"/>
              </a:ext>
            </a:extLst>
          </p:cNvPr>
          <p:cNvCxnSpPr>
            <a:cxnSpLocks/>
          </p:cNvCxnSpPr>
          <p:nvPr/>
        </p:nvCxnSpPr>
        <p:spPr>
          <a:xfrm flipH="1" flipV="1">
            <a:off x="6121401" y="2374900"/>
            <a:ext cx="2948701" cy="73596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ubrik 1">
            <a:extLst>
              <a:ext uri="{FF2B5EF4-FFF2-40B4-BE49-F238E27FC236}">
                <a16:creationId xmlns:a16="http://schemas.microsoft.com/office/drawing/2014/main" id="{761AECCD-267E-4D1D-ABEC-3ADC8245C67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>
                <a:latin typeface="Arial" panose="020B0604020202020204" pitchFamily="34" charset="0"/>
                <a:cs typeface="Arial" panose="020B0604020202020204" pitchFamily="34" charset="0"/>
              </a:rPr>
              <a:t>SAMSA orienteringskarta – flikar för SIP </a:t>
            </a:r>
          </a:p>
        </p:txBody>
      </p:sp>
      <p:sp>
        <p:nvSpPr>
          <p:cNvPr id="27651" name="Platshållare för innehåll 2">
            <a:extLst>
              <a:ext uri="{FF2B5EF4-FFF2-40B4-BE49-F238E27FC236}">
                <a16:creationId xmlns:a16="http://schemas.microsoft.com/office/drawing/2014/main" id="{C77840B1-502A-4707-88D6-BA7B24E13EC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53052F2F-E63A-4D69-BC06-B66FB1F3282C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27653" name="Platshållare för innehåll 2">
            <a:extLst>
              <a:ext uri="{FF2B5EF4-FFF2-40B4-BE49-F238E27FC236}">
                <a16:creationId xmlns:a16="http://schemas.microsoft.com/office/drawing/2014/main" id="{F931D264-6B39-46B9-8A26-5B509E673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1690688"/>
            <a:ext cx="93392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6972AFD7-5776-4319-A3B3-F95CBF33E614}"/>
              </a:ext>
            </a:extLst>
          </p:cNvPr>
          <p:cNvSpPr txBox="1">
            <a:spLocks/>
          </p:cNvSpPr>
          <p:nvPr/>
        </p:nvSpPr>
        <p:spPr>
          <a:xfrm>
            <a:off x="1760538" y="1690688"/>
            <a:ext cx="907415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dirty="0"/>
          </a:p>
          <a:p>
            <a:pPr fontAlgn="auto">
              <a:spcAft>
                <a:spcPts val="0"/>
              </a:spcAft>
              <a:defRPr/>
            </a:pPr>
            <a:endParaRPr lang="sv-SE" sz="2400" dirty="0"/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6FAA10EA-77ED-4A66-8DBD-8BF2C1665855}"/>
              </a:ext>
            </a:extLst>
          </p:cNvPr>
          <p:cNvSpPr txBox="1"/>
          <p:nvPr/>
        </p:nvSpPr>
        <p:spPr>
          <a:xfrm>
            <a:off x="7206456" y="1690688"/>
            <a:ext cx="4738688" cy="267765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400" dirty="0">
                <a:latin typeface="+mn-lt"/>
              </a:rPr>
              <a:t>I flikarna till höger visas ytterligare </a:t>
            </a:r>
            <a:br>
              <a:rPr lang="sv-SE" sz="2400" dirty="0">
                <a:latin typeface="+mn-lt"/>
              </a:rPr>
            </a:br>
            <a:r>
              <a:rPr lang="sv-SE" sz="2400" dirty="0">
                <a:latin typeface="+mn-lt"/>
              </a:rPr>
              <a:t>information om det valda ärendet: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 err="1">
                <a:latin typeface="+mn-lt"/>
              </a:rPr>
              <a:t>SIPhistorik</a:t>
            </a:r>
            <a:endParaRPr lang="sv-SE" sz="2400" dirty="0">
              <a:latin typeface="+mn-lt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Samtycke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Sändlista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Kontakter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v-SE" sz="2400" dirty="0">
                <a:latin typeface="+mn-lt"/>
              </a:rPr>
              <a:t>Möte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CD43411E-EF21-44DE-972C-0A24686BE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779" y="1617663"/>
            <a:ext cx="5551821" cy="38219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Bildobjekt 1">
            <a:extLst>
              <a:ext uri="{FF2B5EF4-FFF2-40B4-BE49-F238E27FC236}">
                <a16:creationId xmlns:a16="http://schemas.microsoft.com/office/drawing/2014/main" id="{9F9BF237-B28A-4B64-832B-395366ACB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538287"/>
            <a:ext cx="1205230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ubrik 1">
            <a:extLst>
              <a:ext uri="{FF2B5EF4-FFF2-40B4-BE49-F238E27FC236}">
                <a16:creationId xmlns:a16="http://schemas.microsoft.com/office/drawing/2014/main" id="{08C7F640-2458-4267-9FF6-CF51269995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616200" y="365125"/>
            <a:ext cx="9575800" cy="1325563"/>
          </a:xfrm>
        </p:spPr>
        <p:txBody>
          <a:bodyPr/>
          <a:lstStyle/>
          <a:p>
            <a:pPr eaLnBrk="1" hangingPunct="1"/>
            <a:r>
              <a:rPr lang="sv-SE" altLang="sv-SE" sz="3800" dirty="0">
                <a:latin typeface="Arial" panose="020B0604020202020204" pitchFamily="34" charset="0"/>
                <a:cs typeface="Arial" panose="020B0604020202020204" pitchFamily="34" charset="0"/>
              </a:rPr>
              <a:t>Översikt - SIP</a:t>
            </a:r>
            <a:endParaRPr lang="sv-SE" altLang="sv-S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lips 3">
            <a:extLst>
              <a:ext uri="{FF2B5EF4-FFF2-40B4-BE49-F238E27FC236}">
                <a16:creationId xmlns:a16="http://schemas.microsoft.com/office/drawing/2014/main" id="{4FE5383D-66AD-4E7F-965D-F46CCAAE9007}"/>
              </a:ext>
            </a:extLst>
          </p:cNvPr>
          <p:cNvSpPr/>
          <p:nvPr/>
        </p:nvSpPr>
        <p:spPr>
          <a:xfrm>
            <a:off x="9259614" y="2279431"/>
            <a:ext cx="1302516" cy="80009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sp>
        <p:nvSpPr>
          <p:cNvPr id="6" name="Ellips 5">
            <a:extLst>
              <a:ext uri="{FF2B5EF4-FFF2-40B4-BE49-F238E27FC236}">
                <a16:creationId xmlns:a16="http://schemas.microsoft.com/office/drawing/2014/main" id="{F59BF2DF-2FDE-430E-927F-888FD7D3C108}"/>
              </a:ext>
            </a:extLst>
          </p:cNvPr>
          <p:cNvSpPr/>
          <p:nvPr/>
        </p:nvSpPr>
        <p:spPr>
          <a:xfrm>
            <a:off x="2372820" y="2155004"/>
            <a:ext cx="1485900" cy="8001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B072832E-C9F9-4A8B-817C-91888130B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4405" y="1785697"/>
            <a:ext cx="1946877" cy="633514"/>
          </a:xfrm>
          <a:prstGeom prst="rect">
            <a:avLst/>
          </a:prstGeom>
        </p:spPr>
      </p:pic>
      <p:sp>
        <p:nvSpPr>
          <p:cNvPr id="7" name="Ellips 6">
            <a:extLst>
              <a:ext uri="{FF2B5EF4-FFF2-40B4-BE49-F238E27FC236}">
                <a16:creationId xmlns:a16="http://schemas.microsoft.com/office/drawing/2014/main" id="{945A05B3-CFDF-449D-B3EC-1887A8CB98B9}"/>
              </a:ext>
            </a:extLst>
          </p:cNvPr>
          <p:cNvSpPr/>
          <p:nvPr/>
        </p:nvSpPr>
        <p:spPr>
          <a:xfrm>
            <a:off x="9873537" y="1997213"/>
            <a:ext cx="1485900" cy="21048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v-S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F90EE23F-5696-490C-A395-5B394D12A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609" y="1061072"/>
            <a:ext cx="7382516" cy="3791372"/>
          </a:xfrm>
          <a:prstGeom prst="rect">
            <a:avLst/>
          </a:prstGeom>
        </p:spPr>
      </p:pic>
      <p:sp>
        <p:nvSpPr>
          <p:cNvPr id="31746" name="Rubrik 1">
            <a:extLst>
              <a:ext uri="{FF2B5EF4-FFF2-40B4-BE49-F238E27FC236}">
                <a16:creationId xmlns:a16="http://schemas.microsoft.com/office/drawing/2014/main" id="{335CD61F-F573-4845-B91E-1DE9F1DCF63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28664" y="0"/>
            <a:ext cx="9575800" cy="1325563"/>
          </a:xfrm>
        </p:spPr>
        <p:txBody>
          <a:bodyPr/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Skapa och upprätta en ny SIP</a:t>
            </a:r>
            <a:endParaRPr lang="sv-SE" altLang="sv-S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7" name="Platshållare för innehåll 2">
            <a:extLst>
              <a:ext uri="{FF2B5EF4-FFF2-40B4-BE49-F238E27FC236}">
                <a16:creationId xmlns:a16="http://schemas.microsoft.com/office/drawing/2014/main" id="{427774F1-2EA1-43E4-A9E2-147851E218B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16200" y="1693863"/>
            <a:ext cx="9575800" cy="39560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1800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v-SE" altLang="sv-SE" sz="2400"/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6862A26-2330-423B-8DFF-D378A7BA59E1}"/>
              </a:ext>
            </a:extLst>
          </p:cNvPr>
          <p:cNvSpPr txBox="1">
            <a:spLocks/>
          </p:cNvSpPr>
          <p:nvPr/>
        </p:nvSpPr>
        <p:spPr>
          <a:xfrm>
            <a:off x="724775" y="2335951"/>
            <a:ext cx="10198100" cy="4351337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v-SE" sz="2400" dirty="0"/>
              <a:t>Fast vårdkontakt ansvarar för att </a:t>
            </a:r>
            <a:br>
              <a:rPr lang="sv-SE" sz="2400" dirty="0"/>
            </a:br>
            <a:r>
              <a:rPr lang="sv-SE" sz="2400" dirty="0"/>
              <a:t>skapa och upprätta SIP.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patient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Klicka på SIP i huvudmenyn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Ny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Registrera Samtycke 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Klicka på SIP i huvudmenyn igen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Välj deltagande parter/enheter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Klicka på Redigera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Registrera överenskomna uppgifter, mål och ansvariga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Gör SparaSänd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Skriv ut SIP och ge till den enskilda, som även kan skriva under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Fast vårdkontakt klickar på Upprätta =&gt; SIP får status Upprättad </a:t>
            </a:r>
          </a:p>
          <a:p>
            <a:pPr marL="914400" lvl="1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sv-SE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sp>
        <p:nvSpPr>
          <p:cNvPr id="17" name="Ellips 16">
            <a:extLst>
              <a:ext uri="{FF2B5EF4-FFF2-40B4-BE49-F238E27FC236}">
                <a16:creationId xmlns:a16="http://schemas.microsoft.com/office/drawing/2014/main" id="{5B5FCF53-4673-4293-AFE6-429D4C902AFB}"/>
              </a:ext>
            </a:extLst>
          </p:cNvPr>
          <p:cNvSpPr/>
          <p:nvPr/>
        </p:nvSpPr>
        <p:spPr>
          <a:xfrm>
            <a:off x="8412778" y="1257205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1</a:t>
            </a:r>
          </a:p>
        </p:txBody>
      </p:sp>
      <p:sp>
        <p:nvSpPr>
          <p:cNvPr id="19" name="Ellips 18">
            <a:extLst>
              <a:ext uri="{FF2B5EF4-FFF2-40B4-BE49-F238E27FC236}">
                <a16:creationId xmlns:a16="http://schemas.microsoft.com/office/drawing/2014/main" id="{9691AFF4-ACDA-410C-AC65-613C65CA423E}"/>
              </a:ext>
            </a:extLst>
          </p:cNvPr>
          <p:cNvSpPr/>
          <p:nvPr/>
        </p:nvSpPr>
        <p:spPr>
          <a:xfrm>
            <a:off x="8497604" y="2551851"/>
            <a:ext cx="521015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400" dirty="0"/>
              <a:t>10</a:t>
            </a:r>
          </a:p>
        </p:txBody>
      </p:sp>
      <p:sp>
        <p:nvSpPr>
          <p:cNvPr id="20" name="Ellips 19">
            <a:extLst>
              <a:ext uri="{FF2B5EF4-FFF2-40B4-BE49-F238E27FC236}">
                <a16:creationId xmlns:a16="http://schemas.microsoft.com/office/drawing/2014/main" id="{62902F50-9C06-474B-AE94-D4030B8B3E21}"/>
              </a:ext>
            </a:extLst>
          </p:cNvPr>
          <p:cNvSpPr/>
          <p:nvPr/>
        </p:nvSpPr>
        <p:spPr>
          <a:xfrm>
            <a:off x="5418222" y="2577996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9</a:t>
            </a:r>
          </a:p>
        </p:txBody>
      </p:sp>
      <p:sp>
        <p:nvSpPr>
          <p:cNvPr id="21" name="Ellips 20">
            <a:extLst>
              <a:ext uri="{FF2B5EF4-FFF2-40B4-BE49-F238E27FC236}">
                <a16:creationId xmlns:a16="http://schemas.microsoft.com/office/drawing/2014/main" id="{840ADF13-97AC-45CC-8986-87F4B21840D6}"/>
              </a:ext>
            </a:extLst>
          </p:cNvPr>
          <p:cNvSpPr/>
          <p:nvPr/>
        </p:nvSpPr>
        <p:spPr>
          <a:xfrm>
            <a:off x="5555058" y="3916322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8</a:t>
            </a:r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4C1EE9CF-93E3-4570-AF89-A5DB4FE9137C}"/>
              </a:ext>
            </a:extLst>
          </p:cNvPr>
          <p:cNvSpPr/>
          <p:nvPr/>
        </p:nvSpPr>
        <p:spPr>
          <a:xfrm>
            <a:off x="4716971" y="2577996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7</a:t>
            </a:r>
          </a:p>
        </p:txBody>
      </p:sp>
      <p:sp>
        <p:nvSpPr>
          <p:cNvPr id="23" name="Ellips 22">
            <a:extLst>
              <a:ext uri="{FF2B5EF4-FFF2-40B4-BE49-F238E27FC236}">
                <a16:creationId xmlns:a16="http://schemas.microsoft.com/office/drawing/2014/main" id="{49D5F125-BE1D-4B4D-90E5-3E5240A3E368}"/>
              </a:ext>
            </a:extLst>
          </p:cNvPr>
          <p:cNvSpPr/>
          <p:nvPr/>
        </p:nvSpPr>
        <p:spPr>
          <a:xfrm>
            <a:off x="6909799" y="2015202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6</a:t>
            </a:r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5FA43DBF-6828-4188-B805-FAA5842BDA05}"/>
              </a:ext>
            </a:extLst>
          </p:cNvPr>
          <p:cNvSpPr/>
          <p:nvPr/>
        </p:nvSpPr>
        <p:spPr>
          <a:xfrm>
            <a:off x="8776127" y="1693863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5</a:t>
            </a:r>
          </a:p>
        </p:txBody>
      </p:sp>
      <p:sp>
        <p:nvSpPr>
          <p:cNvPr id="25" name="Ellips 24">
            <a:extLst>
              <a:ext uri="{FF2B5EF4-FFF2-40B4-BE49-F238E27FC236}">
                <a16:creationId xmlns:a16="http://schemas.microsoft.com/office/drawing/2014/main" id="{72D4C6A0-A8FE-41BD-A671-94FDEC29801E}"/>
              </a:ext>
            </a:extLst>
          </p:cNvPr>
          <p:cNvSpPr/>
          <p:nvPr/>
        </p:nvSpPr>
        <p:spPr>
          <a:xfrm>
            <a:off x="10307267" y="2405746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4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77A7AAF9-F1D8-49DF-B423-81CB14CEE902}"/>
              </a:ext>
            </a:extLst>
          </p:cNvPr>
          <p:cNvSpPr/>
          <p:nvPr/>
        </p:nvSpPr>
        <p:spPr>
          <a:xfrm>
            <a:off x="4407911" y="2577997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1F9F7AEA-2810-4FA1-8897-C897020118C3}"/>
              </a:ext>
            </a:extLst>
          </p:cNvPr>
          <p:cNvSpPr/>
          <p:nvPr/>
        </p:nvSpPr>
        <p:spPr>
          <a:xfrm>
            <a:off x="8586517" y="1704503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F6F6B5AE-D70E-40EE-A768-AA08D7FC6156}"/>
              </a:ext>
            </a:extLst>
          </p:cNvPr>
          <p:cNvSpPr/>
          <p:nvPr/>
        </p:nvSpPr>
        <p:spPr>
          <a:xfrm>
            <a:off x="5942420" y="2577996"/>
            <a:ext cx="521015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1400" dirty="0"/>
              <a:t>11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ubrik 1">
            <a:extLst>
              <a:ext uri="{FF2B5EF4-FFF2-40B4-BE49-F238E27FC236}">
                <a16:creationId xmlns:a16="http://schemas.microsoft.com/office/drawing/2014/main" id="{335CD61F-F573-4845-B91E-1DE9F1DCF63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28664" y="0"/>
            <a:ext cx="9575800" cy="1325563"/>
          </a:xfrm>
        </p:spPr>
        <p:txBody>
          <a:bodyPr/>
          <a:lstStyle/>
          <a:p>
            <a:r>
              <a:rPr lang="sv-SE" sz="3800" dirty="0">
                <a:latin typeface="Arial" panose="020B0604020202020204" pitchFamily="34" charset="0"/>
                <a:cs typeface="Arial" panose="020B0604020202020204" pitchFamily="34" charset="0"/>
              </a:rPr>
              <a:t>Uppdatera delmål i SIP</a:t>
            </a:r>
            <a:endParaRPr lang="sv-SE" altLang="sv-S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F6862A26-2330-423B-8DFF-D378A7BA59E1}"/>
              </a:ext>
            </a:extLst>
          </p:cNvPr>
          <p:cNvSpPr txBox="1">
            <a:spLocks/>
          </p:cNvSpPr>
          <p:nvPr/>
        </p:nvSpPr>
        <p:spPr>
          <a:xfrm>
            <a:off x="724775" y="1516801"/>
            <a:ext cx="10198100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sv-SE" sz="2400" dirty="0"/>
              <a:t>Klicka på plus-tecknet i delmålstabellen</a:t>
            </a:r>
            <a:br>
              <a:rPr lang="sv-SE" sz="2400" dirty="0"/>
            </a:br>
            <a:br>
              <a:rPr lang="sv-SE" sz="2400" dirty="0"/>
            </a:br>
            <a:endParaRPr lang="sv-SE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v-SE" sz="2400" dirty="0"/>
              <a:t>	</a:t>
            </a:r>
            <a:br>
              <a:rPr lang="sv-SE" sz="2400" dirty="0"/>
            </a:b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v-SE" sz="2400" dirty="0"/>
              <a:t>Ett fönster öppnas där texten fylls i</a:t>
            </a:r>
            <a:br>
              <a:rPr lang="sv-SE" sz="2400" dirty="0"/>
            </a:br>
            <a:endParaRPr lang="sv-SE" sz="2400" dirty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v-SE" sz="2400" dirty="0"/>
              <a:t>Spara genom att klicka på diskett-ikonen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v-SE" sz="2400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4EFAC199-275F-4F11-A4D8-506FE4872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513" y="2914634"/>
            <a:ext cx="4118712" cy="3319462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34736F41-D68A-45B7-976A-573E3D0DB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337" y="1882759"/>
            <a:ext cx="7858125" cy="742950"/>
          </a:xfrm>
          <a:prstGeom prst="rect">
            <a:avLst/>
          </a:prstGeom>
        </p:spPr>
      </p:pic>
      <p:sp>
        <p:nvSpPr>
          <p:cNvPr id="29" name="Ellips 28">
            <a:extLst>
              <a:ext uri="{FF2B5EF4-FFF2-40B4-BE49-F238E27FC236}">
                <a16:creationId xmlns:a16="http://schemas.microsoft.com/office/drawing/2014/main" id="{90730B58-160F-4220-ABCA-BAA1031D8469}"/>
              </a:ext>
            </a:extLst>
          </p:cNvPr>
          <p:cNvSpPr/>
          <p:nvPr/>
        </p:nvSpPr>
        <p:spPr>
          <a:xfrm>
            <a:off x="1783378" y="2236347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1</a:t>
            </a:r>
          </a:p>
        </p:txBody>
      </p:sp>
      <p:sp>
        <p:nvSpPr>
          <p:cNvPr id="30" name="Ellips 29">
            <a:extLst>
              <a:ext uri="{FF2B5EF4-FFF2-40B4-BE49-F238E27FC236}">
                <a16:creationId xmlns:a16="http://schemas.microsoft.com/office/drawing/2014/main" id="{4AE79A90-9ABB-4F38-B22E-78E8EBFBF9DC}"/>
              </a:ext>
            </a:extLst>
          </p:cNvPr>
          <p:cNvSpPr/>
          <p:nvPr/>
        </p:nvSpPr>
        <p:spPr>
          <a:xfrm>
            <a:off x="9778841" y="3176493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2</a:t>
            </a:r>
          </a:p>
        </p:txBody>
      </p:sp>
      <p:sp>
        <p:nvSpPr>
          <p:cNvPr id="31" name="Ellips 30">
            <a:extLst>
              <a:ext uri="{FF2B5EF4-FFF2-40B4-BE49-F238E27FC236}">
                <a16:creationId xmlns:a16="http://schemas.microsoft.com/office/drawing/2014/main" id="{81CEFE17-0680-47C9-8B3F-BD2178E8685A}"/>
              </a:ext>
            </a:extLst>
          </p:cNvPr>
          <p:cNvSpPr/>
          <p:nvPr/>
        </p:nvSpPr>
        <p:spPr>
          <a:xfrm>
            <a:off x="10788491" y="5854502"/>
            <a:ext cx="268767" cy="25250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v-SE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7421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GIT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298"/>
      </a:accent1>
      <a:accent2>
        <a:srgbClr val="582C83"/>
      </a:accent2>
      <a:accent3>
        <a:srgbClr val="A8AD00"/>
      </a:accent3>
      <a:accent4>
        <a:srgbClr val="F2A900"/>
      </a:accent4>
      <a:accent5>
        <a:srgbClr val="4A773C"/>
      </a:accent5>
      <a:accent6>
        <a:srgbClr val="9D2235"/>
      </a:accent6>
      <a:hlink>
        <a:srgbClr val="A8AD00"/>
      </a:hlink>
      <a:folHlink>
        <a:srgbClr val="582C83"/>
      </a:folHlink>
    </a:clrScheme>
    <a:fontScheme name="GI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Rökfärgat 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673C86-563D-4FFD-BE6F-6BFABDC2FA35}" vid="{088B150B-0357-4847-A1E6-AB41395766C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Mall GITS 190816</Template>
  <TotalTime>266</TotalTime>
  <Words>970</Words>
  <Application>Microsoft Office PowerPoint</Application>
  <PresentationFormat>Bredbild</PresentationFormat>
  <Paragraphs>176</Paragraphs>
  <Slides>13</Slides>
  <Notes>13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Office-tema</vt:lpstr>
      <vt:lpstr>Utbildning SAMSA SIP</vt:lpstr>
      <vt:lpstr>PowerPoint-presentation</vt:lpstr>
      <vt:lpstr>Bakgrund</vt:lpstr>
      <vt:lpstr>PowerPoint-presentation</vt:lpstr>
      <vt:lpstr>SAMSA orienteringskarta - SIP     </vt:lpstr>
      <vt:lpstr>SAMSA orienteringskarta – flikar för SIP </vt:lpstr>
      <vt:lpstr>Översikt - SIP</vt:lpstr>
      <vt:lpstr>Skapa och upprätta en ny SIP</vt:lpstr>
      <vt:lpstr>Uppdatera delmål i SIP</vt:lpstr>
      <vt:lpstr>PowerPoint-presentation</vt:lpstr>
      <vt:lpstr>Boka SIP - möte</vt:lpstr>
      <vt:lpstr>Material finns att hämta </vt:lpstr>
      <vt:lpstr>PowerPoint-presentation</vt:lpstr>
    </vt:vector>
  </TitlesOfParts>
  <Company>Västra Götalandsregionen</Company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Utbildning SAMSA-SIP</dc:title>
  <dc:creator>Ingrid Svensson</dc:creator>
  <keywords/>
  <lastModifiedBy>Krister Bergqvist</lastModifiedBy>
  <revision>21</revision>
  <dcterms:created xsi:type="dcterms:W3CDTF">2020-04-24T08:54:03.0000000Z</dcterms:created>
  <dcterms:modified xsi:type="dcterms:W3CDTF">2024-12-12T08:36:36.0000000Z</dcterms:modified>
</coreProperties>
</file>