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7"/>
  </p:notesMasterIdLst>
  <p:sldIdLst>
    <p:sldId id="354" r:id="rId6"/>
    <p:sldId id="351" r:id="rId7"/>
    <p:sldId id="352" r:id="rId8"/>
    <p:sldId id="325" r:id="rId9"/>
    <p:sldId id="326" r:id="rId10"/>
    <p:sldId id="357" r:id="rId11"/>
    <p:sldId id="321" r:id="rId12"/>
    <p:sldId id="322" r:id="rId13"/>
    <p:sldId id="327" r:id="rId14"/>
    <p:sldId id="350" r:id="rId15"/>
    <p:sldId id="356" r:id="rId1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lveig Högberg" initials="SH" lastIdx="6" clrIdx="0">
    <p:extLst>
      <p:ext uri="{19B8F6BF-5375-455C-9EA6-DF929625EA0E}">
        <p15:presenceInfo xmlns:p15="http://schemas.microsoft.com/office/powerpoint/2012/main" userId="S::solho5@vgregion.se::e0092801-30fd-4744-84ad-47ff1dfc8e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298"/>
    <a:srgbClr val="F2A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10E878-66C8-4F6C-A7E5-9F9BACB48612}" v="3" dt="2024-12-12T08:37:31.6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86744" autoAdjust="0"/>
  </p:normalViewPr>
  <p:slideViewPr>
    <p:cSldViewPr snapToGrid="0">
      <p:cViewPr varScale="1">
        <p:scale>
          <a:sx n="93" d="100"/>
          <a:sy n="93" d="100"/>
        </p:scale>
        <p:origin x="144" y="84"/>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commentAuthors" Target="commentAuthors.xml" Id="rId18" /><Relationship Type="http://schemas.openxmlformats.org/officeDocument/2006/relationships/theme" Target="theme/theme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notesMaster" Target="notesMasters/notesMaster1.xml" Id="rId17" /><Relationship Type="http://schemas.openxmlformats.org/officeDocument/2006/relationships/slide" Target="slides/slide11.xml" Id="rId16" /><Relationship Type="http://schemas.openxmlformats.org/officeDocument/2006/relationships/viewProps" Target="viewProps.xml" Id="rId20" /><Relationship Type="http://schemas.openxmlformats.org/officeDocument/2006/relationships/slide" Target="slides/slide1.xml" Id="rId6" /><Relationship Type="http://schemas.openxmlformats.org/officeDocument/2006/relationships/slide" Target="slides/slide6.xml" Id="rId11" /><Relationship Type="http://schemas.microsoft.com/office/2015/10/relationships/revisionInfo" Target="revisionInfo.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microsoft.com/office/2016/11/relationships/changesInfo" Target="changesInfos/changesInfo1.xml" Id="rId23" /><Relationship Type="http://schemas.openxmlformats.org/officeDocument/2006/relationships/slide" Target="slides/slide5.xml" Id="rId10" /><Relationship Type="http://schemas.openxmlformats.org/officeDocument/2006/relationships/presProps" Target="presProps.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ableStyles" Target="tableStyle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er Bergqvist" userId="a9b24d89-f6c8-4eac-95f5-f4bd9bf5ed37" providerId="ADAL" clId="{7610E878-66C8-4F6C-A7E5-9F9BACB48612}"/>
    <pc:docChg chg="custSel modSld modMainMaster">
      <pc:chgData name="Krister Bergqvist" userId="a9b24d89-f6c8-4eac-95f5-f4bd9bf5ed37" providerId="ADAL" clId="{7610E878-66C8-4F6C-A7E5-9F9BACB48612}" dt="2024-12-12T08:37:54.640" v="15" actId="1076"/>
      <pc:docMkLst>
        <pc:docMk/>
      </pc:docMkLst>
      <pc:sldChg chg="addSp delSp modSp mod modClrScheme chgLayout">
        <pc:chgData name="Krister Bergqvist" userId="a9b24d89-f6c8-4eac-95f5-f4bd9bf5ed37" providerId="ADAL" clId="{7610E878-66C8-4F6C-A7E5-9F9BACB48612}" dt="2024-12-12T08:37:54.640" v="15" actId="1076"/>
        <pc:sldMkLst>
          <pc:docMk/>
          <pc:sldMk cId="0" sldId="354"/>
        </pc:sldMkLst>
        <pc:spChg chg="mod ord">
          <ac:chgData name="Krister Bergqvist" userId="a9b24d89-f6c8-4eac-95f5-f4bd9bf5ed37" providerId="ADAL" clId="{7610E878-66C8-4F6C-A7E5-9F9BACB48612}" dt="2024-12-12T08:37:54.640" v="15" actId="1076"/>
          <ac:spMkLst>
            <pc:docMk/>
            <pc:sldMk cId="0" sldId="354"/>
            <ac:spMk id="2" creationId="{D0049E51-4315-42F6-9F2B-19B6034CF946}"/>
          </ac:spMkLst>
        </pc:spChg>
        <pc:spChg chg="add del mod ord">
          <ac:chgData name="Krister Bergqvist" userId="a9b24d89-f6c8-4eac-95f5-f4bd9bf5ed37" providerId="ADAL" clId="{7610E878-66C8-4F6C-A7E5-9F9BACB48612}" dt="2024-12-12T08:37:41.226" v="7" actId="478"/>
          <ac:spMkLst>
            <pc:docMk/>
            <pc:sldMk cId="0" sldId="354"/>
            <ac:spMk id="3" creationId="{2637CAB4-836F-D1E2-FEAC-C7C142D26C6F}"/>
          </ac:spMkLst>
        </pc:spChg>
      </pc:sldChg>
      <pc:sldMasterChg chg="modSldLayout">
        <pc:chgData name="Krister Bergqvist" userId="a9b24d89-f6c8-4eac-95f5-f4bd9bf5ed37" providerId="ADAL" clId="{7610E878-66C8-4F6C-A7E5-9F9BACB48612}" dt="2024-12-12T08:37:31.656" v="6"/>
        <pc:sldMasterMkLst>
          <pc:docMk/>
          <pc:sldMasterMk cId="304280189" sldId="2147483648"/>
        </pc:sldMasterMkLst>
        <pc:sldLayoutChg chg="addSp modSp">
          <pc:chgData name="Krister Bergqvist" userId="a9b24d89-f6c8-4eac-95f5-f4bd9bf5ed37" providerId="ADAL" clId="{7610E878-66C8-4F6C-A7E5-9F9BACB48612}" dt="2024-12-12T08:35:15.637" v="1"/>
          <pc:sldLayoutMkLst>
            <pc:docMk/>
            <pc:sldMasterMk cId="304280189" sldId="2147483648"/>
            <pc:sldLayoutMk cId="3063229848" sldId="2147483649"/>
          </pc:sldLayoutMkLst>
          <pc:spChg chg="mod">
            <ac:chgData name="Krister Bergqvist" userId="a9b24d89-f6c8-4eac-95f5-f4bd9bf5ed37" providerId="ADAL" clId="{7610E878-66C8-4F6C-A7E5-9F9BACB48612}" dt="2024-12-12T08:35:15.637" v="1"/>
            <ac:spMkLst>
              <pc:docMk/>
              <pc:sldMasterMk cId="304280189" sldId="2147483648"/>
              <pc:sldLayoutMk cId="3063229848" sldId="2147483649"/>
              <ac:spMk id="5" creationId="{0284D6A6-1BBF-19D6-69B1-9F4B7E10C5E0}"/>
            </ac:spMkLst>
          </pc:spChg>
          <pc:grpChg chg="add mod">
            <ac:chgData name="Krister Bergqvist" userId="a9b24d89-f6c8-4eac-95f5-f4bd9bf5ed37" providerId="ADAL" clId="{7610E878-66C8-4F6C-A7E5-9F9BACB48612}" dt="2024-12-12T08:35:15.637" v="1"/>
            <ac:grpSpMkLst>
              <pc:docMk/>
              <pc:sldMasterMk cId="304280189" sldId="2147483648"/>
              <pc:sldLayoutMk cId="3063229848" sldId="2147483649"/>
              <ac:grpSpMk id="4" creationId="{C460C294-D39B-02D2-A39F-5D64C5131E3C}"/>
            </ac:grpSpMkLst>
          </pc:grpChg>
          <pc:picChg chg="mod">
            <ac:chgData name="Krister Bergqvist" userId="a9b24d89-f6c8-4eac-95f5-f4bd9bf5ed37" providerId="ADAL" clId="{7610E878-66C8-4F6C-A7E5-9F9BACB48612}" dt="2024-12-12T08:35:15.637" v="1"/>
            <ac:picMkLst>
              <pc:docMk/>
              <pc:sldMasterMk cId="304280189" sldId="2147483648"/>
              <pc:sldLayoutMk cId="3063229848" sldId="2147483649"/>
              <ac:picMk id="8" creationId="{73B9711A-6405-9842-F749-B831A5688056}"/>
            </ac:picMkLst>
          </pc:picChg>
          <pc:picChg chg="mod">
            <ac:chgData name="Krister Bergqvist" userId="a9b24d89-f6c8-4eac-95f5-f4bd9bf5ed37" providerId="ADAL" clId="{7610E878-66C8-4F6C-A7E5-9F9BACB48612}" dt="2024-12-12T08:35:15.637" v="1"/>
            <ac:picMkLst>
              <pc:docMk/>
              <pc:sldMasterMk cId="304280189" sldId="2147483648"/>
              <pc:sldLayoutMk cId="3063229848" sldId="2147483649"/>
              <ac:picMk id="9" creationId="{7B6A62CB-CF19-DB1C-9D57-CEADCD40CBB6}"/>
            </ac:picMkLst>
          </pc:picChg>
        </pc:sldLayoutChg>
        <pc:sldLayoutChg chg="addSp modSp">
          <pc:chgData name="Krister Bergqvist" userId="a9b24d89-f6c8-4eac-95f5-f4bd9bf5ed37" providerId="ADAL" clId="{7610E878-66C8-4F6C-A7E5-9F9BACB48612}" dt="2024-12-12T08:37:31.656" v="6"/>
          <pc:sldLayoutMkLst>
            <pc:docMk/>
            <pc:sldMasterMk cId="304280189" sldId="2147483648"/>
            <pc:sldLayoutMk cId="4000689255" sldId="2147483660"/>
          </pc:sldLayoutMkLst>
          <pc:spChg chg="mod">
            <ac:chgData name="Krister Bergqvist" userId="a9b24d89-f6c8-4eac-95f5-f4bd9bf5ed37" providerId="ADAL" clId="{7610E878-66C8-4F6C-A7E5-9F9BACB48612}" dt="2024-12-12T08:37:31.656" v="6"/>
            <ac:spMkLst>
              <pc:docMk/>
              <pc:sldMasterMk cId="304280189" sldId="2147483648"/>
              <pc:sldLayoutMk cId="4000689255" sldId="2147483660"/>
              <ac:spMk id="5" creationId="{C4F73A2C-2F1D-8C64-94C1-783792AFBEA8}"/>
            </ac:spMkLst>
          </pc:spChg>
          <pc:grpChg chg="add mod">
            <ac:chgData name="Krister Bergqvist" userId="a9b24d89-f6c8-4eac-95f5-f4bd9bf5ed37" providerId="ADAL" clId="{7610E878-66C8-4F6C-A7E5-9F9BACB48612}" dt="2024-12-12T08:37:31.656" v="6"/>
            <ac:grpSpMkLst>
              <pc:docMk/>
              <pc:sldMasterMk cId="304280189" sldId="2147483648"/>
              <pc:sldLayoutMk cId="4000689255" sldId="2147483660"/>
              <ac:grpSpMk id="4" creationId="{1FE5F35C-14DC-C96B-5B9A-CEEAC9484EA6}"/>
            </ac:grpSpMkLst>
          </pc:grpChg>
          <pc:picChg chg="mod">
            <ac:chgData name="Krister Bergqvist" userId="a9b24d89-f6c8-4eac-95f5-f4bd9bf5ed37" providerId="ADAL" clId="{7610E878-66C8-4F6C-A7E5-9F9BACB48612}" dt="2024-12-12T08:37:31.656" v="6"/>
            <ac:picMkLst>
              <pc:docMk/>
              <pc:sldMasterMk cId="304280189" sldId="2147483648"/>
              <pc:sldLayoutMk cId="4000689255" sldId="2147483660"/>
              <ac:picMk id="9" creationId="{68AF4BDD-7DA2-93F7-10B9-8ACFAD941B06}"/>
            </ac:picMkLst>
          </pc:picChg>
          <pc:picChg chg="mod">
            <ac:chgData name="Krister Bergqvist" userId="a9b24d89-f6c8-4eac-95f5-f4bd9bf5ed37" providerId="ADAL" clId="{7610E878-66C8-4F6C-A7E5-9F9BACB48612}" dt="2024-12-12T08:37:31.656" v="6"/>
            <ac:picMkLst>
              <pc:docMk/>
              <pc:sldMasterMk cId="304280189" sldId="2147483648"/>
              <pc:sldLayoutMk cId="4000689255" sldId="2147483660"/>
              <ac:picMk id="12" creationId="{7BE250E0-9595-12D9-76C2-1A7D44CF069B}"/>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6A8332-602E-421E-8A17-078E72021101}" type="datetimeFigureOut">
              <a:rPr lang="sv-SE" smtClean="0"/>
              <a:t>2024-12-12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3665A2-0AD1-46B9-BC3B-A541262E952E}" type="slidenum">
              <a:rPr lang="sv-SE" smtClean="0"/>
              <a:t>‹#›</a:t>
            </a:fld>
            <a:endParaRPr lang="sv-SE"/>
          </a:p>
        </p:txBody>
      </p:sp>
    </p:spTree>
    <p:extLst>
      <p:ext uri="{BB962C8B-B14F-4D97-AF65-F5344CB8AC3E}">
        <p14:creationId xmlns:p14="http://schemas.microsoft.com/office/powerpoint/2010/main" val="2034459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Platshållare för bildobjekt 1">
            <a:extLst>
              <a:ext uri="{FF2B5EF4-FFF2-40B4-BE49-F238E27FC236}">
                <a16:creationId xmlns:a16="http://schemas.microsoft.com/office/drawing/2014/main" id="{AA7D3C3B-58ED-4744-A374-FC208220E70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Platshållare för anteckningar 2">
            <a:extLst>
              <a:ext uri="{FF2B5EF4-FFF2-40B4-BE49-F238E27FC236}">
                <a16:creationId xmlns:a16="http://schemas.microsoft.com/office/drawing/2014/main" id="{F79CF0DE-E6F8-4839-87A3-CD12C71069C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a:t> </a:t>
            </a:r>
          </a:p>
        </p:txBody>
      </p:sp>
      <p:sp>
        <p:nvSpPr>
          <p:cNvPr id="18436" name="Platshållare för bildnummer 3">
            <a:extLst>
              <a:ext uri="{FF2B5EF4-FFF2-40B4-BE49-F238E27FC236}">
                <a16:creationId xmlns:a16="http://schemas.microsoft.com/office/drawing/2014/main" id="{0901AE5E-A2C7-45CD-B4FB-CB97C30EA1F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FA916B8-CAB4-4617-AEE2-2B4AF96B04E3}" type="slidenum">
              <a:rPr lang="sv-SE" altLang="sv-SE" smtClean="0"/>
              <a:pPr fontAlgn="base">
                <a:spcBef>
                  <a:spcPct val="0"/>
                </a:spcBef>
                <a:spcAft>
                  <a:spcPct val="0"/>
                </a:spcAft>
              </a:pPr>
              <a:t>1</a:t>
            </a:fld>
            <a:endParaRPr lang="sv-SE" altLang="sv-S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Platshållare för bildobjekt 1">
            <a:extLst>
              <a:ext uri="{FF2B5EF4-FFF2-40B4-BE49-F238E27FC236}">
                <a16:creationId xmlns:a16="http://schemas.microsoft.com/office/drawing/2014/main" id="{0B09C440-E0DA-4E13-9ECD-53EE14E5194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Platshållare för anteckningar 2">
            <a:extLst>
              <a:ext uri="{FF2B5EF4-FFF2-40B4-BE49-F238E27FC236}">
                <a16:creationId xmlns:a16="http://schemas.microsoft.com/office/drawing/2014/main" id="{F8275700-6F66-47A9-B9DE-539748D5CDF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a:t> </a:t>
            </a:r>
          </a:p>
          <a:p>
            <a:pPr eaLnBrk="1" hangingPunct="1">
              <a:spcBef>
                <a:spcPct val="0"/>
              </a:spcBef>
            </a:pPr>
            <a:endParaRPr lang="sv-SE" altLang="sv-SE"/>
          </a:p>
        </p:txBody>
      </p:sp>
      <p:sp>
        <p:nvSpPr>
          <p:cNvPr id="32772" name="Platshållare för bildnummer 3">
            <a:extLst>
              <a:ext uri="{FF2B5EF4-FFF2-40B4-BE49-F238E27FC236}">
                <a16:creationId xmlns:a16="http://schemas.microsoft.com/office/drawing/2014/main" id="{61A4FF82-E870-40DB-9212-D3CC22CEF3C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FAC3541-8FD5-47E3-8B7D-A4FF2B0A3448}" type="slidenum">
              <a:rPr lang="sv-SE" altLang="sv-SE" smtClean="0"/>
              <a:pPr fontAlgn="base">
                <a:spcBef>
                  <a:spcPct val="0"/>
                </a:spcBef>
                <a:spcAft>
                  <a:spcPct val="0"/>
                </a:spcAft>
              </a:pPr>
              <a:t>10</a:t>
            </a:fld>
            <a:endParaRPr lang="sv-SE" altLang="sv-S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Platshållare för bildobjekt 1">
            <a:extLst>
              <a:ext uri="{FF2B5EF4-FFF2-40B4-BE49-F238E27FC236}">
                <a16:creationId xmlns:a16="http://schemas.microsoft.com/office/drawing/2014/main" id="{0A5A66BB-CFFA-4EB8-B111-DB3AC60393B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Platshållare för anteckningar 2">
            <a:extLst>
              <a:ext uri="{FF2B5EF4-FFF2-40B4-BE49-F238E27FC236}">
                <a16:creationId xmlns:a16="http://schemas.microsoft.com/office/drawing/2014/main" id="{EADF1FA5-3FFD-47C2-967F-A77F501A957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altLang="sv-SE"/>
          </a:p>
          <a:p>
            <a:pPr eaLnBrk="1" hangingPunct="1">
              <a:spcBef>
                <a:spcPct val="0"/>
              </a:spcBef>
            </a:pPr>
            <a:endParaRPr lang="sv-SE" altLang="sv-SE"/>
          </a:p>
        </p:txBody>
      </p:sp>
      <p:sp>
        <p:nvSpPr>
          <p:cNvPr id="36868" name="Platshållare för bildnummer 3">
            <a:extLst>
              <a:ext uri="{FF2B5EF4-FFF2-40B4-BE49-F238E27FC236}">
                <a16:creationId xmlns:a16="http://schemas.microsoft.com/office/drawing/2014/main" id="{2CE65D9F-288A-48A1-93AD-9169E11FE71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0797CE-D48B-462D-80FF-CC44059016DB}" type="slidenum">
              <a:rPr lang="sv-SE" altLang="sv-SE" smtClean="0"/>
              <a:pPr fontAlgn="base">
                <a:spcBef>
                  <a:spcPct val="0"/>
                </a:spcBef>
                <a:spcAft>
                  <a:spcPct val="0"/>
                </a:spcAft>
              </a:pPr>
              <a:t>11</a:t>
            </a:fld>
            <a:endParaRPr lang="sv-SE" alt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Platshållare för bildobjekt 1">
            <a:extLst>
              <a:ext uri="{FF2B5EF4-FFF2-40B4-BE49-F238E27FC236}">
                <a16:creationId xmlns:a16="http://schemas.microsoft.com/office/drawing/2014/main" id="{C992A098-8E20-43BD-A8CD-2B1A6BE26ED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Platshållare för anteckningar 2">
            <a:extLst>
              <a:ext uri="{FF2B5EF4-FFF2-40B4-BE49-F238E27FC236}">
                <a16:creationId xmlns:a16="http://schemas.microsoft.com/office/drawing/2014/main" id="{2939F401-E74F-464C-9FE4-246BC1C783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a:t>Redigera efter behov, t.ex ta bort lunch</a:t>
            </a:r>
          </a:p>
        </p:txBody>
      </p:sp>
      <p:sp>
        <p:nvSpPr>
          <p:cNvPr id="20484" name="Platshållare för bildnummer 3">
            <a:extLst>
              <a:ext uri="{FF2B5EF4-FFF2-40B4-BE49-F238E27FC236}">
                <a16:creationId xmlns:a16="http://schemas.microsoft.com/office/drawing/2014/main" id="{D9AF952A-2B24-4BAB-990F-44850F80B63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33709F-716B-4B81-9E24-88B1E5A6C71B}" type="slidenum">
              <a:rPr lang="sv-SE" altLang="sv-SE" smtClean="0"/>
              <a:pPr fontAlgn="base">
                <a:spcBef>
                  <a:spcPct val="0"/>
                </a:spcBef>
                <a:spcAft>
                  <a:spcPct val="0"/>
                </a:spcAft>
              </a:pPr>
              <a:t>2</a:t>
            </a:fld>
            <a:endParaRPr lang="sv-SE" altLang="sv-S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Platshållare för bildobjekt 1">
            <a:extLst>
              <a:ext uri="{FF2B5EF4-FFF2-40B4-BE49-F238E27FC236}">
                <a16:creationId xmlns:a16="http://schemas.microsoft.com/office/drawing/2014/main" id="{53F6D2D8-DFBD-4564-9C18-47494F7070E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Platshållare för anteckningar 2">
            <a:extLst>
              <a:ext uri="{FF2B5EF4-FFF2-40B4-BE49-F238E27FC236}">
                <a16:creationId xmlns:a16="http://schemas.microsoft.com/office/drawing/2014/main" id="{54E4DAA3-772E-4173-B5A0-98EDB3B9202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a:t> Informationsmaterial om finns för riktlinje och rutin. De är viktigt att Du tar del av detta. De finns att tillgå på Vårdsamverkan Västra Götalands hemsida.</a:t>
            </a:r>
          </a:p>
          <a:p>
            <a:pPr eaLnBrk="1" hangingPunct="1">
              <a:spcBef>
                <a:spcPct val="0"/>
              </a:spcBef>
            </a:pPr>
            <a:r>
              <a:rPr lang="sv-SE" altLang="sv-SE"/>
              <a:t>	</a:t>
            </a:r>
          </a:p>
        </p:txBody>
      </p:sp>
      <p:sp>
        <p:nvSpPr>
          <p:cNvPr id="22532" name="Platshållare för bildnummer 3">
            <a:extLst>
              <a:ext uri="{FF2B5EF4-FFF2-40B4-BE49-F238E27FC236}">
                <a16:creationId xmlns:a16="http://schemas.microsoft.com/office/drawing/2014/main" id="{DD4ABEA1-47EE-40CC-A127-178DD38051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4FD1BA3-502A-459F-831C-E4A99741BA7B}" type="slidenum">
              <a:rPr lang="sv-SE" altLang="sv-SE" smtClean="0"/>
              <a:pPr fontAlgn="base">
                <a:spcBef>
                  <a:spcPct val="0"/>
                </a:spcBef>
                <a:spcAft>
                  <a:spcPct val="0"/>
                </a:spcAft>
              </a:pPr>
              <a:t>3</a:t>
            </a:fld>
            <a:endParaRPr lang="sv-SE" altLang="sv-S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Platshållare för bildobjekt 1">
            <a:extLst>
              <a:ext uri="{FF2B5EF4-FFF2-40B4-BE49-F238E27FC236}">
                <a16:creationId xmlns:a16="http://schemas.microsoft.com/office/drawing/2014/main" id="{953B3D6C-6510-4E96-9550-788672B243D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Platshållare för anteckningar 2">
            <a:extLst>
              <a:ext uri="{FF2B5EF4-FFF2-40B4-BE49-F238E27FC236}">
                <a16:creationId xmlns:a16="http://schemas.microsoft.com/office/drawing/2014/main" id="{83E11051-01D1-4E38-93E2-11E7728D152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dirty="0"/>
              <a:t>Ett ärende med enbart en Vårdbegäran betraktas som ett öppenvårdsärende tills ett Inskrivningsmeddelande skapas i samma ärende, då blir det ett slutenvårdsärende.</a:t>
            </a:r>
          </a:p>
          <a:p>
            <a:pPr eaLnBrk="1" hangingPunct="1">
              <a:spcBef>
                <a:spcPct val="0"/>
              </a:spcBef>
            </a:pPr>
            <a:r>
              <a:rPr lang="sv-SE" altLang="sv-SE" dirty="0"/>
              <a:t>Det finns ingen specifik märkning av öppenvårdsärende. </a:t>
            </a:r>
          </a:p>
          <a:p>
            <a:pPr eaLnBrk="1" hangingPunct="1">
              <a:spcBef>
                <a:spcPct val="0"/>
              </a:spcBef>
            </a:pPr>
            <a:endParaRPr lang="sv-SE" altLang="sv-SE" dirty="0"/>
          </a:p>
        </p:txBody>
      </p:sp>
      <p:sp>
        <p:nvSpPr>
          <p:cNvPr id="24580" name="Platshållare för bildnummer 3">
            <a:extLst>
              <a:ext uri="{FF2B5EF4-FFF2-40B4-BE49-F238E27FC236}">
                <a16:creationId xmlns:a16="http://schemas.microsoft.com/office/drawing/2014/main" id="{2A5C460F-2F49-4ACA-AD5E-7A267383687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95D414F-1C36-4F9E-A555-8D805E414209}" type="slidenum">
              <a:rPr lang="sv-SE" altLang="sv-SE" smtClean="0"/>
              <a:pPr fontAlgn="base">
                <a:spcBef>
                  <a:spcPct val="0"/>
                </a:spcBef>
                <a:spcAft>
                  <a:spcPct val="0"/>
                </a:spcAft>
              </a:pPr>
              <a:t>4</a:t>
            </a:fld>
            <a:endParaRPr lang="sv-SE" altLang="sv-S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Platshållare för bildobjekt 1">
            <a:extLst>
              <a:ext uri="{FF2B5EF4-FFF2-40B4-BE49-F238E27FC236}">
                <a16:creationId xmlns:a16="http://schemas.microsoft.com/office/drawing/2014/main" id="{035315C5-A155-4ABD-9BBA-010B106F9D3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Platshållare för anteckningar 2">
            <a:extLst>
              <a:ext uri="{FF2B5EF4-FFF2-40B4-BE49-F238E27FC236}">
                <a16:creationId xmlns:a16="http://schemas.microsoft.com/office/drawing/2014/main" id="{3B1D7DAC-12A4-4586-BB13-ABA55381C7F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dirty="0"/>
              <a:t>Viktigt: Avsluta ärenden så fort de inte är relevanta längre.</a:t>
            </a:r>
          </a:p>
          <a:p>
            <a:pPr eaLnBrk="1" hangingPunct="1">
              <a:spcBef>
                <a:spcPct val="0"/>
              </a:spcBef>
            </a:pPr>
            <a:r>
              <a:rPr lang="sv-SE" altLang="sv-SE" dirty="0"/>
              <a:t>Det kan lätt bli rörigt om vi har många ärenden igång för samma patient, så använd detta med förnuft och avsluta ärendet så fort vi förmedlat och ev. besvarat frågeställningen som ligger till grund för öppenvårdsärendet.</a:t>
            </a:r>
          </a:p>
          <a:p>
            <a:pPr eaLnBrk="1" hangingPunct="1">
              <a:spcBef>
                <a:spcPct val="0"/>
              </a:spcBef>
            </a:pPr>
            <a:endParaRPr lang="sv-SE" altLang="sv-SE" dirty="0"/>
          </a:p>
          <a:p>
            <a:pPr eaLnBrk="1" hangingPunct="1">
              <a:spcBef>
                <a:spcPct val="0"/>
              </a:spcBef>
            </a:pPr>
            <a:endParaRPr lang="sv-SE" altLang="sv-SE" dirty="0"/>
          </a:p>
        </p:txBody>
      </p:sp>
      <p:sp>
        <p:nvSpPr>
          <p:cNvPr id="26628" name="Platshållare för bildnummer 3">
            <a:extLst>
              <a:ext uri="{FF2B5EF4-FFF2-40B4-BE49-F238E27FC236}">
                <a16:creationId xmlns:a16="http://schemas.microsoft.com/office/drawing/2014/main" id="{BBEE4D80-B064-4770-9023-38A45F101F0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4E27738-FEF9-49CD-8719-7CA9BB40A1EC}" type="slidenum">
              <a:rPr lang="sv-SE" altLang="sv-SE" smtClean="0"/>
              <a:pPr fontAlgn="base">
                <a:spcBef>
                  <a:spcPct val="0"/>
                </a:spcBef>
                <a:spcAft>
                  <a:spcPct val="0"/>
                </a:spcAft>
              </a:pPr>
              <a:t>5</a:t>
            </a:fld>
            <a:endParaRPr lang="sv-SE" altLang="sv-S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Platshållare för bildobjekt 1">
            <a:extLst>
              <a:ext uri="{FF2B5EF4-FFF2-40B4-BE49-F238E27FC236}">
                <a16:creationId xmlns:a16="http://schemas.microsoft.com/office/drawing/2014/main" id="{67FADBD1-6DE6-4B63-BB5C-C85E20CD9D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Platshållare för anteckningar 2">
            <a:extLst>
              <a:ext uri="{FF2B5EF4-FFF2-40B4-BE49-F238E27FC236}">
                <a16:creationId xmlns:a16="http://schemas.microsoft.com/office/drawing/2014/main" id="{C15B0494-3CFD-4EFD-A8E1-45F5E8145BC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dirty="0"/>
              <a:t>Om patienten/personen inte finns i SAMSA, måste hen först registreras. </a:t>
            </a:r>
          </a:p>
          <a:p>
            <a:pPr eaLnBrk="1" hangingPunct="1">
              <a:spcBef>
                <a:spcPct val="0"/>
              </a:spcBef>
            </a:pPr>
            <a:endParaRPr lang="sv-SE" altLang="sv-SE" dirty="0"/>
          </a:p>
          <a:p>
            <a:pPr eaLnBrk="1" hangingPunct="1">
              <a:spcBef>
                <a:spcPct val="0"/>
              </a:spcBef>
            </a:pPr>
            <a:endParaRPr lang="sv-SE" altLang="sv-SE" dirty="0"/>
          </a:p>
          <a:p>
            <a:pPr eaLnBrk="1" hangingPunct="1">
              <a:spcBef>
                <a:spcPct val="0"/>
              </a:spcBef>
            </a:pPr>
            <a:r>
              <a:rPr lang="sv-SE" altLang="sv-SE" dirty="0"/>
              <a:t>Viktigt; starta INTE nytt ärende om det är det pågående ärendet du borde vara delaktig i.</a:t>
            </a:r>
            <a:br>
              <a:rPr lang="sv-SE" altLang="sv-SE" dirty="0"/>
            </a:br>
            <a:r>
              <a:rPr lang="sv-SE" altLang="sv-SE" dirty="0"/>
              <a:t>Kontakta någon av parterna i ärendet (för muspekaren över ärendenummer i fliken Ärendehistorik, för att se vilka parter som nu hanterar ärendet)</a:t>
            </a:r>
          </a:p>
        </p:txBody>
      </p:sp>
      <p:sp>
        <p:nvSpPr>
          <p:cNvPr id="47108" name="Platshållare för bildnummer 3">
            <a:extLst>
              <a:ext uri="{FF2B5EF4-FFF2-40B4-BE49-F238E27FC236}">
                <a16:creationId xmlns:a16="http://schemas.microsoft.com/office/drawing/2014/main" id="{99797DD4-DEEA-4DFB-8A27-DEF15A55138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1337CD-1786-4858-A978-BF0D225CF39E}" type="slidenum">
              <a:rPr lang="sv-SE" altLang="sv-SE" smtClean="0"/>
              <a:pPr fontAlgn="base">
                <a:spcBef>
                  <a:spcPct val="0"/>
                </a:spcBef>
                <a:spcAft>
                  <a:spcPct val="0"/>
                </a:spcAft>
              </a:pPr>
              <a:t>6</a:t>
            </a:fld>
            <a:endParaRPr lang="sv-SE" altLang="sv-SE"/>
          </a:p>
        </p:txBody>
      </p:sp>
    </p:spTree>
    <p:extLst>
      <p:ext uri="{BB962C8B-B14F-4D97-AF65-F5344CB8AC3E}">
        <p14:creationId xmlns:p14="http://schemas.microsoft.com/office/powerpoint/2010/main" val="3422595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Platshållare för bildobjekt 1">
            <a:extLst>
              <a:ext uri="{FF2B5EF4-FFF2-40B4-BE49-F238E27FC236}">
                <a16:creationId xmlns:a16="http://schemas.microsoft.com/office/drawing/2014/main" id="{67FADBD1-6DE6-4B63-BB5C-C85E20CD9D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Platshållare för anteckningar 2">
            <a:extLst>
              <a:ext uri="{FF2B5EF4-FFF2-40B4-BE49-F238E27FC236}">
                <a16:creationId xmlns:a16="http://schemas.microsoft.com/office/drawing/2014/main" id="{C15B0494-3CFD-4EFD-A8E1-45F5E8145BC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a:t> </a:t>
            </a:r>
          </a:p>
          <a:p>
            <a:pPr eaLnBrk="1" hangingPunct="1">
              <a:spcBef>
                <a:spcPct val="0"/>
              </a:spcBef>
            </a:pPr>
            <a:r>
              <a:rPr lang="sv-SE" altLang="sv-SE"/>
              <a:t>Viktigt; starta INTE nytt ärende om det är det pågående ärendet du borde vara delaktig i.</a:t>
            </a:r>
            <a:br>
              <a:rPr lang="sv-SE" altLang="sv-SE"/>
            </a:br>
            <a:r>
              <a:rPr lang="sv-SE" altLang="sv-SE"/>
              <a:t>Kontakta någon av parterna i ärendet (för muspekaren över ärendenummer i fliken Ärendehistorik, för att se vilka parter som nu hanterar ärendet)</a:t>
            </a:r>
          </a:p>
        </p:txBody>
      </p:sp>
      <p:sp>
        <p:nvSpPr>
          <p:cNvPr id="47108" name="Platshållare för bildnummer 3">
            <a:extLst>
              <a:ext uri="{FF2B5EF4-FFF2-40B4-BE49-F238E27FC236}">
                <a16:creationId xmlns:a16="http://schemas.microsoft.com/office/drawing/2014/main" id="{99797DD4-DEEA-4DFB-8A27-DEF15A55138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1337CD-1786-4858-A978-BF0D225CF39E}" type="slidenum">
              <a:rPr lang="sv-SE" altLang="sv-SE" smtClean="0"/>
              <a:pPr fontAlgn="base">
                <a:spcBef>
                  <a:spcPct val="0"/>
                </a:spcBef>
                <a:spcAft>
                  <a:spcPct val="0"/>
                </a:spcAft>
              </a:pPr>
              <a:t>7</a:t>
            </a:fld>
            <a:endParaRPr lang="sv-SE" altLang="sv-S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Platshållare för bildobjekt 1">
            <a:extLst>
              <a:ext uri="{FF2B5EF4-FFF2-40B4-BE49-F238E27FC236}">
                <a16:creationId xmlns:a16="http://schemas.microsoft.com/office/drawing/2014/main" id="{57501235-D4DC-4EB3-AE10-4376AE16717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Platshållare för anteckningar 2">
            <a:extLst>
              <a:ext uri="{FF2B5EF4-FFF2-40B4-BE49-F238E27FC236}">
                <a16:creationId xmlns:a16="http://schemas.microsoft.com/office/drawing/2014/main" id="{CFD45B3A-A031-4C25-AF38-37308168320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dirty="0" err="1"/>
              <a:t>T.ex</a:t>
            </a:r>
            <a:r>
              <a:rPr lang="sv-SE" altLang="sv-SE" dirty="0"/>
              <a:t> om det pågår ett tidigare ärende som din enhet inte är delaktig i, måste du använda denna knapp för att skapa ett nytt ärende.</a:t>
            </a:r>
          </a:p>
          <a:p>
            <a:pPr eaLnBrk="1" hangingPunct="1">
              <a:spcBef>
                <a:spcPct val="0"/>
              </a:spcBef>
            </a:pPr>
            <a:r>
              <a:rPr lang="sv-SE" altLang="sv-SE" dirty="0"/>
              <a:t>Max ett slutenvårdsärende kan skapas men flera öppenvårdsärenden.</a:t>
            </a:r>
          </a:p>
          <a:p>
            <a:pPr eaLnBrk="1" hangingPunct="1">
              <a:spcBef>
                <a:spcPct val="0"/>
              </a:spcBef>
            </a:pPr>
            <a:endParaRPr lang="sv-SE" altLang="sv-SE" dirty="0"/>
          </a:p>
          <a:p>
            <a:pPr eaLnBrk="1" hangingPunct="1">
              <a:spcBef>
                <a:spcPct val="0"/>
              </a:spcBef>
            </a:pPr>
            <a:r>
              <a:rPr lang="sv-SE" altLang="sv-SE" dirty="0"/>
              <a:t>Viktigt; starta INTE nytt ärende om det är det pågående ärendet du borde vara delaktig i.</a:t>
            </a:r>
            <a:br>
              <a:rPr lang="sv-SE" altLang="sv-SE" dirty="0"/>
            </a:br>
            <a:r>
              <a:rPr lang="sv-SE" altLang="sv-SE" dirty="0"/>
              <a:t>Kontakta någon av parterna i ärendet (för muspekaren över ärendenummer i fliken Ärendehistorik, för att se vilka parter som nu hanterar ärendet)</a:t>
            </a:r>
          </a:p>
          <a:p>
            <a:pPr eaLnBrk="1" hangingPunct="1">
              <a:spcBef>
                <a:spcPct val="0"/>
              </a:spcBef>
            </a:pPr>
            <a:endParaRPr lang="sv-SE" altLang="sv-SE" dirty="0"/>
          </a:p>
        </p:txBody>
      </p:sp>
      <p:sp>
        <p:nvSpPr>
          <p:cNvPr id="49156" name="Platshållare för bildnummer 3">
            <a:extLst>
              <a:ext uri="{FF2B5EF4-FFF2-40B4-BE49-F238E27FC236}">
                <a16:creationId xmlns:a16="http://schemas.microsoft.com/office/drawing/2014/main" id="{E4AD7D56-A210-40C6-B37A-2CCEC8C19ED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B044B5-58AC-4E3B-AAB8-84BBDE1E922E}" type="slidenum">
              <a:rPr lang="sv-SE" altLang="sv-SE" smtClean="0"/>
              <a:pPr fontAlgn="base">
                <a:spcBef>
                  <a:spcPct val="0"/>
                </a:spcBef>
                <a:spcAft>
                  <a:spcPct val="0"/>
                </a:spcAft>
              </a:pPr>
              <a:t>8</a:t>
            </a:fld>
            <a:endParaRPr lang="sv-SE" altLang="sv-S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Platshållare för bildobjekt 1">
            <a:extLst>
              <a:ext uri="{FF2B5EF4-FFF2-40B4-BE49-F238E27FC236}">
                <a16:creationId xmlns:a16="http://schemas.microsoft.com/office/drawing/2014/main" id="{2A478194-CB5D-4B9E-80D6-0DEBD7838E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Platshållare för anteckningar 2">
            <a:extLst>
              <a:ext uri="{FF2B5EF4-FFF2-40B4-BE49-F238E27FC236}">
                <a16:creationId xmlns:a16="http://schemas.microsoft.com/office/drawing/2014/main" id="{B03DCB5E-495C-441F-A26C-B1D9D54AEDB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v-SE" altLang="sv-SE" dirty="0"/>
              <a:t>Den regionala rutinen tar inte höjd för öppenvårdsprocessen idag. Kommer eventuellt senare. </a:t>
            </a:r>
            <a:br>
              <a:rPr lang="sv-SE" altLang="sv-SE" dirty="0"/>
            </a:br>
            <a:r>
              <a:rPr lang="sv-SE" altLang="sv-SE" dirty="0"/>
              <a:t>Lokala rutiner förekommer. Dela med er av goda exempel.</a:t>
            </a:r>
          </a:p>
          <a:p>
            <a:pPr eaLnBrk="1" hangingPunct="1">
              <a:spcBef>
                <a:spcPct val="0"/>
              </a:spcBef>
            </a:pPr>
            <a:endParaRPr lang="sv-SE" altLang="sv-SE" dirty="0"/>
          </a:p>
          <a:p>
            <a:pPr eaLnBrk="1" hangingPunct="1">
              <a:spcBef>
                <a:spcPct val="0"/>
              </a:spcBef>
            </a:pPr>
            <a:r>
              <a:rPr lang="sv-SE" altLang="sv-SE" dirty="0"/>
              <a:t>Använd med förnuft, t.ex. via lokala verksamhetsutvecklingsprojekt.</a:t>
            </a:r>
            <a:br>
              <a:rPr lang="sv-SE" altLang="sv-SE" dirty="0"/>
            </a:br>
            <a:r>
              <a:rPr lang="sv-SE" altLang="sv-SE" dirty="0"/>
              <a:t>SAMSA erbjuder en patientsäker och datasäker kommunikationsväg.</a:t>
            </a:r>
          </a:p>
        </p:txBody>
      </p:sp>
      <p:sp>
        <p:nvSpPr>
          <p:cNvPr id="28676" name="Platshållare för bildnummer 3">
            <a:extLst>
              <a:ext uri="{FF2B5EF4-FFF2-40B4-BE49-F238E27FC236}">
                <a16:creationId xmlns:a16="http://schemas.microsoft.com/office/drawing/2014/main" id="{DCBBEFAC-FE13-4C36-BA24-B59015E3024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E71A87-C6B4-43E4-AB41-A6B433081AAC}" type="slidenum">
              <a:rPr lang="sv-SE" altLang="sv-SE" smtClean="0"/>
              <a:pPr fontAlgn="base">
                <a:spcBef>
                  <a:spcPct val="0"/>
                </a:spcBef>
                <a:spcAft>
                  <a:spcPct val="0"/>
                </a:spcAft>
              </a:pPr>
              <a:t>9</a:t>
            </a:fld>
            <a:endParaRPr lang="sv-SE" altLang="sv-S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wmf"/><Relationship Id="rId4" Type="http://schemas.openxmlformats.org/officeDocument/2006/relationships/image" Target="../media/image1.gi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gi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6" name="Rektangel 5"/>
          <p:cNvSpPr/>
          <p:nvPr userDrawn="1"/>
        </p:nvSpPr>
        <p:spPr>
          <a:xfrm rot="2875732">
            <a:off x="5740970" y="-1960445"/>
            <a:ext cx="8226126" cy="77724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p:nvPr>
        </p:nvSpPr>
        <p:spPr>
          <a:xfrm>
            <a:off x="687977" y="2107215"/>
            <a:ext cx="6486546" cy="2372967"/>
          </a:xfrm>
        </p:spPr>
        <p:txBody>
          <a:bodyPr anchor="b"/>
          <a:lstStyle>
            <a:lvl1pPr algn="ctr">
              <a:defRPr sz="6000"/>
            </a:lvl1pPr>
          </a:lstStyle>
          <a:p>
            <a:r>
              <a:rPr lang="sv-SE"/>
              <a:t>Klicka här för att ändra mall för rubrikformat</a:t>
            </a:r>
            <a:endParaRPr lang="sv-SE" dirty="0"/>
          </a:p>
        </p:txBody>
      </p:sp>
      <p:sp>
        <p:nvSpPr>
          <p:cNvPr id="3" name="Underrubrik 2"/>
          <p:cNvSpPr>
            <a:spLocks noGrp="1"/>
          </p:cNvSpPr>
          <p:nvPr>
            <p:ph type="subTitle" idx="1"/>
          </p:nvPr>
        </p:nvSpPr>
        <p:spPr>
          <a:xfrm>
            <a:off x="687977" y="4480182"/>
            <a:ext cx="6486546"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grpSp>
        <p:nvGrpSpPr>
          <p:cNvPr id="7" name="Grupp 6"/>
          <p:cNvGrpSpPr/>
          <p:nvPr userDrawn="1"/>
        </p:nvGrpSpPr>
        <p:grpSpPr>
          <a:xfrm>
            <a:off x="9996866" y="5892574"/>
            <a:ext cx="2053604" cy="1049305"/>
            <a:chOff x="9996866" y="5892574"/>
            <a:chExt cx="2053604" cy="1049305"/>
          </a:xfrm>
        </p:grpSpPr>
        <p:pic>
          <p:nvPicPr>
            <p:cNvPr id="10" name="Bildobjekt 9"/>
            <p:cNvPicPr>
              <a:picLocks noChangeAspect="1"/>
            </p:cNvPicPr>
            <p:nvPr userDrawn="1"/>
          </p:nvPicPr>
          <p:blipFill rotWithShape="1">
            <a:blip r:embed="rId2">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1" name="Bildobjekt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grpSp>
        <p:nvGrpSpPr>
          <p:cNvPr id="4" name="Grupp 3">
            <a:extLst>
              <a:ext uri="{FF2B5EF4-FFF2-40B4-BE49-F238E27FC236}">
                <a16:creationId xmlns:a16="http://schemas.microsoft.com/office/drawing/2014/main" id="{C460C294-D39B-02D2-A39F-5D64C5131E3C}"/>
              </a:ext>
            </a:extLst>
          </p:cNvPr>
          <p:cNvGrpSpPr/>
          <p:nvPr userDrawn="1"/>
        </p:nvGrpSpPr>
        <p:grpSpPr>
          <a:xfrm>
            <a:off x="9854033" y="5688622"/>
            <a:ext cx="2201034" cy="1169378"/>
            <a:chOff x="8753516" y="4211516"/>
            <a:chExt cx="2201034" cy="1169378"/>
          </a:xfrm>
        </p:grpSpPr>
        <p:sp>
          <p:nvSpPr>
            <p:cNvPr id="5" name="Rektangel: rundade hörn 4">
              <a:extLst>
                <a:ext uri="{FF2B5EF4-FFF2-40B4-BE49-F238E27FC236}">
                  <a16:creationId xmlns:a16="http://schemas.microsoft.com/office/drawing/2014/main" id="{0284D6A6-1BBF-19D6-69B1-9F4B7E10C5E0}"/>
                </a:ext>
              </a:extLst>
            </p:cNvPr>
            <p:cNvSpPr/>
            <p:nvPr userDrawn="1"/>
          </p:nvSpPr>
          <p:spPr>
            <a:xfrm>
              <a:off x="8753516" y="4211516"/>
              <a:ext cx="2201034" cy="1169378"/>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7">
              <a:extLst>
                <a:ext uri="{FF2B5EF4-FFF2-40B4-BE49-F238E27FC236}">
                  <a16:creationId xmlns:a16="http://schemas.microsoft.com/office/drawing/2014/main" id="{73B9711A-6405-9842-F749-B831A56880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37639" y="4301273"/>
              <a:ext cx="2053604" cy="416430"/>
            </a:xfrm>
            <a:prstGeom prst="rect">
              <a:avLst/>
            </a:prstGeom>
            <a:solidFill>
              <a:schemeClr val="bg1"/>
            </a:solidFill>
          </p:spPr>
        </p:pic>
        <p:pic>
          <p:nvPicPr>
            <p:cNvPr id="9" name="Bildobjekt 8">
              <a:extLst>
                <a:ext uri="{FF2B5EF4-FFF2-40B4-BE49-F238E27FC236}">
                  <a16:creationId xmlns:a16="http://schemas.microsoft.com/office/drawing/2014/main" id="{7B6A62CB-CF19-DB1C-9D57-CEADCD40CB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837639" y="4903172"/>
              <a:ext cx="2046186" cy="422195"/>
            </a:xfrm>
            <a:prstGeom prst="rect">
              <a:avLst/>
            </a:prstGeom>
            <a:solidFill>
              <a:schemeClr val="bg1"/>
            </a:solidFill>
          </p:spPr>
        </p:pic>
      </p:grpSp>
    </p:spTree>
    <p:extLst>
      <p:ext uri="{BB962C8B-B14F-4D97-AF65-F5344CB8AC3E}">
        <p14:creationId xmlns:p14="http://schemas.microsoft.com/office/powerpoint/2010/main" val="3063229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1511300" y="365125"/>
            <a:ext cx="9844088" cy="1325563"/>
          </a:xfrm>
        </p:spPr>
        <p:txBody>
          <a:bodyPr/>
          <a:lstStyle/>
          <a:p>
            <a:r>
              <a:rPr lang="sv-SE"/>
              <a:t>Klicka här för att ändra mall för rubrikformat</a:t>
            </a:r>
            <a:endParaRPr lang="sv-SE" dirty="0"/>
          </a:p>
        </p:txBody>
      </p:sp>
      <p:sp>
        <p:nvSpPr>
          <p:cNvPr id="3" name="Platshållare för text 2"/>
          <p:cNvSpPr>
            <a:spLocks noGrp="1"/>
          </p:cNvSpPr>
          <p:nvPr>
            <p:ph type="body" idx="1"/>
          </p:nvPr>
        </p:nvSpPr>
        <p:spPr>
          <a:xfrm>
            <a:off x="1473200" y="1790699"/>
            <a:ext cx="4816475" cy="7143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1473200" y="2505075"/>
            <a:ext cx="4816475" cy="327342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text 4"/>
          <p:cNvSpPr>
            <a:spLocks noGrp="1"/>
          </p:cNvSpPr>
          <p:nvPr>
            <p:ph type="body" sz="quarter" idx="3"/>
          </p:nvPr>
        </p:nvSpPr>
        <p:spPr>
          <a:xfrm>
            <a:off x="6464300" y="1790699"/>
            <a:ext cx="4927600" cy="7143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464300" y="2505075"/>
            <a:ext cx="4927600" cy="327342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7" name="Platshållare för datum 6"/>
          <p:cNvSpPr>
            <a:spLocks noGrp="1"/>
          </p:cNvSpPr>
          <p:nvPr>
            <p:ph type="dt" sz="half" idx="10"/>
          </p:nvPr>
        </p:nvSpPr>
        <p:spPr/>
        <p:txBody>
          <a:bodyPr/>
          <a:lstStyle/>
          <a:p>
            <a:fld id="{F09C5DA9-1119-4141-9A49-B394C8DEADF8}" type="datetimeFigureOut">
              <a:rPr lang="sv-SE" smtClean="0"/>
              <a:t>2024-12-12</a:t>
            </a:fld>
            <a:endParaRPr lang="sv-SE"/>
          </a:p>
        </p:txBody>
      </p:sp>
      <p:cxnSp>
        <p:nvCxnSpPr>
          <p:cNvPr id="10" name="Rak 9"/>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379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7" name="Rektangel 26"/>
          <p:cNvSpPr/>
          <p:nvPr userDrawn="1"/>
        </p:nvSpPr>
        <p:spPr>
          <a:xfrm>
            <a:off x="0" y="0"/>
            <a:ext cx="3930555" cy="694187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title"/>
          </p:nvPr>
        </p:nvSpPr>
        <p:spPr>
          <a:xfrm>
            <a:off x="831850" y="1709738"/>
            <a:ext cx="7719580" cy="2852737"/>
          </a:xfrm>
        </p:spPr>
        <p:txBody>
          <a:bodyPr anchor="b"/>
          <a:lstStyle>
            <a:lvl1pPr>
              <a:defRPr sz="6000"/>
            </a:lvl1pPr>
          </a:lstStyle>
          <a:p>
            <a:r>
              <a:rPr lang="sv-SE"/>
              <a:t>Klicka här för att ändra mall för rubrikformat</a:t>
            </a:r>
          </a:p>
        </p:txBody>
      </p:sp>
      <p:sp>
        <p:nvSpPr>
          <p:cNvPr id="3" name="Platshållare för text 2"/>
          <p:cNvSpPr>
            <a:spLocks noGrp="1"/>
          </p:cNvSpPr>
          <p:nvPr>
            <p:ph type="body" idx="1"/>
          </p:nvPr>
        </p:nvSpPr>
        <p:spPr>
          <a:xfrm>
            <a:off x="831850" y="4589463"/>
            <a:ext cx="771958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F09C5DA9-1119-4141-9A49-B394C8DEADF8}" type="datetimeFigureOut">
              <a:rPr lang="sv-SE" smtClean="0"/>
              <a:t>2024-12-12</a:t>
            </a:fld>
            <a:endParaRPr lang="sv-SE"/>
          </a:p>
        </p:txBody>
      </p:sp>
      <p:grpSp>
        <p:nvGrpSpPr>
          <p:cNvPr id="9" name="Grupp 8"/>
          <p:cNvGrpSpPr/>
          <p:nvPr userDrawn="1"/>
        </p:nvGrpSpPr>
        <p:grpSpPr>
          <a:xfrm>
            <a:off x="287337" y="190500"/>
            <a:ext cx="1135063" cy="1545292"/>
            <a:chOff x="287337" y="190500"/>
            <a:chExt cx="1135063" cy="1545292"/>
          </a:xfrm>
        </p:grpSpPr>
        <p:pic>
          <p:nvPicPr>
            <p:cNvPr id="10" name="Bildobjekt 9"/>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11" name="textruta 10"/>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sp>
        <p:nvSpPr>
          <p:cNvPr id="12" name="textruta 11"/>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spTree>
    <p:extLst>
      <p:ext uri="{BB962C8B-B14F-4D97-AF65-F5344CB8AC3E}">
        <p14:creationId xmlns:p14="http://schemas.microsoft.com/office/powerpoint/2010/main" val="3067222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8" name="Rektangel 7"/>
          <p:cNvSpPr/>
          <p:nvPr userDrawn="1"/>
        </p:nvSpPr>
        <p:spPr>
          <a:xfrm>
            <a:off x="-12700" y="-1"/>
            <a:ext cx="6096000" cy="34163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15"/>
          <p:cNvSpPr/>
          <p:nvPr userDrawn="1"/>
        </p:nvSpPr>
        <p:spPr>
          <a:xfrm>
            <a:off x="6096000" y="3416299"/>
            <a:ext cx="6096000" cy="34417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title"/>
          </p:nvPr>
        </p:nvSpPr>
        <p:spPr>
          <a:xfrm>
            <a:off x="6172200" y="1409699"/>
            <a:ext cx="4241800" cy="1325563"/>
          </a:xfrm>
        </p:spPr>
        <p:txBody>
          <a:bodyPr/>
          <a:lstStyle/>
          <a:p>
            <a:r>
              <a:rPr lang="sv-SE"/>
              <a:t>Klicka här för att ändra mall för rubrikformat</a:t>
            </a:r>
            <a:endParaRPr lang="sv-SE" dirty="0"/>
          </a:p>
        </p:txBody>
      </p:sp>
      <p:sp>
        <p:nvSpPr>
          <p:cNvPr id="3" name="Platshållare för innehåll 2"/>
          <p:cNvSpPr>
            <a:spLocks noGrp="1"/>
          </p:cNvSpPr>
          <p:nvPr>
            <p:ph sz="half" idx="1"/>
          </p:nvPr>
        </p:nvSpPr>
        <p:spPr>
          <a:xfrm>
            <a:off x="444500" y="3660502"/>
            <a:ext cx="5181600" cy="1536989"/>
          </a:xfrm>
        </p:spPr>
        <p:txBody>
          <a:bodyPr/>
          <a:lstStyle>
            <a:lvl3pPr marL="914400" indent="0">
              <a:buNone/>
              <a:defRPr/>
            </a:lvl3pPr>
          </a:lstStyle>
          <a:p>
            <a:pPr lvl="0"/>
            <a:r>
              <a:rPr lang="sv-SE"/>
              <a:t>Klicka här för att ändra format på bakgrundstexten</a:t>
            </a:r>
          </a:p>
          <a:p>
            <a:pPr lvl="1"/>
            <a:r>
              <a:rPr lang="sv-SE"/>
              <a:t>Nivå två</a:t>
            </a:r>
          </a:p>
        </p:txBody>
      </p:sp>
      <p:sp>
        <p:nvSpPr>
          <p:cNvPr id="4" name="Platshållare för innehåll 3"/>
          <p:cNvSpPr>
            <a:spLocks noGrp="1"/>
          </p:cNvSpPr>
          <p:nvPr>
            <p:ph sz="half" idx="2"/>
          </p:nvPr>
        </p:nvSpPr>
        <p:spPr>
          <a:xfrm>
            <a:off x="6172200" y="3660502"/>
            <a:ext cx="5118100" cy="246380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datum 4"/>
          <p:cNvSpPr>
            <a:spLocks noGrp="1"/>
          </p:cNvSpPr>
          <p:nvPr>
            <p:ph type="dt" sz="half" idx="10"/>
          </p:nvPr>
        </p:nvSpPr>
        <p:spPr/>
        <p:txBody>
          <a:bodyPr/>
          <a:lstStyle/>
          <a:p>
            <a:fld id="{F09C5DA9-1119-4141-9A49-B394C8DEADF8}" type="datetimeFigureOut">
              <a:rPr lang="sv-SE" smtClean="0"/>
              <a:t>2024-12-12</a:t>
            </a:fld>
            <a:endParaRPr lang="sv-SE"/>
          </a:p>
        </p:txBody>
      </p:sp>
      <p:grpSp>
        <p:nvGrpSpPr>
          <p:cNvPr id="10" name="Grupp 9"/>
          <p:cNvGrpSpPr/>
          <p:nvPr userDrawn="1"/>
        </p:nvGrpSpPr>
        <p:grpSpPr>
          <a:xfrm>
            <a:off x="287337" y="190500"/>
            <a:ext cx="1135063" cy="1545292"/>
            <a:chOff x="287337" y="190500"/>
            <a:chExt cx="1135063" cy="1545292"/>
          </a:xfrm>
        </p:grpSpPr>
        <p:pic>
          <p:nvPicPr>
            <p:cNvPr id="11" name="Bildobjekt 10"/>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12" name="textruta 11"/>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sp>
        <p:nvSpPr>
          <p:cNvPr id="13" name="textruta 12"/>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grpSp>
        <p:nvGrpSpPr>
          <p:cNvPr id="14" name="Grupp 13"/>
          <p:cNvGrpSpPr/>
          <p:nvPr userDrawn="1"/>
        </p:nvGrpSpPr>
        <p:grpSpPr>
          <a:xfrm>
            <a:off x="9996866" y="5892574"/>
            <a:ext cx="2053604" cy="1049305"/>
            <a:chOff x="9996866" y="5892574"/>
            <a:chExt cx="2053604" cy="1049305"/>
          </a:xfrm>
        </p:grpSpPr>
        <p:pic>
          <p:nvPicPr>
            <p:cNvPr id="15" name="Bildobjekt 14"/>
            <p:cNvPicPr>
              <a:picLocks noChangeAspect="1"/>
            </p:cNvPicPr>
            <p:nvPr userDrawn="1"/>
          </p:nvPicPr>
          <p:blipFill rotWithShape="1">
            <a:blip r:embed="rId4">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8" name="Bildobjekt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spTree>
    <p:extLst>
      <p:ext uri="{BB962C8B-B14F-4D97-AF65-F5344CB8AC3E}">
        <p14:creationId xmlns:p14="http://schemas.microsoft.com/office/powerpoint/2010/main" val="1623866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652588" y="457200"/>
            <a:ext cx="3932237" cy="1600200"/>
          </a:xfrm>
        </p:spPr>
        <p:txBody>
          <a:bodyPr anchor="b"/>
          <a:lstStyle>
            <a:lvl1pPr>
              <a:defRPr sz="3200"/>
            </a:lvl1pPr>
          </a:lstStyle>
          <a:p>
            <a:r>
              <a:rPr lang="sv-SE"/>
              <a:t>Klicka här för att ändra mall för rubrikformat</a:t>
            </a:r>
          </a:p>
        </p:txBody>
      </p:sp>
      <p:sp>
        <p:nvSpPr>
          <p:cNvPr id="3" name="Platshållare för innehåll 2"/>
          <p:cNvSpPr>
            <a:spLocks noGrp="1"/>
          </p:cNvSpPr>
          <p:nvPr>
            <p:ph idx="1"/>
          </p:nvPr>
        </p:nvSpPr>
        <p:spPr>
          <a:xfrm>
            <a:off x="5956300" y="987425"/>
            <a:ext cx="5399088" cy="47910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1652588" y="2057400"/>
            <a:ext cx="3932237" cy="37211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F09C5DA9-1119-4141-9A49-B394C8DEADF8}" type="datetimeFigureOut">
              <a:rPr lang="sv-SE" smtClean="0"/>
              <a:t>2024-12-12</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8C617B09-CE66-4C58-90D3-89ADED3328FF}" type="slidenum">
              <a:rPr lang="sv-SE" smtClean="0"/>
              <a:t>‹#›</a:t>
            </a:fld>
            <a:endParaRPr lang="sv-SE"/>
          </a:p>
        </p:txBody>
      </p:sp>
      <p:cxnSp>
        <p:nvCxnSpPr>
          <p:cNvPr id="8" name="Rak 7"/>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745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Rubrikbild">
    <p:spTree>
      <p:nvGrpSpPr>
        <p:cNvPr id="1" name=""/>
        <p:cNvGrpSpPr/>
        <p:nvPr/>
      </p:nvGrpSpPr>
      <p:grpSpPr>
        <a:xfrm>
          <a:off x="0" y="0"/>
          <a:ext cx="0" cy="0"/>
          <a:chOff x="0" y="0"/>
          <a:chExt cx="0" cy="0"/>
        </a:xfrm>
      </p:grpSpPr>
      <p:sp>
        <p:nvSpPr>
          <p:cNvPr id="6" name="Rektangel 5"/>
          <p:cNvSpPr/>
          <p:nvPr userDrawn="1"/>
        </p:nvSpPr>
        <p:spPr>
          <a:xfrm rot="2875732">
            <a:off x="5740970" y="-1960445"/>
            <a:ext cx="8226126" cy="77724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p:nvPr>
        </p:nvSpPr>
        <p:spPr>
          <a:xfrm>
            <a:off x="687977" y="2107215"/>
            <a:ext cx="6143898" cy="2372967"/>
          </a:xfrm>
        </p:spPr>
        <p:txBody>
          <a:bodyPr anchor="b"/>
          <a:lstStyle>
            <a:lvl1pPr algn="ctr">
              <a:defRPr sz="6000"/>
            </a:lvl1pPr>
          </a:lstStyle>
          <a:p>
            <a:r>
              <a:rPr lang="sv-SE"/>
              <a:t>Klicka här för att ändra mall för rubrikformat</a:t>
            </a:r>
            <a:endParaRPr lang="sv-SE" dirty="0"/>
          </a:p>
        </p:txBody>
      </p:sp>
      <p:sp>
        <p:nvSpPr>
          <p:cNvPr id="3" name="Underrubrik 2"/>
          <p:cNvSpPr>
            <a:spLocks noGrp="1"/>
          </p:cNvSpPr>
          <p:nvPr>
            <p:ph type="subTitle" idx="1"/>
          </p:nvPr>
        </p:nvSpPr>
        <p:spPr>
          <a:xfrm>
            <a:off x="687977" y="4480182"/>
            <a:ext cx="614389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grpSp>
        <p:nvGrpSpPr>
          <p:cNvPr id="7" name="Grupp 6"/>
          <p:cNvGrpSpPr/>
          <p:nvPr userDrawn="1"/>
        </p:nvGrpSpPr>
        <p:grpSpPr>
          <a:xfrm>
            <a:off x="9996866" y="5892574"/>
            <a:ext cx="2053604" cy="1049305"/>
            <a:chOff x="9996866" y="5892574"/>
            <a:chExt cx="2053604" cy="1049305"/>
          </a:xfrm>
        </p:grpSpPr>
        <p:pic>
          <p:nvPicPr>
            <p:cNvPr id="10" name="Bildobjekt 9"/>
            <p:cNvPicPr>
              <a:picLocks noChangeAspect="1"/>
            </p:cNvPicPr>
            <p:nvPr userDrawn="1"/>
          </p:nvPicPr>
          <p:blipFill rotWithShape="1">
            <a:blip r:embed="rId2">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1" name="Bildobjekt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pic>
        <p:nvPicPr>
          <p:cNvPr id="8" name="Bildobjekt 7">
            <a:extLst>
              <a:ext uri="{FF2B5EF4-FFF2-40B4-BE49-F238E27FC236}">
                <a16:creationId xmlns:a16="http://schemas.microsoft.com/office/drawing/2014/main" id="{BBB95744-3500-4563-A9C2-F93DBC5843A2}"/>
              </a:ext>
            </a:extLst>
          </p:cNvPr>
          <p:cNvPicPr>
            <a:picLocks noChangeAspect="1"/>
          </p:cNvPicPr>
          <p:nvPr userDrawn="1"/>
        </p:nvPicPr>
        <p:blipFill rotWithShape="1">
          <a:blip r:embed="rId4">
            <a:duotone>
              <a:prstClr val="black"/>
              <a:schemeClr val="accent1">
                <a:tint val="45000"/>
                <a:satMod val="400000"/>
              </a:schemeClr>
            </a:duotone>
            <a:extLst>
              <a:ext uri="{28A0092B-C50C-407E-A947-70E740481C1C}">
                <a14:useLocalDpi xmlns:a14="http://schemas.microsoft.com/office/drawing/2010/main" val="0"/>
              </a:ext>
            </a:extLst>
          </a:blip>
          <a:srcRect t="4025"/>
          <a:stretch/>
        </p:blipFill>
        <p:spPr>
          <a:xfrm>
            <a:off x="6537277" y="163773"/>
            <a:ext cx="5915028" cy="6181502"/>
          </a:xfrm>
          <a:prstGeom prst="rect">
            <a:avLst/>
          </a:prstGeom>
        </p:spPr>
      </p:pic>
      <p:grpSp>
        <p:nvGrpSpPr>
          <p:cNvPr id="4" name="Grupp 3">
            <a:extLst>
              <a:ext uri="{FF2B5EF4-FFF2-40B4-BE49-F238E27FC236}">
                <a16:creationId xmlns:a16="http://schemas.microsoft.com/office/drawing/2014/main" id="{1FE5F35C-14DC-C96B-5B9A-CEEAC9484EA6}"/>
              </a:ext>
            </a:extLst>
          </p:cNvPr>
          <p:cNvGrpSpPr/>
          <p:nvPr userDrawn="1"/>
        </p:nvGrpSpPr>
        <p:grpSpPr>
          <a:xfrm>
            <a:off x="9854033" y="5688622"/>
            <a:ext cx="2201034" cy="1169378"/>
            <a:chOff x="8753516" y="4211516"/>
            <a:chExt cx="2201034" cy="1169378"/>
          </a:xfrm>
        </p:grpSpPr>
        <p:sp>
          <p:nvSpPr>
            <p:cNvPr id="5" name="Rektangel: rundade hörn 4">
              <a:extLst>
                <a:ext uri="{FF2B5EF4-FFF2-40B4-BE49-F238E27FC236}">
                  <a16:creationId xmlns:a16="http://schemas.microsoft.com/office/drawing/2014/main" id="{C4F73A2C-2F1D-8C64-94C1-783792AFBEA8}"/>
                </a:ext>
              </a:extLst>
            </p:cNvPr>
            <p:cNvSpPr/>
            <p:nvPr userDrawn="1"/>
          </p:nvSpPr>
          <p:spPr>
            <a:xfrm>
              <a:off x="8753516" y="4211516"/>
              <a:ext cx="2201034" cy="1169378"/>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objekt 8">
              <a:extLst>
                <a:ext uri="{FF2B5EF4-FFF2-40B4-BE49-F238E27FC236}">
                  <a16:creationId xmlns:a16="http://schemas.microsoft.com/office/drawing/2014/main" id="{68AF4BDD-7DA2-93F7-10B9-8ACFAD941B0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37639" y="4301273"/>
              <a:ext cx="2053604" cy="416430"/>
            </a:xfrm>
            <a:prstGeom prst="rect">
              <a:avLst/>
            </a:prstGeom>
            <a:solidFill>
              <a:schemeClr val="bg1"/>
            </a:solidFill>
          </p:spPr>
        </p:pic>
        <p:pic>
          <p:nvPicPr>
            <p:cNvPr id="12" name="Bildobjekt 11">
              <a:extLst>
                <a:ext uri="{FF2B5EF4-FFF2-40B4-BE49-F238E27FC236}">
                  <a16:creationId xmlns:a16="http://schemas.microsoft.com/office/drawing/2014/main" id="{7BE250E0-9595-12D9-76C2-1A7D44CF069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837639" y="4903172"/>
              <a:ext cx="2046186" cy="422195"/>
            </a:xfrm>
            <a:prstGeom prst="rect">
              <a:avLst/>
            </a:prstGeom>
            <a:solidFill>
              <a:schemeClr val="bg1"/>
            </a:solidFill>
          </p:spPr>
        </p:pic>
      </p:grpSp>
    </p:spTree>
    <p:extLst>
      <p:ext uri="{BB962C8B-B14F-4D97-AF65-F5344CB8AC3E}">
        <p14:creationId xmlns:p14="http://schemas.microsoft.com/office/powerpoint/2010/main" val="4000689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F09C5DA9-1119-4141-9A49-B394C8DEADF8}" type="datetimeFigureOut">
              <a:rPr lang="sv-SE" smtClean="0"/>
              <a:t>2024-12-12</a:t>
            </a:fld>
            <a:endParaRPr lang="sv-SE"/>
          </a:p>
        </p:txBody>
      </p:sp>
      <p:cxnSp>
        <p:nvCxnSpPr>
          <p:cNvPr id="5" name="Rak 4"/>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6402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F09C5DA9-1119-4141-9A49-B394C8DEADF8}" type="datetimeFigureOut">
              <a:rPr lang="sv-SE" smtClean="0"/>
              <a:t>2024-12-12</a:t>
            </a:fld>
            <a:endParaRPr lang="sv-SE"/>
          </a:p>
        </p:txBody>
      </p:sp>
      <p:cxnSp>
        <p:nvCxnSpPr>
          <p:cNvPr id="6" name="Rak 5"/>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2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F09C5DA9-1119-4141-9A49-B394C8DEADF8}" type="datetimeFigureOut">
              <a:rPr lang="sv-SE" smtClean="0"/>
              <a:t>2024-12-12</a:t>
            </a:fld>
            <a:endParaRPr lang="sv-SE"/>
          </a:p>
        </p:txBody>
      </p:sp>
      <p:cxnSp>
        <p:nvCxnSpPr>
          <p:cNvPr id="5" name="Rak 4"/>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463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Endast rubrik">
    <p:spTree>
      <p:nvGrpSpPr>
        <p:cNvPr id="1" name=""/>
        <p:cNvGrpSpPr/>
        <p:nvPr/>
      </p:nvGrpSpPr>
      <p:grpSpPr>
        <a:xfrm>
          <a:off x="0" y="0"/>
          <a:ext cx="0" cy="0"/>
          <a:chOff x="0" y="0"/>
          <a:chExt cx="0" cy="0"/>
        </a:xfrm>
      </p:grpSpPr>
      <p:cxnSp>
        <p:nvCxnSpPr>
          <p:cNvPr id="6" name="Rak 5"/>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 name="Grupp 3"/>
          <p:cNvGrpSpPr/>
          <p:nvPr userDrawn="1"/>
        </p:nvGrpSpPr>
        <p:grpSpPr>
          <a:xfrm>
            <a:off x="429418" y="5887143"/>
            <a:ext cx="800098" cy="983557"/>
            <a:chOff x="429418" y="5836343"/>
            <a:chExt cx="800098" cy="983557"/>
          </a:xfrm>
        </p:grpSpPr>
        <p:pic>
          <p:nvPicPr>
            <p:cNvPr id="7" name="Bildobjekt 6"/>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71777" y="5836343"/>
              <a:ext cx="715381" cy="887573"/>
            </a:xfrm>
            <a:prstGeom prst="rect">
              <a:avLst/>
            </a:prstGeom>
          </p:spPr>
        </p:pic>
        <p:sp>
          <p:nvSpPr>
            <p:cNvPr id="8" name="textruta 7"/>
            <p:cNvSpPr txBox="1"/>
            <p:nvPr userDrawn="1"/>
          </p:nvSpPr>
          <p:spPr>
            <a:xfrm>
              <a:off x="429418" y="6358235"/>
              <a:ext cx="800098" cy="461665"/>
            </a:xfrm>
            <a:prstGeom prst="rect">
              <a:avLst/>
            </a:prstGeom>
            <a:noFill/>
          </p:spPr>
          <p:txBody>
            <a:bodyPr wrap="square" rtlCol="0">
              <a:spAutoFit/>
            </a:bodyPr>
            <a:lstStyle/>
            <a:p>
              <a:pPr algn="ctr"/>
              <a:r>
                <a:rPr lang="sv-SE" sz="2400" b="0" dirty="0">
                  <a:solidFill>
                    <a:schemeClr val="accent1"/>
                  </a:solidFill>
                  <a:latin typeface="+mn-lt"/>
                </a:rPr>
                <a:t>GITS</a:t>
              </a:r>
            </a:p>
          </p:txBody>
        </p:sp>
      </p:grpSp>
      <p:sp>
        <p:nvSpPr>
          <p:cNvPr id="9" name="Rektangel 8"/>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title"/>
          </p:nvPr>
        </p:nvSpPr>
        <p:spPr>
          <a:xfrm>
            <a:off x="1037230" y="365125"/>
            <a:ext cx="10316570" cy="1325563"/>
          </a:xfrm>
        </p:spPr>
        <p:txBody>
          <a:bodyPr/>
          <a:lstStyle/>
          <a:p>
            <a:r>
              <a:rPr lang="sv-SE"/>
              <a:t>Klicka här för att ändra mall för rubrikformat</a:t>
            </a:r>
          </a:p>
        </p:txBody>
      </p:sp>
    </p:spTree>
    <p:extLst>
      <p:ext uri="{BB962C8B-B14F-4D97-AF65-F5344CB8AC3E}">
        <p14:creationId xmlns:p14="http://schemas.microsoft.com/office/powerpoint/2010/main" val="3417368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Tom">
    <p:spTree>
      <p:nvGrpSpPr>
        <p:cNvPr id="1" name=""/>
        <p:cNvGrpSpPr/>
        <p:nvPr/>
      </p:nvGrpSpPr>
      <p:grpSpPr>
        <a:xfrm>
          <a:off x="0" y="0"/>
          <a:ext cx="0" cy="0"/>
          <a:chOff x="0" y="0"/>
          <a:chExt cx="0" cy="0"/>
        </a:xfrm>
      </p:grpSpPr>
      <p:cxnSp>
        <p:nvCxnSpPr>
          <p:cNvPr id="5" name="Rak 4"/>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 name="Grupp 3"/>
          <p:cNvGrpSpPr/>
          <p:nvPr userDrawn="1"/>
        </p:nvGrpSpPr>
        <p:grpSpPr>
          <a:xfrm>
            <a:off x="429418" y="5887143"/>
            <a:ext cx="800098" cy="983557"/>
            <a:chOff x="429418" y="5836343"/>
            <a:chExt cx="800098" cy="983557"/>
          </a:xfrm>
        </p:grpSpPr>
        <p:pic>
          <p:nvPicPr>
            <p:cNvPr id="6" name="Bildobjekt 5"/>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71777" y="5836343"/>
              <a:ext cx="715381" cy="887573"/>
            </a:xfrm>
            <a:prstGeom prst="rect">
              <a:avLst/>
            </a:prstGeom>
          </p:spPr>
        </p:pic>
        <p:sp>
          <p:nvSpPr>
            <p:cNvPr id="7" name="textruta 6"/>
            <p:cNvSpPr txBox="1"/>
            <p:nvPr userDrawn="1"/>
          </p:nvSpPr>
          <p:spPr>
            <a:xfrm>
              <a:off x="429418" y="6358235"/>
              <a:ext cx="800098" cy="461665"/>
            </a:xfrm>
            <a:prstGeom prst="rect">
              <a:avLst/>
            </a:prstGeom>
            <a:noFill/>
          </p:spPr>
          <p:txBody>
            <a:bodyPr wrap="square" rtlCol="0">
              <a:spAutoFit/>
            </a:bodyPr>
            <a:lstStyle/>
            <a:p>
              <a:pPr algn="ctr"/>
              <a:r>
                <a:rPr lang="sv-SE" sz="2400" b="0" dirty="0">
                  <a:solidFill>
                    <a:schemeClr val="accent1"/>
                  </a:solidFill>
                  <a:latin typeface="+mn-lt"/>
                </a:rPr>
                <a:t>GITS</a:t>
              </a:r>
            </a:p>
          </p:txBody>
        </p:sp>
      </p:grpSp>
      <p:sp>
        <p:nvSpPr>
          <p:cNvPr id="8" name="Rektangel 7"/>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255941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2_Tom">
    <p:spTree>
      <p:nvGrpSpPr>
        <p:cNvPr id="1" name=""/>
        <p:cNvGrpSpPr/>
        <p:nvPr/>
      </p:nvGrpSpPr>
      <p:grpSpPr>
        <a:xfrm>
          <a:off x="0" y="0"/>
          <a:ext cx="0" cy="0"/>
          <a:chOff x="0" y="0"/>
          <a:chExt cx="0" cy="0"/>
        </a:xfrm>
      </p:grpSpPr>
      <p:sp>
        <p:nvSpPr>
          <p:cNvPr id="8" name="Rektangel 7"/>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90B2C85D-F439-45C9-AD70-4379120C9DC0}"/>
              </a:ext>
            </a:extLst>
          </p:cNvPr>
          <p:cNvSpPr/>
          <p:nvPr userDrawn="1"/>
        </p:nvSpPr>
        <p:spPr>
          <a:xfrm>
            <a:off x="0" y="5795889"/>
            <a:ext cx="12192000"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89085FBF-87B7-469C-97DD-638089D62D62}"/>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Tree>
    <p:extLst>
      <p:ext uri="{BB962C8B-B14F-4D97-AF65-F5344CB8AC3E}">
        <p14:creationId xmlns:p14="http://schemas.microsoft.com/office/powerpoint/2010/main" val="100734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3_Tom">
    <p:spTree>
      <p:nvGrpSpPr>
        <p:cNvPr id="1" name=""/>
        <p:cNvGrpSpPr/>
        <p:nvPr/>
      </p:nvGrpSpPr>
      <p:grpSpPr>
        <a:xfrm>
          <a:off x="0" y="0"/>
          <a:ext cx="0" cy="0"/>
          <a:chOff x="0" y="0"/>
          <a:chExt cx="0" cy="0"/>
        </a:xfrm>
      </p:grpSpPr>
      <p:sp>
        <p:nvSpPr>
          <p:cNvPr id="8" name="Rektangel 7"/>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90B2C85D-F439-45C9-AD70-4379120C9DC0}"/>
              </a:ext>
            </a:extLst>
          </p:cNvPr>
          <p:cNvSpPr/>
          <p:nvPr userDrawn="1"/>
        </p:nvSpPr>
        <p:spPr>
          <a:xfrm>
            <a:off x="9833316" y="5795889"/>
            <a:ext cx="2358683"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89085FBF-87B7-469C-97DD-638089D62D62}"/>
              </a:ext>
            </a:extLst>
          </p:cNvPr>
          <p:cNvPicPr>
            <a:picLocks noChangeAspect="1"/>
          </p:cNvPicPr>
          <p:nvPr userDrawn="1"/>
        </p:nvPicPr>
        <p:blipFill rotWithShape="1">
          <a:blip r:embed="rId2"/>
          <a:srcRect l="-2878" r="1" b="168"/>
          <a:stretch/>
        </p:blipFill>
        <p:spPr>
          <a:xfrm>
            <a:off x="562708" y="309489"/>
            <a:ext cx="5710700" cy="5486400"/>
          </a:xfrm>
          <a:prstGeom prst="rect">
            <a:avLst/>
          </a:prstGeom>
        </p:spPr>
      </p:pic>
      <p:sp>
        <p:nvSpPr>
          <p:cNvPr id="2" name="textruta 1">
            <a:extLst>
              <a:ext uri="{FF2B5EF4-FFF2-40B4-BE49-F238E27FC236}">
                <a16:creationId xmlns:a16="http://schemas.microsoft.com/office/drawing/2014/main" id="{197DF051-445A-43A6-A231-F2ED74540A7E}"/>
              </a:ext>
            </a:extLst>
          </p:cNvPr>
          <p:cNvSpPr txBox="1"/>
          <p:nvPr userDrawn="1"/>
        </p:nvSpPr>
        <p:spPr>
          <a:xfrm>
            <a:off x="6273408" y="1690688"/>
            <a:ext cx="4318783" cy="1323439"/>
          </a:xfrm>
          <a:prstGeom prst="rect">
            <a:avLst/>
          </a:prstGeom>
          <a:noFill/>
        </p:spPr>
        <p:txBody>
          <a:bodyPr wrap="square" rtlCol="0">
            <a:spAutoFit/>
          </a:bodyPr>
          <a:lstStyle/>
          <a:p>
            <a:pPr algn="ctr"/>
            <a:r>
              <a:rPr lang="sv-SE" sz="8000" dirty="0">
                <a:solidFill>
                  <a:schemeClr val="accent1"/>
                </a:solidFill>
              </a:rPr>
              <a:t>TACK!</a:t>
            </a:r>
          </a:p>
        </p:txBody>
      </p:sp>
    </p:spTree>
    <p:extLst>
      <p:ext uri="{BB962C8B-B14F-4D97-AF65-F5344CB8AC3E}">
        <p14:creationId xmlns:p14="http://schemas.microsoft.com/office/powerpoint/2010/main" val="299392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1778000" y="365125"/>
            <a:ext cx="95758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1777999" y="1694561"/>
            <a:ext cx="9575799" cy="3955227"/>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838200" y="6356350"/>
            <a:ext cx="939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C5DA9-1119-4141-9A49-B394C8DEADF8}" type="datetimeFigureOut">
              <a:rPr lang="sv-SE" smtClean="0"/>
              <a:t>2024-12-12</a:t>
            </a:fld>
            <a:endParaRPr lang="sv-SE"/>
          </a:p>
        </p:txBody>
      </p:sp>
      <p:sp>
        <p:nvSpPr>
          <p:cNvPr id="11" name="textruta 10"/>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Information och </a:t>
            </a:r>
            <a:r>
              <a:rPr lang="sv-SE" sz="1600" b="1" i="0" dirty="0" err="1">
                <a:solidFill>
                  <a:schemeClr val="accent1"/>
                </a:solidFill>
              </a:rPr>
              <a:t>TjänsteSamordning</a:t>
            </a:r>
            <a:endParaRPr lang="sv-SE" sz="1600" b="1" i="0" dirty="0">
              <a:solidFill>
                <a:schemeClr val="accent1"/>
              </a:solidFill>
            </a:endParaRP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grpSp>
        <p:nvGrpSpPr>
          <p:cNvPr id="7" name="Grupp 6"/>
          <p:cNvGrpSpPr/>
          <p:nvPr userDrawn="1"/>
        </p:nvGrpSpPr>
        <p:grpSpPr>
          <a:xfrm>
            <a:off x="9996866" y="5892574"/>
            <a:ext cx="2053604" cy="1049305"/>
            <a:chOff x="9996866" y="5892574"/>
            <a:chExt cx="2053604" cy="1049305"/>
          </a:xfrm>
        </p:grpSpPr>
        <p:pic>
          <p:nvPicPr>
            <p:cNvPr id="12" name="Bildobjekt 11"/>
            <p:cNvPicPr>
              <a:picLocks noChangeAspect="1"/>
            </p:cNvPicPr>
            <p:nvPr userDrawn="1"/>
          </p:nvPicPr>
          <p:blipFill rotWithShape="1">
            <a:blip r:embed="rId15">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4" name="Bildobjekt 1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grpSp>
        <p:nvGrpSpPr>
          <p:cNvPr id="6" name="Grupp 5"/>
          <p:cNvGrpSpPr/>
          <p:nvPr userDrawn="1"/>
        </p:nvGrpSpPr>
        <p:grpSpPr>
          <a:xfrm>
            <a:off x="287337" y="190500"/>
            <a:ext cx="1135063" cy="1545292"/>
            <a:chOff x="287337" y="190500"/>
            <a:chExt cx="1135063" cy="1545292"/>
          </a:xfrm>
        </p:grpSpPr>
        <p:pic>
          <p:nvPicPr>
            <p:cNvPr id="13" name="Bildobjekt 12"/>
            <p:cNvPicPr>
              <a:picLocks noChangeAspect="1"/>
            </p:cNvPicPr>
            <p:nvPr userDrawn="1"/>
          </p:nvPicPr>
          <p:blipFill>
            <a:blip r:embed="rId17" cstate="print">
              <a:extLst>
                <a:ext uri="{BEBA8EAE-BF5A-486C-A8C5-ECC9F3942E4B}">
                  <a14:imgProps xmlns:a14="http://schemas.microsoft.com/office/drawing/2010/main">
                    <a14:imgLayer r:embed="rId18">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10" name="textruta 9"/>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spTree>
    <p:extLst>
      <p:ext uri="{BB962C8B-B14F-4D97-AF65-F5344CB8AC3E}">
        <p14:creationId xmlns:p14="http://schemas.microsoft.com/office/powerpoint/2010/main" val="30428018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4" r:id="rId4"/>
    <p:sldLayoutId id="2147483655" r:id="rId5"/>
    <p:sldLayoutId id="2147483657" r:id="rId6"/>
    <p:sldLayoutId id="2147483658" r:id="rId7"/>
    <p:sldLayoutId id="2147483659" r:id="rId8"/>
    <p:sldLayoutId id="2147483661" r:id="rId9"/>
    <p:sldLayoutId id="2147483653" r:id="rId10"/>
    <p:sldLayoutId id="2147483651" r:id="rId11"/>
    <p:sldLayoutId id="2147483652" r:id="rId12"/>
    <p:sldLayoutId id="214748365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gitsvg.se/SAMSA"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vastkom.se/sams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0049E51-4315-42F6-9F2B-19B6034CF946}"/>
              </a:ext>
            </a:extLst>
          </p:cNvPr>
          <p:cNvSpPr>
            <a:spLocks noGrp="1"/>
          </p:cNvSpPr>
          <p:nvPr>
            <p:ph type="ctrTitle"/>
          </p:nvPr>
        </p:nvSpPr>
        <p:spPr>
          <a:xfrm>
            <a:off x="-175053" y="2816132"/>
            <a:ext cx="7603268" cy="2372967"/>
          </a:xfrm>
        </p:spPr>
        <p:txBody>
          <a:bodyPr rtlCol="0">
            <a:normAutofit/>
          </a:bodyPr>
          <a:lstStyle/>
          <a:p>
            <a:pPr eaLnBrk="1" fontAlgn="auto" hangingPunct="1">
              <a:spcAft>
                <a:spcPts val="0"/>
              </a:spcAft>
              <a:defRPr/>
            </a:pPr>
            <a:r>
              <a:rPr lang="sv-SE" sz="4800" b="1" dirty="0">
                <a:latin typeface="Arial" panose="020B0604020202020204" pitchFamily="34" charset="0"/>
                <a:cs typeface="Arial" panose="020B0604020202020204" pitchFamily="34" charset="0"/>
              </a:rPr>
              <a:t>Utbildning </a:t>
            </a:r>
            <a:br>
              <a:rPr lang="sv-SE" sz="4800" b="1" dirty="0">
                <a:latin typeface="Arial" panose="020B0604020202020204" pitchFamily="34" charset="0"/>
                <a:cs typeface="Arial" panose="020B0604020202020204" pitchFamily="34" charset="0"/>
              </a:rPr>
            </a:br>
            <a:r>
              <a:rPr lang="sv-SE" sz="4800" b="1" dirty="0">
                <a:latin typeface="Arial" panose="020B0604020202020204" pitchFamily="34" charset="0"/>
                <a:cs typeface="Arial" panose="020B0604020202020204" pitchFamily="34" charset="0"/>
              </a:rPr>
              <a:t>SAMSA</a:t>
            </a:r>
            <a:br>
              <a:rPr lang="sv-SE" sz="4800" b="1" dirty="0">
                <a:latin typeface="Arial" panose="020B0604020202020204" pitchFamily="34" charset="0"/>
                <a:cs typeface="Arial" panose="020B0604020202020204" pitchFamily="34" charset="0"/>
              </a:rPr>
            </a:br>
            <a:r>
              <a:rPr lang="sv-SE" sz="4800" b="1" dirty="0">
                <a:latin typeface="Arial" panose="020B0604020202020204" pitchFamily="34" charset="0"/>
                <a:cs typeface="Arial" panose="020B0604020202020204" pitchFamily="34" charset="0"/>
              </a:rPr>
              <a:t>Öppenvårdsprocesser</a:t>
            </a:r>
            <a:endParaRPr lang="sv-SE" sz="4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ubrik 1">
            <a:extLst>
              <a:ext uri="{FF2B5EF4-FFF2-40B4-BE49-F238E27FC236}">
                <a16:creationId xmlns:a16="http://schemas.microsoft.com/office/drawing/2014/main" id="{02AECBC0-95D8-4E1C-A97A-637A7E63E8A9}"/>
              </a:ext>
            </a:extLst>
          </p:cNvPr>
          <p:cNvSpPr>
            <a:spLocks noGrp="1" noChangeArrowheads="1"/>
          </p:cNvSpPr>
          <p:nvPr>
            <p:ph type="title"/>
          </p:nvPr>
        </p:nvSpPr>
        <p:spPr/>
        <p:txBody>
          <a:bodyPr/>
          <a:lstStyle/>
          <a:p>
            <a:pPr eaLnBrk="1" hangingPunct="1"/>
            <a:r>
              <a:rPr lang="sv-SE" altLang="sv-SE" sz="3800" dirty="0">
                <a:latin typeface="Arial" panose="020B0604020202020204" pitchFamily="34" charset="0"/>
                <a:cs typeface="Arial" panose="020B0604020202020204" pitchFamily="34" charset="0"/>
              </a:rPr>
              <a:t>Mer information finns att hämta</a:t>
            </a:r>
            <a:br>
              <a:rPr lang="sv-SE" altLang="sv-SE" sz="3800" dirty="0">
                <a:latin typeface="Arial" panose="020B0604020202020204" pitchFamily="34" charset="0"/>
                <a:cs typeface="Arial" panose="020B0604020202020204" pitchFamily="34" charset="0"/>
              </a:rPr>
            </a:br>
            <a:endParaRPr lang="sv-SE" altLang="sv-SE" sz="2400" dirty="0">
              <a:latin typeface="Arial" panose="020B0604020202020204" pitchFamily="34" charset="0"/>
              <a:cs typeface="Arial" panose="020B0604020202020204" pitchFamily="34" charset="0"/>
            </a:endParaRPr>
          </a:p>
        </p:txBody>
      </p:sp>
      <p:sp>
        <p:nvSpPr>
          <p:cNvPr id="31747" name="Platshållare för innehåll 2">
            <a:extLst>
              <a:ext uri="{FF2B5EF4-FFF2-40B4-BE49-F238E27FC236}">
                <a16:creationId xmlns:a16="http://schemas.microsoft.com/office/drawing/2014/main" id="{FEAE3CDF-3E0E-46BC-8A97-2624DC85052C}"/>
              </a:ext>
            </a:extLst>
          </p:cNvPr>
          <p:cNvSpPr>
            <a:spLocks noGrp="1" noChangeArrowheads="1"/>
          </p:cNvSpPr>
          <p:nvPr>
            <p:ph idx="1"/>
          </p:nvPr>
        </p:nvSpPr>
        <p:spPr/>
        <p:txBody>
          <a:bodyPr/>
          <a:lstStyle/>
          <a:p>
            <a:pPr marL="0" indent="0" eaLnBrk="1" hangingPunct="1">
              <a:buFont typeface="Arial" panose="020B0604020202020204" pitchFamily="34" charset="0"/>
              <a:buNone/>
            </a:pPr>
            <a:endParaRPr lang="sv-SE" altLang="sv-SE" sz="1800"/>
          </a:p>
          <a:p>
            <a:pPr marL="0" indent="0" eaLnBrk="1" hangingPunct="1">
              <a:buFont typeface="Arial" panose="020B0604020202020204" pitchFamily="34" charset="0"/>
              <a:buNone/>
            </a:pPr>
            <a:endParaRPr lang="sv-SE" altLang="sv-SE" sz="2400"/>
          </a:p>
        </p:txBody>
      </p:sp>
      <p:sp>
        <p:nvSpPr>
          <p:cNvPr id="31748" name="Platshållare för innehåll 2">
            <a:extLst>
              <a:ext uri="{FF2B5EF4-FFF2-40B4-BE49-F238E27FC236}">
                <a16:creationId xmlns:a16="http://schemas.microsoft.com/office/drawing/2014/main" id="{4E5941F9-871D-4C4F-A23D-20D0153D7DFE}"/>
              </a:ext>
            </a:extLst>
          </p:cNvPr>
          <p:cNvSpPr txBox="1">
            <a:spLocks noChangeArrowheads="1"/>
          </p:cNvSpPr>
          <p:nvPr/>
        </p:nvSpPr>
        <p:spPr bwMode="auto">
          <a:xfrm>
            <a:off x="1155700" y="1690688"/>
            <a:ext cx="1019810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914400" indent="-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endParaRPr lang="sv-SE" altLang="sv-SE" sz="2400"/>
          </a:p>
          <a:p>
            <a:pPr lvl="1" eaLnBrk="1" hangingPunct="1">
              <a:buFont typeface="Calibri Light" panose="020F0302020204030204" pitchFamily="34" charset="0"/>
              <a:buAutoNum type="arabicPeriod"/>
            </a:pPr>
            <a:endParaRPr lang="sv-SE" altLang="sv-SE"/>
          </a:p>
          <a:p>
            <a:pPr eaLnBrk="1" hangingPunct="1">
              <a:buFont typeface="Arial" panose="020B0604020202020204" pitchFamily="34" charset="0"/>
              <a:buNone/>
            </a:pPr>
            <a:endParaRPr lang="sv-SE" altLang="sv-SE" sz="2400"/>
          </a:p>
          <a:p>
            <a:pPr eaLnBrk="1" hangingPunct="1">
              <a:buFont typeface="Arial" panose="020B0604020202020204" pitchFamily="34" charset="0"/>
              <a:buNone/>
            </a:pPr>
            <a:endParaRPr lang="sv-SE" altLang="sv-SE" sz="2400"/>
          </a:p>
        </p:txBody>
      </p:sp>
      <p:sp>
        <p:nvSpPr>
          <p:cNvPr id="13" name="Platshållare för innehåll 2">
            <a:extLst>
              <a:ext uri="{FF2B5EF4-FFF2-40B4-BE49-F238E27FC236}">
                <a16:creationId xmlns:a16="http://schemas.microsoft.com/office/drawing/2014/main" id="{6970DA31-1471-4D37-B27A-660B1C70EF27}"/>
              </a:ext>
            </a:extLst>
          </p:cNvPr>
          <p:cNvSpPr txBox="1">
            <a:spLocks/>
          </p:cNvSpPr>
          <p:nvPr/>
        </p:nvSpPr>
        <p:spPr>
          <a:xfrm>
            <a:off x="1330960" y="1704976"/>
            <a:ext cx="10198100" cy="4913312"/>
          </a:xfrm>
          <a:prstGeom prst="rect">
            <a:avLst/>
          </a:prstGeom>
        </p:spPr>
        <p:txBody>
          <a:bodyPr numCol="2"/>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sv-SE" b="1" dirty="0"/>
              <a:t>På Vårdsamverkans i </a:t>
            </a:r>
            <a:br>
              <a:rPr lang="sv-SE" b="1" dirty="0"/>
            </a:br>
            <a:r>
              <a:rPr lang="sv-SE" b="1" dirty="0"/>
              <a:t>Västra Götalands hemsida </a:t>
            </a:r>
          </a:p>
          <a:p>
            <a:pPr marL="0" indent="0" fontAlgn="auto">
              <a:spcAft>
                <a:spcPts val="0"/>
              </a:spcAft>
              <a:buFont typeface="Arial" panose="020B0604020202020204" pitchFamily="34" charset="0"/>
              <a:buNone/>
              <a:defRPr/>
            </a:pPr>
            <a:r>
              <a:rPr lang="sv-SE" dirty="0"/>
              <a:t>www.vardsamverkan.se   </a:t>
            </a:r>
          </a:p>
          <a:p>
            <a:pPr fontAlgn="auto">
              <a:spcAft>
                <a:spcPts val="0"/>
              </a:spcAft>
              <a:defRPr/>
            </a:pPr>
            <a:r>
              <a:rPr lang="sv-SE" dirty="0"/>
              <a:t>Överenskommelse</a:t>
            </a:r>
          </a:p>
          <a:p>
            <a:pPr fontAlgn="auto">
              <a:spcAft>
                <a:spcPts val="0"/>
              </a:spcAft>
              <a:defRPr/>
            </a:pPr>
            <a:r>
              <a:rPr lang="sv-SE" dirty="0"/>
              <a:t>Riktlinje</a:t>
            </a:r>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endParaRPr lang="sv-SE" b="1" dirty="0"/>
          </a:p>
          <a:p>
            <a:pPr marL="0" indent="0" fontAlgn="auto">
              <a:spcAft>
                <a:spcPts val="0"/>
              </a:spcAft>
              <a:buFont typeface="Arial" panose="020B0604020202020204" pitchFamily="34" charset="0"/>
              <a:buNone/>
              <a:defRPr/>
            </a:pPr>
            <a:r>
              <a:rPr lang="sv-SE" b="1" dirty="0"/>
              <a:t>På </a:t>
            </a:r>
            <a:r>
              <a:rPr lang="sv-SE" b="1" dirty="0" err="1"/>
              <a:t>SAMSAs</a:t>
            </a:r>
            <a:r>
              <a:rPr lang="sv-SE" b="1" dirty="0"/>
              <a:t> hemsida    </a:t>
            </a:r>
            <a:br>
              <a:rPr lang="sv-SE" b="1" dirty="0"/>
            </a:br>
            <a:endParaRPr lang="sv-SE" b="1" dirty="0"/>
          </a:p>
          <a:p>
            <a:pPr marL="0" indent="0" fontAlgn="auto">
              <a:spcAft>
                <a:spcPts val="0"/>
              </a:spcAft>
              <a:buFont typeface="Arial" panose="020B0604020202020204" pitchFamily="34" charset="0"/>
              <a:buNone/>
              <a:defRPr/>
            </a:pPr>
            <a:r>
              <a:rPr lang="sv-SE" dirty="0">
                <a:hlinkClick r:id="rId3"/>
              </a:rPr>
              <a:t>www.gitsvg.se/SAMSA</a:t>
            </a:r>
            <a:endParaRPr lang="sv-SE" dirty="0"/>
          </a:p>
          <a:p>
            <a:pPr fontAlgn="auto">
              <a:spcAft>
                <a:spcPts val="0"/>
              </a:spcAft>
              <a:defRPr/>
            </a:pPr>
            <a:r>
              <a:rPr lang="sv-SE" dirty="0"/>
              <a:t>Rutinen</a:t>
            </a:r>
          </a:p>
          <a:p>
            <a:pPr fontAlgn="auto">
              <a:spcAft>
                <a:spcPts val="0"/>
              </a:spcAft>
              <a:defRPr/>
            </a:pPr>
            <a:r>
              <a:rPr lang="sv-SE" dirty="0"/>
              <a:t>Användarhandbok</a:t>
            </a:r>
          </a:p>
          <a:p>
            <a:pPr fontAlgn="auto">
              <a:spcAft>
                <a:spcPts val="0"/>
              </a:spcAft>
              <a:defRPr/>
            </a:pPr>
            <a:r>
              <a:rPr lang="sv-SE" dirty="0"/>
              <a:t>Lathundar</a:t>
            </a:r>
          </a:p>
          <a:p>
            <a:pPr fontAlgn="auto">
              <a:spcAft>
                <a:spcPts val="0"/>
              </a:spcAft>
              <a:defRPr/>
            </a:pPr>
            <a:r>
              <a:rPr lang="sv-SE" dirty="0"/>
              <a:t>Utbildningsmaterial </a:t>
            </a:r>
          </a:p>
          <a:p>
            <a:pPr fontAlgn="auto">
              <a:spcAft>
                <a:spcPts val="0"/>
              </a:spcAft>
              <a:defRPr/>
            </a:pPr>
            <a:r>
              <a:rPr lang="sv-SE" dirty="0"/>
              <a:t>Frågor och Svar</a:t>
            </a:r>
          </a:p>
          <a:p>
            <a:pPr fontAlgn="auto">
              <a:spcAft>
                <a:spcPts val="0"/>
              </a:spcAft>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a:p>
            <a:pPr marL="457200" indent="-457200" fontAlgn="auto">
              <a:spcAft>
                <a:spcPts val="0"/>
              </a:spcAft>
              <a:buFont typeface="+mj-lt"/>
              <a:buAutoNum type="arabicPeriod"/>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ruta 1">
            <a:extLst>
              <a:ext uri="{FF2B5EF4-FFF2-40B4-BE49-F238E27FC236}">
                <a16:creationId xmlns:a16="http://schemas.microsoft.com/office/drawing/2014/main" id="{65EEA8B4-157C-4887-B4C4-3BC0EAD7C3EB}"/>
              </a:ext>
            </a:extLst>
          </p:cNvPr>
          <p:cNvSpPr txBox="1">
            <a:spLocks noChangeArrowheads="1"/>
          </p:cNvSpPr>
          <p:nvPr/>
        </p:nvSpPr>
        <p:spPr bwMode="auto">
          <a:xfrm>
            <a:off x="6473825" y="3352800"/>
            <a:ext cx="4300538"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sv-SE" altLang="sv-SE" sz="2400" dirty="0">
                <a:solidFill>
                  <a:schemeClr val="accent1"/>
                </a:solidFill>
              </a:rPr>
              <a:t>SAMSA Regional förvaltning</a:t>
            </a:r>
            <a:br>
              <a:rPr lang="sv-SE" altLang="sv-SE" sz="2400" dirty="0">
                <a:solidFill>
                  <a:schemeClr val="accent1"/>
                </a:solidFill>
              </a:rPr>
            </a:br>
            <a:r>
              <a:rPr lang="sv-SE" altLang="sv-SE" sz="2000" dirty="0">
                <a:solidFill>
                  <a:schemeClr val="accent1"/>
                </a:solidFill>
              </a:rPr>
              <a:t>2020-06-08</a:t>
            </a:r>
            <a:br>
              <a:rPr lang="sv-SE" altLang="sv-SE" sz="2400" dirty="0">
                <a:solidFill>
                  <a:schemeClr val="accent1"/>
                </a:solidFill>
              </a:rPr>
            </a:br>
            <a:r>
              <a:rPr lang="sv-SE" altLang="sv-SE" sz="2400" dirty="0">
                <a:solidFill>
                  <a:schemeClr val="accent1"/>
                </a:solidFill>
              </a:rPr>
              <a:t>Frågor skickas till info.samsa@vgregion.se</a:t>
            </a:r>
            <a:br>
              <a:rPr lang="sv-SE" altLang="sv-SE" sz="2400" dirty="0">
                <a:solidFill>
                  <a:schemeClr val="accent1"/>
                </a:solidFill>
              </a:rPr>
            </a:br>
            <a:r>
              <a:rPr lang="sv-SE" altLang="sv-SE" sz="2400" dirty="0">
                <a:solidFill>
                  <a:schemeClr val="accent1"/>
                </a:solidFill>
              </a:rPr>
              <a:t> </a:t>
            </a:r>
            <a:endParaRPr lang="sv-SE" altLang="sv-SE"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2">
            <a:extLst>
              <a:ext uri="{FF2B5EF4-FFF2-40B4-BE49-F238E27FC236}">
                <a16:creationId xmlns:a16="http://schemas.microsoft.com/office/drawing/2014/main" id="{69E5D5AE-4EE5-4761-B989-73005165E3EA}"/>
              </a:ext>
            </a:extLst>
          </p:cNvPr>
          <p:cNvSpPr txBox="1">
            <a:spLocks/>
          </p:cNvSpPr>
          <p:nvPr/>
        </p:nvSpPr>
        <p:spPr>
          <a:xfrm>
            <a:off x="3455728" y="1956092"/>
            <a:ext cx="7200000" cy="3600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defRPr/>
            </a:pPr>
            <a:r>
              <a:rPr lang="sv-SE" dirty="0">
                <a:latin typeface="Arial" panose="020B0604020202020204" pitchFamily="34" charset="0"/>
                <a:cs typeface="Arial" panose="020B0604020202020204" pitchFamily="34" charset="0"/>
              </a:rPr>
              <a:t>Bakgrund</a:t>
            </a:r>
          </a:p>
          <a:p>
            <a:pPr fontAlgn="auto">
              <a:spcAft>
                <a:spcPts val="0"/>
              </a:spcAft>
              <a:defRPr/>
            </a:pPr>
            <a:r>
              <a:rPr lang="sv-SE" dirty="0">
                <a:latin typeface="Arial" panose="020B0604020202020204" pitchFamily="34" charset="0"/>
                <a:cs typeface="Arial" panose="020B0604020202020204" pitchFamily="34" charset="0"/>
              </a:rPr>
              <a:t>Definition Öppenvårdsärenden</a:t>
            </a:r>
          </a:p>
          <a:p>
            <a:pPr fontAlgn="auto">
              <a:spcAft>
                <a:spcPts val="0"/>
              </a:spcAft>
              <a:defRPr/>
            </a:pPr>
            <a:r>
              <a:rPr lang="sv-SE" dirty="0">
                <a:latin typeface="Arial" panose="020B0604020202020204" pitchFamily="34" charset="0"/>
                <a:cs typeface="Arial" panose="020B0604020202020204" pitchFamily="34" charset="0"/>
              </a:rPr>
              <a:t>Meddelanden i Öppenvårdsärenden</a:t>
            </a:r>
          </a:p>
          <a:p>
            <a:pPr fontAlgn="auto">
              <a:spcAft>
                <a:spcPts val="0"/>
              </a:spcAft>
              <a:defRPr/>
            </a:pPr>
            <a:r>
              <a:rPr lang="sv-SE" dirty="0">
                <a:latin typeface="Arial" panose="020B0604020202020204" pitchFamily="34" charset="0"/>
                <a:cs typeface="Arial" panose="020B0604020202020204" pitchFamily="34" charset="0"/>
              </a:rPr>
              <a:t>Exempel</a:t>
            </a:r>
          </a:p>
          <a:p>
            <a:pPr marL="0" indent="0" fontAlgn="auto">
              <a:spcAft>
                <a:spcPts val="0"/>
              </a:spcAft>
              <a:buFont typeface="Arial" panose="020B0604020202020204" pitchFamily="34" charset="0"/>
              <a:buNone/>
              <a:defRPr/>
            </a:pPr>
            <a:endParaRPr lang="sv-SE" dirty="0"/>
          </a:p>
          <a:p>
            <a:pPr fontAlgn="auto">
              <a:spcAft>
                <a:spcPts val="0"/>
              </a:spcAft>
              <a:defRPr/>
            </a:pPr>
            <a:endParaRPr lang="sv-SE" sz="2400" dirty="0"/>
          </a:p>
          <a:p>
            <a:pPr fontAlgn="auto">
              <a:spcAft>
                <a:spcPts val="0"/>
              </a:spcAft>
              <a:defRPr/>
            </a:pPr>
            <a:endParaRPr lang="sv-SE" sz="2400" dirty="0"/>
          </a:p>
          <a:p>
            <a:pPr fontAlgn="auto">
              <a:spcAft>
                <a:spcPts val="0"/>
              </a:spcAft>
              <a:defRPr/>
            </a:pPr>
            <a:endParaRPr lang="sv-SE" sz="2400" dirty="0"/>
          </a:p>
        </p:txBody>
      </p:sp>
      <p:sp>
        <p:nvSpPr>
          <p:cNvPr id="19459" name="Rubrik 1">
            <a:extLst>
              <a:ext uri="{FF2B5EF4-FFF2-40B4-BE49-F238E27FC236}">
                <a16:creationId xmlns:a16="http://schemas.microsoft.com/office/drawing/2014/main" id="{DAF17EF1-1C20-4B0A-BA21-C7E75EA814F5}"/>
              </a:ext>
            </a:extLst>
          </p:cNvPr>
          <p:cNvSpPr txBox="1">
            <a:spLocks noChangeArrowheads="1"/>
          </p:cNvSpPr>
          <p:nvPr/>
        </p:nvSpPr>
        <p:spPr bwMode="auto">
          <a:xfrm>
            <a:off x="3093778" y="1048690"/>
            <a:ext cx="1051560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sv-SE" altLang="sv-SE" sz="3800" dirty="0">
                <a:latin typeface="Arial" panose="020B0604020202020204" pitchFamily="34" charset="0"/>
                <a:cs typeface="Arial" panose="020B0604020202020204" pitchFamily="34" charset="0"/>
              </a:rPr>
              <a:t>Innehåll</a:t>
            </a:r>
          </a:p>
        </p:txBody>
      </p:sp>
      <p:sp>
        <p:nvSpPr>
          <p:cNvPr id="19460" name="Platshållare för innehåll 2">
            <a:extLst>
              <a:ext uri="{FF2B5EF4-FFF2-40B4-BE49-F238E27FC236}">
                <a16:creationId xmlns:a16="http://schemas.microsoft.com/office/drawing/2014/main" id="{6184A4E5-DBF5-4AA2-A18B-48D83F0065A0}"/>
              </a:ext>
            </a:extLst>
          </p:cNvPr>
          <p:cNvSpPr txBox="1">
            <a:spLocks noChangeArrowheads="1"/>
          </p:cNvSpPr>
          <p:nvPr/>
        </p:nvSpPr>
        <p:spPr bwMode="auto">
          <a:xfrm>
            <a:off x="1889125" y="6478588"/>
            <a:ext cx="105156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r>
              <a:rPr lang="sv-SE" altLang="sv-SE" sz="1300"/>
              <a:t>Bilder av IT-tjänsten är hämtade från en testmiljö med fiktiva namn och personnummer</a:t>
            </a:r>
          </a:p>
          <a:p>
            <a:pPr eaLnBrk="1" hangingPunct="1">
              <a:buFont typeface="Arial" panose="020B0604020202020204" pitchFamily="34" charset="0"/>
              <a:buNone/>
            </a:pPr>
            <a:endParaRPr lang="sv-SE" altLang="sv-SE"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ubrik 1">
            <a:extLst>
              <a:ext uri="{FF2B5EF4-FFF2-40B4-BE49-F238E27FC236}">
                <a16:creationId xmlns:a16="http://schemas.microsoft.com/office/drawing/2014/main" id="{711A6A79-78D4-4004-B0FC-6575452755B5}"/>
              </a:ext>
            </a:extLst>
          </p:cNvPr>
          <p:cNvSpPr>
            <a:spLocks noGrp="1" noChangeArrowheads="1"/>
          </p:cNvSpPr>
          <p:nvPr>
            <p:ph type="title"/>
          </p:nvPr>
        </p:nvSpPr>
        <p:spPr/>
        <p:txBody>
          <a:bodyPr anchor="t"/>
          <a:lstStyle/>
          <a:p>
            <a:pPr eaLnBrk="1" hangingPunct="1"/>
            <a:r>
              <a:rPr lang="sv-SE" altLang="sv-SE" sz="3800">
                <a:latin typeface="Arial" panose="020B0604020202020204" pitchFamily="34" charset="0"/>
                <a:cs typeface="Arial" panose="020B0604020202020204" pitchFamily="34" charset="0"/>
              </a:rPr>
              <a:t>Bakgrund</a:t>
            </a:r>
          </a:p>
        </p:txBody>
      </p:sp>
      <p:sp>
        <p:nvSpPr>
          <p:cNvPr id="3" name="Platshållare för innehåll 2">
            <a:extLst>
              <a:ext uri="{FF2B5EF4-FFF2-40B4-BE49-F238E27FC236}">
                <a16:creationId xmlns:a16="http://schemas.microsoft.com/office/drawing/2014/main" id="{0D7535BE-970E-417B-909B-411D9A8882D2}"/>
              </a:ext>
            </a:extLst>
          </p:cNvPr>
          <p:cNvSpPr>
            <a:spLocks noGrp="1"/>
          </p:cNvSpPr>
          <p:nvPr>
            <p:ph idx="1"/>
          </p:nvPr>
        </p:nvSpPr>
        <p:spPr/>
        <p:txBody>
          <a:bodyPr rtlCol="0">
            <a:normAutofit/>
          </a:bodyPr>
          <a:lstStyle/>
          <a:p>
            <a:pPr eaLnBrk="1" fontAlgn="auto" hangingPunct="1">
              <a:spcAft>
                <a:spcPts val="0"/>
              </a:spcAft>
              <a:defRPr/>
            </a:pPr>
            <a:r>
              <a:rPr lang="sv-SE" sz="2400" dirty="0"/>
              <a:t>Denna presentation är till som stöd vid olika utbildningar i IT-tjänsten SAMSA. Utöver denna presentation finns</a:t>
            </a:r>
          </a:p>
          <a:p>
            <a:pPr lvl="1" eaLnBrk="1" fontAlgn="auto" hangingPunct="1">
              <a:spcAft>
                <a:spcPts val="0"/>
              </a:spcAft>
              <a:defRPr/>
            </a:pPr>
            <a:r>
              <a:rPr lang="sv-SE" sz="2000" dirty="0"/>
              <a:t>Utbildning SAMSA – övergripande funktionalitet </a:t>
            </a:r>
          </a:p>
          <a:p>
            <a:pPr lvl="1" eaLnBrk="1" fontAlgn="auto" hangingPunct="1">
              <a:spcAft>
                <a:spcPts val="0"/>
              </a:spcAft>
              <a:defRPr/>
            </a:pPr>
            <a:r>
              <a:rPr lang="sv-SE" sz="2000" dirty="0"/>
              <a:t>Utbildning SAMSA – slutenvården</a:t>
            </a:r>
          </a:p>
          <a:p>
            <a:pPr lvl="1" eaLnBrk="1" fontAlgn="auto" hangingPunct="1">
              <a:spcAft>
                <a:spcPts val="0"/>
              </a:spcAft>
              <a:defRPr/>
            </a:pPr>
            <a:r>
              <a:rPr lang="sv-SE" sz="2000" dirty="0"/>
              <a:t>Utbildning SAMSA – SIP</a:t>
            </a:r>
          </a:p>
          <a:p>
            <a:pPr lvl="1" eaLnBrk="1" fontAlgn="auto" hangingPunct="1">
              <a:spcAft>
                <a:spcPts val="0"/>
              </a:spcAft>
              <a:defRPr/>
            </a:pPr>
            <a:endParaRPr lang="sv-SE" sz="2000" dirty="0"/>
          </a:p>
          <a:p>
            <a:pPr eaLnBrk="1" fontAlgn="auto" hangingPunct="1">
              <a:spcAft>
                <a:spcPts val="0"/>
              </a:spcAft>
              <a:defRPr/>
            </a:pPr>
            <a:r>
              <a:rPr lang="sv-SE" sz="2400" dirty="0"/>
              <a:t>För att sätta utbildningen i rätt sammanhang, se även</a:t>
            </a:r>
          </a:p>
          <a:p>
            <a:pPr lvl="1" eaLnBrk="1" fontAlgn="auto" hangingPunct="1">
              <a:spcAft>
                <a:spcPts val="0"/>
              </a:spcAft>
              <a:defRPr/>
            </a:pPr>
            <a:r>
              <a:rPr lang="sv-SE" sz="2000" dirty="0"/>
              <a:t>Utbildning i regional rutin och riktlinjer </a:t>
            </a:r>
            <a:br>
              <a:rPr lang="sv-SE" sz="2000" dirty="0"/>
            </a:br>
            <a:endParaRPr lang="sv-SE" sz="2000" dirty="0"/>
          </a:p>
          <a:p>
            <a:pPr eaLnBrk="1" fontAlgn="auto" hangingPunct="1">
              <a:spcAft>
                <a:spcPts val="0"/>
              </a:spcAft>
              <a:defRPr/>
            </a:pPr>
            <a:r>
              <a:rPr lang="sv-SE" sz="2400" dirty="0"/>
              <a:t>Se även information på sidan</a:t>
            </a:r>
            <a:br>
              <a:rPr lang="sv-SE" sz="2400" dirty="0"/>
            </a:br>
            <a:r>
              <a:rPr lang="sv-SE" sz="2400" dirty="0">
                <a:hlinkClick r:id="rId3"/>
              </a:rPr>
              <a:t>http://gitsvg.se/samsa</a:t>
            </a:r>
            <a:endParaRPr lang="sv-SE" sz="2400" dirty="0"/>
          </a:p>
          <a:p>
            <a:pPr marL="457200" lvl="1" indent="0" eaLnBrk="1" fontAlgn="auto" hangingPunct="1">
              <a:spcAft>
                <a:spcPts val="0"/>
              </a:spcAft>
              <a:buFont typeface="Arial" panose="020B0604020202020204" pitchFamily="34" charset="0"/>
              <a:buNone/>
              <a:defRPr/>
            </a:pPr>
            <a:endParaRPr lang="sv-SE" sz="2000" dirty="0"/>
          </a:p>
        </p:txBody>
      </p:sp>
      <p:sp>
        <p:nvSpPr>
          <p:cNvPr id="21508" name="Rectangle 2">
            <a:extLst>
              <a:ext uri="{FF2B5EF4-FFF2-40B4-BE49-F238E27FC236}">
                <a16:creationId xmlns:a16="http://schemas.microsoft.com/office/drawing/2014/main" id="{00662031-2510-4FA9-8B7E-0CE347525206}"/>
              </a:ext>
            </a:extLst>
          </p:cNvPr>
          <p:cNvSpPr>
            <a:spLocks noChangeArrowheads="1"/>
          </p:cNvSpPr>
          <p:nvPr/>
        </p:nvSpPr>
        <p:spPr bwMode="auto">
          <a:xfrm>
            <a:off x="3098800" y="38274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sv-SE" altLang="sv-SE" sz="1800"/>
          </a:p>
        </p:txBody>
      </p:sp>
      <p:sp>
        <p:nvSpPr>
          <p:cNvPr id="21509" name="Rectangle 4">
            <a:extLst>
              <a:ext uri="{FF2B5EF4-FFF2-40B4-BE49-F238E27FC236}">
                <a16:creationId xmlns:a16="http://schemas.microsoft.com/office/drawing/2014/main" id="{09F0B1C6-BE41-4B56-8DFE-C4F9A1468C37}"/>
              </a:ext>
            </a:extLst>
          </p:cNvPr>
          <p:cNvSpPr>
            <a:spLocks noChangeArrowheads="1"/>
          </p:cNvSpPr>
          <p:nvPr/>
        </p:nvSpPr>
        <p:spPr bwMode="auto">
          <a:xfrm>
            <a:off x="9140825" y="4870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sv-SE" altLang="sv-SE" sz="1800"/>
          </a:p>
        </p:txBody>
      </p:sp>
      <p:sp>
        <p:nvSpPr>
          <p:cNvPr id="21510" name="Rectangle 22">
            <a:extLst>
              <a:ext uri="{FF2B5EF4-FFF2-40B4-BE49-F238E27FC236}">
                <a16:creationId xmlns:a16="http://schemas.microsoft.com/office/drawing/2014/main" id="{4029E4E4-66A8-48CD-93B4-CB08DE71B439}"/>
              </a:ext>
            </a:extLst>
          </p:cNvPr>
          <p:cNvSpPr>
            <a:spLocks noChangeArrowheads="1"/>
          </p:cNvSpPr>
          <p:nvPr/>
        </p:nvSpPr>
        <p:spPr bwMode="auto">
          <a:xfrm>
            <a:off x="1330325" y="1127125"/>
            <a:ext cx="150304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sv-SE" altLang="sv-SE"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ubrik 1">
            <a:extLst>
              <a:ext uri="{FF2B5EF4-FFF2-40B4-BE49-F238E27FC236}">
                <a16:creationId xmlns:a16="http://schemas.microsoft.com/office/drawing/2014/main" id="{1096A30D-B01A-4A3D-84E4-6583F176E424}"/>
              </a:ext>
            </a:extLst>
          </p:cNvPr>
          <p:cNvSpPr>
            <a:spLocks noGrp="1" noChangeArrowheads="1"/>
          </p:cNvSpPr>
          <p:nvPr>
            <p:ph type="title"/>
          </p:nvPr>
        </p:nvSpPr>
        <p:spPr/>
        <p:txBody>
          <a:bodyPr/>
          <a:lstStyle/>
          <a:p>
            <a:pPr eaLnBrk="1" hangingPunct="1"/>
            <a:r>
              <a:rPr lang="sv-SE" altLang="sv-SE" sz="3800">
                <a:latin typeface="Arial" panose="020B0604020202020204" pitchFamily="34" charset="0"/>
                <a:cs typeface="Arial" panose="020B0604020202020204" pitchFamily="34" charset="0"/>
              </a:rPr>
              <a:t>Öppenvårdsärenden i SAMSA</a:t>
            </a:r>
            <a:br>
              <a:rPr lang="sv-SE" altLang="sv-SE" sz="3800">
                <a:latin typeface="Arial" panose="020B0604020202020204" pitchFamily="34" charset="0"/>
                <a:cs typeface="Arial" panose="020B0604020202020204" pitchFamily="34" charset="0"/>
              </a:rPr>
            </a:br>
            <a:endParaRPr lang="sv-SE" altLang="sv-SE" sz="2400">
              <a:latin typeface="Arial" panose="020B0604020202020204" pitchFamily="34" charset="0"/>
              <a:cs typeface="Arial" panose="020B0604020202020204" pitchFamily="34" charset="0"/>
            </a:endParaRPr>
          </a:p>
        </p:txBody>
      </p:sp>
      <p:sp>
        <p:nvSpPr>
          <p:cNvPr id="23555" name="Platshållare för innehåll 2">
            <a:extLst>
              <a:ext uri="{FF2B5EF4-FFF2-40B4-BE49-F238E27FC236}">
                <a16:creationId xmlns:a16="http://schemas.microsoft.com/office/drawing/2014/main" id="{29480BD0-8A2F-48D1-B7E2-FA0ABF3FD52E}"/>
              </a:ext>
            </a:extLst>
          </p:cNvPr>
          <p:cNvSpPr>
            <a:spLocks noGrp="1" noChangeArrowheads="1"/>
          </p:cNvSpPr>
          <p:nvPr>
            <p:ph idx="1"/>
          </p:nvPr>
        </p:nvSpPr>
        <p:spPr/>
        <p:txBody>
          <a:bodyPr/>
          <a:lstStyle/>
          <a:p>
            <a:pPr marL="0" indent="0" eaLnBrk="1" hangingPunct="1">
              <a:buFont typeface="Arial" panose="020B0604020202020204" pitchFamily="34" charset="0"/>
              <a:buNone/>
            </a:pPr>
            <a:endParaRPr lang="sv-SE" altLang="sv-SE" sz="1800"/>
          </a:p>
          <a:p>
            <a:pPr marL="0" indent="0" eaLnBrk="1" hangingPunct="1">
              <a:buFont typeface="Arial" panose="020B0604020202020204" pitchFamily="34" charset="0"/>
              <a:buNone/>
            </a:pPr>
            <a:endParaRPr lang="sv-SE" altLang="sv-SE" sz="2400"/>
          </a:p>
        </p:txBody>
      </p:sp>
      <p:sp>
        <p:nvSpPr>
          <p:cNvPr id="23556" name="Platshållare för innehåll 2">
            <a:extLst>
              <a:ext uri="{FF2B5EF4-FFF2-40B4-BE49-F238E27FC236}">
                <a16:creationId xmlns:a16="http://schemas.microsoft.com/office/drawing/2014/main" id="{F8470C44-9977-4AAE-9BB0-8002CF1571EC}"/>
              </a:ext>
            </a:extLst>
          </p:cNvPr>
          <p:cNvSpPr txBox="1">
            <a:spLocks noChangeArrowheads="1"/>
          </p:cNvSpPr>
          <p:nvPr/>
        </p:nvSpPr>
        <p:spPr bwMode="auto">
          <a:xfrm>
            <a:off x="1155700" y="1690688"/>
            <a:ext cx="1019810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914400" indent="-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endParaRPr lang="sv-SE" altLang="sv-SE" sz="2400"/>
          </a:p>
          <a:p>
            <a:pPr lvl="1" eaLnBrk="1" hangingPunct="1">
              <a:buFont typeface="Calibri Light" panose="020F0302020204030204" pitchFamily="34" charset="0"/>
              <a:buAutoNum type="arabicPeriod"/>
            </a:pPr>
            <a:endParaRPr lang="sv-SE" altLang="sv-SE"/>
          </a:p>
          <a:p>
            <a:pPr eaLnBrk="1" hangingPunct="1">
              <a:buFont typeface="Arial" panose="020B0604020202020204" pitchFamily="34" charset="0"/>
              <a:buNone/>
            </a:pPr>
            <a:endParaRPr lang="sv-SE" altLang="sv-SE" sz="2400"/>
          </a:p>
          <a:p>
            <a:pPr eaLnBrk="1" hangingPunct="1">
              <a:buFont typeface="Arial" panose="020B0604020202020204" pitchFamily="34" charset="0"/>
              <a:buNone/>
            </a:pPr>
            <a:endParaRPr lang="sv-SE" altLang="sv-SE" sz="2400"/>
          </a:p>
        </p:txBody>
      </p:sp>
      <p:sp>
        <p:nvSpPr>
          <p:cNvPr id="13" name="Platshållare för innehåll 2">
            <a:extLst>
              <a:ext uri="{FF2B5EF4-FFF2-40B4-BE49-F238E27FC236}">
                <a16:creationId xmlns:a16="http://schemas.microsoft.com/office/drawing/2014/main" id="{EB7FB6CE-F645-47A2-8D61-4A84EB6FDB25}"/>
              </a:ext>
            </a:extLst>
          </p:cNvPr>
          <p:cNvSpPr txBox="1">
            <a:spLocks/>
          </p:cNvSpPr>
          <p:nvPr/>
        </p:nvSpPr>
        <p:spPr>
          <a:xfrm>
            <a:off x="1308100" y="1843088"/>
            <a:ext cx="10198100" cy="49133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sv-SE" sz="3200" dirty="0"/>
              <a:t>Ett öppenvårdsärende är ett ärende som </a:t>
            </a:r>
            <a:r>
              <a:rPr lang="sv-SE" sz="3200" u="sng" dirty="0"/>
              <a:t>inte</a:t>
            </a:r>
            <a:r>
              <a:rPr lang="sv-SE" sz="3200" dirty="0"/>
              <a:t> innehåller </a:t>
            </a:r>
            <a:br>
              <a:rPr lang="sv-SE" sz="3200" dirty="0"/>
            </a:br>
            <a:r>
              <a:rPr lang="sv-SE" sz="3200" dirty="0"/>
              <a:t>ett Inskrivningsmeddelande.</a:t>
            </a:r>
          </a:p>
          <a:p>
            <a:pPr marL="0" indent="0" fontAlgn="auto">
              <a:spcAft>
                <a:spcPts val="0"/>
              </a:spcAft>
              <a:buFont typeface="Arial" panose="020B0604020202020204" pitchFamily="34" charset="0"/>
              <a:buNone/>
              <a:defRPr/>
            </a:pPr>
            <a:endParaRPr lang="sv-SE" sz="3200" dirty="0"/>
          </a:p>
          <a:p>
            <a:pPr marL="0" indent="0" fontAlgn="auto">
              <a:spcAft>
                <a:spcPts val="0"/>
              </a:spcAft>
              <a:buFont typeface="Arial" panose="020B0604020202020204" pitchFamily="34" charset="0"/>
              <a:buNone/>
              <a:defRPr/>
            </a:pPr>
            <a:r>
              <a:rPr lang="sv-SE" sz="3200" dirty="0"/>
              <a:t>Öppenvårdsärenden används för att förmedla olika typer av patientinformation mellan sjukhus, kommun och öppenvård eller olika öppenvårdsenheter.</a:t>
            </a:r>
          </a:p>
          <a:p>
            <a:pPr marL="0" indent="0" fontAlgn="auto">
              <a:spcAft>
                <a:spcPts val="0"/>
              </a:spcAft>
              <a:buFont typeface="Arial" panose="020B0604020202020204" pitchFamily="34" charset="0"/>
              <a:buNone/>
              <a:defRPr/>
            </a:pPr>
            <a:endParaRPr lang="sv-SE" sz="3200" dirty="0"/>
          </a:p>
          <a:p>
            <a:pPr marL="0" indent="0" fontAlgn="auto">
              <a:spcAft>
                <a:spcPts val="0"/>
              </a:spcAft>
              <a:buFont typeface="Arial" panose="020B0604020202020204" pitchFamily="34" charset="0"/>
              <a:buNone/>
              <a:defRPr/>
            </a:pPr>
            <a:endParaRPr lang="sv-SE" sz="3200" dirty="0"/>
          </a:p>
          <a:p>
            <a:pPr marL="0" indent="0" fontAlgn="auto">
              <a:spcAft>
                <a:spcPts val="0"/>
              </a:spcAft>
              <a:buFont typeface="Arial" panose="020B0604020202020204" pitchFamily="34" charset="0"/>
              <a:buNone/>
              <a:defRPr/>
            </a:pPr>
            <a:endParaRPr lang="sv-SE" sz="3200" dirty="0"/>
          </a:p>
          <a:p>
            <a:pPr marL="457200" indent="-457200" fontAlgn="auto">
              <a:spcAft>
                <a:spcPts val="0"/>
              </a:spcAft>
              <a:buFont typeface="+mj-lt"/>
              <a:buAutoNum type="arabicPeriod"/>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ubrik 1">
            <a:extLst>
              <a:ext uri="{FF2B5EF4-FFF2-40B4-BE49-F238E27FC236}">
                <a16:creationId xmlns:a16="http://schemas.microsoft.com/office/drawing/2014/main" id="{A149501D-2C88-48AF-80AB-F5A2BAE3FB06}"/>
              </a:ext>
            </a:extLst>
          </p:cNvPr>
          <p:cNvSpPr>
            <a:spLocks noGrp="1" noChangeArrowheads="1"/>
          </p:cNvSpPr>
          <p:nvPr>
            <p:ph type="title" idx="4294967295"/>
          </p:nvPr>
        </p:nvSpPr>
        <p:spPr>
          <a:xfrm>
            <a:off x="2616200" y="365125"/>
            <a:ext cx="9575800" cy="1325563"/>
          </a:xfrm>
        </p:spPr>
        <p:txBody>
          <a:bodyPr/>
          <a:lstStyle/>
          <a:p>
            <a:pPr eaLnBrk="1" hangingPunct="1"/>
            <a:r>
              <a:rPr lang="sv-SE" altLang="sv-SE" sz="3800">
                <a:latin typeface="Arial" panose="020B0604020202020204" pitchFamily="34" charset="0"/>
                <a:cs typeface="Arial" panose="020B0604020202020204" pitchFamily="34" charset="0"/>
              </a:rPr>
              <a:t>Öppenvårdsärenden i SAMSA</a:t>
            </a:r>
            <a:br>
              <a:rPr lang="sv-SE" altLang="sv-SE" sz="3800">
                <a:latin typeface="Arial" panose="020B0604020202020204" pitchFamily="34" charset="0"/>
                <a:cs typeface="Arial" panose="020B0604020202020204" pitchFamily="34" charset="0"/>
              </a:rPr>
            </a:br>
            <a:endParaRPr lang="sv-SE" altLang="sv-SE" sz="2400">
              <a:latin typeface="Arial" panose="020B0604020202020204" pitchFamily="34" charset="0"/>
              <a:cs typeface="Arial" panose="020B0604020202020204" pitchFamily="34" charset="0"/>
            </a:endParaRPr>
          </a:p>
        </p:txBody>
      </p:sp>
      <p:sp>
        <p:nvSpPr>
          <p:cNvPr id="25603" name="Platshållare för innehåll 2">
            <a:extLst>
              <a:ext uri="{FF2B5EF4-FFF2-40B4-BE49-F238E27FC236}">
                <a16:creationId xmlns:a16="http://schemas.microsoft.com/office/drawing/2014/main" id="{A67B76F0-6385-43C7-95D2-EA53EFFE6685}"/>
              </a:ext>
            </a:extLst>
          </p:cNvPr>
          <p:cNvSpPr>
            <a:spLocks noGrp="1" noChangeArrowheads="1"/>
          </p:cNvSpPr>
          <p:nvPr>
            <p:ph idx="4294967295"/>
          </p:nvPr>
        </p:nvSpPr>
        <p:spPr>
          <a:xfrm>
            <a:off x="2616200" y="1693863"/>
            <a:ext cx="9575800" cy="3956050"/>
          </a:xfrm>
        </p:spPr>
        <p:txBody>
          <a:bodyPr/>
          <a:lstStyle/>
          <a:p>
            <a:pPr marL="0" indent="0" eaLnBrk="1" hangingPunct="1">
              <a:buFont typeface="Arial" panose="020B0604020202020204" pitchFamily="34" charset="0"/>
              <a:buNone/>
            </a:pPr>
            <a:endParaRPr lang="sv-SE" altLang="sv-SE" sz="1800"/>
          </a:p>
          <a:p>
            <a:pPr marL="0" indent="0" eaLnBrk="1" hangingPunct="1">
              <a:buFont typeface="Arial" panose="020B0604020202020204" pitchFamily="34" charset="0"/>
              <a:buNone/>
            </a:pPr>
            <a:endParaRPr lang="sv-SE" altLang="sv-SE" sz="2400"/>
          </a:p>
        </p:txBody>
      </p:sp>
      <p:sp>
        <p:nvSpPr>
          <p:cNvPr id="25604" name="Platshållare för innehåll 2">
            <a:extLst>
              <a:ext uri="{FF2B5EF4-FFF2-40B4-BE49-F238E27FC236}">
                <a16:creationId xmlns:a16="http://schemas.microsoft.com/office/drawing/2014/main" id="{266182A2-760E-4051-B965-9C7D38796350}"/>
              </a:ext>
            </a:extLst>
          </p:cNvPr>
          <p:cNvSpPr txBox="1">
            <a:spLocks noChangeArrowheads="1"/>
          </p:cNvSpPr>
          <p:nvPr/>
        </p:nvSpPr>
        <p:spPr bwMode="auto">
          <a:xfrm>
            <a:off x="1155700" y="1690688"/>
            <a:ext cx="1019810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914400" indent="-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endParaRPr lang="sv-SE" altLang="sv-SE" sz="2400"/>
          </a:p>
          <a:p>
            <a:pPr lvl="1" eaLnBrk="1" hangingPunct="1">
              <a:buFont typeface="Calibri Light" panose="020F0302020204030204" pitchFamily="34" charset="0"/>
              <a:buAutoNum type="arabicPeriod"/>
            </a:pPr>
            <a:endParaRPr lang="sv-SE" altLang="sv-SE"/>
          </a:p>
          <a:p>
            <a:pPr eaLnBrk="1" hangingPunct="1">
              <a:buFont typeface="Arial" panose="020B0604020202020204" pitchFamily="34" charset="0"/>
              <a:buNone/>
            </a:pPr>
            <a:endParaRPr lang="sv-SE" altLang="sv-SE" sz="2400"/>
          </a:p>
          <a:p>
            <a:pPr eaLnBrk="1" hangingPunct="1">
              <a:buFont typeface="Arial" panose="020B0604020202020204" pitchFamily="34" charset="0"/>
              <a:buNone/>
            </a:pPr>
            <a:endParaRPr lang="sv-SE" altLang="sv-SE" sz="2400"/>
          </a:p>
        </p:txBody>
      </p:sp>
      <p:sp>
        <p:nvSpPr>
          <p:cNvPr id="13" name="Platshållare för innehåll 2">
            <a:extLst>
              <a:ext uri="{FF2B5EF4-FFF2-40B4-BE49-F238E27FC236}">
                <a16:creationId xmlns:a16="http://schemas.microsoft.com/office/drawing/2014/main" id="{089B8C3E-04D5-43E8-8327-385BFB274E59}"/>
              </a:ext>
            </a:extLst>
          </p:cNvPr>
          <p:cNvSpPr txBox="1">
            <a:spLocks/>
          </p:cNvSpPr>
          <p:nvPr/>
        </p:nvSpPr>
        <p:spPr>
          <a:xfrm>
            <a:off x="1970577" y="1843088"/>
            <a:ext cx="10198100" cy="49133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sv-SE" dirty="0"/>
              <a:t>Meddelanden som kan användas är</a:t>
            </a:r>
          </a:p>
          <a:p>
            <a:pPr fontAlgn="auto">
              <a:spcAft>
                <a:spcPts val="0"/>
              </a:spcAft>
              <a:defRPr/>
            </a:pPr>
            <a:r>
              <a:rPr lang="sv-SE" dirty="0"/>
              <a:t>Vårdbegäran</a:t>
            </a:r>
          </a:p>
          <a:p>
            <a:pPr fontAlgn="auto">
              <a:spcAft>
                <a:spcPts val="0"/>
              </a:spcAft>
              <a:defRPr/>
            </a:pPr>
            <a:r>
              <a:rPr lang="sv-SE" dirty="0"/>
              <a:t>Meddelande till vård och omsorg</a:t>
            </a:r>
          </a:p>
          <a:p>
            <a:pPr fontAlgn="auto">
              <a:spcAft>
                <a:spcPts val="0"/>
              </a:spcAft>
              <a:defRPr/>
            </a:pPr>
            <a:r>
              <a:rPr lang="sv-SE" dirty="0"/>
              <a:t>Planering</a:t>
            </a:r>
          </a:p>
          <a:p>
            <a:pPr fontAlgn="auto">
              <a:spcAft>
                <a:spcPts val="0"/>
              </a:spcAft>
              <a:defRPr/>
            </a:pPr>
            <a:r>
              <a:rPr lang="sv-SE" dirty="0"/>
              <a:t>Administrativt meddelande  (ej medicinsk information)</a:t>
            </a:r>
          </a:p>
          <a:p>
            <a:pPr fontAlgn="auto">
              <a:spcAft>
                <a:spcPts val="0"/>
              </a:spcAft>
              <a:defRPr/>
            </a:pPr>
            <a:endParaRPr lang="sv-SE" dirty="0"/>
          </a:p>
          <a:p>
            <a:pPr marL="0" indent="0" fontAlgn="auto">
              <a:spcAft>
                <a:spcPts val="0"/>
              </a:spcAft>
              <a:buFont typeface="Arial" panose="020B0604020202020204" pitchFamily="34" charset="0"/>
              <a:buNone/>
              <a:defRPr/>
            </a:pPr>
            <a:r>
              <a:rPr lang="sv-SE" dirty="0"/>
              <a:t>Alla parter kan skapa alla meddelandena.</a:t>
            </a:r>
          </a:p>
          <a:p>
            <a:pPr marL="0" indent="0" fontAlgn="auto">
              <a:spcAft>
                <a:spcPts val="0"/>
              </a:spcAft>
              <a:buFont typeface="Arial" panose="020B0604020202020204" pitchFamily="34" charset="0"/>
              <a:buNone/>
              <a:defRPr/>
            </a:pPr>
            <a:r>
              <a:rPr lang="sv-SE" dirty="0"/>
              <a:t>Inget krav på i vilken ordning meddelandena skapas. </a:t>
            </a:r>
          </a:p>
          <a:p>
            <a:pPr marL="457200" indent="-457200" fontAlgn="auto">
              <a:spcAft>
                <a:spcPts val="0"/>
              </a:spcAft>
              <a:buFont typeface="+mj-lt"/>
              <a:buAutoNum type="arabicPeriod"/>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ubrik 1">
            <a:extLst>
              <a:ext uri="{FF2B5EF4-FFF2-40B4-BE49-F238E27FC236}">
                <a16:creationId xmlns:a16="http://schemas.microsoft.com/office/drawing/2014/main" id="{03FE7619-3216-45D5-98C4-FA7A5F90FE1D}"/>
              </a:ext>
            </a:extLst>
          </p:cNvPr>
          <p:cNvSpPr>
            <a:spLocks noGrp="1" noChangeArrowheads="1"/>
          </p:cNvSpPr>
          <p:nvPr>
            <p:ph type="title" idx="4294967295"/>
          </p:nvPr>
        </p:nvSpPr>
        <p:spPr>
          <a:xfrm>
            <a:off x="2616200" y="365125"/>
            <a:ext cx="9575800" cy="1325563"/>
          </a:xfrm>
        </p:spPr>
        <p:txBody>
          <a:bodyPr/>
          <a:lstStyle/>
          <a:p>
            <a:pPr eaLnBrk="1" hangingPunct="1"/>
            <a:r>
              <a:rPr lang="sv-SE" altLang="sv-SE" sz="3800" dirty="0">
                <a:latin typeface="Arial" panose="020B0604020202020204" pitchFamily="34" charset="0"/>
                <a:cs typeface="Arial" panose="020B0604020202020204" pitchFamily="34" charset="0"/>
              </a:rPr>
              <a:t>Starta ett Öppenvårdsärende</a:t>
            </a:r>
            <a:br>
              <a:rPr lang="sv-SE" altLang="sv-SE" sz="3800" dirty="0">
                <a:latin typeface="Arial" panose="020B0604020202020204" pitchFamily="34" charset="0"/>
                <a:cs typeface="Arial" panose="020B0604020202020204" pitchFamily="34" charset="0"/>
              </a:rPr>
            </a:br>
            <a:endParaRPr lang="sv-SE" altLang="sv-SE" sz="2400" dirty="0">
              <a:latin typeface="Arial" panose="020B0604020202020204" pitchFamily="34" charset="0"/>
              <a:cs typeface="Arial" panose="020B0604020202020204" pitchFamily="34" charset="0"/>
            </a:endParaRPr>
          </a:p>
        </p:txBody>
      </p:sp>
      <p:sp>
        <p:nvSpPr>
          <p:cNvPr id="5" name="Platshållare för innehåll 2">
            <a:extLst>
              <a:ext uri="{FF2B5EF4-FFF2-40B4-BE49-F238E27FC236}">
                <a16:creationId xmlns:a16="http://schemas.microsoft.com/office/drawing/2014/main" id="{F453EF48-C5BC-4AC3-AB97-FCFED1908982}"/>
              </a:ext>
            </a:extLst>
          </p:cNvPr>
          <p:cNvSpPr txBox="1">
            <a:spLocks/>
          </p:cNvSpPr>
          <p:nvPr/>
        </p:nvSpPr>
        <p:spPr>
          <a:xfrm>
            <a:off x="688975" y="1214438"/>
            <a:ext cx="10198100" cy="51673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sv-SE" sz="2400" dirty="0"/>
              <a:t>Sök upp patienten/personen </a:t>
            </a:r>
          </a:p>
          <a:p>
            <a:pPr lvl="1">
              <a:defRPr/>
            </a:pPr>
            <a:r>
              <a:rPr lang="sv-SE" sz="2000" dirty="0"/>
              <a:t>Sidan som visas kan vara</a:t>
            </a:r>
          </a:p>
          <a:p>
            <a:pPr lvl="2">
              <a:defRPr/>
            </a:pPr>
            <a:r>
              <a:rPr lang="sv-SE" dirty="0"/>
              <a:t>Ett pågående ärende, som din enhet har tillgång till</a:t>
            </a:r>
          </a:p>
          <a:p>
            <a:pPr lvl="2">
              <a:defRPr/>
            </a:pPr>
            <a:r>
              <a:rPr lang="sv-SE" dirty="0"/>
              <a:t>Ett pågående ärende, som din enhet inte har tillgång till (Behörighet saknas)</a:t>
            </a:r>
          </a:p>
          <a:p>
            <a:pPr lvl="2">
              <a:defRPr/>
            </a:pPr>
            <a:r>
              <a:rPr lang="sv-SE" dirty="0"/>
              <a:t>Tom sida, inget ärende pågår.</a:t>
            </a:r>
          </a:p>
          <a:p>
            <a:pPr marL="0" indent="0" fontAlgn="auto">
              <a:spcAft>
                <a:spcPts val="0"/>
              </a:spcAft>
              <a:buFont typeface="Arial" panose="020B0604020202020204" pitchFamily="34" charset="0"/>
              <a:buNone/>
              <a:defRPr/>
            </a:pPr>
            <a:r>
              <a:rPr lang="sv-SE" sz="2400" dirty="0"/>
              <a:t>Om ett ärende pågår, se först de två följande sidorna.</a:t>
            </a:r>
          </a:p>
          <a:p>
            <a:pPr marL="0" indent="0" fontAlgn="auto">
              <a:spcAft>
                <a:spcPts val="0"/>
              </a:spcAft>
              <a:buFont typeface="Arial" panose="020B0604020202020204" pitchFamily="34" charset="0"/>
              <a:buNone/>
              <a:defRPr/>
            </a:pPr>
            <a:r>
              <a:rPr lang="sv-SE" sz="1600" dirty="0"/>
              <a:t> </a:t>
            </a:r>
          </a:p>
          <a:p>
            <a:pPr>
              <a:spcBef>
                <a:spcPts val="400"/>
              </a:spcBef>
              <a:defRPr/>
            </a:pPr>
            <a:r>
              <a:rPr lang="sv-SE" sz="2000" dirty="0"/>
              <a:t>Klicka på det meddelande du vill skapa.</a:t>
            </a:r>
          </a:p>
          <a:p>
            <a:pPr>
              <a:spcBef>
                <a:spcPts val="400"/>
              </a:spcBef>
              <a:defRPr/>
            </a:pPr>
            <a:r>
              <a:rPr lang="sv-SE" sz="2000" dirty="0"/>
              <a:t>Registrera samtycke </a:t>
            </a:r>
          </a:p>
          <a:p>
            <a:pPr>
              <a:spcBef>
                <a:spcPts val="400"/>
              </a:spcBef>
              <a:defRPr/>
            </a:pPr>
            <a:r>
              <a:rPr lang="sv-SE" sz="2000" dirty="0"/>
              <a:t>Klicka på det meddelande du vill skapa, igen.</a:t>
            </a:r>
          </a:p>
          <a:p>
            <a:pPr>
              <a:spcBef>
                <a:spcPts val="400"/>
              </a:spcBef>
              <a:defRPr/>
            </a:pPr>
            <a:r>
              <a:rPr lang="sv-SE" sz="2000" dirty="0"/>
              <a:t>Fyll i deltagande parter i de </a:t>
            </a:r>
            <a:br>
              <a:rPr lang="sv-SE" sz="2000" dirty="0"/>
            </a:br>
            <a:r>
              <a:rPr lang="sv-SE" sz="2000" dirty="0"/>
              <a:t>ljusblå partsrutorna</a:t>
            </a:r>
          </a:p>
          <a:p>
            <a:pPr>
              <a:spcBef>
                <a:spcPts val="400"/>
              </a:spcBef>
              <a:defRPr/>
            </a:pPr>
            <a:r>
              <a:rPr lang="sv-SE" sz="2000" dirty="0"/>
              <a:t>Fyll i information i meddelandet</a:t>
            </a:r>
          </a:p>
          <a:p>
            <a:pPr>
              <a:spcBef>
                <a:spcPts val="400"/>
              </a:spcBef>
              <a:defRPr/>
            </a:pPr>
            <a:r>
              <a:rPr lang="sv-SE" sz="2000" dirty="0"/>
              <a:t>Klicka på </a:t>
            </a:r>
            <a:r>
              <a:rPr lang="sv-SE" sz="2000" dirty="0" err="1"/>
              <a:t>SparaSänd</a:t>
            </a:r>
            <a:endParaRPr lang="sv-SE" sz="2000" dirty="0"/>
          </a:p>
          <a:p>
            <a:pPr marL="0" indent="0" fontAlgn="auto">
              <a:spcAft>
                <a:spcPts val="0"/>
              </a:spcAft>
              <a:buFont typeface="Arial" panose="020B0604020202020204" pitchFamily="34" charset="0"/>
              <a:buNone/>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pic>
        <p:nvPicPr>
          <p:cNvPr id="2" name="Bildobjekt 1">
            <a:extLst>
              <a:ext uri="{FF2B5EF4-FFF2-40B4-BE49-F238E27FC236}">
                <a16:creationId xmlns:a16="http://schemas.microsoft.com/office/drawing/2014/main" id="{B26B9FB9-4B84-4F44-859F-C88D0836708B}"/>
              </a:ext>
            </a:extLst>
          </p:cNvPr>
          <p:cNvPicPr>
            <a:picLocks noChangeAspect="1"/>
          </p:cNvPicPr>
          <p:nvPr/>
        </p:nvPicPr>
        <p:blipFill>
          <a:blip r:embed="rId3"/>
          <a:stretch>
            <a:fillRect/>
          </a:stretch>
        </p:blipFill>
        <p:spPr>
          <a:xfrm>
            <a:off x="4800600" y="4873642"/>
            <a:ext cx="7191375" cy="1539839"/>
          </a:xfrm>
          <a:prstGeom prst="rect">
            <a:avLst/>
          </a:prstGeom>
        </p:spPr>
      </p:pic>
    </p:spTree>
    <p:extLst>
      <p:ext uri="{BB962C8B-B14F-4D97-AF65-F5344CB8AC3E}">
        <p14:creationId xmlns:p14="http://schemas.microsoft.com/office/powerpoint/2010/main" val="3557599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ubrik 1">
            <a:extLst>
              <a:ext uri="{FF2B5EF4-FFF2-40B4-BE49-F238E27FC236}">
                <a16:creationId xmlns:a16="http://schemas.microsoft.com/office/drawing/2014/main" id="{03FE7619-3216-45D5-98C4-FA7A5F90FE1D}"/>
              </a:ext>
            </a:extLst>
          </p:cNvPr>
          <p:cNvSpPr>
            <a:spLocks noGrp="1" noChangeArrowheads="1"/>
          </p:cNvSpPr>
          <p:nvPr>
            <p:ph type="title" idx="4294967295"/>
          </p:nvPr>
        </p:nvSpPr>
        <p:spPr>
          <a:xfrm>
            <a:off x="2616200" y="365125"/>
            <a:ext cx="9575800" cy="1325563"/>
          </a:xfrm>
        </p:spPr>
        <p:txBody>
          <a:bodyPr/>
          <a:lstStyle/>
          <a:p>
            <a:pPr eaLnBrk="1" hangingPunct="1"/>
            <a:r>
              <a:rPr lang="sv-SE" altLang="sv-SE" sz="3800">
                <a:latin typeface="Arial" panose="020B0604020202020204" pitchFamily="34" charset="0"/>
                <a:cs typeface="Arial" panose="020B0604020202020204" pitchFamily="34" charset="0"/>
              </a:rPr>
              <a:t>Parallella ärenden i SAMSA</a:t>
            </a:r>
            <a:br>
              <a:rPr lang="sv-SE" altLang="sv-SE" sz="3800">
                <a:latin typeface="Arial" panose="020B0604020202020204" pitchFamily="34" charset="0"/>
                <a:cs typeface="Arial" panose="020B0604020202020204" pitchFamily="34" charset="0"/>
              </a:rPr>
            </a:br>
            <a:endParaRPr lang="sv-SE" altLang="sv-SE" sz="2400">
              <a:latin typeface="Arial" panose="020B0604020202020204" pitchFamily="34" charset="0"/>
              <a:cs typeface="Arial" panose="020B0604020202020204" pitchFamily="34" charset="0"/>
            </a:endParaRPr>
          </a:p>
        </p:txBody>
      </p:sp>
      <p:sp>
        <p:nvSpPr>
          <p:cNvPr id="46083" name="Platshållare för innehåll 2">
            <a:extLst>
              <a:ext uri="{FF2B5EF4-FFF2-40B4-BE49-F238E27FC236}">
                <a16:creationId xmlns:a16="http://schemas.microsoft.com/office/drawing/2014/main" id="{CCAF43A7-09D5-4995-BDBD-BBC8280D558E}"/>
              </a:ext>
            </a:extLst>
          </p:cNvPr>
          <p:cNvSpPr>
            <a:spLocks noGrp="1" noChangeArrowheads="1"/>
          </p:cNvSpPr>
          <p:nvPr>
            <p:ph idx="4294967295"/>
          </p:nvPr>
        </p:nvSpPr>
        <p:spPr>
          <a:xfrm>
            <a:off x="2616200" y="1693863"/>
            <a:ext cx="9575800" cy="3956050"/>
          </a:xfrm>
        </p:spPr>
        <p:txBody>
          <a:bodyPr/>
          <a:lstStyle/>
          <a:p>
            <a:pPr marL="0" indent="0" eaLnBrk="1" hangingPunct="1">
              <a:buFont typeface="Arial" panose="020B0604020202020204" pitchFamily="34" charset="0"/>
              <a:buNone/>
            </a:pPr>
            <a:endParaRPr lang="sv-SE" altLang="sv-SE" sz="1800" dirty="0"/>
          </a:p>
          <a:p>
            <a:pPr marL="0" indent="0" eaLnBrk="1" hangingPunct="1">
              <a:buFont typeface="Arial" panose="020B0604020202020204" pitchFamily="34" charset="0"/>
              <a:buNone/>
            </a:pPr>
            <a:endParaRPr lang="sv-SE" altLang="sv-SE" sz="2400" dirty="0"/>
          </a:p>
        </p:txBody>
      </p:sp>
      <p:sp>
        <p:nvSpPr>
          <p:cNvPr id="5" name="Platshållare för innehåll 2">
            <a:extLst>
              <a:ext uri="{FF2B5EF4-FFF2-40B4-BE49-F238E27FC236}">
                <a16:creationId xmlns:a16="http://schemas.microsoft.com/office/drawing/2014/main" id="{F453EF48-C5BC-4AC3-AB97-FCFED1908982}"/>
              </a:ext>
            </a:extLst>
          </p:cNvPr>
          <p:cNvSpPr txBox="1">
            <a:spLocks/>
          </p:cNvSpPr>
          <p:nvPr/>
        </p:nvSpPr>
        <p:spPr>
          <a:xfrm>
            <a:off x="1155700" y="1690688"/>
            <a:ext cx="10198100" cy="49133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sv-SE" sz="2400" dirty="0"/>
              <a:t>Vi kan ha mer en ett ärende pågående för samma patient.</a:t>
            </a:r>
          </a:p>
          <a:p>
            <a:pPr marL="0" indent="0" fontAlgn="auto">
              <a:spcAft>
                <a:spcPts val="0"/>
              </a:spcAft>
              <a:buFont typeface="Arial" panose="020B0604020202020204" pitchFamily="34" charset="0"/>
              <a:buNone/>
              <a:defRPr/>
            </a:pPr>
            <a:r>
              <a:rPr lang="sv-SE" sz="2400" dirty="0"/>
              <a:t>Enbart ETT slutenvårdsärende, men flera öppenvårdsärenden.</a:t>
            </a:r>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r>
              <a:rPr lang="sv-SE" sz="2400" dirty="0"/>
              <a:t>Starta ett nytt ärende, då redan ett ärende pågår,</a:t>
            </a:r>
            <a:br>
              <a:rPr lang="sv-SE" sz="2400" dirty="0"/>
            </a:br>
            <a:r>
              <a:rPr lang="sv-SE" sz="2400" dirty="0"/>
              <a:t>välj Nytt ärende, under Ärende i meddelandemenyn.</a:t>
            </a:r>
            <a:br>
              <a:rPr lang="sv-SE" sz="2400" dirty="0"/>
            </a:br>
            <a:br>
              <a:rPr lang="sv-SE" sz="2400" dirty="0"/>
            </a:br>
            <a:endParaRPr lang="sv-SE" sz="2400" dirty="0"/>
          </a:p>
          <a:p>
            <a:pPr marL="0" indent="0" fontAlgn="auto">
              <a:spcAft>
                <a:spcPts val="0"/>
              </a:spcAft>
              <a:buFont typeface="Arial" panose="020B0604020202020204" pitchFamily="34" charset="0"/>
              <a:buNone/>
              <a:defRPr/>
            </a:pPr>
            <a:endParaRPr lang="sv-SE" sz="2400" dirty="0"/>
          </a:p>
          <a:p>
            <a:pPr marL="457200" indent="-457200" fontAlgn="auto">
              <a:spcAft>
                <a:spcPts val="0"/>
              </a:spcAft>
              <a:buFont typeface="+mj-lt"/>
              <a:buAutoNum type="arabicPeriod"/>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pic>
        <p:nvPicPr>
          <p:cNvPr id="46085" name="Bildobjekt 6">
            <a:extLst>
              <a:ext uri="{FF2B5EF4-FFF2-40B4-BE49-F238E27FC236}">
                <a16:creationId xmlns:a16="http://schemas.microsoft.com/office/drawing/2014/main" id="{69F68DD4-3978-40F2-8503-5D43F05DE8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2910" t="11874" r="38988" b="63075"/>
          <a:stretch>
            <a:fillRect/>
          </a:stretch>
        </p:blipFill>
        <p:spPr bwMode="auto">
          <a:xfrm>
            <a:off x="7800975" y="3090863"/>
            <a:ext cx="3552825"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Rak pil 9">
            <a:extLst>
              <a:ext uri="{FF2B5EF4-FFF2-40B4-BE49-F238E27FC236}">
                <a16:creationId xmlns:a16="http://schemas.microsoft.com/office/drawing/2014/main" id="{097025E9-6EDF-4990-A36D-9546E613BB33}"/>
              </a:ext>
            </a:extLst>
          </p:cNvPr>
          <p:cNvCxnSpPr/>
          <p:nvPr/>
        </p:nvCxnSpPr>
        <p:spPr>
          <a:xfrm flipH="1" flipV="1">
            <a:off x="8991600" y="5303838"/>
            <a:ext cx="2044700" cy="3429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a:extLst>
              <a:ext uri="{FF2B5EF4-FFF2-40B4-BE49-F238E27FC236}">
                <a16:creationId xmlns:a16="http://schemas.microsoft.com/office/drawing/2014/main" id="{6996EA72-B4F5-4310-BE7F-F1E3D6B6DADE}"/>
              </a:ext>
            </a:extLst>
          </p:cNvPr>
          <p:cNvSpPr txBox="1">
            <a:spLocks/>
          </p:cNvSpPr>
          <p:nvPr/>
        </p:nvSpPr>
        <p:spPr>
          <a:xfrm>
            <a:off x="1225550" y="1692275"/>
            <a:ext cx="10198100" cy="628650"/>
          </a:xfrm>
          <a:prstGeom prst="rect">
            <a:avLst/>
          </a:prstGeom>
          <a:noFill/>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sv-SE" sz="3800" dirty="0"/>
              <a:t>Eller under fliken Ärendehistorik</a:t>
            </a:r>
            <a:br>
              <a:rPr lang="sv-SE" sz="2400" dirty="0"/>
            </a:br>
            <a:br>
              <a:rPr lang="sv-SE" sz="2400" dirty="0"/>
            </a:br>
            <a:endParaRPr lang="sv-SE" sz="2400" dirty="0"/>
          </a:p>
          <a:p>
            <a:pPr marL="457200" indent="-457200" fontAlgn="auto">
              <a:spcAft>
                <a:spcPts val="0"/>
              </a:spcAft>
              <a:buFont typeface="+mj-lt"/>
              <a:buAutoNum type="arabicPeriod"/>
              <a:defRPr/>
            </a:pPr>
            <a:endParaRPr lang="sv-SE" sz="2400" dirty="0"/>
          </a:p>
          <a:p>
            <a:pPr marL="457200" lvl="1" indent="0" fontAlgn="auto">
              <a:spcAft>
                <a:spcPts val="0"/>
              </a:spcAft>
              <a:buFont typeface="Arial" panose="020B0604020202020204" pitchFamily="34" charset="0"/>
              <a:buNone/>
              <a:defRPr/>
            </a:pPr>
            <a:endParaRPr lang="sv-SE" dirty="0"/>
          </a:p>
          <a:p>
            <a:pPr marL="0" indent="0" fontAlgn="auto">
              <a:spcAft>
                <a:spcPts val="0"/>
              </a:spcAft>
              <a:buFont typeface="Arial" panose="020B0604020202020204" pitchFamily="34" charset="0"/>
              <a:buNone/>
              <a:defRPr/>
            </a:pPr>
            <a:endParaRPr lang="sv-SE" sz="2400" dirty="0"/>
          </a:p>
          <a:p>
            <a:pPr marL="914400" lvl="1" indent="-457200" fontAlgn="auto">
              <a:spcAft>
                <a:spcPts val="0"/>
              </a:spcAft>
              <a:buFont typeface="+mj-lt"/>
              <a:buAutoNum type="arabicPeriod"/>
              <a:defRPr/>
            </a:pPr>
            <a:endParaRPr lang="sv-SE" dirty="0"/>
          </a:p>
          <a:p>
            <a:pPr marL="0" indent="0" fontAlgn="auto">
              <a:spcAft>
                <a:spcPts val="0"/>
              </a:spcAft>
              <a:buFont typeface="Arial" panose="020B0604020202020204" pitchFamily="34" charset="0"/>
              <a:buNone/>
              <a:defRPr/>
            </a:pPr>
            <a:endParaRPr lang="sv-SE" sz="2400" dirty="0"/>
          </a:p>
          <a:p>
            <a:pPr marL="0" indent="0" fontAlgn="auto">
              <a:spcAft>
                <a:spcPts val="0"/>
              </a:spcAft>
              <a:buFont typeface="Arial" panose="020B0604020202020204" pitchFamily="34" charset="0"/>
              <a:buNone/>
              <a:defRPr/>
            </a:pPr>
            <a:endParaRPr lang="sv-SE" sz="2400" dirty="0"/>
          </a:p>
        </p:txBody>
      </p:sp>
      <p:sp>
        <p:nvSpPr>
          <p:cNvPr id="48131" name="Rubrik 1">
            <a:extLst>
              <a:ext uri="{FF2B5EF4-FFF2-40B4-BE49-F238E27FC236}">
                <a16:creationId xmlns:a16="http://schemas.microsoft.com/office/drawing/2014/main" id="{EBD37F48-B8B3-4562-BD37-6D01CDFAE8A3}"/>
              </a:ext>
            </a:extLst>
          </p:cNvPr>
          <p:cNvSpPr txBox="1">
            <a:spLocks noChangeArrowheads="1"/>
          </p:cNvSpPr>
          <p:nvPr/>
        </p:nvSpPr>
        <p:spPr bwMode="auto">
          <a:xfrm>
            <a:off x="1225550" y="420689"/>
            <a:ext cx="9575800"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sv-SE" altLang="sv-SE" sz="3800" dirty="0">
                <a:latin typeface="Arial" panose="020B0604020202020204" pitchFamily="34" charset="0"/>
                <a:cs typeface="Arial" panose="020B0604020202020204" pitchFamily="34" charset="0"/>
              </a:rPr>
              <a:t>Parallella ärenden i SAMSA</a:t>
            </a:r>
            <a:br>
              <a:rPr lang="sv-SE" altLang="sv-SE" sz="3800" dirty="0">
                <a:latin typeface="Arial" panose="020B0604020202020204" pitchFamily="34" charset="0"/>
                <a:cs typeface="Arial" panose="020B0604020202020204" pitchFamily="34" charset="0"/>
              </a:rPr>
            </a:br>
            <a:endParaRPr lang="sv-SE" altLang="sv-SE" sz="2400" dirty="0">
              <a:latin typeface="Arial" panose="020B0604020202020204" pitchFamily="34" charset="0"/>
              <a:cs typeface="Arial" panose="020B0604020202020204" pitchFamily="34" charset="0"/>
            </a:endParaRPr>
          </a:p>
        </p:txBody>
      </p:sp>
      <p:pic>
        <p:nvPicPr>
          <p:cNvPr id="48132" name="Bildobjekt 1">
            <a:extLst>
              <a:ext uri="{FF2B5EF4-FFF2-40B4-BE49-F238E27FC236}">
                <a16:creationId xmlns:a16="http://schemas.microsoft.com/office/drawing/2014/main" id="{0D00EA4C-5CBB-424E-9297-A06BEFF484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2938" y="2214563"/>
            <a:ext cx="8053387"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Rak pil 9">
            <a:extLst>
              <a:ext uri="{FF2B5EF4-FFF2-40B4-BE49-F238E27FC236}">
                <a16:creationId xmlns:a16="http://schemas.microsoft.com/office/drawing/2014/main" id="{C914CB4E-26A9-4F6C-A1B4-26714B6E1474}"/>
              </a:ext>
            </a:extLst>
          </p:cNvPr>
          <p:cNvCxnSpPr/>
          <p:nvPr/>
        </p:nvCxnSpPr>
        <p:spPr>
          <a:xfrm flipH="1" flipV="1">
            <a:off x="7315200" y="3257550"/>
            <a:ext cx="2044700" cy="3429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8134" name="Bildobjekt 9">
            <a:extLst>
              <a:ext uri="{FF2B5EF4-FFF2-40B4-BE49-F238E27FC236}">
                <a16:creationId xmlns:a16="http://schemas.microsoft.com/office/drawing/2014/main" id="{F605C0FA-DB8C-421D-8146-2EBD1EC69C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2539" t="21407" r="10078" b="70490"/>
          <a:stretch>
            <a:fillRect/>
          </a:stretch>
        </p:blipFill>
        <p:spPr bwMode="auto">
          <a:xfrm>
            <a:off x="3979863" y="4117975"/>
            <a:ext cx="25447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ubrik 1">
            <a:extLst>
              <a:ext uri="{FF2B5EF4-FFF2-40B4-BE49-F238E27FC236}">
                <a16:creationId xmlns:a16="http://schemas.microsoft.com/office/drawing/2014/main" id="{8C7E699E-974F-46FE-A3CF-2C3F23D757F6}"/>
              </a:ext>
            </a:extLst>
          </p:cNvPr>
          <p:cNvSpPr>
            <a:spLocks noGrp="1" noChangeArrowheads="1"/>
          </p:cNvSpPr>
          <p:nvPr>
            <p:ph type="title" idx="4294967295"/>
          </p:nvPr>
        </p:nvSpPr>
        <p:spPr>
          <a:xfrm>
            <a:off x="2616200" y="365125"/>
            <a:ext cx="9575800" cy="1325563"/>
          </a:xfrm>
        </p:spPr>
        <p:txBody>
          <a:bodyPr/>
          <a:lstStyle/>
          <a:p>
            <a:pPr eaLnBrk="1" hangingPunct="1"/>
            <a:r>
              <a:rPr lang="sv-SE" altLang="sv-SE" sz="3800">
                <a:latin typeface="Arial" panose="020B0604020202020204" pitchFamily="34" charset="0"/>
                <a:cs typeface="Arial" panose="020B0604020202020204" pitchFamily="34" charset="0"/>
              </a:rPr>
              <a:t>Öppenvårdsärenden i SAMSA</a:t>
            </a:r>
            <a:br>
              <a:rPr lang="sv-SE" altLang="sv-SE" sz="3800">
                <a:latin typeface="Arial" panose="020B0604020202020204" pitchFamily="34" charset="0"/>
                <a:cs typeface="Arial" panose="020B0604020202020204" pitchFamily="34" charset="0"/>
              </a:rPr>
            </a:br>
            <a:endParaRPr lang="sv-SE" altLang="sv-SE" sz="2400">
              <a:latin typeface="Arial" panose="020B0604020202020204" pitchFamily="34" charset="0"/>
              <a:cs typeface="Arial" panose="020B0604020202020204" pitchFamily="34" charset="0"/>
            </a:endParaRPr>
          </a:p>
        </p:txBody>
      </p:sp>
      <p:sp>
        <p:nvSpPr>
          <p:cNvPr id="27651" name="Platshållare för innehåll 2">
            <a:extLst>
              <a:ext uri="{FF2B5EF4-FFF2-40B4-BE49-F238E27FC236}">
                <a16:creationId xmlns:a16="http://schemas.microsoft.com/office/drawing/2014/main" id="{5136659B-B14A-44D0-8908-D454838C908B}"/>
              </a:ext>
            </a:extLst>
          </p:cNvPr>
          <p:cNvSpPr>
            <a:spLocks noGrp="1" noChangeArrowheads="1"/>
          </p:cNvSpPr>
          <p:nvPr>
            <p:ph idx="4294967295"/>
          </p:nvPr>
        </p:nvSpPr>
        <p:spPr>
          <a:xfrm>
            <a:off x="2616200" y="1693863"/>
            <a:ext cx="9575800" cy="3956050"/>
          </a:xfrm>
        </p:spPr>
        <p:txBody>
          <a:bodyPr/>
          <a:lstStyle/>
          <a:p>
            <a:pPr marL="0" indent="0" eaLnBrk="1" hangingPunct="1">
              <a:buFont typeface="Arial" panose="020B0604020202020204" pitchFamily="34" charset="0"/>
              <a:buNone/>
            </a:pPr>
            <a:endParaRPr lang="sv-SE" altLang="sv-SE" sz="1800"/>
          </a:p>
          <a:p>
            <a:pPr marL="0" indent="0" eaLnBrk="1" hangingPunct="1">
              <a:buFont typeface="Arial" panose="020B0604020202020204" pitchFamily="34" charset="0"/>
              <a:buNone/>
            </a:pPr>
            <a:endParaRPr lang="sv-SE" altLang="sv-SE" sz="2400"/>
          </a:p>
        </p:txBody>
      </p:sp>
      <p:sp>
        <p:nvSpPr>
          <p:cNvPr id="27652" name="Platshållare för innehåll 2">
            <a:extLst>
              <a:ext uri="{FF2B5EF4-FFF2-40B4-BE49-F238E27FC236}">
                <a16:creationId xmlns:a16="http://schemas.microsoft.com/office/drawing/2014/main" id="{754AB280-A020-4FF0-8D65-E4B974208399}"/>
              </a:ext>
            </a:extLst>
          </p:cNvPr>
          <p:cNvSpPr txBox="1">
            <a:spLocks noChangeArrowheads="1"/>
          </p:cNvSpPr>
          <p:nvPr/>
        </p:nvSpPr>
        <p:spPr bwMode="auto">
          <a:xfrm>
            <a:off x="1155700" y="1690688"/>
            <a:ext cx="1019810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914400" indent="-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endParaRPr lang="sv-SE" altLang="sv-SE" sz="2400"/>
          </a:p>
          <a:p>
            <a:pPr lvl="1" eaLnBrk="1" hangingPunct="1">
              <a:buFont typeface="Calibri Light" panose="020F0302020204030204" pitchFamily="34" charset="0"/>
              <a:buAutoNum type="arabicPeriod"/>
            </a:pPr>
            <a:endParaRPr lang="sv-SE" altLang="sv-SE"/>
          </a:p>
          <a:p>
            <a:pPr eaLnBrk="1" hangingPunct="1">
              <a:buFont typeface="Arial" panose="020B0604020202020204" pitchFamily="34" charset="0"/>
              <a:buNone/>
            </a:pPr>
            <a:endParaRPr lang="sv-SE" altLang="sv-SE" sz="2400"/>
          </a:p>
          <a:p>
            <a:pPr eaLnBrk="1" hangingPunct="1">
              <a:buFont typeface="Arial" panose="020B0604020202020204" pitchFamily="34" charset="0"/>
              <a:buNone/>
            </a:pPr>
            <a:endParaRPr lang="sv-SE" altLang="sv-SE" sz="2400"/>
          </a:p>
        </p:txBody>
      </p:sp>
      <p:graphicFrame>
        <p:nvGraphicFramePr>
          <p:cNvPr id="6" name="Tabell 5">
            <a:extLst>
              <a:ext uri="{FF2B5EF4-FFF2-40B4-BE49-F238E27FC236}">
                <a16:creationId xmlns:a16="http://schemas.microsoft.com/office/drawing/2014/main" id="{5713CB13-F147-4517-A9A3-E6FCFEC0B77C}"/>
              </a:ext>
            </a:extLst>
          </p:cNvPr>
          <p:cNvGraphicFramePr>
            <a:graphicFrameLocks noGrp="1"/>
          </p:cNvGraphicFramePr>
          <p:nvPr>
            <p:extLst>
              <p:ext uri="{D42A27DB-BD31-4B8C-83A1-F6EECF244321}">
                <p14:modId xmlns:p14="http://schemas.microsoft.com/office/powerpoint/2010/main" val="2096833950"/>
              </p:ext>
            </p:extLst>
          </p:nvPr>
        </p:nvGraphicFramePr>
        <p:xfrm>
          <a:off x="466725" y="1450975"/>
          <a:ext cx="11420476" cy="4225522"/>
        </p:xfrm>
        <a:graphic>
          <a:graphicData uri="http://schemas.openxmlformats.org/drawingml/2006/table">
            <a:tbl>
              <a:tblPr firstRow="1" bandRow="1">
                <a:tableStyleId>{5C22544A-7EE6-4342-B048-85BDC9FD1C3A}</a:tableStyleId>
              </a:tblPr>
              <a:tblGrid>
                <a:gridCol w="4172098">
                  <a:extLst>
                    <a:ext uri="{9D8B030D-6E8A-4147-A177-3AD203B41FA5}">
                      <a16:colId xmlns:a16="http://schemas.microsoft.com/office/drawing/2014/main" val="20000"/>
                    </a:ext>
                  </a:extLst>
                </a:gridCol>
                <a:gridCol w="3909558">
                  <a:extLst>
                    <a:ext uri="{9D8B030D-6E8A-4147-A177-3AD203B41FA5}">
                      <a16:colId xmlns:a16="http://schemas.microsoft.com/office/drawing/2014/main" val="20001"/>
                    </a:ext>
                  </a:extLst>
                </a:gridCol>
                <a:gridCol w="3338820">
                  <a:extLst>
                    <a:ext uri="{9D8B030D-6E8A-4147-A177-3AD203B41FA5}">
                      <a16:colId xmlns:a16="http://schemas.microsoft.com/office/drawing/2014/main" val="20002"/>
                    </a:ext>
                  </a:extLst>
                </a:gridCol>
              </a:tblGrid>
              <a:tr h="370621">
                <a:tc>
                  <a:txBody>
                    <a:bodyPr/>
                    <a:lstStyle/>
                    <a:p>
                      <a:r>
                        <a:rPr lang="sv-SE" sz="1800" dirty="0"/>
                        <a:t>Typ av ärende</a:t>
                      </a:r>
                    </a:p>
                  </a:txBody>
                  <a:tcPr marL="91436" marR="91436" marT="45693" marB="45693"/>
                </a:tc>
                <a:tc>
                  <a:txBody>
                    <a:bodyPr/>
                    <a:lstStyle/>
                    <a:p>
                      <a:r>
                        <a:rPr lang="sv-SE" sz="1800" dirty="0"/>
                        <a:t>Meddelande</a:t>
                      </a:r>
                    </a:p>
                  </a:txBody>
                  <a:tcPr marL="91436" marR="91436" marT="45693" marB="45693"/>
                </a:tc>
                <a:tc>
                  <a:txBody>
                    <a:bodyPr/>
                    <a:lstStyle/>
                    <a:p>
                      <a:r>
                        <a:rPr lang="sv-SE" sz="1800" dirty="0"/>
                        <a:t>Mellan parter</a:t>
                      </a:r>
                    </a:p>
                  </a:txBody>
                  <a:tcPr marL="91436" marR="91436" marT="45693" marB="45693"/>
                </a:tc>
                <a:extLst>
                  <a:ext uri="{0D108BD9-81ED-4DB2-BD59-A6C34878D82A}">
                    <a16:rowId xmlns:a16="http://schemas.microsoft.com/office/drawing/2014/main" val="10000"/>
                  </a:ext>
                </a:extLst>
              </a:tr>
              <a:tr h="14629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800" dirty="0"/>
                        <a:t>Svar på Vårdbegäran.</a:t>
                      </a:r>
                      <a:r>
                        <a:rPr lang="sv-SE" sz="1800"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sv-SE" sz="1800" baseline="0" dirty="0"/>
                        <a:t>T</a:t>
                      </a:r>
                      <a:r>
                        <a:rPr lang="sv-SE" sz="1800" dirty="0"/>
                        <a:t>.ex. att det inte blev  någon inskrivning</a:t>
                      </a:r>
                      <a:r>
                        <a:rPr lang="sv-SE" sz="1800" baseline="0" dirty="0"/>
                        <a:t> och den enskilde går h</a:t>
                      </a:r>
                      <a:r>
                        <a:rPr lang="sv-SE" sz="1800" dirty="0"/>
                        <a:t>em från </a:t>
                      </a:r>
                      <a:r>
                        <a:rPr lang="sv-SE" sz="1800" baseline="0" dirty="0"/>
                        <a:t>akutmottagning, vårdcentral eller annan öppenvård. </a:t>
                      </a:r>
                      <a:endParaRPr lang="sv-SE" sz="1800" dirty="0"/>
                    </a:p>
                  </a:txBody>
                  <a:tcPr marL="91436" marR="91436" marT="45693" marB="4569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800" dirty="0"/>
                        <a:t>Meddelande till  Vård</a:t>
                      </a:r>
                      <a:r>
                        <a:rPr lang="sv-SE" sz="1800" baseline="0" dirty="0"/>
                        <a:t> och omsorg</a:t>
                      </a:r>
                      <a:endParaRPr lang="sv-SE" sz="1800" dirty="0"/>
                    </a:p>
                    <a:p>
                      <a:endParaRPr lang="sv-SE" sz="1800" dirty="0"/>
                    </a:p>
                  </a:txBody>
                  <a:tcPr marL="91436" marR="91436" marT="45693" marB="4569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800" dirty="0"/>
                        <a:t>Öppenvård (akutmottagning/</a:t>
                      </a:r>
                      <a:r>
                        <a:rPr lang="sv-SE" sz="1800" baseline="0" dirty="0"/>
                        <a:t> specialistmottagning / vårdcentral) till kommun och/eller öppenvård</a:t>
                      </a:r>
                      <a:endParaRPr lang="sv-SE" sz="1800" dirty="0"/>
                    </a:p>
                    <a:p>
                      <a:endParaRPr lang="sv-SE" sz="1800" dirty="0"/>
                    </a:p>
                  </a:txBody>
                  <a:tcPr marL="91436" marR="91436" marT="45693" marB="45693"/>
                </a:tc>
                <a:extLst>
                  <a:ext uri="{0D108BD9-81ED-4DB2-BD59-A6C34878D82A}">
                    <a16:rowId xmlns:a16="http://schemas.microsoft.com/office/drawing/2014/main" val="10001"/>
                  </a:ext>
                </a:extLst>
              </a:tr>
              <a:tr h="370621">
                <a:tc>
                  <a:txBody>
                    <a:bodyPr/>
                    <a:lstStyle/>
                    <a:p>
                      <a:r>
                        <a:rPr lang="sv-SE" sz="1800" dirty="0"/>
                        <a:t>In-</a:t>
                      </a:r>
                      <a:r>
                        <a:rPr lang="sv-SE" sz="1800" baseline="0" dirty="0"/>
                        <a:t> och utskrivning </a:t>
                      </a:r>
                      <a:r>
                        <a:rPr lang="sv-SE" sz="1800" dirty="0"/>
                        <a:t>i hemsjukvård</a:t>
                      </a:r>
                    </a:p>
                  </a:txBody>
                  <a:tcPr marL="91436" marR="91436" marT="45693" marB="45693"/>
                </a:tc>
                <a:tc rowSpan="5">
                  <a:txBody>
                    <a:bodyPr/>
                    <a:lstStyle/>
                    <a:p>
                      <a:r>
                        <a:rPr lang="sv-SE" sz="1800" dirty="0"/>
                        <a:t>Vårdbegäran ?</a:t>
                      </a:r>
                    </a:p>
                    <a:p>
                      <a:r>
                        <a:rPr lang="sv-SE" sz="1800" dirty="0"/>
                        <a:t>Meddelande till </a:t>
                      </a:r>
                      <a:r>
                        <a:rPr lang="sv-SE" sz="1800" baseline="0" dirty="0"/>
                        <a:t> vård- och omsorg?</a:t>
                      </a:r>
                    </a:p>
                    <a:p>
                      <a:r>
                        <a:rPr lang="sv-SE" sz="1800" baseline="0" dirty="0"/>
                        <a:t>Planering?</a:t>
                      </a:r>
                      <a:endParaRPr lang="sv-SE" sz="1800" dirty="0"/>
                    </a:p>
                  </a:txBody>
                  <a:tcPr marL="91436" marR="91436" marT="45693" marB="45693"/>
                </a:tc>
                <a:tc rowSpan="5">
                  <a:txBody>
                    <a:bodyPr/>
                    <a:lstStyle/>
                    <a:p>
                      <a:r>
                        <a:rPr lang="sv-SE" sz="1800" dirty="0"/>
                        <a:t>Öppenvård </a:t>
                      </a:r>
                      <a:r>
                        <a:rPr lang="sv-SE" sz="1800" baseline="0" dirty="0"/>
                        <a:t> och ko</a:t>
                      </a:r>
                      <a:r>
                        <a:rPr lang="sv-SE" sz="1800" dirty="0"/>
                        <a:t>mmun</a:t>
                      </a:r>
                    </a:p>
                  </a:txBody>
                  <a:tcPr marL="91436" marR="91436" marT="45693" marB="45693"/>
                </a:tc>
                <a:extLst>
                  <a:ext uri="{0D108BD9-81ED-4DB2-BD59-A6C34878D82A}">
                    <a16:rowId xmlns:a16="http://schemas.microsoft.com/office/drawing/2014/main" val="10002"/>
                  </a:ext>
                </a:extLst>
              </a:tr>
              <a:tr h="370621">
                <a:tc>
                  <a:txBody>
                    <a:bodyPr/>
                    <a:lstStyle/>
                    <a:p>
                      <a:r>
                        <a:rPr lang="sv-SE" sz="1800" dirty="0"/>
                        <a:t>Förfrågan om hjälp med provtagning</a:t>
                      </a:r>
                    </a:p>
                  </a:txBody>
                  <a:tcPr marL="91436" marR="91436" marT="45693" marB="45693"/>
                </a:tc>
                <a:tc vMerge="1">
                  <a:txBody>
                    <a:bodyPr/>
                    <a:lstStyle/>
                    <a:p>
                      <a:endParaRPr lang="sv-SE" dirty="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txBody>
                  <a:tcPr/>
                </a:tc>
                <a:extLst>
                  <a:ext uri="{0D108BD9-81ED-4DB2-BD59-A6C34878D82A}">
                    <a16:rowId xmlns:a16="http://schemas.microsoft.com/office/drawing/2014/main" val="10003"/>
                  </a:ext>
                </a:extLst>
              </a:tr>
              <a:tr h="640007">
                <a:tc>
                  <a:txBody>
                    <a:bodyPr/>
                    <a:lstStyle/>
                    <a:p>
                      <a:r>
                        <a:rPr lang="sv-SE" sz="1800" dirty="0"/>
                        <a:t>Förberedelse inför en kommande operation</a:t>
                      </a:r>
                    </a:p>
                  </a:txBody>
                  <a:tcPr marL="91436" marR="91436" marT="45693" marB="45693"/>
                </a:tc>
                <a:tc vMerge="1">
                  <a:txBody>
                    <a:bodyPr/>
                    <a:lstStyle/>
                    <a:p>
                      <a:endParaRPr lang="sv-SE" dirty="0"/>
                    </a:p>
                  </a:txBody>
                  <a:tcPr/>
                </a:tc>
                <a:tc vMerge="1">
                  <a:txBody>
                    <a:bodyPr/>
                    <a:lstStyle/>
                    <a:p>
                      <a:endParaRPr lang="sv-SE" dirty="0"/>
                    </a:p>
                  </a:txBody>
                  <a:tcPr/>
                </a:tc>
                <a:extLst>
                  <a:ext uri="{0D108BD9-81ED-4DB2-BD59-A6C34878D82A}">
                    <a16:rowId xmlns:a16="http://schemas.microsoft.com/office/drawing/2014/main" val="10004"/>
                  </a:ext>
                </a:extLst>
              </a:tr>
              <a:tr h="370621">
                <a:tc>
                  <a:txBody>
                    <a:bodyPr/>
                    <a:lstStyle/>
                    <a:p>
                      <a:r>
                        <a:rPr lang="sv-SE" sz="1800" b="0" i="0" dirty="0">
                          <a:solidFill>
                            <a:schemeClr val="tx1"/>
                          </a:solidFill>
                        </a:rPr>
                        <a:t>Vid utskrivning från korttidsboende</a:t>
                      </a:r>
                    </a:p>
                  </a:txBody>
                  <a:tcPr marL="91436" marR="91436" marT="45693" marB="45693"/>
                </a:tc>
                <a:tc vMerge="1">
                  <a:txBody>
                    <a:bodyPr/>
                    <a:lstStyle/>
                    <a:p>
                      <a:endParaRPr lang="sv-SE" dirty="0"/>
                    </a:p>
                  </a:txBody>
                  <a:tcPr/>
                </a:tc>
                <a:tc vMerge="1">
                  <a:txBody>
                    <a:bodyPr/>
                    <a:lstStyle/>
                    <a:p>
                      <a:endParaRPr lang="sv-SE" dirty="0"/>
                    </a:p>
                  </a:txBody>
                  <a:tcPr/>
                </a:tc>
                <a:extLst>
                  <a:ext uri="{0D108BD9-81ED-4DB2-BD59-A6C34878D82A}">
                    <a16:rowId xmlns:a16="http://schemas.microsoft.com/office/drawing/2014/main" val="10005"/>
                  </a:ext>
                </a:extLst>
              </a:tr>
              <a:tr h="3706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t>Förfrågan om hjälp med borttagning av stygn</a:t>
                      </a:r>
                    </a:p>
                  </a:txBody>
                  <a:tcPr marL="91436" marR="91436" marT="45693" marB="45693"/>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txBody>
                  <a:tcPr/>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Office-tema">
  <a:themeElements>
    <a:clrScheme name="GITS">
      <a:dk1>
        <a:sysClr val="windowText" lastClr="000000"/>
      </a:dk1>
      <a:lt1>
        <a:sysClr val="window" lastClr="FFFFFF"/>
      </a:lt1>
      <a:dk2>
        <a:srgbClr val="44546A"/>
      </a:dk2>
      <a:lt2>
        <a:srgbClr val="E7E6E6"/>
      </a:lt2>
      <a:accent1>
        <a:srgbClr val="006298"/>
      </a:accent1>
      <a:accent2>
        <a:srgbClr val="582C83"/>
      </a:accent2>
      <a:accent3>
        <a:srgbClr val="A8AD00"/>
      </a:accent3>
      <a:accent4>
        <a:srgbClr val="F2A900"/>
      </a:accent4>
      <a:accent5>
        <a:srgbClr val="4A773C"/>
      </a:accent5>
      <a:accent6>
        <a:srgbClr val="9D2235"/>
      </a:accent6>
      <a:hlink>
        <a:srgbClr val="A8AD00"/>
      </a:hlink>
      <a:folHlink>
        <a:srgbClr val="582C83"/>
      </a:folHlink>
    </a:clrScheme>
    <a:fontScheme name="GITS">
      <a:majorFont>
        <a:latin typeface="Calibri Light"/>
        <a:ea typeface=""/>
        <a:cs typeface=""/>
      </a:majorFont>
      <a:minorFont>
        <a:latin typeface="Calibri"/>
        <a:ea typeface=""/>
        <a:cs typeface=""/>
      </a:minorFont>
    </a:fontScheme>
    <a:fmtScheme name="Rökfärgat gla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5673C86-563D-4FFD-BE6F-6BFABDC2FA35}" vid="{088B150B-0357-4847-A1E6-AB41395766C0}"/>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Mall GITS 190816</Template>
  <TotalTime>83</TotalTime>
  <Words>835</Words>
  <Application>Microsoft Office PowerPoint</Application>
  <PresentationFormat>Bredbild</PresentationFormat>
  <Paragraphs>165</Paragraphs>
  <Slides>11</Slides>
  <Notes>11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11</vt:i4>
      </vt:variant>
    </vt:vector>
  </HeadingPairs>
  <TitlesOfParts>
    <vt:vector size="15" baseType="lpstr">
      <vt:lpstr>Arial</vt:lpstr>
      <vt:lpstr>Calibri</vt:lpstr>
      <vt:lpstr>Calibri Light</vt:lpstr>
      <vt:lpstr>Office-tema</vt:lpstr>
      <vt:lpstr>Utbildning  SAMSA Öppenvårdsprocesser</vt:lpstr>
      <vt:lpstr>PowerPoint-presentation</vt:lpstr>
      <vt:lpstr>Bakgrund</vt:lpstr>
      <vt:lpstr>Öppenvårdsärenden i SAMSA </vt:lpstr>
      <vt:lpstr>Öppenvårdsärenden i SAMSA </vt:lpstr>
      <vt:lpstr>Starta ett Öppenvårdsärende </vt:lpstr>
      <vt:lpstr>Parallella ärenden i SAMSA </vt:lpstr>
      <vt:lpstr>PowerPoint-presentation</vt:lpstr>
      <vt:lpstr>Öppenvårdsärenden i SAMSA </vt:lpstr>
      <vt:lpstr>Mer information finns att hämta </vt:lpstr>
      <vt:lpstr>PowerPoint-presentation</vt:lpstr>
    </vt:vector>
  </TitlesOfParts>
  <Company>Västra Götalandsregionen</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Utbildning SAMSA-Öppenvårdsprocess</dc:title>
  <dc:creator>Ingrid Svensson</dc:creator>
  <keywords/>
  <lastModifiedBy>Krister Bergqvist</lastModifiedBy>
  <revision>11</revision>
  <dcterms:created xsi:type="dcterms:W3CDTF">2020-04-24T08:54:03.0000000Z</dcterms:created>
  <dcterms:modified xsi:type="dcterms:W3CDTF">2024-12-12T08:37:55.0000000Z</dcterms:modified>
</coreProperties>
</file>