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36"/>
  </p:notesMasterIdLst>
  <p:sldIdLst>
    <p:sldId id="259" r:id="rId6"/>
    <p:sldId id="351" r:id="rId7"/>
    <p:sldId id="352" r:id="rId8"/>
    <p:sldId id="280" r:id="rId9"/>
    <p:sldId id="347" r:id="rId10"/>
    <p:sldId id="319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354" r:id="rId24"/>
    <p:sldId id="294" r:id="rId25"/>
    <p:sldId id="295" r:id="rId26"/>
    <p:sldId id="334" r:id="rId27"/>
    <p:sldId id="296" r:id="rId28"/>
    <p:sldId id="301" r:id="rId29"/>
    <p:sldId id="303" r:id="rId30"/>
    <p:sldId id="304" r:id="rId31"/>
    <p:sldId id="305" r:id="rId32"/>
    <p:sldId id="318" r:id="rId33"/>
    <p:sldId id="350" r:id="rId34"/>
    <p:sldId id="353" r:id="rId3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veig Högberg" initials="SH" lastIdx="14" clrIdx="0">
    <p:extLst>
      <p:ext uri="{19B8F6BF-5375-455C-9EA6-DF929625EA0E}">
        <p15:presenceInfo xmlns:p15="http://schemas.microsoft.com/office/powerpoint/2012/main" userId="S::solho5@vgregion.se::e0092801-30fd-4744-84ad-47ff1dfc8e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298"/>
    <a:srgbClr val="F2A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872C77-0308-418B-8808-C3E1D2813550}" v="7" dt="2024-12-11T09:19:32.151"/>
    <p1510:client id="{6C8ADC4B-1A1B-41D5-9758-F38F22041CA0}" v="3" dt="2024-12-12T08:32:34.7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81628" autoAdjust="0"/>
  </p:normalViewPr>
  <p:slideViewPr>
    <p:cSldViewPr snapToGrid="0">
      <p:cViewPr varScale="1">
        <p:scale>
          <a:sx n="89" d="100"/>
          <a:sy n="89" d="100"/>
        </p:scale>
        <p:origin x="4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openxmlformats.org/officeDocument/2006/relationships/slide" Target="slides/slide21.xml" Id="rId26" /><Relationship Type="http://schemas.openxmlformats.org/officeDocument/2006/relationships/viewProps" Target="viewProps.xml" Id="rId39" /><Relationship Type="http://schemas.openxmlformats.org/officeDocument/2006/relationships/slide" Target="slides/slide16.xml" Id="rId21" /><Relationship Type="http://schemas.openxmlformats.org/officeDocument/2006/relationships/slide" Target="slides/slide29.xml" Id="rId34" /><Relationship Type="http://schemas.microsoft.com/office/2016/11/relationships/changesInfo" Target="changesInfos/changesInfo1.xml" Id="rId42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openxmlformats.org/officeDocument/2006/relationships/slide" Target="slides/slide20.xml" Id="rId25" /><Relationship Type="http://schemas.openxmlformats.org/officeDocument/2006/relationships/slide" Target="slides/slide28.xml" Id="rId33" /><Relationship Type="http://schemas.openxmlformats.org/officeDocument/2006/relationships/presProps" Target="presProps.xml" Id="rId38" /><Relationship Type="http://schemas.openxmlformats.org/officeDocument/2006/relationships/slide" Target="slides/slide11.xml" Id="rId16" /><Relationship Type="http://schemas.openxmlformats.org/officeDocument/2006/relationships/slide" Target="slides/slide15.xml" Id="rId20" /><Relationship Type="http://schemas.openxmlformats.org/officeDocument/2006/relationships/slide" Target="slides/slide24.xml" Id="rId29" /><Relationship Type="http://schemas.openxmlformats.org/officeDocument/2006/relationships/tableStyles" Target="tableStyles.xml" Id="rId41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" Target="slides/slide19.xml" Id="rId24" /><Relationship Type="http://schemas.openxmlformats.org/officeDocument/2006/relationships/slide" Target="slides/slide27.xml" Id="rId32" /><Relationship Type="http://schemas.openxmlformats.org/officeDocument/2006/relationships/commentAuthors" Target="commentAuthors.xml" Id="rId37" /><Relationship Type="http://schemas.openxmlformats.org/officeDocument/2006/relationships/theme" Target="theme/theme1.xml" Id="rId40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openxmlformats.org/officeDocument/2006/relationships/slide" Target="slides/slide18.xml" Id="rId23" /><Relationship Type="http://schemas.openxmlformats.org/officeDocument/2006/relationships/slide" Target="slides/slide23.xml" Id="rId28" /><Relationship Type="http://schemas.openxmlformats.org/officeDocument/2006/relationships/notesMaster" Target="notesMasters/notesMaster1.xml" Id="rId36" /><Relationship Type="http://schemas.openxmlformats.org/officeDocument/2006/relationships/slide" Target="slides/slide5.xml" Id="rId10" /><Relationship Type="http://schemas.openxmlformats.org/officeDocument/2006/relationships/slide" Target="slides/slide14.xml" Id="rId19" /><Relationship Type="http://schemas.openxmlformats.org/officeDocument/2006/relationships/slide" Target="slides/slide26.xml" Id="rId31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slide" Target="slides/slide17.xml" Id="rId22" /><Relationship Type="http://schemas.openxmlformats.org/officeDocument/2006/relationships/slide" Target="slides/slide22.xml" Id="rId27" /><Relationship Type="http://schemas.openxmlformats.org/officeDocument/2006/relationships/slide" Target="slides/slide25.xml" Id="rId30" /><Relationship Type="http://schemas.openxmlformats.org/officeDocument/2006/relationships/slide" Target="slides/slide30.xml" Id="rId35" /><Relationship Type="http://schemas.microsoft.com/office/2015/10/relationships/revisionInfo" Target="revisionInfo.xml" Id="rId43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er Nygren" userId="e7449974-aa14-432b-84e8-7e6f608f31ac" providerId="ADAL" clId="{08872C77-0308-418B-8808-C3E1D2813550}"/>
    <pc:docChg chg="custSel modSld modMainMaster">
      <pc:chgData name="Christer Nygren" userId="e7449974-aa14-432b-84e8-7e6f608f31ac" providerId="ADAL" clId="{08872C77-0308-418B-8808-C3E1D2813550}" dt="2024-12-11T09:19:32.151" v="33"/>
      <pc:docMkLst>
        <pc:docMk/>
      </pc:docMkLst>
      <pc:sldChg chg="modSp mod modClrScheme chgLayout">
        <pc:chgData name="Christer Nygren" userId="e7449974-aa14-432b-84e8-7e6f608f31ac" providerId="ADAL" clId="{08872C77-0308-418B-8808-C3E1D2813550}" dt="2024-12-11T09:08:53.500" v="0" actId="26606"/>
        <pc:sldMkLst>
          <pc:docMk/>
          <pc:sldMk cId="0" sldId="259"/>
        </pc:sldMkLst>
        <pc:spChg chg="mod">
          <ac:chgData name="Christer Nygren" userId="e7449974-aa14-432b-84e8-7e6f608f31ac" providerId="ADAL" clId="{08872C77-0308-418B-8808-C3E1D2813550}" dt="2024-12-11T09:08:53.500" v="0" actId="26606"/>
          <ac:spMkLst>
            <pc:docMk/>
            <pc:sldMk cId="0" sldId="259"/>
            <ac:spMk id="2" creationId="{D0049E51-4315-42F6-9F2B-19B6034CF946}"/>
          </ac:spMkLst>
        </pc:spChg>
        <pc:spChg chg="mod">
          <ac:chgData name="Christer Nygren" userId="e7449974-aa14-432b-84e8-7e6f608f31ac" providerId="ADAL" clId="{08872C77-0308-418B-8808-C3E1D2813550}" dt="2024-12-11T09:08:53.500" v="0" actId="26606"/>
          <ac:spMkLst>
            <pc:docMk/>
            <pc:sldMk cId="0" sldId="259"/>
            <ac:spMk id="17411" creationId="{0064AFBE-6B4A-46B1-A28E-B64EF1BC8163}"/>
          </ac:spMkLst>
        </pc:spChg>
      </pc:sldChg>
      <pc:sldMasterChg chg="modSldLayout">
        <pc:chgData name="Christer Nygren" userId="e7449974-aa14-432b-84e8-7e6f608f31ac" providerId="ADAL" clId="{08872C77-0308-418B-8808-C3E1D2813550}" dt="2024-12-11T09:19:32.151" v="33"/>
        <pc:sldMasterMkLst>
          <pc:docMk/>
          <pc:sldMasterMk cId="304280189" sldId="2147483648"/>
        </pc:sldMasterMkLst>
        <pc:sldLayoutChg chg="addSp delSp modSp">
          <pc:chgData name="Christer Nygren" userId="e7449974-aa14-432b-84e8-7e6f608f31ac" providerId="ADAL" clId="{08872C77-0308-418B-8808-C3E1D2813550}" dt="2024-12-11T09:19:32.151" v="33"/>
          <pc:sldLayoutMkLst>
            <pc:docMk/>
            <pc:sldMasterMk cId="304280189" sldId="2147483648"/>
            <pc:sldLayoutMk cId="3255941112" sldId="2147483658"/>
          </pc:sldLayoutMkLst>
          <pc:spChg chg="add mod">
            <ac:chgData name="Christer Nygren" userId="e7449974-aa14-432b-84e8-7e6f608f31ac" providerId="ADAL" clId="{08872C77-0308-418B-8808-C3E1D2813550}" dt="2024-12-11T09:19:17.846" v="31"/>
            <ac:spMkLst>
              <pc:docMk/>
              <pc:sldMasterMk cId="304280189" sldId="2147483648"/>
              <pc:sldLayoutMk cId="3255941112" sldId="2147483658"/>
              <ac:spMk id="2" creationId="{61152D33-B361-A7D7-596B-96D3BD999894}"/>
            </ac:spMkLst>
          </pc:spChg>
          <pc:spChg chg="add del mod">
            <ac:chgData name="Christer Nygren" userId="e7449974-aa14-432b-84e8-7e6f608f31ac" providerId="ADAL" clId="{08872C77-0308-418B-8808-C3E1D2813550}" dt="2024-12-11T09:19:32.151" v="33"/>
            <ac:spMkLst>
              <pc:docMk/>
              <pc:sldMasterMk cId="304280189" sldId="2147483648"/>
              <pc:sldLayoutMk cId="3255941112" sldId="2147483658"/>
              <ac:spMk id="3" creationId="{3E2BBBCA-A882-D406-9755-06AAC46BA185}"/>
            </ac:spMkLst>
          </pc:spChg>
        </pc:sldLayoutChg>
        <pc:sldLayoutChg chg="addSp delSp modSp mod">
          <pc:chgData name="Christer Nygren" userId="e7449974-aa14-432b-84e8-7e6f608f31ac" providerId="ADAL" clId="{08872C77-0308-418B-8808-C3E1D2813550}" dt="2024-12-11T09:18:46.279" v="30" actId="164"/>
          <pc:sldLayoutMkLst>
            <pc:docMk/>
            <pc:sldMasterMk cId="304280189" sldId="2147483648"/>
            <pc:sldLayoutMk cId="4000689255" sldId="2147483660"/>
          </pc:sldLayoutMkLst>
          <pc:spChg chg="add mod">
            <ac:chgData name="Christer Nygren" userId="e7449974-aa14-432b-84e8-7e6f608f31ac" providerId="ADAL" clId="{08872C77-0308-418B-8808-C3E1D2813550}" dt="2024-12-11T09:13:54.889" v="11"/>
            <ac:spMkLst>
              <pc:docMk/>
              <pc:sldMasterMk cId="304280189" sldId="2147483648"/>
              <pc:sldLayoutMk cId="4000689255" sldId="2147483660"/>
              <ac:spMk id="5" creationId="{4ADFA419-E911-EB97-AEB2-6C49299305B0}"/>
            </ac:spMkLst>
          </pc:spChg>
          <pc:spChg chg="ord">
            <ac:chgData name="Christer Nygren" userId="e7449974-aa14-432b-84e8-7e6f608f31ac" providerId="ADAL" clId="{08872C77-0308-418B-8808-C3E1D2813550}" dt="2024-12-11T09:17:13.457" v="28" actId="167"/>
            <ac:spMkLst>
              <pc:docMk/>
              <pc:sldMasterMk cId="304280189" sldId="2147483648"/>
              <pc:sldLayoutMk cId="4000689255" sldId="2147483660"/>
              <ac:spMk id="6" creationId="{00000000-0000-0000-0000-000000000000}"/>
            </ac:spMkLst>
          </pc:spChg>
          <pc:spChg chg="add mod ord">
            <ac:chgData name="Christer Nygren" userId="e7449974-aa14-432b-84e8-7e6f608f31ac" providerId="ADAL" clId="{08872C77-0308-418B-8808-C3E1D2813550}" dt="2024-12-11T09:18:46.279" v="30" actId="164"/>
            <ac:spMkLst>
              <pc:docMk/>
              <pc:sldMasterMk cId="304280189" sldId="2147483648"/>
              <pc:sldLayoutMk cId="4000689255" sldId="2147483660"/>
              <ac:spMk id="9" creationId="{FCA5FD9A-28B6-DB37-A1BD-9FF853A6B5AB}"/>
            </ac:spMkLst>
          </pc:spChg>
          <pc:grpChg chg="del">
            <ac:chgData name="Christer Nygren" userId="e7449974-aa14-432b-84e8-7e6f608f31ac" providerId="ADAL" clId="{08872C77-0308-418B-8808-C3E1D2813550}" dt="2024-12-11T09:12:38.505" v="7" actId="165"/>
            <ac:grpSpMkLst>
              <pc:docMk/>
              <pc:sldMasterMk cId="304280189" sldId="2147483648"/>
              <pc:sldLayoutMk cId="4000689255" sldId="2147483660"/>
              <ac:grpSpMk id="7" creationId="{00000000-0000-0000-0000-000000000000}"/>
            </ac:grpSpMkLst>
          </pc:grpChg>
          <pc:grpChg chg="add mod">
            <ac:chgData name="Christer Nygren" userId="e7449974-aa14-432b-84e8-7e6f608f31ac" providerId="ADAL" clId="{08872C77-0308-418B-8808-C3E1D2813550}" dt="2024-12-11T09:18:46.279" v="30" actId="164"/>
            <ac:grpSpMkLst>
              <pc:docMk/>
              <pc:sldMasterMk cId="304280189" sldId="2147483648"/>
              <pc:sldLayoutMk cId="4000689255" sldId="2147483660"/>
              <ac:grpSpMk id="12" creationId="{D191BC7D-D484-5F3E-3038-08C70E73B122}"/>
            </ac:grpSpMkLst>
          </pc:grpChg>
          <pc:picChg chg="add mod">
            <ac:chgData name="Christer Nygren" userId="e7449974-aa14-432b-84e8-7e6f608f31ac" providerId="ADAL" clId="{08872C77-0308-418B-8808-C3E1D2813550}" dt="2024-12-11T09:18:46.279" v="30" actId="164"/>
            <ac:picMkLst>
              <pc:docMk/>
              <pc:sldMasterMk cId="304280189" sldId="2147483648"/>
              <pc:sldLayoutMk cId="4000689255" sldId="2147483660"/>
              <ac:picMk id="4" creationId="{28715E6B-DDEE-D1E7-7E2B-2EBA4764DE3B}"/>
            </ac:picMkLst>
          </pc:picChg>
          <pc:picChg chg="ord">
            <ac:chgData name="Christer Nygren" userId="e7449974-aa14-432b-84e8-7e6f608f31ac" providerId="ADAL" clId="{08872C77-0308-418B-8808-C3E1D2813550}" dt="2024-12-11T09:15:35.343" v="18" actId="167"/>
            <ac:picMkLst>
              <pc:docMk/>
              <pc:sldMasterMk cId="304280189" sldId="2147483648"/>
              <pc:sldLayoutMk cId="4000689255" sldId="2147483660"/>
              <ac:picMk id="8" creationId="{BBB95744-3500-4563-A9C2-F93DBC5843A2}"/>
            </ac:picMkLst>
          </pc:picChg>
          <pc:picChg chg="del mod topLvl">
            <ac:chgData name="Christer Nygren" userId="e7449974-aa14-432b-84e8-7e6f608f31ac" providerId="ADAL" clId="{08872C77-0308-418B-8808-C3E1D2813550}" dt="2024-12-11T09:12:58.422" v="8" actId="21"/>
            <ac:picMkLst>
              <pc:docMk/>
              <pc:sldMasterMk cId="304280189" sldId="2147483648"/>
              <pc:sldLayoutMk cId="4000689255" sldId="2147483660"/>
              <ac:picMk id="10" creationId="{00000000-0000-0000-0000-000000000000}"/>
            </ac:picMkLst>
          </pc:picChg>
          <pc:picChg chg="mod topLvl">
            <ac:chgData name="Christer Nygren" userId="e7449974-aa14-432b-84e8-7e6f608f31ac" providerId="ADAL" clId="{08872C77-0308-418B-8808-C3E1D2813550}" dt="2024-12-11T09:18:46.279" v="30" actId="164"/>
            <ac:picMkLst>
              <pc:docMk/>
              <pc:sldMasterMk cId="304280189" sldId="2147483648"/>
              <pc:sldLayoutMk cId="4000689255" sldId="2147483660"/>
              <ac:picMk id="11" creationId="{00000000-0000-0000-0000-000000000000}"/>
            </ac:picMkLst>
          </pc:picChg>
        </pc:sldLayoutChg>
      </pc:sldMasterChg>
    </pc:docChg>
  </pc:docChgLst>
  <pc:docChgLst>
    <pc:chgData name="Krister Bergqvist" userId="a9b24d89-f6c8-4eac-95f5-f4bd9bf5ed37" providerId="ADAL" clId="{6C8ADC4B-1A1B-41D5-9758-F38F22041CA0}"/>
    <pc:docChg chg="modSld modMainMaster">
      <pc:chgData name="Krister Bergqvist" userId="a9b24d89-f6c8-4eac-95f5-f4bd9bf5ed37" providerId="ADAL" clId="{6C8ADC4B-1A1B-41D5-9758-F38F22041CA0}" dt="2024-12-12T08:32:44.417" v="106" actId="1076"/>
      <pc:docMkLst>
        <pc:docMk/>
      </pc:docMkLst>
      <pc:sldChg chg="modSp mod">
        <pc:chgData name="Krister Bergqvist" userId="a9b24d89-f6c8-4eac-95f5-f4bd9bf5ed37" providerId="ADAL" clId="{6C8ADC4B-1A1B-41D5-9758-F38F22041CA0}" dt="2024-12-12T08:20:48.177" v="92" actId="14100"/>
        <pc:sldMkLst>
          <pc:docMk/>
          <pc:sldMk cId="0" sldId="319"/>
        </pc:sldMkLst>
        <pc:spChg chg="mod">
          <ac:chgData name="Krister Bergqvist" userId="a9b24d89-f6c8-4eac-95f5-f4bd9bf5ed37" providerId="ADAL" clId="{6C8ADC4B-1A1B-41D5-9758-F38F22041CA0}" dt="2024-12-12T08:19:24.131" v="88" actId="1076"/>
          <ac:spMkLst>
            <pc:docMk/>
            <pc:sldMk cId="0" sldId="319"/>
            <ac:spMk id="7" creationId="{C7821CC6-E3B0-476A-B479-07D7373310F6}"/>
          </ac:spMkLst>
        </pc:spChg>
        <pc:spChg chg="mod">
          <ac:chgData name="Krister Bergqvist" userId="a9b24d89-f6c8-4eac-95f5-f4bd9bf5ed37" providerId="ADAL" clId="{6C8ADC4B-1A1B-41D5-9758-F38F22041CA0}" dt="2024-12-12T08:18:35.451" v="75" actId="14100"/>
          <ac:spMkLst>
            <pc:docMk/>
            <pc:sldMk cId="0" sldId="319"/>
            <ac:spMk id="9" creationId="{549EA8AD-96F5-4D79-AE68-49B5E2D6AF7C}"/>
          </ac:spMkLst>
        </pc:spChg>
        <pc:spChg chg="mod">
          <ac:chgData name="Krister Bergqvist" userId="a9b24d89-f6c8-4eac-95f5-f4bd9bf5ed37" providerId="ADAL" clId="{6C8ADC4B-1A1B-41D5-9758-F38F22041CA0}" dt="2024-12-12T08:18:35.451" v="75" actId="14100"/>
          <ac:spMkLst>
            <pc:docMk/>
            <pc:sldMk cId="0" sldId="319"/>
            <ac:spMk id="10" creationId="{D4A7DAC7-72B7-4674-8291-1B4FC52F678D}"/>
          </ac:spMkLst>
        </pc:spChg>
        <pc:spChg chg="mod">
          <ac:chgData name="Krister Bergqvist" userId="a9b24d89-f6c8-4eac-95f5-f4bd9bf5ed37" providerId="ADAL" clId="{6C8ADC4B-1A1B-41D5-9758-F38F22041CA0}" dt="2024-12-12T08:18:35.451" v="75" actId="14100"/>
          <ac:spMkLst>
            <pc:docMk/>
            <pc:sldMk cId="0" sldId="319"/>
            <ac:spMk id="11" creationId="{BA97A017-96F8-49A6-AE57-6233D84815C2}"/>
          </ac:spMkLst>
        </pc:spChg>
        <pc:spChg chg="mod">
          <ac:chgData name="Krister Bergqvist" userId="a9b24d89-f6c8-4eac-95f5-f4bd9bf5ed37" providerId="ADAL" clId="{6C8ADC4B-1A1B-41D5-9758-F38F22041CA0}" dt="2024-12-12T08:20:48.177" v="92" actId="14100"/>
          <ac:spMkLst>
            <pc:docMk/>
            <pc:sldMk cId="0" sldId="319"/>
            <ac:spMk id="13" creationId="{30765A1A-A23A-43DF-9FD2-5296B509A68E}"/>
          </ac:spMkLst>
        </pc:spChg>
        <pc:cxnChg chg="mod">
          <ac:chgData name="Krister Bergqvist" userId="a9b24d89-f6c8-4eac-95f5-f4bd9bf5ed37" providerId="ADAL" clId="{6C8ADC4B-1A1B-41D5-9758-F38F22041CA0}" dt="2024-12-12T08:18:35.451" v="75" actId="14100"/>
          <ac:cxnSpMkLst>
            <pc:docMk/>
            <pc:sldMk cId="0" sldId="319"/>
            <ac:cxnSpMk id="15" creationId="{BA25F273-70F1-47D9-90DE-945B2D982CAF}"/>
          </ac:cxnSpMkLst>
        </pc:cxnChg>
        <pc:cxnChg chg="mod">
          <ac:chgData name="Krister Bergqvist" userId="a9b24d89-f6c8-4eac-95f5-f4bd9bf5ed37" providerId="ADAL" clId="{6C8ADC4B-1A1B-41D5-9758-F38F22041CA0}" dt="2024-12-12T08:20:11.081" v="90" actId="14100"/>
          <ac:cxnSpMkLst>
            <pc:docMk/>
            <pc:sldMk cId="0" sldId="319"/>
            <ac:cxnSpMk id="23" creationId="{EEDDF690-025A-4E49-A8EB-F760921770CF}"/>
          </ac:cxnSpMkLst>
        </pc:cxnChg>
        <pc:cxnChg chg="mod">
          <ac:chgData name="Krister Bergqvist" userId="a9b24d89-f6c8-4eac-95f5-f4bd9bf5ed37" providerId="ADAL" clId="{6C8ADC4B-1A1B-41D5-9758-F38F22041CA0}" dt="2024-12-12T08:20:16.386" v="91" actId="14100"/>
          <ac:cxnSpMkLst>
            <pc:docMk/>
            <pc:sldMk cId="0" sldId="319"/>
            <ac:cxnSpMk id="24" creationId="{68FADEDF-88DA-432F-AA0D-4C7C193047F4}"/>
          </ac:cxnSpMkLst>
        </pc:cxnChg>
        <pc:cxnChg chg="mod">
          <ac:chgData name="Krister Bergqvist" userId="a9b24d89-f6c8-4eac-95f5-f4bd9bf5ed37" providerId="ADAL" clId="{6C8ADC4B-1A1B-41D5-9758-F38F22041CA0}" dt="2024-12-12T08:20:05.557" v="89" actId="1582"/>
          <ac:cxnSpMkLst>
            <pc:docMk/>
            <pc:sldMk cId="0" sldId="319"/>
            <ac:cxnSpMk id="25" creationId="{C49A36D8-0C1A-486D-828E-80186F2F4E70}"/>
          </ac:cxnSpMkLst>
        </pc:cxnChg>
      </pc:sldChg>
      <pc:sldMasterChg chg="modSldLayout">
        <pc:chgData name="Krister Bergqvist" userId="a9b24d89-f6c8-4eac-95f5-f4bd9bf5ed37" providerId="ADAL" clId="{6C8ADC4B-1A1B-41D5-9758-F38F22041CA0}" dt="2024-12-12T08:32:44.417" v="106" actId="1076"/>
        <pc:sldMasterMkLst>
          <pc:docMk/>
          <pc:sldMasterMk cId="304280189" sldId="2147483648"/>
        </pc:sldMasterMkLst>
        <pc:sldLayoutChg chg="addSp delSp modSp mod">
          <pc:chgData name="Krister Bergqvist" userId="a9b24d89-f6c8-4eac-95f5-f4bd9bf5ed37" providerId="ADAL" clId="{6C8ADC4B-1A1B-41D5-9758-F38F22041CA0}" dt="2024-12-12T08:32:44.417" v="106" actId="1076"/>
          <pc:sldLayoutMkLst>
            <pc:docMk/>
            <pc:sldMasterMk cId="304280189" sldId="2147483648"/>
            <pc:sldLayoutMk cId="4000689255" sldId="2147483660"/>
          </pc:sldLayoutMkLst>
          <pc:spChg chg="mod topLvl">
            <ac:chgData name="Krister Bergqvist" userId="a9b24d89-f6c8-4eac-95f5-f4bd9bf5ed37" providerId="ADAL" clId="{6C8ADC4B-1A1B-41D5-9758-F38F22041CA0}" dt="2024-12-12T08:32:34.740" v="105" actId="164"/>
            <ac:spMkLst>
              <pc:docMk/>
              <pc:sldMasterMk cId="304280189" sldId="2147483648"/>
              <pc:sldLayoutMk cId="4000689255" sldId="2147483660"/>
              <ac:spMk id="9" creationId="{FCA5FD9A-28B6-DB37-A1BD-9FF853A6B5AB}"/>
            </ac:spMkLst>
          </pc:spChg>
          <pc:grpChg chg="add mod">
            <ac:chgData name="Krister Bergqvist" userId="a9b24d89-f6c8-4eac-95f5-f4bd9bf5ed37" providerId="ADAL" clId="{6C8ADC4B-1A1B-41D5-9758-F38F22041CA0}" dt="2024-12-12T08:32:44.417" v="106" actId="1076"/>
            <ac:grpSpMkLst>
              <pc:docMk/>
              <pc:sldMasterMk cId="304280189" sldId="2147483648"/>
              <pc:sldLayoutMk cId="4000689255" sldId="2147483660"/>
              <ac:grpSpMk id="7" creationId="{9C83D044-0589-E662-C783-FE5BDD0D9EB7}"/>
            </ac:grpSpMkLst>
          </pc:grpChg>
          <pc:grpChg chg="del mod">
            <ac:chgData name="Krister Bergqvist" userId="a9b24d89-f6c8-4eac-95f5-f4bd9bf5ed37" providerId="ADAL" clId="{6C8ADC4B-1A1B-41D5-9758-F38F22041CA0}" dt="2024-12-12T08:31:32.064" v="95" actId="165"/>
            <ac:grpSpMkLst>
              <pc:docMk/>
              <pc:sldMasterMk cId="304280189" sldId="2147483648"/>
              <pc:sldLayoutMk cId="4000689255" sldId="2147483660"/>
              <ac:grpSpMk id="12" creationId="{D191BC7D-D484-5F3E-3038-08C70E73B122}"/>
            </ac:grpSpMkLst>
          </pc:grpChg>
          <pc:picChg chg="mod topLvl">
            <ac:chgData name="Krister Bergqvist" userId="a9b24d89-f6c8-4eac-95f5-f4bd9bf5ed37" providerId="ADAL" clId="{6C8ADC4B-1A1B-41D5-9758-F38F22041CA0}" dt="2024-12-12T08:32:34.740" v="105" actId="164"/>
            <ac:picMkLst>
              <pc:docMk/>
              <pc:sldMasterMk cId="304280189" sldId="2147483648"/>
              <pc:sldLayoutMk cId="4000689255" sldId="2147483660"/>
              <ac:picMk id="4" creationId="{28715E6B-DDEE-D1E7-7E2B-2EBA4764DE3B}"/>
            </ac:picMkLst>
          </pc:picChg>
          <pc:picChg chg="mod topLvl">
            <ac:chgData name="Krister Bergqvist" userId="a9b24d89-f6c8-4eac-95f5-f4bd9bf5ed37" providerId="ADAL" clId="{6C8ADC4B-1A1B-41D5-9758-F38F22041CA0}" dt="2024-12-12T08:32:34.740" v="105" actId="164"/>
            <ac:picMkLst>
              <pc:docMk/>
              <pc:sldMasterMk cId="304280189" sldId="2147483648"/>
              <pc:sldLayoutMk cId="4000689255" sldId="2147483660"/>
              <ac:picMk id="11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ED8DA-156B-4003-A676-1B70D4143F8C}" type="datetimeFigureOut">
              <a:rPr lang="sv-SE" smtClean="0"/>
              <a:t>2024-12-12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24B02-BF78-4C1F-A67C-79A978559D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8753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latshållare för bildobjekt 1">
            <a:extLst>
              <a:ext uri="{FF2B5EF4-FFF2-40B4-BE49-F238E27FC236}">
                <a16:creationId xmlns:a16="http://schemas.microsoft.com/office/drawing/2014/main" id="{F8988162-C9A1-46C5-89F3-6E92DDCA51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Platshållare för anteckningar 2">
            <a:extLst>
              <a:ext uri="{FF2B5EF4-FFF2-40B4-BE49-F238E27FC236}">
                <a16:creationId xmlns:a16="http://schemas.microsoft.com/office/drawing/2014/main" id="{64C6DA48-F099-4E1F-817B-CD2687C73F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 </a:t>
            </a:r>
          </a:p>
        </p:txBody>
      </p:sp>
      <p:sp>
        <p:nvSpPr>
          <p:cNvPr id="18436" name="Platshållare för bildnummer 3">
            <a:extLst>
              <a:ext uri="{FF2B5EF4-FFF2-40B4-BE49-F238E27FC236}">
                <a16:creationId xmlns:a16="http://schemas.microsoft.com/office/drawing/2014/main" id="{56529985-DA76-4498-B4C8-0D9C8484F1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914F2-1248-45D0-BFF3-D4084AA14803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Platshållare för bildobjekt 1">
            <a:extLst>
              <a:ext uri="{FF2B5EF4-FFF2-40B4-BE49-F238E27FC236}">
                <a16:creationId xmlns:a16="http://schemas.microsoft.com/office/drawing/2014/main" id="{F7918A19-A7F3-43F6-9DC2-745C22BF89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Platshållare för anteckningar 2">
            <a:extLst>
              <a:ext uri="{FF2B5EF4-FFF2-40B4-BE49-F238E27FC236}">
                <a16:creationId xmlns:a16="http://schemas.microsoft.com/office/drawing/2014/main" id="{C1FECF71-8D65-4907-BE14-2C6987F95A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Ha SAMSA igång parallellt och visa direkt i systemet.</a:t>
            </a:r>
          </a:p>
        </p:txBody>
      </p:sp>
      <p:sp>
        <p:nvSpPr>
          <p:cNvPr id="36868" name="Platshållare för bildnummer 3">
            <a:extLst>
              <a:ext uri="{FF2B5EF4-FFF2-40B4-BE49-F238E27FC236}">
                <a16:creationId xmlns:a16="http://schemas.microsoft.com/office/drawing/2014/main" id="{C3B43E8F-57AD-460D-A2C8-5A26007948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6D4AF4-0220-4ECC-A837-5B8267DC2E15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Platshållare för bildobjekt 1">
            <a:extLst>
              <a:ext uri="{FF2B5EF4-FFF2-40B4-BE49-F238E27FC236}">
                <a16:creationId xmlns:a16="http://schemas.microsoft.com/office/drawing/2014/main" id="{9B1DDF11-BA9C-4CBC-A4C9-10CDD10277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Platshållare för anteckningar 2">
            <a:extLst>
              <a:ext uri="{FF2B5EF4-FFF2-40B4-BE49-F238E27FC236}">
                <a16:creationId xmlns:a16="http://schemas.microsoft.com/office/drawing/2014/main" id="{A616D02C-1D8C-4519-BF7C-EF7803AAEC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Visa bild på Inskrivningsmeddelande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Vid kvittering av Inskrivningsmeddelande, ska Kontakter skrivas per part, om det inte redan är gjort i Vårdbegäran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Förutom rutan Inskrivning så skapas en ruta </a:t>
            </a:r>
            <a:r>
              <a:rPr lang="sv-SE" altLang="sv-SE" dirty="0" err="1"/>
              <a:t>Plan.utskr.klar</a:t>
            </a:r>
            <a:r>
              <a:rPr lang="sv-SE" altLang="sv-SE" dirty="0"/>
              <a:t> (vit) i </a:t>
            </a:r>
            <a:r>
              <a:rPr lang="sv-SE" altLang="sv-SE" dirty="0" err="1"/>
              <a:t>procesståget</a:t>
            </a:r>
            <a:r>
              <a:rPr lang="sv-SE" altLang="sv-SE" dirty="0"/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Inskrivningsmeddelandet kräver inte samtycke.</a:t>
            </a:r>
          </a:p>
        </p:txBody>
      </p:sp>
      <p:sp>
        <p:nvSpPr>
          <p:cNvPr id="40964" name="Platshållare för bildnummer 3">
            <a:extLst>
              <a:ext uri="{FF2B5EF4-FFF2-40B4-BE49-F238E27FC236}">
                <a16:creationId xmlns:a16="http://schemas.microsoft.com/office/drawing/2014/main" id="{8ADB552A-F6DF-45BF-AE57-C6CB7ADA51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210164-2879-4419-B4A6-282F8D750413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Platshållare för bildobjekt 1">
            <a:extLst>
              <a:ext uri="{FF2B5EF4-FFF2-40B4-BE49-F238E27FC236}">
                <a16:creationId xmlns:a16="http://schemas.microsoft.com/office/drawing/2014/main" id="{36204365-ED93-4ABA-AB43-48BD5E4A07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Platshållare för anteckningar 2">
            <a:extLst>
              <a:ext uri="{FF2B5EF4-FFF2-40B4-BE49-F238E27FC236}">
                <a16:creationId xmlns:a16="http://schemas.microsoft.com/office/drawing/2014/main" id="{883C356E-61ED-4CAA-83D0-3A20A73C17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Ha SAMSA igång parallellt och visa direkt i systemet.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/>
              <a:t>Lägg ev. till Rehab enhet om den är känd.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/>
              <a:t>KVITTERA, kräver att kontakter fylls i om inte det gjort tidigare</a:t>
            </a:r>
            <a:br>
              <a:rPr lang="sv-SE" altLang="sv-SE"/>
            </a:br>
            <a:br>
              <a:rPr lang="sv-SE" altLang="sv-SE"/>
            </a:br>
            <a:r>
              <a:rPr lang="sv-SE" altLang="sv-SE"/>
              <a:t>Utskrivningsdatum står det här, inte Utskrivningsklardatum. Därför att Utskrivningsdatum står de i lagen....men egentligen kan ju sjukhuset enbart planera utskrivningsklar.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/>
              <a:t>Ruta Plan.utskr.klar skapas.</a:t>
            </a:r>
          </a:p>
        </p:txBody>
      </p:sp>
      <p:sp>
        <p:nvSpPr>
          <p:cNvPr id="43012" name="Platshållare för bildnummer 3">
            <a:extLst>
              <a:ext uri="{FF2B5EF4-FFF2-40B4-BE49-F238E27FC236}">
                <a16:creationId xmlns:a16="http://schemas.microsoft.com/office/drawing/2014/main" id="{B7DA9869-BF2A-4E95-8D8D-4597340CC2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4942F2-0F71-4864-B43B-EF0B591B2535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Platshållare för bildobjekt 1">
            <a:extLst>
              <a:ext uri="{FF2B5EF4-FFF2-40B4-BE49-F238E27FC236}">
                <a16:creationId xmlns:a16="http://schemas.microsoft.com/office/drawing/2014/main" id="{EF0C056B-D497-41B5-8A5B-E67C1C66E7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Platshållare för anteckningar 2">
            <a:extLst>
              <a:ext uri="{FF2B5EF4-FFF2-40B4-BE49-F238E27FC236}">
                <a16:creationId xmlns:a16="http://schemas.microsoft.com/office/drawing/2014/main" id="{C2FA0BAA-2104-44FE-AC06-6792761816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Om Inskrivning, så är det </a:t>
            </a:r>
            <a:r>
              <a:rPr lang="sv-SE" altLang="sv-SE" b="1" dirty="0"/>
              <a:t>slutenvården</a:t>
            </a:r>
            <a:r>
              <a:rPr lang="sv-SE" altLang="sv-SE" dirty="0"/>
              <a:t> som ska skapa Planering.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Annars kan alla skapa detta meddelande.</a:t>
            </a:r>
            <a:br>
              <a:rPr lang="sv-SE" altLang="sv-SE" dirty="0"/>
            </a:b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Om det inte finns Vårdbegäran, ska Samtycke registreras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Inskrivningsorsak o Ansvarig läkare ska fylla i av sjukhuset när Planering skapas efter Inskrivning. </a:t>
            </a:r>
            <a:br>
              <a:rPr lang="sv-SE" altLang="sv-SE" dirty="0"/>
            </a:br>
            <a:r>
              <a:rPr lang="sv-SE" altLang="sv-SE" dirty="0"/>
              <a:t>Men inga fält är obligatoriska.</a:t>
            </a:r>
          </a:p>
        </p:txBody>
      </p:sp>
      <p:sp>
        <p:nvSpPr>
          <p:cNvPr id="45060" name="Platshållare för bildnummer 3">
            <a:extLst>
              <a:ext uri="{FF2B5EF4-FFF2-40B4-BE49-F238E27FC236}">
                <a16:creationId xmlns:a16="http://schemas.microsoft.com/office/drawing/2014/main" id="{2C6C0638-24A9-4E70-BEB9-6E66DDBFAD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85425FC-AF48-4C73-80BE-94EA430000AD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Platshållare för bildobjekt 1">
            <a:extLst>
              <a:ext uri="{FF2B5EF4-FFF2-40B4-BE49-F238E27FC236}">
                <a16:creationId xmlns:a16="http://schemas.microsoft.com/office/drawing/2014/main" id="{3738ABCA-9A05-470D-AF17-6EF798EFBA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Platshållare för anteckningar 2">
            <a:extLst>
              <a:ext uri="{FF2B5EF4-FFF2-40B4-BE49-F238E27FC236}">
                <a16:creationId xmlns:a16="http://schemas.microsoft.com/office/drawing/2014/main" id="{276CDFA3-6070-402F-BC39-32DB0601DA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När Planering finns skapad kan sedan alla parter fylla på med information.</a:t>
            </a:r>
            <a:br>
              <a:rPr lang="sv-SE" altLang="sv-SE" dirty="0"/>
            </a:br>
            <a:r>
              <a:rPr lang="sv-SE" altLang="sv-SE" dirty="0"/>
              <a:t>Sjukhuset är huvudansvarig för planeringen tills annat bestämts.</a:t>
            </a:r>
            <a:br>
              <a:rPr lang="sv-SE" altLang="sv-SE" dirty="0"/>
            </a:br>
            <a:r>
              <a:rPr lang="sv-SE" altLang="sv-SE" dirty="0"/>
              <a:t>Avgör om ett planeringsmöte behövs.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Meddelande har två flikar Patient + Ansvar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Man kan växla mellan Patient/Ansvars flikarna utan att behöva spara emellan. Vi tappar inte information då.</a:t>
            </a:r>
          </a:p>
        </p:txBody>
      </p:sp>
      <p:sp>
        <p:nvSpPr>
          <p:cNvPr id="47108" name="Platshållare för bildnummer 3">
            <a:extLst>
              <a:ext uri="{FF2B5EF4-FFF2-40B4-BE49-F238E27FC236}">
                <a16:creationId xmlns:a16="http://schemas.microsoft.com/office/drawing/2014/main" id="{6894CFC1-C424-4B8E-A41B-438C1FC919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1CCEF12-CC57-4C21-9F09-4E99127E0A09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Platshållare för bildobjekt 1">
            <a:extLst>
              <a:ext uri="{FF2B5EF4-FFF2-40B4-BE49-F238E27FC236}">
                <a16:creationId xmlns:a16="http://schemas.microsoft.com/office/drawing/2014/main" id="{B26B0147-442B-4C63-9402-6AD27D09D4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Platshållare för anteckningar 2">
            <a:extLst>
              <a:ext uri="{FF2B5EF4-FFF2-40B4-BE49-F238E27FC236}">
                <a16:creationId xmlns:a16="http://schemas.microsoft.com/office/drawing/2014/main" id="{D45E4BCC-928A-40EA-887E-3F75B40981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Om Inskrivning, så är det slutenvården som ska skapa Planering.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/>
              <a:t>Annars kan alla skapa detta meddelande.</a:t>
            </a:r>
          </a:p>
          <a:p>
            <a:pPr eaLnBrk="1" hangingPunct="1">
              <a:spcBef>
                <a:spcPct val="0"/>
              </a:spcBef>
            </a:pPr>
            <a:endParaRPr lang="sv-SE" altLang="sv-SE"/>
          </a:p>
          <a:p>
            <a:pPr eaLnBrk="1" hangingPunct="1">
              <a:spcBef>
                <a:spcPct val="0"/>
              </a:spcBef>
            </a:pPr>
            <a:r>
              <a:rPr lang="sv-SE" altLang="sv-SE"/>
              <a:t>OBS!! Rutan i procesståget blir inte grön, utan är gul under hela processen, för att visa på att man inte blir klar med Planering.</a:t>
            </a:r>
          </a:p>
        </p:txBody>
      </p:sp>
      <p:sp>
        <p:nvSpPr>
          <p:cNvPr id="49156" name="Platshållare för bildnummer 3">
            <a:extLst>
              <a:ext uri="{FF2B5EF4-FFF2-40B4-BE49-F238E27FC236}">
                <a16:creationId xmlns:a16="http://schemas.microsoft.com/office/drawing/2014/main" id="{9967B4A2-272F-428E-A4D3-23F35F4572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FFE4F7D-7F42-4D10-BF2E-DB448D4F2E00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Platshållare för bildobjekt 1">
            <a:extLst>
              <a:ext uri="{FF2B5EF4-FFF2-40B4-BE49-F238E27FC236}">
                <a16:creationId xmlns:a16="http://schemas.microsoft.com/office/drawing/2014/main" id="{7B74E0C5-D411-456C-B107-AEA21627CC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Platshållare för anteckningar 2">
            <a:extLst>
              <a:ext uri="{FF2B5EF4-FFF2-40B4-BE49-F238E27FC236}">
                <a16:creationId xmlns:a16="http://schemas.microsoft.com/office/drawing/2014/main" id="{8D94C048-2492-4C08-9B77-DFEBC33283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 </a:t>
            </a:r>
          </a:p>
        </p:txBody>
      </p:sp>
      <p:sp>
        <p:nvSpPr>
          <p:cNvPr id="51204" name="Platshållare för bildnummer 3">
            <a:extLst>
              <a:ext uri="{FF2B5EF4-FFF2-40B4-BE49-F238E27FC236}">
                <a16:creationId xmlns:a16="http://schemas.microsoft.com/office/drawing/2014/main" id="{04BE4BB6-52A1-4922-9C17-56FEAA0D04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05B267-1052-4F84-95C1-F4D903AB639C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Platshållare för bildobjekt 1">
            <a:extLst>
              <a:ext uri="{FF2B5EF4-FFF2-40B4-BE49-F238E27FC236}">
                <a16:creationId xmlns:a16="http://schemas.microsoft.com/office/drawing/2014/main" id="{3DA7297B-3D93-47D3-9EAB-F264DD777A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Platshållare för anteckningar 2">
            <a:extLst>
              <a:ext uri="{FF2B5EF4-FFF2-40B4-BE49-F238E27FC236}">
                <a16:creationId xmlns:a16="http://schemas.microsoft.com/office/drawing/2014/main" id="{9D473CD1-D248-4046-A569-B35E3B733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Nästa steg är att Öppenvården ska utse Fast vårdkontakt samt registrera detta i SAMSA, i Patient Admin.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För att visa att det är en färskt uppgift, uppdatera gärna befintligt namn</a:t>
            </a:r>
          </a:p>
        </p:txBody>
      </p:sp>
      <p:sp>
        <p:nvSpPr>
          <p:cNvPr id="53252" name="Platshållare för bildnummer 3">
            <a:extLst>
              <a:ext uri="{FF2B5EF4-FFF2-40B4-BE49-F238E27FC236}">
                <a16:creationId xmlns:a16="http://schemas.microsoft.com/office/drawing/2014/main" id="{59F39F03-31A2-4188-B9BE-F145C8E6AF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3BB5944-F669-408C-A770-08E099339D42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Platshållare för bildobjekt 1">
            <a:extLst>
              <a:ext uri="{FF2B5EF4-FFF2-40B4-BE49-F238E27FC236}">
                <a16:creationId xmlns:a16="http://schemas.microsoft.com/office/drawing/2014/main" id="{CCEBE680-66BB-443E-88EA-A1F5ED9E01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Platshållare för anteckningar 2">
            <a:extLst>
              <a:ext uri="{FF2B5EF4-FFF2-40B4-BE49-F238E27FC236}">
                <a16:creationId xmlns:a16="http://schemas.microsoft.com/office/drawing/2014/main" id="{FACCE8A6-6AF4-4D97-95AD-6CA7CEFE74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Det finns en Checklista för slutenvårdsärenden.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Denna Checklista är inte styrande utan ska vara stödjande.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Markera i Checklistan att Fast vårdkontakt är utsedd.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Första gången checklistan öppnas är den i redigeringsläge, men sedan den sparats en gång finns den i </a:t>
            </a:r>
            <a:r>
              <a:rPr lang="sv-SE" altLang="sv-SE" dirty="0" err="1"/>
              <a:t>läsläge</a:t>
            </a:r>
            <a:r>
              <a:rPr lang="sv-SE" altLang="sv-SE" dirty="0"/>
              <a:t>. </a:t>
            </a:r>
            <a:br>
              <a:rPr lang="sv-SE" altLang="sv-SE" dirty="0"/>
            </a:br>
            <a:r>
              <a:rPr lang="sv-SE" altLang="sv-SE" dirty="0"/>
              <a:t>Så när checklistan ska uppdateras måste man först klicka på redigera. Tyvärr inte så tydligt att man är i läs- eller redigeringsläge.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</p:txBody>
      </p:sp>
      <p:sp>
        <p:nvSpPr>
          <p:cNvPr id="55300" name="Platshållare för bildnummer 3">
            <a:extLst>
              <a:ext uri="{FF2B5EF4-FFF2-40B4-BE49-F238E27FC236}">
                <a16:creationId xmlns:a16="http://schemas.microsoft.com/office/drawing/2014/main" id="{822BB338-FACB-42C1-B56F-E5C16C10B8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1C97B1B-7371-4E9E-B805-DCCB1535413A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Platshållare för bildobjekt 1">
            <a:extLst>
              <a:ext uri="{FF2B5EF4-FFF2-40B4-BE49-F238E27FC236}">
                <a16:creationId xmlns:a16="http://schemas.microsoft.com/office/drawing/2014/main" id="{7E57F158-2878-4470-BA3E-42FEC0EFE9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Platshållare för anteckningar 2">
            <a:extLst>
              <a:ext uri="{FF2B5EF4-FFF2-40B4-BE49-F238E27FC236}">
                <a16:creationId xmlns:a16="http://schemas.microsoft.com/office/drawing/2014/main" id="{1DC1DF38-7ACF-4DA1-8ADB-EADE1686FA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Checklistan är stödjande inte styrande</a:t>
            </a:r>
          </a:p>
        </p:txBody>
      </p:sp>
      <p:sp>
        <p:nvSpPr>
          <p:cNvPr id="71684" name="Platshållare för bildnummer 3">
            <a:extLst>
              <a:ext uri="{FF2B5EF4-FFF2-40B4-BE49-F238E27FC236}">
                <a16:creationId xmlns:a16="http://schemas.microsoft.com/office/drawing/2014/main" id="{0991850C-EB1E-4E72-A1FF-D03E2F5B1D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762B2B-88DE-4C63-87DD-F9BBEE008E05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3909484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tshållare för bildobjekt 1">
            <a:extLst>
              <a:ext uri="{FF2B5EF4-FFF2-40B4-BE49-F238E27FC236}">
                <a16:creationId xmlns:a16="http://schemas.microsoft.com/office/drawing/2014/main" id="{6049AF47-48F8-481D-A3F9-E8DD52CBD9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Platshållare för anteckningar 2">
            <a:extLst>
              <a:ext uri="{FF2B5EF4-FFF2-40B4-BE49-F238E27FC236}">
                <a16:creationId xmlns:a16="http://schemas.microsoft.com/office/drawing/2014/main" id="{DD9C198B-9E87-4F4D-ACF3-F8FE4CE4BD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v-SE" altLang="sv-SE" dirty="0"/>
          </a:p>
        </p:txBody>
      </p:sp>
      <p:sp>
        <p:nvSpPr>
          <p:cNvPr id="20484" name="Platshållare för bildnummer 3">
            <a:extLst>
              <a:ext uri="{FF2B5EF4-FFF2-40B4-BE49-F238E27FC236}">
                <a16:creationId xmlns:a16="http://schemas.microsoft.com/office/drawing/2014/main" id="{9E5F84B1-A441-451D-B8C0-E39A407A87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AA4207-5583-4A65-967C-0339901A4E06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Platshållare för bildobjekt 1">
            <a:extLst>
              <a:ext uri="{FF2B5EF4-FFF2-40B4-BE49-F238E27FC236}">
                <a16:creationId xmlns:a16="http://schemas.microsoft.com/office/drawing/2014/main" id="{012997E9-92A5-490E-8D47-D75DF6A405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Platshållare för anteckningar 2">
            <a:extLst>
              <a:ext uri="{FF2B5EF4-FFF2-40B4-BE49-F238E27FC236}">
                <a16:creationId xmlns:a16="http://schemas.microsoft.com/office/drawing/2014/main" id="{E34DA22F-D406-4271-9BD2-2D8F705557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Visa bild på Mötesfliken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Blanda inte ihop detta med SIP-möte. Se även film 3 om hantering av SIP och SIP-möte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Lokala rutiner gäller för hur man kommer överens om mötestid samt vem som registrerar mötet i SAMSA. 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</p:txBody>
      </p:sp>
      <p:sp>
        <p:nvSpPr>
          <p:cNvPr id="61444" name="Platshållare för bildnummer 3">
            <a:extLst>
              <a:ext uri="{FF2B5EF4-FFF2-40B4-BE49-F238E27FC236}">
                <a16:creationId xmlns:a16="http://schemas.microsoft.com/office/drawing/2014/main" id="{CC3B698B-8BF0-4199-9B7D-35A7641342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A797D69-F4BE-4D61-BBB2-42FFFB796889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tshållare för bildobjekt 1">
            <a:extLst>
              <a:ext uri="{FF2B5EF4-FFF2-40B4-BE49-F238E27FC236}">
                <a16:creationId xmlns:a16="http://schemas.microsoft.com/office/drawing/2014/main" id="{23FF58C2-23B0-4BA1-A2E2-2BDDC478C0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Platshållare för anteckningar 2">
            <a:extLst>
              <a:ext uri="{FF2B5EF4-FFF2-40B4-BE49-F238E27FC236}">
                <a16:creationId xmlns:a16="http://schemas.microsoft.com/office/drawing/2014/main" id="{CE3752DE-C55C-4A8D-B47C-64F792A654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Spara först tid, mötesform samt syfte. Gör </a:t>
            </a:r>
            <a:r>
              <a:rPr lang="sv-SE" altLang="sv-SE" dirty="0" err="1"/>
              <a:t>SparaSänd</a:t>
            </a:r>
            <a:r>
              <a:rPr lang="sv-SE" altLang="sv-SE" dirty="0"/>
              <a:t>!! Byter till </a:t>
            </a:r>
            <a:r>
              <a:rPr lang="sv-SE" altLang="sv-SE" dirty="0" err="1"/>
              <a:t>läsvy</a:t>
            </a:r>
            <a:r>
              <a:rPr lang="sv-SE" altLang="sv-SE" dirty="0"/>
              <a:t>. </a:t>
            </a:r>
            <a:br>
              <a:rPr lang="sv-SE" altLang="sv-SE" dirty="0"/>
            </a:br>
            <a:r>
              <a:rPr lang="sv-SE" altLang="sv-SE" dirty="0"/>
              <a:t>Därefter lägger man till mötesdeltagarna (måste finns ett möte att hänga deltagarna på)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När videomöte ska bokas, räcker det att fylla i datum och klockslag och sedan klicka på ”Hämta Skypeinfo”, då fylls även Mötesform i.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Före möte, lägg in förslag på deltagare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När mötet genomförts ska uppgifterna uppdateras, med namn på de som verkligen deltog och på vilket sätt de deltog.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Flera möten kan bokas in.</a:t>
            </a:r>
          </a:p>
        </p:txBody>
      </p:sp>
      <p:sp>
        <p:nvSpPr>
          <p:cNvPr id="63492" name="Platshållare för bildnummer 3">
            <a:extLst>
              <a:ext uri="{FF2B5EF4-FFF2-40B4-BE49-F238E27FC236}">
                <a16:creationId xmlns:a16="http://schemas.microsoft.com/office/drawing/2014/main" id="{2703E818-0955-46F5-9EE0-64E92B24D6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D6B3BDE-DA1C-4F75-81B9-5F271D6BBF16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Platshållare för bildobjekt 1">
            <a:extLst>
              <a:ext uri="{FF2B5EF4-FFF2-40B4-BE49-F238E27FC236}">
                <a16:creationId xmlns:a16="http://schemas.microsoft.com/office/drawing/2014/main" id="{8D84A9D5-9F66-4457-BC75-18D975100A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Platshållare för anteckningar 2">
            <a:extLst>
              <a:ext uri="{FF2B5EF4-FFF2-40B4-BE49-F238E27FC236}">
                <a16:creationId xmlns:a16="http://schemas.microsoft.com/office/drawing/2014/main" id="{9E0CB6D1-DF8F-4FC4-A084-18EC236B27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Visa gärna i systemet</a:t>
            </a:r>
          </a:p>
          <a:p>
            <a:pPr eaLnBrk="1" hangingPunct="1">
              <a:spcBef>
                <a:spcPct val="0"/>
              </a:spcBef>
            </a:pPr>
            <a:endParaRPr lang="sv-SE" altLang="sv-SE"/>
          </a:p>
        </p:txBody>
      </p:sp>
      <p:sp>
        <p:nvSpPr>
          <p:cNvPr id="65540" name="Platshållare för bildnummer 3">
            <a:extLst>
              <a:ext uri="{FF2B5EF4-FFF2-40B4-BE49-F238E27FC236}">
                <a16:creationId xmlns:a16="http://schemas.microsoft.com/office/drawing/2014/main" id="{DDEEB62B-77DB-4CD5-B1FE-B9FEBBD703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0796BE-A617-4ACC-8402-7F5F9F0C2716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Platshållare för bildobjekt 1">
            <a:extLst>
              <a:ext uri="{FF2B5EF4-FFF2-40B4-BE49-F238E27FC236}">
                <a16:creationId xmlns:a16="http://schemas.microsoft.com/office/drawing/2014/main" id="{1F3EA368-869C-4336-8642-D65F680E08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Platshållare för anteckningar 2">
            <a:extLst>
              <a:ext uri="{FF2B5EF4-FFF2-40B4-BE49-F238E27FC236}">
                <a16:creationId xmlns:a16="http://schemas.microsoft.com/office/drawing/2014/main" id="{73FFD658-9F9C-40BA-A17C-9898803FC5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Markera i Planering/Ansvar om SIP-möte ska hållas. Detta är en viktig trigger för betalberäkningen.</a:t>
            </a:r>
          </a:p>
        </p:txBody>
      </p:sp>
      <p:sp>
        <p:nvSpPr>
          <p:cNvPr id="69636" name="Platshållare för bildnummer 3">
            <a:extLst>
              <a:ext uri="{FF2B5EF4-FFF2-40B4-BE49-F238E27FC236}">
                <a16:creationId xmlns:a16="http://schemas.microsoft.com/office/drawing/2014/main" id="{C318A813-46BB-4B4E-8BAE-47B2B2FB32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262675-789F-47DE-9A40-4EF6787016CA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Platshållare för bildobjekt 1">
            <a:extLst>
              <a:ext uri="{FF2B5EF4-FFF2-40B4-BE49-F238E27FC236}">
                <a16:creationId xmlns:a16="http://schemas.microsoft.com/office/drawing/2014/main" id="{82FAF918-71F2-4DFA-9082-9952E7FC66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Platshållare för anteckningar 2">
            <a:extLst>
              <a:ext uri="{FF2B5EF4-FFF2-40B4-BE49-F238E27FC236}">
                <a16:creationId xmlns:a16="http://schemas.microsoft.com/office/drawing/2014/main" id="{B89AA65C-E467-47F5-8407-4EB0DB0673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Visa ev. i systemet...</a:t>
            </a:r>
          </a:p>
          <a:p>
            <a:pPr eaLnBrk="1" hangingPunct="1">
              <a:spcBef>
                <a:spcPct val="0"/>
              </a:spcBef>
            </a:pPr>
            <a:endParaRPr lang="sv-SE" altLang="sv-SE"/>
          </a:p>
        </p:txBody>
      </p:sp>
      <p:sp>
        <p:nvSpPr>
          <p:cNvPr id="75780" name="Platshållare för bildnummer 3">
            <a:extLst>
              <a:ext uri="{FF2B5EF4-FFF2-40B4-BE49-F238E27FC236}">
                <a16:creationId xmlns:a16="http://schemas.microsoft.com/office/drawing/2014/main" id="{41DAACF3-C7BE-4A6F-A507-17F045A9C0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58FF0F-89D6-416F-939B-1BC9B376AB11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Platshållare för bildobjekt 1">
            <a:extLst>
              <a:ext uri="{FF2B5EF4-FFF2-40B4-BE49-F238E27FC236}">
                <a16:creationId xmlns:a16="http://schemas.microsoft.com/office/drawing/2014/main" id="{6F84E1DC-CA60-480A-B986-FB14E8688A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Platshållare för anteckningar 2">
            <a:extLst>
              <a:ext uri="{FF2B5EF4-FFF2-40B4-BE49-F238E27FC236}">
                <a16:creationId xmlns:a16="http://schemas.microsoft.com/office/drawing/2014/main" id="{0A96918C-8895-4406-A0F0-8AAC7DCD81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Citat Ur rutin och Riktlinje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</p:txBody>
      </p:sp>
      <p:sp>
        <p:nvSpPr>
          <p:cNvPr id="79876" name="Platshållare för bildnummer 3">
            <a:extLst>
              <a:ext uri="{FF2B5EF4-FFF2-40B4-BE49-F238E27FC236}">
                <a16:creationId xmlns:a16="http://schemas.microsoft.com/office/drawing/2014/main" id="{811A9C23-CE1A-4305-9134-E8AF4DF88B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9FD600-473E-4F50-9BB9-6FEF1FBBC0A5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Platshållare för bildobjekt 1">
            <a:extLst>
              <a:ext uri="{FF2B5EF4-FFF2-40B4-BE49-F238E27FC236}">
                <a16:creationId xmlns:a16="http://schemas.microsoft.com/office/drawing/2014/main" id="{F5F9C15E-2B06-478A-811B-9424028278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Platshållare för anteckningar 2">
            <a:extLst>
              <a:ext uri="{FF2B5EF4-FFF2-40B4-BE49-F238E27FC236}">
                <a16:creationId xmlns:a16="http://schemas.microsoft.com/office/drawing/2014/main" id="{2D267D54-80A1-4355-B716-87380A972E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I rutinen står ”Komplettering av nödvändig information kan begäras genom att sända ett Administrativt meddelande ”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Notera att Checklistan inte är ett meddelande och därmed blir det inte någon ruta i process-tåget.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Checklistan styr ingenting i systemet, är enbart stödjande.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</p:txBody>
      </p:sp>
      <p:sp>
        <p:nvSpPr>
          <p:cNvPr id="81924" name="Platshållare för bildnummer 3">
            <a:extLst>
              <a:ext uri="{FF2B5EF4-FFF2-40B4-BE49-F238E27FC236}">
                <a16:creationId xmlns:a16="http://schemas.microsoft.com/office/drawing/2014/main" id="{09F09233-47B2-4469-A546-3B7881D2CC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47AB65D-3883-4A12-BA2E-82FC4D8772DF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Platshållare för bildobjekt 1">
            <a:extLst>
              <a:ext uri="{FF2B5EF4-FFF2-40B4-BE49-F238E27FC236}">
                <a16:creationId xmlns:a16="http://schemas.microsoft.com/office/drawing/2014/main" id="{FE90A59A-DFF1-42F2-B262-CC199DCF66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Platshållare för anteckningar 2">
            <a:extLst>
              <a:ext uri="{FF2B5EF4-FFF2-40B4-BE49-F238E27FC236}">
                <a16:creationId xmlns:a16="http://schemas.microsoft.com/office/drawing/2014/main" id="{E831CCAB-FB23-42F3-9A36-0A16608C36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Sjukhuset kontrollerar i Checklistan att allt är på plats och att mottagarna tycker att de fått Nödvändig information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För SU är datum o tid redan ifyllda, förmedlat från Elvis, men Utskrivningsmeddelandet måste skapas/sändas från SAMSA.</a:t>
            </a:r>
          </a:p>
        </p:txBody>
      </p:sp>
      <p:sp>
        <p:nvSpPr>
          <p:cNvPr id="83972" name="Platshållare för bildnummer 3">
            <a:extLst>
              <a:ext uri="{FF2B5EF4-FFF2-40B4-BE49-F238E27FC236}">
                <a16:creationId xmlns:a16="http://schemas.microsoft.com/office/drawing/2014/main" id="{288809FB-AE20-422C-9059-CDD8DA67B2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9FD2526-F96F-41F7-8CCB-02DA0990604C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Platshållare för bildobjekt 1">
            <a:extLst>
              <a:ext uri="{FF2B5EF4-FFF2-40B4-BE49-F238E27FC236}">
                <a16:creationId xmlns:a16="http://schemas.microsoft.com/office/drawing/2014/main" id="{4CB9C484-32CD-4EDF-B06C-256B58D379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Platshållare för anteckningar 2">
            <a:extLst>
              <a:ext uri="{FF2B5EF4-FFF2-40B4-BE49-F238E27FC236}">
                <a16:creationId xmlns:a16="http://schemas.microsoft.com/office/drawing/2014/main" id="{E5BF910B-5713-44E1-AD0D-5FD89C1FBD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  Visa betalvyn lite.  </a:t>
            </a:r>
            <a:endParaRPr lang="sv-SE" altLang="sv-SE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sv-SE" altLang="sv-SE"/>
          </a:p>
        </p:txBody>
      </p:sp>
      <p:sp>
        <p:nvSpPr>
          <p:cNvPr id="90116" name="Platshållare för bildnummer 3">
            <a:extLst>
              <a:ext uri="{FF2B5EF4-FFF2-40B4-BE49-F238E27FC236}">
                <a16:creationId xmlns:a16="http://schemas.microsoft.com/office/drawing/2014/main" id="{32769A16-1952-4927-A406-B353C9E847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CE6DC6B-1D63-495C-A79D-C8E8F4FA5AA3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Platshållare för bildobjekt 1">
            <a:extLst>
              <a:ext uri="{FF2B5EF4-FFF2-40B4-BE49-F238E27FC236}">
                <a16:creationId xmlns:a16="http://schemas.microsoft.com/office/drawing/2014/main" id="{EA9A2919-7DAB-417D-8EBA-DB0BAA1132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Platshållare för anteckningar 2">
            <a:extLst>
              <a:ext uri="{FF2B5EF4-FFF2-40B4-BE49-F238E27FC236}">
                <a16:creationId xmlns:a16="http://schemas.microsoft.com/office/drawing/2014/main" id="{B0FBB2C5-C4F1-4EFE-9BC7-D5390AC0F4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 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</p:txBody>
      </p:sp>
      <p:sp>
        <p:nvSpPr>
          <p:cNvPr id="92164" name="Platshållare för bildnummer 3">
            <a:extLst>
              <a:ext uri="{FF2B5EF4-FFF2-40B4-BE49-F238E27FC236}">
                <a16:creationId xmlns:a16="http://schemas.microsoft.com/office/drawing/2014/main" id="{95693650-05FE-4986-974B-1FE3AB8DB1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219F57E-8580-4EA9-BD13-8E17BA006A4D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latshållare för bildobjekt 1">
            <a:extLst>
              <a:ext uri="{FF2B5EF4-FFF2-40B4-BE49-F238E27FC236}">
                <a16:creationId xmlns:a16="http://schemas.microsoft.com/office/drawing/2014/main" id="{1C256CA1-9A0C-4D17-B30C-F7608A49EC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Platshållare för anteckningar 2">
            <a:extLst>
              <a:ext uri="{FF2B5EF4-FFF2-40B4-BE49-F238E27FC236}">
                <a16:creationId xmlns:a16="http://schemas.microsoft.com/office/drawing/2014/main" id="{C0D0A239-B6C8-4872-9191-7BF202C3F5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 Informationsmaterial finns om Riktlinje och Rutin. De är viktigt att Du tar del av detta. De finns att tillgå på Vårdsamverkan Västra Götalands hemsida.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	</a:t>
            </a:r>
          </a:p>
        </p:txBody>
      </p:sp>
      <p:sp>
        <p:nvSpPr>
          <p:cNvPr id="22532" name="Platshållare för bildnummer 3">
            <a:extLst>
              <a:ext uri="{FF2B5EF4-FFF2-40B4-BE49-F238E27FC236}">
                <a16:creationId xmlns:a16="http://schemas.microsoft.com/office/drawing/2014/main" id="{FC1B0C32-E42E-403B-AA73-C76A318AD1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947E89-A302-43CC-922F-E6484FBAEBCB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Platshållare för bildobjekt 1">
            <a:extLst>
              <a:ext uri="{FF2B5EF4-FFF2-40B4-BE49-F238E27FC236}">
                <a16:creationId xmlns:a16="http://schemas.microsoft.com/office/drawing/2014/main" id="{C4AAA4E8-6BFD-4D6A-BB03-E66426D348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Platshållare för anteckningar 2">
            <a:extLst>
              <a:ext uri="{FF2B5EF4-FFF2-40B4-BE49-F238E27FC236}">
                <a16:creationId xmlns:a16="http://schemas.microsoft.com/office/drawing/2014/main" id="{EC50AD56-B0DA-4A69-9457-F87A494F63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v-SE" altLang="sv-SE"/>
          </a:p>
          <a:p>
            <a:pPr eaLnBrk="1" hangingPunct="1">
              <a:spcBef>
                <a:spcPct val="0"/>
              </a:spcBef>
            </a:pPr>
            <a:endParaRPr lang="sv-SE" altLang="sv-SE"/>
          </a:p>
        </p:txBody>
      </p:sp>
      <p:sp>
        <p:nvSpPr>
          <p:cNvPr id="96260" name="Platshållare för bildnummer 3">
            <a:extLst>
              <a:ext uri="{FF2B5EF4-FFF2-40B4-BE49-F238E27FC236}">
                <a16:creationId xmlns:a16="http://schemas.microsoft.com/office/drawing/2014/main" id="{EE2AA9F8-0B36-41F5-A629-3D6588AD0EC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888581-B7B8-4532-B2D6-019415826983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Platshållare för bildobjekt 1">
            <a:extLst>
              <a:ext uri="{FF2B5EF4-FFF2-40B4-BE49-F238E27FC236}">
                <a16:creationId xmlns:a16="http://schemas.microsoft.com/office/drawing/2014/main" id="{883F9885-75B1-432A-AB09-3B53BE4DEC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Platshållare för anteckningar 2">
            <a:extLst>
              <a:ext uri="{FF2B5EF4-FFF2-40B4-BE49-F238E27FC236}">
                <a16:creationId xmlns:a16="http://schemas.microsoft.com/office/drawing/2014/main" id="{536C90FD-D11B-4851-B1DB-F465B32567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Utanför processen har vi Förberedd Vårdbegäran. </a:t>
            </a:r>
          </a:p>
        </p:txBody>
      </p:sp>
      <p:sp>
        <p:nvSpPr>
          <p:cNvPr id="24580" name="Platshållare för bildnummer 3">
            <a:extLst>
              <a:ext uri="{FF2B5EF4-FFF2-40B4-BE49-F238E27FC236}">
                <a16:creationId xmlns:a16="http://schemas.microsoft.com/office/drawing/2014/main" id="{B808DA15-C32C-45BE-9549-0240E6FEE2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C224D4-4767-40D8-9E98-5F8957E7F48C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Platshållare för bildobjekt 1">
            <a:extLst>
              <a:ext uri="{FF2B5EF4-FFF2-40B4-BE49-F238E27FC236}">
                <a16:creationId xmlns:a16="http://schemas.microsoft.com/office/drawing/2014/main" id="{8A04F113-81E8-448F-927D-EC844428A3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Platshållare för anteckningar 2">
            <a:extLst>
              <a:ext uri="{FF2B5EF4-FFF2-40B4-BE49-F238E27FC236}">
                <a16:creationId xmlns:a16="http://schemas.microsoft.com/office/drawing/2014/main" id="{B5DBD31E-6E61-4383-948D-0DBD6FEA9E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SAMSA genomgång utifrån denna process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Det finns ytterligare processer beskrivna i Riktlinjer och rutin, men denna fångar samtliga delar i SAMSA.</a:t>
            </a:r>
          </a:p>
        </p:txBody>
      </p:sp>
      <p:sp>
        <p:nvSpPr>
          <p:cNvPr id="26628" name="Platshållare för bildnummer 3">
            <a:extLst>
              <a:ext uri="{FF2B5EF4-FFF2-40B4-BE49-F238E27FC236}">
                <a16:creationId xmlns:a16="http://schemas.microsoft.com/office/drawing/2014/main" id="{3248F059-8A61-4D71-AF3E-7811A3ED3B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219B93D-F241-478D-BEEE-FFF720AE0B20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Platshållare för bildobjekt 1">
            <a:extLst>
              <a:ext uri="{FF2B5EF4-FFF2-40B4-BE49-F238E27FC236}">
                <a16:creationId xmlns:a16="http://schemas.microsoft.com/office/drawing/2014/main" id="{B840DB78-652C-4196-BC60-534FAC38AA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Platshållare för anteckningar 2">
            <a:extLst>
              <a:ext uri="{FF2B5EF4-FFF2-40B4-BE49-F238E27FC236}">
                <a16:creationId xmlns:a16="http://schemas.microsoft.com/office/drawing/2014/main" id="{61C72692-6A8A-4D20-A4C6-F54E495FDB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Ett annat sätt att se processen, som inte är så ”rätlinjig” längre: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Två stora informationsbärare, Vårdbegäran och Planering</a:t>
            </a:r>
            <a:br>
              <a:rPr lang="sv-SE" altLang="sv-SE" dirty="0"/>
            </a:br>
            <a:r>
              <a:rPr lang="sv-SE" altLang="sv-SE" dirty="0"/>
              <a:t>Tre ”triggrar”: Inskrivningsmeddelande, Meddelande om utskrivningsklar samt Utskrivningsmeddelande</a:t>
            </a:r>
          </a:p>
        </p:txBody>
      </p:sp>
      <p:sp>
        <p:nvSpPr>
          <p:cNvPr id="28676" name="Platshållare för bildnummer 3">
            <a:extLst>
              <a:ext uri="{FF2B5EF4-FFF2-40B4-BE49-F238E27FC236}">
                <a16:creationId xmlns:a16="http://schemas.microsoft.com/office/drawing/2014/main" id="{8E43797A-04AD-4A58-B7E6-09AED2E4DB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44F735-E821-4AB3-A2B9-1E7D42CC0F8B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Platshållare för bildobjekt 1">
            <a:extLst>
              <a:ext uri="{FF2B5EF4-FFF2-40B4-BE49-F238E27FC236}">
                <a16:creationId xmlns:a16="http://schemas.microsoft.com/office/drawing/2014/main" id="{934AA259-BEAA-410B-8B9B-8A08909E48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Platshållare för anteckningar 2">
            <a:extLst>
              <a:ext uri="{FF2B5EF4-FFF2-40B4-BE49-F238E27FC236}">
                <a16:creationId xmlns:a16="http://schemas.microsoft.com/office/drawing/2014/main" id="{39CCD782-87F0-4C47-A86F-D8D664DCE6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Ha SAMSA igång parallellt och visa direkt i systemet.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Vi inleder processen genom att skapa en Vårdbegäran.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Ska visa </a:t>
            </a:r>
            <a:r>
              <a:rPr lang="sv-SE" altLang="sv-SE" dirty="0" err="1"/>
              <a:t>Habitualtillståndet</a:t>
            </a:r>
            <a:r>
              <a:rPr lang="sv-SE" altLang="sv-SE" dirty="0"/>
              <a:t>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</p:txBody>
      </p:sp>
      <p:sp>
        <p:nvSpPr>
          <p:cNvPr id="30724" name="Platshållare för bildnummer 3">
            <a:extLst>
              <a:ext uri="{FF2B5EF4-FFF2-40B4-BE49-F238E27FC236}">
                <a16:creationId xmlns:a16="http://schemas.microsoft.com/office/drawing/2014/main" id="{12BCC473-01BF-445D-B19D-46D728B92C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043BB7D-D467-49D3-8FD7-8E72BFA15515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Platshållare för bildobjekt 1">
            <a:extLst>
              <a:ext uri="{FF2B5EF4-FFF2-40B4-BE49-F238E27FC236}">
                <a16:creationId xmlns:a16="http://schemas.microsoft.com/office/drawing/2014/main" id="{9CEB6263-2295-40AA-A25F-3690D0BF98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Platshållare för anteckningar 2">
            <a:extLst>
              <a:ext uri="{FF2B5EF4-FFF2-40B4-BE49-F238E27FC236}">
                <a16:creationId xmlns:a16="http://schemas.microsoft.com/office/drawing/2014/main" id="{AC96FF2C-F5D5-4FDF-9B20-4DC9DAFAF1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Ha SAMSA igång parallellt och visa direkt i systemet.</a:t>
            </a:r>
          </a:p>
        </p:txBody>
      </p:sp>
      <p:sp>
        <p:nvSpPr>
          <p:cNvPr id="32772" name="Platshållare för bildnummer 3">
            <a:extLst>
              <a:ext uri="{FF2B5EF4-FFF2-40B4-BE49-F238E27FC236}">
                <a16:creationId xmlns:a16="http://schemas.microsoft.com/office/drawing/2014/main" id="{D606CE12-5676-4086-BAEE-3026773765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AC3672-0908-4B25-9077-0A04C2F5ABD6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Platshållare för bildobjekt 1">
            <a:extLst>
              <a:ext uri="{FF2B5EF4-FFF2-40B4-BE49-F238E27FC236}">
                <a16:creationId xmlns:a16="http://schemas.microsoft.com/office/drawing/2014/main" id="{DA00ED8C-C5CF-4A10-8C1D-E2ED6280977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Platshållare för anteckningar 2">
            <a:extLst>
              <a:ext uri="{FF2B5EF4-FFF2-40B4-BE49-F238E27FC236}">
                <a16:creationId xmlns:a16="http://schemas.microsoft.com/office/drawing/2014/main" id="{8EA55270-FE89-4F02-9BEE-2C771B6005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 Var alltid uppmärksam på att det är rätt ärende som du arbetar i.</a:t>
            </a:r>
            <a:br>
              <a:rPr lang="sv-SE" altLang="sv-SE" dirty="0"/>
            </a:br>
            <a:r>
              <a:rPr lang="sv-SE" altLang="sv-SE" dirty="0"/>
              <a:t>I Ärendehistoriken syns om det är mer än ett ärende pågående, de saknar då ”stoppdatum”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För muspekaren över Ärendenummer, då visas de deltagande parterna på ärendet. </a:t>
            </a:r>
          </a:p>
        </p:txBody>
      </p:sp>
      <p:sp>
        <p:nvSpPr>
          <p:cNvPr id="34820" name="Platshållare för bildnummer 3">
            <a:extLst>
              <a:ext uri="{FF2B5EF4-FFF2-40B4-BE49-F238E27FC236}">
                <a16:creationId xmlns:a16="http://schemas.microsoft.com/office/drawing/2014/main" id="{A9A51DC5-4DDE-4EE3-AE36-9E97E48192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88FD0E-A790-437B-977F-7866C4E6A21B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sv-SE" alt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wmf"/><Relationship Id="rId4" Type="http://schemas.openxmlformats.org/officeDocument/2006/relationships/image" Target="../media/image1.gi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/>
          <p:cNvSpPr/>
          <p:nvPr userDrawn="1"/>
        </p:nvSpPr>
        <p:spPr>
          <a:xfrm rot="2875732">
            <a:off x="5740970" y="-1960445"/>
            <a:ext cx="8226126" cy="77724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7977" y="2107215"/>
            <a:ext cx="6486546" cy="23729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687977" y="4480182"/>
            <a:ext cx="648654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grpSp>
        <p:nvGrpSpPr>
          <p:cNvPr id="7" name="Grupp 6"/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0" name="Bildobjekt 9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3229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511300" y="365125"/>
            <a:ext cx="9844088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73200" y="1790699"/>
            <a:ext cx="4816475" cy="714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473200" y="2505075"/>
            <a:ext cx="4816475" cy="327342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464300" y="1790699"/>
            <a:ext cx="4927600" cy="7143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464300" y="2505075"/>
            <a:ext cx="4927600" cy="327342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10" name="Rak 9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79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ktangel 26"/>
          <p:cNvSpPr/>
          <p:nvPr userDrawn="1"/>
        </p:nvSpPr>
        <p:spPr>
          <a:xfrm>
            <a:off x="0" y="0"/>
            <a:ext cx="3930555" cy="694187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771958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71958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grpSp>
        <p:nvGrpSpPr>
          <p:cNvPr id="9" name="Grupp 8"/>
          <p:cNvGrpSpPr/>
          <p:nvPr userDrawn="1"/>
        </p:nvGrpSpPr>
        <p:grpSpPr>
          <a:xfrm>
            <a:off x="287337" y="190500"/>
            <a:ext cx="1135063" cy="1545292"/>
            <a:chOff x="287337" y="190500"/>
            <a:chExt cx="1135063" cy="1545292"/>
          </a:xfrm>
        </p:grpSpPr>
        <p:pic>
          <p:nvPicPr>
            <p:cNvPr id="10" name="Bildobjekt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7" y="190500"/>
              <a:ext cx="1135063" cy="1408273"/>
            </a:xfrm>
            <a:prstGeom prst="rect">
              <a:avLst/>
            </a:prstGeom>
          </p:spPr>
        </p:pic>
        <p:sp>
          <p:nvSpPr>
            <p:cNvPr id="11" name="textruta 10"/>
            <p:cNvSpPr txBox="1"/>
            <p:nvPr userDrawn="1"/>
          </p:nvSpPr>
          <p:spPr>
            <a:xfrm>
              <a:off x="287337" y="1027906"/>
              <a:ext cx="11350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0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12" name="textruta 11"/>
          <p:cNvSpPr txBox="1"/>
          <p:nvPr userDrawn="1"/>
        </p:nvSpPr>
        <p:spPr>
          <a:xfrm>
            <a:off x="2905409" y="6106823"/>
            <a:ext cx="638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Gemensam IT samordningsfunktion</a:t>
            </a:r>
          </a:p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49 kommuner i Västra Götaland</a:t>
            </a:r>
            <a:r>
              <a:rPr lang="sv-SE" sz="1600" b="1" i="0" baseline="0" dirty="0">
                <a:solidFill>
                  <a:schemeClr val="accent1"/>
                </a:solidFill>
              </a:rPr>
              <a:t> och Västra Götalandsregionen</a:t>
            </a:r>
            <a:endParaRPr lang="sv-SE" sz="1600" b="1" i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222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-12700" y="-1"/>
            <a:ext cx="6096000" cy="34163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 15"/>
          <p:cNvSpPr/>
          <p:nvPr userDrawn="1"/>
        </p:nvSpPr>
        <p:spPr>
          <a:xfrm>
            <a:off x="6096000" y="3416299"/>
            <a:ext cx="6096000" cy="34417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72200" y="1409699"/>
            <a:ext cx="42418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44500" y="3660502"/>
            <a:ext cx="5181600" cy="1536989"/>
          </a:xfrm>
        </p:spPr>
        <p:txBody>
          <a:bodyPr/>
          <a:lstStyle>
            <a:lvl3pPr marL="914400" indent="0">
              <a:buNone/>
              <a:defRPr/>
            </a:lvl3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3660502"/>
            <a:ext cx="5118100" cy="2463801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grpSp>
        <p:nvGrpSpPr>
          <p:cNvPr id="10" name="Grupp 9"/>
          <p:cNvGrpSpPr/>
          <p:nvPr userDrawn="1"/>
        </p:nvGrpSpPr>
        <p:grpSpPr>
          <a:xfrm>
            <a:off x="287337" y="190500"/>
            <a:ext cx="1135063" cy="1545292"/>
            <a:chOff x="287337" y="190500"/>
            <a:chExt cx="1135063" cy="1545292"/>
          </a:xfrm>
        </p:grpSpPr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7" y="190500"/>
              <a:ext cx="1135063" cy="1408273"/>
            </a:xfrm>
            <a:prstGeom prst="rect">
              <a:avLst/>
            </a:prstGeom>
          </p:spPr>
        </p:pic>
        <p:sp>
          <p:nvSpPr>
            <p:cNvPr id="12" name="textruta 11"/>
            <p:cNvSpPr txBox="1"/>
            <p:nvPr userDrawn="1"/>
          </p:nvSpPr>
          <p:spPr>
            <a:xfrm>
              <a:off x="287337" y="1027906"/>
              <a:ext cx="11350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0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13" name="textruta 12"/>
          <p:cNvSpPr txBox="1"/>
          <p:nvPr userDrawn="1"/>
        </p:nvSpPr>
        <p:spPr>
          <a:xfrm>
            <a:off x="2905409" y="6106823"/>
            <a:ext cx="638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Gemensam IT samordningsfunktion</a:t>
            </a:r>
          </a:p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49 kommuner i Västra Götaland</a:t>
            </a:r>
            <a:r>
              <a:rPr lang="sv-SE" sz="1600" b="1" i="0" baseline="0" dirty="0">
                <a:solidFill>
                  <a:schemeClr val="accent1"/>
                </a:solidFill>
              </a:rPr>
              <a:t> och Västra Götalandsregionen</a:t>
            </a:r>
            <a:endParaRPr lang="sv-SE" sz="1600" b="1" i="0" dirty="0">
              <a:solidFill>
                <a:schemeClr val="accent1"/>
              </a:solidFill>
            </a:endParaRPr>
          </a:p>
        </p:txBody>
      </p:sp>
      <p:grpSp>
        <p:nvGrpSpPr>
          <p:cNvPr id="14" name="Grupp 13"/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5" name="Bildobjekt 14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8" name="Bildobjekt 17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3866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6525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956300" y="987425"/>
            <a:ext cx="5399088" cy="47910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652588" y="2057400"/>
            <a:ext cx="3932237" cy="37211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617B09-CE66-4C58-90D3-89ADED3328FF}" type="slidenum">
              <a:rPr lang="sv-SE" smtClean="0"/>
              <a:t>‹#›</a:t>
            </a:fld>
            <a:endParaRPr lang="sv-SE"/>
          </a:p>
        </p:txBody>
      </p:sp>
      <p:cxnSp>
        <p:nvCxnSpPr>
          <p:cNvPr id="8" name="Rak 7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745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/>
          <p:cNvSpPr/>
          <p:nvPr userDrawn="1"/>
        </p:nvSpPr>
        <p:spPr>
          <a:xfrm rot="2875732">
            <a:off x="5740970" y="-1960445"/>
            <a:ext cx="8226126" cy="77724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BBB95744-3500-4563-A9C2-F93DBC5843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5"/>
          <a:stretch/>
        </p:blipFill>
        <p:spPr>
          <a:xfrm>
            <a:off x="6537277" y="163773"/>
            <a:ext cx="5915028" cy="6181502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7977" y="2107215"/>
            <a:ext cx="6143898" cy="23729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687977" y="4480182"/>
            <a:ext cx="614389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grpSp>
        <p:nvGrpSpPr>
          <p:cNvPr id="7" name="Grupp 6">
            <a:extLst>
              <a:ext uri="{FF2B5EF4-FFF2-40B4-BE49-F238E27FC236}">
                <a16:creationId xmlns:a16="http://schemas.microsoft.com/office/drawing/2014/main" id="{9C83D044-0589-E662-C783-FE5BDD0D9EB7}"/>
              </a:ext>
            </a:extLst>
          </p:cNvPr>
          <p:cNvGrpSpPr/>
          <p:nvPr userDrawn="1"/>
        </p:nvGrpSpPr>
        <p:grpSpPr>
          <a:xfrm>
            <a:off x="9854033" y="5688622"/>
            <a:ext cx="2201034" cy="1169378"/>
            <a:chOff x="8753516" y="4211516"/>
            <a:chExt cx="2201034" cy="1169378"/>
          </a:xfrm>
        </p:grpSpPr>
        <p:sp>
          <p:nvSpPr>
            <p:cNvPr id="9" name="Rektangel: rundade hörn 8">
              <a:extLst>
                <a:ext uri="{FF2B5EF4-FFF2-40B4-BE49-F238E27FC236}">
                  <a16:creationId xmlns:a16="http://schemas.microsoft.com/office/drawing/2014/main" id="{FCA5FD9A-28B6-DB37-A1BD-9FF853A6B5AB}"/>
                </a:ext>
              </a:extLst>
            </p:cNvPr>
            <p:cNvSpPr/>
            <p:nvPr userDrawn="1"/>
          </p:nvSpPr>
          <p:spPr>
            <a:xfrm>
              <a:off x="8753516" y="4211516"/>
              <a:ext cx="2201034" cy="116937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7639" y="4301273"/>
              <a:ext cx="2053604" cy="41643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4" name="Bildobjekt 3">
              <a:extLst>
                <a:ext uri="{FF2B5EF4-FFF2-40B4-BE49-F238E27FC236}">
                  <a16:creationId xmlns:a16="http://schemas.microsoft.com/office/drawing/2014/main" id="{28715E6B-DDEE-D1E7-7E2B-2EBA4764DE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7639" y="4903172"/>
              <a:ext cx="2046186" cy="422195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4ADFA419-E911-EB97-AEB2-6C49299305B0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00689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5" name="Rak 4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40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6" name="Rak 5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2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5" name="Rak 4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46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Rak 5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 3"/>
          <p:cNvGrpSpPr/>
          <p:nvPr userDrawn="1"/>
        </p:nvGrpSpPr>
        <p:grpSpPr>
          <a:xfrm>
            <a:off x="429418" y="5887143"/>
            <a:ext cx="800098" cy="983557"/>
            <a:chOff x="429418" y="5836343"/>
            <a:chExt cx="800098" cy="983557"/>
          </a:xfrm>
        </p:grpSpPr>
        <p:pic>
          <p:nvPicPr>
            <p:cNvPr id="7" name="Bildobjekt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777" y="5836343"/>
              <a:ext cx="715381" cy="887573"/>
            </a:xfrm>
            <a:prstGeom prst="rect">
              <a:avLst/>
            </a:prstGeom>
          </p:spPr>
        </p:pic>
        <p:sp>
          <p:nvSpPr>
            <p:cNvPr id="8" name="textruta 7"/>
            <p:cNvSpPr txBox="1"/>
            <p:nvPr userDrawn="1"/>
          </p:nvSpPr>
          <p:spPr>
            <a:xfrm>
              <a:off x="429418" y="6358235"/>
              <a:ext cx="80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9" name="Rektangel 8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37230" y="365125"/>
            <a:ext cx="1031657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341736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4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 3"/>
          <p:cNvGrpSpPr/>
          <p:nvPr userDrawn="1"/>
        </p:nvGrpSpPr>
        <p:grpSpPr>
          <a:xfrm>
            <a:off x="429418" y="5887143"/>
            <a:ext cx="800098" cy="983557"/>
            <a:chOff x="429418" y="5836343"/>
            <a:chExt cx="800098" cy="983557"/>
          </a:xfrm>
        </p:grpSpPr>
        <p:pic>
          <p:nvPicPr>
            <p:cNvPr id="6" name="Bildobjekt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777" y="5836343"/>
              <a:ext cx="715381" cy="887573"/>
            </a:xfrm>
            <a:prstGeom prst="rect">
              <a:avLst/>
            </a:prstGeom>
          </p:spPr>
        </p:pic>
        <p:sp>
          <p:nvSpPr>
            <p:cNvPr id="7" name="textruta 6"/>
            <p:cNvSpPr txBox="1"/>
            <p:nvPr userDrawn="1"/>
          </p:nvSpPr>
          <p:spPr>
            <a:xfrm>
              <a:off x="429418" y="6358235"/>
              <a:ext cx="80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8" name="Rektangel 7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1152D33-B361-A7D7-596B-96D3BD999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5941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0B2C85D-F439-45C9-AD70-4379120C9DC0}"/>
              </a:ext>
            </a:extLst>
          </p:cNvPr>
          <p:cNvSpPr/>
          <p:nvPr userDrawn="1"/>
        </p:nvSpPr>
        <p:spPr>
          <a:xfrm>
            <a:off x="0" y="5795889"/>
            <a:ext cx="12192000" cy="1062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89085FBF-87B7-469C-97DD-638089D62D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074" b="5974"/>
          <a:stretch/>
        </p:blipFill>
        <p:spPr>
          <a:xfrm>
            <a:off x="0" y="4728189"/>
            <a:ext cx="2011680" cy="212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46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0B2C85D-F439-45C9-AD70-4379120C9DC0}"/>
              </a:ext>
            </a:extLst>
          </p:cNvPr>
          <p:cNvSpPr/>
          <p:nvPr userDrawn="1"/>
        </p:nvSpPr>
        <p:spPr>
          <a:xfrm>
            <a:off x="9833316" y="5795889"/>
            <a:ext cx="2358683" cy="1062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89085FBF-87B7-469C-97DD-638089D62D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2878" r="1" b="168"/>
          <a:stretch/>
        </p:blipFill>
        <p:spPr>
          <a:xfrm>
            <a:off x="562708" y="309489"/>
            <a:ext cx="5710700" cy="5486400"/>
          </a:xfrm>
          <a:prstGeom prst="rect">
            <a:avLst/>
          </a:prstGeom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197DF051-445A-43A6-A231-F2ED74540A7E}"/>
              </a:ext>
            </a:extLst>
          </p:cNvPr>
          <p:cNvSpPr txBox="1"/>
          <p:nvPr userDrawn="1"/>
        </p:nvSpPr>
        <p:spPr>
          <a:xfrm>
            <a:off x="6273408" y="1690688"/>
            <a:ext cx="43187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8000" dirty="0">
                <a:solidFill>
                  <a:schemeClr val="accent1"/>
                </a:solidFill>
              </a:rPr>
              <a:t>TACK!</a:t>
            </a:r>
          </a:p>
        </p:txBody>
      </p:sp>
    </p:spTree>
    <p:extLst>
      <p:ext uri="{BB962C8B-B14F-4D97-AF65-F5344CB8AC3E}">
        <p14:creationId xmlns:p14="http://schemas.microsoft.com/office/powerpoint/2010/main" val="299392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1778000" y="365125"/>
            <a:ext cx="9575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777999" y="1694561"/>
            <a:ext cx="9575799" cy="3955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93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sp>
        <p:nvSpPr>
          <p:cNvPr id="11" name="textruta 10"/>
          <p:cNvSpPr txBox="1"/>
          <p:nvPr userDrawn="1"/>
        </p:nvSpPr>
        <p:spPr>
          <a:xfrm>
            <a:off x="2905409" y="6106823"/>
            <a:ext cx="638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Gemensam Information och </a:t>
            </a:r>
            <a:r>
              <a:rPr lang="sv-SE" sz="1600" b="1" i="0" dirty="0" err="1">
                <a:solidFill>
                  <a:schemeClr val="accent1"/>
                </a:solidFill>
              </a:rPr>
              <a:t>TjänsteSamordning</a:t>
            </a:r>
            <a:endParaRPr lang="sv-SE" sz="1600" b="1" i="0" dirty="0">
              <a:solidFill>
                <a:schemeClr val="accent1"/>
              </a:solidFill>
            </a:endParaRPr>
          </a:p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49 kommuner i Västra Götaland</a:t>
            </a:r>
            <a:r>
              <a:rPr lang="sv-SE" sz="1600" b="1" i="0" baseline="0" dirty="0">
                <a:solidFill>
                  <a:schemeClr val="accent1"/>
                </a:solidFill>
              </a:rPr>
              <a:t> och Västra Götalandsregionen</a:t>
            </a:r>
            <a:endParaRPr lang="sv-SE" sz="1600" b="1" i="0" dirty="0">
              <a:solidFill>
                <a:schemeClr val="accent1"/>
              </a:solidFill>
            </a:endParaRPr>
          </a:p>
        </p:txBody>
      </p:sp>
      <p:grpSp>
        <p:nvGrpSpPr>
          <p:cNvPr id="7" name="Grupp 6"/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2" name="Bildobjekt 11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4" name="Bildobjekt 13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  <p:grpSp>
        <p:nvGrpSpPr>
          <p:cNvPr id="6" name="Grupp 5"/>
          <p:cNvGrpSpPr/>
          <p:nvPr userDrawn="1"/>
        </p:nvGrpSpPr>
        <p:grpSpPr>
          <a:xfrm>
            <a:off x="287337" y="190500"/>
            <a:ext cx="1135063" cy="1545292"/>
            <a:chOff x="287337" y="190500"/>
            <a:chExt cx="1135063" cy="1545292"/>
          </a:xfrm>
        </p:grpSpPr>
        <p:pic>
          <p:nvPicPr>
            <p:cNvPr id="13" name="Bildobjekt 12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7" y="190500"/>
              <a:ext cx="1135063" cy="1408273"/>
            </a:xfrm>
            <a:prstGeom prst="rect">
              <a:avLst/>
            </a:prstGeom>
          </p:spPr>
        </p:pic>
        <p:sp>
          <p:nvSpPr>
            <p:cNvPr id="10" name="textruta 9"/>
            <p:cNvSpPr txBox="1"/>
            <p:nvPr userDrawn="1"/>
          </p:nvSpPr>
          <p:spPr>
            <a:xfrm>
              <a:off x="287337" y="1027906"/>
              <a:ext cx="11350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0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28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1" r:id="rId9"/>
    <p:sldLayoutId id="2147483653" r:id="rId10"/>
    <p:sldLayoutId id="2147483651" r:id="rId11"/>
    <p:sldLayoutId id="2147483652" r:id="rId12"/>
    <p:sldLayoutId id="214748365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astkom.se/sams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049E51-4315-42F6-9F2B-19B6034CF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977" y="2107215"/>
            <a:ext cx="6143898" cy="2372967"/>
          </a:xfrm>
        </p:spPr>
        <p:txBody>
          <a:bodyPr rtlCol="0" anchor="b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v-SE" sz="5100" b="1"/>
              <a:t>Utbildning SAMSA</a:t>
            </a:r>
            <a:br>
              <a:rPr lang="sv-SE" sz="5100" b="1"/>
            </a:br>
            <a:r>
              <a:rPr lang="sv-SE" sz="5100" b="1"/>
              <a:t>Slutenvårdsprocessen</a:t>
            </a:r>
            <a:endParaRPr lang="sv-SE" sz="5100"/>
          </a:p>
        </p:txBody>
      </p:sp>
      <p:sp>
        <p:nvSpPr>
          <p:cNvPr id="17411" name="Underrubrik 2">
            <a:extLst>
              <a:ext uri="{FF2B5EF4-FFF2-40B4-BE49-F238E27FC236}">
                <a16:creationId xmlns:a16="http://schemas.microsoft.com/office/drawing/2014/main" id="{0064AFBE-6B4A-46B1-A28E-B64EF1BC81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7977" y="4480182"/>
            <a:ext cx="6143898" cy="1655762"/>
          </a:xfrm>
        </p:spPr>
        <p:txBody>
          <a:bodyPr>
            <a:normAutofit/>
          </a:bodyPr>
          <a:lstStyle/>
          <a:p>
            <a:pPr eaLnBrk="1" hangingPunct="1"/>
            <a:r>
              <a:rPr lang="sv-SE" altLang="sv-SE" b="1"/>
              <a:t>Samverkan vid utskrivning från sluten hälso- och sjukvård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Platshållare för innehåll 2">
            <a:extLst>
              <a:ext uri="{FF2B5EF4-FFF2-40B4-BE49-F238E27FC236}">
                <a16:creationId xmlns:a16="http://schemas.microsoft.com/office/drawing/2014/main" id="{32E5E669-3FEC-4110-8CB0-6DAA1E434D2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35844" name="Platshållare för innehåll 2">
            <a:extLst>
              <a:ext uri="{FF2B5EF4-FFF2-40B4-BE49-F238E27FC236}">
                <a16:creationId xmlns:a16="http://schemas.microsoft.com/office/drawing/2014/main" id="{A5DE2487-CDD3-4CFE-B044-4FB24DF83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700" y="1396048"/>
            <a:ext cx="10198100" cy="490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sv-SE" altLang="sv-SE" sz="2400" dirty="0"/>
              <a:t>Var observant på att det redan kan pågå ärenden för samma patient.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sv-SE" altLang="sv-SE" sz="2400" dirty="0"/>
              <a:t>Studera Ärendehistoriken.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sv-SE" altLang="sv-SE" sz="2400" dirty="0"/>
              <a:t>Om man inte är behörig till ett pågående ärende, men nu ska starta ett nytt görs det i Ärendehistoriken.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/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FA621146-B68A-405C-8B19-76ECB9CCE5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200" y="2259012"/>
            <a:ext cx="6947807" cy="27019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ubrik 1">
            <a:extLst>
              <a:ext uri="{FF2B5EF4-FFF2-40B4-BE49-F238E27FC236}">
                <a16:creationId xmlns:a16="http://schemas.microsoft.com/office/drawing/2014/main" id="{84191158-1B68-42E7-8CBF-53C56998FFA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55700" y="365125"/>
            <a:ext cx="95758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sv-SE" altLang="sv-SE" sz="3600" dirty="0">
                <a:latin typeface="Arial" panose="020B0604020202020204" pitchFamily="34" charset="0"/>
                <a:cs typeface="Arial" panose="020B0604020202020204" pitchFamily="34" charset="0"/>
              </a:rPr>
              <a:t>Inskrivningsmeddelande</a:t>
            </a:r>
          </a:p>
        </p:txBody>
      </p:sp>
      <p:sp>
        <p:nvSpPr>
          <p:cNvPr id="39939" name="Platshållare för innehåll 2">
            <a:extLst>
              <a:ext uri="{FF2B5EF4-FFF2-40B4-BE49-F238E27FC236}">
                <a16:creationId xmlns:a16="http://schemas.microsoft.com/office/drawing/2014/main" id="{DDBFB5FB-48AC-421F-9BA3-FCDD8A805DB1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 dirty="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B11B130D-6E6C-4167-B666-137C45AAA572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198100" cy="460851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Slutenvården skickar </a:t>
            </a:r>
            <a:r>
              <a:rPr lang="sv-SE" dirty="0"/>
              <a:t>Inskrivningsmeddelande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v-SE" sz="2400" dirty="0"/>
              <a:t>Läkare bedömer att behov av samverkan föreligger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Om ingen Vårdbegäran inkommit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000" dirty="0"/>
              <a:t>Sök upp patienten – eller registrera patient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Gå till Meddelande, välj Inskrivning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Välj mottagande parter, ev. lägg till rehab-enhet. Listad vårdcentral fylls i automatiskt.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Fyll i inskrivningsdatum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Fyll i Planerat Utskrivnings(klar)datum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Registrera Kontakter för ärendet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Gör SparaSänd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0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0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upp 12">
            <a:extLst>
              <a:ext uri="{FF2B5EF4-FFF2-40B4-BE49-F238E27FC236}">
                <a16:creationId xmlns:a16="http://schemas.microsoft.com/office/drawing/2014/main" id="{E8D83800-A5F8-4BB4-97DB-2B6B9EBBA3A7}"/>
              </a:ext>
            </a:extLst>
          </p:cNvPr>
          <p:cNvGrpSpPr>
            <a:grpSpLocks/>
          </p:cNvGrpSpPr>
          <p:nvPr/>
        </p:nvGrpSpPr>
        <p:grpSpPr bwMode="auto">
          <a:xfrm>
            <a:off x="0" y="1697038"/>
            <a:ext cx="12192000" cy="5865812"/>
            <a:chOff x="0" y="1697752"/>
            <a:chExt cx="12192000" cy="5865463"/>
          </a:xfrm>
        </p:grpSpPr>
        <p:pic>
          <p:nvPicPr>
            <p:cNvPr id="42013" name="Bildobjekt 6">
              <a:extLst>
                <a:ext uri="{FF2B5EF4-FFF2-40B4-BE49-F238E27FC236}">
                  <a16:creationId xmlns:a16="http://schemas.microsoft.com/office/drawing/2014/main" id="{ED745FFE-DEA3-403E-8859-EC3D2CBCB3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97752"/>
              <a:ext cx="12192000" cy="5865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4" name="Bildobjekt 11">
              <a:extLst>
                <a:ext uri="{FF2B5EF4-FFF2-40B4-BE49-F238E27FC236}">
                  <a16:creationId xmlns:a16="http://schemas.microsoft.com/office/drawing/2014/main" id="{980C19CF-8D90-4905-A830-66A4357358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9080" y="2781301"/>
              <a:ext cx="2824616" cy="2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987" name="Rubrik 1">
            <a:extLst>
              <a:ext uri="{FF2B5EF4-FFF2-40B4-BE49-F238E27FC236}">
                <a16:creationId xmlns:a16="http://schemas.microsoft.com/office/drawing/2014/main" id="{93BE4D93-7B94-4B2E-AC86-E4B7785EED2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Inskrivningsmeddelande</a:t>
            </a: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88" name="Platshållare för innehåll 2">
            <a:extLst>
              <a:ext uri="{FF2B5EF4-FFF2-40B4-BE49-F238E27FC236}">
                <a16:creationId xmlns:a16="http://schemas.microsoft.com/office/drawing/2014/main" id="{E562212C-65F2-4A27-91F3-FE8FCF173289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8" name="Ellips 7">
            <a:extLst>
              <a:ext uri="{FF2B5EF4-FFF2-40B4-BE49-F238E27FC236}">
                <a16:creationId xmlns:a16="http://schemas.microsoft.com/office/drawing/2014/main" id="{51986F6F-8532-4B67-98A6-3DEA11E99B3C}"/>
              </a:ext>
            </a:extLst>
          </p:cNvPr>
          <p:cNvSpPr/>
          <p:nvPr/>
        </p:nvSpPr>
        <p:spPr>
          <a:xfrm>
            <a:off x="5865495" y="1799946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1</a:t>
            </a:r>
          </a:p>
        </p:txBody>
      </p:sp>
      <p:sp>
        <p:nvSpPr>
          <p:cNvPr id="9" name="Ellips 8">
            <a:extLst>
              <a:ext uri="{FF2B5EF4-FFF2-40B4-BE49-F238E27FC236}">
                <a16:creationId xmlns:a16="http://schemas.microsoft.com/office/drawing/2014/main" id="{5C3D591F-6322-4C81-A9CD-3DB3880CB28D}"/>
              </a:ext>
            </a:extLst>
          </p:cNvPr>
          <p:cNvSpPr/>
          <p:nvPr/>
        </p:nvSpPr>
        <p:spPr>
          <a:xfrm>
            <a:off x="1579245" y="2755900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2</a:t>
            </a:r>
          </a:p>
        </p:txBody>
      </p:sp>
      <p:sp>
        <p:nvSpPr>
          <p:cNvPr id="10" name="Ellips 9">
            <a:extLst>
              <a:ext uri="{FF2B5EF4-FFF2-40B4-BE49-F238E27FC236}">
                <a16:creationId xmlns:a16="http://schemas.microsoft.com/office/drawing/2014/main" id="{760050BF-0B65-4D74-93E4-C71B8050A591}"/>
              </a:ext>
            </a:extLst>
          </p:cNvPr>
          <p:cNvSpPr/>
          <p:nvPr/>
        </p:nvSpPr>
        <p:spPr>
          <a:xfrm>
            <a:off x="4355627" y="3176935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3</a:t>
            </a:r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512AF835-3BEB-4297-8C23-AFB83AE33BA8}"/>
              </a:ext>
            </a:extLst>
          </p:cNvPr>
          <p:cNvSpPr/>
          <p:nvPr/>
        </p:nvSpPr>
        <p:spPr>
          <a:xfrm>
            <a:off x="668020" y="4565664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4</a:t>
            </a:r>
          </a:p>
        </p:txBody>
      </p:sp>
      <p:sp>
        <p:nvSpPr>
          <p:cNvPr id="17" name="Ellips 16">
            <a:extLst>
              <a:ext uri="{FF2B5EF4-FFF2-40B4-BE49-F238E27FC236}">
                <a16:creationId xmlns:a16="http://schemas.microsoft.com/office/drawing/2014/main" id="{2F799ACA-14A5-4F7E-8F2A-FC4F96C6BE5B}"/>
              </a:ext>
            </a:extLst>
          </p:cNvPr>
          <p:cNvSpPr/>
          <p:nvPr/>
        </p:nvSpPr>
        <p:spPr>
          <a:xfrm>
            <a:off x="2278416" y="4565664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5</a:t>
            </a:r>
          </a:p>
        </p:txBody>
      </p:sp>
      <p:sp>
        <p:nvSpPr>
          <p:cNvPr id="18" name="Ellips 17">
            <a:extLst>
              <a:ext uri="{FF2B5EF4-FFF2-40B4-BE49-F238E27FC236}">
                <a16:creationId xmlns:a16="http://schemas.microsoft.com/office/drawing/2014/main" id="{C3FC600F-27C3-43EA-9ACB-E9876A030CA7}"/>
              </a:ext>
            </a:extLst>
          </p:cNvPr>
          <p:cNvSpPr/>
          <p:nvPr/>
        </p:nvSpPr>
        <p:spPr>
          <a:xfrm>
            <a:off x="9921240" y="2778510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6</a:t>
            </a:r>
          </a:p>
        </p:txBody>
      </p:sp>
      <p:sp>
        <p:nvSpPr>
          <p:cNvPr id="19" name="Ellips 18">
            <a:extLst>
              <a:ext uri="{FF2B5EF4-FFF2-40B4-BE49-F238E27FC236}">
                <a16:creationId xmlns:a16="http://schemas.microsoft.com/office/drawing/2014/main" id="{E953940E-3F30-4C63-B998-62770DE4D4A1}"/>
              </a:ext>
            </a:extLst>
          </p:cNvPr>
          <p:cNvSpPr/>
          <p:nvPr/>
        </p:nvSpPr>
        <p:spPr>
          <a:xfrm>
            <a:off x="1529715" y="3586798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7</a:t>
            </a:r>
          </a:p>
        </p:txBody>
      </p:sp>
      <p:pic>
        <p:nvPicPr>
          <p:cNvPr id="42012" name="Bildobjekt 4">
            <a:extLst>
              <a:ext uri="{FF2B5EF4-FFF2-40B4-BE49-F238E27FC236}">
                <a16:creationId xmlns:a16="http://schemas.microsoft.com/office/drawing/2014/main" id="{CEEBF20B-8111-40A6-B770-12695DEF5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2508250"/>
            <a:ext cx="7524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Platshållare för innehåll 2">
            <a:extLst>
              <a:ext uri="{FF2B5EF4-FFF2-40B4-BE49-F238E27FC236}">
                <a16:creationId xmlns:a16="http://schemas.microsoft.com/office/drawing/2014/main" id="{E1D6F0B2-F7E2-4DCB-A425-F3F92D0F8CE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7B07EE5A-DA16-47AE-8E20-46D88A0542D0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Om Inskrivning skickats, är det slutenvården som skapar meddelandet</a:t>
            </a:r>
            <a:r>
              <a:rPr lang="sv-SE" dirty="0"/>
              <a:t> </a:t>
            </a:r>
            <a:r>
              <a:rPr lang="sv-SE" sz="2400" dirty="0"/>
              <a:t>Planering.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Gå till Meddelande, välj Planering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Om Vårdbegäran saknas i ärendet, registrera Samtycke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Inskrivningsorsak samt Ansvarig läkare ska fyllas i av sjukhuset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Gör SparaSänd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br>
              <a:rPr lang="sv-SE" sz="2400" dirty="0"/>
            </a:br>
            <a:r>
              <a:rPr lang="sv-SE" sz="2400" dirty="0"/>
              <a:t>Nu kan samtliga deltagande parter fylla på med information i meddelandet Planering. </a:t>
            </a:r>
            <a:br>
              <a:rPr lang="sv-SE" sz="2400" dirty="0"/>
            </a:b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0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0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sp>
        <p:nvSpPr>
          <p:cNvPr id="6" name="Rubrik 1">
            <a:extLst>
              <a:ext uri="{FF2B5EF4-FFF2-40B4-BE49-F238E27FC236}">
                <a16:creationId xmlns:a16="http://schemas.microsoft.com/office/drawing/2014/main" id="{F1CA048A-1DDF-4208-81CB-4A060D109E7B}"/>
              </a:ext>
            </a:extLst>
          </p:cNvPr>
          <p:cNvSpPr txBox="1">
            <a:spLocks noChangeArrowheads="1"/>
          </p:cNvSpPr>
          <p:nvPr/>
        </p:nvSpPr>
        <p:spPr>
          <a:xfrm>
            <a:off x="2616200" y="365125"/>
            <a:ext cx="9575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Planering</a:t>
            </a: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upp 4">
            <a:extLst>
              <a:ext uri="{FF2B5EF4-FFF2-40B4-BE49-F238E27FC236}">
                <a16:creationId xmlns:a16="http://schemas.microsoft.com/office/drawing/2014/main" id="{32822F32-6199-45EA-943B-93FBDA411E23}"/>
              </a:ext>
            </a:extLst>
          </p:cNvPr>
          <p:cNvGrpSpPr>
            <a:grpSpLocks/>
          </p:cNvGrpSpPr>
          <p:nvPr/>
        </p:nvGrpSpPr>
        <p:grpSpPr bwMode="auto">
          <a:xfrm>
            <a:off x="0" y="1258888"/>
            <a:ext cx="12192000" cy="4887912"/>
            <a:chOff x="0" y="1259208"/>
            <a:chExt cx="12192000" cy="4887343"/>
          </a:xfrm>
        </p:grpSpPr>
        <p:pic>
          <p:nvPicPr>
            <p:cNvPr id="46099" name="Bildobjekt 10">
              <a:extLst>
                <a:ext uri="{FF2B5EF4-FFF2-40B4-BE49-F238E27FC236}">
                  <a16:creationId xmlns:a16="http://schemas.microsoft.com/office/drawing/2014/main" id="{7BCA7DB1-6B5F-4692-9430-700D0D9147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59208"/>
              <a:ext cx="12192000" cy="4887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100" name="Bildobjekt 3">
              <a:extLst>
                <a:ext uri="{FF2B5EF4-FFF2-40B4-BE49-F238E27FC236}">
                  <a16:creationId xmlns:a16="http://schemas.microsoft.com/office/drawing/2014/main" id="{408E8251-92E7-4738-BEFC-93D5970C88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6591" y="2349821"/>
              <a:ext cx="2589231" cy="19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083" name="Rubrik 1">
            <a:extLst>
              <a:ext uri="{FF2B5EF4-FFF2-40B4-BE49-F238E27FC236}">
                <a16:creationId xmlns:a16="http://schemas.microsoft.com/office/drawing/2014/main" id="{928C31F4-E5FD-41A5-93AE-93B6A88315A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Planering</a:t>
            </a: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4" name="Platshållare för innehåll 2">
            <a:extLst>
              <a:ext uri="{FF2B5EF4-FFF2-40B4-BE49-F238E27FC236}">
                <a16:creationId xmlns:a16="http://schemas.microsoft.com/office/drawing/2014/main" id="{9C05F573-1D47-4F98-9D3A-002BA9C10E1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46085" name="Platshållare för innehåll 2">
            <a:extLst>
              <a:ext uri="{FF2B5EF4-FFF2-40B4-BE49-F238E27FC236}">
                <a16:creationId xmlns:a16="http://schemas.microsoft.com/office/drawing/2014/main" id="{A545B45F-0AAD-4F2B-8E83-CE53662EA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2938" y="1843088"/>
            <a:ext cx="9339262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7" name="Ellips 6">
            <a:extLst>
              <a:ext uri="{FF2B5EF4-FFF2-40B4-BE49-F238E27FC236}">
                <a16:creationId xmlns:a16="http://schemas.microsoft.com/office/drawing/2014/main" id="{E97A1E50-1605-42B0-8BCD-035385361662}"/>
              </a:ext>
            </a:extLst>
          </p:cNvPr>
          <p:cNvSpPr/>
          <p:nvPr/>
        </p:nvSpPr>
        <p:spPr>
          <a:xfrm>
            <a:off x="1682115" y="2522578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/>
              <a:t>1</a:t>
            </a:r>
            <a:endParaRPr lang="sv-SE" dirty="0"/>
          </a:p>
        </p:txBody>
      </p:sp>
      <p:sp>
        <p:nvSpPr>
          <p:cNvPr id="8" name="Ellips 7">
            <a:extLst>
              <a:ext uri="{FF2B5EF4-FFF2-40B4-BE49-F238E27FC236}">
                <a16:creationId xmlns:a16="http://schemas.microsoft.com/office/drawing/2014/main" id="{6DAC127A-6331-426E-8F68-2BFBC6A7ADA7}"/>
              </a:ext>
            </a:extLst>
          </p:cNvPr>
          <p:cNvSpPr/>
          <p:nvPr/>
        </p:nvSpPr>
        <p:spPr>
          <a:xfrm>
            <a:off x="9037002" y="2440782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2</a:t>
            </a:r>
          </a:p>
        </p:txBody>
      </p:sp>
      <p:sp>
        <p:nvSpPr>
          <p:cNvPr id="9" name="Ellips 8">
            <a:extLst>
              <a:ext uri="{FF2B5EF4-FFF2-40B4-BE49-F238E27FC236}">
                <a16:creationId xmlns:a16="http://schemas.microsoft.com/office/drawing/2014/main" id="{544EA895-559B-4BF6-A206-1EBC5330CE09}"/>
              </a:ext>
            </a:extLst>
          </p:cNvPr>
          <p:cNvSpPr/>
          <p:nvPr/>
        </p:nvSpPr>
        <p:spPr>
          <a:xfrm>
            <a:off x="1352772" y="4977878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3</a:t>
            </a:r>
          </a:p>
        </p:txBody>
      </p:sp>
      <p:sp>
        <p:nvSpPr>
          <p:cNvPr id="10" name="Ellips 9">
            <a:extLst>
              <a:ext uri="{FF2B5EF4-FFF2-40B4-BE49-F238E27FC236}">
                <a16:creationId xmlns:a16="http://schemas.microsoft.com/office/drawing/2014/main" id="{D1C92432-4114-4EF4-BFB5-5633886E1D71}"/>
              </a:ext>
            </a:extLst>
          </p:cNvPr>
          <p:cNvSpPr/>
          <p:nvPr/>
        </p:nvSpPr>
        <p:spPr>
          <a:xfrm>
            <a:off x="1480296" y="3202068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4</a:t>
            </a:r>
          </a:p>
        </p:txBody>
      </p:sp>
      <p:pic>
        <p:nvPicPr>
          <p:cNvPr id="46098" name="Bildobjekt 12">
            <a:extLst>
              <a:ext uri="{FF2B5EF4-FFF2-40B4-BE49-F238E27FC236}">
                <a16:creationId xmlns:a16="http://schemas.microsoft.com/office/drawing/2014/main" id="{C1C5439A-BD48-4932-9360-DF9601821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2066925"/>
            <a:ext cx="7524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Platshållare för innehåll 2">
            <a:extLst>
              <a:ext uri="{FF2B5EF4-FFF2-40B4-BE49-F238E27FC236}">
                <a16:creationId xmlns:a16="http://schemas.microsoft.com/office/drawing/2014/main" id="{FA4229BB-862E-4431-9788-9E9182E8A191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9F4DB0CB-840C-4077-8A07-7E7BC407A793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Meddelandet kan redigeras av alla deltagande parter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Fler deltagande enheter kan läggas till i partsrutorna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Meddelandet kan Sparas </a:t>
            </a:r>
            <a:br>
              <a:rPr lang="sv-SE" sz="2400" dirty="0"/>
            </a:br>
            <a:r>
              <a:rPr lang="sv-SE" sz="2400" dirty="0"/>
              <a:t>(informationen sparas, men INGEN notifiering sker till de övriga deltagande parterna)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Meddelandet kan ”skickas” = </a:t>
            </a:r>
            <a:r>
              <a:rPr lang="sv-SE" sz="2400" dirty="0" err="1"/>
              <a:t>SparaSänd</a:t>
            </a:r>
            <a:br>
              <a:rPr lang="sv-SE" sz="2400" dirty="0"/>
            </a:br>
            <a:r>
              <a:rPr lang="sv-SE" sz="2400" dirty="0"/>
              <a:t>(notifiering sker till de övriga deltagande parterna)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Enbart senaste ”skickade” Planering visas i Inkorgen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Rutan i </a:t>
            </a:r>
            <a:r>
              <a:rPr lang="sv-SE" sz="2400" dirty="0" err="1"/>
              <a:t>procesståget</a:t>
            </a:r>
            <a:r>
              <a:rPr lang="sv-SE" sz="2400" dirty="0"/>
              <a:t> förblir GUL när alla kvitterat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sp>
        <p:nvSpPr>
          <p:cNvPr id="6" name="Rubrik 1">
            <a:extLst>
              <a:ext uri="{FF2B5EF4-FFF2-40B4-BE49-F238E27FC236}">
                <a16:creationId xmlns:a16="http://schemas.microsoft.com/office/drawing/2014/main" id="{571C25AB-6F37-4993-86DD-F73E96A667FA}"/>
              </a:ext>
            </a:extLst>
          </p:cNvPr>
          <p:cNvSpPr txBox="1">
            <a:spLocks noChangeArrowheads="1"/>
          </p:cNvSpPr>
          <p:nvPr/>
        </p:nvSpPr>
        <p:spPr>
          <a:xfrm>
            <a:off x="1308100" y="366712"/>
            <a:ext cx="9575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Arbeta med </a:t>
            </a:r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Planering</a:t>
            </a: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ubrik 1">
            <a:extLst>
              <a:ext uri="{FF2B5EF4-FFF2-40B4-BE49-F238E27FC236}">
                <a16:creationId xmlns:a16="http://schemas.microsoft.com/office/drawing/2014/main" id="{5D24896B-4653-49D8-9BC3-1D876E72DDF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620520" y="545305"/>
            <a:ext cx="95758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Komplettera Vårdbegäran.</a:t>
            </a:r>
          </a:p>
        </p:txBody>
      </p:sp>
      <p:sp>
        <p:nvSpPr>
          <p:cNvPr id="50179" name="Platshållare för innehåll 2">
            <a:extLst>
              <a:ext uri="{FF2B5EF4-FFF2-40B4-BE49-F238E27FC236}">
                <a16:creationId xmlns:a16="http://schemas.microsoft.com/office/drawing/2014/main" id="{9CA1EEA3-BF7A-4D48-B17A-CCCBF7A7636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11CF5137-B421-4A7F-B71C-7C5B67177B23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Om inte Vårdbegäran kommit in eller om slutenvården behöver mer information kan Komplettering av Vårdbegäran begäras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Slutenvården skickar ett Adm.meddelande och påpekar detta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Kommun eller Öppenvården skapar alternativt redigerar redan skapad Vårdbegäran.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Gör SparaSänd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0A267808-6573-4AB5-8104-1B415EFCF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74561"/>
            <a:ext cx="12192000" cy="1542815"/>
          </a:xfrm>
          <a:prstGeom prst="rect">
            <a:avLst/>
          </a:prstGeom>
        </p:spPr>
      </p:pic>
      <p:sp>
        <p:nvSpPr>
          <p:cNvPr id="52226" name="Rubrik 1">
            <a:extLst>
              <a:ext uri="{FF2B5EF4-FFF2-40B4-BE49-F238E27FC236}">
                <a16:creationId xmlns:a16="http://schemas.microsoft.com/office/drawing/2014/main" id="{901A39D6-50FF-43E0-AB31-C721F697C92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55700" y="365125"/>
            <a:ext cx="110363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Öppenvården ansvarar för att utse och registrera Fast vårdkontakt.</a:t>
            </a:r>
          </a:p>
        </p:txBody>
      </p:sp>
      <p:sp>
        <p:nvSpPr>
          <p:cNvPr id="52227" name="Platshållare för innehåll 2">
            <a:extLst>
              <a:ext uri="{FF2B5EF4-FFF2-40B4-BE49-F238E27FC236}">
                <a16:creationId xmlns:a16="http://schemas.microsoft.com/office/drawing/2014/main" id="{48143CDF-D830-4298-9E4B-98A51269B49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95E5FB24-1E68-4FF4-B411-F42023A1B909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Fast vårdkontakt sparas i Patient admin, i tabellen patientens kontakter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sv-SE" sz="2000" dirty="0"/>
              <a:t>Klicka på plus-tecken, fyll i namn, enhet samt Relation = Fast vårdkontakt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Om det finns flera fasta vårdkontakter, registrera samtliga varav en ska ha Relation = Huvudansvarig Fast vårdkontakt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Om rätt person redan står som Fast vårdkontakt, gör gärna ändå en uppdatering (räcker att klicka på pennan och sedan spara)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Spara (diskett-ikon)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Datum för när uppdatering gjordes visas tydligt 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sp>
        <p:nvSpPr>
          <p:cNvPr id="8" name="Ellips 7">
            <a:extLst>
              <a:ext uri="{FF2B5EF4-FFF2-40B4-BE49-F238E27FC236}">
                <a16:creationId xmlns:a16="http://schemas.microsoft.com/office/drawing/2014/main" id="{B171593E-3C80-4117-8097-8B086BC92CEB}"/>
              </a:ext>
            </a:extLst>
          </p:cNvPr>
          <p:cNvSpPr/>
          <p:nvPr/>
        </p:nvSpPr>
        <p:spPr>
          <a:xfrm>
            <a:off x="6096000" y="5392738"/>
            <a:ext cx="2557463" cy="9064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  <p:sp>
        <p:nvSpPr>
          <p:cNvPr id="9" name="Ellips 8">
            <a:extLst>
              <a:ext uri="{FF2B5EF4-FFF2-40B4-BE49-F238E27FC236}">
                <a16:creationId xmlns:a16="http://schemas.microsoft.com/office/drawing/2014/main" id="{9C055E1A-BC4B-4647-9346-45279C7B8859}"/>
              </a:ext>
            </a:extLst>
          </p:cNvPr>
          <p:cNvSpPr/>
          <p:nvPr/>
        </p:nvSpPr>
        <p:spPr>
          <a:xfrm>
            <a:off x="9948863" y="5294313"/>
            <a:ext cx="2555875" cy="9350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Platshållare för innehåll 2">
            <a:extLst>
              <a:ext uri="{FF2B5EF4-FFF2-40B4-BE49-F238E27FC236}">
                <a16:creationId xmlns:a16="http://schemas.microsoft.com/office/drawing/2014/main" id="{80B660BB-C8B6-44F7-A0E8-EBD494A121A1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 dirty="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E184ACFD-98D8-4905-BD0D-273A1CB188B0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4648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>
                <a:solidFill>
                  <a:srgbClr val="FF0000"/>
                </a:solidFill>
              </a:rPr>
              <a:t>					</a:t>
            </a:r>
            <a:r>
              <a:rPr lang="sv-SE" sz="2400" dirty="0"/>
              <a:t>Längst till höger i meddelandemenyn, är  						klickbar om ett Inskrivningsmeddelande finns.</a:t>
            </a:r>
            <a:br>
              <a:rPr lang="sv-SE" sz="2400" dirty="0"/>
            </a:br>
            <a:endParaRPr lang="sv-SE" sz="2400" dirty="0"/>
          </a:p>
          <a:p>
            <a:pPr marL="0" indent="0">
              <a:buNone/>
              <a:defRPr/>
            </a:pPr>
            <a:r>
              <a:rPr lang="sv-SE" sz="2400" dirty="0"/>
              <a:t>Checklistan används för eget bruk men också för att förmedla att tillräcklig information mottagits från övriga parter, eller ej.</a:t>
            </a:r>
            <a:br>
              <a:rPr lang="sv-SE" sz="2400" dirty="0"/>
            </a:br>
            <a:br>
              <a:rPr lang="sv-SE" sz="2400" dirty="0"/>
            </a:br>
            <a:r>
              <a:rPr lang="sv-SE" sz="2400" dirty="0"/>
              <a:t>I Checklistan markeras att Fast vårdkontakt är utsedd.</a:t>
            </a:r>
          </a:p>
          <a:p>
            <a:pPr marL="0" indent="0">
              <a:buNone/>
              <a:defRPr/>
            </a:pPr>
            <a:endParaRPr lang="sv-SE" sz="2400" dirty="0"/>
          </a:p>
        </p:txBody>
      </p:sp>
      <p:pic>
        <p:nvPicPr>
          <p:cNvPr id="54278" name="Bildobjekt 3">
            <a:extLst>
              <a:ext uri="{FF2B5EF4-FFF2-40B4-BE49-F238E27FC236}">
                <a16:creationId xmlns:a16="http://schemas.microsoft.com/office/drawing/2014/main" id="{D75B7BF4-C068-4685-83CA-8B4081DA9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693" y="1655247"/>
            <a:ext cx="4405313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 6">
            <a:extLst>
              <a:ext uri="{FF2B5EF4-FFF2-40B4-BE49-F238E27FC236}">
                <a16:creationId xmlns:a16="http://schemas.microsoft.com/office/drawing/2014/main" id="{26C07E52-10C6-434B-ACA0-57F9C6AA058E}"/>
              </a:ext>
            </a:extLst>
          </p:cNvPr>
          <p:cNvSpPr/>
          <p:nvPr/>
        </p:nvSpPr>
        <p:spPr>
          <a:xfrm>
            <a:off x="2842260" y="1619568"/>
            <a:ext cx="1409700" cy="66833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  <p:pic>
        <p:nvPicPr>
          <p:cNvPr id="54280" name="Bildobjekt 7">
            <a:extLst>
              <a:ext uri="{FF2B5EF4-FFF2-40B4-BE49-F238E27FC236}">
                <a16:creationId xmlns:a16="http://schemas.microsoft.com/office/drawing/2014/main" id="{CA2577AC-051E-45F7-808D-F6D6246F7A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4538346"/>
            <a:ext cx="8870950" cy="1230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ubrik 1">
            <a:extLst>
              <a:ext uri="{FF2B5EF4-FFF2-40B4-BE49-F238E27FC236}">
                <a16:creationId xmlns:a16="http://schemas.microsoft.com/office/drawing/2014/main" id="{17E760D4-24DA-4BA7-9DBC-9DF1C1BD4744}"/>
              </a:ext>
            </a:extLst>
          </p:cNvPr>
          <p:cNvSpPr txBox="1">
            <a:spLocks noChangeArrowheads="1"/>
          </p:cNvSpPr>
          <p:nvPr/>
        </p:nvSpPr>
        <p:spPr>
          <a:xfrm>
            <a:off x="1620520" y="545305"/>
            <a:ext cx="9575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8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sv-SE" dirty="0"/>
              <a:t>Uppdatera Checklistan</a:t>
            </a:r>
            <a:endParaRPr lang="sv-SE" dirty="0"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ubrik 1">
            <a:extLst>
              <a:ext uri="{FF2B5EF4-FFF2-40B4-BE49-F238E27FC236}">
                <a16:creationId xmlns:a16="http://schemas.microsoft.com/office/drawing/2014/main" id="{A89CBE00-EAD7-4647-BC9C-1AD11421D04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57288" y="496094"/>
            <a:ext cx="9575800" cy="1325563"/>
          </a:xfrm>
        </p:spPr>
        <p:txBody>
          <a:bodyPr/>
          <a:lstStyle/>
          <a:p>
            <a:pPr>
              <a:defRPr/>
            </a:pPr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Slutenvården uppdaterar Checklistan.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E7596922-56FF-46B3-A9F1-18B3445540DE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I Checklistan markeras fortlöpande vilka informationsmängder som finns tillgängliga.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 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pic>
        <p:nvPicPr>
          <p:cNvPr id="70661" name="Bildobjekt 3">
            <a:extLst>
              <a:ext uri="{FF2B5EF4-FFF2-40B4-BE49-F238E27FC236}">
                <a16:creationId xmlns:a16="http://schemas.microsoft.com/office/drawing/2014/main" id="{92466AC1-A0DB-4980-B8F7-C9601F7D3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8" y="3275013"/>
            <a:ext cx="6296025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7298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2">
            <a:extLst>
              <a:ext uri="{FF2B5EF4-FFF2-40B4-BE49-F238E27FC236}">
                <a16:creationId xmlns:a16="http://schemas.microsoft.com/office/drawing/2014/main" id="{69E5D5AE-4EE5-4761-B989-73005165E3EA}"/>
              </a:ext>
            </a:extLst>
          </p:cNvPr>
          <p:cNvSpPr txBox="1">
            <a:spLocks/>
          </p:cNvSpPr>
          <p:nvPr/>
        </p:nvSpPr>
        <p:spPr>
          <a:xfrm>
            <a:off x="2874529" y="1850251"/>
            <a:ext cx="10153650" cy="50927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Bakgrund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Genomgång av ett slutenvårdsärende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Betalberäkningen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Var ytterligare information finns</a:t>
            </a:r>
          </a:p>
          <a:p>
            <a:pPr fontAlgn="auto">
              <a:spcAft>
                <a:spcPts val="0"/>
              </a:spcAft>
              <a:defRPr/>
            </a:pPr>
            <a:endParaRPr lang="sv-SE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19459" name="Rubrik 1">
            <a:extLst>
              <a:ext uri="{FF2B5EF4-FFF2-40B4-BE49-F238E27FC236}">
                <a16:creationId xmlns:a16="http://schemas.microsoft.com/office/drawing/2014/main" id="{85351FCB-991B-410A-91F8-F18B117E7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4942" y="748021"/>
            <a:ext cx="1051560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Innehåll</a:t>
            </a:r>
          </a:p>
        </p:txBody>
      </p:sp>
      <p:sp>
        <p:nvSpPr>
          <p:cNvPr id="19460" name="Platshållare för innehåll 2">
            <a:extLst>
              <a:ext uri="{FF2B5EF4-FFF2-40B4-BE49-F238E27FC236}">
                <a16:creationId xmlns:a16="http://schemas.microsoft.com/office/drawing/2014/main" id="{1D6F4A84-7385-4434-8EB3-DAB2C2F08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2579" y="5321785"/>
            <a:ext cx="105156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sv-SE" altLang="sv-SE" sz="1300" dirty="0"/>
              <a:t>Bilder av IT-tjänsten är hämtade från en testmiljö med fiktiva namn och personnummer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ubrik 1">
            <a:extLst>
              <a:ext uri="{FF2B5EF4-FFF2-40B4-BE49-F238E27FC236}">
                <a16:creationId xmlns:a16="http://schemas.microsoft.com/office/drawing/2014/main" id="{CA73E67F-19D0-4D90-BE0F-0DD02DF3116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216660" y="545305"/>
            <a:ext cx="9575800" cy="1325563"/>
          </a:xfrm>
        </p:spPr>
        <p:txBody>
          <a:bodyPr/>
          <a:lstStyle/>
          <a:p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Fortsatt arbete med Planering</a:t>
            </a:r>
            <a:endParaRPr lang="sv-SE" altLang="sv-SE" sz="3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19" name="Platshållare för innehåll 2">
            <a:extLst>
              <a:ext uri="{FF2B5EF4-FFF2-40B4-BE49-F238E27FC236}">
                <a16:creationId xmlns:a16="http://schemas.microsoft.com/office/drawing/2014/main" id="{ECD719D2-0DB0-47A4-8C40-7B04D531595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318EB8EA-FEFC-4FE0-A574-BBA49A01CCBC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Meddelandet kan redigeras av alla deltagande parter</a:t>
            </a:r>
            <a:br>
              <a:rPr lang="sv-SE" sz="2400" dirty="0"/>
            </a:b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Vid behov kan planeringsmöte bli aktuellt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Kalla till planeringsmöte, använd Mötesfliken  </a:t>
            </a:r>
            <a:br>
              <a:rPr lang="sv-SE" sz="2400" dirty="0"/>
            </a:br>
            <a:r>
              <a:rPr lang="sv-SE" sz="2400" dirty="0"/>
              <a:t>(ej SIP-möte)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Ange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sv-SE" sz="2000" dirty="0"/>
              <a:t>Syfte med mötet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sv-SE" sz="2000" dirty="0"/>
              <a:t>Sammankallande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sv-SE" sz="2000" dirty="0"/>
              <a:t>Frågor som ska tas upp</a:t>
            </a:r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8C0E3B78-663B-4324-9F00-76E207227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3993" y="2470308"/>
            <a:ext cx="4259036" cy="420608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ubrik 1">
            <a:extLst>
              <a:ext uri="{FF2B5EF4-FFF2-40B4-BE49-F238E27FC236}">
                <a16:creationId xmlns:a16="http://schemas.microsoft.com/office/drawing/2014/main" id="{A9EFCB83-37F7-4F11-8E51-95C18B72FB2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19367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Mötesflik - ärende</a:t>
            </a: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467" name="Platshållare för innehåll 2">
            <a:extLst>
              <a:ext uri="{FF2B5EF4-FFF2-40B4-BE49-F238E27FC236}">
                <a16:creationId xmlns:a16="http://schemas.microsoft.com/office/drawing/2014/main" id="{3A539BB2-EC75-48F7-86E0-FF69C8463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2938" y="1843088"/>
            <a:ext cx="9339262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BD471FA6-11EB-443C-BEE4-08E71B8B0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25" y="986790"/>
            <a:ext cx="5223021" cy="5600700"/>
          </a:xfrm>
          <a:prstGeom prst="rect">
            <a:avLst/>
          </a:prstGeom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0AF6272E-147C-42A6-A623-04BA0F28D7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648" y="986790"/>
            <a:ext cx="5581650" cy="58674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ubrik 1">
            <a:extLst>
              <a:ext uri="{FF2B5EF4-FFF2-40B4-BE49-F238E27FC236}">
                <a16:creationId xmlns:a16="http://schemas.microsoft.com/office/drawing/2014/main" id="{197DF31B-E37D-45AC-84BB-D0673981DA2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12203" y="558165"/>
            <a:ext cx="10297160" cy="1325563"/>
          </a:xfrm>
        </p:spPr>
        <p:txBody>
          <a:bodyPr/>
          <a:lstStyle/>
          <a:p>
            <a:pPr>
              <a:defRPr/>
            </a:pPr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Förändra datum för Planerat utskrivningsklar.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294C6CC9-8C76-4E39-8174-B8DD715196C7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>
              <a:solidFill>
                <a:srgbClr val="FF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Slutenvården kan behöva ändra datum för Planerat utskrivningsklar.</a:t>
            </a:r>
            <a:br>
              <a:rPr lang="sv-SE" sz="2400" dirty="0"/>
            </a:b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Klicka på rutan </a:t>
            </a:r>
            <a:r>
              <a:rPr lang="sv-SE" sz="2400" dirty="0" err="1"/>
              <a:t>Plan.utskr.klar</a:t>
            </a:r>
            <a:r>
              <a:rPr lang="sv-SE" sz="2400" dirty="0"/>
              <a:t> i </a:t>
            </a:r>
            <a:r>
              <a:rPr lang="sv-SE" sz="2400" dirty="0" err="1"/>
              <a:t>procesståget</a:t>
            </a:r>
            <a:br>
              <a:rPr lang="sv-SE" sz="2400" dirty="0"/>
            </a:br>
            <a:br>
              <a:rPr lang="sv-SE" sz="2400" dirty="0"/>
            </a:br>
            <a:br>
              <a:rPr lang="sv-SE" sz="2400" dirty="0"/>
            </a:b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Ändra datum, tidigare och senare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 err="1"/>
              <a:t>SparaSänd</a:t>
            </a: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Deltagande parter notifieras och datumet ovanför rutan i </a:t>
            </a:r>
            <a:r>
              <a:rPr lang="sv-SE" sz="2400" dirty="0" err="1"/>
              <a:t>procesståget</a:t>
            </a:r>
            <a:r>
              <a:rPr lang="sv-SE" sz="2400" dirty="0"/>
              <a:t> ändras.</a:t>
            </a:r>
            <a:endParaRPr lang="sv-SE" dirty="0"/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46A78254-24B1-4312-A098-A2CD20510C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2975" y="2946719"/>
            <a:ext cx="3743325" cy="533400"/>
          </a:xfrm>
          <a:prstGeom prst="rect">
            <a:avLst/>
          </a:prstGeom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9EB09387-2CD1-430E-AC9A-E11A447998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0442" y="4089401"/>
            <a:ext cx="3310364" cy="1155382"/>
          </a:xfrm>
          <a:prstGeom prst="rect">
            <a:avLst/>
          </a:prstGeom>
        </p:spPr>
      </p:pic>
      <p:sp>
        <p:nvSpPr>
          <p:cNvPr id="8" name="Ellips 7">
            <a:extLst>
              <a:ext uri="{FF2B5EF4-FFF2-40B4-BE49-F238E27FC236}">
                <a16:creationId xmlns:a16="http://schemas.microsoft.com/office/drawing/2014/main" id="{F596E5D7-CF67-4591-BA8F-0936F78C7858}"/>
              </a:ext>
            </a:extLst>
          </p:cNvPr>
          <p:cNvSpPr/>
          <p:nvPr/>
        </p:nvSpPr>
        <p:spPr>
          <a:xfrm>
            <a:off x="8003540" y="2879250"/>
            <a:ext cx="1409700" cy="66833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ubrik 1">
            <a:extLst>
              <a:ext uri="{FF2B5EF4-FFF2-40B4-BE49-F238E27FC236}">
                <a16:creationId xmlns:a16="http://schemas.microsoft.com/office/drawing/2014/main" id="{E39A3FDE-C33A-480A-82F9-0217982EC05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795780" y="545305"/>
            <a:ext cx="9575800" cy="1325563"/>
          </a:xfrm>
        </p:spPr>
        <p:txBody>
          <a:bodyPr/>
          <a:lstStyle/>
          <a:p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Fast vårdkontakt ska kalla till SIP-möte </a:t>
            </a:r>
            <a:br>
              <a:rPr lang="sv-SE" sz="2800" dirty="0">
                <a:solidFill>
                  <a:srgbClr val="FF0000"/>
                </a:solidFill>
              </a:rPr>
            </a:br>
            <a:endParaRPr lang="sv-SE" altLang="sv-S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611" name="Platshållare för innehåll 2">
            <a:extLst>
              <a:ext uri="{FF2B5EF4-FFF2-40B4-BE49-F238E27FC236}">
                <a16:creationId xmlns:a16="http://schemas.microsoft.com/office/drawing/2014/main" id="{77AF40C8-560E-43C1-A0A6-894A37E0ACE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5173DDBF-36AF-4B96-BD90-EF8E48A901F8}"/>
              </a:ext>
            </a:extLst>
          </p:cNvPr>
          <p:cNvSpPr txBox="1">
            <a:spLocks/>
          </p:cNvSpPr>
          <p:nvPr/>
        </p:nvSpPr>
        <p:spPr>
          <a:xfrm>
            <a:off x="1927860" y="2264591"/>
            <a:ext cx="10198100" cy="49006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br>
              <a:rPr lang="sv-SE" sz="2400" dirty="0">
                <a:solidFill>
                  <a:srgbClr val="FF0000"/>
                </a:solidFill>
              </a:rPr>
            </a:br>
            <a:r>
              <a:rPr lang="sv-SE" sz="2400" dirty="0"/>
              <a:t>Lämplig tid/plats beslutas tillsammans med den enskilde.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SIP och dess möten hanteras i separat del i SAMSA.</a:t>
            </a:r>
            <a:br>
              <a:rPr lang="sv-SE" sz="2400" dirty="0"/>
            </a:br>
            <a:endParaRPr lang="sv-SE" sz="2400" dirty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Se </a:t>
            </a:r>
            <a:r>
              <a:rPr lang="sv-SE" sz="2400" dirty="0" err="1"/>
              <a:t>powerpoint</a:t>
            </a:r>
            <a:r>
              <a:rPr lang="sv-SE" sz="2400" dirty="0"/>
              <a:t> presentationen ”Utbildning SAMSA-SIP”</a:t>
            </a:r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7F364DC5-5BB6-475D-83E4-C61B6F5ECEBC}"/>
              </a:ext>
            </a:extLst>
          </p:cNvPr>
          <p:cNvSpPr txBox="1"/>
          <p:nvPr/>
        </p:nvSpPr>
        <p:spPr>
          <a:xfrm rot="1779660">
            <a:off x="7841183" y="2123779"/>
            <a:ext cx="3994150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Markera i Planering(Ansvar)</a:t>
            </a:r>
            <a:br>
              <a:rPr lang="sv-SE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sv-SE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att SIP-möte ska genomföras.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 dirty="0"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2E3108F4-63D1-4D5B-BC0C-FB2DA3085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650" y="4029870"/>
            <a:ext cx="9772650" cy="1914525"/>
          </a:xfrm>
          <a:prstGeom prst="rect">
            <a:avLst/>
          </a:prstGeom>
        </p:spPr>
      </p:pic>
      <p:sp>
        <p:nvSpPr>
          <p:cNvPr id="74754" name="Rubrik 1">
            <a:extLst>
              <a:ext uri="{FF2B5EF4-FFF2-40B4-BE49-F238E27FC236}">
                <a16:creationId xmlns:a16="http://schemas.microsoft.com/office/drawing/2014/main" id="{1E2F1A73-5B32-4AF1-A1D5-9810F748877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460500" y="545305"/>
            <a:ext cx="9575800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Slutenvården skapar </a:t>
            </a:r>
            <a:b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Meddelande om utskrivningsklar</a:t>
            </a:r>
          </a:p>
        </p:txBody>
      </p:sp>
      <p:sp>
        <p:nvSpPr>
          <p:cNvPr id="74755" name="Platshållare för innehåll 2">
            <a:extLst>
              <a:ext uri="{FF2B5EF4-FFF2-40B4-BE49-F238E27FC236}">
                <a16:creationId xmlns:a16="http://schemas.microsoft.com/office/drawing/2014/main" id="{9BDA334D-8BF6-46ED-AAB9-01CABEAE8B5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190BCFBE-C592-4FC4-B2C7-D6B1E1B65326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Gå till Meddelande, välj Utskrivningsklar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Inget att fylla i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Gör SparaSänd</a:t>
            </a:r>
            <a:br>
              <a:rPr lang="sv-SE" sz="2400" dirty="0"/>
            </a:br>
            <a:r>
              <a:rPr lang="sv-SE" sz="2400" dirty="0"/>
              <a:t>- Patienten är Utskrivningsklar!!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677A7B9A-775F-4915-A4A8-E5DF6344D6CC}"/>
              </a:ext>
            </a:extLst>
          </p:cNvPr>
          <p:cNvSpPr txBox="1"/>
          <p:nvPr/>
        </p:nvSpPr>
        <p:spPr>
          <a:xfrm>
            <a:off x="5572760" y="5410572"/>
            <a:ext cx="2118360" cy="2937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500" dirty="0"/>
              <a:t>Planering</a:t>
            </a:r>
          </a:p>
        </p:txBody>
      </p:sp>
      <p:sp>
        <p:nvSpPr>
          <p:cNvPr id="9" name="Ellips 8">
            <a:extLst>
              <a:ext uri="{FF2B5EF4-FFF2-40B4-BE49-F238E27FC236}">
                <a16:creationId xmlns:a16="http://schemas.microsoft.com/office/drawing/2014/main" id="{1A958672-595C-4BF6-BE86-6DD568B6F39B}"/>
              </a:ext>
            </a:extLst>
          </p:cNvPr>
          <p:cNvSpPr/>
          <p:nvPr/>
        </p:nvSpPr>
        <p:spPr>
          <a:xfrm>
            <a:off x="2750820" y="3989550"/>
            <a:ext cx="762000" cy="3556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ubrik 1">
            <a:extLst>
              <a:ext uri="{FF2B5EF4-FFF2-40B4-BE49-F238E27FC236}">
                <a16:creationId xmlns:a16="http://schemas.microsoft.com/office/drawing/2014/main" id="{DF41DC40-FBF9-428C-8B5D-342876EF2E4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3081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Komplettering av Planering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09267D28-340F-4F35-AD57-C798E35EEB64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70102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dirty="0"/>
              <a:t>”Målet är att när den enskilde inte längre har behov av slutenvårdens resurser d.v.s. är utskrivningsklar, omgående ska kunna skrivas ut på ett tryggt och säkert sätt.”</a:t>
            </a:r>
            <a:br>
              <a:rPr lang="sv-SE" dirty="0"/>
            </a:br>
            <a:endParaRPr lang="sv-SE" dirty="0"/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Men om patienten ändå blir kvar en kortare tid inom slutenvården, kan/ska ”Planering” kompletteras.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Kommun och Öppenvård kan även begära kompletterade information.</a:t>
            </a:r>
            <a:br>
              <a:rPr lang="sv-SE" dirty="0"/>
            </a:br>
            <a:r>
              <a:rPr lang="sv-SE" dirty="0"/>
              <a:t>Detta görs med ett Adm.meddelande.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Planering uppdateras fortlöpande</a:t>
            </a:r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ubrik 1">
            <a:extLst>
              <a:ext uri="{FF2B5EF4-FFF2-40B4-BE49-F238E27FC236}">
                <a16:creationId xmlns:a16="http://schemas.microsoft.com/office/drawing/2014/main" id="{5F354F12-B2D0-4C46-8505-A2D8FB92D0B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005840" y="365125"/>
            <a:ext cx="11186160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Kommun och Öppenvård uppdaterar Checklistan</a:t>
            </a:r>
          </a:p>
        </p:txBody>
      </p:sp>
      <p:sp>
        <p:nvSpPr>
          <p:cNvPr id="80899" name="Platshållare för innehåll 2">
            <a:extLst>
              <a:ext uri="{FF2B5EF4-FFF2-40B4-BE49-F238E27FC236}">
                <a16:creationId xmlns:a16="http://schemas.microsoft.com/office/drawing/2014/main" id="{90E48797-583E-4584-9191-264FDC2CA03F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4A207306-831D-4C73-BDFA-E21FC8B05093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I checklistan markeras om mottagande enheter har insatserna på plats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Mottagande enheter bekräftar om Nödvändig information mottagits</a:t>
            </a:r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 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grpSp>
        <p:nvGrpSpPr>
          <p:cNvPr id="80901" name="Grupp 9">
            <a:extLst>
              <a:ext uri="{FF2B5EF4-FFF2-40B4-BE49-F238E27FC236}">
                <a16:creationId xmlns:a16="http://schemas.microsoft.com/office/drawing/2014/main" id="{235F2E56-0E88-41DB-92AA-F49D617FFD29}"/>
              </a:ext>
            </a:extLst>
          </p:cNvPr>
          <p:cNvGrpSpPr>
            <a:grpSpLocks/>
          </p:cNvGrpSpPr>
          <p:nvPr/>
        </p:nvGrpSpPr>
        <p:grpSpPr bwMode="auto">
          <a:xfrm>
            <a:off x="4111625" y="3486150"/>
            <a:ext cx="7115175" cy="3371850"/>
            <a:chOff x="4111625" y="3486150"/>
            <a:chExt cx="7115175" cy="3371850"/>
          </a:xfrm>
        </p:grpSpPr>
        <p:pic>
          <p:nvPicPr>
            <p:cNvPr id="80902" name="Bildobjekt 3">
              <a:extLst>
                <a:ext uri="{FF2B5EF4-FFF2-40B4-BE49-F238E27FC236}">
                  <a16:creationId xmlns:a16="http://schemas.microsoft.com/office/drawing/2014/main" id="{24AEA9F0-788D-41BE-B2D5-612D712B95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1625" y="3486150"/>
              <a:ext cx="7115175" cy="337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0903" name="Bildobjekt 8">
              <a:extLst>
                <a:ext uri="{FF2B5EF4-FFF2-40B4-BE49-F238E27FC236}">
                  <a16:creationId xmlns:a16="http://schemas.microsoft.com/office/drawing/2014/main" id="{FAD5D179-E118-455F-AB6D-A42D04EE87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64675" y="4007645"/>
              <a:ext cx="1466850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ubrik 1">
            <a:extLst>
              <a:ext uri="{FF2B5EF4-FFF2-40B4-BE49-F238E27FC236}">
                <a16:creationId xmlns:a16="http://schemas.microsoft.com/office/drawing/2014/main" id="{341555EB-E201-4CCE-B3D8-A49987FD67A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259840" y="365125"/>
            <a:ext cx="10932160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Slutenvården skapa Utskrivningsmeddelande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E67A5417-7C24-4751-A973-E96685C1348C}"/>
              </a:ext>
            </a:extLst>
          </p:cNvPr>
          <p:cNvSpPr txBox="1">
            <a:spLocks/>
          </p:cNvSpPr>
          <p:nvPr/>
        </p:nvSpPr>
        <p:spPr>
          <a:xfrm>
            <a:off x="1223327" y="918528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Gå till Meddelande, välj Utskrivning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Fyll i Utskrivningstidpunkt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Gör </a:t>
            </a:r>
            <a:r>
              <a:rPr lang="sv-SE" sz="2400" dirty="0" err="1"/>
              <a:t>SparaSänd</a:t>
            </a:r>
            <a:r>
              <a:rPr lang="sv-SE" sz="2400" dirty="0"/>
              <a:t> - Patienten har gått hem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pic>
        <p:nvPicPr>
          <p:cNvPr id="6" name="Bildobjekt 2">
            <a:extLst>
              <a:ext uri="{FF2B5EF4-FFF2-40B4-BE49-F238E27FC236}">
                <a16:creationId xmlns:a16="http://schemas.microsoft.com/office/drawing/2014/main" id="{687E88E9-3434-4CC3-81CE-6188991E45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64"/>
          <a:stretch/>
        </p:blipFill>
        <p:spPr bwMode="auto">
          <a:xfrm>
            <a:off x="1375727" y="2778125"/>
            <a:ext cx="10125075" cy="3866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 6">
            <a:extLst>
              <a:ext uri="{FF2B5EF4-FFF2-40B4-BE49-F238E27FC236}">
                <a16:creationId xmlns:a16="http://schemas.microsoft.com/office/drawing/2014/main" id="{40A984A9-B196-449B-B014-9F61EB34EEDE}"/>
              </a:ext>
            </a:extLst>
          </p:cNvPr>
          <p:cNvSpPr/>
          <p:nvPr/>
        </p:nvSpPr>
        <p:spPr>
          <a:xfrm>
            <a:off x="6096000" y="4257039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/>
              <a:t>1</a:t>
            </a:r>
            <a:endParaRPr lang="sv-SE" dirty="0"/>
          </a:p>
        </p:txBody>
      </p:sp>
      <p:sp>
        <p:nvSpPr>
          <p:cNvPr id="8" name="Ellips 7">
            <a:extLst>
              <a:ext uri="{FF2B5EF4-FFF2-40B4-BE49-F238E27FC236}">
                <a16:creationId xmlns:a16="http://schemas.microsoft.com/office/drawing/2014/main" id="{230893DA-CC35-4BA3-965B-30D9A346A200}"/>
              </a:ext>
            </a:extLst>
          </p:cNvPr>
          <p:cNvSpPr/>
          <p:nvPr/>
        </p:nvSpPr>
        <p:spPr>
          <a:xfrm>
            <a:off x="3007360" y="5949314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2</a:t>
            </a:r>
          </a:p>
        </p:txBody>
      </p:sp>
      <p:sp>
        <p:nvSpPr>
          <p:cNvPr id="9" name="Ellips 8">
            <a:extLst>
              <a:ext uri="{FF2B5EF4-FFF2-40B4-BE49-F238E27FC236}">
                <a16:creationId xmlns:a16="http://schemas.microsoft.com/office/drawing/2014/main" id="{A400134E-11C7-4584-B941-5682B9A5C4FB}"/>
              </a:ext>
            </a:extLst>
          </p:cNvPr>
          <p:cNvSpPr/>
          <p:nvPr/>
        </p:nvSpPr>
        <p:spPr>
          <a:xfrm>
            <a:off x="3462020" y="5065871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3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ubrik 1">
            <a:extLst>
              <a:ext uri="{FF2B5EF4-FFF2-40B4-BE49-F238E27FC236}">
                <a16:creationId xmlns:a16="http://schemas.microsoft.com/office/drawing/2014/main" id="{0C5BEEA9-0846-42E5-809A-B6B8D2A2CEF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Slutenvårdsärenden, Betalberäkning</a:t>
            </a:r>
            <a:endParaRPr lang="sv-SE" altLang="sv-SE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091" name="Platshållare för innehåll 2">
            <a:extLst>
              <a:ext uri="{FF2B5EF4-FFF2-40B4-BE49-F238E27FC236}">
                <a16:creationId xmlns:a16="http://schemas.microsoft.com/office/drawing/2014/main" id="{D3FACE7F-C5E0-4784-85C5-ABC8408BA52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4128E56F-FC99-4BC8-8CDD-82001AA78DB4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1117580" cy="491331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Betalberäkningen för slutenvårdsärenden följs i vyn Betalning. </a:t>
            </a:r>
            <a:br>
              <a:rPr lang="sv-SE" sz="2400" dirty="0"/>
            </a:b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Med behörighet kan datum för de olika händelserna uppdateras.</a:t>
            </a:r>
            <a:br>
              <a:rPr lang="sv-SE" sz="2400" dirty="0"/>
            </a:b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”Kallelse status” kan anta följande värden: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v-SE" sz="2400" dirty="0"/>
              <a:t>Ingen SIP behöver göras  (vi ska inte ha SIP-möte, eller beslut om SIP-möte saknas)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v-SE" sz="2400" dirty="0"/>
              <a:t>Betalberäkningen inte startad  (vi ska ha SIP-möte, Utskrivningsklar inte skickad)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v-SE" sz="2400" dirty="0"/>
              <a:t>Ingen kallelse är gjord ännu      (vi ska ha SIP-möte, men SIP-möteskallelse ännu inte skickad) 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v-SE" sz="2400" dirty="0"/>
              <a:t>Kallelse är gjord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v-SE" sz="2400" dirty="0"/>
              <a:t>Kallelsen till SIP är för sen. Betaldagar blir 0</a:t>
            </a:r>
            <a:br>
              <a:rPr lang="sv-SE" sz="2400" dirty="0">
                <a:solidFill>
                  <a:srgbClr val="FF0000"/>
                </a:solidFill>
              </a:rPr>
            </a:br>
            <a:br>
              <a:rPr lang="sv-SE" sz="2400" dirty="0">
                <a:solidFill>
                  <a:srgbClr val="FF0000"/>
                </a:solidFill>
              </a:rPr>
            </a:br>
            <a:r>
              <a:rPr lang="sv-SE" sz="2400" dirty="0"/>
              <a:t>Beskrivning av Betalberäkningen finns i dokumentet</a:t>
            </a:r>
            <a:br>
              <a:rPr lang="sv-SE" sz="2400" dirty="0"/>
            </a:br>
            <a:r>
              <a:rPr lang="sv-SE" sz="2400" dirty="0"/>
              <a:t>Ekonomisk modell utskrivningsklara_v10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400" dirty="0"/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ubrik 1">
            <a:extLst>
              <a:ext uri="{FF2B5EF4-FFF2-40B4-BE49-F238E27FC236}">
                <a16:creationId xmlns:a16="http://schemas.microsoft.com/office/drawing/2014/main" id="{E115BDB5-1DB2-402A-A93D-2EC1877A21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Mer information finns att hämta</a:t>
            </a:r>
            <a:b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139" name="Platshållare för innehåll 2">
            <a:extLst>
              <a:ext uri="{FF2B5EF4-FFF2-40B4-BE49-F238E27FC236}">
                <a16:creationId xmlns:a16="http://schemas.microsoft.com/office/drawing/2014/main" id="{C4F90635-FC90-4F85-91C5-8504B677D26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91140" name="Platshållare för innehåll 2">
            <a:extLst>
              <a:ext uri="{FF2B5EF4-FFF2-40B4-BE49-F238E27FC236}">
                <a16:creationId xmlns:a16="http://schemas.microsoft.com/office/drawing/2014/main" id="{D7CC3B09-367D-4D9C-BC75-276323E3B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700" y="1690688"/>
            <a:ext cx="10198100" cy="491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4400" indent="-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  <a:p>
            <a:pPr lvl="1" eaLnBrk="1" hangingPunct="1">
              <a:buFont typeface="Calibri Light" panose="020F0302020204030204" pitchFamily="34" charset="0"/>
              <a:buAutoNum type="arabicPeriod"/>
            </a:pPr>
            <a:endParaRPr lang="sv-SE" altLang="sv-SE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6970DA31-1471-4D37-B27A-660B1C70EF27}"/>
              </a:ext>
            </a:extLst>
          </p:cNvPr>
          <p:cNvSpPr txBox="1">
            <a:spLocks/>
          </p:cNvSpPr>
          <p:nvPr/>
        </p:nvSpPr>
        <p:spPr>
          <a:xfrm>
            <a:off x="1330960" y="1704976"/>
            <a:ext cx="10198100" cy="4913312"/>
          </a:xfrm>
          <a:prstGeom prst="rect">
            <a:avLst/>
          </a:prstGeom>
        </p:spPr>
        <p:txBody>
          <a:bodyPr numCol="2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b="1" dirty="0"/>
              <a:t>På Vårdsamverkans i </a:t>
            </a:r>
            <a:br>
              <a:rPr lang="sv-SE" b="1" dirty="0"/>
            </a:br>
            <a:r>
              <a:rPr lang="sv-SE" b="1" dirty="0"/>
              <a:t>Västra Götalands hemsida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dirty="0"/>
              <a:t>www.vardsamverkan.se   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Överenskommelse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Riktlinje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b="1" dirty="0"/>
              <a:t>På </a:t>
            </a:r>
            <a:r>
              <a:rPr lang="sv-SE" b="1" dirty="0" err="1"/>
              <a:t>SAMSAs</a:t>
            </a:r>
            <a:r>
              <a:rPr lang="sv-SE" b="1" dirty="0"/>
              <a:t> hemsida    </a:t>
            </a:r>
            <a:br>
              <a:rPr lang="sv-SE" b="1" dirty="0"/>
            </a:b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dirty="0"/>
              <a:t>www.gitsvg.se/SAMSA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Rutinen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Användarhandbok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Lathundar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Utbildningsmaterial 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Frågor och Svar</a:t>
            </a:r>
          </a:p>
          <a:p>
            <a:pPr fontAlgn="auto">
              <a:spcAft>
                <a:spcPts val="0"/>
              </a:spcAft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400" dirty="0"/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ubrik 1">
            <a:extLst>
              <a:ext uri="{FF2B5EF4-FFF2-40B4-BE49-F238E27FC236}">
                <a16:creationId xmlns:a16="http://schemas.microsoft.com/office/drawing/2014/main" id="{FA275720-C27A-4B00-8471-651AB360F0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Bakgrund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D7535BE-970E-417B-909B-411D9A888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v-SE" sz="2400" dirty="0"/>
              <a:t>Denna presentation är till som stöd vid olika utbildningar i IT-tjänsten SAMSA. Utöver denna presentation finns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Utbildning SAMSA – övergripande funktionalitet </a:t>
            </a:r>
          </a:p>
          <a:p>
            <a:pPr lvl="1">
              <a:defRPr/>
            </a:pPr>
            <a:r>
              <a:rPr lang="sv-SE" sz="2000" dirty="0"/>
              <a:t>Utbildning SAMSA – SIP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Utbildning SAMSA – öppenvård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Ekonomisk modell utskrivningsklara_v10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sv-SE" sz="2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v-SE" sz="2400" dirty="0"/>
              <a:t>För att sätta utbildningen i rätt sammanhang, se även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Utbildning i regional rutin och riktlinjer </a:t>
            </a:r>
            <a:br>
              <a:rPr lang="sv-SE" sz="2000" dirty="0"/>
            </a:br>
            <a:endParaRPr lang="sv-SE" sz="2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v-SE" sz="2400" dirty="0"/>
              <a:t>Se även information på sidan</a:t>
            </a:r>
            <a:br>
              <a:rPr lang="sv-SE" sz="2400" dirty="0"/>
            </a:br>
            <a:r>
              <a:rPr lang="sv-SE" sz="2400" dirty="0">
                <a:hlinkClick r:id="rId3"/>
              </a:rPr>
              <a:t>http://gitsvg.se/samsa</a:t>
            </a:r>
            <a:endParaRPr lang="sv-SE" sz="2400" dirty="0"/>
          </a:p>
          <a:p>
            <a:pPr marL="4572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000" dirty="0"/>
          </a:p>
        </p:txBody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0AC58773-EC15-4F65-9BA9-A5DCDEA8F6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8800" y="38274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  <p:sp>
        <p:nvSpPr>
          <p:cNvPr id="21509" name="Rectangle 4">
            <a:extLst>
              <a:ext uri="{FF2B5EF4-FFF2-40B4-BE49-F238E27FC236}">
                <a16:creationId xmlns:a16="http://schemas.microsoft.com/office/drawing/2014/main" id="{B91EE449-9E2B-416A-8673-2EFACC3C2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0825" y="4870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  <p:sp>
        <p:nvSpPr>
          <p:cNvPr id="21510" name="Rectangle 22">
            <a:extLst>
              <a:ext uri="{FF2B5EF4-FFF2-40B4-BE49-F238E27FC236}">
                <a16:creationId xmlns:a16="http://schemas.microsoft.com/office/drawing/2014/main" id="{F9E40CD3-DD80-4577-B58F-BE4903788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1127125"/>
            <a:ext cx="150304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ruta 1">
            <a:extLst>
              <a:ext uri="{FF2B5EF4-FFF2-40B4-BE49-F238E27FC236}">
                <a16:creationId xmlns:a16="http://schemas.microsoft.com/office/drawing/2014/main" id="{3D3F63A9-5766-4C93-A0F4-AF5A97A16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3825" y="3352800"/>
            <a:ext cx="43005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2400" dirty="0">
                <a:solidFill>
                  <a:schemeClr val="accent1"/>
                </a:solidFill>
              </a:rPr>
              <a:t>SAMSA Regional förvaltning</a:t>
            </a:r>
            <a:br>
              <a:rPr lang="sv-SE" altLang="sv-SE" sz="2400" dirty="0">
                <a:solidFill>
                  <a:schemeClr val="accent1"/>
                </a:solidFill>
              </a:rPr>
            </a:br>
            <a:r>
              <a:rPr lang="sv-SE" altLang="sv-SE" sz="2000" dirty="0">
                <a:solidFill>
                  <a:schemeClr val="accent1"/>
                </a:solidFill>
              </a:rPr>
              <a:t>2020-06-08</a:t>
            </a:r>
            <a:br>
              <a:rPr lang="sv-SE" altLang="sv-SE" sz="2400" dirty="0">
                <a:solidFill>
                  <a:schemeClr val="accent1"/>
                </a:solidFill>
              </a:rPr>
            </a:br>
            <a:r>
              <a:rPr lang="sv-SE" altLang="sv-SE" sz="2400" dirty="0">
                <a:solidFill>
                  <a:schemeClr val="accent1"/>
                </a:solidFill>
              </a:rPr>
              <a:t>Frågor skickas till info.samsa@vgregion.se</a:t>
            </a:r>
            <a:br>
              <a:rPr lang="sv-SE" altLang="sv-SE" sz="2400" dirty="0">
                <a:solidFill>
                  <a:schemeClr val="accent1"/>
                </a:solidFill>
              </a:rPr>
            </a:br>
            <a:r>
              <a:rPr lang="sv-SE" altLang="sv-SE" sz="2400" dirty="0">
                <a:solidFill>
                  <a:schemeClr val="accent1"/>
                </a:solidFill>
              </a:rPr>
              <a:t> </a:t>
            </a:r>
            <a:endParaRPr lang="sv-SE" altLang="sv-SE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ubrik 1">
            <a:extLst>
              <a:ext uri="{FF2B5EF4-FFF2-40B4-BE49-F238E27FC236}">
                <a16:creationId xmlns:a16="http://schemas.microsoft.com/office/drawing/2014/main" id="{A9166F51-B3D6-40F1-9DBA-8E9AD0B744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Förberedd Vårdbegäran</a:t>
            </a:r>
            <a:b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5" name="Platshållare för innehåll 2">
            <a:extLst>
              <a:ext uri="{FF2B5EF4-FFF2-40B4-BE49-F238E27FC236}">
                <a16:creationId xmlns:a16="http://schemas.microsoft.com/office/drawing/2014/main" id="{6658172F-E942-4C4A-9160-C5F4961707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23556" name="Platshållare för innehåll 2">
            <a:extLst>
              <a:ext uri="{FF2B5EF4-FFF2-40B4-BE49-F238E27FC236}">
                <a16:creationId xmlns:a16="http://schemas.microsoft.com/office/drawing/2014/main" id="{276ECA2C-9BB7-4856-84E7-7C2565D4E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4058" y="2354691"/>
            <a:ext cx="10198100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sv-SE" altLang="sv-SE" dirty="0"/>
              <a:t>Enbart kommunanvändare kan skapa och ta del av </a:t>
            </a:r>
            <a:br>
              <a:rPr lang="sv-SE" altLang="sv-SE" dirty="0"/>
            </a:br>
            <a:r>
              <a:rPr lang="sv-SE" altLang="sv-SE" dirty="0"/>
              <a:t>Förberedd Vårdbegäran.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sv-SE" altLang="sv-SE" dirty="0"/>
              <a:t>Ny Vårdbegäran kan kapas baserad på Förberedd vårdbegäran.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sv-SE" altLang="sv-SE" dirty="0"/>
              <a:t>Datum visar att en Förberedd vårdbegäran finns och när den </a:t>
            </a:r>
            <a:br>
              <a:rPr lang="sv-SE" altLang="sv-SE" dirty="0"/>
            </a:br>
            <a:r>
              <a:rPr lang="sv-SE" altLang="sv-SE" dirty="0"/>
              <a:t>senast sparades.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/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402D610D-B855-442D-812E-69A25D128F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7412" y="1331181"/>
            <a:ext cx="10315575" cy="781050"/>
          </a:xfrm>
          <a:prstGeom prst="rect">
            <a:avLst/>
          </a:prstGeom>
        </p:spPr>
      </p:pic>
      <p:sp>
        <p:nvSpPr>
          <p:cNvPr id="7" name="Ellips 6">
            <a:extLst>
              <a:ext uri="{FF2B5EF4-FFF2-40B4-BE49-F238E27FC236}">
                <a16:creationId xmlns:a16="http://schemas.microsoft.com/office/drawing/2014/main" id="{B4384CC3-F8F8-42A4-8FD0-1070698CF220}"/>
              </a:ext>
            </a:extLst>
          </p:cNvPr>
          <p:cNvSpPr/>
          <p:nvPr/>
        </p:nvSpPr>
        <p:spPr>
          <a:xfrm>
            <a:off x="6565898" y="1601147"/>
            <a:ext cx="2557463" cy="6640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latshållare för innehåll 2">
            <a:extLst>
              <a:ext uri="{FF2B5EF4-FFF2-40B4-BE49-F238E27FC236}">
                <a16:creationId xmlns:a16="http://schemas.microsoft.com/office/drawing/2014/main" id="{C743A13F-9D2B-4B49-8007-6E3A6134042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25603" name="Platshållare för innehåll 2">
            <a:extLst>
              <a:ext uri="{FF2B5EF4-FFF2-40B4-BE49-F238E27FC236}">
                <a16:creationId xmlns:a16="http://schemas.microsoft.com/office/drawing/2014/main" id="{D9784FB9-B258-4668-B454-E01708B8E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2938" y="1843088"/>
            <a:ext cx="9339262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7" name="Rubrik 1">
            <a:extLst>
              <a:ext uri="{FF2B5EF4-FFF2-40B4-BE49-F238E27FC236}">
                <a16:creationId xmlns:a16="http://schemas.microsoft.com/office/drawing/2014/main" id="{D8F92D67-E338-4F41-9D50-DD4EAAD61477}"/>
              </a:ext>
            </a:extLst>
          </p:cNvPr>
          <p:cNvSpPr txBox="1">
            <a:spLocks/>
          </p:cNvSpPr>
          <p:nvPr/>
        </p:nvSpPr>
        <p:spPr>
          <a:xfrm>
            <a:off x="1615395" y="412305"/>
            <a:ext cx="10355262" cy="1325563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Slutenvårdsärende med behov av samordning</a:t>
            </a:r>
            <a:b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SIP-möte efter hemgång</a:t>
            </a:r>
          </a:p>
        </p:txBody>
      </p:sp>
      <p:pic>
        <p:nvPicPr>
          <p:cNvPr id="25605" name="Bildobjekt 3">
            <a:extLst>
              <a:ext uri="{FF2B5EF4-FFF2-40B4-BE49-F238E27FC236}">
                <a16:creationId xmlns:a16="http://schemas.microsoft.com/office/drawing/2014/main" id="{AF2DEF91-B9B6-4821-83D1-9E3F2D0FC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1781175"/>
            <a:ext cx="9529763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Platshållare för innehåll 2">
            <a:extLst>
              <a:ext uri="{FF2B5EF4-FFF2-40B4-BE49-F238E27FC236}">
                <a16:creationId xmlns:a16="http://schemas.microsoft.com/office/drawing/2014/main" id="{2CC34362-C9E6-4AFA-B615-F9EAB33D2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038" y="1728788"/>
            <a:ext cx="9339262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7" name="Rektangel med rundade hörn 6">
            <a:extLst>
              <a:ext uri="{FF2B5EF4-FFF2-40B4-BE49-F238E27FC236}">
                <a16:creationId xmlns:a16="http://schemas.microsoft.com/office/drawing/2014/main" id="{C7821CC6-E3B0-476A-B479-07D7373310F6}"/>
              </a:ext>
            </a:extLst>
          </p:cNvPr>
          <p:cNvSpPr/>
          <p:nvPr/>
        </p:nvSpPr>
        <p:spPr>
          <a:xfrm>
            <a:off x="9348417" y="820447"/>
            <a:ext cx="1633908" cy="630237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400" dirty="0"/>
              <a:t>Meddelanden som styr processen  </a:t>
            </a:r>
          </a:p>
        </p:txBody>
      </p:sp>
      <p:sp>
        <p:nvSpPr>
          <p:cNvPr id="27652" name="textruta 7">
            <a:extLst>
              <a:ext uri="{FF2B5EF4-FFF2-40B4-BE49-F238E27FC236}">
                <a16:creationId xmlns:a16="http://schemas.microsoft.com/office/drawing/2014/main" id="{06B5F361-22BC-4DD2-8C1E-AF2B96D5A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675" y="170759"/>
            <a:ext cx="109823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Meddelanden i SAMSA, i en slutenvårdsprocess</a:t>
            </a:r>
          </a:p>
        </p:txBody>
      </p:sp>
      <p:sp>
        <p:nvSpPr>
          <p:cNvPr id="9" name="Ned 8">
            <a:extLst>
              <a:ext uri="{FF2B5EF4-FFF2-40B4-BE49-F238E27FC236}">
                <a16:creationId xmlns:a16="http://schemas.microsoft.com/office/drawing/2014/main" id="{549EA8AD-96F5-4D79-AE68-49B5E2D6AF7C}"/>
              </a:ext>
            </a:extLst>
          </p:cNvPr>
          <p:cNvSpPr/>
          <p:nvPr/>
        </p:nvSpPr>
        <p:spPr>
          <a:xfrm>
            <a:off x="3543300" y="1449697"/>
            <a:ext cx="619125" cy="19017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200" dirty="0"/>
              <a:t>Inskrivningsmeddelande</a:t>
            </a:r>
          </a:p>
        </p:txBody>
      </p:sp>
      <p:sp>
        <p:nvSpPr>
          <p:cNvPr id="10" name="Ned 9">
            <a:extLst>
              <a:ext uri="{FF2B5EF4-FFF2-40B4-BE49-F238E27FC236}">
                <a16:creationId xmlns:a16="http://schemas.microsoft.com/office/drawing/2014/main" id="{D4A7DAC7-72B7-4674-8291-1B4FC52F678D}"/>
              </a:ext>
            </a:extLst>
          </p:cNvPr>
          <p:cNvSpPr/>
          <p:nvPr/>
        </p:nvSpPr>
        <p:spPr>
          <a:xfrm>
            <a:off x="6804025" y="1449697"/>
            <a:ext cx="620713" cy="1901717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200" dirty="0"/>
              <a:t>Utskrivningsklar</a:t>
            </a:r>
          </a:p>
        </p:txBody>
      </p:sp>
      <p:sp>
        <p:nvSpPr>
          <p:cNvPr id="11" name="Ned 10">
            <a:extLst>
              <a:ext uri="{FF2B5EF4-FFF2-40B4-BE49-F238E27FC236}">
                <a16:creationId xmlns:a16="http://schemas.microsoft.com/office/drawing/2014/main" id="{BA97A017-96F8-49A6-AE57-6233D84815C2}"/>
              </a:ext>
            </a:extLst>
          </p:cNvPr>
          <p:cNvSpPr/>
          <p:nvPr/>
        </p:nvSpPr>
        <p:spPr>
          <a:xfrm>
            <a:off x="8477250" y="1446522"/>
            <a:ext cx="620713" cy="1901717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200" dirty="0"/>
              <a:t>Utskrivningsmeddelande</a:t>
            </a:r>
          </a:p>
        </p:txBody>
      </p:sp>
      <p:sp>
        <p:nvSpPr>
          <p:cNvPr id="12" name="Rektangel med rundade hörn 11">
            <a:extLst>
              <a:ext uri="{FF2B5EF4-FFF2-40B4-BE49-F238E27FC236}">
                <a16:creationId xmlns:a16="http://schemas.microsoft.com/office/drawing/2014/main" id="{9DA69CD4-BC16-49AC-BC0A-7293987B7A43}"/>
              </a:ext>
            </a:extLst>
          </p:cNvPr>
          <p:cNvSpPr/>
          <p:nvPr/>
        </p:nvSpPr>
        <p:spPr>
          <a:xfrm>
            <a:off x="2716883" y="3423849"/>
            <a:ext cx="1611230" cy="65129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Vårdbegäran*</a:t>
            </a:r>
          </a:p>
        </p:txBody>
      </p:sp>
      <p:sp>
        <p:nvSpPr>
          <p:cNvPr id="13" name="Rektangel med rundade hörn 12">
            <a:extLst>
              <a:ext uri="{FF2B5EF4-FFF2-40B4-BE49-F238E27FC236}">
                <a16:creationId xmlns:a16="http://schemas.microsoft.com/office/drawing/2014/main" id="{30765A1A-A23A-43DF-9FD2-5296B509A68E}"/>
              </a:ext>
            </a:extLst>
          </p:cNvPr>
          <p:cNvSpPr/>
          <p:nvPr/>
        </p:nvSpPr>
        <p:spPr>
          <a:xfrm>
            <a:off x="3853179" y="4168571"/>
            <a:ext cx="5011119" cy="65129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Planering</a:t>
            </a:r>
          </a:p>
        </p:txBody>
      </p:sp>
      <p:cxnSp>
        <p:nvCxnSpPr>
          <p:cNvPr id="15" name="Rak 14">
            <a:extLst>
              <a:ext uri="{FF2B5EF4-FFF2-40B4-BE49-F238E27FC236}">
                <a16:creationId xmlns:a16="http://schemas.microsoft.com/office/drawing/2014/main" id="{BA25F273-70F1-47D9-90DE-945B2D982CAF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3852863" y="3351414"/>
            <a:ext cx="0" cy="1439861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k 15">
            <a:extLst>
              <a:ext uri="{FF2B5EF4-FFF2-40B4-BE49-F238E27FC236}">
                <a16:creationId xmlns:a16="http://schemas.microsoft.com/office/drawing/2014/main" id="{B7FEB6FD-1012-473E-B7AA-F7A283EE1B43}"/>
              </a:ext>
            </a:extLst>
          </p:cNvPr>
          <p:cNvCxnSpPr/>
          <p:nvPr/>
        </p:nvCxnSpPr>
        <p:spPr>
          <a:xfrm>
            <a:off x="7108825" y="3316288"/>
            <a:ext cx="0" cy="2289175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k 16">
            <a:extLst>
              <a:ext uri="{FF2B5EF4-FFF2-40B4-BE49-F238E27FC236}">
                <a16:creationId xmlns:a16="http://schemas.microsoft.com/office/drawing/2014/main" id="{84EA017A-CDA3-427B-9A85-052014EFC2AA}"/>
              </a:ext>
            </a:extLst>
          </p:cNvPr>
          <p:cNvCxnSpPr/>
          <p:nvPr/>
        </p:nvCxnSpPr>
        <p:spPr>
          <a:xfrm>
            <a:off x="8786813" y="3336925"/>
            <a:ext cx="0" cy="228758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5" name="textruta 17">
            <a:extLst>
              <a:ext uri="{FF2B5EF4-FFF2-40B4-BE49-F238E27FC236}">
                <a16:creationId xmlns:a16="http://schemas.microsoft.com/office/drawing/2014/main" id="{6C2837BB-D2C4-411D-AFA9-A854B0F5C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5313" y="5104013"/>
            <a:ext cx="32877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Uppdateras många gånger</a:t>
            </a:r>
          </a:p>
        </p:txBody>
      </p:sp>
      <p:cxnSp>
        <p:nvCxnSpPr>
          <p:cNvPr id="20" name="Rak pil 19">
            <a:extLst>
              <a:ext uri="{FF2B5EF4-FFF2-40B4-BE49-F238E27FC236}">
                <a16:creationId xmlns:a16="http://schemas.microsoft.com/office/drawing/2014/main" id="{F4DDE15B-7356-4139-9852-70B8A8E2F38C}"/>
              </a:ext>
            </a:extLst>
          </p:cNvPr>
          <p:cNvCxnSpPr/>
          <p:nvPr/>
        </p:nvCxnSpPr>
        <p:spPr>
          <a:xfrm flipV="1">
            <a:off x="4305300" y="4837329"/>
            <a:ext cx="847725" cy="333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67" name="Bildobjekt 20">
            <a:extLst>
              <a:ext uri="{FF2B5EF4-FFF2-40B4-BE49-F238E27FC236}">
                <a16:creationId xmlns:a16="http://schemas.microsoft.com/office/drawing/2014/main" id="{3879D0F5-31C8-4A2E-98F4-70C8622D0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964"/>
          <a:stretch>
            <a:fillRect/>
          </a:stretch>
        </p:blipFill>
        <p:spPr bwMode="auto">
          <a:xfrm>
            <a:off x="3089275" y="2406850"/>
            <a:ext cx="4238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8" name="Bildobjekt 21">
            <a:extLst>
              <a:ext uri="{FF2B5EF4-FFF2-40B4-BE49-F238E27FC236}">
                <a16:creationId xmlns:a16="http://schemas.microsoft.com/office/drawing/2014/main" id="{2E514CBB-4284-4C3C-AE74-74FED4CA3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388" y="2417963"/>
            <a:ext cx="100488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Rak pil 22">
            <a:extLst>
              <a:ext uri="{FF2B5EF4-FFF2-40B4-BE49-F238E27FC236}">
                <a16:creationId xmlns:a16="http://schemas.microsoft.com/office/drawing/2014/main" id="{EEDDF690-025A-4E49-A8EB-F760921770CF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4044875" y="1135566"/>
            <a:ext cx="5303542" cy="33158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k pil 23">
            <a:extLst>
              <a:ext uri="{FF2B5EF4-FFF2-40B4-BE49-F238E27FC236}">
                <a16:creationId xmlns:a16="http://schemas.microsoft.com/office/drawing/2014/main" id="{68FADEDF-88DA-432F-AA0D-4C7C193047F4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7255669" y="1135566"/>
            <a:ext cx="2092748" cy="30533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ak pil 24">
            <a:extLst>
              <a:ext uri="{FF2B5EF4-FFF2-40B4-BE49-F238E27FC236}">
                <a16:creationId xmlns:a16="http://schemas.microsoft.com/office/drawing/2014/main" id="{C49A36D8-0C1A-486D-828E-80186F2F4E70}"/>
              </a:ext>
            </a:extLst>
          </p:cNvPr>
          <p:cNvCxnSpPr>
            <a:cxnSpLocks/>
            <a:stCxn id="7" idx="1"/>
            <a:endCxn id="11" idx="0"/>
          </p:cNvCxnSpPr>
          <p:nvPr/>
        </p:nvCxnSpPr>
        <p:spPr>
          <a:xfrm flipH="1">
            <a:off x="8787607" y="1135566"/>
            <a:ext cx="560810" cy="31095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72" name="textruta 25">
            <a:extLst>
              <a:ext uri="{FF2B5EF4-FFF2-40B4-BE49-F238E27FC236}">
                <a16:creationId xmlns:a16="http://schemas.microsoft.com/office/drawing/2014/main" id="{EC8D6F04-00E6-4409-9999-9BDF3EFA0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5313" y="6208126"/>
            <a:ext cx="8108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*</a:t>
            </a:r>
            <a:r>
              <a:rPr lang="sv-SE" altLang="sv-SE" sz="1400" dirty="0"/>
              <a:t>Kan vid behov uppdateras med </a:t>
            </a:r>
            <a:r>
              <a:rPr lang="sv-SE" altLang="sv-SE" sz="1400" dirty="0" err="1"/>
              <a:t>habitualtillstånd</a:t>
            </a:r>
            <a:r>
              <a:rPr lang="sv-SE" altLang="sv-SE" sz="1400" dirty="0"/>
              <a:t> ända fram till att Meddelande om Utskrivningsklar skickats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ubrik 1">
            <a:extLst>
              <a:ext uri="{FF2B5EF4-FFF2-40B4-BE49-F238E27FC236}">
                <a16:creationId xmlns:a16="http://schemas.microsoft.com/office/drawing/2014/main" id="{3F169D3A-FFDB-41BA-92EE-E90A1CA82ED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912938" y="365125"/>
            <a:ext cx="95758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sv-SE" altLang="sv-SE" sz="3600" dirty="0">
                <a:latin typeface="Arial" panose="020B0604020202020204" pitchFamily="34" charset="0"/>
                <a:cs typeface="Arial" panose="020B0604020202020204" pitchFamily="34" charset="0"/>
              </a:rPr>
              <a:t>Vårdbegäran</a:t>
            </a:r>
          </a:p>
        </p:txBody>
      </p:sp>
      <p:sp>
        <p:nvSpPr>
          <p:cNvPr id="29699" name="Platshållare för innehåll 2">
            <a:extLst>
              <a:ext uri="{FF2B5EF4-FFF2-40B4-BE49-F238E27FC236}">
                <a16:creationId xmlns:a16="http://schemas.microsoft.com/office/drawing/2014/main" id="{3E6D2142-B202-4431-8185-9333F76FC5C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269546DE-D0CF-4345-89A1-27F89B1AB0BF}"/>
              </a:ext>
            </a:extLst>
          </p:cNvPr>
          <p:cNvSpPr txBox="1">
            <a:spLocks/>
          </p:cNvSpPr>
          <p:nvPr/>
        </p:nvSpPr>
        <p:spPr>
          <a:xfrm>
            <a:off x="1601788" y="1496219"/>
            <a:ext cx="10198100" cy="435133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Kommun eller Öppenvård skapar en </a:t>
            </a:r>
            <a:r>
              <a:rPr lang="sv-SE" dirty="0"/>
              <a:t>Vårdbegäran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Sök upp patienten – eller registrera patient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Gå till Meddelande (obs! annat ärende kan vara pågående)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Välj Vårdbegäran (ev. basera på Förberedd Vårdbegäran)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Registrera Samtycke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Välj mottagande parter (akut-enhet på sjukhuset)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Registrera Kontakter för ärendet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Fyll i information i Vårdbegäran (</a:t>
            </a:r>
            <a:r>
              <a:rPr lang="sv-SE" sz="2400" dirty="0" err="1"/>
              <a:t>habitualtillstånd</a:t>
            </a:r>
            <a:r>
              <a:rPr lang="sv-SE" sz="2400" dirty="0"/>
              <a:t>)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Gör SparaSänd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Bildobjekt 17">
            <a:extLst>
              <a:ext uri="{FF2B5EF4-FFF2-40B4-BE49-F238E27FC236}">
                <a16:creationId xmlns:a16="http://schemas.microsoft.com/office/drawing/2014/main" id="{0C407353-627C-473B-B61F-E8D1A039E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3825"/>
            <a:ext cx="12192000" cy="56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ubrik 1">
            <a:extLst>
              <a:ext uri="{FF2B5EF4-FFF2-40B4-BE49-F238E27FC236}">
                <a16:creationId xmlns:a16="http://schemas.microsoft.com/office/drawing/2014/main" id="{44AB2F10-22B5-4145-8324-D028F48355F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Vårdbegäran</a:t>
            </a: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48" name="Platshållare för innehåll 2">
            <a:extLst>
              <a:ext uri="{FF2B5EF4-FFF2-40B4-BE49-F238E27FC236}">
                <a16:creationId xmlns:a16="http://schemas.microsoft.com/office/drawing/2014/main" id="{96F71298-8C90-43FF-93AF-AAA7AC589E7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31749" name="Platshållare för innehåll 2">
            <a:extLst>
              <a:ext uri="{FF2B5EF4-FFF2-40B4-BE49-F238E27FC236}">
                <a16:creationId xmlns:a16="http://schemas.microsoft.com/office/drawing/2014/main" id="{771BEBC9-1E22-4E54-9D90-1C8DCDB40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2938" y="1843088"/>
            <a:ext cx="9339262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7" name="Ellips 6">
            <a:extLst>
              <a:ext uri="{FF2B5EF4-FFF2-40B4-BE49-F238E27FC236}">
                <a16:creationId xmlns:a16="http://schemas.microsoft.com/office/drawing/2014/main" id="{F6D8CD5F-98BA-48FD-ADEB-8D5B1044151A}"/>
              </a:ext>
            </a:extLst>
          </p:cNvPr>
          <p:cNvSpPr/>
          <p:nvPr/>
        </p:nvSpPr>
        <p:spPr>
          <a:xfrm>
            <a:off x="7351233" y="1383903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1</a:t>
            </a:r>
          </a:p>
        </p:txBody>
      </p:sp>
      <p:sp>
        <p:nvSpPr>
          <p:cNvPr id="8" name="Ellips 7">
            <a:extLst>
              <a:ext uri="{FF2B5EF4-FFF2-40B4-BE49-F238E27FC236}">
                <a16:creationId xmlns:a16="http://schemas.microsoft.com/office/drawing/2014/main" id="{FC0C9572-090B-4944-800F-9CA67AB56765}"/>
              </a:ext>
            </a:extLst>
          </p:cNvPr>
          <p:cNvSpPr/>
          <p:nvPr/>
        </p:nvSpPr>
        <p:spPr>
          <a:xfrm>
            <a:off x="1934845" y="2017185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2</a:t>
            </a:r>
          </a:p>
        </p:txBody>
      </p:sp>
      <p:sp>
        <p:nvSpPr>
          <p:cNvPr id="9" name="Ellips 8">
            <a:extLst>
              <a:ext uri="{FF2B5EF4-FFF2-40B4-BE49-F238E27FC236}">
                <a16:creationId xmlns:a16="http://schemas.microsoft.com/office/drawing/2014/main" id="{4B58A327-ED15-456C-BFBE-9D395E91A662}"/>
              </a:ext>
            </a:extLst>
          </p:cNvPr>
          <p:cNvSpPr/>
          <p:nvPr/>
        </p:nvSpPr>
        <p:spPr>
          <a:xfrm>
            <a:off x="1108076" y="2811018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3</a:t>
            </a:r>
          </a:p>
        </p:txBody>
      </p:sp>
      <p:sp>
        <p:nvSpPr>
          <p:cNvPr id="10" name="Ellips 9">
            <a:extLst>
              <a:ext uri="{FF2B5EF4-FFF2-40B4-BE49-F238E27FC236}">
                <a16:creationId xmlns:a16="http://schemas.microsoft.com/office/drawing/2014/main" id="{1FAB9589-72E1-48E3-91B3-6F9ACD9A21A0}"/>
              </a:ext>
            </a:extLst>
          </p:cNvPr>
          <p:cNvSpPr/>
          <p:nvPr/>
        </p:nvSpPr>
        <p:spPr>
          <a:xfrm>
            <a:off x="9046528" y="2437477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4</a:t>
            </a:r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5C23F0A2-A3F9-4EBF-B8A0-7D8C0988C8A0}"/>
              </a:ext>
            </a:extLst>
          </p:cNvPr>
          <p:cNvSpPr/>
          <p:nvPr/>
        </p:nvSpPr>
        <p:spPr>
          <a:xfrm>
            <a:off x="1934845" y="3382168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5</a:t>
            </a:r>
          </a:p>
        </p:txBody>
      </p:sp>
      <p:sp>
        <p:nvSpPr>
          <p:cNvPr id="12" name="Ellips 11">
            <a:extLst>
              <a:ext uri="{FF2B5EF4-FFF2-40B4-BE49-F238E27FC236}">
                <a16:creationId xmlns:a16="http://schemas.microsoft.com/office/drawing/2014/main" id="{D70C1C3C-1BE1-4B55-AA03-A50F1A124557}"/>
              </a:ext>
            </a:extLst>
          </p:cNvPr>
          <p:cNvSpPr/>
          <p:nvPr/>
        </p:nvSpPr>
        <p:spPr>
          <a:xfrm>
            <a:off x="10317418" y="2505597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6</a:t>
            </a:r>
          </a:p>
        </p:txBody>
      </p:sp>
      <p:sp>
        <p:nvSpPr>
          <p:cNvPr id="13" name="Ellips 12">
            <a:extLst>
              <a:ext uri="{FF2B5EF4-FFF2-40B4-BE49-F238E27FC236}">
                <a16:creationId xmlns:a16="http://schemas.microsoft.com/office/drawing/2014/main" id="{3577CBDA-D6FE-47E8-9A11-E9BC16A650C3}"/>
              </a:ext>
            </a:extLst>
          </p:cNvPr>
          <p:cNvSpPr/>
          <p:nvPr/>
        </p:nvSpPr>
        <p:spPr>
          <a:xfrm>
            <a:off x="2251710" y="5658110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7</a:t>
            </a:r>
          </a:p>
        </p:txBody>
      </p:sp>
      <p:sp>
        <p:nvSpPr>
          <p:cNvPr id="14" name="Ellips 13">
            <a:extLst>
              <a:ext uri="{FF2B5EF4-FFF2-40B4-BE49-F238E27FC236}">
                <a16:creationId xmlns:a16="http://schemas.microsoft.com/office/drawing/2014/main" id="{448B10A0-4878-4393-A8FB-C4B363ED14BB}"/>
              </a:ext>
            </a:extLst>
          </p:cNvPr>
          <p:cNvSpPr/>
          <p:nvPr/>
        </p:nvSpPr>
        <p:spPr>
          <a:xfrm>
            <a:off x="2395855" y="4013200"/>
            <a:ext cx="461010" cy="407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8</a:t>
            </a:r>
          </a:p>
        </p:txBody>
      </p:sp>
      <p:sp>
        <p:nvSpPr>
          <p:cNvPr id="31774" name="textruta 19">
            <a:extLst>
              <a:ext uri="{FF2B5EF4-FFF2-40B4-BE49-F238E27FC236}">
                <a16:creationId xmlns:a16="http://schemas.microsoft.com/office/drawing/2014/main" id="{DEC67E70-3DA9-4FBA-BAA4-BA9EB4782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8763" y="3519488"/>
            <a:ext cx="2570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000">
                <a:solidFill>
                  <a:srgbClr val="FF0000"/>
                </a:solidFill>
              </a:rPr>
              <a:t>I ”riktiga SAMSA” hämtas listad vårdcentral automatiskt från Vårdval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Platshållare för innehåll 2">
            <a:extLst>
              <a:ext uri="{FF2B5EF4-FFF2-40B4-BE49-F238E27FC236}">
                <a16:creationId xmlns:a16="http://schemas.microsoft.com/office/drawing/2014/main" id="{DF393876-5818-421D-9AFD-52A5613B94F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33796" name="Platshållare för innehåll 2">
            <a:extLst>
              <a:ext uri="{FF2B5EF4-FFF2-40B4-BE49-F238E27FC236}">
                <a16:creationId xmlns:a16="http://schemas.microsoft.com/office/drawing/2014/main" id="{10D2C587-3C88-42F1-80F2-FD2BAB241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" y="1252221"/>
            <a:ext cx="101981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4400" indent="-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sv-SE" altLang="sv-SE" sz="2400" dirty="0"/>
              <a:t>OM ett annat ärende pågår, kan det se ut så här:</a:t>
            </a:r>
          </a:p>
          <a:p>
            <a:pPr lvl="1" eaLnBrk="1" hangingPunct="1">
              <a:buFont typeface="Calibri Light" panose="020F0302020204030204" pitchFamily="34" charset="0"/>
              <a:buAutoNum type="arabicPeriod"/>
            </a:pPr>
            <a:endParaRPr lang="sv-SE" altLang="sv-SE" sz="2000" dirty="0"/>
          </a:p>
          <a:p>
            <a:pPr lvl="1" eaLnBrk="1" hangingPunct="1">
              <a:buFont typeface="Calibri Light" panose="020F0302020204030204" pitchFamily="34" charset="0"/>
              <a:buAutoNum type="arabicPeriod"/>
            </a:pPr>
            <a:endParaRPr lang="sv-SE" altLang="sv-SE" sz="2000" dirty="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/>
          </a:p>
        </p:txBody>
      </p:sp>
      <p:sp>
        <p:nvSpPr>
          <p:cNvPr id="33797" name="Platshållare för innehåll 2">
            <a:extLst>
              <a:ext uri="{FF2B5EF4-FFF2-40B4-BE49-F238E27FC236}">
                <a16:creationId xmlns:a16="http://schemas.microsoft.com/office/drawing/2014/main" id="{581F3240-FEB6-472D-A959-AD54A45FA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2938" y="1843088"/>
            <a:ext cx="9339262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pic>
        <p:nvPicPr>
          <p:cNvPr id="33798" name="Bildobjekt 8">
            <a:extLst>
              <a:ext uri="{FF2B5EF4-FFF2-40B4-BE49-F238E27FC236}">
                <a16:creationId xmlns:a16="http://schemas.microsoft.com/office/drawing/2014/main" id="{4205CF84-740A-4E45-9D34-C4ADCD802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2551113"/>
            <a:ext cx="11730038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Bildobjekt 1">
            <a:extLst>
              <a:ext uri="{FF2B5EF4-FFF2-40B4-BE49-F238E27FC236}">
                <a16:creationId xmlns:a16="http://schemas.microsoft.com/office/drawing/2014/main" id="{EB454D24-9089-43F0-8168-810C27C033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8407" y="4416350"/>
            <a:ext cx="2347913" cy="620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GIT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298"/>
      </a:accent1>
      <a:accent2>
        <a:srgbClr val="582C83"/>
      </a:accent2>
      <a:accent3>
        <a:srgbClr val="A8AD00"/>
      </a:accent3>
      <a:accent4>
        <a:srgbClr val="F2A900"/>
      </a:accent4>
      <a:accent5>
        <a:srgbClr val="4A773C"/>
      </a:accent5>
      <a:accent6>
        <a:srgbClr val="9D2235"/>
      </a:accent6>
      <a:hlink>
        <a:srgbClr val="A8AD00"/>
      </a:hlink>
      <a:folHlink>
        <a:srgbClr val="582C83"/>
      </a:folHlink>
    </a:clrScheme>
    <a:fontScheme name="GI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Rökfärgat 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673C86-563D-4FFD-BE6F-6BFABDC2FA35}" vid="{088B150B-0357-4847-A1E6-AB41395766C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Mall GITS 190816</Template>
  <TotalTime>405</TotalTime>
  <Words>2013</Words>
  <Application>Microsoft Office PowerPoint</Application>
  <PresentationFormat>Bredbild</PresentationFormat>
  <Paragraphs>343</Paragraphs>
  <Slides>30</Slides>
  <Notes>30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Office-tema</vt:lpstr>
      <vt:lpstr>Utbildning SAMSA Slutenvårdsprocessen</vt:lpstr>
      <vt:lpstr>PowerPoint-presentation</vt:lpstr>
      <vt:lpstr>Bakgrund</vt:lpstr>
      <vt:lpstr>Förberedd Vårdbegäran </vt:lpstr>
      <vt:lpstr>PowerPoint-presentation</vt:lpstr>
      <vt:lpstr>PowerPoint-presentation</vt:lpstr>
      <vt:lpstr>Vårdbegäran</vt:lpstr>
      <vt:lpstr>Vårdbegäran</vt:lpstr>
      <vt:lpstr>PowerPoint-presentation</vt:lpstr>
      <vt:lpstr>PowerPoint-presentation</vt:lpstr>
      <vt:lpstr>Inskrivningsmeddelande</vt:lpstr>
      <vt:lpstr>Inskrivningsmeddelande</vt:lpstr>
      <vt:lpstr>PowerPoint-presentation</vt:lpstr>
      <vt:lpstr>Planering</vt:lpstr>
      <vt:lpstr>PowerPoint-presentation</vt:lpstr>
      <vt:lpstr>Komplettera Vårdbegäran.</vt:lpstr>
      <vt:lpstr>Öppenvården ansvarar för att utse och registrera Fast vårdkontakt.</vt:lpstr>
      <vt:lpstr>PowerPoint-presentation</vt:lpstr>
      <vt:lpstr>Slutenvården uppdaterar Checklistan.</vt:lpstr>
      <vt:lpstr>Fortsatt arbete med Planering</vt:lpstr>
      <vt:lpstr>Mötesflik - ärende</vt:lpstr>
      <vt:lpstr>Förändra datum för Planerat utskrivningsklar.</vt:lpstr>
      <vt:lpstr>Fast vårdkontakt ska kalla till SIP-möte  </vt:lpstr>
      <vt:lpstr>Slutenvården skapar  Meddelande om utskrivningsklar</vt:lpstr>
      <vt:lpstr>Komplettering av Planering</vt:lpstr>
      <vt:lpstr>Kommun och Öppenvård uppdaterar Checklistan</vt:lpstr>
      <vt:lpstr>Slutenvården skapa Utskrivningsmeddelande</vt:lpstr>
      <vt:lpstr>Slutenvårdsärenden, Betalberäkning</vt:lpstr>
      <vt:lpstr>Mer information finns att hämta </vt:lpstr>
      <vt:lpstr>PowerPoint-presentation</vt:lpstr>
    </vt:vector>
  </TitlesOfParts>
  <Company>Västra Götalandsregionen</Company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Utbildning SAMSA-Slutenvårdsprocessen</dc:title>
  <dc:creator>Ingrid Svensson</dc:creator>
  <keywords/>
  <lastModifiedBy>Krister Bergqvist</lastModifiedBy>
  <revision>30</revision>
  <dcterms:created xsi:type="dcterms:W3CDTF">2020-04-24T08:54:03.0000000Z</dcterms:created>
  <dcterms:modified xsi:type="dcterms:W3CDTF">2024-12-12T08:32:55.0000000Z</dcterms:modified>
</coreProperties>
</file>