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5"/>
    <p:sldMasterId id="2147483697" r:id="rId6"/>
  </p:sldMasterIdLst>
  <p:notesMasterIdLst>
    <p:notesMasterId r:id="rId26"/>
  </p:notesMasterIdLst>
  <p:handoutMasterIdLst>
    <p:handoutMasterId r:id="rId27"/>
  </p:handoutMasterIdLst>
  <p:sldIdLst>
    <p:sldId id="1929" r:id="rId7"/>
    <p:sldId id="1931" r:id="rId8"/>
    <p:sldId id="1930" r:id="rId9"/>
    <p:sldId id="1933" r:id="rId10"/>
    <p:sldId id="1934" r:id="rId11"/>
    <p:sldId id="1932" r:id="rId12"/>
    <p:sldId id="1911" r:id="rId13"/>
    <p:sldId id="303" r:id="rId14"/>
    <p:sldId id="1936" r:id="rId15"/>
    <p:sldId id="1913" r:id="rId16"/>
    <p:sldId id="300" r:id="rId17"/>
    <p:sldId id="1935" r:id="rId18"/>
    <p:sldId id="1914" r:id="rId19"/>
    <p:sldId id="301" r:id="rId20"/>
    <p:sldId id="1915" r:id="rId21"/>
    <p:sldId id="302" r:id="rId22"/>
    <p:sldId id="1938" r:id="rId23"/>
    <p:sldId id="1927" r:id="rId24"/>
    <p:sldId id="290" r:id="rId25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B972C155-D5BF-46A7-B591-A42909CFC1FA}">
          <p14:sldIdLst>
            <p14:sldId id="1929"/>
            <p14:sldId id="1931"/>
          </p14:sldIdLst>
        </p14:section>
        <p14:section name="Vårdförloppets huvudbudskap" id="{1EF40150-2DB6-4038-B85A-804772089815}">
          <p14:sldIdLst>
            <p14:sldId id="1930"/>
            <p14:sldId id="1933"/>
            <p14:sldId id="1934"/>
          </p14:sldIdLst>
        </p14:section>
        <p14:section name="Primärvårdsversionen med klickbar länk" id="{EBA98D39-651B-478A-9B38-F7D4FE149727}">
          <p14:sldIdLst>
            <p14:sldId id="1932"/>
          </p14:sldIdLst>
        </p14:section>
        <p14:section name="Beskrivning av primärvårdsversionens olika delar" id="{225B94C5-EF00-465A-9AA5-657485F7B932}">
          <p14:sldIdLst>
            <p14:sldId id="1911"/>
            <p14:sldId id="303"/>
            <p14:sldId id="1936"/>
            <p14:sldId id="1913"/>
            <p14:sldId id="300"/>
            <p14:sldId id="1935"/>
            <p14:sldId id="1914"/>
            <p14:sldId id="301"/>
            <p14:sldId id="1915"/>
            <p14:sldId id="302"/>
            <p14:sldId id="1938"/>
            <p14:sldId id="1927"/>
            <p14:sldId id="29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AEF46A0-EAE3-F5D8-F61B-E2145763FEA3}" name="Elisabet Gervind" initials="EG" userId="S::elige5@vgregion.se::75bf18be-4bdb-44a8-8f3e-16d5d0e266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CB3"/>
    <a:srgbClr val="F1E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B0BCCB-BF8E-088B-4243-C9A97118EE1F}" v="5" dt="2025-01-20T08:41:54.302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20" y="9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7.xml" Id="rId13" /><Relationship Type="http://schemas.openxmlformats.org/officeDocument/2006/relationships/slide" Target="slides/slide12.xml" Id="rId18" /><Relationship Type="http://schemas.openxmlformats.org/officeDocument/2006/relationships/notesMaster" Target="notesMasters/notesMaster1.xml" Id="rId26" /><Relationship Type="http://schemas.openxmlformats.org/officeDocument/2006/relationships/slide" Target="slides/slide15.xml" Id="rId21" /><Relationship Type="http://schemas.microsoft.com/office/2018/10/relationships/authors" Target="authors.xml" Id="rId34" /><Relationship Type="http://schemas.openxmlformats.org/officeDocument/2006/relationships/slide" Target="slides/slide1.xml" Id="rId7" /><Relationship Type="http://schemas.openxmlformats.org/officeDocument/2006/relationships/slide" Target="slides/slide6.xml" Id="rId12" /><Relationship Type="http://schemas.openxmlformats.org/officeDocument/2006/relationships/slide" Target="slides/slide11.xml" Id="rId17" /><Relationship Type="http://schemas.openxmlformats.org/officeDocument/2006/relationships/slide" Target="slides/slide19.xml" Id="rId25" /><Relationship Type="http://schemas.microsoft.com/office/2015/10/relationships/revisionInfo" Target="revisionInfo.xml" Id="rId33" /><Relationship Type="http://schemas.openxmlformats.org/officeDocument/2006/relationships/slide" Target="slides/slide10.xml" Id="rId16" /><Relationship Type="http://schemas.openxmlformats.org/officeDocument/2006/relationships/slide" Target="slides/slide14.xml" Id="rId20" /><Relationship Type="http://schemas.openxmlformats.org/officeDocument/2006/relationships/viewProps" Target="viewProps.xml" Id="rId29" /><Relationship Type="http://schemas.openxmlformats.org/officeDocument/2006/relationships/slideMaster" Target="slideMasters/slideMaster2.xml" Id="rId6" /><Relationship Type="http://schemas.openxmlformats.org/officeDocument/2006/relationships/slide" Target="slides/slide5.xml" Id="rId11" /><Relationship Type="http://schemas.openxmlformats.org/officeDocument/2006/relationships/slide" Target="slides/slide18.xml" Id="rId24" /><Relationship Type="http://schemas.microsoft.com/office/2016/11/relationships/changesInfo" Target="changesInfos/changesInfo1.xml" Id="rId32" /><Relationship Type="http://schemas.openxmlformats.org/officeDocument/2006/relationships/slideMaster" Target="slideMasters/slideMaster1.xml" Id="rId5" /><Relationship Type="http://schemas.openxmlformats.org/officeDocument/2006/relationships/slide" Target="slides/slide9.xml" Id="rId15" /><Relationship Type="http://schemas.openxmlformats.org/officeDocument/2006/relationships/slide" Target="slides/slide17.xml" Id="rId23" /><Relationship Type="http://schemas.openxmlformats.org/officeDocument/2006/relationships/presProps" Target="presProps.xml" Id="rId28" /><Relationship Type="http://schemas.openxmlformats.org/officeDocument/2006/relationships/slide" Target="slides/slide4.xml" Id="rId10" /><Relationship Type="http://schemas.openxmlformats.org/officeDocument/2006/relationships/slide" Target="slides/slide13.xml" Id="rId19" /><Relationship Type="http://schemas.openxmlformats.org/officeDocument/2006/relationships/tableStyles" Target="tableStyles.xml" Id="rId31" /><Relationship Type="http://schemas.openxmlformats.org/officeDocument/2006/relationships/slide" Target="slides/slide3.xml" Id="rId9" /><Relationship Type="http://schemas.openxmlformats.org/officeDocument/2006/relationships/slide" Target="slides/slide8.xml" Id="rId14" /><Relationship Type="http://schemas.openxmlformats.org/officeDocument/2006/relationships/slide" Target="slides/slide16.xml" Id="rId22" /><Relationship Type="http://schemas.openxmlformats.org/officeDocument/2006/relationships/handoutMaster" Target="handoutMasters/handoutMaster1.xml" Id="rId27" /><Relationship Type="http://schemas.openxmlformats.org/officeDocument/2006/relationships/theme" Target="theme/theme1.xml" Id="rId30" /><Relationship Type="http://schemas.openxmlformats.org/officeDocument/2006/relationships/slide" Target="slides/slide2.xml" Id="rId8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in Sjöström Greenwood" userId="976b1efd-ce9f-4624-aa66-b766e6248422" providerId="ADAL" clId="{C91313D2-C56E-4CBA-9AD6-9BBC0C5131D5}"/>
    <pc:docChg chg="undo custSel addSld delSld modSld addMainMaster delMainMaster modSection">
      <pc:chgData name="Carin Sjöström Greenwood" userId="976b1efd-ce9f-4624-aa66-b766e6248422" providerId="ADAL" clId="{C91313D2-C56E-4CBA-9AD6-9BBC0C5131D5}" dt="2024-01-23T10:40:55.609" v="121" actId="20577"/>
      <pc:docMkLst>
        <pc:docMk/>
      </pc:docMkLst>
      <pc:sldChg chg="del">
        <pc:chgData name="Carin Sjöström Greenwood" userId="976b1efd-ce9f-4624-aa66-b766e6248422" providerId="ADAL" clId="{C91313D2-C56E-4CBA-9AD6-9BBC0C5131D5}" dt="2024-01-23T10:36:38.223" v="38" actId="2696"/>
        <pc:sldMkLst>
          <pc:docMk/>
          <pc:sldMk cId="792693138" sldId="1918"/>
        </pc:sldMkLst>
      </pc:sldChg>
      <pc:sldChg chg="del">
        <pc:chgData name="Carin Sjöström Greenwood" userId="976b1efd-ce9f-4624-aa66-b766e6248422" providerId="ADAL" clId="{C91313D2-C56E-4CBA-9AD6-9BBC0C5131D5}" dt="2024-01-23T10:34:54.216" v="0" actId="47"/>
        <pc:sldMkLst>
          <pc:docMk/>
          <pc:sldMk cId="2839349814" sldId="1919"/>
        </pc:sldMkLst>
      </pc:sldChg>
      <pc:sldChg chg="del">
        <pc:chgData name="Carin Sjöström Greenwood" userId="976b1efd-ce9f-4624-aa66-b766e6248422" providerId="ADAL" clId="{C91313D2-C56E-4CBA-9AD6-9BBC0C5131D5}" dt="2024-01-23T10:38:02.885" v="90" actId="2696"/>
        <pc:sldMkLst>
          <pc:docMk/>
          <pc:sldMk cId="1864268560" sldId="1920"/>
        </pc:sldMkLst>
      </pc:sldChg>
      <pc:sldChg chg="modSp mod">
        <pc:chgData name="Carin Sjöström Greenwood" userId="976b1efd-ce9f-4624-aa66-b766e6248422" providerId="ADAL" clId="{C91313D2-C56E-4CBA-9AD6-9BBC0C5131D5}" dt="2024-01-23T10:39:27.518" v="95" actId="108"/>
        <pc:sldMkLst>
          <pc:docMk/>
          <pc:sldMk cId="3179324289" sldId="1935"/>
        </pc:sldMkLst>
        <pc:spChg chg="mod">
          <ac:chgData name="Carin Sjöström Greenwood" userId="976b1efd-ce9f-4624-aa66-b766e6248422" providerId="ADAL" clId="{C91313D2-C56E-4CBA-9AD6-9BBC0C5131D5}" dt="2024-01-23T10:39:27.518" v="95" actId="108"/>
          <ac:spMkLst>
            <pc:docMk/>
            <pc:sldMk cId="3179324289" sldId="1935"/>
            <ac:spMk id="8" creationId="{FC8B954C-84D1-58EB-80B5-C61E6D92BA1B}"/>
          </ac:spMkLst>
        </pc:spChg>
      </pc:sldChg>
      <pc:sldChg chg="addSp delSp modSp new mod">
        <pc:chgData name="Carin Sjöström Greenwood" userId="976b1efd-ce9f-4624-aa66-b766e6248422" providerId="ADAL" clId="{C91313D2-C56E-4CBA-9AD6-9BBC0C5131D5}" dt="2024-01-23T10:35:48.502" v="37" actId="20577"/>
        <pc:sldMkLst>
          <pc:docMk/>
          <pc:sldMk cId="3711989629" sldId="1936"/>
        </pc:sldMkLst>
        <pc:spChg chg="del">
          <ac:chgData name="Carin Sjöström Greenwood" userId="976b1efd-ce9f-4624-aa66-b766e6248422" providerId="ADAL" clId="{C91313D2-C56E-4CBA-9AD6-9BBC0C5131D5}" dt="2024-01-23T10:35:27.550" v="3" actId="478"/>
          <ac:spMkLst>
            <pc:docMk/>
            <pc:sldMk cId="3711989629" sldId="1936"/>
            <ac:spMk id="2" creationId="{EDA9D1FA-AF32-6159-63CA-6359F97058FA}"/>
          </ac:spMkLst>
        </pc:spChg>
        <pc:spChg chg="del">
          <ac:chgData name="Carin Sjöström Greenwood" userId="976b1efd-ce9f-4624-aa66-b766e6248422" providerId="ADAL" clId="{C91313D2-C56E-4CBA-9AD6-9BBC0C5131D5}" dt="2024-01-23T10:35:29.861" v="4" actId="478"/>
          <ac:spMkLst>
            <pc:docMk/>
            <pc:sldMk cId="3711989629" sldId="1936"/>
            <ac:spMk id="3" creationId="{7C2523B9-3860-C0C0-BEE0-EDF32E083609}"/>
          </ac:spMkLst>
        </pc:spChg>
        <pc:spChg chg="add mod">
          <ac:chgData name="Carin Sjöström Greenwood" userId="976b1efd-ce9f-4624-aa66-b766e6248422" providerId="ADAL" clId="{C91313D2-C56E-4CBA-9AD6-9BBC0C5131D5}" dt="2024-01-23T10:35:48.502" v="37" actId="20577"/>
          <ac:spMkLst>
            <pc:docMk/>
            <pc:sldMk cId="3711989629" sldId="1936"/>
            <ac:spMk id="4" creationId="{645876AD-ECB9-4AB0-4504-6B6F7625C49B}"/>
          </ac:spMkLst>
        </pc:spChg>
      </pc:sldChg>
      <pc:sldChg chg="addSp delSp modSp add del mod">
        <pc:chgData name="Carin Sjöström Greenwood" userId="976b1efd-ce9f-4624-aa66-b766e6248422" providerId="ADAL" clId="{C91313D2-C56E-4CBA-9AD6-9BBC0C5131D5}" dt="2024-01-23T10:40:42.771" v="108" actId="2696"/>
        <pc:sldMkLst>
          <pc:docMk/>
          <pc:sldMk cId="501637100" sldId="1937"/>
        </pc:sldMkLst>
        <pc:spChg chg="add del mod">
          <ac:chgData name="Carin Sjöström Greenwood" userId="976b1efd-ce9f-4624-aa66-b766e6248422" providerId="ADAL" clId="{C91313D2-C56E-4CBA-9AD6-9BBC0C5131D5}" dt="2024-01-23T10:39:54.748" v="98" actId="478"/>
          <ac:spMkLst>
            <pc:docMk/>
            <pc:sldMk cId="501637100" sldId="1937"/>
            <ac:spMk id="3" creationId="{0390B2F7-F15D-29E9-7D20-BB515290F7FF}"/>
          </ac:spMkLst>
        </pc:spChg>
        <pc:spChg chg="add del mod">
          <ac:chgData name="Carin Sjöström Greenwood" userId="976b1efd-ce9f-4624-aa66-b766e6248422" providerId="ADAL" clId="{C91313D2-C56E-4CBA-9AD6-9BBC0C5131D5}" dt="2024-01-23T10:39:59.002" v="99" actId="478"/>
          <ac:spMkLst>
            <pc:docMk/>
            <pc:sldMk cId="501637100" sldId="1937"/>
            <ac:spMk id="4" creationId="{EB58CF33-4299-7255-28A3-B7A85240B436}"/>
          </ac:spMkLst>
        </pc:spChg>
        <pc:spChg chg="add del mod">
          <ac:chgData name="Carin Sjöström Greenwood" userId="976b1efd-ce9f-4624-aa66-b766e6248422" providerId="ADAL" clId="{C91313D2-C56E-4CBA-9AD6-9BBC0C5131D5}" dt="2024-01-23T10:40:03.646" v="101" actId="478"/>
          <ac:spMkLst>
            <pc:docMk/>
            <pc:sldMk cId="501637100" sldId="1937"/>
            <ac:spMk id="5" creationId="{AB2667B2-8430-D9F4-D380-57F323B0180A}"/>
          </ac:spMkLst>
        </pc:spChg>
        <pc:spChg chg="add del mod">
          <ac:chgData name="Carin Sjöström Greenwood" userId="976b1efd-ce9f-4624-aa66-b766e6248422" providerId="ADAL" clId="{C91313D2-C56E-4CBA-9AD6-9BBC0C5131D5}" dt="2024-01-23T10:40:06.170" v="102" actId="478"/>
          <ac:spMkLst>
            <pc:docMk/>
            <pc:sldMk cId="501637100" sldId="1937"/>
            <ac:spMk id="7" creationId="{79916859-C9DE-A883-5062-71380CB420C2}"/>
          </ac:spMkLst>
        </pc:spChg>
        <pc:spChg chg="del mod">
          <ac:chgData name="Carin Sjöström Greenwood" userId="976b1efd-ce9f-4624-aa66-b766e6248422" providerId="ADAL" clId="{C91313D2-C56E-4CBA-9AD6-9BBC0C5131D5}" dt="2024-01-23T10:39:50.477" v="96" actId="478"/>
          <ac:spMkLst>
            <pc:docMk/>
            <pc:sldMk cId="501637100" sldId="1937"/>
            <ac:spMk id="8" creationId="{FC8B954C-84D1-58EB-80B5-C61E6D92BA1B}"/>
          </ac:spMkLst>
        </pc:spChg>
        <pc:spChg chg="add del mod">
          <ac:chgData name="Carin Sjöström Greenwood" userId="976b1efd-ce9f-4624-aa66-b766e6248422" providerId="ADAL" clId="{C91313D2-C56E-4CBA-9AD6-9BBC0C5131D5}" dt="2024-01-23T10:40:11.492" v="104"/>
          <ac:spMkLst>
            <pc:docMk/>
            <pc:sldMk cId="501637100" sldId="1937"/>
            <ac:spMk id="9" creationId="{3A72EF40-C149-1726-DE7E-2B5BC64A1A83}"/>
          </ac:spMkLst>
        </pc:spChg>
      </pc:sldChg>
      <pc:sldChg chg="modSp add mod">
        <pc:chgData name="Carin Sjöström Greenwood" userId="976b1efd-ce9f-4624-aa66-b766e6248422" providerId="ADAL" clId="{C91313D2-C56E-4CBA-9AD6-9BBC0C5131D5}" dt="2024-01-23T10:40:55.609" v="121" actId="20577"/>
        <pc:sldMkLst>
          <pc:docMk/>
          <pc:sldMk cId="2236997027" sldId="1938"/>
        </pc:sldMkLst>
        <pc:spChg chg="mod">
          <ac:chgData name="Carin Sjöström Greenwood" userId="976b1efd-ce9f-4624-aa66-b766e6248422" providerId="ADAL" clId="{C91313D2-C56E-4CBA-9AD6-9BBC0C5131D5}" dt="2024-01-23T10:40:55.609" v="121" actId="20577"/>
          <ac:spMkLst>
            <pc:docMk/>
            <pc:sldMk cId="2236997027" sldId="1938"/>
            <ac:spMk id="8" creationId="{FC8B954C-84D1-58EB-80B5-C61E6D92BA1B}"/>
          </ac:spMkLst>
        </pc:spChg>
      </pc:sldChg>
      <pc:sldMasterChg chg="add del addSldLayout delSldLayout">
        <pc:chgData name="Carin Sjöström Greenwood" userId="976b1efd-ce9f-4624-aa66-b766e6248422" providerId="ADAL" clId="{C91313D2-C56E-4CBA-9AD6-9BBC0C5131D5}" dt="2024-01-23T10:40:42.771" v="108" actId="2696"/>
        <pc:sldMasterMkLst>
          <pc:docMk/>
          <pc:sldMasterMk cId="2069681378" sldId="2147483678"/>
        </pc:sldMasterMkLst>
        <pc:sldLayoutChg chg="add del">
          <pc:chgData name="Carin Sjöström Greenwood" userId="976b1efd-ce9f-4624-aa66-b766e6248422" providerId="ADAL" clId="{C91313D2-C56E-4CBA-9AD6-9BBC0C5131D5}" dt="2024-01-23T10:40:42.771" v="108" actId="2696"/>
          <pc:sldLayoutMkLst>
            <pc:docMk/>
            <pc:sldMasterMk cId="2069681378" sldId="2147483678"/>
            <pc:sldLayoutMk cId="206568399" sldId="2147483651"/>
          </pc:sldLayoutMkLst>
        </pc:sldLayoutChg>
        <pc:sldLayoutChg chg="add del">
          <pc:chgData name="Carin Sjöström Greenwood" userId="976b1efd-ce9f-4624-aa66-b766e6248422" providerId="ADAL" clId="{C91313D2-C56E-4CBA-9AD6-9BBC0C5131D5}" dt="2024-01-23T10:40:42.771" v="108" actId="2696"/>
          <pc:sldLayoutMkLst>
            <pc:docMk/>
            <pc:sldMasterMk cId="2069681378" sldId="2147483678"/>
            <pc:sldLayoutMk cId="3789854414" sldId="2147483652"/>
          </pc:sldLayoutMkLst>
        </pc:sldLayoutChg>
        <pc:sldLayoutChg chg="add del">
          <pc:chgData name="Carin Sjöström Greenwood" userId="976b1efd-ce9f-4624-aa66-b766e6248422" providerId="ADAL" clId="{C91313D2-C56E-4CBA-9AD6-9BBC0C5131D5}" dt="2024-01-23T10:40:42.771" v="108" actId="2696"/>
          <pc:sldLayoutMkLst>
            <pc:docMk/>
            <pc:sldMasterMk cId="2069681378" sldId="2147483678"/>
            <pc:sldLayoutMk cId="3940644880" sldId="2147483653"/>
          </pc:sldLayoutMkLst>
        </pc:sldLayoutChg>
        <pc:sldLayoutChg chg="add del">
          <pc:chgData name="Carin Sjöström Greenwood" userId="976b1efd-ce9f-4624-aa66-b766e6248422" providerId="ADAL" clId="{C91313D2-C56E-4CBA-9AD6-9BBC0C5131D5}" dt="2024-01-23T10:40:42.771" v="108" actId="2696"/>
          <pc:sldLayoutMkLst>
            <pc:docMk/>
            <pc:sldMasterMk cId="2069681378" sldId="2147483678"/>
            <pc:sldLayoutMk cId="272397993" sldId="2147483656"/>
          </pc:sldLayoutMkLst>
        </pc:sldLayoutChg>
        <pc:sldLayoutChg chg="add del">
          <pc:chgData name="Carin Sjöström Greenwood" userId="976b1efd-ce9f-4624-aa66-b766e6248422" providerId="ADAL" clId="{C91313D2-C56E-4CBA-9AD6-9BBC0C5131D5}" dt="2024-01-23T10:40:42.771" v="108" actId="2696"/>
          <pc:sldLayoutMkLst>
            <pc:docMk/>
            <pc:sldMasterMk cId="2069681378" sldId="2147483678"/>
            <pc:sldLayoutMk cId="2514832759" sldId="2147483657"/>
          </pc:sldLayoutMkLst>
        </pc:sldLayoutChg>
        <pc:sldLayoutChg chg="add del">
          <pc:chgData name="Carin Sjöström Greenwood" userId="976b1efd-ce9f-4624-aa66-b766e6248422" providerId="ADAL" clId="{C91313D2-C56E-4CBA-9AD6-9BBC0C5131D5}" dt="2024-01-23T10:40:42.771" v="108" actId="2696"/>
          <pc:sldLayoutMkLst>
            <pc:docMk/>
            <pc:sldMasterMk cId="2069681378" sldId="2147483678"/>
            <pc:sldLayoutMk cId="3835572721" sldId="2147483658"/>
          </pc:sldLayoutMkLst>
        </pc:sldLayoutChg>
        <pc:sldLayoutChg chg="add del">
          <pc:chgData name="Carin Sjöström Greenwood" userId="976b1efd-ce9f-4624-aa66-b766e6248422" providerId="ADAL" clId="{C91313D2-C56E-4CBA-9AD6-9BBC0C5131D5}" dt="2024-01-23T10:40:42.771" v="108" actId="2696"/>
          <pc:sldLayoutMkLst>
            <pc:docMk/>
            <pc:sldMasterMk cId="2069681378" sldId="2147483678"/>
            <pc:sldLayoutMk cId="4024524430" sldId="2147483659"/>
          </pc:sldLayoutMkLst>
        </pc:sldLayoutChg>
        <pc:sldLayoutChg chg="add del">
          <pc:chgData name="Carin Sjöström Greenwood" userId="976b1efd-ce9f-4624-aa66-b766e6248422" providerId="ADAL" clId="{C91313D2-C56E-4CBA-9AD6-9BBC0C5131D5}" dt="2024-01-23T10:40:42.771" v="108" actId="2696"/>
          <pc:sldLayoutMkLst>
            <pc:docMk/>
            <pc:sldMasterMk cId="2069681378" sldId="2147483678"/>
            <pc:sldLayoutMk cId="461718030" sldId="2147483679"/>
          </pc:sldLayoutMkLst>
        </pc:sldLayoutChg>
        <pc:sldLayoutChg chg="add del">
          <pc:chgData name="Carin Sjöström Greenwood" userId="976b1efd-ce9f-4624-aa66-b766e6248422" providerId="ADAL" clId="{C91313D2-C56E-4CBA-9AD6-9BBC0C5131D5}" dt="2024-01-23T10:40:42.771" v="108" actId="2696"/>
          <pc:sldLayoutMkLst>
            <pc:docMk/>
            <pc:sldMasterMk cId="2069681378" sldId="2147483678"/>
            <pc:sldLayoutMk cId="3240803297" sldId="2147483684"/>
          </pc:sldLayoutMkLst>
        </pc:sldLayoutChg>
        <pc:sldLayoutChg chg="add del">
          <pc:chgData name="Carin Sjöström Greenwood" userId="976b1efd-ce9f-4624-aa66-b766e6248422" providerId="ADAL" clId="{C91313D2-C56E-4CBA-9AD6-9BBC0C5131D5}" dt="2024-01-23T10:40:42.771" v="108" actId="2696"/>
          <pc:sldLayoutMkLst>
            <pc:docMk/>
            <pc:sldMasterMk cId="2069681378" sldId="2147483678"/>
            <pc:sldLayoutMk cId="2404570563" sldId="2147483689"/>
          </pc:sldLayoutMkLst>
        </pc:sldLayoutChg>
        <pc:sldLayoutChg chg="add del">
          <pc:chgData name="Carin Sjöström Greenwood" userId="976b1efd-ce9f-4624-aa66-b766e6248422" providerId="ADAL" clId="{C91313D2-C56E-4CBA-9AD6-9BBC0C5131D5}" dt="2024-01-23T10:40:42.771" v="108" actId="2696"/>
          <pc:sldLayoutMkLst>
            <pc:docMk/>
            <pc:sldMasterMk cId="2069681378" sldId="2147483678"/>
            <pc:sldLayoutMk cId="4186440326" sldId="2147483690"/>
          </pc:sldLayoutMkLst>
        </pc:sldLayoutChg>
        <pc:sldLayoutChg chg="add del">
          <pc:chgData name="Carin Sjöström Greenwood" userId="976b1efd-ce9f-4624-aa66-b766e6248422" providerId="ADAL" clId="{C91313D2-C56E-4CBA-9AD6-9BBC0C5131D5}" dt="2024-01-23T10:40:42.771" v="108" actId="2696"/>
          <pc:sldLayoutMkLst>
            <pc:docMk/>
            <pc:sldMasterMk cId="2069681378" sldId="2147483678"/>
            <pc:sldLayoutMk cId="503804022" sldId="2147483712"/>
          </pc:sldLayoutMkLst>
        </pc:sldLayoutChg>
      </pc:sldMasterChg>
    </pc:docChg>
  </pc:docChgLst>
  <pc:docChgLst>
    <pc:chgData name="Carin Sjöström Greenwood" userId="S::cargr4@vgregion.se::976b1efd-ce9f-4624-aa66-b766e6248422" providerId="AD" clId="Web-{F6B0BCCB-BF8E-088B-4243-C9A97118EE1F}"/>
    <pc:docChg chg="modSld">
      <pc:chgData name="Carin Sjöström Greenwood" userId="S::cargr4@vgregion.se::976b1efd-ce9f-4624-aa66-b766e6248422" providerId="AD" clId="Web-{F6B0BCCB-BF8E-088B-4243-C9A97118EE1F}" dt="2025-01-20T08:41:53.630" v="1" actId="20577"/>
      <pc:docMkLst>
        <pc:docMk/>
      </pc:docMkLst>
      <pc:sldChg chg="modSp">
        <pc:chgData name="Carin Sjöström Greenwood" userId="S::cargr4@vgregion.se::976b1efd-ce9f-4624-aa66-b766e6248422" providerId="AD" clId="Web-{F6B0BCCB-BF8E-088B-4243-C9A97118EE1F}" dt="2025-01-20T08:41:53.630" v="1" actId="20577"/>
        <pc:sldMkLst>
          <pc:docMk/>
          <pc:sldMk cId="1975995627" sldId="1931"/>
        </pc:sldMkLst>
        <pc:spChg chg="mod">
          <ac:chgData name="Carin Sjöström Greenwood" userId="S::cargr4@vgregion.se::976b1efd-ce9f-4624-aa66-b766e6248422" providerId="AD" clId="Web-{F6B0BCCB-BF8E-088B-4243-C9A97118EE1F}" dt="2025-01-20T08:41:53.630" v="1" actId="20577"/>
          <ac:spMkLst>
            <pc:docMk/>
            <pc:sldMk cId="1975995627" sldId="1931"/>
            <ac:spMk id="4" creationId="{C7A78C51-127D-44AB-DE01-A49B66ECFC7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2025-01-20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2025-01-20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7942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97317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1144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Dekorer%20till%20Wordfiler/Dekor_powerpoint/Grey/Dekor_ppt_undersidor_grey.png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Dekorer%20till%20Wordfiler/Dekor_powerpoint/Grey/Dekor_ppt_undersidor_grey.png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Dekorer%20till%20Wordfiler/Dekor_powerpoint/Grey/Dekor_ppt_undersidor_grey.png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Dekorer%20till%20Wordfiler/Dekor_powerpoint/Grey/Dekor_ppt_undersidor_grey.png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Dekorer%20till%20Wordfiler/Dekor_powerpoint/Grey/Dekor_ppt_undersidor_grey.png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36831" y="38099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/>
          <a:lstStyle/>
          <a:p>
            <a:fld id="{5A1A9ECC-DD52-4BAE-8436-3D4B0CE1438D}" type="datetime1">
              <a:rPr lang="sv-SE" smtClean="0"/>
              <a:t>2025-01-20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/>
          <a:lstStyle/>
          <a:p>
            <a:fld id="{DA185498-67B0-4A0B-8455-9A803E3F2EDA}" type="datetime1">
              <a:rPr lang="sv-SE" smtClean="0"/>
              <a:t>2025-01-20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/>
          <a:lstStyle/>
          <a:p>
            <a:fld id="{F6BD57B1-FF3A-4A75-8128-4AFE16604E80}" type="datetime1">
              <a:rPr lang="sv-SE" smtClean="0"/>
              <a:t>2025-01-20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301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/>
          <a:lstStyle/>
          <a:p>
            <a:fld id="{4D03C71D-D98B-401F-B2CF-6FD4D048E9D2}" type="datetime1">
              <a:rPr lang="sv-SE" smtClean="0"/>
              <a:t>2025-01-20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410109"/>
            <a:ext cx="8642350" cy="1047750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/>
          <a:lstStyle/>
          <a:p>
            <a:fld id="{F6BD57B1-FF3A-4A75-8128-4AFE16604E80}" type="datetime1">
              <a:rPr lang="sv-SE" smtClean="0"/>
              <a:t>2025-01-20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301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/>
          <a:lstStyle/>
          <a:p>
            <a:fld id="{4D03C71D-D98B-401F-B2CF-6FD4D048E9D2}" type="datetime1">
              <a:rPr lang="sv-SE" smtClean="0"/>
              <a:t>2025-01-20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410109"/>
            <a:ext cx="8642350" cy="1047750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Rubrik och innehåll och hög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10400" y="588048"/>
            <a:ext cx="6345600" cy="1382400"/>
          </a:xfrm>
        </p:spPr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0400" y="2159432"/>
            <a:ext cx="6345600" cy="3859769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7488000" y="0"/>
            <a:ext cx="4704000" cy="662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6626614"/>
            <a:ext cx="12192000" cy="23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4076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Rubrik och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6864000" y="1315200"/>
            <a:ext cx="5328000" cy="3648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6626614"/>
            <a:ext cx="12192000" cy="23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ubrik 1">
            <a:extLst>
              <a:ext uri="{FF2B5EF4-FFF2-40B4-BE49-F238E27FC236}">
                <a16:creationId xmlns:a16="http://schemas.microsoft.com/office/drawing/2014/main" id="{CDBDAE91-5BC5-44B5-ABEE-0BADD08D6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401" y="588048"/>
            <a:ext cx="5955577" cy="1382400"/>
          </a:xfrm>
        </p:spPr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90872346-5318-42A8-AEA9-3B855FFD7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01" y="2159432"/>
            <a:ext cx="5955577" cy="3859769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1818721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Rubrik och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tshållare för bild 7"/>
          <p:cNvSpPr>
            <a:spLocks noGrp="1"/>
          </p:cNvSpPr>
          <p:nvPr>
            <p:ph type="pic" sz="half" idx="21"/>
          </p:nvPr>
        </p:nvSpPr>
        <p:spPr>
          <a:xfrm>
            <a:off x="6864000" y="1315199"/>
            <a:ext cx="5328000" cy="3648003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pic>
        <p:nvPicPr>
          <p:cNvPr id="101" name="Bildobjekt 4" descr="Bildobjekt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26612"/>
            <a:ext cx="12192000" cy="234773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Titeltext"/>
          <p:cNvSpPr txBox="1">
            <a:spLocks noGrp="1"/>
          </p:cNvSpPr>
          <p:nvPr>
            <p:ph type="title"/>
          </p:nvPr>
        </p:nvSpPr>
        <p:spPr>
          <a:xfrm>
            <a:off x="710399" y="588049"/>
            <a:ext cx="5955580" cy="1382401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Titeltext</a:t>
            </a:r>
          </a:p>
        </p:txBody>
      </p:sp>
      <p:sp>
        <p:nvSpPr>
          <p:cNvPr id="103" name="Brödtext nivå ett…"/>
          <p:cNvSpPr txBox="1">
            <a:spLocks noGrp="1"/>
          </p:cNvSpPr>
          <p:nvPr>
            <p:ph type="body" sz="half" idx="1"/>
          </p:nvPr>
        </p:nvSpPr>
        <p:spPr>
          <a:xfrm>
            <a:off x="710399" y="2159431"/>
            <a:ext cx="5955580" cy="385977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3"/>
              </a:buBlip>
            </a:lvl1pPr>
          </a:lstStyle>
          <a:p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104" name="Diabilds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1014673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FC1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solidFill>
            <a:srgbClr val="FFC1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36831" y="38099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53816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6831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FC1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1FBB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solidFill>
            <a:srgbClr val="FFC1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rgbClr val="1FBB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07159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6831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/>
          <a:lstStyle/>
          <a:p>
            <a:fld id="{19E49B6E-96DA-4186-8F39-3AB022B7993C}" type="datetime1">
              <a:rPr lang="sv-SE" smtClean="0"/>
              <a:t>2025-01-20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rgbClr val="FFC1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015618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564959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2025-01-20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963035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2025-01-20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2348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2025-01-20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26068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2025-01-20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134330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2025-01-20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301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21338288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2025-01-20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410109"/>
            <a:ext cx="8642350" cy="1047750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10089492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4148090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Rubrik och innehåll och hög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10400" y="588048"/>
            <a:ext cx="6345600" cy="1382400"/>
          </a:xfrm>
        </p:spPr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0400" y="2159432"/>
            <a:ext cx="6345600" cy="3859769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7488000" y="0"/>
            <a:ext cx="4704000" cy="662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6626614"/>
            <a:ext cx="12192000" cy="23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7112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36831" y="38099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/>
          <a:lstStyle/>
          <a:p>
            <a:fld id="{5A1A9ECC-DD52-4BAE-8436-3D4B0CE1438D}" type="datetime1">
              <a:rPr lang="sv-SE" smtClean="0"/>
              <a:t>2025-01-20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Rubrik och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6864000" y="1315200"/>
            <a:ext cx="5328000" cy="3648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6626614"/>
            <a:ext cx="12192000" cy="23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ubrik 1">
            <a:extLst>
              <a:ext uri="{FF2B5EF4-FFF2-40B4-BE49-F238E27FC236}">
                <a16:creationId xmlns:a16="http://schemas.microsoft.com/office/drawing/2014/main" id="{CDBDAE91-5BC5-44B5-ABEE-0BADD08D6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401" y="588048"/>
            <a:ext cx="5955577" cy="1382400"/>
          </a:xfrm>
        </p:spPr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90872346-5318-42A8-AEA9-3B855FFD7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01" y="2159432"/>
            <a:ext cx="5955577" cy="3859769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13238278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0" y="6620935"/>
            <a:ext cx="12188421" cy="23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innehåll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62465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2027011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6831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/>
          <a:lstStyle/>
          <a:p>
            <a:fld id="{19E49B6E-96DA-4186-8F39-3AB022B7993C}" type="datetime1">
              <a:rPr lang="sv-SE" smtClean="0"/>
              <a:t>2025-01-20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/>
          <a:lstStyle/>
          <a:p>
            <a:fld id="{094EC4B8-68CD-44A3-B172-19A87347D395}" type="datetime1">
              <a:rPr lang="sv-SE" smtClean="0"/>
              <a:t>2025-01-20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/>
          <a:lstStyle/>
          <a:p>
            <a:fld id="{3A473BDF-6C18-456D-B2F3-58DD8CBD1759}" type="datetime1">
              <a:rPr lang="sv-SE" smtClean="0"/>
              <a:t>2025-01-20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/>
          <a:lstStyle/>
          <a:p>
            <a:fld id="{B0743B6B-FC1D-4E5C-878B-68715B5874CD}" type="datetime1">
              <a:rPr lang="sv-SE" smtClean="0"/>
              <a:t>2025-01-20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/>
          <a:lstStyle/>
          <a:p>
            <a:fld id="{F7FC82E9-E70A-41D0-BC52-9CE4D8B0E8A6}" type="datetime1">
              <a:rPr lang="sv-SE" smtClean="0"/>
              <a:t>2025-01-20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/>
          <a:lstStyle/>
          <a:p>
            <a:fld id="{21A4A846-428D-495E-A55C-A66F11C8B8FF}" type="datetime1">
              <a:rPr lang="sv-SE" smtClean="0"/>
              <a:t>2025-01-20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2025-01-20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76" r:id="rId3"/>
    <p:sldLayoutId id="2147483685" r:id="rId4"/>
    <p:sldLayoutId id="2147483692" r:id="rId5"/>
    <p:sldLayoutId id="2147483672" r:id="rId6"/>
    <p:sldLayoutId id="2147483673" r:id="rId7"/>
    <p:sldLayoutId id="2147483674" r:id="rId8"/>
    <p:sldLayoutId id="2147483661" r:id="rId9"/>
    <p:sldLayoutId id="2147483675" r:id="rId10"/>
    <p:sldLayoutId id="2147483695" r:id="rId11"/>
    <p:sldLayoutId id="2147483696" r:id="rId12"/>
    <p:sldLayoutId id="2147483677" r:id="rId13"/>
    <p:sldLayoutId id="2147483660" r:id="rId14"/>
    <p:sldLayoutId id="2147483680" r:id="rId15"/>
    <p:sldLayoutId id="2147483682" r:id="rId16"/>
    <p:sldLayoutId id="2147483683" r:id="rId17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2025-01-20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2649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player.vgregion.se/s/oH7fVeEJrHgFqsEdwXEKde/auJEmNpfRWkmtx6LWdwPRz" TargetMode="Externa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player.vgregion.se/s/EQxcyxCHptsLFwUNyeyK54/nhhR4B6qA8SCAsqhGJsFh7" TargetMode="Externa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primp.pv@vgregion.se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llanarkiv-offentlig.vgregion.se/alfresco/s/archive/stream/public/v1/source/available/sofia/rhs8504-8833793-172/surrogate/Fl%c3%b6desschema%20-%20Kognitiv%20svikt%20%20231005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player.vgregion.se/s/n9dNPDtizfLigmxMzV4cMp/dzYA7guwqjDu9gzy9HWKR3" TargetMode="Externa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>
            <a:extLst>
              <a:ext uri="{FF2B5EF4-FFF2-40B4-BE49-F238E27FC236}">
                <a16:creationId xmlns:a16="http://schemas.microsoft.com/office/drawing/2014/main" id="{C28B4A22-C005-9597-022A-BFD8991E4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622" y="254099"/>
            <a:ext cx="8642350" cy="1047750"/>
          </a:xfrm>
        </p:spPr>
        <p:txBody>
          <a:bodyPr/>
          <a:lstStyle/>
          <a:p>
            <a:r>
              <a:rPr lang="sv-SE" sz="2800"/>
              <a:t>Instruktion användning av presentationen</a:t>
            </a:r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2225B4C7-16FD-14C4-45F9-40641ECE84B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9622" y="1582381"/>
            <a:ext cx="9440562" cy="4867845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sv-SE"/>
              <a:t>Presentationen är indelad i 3 delar:</a:t>
            </a:r>
          </a:p>
          <a:p>
            <a:pPr marL="0" indent="0">
              <a:buNone/>
            </a:pPr>
            <a:r>
              <a:rPr lang="sv-SE" b="1"/>
              <a:t>Avsnitt 1:</a:t>
            </a:r>
            <a:r>
              <a:rPr lang="sv-SE"/>
              <a:t> Vårdförloppets huvudbudskap</a:t>
            </a:r>
            <a:endParaRPr lang="sv-SE">
              <a:ea typeface="Verdana"/>
            </a:endParaRPr>
          </a:p>
          <a:p>
            <a:pPr marL="0" indent="0">
              <a:buNone/>
            </a:pPr>
            <a:r>
              <a:rPr lang="sv-SE" b="1"/>
              <a:t>Avsnitt 2:</a:t>
            </a:r>
            <a:r>
              <a:rPr lang="sv-SE"/>
              <a:t> VGRs primärvårdsversion (klickbar länk)</a:t>
            </a:r>
            <a:endParaRPr lang="sv-SE">
              <a:ea typeface="Verdana"/>
            </a:endParaRPr>
          </a:p>
          <a:p>
            <a:pPr marL="0" indent="0">
              <a:buNone/>
            </a:pPr>
            <a:r>
              <a:rPr lang="sv-SE" b="1"/>
              <a:t>Avsnitt 3: </a:t>
            </a:r>
            <a:r>
              <a:rPr lang="sv-SE"/>
              <a:t>Närmare beskrivning av de olika delarna i primärvårdsversionen, med exemplifierande korta filmer och  frågor att utgå ifrån vid lokalt förbättringsarbete. </a:t>
            </a:r>
            <a:endParaRPr lang="sv-SE">
              <a:ea typeface="Verdana"/>
            </a:endParaRPr>
          </a:p>
          <a:p>
            <a:pPr marL="0" indent="0">
              <a:buNone/>
            </a:pPr>
            <a:r>
              <a:rPr lang="sv-SE"/>
              <a:t>Du kan välja att använda hela eller delar av presentationen, förslagsvis vid APT, ledningsgrupps- och professionsgruppsmöten.</a:t>
            </a:r>
            <a:endParaRPr lang="sv-SE">
              <a:ea typeface="Verdana"/>
            </a:endParaRPr>
          </a:p>
          <a:p>
            <a:pPr marL="0" indent="0">
              <a:buNone/>
            </a:pPr>
            <a:r>
              <a:rPr lang="sv-SE"/>
              <a:t>Har du frågor kring presentationen? Maila primp.pv@vgregion.se  </a:t>
            </a:r>
            <a:endParaRPr lang="sv-SE"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627594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 descr="En bild som visar text, skärmbild, diagram, design&#10;&#10;Automatiskt genererad beskrivning">
            <a:extLst>
              <a:ext uri="{FF2B5EF4-FFF2-40B4-BE49-F238E27FC236}">
                <a16:creationId xmlns:a16="http://schemas.microsoft.com/office/drawing/2014/main" id="{D20715D6-3630-28F2-0342-17D11A2B2A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370596" y="2506920"/>
            <a:ext cx="5670550" cy="2724150"/>
          </a:xfrm>
          <a:prstGeom prst="rect">
            <a:avLst/>
          </a:prstGeom>
        </p:spPr>
      </p:pic>
      <p:sp>
        <p:nvSpPr>
          <p:cNvPr id="3" name="Rubrik 2">
            <a:extLst>
              <a:ext uri="{FF2B5EF4-FFF2-40B4-BE49-F238E27FC236}">
                <a16:creationId xmlns:a16="http://schemas.microsoft.com/office/drawing/2014/main" id="{81F3C0CF-984A-B802-08F5-17C21FB2C9B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4350" y="533400"/>
            <a:ext cx="11207750" cy="1382713"/>
          </a:xfrm>
        </p:spPr>
        <p:txBody>
          <a:bodyPr/>
          <a:lstStyle/>
          <a:p>
            <a:r>
              <a:rPr lang="sv-SE"/>
              <a:t>Screening och symtominventering </a:t>
            </a:r>
            <a:br>
              <a:rPr lang="sv-SE"/>
            </a:br>
            <a:r>
              <a:rPr lang="sv-SE"/>
              <a:t>talar för kognitiv svikt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29E75268-29BA-9C5F-58E8-670385C6511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95300" y="2490788"/>
            <a:ext cx="5956300" cy="3860800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2000" err="1"/>
              <a:t>Misstänkt</a:t>
            </a:r>
            <a:r>
              <a:rPr lang="en-US" sz="2000"/>
              <a:t> </a:t>
            </a:r>
            <a:r>
              <a:rPr lang="en-US" sz="2000" err="1"/>
              <a:t>demenssjukdom</a:t>
            </a:r>
            <a:r>
              <a:rPr lang="en-US" sz="2000"/>
              <a:t>?</a:t>
            </a:r>
          </a:p>
          <a:p>
            <a:r>
              <a:rPr lang="en-US" sz="2000" err="1"/>
              <a:t>Nytta</a:t>
            </a:r>
            <a:r>
              <a:rPr lang="en-US" sz="2000"/>
              <a:t> av </a:t>
            </a:r>
            <a:r>
              <a:rPr lang="en-US" sz="2000" err="1"/>
              <a:t>fortsatt</a:t>
            </a:r>
            <a:r>
              <a:rPr lang="en-US" sz="2000"/>
              <a:t> </a:t>
            </a:r>
            <a:r>
              <a:rPr lang="en-US" sz="2000" err="1"/>
              <a:t>utredning</a:t>
            </a:r>
            <a:r>
              <a:rPr lang="en-US" sz="2000"/>
              <a:t>?</a:t>
            </a:r>
            <a:endParaRPr lang="en-US" sz="2000">
              <a:ea typeface="Verdana"/>
            </a:endParaRPr>
          </a:p>
          <a:p>
            <a:r>
              <a:rPr lang="en-US" sz="2000"/>
              <a:t>Om ja: </a:t>
            </a:r>
            <a:endParaRPr lang="en-US" sz="2000">
              <a:ea typeface="Verdana"/>
            </a:endParaRPr>
          </a:p>
          <a:p>
            <a:pPr lvl="1"/>
            <a:r>
              <a:rPr lang="en-US" err="1"/>
              <a:t>Medicinsk</a:t>
            </a:r>
            <a:r>
              <a:rPr lang="en-US"/>
              <a:t> </a:t>
            </a:r>
            <a:r>
              <a:rPr lang="en-US" err="1"/>
              <a:t>utredning</a:t>
            </a:r>
            <a:r>
              <a:rPr lang="en-US"/>
              <a:t> av </a:t>
            </a:r>
            <a:r>
              <a:rPr lang="en-US" err="1"/>
              <a:t>läkare</a:t>
            </a:r>
            <a:endParaRPr lang="en-US">
              <a:highlight>
                <a:srgbClr val="FFFF00"/>
              </a:highlight>
            </a:endParaRPr>
          </a:p>
          <a:p>
            <a:pPr lvl="1"/>
            <a:r>
              <a:rPr lang="en-US" err="1"/>
              <a:t>Aktivitetsbedömning</a:t>
            </a:r>
            <a:r>
              <a:rPr lang="en-US"/>
              <a:t> av arbetsterapeut </a:t>
            </a:r>
            <a:endParaRPr lang="en-US">
              <a:highlight>
                <a:srgbClr val="FFFF00"/>
              </a:highlight>
            </a:endParaRPr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63744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71A9A4DF-2697-3A0C-CF30-945002005FE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42925" y="2797175"/>
            <a:ext cx="5110163" cy="2260600"/>
          </a:xfrm>
          <a:solidFill>
            <a:srgbClr val="FFECB3"/>
          </a:solidFill>
        </p:spPr>
        <p:txBody>
          <a:bodyPr/>
          <a:lstStyle/>
          <a:p>
            <a:r>
              <a:rPr lang="sv-SE" sz="2000">
                <a:solidFill>
                  <a:srgbClr val="000000"/>
                </a:solidFill>
              </a:rPr>
              <a:t>Hur ska samarbetet mellan vårdcentral och </a:t>
            </a:r>
            <a:r>
              <a:rPr lang="sv-SE" sz="2000" err="1">
                <a:solidFill>
                  <a:srgbClr val="000000"/>
                </a:solidFill>
              </a:rPr>
              <a:t>rehabenheter</a:t>
            </a:r>
            <a:r>
              <a:rPr lang="sv-SE" sz="2000">
                <a:solidFill>
                  <a:srgbClr val="000000"/>
                </a:solidFill>
              </a:rPr>
              <a:t> ske för att säkerställa god samordning? </a:t>
            </a:r>
          </a:p>
          <a:p>
            <a:r>
              <a:rPr lang="sv-SE" sz="2000">
                <a:solidFill>
                  <a:srgbClr val="000000"/>
                </a:solidFill>
              </a:rPr>
              <a:t>Vilka medarbetare på rehab-enheten ska ansvara för aktivitetsbedömning? </a:t>
            </a:r>
            <a:endParaRPr lang="en-US" sz="200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E3217C41-53F7-09E2-DF7C-9EF6A30C4E94}"/>
              </a:ext>
            </a:extLst>
          </p:cNvPr>
          <p:cNvSpPr txBox="1"/>
          <p:nvPr/>
        </p:nvSpPr>
        <p:spPr>
          <a:xfrm>
            <a:off x="1711069" y="1"/>
            <a:ext cx="899926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v-SE" sz="2400"/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5E8469FC-E9C4-E38C-B942-E891E47F3A9C}"/>
              </a:ext>
            </a:extLst>
          </p:cNvPr>
          <p:cNvSpPr txBox="1"/>
          <p:nvPr/>
        </p:nvSpPr>
        <p:spPr>
          <a:xfrm>
            <a:off x="7061200" y="1370018"/>
            <a:ext cx="4978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v-SE" sz="24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8BDE8C7-2E49-36CF-471D-A28F20635C91}"/>
              </a:ext>
            </a:extLst>
          </p:cNvPr>
          <p:cNvSpPr/>
          <p:nvPr/>
        </p:nvSpPr>
        <p:spPr>
          <a:xfrm>
            <a:off x="6732105" y="2228722"/>
            <a:ext cx="1610137" cy="1808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Bildobjekt 5" descr="En bild som visar text, skärmbild, diagram, design&#10;&#10;Automatiskt genererad beskrivning">
            <a:extLst>
              <a:ext uri="{FF2B5EF4-FFF2-40B4-BE49-F238E27FC236}">
                <a16:creationId xmlns:a16="http://schemas.microsoft.com/office/drawing/2014/main" id="{FA9701E7-028E-9D2E-6D6E-4F842B7562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5" b="8653"/>
          <a:stretch/>
        </p:blipFill>
        <p:spPr>
          <a:xfrm>
            <a:off x="6205467" y="2703975"/>
            <a:ext cx="5387887" cy="2525370"/>
          </a:xfrm>
          <a:prstGeom prst="rect">
            <a:avLst/>
          </a:prstGeom>
        </p:spPr>
      </p:pic>
      <p:sp>
        <p:nvSpPr>
          <p:cNvPr id="2" name="Rubrik 2">
            <a:extLst>
              <a:ext uri="{FF2B5EF4-FFF2-40B4-BE49-F238E27FC236}">
                <a16:creationId xmlns:a16="http://schemas.microsoft.com/office/drawing/2014/main" id="{EE740DDA-2512-6773-7F36-C30C50CC1580}"/>
              </a:ext>
            </a:extLst>
          </p:cNvPr>
          <p:cNvSpPr txBox="1">
            <a:spLocks/>
          </p:cNvSpPr>
          <p:nvPr/>
        </p:nvSpPr>
        <p:spPr>
          <a:xfrm>
            <a:off x="492211" y="381000"/>
            <a:ext cx="11207578" cy="138271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/>
              <a:t>Screening och symtominventering </a:t>
            </a:r>
            <a:br>
              <a:rPr lang="sv-SE"/>
            </a:br>
            <a:r>
              <a:rPr lang="sv-SE"/>
              <a:t>talar för kognitiv svikt</a:t>
            </a:r>
          </a:p>
        </p:txBody>
      </p:sp>
    </p:spTree>
    <p:extLst>
      <p:ext uri="{BB962C8B-B14F-4D97-AF65-F5344CB8AC3E}">
        <p14:creationId xmlns:p14="http://schemas.microsoft.com/office/powerpoint/2010/main" val="2416023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innehåll 7">
            <a:extLst>
              <a:ext uri="{FF2B5EF4-FFF2-40B4-BE49-F238E27FC236}">
                <a16:creationId xmlns:a16="http://schemas.microsoft.com/office/drawing/2014/main" id="{FC8B954C-84D1-58EB-80B5-C61E6D92BA1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943243"/>
          </a:xfrm>
        </p:spPr>
        <p:txBody>
          <a:bodyPr/>
          <a:lstStyle/>
          <a:p>
            <a:pPr marL="0" indent="0">
              <a:buNone/>
            </a:pPr>
            <a:r>
              <a:rPr lang="sv-SE" sz="3600" b="1" dirty="0">
                <a:latin typeface="+mj-lt"/>
                <a:hlinkClick r:id="rId2"/>
              </a:rPr>
              <a:t>Film: Arbetsterapeut i primärvård</a:t>
            </a:r>
            <a:endParaRPr lang="sv-SE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9324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 descr="En bild som visar text, skärmbild, diagram, linje&#10;&#10;Automatiskt genererad beskrivning">
            <a:extLst>
              <a:ext uri="{FF2B5EF4-FFF2-40B4-BE49-F238E27FC236}">
                <a16:creationId xmlns:a16="http://schemas.microsoft.com/office/drawing/2014/main" id="{4F945AA7-9F8E-6FDF-90E7-2B0C1DDA8C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1"/>
          <a:stretch/>
        </p:blipFill>
        <p:spPr>
          <a:xfrm>
            <a:off x="6027954" y="2352675"/>
            <a:ext cx="5307138" cy="2823734"/>
          </a:xfrm>
          <a:prstGeom prst="rect">
            <a:avLst/>
          </a:prstGeom>
        </p:spPr>
      </p:pic>
      <p:sp>
        <p:nvSpPr>
          <p:cNvPr id="3" name="Rubrik 2">
            <a:extLst>
              <a:ext uri="{FF2B5EF4-FFF2-40B4-BE49-F238E27FC236}">
                <a16:creationId xmlns:a16="http://schemas.microsoft.com/office/drawing/2014/main" id="{3A83B7D6-CE6D-2CE0-D165-01498105128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04335" y="377310"/>
            <a:ext cx="5956300" cy="1382713"/>
          </a:xfrm>
        </p:spPr>
        <p:txBody>
          <a:bodyPr anchor="b">
            <a:normAutofit/>
          </a:bodyPr>
          <a:lstStyle/>
          <a:p>
            <a:r>
              <a:rPr lang="sv-SE"/>
              <a:t>Teambedömning 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B824AEF-E485-3E51-A63D-90765EF6FA6C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621099" y="2032601"/>
            <a:ext cx="5703501" cy="3860800"/>
          </a:xfrm>
        </p:spPr>
        <p:txBody>
          <a:bodyPr/>
          <a:lstStyle/>
          <a:p>
            <a:endParaRPr lang="en-US" sz="2000"/>
          </a:p>
          <a:p>
            <a:r>
              <a:rPr lang="en-US" sz="2000" err="1"/>
              <a:t>Lindrig</a:t>
            </a:r>
            <a:r>
              <a:rPr lang="en-US" sz="2000"/>
              <a:t> </a:t>
            </a:r>
            <a:r>
              <a:rPr lang="en-US" sz="2000" err="1"/>
              <a:t>kognitiv</a:t>
            </a:r>
            <a:r>
              <a:rPr lang="en-US" sz="2000"/>
              <a:t> </a:t>
            </a:r>
            <a:r>
              <a:rPr lang="en-US" sz="2000" err="1"/>
              <a:t>svikt</a:t>
            </a:r>
            <a:r>
              <a:rPr lang="en-US" sz="2000"/>
              <a:t>?</a:t>
            </a:r>
          </a:p>
          <a:p>
            <a:r>
              <a:rPr lang="en-US" sz="2000" err="1"/>
              <a:t>Behov</a:t>
            </a:r>
            <a:r>
              <a:rPr lang="en-US" sz="2000"/>
              <a:t> av </a:t>
            </a:r>
            <a:r>
              <a:rPr lang="en-US" sz="2000" err="1"/>
              <a:t>utvidgad</a:t>
            </a:r>
            <a:r>
              <a:rPr lang="en-US" sz="2000"/>
              <a:t> </a:t>
            </a:r>
            <a:r>
              <a:rPr lang="en-US" sz="2000" err="1"/>
              <a:t>demensutredning</a:t>
            </a:r>
            <a:r>
              <a:rPr lang="en-US" sz="2000"/>
              <a:t> av specialist?</a:t>
            </a:r>
          </a:p>
          <a:p>
            <a:r>
              <a:rPr lang="en-US" sz="2000" err="1"/>
              <a:t>Fastställd</a:t>
            </a:r>
            <a:r>
              <a:rPr lang="en-US" sz="2000"/>
              <a:t> </a:t>
            </a:r>
            <a:r>
              <a:rPr lang="en-US" sz="2000" err="1"/>
              <a:t>demenssjukdom</a:t>
            </a:r>
            <a:endParaRPr lang="en-US" sz="2000"/>
          </a:p>
          <a:p>
            <a:r>
              <a:rPr lang="en-US" sz="2000"/>
              <a:t>Vård och </a:t>
            </a:r>
            <a:r>
              <a:rPr lang="en-US" sz="2000" err="1"/>
              <a:t>uppföljning</a:t>
            </a:r>
            <a:r>
              <a:rPr lang="en-US" sz="2000"/>
              <a:t> </a:t>
            </a:r>
            <a:r>
              <a:rPr lang="en-US" sz="2000" err="1"/>
              <a:t>på</a:t>
            </a:r>
            <a:r>
              <a:rPr lang="en-US" sz="2000"/>
              <a:t> </a:t>
            </a:r>
            <a:r>
              <a:rPr lang="en-US" sz="2000" err="1"/>
              <a:t>vårdcentral</a:t>
            </a:r>
            <a:endParaRPr lang="en-US" sz="2000"/>
          </a:p>
          <a:p>
            <a:pPr marL="0" indent="0">
              <a:buNone/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666413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CA887FE7-F85B-09FB-A816-EF0E8800B3D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52475" y="2908300"/>
            <a:ext cx="4900613" cy="1349375"/>
          </a:xfrm>
          <a:solidFill>
            <a:srgbClr val="FFECB3"/>
          </a:solidFill>
        </p:spPr>
        <p:txBody>
          <a:bodyPr/>
          <a:lstStyle/>
          <a:p>
            <a:pPr marL="0" indent="0">
              <a:buNone/>
            </a:pPr>
            <a:r>
              <a:rPr lang="sv-SE" sz="2000">
                <a:solidFill>
                  <a:srgbClr val="000000"/>
                </a:solidFill>
              </a:rPr>
              <a:t>Hur säkerställs det att tillräcklig tid avsätts för avstämningar inom teamet på vårdcentralen och </a:t>
            </a:r>
            <a:r>
              <a:rPr lang="sv-SE" sz="2000" err="1">
                <a:solidFill>
                  <a:srgbClr val="000000"/>
                </a:solidFill>
              </a:rPr>
              <a:t>rehabenhet</a:t>
            </a:r>
            <a:r>
              <a:rPr lang="sv-SE" sz="2000">
                <a:solidFill>
                  <a:srgbClr val="000000"/>
                </a:solidFill>
              </a:rPr>
              <a:t>? </a:t>
            </a:r>
            <a:endParaRPr lang="en-US" sz="2000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C1E6B58B-B6CA-3E41-B818-6989BBBAA1B8}"/>
              </a:ext>
            </a:extLst>
          </p:cNvPr>
          <p:cNvSpPr txBox="1"/>
          <p:nvPr/>
        </p:nvSpPr>
        <p:spPr>
          <a:xfrm>
            <a:off x="10871200" y="457584"/>
            <a:ext cx="28786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v-SE" sz="2400"/>
          </a:p>
        </p:txBody>
      </p:sp>
      <p:pic>
        <p:nvPicPr>
          <p:cNvPr id="3" name="Bildobjekt 2" descr="En bild som visar text, skärmbild, diagram, linje&#10;&#10;Automatiskt genererad beskrivning">
            <a:extLst>
              <a:ext uri="{FF2B5EF4-FFF2-40B4-BE49-F238E27FC236}">
                <a16:creationId xmlns:a16="http://schemas.microsoft.com/office/drawing/2014/main" id="{45F7FC68-A37F-1967-2C5E-B6EDAC5059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1"/>
          <a:stretch/>
        </p:blipFill>
        <p:spPr>
          <a:xfrm>
            <a:off x="6000914" y="2143125"/>
            <a:ext cx="5205778" cy="2769804"/>
          </a:xfrm>
          <a:prstGeom prst="rect">
            <a:avLst/>
          </a:prstGeom>
        </p:spPr>
      </p:pic>
      <p:sp>
        <p:nvSpPr>
          <p:cNvPr id="5" name="Rubrik 2">
            <a:extLst>
              <a:ext uri="{FF2B5EF4-FFF2-40B4-BE49-F238E27FC236}">
                <a16:creationId xmlns:a16="http://schemas.microsoft.com/office/drawing/2014/main" id="{403D776A-6A1B-84B7-8F0F-104EC49A0DB3}"/>
              </a:ext>
            </a:extLst>
          </p:cNvPr>
          <p:cNvSpPr txBox="1">
            <a:spLocks/>
          </p:cNvSpPr>
          <p:nvPr/>
        </p:nvSpPr>
        <p:spPr>
          <a:xfrm>
            <a:off x="704335" y="377310"/>
            <a:ext cx="5956300" cy="1382713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/>
              <a:t>Teambedömning </a:t>
            </a:r>
          </a:p>
        </p:txBody>
      </p:sp>
    </p:spTree>
    <p:extLst>
      <p:ext uri="{BB962C8B-B14F-4D97-AF65-F5344CB8AC3E}">
        <p14:creationId xmlns:p14="http://schemas.microsoft.com/office/powerpoint/2010/main" val="999492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A868D974-FCAA-28F7-5631-D5CC8F32CE0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67639" y="146843"/>
            <a:ext cx="5956300" cy="1382713"/>
          </a:xfrm>
        </p:spPr>
        <p:txBody>
          <a:bodyPr anchor="b">
            <a:normAutofit/>
          </a:bodyPr>
          <a:lstStyle/>
          <a:p>
            <a:r>
              <a:rPr lang="sv-SE"/>
              <a:t>Uppföljning i primärvården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C231318-F747-614B-D9BC-441011E8B489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602757" y="2624236"/>
            <a:ext cx="5259388" cy="3873500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2000"/>
              <a:t>Stöd och information</a:t>
            </a:r>
          </a:p>
          <a:p>
            <a:r>
              <a:rPr lang="en-US" sz="2000" err="1"/>
              <a:t>Läkemedelsbehandling</a:t>
            </a:r>
            <a:r>
              <a:rPr lang="en-US" sz="2000"/>
              <a:t> </a:t>
            </a:r>
          </a:p>
          <a:p>
            <a:r>
              <a:rPr lang="en-US" sz="2000" err="1"/>
              <a:t>Hjälpmedel</a:t>
            </a:r>
            <a:endParaRPr lang="en-US" sz="2000"/>
          </a:p>
          <a:p>
            <a:r>
              <a:rPr lang="en-US" sz="2000" err="1"/>
              <a:t>Uppföljning</a:t>
            </a:r>
            <a:endParaRPr lang="en-US" sz="2000"/>
          </a:p>
          <a:p>
            <a:r>
              <a:rPr lang="en-US" sz="2000" err="1"/>
              <a:t>Samordning</a:t>
            </a:r>
            <a:r>
              <a:rPr lang="en-US" sz="2000"/>
              <a:t> med </a:t>
            </a:r>
            <a:r>
              <a:rPr lang="en-US" sz="2000" err="1"/>
              <a:t>kommunala</a:t>
            </a:r>
            <a:r>
              <a:rPr lang="en-US" sz="2000"/>
              <a:t> </a:t>
            </a:r>
            <a:r>
              <a:rPr lang="en-US" sz="2000" err="1"/>
              <a:t>insatser</a:t>
            </a:r>
            <a:r>
              <a:rPr lang="en-US" sz="2000"/>
              <a:t> </a:t>
            </a:r>
            <a:endParaRPr lang="en-US" sz="2000">
              <a:highlight>
                <a:srgbClr val="FFFF00"/>
              </a:highlight>
              <a:ea typeface="Verdana"/>
            </a:endParaRPr>
          </a:p>
          <a:p>
            <a:endParaRPr lang="sv-S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5A95FB-A361-E806-77CE-14F02A035090}"/>
              </a:ext>
            </a:extLst>
          </p:cNvPr>
          <p:cNvSpPr/>
          <p:nvPr/>
        </p:nvSpPr>
        <p:spPr>
          <a:xfrm>
            <a:off x="5862145" y="3944007"/>
            <a:ext cx="1886605" cy="546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Bildobjekt 16" descr="En bild som visar text, skärmbild, Teckensnitt, design&#10;&#10;Automatiskt genererad beskrivning">
            <a:extLst>
              <a:ext uri="{FF2B5EF4-FFF2-40B4-BE49-F238E27FC236}">
                <a16:creationId xmlns:a16="http://schemas.microsoft.com/office/drawing/2014/main" id="{D5BB3B05-6107-E088-E48D-C8974EC78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624236"/>
            <a:ext cx="5930900" cy="311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7117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En bild som visar text, skärmbild, Teckensnitt, design&#10;&#10;Automatiskt genererad beskrivning">
            <a:extLst>
              <a:ext uri="{FF2B5EF4-FFF2-40B4-BE49-F238E27FC236}">
                <a16:creationId xmlns:a16="http://schemas.microsoft.com/office/drawing/2014/main" id="{F3347E3D-E7E2-1591-E9AC-12AAEC43D2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653" y="2128936"/>
            <a:ext cx="5727972" cy="3005039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B3F3E3C0-64B2-46B8-545A-9355342A233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600" y="238125"/>
            <a:ext cx="10729913" cy="1382713"/>
          </a:xfrm>
        </p:spPr>
        <p:txBody>
          <a:bodyPr>
            <a:normAutofit/>
          </a:bodyPr>
          <a:lstStyle/>
          <a:p>
            <a:r>
              <a:rPr lang="en-US" err="1"/>
              <a:t>Uppföljning</a:t>
            </a:r>
            <a:r>
              <a:rPr lang="en-US"/>
              <a:t> i </a:t>
            </a:r>
            <a:r>
              <a:rPr lang="en-US" err="1"/>
              <a:t>primärvården</a:t>
            </a:r>
            <a:r>
              <a:rPr lang="en-US"/>
              <a:t> och </a:t>
            </a:r>
            <a:r>
              <a:rPr lang="en-US" err="1"/>
              <a:t>samordning</a:t>
            </a:r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96DFA7F-28D5-2120-DBD1-C3015D9F327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95325" y="2365375"/>
            <a:ext cx="5678488" cy="2606675"/>
          </a:xfrm>
          <a:solidFill>
            <a:srgbClr val="FFECB3"/>
          </a:solidFill>
        </p:spPr>
        <p:txBody>
          <a:bodyPr/>
          <a:lstStyle/>
          <a:p>
            <a:r>
              <a:rPr lang="sv-SE" sz="2000">
                <a:solidFill>
                  <a:srgbClr val="000000"/>
                </a:solidFill>
              </a:rPr>
              <a:t>Hur ska informationsutbyte mellan vårdcentral, </a:t>
            </a:r>
            <a:r>
              <a:rPr lang="sv-SE" sz="2000" err="1">
                <a:solidFill>
                  <a:srgbClr val="000000"/>
                </a:solidFill>
              </a:rPr>
              <a:t>rehabenhet</a:t>
            </a:r>
            <a:r>
              <a:rPr lang="sv-SE" sz="2000">
                <a:solidFill>
                  <a:srgbClr val="000000"/>
                </a:solidFill>
              </a:rPr>
              <a:t> och kommun ske för att säkerställa god samordning? </a:t>
            </a:r>
          </a:p>
          <a:p>
            <a:r>
              <a:rPr lang="sv-SE" sz="2000">
                <a:solidFill>
                  <a:srgbClr val="000000"/>
                </a:solidFill>
              </a:rPr>
              <a:t>Hur säkerställs att uppföljning görs enligt RMR Demens utredning och uppföljning, samt enligt RMR Läkemedel Demens? </a:t>
            </a:r>
            <a:endParaRPr lang="en-US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49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innehåll 7">
            <a:extLst>
              <a:ext uri="{FF2B5EF4-FFF2-40B4-BE49-F238E27FC236}">
                <a16:creationId xmlns:a16="http://schemas.microsoft.com/office/drawing/2014/main" id="{FC8B954C-84D1-58EB-80B5-C61E6D92BA1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943243"/>
          </a:xfrm>
        </p:spPr>
        <p:txBody>
          <a:bodyPr/>
          <a:lstStyle/>
          <a:p>
            <a:pPr marL="0" indent="0">
              <a:buNone/>
            </a:pPr>
            <a:r>
              <a:rPr lang="sv-SE" sz="3600" b="1" dirty="0">
                <a:latin typeface="+mj-lt"/>
                <a:hlinkClick r:id="rId2"/>
              </a:rPr>
              <a:t>Film: Sjuksköterska i primärvård</a:t>
            </a:r>
            <a:endParaRPr lang="sv-SE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69970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CCDD063-2DB8-B258-C3B3-1319A6B2F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200" y="1752600"/>
            <a:ext cx="10007600" cy="1614312"/>
          </a:xfrm>
        </p:spPr>
        <p:txBody>
          <a:bodyPr anchor="b">
            <a:normAutofit/>
          </a:bodyPr>
          <a:lstStyle/>
          <a:p>
            <a:r>
              <a:rPr lang="sv-SE"/>
              <a:t>Kontaktuppgifter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A90D2EA-F8FC-F86E-FC4F-67AC2542D2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2200" y="3612268"/>
            <a:ext cx="10024267" cy="1500187"/>
          </a:xfrm>
        </p:spPr>
        <p:txBody>
          <a:bodyPr>
            <a:normAutofit/>
          </a:bodyPr>
          <a:lstStyle/>
          <a:p>
            <a:r>
              <a:rPr lang="sv-SE">
                <a:solidFill>
                  <a:schemeClr val="bg1">
                    <a:lumMod val="9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primp.pv@vgregion.se</a:t>
            </a:r>
            <a:endParaRPr lang="sv-SE">
              <a:solidFill>
                <a:schemeClr val="bg1">
                  <a:lumMod val="95000"/>
                </a:schemeClr>
              </a:solidFill>
            </a:endParaRPr>
          </a:p>
          <a:p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E616A08-CD7C-AC20-0336-4CAE210B6B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8050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94EC4B8-68CD-44A3-B172-19A87347D395}" type="datetime1">
              <a:rPr lang="sv-SE" smtClean="0"/>
              <a:pPr>
                <a:spcAft>
                  <a:spcPts val="600"/>
                </a:spcAft>
              </a:pPr>
              <a:t>2025-01-20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393031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1270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7C87CF6F-F829-1896-A262-79340190B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0589" y="1009968"/>
            <a:ext cx="5737196" cy="2387600"/>
          </a:xfrm>
        </p:spPr>
        <p:txBody>
          <a:bodyPr/>
          <a:lstStyle/>
          <a:p>
            <a:r>
              <a:rPr lang="sv-SE" sz="3600"/>
              <a:t>PSV Kognitiv svikt vid misstänkt demenssjukdom </a:t>
            </a:r>
            <a:br>
              <a:rPr lang="sv-SE" sz="3600"/>
            </a:br>
            <a:endParaRPr lang="sv-SE"/>
          </a:p>
        </p:txBody>
      </p:sp>
      <p:sp>
        <p:nvSpPr>
          <p:cNvPr id="2" name="Underrubrik 1">
            <a:extLst>
              <a:ext uri="{FF2B5EF4-FFF2-40B4-BE49-F238E27FC236}">
                <a16:creationId xmlns:a16="http://schemas.microsoft.com/office/drawing/2014/main" id="{38BCF022-45FD-44B7-FFA4-AF6FE5B832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6322" y="3180667"/>
            <a:ext cx="5737196" cy="1029384"/>
          </a:xfrm>
        </p:spPr>
        <p:txBody>
          <a:bodyPr/>
          <a:lstStyle/>
          <a:p>
            <a:r>
              <a:rPr lang="sv-SE"/>
              <a:t>Presentationsmaterial till vårdcentraler och rehabmottagningar</a:t>
            </a:r>
          </a:p>
        </p:txBody>
      </p:sp>
      <p:pic>
        <p:nvPicPr>
          <p:cNvPr id="10" name="Platshållare för bild 9" descr="En bild som visar cirkel, Grafik, skärmbild, design&#10;&#10;Automatiskt genererad beskrivning">
            <a:extLst>
              <a:ext uri="{FF2B5EF4-FFF2-40B4-BE49-F238E27FC236}">
                <a16:creationId xmlns:a16="http://schemas.microsoft.com/office/drawing/2014/main" id="{10921584-B17D-7FF0-70D9-7D2C6E1DEBA7}"/>
              </a:ext>
            </a:extLst>
          </p:cNvPr>
          <p:cNvPicPr preferRelativeResize="0">
            <a:picLocks noGrp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20" t="-3971" r="-2381" b="-11552"/>
          <a:stretch/>
        </p:blipFill>
        <p:spPr>
          <a:xfrm>
            <a:off x="8955088" y="495300"/>
            <a:ext cx="2868612" cy="304800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A78C51-127D-44AB-DE01-A49B66ECFC7E}"/>
              </a:ext>
            </a:extLst>
          </p:cNvPr>
          <p:cNvSpPr txBox="1"/>
          <p:nvPr/>
        </p:nvSpPr>
        <p:spPr>
          <a:xfrm>
            <a:off x="871227" y="5153048"/>
            <a:ext cx="5100948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err="1">
                <a:ea typeface="Verdana"/>
              </a:rPr>
              <a:t>Skapat</a:t>
            </a:r>
            <a:r>
              <a:rPr lang="en-US" sz="1400" dirty="0">
                <a:ea typeface="Verdana"/>
              </a:rPr>
              <a:t> av: </a:t>
            </a:r>
            <a:r>
              <a:rPr lang="en-US" sz="1400" dirty="0" err="1">
                <a:ea typeface="Verdana"/>
              </a:rPr>
              <a:t>Processtöd</a:t>
            </a:r>
            <a:r>
              <a:rPr lang="en-US" sz="1400" dirty="0">
                <a:ea typeface="Verdana"/>
              </a:rPr>
              <a:t> för </a:t>
            </a:r>
            <a:r>
              <a:rPr lang="en-US" sz="1400" dirty="0" err="1">
                <a:ea typeface="Verdana"/>
              </a:rPr>
              <a:t>implementering</a:t>
            </a:r>
            <a:r>
              <a:rPr lang="en-US" sz="1400" dirty="0">
                <a:ea typeface="Verdana"/>
              </a:rPr>
              <a:t> </a:t>
            </a:r>
            <a:r>
              <a:rPr lang="en-US" sz="1400" dirty="0" err="1">
                <a:ea typeface="Verdana"/>
              </a:rPr>
              <a:t>i</a:t>
            </a:r>
            <a:r>
              <a:rPr lang="en-US" sz="1400" dirty="0">
                <a:ea typeface="Verdana"/>
              </a:rPr>
              <a:t> </a:t>
            </a:r>
            <a:r>
              <a:rPr lang="en-US" sz="1400" dirty="0" err="1">
                <a:ea typeface="Verdana"/>
              </a:rPr>
              <a:t>primärvård</a:t>
            </a:r>
          </a:p>
          <a:p>
            <a:r>
              <a:rPr lang="en-US" sz="1400" dirty="0" err="1">
                <a:ea typeface="Verdana"/>
              </a:rPr>
              <a:t>Giltigt</a:t>
            </a:r>
            <a:r>
              <a:rPr lang="en-US" sz="1400" dirty="0">
                <a:ea typeface="Verdana"/>
              </a:rPr>
              <a:t> till: 2025-12-31</a:t>
            </a:r>
          </a:p>
        </p:txBody>
      </p:sp>
    </p:spTree>
    <p:extLst>
      <p:ext uri="{BB962C8B-B14F-4D97-AF65-F5344CB8AC3E}">
        <p14:creationId xmlns:p14="http://schemas.microsoft.com/office/powerpoint/2010/main" val="1975995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5128E48-CF9E-3DB5-4AE6-871A8D098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310" y="461104"/>
            <a:ext cx="9096489" cy="1047750"/>
          </a:xfrm>
        </p:spPr>
        <p:txBody>
          <a:bodyPr/>
          <a:lstStyle/>
          <a:p>
            <a:r>
              <a:rPr lang="sv-SE"/>
              <a:t>1. Bättre omhändertagande genom att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588D45F-75B3-9370-DEDC-C9511D8B08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1466" y="2428145"/>
            <a:ext cx="9151551" cy="3311526"/>
          </a:xfrm>
        </p:spPr>
        <p:txBody>
          <a:bodyPr/>
          <a:lstStyle/>
          <a:p>
            <a:pPr marL="360045" indent="-360045"/>
            <a:r>
              <a:rPr lang="sv-SE" sz="2000"/>
              <a:t>patienter med symtom på kognitiv svikt utreds tidigare</a:t>
            </a:r>
            <a:endParaRPr lang="en-US" sz="2000"/>
          </a:p>
          <a:p>
            <a:pPr marL="360045" indent="-360045"/>
            <a:r>
              <a:rPr lang="sv-SE" sz="2000"/>
              <a:t>patienter erbjuds fast vårdkontakt som samordnar och stödjer</a:t>
            </a:r>
            <a:endParaRPr lang="sv-SE" sz="2000">
              <a:ea typeface="Calibri"/>
              <a:cs typeface="Calibri"/>
            </a:endParaRPr>
          </a:p>
          <a:p>
            <a:pPr marL="360045" indent="-360045"/>
            <a:r>
              <a:rPr lang="sv-SE" sz="2000"/>
              <a:t>de basala utredningarna ska göras enligt RMR Demens utredning och uppföljning</a:t>
            </a:r>
            <a:endParaRPr lang="sv-SE" sz="2000">
              <a:ea typeface="Calibri"/>
              <a:cs typeface="Calibri"/>
            </a:endParaRPr>
          </a:p>
          <a:p>
            <a:pPr marL="360045" indent="-360045"/>
            <a:r>
              <a:rPr lang="sv-SE" sz="2000"/>
              <a:t>förbättra samverkan med kommunerna bl.a. genom SIP</a:t>
            </a:r>
            <a:endParaRPr lang="sv-SE" sz="2000">
              <a:ea typeface="Calibri"/>
              <a:cs typeface="Calibri"/>
            </a:endParaRPr>
          </a:p>
          <a:p>
            <a:pPr marL="360045" indent="-360045"/>
            <a:r>
              <a:rPr lang="sv-SE" sz="2000"/>
              <a:t>specialistvården ska bli likvärdig och lättillgänglig genom standardisering och effektivisering</a:t>
            </a:r>
            <a:endParaRPr lang="sv-SE" sz="2000">
              <a:ea typeface="Calibri"/>
              <a:cs typeface="Calibri"/>
            </a:endParaRPr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34978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CDF37CF-91B5-35EA-3D33-6FCCE1DE7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05" y="406589"/>
            <a:ext cx="8642350" cy="1047750"/>
          </a:xfrm>
        </p:spPr>
        <p:txBody>
          <a:bodyPr/>
          <a:lstStyle/>
          <a:p>
            <a:r>
              <a:rPr lang="sv-SE"/>
              <a:t>2. Uppmärksamma kognitiv svikt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7F5090F-45FD-35C6-1853-17BA7EF41B2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46905" y="1903657"/>
            <a:ext cx="9303722" cy="4318562"/>
          </a:xfrm>
        </p:spPr>
        <p:txBody>
          <a:bodyPr/>
          <a:lstStyle/>
          <a:p>
            <a:pPr marL="0" indent="0">
              <a:buNone/>
            </a:pPr>
            <a:r>
              <a:rPr lang="sv-SE" sz="2000"/>
              <a:t>Vårdpersonal behöver </a:t>
            </a:r>
          </a:p>
          <a:p>
            <a:r>
              <a:rPr lang="sv-SE" sz="2000"/>
              <a:t>känna igen symtom som kan bero på kognitiv svikt t ex patienter med försämrat minne, som tycks personlighetsförändrade, som missar bokade tider flera gånger, inte hittar i kända lokaler, söker för olika diffusa symtom eller inte håller ordning på läkemedel</a:t>
            </a:r>
          </a:p>
          <a:p>
            <a:r>
              <a:rPr lang="sv-SE" sz="2000"/>
              <a:t>ta patienters, anhörigas, närståendes och vårdares misstankar om kognitiv svikt på allvar </a:t>
            </a:r>
          </a:p>
          <a:p>
            <a:r>
              <a:rPr lang="sv-SE" sz="2000"/>
              <a:t>erbjuda patienter med misstänkt kognitiv svikt kontakt med sjuksköterska på vårdcentralen </a:t>
            </a:r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36399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A2BCF3E-B875-7682-DBF5-86D279D04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828" y="960919"/>
            <a:ext cx="8989398" cy="1047750"/>
          </a:xfrm>
        </p:spPr>
        <p:txBody>
          <a:bodyPr/>
          <a:lstStyle/>
          <a:p>
            <a:r>
              <a:rPr lang="sv-SE"/>
              <a:t>3. Stöd till patient, anhöriga och närstående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41CD289-824B-4668-6DB0-1152B248BFB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2752" y="2533853"/>
            <a:ext cx="8650817" cy="3311526"/>
          </a:xfrm>
        </p:spPr>
        <p:txBody>
          <a:bodyPr/>
          <a:lstStyle/>
          <a:p>
            <a:r>
              <a:rPr lang="sv-SE" sz="2000"/>
              <a:t>Patienten ska erbjudas en fast vårdkontakt som samordnar utredningen.</a:t>
            </a:r>
          </a:p>
          <a:p>
            <a:r>
              <a:rPr lang="sv-SE" sz="2000"/>
              <a:t>Den fasta vårdkontakten ska kunna ge kontinuerlig stöd och information till patient, anhöriga och närstående.</a:t>
            </a:r>
          </a:p>
          <a:p>
            <a:endParaRPr lang="sv-SE" sz="200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8E5B6C9-373D-36C8-CDB1-9EEE33CFFFAB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901363" y="136525"/>
            <a:ext cx="908050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5443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5C82635-6D20-C878-B7F9-850B5F855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102" y="596046"/>
            <a:ext cx="5701029" cy="1047750"/>
          </a:xfrm>
        </p:spPr>
        <p:txBody>
          <a:bodyPr/>
          <a:lstStyle/>
          <a:p>
            <a:r>
              <a:rPr lang="sv-SE">
                <a:hlinkClick r:id="rId3"/>
              </a:rPr>
              <a:t>VGRs primärvårdsversion</a:t>
            </a:r>
            <a:br>
              <a:rPr lang="sv-SE"/>
            </a:br>
            <a:r>
              <a:rPr lang="sv-SE" sz="2400" i="1"/>
              <a:t>(klickbar länk)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8E5185B-B45B-5DAE-B162-F5B5D3638F8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3634" y="2490240"/>
            <a:ext cx="6384365" cy="330992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2000"/>
              <a:t>Exemplifierar arbete enligt PSV Kognitiv svikt vid misstänkt demenssjukdom i primärvården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2000"/>
              <a:t>Innehåller länkar och stödmaterial som kan användas i den kliniska vardagen</a:t>
            </a:r>
          </a:p>
          <a:p>
            <a:endParaRPr lang="sv-SE" sz="2000"/>
          </a:p>
          <a:p>
            <a:pPr marL="0" indent="0">
              <a:buNone/>
            </a:pPr>
            <a:r>
              <a:rPr lang="sv-SE" sz="2000"/>
              <a:t>Klicka på länken ovan och ta del av primärvårdsversionen i sin helhet.</a:t>
            </a:r>
          </a:p>
        </p:txBody>
      </p:sp>
      <p:pic>
        <p:nvPicPr>
          <p:cNvPr id="7" name="Platshållare för bild 6" descr="En bild som visar text, skärmbild, diagram, design&#10;&#10;Automatiskt genererad beskrivning">
            <a:extLst>
              <a:ext uri="{FF2B5EF4-FFF2-40B4-BE49-F238E27FC236}">
                <a16:creationId xmlns:a16="http://schemas.microsoft.com/office/drawing/2014/main" id="{D9785839-D1CC-696D-2988-23FF04E71E3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88" b="141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34109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F4198B3A-70B2-77FD-7EE8-193A1BEEBE3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30561" y="146927"/>
            <a:ext cx="5956300" cy="1382713"/>
          </a:xfrm>
        </p:spPr>
        <p:txBody>
          <a:bodyPr anchor="b">
            <a:normAutofit/>
          </a:bodyPr>
          <a:lstStyle/>
          <a:p>
            <a:r>
              <a:rPr lang="sv-SE"/>
              <a:t>Misstänkt kognitiv svikt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48EB86A6-4153-D4B9-3950-250DC242FA42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630561" y="1904916"/>
            <a:ext cx="5530850" cy="3860800"/>
          </a:xfrm>
        </p:spPr>
        <p:txBody>
          <a:bodyPr vert="horz" lIns="0" tIns="0" rIns="0" bIns="0" rtlCol="0">
            <a:normAutofit/>
          </a:bodyPr>
          <a:lstStyle/>
          <a:p>
            <a:endParaRPr lang="sv-SE" sz="2000"/>
          </a:p>
          <a:p>
            <a:r>
              <a:rPr lang="sv-SE" sz="2000"/>
              <a:t>Fast vårdkontakt erbjuds</a:t>
            </a:r>
          </a:p>
          <a:p>
            <a:r>
              <a:rPr lang="sv-SE" sz="2000"/>
              <a:t>Har patienten nytta av minnesutredning?</a:t>
            </a:r>
          </a:p>
          <a:p>
            <a:r>
              <a:rPr lang="sv-SE" sz="2000"/>
              <a:t>Misstanke om annan orsak än demenssjukdom → Läkarkontakt</a:t>
            </a:r>
          </a:p>
          <a:p>
            <a:r>
              <a:rPr lang="sv-SE" sz="2000"/>
              <a:t>Misstanke om demenssjukdom → Screening  av kognitiv svikt och symtominventering. </a:t>
            </a:r>
            <a:endParaRPr lang="sv-SE" sz="2000">
              <a:highlight>
                <a:srgbClr val="00FF00"/>
              </a:highlight>
            </a:endParaRPr>
          </a:p>
          <a:p>
            <a:pPr marL="0" indent="0">
              <a:buNone/>
            </a:pPr>
            <a:endParaRPr lang="en-US" sz="2000">
              <a:highlight>
                <a:srgbClr val="FFFF00"/>
              </a:highlight>
            </a:endParaRPr>
          </a:p>
          <a:p>
            <a:endParaRPr lang="sv-SE" sz="2000"/>
          </a:p>
        </p:txBody>
      </p:sp>
      <p:pic>
        <p:nvPicPr>
          <p:cNvPr id="19" name="Bildobjekt 18" descr="En bild som visar text, skärmbild, diagram, linje&#10;&#10;Automatiskt genererad beskrivning">
            <a:extLst>
              <a:ext uri="{FF2B5EF4-FFF2-40B4-BE49-F238E27FC236}">
                <a16:creationId xmlns:a16="http://schemas.microsoft.com/office/drawing/2014/main" id="{169BF6B5-F8C5-0DC8-FF5F-B1E0DC866E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"/>
          <a:stretch/>
        </p:blipFill>
        <p:spPr>
          <a:xfrm>
            <a:off x="6734432" y="2409741"/>
            <a:ext cx="5170812" cy="335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387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2">
            <a:extLst>
              <a:ext uri="{FF2B5EF4-FFF2-40B4-BE49-F238E27FC236}">
                <a16:creationId xmlns:a16="http://schemas.microsoft.com/office/drawing/2014/main" id="{817E7CEB-620E-AFD9-E08A-3FA2CBBA5D3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81913" y="117114"/>
            <a:ext cx="7043352" cy="1382713"/>
          </a:xfrm>
        </p:spPr>
        <p:txBody>
          <a:bodyPr/>
          <a:lstStyle/>
          <a:p>
            <a:r>
              <a:rPr lang="en-US" err="1"/>
              <a:t>Misstänkt</a:t>
            </a:r>
            <a:r>
              <a:rPr lang="en-US"/>
              <a:t> </a:t>
            </a:r>
            <a:r>
              <a:rPr lang="en-US" err="1"/>
              <a:t>kognitiv</a:t>
            </a:r>
            <a:r>
              <a:rPr lang="en-US"/>
              <a:t> </a:t>
            </a:r>
            <a:r>
              <a:rPr lang="en-US" err="1"/>
              <a:t>svikt</a:t>
            </a:r>
            <a:endParaRPr lang="en-US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3E1BDF4-2B37-C368-E0EC-92A8E62C8B6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6605" y="3184174"/>
            <a:ext cx="4916445" cy="1825976"/>
          </a:xfrm>
          <a:solidFill>
            <a:srgbClr val="FFECB3"/>
          </a:solidFill>
        </p:spPr>
        <p:txBody>
          <a:bodyPr/>
          <a:lstStyle/>
          <a:p>
            <a:pPr marL="0" indent="0">
              <a:buNone/>
            </a:pPr>
            <a:r>
              <a:rPr lang="sv-SE" sz="2000">
                <a:solidFill>
                  <a:srgbClr val="000000"/>
                </a:solidFill>
              </a:rPr>
              <a:t>Vilka professioner/ medarbetare på vårdcentralen eller </a:t>
            </a:r>
            <a:r>
              <a:rPr lang="sv-SE" sz="2000" err="1">
                <a:solidFill>
                  <a:srgbClr val="000000"/>
                </a:solidFill>
              </a:rPr>
              <a:t>rehabenheten</a:t>
            </a:r>
            <a:r>
              <a:rPr lang="sv-SE" sz="2000">
                <a:solidFill>
                  <a:srgbClr val="000000"/>
                </a:solidFill>
              </a:rPr>
              <a:t> ska ansvara för symtominventering och screening av kognitiva funktioner?</a:t>
            </a:r>
            <a:endParaRPr lang="en-US" sz="2000"/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BDC1018A-B54E-394F-997E-B9C06A8B7AA0}"/>
              </a:ext>
            </a:extLst>
          </p:cNvPr>
          <p:cNvSpPr txBox="1"/>
          <p:nvPr/>
        </p:nvSpPr>
        <p:spPr>
          <a:xfrm>
            <a:off x="8712200" y="5901268"/>
            <a:ext cx="1549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v-SE" sz="2400"/>
          </a:p>
        </p:txBody>
      </p:sp>
      <p:pic>
        <p:nvPicPr>
          <p:cNvPr id="3" name="Bildobjekt 2" descr="En bild som visar text, skärmbild, diagram, linje&#10;&#10;Automatiskt genererad beskrivning">
            <a:extLst>
              <a:ext uri="{FF2B5EF4-FFF2-40B4-BE49-F238E27FC236}">
                <a16:creationId xmlns:a16="http://schemas.microsoft.com/office/drawing/2014/main" id="{5D05BF63-ABFA-94E0-1C5D-453F6D3D90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617" y="1970448"/>
            <a:ext cx="5318383" cy="335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622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innehåll 7">
            <a:extLst>
              <a:ext uri="{FF2B5EF4-FFF2-40B4-BE49-F238E27FC236}">
                <a16:creationId xmlns:a16="http://schemas.microsoft.com/office/drawing/2014/main" id="{645876AD-ECB9-4AB0-4504-6B6F7625C4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943243"/>
          </a:xfrm>
        </p:spPr>
        <p:txBody>
          <a:bodyPr/>
          <a:lstStyle/>
          <a:p>
            <a:pPr marL="0" indent="0">
              <a:buNone/>
            </a:pPr>
            <a:r>
              <a:rPr lang="sv-SE" sz="3600" b="1" dirty="0">
                <a:latin typeface="+mj-lt"/>
                <a:hlinkClick r:id="rId2"/>
              </a:rPr>
              <a:t>Film: Demenssjuksköterska i primärvård</a:t>
            </a:r>
            <a:endParaRPr lang="sv-SE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11989629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Hälso- och sjukvård.potx" id="{5567BE7E-460C-4565-BA92-C7C6C68D83E5}" vid="{81AEDF5B-CB3B-4087-978A-A9D995EC0AC9}"/>
    </a:ext>
  </a:extLst>
</a:theme>
</file>

<file path=ppt/theme/theme2.xml><?xml version="1.0" encoding="utf-8"?>
<a:theme xmlns:a="http://schemas.openxmlformats.org/drawingml/2006/main" name="1_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Hälso- och sjukvård.potx" id="{5567BE7E-460C-4565-BA92-C7C6C68D83E5}" vid="{81AEDF5B-CB3B-4087-978A-A9D995EC0AC9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PPT-Presentation Hälso- och sjukvård</Template>
  <TotalTime>1265</TotalTime>
  <Words>538</Words>
  <Application>Microsoft Office PowerPoint</Application>
  <PresentationFormat>Widescreen</PresentationFormat>
  <Paragraphs>73</Paragraphs>
  <Slides>19</Slides>
  <Notes>3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VGR</vt:lpstr>
      <vt:lpstr>1_VGR</vt:lpstr>
      <vt:lpstr>Instruktion användning av presentationen</vt:lpstr>
      <vt:lpstr>PSV Kognitiv svikt vid misstänkt demenssjukdom  </vt:lpstr>
      <vt:lpstr>1. Bättre omhändertagande genom att</vt:lpstr>
      <vt:lpstr>2. Uppmärksamma kognitiv svikt</vt:lpstr>
      <vt:lpstr>3. Stöd till patient, anhöriga och närstående</vt:lpstr>
      <vt:lpstr>VGRs primärvårdsversion (klickbar länk)</vt:lpstr>
      <vt:lpstr>Misstänkt kognitiv svikt</vt:lpstr>
      <vt:lpstr>Misstänkt kognitiv svikt</vt:lpstr>
      <vt:lpstr>PowerPoint Presentation</vt:lpstr>
      <vt:lpstr>Screening och symtominventering  talar för kognitiv svikt</vt:lpstr>
      <vt:lpstr>PowerPoint Presentation</vt:lpstr>
      <vt:lpstr>PowerPoint Presentation</vt:lpstr>
      <vt:lpstr>Teambedömning </vt:lpstr>
      <vt:lpstr>PowerPoint Presentation</vt:lpstr>
      <vt:lpstr>Uppföljning i primärvården</vt:lpstr>
      <vt:lpstr>Uppföljning i primärvården och samordning</vt:lpstr>
      <vt:lpstr>PowerPoint Presentation</vt:lpstr>
      <vt:lpstr>Kontaktuppgifter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Presentationsmaterial - PSV Kognitiv svikt vid misstänkt demenssjukdom 231222</dc:title>
  <dc:creator>Willy Do</dc:creator>
  <keywords/>
  <lastModifiedBy>Carin Sjöström Greenwood</lastModifiedBy>
  <revision>4</revision>
  <dcterms:created xsi:type="dcterms:W3CDTF">2023-02-02T13:58:26.0000000Z</dcterms:created>
  <dcterms:modified xsi:type="dcterms:W3CDTF">2025-01-20T08:42:00.0000000Z</dcterms:modified>
</coreProperties>
</file>