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</p:sldMasterIdLst>
  <p:sldIdLst>
    <p:sldId id="257" r:id="rId6"/>
    <p:sldId id="259" r:id="rId7"/>
    <p:sldId id="256" r:id="rId8"/>
    <p:sldId id="258" r:id="rId9"/>
  </p:sldIdLst>
  <p:sldSz cx="32399288" cy="43200638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er" id="{72C69A59-06BF-4500-BD92-32FC68EFD21D}">
          <p14:sldIdLst>
            <p14:sldId id="257"/>
            <p14:sldId id="259"/>
          </p14:sldIdLst>
        </p14:section>
        <p14:section name="Postermall" id="{C74915BA-5294-446F-B095-06DEA3C8B916}">
          <p14:sldIdLst>
            <p14:sldId id="256"/>
          </p14:sldIdLst>
        </p14:section>
        <p14:section name="Avslutande instruktioner" id="{BDA552B1-D8AA-4149-924C-B2AD985E72A1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561" userDrawn="1">
          <p15:clr>
            <a:srgbClr val="A4A3A4"/>
          </p15:clr>
        </p15:guide>
        <p15:guide id="2" pos="10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89"/>
    <a:srgbClr val="C0EEC2"/>
    <a:srgbClr val="43A4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5B68FF-31E8-4B84-9656-D48090C733F1}" v="43" dt="2025-08-11T11:33:58.539"/>
    <p1510:client id="{BF2F9E85-85BB-4DA9-2AFA-1EC13567DE21}" v="12" dt="2025-08-11T11:45:32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3561"/>
        <p:guide pos="10204"/>
      </p:guideLst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tableStyles" Target="tableStyles.xml" Id="rId13" /><Relationship Type="http://schemas.openxmlformats.org/officeDocument/2006/relationships/slide" Target="slides/slide2.xml" Id="rId7" /><Relationship Type="http://schemas.openxmlformats.org/officeDocument/2006/relationships/theme" Target="theme/theme1.xml" Id="rId12" /><Relationship Type="http://schemas.openxmlformats.org/officeDocument/2006/relationships/slide" Target="slides/slide1.xml" Id="rId6" /><Relationship Type="http://schemas.openxmlformats.org/officeDocument/2006/relationships/viewProps" Target="viewProps.xml" Id="rId11" /><Relationship Type="http://schemas.openxmlformats.org/officeDocument/2006/relationships/slideMaster" Target="slideMasters/slideMaster1.xml" Id="rId5" /><Relationship Type="http://schemas.microsoft.com/office/2015/10/relationships/revisionInfo" Target="revisionInfo.xml" Id="rId15" /><Relationship Type="http://schemas.openxmlformats.org/officeDocument/2006/relationships/presProps" Target="presProps.xml" Id="rId10" /><Relationship Type="http://schemas.openxmlformats.org/officeDocument/2006/relationships/slide" Target="slides/slide4.xml" Id="rId9" /><Relationship Type="http://schemas.microsoft.com/office/2016/11/relationships/changesInfo" Target="changesInfos/changesInfo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in Sjöström Greenwood" userId="976b1efd-ce9f-4624-aa66-b766e6248422" providerId="ADAL" clId="{B15B68FF-31E8-4B84-9656-D48090C733F1}"/>
    <pc:docChg chg="custSel modSld">
      <pc:chgData name="Carin Sjöström Greenwood" userId="976b1efd-ce9f-4624-aa66-b766e6248422" providerId="ADAL" clId="{B15B68FF-31E8-4B84-9656-D48090C733F1}" dt="2025-08-11T11:33:58.539" v="41" actId="3626"/>
      <pc:docMkLst>
        <pc:docMk/>
      </pc:docMkLst>
      <pc:sldChg chg="modSp mod">
        <pc:chgData name="Carin Sjöström Greenwood" userId="976b1efd-ce9f-4624-aa66-b766e6248422" providerId="ADAL" clId="{B15B68FF-31E8-4B84-9656-D48090C733F1}" dt="2025-08-11T11:33:58.539" v="41" actId="3626"/>
        <pc:sldMkLst>
          <pc:docMk/>
          <pc:sldMk cId="614572231" sldId="259"/>
        </pc:sldMkLst>
        <pc:spChg chg="mod">
          <ac:chgData name="Carin Sjöström Greenwood" userId="976b1efd-ce9f-4624-aa66-b766e6248422" providerId="ADAL" clId="{B15B68FF-31E8-4B84-9656-D48090C733F1}" dt="2025-08-11T11:33:58.539" v="41" actId="3626"/>
          <ac:spMkLst>
            <pc:docMk/>
            <pc:sldMk cId="614572231" sldId="259"/>
            <ac:spMk id="5" creationId="{8FB35784-C6D4-9638-1C4F-A8FA2C5AEE10}"/>
          </ac:spMkLst>
        </pc:spChg>
      </pc:sldChg>
    </pc:docChg>
  </pc:docChgLst>
  <pc:docChgLst>
    <pc:chgData name="Carin Sjöström Greenwood" userId="976b1efd-ce9f-4624-aa66-b766e6248422" providerId="ADAL" clId="{C293962B-EAE4-4B6E-8F94-EC1A18A85C4B}"/>
    <pc:docChg chg="custSel modSld">
      <pc:chgData name="Carin Sjöström Greenwood" userId="976b1efd-ce9f-4624-aa66-b766e6248422" providerId="ADAL" clId="{C293962B-EAE4-4B6E-8F94-EC1A18A85C4B}" dt="2025-04-02T14:18:56.915" v="2" actId="700"/>
      <pc:docMkLst>
        <pc:docMk/>
      </pc:docMkLst>
      <pc:sldChg chg="addSp delSp modSp mod modClrScheme chgLayout">
        <pc:chgData name="Carin Sjöström Greenwood" userId="976b1efd-ce9f-4624-aa66-b766e6248422" providerId="ADAL" clId="{C293962B-EAE4-4B6E-8F94-EC1A18A85C4B}" dt="2025-04-02T14:18:56.915" v="2" actId="700"/>
        <pc:sldMkLst>
          <pc:docMk/>
          <pc:sldMk cId="1214541070" sldId="256"/>
        </pc:sldMkLst>
        <pc:spChg chg="mod">
          <ac:chgData name="Carin Sjöström Greenwood" userId="976b1efd-ce9f-4624-aa66-b766e6248422" providerId="ADAL" clId="{C293962B-EAE4-4B6E-8F94-EC1A18A85C4B}" dt="2025-04-02T14:18:38.004" v="0" actId="1076"/>
          <ac:spMkLst>
            <pc:docMk/>
            <pc:sldMk cId="1214541070" sldId="256"/>
            <ac:spMk id="4" creationId="{15EA5B97-769C-7314-E509-29D92801FE36}"/>
          </ac:spMkLst>
        </pc:spChg>
        <pc:spChg chg="del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5" creationId="{80791855-2C8C-21F2-09AE-EC591E0937AC}"/>
          </ac:spMkLst>
        </pc:spChg>
        <pc:spChg chg="del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6" creationId="{633AB28C-A4F2-5E7B-33BE-A4CEF63FD716}"/>
          </ac:spMkLst>
        </pc:spChg>
        <pc:spChg chg="add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10" creationId="{CAF5EA73-F711-08B9-4954-8D36EA8E03EC}"/>
          </ac:spMkLst>
        </pc:spChg>
        <pc:spChg chg="del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14" creationId="{0FBE552A-6871-A634-CFEA-5AACB46A1894}"/>
          </ac:spMkLst>
        </pc:spChg>
        <pc:spChg chg="add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15" creationId="{34A22B45-46FC-8BE9-91DC-339B7E2D697F}"/>
          </ac:spMkLst>
        </pc:spChg>
        <pc:spChg chg="add del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16" creationId="{A6E23FE6-DC6C-418D-56A1-C070AFFB293A}"/>
          </ac:spMkLst>
        </pc:spChg>
        <pc:spChg chg="add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17" creationId="{39CE124B-EDE0-2F33-5A31-5B79193D90BC}"/>
          </ac:spMkLst>
        </pc:spChg>
        <pc:spChg chg="del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20" creationId="{D5F5C24A-B48E-A69F-AEAC-8A753EEBB436}"/>
          </ac:spMkLst>
        </pc:spChg>
        <pc:spChg chg="add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24" creationId="{2D0070D7-03EE-B614-78E1-34F33BDA6B06}"/>
          </ac:spMkLst>
        </pc:spChg>
        <pc:spChg chg="add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26" creationId="{0BAE39BE-7ACD-0066-B572-DEC3AD70D915}"/>
          </ac:spMkLst>
        </pc:spChg>
        <pc:spChg chg="add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31" creationId="{0FC56983-EBED-0BAE-89CB-E2EE01BA714D}"/>
          </ac:spMkLst>
        </pc:spChg>
        <pc:spChg chg="add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33" creationId="{717E90D9-9BBB-3A37-160A-60537C1D43F3}"/>
          </ac:spMkLst>
        </pc:spChg>
        <pc:spChg chg="add mod ord">
          <ac:chgData name="Carin Sjöström Greenwood" userId="976b1efd-ce9f-4624-aa66-b766e6248422" providerId="ADAL" clId="{C293962B-EAE4-4B6E-8F94-EC1A18A85C4B}" dt="2025-04-02T14:18:56.915" v="2" actId="700"/>
          <ac:spMkLst>
            <pc:docMk/>
            <pc:sldMk cId="1214541070" sldId="256"/>
            <ac:spMk id="36" creationId="{05F97B25-60AF-2CD7-1E4F-DE4248F67233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398" creationId="{CE2288EF-528B-9656-B675-8ACA7B73076A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399" creationId="{2C93B943-F913-68E2-36C9-4EAB949F4294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400" creationId="{BB5D2DF5-D2D8-8C78-254F-477D3AE4A87A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405" creationId="{A10A982D-64E1-50D6-B4B6-0CDF47E14D0F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407" creationId="{7EF35262-E259-8C53-EE75-BECD3D004496}"/>
          </ac:spMkLst>
        </pc:spChg>
        <pc:spChg chg="del mod ord">
          <ac:chgData name="Carin Sjöström Greenwood" userId="976b1efd-ce9f-4624-aa66-b766e6248422" providerId="ADAL" clId="{C293962B-EAE4-4B6E-8F94-EC1A18A85C4B}" dt="2025-04-02T14:18:51.982" v="1" actId="700"/>
          <ac:spMkLst>
            <pc:docMk/>
            <pc:sldMk cId="1214541070" sldId="256"/>
            <ac:spMk id="409" creationId="{DA7A5FB7-7525-F5C1-60E3-27BE873B2972}"/>
          </ac:spMkLst>
        </pc:spChg>
      </pc:sldChg>
    </pc:docChg>
  </pc:docChgLst>
  <pc:docChgLst>
    <pc:chgData name="Carin Sjöström Greenwood" userId="S::cargr4@vgregion.se::976b1efd-ce9f-4624-aa66-b766e6248422" providerId="AD" clId="Web-{BF2F9E85-85BB-4DA9-2AFA-1EC13567DE21}"/>
    <pc:docChg chg="modSld">
      <pc:chgData name="Carin Sjöström Greenwood" userId="S::cargr4@vgregion.se::976b1efd-ce9f-4624-aa66-b766e6248422" providerId="AD" clId="Web-{BF2F9E85-85BB-4DA9-2AFA-1EC13567DE21}" dt="2025-08-11T11:45:32.565" v="10" actId="20577"/>
      <pc:docMkLst>
        <pc:docMk/>
      </pc:docMkLst>
      <pc:sldChg chg="modSp">
        <pc:chgData name="Carin Sjöström Greenwood" userId="S::cargr4@vgregion.se::976b1efd-ce9f-4624-aa66-b766e6248422" providerId="AD" clId="Web-{BF2F9E85-85BB-4DA9-2AFA-1EC13567DE21}" dt="2025-08-11T11:45:22.158" v="7" actId="20577"/>
        <pc:sldMkLst>
          <pc:docMk/>
          <pc:sldMk cId="3760727285" sldId="257"/>
        </pc:sldMkLst>
        <pc:spChg chg="mod">
          <ac:chgData name="Carin Sjöström Greenwood" userId="S::cargr4@vgregion.se::976b1efd-ce9f-4624-aa66-b766e6248422" providerId="AD" clId="Web-{BF2F9E85-85BB-4DA9-2AFA-1EC13567DE21}" dt="2025-08-11T11:45:22.158" v="7" actId="20577"/>
          <ac:spMkLst>
            <pc:docMk/>
            <pc:sldMk cId="3760727285" sldId="257"/>
            <ac:spMk id="5" creationId="{343BDA32-9C71-B045-532A-B3A4B1ABE60E}"/>
          </ac:spMkLst>
        </pc:spChg>
      </pc:sldChg>
      <pc:sldChg chg="modSp">
        <pc:chgData name="Carin Sjöström Greenwood" userId="S::cargr4@vgregion.se::976b1efd-ce9f-4624-aa66-b766e6248422" providerId="AD" clId="Web-{BF2F9E85-85BB-4DA9-2AFA-1EC13567DE21}" dt="2025-08-11T11:45:32.565" v="10" actId="20577"/>
        <pc:sldMkLst>
          <pc:docMk/>
          <pc:sldMk cId="2929455248" sldId="258"/>
        </pc:sldMkLst>
        <pc:spChg chg="mod">
          <ac:chgData name="Carin Sjöström Greenwood" userId="S::cargr4@vgregion.se::976b1efd-ce9f-4624-aa66-b766e6248422" providerId="AD" clId="Web-{BF2F9E85-85BB-4DA9-2AFA-1EC13567DE21}" dt="2025-08-11T11:45:32.565" v="10" actId="20577"/>
          <ac:spMkLst>
            <pc:docMk/>
            <pc:sldMk cId="2929455248" sldId="258"/>
            <ac:spMk id="8" creationId="{10736587-6A6C-793F-D263-BD6C6F0B37B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vgregion.sharepoint.com/:w:/s/sy-rhs-fouui-kommunikation-primar-och-nara-vard/EcZpLt4IG35No2NXwXrPc1cBvE1KH6PLGokDjDztOIbLtw?e=RyLvVA" TargetMode="External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S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25675" y="5729287"/>
            <a:ext cx="28024138" cy="2867706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7200" b="1"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25674" y="9163379"/>
            <a:ext cx="28025725" cy="135733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4800">
                <a:latin typeface="VGR Sans" pitchFamily="50" charset="0"/>
              </a:defRPr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7263" y="15706774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3239902" rtl="0" eaLnBrk="1" fontAlgn="auto" latinLnBrk="0" hangingPunct="1">
              <a:lnSpc>
                <a:spcPct val="12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3200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3200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5675" y="11406188"/>
            <a:ext cx="28024138" cy="1357312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5675" y="14287500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Slutsats/ingress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27262" y="22221776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25674" y="20802502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Syfte och bakgrund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7574" y="28651200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85986" y="27231926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Metod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153066" y="33999463"/>
            <a:ext cx="6005512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8160584" y="32380212"/>
            <a:ext cx="600551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Lärdomar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25675" y="35556678"/>
            <a:ext cx="12060237" cy="273382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Kontaktuppgifter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5986" y="34083948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Kontakt – minst 36 p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2C8B89CA-9E25-4D8F-EBC5-D8E3674C137E}"/>
              </a:ext>
            </a:extLst>
          </p:cNvPr>
          <p:cNvGrpSpPr/>
          <p:nvPr userDrawn="1"/>
        </p:nvGrpSpPr>
        <p:grpSpPr>
          <a:xfrm>
            <a:off x="0" y="-48208"/>
            <a:ext cx="32399288" cy="4422997"/>
            <a:chOff x="0" y="-48208"/>
            <a:chExt cx="32399288" cy="4422997"/>
          </a:xfrm>
        </p:grpSpPr>
        <p:sp>
          <p:nvSpPr>
            <p:cNvPr id="5" name="Rektangel: ett hörn rundat 4">
              <a:extLst>
                <a:ext uri="{FF2B5EF4-FFF2-40B4-BE49-F238E27FC236}">
                  <a16:creationId xmlns:a16="http://schemas.microsoft.com/office/drawing/2014/main" id="{9DFBB23D-3335-2B52-E097-2571BE84FBCA}"/>
                </a:ext>
              </a:extLst>
            </p:cNvPr>
            <p:cNvSpPr/>
            <p:nvPr userDrawn="1"/>
          </p:nvSpPr>
          <p:spPr>
            <a:xfrm flipV="1">
              <a:off x="0" y="-38104"/>
              <a:ext cx="6515100" cy="4396191"/>
            </a:xfrm>
            <a:prstGeom prst="round1Rect">
              <a:avLst>
                <a:gd name="adj" fmla="val 36902"/>
              </a:avLst>
            </a:prstGeom>
            <a:solidFill>
              <a:srgbClr val="C0EE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" name="Rektangel: ett hörn rundat 5">
              <a:extLst>
                <a:ext uri="{FF2B5EF4-FFF2-40B4-BE49-F238E27FC236}">
                  <a16:creationId xmlns:a16="http://schemas.microsoft.com/office/drawing/2014/main" id="{5A885DB5-488B-09E8-050F-5E599ED52E6F}"/>
                </a:ext>
              </a:extLst>
            </p:cNvPr>
            <p:cNvSpPr/>
            <p:nvPr userDrawn="1"/>
          </p:nvSpPr>
          <p:spPr>
            <a:xfrm flipV="1">
              <a:off x="6515100" y="-38106"/>
              <a:ext cx="12211050" cy="4396191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" name="Rektangel: ett hörn rundat 6">
              <a:extLst>
                <a:ext uri="{FF2B5EF4-FFF2-40B4-BE49-F238E27FC236}">
                  <a16:creationId xmlns:a16="http://schemas.microsoft.com/office/drawing/2014/main" id="{67854F87-6D2C-BD22-9FDF-31B767B93F68}"/>
                </a:ext>
              </a:extLst>
            </p:cNvPr>
            <p:cNvSpPr/>
            <p:nvPr userDrawn="1"/>
          </p:nvSpPr>
          <p:spPr>
            <a:xfrm flipV="1">
              <a:off x="18726150" y="-48206"/>
              <a:ext cx="4343400" cy="4396191"/>
            </a:xfrm>
            <a:prstGeom prst="round1Rect">
              <a:avLst>
                <a:gd name="adj" fmla="val 36902"/>
              </a:avLst>
            </a:prstGeom>
            <a:solidFill>
              <a:srgbClr val="43A4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" name="Rektangel: ett hörn rundat 8">
              <a:extLst>
                <a:ext uri="{FF2B5EF4-FFF2-40B4-BE49-F238E27FC236}">
                  <a16:creationId xmlns:a16="http://schemas.microsoft.com/office/drawing/2014/main" id="{A749DDDA-4EBD-88ED-09D3-3C8CD2CD908E}"/>
                </a:ext>
              </a:extLst>
            </p:cNvPr>
            <p:cNvSpPr/>
            <p:nvPr userDrawn="1"/>
          </p:nvSpPr>
          <p:spPr>
            <a:xfrm flipH="1" flipV="1">
              <a:off x="23069550" y="-48208"/>
              <a:ext cx="9329738" cy="4422997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pic>
        <p:nvPicPr>
          <p:cNvPr id="8" name="Bildobjekt 3">
            <a:extLst>
              <a:ext uri="{FF2B5EF4-FFF2-40B4-BE49-F238E27FC236}">
                <a16:creationId xmlns:a16="http://schemas.microsoft.com/office/drawing/2014/main" id="{71EABF4E-704E-3DF2-EC89-7E9D58FADF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225672" y="40199673"/>
            <a:ext cx="9318627" cy="1664485"/>
          </a:xfrm>
          <a:prstGeom prst="rect">
            <a:avLst/>
          </a:prstGeom>
        </p:spPr>
      </p:pic>
      <p:sp>
        <p:nvSpPr>
          <p:cNvPr id="10" name="Platshållare för text 26">
            <a:extLst>
              <a:ext uri="{FF2B5EF4-FFF2-40B4-BE49-F238E27FC236}">
                <a16:creationId xmlns:a16="http://schemas.microsoft.com/office/drawing/2014/main" id="{52F6E22B-75C7-28CF-9CAD-B99AD071CB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89573" y="14273895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Resultat– minst 36 p</a:t>
            </a:r>
          </a:p>
        </p:txBody>
      </p:sp>
      <p:sp>
        <p:nvSpPr>
          <p:cNvPr id="11" name="Platshållare för innehåll 6">
            <a:extLst>
              <a:ext uri="{FF2B5EF4-FFF2-40B4-BE49-F238E27FC236}">
                <a16:creationId xmlns:a16="http://schemas.microsoft.com/office/drawing/2014/main" id="{81D0CF65-7428-161C-0E60-75EE05326B79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8189573" y="15942913"/>
            <a:ext cx="12060236" cy="6697825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3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12" name="Platshållare för innehåll 6">
            <a:extLst>
              <a:ext uri="{FF2B5EF4-FFF2-40B4-BE49-F238E27FC236}">
                <a16:creationId xmlns:a16="http://schemas.microsoft.com/office/drawing/2014/main" id="{6A4BCFAC-6E9A-F10A-C695-BB477AE4DFE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8189573" y="23603243"/>
            <a:ext cx="12060236" cy="8065393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3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47A5495F-2B84-A38F-5ED7-7EE5C175C5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4688800" y="32423100"/>
            <a:ext cx="5600700" cy="5981700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</p:spTree>
    <p:extLst>
      <p:ext uri="{BB962C8B-B14F-4D97-AF65-F5344CB8AC3E}">
        <p14:creationId xmlns:p14="http://schemas.microsoft.com/office/powerpoint/2010/main" val="1618574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06" userDrawn="1">
          <p15:clr>
            <a:srgbClr val="FBAE40"/>
          </p15:clr>
        </p15:guide>
        <p15:guide id="2" pos="1020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770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7601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969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9988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173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+ GU S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27451" y="5729286"/>
            <a:ext cx="28022361" cy="310043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7200" b="1"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3773" y="9163379"/>
            <a:ext cx="27987626" cy="135733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4800">
                <a:latin typeface="VGR Sans" pitchFamily="50" charset="0"/>
              </a:defRPr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7263" y="15706774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3239902" rtl="0" eaLnBrk="1" fontAlgn="auto" latinLnBrk="0" hangingPunct="1">
              <a:lnSpc>
                <a:spcPct val="12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3200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3200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5675" y="11406188"/>
            <a:ext cx="28024138" cy="1357312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5675" y="14287500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Slutsats/ingress – minst 36 p</a:t>
            </a:r>
          </a:p>
        </p:txBody>
      </p:sp>
      <p:sp>
        <p:nvSpPr>
          <p:cNvPr id="36" name="Platshållare för text 26">
            <a:extLst>
              <a:ext uri="{FF2B5EF4-FFF2-40B4-BE49-F238E27FC236}">
                <a16:creationId xmlns:a16="http://schemas.microsoft.com/office/drawing/2014/main" id="{A5273F72-1723-6A95-CC90-3001F46A1F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89573" y="14273895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Resultat–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27262" y="22221776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25674" y="20802502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Syfte och bakgrund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7574" y="28651200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85986" y="27231926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Metod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175288" y="33947100"/>
            <a:ext cx="6005512" cy="44577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8175288" y="32423098"/>
            <a:ext cx="600551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Lärdomar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25675" y="35556678"/>
            <a:ext cx="12060237" cy="273382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Kontaktuppgifter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5986" y="34083948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Kontakt – minst 36 p</a:t>
            </a: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FADDAD7C-FD1A-4F7A-F9B9-0DAACC6D155E}"/>
              </a:ext>
            </a:extLst>
          </p:cNvPr>
          <p:cNvGrpSpPr/>
          <p:nvPr userDrawn="1"/>
        </p:nvGrpSpPr>
        <p:grpSpPr>
          <a:xfrm>
            <a:off x="0" y="-48207"/>
            <a:ext cx="32399288" cy="4422997"/>
            <a:chOff x="0" y="-48207"/>
            <a:chExt cx="32399288" cy="4422997"/>
          </a:xfrm>
        </p:grpSpPr>
        <p:sp>
          <p:nvSpPr>
            <p:cNvPr id="12" name="Rektangel: ett hörn rundat 11">
              <a:extLst>
                <a:ext uri="{FF2B5EF4-FFF2-40B4-BE49-F238E27FC236}">
                  <a16:creationId xmlns:a16="http://schemas.microsoft.com/office/drawing/2014/main" id="{8DDC06F7-6134-AE69-FE83-C78368411E3E}"/>
                </a:ext>
              </a:extLst>
            </p:cNvPr>
            <p:cNvSpPr/>
            <p:nvPr userDrawn="1"/>
          </p:nvSpPr>
          <p:spPr>
            <a:xfrm flipV="1">
              <a:off x="0" y="-38104"/>
              <a:ext cx="6515100" cy="4396191"/>
            </a:xfrm>
            <a:prstGeom prst="round1Rect">
              <a:avLst>
                <a:gd name="adj" fmla="val 36902"/>
              </a:avLst>
            </a:prstGeom>
            <a:solidFill>
              <a:srgbClr val="C0EE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" name="Rektangel: ett hörn rundat 12">
              <a:extLst>
                <a:ext uri="{FF2B5EF4-FFF2-40B4-BE49-F238E27FC236}">
                  <a16:creationId xmlns:a16="http://schemas.microsoft.com/office/drawing/2014/main" id="{B367BE89-644E-AB80-6F8B-6863D607DF1F}"/>
                </a:ext>
              </a:extLst>
            </p:cNvPr>
            <p:cNvSpPr/>
            <p:nvPr userDrawn="1"/>
          </p:nvSpPr>
          <p:spPr>
            <a:xfrm flipV="1">
              <a:off x="6515100" y="-38106"/>
              <a:ext cx="12211050" cy="4396191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" name="Rektangel: ett hörn rundat 14">
              <a:extLst>
                <a:ext uri="{FF2B5EF4-FFF2-40B4-BE49-F238E27FC236}">
                  <a16:creationId xmlns:a16="http://schemas.microsoft.com/office/drawing/2014/main" id="{86E313B4-25F3-C7C4-5CFB-657E63D09065}"/>
                </a:ext>
              </a:extLst>
            </p:cNvPr>
            <p:cNvSpPr/>
            <p:nvPr userDrawn="1"/>
          </p:nvSpPr>
          <p:spPr>
            <a:xfrm flipV="1">
              <a:off x="18726150" y="-48207"/>
              <a:ext cx="4343400" cy="4396191"/>
            </a:xfrm>
            <a:prstGeom prst="round1Rect">
              <a:avLst>
                <a:gd name="adj" fmla="val 36902"/>
              </a:avLst>
            </a:prstGeom>
            <a:solidFill>
              <a:srgbClr val="43A4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ktangel: ett hörn rundat 15">
              <a:extLst>
                <a:ext uri="{FF2B5EF4-FFF2-40B4-BE49-F238E27FC236}">
                  <a16:creationId xmlns:a16="http://schemas.microsoft.com/office/drawing/2014/main" id="{5E403BAC-EF70-C598-59A6-3810693C9771}"/>
                </a:ext>
              </a:extLst>
            </p:cNvPr>
            <p:cNvSpPr/>
            <p:nvPr userDrawn="1"/>
          </p:nvSpPr>
          <p:spPr>
            <a:xfrm flipH="1" flipV="1">
              <a:off x="23050500" y="-48207"/>
              <a:ext cx="9348788" cy="4422997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pic>
        <p:nvPicPr>
          <p:cNvPr id="4" name="Bildobjekt 3">
            <a:extLst>
              <a:ext uri="{FF2B5EF4-FFF2-40B4-BE49-F238E27FC236}">
                <a16:creationId xmlns:a16="http://schemas.microsoft.com/office/drawing/2014/main" id="{CC359128-522D-C9A8-47DE-BF107EE974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85986" y="40220507"/>
            <a:ext cx="9318627" cy="1664485"/>
          </a:xfrm>
          <a:prstGeom prst="rect">
            <a:avLst/>
          </a:prstGeom>
        </p:spPr>
      </p:pic>
      <p:pic>
        <p:nvPicPr>
          <p:cNvPr id="6" name="Bildobjekt 3">
            <a:extLst>
              <a:ext uri="{FF2B5EF4-FFF2-40B4-BE49-F238E27FC236}">
                <a16:creationId xmlns:a16="http://schemas.microsoft.com/office/drawing/2014/main" id="{11B5E6E4-FA21-E543-8ED8-9FE51984AE3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039684" y="40043253"/>
            <a:ext cx="11173618" cy="1631545"/>
          </a:xfrm>
          <a:prstGeom prst="rect">
            <a:avLst/>
          </a:prstGeom>
        </p:spPr>
      </p:pic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5E570034-263C-0264-A401-596DF7EC7B59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8189573" y="15942913"/>
            <a:ext cx="12060236" cy="6697825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5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D6B5470B-36DC-12C7-C603-AA560C82597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8189573" y="23603243"/>
            <a:ext cx="12060236" cy="8065393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5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5" name="Platshållare för bild 14">
            <a:extLst>
              <a:ext uri="{FF2B5EF4-FFF2-40B4-BE49-F238E27FC236}">
                <a16:creationId xmlns:a16="http://schemas.microsoft.com/office/drawing/2014/main" id="{34945E62-6734-E9A6-C71F-C559C17617B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4688800" y="32423100"/>
            <a:ext cx="5638800" cy="5905500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</p:spTree>
    <p:extLst>
      <p:ext uri="{BB962C8B-B14F-4D97-AF65-F5344CB8AC3E}">
        <p14:creationId xmlns:p14="http://schemas.microsoft.com/office/powerpoint/2010/main" val="422967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27451" y="5729286"/>
            <a:ext cx="28022361" cy="310043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7200" b="1"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25674" y="9163379"/>
            <a:ext cx="28025725" cy="135733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4800">
                <a:latin typeface="VGR Sans" pitchFamily="50" charset="0"/>
              </a:defRPr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7263" y="15706774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3239902" rtl="0" eaLnBrk="1" fontAlgn="auto" latinLnBrk="0" hangingPunct="1">
              <a:lnSpc>
                <a:spcPct val="12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3200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3200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5675" y="11406188"/>
            <a:ext cx="28024138" cy="1357312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5675" y="14287500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Conclusion</a:t>
            </a:r>
            <a:r>
              <a:rPr lang="sv-SE"/>
              <a:t>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27262" y="22221776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25674" y="20802502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Aim</a:t>
            </a:r>
            <a:r>
              <a:rPr lang="sv-SE"/>
              <a:t> and </a:t>
            </a:r>
            <a:r>
              <a:rPr lang="sv-SE" err="1"/>
              <a:t>background</a:t>
            </a:r>
            <a:r>
              <a:rPr lang="sv-SE"/>
              <a:t>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7574" y="28651200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85986" y="27231926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Method</a:t>
            </a:r>
            <a:r>
              <a:rPr lang="sv-SE"/>
              <a:t>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111789" y="33947098"/>
            <a:ext cx="6005512" cy="449580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8164968" y="32423098"/>
            <a:ext cx="600551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Take-home</a:t>
            </a:r>
            <a:r>
              <a:rPr lang="sv-SE"/>
              <a:t> </a:t>
            </a:r>
            <a:r>
              <a:rPr lang="sv-SE" err="1"/>
              <a:t>message</a:t>
            </a:r>
            <a:r>
              <a:rPr lang="sv-SE"/>
              <a:t>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25675" y="35556678"/>
            <a:ext cx="12060237" cy="2733822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Contact </a:t>
            </a:r>
            <a:r>
              <a:rPr lang="sv-SE" err="1"/>
              <a:t>details</a:t>
            </a:r>
            <a:r>
              <a:rPr lang="sv-SE"/>
              <a:t>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5986" y="33885163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Contact– minst 36 p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B13BDB3D-3E3A-ADE4-258E-E327F4ABEB15}"/>
              </a:ext>
            </a:extLst>
          </p:cNvPr>
          <p:cNvGrpSpPr/>
          <p:nvPr userDrawn="1"/>
        </p:nvGrpSpPr>
        <p:grpSpPr>
          <a:xfrm>
            <a:off x="0" y="-48207"/>
            <a:ext cx="32399288" cy="4422997"/>
            <a:chOff x="0" y="-48207"/>
            <a:chExt cx="32399288" cy="4422997"/>
          </a:xfrm>
        </p:grpSpPr>
        <p:sp>
          <p:nvSpPr>
            <p:cNvPr id="11" name="Rektangel: ett hörn rundat 10">
              <a:extLst>
                <a:ext uri="{FF2B5EF4-FFF2-40B4-BE49-F238E27FC236}">
                  <a16:creationId xmlns:a16="http://schemas.microsoft.com/office/drawing/2014/main" id="{AFD11AAC-7623-95CE-61B7-47D346A6BBF3}"/>
                </a:ext>
              </a:extLst>
            </p:cNvPr>
            <p:cNvSpPr/>
            <p:nvPr userDrawn="1"/>
          </p:nvSpPr>
          <p:spPr>
            <a:xfrm flipV="1">
              <a:off x="0" y="-38104"/>
              <a:ext cx="6515100" cy="4396191"/>
            </a:xfrm>
            <a:prstGeom prst="round1Rect">
              <a:avLst>
                <a:gd name="adj" fmla="val 36902"/>
              </a:avLst>
            </a:prstGeom>
            <a:solidFill>
              <a:srgbClr val="C0EE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" name="Rektangel: ett hörn rundat 11">
              <a:extLst>
                <a:ext uri="{FF2B5EF4-FFF2-40B4-BE49-F238E27FC236}">
                  <a16:creationId xmlns:a16="http://schemas.microsoft.com/office/drawing/2014/main" id="{7EE0FBA5-8138-3466-0320-C4F6BA4C4652}"/>
                </a:ext>
              </a:extLst>
            </p:cNvPr>
            <p:cNvSpPr/>
            <p:nvPr userDrawn="1"/>
          </p:nvSpPr>
          <p:spPr>
            <a:xfrm flipV="1">
              <a:off x="6515100" y="-38106"/>
              <a:ext cx="12211050" cy="4396191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" name="Rektangel: ett hörn rundat 12">
              <a:extLst>
                <a:ext uri="{FF2B5EF4-FFF2-40B4-BE49-F238E27FC236}">
                  <a16:creationId xmlns:a16="http://schemas.microsoft.com/office/drawing/2014/main" id="{9758E2DD-5A3C-30C1-7C59-CEA298BD0B3A}"/>
                </a:ext>
              </a:extLst>
            </p:cNvPr>
            <p:cNvSpPr/>
            <p:nvPr userDrawn="1"/>
          </p:nvSpPr>
          <p:spPr>
            <a:xfrm flipV="1">
              <a:off x="18726150" y="-48206"/>
              <a:ext cx="4343400" cy="4396191"/>
            </a:xfrm>
            <a:prstGeom prst="round1Rect">
              <a:avLst>
                <a:gd name="adj" fmla="val 36902"/>
              </a:avLst>
            </a:prstGeom>
            <a:solidFill>
              <a:srgbClr val="43A4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" name="Rektangel: ett hörn rundat 14">
              <a:extLst>
                <a:ext uri="{FF2B5EF4-FFF2-40B4-BE49-F238E27FC236}">
                  <a16:creationId xmlns:a16="http://schemas.microsoft.com/office/drawing/2014/main" id="{B9F22187-37B0-35EA-BCF9-6246CDB44DDC}"/>
                </a:ext>
              </a:extLst>
            </p:cNvPr>
            <p:cNvSpPr/>
            <p:nvPr userDrawn="1"/>
          </p:nvSpPr>
          <p:spPr>
            <a:xfrm flipH="1" flipV="1">
              <a:off x="23050500" y="-48207"/>
              <a:ext cx="9348788" cy="4422997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pic>
        <p:nvPicPr>
          <p:cNvPr id="4" name="Bildobjekt 3">
            <a:extLst>
              <a:ext uri="{FF2B5EF4-FFF2-40B4-BE49-F238E27FC236}">
                <a16:creationId xmlns:a16="http://schemas.microsoft.com/office/drawing/2014/main" id="{9F5D8558-EDEB-5BB3-6F2F-81323F86EB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96295" y="40489833"/>
            <a:ext cx="8728906" cy="1559149"/>
          </a:xfrm>
          <a:prstGeom prst="rect">
            <a:avLst/>
          </a:prstGeom>
        </p:spPr>
      </p:pic>
      <p:sp>
        <p:nvSpPr>
          <p:cNvPr id="5" name="Platshållare för text 26">
            <a:extLst>
              <a:ext uri="{FF2B5EF4-FFF2-40B4-BE49-F238E27FC236}">
                <a16:creationId xmlns:a16="http://schemas.microsoft.com/office/drawing/2014/main" id="{E3DEBB51-4EA2-1917-AFFD-F3D97773B5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89573" y="14273895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Results</a:t>
            </a:r>
            <a:r>
              <a:rPr lang="sv-SE"/>
              <a:t>– minst 36 p</a:t>
            </a:r>
          </a:p>
        </p:txBody>
      </p:sp>
      <p:sp>
        <p:nvSpPr>
          <p:cNvPr id="6" name="Platshållare för innehåll 6">
            <a:extLst>
              <a:ext uri="{FF2B5EF4-FFF2-40B4-BE49-F238E27FC236}">
                <a16:creationId xmlns:a16="http://schemas.microsoft.com/office/drawing/2014/main" id="{57EA1712-4E81-AE33-90A7-217A5CC58AF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8189573" y="15659101"/>
            <a:ext cx="12060236" cy="6981638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3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4AACF55-5CD1-40F6-139E-B13ED15B5AB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8189573" y="23603243"/>
            <a:ext cx="12060236" cy="8065393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3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8" name="Platshållare för bild 14">
            <a:extLst>
              <a:ext uri="{FF2B5EF4-FFF2-40B4-BE49-F238E27FC236}">
                <a16:creationId xmlns:a16="http://schemas.microsoft.com/office/drawing/2014/main" id="{4447F065-39FF-35F1-C16A-F267BFB10884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4688800" y="32423100"/>
            <a:ext cx="5562600" cy="6019800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r>
              <a:rPr lang="sv-SE"/>
              <a:t>Plats för eventuellt foto, QR-kod  eller annat bildobjekt</a:t>
            </a:r>
          </a:p>
        </p:txBody>
      </p:sp>
    </p:spTree>
    <p:extLst>
      <p:ext uri="{BB962C8B-B14F-4D97-AF65-F5344CB8AC3E}">
        <p14:creationId xmlns:p14="http://schemas.microsoft.com/office/powerpoint/2010/main" val="304182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GR + GU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27451" y="5729286"/>
            <a:ext cx="28022361" cy="310043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7200" b="1">
                <a:latin typeface="VGR Sans" pitchFamily="50" charset="0"/>
              </a:defRPr>
            </a:lvl1pPr>
          </a:lstStyle>
          <a:p>
            <a:r>
              <a:rPr lang="sv-SE"/>
              <a:t>Titel – minst 72 p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25673" y="9163379"/>
            <a:ext cx="28025726" cy="135733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4800">
                <a:latin typeface="VGR Sans" pitchFamily="50" charset="0"/>
              </a:defRPr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sv-SE"/>
              <a:t>Eventuell underrubrik – minst 48 p</a:t>
            </a:r>
            <a:endParaRPr lang="en-US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65810747-271C-9804-DAAA-CF3B85A525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7263" y="15706774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  <a:p>
            <a:pPr marL="0" marR="0" lvl="0" indent="0" algn="l" defTabSz="3239902" rtl="0" eaLnBrk="1" fontAlgn="auto" latinLnBrk="0" hangingPunct="1">
              <a:lnSpc>
                <a:spcPct val="12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3200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3200">
                <a:latin typeface="Verdana" panose="020B0604030504040204" pitchFamily="34" charset="0"/>
                <a:ea typeface="Verdana" panose="020B0604030504040204" pitchFamily="34" charset="0"/>
              </a:rPr>
              <a:t>Kontrollera alltid textstorleken när du har skrivit in alternativt kopierat in text i mallen eftersom PPT anpassar den till textrutornas storlek per automatik. </a:t>
            </a:r>
          </a:p>
          <a:p>
            <a:pPr lvl="0"/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1D7DBBE2-1019-C12C-18F8-41C8868C16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25675" y="11406188"/>
            <a:ext cx="28024138" cy="1357312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Avsändare och affilieringar – minst 28 p</a:t>
            </a:r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4B1BF8F1-FFB5-0EF5-4586-9F29F1AA32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25675" y="14287500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Conclusion</a:t>
            </a:r>
            <a:r>
              <a:rPr lang="sv-SE"/>
              <a:t> – minst 36 p</a:t>
            </a:r>
          </a:p>
        </p:txBody>
      </p:sp>
      <p:sp>
        <p:nvSpPr>
          <p:cNvPr id="43" name="Platshållare för text 13">
            <a:extLst>
              <a:ext uri="{FF2B5EF4-FFF2-40B4-BE49-F238E27FC236}">
                <a16:creationId xmlns:a16="http://schemas.microsoft.com/office/drawing/2014/main" id="{F755A6BF-5134-8618-2B8E-642A7324E8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27262" y="22221776"/>
            <a:ext cx="12060237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4" name="Platshållare för text 26">
            <a:extLst>
              <a:ext uri="{FF2B5EF4-FFF2-40B4-BE49-F238E27FC236}">
                <a16:creationId xmlns:a16="http://schemas.microsoft.com/office/drawing/2014/main" id="{C04FF21D-6020-3F16-9570-788EAB93C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25674" y="20802502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Aim</a:t>
            </a:r>
            <a:r>
              <a:rPr lang="sv-SE"/>
              <a:t> and </a:t>
            </a:r>
            <a:r>
              <a:rPr lang="sv-SE" err="1"/>
              <a:t>background</a:t>
            </a:r>
            <a:r>
              <a:rPr lang="sv-SE"/>
              <a:t> – minst 36 p</a:t>
            </a:r>
          </a:p>
        </p:txBody>
      </p:sp>
      <p:sp>
        <p:nvSpPr>
          <p:cNvPr id="45" name="Platshållare för text 13">
            <a:extLst>
              <a:ext uri="{FF2B5EF4-FFF2-40B4-BE49-F238E27FC236}">
                <a16:creationId xmlns:a16="http://schemas.microsoft.com/office/drawing/2014/main" id="{B24FC690-41DC-4F62-9F1C-2A3615980E3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187574" y="28651200"/>
            <a:ext cx="12098338" cy="4343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6" name="Platshållare för text 26">
            <a:extLst>
              <a:ext uri="{FF2B5EF4-FFF2-40B4-BE49-F238E27FC236}">
                <a16:creationId xmlns:a16="http://schemas.microsoft.com/office/drawing/2014/main" id="{DC7054AA-024E-201F-E0E2-79E973A1DE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85986" y="27231926"/>
            <a:ext cx="12099926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Method</a:t>
            </a:r>
            <a:r>
              <a:rPr lang="sv-SE"/>
              <a:t> – minst 36 p</a:t>
            </a:r>
          </a:p>
        </p:txBody>
      </p:sp>
      <p:sp>
        <p:nvSpPr>
          <p:cNvPr id="47" name="Platshållare för text 13">
            <a:extLst>
              <a:ext uri="{FF2B5EF4-FFF2-40B4-BE49-F238E27FC236}">
                <a16:creationId xmlns:a16="http://schemas.microsoft.com/office/drawing/2014/main" id="{D035114D-F824-D804-CFDA-DAB50AF7D7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214180" y="33756600"/>
            <a:ext cx="6005512" cy="4586263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Brödtext – minst 30 p</a:t>
            </a:r>
          </a:p>
        </p:txBody>
      </p:sp>
      <p:sp>
        <p:nvSpPr>
          <p:cNvPr id="48" name="Platshållare för text 26">
            <a:extLst>
              <a:ext uri="{FF2B5EF4-FFF2-40B4-BE49-F238E27FC236}">
                <a16:creationId xmlns:a16="http://schemas.microsoft.com/office/drawing/2014/main" id="{FF3F433C-A4FA-596D-909B-BCC857FEE13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8214180" y="32423098"/>
            <a:ext cx="6005512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Take-home</a:t>
            </a:r>
            <a:r>
              <a:rPr lang="sv-SE"/>
              <a:t> </a:t>
            </a:r>
            <a:r>
              <a:rPr lang="sv-SE" err="1"/>
              <a:t>message</a:t>
            </a:r>
            <a:r>
              <a:rPr lang="sv-SE"/>
              <a:t> – minst 36 p</a:t>
            </a:r>
          </a:p>
        </p:txBody>
      </p:sp>
      <p:sp>
        <p:nvSpPr>
          <p:cNvPr id="49" name="Platshållare för text 13">
            <a:extLst>
              <a:ext uri="{FF2B5EF4-FFF2-40B4-BE49-F238E27FC236}">
                <a16:creationId xmlns:a16="http://schemas.microsoft.com/office/drawing/2014/main" id="{2A8B6430-717C-C8C0-64A2-D0FA9780A9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185986" y="35556677"/>
            <a:ext cx="12063414" cy="2786185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3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28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sv-SE"/>
              <a:t>Contact </a:t>
            </a:r>
            <a:r>
              <a:rPr lang="sv-SE" err="1"/>
              <a:t>details</a:t>
            </a:r>
            <a:r>
              <a:rPr lang="sv-SE"/>
              <a:t> – minst 30 p</a:t>
            </a:r>
          </a:p>
        </p:txBody>
      </p:sp>
      <p:sp>
        <p:nvSpPr>
          <p:cNvPr id="50" name="Platshållare för text 26">
            <a:extLst>
              <a:ext uri="{FF2B5EF4-FFF2-40B4-BE49-F238E27FC236}">
                <a16:creationId xmlns:a16="http://schemas.microsoft.com/office/drawing/2014/main" id="{E1FEC811-F619-BE5B-3A14-E83CF847155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185986" y="34142291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/>
              <a:t>Contact– minst 36 p</a:t>
            </a:r>
          </a:p>
        </p:txBody>
      </p:sp>
      <p:grpSp>
        <p:nvGrpSpPr>
          <p:cNvPr id="11" name="Grupp 10">
            <a:extLst>
              <a:ext uri="{FF2B5EF4-FFF2-40B4-BE49-F238E27FC236}">
                <a16:creationId xmlns:a16="http://schemas.microsoft.com/office/drawing/2014/main" id="{D3F9952F-E51B-E8DF-8055-A05A2421B27C}"/>
              </a:ext>
            </a:extLst>
          </p:cNvPr>
          <p:cNvGrpSpPr/>
          <p:nvPr userDrawn="1"/>
        </p:nvGrpSpPr>
        <p:grpSpPr>
          <a:xfrm>
            <a:off x="0" y="-48208"/>
            <a:ext cx="32399288" cy="4422997"/>
            <a:chOff x="0" y="-48208"/>
            <a:chExt cx="32399288" cy="4422997"/>
          </a:xfrm>
        </p:grpSpPr>
        <p:sp>
          <p:nvSpPr>
            <p:cNvPr id="12" name="Rektangel: ett hörn rundat 11">
              <a:extLst>
                <a:ext uri="{FF2B5EF4-FFF2-40B4-BE49-F238E27FC236}">
                  <a16:creationId xmlns:a16="http://schemas.microsoft.com/office/drawing/2014/main" id="{C9C8AAC1-92D8-5190-6B4F-19FA07DD7861}"/>
                </a:ext>
              </a:extLst>
            </p:cNvPr>
            <p:cNvSpPr/>
            <p:nvPr userDrawn="1"/>
          </p:nvSpPr>
          <p:spPr>
            <a:xfrm flipV="1">
              <a:off x="0" y="-38104"/>
              <a:ext cx="6515100" cy="4396191"/>
            </a:xfrm>
            <a:prstGeom prst="round1Rect">
              <a:avLst>
                <a:gd name="adj" fmla="val 36902"/>
              </a:avLst>
            </a:prstGeom>
            <a:solidFill>
              <a:srgbClr val="C0EE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" name="Rektangel: ett hörn rundat 12">
              <a:extLst>
                <a:ext uri="{FF2B5EF4-FFF2-40B4-BE49-F238E27FC236}">
                  <a16:creationId xmlns:a16="http://schemas.microsoft.com/office/drawing/2014/main" id="{42075CB2-E719-50B6-BC12-F25FCF0CC13B}"/>
                </a:ext>
              </a:extLst>
            </p:cNvPr>
            <p:cNvSpPr/>
            <p:nvPr userDrawn="1"/>
          </p:nvSpPr>
          <p:spPr>
            <a:xfrm flipV="1">
              <a:off x="6515100" y="-38106"/>
              <a:ext cx="12211050" cy="4396191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" name="Rektangel: ett hörn rundat 14">
              <a:extLst>
                <a:ext uri="{FF2B5EF4-FFF2-40B4-BE49-F238E27FC236}">
                  <a16:creationId xmlns:a16="http://schemas.microsoft.com/office/drawing/2014/main" id="{D211E8C5-B4DF-6F37-50AE-8CA4AA70C32A}"/>
                </a:ext>
              </a:extLst>
            </p:cNvPr>
            <p:cNvSpPr/>
            <p:nvPr userDrawn="1"/>
          </p:nvSpPr>
          <p:spPr>
            <a:xfrm flipV="1">
              <a:off x="18726150" y="-48206"/>
              <a:ext cx="4343400" cy="4396191"/>
            </a:xfrm>
            <a:prstGeom prst="round1Rect">
              <a:avLst>
                <a:gd name="adj" fmla="val 36902"/>
              </a:avLst>
            </a:prstGeom>
            <a:solidFill>
              <a:srgbClr val="43A4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ktangel: ett hörn rundat 15">
              <a:extLst>
                <a:ext uri="{FF2B5EF4-FFF2-40B4-BE49-F238E27FC236}">
                  <a16:creationId xmlns:a16="http://schemas.microsoft.com/office/drawing/2014/main" id="{4D02FDB1-48A0-3BD8-A0E2-7106441AB240}"/>
                </a:ext>
              </a:extLst>
            </p:cNvPr>
            <p:cNvSpPr/>
            <p:nvPr userDrawn="1"/>
          </p:nvSpPr>
          <p:spPr>
            <a:xfrm flipH="1" flipV="1">
              <a:off x="23069550" y="-48208"/>
              <a:ext cx="9329738" cy="4422997"/>
            </a:xfrm>
            <a:prstGeom prst="round1Rect">
              <a:avLst>
                <a:gd name="adj" fmla="val 36902"/>
              </a:avLst>
            </a:prstGeom>
            <a:solidFill>
              <a:srgbClr val="005B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pic>
        <p:nvPicPr>
          <p:cNvPr id="6" name="Bildobjekt 3">
            <a:extLst>
              <a:ext uri="{FF2B5EF4-FFF2-40B4-BE49-F238E27FC236}">
                <a16:creationId xmlns:a16="http://schemas.microsoft.com/office/drawing/2014/main" id="{7346807B-3EC1-BEE1-010B-EF623F8EE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01873" y="40503341"/>
            <a:ext cx="7179243" cy="1282350"/>
          </a:xfrm>
          <a:prstGeom prst="rect">
            <a:avLst/>
          </a:prstGeom>
        </p:spPr>
      </p:pic>
      <p:pic>
        <p:nvPicPr>
          <p:cNvPr id="7" name="Bildobjekt 3">
            <a:extLst>
              <a:ext uri="{FF2B5EF4-FFF2-40B4-BE49-F238E27FC236}">
                <a16:creationId xmlns:a16="http://schemas.microsoft.com/office/drawing/2014/main" id="{01F77914-8D35-DDE4-35D1-C6CC4E2D92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8660690" y="40305748"/>
            <a:ext cx="11512925" cy="1680354"/>
          </a:xfrm>
          <a:prstGeom prst="rect">
            <a:avLst/>
          </a:prstGeom>
        </p:spPr>
      </p:pic>
      <p:sp>
        <p:nvSpPr>
          <p:cNvPr id="4" name="Platshållare för text 26">
            <a:extLst>
              <a:ext uri="{FF2B5EF4-FFF2-40B4-BE49-F238E27FC236}">
                <a16:creationId xmlns:a16="http://schemas.microsoft.com/office/drawing/2014/main" id="{318448D8-5AAE-E3C9-C7B3-05C44966D7A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89573" y="14273895"/>
            <a:ext cx="12060238" cy="1143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1">
                <a:latin typeface="VGR Sans" pitchFamily="50" charset="0"/>
              </a:defRPr>
            </a:lvl1pPr>
            <a:lvl2pPr>
              <a:defRPr sz="4000" b="1">
                <a:latin typeface="VGR Sans" pitchFamily="50" charset="0"/>
              </a:defRPr>
            </a:lvl2pPr>
            <a:lvl3pPr>
              <a:defRPr sz="4000" b="1">
                <a:latin typeface="VGR Sans" pitchFamily="50" charset="0"/>
              </a:defRPr>
            </a:lvl3pPr>
            <a:lvl4pPr>
              <a:defRPr sz="4000" b="1">
                <a:latin typeface="VGR Sans" pitchFamily="50" charset="0"/>
              </a:defRPr>
            </a:lvl4pPr>
            <a:lvl5pPr>
              <a:defRPr sz="4000" b="1">
                <a:latin typeface="VGR Sans" pitchFamily="50" charset="0"/>
              </a:defRPr>
            </a:lvl5pPr>
          </a:lstStyle>
          <a:p>
            <a:pPr lvl="0"/>
            <a:r>
              <a:rPr lang="sv-SE" err="1"/>
              <a:t>Results</a:t>
            </a:r>
            <a:r>
              <a:rPr lang="sv-SE"/>
              <a:t>– minst 36 p</a:t>
            </a:r>
          </a:p>
        </p:txBody>
      </p:sp>
      <p:sp>
        <p:nvSpPr>
          <p:cNvPr id="5" name="Platshållare för innehåll 6">
            <a:extLst>
              <a:ext uri="{FF2B5EF4-FFF2-40B4-BE49-F238E27FC236}">
                <a16:creationId xmlns:a16="http://schemas.microsoft.com/office/drawing/2014/main" id="{F7033075-E56E-8FAE-F2E2-5D77CF6A41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8189573" y="15706774"/>
            <a:ext cx="12060236" cy="6933965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5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 Länk till dokumentet finns i de inledande instruktionerna.</a:t>
            </a:r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A45E724E-D39E-E4CA-5CC9-FE6AF0EC919D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8189573" y="23603243"/>
            <a:ext cx="12060236" cy="8065393"/>
          </a:xfrm>
        </p:spPr>
        <p:txBody>
          <a:bodyPr>
            <a:normAutofit/>
          </a:bodyPr>
          <a:lstStyle>
            <a:lvl1pPr marL="0" indent="0">
              <a:buNone/>
              <a:defRPr sz="3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marR="0" lvl="0" indent="0" algn="l" defTabSz="3239902" rtl="0" eaLnBrk="1" fontAlgn="auto" latinLnBrk="0" hangingPunct="1">
              <a:lnSpc>
                <a:spcPct val="90000"/>
              </a:lnSpc>
              <a:spcBef>
                <a:spcPts val="354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Text eller objekt </a:t>
            </a:r>
            <a:br>
              <a:rPr lang="sv-SE"/>
            </a:br>
            <a:r>
              <a:rPr lang="sv-SE" sz="3600">
                <a:latin typeface="Verdana"/>
                <a:ea typeface="Verdana"/>
              </a:rPr>
              <a:t>Läs </a:t>
            </a:r>
            <a:r>
              <a:rPr lang="sv-SE" sz="3600">
                <a:latin typeface="Verdana"/>
                <a:ea typeface="Verdana"/>
                <a:hlinkClick r:id="rId5"/>
              </a:rPr>
              <a:t>”PPT-Posterinstruktioner, mall och tips”</a:t>
            </a:r>
            <a:r>
              <a:rPr lang="sv-SE" sz="3600">
                <a:latin typeface="Verdana"/>
                <a:ea typeface="Verdana"/>
              </a:rPr>
              <a:t> </a:t>
            </a:r>
            <a:r>
              <a:rPr lang="sv-SE"/>
              <a:t>för riktlinjer och tips för text, bild, tabeller och figurer.</a:t>
            </a:r>
          </a:p>
        </p:txBody>
      </p:sp>
      <p:sp>
        <p:nvSpPr>
          <p:cNvPr id="9" name="Platshållare för bild 14">
            <a:extLst>
              <a:ext uri="{FF2B5EF4-FFF2-40B4-BE49-F238E27FC236}">
                <a16:creationId xmlns:a16="http://schemas.microsoft.com/office/drawing/2014/main" id="{280F0599-2136-298D-0A25-0ADA9BFC86A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4688800" y="32423100"/>
            <a:ext cx="5562600" cy="5981700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r>
              <a:rPr lang="sv-SE"/>
              <a:t>Plats för eventuellt foto, QR-kod  eller annat bildobjekt.</a:t>
            </a:r>
          </a:p>
        </p:txBody>
      </p:sp>
    </p:spTree>
    <p:extLst>
      <p:ext uri="{BB962C8B-B14F-4D97-AF65-F5344CB8AC3E}">
        <p14:creationId xmlns:p14="http://schemas.microsoft.com/office/powerpoint/2010/main" val="2483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95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6896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06" userDrawn="1">
          <p15:clr>
            <a:srgbClr val="FBAE40"/>
          </p15:clr>
        </p15:guide>
        <p15:guide id="2" pos="1020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17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06" userDrawn="1">
          <p15:clr>
            <a:srgbClr val="FBAE40"/>
          </p15:clr>
        </p15:guide>
        <p15:guide id="2" pos="1020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883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1158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E2CB-5B17-4CC8-82B8-FD4A9EEFB0BA}" type="datetimeFigureOut">
              <a:rPr lang="sv-SE" smtClean="0"/>
              <a:t>2025-08-11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AB6F7-E88D-4A2B-B1A8-452BA9B8B9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171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4" r:id="rId3"/>
    <p:sldLayoutId id="2147483675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06" userDrawn="1">
          <p15:clr>
            <a:srgbClr val="F26B43"/>
          </p15:clr>
        </p15:guide>
        <p15:guide id="2" pos="102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llanarkiv-offentlig.vgregion.se/alfresco/s/archive/stream/public/v1/source/available/sofia/rhs10953-968461452-61/surrogat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kommunikation.fou.pnv@vgregion.se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l:+4610-4410970" TargetMode="External"/><Relationship Id="rId2" Type="http://schemas.openxmlformats.org/officeDocument/2006/relationships/hyperlink" Target="mailto:regiontryckeriet.thn@vgregion.s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tel:+4610-4410970" TargetMode="External"/><Relationship Id="rId2" Type="http://schemas.openxmlformats.org/officeDocument/2006/relationships/hyperlink" Target="mailto:regiontryckeriet.thn@vgregion.s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72C89045-1233-EEDD-E9B3-61BB16EAE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940" y="12528859"/>
            <a:ext cx="12601732" cy="58939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BACFC5E-7856-AA41-3E65-C93CF225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1990016"/>
          </a:xfrm>
        </p:spPr>
        <p:txBody>
          <a:bodyPr>
            <a:normAutofit fontScale="90000"/>
          </a:bodyPr>
          <a:lstStyle/>
          <a:p>
            <a:r>
              <a:rPr lang="sv-SE" sz="7200">
                <a:latin typeface="Verdana"/>
                <a:ea typeface="Verdana"/>
              </a:rPr>
              <a:t>Instruktioner</a:t>
            </a:r>
            <a:br>
              <a:rPr lang="sv-SE" sz="7200">
                <a:latin typeface="Verdana"/>
                <a:ea typeface="Verdana"/>
              </a:rPr>
            </a:br>
            <a:r>
              <a:rPr lang="sv-SE" sz="4800">
                <a:ea typeface="+mj-lt"/>
                <a:cs typeface="+mj-lt"/>
              </a:rPr>
              <a:t>Skapad av: </a:t>
            </a:r>
            <a:r>
              <a:rPr lang="sv-SE" sz="4800" err="1">
                <a:ea typeface="+mj-lt"/>
                <a:cs typeface="+mj-lt"/>
              </a:rPr>
              <a:t>FoUUI</a:t>
            </a:r>
            <a:r>
              <a:rPr lang="sv-SE" sz="4800">
                <a:ea typeface="+mj-lt"/>
                <a:cs typeface="+mj-lt"/>
              </a:rPr>
              <a:t> primär och nära vård, kommunikation (CSG)</a:t>
            </a:r>
            <a:br>
              <a:rPr lang="sv-SE" sz="4800">
                <a:ea typeface="+mj-lt"/>
                <a:cs typeface="+mj-lt"/>
              </a:rPr>
            </a:br>
            <a:r>
              <a:rPr lang="sv-SE" sz="4800">
                <a:ea typeface="+mj-lt"/>
                <a:cs typeface="+mj-lt"/>
              </a:rPr>
              <a:t> Giltig till: 2026-01-15 </a:t>
            </a:r>
            <a:endParaRPr lang="sv-SE" sz="48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7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3923EE0-C4F8-2668-A5AB-2EA15617A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63314" y="4897372"/>
            <a:ext cx="17436651" cy="36024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809625" indent="-809625"/>
            <a:r>
              <a:rPr lang="sv-SE" sz="4000" b="1">
                <a:latin typeface="Verdana"/>
                <a:ea typeface="Verdana"/>
              </a:rPr>
              <a:t>Viktigt! </a:t>
            </a:r>
            <a:r>
              <a:rPr lang="sv-SE" sz="4000">
                <a:latin typeface="Verdana"/>
                <a:ea typeface="Verdana"/>
              </a:rPr>
              <a:t>Läs ”</a:t>
            </a:r>
            <a:r>
              <a:rPr lang="sv-SE" sz="4000">
                <a:latin typeface="Verdana"/>
                <a:ea typeface="Verdana"/>
                <a:hlinkClick r:id="rId3"/>
              </a:rPr>
              <a:t>Vetenskaplig poster – tips och instruktioner</a:t>
            </a:r>
            <a:r>
              <a:rPr lang="sv-SE" sz="4000">
                <a:latin typeface="Verdana"/>
                <a:ea typeface="Verdana"/>
              </a:rPr>
              <a:t>”</a:t>
            </a:r>
          </a:p>
          <a:p>
            <a:pPr marL="809625" indent="-809625"/>
            <a:r>
              <a:rPr lang="sv-SE" sz="4000" b="1">
                <a:latin typeface="Verdana"/>
                <a:ea typeface="Verdana"/>
              </a:rPr>
              <a:t>OBS! </a:t>
            </a:r>
            <a:r>
              <a:rPr lang="sv-SE" sz="4000">
                <a:latin typeface="Verdana"/>
                <a:ea typeface="Verdana"/>
              </a:rPr>
              <a:t>Innan du börjar arbeta i mallen – ladda ner mallen och spara en kopia till din egen dator.</a:t>
            </a:r>
          </a:p>
          <a:p>
            <a:pPr marL="809625" indent="-809625"/>
            <a:r>
              <a:rPr lang="sv-SE" sz="4000" b="1">
                <a:latin typeface="Verdana"/>
                <a:ea typeface="Verdana"/>
              </a:rPr>
              <a:t>Arbeta helst i PPT-</a:t>
            </a:r>
            <a:r>
              <a:rPr lang="sv-SE" sz="4000" b="1" err="1">
                <a:latin typeface="Verdana"/>
                <a:ea typeface="Verdana"/>
              </a:rPr>
              <a:t>skrivbordsapp</a:t>
            </a:r>
            <a:endParaRPr lang="sv-SE" sz="4000" b="1">
              <a:latin typeface="Verdana"/>
              <a:ea typeface="Verdana"/>
            </a:endParaRPr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8D9E3E17-024A-A8F5-F85B-F83FAAFB588D}"/>
              </a:ext>
            </a:extLst>
          </p:cNvPr>
          <p:cNvSpPr txBox="1">
            <a:spLocks/>
          </p:cNvSpPr>
          <p:nvPr/>
        </p:nvSpPr>
        <p:spPr>
          <a:xfrm>
            <a:off x="2227451" y="8777912"/>
            <a:ext cx="17436651" cy="13366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Inställning för bilder </a:t>
            </a: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– för att bildobjekt (foton, tabeller och figurer) ska bli skarpa och läsbara måste du börja med att göra en inställning i PPT som säkerställer detta.  </a:t>
            </a: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Börja med att klicka på ”Arkiv” och sedan längst ner i vänstra hörnet på ”Alternativ”</a:t>
            </a: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10000"/>
              </a:lnSpc>
              <a:buFont typeface="+mj-lt"/>
              <a:buAutoNum type="arabicPeriod"/>
            </a:pP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I fönstret som kommer upp går du till ”Avancerat” och hittar sedan rutan du ska bocka i under rubriken Bildstorlek och bildkvalitet. Glöm inte att klicka på OK när du är klar.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C165508B-FDA6-8702-1CEF-E2F821E00D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506" y="23281388"/>
            <a:ext cx="17128910" cy="14385149"/>
          </a:xfrm>
          <a:prstGeom prst="rect">
            <a:avLst/>
          </a:prstGeom>
        </p:spPr>
      </p:pic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343BDA32-9C71-B045-532A-B3A4B1ABE60E}"/>
              </a:ext>
            </a:extLst>
          </p:cNvPr>
          <p:cNvSpPr txBox="1">
            <a:spLocks/>
          </p:cNvSpPr>
          <p:nvPr/>
        </p:nvSpPr>
        <p:spPr>
          <a:xfrm>
            <a:off x="3429261" y="38301514"/>
            <a:ext cx="17436651" cy="2599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625" indent="-809625">
              <a:lnSpc>
                <a:spcPct val="110000"/>
              </a:lnSpc>
            </a:pPr>
            <a:r>
              <a:rPr lang="sv-SE" sz="4000" b="1">
                <a:latin typeface="Verdana"/>
                <a:ea typeface="Verdana"/>
              </a:rPr>
              <a:t>Ta kontakt med koordinator/kommunikatör genom e-post </a:t>
            </a:r>
            <a:r>
              <a:rPr lang="sv-SE" sz="4000" b="1">
                <a:latin typeface="Verdana"/>
                <a:ea typeface="Verdana"/>
                <a:hlinkClick r:id="rId5"/>
              </a:rPr>
              <a:t>kommunikation.fou.pnv@vgregion.se</a:t>
            </a:r>
            <a:r>
              <a:rPr lang="sv-SE" sz="4000" b="1">
                <a:latin typeface="Verdana"/>
                <a:ea typeface="Verdana"/>
              </a:rPr>
              <a:t> för att be om hjälp med bildformat och placering.</a:t>
            </a:r>
            <a:endParaRPr lang="sv-SE" sz="400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6072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BACFC5E-7856-AA41-3E65-C93CF225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1990016"/>
          </a:xfrm>
        </p:spPr>
        <p:txBody>
          <a:bodyPr>
            <a:normAutofit/>
          </a:bodyPr>
          <a:lstStyle/>
          <a:p>
            <a:r>
              <a:rPr lang="sv-SE" sz="7200" i="1">
                <a:latin typeface="Verdana" panose="020B0604030504040204" pitchFamily="34" charset="0"/>
                <a:ea typeface="Verdana" panose="020B0604030504040204" pitchFamily="34" charset="0"/>
              </a:rPr>
              <a:t>Forts. instruktioner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A81829E-7F64-CAB2-7414-101B9E465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23211" y="30575482"/>
            <a:ext cx="12140934" cy="66717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809625" indent="-809625">
              <a:lnSpc>
                <a:spcPct val="120000"/>
              </a:lnSpc>
            </a:pPr>
            <a:r>
              <a:rPr lang="sv-SE" sz="4000" b="1">
                <a:latin typeface="Verdana"/>
                <a:ea typeface="Verdana"/>
              </a:rPr>
              <a:t>Ta kontakt med Regiontryckeriet </a:t>
            </a:r>
            <a:r>
              <a:rPr lang="sv-SE" sz="4000">
                <a:latin typeface="Verdana"/>
                <a:ea typeface="Verdana"/>
              </a:rPr>
              <a:t>i god tid för att ta reda på deadline – tala om för dem när leverans ska ske så de i sin tur kan meddela när postern senast måste skickas för utskrift/tryck. Passa på att ta kostnadsuppgift och diskutera material. </a:t>
            </a:r>
            <a:r>
              <a:rPr lang="sv-SE" sz="4000" b="1">
                <a:latin typeface="Verdana"/>
                <a:ea typeface="Verdana"/>
              </a:rPr>
              <a:t>TIPS:</a:t>
            </a:r>
            <a:r>
              <a:rPr lang="sv-SE" sz="4000">
                <a:latin typeface="Verdana"/>
                <a:ea typeface="Verdana"/>
              </a:rPr>
              <a:t> Canvas skrynklar inte, går inte sönder, är lätt att rulla och väger inte mycket.</a:t>
            </a:r>
            <a:endParaRPr lang="en-US">
              <a:latin typeface="Verdana"/>
              <a:ea typeface="Verdana"/>
            </a:endParaRP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8FB35784-C6D4-9638-1C4F-A8FA2C5AEE10}"/>
              </a:ext>
            </a:extLst>
          </p:cNvPr>
          <p:cNvSpPr txBox="1"/>
          <p:nvPr/>
        </p:nvSpPr>
        <p:spPr>
          <a:xfrm>
            <a:off x="15457591" y="30551420"/>
            <a:ext cx="1634329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400" b="1">
                <a:latin typeface="Verdana" panose="020B0604030504040204" pitchFamily="34" charset="0"/>
                <a:ea typeface="Verdana" panose="020B0604030504040204" pitchFamily="34" charset="0"/>
              </a:rPr>
              <a:t>Regiontryckeriet: </a:t>
            </a:r>
            <a:endParaRPr lang="sv-SE" sz="3600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4000" b="0" i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E-post: </a:t>
            </a:r>
            <a:r>
              <a:rPr lang="sv-SE" sz="4000" b="0" i="0" u="sng">
                <a:solidFill>
                  <a:srgbClr val="2D5F18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regiontryckeriet.thn@vgregion.se</a:t>
            </a:r>
            <a:endParaRPr lang="sv-SE" sz="4000" b="0" i="0" u="sng">
              <a:solidFill>
                <a:srgbClr val="2D5F18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r>
              <a:rPr lang="sv-SE" sz="4000" b="0" i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Telefonnummer: </a:t>
            </a:r>
            <a:r>
              <a:rPr lang="sv-SE" sz="4000" b="0" i="0" u="sng">
                <a:solidFill>
                  <a:srgbClr val="0563C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010 - 441 09 70</a:t>
            </a: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E5874DCB-1050-C8C0-7BD2-737306003E55}"/>
              </a:ext>
            </a:extLst>
          </p:cNvPr>
          <p:cNvSpPr txBox="1">
            <a:spLocks/>
          </p:cNvSpPr>
          <p:nvPr/>
        </p:nvSpPr>
        <p:spPr>
          <a:xfrm>
            <a:off x="2390072" y="15731459"/>
            <a:ext cx="13972193" cy="35943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625" indent="-809625">
              <a:lnSpc>
                <a:spcPct val="100000"/>
              </a:lnSpc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9E2A1110-B190-F609-A179-B7B0362A0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0072" y="8781232"/>
            <a:ext cx="18743915" cy="5003006"/>
          </a:xfrm>
          <a:prstGeom prst="rect">
            <a:avLst/>
          </a:prstGeom>
        </p:spPr>
      </p:pic>
      <p:sp>
        <p:nvSpPr>
          <p:cNvPr id="14" name="Platshållare för innehåll 2">
            <a:extLst>
              <a:ext uri="{FF2B5EF4-FFF2-40B4-BE49-F238E27FC236}">
                <a16:creationId xmlns:a16="http://schemas.microsoft.com/office/drawing/2014/main" id="{37613FE7-0AE7-0559-90F3-F712000E11E0}"/>
              </a:ext>
            </a:extLst>
          </p:cNvPr>
          <p:cNvSpPr txBox="1">
            <a:spLocks/>
          </p:cNvSpPr>
          <p:nvPr/>
        </p:nvSpPr>
        <p:spPr>
          <a:xfrm>
            <a:off x="2390072" y="5696155"/>
            <a:ext cx="17436651" cy="1592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809976" indent="-809976" algn="l" defTabSz="3239902" rtl="0" eaLnBrk="1" latinLnBrk="0" hangingPunct="1">
              <a:lnSpc>
                <a:spcPct val="90000"/>
              </a:lnSpc>
              <a:spcBef>
                <a:spcPts val="3543"/>
              </a:spcBef>
              <a:buFont typeface="Arial" panose="020B0604020202020204" pitchFamily="34" charset="0"/>
              <a:buChar char="•"/>
              <a:defRPr sz="99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29927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85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9878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70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69829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89780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909731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9682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49633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769584" indent="-809976" algn="l" defTabSz="3239902" rtl="0" eaLnBrk="1" latinLnBrk="0" hangingPunct="1">
              <a:lnSpc>
                <a:spcPct val="90000"/>
              </a:lnSpc>
              <a:spcBef>
                <a:spcPts val="1772"/>
              </a:spcBef>
              <a:buFont typeface="Arial" panose="020B0604020202020204" pitchFamily="34" charset="0"/>
              <a:buChar char="•"/>
              <a:defRPr sz="63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Välj önskad layout </a:t>
            </a: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med den logotyp/kombinationslogotyp du behöver i ”Bildlayout”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CBB3ED1-D990-CDF8-6629-26EC116284F7}"/>
              </a:ext>
            </a:extLst>
          </p:cNvPr>
          <p:cNvSpPr txBox="1">
            <a:spLocks/>
          </p:cNvSpPr>
          <p:nvPr/>
        </p:nvSpPr>
        <p:spPr>
          <a:xfrm>
            <a:off x="2390072" y="15276585"/>
            <a:ext cx="15440728" cy="184315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9625" indent="-809625">
              <a:lnSpc>
                <a:spcPct val="120000"/>
              </a:lnSpc>
              <a:buFont typeface="Arial"/>
              <a:buChar char="•"/>
            </a:pP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Fyll på med egen information. </a:t>
            </a: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Du kan flytta runt och ändra storleken på ”rutor” för rubriker, brödtext och eventuella tabeller och figurer för att ändra layouten. </a:t>
            </a:r>
            <a:b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OBS: </a:t>
            </a: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Kontrollera och anpassa alltid textstorleken så den följer mallens rekommendationer när du har skrivit alternativt kopierat in text i mallen eftersom PPT per automatik anpassar texten till textrutornas storlek.</a:t>
            </a:r>
            <a:b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US" sz="400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809625" indent="-809625">
              <a:lnSpc>
                <a:spcPct val="120000"/>
              </a:lnSpc>
              <a:buFont typeface="Arial"/>
              <a:buChar char="•"/>
            </a:pP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Lägg till och ta bort ev. text-/tabell-/bildrutor</a:t>
            </a:r>
            <a:b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Är det någon "ruta" du inte behöver; markera den och tryck på "</a:t>
            </a:r>
            <a:r>
              <a:rPr lang="sv-SE" sz="4000" err="1">
                <a:latin typeface="Verdana" panose="020B0604030504040204" pitchFamily="34" charset="0"/>
                <a:ea typeface="Verdana" panose="020B0604030504040204" pitchFamily="34" charset="0"/>
              </a:rPr>
              <a:t>delete</a:t>
            </a: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". Vill du lägga till en "ruta" är det enklast att kopiera en befintlig i mallen och klistra in den där du vill ha den. </a:t>
            </a:r>
          </a:p>
          <a:p>
            <a:pPr marL="809625" indent="-809625">
              <a:lnSpc>
                <a:spcPct val="120000"/>
              </a:lnSpc>
              <a:buFont typeface="Arial"/>
              <a:buChar char="•"/>
            </a:pP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Tänk på läsbarheten.</a:t>
            </a:r>
          </a:p>
          <a:p>
            <a:pPr marL="809625" indent="-809625">
              <a:lnSpc>
                <a:spcPct val="120000"/>
              </a:lnSpc>
              <a:buFont typeface="Arial"/>
              <a:buChar char="•"/>
            </a:pPr>
            <a:endParaRPr lang="sv-SE" sz="4000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809625" indent="-809625">
              <a:lnSpc>
                <a:spcPct val="120000"/>
              </a:lnSpc>
              <a:buFont typeface="Arial"/>
              <a:buChar char="•"/>
            </a:pP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I mallen: </a:t>
            </a:r>
            <a:b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Titel/Rubriker: </a:t>
            </a: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VGR Sans </a:t>
            </a:r>
            <a:r>
              <a:rPr lang="sv-SE" sz="4000" b="1" err="1">
                <a:latin typeface="Verdana" panose="020B0604030504040204" pitchFamily="34" charset="0"/>
                <a:ea typeface="Verdana" panose="020B0604030504040204" pitchFamily="34" charset="0"/>
              </a:rPr>
              <a:t>bold</a:t>
            </a:r>
            <a: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br>
              <a:rPr lang="sv-SE" sz="40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Brödtext: Verdana </a:t>
            </a:r>
            <a:b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Tabell- och figurtexter: Georgia </a:t>
            </a:r>
            <a:b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4000">
                <a:latin typeface="Verdana" panose="020B0604030504040204" pitchFamily="34" charset="0"/>
                <a:ea typeface="Verdana" panose="020B0604030504040204" pitchFamily="34" charset="0"/>
              </a:rPr>
              <a:t>Radavstånd: 1,2 </a:t>
            </a:r>
          </a:p>
          <a:p>
            <a:pPr>
              <a:lnSpc>
                <a:spcPct val="120000"/>
              </a:lnSpc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72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ubrik 20">
            <a:extLst>
              <a:ext uri="{FF2B5EF4-FFF2-40B4-BE49-F238E27FC236}">
                <a16:creationId xmlns:a16="http://schemas.microsoft.com/office/drawing/2014/main" id="{E555F136-4EA6-912A-A4CA-06E7018BED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2" name="Underrubrik 21">
            <a:extLst>
              <a:ext uri="{FF2B5EF4-FFF2-40B4-BE49-F238E27FC236}">
                <a16:creationId xmlns:a16="http://schemas.microsoft.com/office/drawing/2014/main" id="{054126EC-8F58-4EE8-72F7-D9E9767211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3" name="Platshållare för text 22">
            <a:extLst>
              <a:ext uri="{FF2B5EF4-FFF2-40B4-BE49-F238E27FC236}">
                <a16:creationId xmlns:a16="http://schemas.microsoft.com/office/drawing/2014/main" id="{781B4F1A-2E13-7958-E9D1-6266BA1405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4" name="Platshållare för text 23">
            <a:extLst>
              <a:ext uri="{FF2B5EF4-FFF2-40B4-BE49-F238E27FC236}">
                <a16:creationId xmlns:a16="http://schemas.microsoft.com/office/drawing/2014/main" id="{2D0070D7-03EE-B614-78E1-34F33BDA6B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5" name="Platshållare för text 24">
            <a:extLst>
              <a:ext uri="{FF2B5EF4-FFF2-40B4-BE49-F238E27FC236}">
                <a16:creationId xmlns:a16="http://schemas.microsoft.com/office/drawing/2014/main" id="{C6F929D1-011B-6215-9029-4973C13CB0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7" name="Platshållare för text 26">
            <a:extLst>
              <a:ext uri="{FF2B5EF4-FFF2-40B4-BE49-F238E27FC236}">
                <a16:creationId xmlns:a16="http://schemas.microsoft.com/office/drawing/2014/main" id="{DBCF80D8-459E-0D85-6382-B03F890714A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8" name="Platshållare för text 27">
            <a:extLst>
              <a:ext uri="{FF2B5EF4-FFF2-40B4-BE49-F238E27FC236}">
                <a16:creationId xmlns:a16="http://schemas.microsoft.com/office/drawing/2014/main" id="{2CD31BDC-6857-CA44-0ECB-F93759E8B70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C2C3D813-0D58-1626-A894-E380030FF20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0" name="Platshållare för text 29">
            <a:extLst>
              <a:ext uri="{FF2B5EF4-FFF2-40B4-BE49-F238E27FC236}">
                <a16:creationId xmlns:a16="http://schemas.microsoft.com/office/drawing/2014/main" id="{F9D62E66-0E13-2352-331D-AB10D8C1458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1" name="Platshållare för text 30">
            <a:extLst>
              <a:ext uri="{FF2B5EF4-FFF2-40B4-BE49-F238E27FC236}">
                <a16:creationId xmlns:a16="http://schemas.microsoft.com/office/drawing/2014/main" id="{0FC56983-EBED-0BAE-89CB-E2EE01BA714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2" name="Platshållare för text 31">
            <a:extLst>
              <a:ext uri="{FF2B5EF4-FFF2-40B4-BE49-F238E27FC236}">
                <a16:creationId xmlns:a16="http://schemas.microsoft.com/office/drawing/2014/main" id="{A52A9577-ADAB-F322-F25E-C24DA785954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3" name="Platshållare för text 32">
            <a:extLst>
              <a:ext uri="{FF2B5EF4-FFF2-40B4-BE49-F238E27FC236}">
                <a16:creationId xmlns:a16="http://schemas.microsoft.com/office/drawing/2014/main" id="{717E90D9-9BBB-3A37-160A-60537C1D43F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4" name="Platshållare för text 33">
            <a:extLst>
              <a:ext uri="{FF2B5EF4-FFF2-40B4-BE49-F238E27FC236}">
                <a16:creationId xmlns:a16="http://schemas.microsoft.com/office/drawing/2014/main" id="{DBC40392-9F02-D5AA-E5AD-4C55B0865F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6" name="Platshållare för text 25">
            <a:extLst>
              <a:ext uri="{FF2B5EF4-FFF2-40B4-BE49-F238E27FC236}">
                <a16:creationId xmlns:a16="http://schemas.microsoft.com/office/drawing/2014/main" id="{0BAE39BE-7ACD-0066-B572-DEC3AD70D9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5" name="Platshållare för innehåll 34">
            <a:extLst>
              <a:ext uri="{FF2B5EF4-FFF2-40B4-BE49-F238E27FC236}">
                <a16:creationId xmlns:a16="http://schemas.microsoft.com/office/drawing/2014/main" id="{ADCEB839-5237-7054-98BA-B35F07556A70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6" name="Platshållare för innehåll 35">
            <a:extLst>
              <a:ext uri="{FF2B5EF4-FFF2-40B4-BE49-F238E27FC236}">
                <a16:creationId xmlns:a16="http://schemas.microsoft.com/office/drawing/2014/main" id="{05F97B25-60AF-2CD7-1E4F-DE4248F67233}"/>
              </a:ext>
            </a:extLst>
          </p:cNvPr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7" name="Platshållare för bild 36">
            <a:extLst>
              <a:ext uri="{FF2B5EF4-FFF2-40B4-BE49-F238E27FC236}">
                <a16:creationId xmlns:a16="http://schemas.microsoft.com/office/drawing/2014/main" id="{904CF218-D66C-EB10-32F3-C146AA787C5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sv-SE"/>
          </a:p>
        </p:txBody>
      </p:sp>
      <p:cxnSp>
        <p:nvCxnSpPr>
          <p:cNvPr id="9" name="Rak koppling 8">
            <a:extLst>
              <a:ext uri="{FF2B5EF4-FFF2-40B4-BE49-F238E27FC236}">
                <a16:creationId xmlns:a16="http://schemas.microsoft.com/office/drawing/2014/main" id="{A42F99A8-19D8-ED2E-779F-5593217AD8B4}"/>
              </a:ext>
            </a:extLst>
          </p:cNvPr>
          <p:cNvCxnSpPr>
            <a:cxnSpLocks/>
          </p:cNvCxnSpPr>
          <p:nvPr/>
        </p:nvCxnSpPr>
        <p:spPr>
          <a:xfrm>
            <a:off x="2225675" y="13525500"/>
            <a:ext cx="28024137" cy="0"/>
          </a:xfrm>
          <a:prstGeom prst="line">
            <a:avLst/>
          </a:prstGeom>
          <a:ln w="152400">
            <a:solidFill>
              <a:srgbClr val="005B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ruta 3">
            <a:extLst>
              <a:ext uri="{FF2B5EF4-FFF2-40B4-BE49-F238E27FC236}">
                <a16:creationId xmlns:a16="http://schemas.microsoft.com/office/drawing/2014/main" id="{15EA5B97-769C-7314-E509-29D92801FE36}"/>
              </a:ext>
            </a:extLst>
          </p:cNvPr>
          <p:cNvSpPr txBox="1"/>
          <p:nvPr/>
        </p:nvSpPr>
        <p:spPr>
          <a:xfrm>
            <a:off x="1" y="38558000"/>
            <a:ext cx="3239928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sz="3200"/>
              <a:t>Lägg ingen information i eller under denna ruta. Ta bort den när du är färdig att skicka din poster till tryckeriet</a:t>
            </a:r>
          </a:p>
        </p:txBody>
      </p:sp>
    </p:spTree>
    <p:extLst>
      <p:ext uri="{BB962C8B-B14F-4D97-AF65-F5344CB8AC3E}">
        <p14:creationId xmlns:p14="http://schemas.microsoft.com/office/powerpoint/2010/main" val="121454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ubrik 17">
            <a:extLst>
              <a:ext uri="{FF2B5EF4-FFF2-40B4-BE49-F238E27FC236}">
                <a16:creationId xmlns:a16="http://schemas.microsoft.com/office/drawing/2014/main" id="{FCE1C5A3-63F8-FAF8-A94A-6870A68E5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7451" y="2834519"/>
            <a:ext cx="27944386" cy="1953904"/>
          </a:xfrm>
        </p:spPr>
        <p:txBody>
          <a:bodyPr>
            <a:normAutofit/>
          </a:bodyPr>
          <a:lstStyle/>
          <a:p>
            <a:r>
              <a:rPr lang="sv-SE" sz="7200">
                <a:latin typeface="Verdana" panose="020B0604030504040204" pitchFamily="34" charset="0"/>
                <a:ea typeface="Verdana" panose="020B0604030504040204" pitchFamily="34" charset="0"/>
              </a:rPr>
              <a:t>När du är klar…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577D4074-0083-111F-1750-F79CB6134511}"/>
              </a:ext>
            </a:extLst>
          </p:cNvPr>
          <p:cNvSpPr txBox="1"/>
          <p:nvPr/>
        </p:nvSpPr>
        <p:spPr>
          <a:xfrm>
            <a:off x="2166852" y="6013111"/>
            <a:ext cx="26158706" cy="74174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sv-SE" sz="4000" b="1">
                <a:latin typeface="Verdana"/>
                <a:ea typeface="Verdana"/>
              </a:rPr>
              <a:t>Kontakta Regiontryckeriet. </a:t>
            </a:r>
            <a:endParaRPr lang="sv-SE" sz="4000" b="1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sv-SE" sz="4000">
                <a:latin typeface="Verdana"/>
                <a:ea typeface="Verdana"/>
              </a:rPr>
              <a:t>Det är ofta bäst att prata med dem på telefon först.</a:t>
            </a:r>
            <a:endParaRPr lang="sv-SE" sz="4000">
              <a:latin typeface="Verdana"/>
              <a:ea typeface="Verdana"/>
              <a:cs typeface="Calibri" panose="020F0502020204030204"/>
            </a:endParaRPr>
          </a:p>
          <a:p>
            <a:r>
              <a:rPr lang="sv-SE" sz="4000">
                <a:latin typeface="Verdana"/>
                <a:ea typeface="Verdana"/>
                <a:cs typeface="Calibri" panose="020F0502020204030204"/>
              </a:rPr>
              <a:t>Du kan be dem kika på din PDF innan du beställer postern. Då kan de till exempel se om eventuella bilder/foton/tabeller/figurer håller för utskrift i hög kvalitet. </a:t>
            </a:r>
            <a:endParaRPr lang="sv-SE" sz="4000"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0" indent="0">
              <a:buNone/>
            </a:pPr>
            <a:r>
              <a:rPr lang="sv-SE" sz="4000" b="1">
                <a:latin typeface="Verdana"/>
                <a:ea typeface="Verdana"/>
                <a:cs typeface="Calibri" panose="020F0502020204030204"/>
              </a:rPr>
              <a:t>OBS: </a:t>
            </a:r>
            <a:r>
              <a:rPr lang="sv-SE" sz="4000">
                <a:latin typeface="Verdana"/>
                <a:ea typeface="Verdana"/>
                <a:cs typeface="Calibri" panose="020F0502020204030204"/>
              </a:rPr>
              <a:t>Be dem konvertera färgerna i din poster till ”CMYK” (i PPT är ”RGB” standard).</a:t>
            </a:r>
          </a:p>
          <a:p>
            <a:pPr marL="0" indent="0">
              <a:buNone/>
            </a:pPr>
            <a:endParaRPr lang="sv-SE" sz="4000"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r>
              <a:rPr lang="sv-SE" sz="4000">
                <a:latin typeface="Verdana"/>
                <a:ea typeface="Verdana"/>
                <a:cs typeface="Calibri" panose="020F0502020204030204"/>
              </a:rPr>
              <a:t>De kommer att tala om för dig vad de behöver veta för att leverera din poster; </a:t>
            </a:r>
          </a:p>
          <a:p>
            <a:r>
              <a:rPr lang="sv-SE" sz="4000">
                <a:latin typeface="Verdana"/>
                <a:ea typeface="Verdana"/>
                <a:cs typeface="Calibri" panose="020F0502020204030204"/>
              </a:rPr>
              <a:t>Tex. leveransadress och ditt/verksamhetens ansvarsnummer.</a:t>
            </a:r>
            <a:endParaRPr lang="sv-SE">
              <a:latin typeface="Calibri" panose="020F0502020204030204"/>
              <a:ea typeface="Verdana"/>
              <a:cs typeface="Calibri" panose="020F0502020204030204"/>
            </a:endParaRPr>
          </a:p>
          <a:p>
            <a:endParaRPr lang="sv-SE" sz="4000" b="1">
              <a:latin typeface="Verdana"/>
              <a:ea typeface="Verdana"/>
              <a:cs typeface="Calibri"/>
            </a:endParaRPr>
          </a:p>
          <a:p>
            <a:r>
              <a:rPr lang="sv-SE" sz="4000" b="1">
                <a:latin typeface="Verdana"/>
                <a:ea typeface="Verdana"/>
                <a:cs typeface="Calibri"/>
              </a:rPr>
              <a:t>Skicka din poster som Powerpoint med e-post. På så sätt behåller filen alla nödvändiga inställningar och bildupplösningar. </a:t>
            </a:r>
          </a:p>
          <a:p>
            <a:endParaRPr lang="sv-SE">
              <a:cs typeface="Calibri"/>
            </a:endParaRPr>
          </a:p>
          <a:p>
            <a:endParaRPr lang="sv-SE">
              <a:cs typeface="Calibri"/>
            </a:endParaRP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10736587-6A6C-793F-D263-BD6C6F0B37BF}"/>
              </a:ext>
            </a:extLst>
          </p:cNvPr>
          <p:cNvSpPr txBox="1"/>
          <p:nvPr/>
        </p:nvSpPr>
        <p:spPr>
          <a:xfrm>
            <a:off x="2166852" y="14603105"/>
            <a:ext cx="16343294" cy="32932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4400" b="1">
                <a:latin typeface="Verdana"/>
                <a:ea typeface="Verdana"/>
              </a:rPr>
              <a:t>Regiontryckeriet: </a:t>
            </a:r>
            <a:br>
              <a:rPr lang="sv-SE" sz="360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sv-SE" sz="4400" b="1" i="0">
              <a:effectLst/>
              <a:latin typeface="Verdana"/>
              <a:ea typeface="Verdana"/>
            </a:endParaRPr>
          </a:p>
          <a:p>
            <a:r>
              <a:rPr lang="sv-SE" sz="4000">
                <a:solidFill>
                  <a:srgbClr val="000000"/>
                </a:solidFill>
                <a:latin typeface="Verdana"/>
                <a:ea typeface="Verdana"/>
              </a:rPr>
              <a:t>E-post: </a:t>
            </a:r>
            <a:r>
              <a:rPr lang="sv-SE" sz="4000" b="0" i="0">
                <a:solidFill>
                  <a:srgbClr val="000000"/>
                </a:solidFill>
                <a:effectLst/>
                <a:latin typeface="Verdana"/>
                <a:ea typeface="Verdana"/>
                <a:hlinkClick r:id="rId2"/>
              </a:rPr>
              <a:t>regiontryckeriet.thn@vgregion.se</a:t>
            </a:r>
            <a:endParaRPr lang="sv-SE" sz="400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hlinkClick r:id="rId2"/>
            </a:endParaRPr>
          </a:p>
          <a:p>
            <a:endParaRPr lang="en-US" sz="4000">
              <a:solidFill>
                <a:srgbClr val="000000"/>
              </a:solidFill>
              <a:latin typeface="Verdana"/>
              <a:ea typeface="Verdana"/>
            </a:endParaRPr>
          </a:p>
          <a:p>
            <a:r>
              <a:rPr lang="sv-SE" sz="4000">
                <a:solidFill>
                  <a:srgbClr val="000000"/>
                </a:solidFill>
                <a:latin typeface="Verdana"/>
                <a:ea typeface="Verdana"/>
              </a:rPr>
              <a:t>Telefonnummer: </a:t>
            </a:r>
            <a:r>
              <a:rPr lang="sv-SE" sz="4000" b="0" i="0">
                <a:solidFill>
                  <a:srgbClr val="0563C1"/>
                </a:solidFill>
                <a:effectLst/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010 - 441 09 70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945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GR poster">
      <a:majorFont>
        <a:latin typeface="VGR Sans"/>
        <a:ea typeface=""/>
        <a:cs typeface=""/>
      </a:majorFont>
      <a:minorFont>
        <a:latin typeface="Verdana"/>
        <a:ea typeface=""/>
        <a:cs typeface="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Custom</PresentationFormat>
  <Slides>4</Slides>
  <Notes>0</Notes>
  <HiddenSlides>3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Office-tema</vt:lpstr>
      <vt:lpstr>Instruktioner Skapad av: FoUUI primär och nära vård, kommunikation (CSG)  Giltig till: 2026-01-15  </vt:lpstr>
      <vt:lpstr>Forts. instruktioner</vt:lpstr>
      <vt:lpstr>PowerPoint Presentation</vt:lpstr>
      <vt:lpstr>När du är klar…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PPT-mall FoUUI PNV 90X120cm - Vetenskaplig poster</dc:title>
  <dc:creator>Carin Sjöström Greenwood</dc:creator>
  <keywords/>
  <revision>1</revision>
  <lastPrinted>2023-09-25T12:48:40.0000000Z</lastPrinted>
  <dcterms:created xsi:type="dcterms:W3CDTF">2023-09-18T13:38:24.0000000Z</dcterms:created>
  <dcterms:modified xsi:type="dcterms:W3CDTF">2025-08-11T11:45:52.0000000Z</dcterms:modified>
</coreProperties>
</file>