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docProps/app.xml" Id="rId3" /><Relationship Type="http://schemas.openxmlformats.org/package/2006/relationships/metadata/core-properties" Target="docProps/core.xml" Id="rId2" /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0"/>
  </p:notesMasterIdLst>
  <p:handoutMasterIdLst>
    <p:handoutMasterId r:id="rId11"/>
  </p:handoutMasterIdLst>
  <p:sldIdLst>
    <p:sldId id="311" r:id="rId6"/>
    <p:sldId id="310" r:id="rId7"/>
    <p:sldId id="305" r:id="rId8"/>
    <p:sldId id="308" r:id="rId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umbnail" id="{6E6E6ECD-356C-4D49-9D22-22C3E7AF66C1}">
          <p14:sldIdLst>
            <p14:sldId id="311"/>
            <p14:sldId id="310"/>
            <p14:sldId id="305"/>
            <p14:sldId id="30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82DCE09-A2C4-50A6-32AB-DD7CF46D3685}" name="Karin Valle Bordes" initials="KB" userId="S::karva@vgregion.se::27bbad1c-8aec-4a0a-93be-d7ec9b5245eb" providerId="AD"/>
  <p188:author id="{FDA90848-86E2-7B52-F199-A70E205F816D}" name="Hannah Lundh" initials="HL" userId="S::hanka13@vgregion.se::1b96013b-59c7-43ac-b3a6-e554538db698" providerId="AD"/>
  <p188:author id="{7F45C297-A5F6-CEC7-7DEB-AF2F7D9A7EA3}" name="Kristina Bauch Kroona" initials="KBK" userId="S::krikr13@vgregion.se::7c5e825c-1201-4495-90e4-bb7a8b486daa" providerId="AD"/>
  <p188:author id="{0F7612F2-345F-24D4-3BC2-8821125DD1EB}" name="Charlotte Boman" initials="CB" userId="S::chaka9@vgregion.se::5f0aed1a-4fd9-4f8b-875f-991d48839b0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A61A4-2022-25A2-4126-697677F22D4B}" v="15" dt="2024-05-16T08:07:54.814"/>
    <p1510:client id="{164E184A-C120-25F9-0826-347573FEBE5B}" v="30" dt="2024-05-16T07:52:10.334"/>
    <p1510:client id="{213407C8-D626-4D5A-A72C-87FAE019ACA9}" v="9" dt="2024-05-16T07:48:31.337"/>
    <p1510:client id="{45176CA8-D595-69EA-4F39-6D85E7C0248F}" v="2" dt="2024-05-16T08:39:39.159"/>
    <p1510:client id="{DE8A5593-0DED-A9EE-6C43-F0561C2B8D97}" v="1" dt="2024-05-16T08:17:53.793"/>
    <p1510:client id="{F74B3AC0-AE76-88B1-6254-4DFAC9F02911}" v="1" dt="2024-05-16T08:08:46.827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viewProps" Target="viewProps.xml" Id="rId13" /><Relationship Type="http://schemas.openxmlformats.org/officeDocument/2006/relationships/slide" Target="slides/slide2.xml" Id="rId7" /><Relationship Type="http://schemas.openxmlformats.org/officeDocument/2006/relationships/presProps" Target="presProps.xml" Id="rId12" /><Relationship Type="http://schemas.microsoft.com/office/2018/10/relationships/authors" Target="authors.xml" Id="rId17" /><Relationship Type="http://schemas.microsoft.com/office/2015/10/relationships/revisionInfo" Target="revisionInfo.xml" Id="rId16" /><Relationship Type="http://schemas.openxmlformats.org/officeDocument/2006/relationships/slide" Target="slides/slide1.xml" Id="rId6" /><Relationship Type="http://schemas.openxmlformats.org/officeDocument/2006/relationships/handoutMaster" Target="handoutMasters/handoutMaster1.xml" Id="rId11" /><Relationship Type="http://schemas.openxmlformats.org/officeDocument/2006/relationships/slideMaster" Target="slideMasters/slideMaster1.xml" Id="rId5" /><Relationship Type="http://schemas.openxmlformats.org/officeDocument/2006/relationships/tableStyles" Target="tableStyles.xml" Id="rId15" /><Relationship Type="http://schemas.openxmlformats.org/officeDocument/2006/relationships/notesMaster" Target="notesMasters/notesMaster1.xml" Id="rId10" /><Relationship Type="http://schemas.openxmlformats.org/officeDocument/2006/relationships/slide" Target="slides/slide4.xml" Id="rId9" /><Relationship Type="http://schemas.openxmlformats.org/officeDocument/2006/relationships/theme" Target="theme/theme1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2024-05-16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2024-05-16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2024-05-16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4" name="Graphic 28">
            <a:extLst>
              <a:ext uri="{FF2B5EF4-FFF2-40B4-BE49-F238E27FC236}">
                <a16:creationId xmlns:a16="http://schemas.microsoft.com/office/drawing/2014/main" id="{BB51B449-2513-B8F3-2B63-E71100F978A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5" name="Freeform: Shape 30">
              <a:extLst>
                <a:ext uri="{FF2B5EF4-FFF2-40B4-BE49-F238E27FC236}">
                  <a16:creationId xmlns:a16="http://schemas.microsoft.com/office/drawing/2014/main" id="{CF300A9A-17BC-D773-8918-887CEF4026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31">
              <a:extLst>
                <a:ext uri="{FF2B5EF4-FFF2-40B4-BE49-F238E27FC236}">
                  <a16:creationId xmlns:a16="http://schemas.microsoft.com/office/drawing/2014/main" id="{1D7FFA80-56C3-4ADD-DF3C-C90E7D530A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32">
              <a:extLst>
                <a:ext uri="{FF2B5EF4-FFF2-40B4-BE49-F238E27FC236}">
                  <a16:creationId xmlns:a16="http://schemas.microsoft.com/office/drawing/2014/main" id="{69FE296A-0031-81BC-6089-2A24FC515C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33">
              <a:extLst>
                <a:ext uri="{FF2B5EF4-FFF2-40B4-BE49-F238E27FC236}">
                  <a16:creationId xmlns:a16="http://schemas.microsoft.com/office/drawing/2014/main" id="{004E38EF-08B8-7AAB-45C8-0F4D1AAC55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34">
              <a:extLst>
                <a:ext uri="{FF2B5EF4-FFF2-40B4-BE49-F238E27FC236}">
                  <a16:creationId xmlns:a16="http://schemas.microsoft.com/office/drawing/2014/main" id="{1C775D9D-4C6A-8975-C972-8816C73BDE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35">
              <a:extLst>
                <a:ext uri="{FF2B5EF4-FFF2-40B4-BE49-F238E27FC236}">
                  <a16:creationId xmlns:a16="http://schemas.microsoft.com/office/drawing/2014/main" id="{D75E7932-0FB6-64F2-B35F-AABC08F908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36">
              <a:extLst>
                <a:ext uri="{FF2B5EF4-FFF2-40B4-BE49-F238E27FC236}">
                  <a16:creationId xmlns:a16="http://schemas.microsoft.com/office/drawing/2014/main" id="{57FB1F63-CCE2-273B-C40B-56152D202E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37">
              <a:extLst>
                <a:ext uri="{FF2B5EF4-FFF2-40B4-BE49-F238E27FC236}">
                  <a16:creationId xmlns:a16="http://schemas.microsoft.com/office/drawing/2014/main" id="{014EC904-A4EA-3DEA-B024-5DC5F02EED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38">
              <a:extLst>
                <a:ext uri="{FF2B5EF4-FFF2-40B4-BE49-F238E27FC236}">
                  <a16:creationId xmlns:a16="http://schemas.microsoft.com/office/drawing/2014/main" id="{2D575801-093F-FE1B-1D2F-A91174798E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DBBDC78D-1DE7-BCAF-99C5-1E1E43F52E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3C71D-D98B-401F-B2CF-6FD4D048E9D2}" type="datetime1">
              <a:rPr lang="sv-SE" smtClean="0"/>
              <a:t>2024-05-16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2024-05-16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ACE7E74-CDF2-8E7F-0785-3738B875A2C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  <p:sp>
        <p:nvSpPr>
          <p:cNvPr id="5" name="Freeform: Shape 32">
            <a:extLst>
              <a:ext uri="{FF2B5EF4-FFF2-40B4-BE49-F238E27FC236}">
                <a16:creationId xmlns:a16="http://schemas.microsoft.com/office/drawing/2014/main" id="{FCA1630E-4FA1-813B-6FB5-6B8EA29DFC23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33">
            <a:extLst>
              <a:ext uri="{FF2B5EF4-FFF2-40B4-BE49-F238E27FC236}">
                <a16:creationId xmlns:a16="http://schemas.microsoft.com/office/drawing/2014/main" id="{2B03F9E4-CBF3-3FAD-7A8C-30005A1801FA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34">
            <a:extLst>
              <a:ext uri="{FF2B5EF4-FFF2-40B4-BE49-F238E27FC236}">
                <a16:creationId xmlns:a16="http://schemas.microsoft.com/office/drawing/2014/main" id="{DAB90BBB-7589-BC25-6C27-BE15CF7BF058}"/>
              </a:ext>
            </a:extLst>
          </p:cNvPr>
          <p:cNvSpPr>
            <a:spLocks noChangeAspect="1"/>
          </p:cNvSpPr>
          <p:nvPr userDrawn="1"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35">
            <a:extLst>
              <a:ext uri="{FF2B5EF4-FFF2-40B4-BE49-F238E27FC236}">
                <a16:creationId xmlns:a16="http://schemas.microsoft.com/office/drawing/2014/main" id="{820856E7-20FE-6D95-61A0-CC38B82FEDE0}"/>
              </a:ext>
            </a:extLst>
          </p:cNvPr>
          <p:cNvSpPr>
            <a:spLocks noChangeAspect="1"/>
          </p:cNvSpPr>
          <p:nvPr userDrawn="1"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36">
            <a:extLst>
              <a:ext uri="{FF2B5EF4-FFF2-40B4-BE49-F238E27FC236}">
                <a16:creationId xmlns:a16="http://schemas.microsoft.com/office/drawing/2014/main" id="{125799E2-37F2-0C3F-51A3-D071A013E705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37">
            <a:extLst>
              <a:ext uri="{FF2B5EF4-FFF2-40B4-BE49-F238E27FC236}">
                <a16:creationId xmlns:a16="http://schemas.microsoft.com/office/drawing/2014/main" id="{6EEA36D4-6C11-D52A-A47F-18E40D0C6847}"/>
              </a:ext>
            </a:extLst>
          </p:cNvPr>
          <p:cNvSpPr>
            <a:spLocks noChangeAspect="1"/>
          </p:cNvSpPr>
          <p:nvPr userDrawn="1"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38">
            <a:extLst>
              <a:ext uri="{FF2B5EF4-FFF2-40B4-BE49-F238E27FC236}">
                <a16:creationId xmlns:a16="http://schemas.microsoft.com/office/drawing/2014/main" id="{5C5F6E48-4C0B-4D2B-818B-1BE457F59527}"/>
              </a:ext>
            </a:extLst>
          </p:cNvPr>
          <p:cNvSpPr>
            <a:spLocks noChangeAspect="1"/>
          </p:cNvSpPr>
          <p:nvPr userDrawn="1"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39">
            <a:extLst>
              <a:ext uri="{FF2B5EF4-FFF2-40B4-BE49-F238E27FC236}">
                <a16:creationId xmlns:a16="http://schemas.microsoft.com/office/drawing/2014/main" id="{F0242E9B-645C-96CC-D772-EBBC66A77DC7}"/>
              </a:ext>
            </a:extLst>
          </p:cNvPr>
          <p:cNvSpPr>
            <a:spLocks noChangeAspect="1"/>
          </p:cNvSpPr>
          <p:nvPr userDrawn="1"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2024-05-16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5C417587-585B-3553-7B4B-03B7FC05F2F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5" name="Freeform: Shape 14">
              <a:extLst>
                <a:ext uri="{FF2B5EF4-FFF2-40B4-BE49-F238E27FC236}">
                  <a16:creationId xmlns:a16="http://schemas.microsoft.com/office/drawing/2014/main" id="{B0344151-8CCE-0681-53A0-38C6286C45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175F8EDF-FDD3-5430-466D-9FDBD7CCA9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6">
              <a:extLst>
                <a:ext uri="{FF2B5EF4-FFF2-40B4-BE49-F238E27FC236}">
                  <a16:creationId xmlns:a16="http://schemas.microsoft.com/office/drawing/2014/main" id="{B351A889-3BB9-FF21-B1DF-61E7A92EC0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: ett hörn rundat 3">
            <a:extLst>
              <a:ext uri="{FF2B5EF4-FFF2-40B4-BE49-F238E27FC236}">
                <a16:creationId xmlns:a16="http://schemas.microsoft.com/office/drawing/2014/main" id="{A95B309E-D263-11E8-9807-1C7D2CFE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3BDF-6C18-456D-B2F3-58DD8CBD1759}" type="datetime1">
              <a:rPr lang="sv-SE" smtClean="0"/>
              <a:t>2024-05-16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2024-05-16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11">
            <a:extLst>
              <a:ext uri="{FF2B5EF4-FFF2-40B4-BE49-F238E27FC236}">
                <a16:creationId xmlns:a16="http://schemas.microsoft.com/office/drawing/2014/main" id="{1FA5C84F-C4B8-CEC1-3555-41A99D993A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82E9-E70A-41D0-BC52-9CE4D8B0E8A6}" type="datetime1">
              <a:rPr lang="sv-SE" smtClean="0"/>
              <a:t>2024-05-16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3" name="Graphic 4">
            <a:extLst>
              <a:ext uri="{FF2B5EF4-FFF2-40B4-BE49-F238E27FC236}">
                <a16:creationId xmlns:a16="http://schemas.microsoft.com/office/drawing/2014/main" id="{4C3381B4-AC30-6419-D826-946D93D76D7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4" name="Freeform: Shape 14">
              <a:extLst>
                <a:ext uri="{FF2B5EF4-FFF2-40B4-BE49-F238E27FC236}">
                  <a16:creationId xmlns:a16="http://schemas.microsoft.com/office/drawing/2014/main" id="{1FC6FDEA-C781-902D-A489-58BB1BF305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15">
              <a:extLst>
                <a:ext uri="{FF2B5EF4-FFF2-40B4-BE49-F238E27FC236}">
                  <a16:creationId xmlns:a16="http://schemas.microsoft.com/office/drawing/2014/main" id="{E3AC7685-6FDC-1A23-7B20-B455EC5C93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6">
              <a:extLst>
                <a:ext uri="{FF2B5EF4-FFF2-40B4-BE49-F238E27FC236}">
                  <a16:creationId xmlns:a16="http://schemas.microsoft.com/office/drawing/2014/main" id="{1F9B59B5-C37C-6616-7B01-4CE9FC56AF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A4A846-428D-495E-A55C-A66F11C8B8FF}" type="datetime1">
              <a:rPr lang="sv-SE" smtClean="0"/>
              <a:t>2024-05-16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" name="Platshållare för bild 4">
            <a:extLst>
              <a:ext uri="{FF2B5EF4-FFF2-40B4-BE49-F238E27FC236}">
                <a16:creationId xmlns:a16="http://schemas.microsoft.com/office/drawing/2014/main" id="{DCC3B870-75C4-56B4-5593-0D8B71AFE9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85498-67B0-4A0B-8455-9A803E3F2EDA}" type="datetime1">
              <a:rPr lang="sv-SE" smtClean="0"/>
              <a:t>2024-05-16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57B1-FF3A-4A75-8128-4AFE16604E80}" type="datetime1">
              <a:rPr lang="sv-SE" smtClean="0"/>
              <a:t>2024-05-16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2024-05-16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1" r:id="rId7"/>
    <p:sldLayoutId id="2147483655" r:id="rId8"/>
    <p:sldLayoutId id="2147483659" r:id="rId9"/>
    <p:sldLayoutId id="2147483660" r:id="rId10"/>
  </p:sldLayoutIdLst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A6B18DA-3E6B-1116-B487-78D37FC43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06863"/>
            <a:ext cx="4995333" cy="1047750"/>
          </a:xfrm>
        </p:spPr>
        <p:txBody>
          <a:bodyPr/>
          <a:lstStyle/>
          <a:p>
            <a:r>
              <a:rPr lang="sv-SE" b="1">
                <a:solidFill>
                  <a:schemeClr val="bg1"/>
                </a:solidFill>
                <a:ea typeface="Verdana"/>
              </a:rPr>
              <a:t>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978C342-8C9A-7373-430F-962F395ADA0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9003" y="2113722"/>
            <a:ext cx="4745265" cy="3756990"/>
          </a:xfrm>
        </p:spPr>
        <p:txBody>
          <a:bodyPr vert="horz" wrap="square" lIns="0" tIns="0" rIns="0" bIns="0" rtlCol="0" anchor="t">
            <a:noAutofit/>
          </a:bodyPr>
          <a:lstStyle/>
          <a:p>
            <a:endParaRPr lang="sv-SE">
              <a:ea typeface="Verdana"/>
            </a:endParaRPr>
          </a:p>
          <a:p>
            <a:endParaRPr lang="sv-SE">
              <a:ea typeface="Verdana"/>
            </a:endParaRPr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D7F411FC-16FF-F6F3-EEC2-89B4E09E7D4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54" t="-91" b="-169"/>
          <a:stretch/>
        </p:blipFill>
        <p:spPr>
          <a:xfrm>
            <a:off x="673998" y="374808"/>
            <a:ext cx="5002954" cy="6091200"/>
          </a:xfrm>
        </p:spPr>
      </p:pic>
      <p:pic>
        <p:nvPicPr>
          <p:cNvPr id="4" name="Logo" descr="Västra Götalandsregionen, logo">
            <a:extLst>
              <a:ext uri="{FF2B5EF4-FFF2-40B4-BE49-F238E27FC236}">
                <a16:creationId xmlns:a16="http://schemas.microsoft.com/office/drawing/2014/main" id="{380F7220-6F7E-9163-0AB3-D01F8A543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19483" y="6030915"/>
            <a:ext cx="2147886" cy="435093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BACC8764-37F1-D3D8-6F0B-58C3105F426F}"/>
              </a:ext>
            </a:extLst>
          </p:cNvPr>
          <p:cNvSpPr txBox="1"/>
          <p:nvPr/>
        </p:nvSpPr>
        <p:spPr>
          <a:xfrm>
            <a:off x="6513443" y="616226"/>
            <a:ext cx="4388678" cy="5829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sv-SE" sz="3300" b="1">
                <a:ea typeface="Verdana"/>
              </a:rPr>
              <a:t>All rörelse räknas!</a:t>
            </a:r>
            <a:endParaRPr lang="sv-SE"/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6BA29A3C-190A-E437-F622-151455B22680}"/>
              </a:ext>
            </a:extLst>
          </p:cNvPr>
          <p:cNvSpPr txBox="1">
            <a:spLocks/>
          </p:cNvSpPr>
          <p:nvPr/>
        </p:nvSpPr>
        <p:spPr>
          <a:xfrm>
            <a:off x="6508099" y="1835426"/>
            <a:ext cx="4745265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vert="horz" wrap="square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>
                <a:ea typeface="Verdana"/>
              </a:rPr>
              <a:t>Det är bättre att göra lite än inget alls.</a:t>
            </a:r>
            <a:br>
              <a:rPr lang="sv-SE">
                <a:ea typeface="Verdana"/>
              </a:rPr>
            </a:br>
            <a:endParaRPr lang="sv-SE"/>
          </a:p>
          <a:p>
            <a:r>
              <a:rPr lang="sv-SE"/>
              <a:t>Även en liten ökning av fysisk aktivitet har goda effekter på hälsan och måendet. </a:t>
            </a:r>
            <a:endParaRPr lang="sv-SE">
              <a:ea typeface="Verdana"/>
            </a:endParaRPr>
          </a:p>
          <a:p>
            <a:endParaRPr lang="sv-SE"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6804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datum 2">
            <a:extLst>
              <a:ext uri="{FF2B5EF4-FFF2-40B4-BE49-F238E27FC236}">
                <a16:creationId xmlns:a16="http://schemas.microsoft.com/office/drawing/2014/main" id="{33763F1A-E464-37B0-94C3-A6FAC7561FFB}"/>
              </a:ext>
            </a:extLst>
          </p:cNvPr>
          <p:cNvSpPr txBox="1">
            <a:spLocks/>
          </p:cNvSpPr>
          <p:nvPr/>
        </p:nvSpPr>
        <p:spPr>
          <a:xfrm>
            <a:off x="11607193" y="14540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sv-SE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v-SE"/>
          </a:p>
        </p:txBody>
      </p:sp>
      <p:pic>
        <p:nvPicPr>
          <p:cNvPr id="2" name="Logo" descr="Västra Götalandsregionen, logo">
            <a:extLst>
              <a:ext uri="{FF2B5EF4-FFF2-40B4-BE49-F238E27FC236}">
                <a16:creationId xmlns:a16="http://schemas.microsoft.com/office/drawing/2014/main" id="{FC59C30C-A1CB-5A7B-0E17-88A0D32970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3279A8FC-1873-A080-010C-C836813B4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/>
              <a:t>Tips för att </a:t>
            </a:r>
            <a:br>
              <a:rPr lang="sv-SE" b="1"/>
            </a:br>
            <a:r>
              <a:rPr lang="sv-SE" b="1"/>
              <a:t>komma igång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DF946F05-66BF-E515-9E44-3E3FFC99CCA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63418"/>
            <a:ext cx="4855839" cy="375699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Ta en kort rörelsepaus en gång i halvtimmen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Gå eller cykla som transport </a:t>
            </a:r>
            <a:br>
              <a:rPr lang="sv-SE"/>
            </a:br>
            <a:r>
              <a:rPr lang="sv-SE"/>
              <a:t>i vardagen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Parkera bilen en bit bort</a:t>
            </a:r>
          </a:p>
          <a:p>
            <a:endParaRPr lang="sv-SE"/>
          </a:p>
          <a:p>
            <a:endParaRPr lang="sv-SE"/>
          </a:p>
        </p:txBody>
      </p:sp>
      <p:pic>
        <p:nvPicPr>
          <p:cNvPr id="15" name="Platshållare för bild 14">
            <a:extLst>
              <a:ext uri="{FF2B5EF4-FFF2-40B4-BE49-F238E27FC236}">
                <a16:creationId xmlns:a16="http://schemas.microsoft.com/office/drawing/2014/main" id="{91BAA44A-E2CE-36F1-1CCB-FEA926DA103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20" t="-19351" r="5084" b="-215"/>
          <a:stretch/>
        </p:blipFill>
        <p:spPr>
          <a:xfrm>
            <a:off x="6798481" y="385758"/>
            <a:ext cx="5002954" cy="6091200"/>
          </a:xfrm>
        </p:spPr>
      </p:pic>
    </p:spTree>
    <p:extLst>
      <p:ext uri="{BB962C8B-B14F-4D97-AF65-F5344CB8AC3E}">
        <p14:creationId xmlns:p14="http://schemas.microsoft.com/office/powerpoint/2010/main" val="3267965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9005CE4-6216-725D-50A0-C26E444F4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102" y="1002428"/>
            <a:ext cx="6726646" cy="890721"/>
          </a:xfrm>
        </p:spPr>
        <p:txBody>
          <a:bodyPr/>
          <a:lstStyle/>
          <a:p>
            <a:r>
              <a:rPr lang="sv-SE" b="1"/>
              <a:t>Fysisk aktivitet </a:t>
            </a:r>
            <a:br>
              <a:rPr lang="sv-SE" b="1"/>
            </a:br>
            <a:r>
              <a:rPr lang="sv-SE" b="1"/>
              <a:t>hjälper vid: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D711929-CFFB-A5E9-D903-113DF6F411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47102" y="2402706"/>
            <a:ext cx="6726646" cy="1944934"/>
          </a:xfrm>
        </p:spPr>
        <p:txBody>
          <a:bodyPr vert="horz" wrap="square" lIns="0" tIns="0" rIns="0" bIns="0" numCol="2" rtlCol="0" anchor="t"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v-SE"/>
              <a:t>Artros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v-SE"/>
              <a:t>Diabetes</a:t>
            </a:r>
            <a:endParaRPr lang="sv-SE">
              <a:ea typeface="Verdana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/>
              <a:t>Högt blodtryck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200">
                <a:ea typeface="Verdana"/>
              </a:rPr>
              <a:t>Klimakteriebesvär</a:t>
            </a:r>
            <a:endParaRPr lang="sv-SE">
              <a:ea typeface="Verdana"/>
            </a:endParaRPr>
          </a:p>
          <a:p>
            <a:pPr algn="just"/>
            <a:endParaRPr lang="sv-SE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v-SE"/>
              <a:t>Depression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200"/>
              <a:t>Smärta</a:t>
            </a:r>
            <a:endParaRPr lang="sv-SE" sz="2200">
              <a:ea typeface="Verdana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2200"/>
              <a:t>Stress</a:t>
            </a:r>
            <a:endParaRPr lang="sv-SE" sz="2200">
              <a:ea typeface="Verdana"/>
            </a:endParaRPr>
          </a:p>
          <a:p>
            <a:pPr algn="just"/>
            <a:endParaRPr lang="sv-SE"/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0A1CEE05-C1E5-C7AD-D496-070261809C3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7" t="-40514" r="-999" b="-40521"/>
          <a:stretch/>
        </p:blipFill>
        <p:spPr>
          <a:xfrm>
            <a:off x="6798481" y="385758"/>
            <a:ext cx="5002954" cy="6091200"/>
          </a:xfrm>
        </p:spPr>
      </p:pic>
      <p:pic>
        <p:nvPicPr>
          <p:cNvPr id="5" name="Logo" descr="Västra Götalandsregionen, logo">
            <a:extLst>
              <a:ext uri="{FF2B5EF4-FFF2-40B4-BE49-F238E27FC236}">
                <a16:creationId xmlns:a16="http://schemas.microsoft.com/office/drawing/2014/main" id="{B2697B3F-60A2-A637-9C95-D574896556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C051E546-4930-F102-26D8-6EB391782A23}"/>
              </a:ext>
            </a:extLst>
          </p:cNvPr>
          <p:cNvSpPr txBox="1"/>
          <p:nvPr/>
        </p:nvSpPr>
        <p:spPr>
          <a:xfrm>
            <a:off x="847102" y="4964852"/>
            <a:ext cx="5002954" cy="8286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v-SE" sz="2200"/>
              <a:t>…och många andra tillstånd</a:t>
            </a:r>
            <a:endParaRPr lang="sv-SE" sz="2200">
              <a:ea typeface="Verdana"/>
            </a:endParaRPr>
          </a:p>
          <a:p>
            <a:pPr algn="l">
              <a:lnSpc>
                <a:spcPct val="130000"/>
              </a:lnSpc>
            </a:pPr>
            <a:endParaRPr lang="sv-SE" sz="2200"/>
          </a:p>
        </p:txBody>
      </p:sp>
    </p:spTree>
    <p:extLst>
      <p:ext uri="{BB962C8B-B14F-4D97-AF65-F5344CB8AC3E}">
        <p14:creationId xmlns:p14="http://schemas.microsoft.com/office/powerpoint/2010/main" val="2559989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246C27A-BFDF-DE8D-C849-3AFF2A243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830429"/>
            <a:ext cx="4995333" cy="1047750"/>
          </a:xfrm>
        </p:spPr>
        <p:txBody>
          <a:bodyPr/>
          <a:lstStyle/>
          <a:p>
            <a:r>
              <a:rPr lang="sv-SE" b="1"/>
              <a:t>Fysisk aktivitet på recept (</a:t>
            </a:r>
            <a:r>
              <a:rPr lang="sv-SE" b="1" err="1"/>
              <a:t>FaR</a:t>
            </a:r>
            <a:r>
              <a:rPr lang="sv-SE" b="1"/>
              <a:t>)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7619ED1-37E6-E64C-48C5-5A1A17EE3C4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58825" y="2220314"/>
            <a:ext cx="5528853" cy="3887958"/>
          </a:xfrm>
        </p:spPr>
        <p:txBody>
          <a:bodyPr vert="horz" wrap="square" lIns="0" tIns="0" rIns="0" bIns="0" rtlCol="0" anchor="t">
            <a:noAutofit/>
          </a:bodyPr>
          <a:lstStyle/>
          <a:p>
            <a:r>
              <a:rPr lang="sv-SE"/>
              <a:t>Fysisk aktivitet kan ersätta eller komplettera läkemedel.</a:t>
            </a:r>
          </a:p>
          <a:p>
            <a:r>
              <a:rPr lang="sv-SE"/>
              <a:t>Du kan få FaR som en del i din behandling.</a:t>
            </a:r>
          </a:p>
          <a:p>
            <a:r>
              <a:rPr lang="sv-SE"/>
              <a:t>Prata med din vårdkontakt!</a:t>
            </a:r>
          </a:p>
          <a:p>
            <a:pPr marR="0" algn="l" rtl="0"/>
            <a:endParaRPr lang="sv-SE"/>
          </a:p>
        </p:txBody>
      </p:sp>
      <p:pic>
        <p:nvPicPr>
          <p:cNvPr id="7" name="Platshållare för bild 6">
            <a:extLst>
              <a:ext uri="{FF2B5EF4-FFF2-40B4-BE49-F238E27FC236}">
                <a16:creationId xmlns:a16="http://schemas.microsoft.com/office/drawing/2014/main" id="{82ED7B60-5A29-A5C4-A52B-3E031D83263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6" t="-25779" r="4054" b="-57033"/>
          <a:stretch/>
        </p:blipFill>
        <p:spPr>
          <a:xfrm>
            <a:off x="6798481" y="385758"/>
            <a:ext cx="5002954" cy="6091200"/>
          </a:xfrm>
        </p:spPr>
      </p:pic>
      <p:pic>
        <p:nvPicPr>
          <p:cNvPr id="5" name="Logo" descr="Västra Götalandsregionen, logo">
            <a:extLst>
              <a:ext uri="{FF2B5EF4-FFF2-40B4-BE49-F238E27FC236}">
                <a16:creationId xmlns:a16="http://schemas.microsoft.com/office/drawing/2014/main" id="{32CAECA1-4481-6922-3164-E8F2F976E8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62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Hälso- och sjukvård</Template>
  <TotalTime>0</TotalTime>
  <Words>108</Words>
  <Application>Microsoft Office PowerPoint</Application>
  <PresentationFormat>Bredbild</PresentationFormat>
  <Paragraphs>22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7" baseType="lpstr">
      <vt:lpstr>Arial</vt:lpstr>
      <vt:lpstr>Verdana</vt:lpstr>
      <vt:lpstr>VGR</vt:lpstr>
      <vt:lpstr>r</vt:lpstr>
      <vt:lpstr>Tips för att  komma igång</vt:lpstr>
      <vt:lpstr>Fysisk aktivitet  hjälper vid:</vt:lpstr>
      <vt:lpstr>Fysisk aktivitet på recept (FaR)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Bildspel väntrum, Fysisk aktivitet och FaR, 2024, Vårdgivarwebben</dc:title>
  <dc:creator>Hanna</dc:creator>
  <keywords/>
  <lastModifiedBy>Kristina Bauch Kroona</lastModifiedBy>
  <revision>1</revision>
  <dcterms:created xsi:type="dcterms:W3CDTF">2023-02-02T13:58:26.0000000Z</dcterms:created>
  <dcterms:modified xsi:type="dcterms:W3CDTF">2024-05-16T09:15:26.0000000Z</dcterms:modified>
</coreProperties>
</file>