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2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4.xml" ContentType="application/vnd.openxmlformats-officedocument.presentationml.notesSlide+xml"/>
  <Override PartName="/ppt/notesSlides/notesSlide17.xml" ContentType="application/vnd.openxmlformats-officedocument.presentationml.notesSlide+xml"/>
  <Override PartName="/ppt/notesSlides/notesSlide13.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66" r:id="rId3"/>
    <p:sldId id="267" r:id="rId4"/>
    <p:sldId id="268" r:id="rId5"/>
    <p:sldId id="287" r:id="rId6"/>
    <p:sldId id="297" r:id="rId7"/>
    <p:sldId id="294" r:id="rId8"/>
    <p:sldId id="280" r:id="rId9"/>
    <p:sldId id="277" r:id="rId10"/>
    <p:sldId id="258" r:id="rId11"/>
    <p:sldId id="261" r:id="rId12"/>
    <p:sldId id="281" r:id="rId13"/>
    <p:sldId id="282" r:id="rId14"/>
    <p:sldId id="284" r:id="rId15"/>
    <p:sldId id="285" r:id="rId16"/>
    <p:sldId id="286" r:id="rId17"/>
    <p:sldId id="262" r:id="rId18"/>
    <p:sldId id="283" r:id="rId19"/>
    <p:sldId id="293" r:id="rId20"/>
    <p:sldId id="288" r:id="rId21"/>
    <p:sldId id="289" r:id="rId22"/>
    <p:sldId id="295" r:id="rId23"/>
    <p:sldId id="290" r:id="rId24"/>
    <p:sldId id="296" r:id="rId25"/>
    <p:sldId id="292" r:id="rId2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530">
          <p15:clr>
            <a:srgbClr val="A4A3A4"/>
          </p15:clr>
        </p15:guide>
        <p15:guide id="4" orient="horz" pos="344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mmy Persson" initials="TP" lastIdx="28" clrIdx="0">
    <p:extLst>
      <p:ext uri="{19B8F6BF-5375-455C-9EA6-DF929625EA0E}">
        <p15:presenceInfo xmlns:p15="http://schemas.microsoft.com/office/powerpoint/2012/main" userId="S::tompe9@vgregion.se::4b8dcb44-c99f-494e-9f3b-e16d88eb53f0" providerId="AD"/>
      </p:ext>
    </p:extLst>
  </p:cmAuthor>
  <p:cmAuthor id="2" name="Jakob Netz" initials="JN" lastIdx="32" clrIdx="1">
    <p:extLst>
      <p:ext uri="{19B8F6BF-5375-455C-9EA6-DF929625EA0E}">
        <p15:presenceInfo xmlns:p15="http://schemas.microsoft.com/office/powerpoint/2012/main" userId="9b1a47fa2019c77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C3CA"/>
    <a:srgbClr val="C8102E"/>
    <a:srgbClr val="B2DBCB"/>
    <a:srgbClr val="FBE5B2"/>
    <a:srgbClr val="D4E8EF"/>
    <a:srgbClr val="008755"/>
    <a:srgbClr val="F2A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05" autoAdjust="0"/>
    <p:restoredTop sz="71996" autoAdjust="0"/>
  </p:normalViewPr>
  <p:slideViewPr>
    <p:cSldViewPr snapToGrid="0" snapToObjects="1" showGuides="1">
      <p:cViewPr varScale="1">
        <p:scale>
          <a:sx n="48" d="100"/>
          <a:sy n="48" d="100"/>
        </p:scale>
        <p:origin x="1428" y="32"/>
      </p:cViewPr>
      <p:guideLst>
        <p:guide pos="3840"/>
        <p:guide orient="horz" pos="530"/>
        <p:guide orient="horz" pos="34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36"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D826E8-0BC1-3745-891B-621C6923B87D}" type="datetimeFigureOut">
              <a:rPr lang="sv-SE" smtClean="0"/>
              <a:t>2021-03-03</a:t>
            </a:fld>
            <a:endParaRPr lang="sv-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4508AD-5D68-EE44-B068-7EB2DC3BA907}" type="slidenum">
              <a:rPr lang="sv-SE" smtClean="0"/>
              <a:t>‹#›</a:t>
            </a:fld>
            <a:endParaRPr lang="sv-SE"/>
          </a:p>
        </p:txBody>
      </p:sp>
    </p:spTree>
    <p:extLst>
      <p:ext uri="{BB962C8B-B14F-4D97-AF65-F5344CB8AC3E}">
        <p14:creationId xmlns:p14="http://schemas.microsoft.com/office/powerpoint/2010/main" val="1326822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Allmänna instruktioner: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kern="1200" dirty="0">
                <a:solidFill>
                  <a:schemeClr val="tx1"/>
                </a:solidFill>
                <a:effectLst/>
                <a:latin typeface="+mn-lt"/>
                <a:ea typeface="+mn-ea"/>
                <a:cs typeface="+mn-cs"/>
              </a:rPr>
              <a:t>Arbetsmaterialet är tänkt att användas efter att alla medarbetare genomfört webbutbildningen. Vårt förslag är att det är en person som håller i processen samt att någon för anteckningar under de gemensamma diskussionerna så att ni dokumenterar eventuella förbättrings- och utvecklingsförslag.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kern="1200" dirty="0">
                <a:solidFill>
                  <a:schemeClr val="tx1"/>
                </a:solidFill>
                <a:effectLst/>
                <a:latin typeface="+mn-lt"/>
                <a:ea typeface="+mn-ea"/>
                <a:cs typeface="+mn-cs"/>
              </a:rPr>
              <a:t>Som samtalsledare är det din uppgift att leda samtalet. Det innebär att du ställer frågor/följdfrågor och ser till att det är en jämn fördelning av talutrymmet. Ämnet SRHR kan väcka känslor. Det är viktigt att samtalet är respektfullt och ligger på en professionell nivå.</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 för utskrift: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sv-SE" sz="1200" b="0" kern="1200" dirty="0">
                <a:solidFill>
                  <a:schemeClr val="tx1"/>
                </a:solidFill>
                <a:effectLst/>
                <a:latin typeface="+mn-lt"/>
                <a:ea typeface="+mn-ea"/>
                <a:cs typeface="+mn-cs"/>
              </a:rPr>
              <a:t>Klicka på ”Arkiv” högst upp till vänster i Powerpoint-menyn. Då visas en ny lodrät meny från vilken du kan välja olika funktioner.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sv-SE" sz="1200" b="0" kern="1200" dirty="0">
                <a:solidFill>
                  <a:schemeClr val="tx1"/>
                </a:solidFill>
                <a:effectLst/>
                <a:latin typeface="+mn-lt"/>
                <a:ea typeface="+mn-ea"/>
                <a:cs typeface="+mn-cs"/>
              </a:rPr>
              <a:t>Klicka på ”Skriv ut”.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sv-SE" sz="1200" b="0" kern="1200" dirty="0">
                <a:solidFill>
                  <a:schemeClr val="tx1"/>
                </a:solidFill>
                <a:effectLst/>
                <a:latin typeface="+mn-lt"/>
                <a:ea typeface="+mn-ea"/>
                <a:cs typeface="+mn-cs"/>
              </a:rPr>
              <a:t>Under ”Inställningar kan du välja om du vill skriva ut alla bilder (</a:t>
            </a:r>
            <a:r>
              <a:rPr lang="sv-SE" sz="1200" b="0" kern="1200" dirty="0" err="1">
                <a:solidFill>
                  <a:schemeClr val="tx1"/>
                </a:solidFill>
                <a:effectLst/>
                <a:latin typeface="+mn-lt"/>
                <a:ea typeface="+mn-ea"/>
                <a:cs typeface="+mn-cs"/>
              </a:rPr>
              <a:t>slides</a:t>
            </a:r>
            <a:r>
              <a:rPr lang="sv-SE" sz="1200" b="0" kern="1200" dirty="0">
                <a:solidFill>
                  <a:schemeClr val="tx1"/>
                </a:solidFill>
                <a:effectLst/>
                <a:latin typeface="+mn-lt"/>
                <a:ea typeface="+mn-ea"/>
                <a:cs typeface="+mn-cs"/>
              </a:rPr>
              <a:t>) eller endast vissa bilder.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sv-SE" sz="1200" b="0" kern="1200" dirty="0">
                <a:solidFill>
                  <a:schemeClr val="tx1"/>
                </a:solidFill>
                <a:effectLst/>
                <a:latin typeface="+mn-lt"/>
                <a:ea typeface="+mn-ea"/>
                <a:cs typeface="+mn-cs"/>
              </a:rPr>
              <a:t>Om du endast vill skriva ut vissa bilder specificerar du dessa och särskiljer med ett ,-tecken, ex. ”1, 3, 6”</a:t>
            </a:r>
          </a:p>
        </p:txBody>
      </p:sp>
      <p:sp>
        <p:nvSpPr>
          <p:cNvPr id="4" name="Slide Number Placeholder 3"/>
          <p:cNvSpPr>
            <a:spLocks noGrp="1"/>
          </p:cNvSpPr>
          <p:nvPr>
            <p:ph type="sldNum" sz="quarter" idx="10"/>
          </p:nvPr>
        </p:nvSpPr>
        <p:spPr/>
        <p:txBody>
          <a:bodyPr/>
          <a:lstStyle/>
          <a:p>
            <a:fld id="{F74508AD-5D68-EE44-B068-7EB2DC3BA907}" type="slidenum">
              <a:rPr lang="sv-SE" smtClean="0"/>
              <a:t>1</a:t>
            </a:fld>
            <a:endParaRPr lang="sv-SE"/>
          </a:p>
        </p:txBody>
      </p:sp>
    </p:spTree>
    <p:extLst>
      <p:ext uri="{BB962C8B-B14F-4D97-AF65-F5344CB8AC3E}">
        <p14:creationId xmlns:p14="http://schemas.microsoft.com/office/powerpoint/2010/main" val="21487452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Instruera grupperna att tänka på situationer som ofta förekommer på arbetsplatsen och som kan ha med SRHR att göra. Be grupperna att kortfattat beskriva situationerna och att skriva ner ett eller några stödord för varje situation. Tidsåtgång: ca 10 minuter.</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10</a:t>
            </a:fld>
            <a:endParaRPr lang="sv-SE"/>
          </a:p>
        </p:txBody>
      </p:sp>
    </p:spTree>
    <p:extLst>
      <p:ext uri="{BB962C8B-B14F-4D97-AF65-F5344CB8AC3E}">
        <p14:creationId xmlns:p14="http://schemas.microsoft.com/office/powerpoint/2010/main" val="3886258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Varje grupp får först presentera sin situation och berätta varför de anser att SRHR spelar eller kan spela en viktig roll i situationen. Innan nästa grupp diskuterar ni gemensamt de tre följdfrågorna utifrån den situation som precis har presenterats. Tidsåtgång cirka 5 minuter för varje presentation och diskussion. Anpassa gruppstorleken så att det blir en rimlig tidsåtgång.</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11</a:t>
            </a:fld>
            <a:endParaRPr lang="sv-SE"/>
          </a:p>
        </p:txBody>
      </p:sp>
    </p:spTree>
    <p:extLst>
      <p:ext uri="{BB962C8B-B14F-4D97-AF65-F5344CB8AC3E}">
        <p14:creationId xmlns:p14="http://schemas.microsoft.com/office/powerpoint/2010/main" val="2279187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12</a:t>
            </a:fld>
            <a:endParaRPr lang="sv-SE"/>
          </a:p>
        </p:txBody>
      </p:sp>
    </p:spTree>
    <p:extLst>
      <p:ext uri="{BB962C8B-B14F-4D97-AF65-F5344CB8AC3E}">
        <p14:creationId xmlns:p14="http://schemas.microsoft.com/office/powerpoint/2010/main" val="2252917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Tidsåtgång: ca: 5 – 10 minuter. Uppmuntra grupperna att hjälpas åt så att alla får samma talutrymme.</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13</a:t>
            </a:fld>
            <a:endParaRPr lang="sv-SE"/>
          </a:p>
        </p:txBody>
      </p:sp>
    </p:spTree>
    <p:extLst>
      <p:ext uri="{BB962C8B-B14F-4D97-AF65-F5344CB8AC3E}">
        <p14:creationId xmlns:p14="http://schemas.microsoft.com/office/powerpoint/2010/main" val="22791877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Skriv ut sidan så att varje grupp får varsitt exemplar. Be grupperna att markera de tre förhållningssätt som de anser vara viktigast. Om grupperna kommer på egna förhållningssätt skrivs dessa upp på samma papper och ringas in. Tidsåtgång: ca: 3 – 5 minuter. Se till att hålla denna övning kort.</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14</a:t>
            </a:fld>
            <a:endParaRPr lang="sv-SE"/>
          </a:p>
        </p:txBody>
      </p:sp>
    </p:spTree>
    <p:extLst>
      <p:ext uri="{BB962C8B-B14F-4D97-AF65-F5344CB8AC3E}">
        <p14:creationId xmlns:p14="http://schemas.microsoft.com/office/powerpoint/2010/main" val="22791877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Varje grupp presenterar sina tre förhållningssätt och motiverar sina val innan de berättar hur de tänker att dessa bör/kan tillämpas på deras valda plats. Uppmuntra gärna gruppen att diskutera hur de gjorde sina val och varför de valde bort vissa förhållningssätt. Avsluta med att lista alla de förhållningssätt som alla grupper har valt. Var det vissa som flera grupper valde? Var det något som ingen grupp valde?</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15</a:t>
            </a:fld>
            <a:endParaRPr lang="sv-SE"/>
          </a:p>
        </p:txBody>
      </p:sp>
    </p:spTree>
    <p:extLst>
      <p:ext uri="{BB962C8B-B14F-4D97-AF65-F5344CB8AC3E}">
        <p14:creationId xmlns:p14="http://schemas.microsoft.com/office/powerpoint/2010/main" val="2279187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10"/>
          </p:nvPr>
        </p:nvSpPr>
        <p:spPr/>
        <p:txBody>
          <a:bodyPr/>
          <a:lstStyle/>
          <a:p>
            <a:fld id="{F74508AD-5D68-EE44-B068-7EB2DC3BA907}" type="slidenum">
              <a:rPr lang="sv-SE" smtClean="0"/>
              <a:t>16</a:t>
            </a:fld>
            <a:endParaRPr lang="sv-SE"/>
          </a:p>
        </p:txBody>
      </p:sp>
    </p:spTree>
    <p:extLst>
      <p:ext uri="{BB962C8B-B14F-4D97-AF65-F5344CB8AC3E}">
        <p14:creationId xmlns:p14="http://schemas.microsoft.com/office/powerpoint/2010/main" val="1574061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Här är det viktigt att du fördelar talarordningen så att alla får samma möjlighet att vara med i diskussionen. Ställ gärna frågor till gruppen så att de utvecklar, exemplifierar och förtydligar sina resonemang. Tidsåtgång: ca: 10 - 15 minuter.</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17</a:t>
            </a:fld>
            <a:endParaRPr lang="sv-SE"/>
          </a:p>
        </p:txBody>
      </p:sp>
    </p:spTree>
    <p:extLst>
      <p:ext uri="{BB962C8B-B14F-4D97-AF65-F5344CB8AC3E}">
        <p14:creationId xmlns:p14="http://schemas.microsoft.com/office/powerpoint/2010/main" val="11444715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a:solidFill>
                  <a:schemeClr val="tx1"/>
                </a:solidFill>
                <a:effectLst/>
                <a:latin typeface="+mn-lt"/>
                <a:ea typeface="+mn-ea"/>
                <a:cs typeface="+mn-cs"/>
              </a:rPr>
              <a:t>Instruktioner:</a:t>
            </a:r>
          </a:p>
          <a:p>
            <a:r>
              <a:rPr lang="sv-SE" sz="1200" kern="1200" dirty="0">
                <a:solidFill>
                  <a:schemeClr val="tx1"/>
                </a:solidFill>
                <a:effectLst/>
                <a:latin typeface="+mn-lt"/>
                <a:ea typeface="+mn-ea"/>
                <a:cs typeface="+mn-cs"/>
              </a:rPr>
              <a:t>Skriv ut sidan (inkl. dessa</a:t>
            </a:r>
            <a:r>
              <a:rPr lang="sv-SE" sz="1200" kern="1200" baseline="0" dirty="0">
                <a:solidFill>
                  <a:schemeClr val="tx1"/>
                </a:solidFill>
                <a:effectLst/>
                <a:latin typeface="+mn-lt"/>
                <a:ea typeface="+mn-ea"/>
                <a:cs typeface="+mn-cs"/>
              </a:rPr>
              <a:t> anteckningar)</a:t>
            </a:r>
            <a:r>
              <a:rPr lang="sv-SE" sz="1200" kern="1200" dirty="0">
                <a:solidFill>
                  <a:schemeClr val="tx1"/>
                </a:solidFill>
                <a:effectLst/>
                <a:latin typeface="+mn-lt"/>
                <a:ea typeface="+mn-ea"/>
                <a:cs typeface="+mn-cs"/>
              </a:rPr>
              <a:t> så att varje grupp får varsitt exemplar. Be gruppen att välja ut situationer som känns intressanta och relevanta att diskutera. Påminn gruppen om att samtalet handlar om bemötande och SRHR. Tidsåtgång: ca: 10 minuter.</a:t>
            </a:r>
          </a:p>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Situationer:</a:t>
            </a:r>
          </a:p>
          <a:p>
            <a:pPr marL="171450" lvl="0" indent="-171450">
              <a:buFontTx/>
              <a:buChar char="-"/>
            </a:pPr>
            <a:r>
              <a:rPr lang="sv-SE" sz="1200" kern="1200" dirty="0">
                <a:solidFill>
                  <a:schemeClr val="tx1"/>
                </a:solidFill>
                <a:effectLst/>
                <a:latin typeface="+mn-lt"/>
                <a:ea typeface="+mn-ea"/>
                <a:cs typeface="+mn-cs"/>
              </a:rPr>
              <a:t>Du får en fråga om sexuell praktik som du inte vet svaret på men vill ge ett gott bemötande.</a:t>
            </a:r>
          </a:p>
          <a:p>
            <a:pPr marL="171450" lvl="0" indent="-171450">
              <a:buFontTx/>
              <a:buChar char="-"/>
            </a:pPr>
            <a:r>
              <a:rPr lang="sv-SE" sz="1200" kern="1200" dirty="0">
                <a:solidFill>
                  <a:schemeClr val="tx1"/>
                </a:solidFill>
                <a:effectLst/>
                <a:latin typeface="+mn-lt"/>
                <a:ea typeface="+mn-ea"/>
                <a:cs typeface="+mn-cs"/>
              </a:rPr>
              <a:t>En medarbetare skämtar om en annan medarbetares relationer. </a:t>
            </a:r>
          </a:p>
          <a:p>
            <a:pPr marL="171450" lvl="0" indent="-171450">
              <a:buFontTx/>
              <a:buChar char="-"/>
            </a:pPr>
            <a:r>
              <a:rPr lang="sv-SE" sz="1200" kern="1200" dirty="0">
                <a:solidFill>
                  <a:schemeClr val="tx1"/>
                </a:solidFill>
                <a:effectLst/>
                <a:latin typeface="+mn-lt"/>
                <a:ea typeface="+mn-ea"/>
                <a:cs typeface="+mn-cs"/>
              </a:rPr>
              <a:t>Du läser en journalanteckning där en patient har felkönats, det står ”han” trots att patienten är en kvinna. </a:t>
            </a:r>
          </a:p>
          <a:p>
            <a:pPr marL="171450" lvl="0" indent="-171450">
              <a:buFontTx/>
              <a:buChar char="-"/>
            </a:pPr>
            <a:r>
              <a:rPr lang="sv-SE" sz="1200" kern="1200" dirty="0">
                <a:solidFill>
                  <a:schemeClr val="tx1"/>
                </a:solidFill>
                <a:effectLst/>
                <a:latin typeface="+mn-lt"/>
                <a:ea typeface="+mn-ea"/>
                <a:cs typeface="+mn-cs"/>
              </a:rPr>
              <a:t>Du misstänker att en patient kan ha varit utsatt för sexuella övergrepp. Patienten säger det inte rakt ut.</a:t>
            </a:r>
          </a:p>
          <a:p>
            <a:pPr marL="171450" lvl="0" indent="-171450">
              <a:buFontTx/>
              <a:buChar char="-"/>
            </a:pPr>
            <a:r>
              <a:rPr lang="sv-SE" sz="1200" kern="1200" dirty="0">
                <a:solidFill>
                  <a:schemeClr val="tx1"/>
                </a:solidFill>
                <a:effectLst/>
                <a:latin typeface="+mn-lt"/>
                <a:ea typeface="+mn-ea"/>
                <a:cs typeface="+mn-cs"/>
              </a:rPr>
              <a:t>En patient blir upprörd när du säger att dens symptom tyder på en STI (sexuellt överförd infektion).</a:t>
            </a:r>
          </a:p>
          <a:p>
            <a:pPr marL="171450" lvl="0" indent="-171450">
              <a:buFontTx/>
              <a:buChar char="-"/>
            </a:pPr>
            <a:r>
              <a:rPr lang="sv-SE" sz="1200" kern="1200" dirty="0">
                <a:solidFill>
                  <a:schemeClr val="tx1"/>
                </a:solidFill>
                <a:effectLst/>
                <a:latin typeface="+mn-lt"/>
                <a:ea typeface="+mn-ea"/>
                <a:cs typeface="+mn-cs"/>
              </a:rPr>
              <a:t>Du vill ställa frågor om våld. Patienten vill ta med sin partner in på rummet.</a:t>
            </a:r>
          </a:p>
          <a:p>
            <a:pPr marL="171450" lvl="0" indent="-171450">
              <a:buFontTx/>
              <a:buChar char="-"/>
            </a:pPr>
            <a:r>
              <a:rPr lang="sv-SE" sz="1200" kern="1200" dirty="0">
                <a:solidFill>
                  <a:schemeClr val="tx1"/>
                </a:solidFill>
                <a:effectLst/>
                <a:latin typeface="+mn-lt"/>
                <a:ea typeface="+mn-ea"/>
                <a:cs typeface="+mn-cs"/>
              </a:rPr>
              <a:t>Patienten ställer frågor om sexualitet när besöket precis är slut.</a:t>
            </a:r>
          </a:p>
          <a:p>
            <a:pPr marL="171450" lvl="0" indent="-171450">
              <a:buFontTx/>
              <a:buChar char="-"/>
            </a:pPr>
            <a:r>
              <a:rPr lang="sv-SE" sz="1200" kern="1200" dirty="0">
                <a:solidFill>
                  <a:schemeClr val="tx1"/>
                </a:solidFill>
                <a:effectLst/>
                <a:latin typeface="+mn-lt"/>
                <a:ea typeface="+mn-ea"/>
                <a:cs typeface="+mn-cs"/>
              </a:rPr>
              <a:t>Du känner dig obekväm när din patient pratar om sin sexuella hälsa.</a:t>
            </a:r>
          </a:p>
          <a:p>
            <a:pPr marL="171450" lvl="0" indent="-171450">
              <a:buFontTx/>
              <a:buChar char="-"/>
            </a:pPr>
            <a:r>
              <a:rPr lang="sv-SE" sz="1200" kern="1200" dirty="0">
                <a:solidFill>
                  <a:schemeClr val="tx1"/>
                </a:solidFill>
                <a:effectLst/>
                <a:latin typeface="+mn-lt"/>
                <a:ea typeface="+mn-ea"/>
                <a:cs typeface="+mn-cs"/>
              </a:rPr>
              <a:t>En patient kommer för en undersökning och har med sig sitt barn som tolk.</a:t>
            </a:r>
          </a:p>
          <a:p>
            <a:pPr marL="171450" lvl="0" indent="-171450">
              <a:buFontTx/>
              <a:buChar char="-"/>
            </a:pPr>
            <a:r>
              <a:rPr lang="sv-SE" sz="1200" kern="1200" dirty="0">
                <a:solidFill>
                  <a:schemeClr val="tx1"/>
                </a:solidFill>
                <a:effectLst/>
                <a:latin typeface="+mn-lt"/>
                <a:ea typeface="+mn-ea"/>
                <a:cs typeface="+mn-cs"/>
              </a:rPr>
              <a:t>En patient med intellektuell funktionsnedsättning har med sin förälder på besöket. Patienten vill att föräldern ska gå när du ställer frågor om preventivmedel. Föräldern verkar motvillig. </a:t>
            </a:r>
          </a:p>
          <a:p>
            <a:pPr marL="171450" lvl="0" indent="-171450">
              <a:buFontTx/>
              <a:buChar char="-"/>
            </a:pPr>
            <a:r>
              <a:rPr lang="sv-SE" sz="1200" kern="1200" dirty="0">
                <a:solidFill>
                  <a:schemeClr val="tx1"/>
                </a:solidFill>
                <a:effectLst/>
                <a:latin typeface="+mn-lt"/>
                <a:ea typeface="+mn-ea"/>
                <a:cs typeface="+mn-cs"/>
              </a:rPr>
              <a:t>En äldre patient har frågor om sin sexuella hälsa och berättar att ingen har besvarat dens frågor förut. </a:t>
            </a:r>
          </a:p>
          <a:p>
            <a:pPr marL="171450" lvl="0" indent="-171450">
              <a:buFontTx/>
              <a:buChar char="-"/>
            </a:pPr>
            <a:r>
              <a:rPr lang="sv-SE" sz="1200" kern="1200" dirty="0">
                <a:solidFill>
                  <a:schemeClr val="tx1"/>
                </a:solidFill>
                <a:effectLst/>
                <a:latin typeface="+mn-lt"/>
                <a:ea typeface="+mn-ea"/>
                <a:cs typeface="+mn-cs"/>
              </a:rPr>
              <a:t>En besökare vill ha tips på information om SRHR, du är osäker på vilken information du ska ge. </a:t>
            </a:r>
          </a:p>
          <a:p>
            <a:pPr marL="171450" lvl="0" indent="-171450">
              <a:buFontTx/>
              <a:buChar char="-"/>
            </a:pPr>
            <a:r>
              <a:rPr lang="sv-SE" sz="1200" kern="1200" dirty="0">
                <a:solidFill>
                  <a:schemeClr val="tx1"/>
                </a:solidFill>
                <a:effectLst/>
                <a:latin typeface="+mn-lt"/>
                <a:ea typeface="+mn-ea"/>
                <a:cs typeface="+mn-cs"/>
              </a:rPr>
              <a:t>En förälder till ett litet barn är orolig för att barnet onanerar och frågar hur den ska göra.</a:t>
            </a:r>
          </a:p>
          <a:p>
            <a:pPr marL="171450" lvl="0" indent="-171450">
              <a:buFontTx/>
              <a:buChar char="-"/>
            </a:pPr>
            <a:r>
              <a:rPr lang="sv-SE" sz="1200" kern="1200" dirty="0">
                <a:solidFill>
                  <a:schemeClr val="tx1"/>
                </a:solidFill>
                <a:effectLst/>
                <a:latin typeface="+mn-lt"/>
                <a:ea typeface="+mn-ea"/>
                <a:cs typeface="+mn-cs"/>
              </a:rPr>
              <a:t>En patient säger till dig att tidningarna i ert väntrum är normativa.  </a:t>
            </a:r>
          </a:p>
          <a:p>
            <a:endParaRPr lang="sv-SE"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18</a:t>
            </a:fld>
            <a:endParaRPr lang="sv-SE"/>
          </a:p>
        </p:txBody>
      </p:sp>
    </p:spTree>
    <p:extLst>
      <p:ext uri="{BB962C8B-B14F-4D97-AF65-F5344CB8AC3E}">
        <p14:creationId xmlns:p14="http://schemas.microsoft.com/office/powerpoint/2010/main" val="22791877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a:solidFill>
                  <a:schemeClr val="tx1"/>
                </a:solidFill>
                <a:effectLst/>
                <a:latin typeface="+mn-lt"/>
                <a:ea typeface="+mn-ea"/>
                <a:cs typeface="+mn-cs"/>
              </a:rPr>
              <a:t>Instruktioner:</a:t>
            </a:r>
          </a:p>
          <a:p>
            <a:r>
              <a:rPr lang="sv-SE" sz="1200" kern="1200" dirty="0">
                <a:solidFill>
                  <a:schemeClr val="tx1"/>
                </a:solidFill>
                <a:effectLst/>
                <a:latin typeface="+mn-lt"/>
                <a:ea typeface="+mn-ea"/>
                <a:cs typeface="+mn-cs"/>
              </a:rPr>
              <a:t>Skriv ut ett exemplar av förbättringsförslag, som du kan ha som referens när du håller i diskussionen. Be deltagarna lista förslag på åtgärder och skriv upp samtliga förslag på whiteboard eller liknande. </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19</a:t>
            </a:fld>
            <a:endParaRPr lang="sv-SE"/>
          </a:p>
        </p:txBody>
      </p:sp>
    </p:spTree>
    <p:extLst>
      <p:ext uri="{BB962C8B-B14F-4D97-AF65-F5344CB8AC3E}">
        <p14:creationId xmlns:p14="http://schemas.microsoft.com/office/powerpoint/2010/main" val="457531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2</a:t>
            </a:fld>
            <a:endParaRPr lang="sv-SE"/>
          </a:p>
        </p:txBody>
      </p:sp>
    </p:spTree>
    <p:extLst>
      <p:ext uri="{BB962C8B-B14F-4D97-AF65-F5344CB8AC3E}">
        <p14:creationId xmlns:p14="http://schemas.microsoft.com/office/powerpoint/2010/main" val="22529171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a:solidFill>
                  <a:schemeClr val="tx1"/>
                </a:solidFill>
                <a:effectLst/>
                <a:latin typeface="+mn-lt"/>
                <a:ea typeface="+mn-ea"/>
                <a:cs typeface="+mn-cs"/>
              </a:rPr>
              <a:t>Förslag</a:t>
            </a:r>
            <a:r>
              <a:rPr lang="sv-SE" sz="1200" b="1" kern="1200" baseline="0" dirty="0">
                <a:solidFill>
                  <a:schemeClr val="tx1"/>
                </a:solidFill>
                <a:effectLst/>
                <a:latin typeface="+mn-lt"/>
                <a:ea typeface="+mn-ea"/>
                <a:cs typeface="+mn-cs"/>
              </a:rPr>
              <a:t> </a:t>
            </a:r>
            <a:r>
              <a:rPr lang="sv-SE" sz="1200" b="1" kern="1200" dirty="0">
                <a:solidFill>
                  <a:schemeClr val="tx1"/>
                </a:solidFill>
                <a:effectLst/>
                <a:latin typeface="+mn-lt"/>
                <a:ea typeface="+mn-ea"/>
                <a:cs typeface="+mn-cs"/>
              </a:rPr>
              <a:t>på förbättringar:</a:t>
            </a:r>
          </a:p>
          <a:p>
            <a:pPr marL="228600" indent="-228600">
              <a:buAutoNum type="arabicPeriod"/>
            </a:pPr>
            <a:r>
              <a:rPr lang="sv-SE" sz="1200" kern="1200" dirty="0">
                <a:solidFill>
                  <a:schemeClr val="tx1"/>
                </a:solidFill>
                <a:effectLst/>
                <a:latin typeface="+mn-lt"/>
                <a:ea typeface="+mn-ea"/>
                <a:cs typeface="+mn-cs"/>
              </a:rPr>
              <a:t>Skaffa informationsmaterial om sexuell hälsa att dela ut.</a:t>
            </a:r>
          </a:p>
          <a:p>
            <a:pPr marL="228600" indent="-228600">
              <a:buAutoNum type="arabicPeriod"/>
            </a:pPr>
            <a:r>
              <a:rPr lang="sv-SE" sz="1200" kern="1200" dirty="0">
                <a:solidFill>
                  <a:schemeClr val="tx1"/>
                </a:solidFill>
                <a:effectLst/>
                <a:latin typeface="+mn-lt"/>
                <a:ea typeface="+mn-ea"/>
                <a:cs typeface="+mn-cs"/>
              </a:rPr>
              <a:t>Uppdatera oss om rutiner och riktlinjer som rör SRHR.</a:t>
            </a:r>
          </a:p>
          <a:p>
            <a:pPr marL="228600" indent="-228600">
              <a:buAutoNum type="arabicPeriod"/>
            </a:pPr>
            <a:r>
              <a:rPr lang="sv-SE" sz="1200" kern="1200" dirty="0">
                <a:solidFill>
                  <a:schemeClr val="tx1"/>
                </a:solidFill>
                <a:effectLst/>
                <a:latin typeface="+mn-lt"/>
                <a:ea typeface="+mn-ea"/>
                <a:cs typeface="+mn-cs"/>
              </a:rPr>
              <a:t>Komma ihåg att informera om sexuella biverkningar vid förskrivning av läkemedel.</a:t>
            </a:r>
          </a:p>
          <a:p>
            <a:pPr marL="228600" indent="-228600">
              <a:buAutoNum type="arabicPeriod"/>
            </a:pPr>
            <a:r>
              <a:rPr lang="sv-SE" sz="1200" kern="1200" dirty="0">
                <a:solidFill>
                  <a:schemeClr val="tx1"/>
                </a:solidFill>
                <a:effectLst/>
                <a:latin typeface="+mn-lt"/>
                <a:ea typeface="+mn-ea"/>
                <a:cs typeface="+mn-cs"/>
              </a:rPr>
              <a:t>Träna på att ställa frågor om sexualitet och reproduktion.</a:t>
            </a:r>
          </a:p>
          <a:p>
            <a:pPr marL="228600" indent="-228600">
              <a:buAutoNum type="arabicPeriod"/>
            </a:pPr>
            <a:r>
              <a:rPr lang="sv-SE" sz="1200" kern="1200" dirty="0">
                <a:solidFill>
                  <a:schemeClr val="tx1"/>
                </a:solidFill>
                <a:effectLst/>
                <a:latin typeface="+mn-lt"/>
                <a:ea typeface="+mn-ea"/>
                <a:cs typeface="+mn-cs"/>
              </a:rPr>
              <a:t>Se till att någon/några på enheten går på Forum sexuell hälsa, som är föreläsningar som arrangeras varje termin av Kunskapscentrum för sexuell hälsa.</a:t>
            </a:r>
          </a:p>
          <a:p>
            <a:pPr marL="228600" indent="-228600">
              <a:buAutoNum type="arabicPeriod"/>
            </a:pPr>
            <a:r>
              <a:rPr lang="sv-SE" sz="1200" kern="1200" dirty="0">
                <a:solidFill>
                  <a:schemeClr val="tx1"/>
                </a:solidFill>
                <a:effectLst/>
                <a:latin typeface="+mn-lt"/>
                <a:ea typeface="+mn-ea"/>
                <a:cs typeface="+mn-cs"/>
              </a:rPr>
              <a:t>Lyfta SRHR-relaterade frågor i nätverk och samarbeten vi redan ingår i.</a:t>
            </a:r>
          </a:p>
          <a:p>
            <a:pPr marL="228600" indent="-228600">
              <a:buAutoNum type="arabicPeriod"/>
            </a:pPr>
            <a:r>
              <a:rPr lang="sv-SE" sz="1200" kern="1200" dirty="0">
                <a:solidFill>
                  <a:schemeClr val="tx1"/>
                </a:solidFill>
                <a:effectLst/>
                <a:latin typeface="+mn-lt"/>
                <a:ea typeface="+mn-ea"/>
                <a:cs typeface="+mn-cs"/>
              </a:rPr>
              <a:t>Lägga till SRHR som en APT-punkt som återkommer varje halvår då vi exempelvis diskuterar forskningsartiklar, patientsituationer, riktlinjer eller aktuella händelser som rör SRHR.</a:t>
            </a:r>
          </a:p>
          <a:p>
            <a:pPr marL="228600" indent="-228600">
              <a:buAutoNum type="arabicPeriod"/>
            </a:pPr>
            <a:r>
              <a:rPr lang="sv-SE" sz="1200" kern="1200" dirty="0">
                <a:solidFill>
                  <a:schemeClr val="tx1"/>
                </a:solidFill>
                <a:effectLst/>
                <a:latin typeface="+mn-lt"/>
                <a:ea typeface="+mn-ea"/>
                <a:cs typeface="+mn-cs"/>
              </a:rPr>
              <a:t>Utse någon som ansvarar för att ta fram intressanta artiklar om SRHR och berätta om dem på teammöten.</a:t>
            </a:r>
          </a:p>
          <a:p>
            <a:pPr marL="228600" indent="-228600">
              <a:buAutoNum type="arabicPeriod"/>
            </a:pPr>
            <a:r>
              <a:rPr lang="sv-SE" sz="1200" kern="1200" dirty="0">
                <a:solidFill>
                  <a:schemeClr val="tx1"/>
                </a:solidFill>
                <a:effectLst/>
                <a:latin typeface="+mn-lt"/>
                <a:ea typeface="+mn-ea"/>
                <a:cs typeface="+mn-cs"/>
              </a:rPr>
              <a:t>Bjuda in föreläsare på ämnen relaterade till SRHR.</a:t>
            </a:r>
          </a:p>
          <a:p>
            <a:pPr marL="228600" indent="-228600">
              <a:buAutoNum type="arabicPeriod"/>
            </a:pPr>
            <a:r>
              <a:rPr lang="sv-SE" sz="1200" kern="1200" dirty="0">
                <a:solidFill>
                  <a:schemeClr val="tx1"/>
                </a:solidFill>
                <a:effectLst/>
                <a:latin typeface="+mn-lt"/>
                <a:ea typeface="+mn-ea"/>
                <a:cs typeface="+mn-cs"/>
              </a:rPr>
              <a:t> Varje medarbetare ska få möjlighet att lyssna på </a:t>
            </a:r>
            <a:r>
              <a:rPr lang="sv-SE" sz="1200" kern="1200" dirty="0" err="1">
                <a:solidFill>
                  <a:schemeClr val="tx1"/>
                </a:solidFill>
                <a:effectLst/>
                <a:latin typeface="+mn-lt"/>
                <a:ea typeface="+mn-ea"/>
                <a:cs typeface="+mn-cs"/>
              </a:rPr>
              <a:t>podden</a:t>
            </a:r>
            <a:r>
              <a:rPr lang="sv-SE" sz="1200" kern="1200" dirty="0">
                <a:solidFill>
                  <a:schemeClr val="tx1"/>
                </a:solidFill>
                <a:effectLst/>
                <a:latin typeface="+mn-lt"/>
                <a:ea typeface="+mn-ea"/>
                <a:cs typeface="+mn-cs"/>
              </a:rPr>
              <a:t> ”Sex på arbetstid”.</a:t>
            </a:r>
          </a:p>
          <a:p>
            <a:pPr marL="228600" indent="-228600">
              <a:buAutoNum type="arabicPeriod"/>
            </a:pPr>
            <a:r>
              <a:rPr lang="sv-SE" sz="1200" kern="1200" dirty="0">
                <a:solidFill>
                  <a:schemeClr val="tx1"/>
                </a:solidFill>
                <a:effectLst/>
                <a:latin typeface="+mn-lt"/>
                <a:ea typeface="+mn-ea"/>
                <a:cs typeface="+mn-cs"/>
              </a:rPr>
              <a:t> Diskutera vad material (böcker, foldrar, konst) i väntrum/undersökningsrum/personalutrymmen signalerar.</a:t>
            </a:r>
          </a:p>
          <a:p>
            <a:pPr marL="228600" indent="-228600">
              <a:buAutoNum type="arabicPeriod"/>
            </a:pPr>
            <a:r>
              <a:rPr lang="sv-SE" sz="1200" kern="1200" dirty="0">
                <a:solidFill>
                  <a:schemeClr val="tx1"/>
                </a:solidFill>
                <a:effectLst/>
                <a:latin typeface="+mn-lt"/>
                <a:ea typeface="+mn-ea"/>
                <a:cs typeface="+mn-cs"/>
              </a:rPr>
              <a:t> Se till att toalettskyltar är inkluderande.</a:t>
            </a:r>
          </a:p>
          <a:p>
            <a:pPr marL="228600" indent="-228600">
              <a:buAutoNum type="arabicPeriod"/>
            </a:pPr>
            <a:r>
              <a:rPr lang="sv-SE" sz="1200" kern="1200" dirty="0">
                <a:solidFill>
                  <a:schemeClr val="tx1"/>
                </a:solidFill>
                <a:effectLst/>
                <a:latin typeface="+mn-lt"/>
                <a:ea typeface="+mn-ea"/>
                <a:cs typeface="+mn-cs"/>
              </a:rPr>
              <a:t> Skicka medarbetare på praktisk andrologiutbildning.</a:t>
            </a:r>
          </a:p>
          <a:p>
            <a:pPr marL="228600" indent="-228600">
              <a:buAutoNum type="arabicPeriod"/>
            </a:pPr>
            <a:r>
              <a:rPr lang="sv-SE" sz="1200" kern="1200" baseline="0" dirty="0">
                <a:solidFill>
                  <a:schemeClr val="tx1"/>
                </a:solidFill>
                <a:effectLst/>
                <a:latin typeface="+mn-lt"/>
                <a:ea typeface="+mn-ea"/>
                <a:cs typeface="+mn-cs"/>
              </a:rPr>
              <a:t> </a:t>
            </a:r>
            <a:r>
              <a:rPr lang="sv-SE" sz="1200" kern="1200" dirty="0">
                <a:solidFill>
                  <a:schemeClr val="tx1"/>
                </a:solidFill>
                <a:effectLst/>
                <a:latin typeface="+mn-lt"/>
                <a:ea typeface="+mn-ea"/>
                <a:cs typeface="+mn-cs"/>
              </a:rPr>
              <a:t>Använda SRHR-tolkar.</a:t>
            </a:r>
          </a:p>
          <a:p>
            <a:pPr marL="228600" indent="-228600">
              <a:buAutoNum type="arabicPeriod"/>
            </a:pPr>
            <a:r>
              <a:rPr lang="sv-SE" sz="1200" kern="1200" baseline="0" dirty="0">
                <a:solidFill>
                  <a:schemeClr val="tx1"/>
                </a:solidFill>
                <a:effectLst/>
                <a:latin typeface="+mn-lt"/>
                <a:ea typeface="+mn-ea"/>
                <a:cs typeface="+mn-cs"/>
              </a:rPr>
              <a:t> </a:t>
            </a:r>
            <a:r>
              <a:rPr lang="sv-SE" sz="1200" kern="1200" dirty="0">
                <a:solidFill>
                  <a:schemeClr val="tx1"/>
                </a:solidFill>
                <a:effectLst/>
                <a:latin typeface="+mn-lt"/>
                <a:ea typeface="+mn-ea"/>
                <a:cs typeface="+mn-cs"/>
              </a:rPr>
              <a:t>Hbtq-diplomera verksamheten</a:t>
            </a:r>
          </a:p>
        </p:txBody>
      </p:sp>
      <p:sp>
        <p:nvSpPr>
          <p:cNvPr id="4" name="Slide Number Placeholder 3"/>
          <p:cNvSpPr>
            <a:spLocks noGrp="1"/>
          </p:cNvSpPr>
          <p:nvPr>
            <p:ph type="sldNum" sz="quarter" idx="10"/>
          </p:nvPr>
        </p:nvSpPr>
        <p:spPr/>
        <p:txBody>
          <a:bodyPr/>
          <a:lstStyle/>
          <a:p>
            <a:fld id="{F74508AD-5D68-EE44-B068-7EB2DC3BA907}" type="slidenum">
              <a:rPr lang="sv-SE" smtClean="0"/>
              <a:t>20</a:t>
            </a:fld>
            <a:endParaRPr lang="sv-SE"/>
          </a:p>
        </p:txBody>
      </p:sp>
    </p:spTree>
    <p:extLst>
      <p:ext uri="{BB962C8B-B14F-4D97-AF65-F5344CB8AC3E}">
        <p14:creationId xmlns:p14="http://schemas.microsoft.com/office/powerpoint/2010/main" val="22791877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Visa modellen och beskriv att det finns två axlar, en vertikal som handlar om hur stor nytta åtgärden kan ha och en horisontell som beskriver hur enkel eller svår den är att göra. Övre vänstra rutan är åtgärder som ger stor nytta och som är enkla att göra och nedre högra rutan är svåra åtgärder som ger liten nytta. Be sedan deltagarna att placera varje förslag i en av de fyra rutorna. </a:t>
            </a:r>
          </a:p>
        </p:txBody>
      </p:sp>
      <p:sp>
        <p:nvSpPr>
          <p:cNvPr id="4" name="Slide Number Placeholder 3"/>
          <p:cNvSpPr>
            <a:spLocks noGrp="1"/>
          </p:cNvSpPr>
          <p:nvPr>
            <p:ph type="sldNum" sz="quarter" idx="10"/>
          </p:nvPr>
        </p:nvSpPr>
        <p:spPr/>
        <p:txBody>
          <a:bodyPr/>
          <a:lstStyle/>
          <a:p>
            <a:fld id="{F74508AD-5D68-EE44-B068-7EB2DC3BA907}" type="slidenum">
              <a:rPr lang="sv-SE" smtClean="0"/>
              <a:t>21</a:t>
            </a:fld>
            <a:endParaRPr lang="sv-SE"/>
          </a:p>
        </p:txBody>
      </p:sp>
    </p:spTree>
    <p:extLst>
      <p:ext uri="{BB962C8B-B14F-4D97-AF65-F5344CB8AC3E}">
        <p14:creationId xmlns:p14="http://schemas.microsoft.com/office/powerpoint/2010/main" val="2279187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Avsluta med att diskutera de insatser som finns i den övre vänstra rutan. Dessa åtgärder är era ”lågt hängande frukter”, åtgärder som ni enkelt kan genomföra och som får stora resultat. De åtgärder som hamnar i nedre högra rutan, de som är svåra och som ger liten effekt, kan ni stryka.</a:t>
            </a:r>
          </a:p>
          <a:p>
            <a:endParaRPr lang="sv-SE"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74508AD-5D68-EE44-B068-7EB2DC3BA907}" type="slidenum">
              <a:rPr lang="sv-SE" smtClean="0"/>
              <a:t>22</a:t>
            </a:fld>
            <a:endParaRPr lang="sv-SE"/>
          </a:p>
        </p:txBody>
      </p:sp>
    </p:spTree>
    <p:extLst>
      <p:ext uri="{BB962C8B-B14F-4D97-AF65-F5344CB8AC3E}">
        <p14:creationId xmlns:p14="http://schemas.microsoft.com/office/powerpoint/2010/main" val="3601212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Diskutera gemensamt vilka åtgärder som ni anser går att genomföra. Kom överens om vem/vilka som ansvarar för att genomföra och följa upp dessa. Tänk på att den/de som genomför åtgärden inte behöver vara samma som följer upp den. En annan viktig sak att komma ihåg är att om alla ansvarar för vissa åtgärder så brukar ingen göra dem även om alla är delaktiga. Det är nästan alltid bättre att utse specifika personer som ansvariga. Sätt datum på när de ska vara klara och när de ska följas upp. </a:t>
            </a:r>
          </a:p>
          <a:p>
            <a:endParaRPr lang="sv-SE"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74508AD-5D68-EE44-B068-7EB2DC3BA907}" type="slidenum">
              <a:rPr lang="sv-SE" smtClean="0"/>
              <a:t>23</a:t>
            </a:fld>
            <a:endParaRPr lang="sv-SE"/>
          </a:p>
        </p:txBody>
      </p:sp>
    </p:spTree>
    <p:extLst>
      <p:ext uri="{BB962C8B-B14F-4D97-AF65-F5344CB8AC3E}">
        <p14:creationId xmlns:p14="http://schemas.microsoft.com/office/powerpoint/2010/main" val="22791877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Diskutera gemensamt vilka åtgärder som ni anser går att genomföra. Kom överens om vem/vilka som ansvarar för att genomföra och följa upp dessa. Tänk på att den/de som genomför åtgärden inte behöver vara samma som följer upp den. En annan viktig sak att komma ihåg är att om alla ansvarar för vissa åtgärder så brukar ingen göra dem även om alla är delaktiga. Det är nästan alltid bättre att utse specifika personer som ansvariga. Sätt datum på när de ska vara klara och när de ska följas upp. </a:t>
            </a:r>
          </a:p>
          <a:p>
            <a:endParaRPr lang="sv-SE"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74508AD-5D68-EE44-B068-7EB2DC3BA907}" type="slidenum">
              <a:rPr lang="sv-SE" smtClean="0"/>
              <a:t>24</a:t>
            </a:fld>
            <a:endParaRPr lang="sv-SE"/>
          </a:p>
        </p:txBody>
      </p:sp>
    </p:spTree>
    <p:extLst>
      <p:ext uri="{BB962C8B-B14F-4D97-AF65-F5344CB8AC3E}">
        <p14:creationId xmlns:p14="http://schemas.microsoft.com/office/powerpoint/2010/main" val="3885801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kern="1200" dirty="0">
                <a:solidFill>
                  <a:schemeClr val="tx1"/>
                </a:solidFill>
                <a:effectLst/>
                <a:latin typeface="+mn-lt"/>
                <a:ea typeface="+mn-ea"/>
                <a:cs typeface="+mn-cs"/>
              </a:rPr>
              <a:t>Avsluta med att uppmuntra deltagarna att gå tillbaka till webbutbildningen för repetition och för att utforska materialet i delen ”Arbeta vidare”.</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25</a:t>
            </a:fld>
            <a:endParaRPr lang="sv-SE"/>
          </a:p>
        </p:txBody>
      </p:sp>
    </p:spTree>
    <p:extLst>
      <p:ext uri="{BB962C8B-B14F-4D97-AF65-F5344CB8AC3E}">
        <p14:creationId xmlns:p14="http://schemas.microsoft.com/office/powerpoint/2010/main" val="2252917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a:solidFill>
                  <a:schemeClr val="tx1"/>
                </a:solidFill>
                <a:effectLst/>
                <a:latin typeface="+mn-lt"/>
                <a:ea typeface="+mn-ea"/>
                <a:cs typeface="+mn-cs"/>
              </a:rPr>
              <a:t>Instruktioner:</a:t>
            </a:r>
          </a:p>
          <a:p>
            <a:r>
              <a:rPr lang="sv-SE" sz="1200" kern="1200" dirty="0">
                <a:solidFill>
                  <a:schemeClr val="tx1"/>
                </a:solidFill>
                <a:effectLst/>
                <a:latin typeface="+mn-lt"/>
                <a:ea typeface="+mn-ea"/>
                <a:cs typeface="+mn-cs"/>
              </a:rPr>
              <a:t>Ett bra tillfälle att gå igenom arbetsmaterialet är till exempel arbetsplatsträff/arbetsplatsmöte (APT/APM). En möjlighet är att dela upp det så att ni diskuterar ett ämne på fyra olika APT/APM. I så fall kan ni räkna med att det tar ca: 15 – 20 minuter per tillfälle.  </a:t>
            </a:r>
          </a:p>
          <a:p>
            <a:r>
              <a:rPr lang="sv-SE" sz="1200" kern="1200" dirty="0">
                <a:solidFill>
                  <a:schemeClr val="tx1"/>
                </a:solidFill>
                <a:effectLst/>
                <a:latin typeface="+mn-lt"/>
                <a:ea typeface="+mn-ea"/>
                <a:cs typeface="+mn-cs"/>
              </a:rPr>
              <a:t>Arbeta tillsammans igenom PowerPoint-presentationen. Visa frågorna på storbild under tiden som gruppdiskussionerna pågår.</a:t>
            </a:r>
          </a:p>
          <a:p>
            <a:endParaRPr lang="sv-SE" sz="1200" kern="1200" dirty="0">
              <a:solidFill>
                <a:srgbClr val="FF0000"/>
              </a:solidFill>
              <a:effectLst/>
              <a:latin typeface="+mn-lt"/>
              <a:ea typeface="+mn-ea"/>
              <a:cs typeface="+mn-cs"/>
            </a:endParaRPr>
          </a:p>
          <a:p>
            <a:r>
              <a:rPr lang="sv-SE" sz="1200" b="1" kern="1200" dirty="0">
                <a:solidFill>
                  <a:srgbClr val="FF0000"/>
                </a:solidFill>
                <a:effectLst/>
                <a:latin typeface="+mn-lt"/>
                <a:ea typeface="+mn-ea"/>
                <a:cs typeface="+mn-cs"/>
              </a:rPr>
              <a:t>Förberedelser:</a:t>
            </a:r>
            <a:r>
              <a:rPr lang="sv-SE" sz="1200" kern="1200" dirty="0">
                <a:solidFill>
                  <a:srgbClr val="FF0000"/>
                </a:solidFill>
                <a:effectLst/>
                <a:latin typeface="+mn-lt"/>
                <a:ea typeface="+mn-ea"/>
                <a:cs typeface="+mn-cs"/>
              </a:rPr>
              <a:t> </a:t>
            </a:r>
          </a:p>
          <a:p>
            <a:r>
              <a:rPr lang="sv-SE" sz="1200" kern="1200" dirty="0">
                <a:solidFill>
                  <a:srgbClr val="FF0000"/>
                </a:solidFill>
                <a:effectLst/>
                <a:latin typeface="+mn-lt"/>
                <a:ea typeface="+mn-ea"/>
                <a:cs typeface="+mn-cs"/>
              </a:rPr>
              <a:t>Skriv ut det material som behövs, skaffa post-it-lappar/pennor.</a:t>
            </a:r>
            <a:endParaRPr lang="sv-SE" sz="1200" kern="1200" dirty="0">
              <a:solidFill>
                <a:schemeClr val="tx1"/>
              </a:solidFill>
              <a:effectLst/>
              <a:latin typeface="+mn-lt"/>
              <a:ea typeface="+mn-ea"/>
              <a:cs typeface="+mn-cs"/>
            </a:endParaRP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3</a:t>
            </a:fld>
            <a:endParaRPr lang="sv-SE"/>
          </a:p>
        </p:txBody>
      </p:sp>
    </p:spTree>
    <p:extLst>
      <p:ext uri="{BB962C8B-B14F-4D97-AF65-F5344CB8AC3E}">
        <p14:creationId xmlns:p14="http://schemas.microsoft.com/office/powerpoint/2010/main" val="457531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a:solidFill>
                  <a:schemeClr val="tx1"/>
                </a:solidFill>
                <a:effectLst/>
                <a:latin typeface="+mn-lt"/>
                <a:ea typeface="+mn-ea"/>
                <a:cs typeface="+mn-cs"/>
              </a:rPr>
              <a:t>Instruktioner:</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4</a:t>
            </a:fld>
            <a:endParaRPr lang="sv-SE"/>
          </a:p>
        </p:txBody>
      </p:sp>
    </p:spTree>
    <p:extLst>
      <p:ext uri="{BB962C8B-B14F-4D97-AF65-F5344CB8AC3E}">
        <p14:creationId xmlns:p14="http://schemas.microsoft.com/office/powerpoint/2010/main" val="4012696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5</a:t>
            </a:fld>
            <a:endParaRPr lang="sv-SE"/>
          </a:p>
        </p:txBody>
      </p:sp>
    </p:spTree>
    <p:extLst>
      <p:ext uri="{BB962C8B-B14F-4D97-AF65-F5344CB8AC3E}">
        <p14:creationId xmlns:p14="http://schemas.microsoft.com/office/powerpoint/2010/main" val="457531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a:solidFill>
                  <a:schemeClr val="tx1"/>
                </a:solidFill>
                <a:effectLst/>
                <a:latin typeface="+mn-lt"/>
                <a:ea typeface="+mn-ea"/>
                <a:cs typeface="+mn-cs"/>
              </a:rPr>
              <a:t>Instruktioner:</a:t>
            </a:r>
          </a:p>
          <a:p>
            <a:r>
              <a:rPr lang="sv-SE" sz="1200" kern="1200" dirty="0">
                <a:solidFill>
                  <a:schemeClr val="tx1"/>
                </a:solidFill>
                <a:effectLst/>
                <a:latin typeface="+mn-lt"/>
                <a:ea typeface="+mn-ea"/>
                <a:cs typeface="+mn-cs"/>
              </a:rPr>
              <a:t>Syftet med övningen är att få en samlad bild av hur ni upplever ert arbete med SRHR idag. Övningen fungerar bäst om den leder till ett samtal om vad det innebär att arbeta med SRHR på er arbetsplats och hur arbetet kan utvecklas. </a:t>
            </a:r>
          </a:p>
          <a:p>
            <a:r>
              <a:rPr lang="sv-SE" sz="1200" kern="1200" dirty="0">
                <a:solidFill>
                  <a:schemeClr val="tx1"/>
                </a:solidFill>
                <a:effectLst/>
                <a:latin typeface="+mn-lt"/>
                <a:ea typeface="+mn-ea"/>
                <a:cs typeface="+mn-cs"/>
              </a:rPr>
              <a:t>En viktig del av övningen är att fånga upp skillnader i skattningen. Om några medarbetare skattar svaret på frågan högt och andra lågt kan det vara viktigt att diskutera vad skillnaderna står för. </a:t>
            </a:r>
          </a:p>
          <a:p>
            <a:endParaRPr lang="sv-SE" sz="1200" kern="1200" dirty="0">
              <a:solidFill>
                <a:schemeClr val="tx1"/>
              </a:solidFill>
              <a:effectLst/>
              <a:latin typeface="+mn-lt"/>
              <a:ea typeface="+mn-ea"/>
              <a:cs typeface="+mn-cs"/>
            </a:endParaRPr>
          </a:p>
          <a:p>
            <a:r>
              <a:rPr lang="sv-SE" sz="1200" b="1" kern="1200" dirty="0">
                <a:solidFill>
                  <a:schemeClr val="tx1"/>
                </a:solidFill>
                <a:effectLst/>
                <a:latin typeface="+mn-lt"/>
                <a:ea typeface="+mn-ea"/>
                <a:cs typeface="+mn-cs"/>
              </a:rPr>
              <a:t>Gör så här:</a:t>
            </a:r>
          </a:p>
          <a:p>
            <a:r>
              <a:rPr lang="sv-SE" sz="1200" kern="1200" dirty="0">
                <a:solidFill>
                  <a:schemeClr val="tx1"/>
                </a:solidFill>
                <a:effectLst/>
                <a:latin typeface="+mn-lt"/>
                <a:ea typeface="+mn-ea"/>
                <a:cs typeface="+mn-cs"/>
              </a:rPr>
              <a:t>Dela ut post-it-lappar till samtliga medarbetare och be dem skatta frågan mellan ett och tio genom att skriva ner en siffra och tre saker som motiverar skattningen. </a:t>
            </a:r>
          </a:p>
          <a:p>
            <a:r>
              <a:rPr lang="sv-SE" sz="1200" kern="1200" dirty="0">
                <a:solidFill>
                  <a:schemeClr val="tx1"/>
                </a:solidFill>
                <a:effectLst/>
                <a:latin typeface="+mn-lt"/>
                <a:ea typeface="+mn-ea"/>
                <a:cs typeface="+mn-cs"/>
              </a:rPr>
              <a:t>Medarbetarna sätter upp sina lappar så att de bildar en linje. </a:t>
            </a:r>
          </a:p>
          <a:p>
            <a:r>
              <a:rPr lang="sv-SE" sz="1200" kern="1200" dirty="0">
                <a:solidFill>
                  <a:schemeClr val="tx1"/>
                </a:solidFill>
                <a:effectLst/>
                <a:latin typeface="+mn-lt"/>
                <a:ea typeface="+mn-ea"/>
                <a:cs typeface="+mn-cs"/>
              </a:rPr>
              <a:t>När lapparna sätts upp läser medarbetarna upp de tre saker som motiverar skattningen. </a:t>
            </a:r>
          </a:p>
          <a:p>
            <a:r>
              <a:rPr lang="sv-SE" sz="1200" kern="1200" dirty="0">
                <a:solidFill>
                  <a:schemeClr val="tx1"/>
                </a:solidFill>
                <a:effectLst/>
                <a:latin typeface="+mn-lt"/>
                <a:ea typeface="+mn-ea"/>
                <a:cs typeface="+mn-cs"/>
              </a:rPr>
              <a:t>Räkna samman gruppens medelvärde och diskutera resultatet. </a:t>
            </a:r>
          </a:p>
          <a:p>
            <a:r>
              <a:rPr lang="sv-SE" sz="1200" kern="1200" dirty="0">
                <a:solidFill>
                  <a:schemeClr val="tx1"/>
                </a:solidFill>
                <a:effectLst/>
                <a:latin typeface="+mn-lt"/>
                <a:ea typeface="+mn-ea"/>
                <a:cs typeface="+mn-cs"/>
              </a:rPr>
              <a:t>Diskutera skillnaderna i hur gruppen har skattat frågan. </a:t>
            </a:r>
          </a:p>
          <a:p>
            <a:r>
              <a:rPr lang="sv-SE" sz="1200" kern="1200" dirty="0">
                <a:solidFill>
                  <a:schemeClr val="tx1"/>
                </a:solidFill>
                <a:effectLst/>
                <a:latin typeface="+mn-lt"/>
                <a:ea typeface="+mn-ea"/>
                <a:cs typeface="+mn-cs"/>
              </a:rPr>
              <a:t>Avsätt ca: 3–5 minuter för deltagarna att fylla i och sätta upp sina lappar. </a:t>
            </a:r>
            <a:endParaRPr lang="sv-SE" dirty="0"/>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6</a:t>
            </a:fld>
            <a:endParaRPr lang="sv-SE"/>
          </a:p>
        </p:txBody>
      </p:sp>
    </p:spTree>
    <p:extLst>
      <p:ext uri="{BB962C8B-B14F-4D97-AF65-F5344CB8AC3E}">
        <p14:creationId xmlns:p14="http://schemas.microsoft.com/office/powerpoint/2010/main" val="633736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1" dirty="0"/>
              <a:t>Instruktioner: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Tänk på att detta är en inledning för att etablera ämnet SRHR. Håll en professionell ton (det är lätt att samtalet glider in på privata exempel).</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Försök att hålla den efterföljande diskussionen kort och kom ihåg att anteckna. Se till att alla får samma möjligheter att säga vad de tycker.</a:t>
            </a: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7</a:t>
            </a:fld>
            <a:endParaRPr lang="sv-SE"/>
          </a:p>
        </p:txBody>
      </p:sp>
    </p:spTree>
    <p:extLst>
      <p:ext uri="{BB962C8B-B14F-4D97-AF65-F5344CB8AC3E}">
        <p14:creationId xmlns:p14="http://schemas.microsoft.com/office/powerpoint/2010/main" val="2279187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8</a:t>
            </a:fld>
            <a:endParaRPr lang="sv-SE"/>
          </a:p>
        </p:txBody>
      </p:sp>
    </p:spTree>
    <p:extLst>
      <p:ext uri="{BB962C8B-B14F-4D97-AF65-F5344CB8AC3E}">
        <p14:creationId xmlns:p14="http://schemas.microsoft.com/office/powerpoint/2010/main" val="4012696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Instruktioner:</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Skriv ut skattningsskala ”Kunskap” 1–10 och dela ut så att alla medarbetare får varsitt exemplar och varsin penna. Diskutera i grupper om tre till fem personer.</a:t>
            </a:r>
          </a:p>
          <a:p>
            <a:r>
              <a:rPr lang="sv-SE" sz="1200" kern="1200" dirty="0">
                <a:solidFill>
                  <a:schemeClr val="tx1"/>
                </a:solidFill>
                <a:effectLst/>
                <a:latin typeface="+mn-lt"/>
                <a:ea typeface="+mn-ea"/>
                <a:cs typeface="+mn-cs"/>
              </a:rPr>
              <a:t>Tidsåtgång: ca: 2 – 3 minuter för deltagarna att fylla i och kommentera samt fem minuter till diskussionen efteråt.</a:t>
            </a:r>
          </a:p>
          <a:p>
            <a:endParaRPr lang="sv-SE" sz="1200" kern="1200" dirty="0">
              <a:solidFill>
                <a:schemeClr val="tx1"/>
              </a:solidFill>
              <a:effectLst/>
              <a:latin typeface="+mn-lt"/>
              <a:ea typeface="+mn-ea"/>
              <a:cs typeface="+mn-cs"/>
            </a:endParaRPr>
          </a:p>
          <a:p>
            <a:endParaRPr lang="sv-SE" sz="1200" kern="1200" dirty="0">
              <a:solidFill>
                <a:schemeClr val="tx1"/>
              </a:solidFill>
              <a:effectLst/>
              <a:latin typeface="+mn-lt"/>
              <a:ea typeface="+mn-ea"/>
              <a:cs typeface="+mn-cs"/>
            </a:endParaRPr>
          </a:p>
          <a:p>
            <a:endParaRPr lang="sv-SE" dirty="0"/>
          </a:p>
        </p:txBody>
      </p:sp>
      <p:sp>
        <p:nvSpPr>
          <p:cNvPr id="4" name="Slide Number Placeholder 3"/>
          <p:cNvSpPr>
            <a:spLocks noGrp="1"/>
          </p:cNvSpPr>
          <p:nvPr>
            <p:ph type="sldNum" sz="quarter" idx="10"/>
          </p:nvPr>
        </p:nvSpPr>
        <p:spPr/>
        <p:txBody>
          <a:bodyPr/>
          <a:lstStyle/>
          <a:p>
            <a:fld id="{F74508AD-5D68-EE44-B068-7EB2DC3BA907}" type="slidenum">
              <a:rPr lang="sv-SE" smtClean="0"/>
              <a:t>9</a:t>
            </a:fld>
            <a:endParaRPr lang="sv-SE"/>
          </a:p>
        </p:txBody>
      </p:sp>
    </p:spTree>
    <p:extLst>
      <p:ext uri="{BB962C8B-B14F-4D97-AF65-F5344CB8AC3E}">
        <p14:creationId xmlns:p14="http://schemas.microsoft.com/office/powerpoint/2010/main" val="3536477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A023E-A478-524E-AD74-209CA02338A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sv-SE"/>
          </a:p>
        </p:txBody>
      </p:sp>
      <p:sp>
        <p:nvSpPr>
          <p:cNvPr id="3" name="Subtitle 2">
            <a:extLst>
              <a:ext uri="{FF2B5EF4-FFF2-40B4-BE49-F238E27FC236}">
                <a16:creationId xmlns:a16="http://schemas.microsoft.com/office/drawing/2014/main" id="{32689262-8C9D-564A-BA15-C98D0D233D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sv-SE"/>
          </a:p>
        </p:txBody>
      </p:sp>
      <p:sp>
        <p:nvSpPr>
          <p:cNvPr id="4" name="Date Placeholder 3">
            <a:extLst>
              <a:ext uri="{FF2B5EF4-FFF2-40B4-BE49-F238E27FC236}">
                <a16:creationId xmlns:a16="http://schemas.microsoft.com/office/drawing/2014/main" id="{AE413FFA-5D9C-194B-9CA5-FAD8CEAF08CA}"/>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5" name="Footer Placeholder 4">
            <a:extLst>
              <a:ext uri="{FF2B5EF4-FFF2-40B4-BE49-F238E27FC236}">
                <a16:creationId xmlns:a16="http://schemas.microsoft.com/office/drawing/2014/main" id="{759E3A42-36F6-C04E-8F6B-915BB1E0DA4D}"/>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EFAE2991-8BDC-A44F-9FFB-9EF48DB35BF1}"/>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2083604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2729D-0B13-924E-B631-5E9B5877FF95}"/>
              </a:ext>
            </a:extLst>
          </p:cNvPr>
          <p:cNvSpPr>
            <a:spLocks noGrp="1"/>
          </p:cNvSpPr>
          <p:nvPr>
            <p:ph type="title"/>
          </p:nvPr>
        </p:nvSpPr>
        <p:spPr/>
        <p:txBody>
          <a:bodyPr/>
          <a:lstStyle/>
          <a:p>
            <a:r>
              <a:rPr lang="en-GB"/>
              <a:t>Click to edit Master title style</a:t>
            </a:r>
            <a:endParaRPr lang="sv-SE"/>
          </a:p>
        </p:txBody>
      </p:sp>
      <p:sp>
        <p:nvSpPr>
          <p:cNvPr id="3" name="Vertical Text Placeholder 2">
            <a:extLst>
              <a:ext uri="{FF2B5EF4-FFF2-40B4-BE49-F238E27FC236}">
                <a16:creationId xmlns:a16="http://schemas.microsoft.com/office/drawing/2014/main" id="{A8DFE4DD-F15D-1743-8174-648DEA30ADE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Date Placeholder 3">
            <a:extLst>
              <a:ext uri="{FF2B5EF4-FFF2-40B4-BE49-F238E27FC236}">
                <a16:creationId xmlns:a16="http://schemas.microsoft.com/office/drawing/2014/main" id="{48B970E1-BFCC-EA47-BE8A-213ED96966E0}"/>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5" name="Footer Placeholder 4">
            <a:extLst>
              <a:ext uri="{FF2B5EF4-FFF2-40B4-BE49-F238E27FC236}">
                <a16:creationId xmlns:a16="http://schemas.microsoft.com/office/drawing/2014/main" id="{E7B0F5A3-2AA7-2A4F-9A9B-E157C7AAE9B6}"/>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BF4602DC-6966-7A4B-BC6A-D6D6CB439A57}"/>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932138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3A6E99-BA37-F040-9705-DB5AFB5968B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sv-SE"/>
          </a:p>
        </p:txBody>
      </p:sp>
      <p:sp>
        <p:nvSpPr>
          <p:cNvPr id="3" name="Vertical Text Placeholder 2">
            <a:extLst>
              <a:ext uri="{FF2B5EF4-FFF2-40B4-BE49-F238E27FC236}">
                <a16:creationId xmlns:a16="http://schemas.microsoft.com/office/drawing/2014/main" id="{020B74C2-6737-144E-B27C-74F503F17D3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Date Placeholder 3">
            <a:extLst>
              <a:ext uri="{FF2B5EF4-FFF2-40B4-BE49-F238E27FC236}">
                <a16:creationId xmlns:a16="http://schemas.microsoft.com/office/drawing/2014/main" id="{2B2F8FBD-3C64-994F-8601-50A59AC28A5E}"/>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5" name="Footer Placeholder 4">
            <a:extLst>
              <a:ext uri="{FF2B5EF4-FFF2-40B4-BE49-F238E27FC236}">
                <a16:creationId xmlns:a16="http://schemas.microsoft.com/office/drawing/2014/main" id="{0168C630-FFE7-EB43-AA81-F3FA0B913854}"/>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82CA3CBD-7B1E-3247-AF9C-F43357E67B0C}"/>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2714387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8289E-F5AB-E644-A493-E2A01BB5F339}"/>
              </a:ext>
            </a:extLst>
          </p:cNvPr>
          <p:cNvSpPr>
            <a:spLocks noGrp="1"/>
          </p:cNvSpPr>
          <p:nvPr>
            <p:ph type="title"/>
          </p:nvPr>
        </p:nvSpPr>
        <p:spPr/>
        <p:txBody>
          <a:bodyPr/>
          <a:lstStyle/>
          <a:p>
            <a:r>
              <a:rPr lang="en-GB"/>
              <a:t>Click to edit Master title style</a:t>
            </a:r>
            <a:endParaRPr lang="sv-SE"/>
          </a:p>
        </p:txBody>
      </p:sp>
      <p:sp>
        <p:nvSpPr>
          <p:cNvPr id="3" name="Content Placeholder 2">
            <a:extLst>
              <a:ext uri="{FF2B5EF4-FFF2-40B4-BE49-F238E27FC236}">
                <a16:creationId xmlns:a16="http://schemas.microsoft.com/office/drawing/2014/main" id="{5F8599BB-6BFC-FD4B-AE1A-9E9E54BF3B0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Date Placeholder 3">
            <a:extLst>
              <a:ext uri="{FF2B5EF4-FFF2-40B4-BE49-F238E27FC236}">
                <a16:creationId xmlns:a16="http://schemas.microsoft.com/office/drawing/2014/main" id="{B595E18A-37C2-D443-BE74-94D739BAAC9D}"/>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5" name="Footer Placeholder 4">
            <a:extLst>
              <a:ext uri="{FF2B5EF4-FFF2-40B4-BE49-F238E27FC236}">
                <a16:creationId xmlns:a16="http://schemas.microsoft.com/office/drawing/2014/main" id="{428B24C2-8565-3040-8BD4-AEA5DE7F71FC}"/>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E4739DCF-6452-8343-8369-D8FB5752D259}"/>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3819896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494CB-6230-424D-B580-D7F62FACB51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sv-SE"/>
          </a:p>
        </p:txBody>
      </p:sp>
      <p:sp>
        <p:nvSpPr>
          <p:cNvPr id="3" name="Text Placeholder 2">
            <a:extLst>
              <a:ext uri="{FF2B5EF4-FFF2-40B4-BE49-F238E27FC236}">
                <a16:creationId xmlns:a16="http://schemas.microsoft.com/office/drawing/2014/main" id="{BA164338-727B-2C4B-B2AA-AD2C68D2B4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4293BE3-2CC5-1845-B5F2-CC5389E7E28F}"/>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5" name="Footer Placeholder 4">
            <a:extLst>
              <a:ext uri="{FF2B5EF4-FFF2-40B4-BE49-F238E27FC236}">
                <a16:creationId xmlns:a16="http://schemas.microsoft.com/office/drawing/2014/main" id="{7546E31C-0997-E247-8ECF-D81C4C0D9C43}"/>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78443E68-74B0-B844-AEFD-3352E90ACD76}"/>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481825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3A60A-4EDE-EA47-B39A-9C07B2F46E1E}"/>
              </a:ext>
            </a:extLst>
          </p:cNvPr>
          <p:cNvSpPr>
            <a:spLocks noGrp="1"/>
          </p:cNvSpPr>
          <p:nvPr>
            <p:ph type="title"/>
          </p:nvPr>
        </p:nvSpPr>
        <p:spPr/>
        <p:txBody>
          <a:bodyPr/>
          <a:lstStyle/>
          <a:p>
            <a:r>
              <a:rPr lang="en-GB"/>
              <a:t>Click to edit Master title style</a:t>
            </a:r>
            <a:endParaRPr lang="sv-SE"/>
          </a:p>
        </p:txBody>
      </p:sp>
      <p:sp>
        <p:nvSpPr>
          <p:cNvPr id="3" name="Content Placeholder 2">
            <a:extLst>
              <a:ext uri="{FF2B5EF4-FFF2-40B4-BE49-F238E27FC236}">
                <a16:creationId xmlns:a16="http://schemas.microsoft.com/office/drawing/2014/main" id="{B7BD70BB-5E72-6C48-A74A-0D5B78847BC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Content Placeholder 3">
            <a:extLst>
              <a:ext uri="{FF2B5EF4-FFF2-40B4-BE49-F238E27FC236}">
                <a16:creationId xmlns:a16="http://schemas.microsoft.com/office/drawing/2014/main" id="{8FCC9697-A800-FA42-90BE-5EFA44B216F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5" name="Date Placeholder 4">
            <a:extLst>
              <a:ext uri="{FF2B5EF4-FFF2-40B4-BE49-F238E27FC236}">
                <a16:creationId xmlns:a16="http://schemas.microsoft.com/office/drawing/2014/main" id="{48C0142A-762C-2047-8BD8-518B5752E915}"/>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6" name="Footer Placeholder 5">
            <a:extLst>
              <a:ext uri="{FF2B5EF4-FFF2-40B4-BE49-F238E27FC236}">
                <a16:creationId xmlns:a16="http://schemas.microsoft.com/office/drawing/2014/main" id="{C709D751-D7A3-094E-A8F5-5DD5DFDA3B5C}"/>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5563D9B5-7589-8E45-A404-E5F4E78B89D8}"/>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3506169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0AFAB-D4A8-0742-8FDB-C65A382A0B8B}"/>
              </a:ext>
            </a:extLst>
          </p:cNvPr>
          <p:cNvSpPr>
            <a:spLocks noGrp="1"/>
          </p:cNvSpPr>
          <p:nvPr>
            <p:ph type="title"/>
          </p:nvPr>
        </p:nvSpPr>
        <p:spPr>
          <a:xfrm>
            <a:off x="839788" y="365125"/>
            <a:ext cx="10515600" cy="1325563"/>
          </a:xfrm>
        </p:spPr>
        <p:txBody>
          <a:bodyPr/>
          <a:lstStyle/>
          <a:p>
            <a:r>
              <a:rPr lang="en-GB"/>
              <a:t>Click to edit Master title style</a:t>
            </a:r>
            <a:endParaRPr lang="sv-SE"/>
          </a:p>
        </p:txBody>
      </p:sp>
      <p:sp>
        <p:nvSpPr>
          <p:cNvPr id="3" name="Text Placeholder 2">
            <a:extLst>
              <a:ext uri="{FF2B5EF4-FFF2-40B4-BE49-F238E27FC236}">
                <a16:creationId xmlns:a16="http://schemas.microsoft.com/office/drawing/2014/main" id="{04C7DE63-8A5D-DA4D-B832-268B2C4AF8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5C9E5BB-0820-4E46-A01E-FD751F46FCA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5" name="Text Placeholder 4">
            <a:extLst>
              <a:ext uri="{FF2B5EF4-FFF2-40B4-BE49-F238E27FC236}">
                <a16:creationId xmlns:a16="http://schemas.microsoft.com/office/drawing/2014/main" id="{E800CC6D-67EF-534B-8C32-672685B21D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4E7C08E-F710-E640-B1DA-5EB5F59B068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7" name="Date Placeholder 6">
            <a:extLst>
              <a:ext uri="{FF2B5EF4-FFF2-40B4-BE49-F238E27FC236}">
                <a16:creationId xmlns:a16="http://schemas.microsoft.com/office/drawing/2014/main" id="{D94C5FCF-D73C-E643-A60C-CB7E328F9089}"/>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8" name="Footer Placeholder 7">
            <a:extLst>
              <a:ext uri="{FF2B5EF4-FFF2-40B4-BE49-F238E27FC236}">
                <a16:creationId xmlns:a16="http://schemas.microsoft.com/office/drawing/2014/main" id="{FF49B95D-5E84-714C-97D5-7DFC7C135477}"/>
              </a:ext>
            </a:extLst>
          </p:cNvPr>
          <p:cNvSpPr>
            <a:spLocks noGrp="1"/>
          </p:cNvSpPr>
          <p:nvPr>
            <p:ph type="ftr" sz="quarter" idx="11"/>
          </p:nvPr>
        </p:nvSpPr>
        <p:spPr/>
        <p:txBody>
          <a:bodyPr/>
          <a:lstStyle/>
          <a:p>
            <a:endParaRPr lang="sv-SE"/>
          </a:p>
        </p:txBody>
      </p:sp>
      <p:sp>
        <p:nvSpPr>
          <p:cNvPr id="9" name="Slide Number Placeholder 8">
            <a:extLst>
              <a:ext uri="{FF2B5EF4-FFF2-40B4-BE49-F238E27FC236}">
                <a16:creationId xmlns:a16="http://schemas.microsoft.com/office/drawing/2014/main" id="{6674CCA7-456D-B84C-AABB-45A7B569BD4D}"/>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2665058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B1BF9-05A5-A840-9244-C371DB93EBC4}"/>
              </a:ext>
            </a:extLst>
          </p:cNvPr>
          <p:cNvSpPr>
            <a:spLocks noGrp="1"/>
          </p:cNvSpPr>
          <p:nvPr>
            <p:ph type="title"/>
          </p:nvPr>
        </p:nvSpPr>
        <p:spPr/>
        <p:txBody>
          <a:bodyPr/>
          <a:lstStyle/>
          <a:p>
            <a:r>
              <a:rPr lang="en-GB"/>
              <a:t>Click to edit Master title style</a:t>
            </a:r>
            <a:endParaRPr lang="sv-SE"/>
          </a:p>
        </p:txBody>
      </p:sp>
      <p:sp>
        <p:nvSpPr>
          <p:cNvPr id="3" name="Date Placeholder 2">
            <a:extLst>
              <a:ext uri="{FF2B5EF4-FFF2-40B4-BE49-F238E27FC236}">
                <a16:creationId xmlns:a16="http://schemas.microsoft.com/office/drawing/2014/main" id="{20B795E3-C64E-1645-9209-544412B7D833}"/>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4" name="Footer Placeholder 3">
            <a:extLst>
              <a:ext uri="{FF2B5EF4-FFF2-40B4-BE49-F238E27FC236}">
                <a16:creationId xmlns:a16="http://schemas.microsoft.com/office/drawing/2014/main" id="{D1B80EE7-0ED0-334E-814E-B5EA4EDAF91C}"/>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DC3FA3D7-F31A-5E40-ADAB-2C6C8FB06B2D}"/>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1486374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2BCB52-53D0-F143-8C67-2E0E65DCA681}"/>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3" name="Footer Placeholder 2">
            <a:extLst>
              <a:ext uri="{FF2B5EF4-FFF2-40B4-BE49-F238E27FC236}">
                <a16:creationId xmlns:a16="http://schemas.microsoft.com/office/drawing/2014/main" id="{21AAC737-B459-E341-8768-1E2C5242DF4F}"/>
              </a:ext>
            </a:extLst>
          </p:cNvPr>
          <p:cNvSpPr>
            <a:spLocks noGrp="1"/>
          </p:cNvSpPr>
          <p:nvPr>
            <p:ph type="ftr" sz="quarter" idx="11"/>
          </p:nvPr>
        </p:nvSpPr>
        <p:spPr/>
        <p:txBody>
          <a:bodyPr/>
          <a:lstStyle/>
          <a:p>
            <a:endParaRPr lang="sv-SE"/>
          </a:p>
        </p:txBody>
      </p:sp>
      <p:sp>
        <p:nvSpPr>
          <p:cNvPr id="4" name="Slide Number Placeholder 3">
            <a:extLst>
              <a:ext uri="{FF2B5EF4-FFF2-40B4-BE49-F238E27FC236}">
                <a16:creationId xmlns:a16="http://schemas.microsoft.com/office/drawing/2014/main" id="{AA71BB59-2238-AA42-A877-2A4C34CB21C8}"/>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529047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44CA4-3BD2-C94D-BFF1-FE8E7D76515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sv-SE"/>
          </a:p>
        </p:txBody>
      </p:sp>
      <p:sp>
        <p:nvSpPr>
          <p:cNvPr id="3" name="Content Placeholder 2">
            <a:extLst>
              <a:ext uri="{FF2B5EF4-FFF2-40B4-BE49-F238E27FC236}">
                <a16:creationId xmlns:a16="http://schemas.microsoft.com/office/drawing/2014/main" id="{7188ABF1-D5B4-BD4D-8A53-431341505C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Text Placeholder 3">
            <a:extLst>
              <a:ext uri="{FF2B5EF4-FFF2-40B4-BE49-F238E27FC236}">
                <a16:creationId xmlns:a16="http://schemas.microsoft.com/office/drawing/2014/main" id="{E90855C1-7638-E747-BE88-DDB2D11598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CA9B21E-6912-1B49-AFD8-40C04ECBF99C}"/>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6" name="Footer Placeholder 5">
            <a:extLst>
              <a:ext uri="{FF2B5EF4-FFF2-40B4-BE49-F238E27FC236}">
                <a16:creationId xmlns:a16="http://schemas.microsoft.com/office/drawing/2014/main" id="{AA2FF950-7F27-2744-94A4-3CF4888BF517}"/>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56CCB8AC-0160-6248-B839-595E354529BC}"/>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254060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C79F6-482D-1548-8DA2-BDB0DCE6803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sv-SE"/>
          </a:p>
        </p:txBody>
      </p:sp>
      <p:sp>
        <p:nvSpPr>
          <p:cNvPr id="3" name="Picture Placeholder 2">
            <a:extLst>
              <a:ext uri="{FF2B5EF4-FFF2-40B4-BE49-F238E27FC236}">
                <a16:creationId xmlns:a16="http://schemas.microsoft.com/office/drawing/2014/main" id="{6155A2CF-648F-9541-B745-96FA325188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a:extLst>
              <a:ext uri="{FF2B5EF4-FFF2-40B4-BE49-F238E27FC236}">
                <a16:creationId xmlns:a16="http://schemas.microsoft.com/office/drawing/2014/main" id="{A101728E-BFCD-5547-8364-73E590D3DD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AE19BD2-6922-6B47-80EC-4AF85C4FEFF4}"/>
              </a:ext>
            </a:extLst>
          </p:cNvPr>
          <p:cNvSpPr>
            <a:spLocks noGrp="1"/>
          </p:cNvSpPr>
          <p:nvPr>
            <p:ph type="dt" sz="half" idx="10"/>
          </p:nvPr>
        </p:nvSpPr>
        <p:spPr/>
        <p:txBody>
          <a:bodyPr/>
          <a:lstStyle/>
          <a:p>
            <a:fld id="{AE915685-6B6C-A741-B02C-693F7019C5B3}" type="datetimeFigureOut">
              <a:rPr lang="sv-SE" smtClean="0"/>
              <a:t>2021-03-03</a:t>
            </a:fld>
            <a:endParaRPr lang="sv-SE"/>
          </a:p>
        </p:txBody>
      </p:sp>
      <p:sp>
        <p:nvSpPr>
          <p:cNvPr id="6" name="Footer Placeholder 5">
            <a:extLst>
              <a:ext uri="{FF2B5EF4-FFF2-40B4-BE49-F238E27FC236}">
                <a16:creationId xmlns:a16="http://schemas.microsoft.com/office/drawing/2014/main" id="{A32B60FA-7842-D74C-8584-2E4E13B4FBF8}"/>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E9545DE1-0974-8D4F-B396-B8D16D086453}"/>
              </a:ext>
            </a:extLst>
          </p:cNvPr>
          <p:cNvSpPr>
            <a:spLocks noGrp="1"/>
          </p:cNvSpPr>
          <p:nvPr>
            <p:ph type="sldNum" sz="quarter" idx="12"/>
          </p:nvPr>
        </p:nvSpPr>
        <p:spPr/>
        <p:txBody>
          <a:bodyPr/>
          <a:lstStyle/>
          <a:p>
            <a:fld id="{E7604161-2543-4044-B182-7D00C3868B99}" type="slidenum">
              <a:rPr lang="sv-SE" smtClean="0"/>
              <a:t>‹#›</a:t>
            </a:fld>
            <a:endParaRPr lang="sv-SE"/>
          </a:p>
        </p:txBody>
      </p:sp>
    </p:spTree>
    <p:extLst>
      <p:ext uri="{BB962C8B-B14F-4D97-AF65-F5344CB8AC3E}">
        <p14:creationId xmlns:p14="http://schemas.microsoft.com/office/powerpoint/2010/main" val="3106016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2FC39B-BA2C-CD4B-A111-276E3A1F53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sv-SE"/>
          </a:p>
        </p:txBody>
      </p:sp>
      <p:sp>
        <p:nvSpPr>
          <p:cNvPr id="3" name="Text Placeholder 2">
            <a:extLst>
              <a:ext uri="{FF2B5EF4-FFF2-40B4-BE49-F238E27FC236}">
                <a16:creationId xmlns:a16="http://schemas.microsoft.com/office/drawing/2014/main" id="{3EEDD890-F56C-0C48-8FEA-30024B168F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Date Placeholder 3">
            <a:extLst>
              <a:ext uri="{FF2B5EF4-FFF2-40B4-BE49-F238E27FC236}">
                <a16:creationId xmlns:a16="http://schemas.microsoft.com/office/drawing/2014/main" id="{55333A8E-E6C2-5C49-AEB1-49BFBC043A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915685-6B6C-A741-B02C-693F7019C5B3}" type="datetimeFigureOut">
              <a:rPr lang="sv-SE" smtClean="0"/>
              <a:t>2021-03-03</a:t>
            </a:fld>
            <a:endParaRPr lang="sv-SE"/>
          </a:p>
        </p:txBody>
      </p:sp>
      <p:sp>
        <p:nvSpPr>
          <p:cNvPr id="5" name="Footer Placeholder 4">
            <a:extLst>
              <a:ext uri="{FF2B5EF4-FFF2-40B4-BE49-F238E27FC236}">
                <a16:creationId xmlns:a16="http://schemas.microsoft.com/office/drawing/2014/main" id="{835580A0-44AA-8B44-A464-1759F73873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a:extLst>
              <a:ext uri="{FF2B5EF4-FFF2-40B4-BE49-F238E27FC236}">
                <a16:creationId xmlns:a16="http://schemas.microsoft.com/office/drawing/2014/main" id="{47678F93-6A7D-ED44-BD16-6FD5DAE2BD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604161-2543-4044-B182-7D00C3868B99}" type="slidenum">
              <a:rPr lang="sv-SE" smtClean="0"/>
              <a:t>‹#›</a:t>
            </a:fld>
            <a:endParaRPr lang="sv-SE"/>
          </a:p>
        </p:txBody>
      </p:sp>
    </p:spTree>
    <p:extLst>
      <p:ext uri="{BB962C8B-B14F-4D97-AF65-F5344CB8AC3E}">
        <p14:creationId xmlns:p14="http://schemas.microsoft.com/office/powerpoint/2010/main" val="953170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sv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5.emf"/><Relationship Id="rId4" Type="http://schemas.openxmlformats.org/officeDocument/2006/relationships/image" Target="../media/image2.svg"/></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2.emf"/><Relationship Id="rId7" Type="http://schemas.openxmlformats.org/officeDocument/2006/relationships/image" Target="../media/image21.sv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2.sv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sv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3.emf"/><Relationship Id="rId7" Type="http://schemas.openxmlformats.org/officeDocument/2006/relationships/image" Target="../media/image2.sv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14.sv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2.svg"/></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png"/><Relationship Id="rId7" Type="http://schemas.openxmlformats.org/officeDocument/2006/relationships/image" Target="../media/image23.e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2.svg"/><Relationship Id="rId9" Type="http://schemas.openxmlformats.org/officeDocument/2006/relationships/image" Target="../media/image21.sv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svg"/></Relationships>
</file>

<file path=ppt/slides/_rels/slide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4.emf"/><Relationship Id="rId7" Type="http://schemas.openxmlformats.org/officeDocument/2006/relationships/image" Target="../media/image14.sv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svg"/></Relationships>
</file>

<file path=ppt/slides/_rels/slide1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png"/><Relationship Id="rId7" Type="http://schemas.openxmlformats.org/officeDocument/2006/relationships/image" Target="../media/image24.em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2.svg"/><Relationship Id="rId9" Type="http://schemas.openxmlformats.org/officeDocument/2006/relationships/image" Target="../media/image21.sv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sv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9.em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2.sv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2.sv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2.svg"/></Relationships>
</file>

<file path=ppt/slides/_rels/slide2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png"/><Relationship Id="rId7" Type="http://schemas.openxmlformats.org/officeDocument/2006/relationships/image" Target="../media/image19.emf"/><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2.svg"/><Relationship Id="rId9" Type="http://schemas.openxmlformats.org/officeDocument/2006/relationships/image" Target="../media/image21.sv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2.sv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sv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sv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15.e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2.sv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9.emf"/><Relationship Id="rId7" Type="http://schemas.openxmlformats.org/officeDocument/2006/relationships/image" Target="../media/image2.sv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14.sv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sv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sv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5.emf"/><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AB7BF-0CD3-D34A-B139-8EB7F821D9CD}"/>
              </a:ext>
            </a:extLst>
          </p:cNvPr>
          <p:cNvSpPr>
            <a:spLocks noGrp="1"/>
          </p:cNvSpPr>
          <p:nvPr>
            <p:ph type="ctrTitle"/>
          </p:nvPr>
        </p:nvSpPr>
        <p:spPr>
          <a:xfrm>
            <a:off x="1524000" y="2314491"/>
            <a:ext cx="9144000" cy="1747412"/>
          </a:xfrm>
        </p:spPr>
        <p:txBody>
          <a:bodyPr>
            <a:normAutofit/>
          </a:bodyPr>
          <a:lstStyle/>
          <a:p>
            <a:r>
              <a:rPr lang="sv-SE" dirty="0">
                <a:latin typeface="+mn-lt"/>
              </a:rPr>
              <a:t>Sexuell och reproduktiv</a:t>
            </a:r>
            <a:br>
              <a:rPr lang="sv-SE" dirty="0">
                <a:latin typeface="+mn-lt"/>
              </a:rPr>
            </a:br>
            <a:r>
              <a:rPr lang="sv-SE" dirty="0">
                <a:latin typeface="+mn-lt"/>
              </a:rPr>
              <a:t>hälsa och rättigheter</a:t>
            </a:r>
          </a:p>
        </p:txBody>
      </p:sp>
      <p:sp>
        <p:nvSpPr>
          <p:cNvPr id="3" name="Subtitle 2">
            <a:extLst>
              <a:ext uri="{FF2B5EF4-FFF2-40B4-BE49-F238E27FC236}">
                <a16:creationId xmlns:a16="http://schemas.microsoft.com/office/drawing/2014/main" id="{65F62111-8E30-1C4F-A55E-EF16AC1E1273}"/>
              </a:ext>
            </a:extLst>
          </p:cNvPr>
          <p:cNvSpPr>
            <a:spLocks noGrp="1"/>
          </p:cNvSpPr>
          <p:nvPr>
            <p:ph type="subTitle" idx="1"/>
          </p:nvPr>
        </p:nvSpPr>
        <p:spPr>
          <a:xfrm>
            <a:off x="1524000" y="4379951"/>
            <a:ext cx="9144000" cy="347241"/>
          </a:xfrm>
        </p:spPr>
        <p:txBody>
          <a:bodyPr>
            <a:normAutofit fontScale="92500" lnSpcReduction="20000"/>
          </a:bodyPr>
          <a:lstStyle/>
          <a:p>
            <a:r>
              <a:rPr lang="sv-SE" b="1" dirty="0"/>
              <a:t>Ett arbetsmaterial</a:t>
            </a:r>
          </a:p>
        </p:txBody>
      </p:sp>
      <p:pic>
        <p:nvPicPr>
          <p:cNvPr id="6" name="Graphic 5">
            <a:extLst>
              <a:ext uri="{FF2B5EF4-FFF2-40B4-BE49-F238E27FC236}">
                <a16:creationId xmlns:a16="http://schemas.microsoft.com/office/drawing/2014/main" id="{E2876483-2280-AB44-905B-59B2780AA05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7" y="347240"/>
            <a:ext cx="2729455" cy="554767"/>
          </a:xfrm>
          <a:prstGeom prst="rect">
            <a:avLst/>
          </a:prstGeom>
        </p:spPr>
      </p:pic>
      <p:pic>
        <p:nvPicPr>
          <p:cNvPr id="9" name="Graphic 8">
            <a:extLst>
              <a:ext uri="{FF2B5EF4-FFF2-40B4-BE49-F238E27FC236}">
                <a16:creationId xmlns:a16="http://schemas.microsoft.com/office/drawing/2014/main" id="{FAC31023-A604-794F-AC77-9A4EBF167C5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34372" y="1490901"/>
            <a:ext cx="629126" cy="814770"/>
          </a:xfrm>
          <a:prstGeom prst="rect">
            <a:avLst/>
          </a:prstGeom>
        </p:spPr>
      </p:pic>
      <p:pic>
        <p:nvPicPr>
          <p:cNvPr id="11" name="Graphic 10">
            <a:extLst>
              <a:ext uri="{FF2B5EF4-FFF2-40B4-BE49-F238E27FC236}">
                <a16:creationId xmlns:a16="http://schemas.microsoft.com/office/drawing/2014/main" id="{AF40ED3D-D07A-B74E-8C1F-AF82E1B65D6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75003" y="2803186"/>
            <a:ext cx="1097993" cy="770021"/>
          </a:xfrm>
          <a:prstGeom prst="rect">
            <a:avLst/>
          </a:prstGeom>
        </p:spPr>
      </p:pic>
      <p:pic>
        <p:nvPicPr>
          <p:cNvPr id="13" name="Graphic 12">
            <a:extLst>
              <a:ext uri="{FF2B5EF4-FFF2-40B4-BE49-F238E27FC236}">
                <a16:creationId xmlns:a16="http://schemas.microsoft.com/office/drawing/2014/main" id="{9934641B-EA84-AD40-B4DD-2B286BBC63A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00129" y="4361171"/>
            <a:ext cx="988194" cy="863892"/>
          </a:xfrm>
          <a:prstGeom prst="rect">
            <a:avLst/>
          </a:prstGeom>
        </p:spPr>
      </p:pic>
      <p:pic>
        <p:nvPicPr>
          <p:cNvPr id="15" name="Graphic 14">
            <a:extLst>
              <a:ext uri="{FF2B5EF4-FFF2-40B4-BE49-F238E27FC236}">
                <a16:creationId xmlns:a16="http://schemas.microsoft.com/office/drawing/2014/main" id="{97E4142F-4A4F-A841-81D1-B78FE86D3E2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707479" y="3353861"/>
            <a:ext cx="800100" cy="927100"/>
          </a:xfrm>
          <a:prstGeom prst="rect">
            <a:avLst/>
          </a:prstGeom>
        </p:spPr>
      </p:pic>
    </p:spTree>
    <p:extLst>
      <p:ext uri="{BB962C8B-B14F-4D97-AF65-F5344CB8AC3E}">
        <p14:creationId xmlns:p14="http://schemas.microsoft.com/office/powerpoint/2010/main" val="2650876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3">
            <a:extLst>
              <a:ext uri="{FF2B5EF4-FFF2-40B4-BE49-F238E27FC236}">
                <a16:creationId xmlns:a16="http://schemas.microsoft.com/office/drawing/2014/main" id="{D3E1494B-2584-C843-B175-D5AED30893BA}"/>
              </a:ext>
            </a:extLst>
          </p:cNvPr>
          <p:cNvSpPr txBox="1">
            <a:spLocks/>
          </p:cNvSpPr>
          <p:nvPr/>
        </p:nvSpPr>
        <p:spPr>
          <a:xfrm>
            <a:off x="802451" y="987490"/>
            <a:ext cx="3932237"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Tre situationer</a:t>
            </a:r>
          </a:p>
        </p:txBody>
      </p:sp>
      <p:sp>
        <p:nvSpPr>
          <p:cNvPr id="48" name="Rectangle 47">
            <a:extLst>
              <a:ext uri="{FF2B5EF4-FFF2-40B4-BE49-F238E27FC236}">
                <a16:creationId xmlns:a16="http://schemas.microsoft.com/office/drawing/2014/main" id="{4C0C8B5E-3B19-5F4D-9A78-3F24B2E440D8}"/>
              </a:ext>
            </a:extLst>
          </p:cNvPr>
          <p:cNvSpPr/>
          <p:nvPr/>
        </p:nvSpPr>
        <p:spPr>
          <a:xfrm>
            <a:off x="877747" y="3975953"/>
            <a:ext cx="4913453" cy="1814832"/>
          </a:xfrm>
          <a:prstGeom prst="rect">
            <a:avLst/>
          </a:prstGeom>
          <a:solidFill>
            <a:schemeClr val="bg1">
              <a:lumMod val="95000"/>
            </a:schemeClr>
          </a:solid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9" name="Text Placeholder 2">
            <a:extLst>
              <a:ext uri="{FF2B5EF4-FFF2-40B4-BE49-F238E27FC236}">
                <a16:creationId xmlns:a16="http://schemas.microsoft.com/office/drawing/2014/main" id="{CE972E9C-3488-7348-9609-2367D5FC4020}"/>
              </a:ext>
            </a:extLst>
          </p:cNvPr>
          <p:cNvSpPr txBox="1">
            <a:spLocks/>
          </p:cNvSpPr>
          <p:nvPr/>
        </p:nvSpPr>
        <p:spPr>
          <a:xfrm>
            <a:off x="802451" y="1635858"/>
            <a:ext cx="4988749" cy="9508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dirty="0"/>
              <a:t>Fortsätt arbeta i de mindre grupperna. </a:t>
            </a:r>
          </a:p>
          <a:p>
            <a:pPr marL="0" indent="0">
              <a:lnSpc>
                <a:spcPct val="110000"/>
              </a:lnSpc>
              <a:buNone/>
            </a:pPr>
            <a:r>
              <a:rPr lang="sv-SE" sz="1400" dirty="0"/>
              <a:t>Beskriv tre vanligt förekommande situationer på er arbetsplats. Det kan exempelvis handla om patientmöten, kommunikation eller möten med kollegor.  Vilken roll spelar SRHR i dessa? </a:t>
            </a:r>
          </a:p>
        </p:txBody>
      </p:sp>
      <p:pic>
        <p:nvPicPr>
          <p:cNvPr id="55" name="Graphic 54">
            <a:extLst>
              <a:ext uri="{FF2B5EF4-FFF2-40B4-BE49-F238E27FC236}">
                <a16:creationId xmlns:a16="http://schemas.microsoft.com/office/drawing/2014/main" id="{C063DA6D-FC93-DE4E-BF0B-ED98B98ED8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sp>
        <p:nvSpPr>
          <p:cNvPr id="67" name="Rectangle 66">
            <a:extLst>
              <a:ext uri="{FF2B5EF4-FFF2-40B4-BE49-F238E27FC236}">
                <a16:creationId xmlns:a16="http://schemas.microsoft.com/office/drawing/2014/main" id="{BBCF7CEE-0609-BC47-9DA7-9AA4EAA309CF}"/>
              </a:ext>
            </a:extLst>
          </p:cNvPr>
          <p:cNvSpPr/>
          <p:nvPr/>
        </p:nvSpPr>
        <p:spPr>
          <a:xfrm>
            <a:off x="6096000" y="3975953"/>
            <a:ext cx="4913453" cy="1814832"/>
          </a:xfrm>
          <a:prstGeom prst="rect">
            <a:avLst/>
          </a:prstGeom>
          <a:solidFill>
            <a:schemeClr val="bg1">
              <a:lumMod val="95000"/>
            </a:schemeClr>
          </a:solid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81" name="Group 80">
            <a:extLst>
              <a:ext uri="{FF2B5EF4-FFF2-40B4-BE49-F238E27FC236}">
                <a16:creationId xmlns:a16="http://schemas.microsoft.com/office/drawing/2014/main" id="{8F42DACE-D690-054C-98B8-2C5F9125D855}"/>
              </a:ext>
            </a:extLst>
          </p:cNvPr>
          <p:cNvGrpSpPr/>
          <p:nvPr/>
        </p:nvGrpSpPr>
        <p:grpSpPr>
          <a:xfrm>
            <a:off x="1059075" y="4139405"/>
            <a:ext cx="2739426" cy="293128"/>
            <a:chOff x="6256255" y="4395824"/>
            <a:chExt cx="2739426" cy="293128"/>
          </a:xfrm>
        </p:grpSpPr>
        <p:sp>
          <p:nvSpPr>
            <p:cNvPr id="82" name="Text Placeholder 2">
              <a:extLst>
                <a:ext uri="{FF2B5EF4-FFF2-40B4-BE49-F238E27FC236}">
                  <a16:creationId xmlns:a16="http://schemas.microsoft.com/office/drawing/2014/main" id="{26490DCC-E73B-4748-B4E7-52D620F211FC}"/>
                </a:ext>
              </a:extLst>
            </p:cNvPr>
            <p:cNvSpPr txBox="1">
              <a:spLocks/>
            </p:cNvSpPr>
            <p:nvPr/>
          </p:nvSpPr>
          <p:spPr>
            <a:xfrm>
              <a:off x="6468779" y="4395824"/>
              <a:ext cx="2526902" cy="29312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b="1" dirty="0"/>
                <a:t>Situation 1</a:t>
              </a:r>
            </a:p>
          </p:txBody>
        </p:sp>
        <p:pic>
          <p:nvPicPr>
            <p:cNvPr id="83" name="Picture 82">
              <a:extLst>
                <a:ext uri="{FF2B5EF4-FFF2-40B4-BE49-F238E27FC236}">
                  <a16:creationId xmlns:a16="http://schemas.microsoft.com/office/drawing/2014/main" id="{91A6F3CB-19C7-9241-96F7-271818D3E56A}"/>
                </a:ext>
              </a:extLst>
            </p:cNvPr>
            <p:cNvPicPr>
              <a:picLocks noChangeAspect="1"/>
            </p:cNvPicPr>
            <p:nvPr/>
          </p:nvPicPr>
          <p:blipFill>
            <a:blip r:embed="rId5"/>
            <a:stretch>
              <a:fillRect/>
            </a:stretch>
          </p:blipFill>
          <p:spPr>
            <a:xfrm>
              <a:off x="6256255" y="4452318"/>
              <a:ext cx="180141" cy="180141"/>
            </a:xfrm>
            <a:prstGeom prst="rect">
              <a:avLst/>
            </a:prstGeom>
          </p:spPr>
        </p:pic>
      </p:grpSp>
      <p:grpSp>
        <p:nvGrpSpPr>
          <p:cNvPr id="84" name="Group 83">
            <a:extLst>
              <a:ext uri="{FF2B5EF4-FFF2-40B4-BE49-F238E27FC236}">
                <a16:creationId xmlns:a16="http://schemas.microsoft.com/office/drawing/2014/main" id="{779AA2AA-D85F-A946-8035-2FC9BB827043}"/>
              </a:ext>
            </a:extLst>
          </p:cNvPr>
          <p:cNvGrpSpPr/>
          <p:nvPr/>
        </p:nvGrpSpPr>
        <p:grpSpPr>
          <a:xfrm>
            <a:off x="6289443" y="4139405"/>
            <a:ext cx="2739426" cy="293128"/>
            <a:chOff x="6256255" y="4395824"/>
            <a:chExt cx="2739426" cy="293128"/>
          </a:xfrm>
        </p:grpSpPr>
        <p:sp>
          <p:nvSpPr>
            <p:cNvPr id="85" name="Text Placeholder 2">
              <a:extLst>
                <a:ext uri="{FF2B5EF4-FFF2-40B4-BE49-F238E27FC236}">
                  <a16:creationId xmlns:a16="http://schemas.microsoft.com/office/drawing/2014/main" id="{F699C23A-195F-D34F-B793-DABDBBEBF6A2}"/>
                </a:ext>
              </a:extLst>
            </p:cNvPr>
            <p:cNvSpPr txBox="1">
              <a:spLocks/>
            </p:cNvSpPr>
            <p:nvPr/>
          </p:nvSpPr>
          <p:spPr>
            <a:xfrm>
              <a:off x="6468779" y="4395824"/>
              <a:ext cx="2526902" cy="29312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b="1" dirty="0"/>
                <a:t>Situation 3</a:t>
              </a:r>
            </a:p>
          </p:txBody>
        </p:sp>
        <p:pic>
          <p:nvPicPr>
            <p:cNvPr id="86" name="Picture 85">
              <a:extLst>
                <a:ext uri="{FF2B5EF4-FFF2-40B4-BE49-F238E27FC236}">
                  <a16:creationId xmlns:a16="http://schemas.microsoft.com/office/drawing/2014/main" id="{4ED60E25-2E8A-C447-BF9A-9ED7E9D7F6E0}"/>
                </a:ext>
              </a:extLst>
            </p:cNvPr>
            <p:cNvPicPr>
              <a:picLocks noChangeAspect="1"/>
            </p:cNvPicPr>
            <p:nvPr/>
          </p:nvPicPr>
          <p:blipFill>
            <a:blip r:embed="rId5"/>
            <a:stretch>
              <a:fillRect/>
            </a:stretch>
          </p:blipFill>
          <p:spPr>
            <a:xfrm>
              <a:off x="6256255" y="4452318"/>
              <a:ext cx="180141" cy="180141"/>
            </a:xfrm>
            <a:prstGeom prst="rect">
              <a:avLst/>
            </a:prstGeom>
          </p:spPr>
        </p:pic>
      </p:grpSp>
      <p:sp>
        <p:nvSpPr>
          <p:cNvPr id="29" name="Rectangle 28">
            <a:extLst>
              <a:ext uri="{FF2B5EF4-FFF2-40B4-BE49-F238E27FC236}">
                <a16:creationId xmlns:a16="http://schemas.microsoft.com/office/drawing/2014/main" id="{BBCF7CEE-0609-BC47-9DA7-9AA4EAA309CF}"/>
              </a:ext>
            </a:extLst>
          </p:cNvPr>
          <p:cNvSpPr/>
          <p:nvPr/>
        </p:nvSpPr>
        <p:spPr>
          <a:xfrm>
            <a:off x="6096000" y="1982681"/>
            <a:ext cx="4913453" cy="1814832"/>
          </a:xfrm>
          <a:prstGeom prst="rect">
            <a:avLst/>
          </a:prstGeom>
          <a:solidFill>
            <a:schemeClr val="bg1">
              <a:lumMod val="95000"/>
            </a:schemeClr>
          </a:solid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0" name="Text Placeholder 2">
            <a:extLst>
              <a:ext uri="{FF2B5EF4-FFF2-40B4-BE49-F238E27FC236}">
                <a16:creationId xmlns:a16="http://schemas.microsoft.com/office/drawing/2014/main" id="{F699C23A-195F-D34F-B793-DABDBBEBF6A2}"/>
              </a:ext>
            </a:extLst>
          </p:cNvPr>
          <p:cNvSpPr txBox="1">
            <a:spLocks/>
          </p:cNvSpPr>
          <p:nvPr/>
        </p:nvSpPr>
        <p:spPr>
          <a:xfrm>
            <a:off x="6501967" y="2200454"/>
            <a:ext cx="2526902" cy="29312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b="1" dirty="0"/>
              <a:t>Situation 2</a:t>
            </a:r>
          </a:p>
        </p:txBody>
      </p:sp>
      <p:pic>
        <p:nvPicPr>
          <p:cNvPr id="31" name="Picture 30">
            <a:extLst>
              <a:ext uri="{FF2B5EF4-FFF2-40B4-BE49-F238E27FC236}">
                <a16:creationId xmlns:a16="http://schemas.microsoft.com/office/drawing/2014/main" id="{4ED60E25-2E8A-C447-BF9A-9ED7E9D7F6E0}"/>
              </a:ext>
            </a:extLst>
          </p:cNvPr>
          <p:cNvPicPr>
            <a:picLocks noChangeAspect="1"/>
          </p:cNvPicPr>
          <p:nvPr/>
        </p:nvPicPr>
        <p:blipFill>
          <a:blip r:embed="rId5"/>
          <a:stretch>
            <a:fillRect/>
          </a:stretch>
        </p:blipFill>
        <p:spPr>
          <a:xfrm>
            <a:off x="6289443" y="2256948"/>
            <a:ext cx="180141" cy="180141"/>
          </a:xfrm>
          <a:prstGeom prst="rect">
            <a:avLst/>
          </a:prstGeom>
        </p:spPr>
      </p:pic>
      <p:grpSp>
        <p:nvGrpSpPr>
          <p:cNvPr id="32" name="Group 31">
            <a:extLst>
              <a:ext uri="{FF2B5EF4-FFF2-40B4-BE49-F238E27FC236}">
                <a16:creationId xmlns:a16="http://schemas.microsoft.com/office/drawing/2014/main" id="{A25D7628-C2C4-F04B-88A3-2B0167F0D178}"/>
              </a:ext>
            </a:extLst>
          </p:cNvPr>
          <p:cNvGrpSpPr/>
          <p:nvPr/>
        </p:nvGrpSpPr>
        <p:grpSpPr>
          <a:xfrm>
            <a:off x="-1501" y="6197690"/>
            <a:ext cx="12192000" cy="667862"/>
            <a:chOff x="0" y="6190138"/>
            <a:chExt cx="12192000" cy="667862"/>
          </a:xfrm>
        </p:grpSpPr>
        <p:sp>
          <p:nvSpPr>
            <p:cNvPr id="33" name="Rectangle 32">
              <a:extLst>
                <a:ext uri="{FF2B5EF4-FFF2-40B4-BE49-F238E27FC236}">
                  <a16:creationId xmlns:a16="http://schemas.microsoft.com/office/drawing/2014/main" id="{32A88F7F-4EF9-A44A-8DB7-032BFB000AFA}"/>
                </a:ext>
              </a:extLst>
            </p:cNvPr>
            <p:cNvSpPr/>
            <p:nvPr/>
          </p:nvSpPr>
          <p:spPr>
            <a:xfrm>
              <a:off x="0" y="6190138"/>
              <a:ext cx="12192000" cy="667862"/>
            </a:xfrm>
            <a:prstGeom prst="rect">
              <a:avLst/>
            </a:prstGeom>
            <a:solidFill>
              <a:srgbClr val="FBE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34" name="Graphic 23">
              <a:extLst>
                <a:ext uri="{FF2B5EF4-FFF2-40B4-BE49-F238E27FC236}">
                  <a16:creationId xmlns:a16="http://schemas.microsoft.com/office/drawing/2014/main" id="{30F72042-4DEA-6648-8147-BD4776F28FB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73230" y="6414776"/>
              <a:ext cx="506747" cy="282609"/>
            </a:xfrm>
            <a:prstGeom prst="rect">
              <a:avLst/>
            </a:prstGeom>
          </p:spPr>
        </p:pic>
        <p:sp>
          <p:nvSpPr>
            <p:cNvPr id="35" name="Subtitle 2">
              <a:extLst>
                <a:ext uri="{FF2B5EF4-FFF2-40B4-BE49-F238E27FC236}">
                  <a16:creationId xmlns:a16="http://schemas.microsoft.com/office/drawing/2014/main" id="{D0E5A121-547F-284F-8019-870C6475B097}"/>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Tree>
    <p:extLst>
      <p:ext uri="{BB962C8B-B14F-4D97-AF65-F5344CB8AC3E}">
        <p14:creationId xmlns:p14="http://schemas.microsoft.com/office/powerpoint/2010/main" val="1962150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33B0EA-85DE-1949-8822-73DD525CFE8F}"/>
              </a:ext>
            </a:extLst>
          </p:cNvPr>
          <p:cNvPicPr>
            <a:picLocks noChangeAspect="1"/>
          </p:cNvPicPr>
          <p:nvPr/>
        </p:nvPicPr>
        <p:blipFill>
          <a:blip r:embed="rId3"/>
          <a:stretch>
            <a:fillRect/>
          </a:stretch>
        </p:blipFill>
        <p:spPr>
          <a:xfrm>
            <a:off x="3433465" y="2326709"/>
            <a:ext cx="5325070" cy="3559215"/>
          </a:xfrm>
          <a:prstGeom prst="rect">
            <a:avLst/>
          </a:prstGeom>
        </p:spPr>
      </p:pic>
      <p:grpSp>
        <p:nvGrpSpPr>
          <p:cNvPr id="22" name="Group 21">
            <a:extLst>
              <a:ext uri="{FF2B5EF4-FFF2-40B4-BE49-F238E27FC236}">
                <a16:creationId xmlns:a16="http://schemas.microsoft.com/office/drawing/2014/main" id="{A25D7628-C2C4-F04B-88A3-2B0167F0D178}"/>
              </a:ext>
            </a:extLst>
          </p:cNvPr>
          <p:cNvGrpSpPr/>
          <p:nvPr/>
        </p:nvGrpSpPr>
        <p:grpSpPr>
          <a:xfrm>
            <a:off x="0" y="6190138"/>
            <a:ext cx="12192000" cy="667862"/>
            <a:chOff x="0" y="6190138"/>
            <a:chExt cx="12192000" cy="667862"/>
          </a:xfrm>
        </p:grpSpPr>
        <p:sp>
          <p:nvSpPr>
            <p:cNvPr id="23" name="Rectangle 22">
              <a:extLst>
                <a:ext uri="{FF2B5EF4-FFF2-40B4-BE49-F238E27FC236}">
                  <a16:creationId xmlns:a16="http://schemas.microsoft.com/office/drawing/2014/main" id="{32A88F7F-4EF9-A44A-8DB7-032BFB000AFA}"/>
                </a:ext>
              </a:extLst>
            </p:cNvPr>
            <p:cNvSpPr/>
            <p:nvPr/>
          </p:nvSpPr>
          <p:spPr>
            <a:xfrm>
              <a:off x="0" y="6190138"/>
              <a:ext cx="12192000" cy="667862"/>
            </a:xfrm>
            <a:prstGeom prst="rect">
              <a:avLst/>
            </a:prstGeom>
            <a:solidFill>
              <a:srgbClr val="FBE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4" name="Graphic 23">
              <a:extLst>
                <a:ext uri="{FF2B5EF4-FFF2-40B4-BE49-F238E27FC236}">
                  <a16:creationId xmlns:a16="http://schemas.microsoft.com/office/drawing/2014/main" id="{30F72042-4DEA-6648-8147-BD4776F28FB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3230" y="6414776"/>
              <a:ext cx="506747" cy="282609"/>
            </a:xfrm>
            <a:prstGeom prst="rect">
              <a:avLst/>
            </a:prstGeom>
          </p:spPr>
        </p:pic>
        <p:sp>
          <p:nvSpPr>
            <p:cNvPr id="25" name="Subtitle 2">
              <a:extLst>
                <a:ext uri="{FF2B5EF4-FFF2-40B4-BE49-F238E27FC236}">
                  <a16:creationId xmlns:a16="http://schemas.microsoft.com/office/drawing/2014/main" id="{D0E5A121-547F-284F-8019-870C6475B097}"/>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
        <p:nvSpPr>
          <p:cNvPr id="29" name="TextBox 28">
            <a:extLst>
              <a:ext uri="{FF2B5EF4-FFF2-40B4-BE49-F238E27FC236}">
                <a16:creationId xmlns:a16="http://schemas.microsoft.com/office/drawing/2014/main" id="{1990FB6B-6319-3D4A-940F-10322E87648E}"/>
              </a:ext>
            </a:extLst>
          </p:cNvPr>
          <p:cNvSpPr txBox="1"/>
          <p:nvPr/>
        </p:nvSpPr>
        <p:spPr>
          <a:xfrm>
            <a:off x="4022438" y="2861149"/>
            <a:ext cx="3487555" cy="369332"/>
          </a:xfrm>
          <a:prstGeom prst="rect">
            <a:avLst/>
          </a:prstGeom>
          <a:noFill/>
        </p:spPr>
        <p:txBody>
          <a:bodyPr wrap="square" rtlCol="0">
            <a:spAutoFit/>
          </a:bodyPr>
          <a:lstStyle/>
          <a:p>
            <a:r>
              <a:rPr lang="sv-SE" b="1" dirty="0"/>
              <a:t>Diskutera i helgrupp</a:t>
            </a:r>
          </a:p>
        </p:txBody>
      </p:sp>
      <p:pic>
        <p:nvPicPr>
          <p:cNvPr id="30" name="Graphic 29">
            <a:extLst>
              <a:ext uri="{FF2B5EF4-FFF2-40B4-BE49-F238E27FC236}">
                <a16:creationId xmlns:a16="http://schemas.microsoft.com/office/drawing/2014/main" id="{04D9E672-9EE9-8A4E-A480-5061AE1359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509993" y="2774989"/>
            <a:ext cx="672372" cy="579274"/>
          </a:xfrm>
          <a:prstGeom prst="rect">
            <a:avLst/>
          </a:prstGeom>
        </p:spPr>
      </p:pic>
      <p:sp>
        <p:nvSpPr>
          <p:cNvPr id="31" name="TextBox 30">
            <a:extLst>
              <a:ext uri="{FF2B5EF4-FFF2-40B4-BE49-F238E27FC236}">
                <a16:creationId xmlns:a16="http://schemas.microsoft.com/office/drawing/2014/main" id="{67FA5303-696A-6347-B0A7-B9EC53377D1A}"/>
              </a:ext>
            </a:extLst>
          </p:cNvPr>
          <p:cNvSpPr txBox="1"/>
          <p:nvPr/>
        </p:nvSpPr>
        <p:spPr>
          <a:xfrm>
            <a:off x="4022438" y="3576882"/>
            <a:ext cx="4154695" cy="954107"/>
          </a:xfrm>
          <a:prstGeom prst="rect">
            <a:avLst/>
          </a:prstGeom>
          <a:noFill/>
        </p:spPr>
        <p:txBody>
          <a:bodyPr wrap="square" rtlCol="0">
            <a:spAutoFit/>
          </a:bodyPr>
          <a:lstStyle/>
          <a:p>
            <a:pPr marL="285750" indent="-285750">
              <a:buFont typeface="Arial" panose="020B0604020202020204" pitchFamily="34" charset="0"/>
              <a:buChar char="•"/>
            </a:pPr>
            <a:r>
              <a:rPr lang="sv-SE" sz="1400" dirty="0"/>
              <a:t>Vad gör vi bra i situationen?</a:t>
            </a:r>
          </a:p>
          <a:p>
            <a:pPr marL="285750" indent="-285750">
              <a:buFont typeface="Arial" panose="020B0604020202020204" pitchFamily="34" charset="0"/>
              <a:buChar char="•"/>
            </a:pPr>
            <a:r>
              <a:rPr lang="sv-SE" sz="1400" dirty="0"/>
              <a:t>Finns det kunskaper som skulle kunna hjälpa oss att göra det ännu bättre?</a:t>
            </a:r>
          </a:p>
          <a:p>
            <a:pPr marL="285750" indent="-285750">
              <a:buFont typeface="Arial" panose="020B0604020202020204" pitchFamily="34" charset="0"/>
              <a:buChar char="•"/>
            </a:pPr>
            <a:r>
              <a:rPr lang="sv-SE" sz="1400" dirty="0"/>
              <a:t>Hur kan vi skaffa dessa kunskaper?</a:t>
            </a:r>
          </a:p>
        </p:txBody>
      </p:sp>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4715426"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Presentation och diskussion</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88308" y="347241"/>
            <a:ext cx="1536436" cy="312284"/>
          </a:xfrm>
          <a:prstGeom prst="rect">
            <a:avLst/>
          </a:prstGeom>
        </p:spPr>
      </p:pic>
      <p:sp>
        <p:nvSpPr>
          <p:cNvPr id="14" name="Text Placeholder 2">
            <a:extLst>
              <a:ext uri="{FF2B5EF4-FFF2-40B4-BE49-F238E27FC236}">
                <a16:creationId xmlns:a16="http://schemas.microsoft.com/office/drawing/2014/main" id="{89DA3115-31CE-F840-9377-39334B3A6E08}"/>
              </a:ext>
            </a:extLst>
          </p:cNvPr>
          <p:cNvSpPr txBox="1">
            <a:spLocks/>
          </p:cNvSpPr>
          <p:nvPr/>
        </p:nvSpPr>
        <p:spPr>
          <a:xfrm>
            <a:off x="802451" y="1635859"/>
            <a:ext cx="4988749" cy="69085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400" dirty="0"/>
              <a:t>Varje grupp väljer en av situationerna där SRHR spelar en viktig roll och presenterar sin situation  för hela gruppen.</a:t>
            </a:r>
          </a:p>
        </p:txBody>
      </p:sp>
    </p:spTree>
    <p:extLst>
      <p:ext uri="{BB962C8B-B14F-4D97-AF65-F5344CB8AC3E}">
        <p14:creationId xmlns:p14="http://schemas.microsoft.com/office/powerpoint/2010/main" val="2142199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F335268-D0EC-5547-BF78-8C1743CCDE1F}"/>
              </a:ext>
            </a:extLst>
          </p:cNvPr>
          <p:cNvSpPr/>
          <p:nvPr/>
        </p:nvSpPr>
        <p:spPr>
          <a:xfrm>
            <a:off x="6096000" y="0"/>
            <a:ext cx="6096000" cy="6858000"/>
          </a:xfrm>
          <a:prstGeom prst="rect">
            <a:avLst/>
          </a:prstGeom>
          <a:solidFill>
            <a:srgbClr val="D4E8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6" name="Graphic 15">
            <a:extLst>
              <a:ext uri="{FF2B5EF4-FFF2-40B4-BE49-F238E27FC236}">
                <a16:creationId xmlns:a16="http://schemas.microsoft.com/office/drawing/2014/main" id="{FB4C4DA2-AEF0-6F4A-BACD-B9D0921CF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pic>
        <p:nvPicPr>
          <p:cNvPr id="6" name="Graphic 5">
            <a:extLst>
              <a:ext uri="{FF2B5EF4-FFF2-40B4-BE49-F238E27FC236}">
                <a16:creationId xmlns:a16="http://schemas.microsoft.com/office/drawing/2014/main" id="{1429BE73-E799-1E49-942C-5D8A1E0CC5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4396" y="2057400"/>
            <a:ext cx="3859208" cy="2347685"/>
          </a:xfrm>
          <a:prstGeom prst="rect">
            <a:avLst/>
          </a:prstGeom>
        </p:spPr>
      </p:pic>
      <p:sp>
        <p:nvSpPr>
          <p:cNvPr id="9" name="Title 3">
            <a:extLst>
              <a:ext uri="{FF2B5EF4-FFF2-40B4-BE49-F238E27FC236}">
                <a16:creationId xmlns:a16="http://schemas.microsoft.com/office/drawing/2014/main" id="{A92735DA-B069-094D-BA79-7F92657C386D}"/>
              </a:ext>
            </a:extLst>
          </p:cNvPr>
          <p:cNvSpPr>
            <a:spLocks noGrp="1"/>
          </p:cNvSpPr>
          <p:nvPr>
            <p:ph type="title"/>
          </p:nvPr>
        </p:nvSpPr>
        <p:spPr>
          <a:xfrm>
            <a:off x="1060342" y="2100654"/>
            <a:ext cx="3932237" cy="1600200"/>
          </a:xfrm>
        </p:spPr>
        <p:txBody>
          <a:bodyPr/>
          <a:lstStyle/>
          <a:p>
            <a:pPr algn="ctr"/>
            <a:r>
              <a:rPr lang="sv-SE" b="1" dirty="0"/>
              <a:t>Förhållningssätt</a:t>
            </a:r>
          </a:p>
        </p:txBody>
      </p:sp>
    </p:spTree>
    <p:extLst>
      <p:ext uri="{BB962C8B-B14F-4D97-AF65-F5344CB8AC3E}">
        <p14:creationId xmlns:p14="http://schemas.microsoft.com/office/powerpoint/2010/main" val="818238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B1E8065-1F3C-4D47-ACC1-10040B3A4786}"/>
              </a:ext>
            </a:extLst>
          </p:cNvPr>
          <p:cNvPicPr>
            <a:picLocks noChangeAspect="1"/>
          </p:cNvPicPr>
          <p:nvPr/>
        </p:nvPicPr>
        <p:blipFill>
          <a:blip r:embed="rId3"/>
          <a:stretch>
            <a:fillRect/>
          </a:stretch>
        </p:blipFill>
        <p:spPr>
          <a:xfrm>
            <a:off x="3414099" y="2334849"/>
            <a:ext cx="5344094" cy="3571930"/>
          </a:xfrm>
          <a:prstGeom prst="rect">
            <a:avLst/>
          </a:prstGeom>
        </p:spPr>
      </p:pic>
      <p:sp>
        <p:nvSpPr>
          <p:cNvPr id="29" name="TextBox 28">
            <a:extLst>
              <a:ext uri="{FF2B5EF4-FFF2-40B4-BE49-F238E27FC236}">
                <a16:creationId xmlns:a16="http://schemas.microsoft.com/office/drawing/2014/main" id="{1990FB6B-6319-3D4A-940F-10322E87648E}"/>
              </a:ext>
            </a:extLst>
          </p:cNvPr>
          <p:cNvSpPr txBox="1"/>
          <p:nvPr/>
        </p:nvSpPr>
        <p:spPr>
          <a:xfrm>
            <a:off x="4022438" y="2861149"/>
            <a:ext cx="3487555" cy="369332"/>
          </a:xfrm>
          <a:prstGeom prst="rect">
            <a:avLst/>
          </a:prstGeom>
          <a:noFill/>
        </p:spPr>
        <p:txBody>
          <a:bodyPr wrap="square" rtlCol="0">
            <a:spAutoFit/>
          </a:bodyPr>
          <a:lstStyle/>
          <a:p>
            <a:r>
              <a:rPr lang="sv-SE" b="1" dirty="0"/>
              <a:t>Diskussionsfrågor</a:t>
            </a:r>
          </a:p>
        </p:txBody>
      </p:sp>
      <p:pic>
        <p:nvPicPr>
          <p:cNvPr id="30" name="Graphic 29">
            <a:extLst>
              <a:ext uri="{FF2B5EF4-FFF2-40B4-BE49-F238E27FC236}">
                <a16:creationId xmlns:a16="http://schemas.microsoft.com/office/drawing/2014/main" id="{04D9E672-9EE9-8A4E-A480-5061AE1359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09993" y="2774989"/>
            <a:ext cx="672372" cy="579274"/>
          </a:xfrm>
          <a:prstGeom prst="rect">
            <a:avLst/>
          </a:prstGeom>
        </p:spPr>
      </p:pic>
      <p:sp>
        <p:nvSpPr>
          <p:cNvPr id="31" name="TextBox 30">
            <a:extLst>
              <a:ext uri="{FF2B5EF4-FFF2-40B4-BE49-F238E27FC236}">
                <a16:creationId xmlns:a16="http://schemas.microsoft.com/office/drawing/2014/main" id="{67FA5303-696A-6347-B0A7-B9EC53377D1A}"/>
              </a:ext>
            </a:extLst>
          </p:cNvPr>
          <p:cNvSpPr txBox="1"/>
          <p:nvPr/>
        </p:nvSpPr>
        <p:spPr>
          <a:xfrm>
            <a:off x="4022438" y="3576882"/>
            <a:ext cx="4154695" cy="1077218"/>
          </a:xfrm>
          <a:prstGeom prst="rect">
            <a:avLst/>
          </a:prstGeom>
          <a:noFill/>
        </p:spPr>
        <p:txBody>
          <a:bodyPr wrap="square" rtlCol="0">
            <a:spAutoFit/>
          </a:bodyPr>
          <a:lstStyle/>
          <a:p>
            <a:pPr marL="285750" indent="-285750">
              <a:buFont typeface="Arial" panose="020B0604020202020204" pitchFamily="34" charset="0"/>
              <a:buChar char="•"/>
            </a:pPr>
            <a:r>
              <a:rPr lang="sv-SE" sz="1600" dirty="0"/>
              <a:t>Vad innebär ett professionellt förhållningssätt?</a:t>
            </a:r>
          </a:p>
          <a:p>
            <a:pPr marL="285750" indent="-285750">
              <a:buFont typeface="Arial" panose="020B0604020202020204" pitchFamily="34" charset="0"/>
              <a:buChar char="•"/>
            </a:pPr>
            <a:r>
              <a:rPr lang="sv-SE" sz="1600" dirty="0"/>
              <a:t>Vilken roll spelar vårt förhållningssätt när vi arbetar med SRHR?</a:t>
            </a:r>
          </a:p>
        </p:txBody>
      </p:sp>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6312724"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Våra förhållningssätt till SRHR</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88308" y="347241"/>
            <a:ext cx="1536436" cy="312284"/>
          </a:xfrm>
          <a:prstGeom prst="rect">
            <a:avLst/>
          </a:prstGeom>
        </p:spPr>
      </p:pic>
      <p:sp>
        <p:nvSpPr>
          <p:cNvPr id="14" name="Text Placeholder 2">
            <a:extLst>
              <a:ext uri="{FF2B5EF4-FFF2-40B4-BE49-F238E27FC236}">
                <a16:creationId xmlns:a16="http://schemas.microsoft.com/office/drawing/2014/main" id="{89DA3115-31CE-F840-9377-39334B3A6E08}"/>
              </a:ext>
            </a:extLst>
          </p:cNvPr>
          <p:cNvSpPr txBox="1">
            <a:spLocks/>
          </p:cNvSpPr>
          <p:nvPr/>
        </p:nvSpPr>
        <p:spPr>
          <a:xfrm>
            <a:off x="802451" y="1635859"/>
            <a:ext cx="4988749" cy="54650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400" dirty="0"/>
              <a:t>Diskutera i grupper om tre till fem personer.</a:t>
            </a:r>
          </a:p>
        </p:txBody>
      </p:sp>
      <p:grpSp>
        <p:nvGrpSpPr>
          <p:cNvPr id="13" name="Group 12">
            <a:extLst>
              <a:ext uri="{FF2B5EF4-FFF2-40B4-BE49-F238E27FC236}">
                <a16:creationId xmlns:a16="http://schemas.microsoft.com/office/drawing/2014/main" id="{E5212987-EA84-2042-9F6E-706AB3318ECF}"/>
              </a:ext>
            </a:extLst>
          </p:cNvPr>
          <p:cNvGrpSpPr/>
          <p:nvPr/>
        </p:nvGrpSpPr>
        <p:grpSpPr>
          <a:xfrm>
            <a:off x="-4768" y="6207062"/>
            <a:ext cx="12192000" cy="667862"/>
            <a:chOff x="0" y="6190138"/>
            <a:chExt cx="12192000" cy="667862"/>
          </a:xfrm>
        </p:grpSpPr>
        <p:sp>
          <p:nvSpPr>
            <p:cNvPr id="15" name="Rectangle 14">
              <a:extLst>
                <a:ext uri="{FF2B5EF4-FFF2-40B4-BE49-F238E27FC236}">
                  <a16:creationId xmlns:a16="http://schemas.microsoft.com/office/drawing/2014/main" id="{B9D3D9FC-0EC9-FD44-8614-38560E62CE4D}"/>
                </a:ext>
              </a:extLst>
            </p:cNvPr>
            <p:cNvSpPr/>
            <p:nvPr/>
          </p:nvSpPr>
          <p:spPr>
            <a:xfrm>
              <a:off x="0" y="6190138"/>
              <a:ext cx="12192000" cy="667862"/>
            </a:xfrm>
            <a:prstGeom prst="rect">
              <a:avLst/>
            </a:prstGeom>
            <a:solidFill>
              <a:srgbClr val="D4E8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6" name="Graphic 22">
              <a:extLst>
                <a:ext uri="{FF2B5EF4-FFF2-40B4-BE49-F238E27FC236}">
                  <a16:creationId xmlns:a16="http://schemas.microsoft.com/office/drawing/2014/main" id="{8FD1165A-4D8E-6E4B-9435-810B3A66D5B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73230" y="6414776"/>
              <a:ext cx="506747" cy="282609"/>
            </a:xfrm>
            <a:prstGeom prst="rect">
              <a:avLst/>
            </a:prstGeom>
          </p:spPr>
        </p:pic>
        <p:sp>
          <p:nvSpPr>
            <p:cNvPr id="17" name="Subtitle 2">
              <a:extLst>
                <a:ext uri="{FF2B5EF4-FFF2-40B4-BE49-F238E27FC236}">
                  <a16:creationId xmlns:a16="http://schemas.microsoft.com/office/drawing/2014/main" id="{B7715B88-2AA1-6449-9F7B-A2DEE9E8B22F}"/>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Tree>
    <p:extLst>
      <p:ext uri="{BB962C8B-B14F-4D97-AF65-F5344CB8AC3E}">
        <p14:creationId xmlns:p14="http://schemas.microsoft.com/office/powerpoint/2010/main" val="1320107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6312724"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Välj ut tre</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sp>
        <p:nvSpPr>
          <p:cNvPr id="14" name="Text Placeholder 2">
            <a:extLst>
              <a:ext uri="{FF2B5EF4-FFF2-40B4-BE49-F238E27FC236}">
                <a16:creationId xmlns:a16="http://schemas.microsoft.com/office/drawing/2014/main" id="{89DA3115-31CE-F840-9377-39334B3A6E08}"/>
              </a:ext>
            </a:extLst>
          </p:cNvPr>
          <p:cNvSpPr txBox="1">
            <a:spLocks/>
          </p:cNvSpPr>
          <p:nvPr/>
        </p:nvSpPr>
        <p:spPr>
          <a:xfrm>
            <a:off x="3069357" y="972055"/>
            <a:ext cx="5788894" cy="89302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600" dirty="0"/>
              <a:t>Fortsätt arbeta i de mindre grupperna. Välj gemensamt ut de tre förhållningssätt som ni tycker är viktigast i arbetet med SRHR. </a:t>
            </a:r>
          </a:p>
          <a:p>
            <a:pPr marL="0" indent="0">
              <a:buNone/>
            </a:pPr>
            <a:r>
              <a:rPr lang="sv-SE" sz="1600" dirty="0"/>
              <a:t>Ni kan också komma på egna.</a:t>
            </a:r>
          </a:p>
        </p:txBody>
      </p:sp>
      <p:grpSp>
        <p:nvGrpSpPr>
          <p:cNvPr id="13" name="Group 12">
            <a:extLst>
              <a:ext uri="{FF2B5EF4-FFF2-40B4-BE49-F238E27FC236}">
                <a16:creationId xmlns:a16="http://schemas.microsoft.com/office/drawing/2014/main" id="{E5212987-EA84-2042-9F6E-706AB3318ECF}"/>
              </a:ext>
            </a:extLst>
          </p:cNvPr>
          <p:cNvGrpSpPr/>
          <p:nvPr/>
        </p:nvGrpSpPr>
        <p:grpSpPr>
          <a:xfrm>
            <a:off x="-4768" y="6207062"/>
            <a:ext cx="12192000" cy="667862"/>
            <a:chOff x="0" y="6190138"/>
            <a:chExt cx="12192000" cy="667862"/>
          </a:xfrm>
        </p:grpSpPr>
        <p:sp>
          <p:nvSpPr>
            <p:cNvPr id="15" name="Rectangle 14">
              <a:extLst>
                <a:ext uri="{FF2B5EF4-FFF2-40B4-BE49-F238E27FC236}">
                  <a16:creationId xmlns:a16="http://schemas.microsoft.com/office/drawing/2014/main" id="{B9D3D9FC-0EC9-FD44-8614-38560E62CE4D}"/>
                </a:ext>
              </a:extLst>
            </p:cNvPr>
            <p:cNvSpPr/>
            <p:nvPr/>
          </p:nvSpPr>
          <p:spPr>
            <a:xfrm>
              <a:off x="0" y="6190138"/>
              <a:ext cx="12192000" cy="667862"/>
            </a:xfrm>
            <a:prstGeom prst="rect">
              <a:avLst/>
            </a:prstGeom>
            <a:solidFill>
              <a:srgbClr val="D4E8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6" name="Graphic 22">
              <a:extLst>
                <a:ext uri="{FF2B5EF4-FFF2-40B4-BE49-F238E27FC236}">
                  <a16:creationId xmlns:a16="http://schemas.microsoft.com/office/drawing/2014/main" id="{8FD1165A-4D8E-6E4B-9435-810B3A66D5B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30" y="6414776"/>
              <a:ext cx="506747" cy="282609"/>
            </a:xfrm>
            <a:prstGeom prst="rect">
              <a:avLst/>
            </a:prstGeom>
          </p:spPr>
        </p:pic>
        <p:sp>
          <p:nvSpPr>
            <p:cNvPr id="17" name="Subtitle 2">
              <a:extLst>
                <a:ext uri="{FF2B5EF4-FFF2-40B4-BE49-F238E27FC236}">
                  <a16:creationId xmlns:a16="http://schemas.microsoft.com/office/drawing/2014/main" id="{B7715B88-2AA1-6449-9F7B-A2DEE9E8B22F}"/>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grpSp>
        <p:nvGrpSpPr>
          <p:cNvPr id="2" name="Group 1"/>
          <p:cNvGrpSpPr/>
          <p:nvPr/>
        </p:nvGrpSpPr>
        <p:grpSpPr>
          <a:xfrm>
            <a:off x="802451" y="2245402"/>
            <a:ext cx="372357" cy="360000"/>
            <a:chOff x="877747" y="2875599"/>
            <a:chExt cx="586627" cy="567159"/>
          </a:xfrm>
        </p:grpSpPr>
        <p:sp>
          <p:nvSpPr>
            <p:cNvPr id="20" name="Oval 19">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22" name="Group 21"/>
          <p:cNvGrpSpPr/>
          <p:nvPr/>
        </p:nvGrpSpPr>
        <p:grpSpPr>
          <a:xfrm>
            <a:off x="807486" y="2916787"/>
            <a:ext cx="372357" cy="360000"/>
            <a:chOff x="877747" y="2875599"/>
            <a:chExt cx="586627" cy="567159"/>
          </a:xfrm>
        </p:grpSpPr>
        <p:sp>
          <p:nvSpPr>
            <p:cNvPr id="23" name="Oval 22">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25" name="Group 24"/>
          <p:cNvGrpSpPr/>
          <p:nvPr/>
        </p:nvGrpSpPr>
        <p:grpSpPr>
          <a:xfrm>
            <a:off x="801387" y="3584053"/>
            <a:ext cx="372357" cy="360000"/>
            <a:chOff x="877747" y="2875599"/>
            <a:chExt cx="586627" cy="567159"/>
          </a:xfrm>
        </p:grpSpPr>
        <p:sp>
          <p:nvSpPr>
            <p:cNvPr id="26" name="Oval 25">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28" name="Group 27"/>
          <p:cNvGrpSpPr/>
          <p:nvPr/>
        </p:nvGrpSpPr>
        <p:grpSpPr>
          <a:xfrm>
            <a:off x="801387" y="4276032"/>
            <a:ext cx="372357" cy="360000"/>
            <a:chOff x="877747" y="2875599"/>
            <a:chExt cx="586627" cy="567159"/>
          </a:xfrm>
        </p:grpSpPr>
        <p:sp>
          <p:nvSpPr>
            <p:cNvPr id="32" name="Oval 31">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34" name="Group 33"/>
          <p:cNvGrpSpPr/>
          <p:nvPr/>
        </p:nvGrpSpPr>
        <p:grpSpPr>
          <a:xfrm>
            <a:off x="801387" y="4955652"/>
            <a:ext cx="372357" cy="360000"/>
            <a:chOff x="877747" y="2875599"/>
            <a:chExt cx="586627" cy="567159"/>
          </a:xfrm>
        </p:grpSpPr>
        <p:sp>
          <p:nvSpPr>
            <p:cNvPr id="35" name="Oval 34">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8"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39" name="Group 38"/>
          <p:cNvGrpSpPr/>
          <p:nvPr/>
        </p:nvGrpSpPr>
        <p:grpSpPr>
          <a:xfrm>
            <a:off x="801387" y="5635275"/>
            <a:ext cx="372357" cy="360000"/>
            <a:chOff x="877747" y="2875599"/>
            <a:chExt cx="586627" cy="567159"/>
          </a:xfrm>
        </p:grpSpPr>
        <p:sp>
          <p:nvSpPr>
            <p:cNvPr id="40" name="Oval 39">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1"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sp>
        <p:nvSpPr>
          <p:cNvPr id="3" name="TextBox 2"/>
          <p:cNvSpPr txBox="1"/>
          <p:nvPr/>
        </p:nvSpPr>
        <p:spPr>
          <a:xfrm>
            <a:off x="1256526" y="2238598"/>
            <a:ext cx="2275407" cy="338554"/>
          </a:xfrm>
          <a:prstGeom prst="rect">
            <a:avLst/>
          </a:prstGeom>
          <a:noFill/>
        </p:spPr>
        <p:txBody>
          <a:bodyPr wrap="square" rtlCol="0">
            <a:spAutoFit/>
          </a:bodyPr>
          <a:lstStyle/>
          <a:p>
            <a:r>
              <a:rPr lang="sv-SE" sz="1600" dirty="0"/>
              <a:t>Normmedveten</a:t>
            </a:r>
          </a:p>
        </p:txBody>
      </p:sp>
      <p:sp>
        <p:nvSpPr>
          <p:cNvPr id="42" name="TextBox 41"/>
          <p:cNvSpPr txBox="1"/>
          <p:nvPr/>
        </p:nvSpPr>
        <p:spPr>
          <a:xfrm>
            <a:off x="1241964" y="2938233"/>
            <a:ext cx="2275407" cy="338554"/>
          </a:xfrm>
          <a:prstGeom prst="rect">
            <a:avLst/>
          </a:prstGeom>
          <a:noFill/>
        </p:spPr>
        <p:txBody>
          <a:bodyPr wrap="square" rtlCol="0">
            <a:spAutoFit/>
          </a:bodyPr>
          <a:lstStyle/>
          <a:p>
            <a:r>
              <a:rPr lang="sv-SE" sz="1600" dirty="0"/>
              <a:t>Rättighetsbaserad</a:t>
            </a:r>
          </a:p>
        </p:txBody>
      </p:sp>
      <p:sp>
        <p:nvSpPr>
          <p:cNvPr id="43" name="TextBox 42"/>
          <p:cNvSpPr txBox="1"/>
          <p:nvPr/>
        </p:nvSpPr>
        <p:spPr>
          <a:xfrm>
            <a:off x="1241963" y="3605499"/>
            <a:ext cx="2275407" cy="338554"/>
          </a:xfrm>
          <a:prstGeom prst="rect">
            <a:avLst/>
          </a:prstGeom>
          <a:noFill/>
        </p:spPr>
        <p:txBody>
          <a:bodyPr wrap="square" rtlCol="0">
            <a:spAutoFit/>
          </a:bodyPr>
          <a:lstStyle/>
          <a:p>
            <a:r>
              <a:rPr lang="sv-SE" sz="1600" dirty="0"/>
              <a:t>Empatisk</a:t>
            </a:r>
          </a:p>
        </p:txBody>
      </p:sp>
      <p:sp>
        <p:nvSpPr>
          <p:cNvPr id="44" name="TextBox 43"/>
          <p:cNvSpPr txBox="1"/>
          <p:nvPr/>
        </p:nvSpPr>
        <p:spPr>
          <a:xfrm>
            <a:off x="1241963" y="4305082"/>
            <a:ext cx="2275407" cy="338554"/>
          </a:xfrm>
          <a:prstGeom prst="rect">
            <a:avLst/>
          </a:prstGeom>
          <a:noFill/>
        </p:spPr>
        <p:txBody>
          <a:bodyPr wrap="square" rtlCol="0">
            <a:spAutoFit/>
          </a:bodyPr>
          <a:lstStyle/>
          <a:p>
            <a:r>
              <a:rPr lang="sv-SE" sz="1600" dirty="0"/>
              <a:t>Likvärdig</a:t>
            </a:r>
          </a:p>
        </p:txBody>
      </p:sp>
      <p:sp>
        <p:nvSpPr>
          <p:cNvPr id="45" name="TextBox 44"/>
          <p:cNvSpPr txBox="1"/>
          <p:nvPr/>
        </p:nvSpPr>
        <p:spPr>
          <a:xfrm>
            <a:off x="1256525" y="4955652"/>
            <a:ext cx="2487572" cy="338554"/>
          </a:xfrm>
          <a:prstGeom prst="rect">
            <a:avLst/>
          </a:prstGeom>
          <a:noFill/>
        </p:spPr>
        <p:txBody>
          <a:bodyPr wrap="square" rtlCol="0">
            <a:spAutoFit/>
          </a:bodyPr>
          <a:lstStyle/>
          <a:p>
            <a:r>
              <a:rPr lang="sv-SE" sz="1600" dirty="0"/>
              <a:t>Stärka självbestämmande</a:t>
            </a:r>
          </a:p>
        </p:txBody>
      </p:sp>
      <p:sp>
        <p:nvSpPr>
          <p:cNvPr id="46" name="TextBox 45"/>
          <p:cNvSpPr txBox="1"/>
          <p:nvPr/>
        </p:nvSpPr>
        <p:spPr>
          <a:xfrm>
            <a:off x="1241964" y="5645997"/>
            <a:ext cx="2275407" cy="338554"/>
          </a:xfrm>
          <a:prstGeom prst="rect">
            <a:avLst/>
          </a:prstGeom>
          <a:noFill/>
        </p:spPr>
        <p:txBody>
          <a:bodyPr wrap="square" rtlCol="0">
            <a:spAutoFit/>
          </a:bodyPr>
          <a:lstStyle/>
          <a:p>
            <a:r>
              <a:rPr lang="sv-SE" sz="1600" dirty="0"/>
              <a:t>Analytisk</a:t>
            </a:r>
          </a:p>
        </p:txBody>
      </p:sp>
      <p:grpSp>
        <p:nvGrpSpPr>
          <p:cNvPr id="47" name="Group 46"/>
          <p:cNvGrpSpPr/>
          <p:nvPr/>
        </p:nvGrpSpPr>
        <p:grpSpPr>
          <a:xfrm>
            <a:off x="3773458" y="2250511"/>
            <a:ext cx="372357" cy="360000"/>
            <a:chOff x="877747" y="2875599"/>
            <a:chExt cx="586627" cy="567159"/>
          </a:xfrm>
        </p:grpSpPr>
        <p:sp>
          <p:nvSpPr>
            <p:cNvPr id="48" name="Oval 47">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9"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50" name="Group 49"/>
          <p:cNvGrpSpPr/>
          <p:nvPr/>
        </p:nvGrpSpPr>
        <p:grpSpPr>
          <a:xfrm>
            <a:off x="3778493" y="2921896"/>
            <a:ext cx="372357" cy="360000"/>
            <a:chOff x="877747" y="2875599"/>
            <a:chExt cx="586627" cy="567159"/>
          </a:xfrm>
        </p:grpSpPr>
        <p:sp>
          <p:nvSpPr>
            <p:cNvPr id="51" name="Oval 50">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2"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53" name="Group 52"/>
          <p:cNvGrpSpPr/>
          <p:nvPr/>
        </p:nvGrpSpPr>
        <p:grpSpPr>
          <a:xfrm>
            <a:off x="3772394" y="3589162"/>
            <a:ext cx="372357" cy="360000"/>
            <a:chOff x="877747" y="2875599"/>
            <a:chExt cx="586627" cy="567159"/>
          </a:xfrm>
        </p:grpSpPr>
        <p:sp>
          <p:nvSpPr>
            <p:cNvPr id="54" name="Oval 53">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5"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56" name="Group 55"/>
          <p:cNvGrpSpPr/>
          <p:nvPr/>
        </p:nvGrpSpPr>
        <p:grpSpPr>
          <a:xfrm>
            <a:off x="3772394" y="4281141"/>
            <a:ext cx="372357" cy="360000"/>
            <a:chOff x="877747" y="2875599"/>
            <a:chExt cx="586627" cy="567159"/>
          </a:xfrm>
        </p:grpSpPr>
        <p:sp>
          <p:nvSpPr>
            <p:cNvPr id="57" name="Oval 56">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8"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59" name="Group 58"/>
          <p:cNvGrpSpPr/>
          <p:nvPr/>
        </p:nvGrpSpPr>
        <p:grpSpPr>
          <a:xfrm>
            <a:off x="3772394" y="4960761"/>
            <a:ext cx="372357" cy="360000"/>
            <a:chOff x="877747" y="2875599"/>
            <a:chExt cx="586627" cy="567159"/>
          </a:xfrm>
        </p:grpSpPr>
        <p:sp>
          <p:nvSpPr>
            <p:cNvPr id="60" name="Oval 59">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1"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62" name="Group 61"/>
          <p:cNvGrpSpPr/>
          <p:nvPr/>
        </p:nvGrpSpPr>
        <p:grpSpPr>
          <a:xfrm>
            <a:off x="3772394" y="5640384"/>
            <a:ext cx="372357" cy="360000"/>
            <a:chOff x="877747" y="2875599"/>
            <a:chExt cx="586627" cy="567159"/>
          </a:xfrm>
        </p:grpSpPr>
        <p:sp>
          <p:nvSpPr>
            <p:cNvPr id="63" name="Oval 62">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4"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sp>
        <p:nvSpPr>
          <p:cNvPr id="65" name="TextBox 64"/>
          <p:cNvSpPr txBox="1"/>
          <p:nvPr/>
        </p:nvSpPr>
        <p:spPr>
          <a:xfrm>
            <a:off x="4227533" y="2243707"/>
            <a:ext cx="2275407" cy="338554"/>
          </a:xfrm>
          <a:prstGeom prst="rect">
            <a:avLst/>
          </a:prstGeom>
          <a:noFill/>
        </p:spPr>
        <p:txBody>
          <a:bodyPr wrap="square" rtlCol="0">
            <a:spAutoFit/>
          </a:bodyPr>
          <a:lstStyle/>
          <a:p>
            <a:r>
              <a:rPr lang="sv-SE" sz="1600" dirty="0"/>
              <a:t>Sexualpositiv</a:t>
            </a:r>
          </a:p>
        </p:txBody>
      </p:sp>
      <p:sp>
        <p:nvSpPr>
          <p:cNvPr id="66" name="TextBox 65"/>
          <p:cNvSpPr txBox="1"/>
          <p:nvPr/>
        </p:nvSpPr>
        <p:spPr>
          <a:xfrm>
            <a:off x="4212971" y="2943342"/>
            <a:ext cx="2275407" cy="338554"/>
          </a:xfrm>
          <a:prstGeom prst="rect">
            <a:avLst/>
          </a:prstGeom>
          <a:noFill/>
        </p:spPr>
        <p:txBody>
          <a:bodyPr wrap="square" rtlCol="0">
            <a:spAutoFit/>
          </a:bodyPr>
          <a:lstStyle/>
          <a:p>
            <a:r>
              <a:rPr lang="sv-SE" sz="1600" dirty="0"/>
              <a:t>Personcentrerad</a:t>
            </a:r>
          </a:p>
        </p:txBody>
      </p:sp>
      <p:sp>
        <p:nvSpPr>
          <p:cNvPr id="67" name="TextBox 66"/>
          <p:cNvSpPr txBox="1"/>
          <p:nvPr/>
        </p:nvSpPr>
        <p:spPr>
          <a:xfrm>
            <a:off x="4212970" y="3610608"/>
            <a:ext cx="2275407" cy="338554"/>
          </a:xfrm>
          <a:prstGeom prst="rect">
            <a:avLst/>
          </a:prstGeom>
          <a:noFill/>
        </p:spPr>
        <p:txBody>
          <a:bodyPr wrap="square" rtlCol="0">
            <a:spAutoFit/>
          </a:bodyPr>
          <a:lstStyle/>
          <a:p>
            <a:r>
              <a:rPr lang="sv-SE" sz="1600" dirty="0"/>
              <a:t>Respektfull</a:t>
            </a:r>
          </a:p>
        </p:txBody>
      </p:sp>
      <p:sp>
        <p:nvSpPr>
          <p:cNvPr id="68" name="TextBox 67"/>
          <p:cNvSpPr txBox="1"/>
          <p:nvPr/>
        </p:nvSpPr>
        <p:spPr>
          <a:xfrm>
            <a:off x="4212970" y="4310191"/>
            <a:ext cx="2275407" cy="338554"/>
          </a:xfrm>
          <a:prstGeom prst="rect">
            <a:avLst/>
          </a:prstGeom>
          <a:noFill/>
        </p:spPr>
        <p:txBody>
          <a:bodyPr wrap="square" rtlCol="0">
            <a:spAutoFit/>
          </a:bodyPr>
          <a:lstStyle/>
          <a:p>
            <a:r>
              <a:rPr lang="sv-SE" sz="1600" dirty="0"/>
              <a:t>Helhetssyn</a:t>
            </a:r>
          </a:p>
        </p:txBody>
      </p:sp>
      <p:sp>
        <p:nvSpPr>
          <p:cNvPr id="69" name="TextBox 68"/>
          <p:cNvSpPr txBox="1"/>
          <p:nvPr/>
        </p:nvSpPr>
        <p:spPr>
          <a:xfrm>
            <a:off x="4227532" y="4960761"/>
            <a:ext cx="2487572" cy="338554"/>
          </a:xfrm>
          <a:prstGeom prst="rect">
            <a:avLst/>
          </a:prstGeom>
          <a:noFill/>
        </p:spPr>
        <p:txBody>
          <a:bodyPr wrap="square" rtlCol="0">
            <a:spAutoFit/>
          </a:bodyPr>
          <a:lstStyle/>
          <a:p>
            <a:r>
              <a:rPr lang="sv-SE" sz="1600" dirty="0"/>
              <a:t>Tillgänglig</a:t>
            </a:r>
          </a:p>
        </p:txBody>
      </p:sp>
      <p:sp>
        <p:nvSpPr>
          <p:cNvPr id="70" name="TextBox 69"/>
          <p:cNvSpPr txBox="1"/>
          <p:nvPr/>
        </p:nvSpPr>
        <p:spPr>
          <a:xfrm>
            <a:off x="4212971" y="5651106"/>
            <a:ext cx="2275407" cy="338554"/>
          </a:xfrm>
          <a:prstGeom prst="rect">
            <a:avLst/>
          </a:prstGeom>
          <a:noFill/>
        </p:spPr>
        <p:txBody>
          <a:bodyPr wrap="square" rtlCol="0">
            <a:spAutoFit/>
          </a:bodyPr>
          <a:lstStyle/>
          <a:p>
            <a:r>
              <a:rPr lang="sv-SE" sz="1600" dirty="0"/>
              <a:t>Vetenskaplig</a:t>
            </a:r>
          </a:p>
        </p:txBody>
      </p:sp>
      <p:grpSp>
        <p:nvGrpSpPr>
          <p:cNvPr id="71" name="Group 70"/>
          <p:cNvGrpSpPr/>
          <p:nvPr/>
        </p:nvGrpSpPr>
        <p:grpSpPr>
          <a:xfrm>
            <a:off x="6547505" y="2225796"/>
            <a:ext cx="372357" cy="360000"/>
            <a:chOff x="877747" y="2875599"/>
            <a:chExt cx="586627" cy="567159"/>
          </a:xfrm>
        </p:grpSpPr>
        <p:sp>
          <p:nvSpPr>
            <p:cNvPr id="72" name="Oval 71">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3"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74" name="Group 73"/>
          <p:cNvGrpSpPr/>
          <p:nvPr/>
        </p:nvGrpSpPr>
        <p:grpSpPr>
          <a:xfrm>
            <a:off x="6552540" y="2897181"/>
            <a:ext cx="372357" cy="360000"/>
            <a:chOff x="877747" y="2875599"/>
            <a:chExt cx="586627" cy="567159"/>
          </a:xfrm>
        </p:grpSpPr>
        <p:sp>
          <p:nvSpPr>
            <p:cNvPr id="75" name="Oval 74">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6"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77" name="Group 76"/>
          <p:cNvGrpSpPr/>
          <p:nvPr/>
        </p:nvGrpSpPr>
        <p:grpSpPr>
          <a:xfrm>
            <a:off x="6546441" y="3564447"/>
            <a:ext cx="372357" cy="360000"/>
            <a:chOff x="877747" y="2875599"/>
            <a:chExt cx="586627" cy="567159"/>
          </a:xfrm>
        </p:grpSpPr>
        <p:sp>
          <p:nvSpPr>
            <p:cNvPr id="78" name="Oval 77">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9"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80" name="Group 79"/>
          <p:cNvGrpSpPr/>
          <p:nvPr/>
        </p:nvGrpSpPr>
        <p:grpSpPr>
          <a:xfrm>
            <a:off x="6546441" y="4256426"/>
            <a:ext cx="372357" cy="360000"/>
            <a:chOff x="877747" y="2875599"/>
            <a:chExt cx="586627" cy="567159"/>
          </a:xfrm>
        </p:grpSpPr>
        <p:sp>
          <p:nvSpPr>
            <p:cNvPr id="81" name="Oval 80">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2"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83" name="Group 82"/>
          <p:cNvGrpSpPr/>
          <p:nvPr/>
        </p:nvGrpSpPr>
        <p:grpSpPr>
          <a:xfrm>
            <a:off x="6546441" y="4936046"/>
            <a:ext cx="372357" cy="360000"/>
            <a:chOff x="877747" y="2875599"/>
            <a:chExt cx="586627" cy="567159"/>
          </a:xfrm>
        </p:grpSpPr>
        <p:sp>
          <p:nvSpPr>
            <p:cNvPr id="84" name="Oval 83">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5"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86" name="Group 85"/>
          <p:cNvGrpSpPr/>
          <p:nvPr/>
        </p:nvGrpSpPr>
        <p:grpSpPr>
          <a:xfrm>
            <a:off x="6546441" y="5615669"/>
            <a:ext cx="372357" cy="360000"/>
            <a:chOff x="877747" y="2875599"/>
            <a:chExt cx="586627" cy="567159"/>
          </a:xfrm>
        </p:grpSpPr>
        <p:sp>
          <p:nvSpPr>
            <p:cNvPr id="87" name="Oval 86">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8"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sp>
        <p:nvSpPr>
          <p:cNvPr id="89" name="TextBox 88"/>
          <p:cNvSpPr txBox="1"/>
          <p:nvPr/>
        </p:nvSpPr>
        <p:spPr>
          <a:xfrm>
            <a:off x="7001580" y="2218992"/>
            <a:ext cx="2275407" cy="338554"/>
          </a:xfrm>
          <a:prstGeom prst="rect">
            <a:avLst/>
          </a:prstGeom>
          <a:noFill/>
        </p:spPr>
        <p:txBody>
          <a:bodyPr wrap="square" rtlCol="0">
            <a:spAutoFit/>
          </a:bodyPr>
          <a:lstStyle/>
          <a:p>
            <a:r>
              <a:rPr lang="sv-SE" sz="1600" dirty="0"/>
              <a:t>Tillåtande attityd</a:t>
            </a:r>
          </a:p>
        </p:txBody>
      </p:sp>
      <p:sp>
        <p:nvSpPr>
          <p:cNvPr id="90" name="TextBox 89"/>
          <p:cNvSpPr txBox="1"/>
          <p:nvPr/>
        </p:nvSpPr>
        <p:spPr>
          <a:xfrm>
            <a:off x="6987018" y="2918627"/>
            <a:ext cx="2275407" cy="338554"/>
          </a:xfrm>
          <a:prstGeom prst="rect">
            <a:avLst/>
          </a:prstGeom>
          <a:noFill/>
        </p:spPr>
        <p:txBody>
          <a:bodyPr wrap="square" rtlCol="0">
            <a:spAutoFit/>
          </a:bodyPr>
          <a:lstStyle/>
          <a:p>
            <a:r>
              <a:rPr lang="sv-SE" sz="1600" dirty="0"/>
              <a:t>Professionell</a:t>
            </a:r>
          </a:p>
        </p:txBody>
      </p:sp>
      <p:sp>
        <p:nvSpPr>
          <p:cNvPr id="91" name="TextBox 90"/>
          <p:cNvSpPr txBox="1"/>
          <p:nvPr/>
        </p:nvSpPr>
        <p:spPr>
          <a:xfrm>
            <a:off x="6987017" y="3585893"/>
            <a:ext cx="2275407" cy="338554"/>
          </a:xfrm>
          <a:prstGeom prst="rect">
            <a:avLst/>
          </a:prstGeom>
          <a:noFill/>
        </p:spPr>
        <p:txBody>
          <a:bodyPr wrap="square" rtlCol="0">
            <a:spAutoFit/>
          </a:bodyPr>
          <a:lstStyle/>
          <a:p>
            <a:r>
              <a:rPr lang="sv-SE" sz="1600" dirty="0"/>
              <a:t>Självmedveten</a:t>
            </a:r>
          </a:p>
        </p:txBody>
      </p:sp>
      <p:sp>
        <p:nvSpPr>
          <p:cNvPr id="92" name="TextBox 91"/>
          <p:cNvSpPr txBox="1"/>
          <p:nvPr/>
        </p:nvSpPr>
        <p:spPr>
          <a:xfrm>
            <a:off x="6987017" y="4285476"/>
            <a:ext cx="2275407" cy="338554"/>
          </a:xfrm>
          <a:prstGeom prst="rect">
            <a:avLst/>
          </a:prstGeom>
          <a:noFill/>
        </p:spPr>
        <p:txBody>
          <a:bodyPr wrap="square" rtlCol="0">
            <a:spAutoFit/>
          </a:bodyPr>
          <a:lstStyle/>
          <a:p>
            <a:r>
              <a:rPr lang="sv-SE" sz="1600" dirty="0"/>
              <a:t>Hälsofrämjande</a:t>
            </a:r>
          </a:p>
        </p:txBody>
      </p:sp>
      <p:sp>
        <p:nvSpPr>
          <p:cNvPr id="93" name="TextBox 92"/>
          <p:cNvSpPr txBox="1"/>
          <p:nvPr/>
        </p:nvSpPr>
        <p:spPr>
          <a:xfrm>
            <a:off x="7001579" y="4936046"/>
            <a:ext cx="2487572" cy="338554"/>
          </a:xfrm>
          <a:prstGeom prst="rect">
            <a:avLst/>
          </a:prstGeom>
          <a:noFill/>
        </p:spPr>
        <p:txBody>
          <a:bodyPr wrap="square" rtlCol="0">
            <a:spAutoFit/>
          </a:bodyPr>
          <a:lstStyle/>
          <a:p>
            <a:r>
              <a:rPr lang="sv-SE" sz="1600" dirty="0"/>
              <a:t>Icke-diskriminerande</a:t>
            </a:r>
          </a:p>
        </p:txBody>
      </p:sp>
      <p:sp>
        <p:nvSpPr>
          <p:cNvPr id="94" name="TextBox 93"/>
          <p:cNvSpPr txBox="1"/>
          <p:nvPr/>
        </p:nvSpPr>
        <p:spPr>
          <a:xfrm>
            <a:off x="6987018" y="5626391"/>
            <a:ext cx="2275407" cy="338554"/>
          </a:xfrm>
          <a:prstGeom prst="rect">
            <a:avLst/>
          </a:prstGeom>
          <a:noFill/>
        </p:spPr>
        <p:txBody>
          <a:bodyPr wrap="square" rtlCol="0">
            <a:spAutoFit/>
          </a:bodyPr>
          <a:lstStyle/>
          <a:p>
            <a:r>
              <a:rPr lang="sv-SE" sz="1600" dirty="0"/>
              <a:t>Jämställd/jämlik</a:t>
            </a:r>
          </a:p>
        </p:txBody>
      </p:sp>
      <p:grpSp>
        <p:nvGrpSpPr>
          <p:cNvPr id="95" name="Group 94"/>
          <p:cNvGrpSpPr/>
          <p:nvPr/>
        </p:nvGrpSpPr>
        <p:grpSpPr>
          <a:xfrm>
            <a:off x="9451256" y="2250511"/>
            <a:ext cx="372357" cy="360000"/>
            <a:chOff x="877747" y="2875599"/>
            <a:chExt cx="586627" cy="567159"/>
          </a:xfrm>
        </p:grpSpPr>
        <p:sp>
          <p:nvSpPr>
            <p:cNvPr id="96" name="Oval 95">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7"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98" name="Group 97"/>
          <p:cNvGrpSpPr/>
          <p:nvPr/>
        </p:nvGrpSpPr>
        <p:grpSpPr>
          <a:xfrm>
            <a:off x="9456291" y="2921896"/>
            <a:ext cx="372357" cy="360000"/>
            <a:chOff x="877747" y="2875599"/>
            <a:chExt cx="586627" cy="567159"/>
          </a:xfrm>
        </p:grpSpPr>
        <p:sp>
          <p:nvSpPr>
            <p:cNvPr id="99" name="Oval 98">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0"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101" name="Group 100"/>
          <p:cNvGrpSpPr/>
          <p:nvPr/>
        </p:nvGrpSpPr>
        <p:grpSpPr>
          <a:xfrm>
            <a:off x="9450192" y="3589162"/>
            <a:ext cx="372357" cy="360000"/>
            <a:chOff x="877747" y="2875599"/>
            <a:chExt cx="586627" cy="567159"/>
          </a:xfrm>
        </p:grpSpPr>
        <p:sp>
          <p:nvSpPr>
            <p:cNvPr id="102" name="Oval 101">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3"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104" name="Group 103"/>
          <p:cNvGrpSpPr/>
          <p:nvPr/>
        </p:nvGrpSpPr>
        <p:grpSpPr>
          <a:xfrm>
            <a:off x="9450192" y="4281141"/>
            <a:ext cx="372357" cy="360000"/>
            <a:chOff x="877747" y="2875599"/>
            <a:chExt cx="586627" cy="567159"/>
          </a:xfrm>
        </p:grpSpPr>
        <p:sp>
          <p:nvSpPr>
            <p:cNvPr id="105" name="Oval 104">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6"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107" name="Group 106"/>
          <p:cNvGrpSpPr/>
          <p:nvPr/>
        </p:nvGrpSpPr>
        <p:grpSpPr>
          <a:xfrm>
            <a:off x="9450192" y="4960761"/>
            <a:ext cx="372357" cy="360000"/>
            <a:chOff x="877747" y="2875599"/>
            <a:chExt cx="586627" cy="567159"/>
          </a:xfrm>
        </p:grpSpPr>
        <p:sp>
          <p:nvSpPr>
            <p:cNvPr id="108" name="Oval 107">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9"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110" name="Group 109"/>
          <p:cNvGrpSpPr/>
          <p:nvPr/>
        </p:nvGrpSpPr>
        <p:grpSpPr>
          <a:xfrm>
            <a:off x="9450192" y="5640384"/>
            <a:ext cx="372357" cy="360000"/>
            <a:chOff x="877747" y="2875599"/>
            <a:chExt cx="586627" cy="567159"/>
          </a:xfrm>
        </p:grpSpPr>
        <p:sp>
          <p:nvSpPr>
            <p:cNvPr id="111" name="Oval 110">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2"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sp>
        <p:nvSpPr>
          <p:cNvPr id="113" name="TextBox 112"/>
          <p:cNvSpPr txBox="1"/>
          <p:nvPr/>
        </p:nvSpPr>
        <p:spPr>
          <a:xfrm>
            <a:off x="9916593" y="2358456"/>
            <a:ext cx="2275407" cy="338554"/>
          </a:xfrm>
          <a:prstGeom prst="rect">
            <a:avLst/>
          </a:prstGeom>
          <a:noFill/>
        </p:spPr>
        <p:txBody>
          <a:bodyPr wrap="square" rtlCol="0">
            <a:spAutoFit/>
          </a:bodyPr>
          <a:lstStyle/>
          <a:p>
            <a:r>
              <a:rPr lang="sv-SE" sz="1600" dirty="0"/>
              <a:t>-----</a:t>
            </a:r>
          </a:p>
        </p:txBody>
      </p:sp>
      <p:sp>
        <p:nvSpPr>
          <p:cNvPr id="114" name="TextBox 113"/>
          <p:cNvSpPr txBox="1"/>
          <p:nvPr/>
        </p:nvSpPr>
        <p:spPr>
          <a:xfrm>
            <a:off x="9916593" y="3001362"/>
            <a:ext cx="2275407" cy="338554"/>
          </a:xfrm>
          <a:prstGeom prst="rect">
            <a:avLst/>
          </a:prstGeom>
          <a:noFill/>
        </p:spPr>
        <p:txBody>
          <a:bodyPr wrap="square" rtlCol="0">
            <a:spAutoFit/>
          </a:bodyPr>
          <a:lstStyle/>
          <a:p>
            <a:r>
              <a:rPr lang="sv-SE" sz="1600" dirty="0"/>
              <a:t>-----</a:t>
            </a:r>
          </a:p>
        </p:txBody>
      </p:sp>
      <p:sp>
        <p:nvSpPr>
          <p:cNvPr id="115" name="TextBox 114"/>
          <p:cNvSpPr txBox="1"/>
          <p:nvPr/>
        </p:nvSpPr>
        <p:spPr>
          <a:xfrm>
            <a:off x="9911825" y="3672748"/>
            <a:ext cx="2275407" cy="338554"/>
          </a:xfrm>
          <a:prstGeom prst="rect">
            <a:avLst/>
          </a:prstGeom>
          <a:noFill/>
        </p:spPr>
        <p:txBody>
          <a:bodyPr wrap="square" rtlCol="0">
            <a:spAutoFit/>
          </a:bodyPr>
          <a:lstStyle/>
          <a:p>
            <a:r>
              <a:rPr lang="sv-SE" sz="1600" dirty="0"/>
              <a:t>-----</a:t>
            </a:r>
          </a:p>
        </p:txBody>
      </p:sp>
      <p:sp>
        <p:nvSpPr>
          <p:cNvPr id="116" name="TextBox 115"/>
          <p:cNvSpPr txBox="1"/>
          <p:nvPr/>
        </p:nvSpPr>
        <p:spPr>
          <a:xfrm>
            <a:off x="9911825" y="4364372"/>
            <a:ext cx="2275407" cy="338554"/>
          </a:xfrm>
          <a:prstGeom prst="rect">
            <a:avLst/>
          </a:prstGeom>
          <a:noFill/>
        </p:spPr>
        <p:txBody>
          <a:bodyPr wrap="square" rtlCol="0">
            <a:spAutoFit/>
          </a:bodyPr>
          <a:lstStyle/>
          <a:p>
            <a:r>
              <a:rPr lang="sv-SE" sz="1600" dirty="0"/>
              <a:t>-----</a:t>
            </a:r>
          </a:p>
        </p:txBody>
      </p:sp>
      <p:sp>
        <p:nvSpPr>
          <p:cNvPr id="117" name="TextBox 116"/>
          <p:cNvSpPr txBox="1"/>
          <p:nvPr/>
        </p:nvSpPr>
        <p:spPr>
          <a:xfrm>
            <a:off x="9916593" y="5044347"/>
            <a:ext cx="2275407" cy="338554"/>
          </a:xfrm>
          <a:prstGeom prst="rect">
            <a:avLst/>
          </a:prstGeom>
          <a:noFill/>
        </p:spPr>
        <p:txBody>
          <a:bodyPr wrap="square" rtlCol="0">
            <a:spAutoFit/>
          </a:bodyPr>
          <a:lstStyle/>
          <a:p>
            <a:r>
              <a:rPr lang="sv-SE" sz="1600" dirty="0"/>
              <a:t>-----</a:t>
            </a:r>
          </a:p>
        </p:txBody>
      </p:sp>
      <p:sp>
        <p:nvSpPr>
          <p:cNvPr id="118" name="TextBox 117"/>
          <p:cNvSpPr txBox="1"/>
          <p:nvPr/>
        </p:nvSpPr>
        <p:spPr>
          <a:xfrm>
            <a:off x="9911824" y="5723969"/>
            <a:ext cx="2275407" cy="338554"/>
          </a:xfrm>
          <a:prstGeom prst="rect">
            <a:avLst/>
          </a:prstGeom>
          <a:noFill/>
        </p:spPr>
        <p:txBody>
          <a:bodyPr wrap="square" rtlCol="0">
            <a:spAutoFit/>
          </a:bodyPr>
          <a:lstStyle/>
          <a:p>
            <a:r>
              <a:rPr lang="sv-SE" sz="1600" dirty="0"/>
              <a:t>-----</a:t>
            </a:r>
          </a:p>
        </p:txBody>
      </p:sp>
    </p:spTree>
    <p:extLst>
      <p:ext uri="{BB962C8B-B14F-4D97-AF65-F5344CB8AC3E}">
        <p14:creationId xmlns:p14="http://schemas.microsoft.com/office/powerpoint/2010/main" val="2861174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6312724"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Använda förhållningssätt</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grpSp>
        <p:nvGrpSpPr>
          <p:cNvPr id="13" name="Group 12">
            <a:extLst>
              <a:ext uri="{FF2B5EF4-FFF2-40B4-BE49-F238E27FC236}">
                <a16:creationId xmlns:a16="http://schemas.microsoft.com/office/drawing/2014/main" id="{E5212987-EA84-2042-9F6E-706AB3318ECF}"/>
              </a:ext>
            </a:extLst>
          </p:cNvPr>
          <p:cNvGrpSpPr/>
          <p:nvPr/>
        </p:nvGrpSpPr>
        <p:grpSpPr>
          <a:xfrm>
            <a:off x="-4768" y="6207062"/>
            <a:ext cx="12192000" cy="667862"/>
            <a:chOff x="0" y="6190138"/>
            <a:chExt cx="12192000" cy="667862"/>
          </a:xfrm>
        </p:grpSpPr>
        <p:sp>
          <p:nvSpPr>
            <p:cNvPr id="15" name="Rectangle 14">
              <a:extLst>
                <a:ext uri="{FF2B5EF4-FFF2-40B4-BE49-F238E27FC236}">
                  <a16:creationId xmlns:a16="http://schemas.microsoft.com/office/drawing/2014/main" id="{B9D3D9FC-0EC9-FD44-8614-38560E62CE4D}"/>
                </a:ext>
              </a:extLst>
            </p:cNvPr>
            <p:cNvSpPr/>
            <p:nvPr/>
          </p:nvSpPr>
          <p:spPr>
            <a:xfrm>
              <a:off x="0" y="6190138"/>
              <a:ext cx="12192000" cy="667862"/>
            </a:xfrm>
            <a:prstGeom prst="rect">
              <a:avLst/>
            </a:prstGeom>
            <a:solidFill>
              <a:srgbClr val="D4E8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6" name="Graphic 22">
              <a:extLst>
                <a:ext uri="{FF2B5EF4-FFF2-40B4-BE49-F238E27FC236}">
                  <a16:creationId xmlns:a16="http://schemas.microsoft.com/office/drawing/2014/main" id="{8FD1165A-4D8E-6E4B-9435-810B3A66D5B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30" y="6414776"/>
              <a:ext cx="506747" cy="282609"/>
            </a:xfrm>
            <a:prstGeom prst="rect">
              <a:avLst/>
            </a:prstGeom>
          </p:spPr>
        </p:pic>
        <p:sp>
          <p:nvSpPr>
            <p:cNvPr id="17" name="Subtitle 2">
              <a:extLst>
                <a:ext uri="{FF2B5EF4-FFF2-40B4-BE49-F238E27FC236}">
                  <a16:creationId xmlns:a16="http://schemas.microsoft.com/office/drawing/2014/main" id="{B7715B88-2AA1-6449-9F7B-A2DEE9E8B22F}"/>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grpSp>
        <p:nvGrpSpPr>
          <p:cNvPr id="22" name="Group 21"/>
          <p:cNvGrpSpPr/>
          <p:nvPr/>
        </p:nvGrpSpPr>
        <p:grpSpPr>
          <a:xfrm>
            <a:off x="807486" y="2274223"/>
            <a:ext cx="372357" cy="360000"/>
            <a:chOff x="877747" y="2875599"/>
            <a:chExt cx="586627" cy="567159"/>
          </a:xfrm>
        </p:grpSpPr>
        <p:sp>
          <p:nvSpPr>
            <p:cNvPr id="23" name="Oval 22">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25" name="Group 24"/>
          <p:cNvGrpSpPr/>
          <p:nvPr/>
        </p:nvGrpSpPr>
        <p:grpSpPr>
          <a:xfrm>
            <a:off x="801387" y="3200986"/>
            <a:ext cx="372357" cy="360000"/>
            <a:chOff x="877747" y="2875599"/>
            <a:chExt cx="586627" cy="567159"/>
          </a:xfrm>
        </p:grpSpPr>
        <p:sp>
          <p:nvSpPr>
            <p:cNvPr id="26" name="Oval 25">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28" name="Group 27"/>
          <p:cNvGrpSpPr/>
          <p:nvPr/>
        </p:nvGrpSpPr>
        <p:grpSpPr>
          <a:xfrm>
            <a:off x="801387" y="4164819"/>
            <a:ext cx="372357" cy="360000"/>
            <a:chOff x="877747" y="2875599"/>
            <a:chExt cx="586627" cy="567159"/>
          </a:xfrm>
        </p:grpSpPr>
        <p:sp>
          <p:nvSpPr>
            <p:cNvPr id="32" name="Oval 31">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grpSp>
        <p:nvGrpSpPr>
          <p:cNvPr id="34" name="Group 33"/>
          <p:cNvGrpSpPr/>
          <p:nvPr/>
        </p:nvGrpSpPr>
        <p:grpSpPr>
          <a:xfrm>
            <a:off x="801387" y="5079222"/>
            <a:ext cx="372357" cy="360000"/>
            <a:chOff x="877747" y="2875599"/>
            <a:chExt cx="586627" cy="567159"/>
          </a:xfrm>
        </p:grpSpPr>
        <p:sp>
          <p:nvSpPr>
            <p:cNvPr id="35" name="Oval 34">
              <a:extLst>
                <a:ext uri="{FF2B5EF4-FFF2-40B4-BE49-F238E27FC236}">
                  <a16:creationId xmlns:a16="http://schemas.microsoft.com/office/drawing/2014/main" id="{5E651D58-A00E-DF4A-91A0-A63C7E54776B}"/>
                </a:ext>
              </a:extLst>
            </p:cNvPr>
            <p:cNvSpPr/>
            <p:nvPr/>
          </p:nvSpPr>
          <p:spPr>
            <a:xfrm>
              <a:off x="877747" y="2875599"/>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8" name="Subtitle 2">
              <a:extLst>
                <a:ext uri="{FF2B5EF4-FFF2-40B4-BE49-F238E27FC236}">
                  <a16:creationId xmlns:a16="http://schemas.microsoft.com/office/drawing/2014/main" id="{A209AAF3-324A-034F-A42C-1CB4DEF13267}"/>
                </a:ext>
              </a:extLst>
            </p:cNvPr>
            <p:cNvSpPr txBox="1">
              <a:spLocks/>
            </p:cNvSpPr>
            <p:nvPr/>
          </p:nvSpPr>
          <p:spPr>
            <a:xfrm>
              <a:off x="897215" y="2906111"/>
              <a:ext cx="567159" cy="428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sv-SE" sz="2000" b="1" dirty="0">
                <a:solidFill>
                  <a:schemeClr val="accent3"/>
                </a:solidFill>
              </a:endParaRPr>
            </a:p>
          </p:txBody>
        </p:sp>
      </p:grpSp>
      <p:sp>
        <p:nvSpPr>
          <p:cNvPr id="42" name="TextBox 41"/>
          <p:cNvSpPr txBox="1"/>
          <p:nvPr/>
        </p:nvSpPr>
        <p:spPr>
          <a:xfrm>
            <a:off x="1241964" y="2295669"/>
            <a:ext cx="2275407" cy="338554"/>
          </a:xfrm>
          <a:prstGeom prst="rect">
            <a:avLst/>
          </a:prstGeom>
          <a:noFill/>
        </p:spPr>
        <p:txBody>
          <a:bodyPr wrap="square" rtlCol="0">
            <a:spAutoFit/>
          </a:bodyPr>
          <a:lstStyle/>
          <a:p>
            <a:r>
              <a:rPr lang="sv-SE" sz="1600" dirty="0"/>
              <a:t>I väntrummet</a:t>
            </a:r>
          </a:p>
        </p:txBody>
      </p:sp>
      <p:sp>
        <p:nvSpPr>
          <p:cNvPr id="43" name="TextBox 42"/>
          <p:cNvSpPr txBox="1"/>
          <p:nvPr/>
        </p:nvSpPr>
        <p:spPr>
          <a:xfrm>
            <a:off x="1241963" y="3222432"/>
            <a:ext cx="2275407" cy="338554"/>
          </a:xfrm>
          <a:prstGeom prst="rect">
            <a:avLst/>
          </a:prstGeom>
          <a:noFill/>
        </p:spPr>
        <p:txBody>
          <a:bodyPr wrap="square" rtlCol="0">
            <a:spAutoFit/>
          </a:bodyPr>
          <a:lstStyle/>
          <a:p>
            <a:r>
              <a:rPr lang="sv-SE" sz="1600" dirty="0"/>
              <a:t>I patientmötet</a:t>
            </a:r>
          </a:p>
        </p:txBody>
      </p:sp>
      <p:sp>
        <p:nvSpPr>
          <p:cNvPr id="44" name="TextBox 43"/>
          <p:cNvSpPr txBox="1"/>
          <p:nvPr/>
        </p:nvSpPr>
        <p:spPr>
          <a:xfrm>
            <a:off x="1241963" y="4193869"/>
            <a:ext cx="2275407" cy="338554"/>
          </a:xfrm>
          <a:prstGeom prst="rect">
            <a:avLst/>
          </a:prstGeom>
          <a:noFill/>
        </p:spPr>
        <p:txBody>
          <a:bodyPr wrap="square" rtlCol="0">
            <a:spAutoFit/>
          </a:bodyPr>
          <a:lstStyle/>
          <a:p>
            <a:r>
              <a:rPr lang="sv-SE" sz="1600" dirty="0"/>
              <a:t>I lunchrummet</a:t>
            </a:r>
          </a:p>
        </p:txBody>
      </p:sp>
      <p:sp>
        <p:nvSpPr>
          <p:cNvPr id="45" name="TextBox 44"/>
          <p:cNvSpPr txBox="1"/>
          <p:nvPr/>
        </p:nvSpPr>
        <p:spPr>
          <a:xfrm>
            <a:off x="1256525" y="5079222"/>
            <a:ext cx="2487572" cy="338554"/>
          </a:xfrm>
          <a:prstGeom prst="rect">
            <a:avLst/>
          </a:prstGeom>
          <a:noFill/>
        </p:spPr>
        <p:txBody>
          <a:bodyPr wrap="square" rtlCol="0">
            <a:spAutoFit/>
          </a:bodyPr>
          <a:lstStyle/>
          <a:p>
            <a:r>
              <a:rPr lang="sv-SE" sz="1600" dirty="0"/>
              <a:t>I arbetsmötet</a:t>
            </a:r>
          </a:p>
        </p:txBody>
      </p:sp>
      <p:sp>
        <p:nvSpPr>
          <p:cNvPr id="119" name="Text Placeholder 2">
            <a:extLst>
              <a:ext uri="{FF2B5EF4-FFF2-40B4-BE49-F238E27FC236}">
                <a16:creationId xmlns:a16="http://schemas.microsoft.com/office/drawing/2014/main" id="{CE972E9C-3488-7348-9609-2367D5FC4020}"/>
              </a:ext>
            </a:extLst>
          </p:cNvPr>
          <p:cNvSpPr txBox="1">
            <a:spLocks/>
          </p:cNvSpPr>
          <p:nvPr/>
        </p:nvSpPr>
        <p:spPr>
          <a:xfrm>
            <a:off x="802451" y="1635858"/>
            <a:ext cx="4988749" cy="55171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dirty="0"/>
              <a:t>Välj ut en av följande platser/situationer:</a:t>
            </a:r>
          </a:p>
        </p:txBody>
      </p:sp>
      <p:pic>
        <p:nvPicPr>
          <p:cNvPr id="120" name="Picture 119">
            <a:extLst>
              <a:ext uri="{FF2B5EF4-FFF2-40B4-BE49-F238E27FC236}">
                <a16:creationId xmlns:a16="http://schemas.microsoft.com/office/drawing/2014/main" id="{EB1E8065-1F3C-4D47-ACC1-10040B3A4786}"/>
              </a:ext>
            </a:extLst>
          </p:cNvPr>
          <p:cNvPicPr>
            <a:picLocks noChangeAspect="1"/>
          </p:cNvPicPr>
          <p:nvPr/>
        </p:nvPicPr>
        <p:blipFill>
          <a:blip r:embed="rId7"/>
          <a:stretch>
            <a:fillRect/>
          </a:stretch>
        </p:blipFill>
        <p:spPr>
          <a:xfrm>
            <a:off x="4443128" y="2274223"/>
            <a:ext cx="5344094" cy="3181660"/>
          </a:xfrm>
          <a:prstGeom prst="rect">
            <a:avLst/>
          </a:prstGeom>
        </p:spPr>
      </p:pic>
      <p:sp>
        <p:nvSpPr>
          <p:cNvPr id="121" name="TextBox 120">
            <a:extLst>
              <a:ext uri="{FF2B5EF4-FFF2-40B4-BE49-F238E27FC236}">
                <a16:creationId xmlns:a16="http://schemas.microsoft.com/office/drawing/2014/main" id="{1990FB6B-6319-3D4A-940F-10322E87648E}"/>
              </a:ext>
            </a:extLst>
          </p:cNvPr>
          <p:cNvSpPr txBox="1"/>
          <p:nvPr/>
        </p:nvSpPr>
        <p:spPr>
          <a:xfrm>
            <a:off x="5051467" y="2800523"/>
            <a:ext cx="3487555" cy="369332"/>
          </a:xfrm>
          <a:prstGeom prst="rect">
            <a:avLst/>
          </a:prstGeom>
          <a:noFill/>
        </p:spPr>
        <p:txBody>
          <a:bodyPr wrap="square" rtlCol="0">
            <a:spAutoFit/>
          </a:bodyPr>
          <a:lstStyle/>
          <a:p>
            <a:r>
              <a:rPr lang="sv-SE" b="1" dirty="0"/>
              <a:t>Diskussionsfråga</a:t>
            </a:r>
          </a:p>
        </p:txBody>
      </p:sp>
      <p:pic>
        <p:nvPicPr>
          <p:cNvPr id="122" name="Graphic 29">
            <a:extLst>
              <a:ext uri="{FF2B5EF4-FFF2-40B4-BE49-F238E27FC236}">
                <a16:creationId xmlns:a16="http://schemas.microsoft.com/office/drawing/2014/main" id="{04D9E672-9EE9-8A4E-A480-5061AE13598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539022" y="2714363"/>
            <a:ext cx="672372" cy="579274"/>
          </a:xfrm>
          <a:prstGeom prst="rect">
            <a:avLst/>
          </a:prstGeom>
        </p:spPr>
      </p:pic>
      <p:sp>
        <p:nvSpPr>
          <p:cNvPr id="123" name="TextBox 122">
            <a:extLst>
              <a:ext uri="{FF2B5EF4-FFF2-40B4-BE49-F238E27FC236}">
                <a16:creationId xmlns:a16="http://schemas.microsoft.com/office/drawing/2014/main" id="{67FA5303-696A-6347-B0A7-B9EC53377D1A}"/>
              </a:ext>
            </a:extLst>
          </p:cNvPr>
          <p:cNvSpPr txBox="1"/>
          <p:nvPr/>
        </p:nvSpPr>
        <p:spPr>
          <a:xfrm>
            <a:off x="5051467" y="3516256"/>
            <a:ext cx="4154695" cy="338554"/>
          </a:xfrm>
          <a:prstGeom prst="rect">
            <a:avLst/>
          </a:prstGeom>
          <a:noFill/>
        </p:spPr>
        <p:txBody>
          <a:bodyPr wrap="square" rtlCol="0">
            <a:spAutoFit/>
          </a:bodyPr>
          <a:lstStyle/>
          <a:p>
            <a:pPr marL="285750" indent="-285750">
              <a:buFont typeface="Arial" panose="020B0604020202020204" pitchFamily="34" charset="0"/>
              <a:buChar char="•"/>
            </a:pPr>
            <a:r>
              <a:rPr lang="sv-SE" sz="1600" dirty="0"/>
              <a:t>Hur kan ni använda era förhållningssätt här?</a:t>
            </a:r>
          </a:p>
        </p:txBody>
      </p:sp>
      <p:sp>
        <p:nvSpPr>
          <p:cNvPr id="124" name="TextBox 123">
            <a:extLst>
              <a:ext uri="{FF2B5EF4-FFF2-40B4-BE49-F238E27FC236}">
                <a16:creationId xmlns:a16="http://schemas.microsoft.com/office/drawing/2014/main" id="{D4549940-E239-7647-A2A0-6FFDF09B7B10}"/>
              </a:ext>
            </a:extLst>
          </p:cNvPr>
          <p:cNvSpPr txBox="1"/>
          <p:nvPr/>
        </p:nvSpPr>
        <p:spPr>
          <a:xfrm>
            <a:off x="5051467" y="4262975"/>
            <a:ext cx="3930710" cy="646331"/>
          </a:xfrm>
          <a:prstGeom prst="rect">
            <a:avLst/>
          </a:prstGeom>
          <a:noFill/>
        </p:spPr>
        <p:txBody>
          <a:bodyPr wrap="square" rtlCol="0">
            <a:spAutoFit/>
          </a:bodyPr>
          <a:lstStyle/>
          <a:p>
            <a:r>
              <a:rPr lang="sv-SE" sz="1200" dirty="0"/>
              <a:t>Avsluta med att berätta för hela arbetsgruppen vilka tre förhållningssätt ni valt och hur de kan användas på er valda plats/situation.</a:t>
            </a:r>
          </a:p>
        </p:txBody>
      </p:sp>
    </p:spTree>
    <p:extLst>
      <p:ext uri="{BB962C8B-B14F-4D97-AF65-F5344CB8AC3E}">
        <p14:creationId xmlns:p14="http://schemas.microsoft.com/office/powerpoint/2010/main" val="1865630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2EA1FEB-B81C-9E46-B057-31A73C1DE9E1}"/>
              </a:ext>
            </a:extLst>
          </p:cNvPr>
          <p:cNvSpPr/>
          <p:nvPr/>
        </p:nvSpPr>
        <p:spPr>
          <a:xfrm>
            <a:off x="6096000" y="0"/>
            <a:ext cx="6096000" cy="6858000"/>
          </a:xfrm>
          <a:prstGeom prst="rect">
            <a:avLst/>
          </a:prstGeom>
          <a:solidFill>
            <a:srgbClr val="B2D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6" name="Graphic 15">
            <a:extLst>
              <a:ext uri="{FF2B5EF4-FFF2-40B4-BE49-F238E27FC236}">
                <a16:creationId xmlns:a16="http://schemas.microsoft.com/office/drawing/2014/main" id="{FB4C4DA2-AEF0-6F4A-BACD-B9D0921CF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pic>
        <p:nvPicPr>
          <p:cNvPr id="6" name="Graphic 5">
            <a:extLst>
              <a:ext uri="{FF2B5EF4-FFF2-40B4-BE49-F238E27FC236}">
                <a16:creationId xmlns:a16="http://schemas.microsoft.com/office/drawing/2014/main" id="{1429BE73-E799-1E49-942C-5D8A1E0CC5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4396" y="2057400"/>
            <a:ext cx="3859208" cy="2347685"/>
          </a:xfrm>
          <a:prstGeom prst="rect">
            <a:avLst/>
          </a:prstGeom>
        </p:spPr>
      </p:pic>
      <p:sp>
        <p:nvSpPr>
          <p:cNvPr id="9" name="Title 3">
            <a:extLst>
              <a:ext uri="{FF2B5EF4-FFF2-40B4-BE49-F238E27FC236}">
                <a16:creationId xmlns:a16="http://schemas.microsoft.com/office/drawing/2014/main" id="{A92735DA-B069-094D-BA79-7F92657C386D}"/>
              </a:ext>
            </a:extLst>
          </p:cNvPr>
          <p:cNvSpPr>
            <a:spLocks noGrp="1"/>
          </p:cNvSpPr>
          <p:nvPr>
            <p:ph type="title"/>
          </p:nvPr>
        </p:nvSpPr>
        <p:spPr>
          <a:xfrm>
            <a:off x="1060342" y="2100654"/>
            <a:ext cx="3932237" cy="1600200"/>
          </a:xfrm>
        </p:spPr>
        <p:txBody>
          <a:bodyPr/>
          <a:lstStyle/>
          <a:p>
            <a:pPr algn="ctr"/>
            <a:r>
              <a:rPr lang="sv-SE" b="1" dirty="0"/>
              <a:t>Bemötande</a:t>
            </a:r>
          </a:p>
        </p:txBody>
      </p:sp>
    </p:spTree>
    <p:extLst>
      <p:ext uri="{BB962C8B-B14F-4D97-AF65-F5344CB8AC3E}">
        <p14:creationId xmlns:p14="http://schemas.microsoft.com/office/powerpoint/2010/main" val="788590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613E352-DD2C-EB4F-83B9-0763698FDC14}"/>
              </a:ext>
            </a:extLst>
          </p:cNvPr>
          <p:cNvPicPr>
            <a:picLocks noChangeAspect="1"/>
          </p:cNvPicPr>
          <p:nvPr/>
        </p:nvPicPr>
        <p:blipFill>
          <a:blip r:embed="rId3"/>
          <a:stretch>
            <a:fillRect/>
          </a:stretch>
        </p:blipFill>
        <p:spPr>
          <a:xfrm>
            <a:off x="469445" y="1877998"/>
            <a:ext cx="5325070" cy="3559215"/>
          </a:xfrm>
          <a:prstGeom prst="rect">
            <a:avLst/>
          </a:prstGeom>
        </p:spPr>
      </p:pic>
      <p:pic>
        <p:nvPicPr>
          <p:cNvPr id="13" name="Picture 12">
            <a:extLst>
              <a:ext uri="{FF2B5EF4-FFF2-40B4-BE49-F238E27FC236}">
                <a16:creationId xmlns:a16="http://schemas.microsoft.com/office/drawing/2014/main" id="{A10598A9-F0DA-6946-89CF-6FF5D66D9D0C}"/>
              </a:ext>
            </a:extLst>
          </p:cNvPr>
          <p:cNvPicPr>
            <a:picLocks noChangeAspect="1"/>
          </p:cNvPicPr>
          <p:nvPr/>
        </p:nvPicPr>
        <p:blipFill>
          <a:blip r:embed="rId3"/>
          <a:stretch>
            <a:fillRect/>
          </a:stretch>
        </p:blipFill>
        <p:spPr>
          <a:xfrm>
            <a:off x="6393698" y="1877998"/>
            <a:ext cx="5325070" cy="3559215"/>
          </a:xfrm>
          <a:prstGeom prst="rect">
            <a:avLst/>
          </a:prstGeom>
        </p:spPr>
      </p:pic>
      <p:sp>
        <p:nvSpPr>
          <p:cNvPr id="8" name="TextBox 7">
            <a:extLst>
              <a:ext uri="{FF2B5EF4-FFF2-40B4-BE49-F238E27FC236}">
                <a16:creationId xmlns:a16="http://schemas.microsoft.com/office/drawing/2014/main" id="{461C2483-F5D0-274F-8022-D84C81EC1F9C}"/>
              </a:ext>
            </a:extLst>
          </p:cNvPr>
          <p:cNvSpPr txBox="1"/>
          <p:nvPr/>
        </p:nvSpPr>
        <p:spPr>
          <a:xfrm>
            <a:off x="1058417" y="2775531"/>
            <a:ext cx="4154695" cy="369332"/>
          </a:xfrm>
          <a:prstGeom prst="rect">
            <a:avLst/>
          </a:prstGeom>
          <a:noFill/>
        </p:spPr>
        <p:txBody>
          <a:bodyPr wrap="square" rtlCol="0">
            <a:spAutoFit/>
          </a:bodyPr>
          <a:lstStyle/>
          <a:p>
            <a:pPr algn="ctr"/>
            <a:r>
              <a:rPr lang="sv-SE" b="1" dirty="0"/>
              <a:t>Diskutera i helgrupp</a:t>
            </a:r>
          </a:p>
        </p:txBody>
      </p:sp>
      <p:pic>
        <p:nvPicPr>
          <p:cNvPr id="11" name="Graphic 10">
            <a:extLst>
              <a:ext uri="{FF2B5EF4-FFF2-40B4-BE49-F238E27FC236}">
                <a16:creationId xmlns:a16="http://schemas.microsoft.com/office/drawing/2014/main" id="{941C26EB-003A-F04F-9089-3A52339D14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06144" y="2332025"/>
            <a:ext cx="459239" cy="395652"/>
          </a:xfrm>
          <a:prstGeom prst="rect">
            <a:avLst/>
          </a:prstGeom>
        </p:spPr>
      </p:pic>
      <p:pic>
        <p:nvPicPr>
          <p:cNvPr id="16" name="Graphic 15">
            <a:extLst>
              <a:ext uri="{FF2B5EF4-FFF2-40B4-BE49-F238E27FC236}">
                <a16:creationId xmlns:a16="http://schemas.microsoft.com/office/drawing/2014/main" id="{FB76CB42-2906-2340-9A29-39B8DD9F7C1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26617" y="2304147"/>
            <a:ext cx="459239" cy="395652"/>
          </a:xfrm>
          <a:prstGeom prst="rect">
            <a:avLst/>
          </a:prstGeom>
        </p:spPr>
      </p:pic>
      <p:sp>
        <p:nvSpPr>
          <p:cNvPr id="17" name="TextBox 16">
            <a:extLst>
              <a:ext uri="{FF2B5EF4-FFF2-40B4-BE49-F238E27FC236}">
                <a16:creationId xmlns:a16="http://schemas.microsoft.com/office/drawing/2014/main" id="{DB06D6E4-9AEC-074B-90CA-355BCAADA5A6}"/>
              </a:ext>
            </a:extLst>
          </p:cNvPr>
          <p:cNvSpPr txBox="1"/>
          <p:nvPr/>
        </p:nvSpPr>
        <p:spPr>
          <a:xfrm>
            <a:off x="6978888" y="2775531"/>
            <a:ext cx="4154695" cy="369332"/>
          </a:xfrm>
          <a:prstGeom prst="rect">
            <a:avLst/>
          </a:prstGeom>
          <a:noFill/>
        </p:spPr>
        <p:txBody>
          <a:bodyPr wrap="square" rtlCol="0">
            <a:spAutoFit/>
          </a:bodyPr>
          <a:lstStyle/>
          <a:p>
            <a:pPr algn="ctr"/>
            <a:r>
              <a:rPr lang="sv-SE" b="1" dirty="0"/>
              <a:t>Förslag på fördjupningsfrågor</a:t>
            </a:r>
          </a:p>
        </p:txBody>
      </p:sp>
      <p:sp>
        <p:nvSpPr>
          <p:cNvPr id="18" name="TextBox 17">
            <a:extLst>
              <a:ext uri="{FF2B5EF4-FFF2-40B4-BE49-F238E27FC236}">
                <a16:creationId xmlns:a16="http://schemas.microsoft.com/office/drawing/2014/main" id="{687C2DC6-2AE3-3F49-B5B9-597AB8968DF8}"/>
              </a:ext>
            </a:extLst>
          </p:cNvPr>
          <p:cNvSpPr txBox="1"/>
          <p:nvPr/>
        </p:nvSpPr>
        <p:spPr>
          <a:xfrm>
            <a:off x="1058417" y="3250090"/>
            <a:ext cx="4154695" cy="307777"/>
          </a:xfrm>
          <a:prstGeom prst="rect">
            <a:avLst/>
          </a:prstGeom>
          <a:noFill/>
        </p:spPr>
        <p:txBody>
          <a:bodyPr wrap="square" rtlCol="0">
            <a:spAutoFit/>
          </a:bodyPr>
          <a:lstStyle/>
          <a:p>
            <a:pPr marL="285750" indent="-285750">
              <a:buFont typeface="Arial" panose="020B0604020202020204" pitchFamily="34" charset="0"/>
              <a:buChar char="•"/>
            </a:pPr>
            <a:r>
              <a:rPr lang="sv-SE" sz="1400" dirty="0"/>
              <a:t>Vad är ett gott bemötande?</a:t>
            </a:r>
          </a:p>
        </p:txBody>
      </p:sp>
      <p:sp>
        <p:nvSpPr>
          <p:cNvPr id="19" name="TextBox 18">
            <a:extLst>
              <a:ext uri="{FF2B5EF4-FFF2-40B4-BE49-F238E27FC236}">
                <a16:creationId xmlns:a16="http://schemas.microsoft.com/office/drawing/2014/main" id="{3A0FB19E-4F73-B74B-8829-773530DD4528}"/>
              </a:ext>
            </a:extLst>
          </p:cNvPr>
          <p:cNvSpPr txBox="1"/>
          <p:nvPr/>
        </p:nvSpPr>
        <p:spPr>
          <a:xfrm>
            <a:off x="6978887" y="3250090"/>
            <a:ext cx="4154695" cy="1384995"/>
          </a:xfrm>
          <a:prstGeom prst="rect">
            <a:avLst/>
          </a:prstGeom>
          <a:noFill/>
        </p:spPr>
        <p:txBody>
          <a:bodyPr wrap="square" rtlCol="0">
            <a:spAutoFit/>
          </a:bodyPr>
          <a:lstStyle/>
          <a:p>
            <a:pPr marL="285750" indent="-285750">
              <a:buFont typeface="Arial" panose="020B0604020202020204" pitchFamily="34" charset="0"/>
              <a:buChar char="•"/>
            </a:pPr>
            <a:r>
              <a:rPr lang="sv-SE" sz="1400" dirty="0"/>
              <a:t>Skiljer sig bemötandet i situationer som rör frågor om SRHR från andra situationer? </a:t>
            </a:r>
          </a:p>
          <a:p>
            <a:pPr marL="285750" indent="-285750">
              <a:buFont typeface="Arial" panose="020B0604020202020204" pitchFamily="34" charset="0"/>
              <a:buChar char="•"/>
            </a:pPr>
            <a:r>
              <a:rPr lang="sv-SE" sz="1400" dirty="0"/>
              <a:t>Varför är bemötande viktigt i situationer som rör SRHR?</a:t>
            </a:r>
          </a:p>
          <a:p>
            <a:pPr marL="285750" indent="-285750">
              <a:buFont typeface="Arial" panose="020B0604020202020204" pitchFamily="34" charset="0"/>
              <a:buChar char="•"/>
            </a:pPr>
            <a:r>
              <a:rPr lang="sv-SE" sz="1400" dirty="0"/>
              <a:t>Finns det aspekter av bemötande som är särskilt viktiga i situationer som rör SRHR?</a:t>
            </a:r>
          </a:p>
        </p:txBody>
      </p:sp>
      <p:grpSp>
        <p:nvGrpSpPr>
          <p:cNvPr id="22" name="Group 21">
            <a:extLst>
              <a:ext uri="{FF2B5EF4-FFF2-40B4-BE49-F238E27FC236}">
                <a16:creationId xmlns:a16="http://schemas.microsoft.com/office/drawing/2014/main" id="{F5D2C1AC-24ED-E94E-8EF4-41EAFD9AEEF4}"/>
              </a:ext>
            </a:extLst>
          </p:cNvPr>
          <p:cNvGrpSpPr/>
          <p:nvPr/>
        </p:nvGrpSpPr>
        <p:grpSpPr>
          <a:xfrm>
            <a:off x="0" y="6190138"/>
            <a:ext cx="12192000" cy="667862"/>
            <a:chOff x="0" y="6190138"/>
            <a:chExt cx="12192000" cy="667862"/>
          </a:xfrm>
        </p:grpSpPr>
        <p:sp>
          <p:nvSpPr>
            <p:cNvPr id="23" name="Rectangle 22">
              <a:extLst>
                <a:ext uri="{FF2B5EF4-FFF2-40B4-BE49-F238E27FC236}">
                  <a16:creationId xmlns:a16="http://schemas.microsoft.com/office/drawing/2014/main" id="{F46999B7-3A21-DA4F-BAC1-09DA4F4B69E6}"/>
                </a:ext>
              </a:extLst>
            </p:cNvPr>
            <p:cNvSpPr/>
            <p:nvPr/>
          </p:nvSpPr>
          <p:spPr>
            <a:xfrm>
              <a:off x="0" y="6190138"/>
              <a:ext cx="12192000" cy="667862"/>
            </a:xfrm>
            <a:prstGeom prst="rect">
              <a:avLst/>
            </a:prstGeom>
            <a:solidFill>
              <a:srgbClr val="B2D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4" name="Graphic 23">
              <a:extLst>
                <a:ext uri="{FF2B5EF4-FFF2-40B4-BE49-F238E27FC236}">
                  <a16:creationId xmlns:a16="http://schemas.microsoft.com/office/drawing/2014/main" id="{9866DA9B-32DC-D94F-9E17-3D5100F46CA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73230" y="6414776"/>
              <a:ext cx="506747" cy="282609"/>
            </a:xfrm>
            <a:prstGeom prst="rect">
              <a:avLst/>
            </a:prstGeom>
          </p:spPr>
        </p:pic>
        <p:sp>
          <p:nvSpPr>
            <p:cNvPr id="25" name="Subtitle 2">
              <a:extLst>
                <a:ext uri="{FF2B5EF4-FFF2-40B4-BE49-F238E27FC236}">
                  <a16:creationId xmlns:a16="http://schemas.microsoft.com/office/drawing/2014/main" id="{BB92480B-F566-DD44-96F3-01D4ADCE7B32}"/>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
        <p:nvSpPr>
          <p:cNvPr id="33" name="Title 3">
            <a:extLst>
              <a:ext uri="{FF2B5EF4-FFF2-40B4-BE49-F238E27FC236}">
                <a16:creationId xmlns:a16="http://schemas.microsoft.com/office/drawing/2014/main" id="{6B52F564-0D43-D241-8CC4-F9049F73B4CF}"/>
              </a:ext>
            </a:extLst>
          </p:cNvPr>
          <p:cNvSpPr txBox="1">
            <a:spLocks/>
          </p:cNvSpPr>
          <p:nvPr/>
        </p:nvSpPr>
        <p:spPr>
          <a:xfrm>
            <a:off x="802452" y="987490"/>
            <a:ext cx="3893116"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SRHR och bemötande</a:t>
            </a:r>
          </a:p>
        </p:txBody>
      </p:sp>
      <p:pic>
        <p:nvPicPr>
          <p:cNvPr id="34" name="Graphic 33">
            <a:extLst>
              <a:ext uri="{FF2B5EF4-FFF2-40B4-BE49-F238E27FC236}">
                <a16:creationId xmlns:a16="http://schemas.microsoft.com/office/drawing/2014/main" id="{FD308A96-7018-C441-9B00-1768E55366B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88308" y="347241"/>
            <a:ext cx="1536436" cy="312284"/>
          </a:xfrm>
          <a:prstGeom prst="rect">
            <a:avLst/>
          </a:prstGeom>
        </p:spPr>
      </p:pic>
    </p:spTree>
    <p:extLst>
      <p:ext uri="{BB962C8B-B14F-4D97-AF65-F5344CB8AC3E}">
        <p14:creationId xmlns:p14="http://schemas.microsoft.com/office/powerpoint/2010/main" val="25907311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4715426"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Situationer</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sp>
        <p:nvSpPr>
          <p:cNvPr id="14" name="Text Placeholder 2">
            <a:extLst>
              <a:ext uri="{FF2B5EF4-FFF2-40B4-BE49-F238E27FC236}">
                <a16:creationId xmlns:a16="http://schemas.microsoft.com/office/drawing/2014/main" id="{89DA3115-31CE-F840-9377-39334B3A6E08}"/>
              </a:ext>
            </a:extLst>
          </p:cNvPr>
          <p:cNvSpPr txBox="1">
            <a:spLocks/>
          </p:cNvSpPr>
          <p:nvPr/>
        </p:nvSpPr>
        <p:spPr>
          <a:xfrm>
            <a:off x="802451" y="1635859"/>
            <a:ext cx="4988749" cy="54650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400" dirty="0"/>
              <a:t>Diskutera i grupper om tre till fem personer. Välj ut en eller några av följande situationer. Hur tycker ni att de bör hanteras? </a:t>
            </a:r>
          </a:p>
        </p:txBody>
      </p:sp>
      <p:grpSp>
        <p:nvGrpSpPr>
          <p:cNvPr id="13" name="Group 12">
            <a:extLst>
              <a:ext uri="{FF2B5EF4-FFF2-40B4-BE49-F238E27FC236}">
                <a16:creationId xmlns:a16="http://schemas.microsoft.com/office/drawing/2014/main" id="{F5D2C1AC-24ED-E94E-8EF4-41EAFD9AEEF4}"/>
              </a:ext>
            </a:extLst>
          </p:cNvPr>
          <p:cNvGrpSpPr/>
          <p:nvPr/>
        </p:nvGrpSpPr>
        <p:grpSpPr>
          <a:xfrm>
            <a:off x="4116" y="6194254"/>
            <a:ext cx="12192000" cy="667862"/>
            <a:chOff x="0" y="6190138"/>
            <a:chExt cx="12192000" cy="667862"/>
          </a:xfrm>
        </p:grpSpPr>
        <p:sp>
          <p:nvSpPr>
            <p:cNvPr id="15" name="Rectangle 14">
              <a:extLst>
                <a:ext uri="{FF2B5EF4-FFF2-40B4-BE49-F238E27FC236}">
                  <a16:creationId xmlns:a16="http://schemas.microsoft.com/office/drawing/2014/main" id="{F46999B7-3A21-DA4F-BAC1-09DA4F4B69E6}"/>
                </a:ext>
              </a:extLst>
            </p:cNvPr>
            <p:cNvSpPr/>
            <p:nvPr/>
          </p:nvSpPr>
          <p:spPr>
            <a:xfrm>
              <a:off x="0" y="6190138"/>
              <a:ext cx="12192000" cy="667862"/>
            </a:xfrm>
            <a:prstGeom prst="rect">
              <a:avLst/>
            </a:prstGeom>
            <a:solidFill>
              <a:srgbClr val="B2D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6" name="Graphic 23">
              <a:extLst>
                <a:ext uri="{FF2B5EF4-FFF2-40B4-BE49-F238E27FC236}">
                  <a16:creationId xmlns:a16="http://schemas.microsoft.com/office/drawing/2014/main" id="{9866DA9B-32DC-D94F-9E17-3D5100F46CA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30" y="6414776"/>
              <a:ext cx="506747" cy="282609"/>
            </a:xfrm>
            <a:prstGeom prst="rect">
              <a:avLst/>
            </a:prstGeom>
          </p:spPr>
        </p:pic>
        <p:sp>
          <p:nvSpPr>
            <p:cNvPr id="17" name="Subtitle 2">
              <a:extLst>
                <a:ext uri="{FF2B5EF4-FFF2-40B4-BE49-F238E27FC236}">
                  <a16:creationId xmlns:a16="http://schemas.microsoft.com/office/drawing/2014/main" id="{BB92480B-F566-DD44-96F3-01D4ADCE7B32}"/>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pic>
        <p:nvPicPr>
          <p:cNvPr id="18" name="Picture 17">
            <a:extLst>
              <a:ext uri="{FF2B5EF4-FFF2-40B4-BE49-F238E27FC236}">
                <a16:creationId xmlns:a16="http://schemas.microsoft.com/office/drawing/2014/main" id="{0613E352-DD2C-EB4F-83B9-0763698FDC14}"/>
              </a:ext>
            </a:extLst>
          </p:cNvPr>
          <p:cNvPicPr>
            <a:picLocks noChangeAspect="1"/>
          </p:cNvPicPr>
          <p:nvPr/>
        </p:nvPicPr>
        <p:blipFill>
          <a:blip r:embed="rId7"/>
          <a:stretch>
            <a:fillRect/>
          </a:stretch>
        </p:blipFill>
        <p:spPr>
          <a:xfrm>
            <a:off x="3437581" y="2319668"/>
            <a:ext cx="5325070" cy="3559215"/>
          </a:xfrm>
          <a:prstGeom prst="rect">
            <a:avLst/>
          </a:prstGeom>
        </p:spPr>
      </p:pic>
      <p:sp>
        <p:nvSpPr>
          <p:cNvPr id="19" name="TextBox 18">
            <a:extLst>
              <a:ext uri="{FF2B5EF4-FFF2-40B4-BE49-F238E27FC236}">
                <a16:creationId xmlns:a16="http://schemas.microsoft.com/office/drawing/2014/main" id="{461C2483-F5D0-274F-8022-D84C81EC1F9C}"/>
              </a:ext>
            </a:extLst>
          </p:cNvPr>
          <p:cNvSpPr txBox="1"/>
          <p:nvPr/>
        </p:nvSpPr>
        <p:spPr>
          <a:xfrm>
            <a:off x="4026553" y="3217201"/>
            <a:ext cx="4154695" cy="369332"/>
          </a:xfrm>
          <a:prstGeom prst="rect">
            <a:avLst/>
          </a:prstGeom>
          <a:noFill/>
        </p:spPr>
        <p:txBody>
          <a:bodyPr wrap="square" rtlCol="0">
            <a:spAutoFit/>
          </a:bodyPr>
          <a:lstStyle/>
          <a:p>
            <a:pPr algn="ctr"/>
            <a:r>
              <a:rPr lang="sv-SE" b="1" dirty="0"/>
              <a:t>Diskutera i grupp</a:t>
            </a:r>
          </a:p>
        </p:txBody>
      </p:sp>
      <p:pic>
        <p:nvPicPr>
          <p:cNvPr id="20" name="Graphic 10">
            <a:extLst>
              <a:ext uri="{FF2B5EF4-FFF2-40B4-BE49-F238E27FC236}">
                <a16:creationId xmlns:a16="http://schemas.microsoft.com/office/drawing/2014/main" id="{941C26EB-003A-F04F-9089-3A52339D14F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874280" y="2773695"/>
            <a:ext cx="459239" cy="395652"/>
          </a:xfrm>
          <a:prstGeom prst="rect">
            <a:avLst/>
          </a:prstGeom>
        </p:spPr>
      </p:pic>
    </p:spTree>
    <p:extLst>
      <p:ext uri="{BB962C8B-B14F-4D97-AF65-F5344CB8AC3E}">
        <p14:creationId xmlns:p14="http://schemas.microsoft.com/office/powerpoint/2010/main" val="1320107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FB4C4DA2-AEF0-6F4A-BACD-B9D0921CF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sp>
        <p:nvSpPr>
          <p:cNvPr id="12" name="Rectangle 11">
            <a:extLst>
              <a:ext uri="{FF2B5EF4-FFF2-40B4-BE49-F238E27FC236}">
                <a16:creationId xmlns:a16="http://schemas.microsoft.com/office/drawing/2014/main" id="{0D6CA715-3097-D140-AFE3-A3C506C0F4C4}"/>
              </a:ext>
            </a:extLst>
          </p:cNvPr>
          <p:cNvSpPr/>
          <p:nvPr/>
        </p:nvSpPr>
        <p:spPr>
          <a:xfrm>
            <a:off x="6096000" y="0"/>
            <a:ext cx="6096000" cy="6858000"/>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Graphic 5">
            <a:extLst>
              <a:ext uri="{FF2B5EF4-FFF2-40B4-BE49-F238E27FC236}">
                <a16:creationId xmlns:a16="http://schemas.microsoft.com/office/drawing/2014/main" id="{1429BE73-E799-1E49-942C-5D8A1E0CC5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4396" y="2057400"/>
            <a:ext cx="3859208" cy="2347685"/>
          </a:xfrm>
          <a:prstGeom prst="rect">
            <a:avLst/>
          </a:prstGeom>
        </p:spPr>
      </p:pic>
      <p:sp>
        <p:nvSpPr>
          <p:cNvPr id="9" name="Title 3">
            <a:extLst>
              <a:ext uri="{FF2B5EF4-FFF2-40B4-BE49-F238E27FC236}">
                <a16:creationId xmlns:a16="http://schemas.microsoft.com/office/drawing/2014/main" id="{A92735DA-B069-094D-BA79-7F92657C386D}"/>
              </a:ext>
            </a:extLst>
          </p:cNvPr>
          <p:cNvSpPr>
            <a:spLocks noGrp="1"/>
          </p:cNvSpPr>
          <p:nvPr>
            <p:ph type="title"/>
          </p:nvPr>
        </p:nvSpPr>
        <p:spPr>
          <a:xfrm>
            <a:off x="1064762" y="3008889"/>
            <a:ext cx="3932237" cy="648730"/>
          </a:xfrm>
        </p:spPr>
        <p:txBody>
          <a:bodyPr/>
          <a:lstStyle/>
          <a:p>
            <a:pPr algn="ctr"/>
            <a:r>
              <a:rPr lang="sv-SE" b="1" dirty="0"/>
              <a:t>Utveckling</a:t>
            </a:r>
          </a:p>
        </p:txBody>
      </p:sp>
    </p:spTree>
    <p:extLst>
      <p:ext uri="{BB962C8B-B14F-4D97-AF65-F5344CB8AC3E}">
        <p14:creationId xmlns:p14="http://schemas.microsoft.com/office/powerpoint/2010/main" val="335032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6CA715-3097-D140-AFE3-A3C506C0F4C4}"/>
              </a:ext>
            </a:extLst>
          </p:cNvPr>
          <p:cNvSpPr/>
          <p:nvPr/>
        </p:nvSpPr>
        <p:spPr>
          <a:xfrm>
            <a:off x="6100116" y="4116"/>
            <a:ext cx="6096000" cy="6858000"/>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 name="Title 3">
            <a:extLst>
              <a:ext uri="{FF2B5EF4-FFF2-40B4-BE49-F238E27FC236}">
                <a16:creationId xmlns:a16="http://schemas.microsoft.com/office/drawing/2014/main" id="{A92735DA-B069-094D-BA79-7F92657C386D}"/>
              </a:ext>
            </a:extLst>
          </p:cNvPr>
          <p:cNvSpPr>
            <a:spLocks noGrp="1"/>
          </p:cNvSpPr>
          <p:nvPr>
            <p:ph type="title"/>
          </p:nvPr>
        </p:nvSpPr>
        <p:spPr>
          <a:xfrm>
            <a:off x="839788" y="1326338"/>
            <a:ext cx="3932237" cy="1600200"/>
          </a:xfrm>
        </p:spPr>
        <p:txBody>
          <a:bodyPr/>
          <a:lstStyle/>
          <a:p>
            <a:r>
              <a:rPr lang="sv-SE" b="1" dirty="0"/>
              <a:t>Välkommen till Arbetsmaterialet – SRHR-utbildningen!</a:t>
            </a:r>
            <a:endParaRPr lang="sv-SE" dirty="0"/>
          </a:p>
        </p:txBody>
      </p:sp>
      <p:sp>
        <p:nvSpPr>
          <p:cNvPr id="3" name="Text Placeholder 2">
            <a:extLst>
              <a:ext uri="{FF2B5EF4-FFF2-40B4-BE49-F238E27FC236}">
                <a16:creationId xmlns:a16="http://schemas.microsoft.com/office/drawing/2014/main" id="{235E7761-381B-AE42-8F97-7D62C21C507A}"/>
              </a:ext>
            </a:extLst>
          </p:cNvPr>
          <p:cNvSpPr>
            <a:spLocks noGrp="1"/>
          </p:cNvSpPr>
          <p:nvPr>
            <p:ph type="body" sz="half" idx="2"/>
          </p:nvPr>
        </p:nvSpPr>
        <p:spPr>
          <a:xfrm>
            <a:off x="839788" y="3012465"/>
            <a:ext cx="3932237" cy="3811588"/>
          </a:xfrm>
        </p:spPr>
        <p:txBody>
          <a:bodyPr>
            <a:normAutofit/>
          </a:bodyPr>
          <a:lstStyle/>
          <a:p>
            <a:r>
              <a:rPr lang="sv-SE" sz="1400" dirty="0"/>
              <a:t>Arbetsmaterialet är framtaget av Kunskapscentrum för sexuell hälsa i Västra Götalandsregionen.</a:t>
            </a:r>
          </a:p>
          <a:p>
            <a:r>
              <a:rPr lang="sv-SE" sz="1400" dirty="0"/>
              <a:t>Vi ska bli ännu bättre på att arbeta med SRHR i praktiken! Arbetsmaterialet hjälper er som verksamhet att arbeta vidare med frågor som rör SRHR.</a:t>
            </a:r>
          </a:p>
        </p:txBody>
      </p:sp>
      <p:pic>
        <p:nvPicPr>
          <p:cNvPr id="16" name="Graphic 15">
            <a:extLst>
              <a:ext uri="{FF2B5EF4-FFF2-40B4-BE49-F238E27FC236}">
                <a16:creationId xmlns:a16="http://schemas.microsoft.com/office/drawing/2014/main" id="{FB4C4DA2-AEF0-6F4A-BACD-B9D0921CF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pic>
        <p:nvPicPr>
          <p:cNvPr id="6" name="Graphic 5">
            <a:extLst>
              <a:ext uri="{FF2B5EF4-FFF2-40B4-BE49-F238E27FC236}">
                <a16:creationId xmlns:a16="http://schemas.microsoft.com/office/drawing/2014/main" id="{1429BE73-E799-1E49-942C-5D8A1E0CC5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4396" y="2057400"/>
            <a:ext cx="3859208" cy="2347685"/>
          </a:xfrm>
          <a:prstGeom prst="rect">
            <a:avLst/>
          </a:prstGeom>
        </p:spPr>
      </p:pic>
    </p:spTree>
    <p:extLst>
      <p:ext uri="{BB962C8B-B14F-4D97-AF65-F5344CB8AC3E}">
        <p14:creationId xmlns:p14="http://schemas.microsoft.com/office/powerpoint/2010/main" val="2181345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7379914"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Hur ska vi utveckla vårt arbete med SRHR?</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sp>
        <p:nvSpPr>
          <p:cNvPr id="14" name="Text Placeholder 2">
            <a:extLst>
              <a:ext uri="{FF2B5EF4-FFF2-40B4-BE49-F238E27FC236}">
                <a16:creationId xmlns:a16="http://schemas.microsoft.com/office/drawing/2014/main" id="{89DA3115-31CE-F840-9377-39334B3A6E08}"/>
              </a:ext>
            </a:extLst>
          </p:cNvPr>
          <p:cNvSpPr txBox="1">
            <a:spLocks/>
          </p:cNvSpPr>
          <p:nvPr/>
        </p:nvSpPr>
        <p:spPr>
          <a:xfrm>
            <a:off x="802451" y="1635859"/>
            <a:ext cx="4988749" cy="69899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400" dirty="0"/>
              <a:t>Gör en gemensam lista över saker som kan förbättras på arbetsplatsen när det gäller arbetet med SRHR. Skriv gärna ner minst fem saker. </a:t>
            </a:r>
          </a:p>
        </p:txBody>
      </p:sp>
      <p:grpSp>
        <p:nvGrpSpPr>
          <p:cNvPr id="19" name="Group 18">
            <a:extLst>
              <a:ext uri="{FF2B5EF4-FFF2-40B4-BE49-F238E27FC236}">
                <a16:creationId xmlns:a16="http://schemas.microsoft.com/office/drawing/2014/main" id="{36C228B7-0986-4B4E-867D-1B774930F73F}"/>
              </a:ext>
            </a:extLst>
          </p:cNvPr>
          <p:cNvGrpSpPr/>
          <p:nvPr/>
        </p:nvGrpSpPr>
        <p:grpSpPr>
          <a:xfrm>
            <a:off x="0" y="6190138"/>
            <a:ext cx="12192000" cy="667862"/>
            <a:chOff x="0" y="6190138"/>
            <a:chExt cx="12192000" cy="667862"/>
          </a:xfrm>
        </p:grpSpPr>
        <p:sp>
          <p:nvSpPr>
            <p:cNvPr id="20" name="Rectangle 19">
              <a:extLst>
                <a:ext uri="{FF2B5EF4-FFF2-40B4-BE49-F238E27FC236}">
                  <a16:creationId xmlns:a16="http://schemas.microsoft.com/office/drawing/2014/main" id="{B0BBB4B5-7274-9440-A7F8-8CDD0017EFF1}"/>
                </a:ext>
              </a:extLst>
            </p:cNvPr>
            <p:cNvSpPr/>
            <p:nvPr/>
          </p:nvSpPr>
          <p:spPr>
            <a:xfrm>
              <a:off x="0" y="6190138"/>
              <a:ext cx="12192000" cy="667862"/>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1" name="Graphic 61">
              <a:extLst>
                <a:ext uri="{FF2B5EF4-FFF2-40B4-BE49-F238E27FC236}">
                  <a16:creationId xmlns:a16="http://schemas.microsoft.com/office/drawing/2014/main" id="{C5BB27AE-713D-714A-B8FA-1B42540ADA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30" y="6414776"/>
              <a:ext cx="506747" cy="282609"/>
            </a:xfrm>
            <a:prstGeom prst="rect">
              <a:avLst/>
            </a:prstGeom>
          </p:spPr>
        </p:pic>
        <p:sp>
          <p:nvSpPr>
            <p:cNvPr id="22" name="Subtitle 2">
              <a:extLst>
                <a:ext uri="{FF2B5EF4-FFF2-40B4-BE49-F238E27FC236}">
                  <a16:creationId xmlns:a16="http://schemas.microsoft.com/office/drawing/2014/main" id="{2F27832E-FF67-5A4D-8F1E-C35466E8A2E4}"/>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pic>
        <p:nvPicPr>
          <p:cNvPr id="23" name="Picture 22">
            <a:extLst>
              <a:ext uri="{FF2B5EF4-FFF2-40B4-BE49-F238E27FC236}">
                <a16:creationId xmlns:a16="http://schemas.microsoft.com/office/drawing/2014/main" id="{3D3DAA8E-50A2-B74E-99B4-B7546326FE5B}"/>
              </a:ext>
            </a:extLst>
          </p:cNvPr>
          <p:cNvPicPr>
            <a:picLocks noChangeAspect="1"/>
          </p:cNvPicPr>
          <p:nvPr/>
        </p:nvPicPr>
        <p:blipFill>
          <a:blip r:embed="rId7"/>
          <a:stretch>
            <a:fillRect/>
          </a:stretch>
        </p:blipFill>
        <p:spPr>
          <a:xfrm>
            <a:off x="3424893" y="2347564"/>
            <a:ext cx="5325070" cy="3559215"/>
          </a:xfrm>
          <a:prstGeom prst="rect">
            <a:avLst/>
          </a:prstGeom>
        </p:spPr>
      </p:pic>
      <p:sp>
        <p:nvSpPr>
          <p:cNvPr id="24" name="TextBox 23">
            <a:extLst>
              <a:ext uri="{FF2B5EF4-FFF2-40B4-BE49-F238E27FC236}">
                <a16:creationId xmlns:a16="http://schemas.microsoft.com/office/drawing/2014/main" id="{461C2483-F5D0-274F-8022-D84C81EC1F9C}"/>
              </a:ext>
            </a:extLst>
          </p:cNvPr>
          <p:cNvSpPr txBox="1"/>
          <p:nvPr/>
        </p:nvSpPr>
        <p:spPr>
          <a:xfrm>
            <a:off x="4010080" y="2882003"/>
            <a:ext cx="3230951" cy="369332"/>
          </a:xfrm>
          <a:prstGeom prst="rect">
            <a:avLst/>
          </a:prstGeom>
          <a:noFill/>
        </p:spPr>
        <p:txBody>
          <a:bodyPr wrap="square" rtlCol="0">
            <a:spAutoFit/>
          </a:bodyPr>
          <a:lstStyle/>
          <a:p>
            <a:r>
              <a:rPr lang="sv-SE" b="1" dirty="0"/>
              <a:t>Ge förslag på åtgärder</a:t>
            </a:r>
          </a:p>
        </p:txBody>
      </p:sp>
      <p:pic>
        <p:nvPicPr>
          <p:cNvPr id="27" name="Graphic 61">
            <a:extLst>
              <a:ext uri="{FF2B5EF4-FFF2-40B4-BE49-F238E27FC236}">
                <a16:creationId xmlns:a16="http://schemas.microsoft.com/office/drawing/2014/main" id="{C5BB27AE-713D-714A-B8FA-1B42540ADA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14493" y="2779154"/>
            <a:ext cx="1031088" cy="575030"/>
          </a:xfrm>
          <a:prstGeom prst="rect">
            <a:avLst/>
          </a:prstGeom>
        </p:spPr>
      </p:pic>
    </p:spTree>
    <p:extLst>
      <p:ext uri="{BB962C8B-B14F-4D97-AF65-F5344CB8AC3E}">
        <p14:creationId xmlns:p14="http://schemas.microsoft.com/office/powerpoint/2010/main" val="40434493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7379914"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Insats-effekt</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grpSp>
        <p:nvGrpSpPr>
          <p:cNvPr id="19" name="Group 18">
            <a:extLst>
              <a:ext uri="{FF2B5EF4-FFF2-40B4-BE49-F238E27FC236}">
                <a16:creationId xmlns:a16="http://schemas.microsoft.com/office/drawing/2014/main" id="{36C228B7-0986-4B4E-867D-1B774930F73F}"/>
              </a:ext>
            </a:extLst>
          </p:cNvPr>
          <p:cNvGrpSpPr/>
          <p:nvPr/>
        </p:nvGrpSpPr>
        <p:grpSpPr>
          <a:xfrm>
            <a:off x="0" y="6190138"/>
            <a:ext cx="12192000" cy="667862"/>
            <a:chOff x="0" y="6190138"/>
            <a:chExt cx="12192000" cy="667862"/>
          </a:xfrm>
        </p:grpSpPr>
        <p:sp>
          <p:nvSpPr>
            <p:cNvPr id="20" name="Rectangle 19">
              <a:extLst>
                <a:ext uri="{FF2B5EF4-FFF2-40B4-BE49-F238E27FC236}">
                  <a16:creationId xmlns:a16="http://schemas.microsoft.com/office/drawing/2014/main" id="{B0BBB4B5-7274-9440-A7F8-8CDD0017EFF1}"/>
                </a:ext>
              </a:extLst>
            </p:cNvPr>
            <p:cNvSpPr/>
            <p:nvPr/>
          </p:nvSpPr>
          <p:spPr>
            <a:xfrm>
              <a:off x="0" y="6190138"/>
              <a:ext cx="12192000" cy="667862"/>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1" name="Graphic 61">
              <a:extLst>
                <a:ext uri="{FF2B5EF4-FFF2-40B4-BE49-F238E27FC236}">
                  <a16:creationId xmlns:a16="http://schemas.microsoft.com/office/drawing/2014/main" id="{C5BB27AE-713D-714A-B8FA-1B42540ADA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30" y="6414776"/>
              <a:ext cx="506747" cy="282609"/>
            </a:xfrm>
            <a:prstGeom prst="rect">
              <a:avLst/>
            </a:prstGeom>
          </p:spPr>
        </p:pic>
        <p:sp>
          <p:nvSpPr>
            <p:cNvPr id="22" name="Subtitle 2">
              <a:extLst>
                <a:ext uri="{FF2B5EF4-FFF2-40B4-BE49-F238E27FC236}">
                  <a16:creationId xmlns:a16="http://schemas.microsoft.com/office/drawing/2014/main" id="{2F27832E-FF67-5A4D-8F1E-C35466E8A2E4}"/>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
        <p:nvSpPr>
          <p:cNvPr id="12" name="Text Placeholder 2">
            <a:extLst>
              <a:ext uri="{FF2B5EF4-FFF2-40B4-BE49-F238E27FC236}">
                <a16:creationId xmlns:a16="http://schemas.microsoft.com/office/drawing/2014/main" id="{89DA3115-31CE-F840-9377-39334B3A6E08}"/>
              </a:ext>
            </a:extLst>
          </p:cNvPr>
          <p:cNvSpPr txBox="1">
            <a:spLocks/>
          </p:cNvSpPr>
          <p:nvPr/>
        </p:nvSpPr>
        <p:spPr>
          <a:xfrm>
            <a:off x="3427710" y="1033840"/>
            <a:ext cx="5788894" cy="89302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600" dirty="0"/>
              <a:t>Vilka förbättringsområden ser ni? </a:t>
            </a:r>
            <a:br>
              <a:rPr lang="sv-SE" sz="1600" dirty="0"/>
            </a:br>
            <a:r>
              <a:rPr lang="sv-SE" sz="1600" dirty="0"/>
              <a:t>Placera dem i grafen – alla måste in i en ruta!</a:t>
            </a:r>
          </a:p>
        </p:txBody>
      </p:sp>
      <p:cxnSp>
        <p:nvCxnSpPr>
          <p:cNvPr id="3" name="Straight Arrow Connector 2"/>
          <p:cNvCxnSpPr/>
          <p:nvPr/>
        </p:nvCxnSpPr>
        <p:spPr>
          <a:xfrm flipV="1">
            <a:off x="3921068" y="1889798"/>
            <a:ext cx="0" cy="3780000"/>
          </a:xfrm>
          <a:prstGeom prst="straightConnector1">
            <a:avLst/>
          </a:prstGeom>
          <a:ln w="38100">
            <a:solidFill>
              <a:srgbClr val="C8102E"/>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917671" y="5645085"/>
            <a:ext cx="4265823" cy="0"/>
          </a:xfrm>
          <a:prstGeom prst="straightConnector1">
            <a:avLst/>
          </a:prstGeom>
          <a:ln w="38100">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905961" y="2591196"/>
            <a:ext cx="1044613" cy="338554"/>
          </a:xfrm>
          <a:prstGeom prst="rect">
            <a:avLst/>
          </a:prstGeom>
          <a:noFill/>
        </p:spPr>
        <p:txBody>
          <a:bodyPr wrap="square" rtlCol="0">
            <a:spAutoFit/>
          </a:bodyPr>
          <a:lstStyle/>
          <a:p>
            <a:r>
              <a:rPr lang="sv-SE" sz="1600" dirty="0"/>
              <a:t>Stor nytta</a:t>
            </a:r>
          </a:p>
        </p:txBody>
      </p:sp>
      <p:sp>
        <p:nvSpPr>
          <p:cNvPr id="25" name="TextBox 24"/>
          <p:cNvSpPr txBox="1"/>
          <p:nvPr/>
        </p:nvSpPr>
        <p:spPr>
          <a:xfrm>
            <a:off x="2840582" y="4510614"/>
            <a:ext cx="1241127" cy="338554"/>
          </a:xfrm>
          <a:prstGeom prst="rect">
            <a:avLst/>
          </a:prstGeom>
          <a:noFill/>
        </p:spPr>
        <p:txBody>
          <a:bodyPr wrap="square" rtlCol="0">
            <a:spAutoFit/>
          </a:bodyPr>
          <a:lstStyle/>
          <a:p>
            <a:r>
              <a:rPr lang="sv-SE" sz="1600" dirty="0"/>
              <a:t>Liten nytta</a:t>
            </a:r>
          </a:p>
        </p:txBody>
      </p:sp>
      <p:sp>
        <p:nvSpPr>
          <p:cNvPr id="26" name="TextBox 25"/>
          <p:cNvSpPr txBox="1"/>
          <p:nvPr/>
        </p:nvSpPr>
        <p:spPr>
          <a:xfrm>
            <a:off x="3917671" y="5690943"/>
            <a:ext cx="2157692" cy="338554"/>
          </a:xfrm>
          <a:prstGeom prst="rect">
            <a:avLst/>
          </a:prstGeom>
          <a:noFill/>
        </p:spPr>
        <p:txBody>
          <a:bodyPr wrap="square" rtlCol="0">
            <a:spAutoFit/>
          </a:bodyPr>
          <a:lstStyle/>
          <a:p>
            <a:pPr algn="ctr"/>
            <a:r>
              <a:rPr lang="sv-SE" sz="1600" dirty="0"/>
              <a:t>Enkelt</a:t>
            </a:r>
          </a:p>
        </p:txBody>
      </p:sp>
      <p:sp>
        <p:nvSpPr>
          <p:cNvPr id="28" name="TextBox 27"/>
          <p:cNvSpPr txBox="1"/>
          <p:nvPr/>
        </p:nvSpPr>
        <p:spPr>
          <a:xfrm>
            <a:off x="6084213" y="5678586"/>
            <a:ext cx="2078712" cy="338554"/>
          </a:xfrm>
          <a:prstGeom prst="rect">
            <a:avLst/>
          </a:prstGeom>
          <a:noFill/>
        </p:spPr>
        <p:txBody>
          <a:bodyPr wrap="square" rtlCol="0">
            <a:spAutoFit/>
          </a:bodyPr>
          <a:lstStyle/>
          <a:p>
            <a:pPr algn="ctr"/>
            <a:r>
              <a:rPr lang="sv-SE" sz="1600" dirty="0"/>
              <a:t>Svårt att genomföra</a:t>
            </a:r>
          </a:p>
        </p:txBody>
      </p:sp>
      <p:cxnSp>
        <p:nvCxnSpPr>
          <p:cNvPr id="15" name="Straight Connector 14"/>
          <p:cNvCxnSpPr/>
          <p:nvPr/>
        </p:nvCxnSpPr>
        <p:spPr>
          <a:xfrm>
            <a:off x="3930028" y="3732941"/>
            <a:ext cx="4232897" cy="0"/>
          </a:xfrm>
          <a:prstGeom prst="line">
            <a:avLst/>
          </a:prstGeom>
          <a:ln>
            <a:solidFill>
              <a:srgbClr val="C8102E"/>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6062660" y="1903413"/>
            <a:ext cx="12703" cy="3741672"/>
          </a:xfrm>
          <a:prstGeom prst="line">
            <a:avLst/>
          </a:prstGeom>
          <a:ln>
            <a:solidFill>
              <a:srgbClr val="C8102E"/>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8889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7379914"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Insats-effekt</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grpSp>
        <p:nvGrpSpPr>
          <p:cNvPr id="19" name="Group 18">
            <a:extLst>
              <a:ext uri="{FF2B5EF4-FFF2-40B4-BE49-F238E27FC236}">
                <a16:creationId xmlns:a16="http://schemas.microsoft.com/office/drawing/2014/main" id="{36C228B7-0986-4B4E-867D-1B774930F73F}"/>
              </a:ext>
            </a:extLst>
          </p:cNvPr>
          <p:cNvGrpSpPr/>
          <p:nvPr/>
        </p:nvGrpSpPr>
        <p:grpSpPr>
          <a:xfrm>
            <a:off x="0" y="6190138"/>
            <a:ext cx="12192000" cy="667862"/>
            <a:chOff x="0" y="6190138"/>
            <a:chExt cx="12192000" cy="667862"/>
          </a:xfrm>
        </p:grpSpPr>
        <p:sp>
          <p:nvSpPr>
            <p:cNvPr id="20" name="Rectangle 19">
              <a:extLst>
                <a:ext uri="{FF2B5EF4-FFF2-40B4-BE49-F238E27FC236}">
                  <a16:creationId xmlns:a16="http://schemas.microsoft.com/office/drawing/2014/main" id="{B0BBB4B5-7274-9440-A7F8-8CDD0017EFF1}"/>
                </a:ext>
              </a:extLst>
            </p:cNvPr>
            <p:cNvSpPr/>
            <p:nvPr/>
          </p:nvSpPr>
          <p:spPr>
            <a:xfrm>
              <a:off x="0" y="6190138"/>
              <a:ext cx="12192000" cy="667862"/>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1" name="Graphic 61">
              <a:extLst>
                <a:ext uri="{FF2B5EF4-FFF2-40B4-BE49-F238E27FC236}">
                  <a16:creationId xmlns:a16="http://schemas.microsoft.com/office/drawing/2014/main" id="{C5BB27AE-713D-714A-B8FA-1B42540ADA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30" y="6414776"/>
              <a:ext cx="506747" cy="282609"/>
            </a:xfrm>
            <a:prstGeom prst="rect">
              <a:avLst/>
            </a:prstGeom>
          </p:spPr>
        </p:pic>
        <p:sp>
          <p:nvSpPr>
            <p:cNvPr id="22" name="Subtitle 2">
              <a:extLst>
                <a:ext uri="{FF2B5EF4-FFF2-40B4-BE49-F238E27FC236}">
                  <a16:creationId xmlns:a16="http://schemas.microsoft.com/office/drawing/2014/main" id="{2F27832E-FF67-5A4D-8F1E-C35466E8A2E4}"/>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
        <p:nvSpPr>
          <p:cNvPr id="12" name="Text Placeholder 2">
            <a:extLst>
              <a:ext uri="{FF2B5EF4-FFF2-40B4-BE49-F238E27FC236}">
                <a16:creationId xmlns:a16="http://schemas.microsoft.com/office/drawing/2014/main" id="{89DA3115-31CE-F840-9377-39334B3A6E08}"/>
              </a:ext>
            </a:extLst>
          </p:cNvPr>
          <p:cNvSpPr txBox="1">
            <a:spLocks/>
          </p:cNvSpPr>
          <p:nvPr/>
        </p:nvSpPr>
        <p:spPr>
          <a:xfrm>
            <a:off x="3427710" y="1033840"/>
            <a:ext cx="5788894" cy="89302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600" dirty="0"/>
              <a:t>Diskutera de insatser som finns i den övre vänstra rutan.</a:t>
            </a:r>
          </a:p>
        </p:txBody>
      </p:sp>
      <p:cxnSp>
        <p:nvCxnSpPr>
          <p:cNvPr id="3" name="Straight Arrow Connector 2"/>
          <p:cNvCxnSpPr/>
          <p:nvPr/>
        </p:nvCxnSpPr>
        <p:spPr>
          <a:xfrm flipV="1">
            <a:off x="3921068" y="1889798"/>
            <a:ext cx="0" cy="3780000"/>
          </a:xfrm>
          <a:prstGeom prst="straightConnector1">
            <a:avLst/>
          </a:prstGeom>
          <a:ln w="38100">
            <a:solidFill>
              <a:srgbClr val="C8102E"/>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917671" y="5645085"/>
            <a:ext cx="4265823" cy="0"/>
          </a:xfrm>
          <a:prstGeom prst="straightConnector1">
            <a:avLst/>
          </a:prstGeom>
          <a:ln w="38100">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905961" y="2591196"/>
            <a:ext cx="1044613" cy="338554"/>
          </a:xfrm>
          <a:prstGeom prst="rect">
            <a:avLst/>
          </a:prstGeom>
          <a:noFill/>
        </p:spPr>
        <p:txBody>
          <a:bodyPr wrap="square" rtlCol="0">
            <a:spAutoFit/>
          </a:bodyPr>
          <a:lstStyle/>
          <a:p>
            <a:r>
              <a:rPr lang="sv-SE" sz="1600" dirty="0"/>
              <a:t>Stor nytta</a:t>
            </a:r>
          </a:p>
        </p:txBody>
      </p:sp>
      <p:sp>
        <p:nvSpPr>
          <p:cNvPr id="25" name="TextBox 24"/>
          <p:cNvSpPr txBox="1"/>
          <p:nvPr/>
        </p:nvSpPr>
        <p:spPr>
          <a:xfrm>
            <a:off x="2840582" y="4510614"/>
            <a:ext cx="1241127" cy="338554"/>
          </a:xfrm>
          <a:prstGeom prst="rect">
            <a:avLst/>
          </a:prstGeom>
          <a:noFill/>
        </p:spPr>
        <p:txBody>
          <a:bodyPr wrap="square" rtlCol="0">
            <a:spAutoFit/>
          </a:bodyPr>
          <a:lstStyle/>
          <a:p>
            <a:r>
              <a:rPr lang="sv-SE" sz="1600" dirty="0"/>
              <a:t>Liten nytta</a:t>
            </a:r>
          </a:p>
        </p:txBody>
      </p:sp>
      <p:sp>
        <p:nvSpPr>
          <p:cNvPr id="26" name="TextBox 25"/>
          <p:cNvSpPr txBox="1"/>
          <p:nvPr/>
        </p:nvSpPr>
        <p:spPr>
          <a:xfrm>
            <a:off x="3917671" y="5690943"/>
            <a:ext cx="2157692" cy="338554"/>
          </a:xfrm>
          <a:prstGeom prst="rect">
            <a:avLst/>
          </a:prstGeom>
          <a:noFill/>
        </p:spPr>
        <p:txBody>
          <a:bodyPr wrap="square" rtlCol="0">
            <a:spAutoFit/>
          </a:bodyPr>
          <a:lstStyle/>
          <a:p>
            <a:pPr algn="ctr"/>
            <a:r>
              <a:rPr lang="sv-SE" sz="1600" dirty="0"/>
              <a:t>Enkelt</a:t>
            </a:r>
          </a:p>
        </p:txBody>
      </p:sp>
      <p:sp>
        <p:nvSpPr>
          <p:cNvPr id="28" name="TextBox 27"/>
          <p:cNvSpPr txBox="1"/>
          <p:nvPr/>
        </p:nvSpPr>
        <p:spPr>
          <a:xfrm>
            <a:off x="6084213" y="5678586"/>
            <a:ext cx="2078712" cy="338554"/>
          </a:xfrm>
          <a:prstGeom prst="rect">
            <a:avLst/>
          </a:prstGeom>
          <a:noFill/>
        </p:spPr>
        <p:txBody>
          <a:bodyPr wrap="square" rtlCol="0">
            <a:spAutoFit/>
          </a:bodyPr>
          <a:lstStyle/>
          <a:p>
            <a:pPr algn="ctr"/>
            <a:r>
              <a:rPr lang="sv-SE" sz="1600" dirty="0"/>
              <a:t>Svårt att genomföra</a:t>
            </a:r>
          </a:p>
        </p:txBody>
      </p:sp>
      <p:cxnSp>
        <p:nvCxnSpPr>
          <p:cNvPr id="15" name="Straight Connector 14"/>
          <p:cNvCxnSpPr/>
          <p:nvPr/>
        </p:nvCxnSpPr>
        <p:spPr>
          <a:xfrm>
            <a:off x="3930028" y="3732941"/>
            <a:ext cx="4232897" cy="0"/>
          </a:xfrm>
          <a:prstGeom prst="line">
            <a:avLst/>
          </a:prstGeom>
          <a:ln>
            <a:solidFill>
              <a:srgbClr val="C8102E"/>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6062660" y="1903413"/>
            <a:ext cx="12703" cy="3741672"/>
          </a:xfrm>
          <a:prstGeom prst="line">
            <a:avLst/>
          </a:prstGeom>
          <a:ln>
            <a:solidFill>
              <a:srgbClr val="C8102E"/>
            </a:solidFill>
            <a:prstDash val="dash"/>
          </a:ln>
        </p:spPr>
        <p:style>
          <a:lnRef idx="1">
            <a:schemeClr val="accent1"/>
          </a:lnRef>
          <a:fillRef idx="0">
            <a:schemeClr val="accent1"/>
          </a:fillRef>
          <a:effectRef idx="0">
            <a:schemeClr val="accent1"/>
          </a:effectRef>
          <a:fontRef idx="minor">
            <a:schemeClr val="tx1"/>
          </a:fontRef>
        </p:style>
      </p:cxnSp>
      <p:sp>
        <p:nvSpPr>
          <p:cNvPr id="17" name="TextBox 27">
            <a:extLst>
              <a:ext uri="{FF2B5EF4-FFF2-40B4-BE49-F238E27FC236}">
                <a16:creationId xmlns:a16="http://schemas.microsoft.com/office/drawing/2014/main" id="{4C0975F0-A054-479D-8ED6-16FA473323A7}"/>
              </a:ext>
            </a:extLst>
          </p:cNvPr>
          <p:cNvSpPr txBox="1"/>
          <p:nvPr/>
        </p:nvSpPr>
        <p:spPr>
          <a:xfrm>
            <a:off x="6046476" y="4542291"/>
            <a:ext cx="2078712" cy="584775"/>
          </a:xfrm>
          <a:prstGeom prst="rect">
            <a:avLst/>
          </a:prstGeom>
          <a:noFill/>
        </p:spPr>
        <p:txBody>
          <a:bodyPr wrap="square" rtlCol="0">
            <a:spAutoFit/>
          </a:bodyPr>
          <a:lstStyle/>
          <a:p>
            <a:pPr algn="ctr"/>
            <a:r>
              <a:rPr lang="sv-SE" sz="1600" dirty="0"/>
              <a:t>Åtgärder som ligger här kan strykas</a:t>
            </a:r>
          </a:p>
        </p:txBody>
      </p:sp>
      <p:sp>
        <p:nvSpPr>
          <p:cNvPr id="23" name="TextBox 27">
            <a:extLst>
              <a:ext uri="{FF2B5EF4-FFF2-40B4-BE49-F238E27FC236}">
                <a16:creationId xmlns:a16="http://schemas.microsoft.com/office/drawing/2014/main" id="{A4D5BC8F-48F2-45B3-80DB-2B0DCCBFDD13}"/>
              </a:ext>
            </a:extLst>
          </p:cNvPr>
          <p:cNvSpPr txBox="1"/>
          <p:nvPr/>
        </p:nvSpPr>
        <p:spPr>
          <a:xfrm>
            <a:off x="4038318" y="2496037"/>
            <a:ext cx="2078712" cy="584775"/>
          </a:xfrm>
          <a:prstGeom prst="rect">
            <a:avLst/>
          </a:prstGeom>
          <a:noFill/>
        </p:spPr>
        <p:txBody>
          <a:bodyPr wrap="square" rtlCol="0">
            <a:spAutoFit/>
          </a:bodyPr>
          <a:lstStyle/>
          <a:p>
            <a:pPr algn="ctr"/>
            <a:r>
              <a:rPr lang="sv-SE" sz="1600" dirty="0"/>
              <a:t>Lågt hängande frukter – börja här!</a:t>
            </a:r>
          </a:p>
        </p:txBody>
      </p:sp>
    </p:spTree>
    <p:extLst>
      <p:ext uri="{BB962C8B-B14F-4D97-AF65-F5344CB8AC3E}">
        <p14:creationId xmlns:p14="http://schemas.microsoft.com/office/powerpoint/2010/main" val="39030348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7379914"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Vem, hur och när?</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sp>
        <p:nvSpPr>
          <p:cNvPr id="14" name="Text Placeholder 2">
            <a:extLst>
              <a:ext uri="{FF2B5EF4-FFF2-40B4-BE49-F238E27FC236}">
                <a16:creationId xmlns:a16="http://schemas.microsoft.com/office/drawing/2014/main" id="{89DA3115-31CE-F840-9377-39334B3A6E08}"/>
              </a:ext>
            </a:extLst>
          </p:cNvPr>
          <p:cNvSpPr txBox="1">
            <a:spLocks/>
          </p:cNvSpPr>
          <p:nvPr/>
        </p:nvSpPr>
        <p:spPr>
          <a:xfrm>
            <a:off x="802451" y="1635858"/>
            <a:ext cx="4988749" cy="88491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400" dirty="0"/>
              <a:t>Titta på modellen och välj ut vilka åtgärder ni ska göra. Bestäm vem som ska göra det, hur det ska göras och när det ska vara klart. </a:t>
            </a:r>
          </a:p>
        </p:txBody>
      </p:sp>
      <p:grpSp>
        <p:nvGrpSpPr>
          <p:cNvPr id="19" name="Group 18">
            <a:extLst>
              <a:ext uri="{FF2B5EF4-FFF2-40B4-BE49-F238E27FC236}">
                <a16:creationId xmlns:a16="http://schemas.microsoft.com/office/drawing/2014/main" id="{36C228B7-0986-4B4E-867D-1B774930F73F}"/>
              </a:ext>
            </a:extLst>
          </p:cNvPr>
          <p:cNvGrpSpPr/>
          <p:nvPr/>
        </p:nvGrpSpPr>
        <p:grpSpPr>
          <a:xfrm>
            <a:off x="0" y="6190138"/>
            <a:ext cx="12192000" cy="667862"/>
            <a:chOff x="0" y="6190138"/>
            <a:chExt cx="12192000" cy="667862"/>
          </a:xfrm>
        </p:grpSpPr>
        <p:sp>
          <p:nvSpPr>
            <p:cNvPr id="20" name="Rectangle 19">
              <a:extLst>
                <a:ext uri="{FF2B5EF4-FFF2-40B4-BE49-F238E27FC236}">
                  <a16:creationId xmlns:a16="http://schemas.microsoft.com/office/drawing/2014/main" id="{B0BBB4B5-7274-9440-A7F8-8CDD0017EFF1}"/>
                </a:ext>
              </a:extLst>
            </p:cNvPr>
            <p:cNvSpPr/>
            <p:nvPr/>
          </p:nvSpPr>
          <p:spPr>
            <a:xfrm>
              <a:off x="0" y="6190138"/>
              <a:ext cx="12192000" cy="667862"/>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1" name="Graphic 61">
              <a:extLst>
                <a:ext uri="{FF2B5EF4-FFF2-40B4-BE49-F238E27FC236}">
                  <a16:creationId xmlns:a16="http://schemas.microsoft.com/office/drawing/2014/main" id="{C5BB27AE-713D-714A-B8FA-1B42540ADA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30" y="6414776"/>
              <a:ext cx="506747" cy="282609"/>
            </a:xfrm>
            <a:prstGeom prst="rect">
              <a:avLst/>
            </a:prstGeom>
          </p:spPr>
        </p:pic>
        <p:sp>
          <p:nvSpPr>
            <p:cNvPr id="22" name="Subtitle 2">
              <a:extLst>
                <a:ext uri="{FF2B5EF4-FFF2-40B4-BE49-F238E27FC236}">
                  <a16:creationId xmlns:a16="http://schemas.microsoft.com/office/drawing/2014/main" id="{2F27832E-FF67-5A4D-8F1E-C35466E8A2E4}"/>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pic>
        <p:nvPicPr>
          <p:cNvPr id="23" name="Picture 22">
            <a:extLst>
              <a:ext uri="{FF2B5EF4-FFF2-40B4-BE49-F238E27FC236}">
                <a16:creationId xmlns:a16="http://schemas.microsoft.com/office/drawing/2014/main" id="{3D3DAA8E-50A2-B74E-99B4-B7546326FE5B}"/>
              </a:ext>
            </a:extLst>
          </p:cNvPr>
          <p:cNvPicPr>
            <a:picLocks noChangeAspect="1"/>
          </p:cNvPicPr>
          <p:nvPr/>
        </p:nvPicPr>
        <p:blipFill>
          <a:blip r:embed="rId7"/>
          <a:stretch>
            <a:fillRect/>
          </a:stretch>
        </p:blipFill>
        <p:spPr>
          <a:xfrm>
            <a:off x="3424893" y="2347564"/>
            <a:ext cx="5325070" cy="3559215"/>
          </a:xfrm>
          <a:prstGeom prst="rect">
            <a:avLst/>
          </a:prstGeom>
        </p:spPr>
      </p:pic>
      <p:sp>
        <p:nvSpPr>
          <p:cNvPr id="12" name="TextBox 11">
            <a:extLst>
              <a:ext uri="{FF2B5EF4-FFF2-40B4-BE49-F238E27FC236}">
                <a16:creationId xmlns:a16="http://schemas.microsoft.com/office/drawing/2014/main" id="{1990FB6B-6319-3D4A-940F-10322E87648E}"/>
              </a:ext>
            </a:extLst>
          </p:cNvPr>
          <p:cNvSpPr txBox="1"/>
          <p:nvPr/>
        </p:nvSpPr>
        <p:spPr>
          <a:xfrm>
            <a:off x="4022438" y="2861149"/>
            <a:ext cx="3487555" cy="369332"/>
          </a:xfrm>
          <a:prstGeom prst="rect">
            <a:avLst/>
          </a:prstGeom>
          <a:noFill/>
        </p:spPr>
        <p:txBody>
          <a:bodyPr wrap="square" rtlCol="0">
            <a:spAutoFit/>
          </a:bodyPr>
          <a:lstStyle/>
          <a:p>
            <a:r>
              <a:rPr lang="sv-SE" b="1" dirty="0"/>
              <a:t>Diskussionsfrågor</a:t>
            </a:r>
          </a:p>
        </p:txBody>
      </p:sp>
      <p:sp>
        <p:nvSpPr>
          <p:cNvPr id="13" name="TextBox 12">
            <a:extLst>
              <a:ext uri="{FF2B5EF4-FFF2-40B4-BE49-F238E27FC236}">
                <a16:creationId xmlns:a16="http://schemas.microsoft.com/office/drawing/2014/main" id="{67FA5303-696A-6347-B0A7-B9EC53377D1A}"/>
              </a:ext>
            </a:extLst>
          </p:cNvPr>
          <p:cNvSpPr txBox="1"/>
          <p:nvPr/>
        </p:nvSpPr>
        <p:spPr>
          <a:xfrm>
            <a:off x="4022438" y="3576882"/>
            <a:ext cx="4154695" cy="830997"/>
          </a:xfrm>
          <a:prstGeom prst="rect">
            <a:avLst/>
          </a:prstGeom>
          <a:noFill/>
        </p:spPr>
        <p:txBody>
          <a:bodyPr wrap="square" rtlCol="0">
            <a:spAutoFit/>
          </a:bodyPr>
          <a:lstStyle/>
          <a:p>
            <a:pPr marL="285750" indent="-285750">
              <a:buFont typeface="Arial" panose="020B0604020202020204" pitchFamily="34" charset="0"/>
              <a:buChar char="•"/>
            </a:pPr>
            <a:r>
              <a:rPr lang="sv-SE" sz="1600" dirty="0"/>
              <a:t>Vem?</a:t>
            </a:r>
          </a:p>
          <a:p>
            <a:pPr marL="285750" indent="-285750">
              <a:buFont typeface="Arial" panose="020B0604020202020204" pitchFamily="34" charset="0"/>
              <a:buChar char="•"/>
            </a:pPr>
            <a:r>
              <a:rPr lang="sv-SE" sz="1600" dirty="0"/>
              <a:t>Hur?</a:t>
            </a:r>
          </a:p>
          <a:p>
            <a:pPr marL="285750" indent="-285750">
              <a:buFont typeface="Arial" panose="020B0604020202020204" pitchFamily="34" charset="0"/>
              <a:buChar char="•"/>
            </a:pPr>
            <a:r>
              <a:rPr lang="sv-SE" sz="1600" dirty="0"/>
              <a:t>När?</a:t>
            </a:r>
          </a:p>
        </p:txBody>
      </p:sp>
      <p:pic>
        <p:nvPicPr>
          <p:cNvPr id="15" name="Graphic 29">
            <a:extLst>
              <a:ext uri="{FF2B5EF4-FFF2-40B4-BE49-F238E27FC236}">
                <a16:creationId xmlns:a16="http://schemas.microsoft.com/office/drawing/2014/main" id="{04D9E672-9EE9-8A4E-A480-5061AE13598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509993" y="2774989"/>
            <a:ext cx="672372" cy="579274"/>
          </a:xfrm>
          <a:prstGeom prst="rect">
            <a:avLst/>
          </a:prstGeom>
        </p:spPr>
      </p:pic>
    </p:spTree>
    <p:extLst>
      <p:ext uri="{BB962C8B-B14F-4D97-AF65-F5344CB8AC3E}">
        <p14:creationId xmlns:p14="http://schemas.microsoft.com/office/powerpoint/2010/main" val="28123187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7379914"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Vem, hur och när?</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sp>
        <p:nvSpPr>
          <p:cNvPr id="14" name="Text Placeholder 2">
            <a:extLst>
              <a:ext uri="{FF2B5EF4-FFF2-40B4-BE49-F238E27FC236}">
                <a16:creationId xmlns:a16="http://schemas.microsoft.com/office/drawing/2014/main" id="{89DA3115-31CE-F840-9377-39334B3A6E08}"/>
              </a:ext>
            </a:extLst>
          </p:cNvPr>
          <p:cNvSpPr txBox="1">
            <a:spLocks/>
          </p:cNvSpPr>
          <p:nvPr/>
        </p:nvSpPr>
        <p:spPr>
          <a:xfrm>
            <a:off x="802451" y="1635858"/>
            <a:ext cx="4988749" cy="88491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sv-SE" sz="1400" dirty="0"/>
          </a:p>
        </p:txBody>
      </p:sp>
      <p:grpSp>
        <p:nvGrpSpPr>
          <p:cNvPr id="19" name="Group 18">
            <a:extLst>
              <a:ext uri="{FF2B5EF4-FFF2-40B4-BE49-F238E27FC236}">
                <a16:creationId xmlns:a16="http://schemas.microsoft.com/office/drawing/2014/main" id="{36C228B7-0986-4B4E-867D-1B774930F73F}"/>
              </a:ext>
            </a:extLst>
          </p:cNvPr>
          <p:cNvGrpSpPr/>
          <p:nvPr/>
        </p:nvGrpSpPr>
        <p:grpSpPr>
          <a:xfrm>
            <a:off x="0" y="6190138"/>
            <a:ext cx="12192000" cy="667862"/>
            <a:chOff x="0" y="6190138"/>
            <a:chExt cx="12192000" cy="667862"/>
          </a:xfrm>
        </p:grpSpPr>
        <p:sp>
          <p:nvSpPr>
            <p:cNvPr id="20" name="Rectangle 19">
              <a:extLst>
                <a:ext uri="{FF2B5EF4-FFF2-40B4-BE49-F238E27FC236}">
                  <a16:creationId xmlns:a16="http://schemas.microsoft.com/office/drawing/2014/main" id="{B0BBB4B5-7274-9440-A7F8-8CDD0017EFF1}"/>
                </a:ext>
              </a:extLst>
            </p:cNvPr>
            <p:cNvSpPr/>
            <p:nvPr/>
          </p:nvSpPr>
          <p:spPr>
            <a:xfrm>
              <a:off x="0" y="6190138"/>
              <a:ext cx="12192000" cy="667862"/>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1" name="Graphic 61">
              <a:extLst>
                <a:ext uri="{FF2B5EF4-FFF2-40B4-BE49-F238E27FC236}">
                  <a16:creationId xmlns:a16="http://schemas.microsoft.com/office/drawing/2014/main" id="{C5BB27AE-713D-714A-B8FA-1B42540ADA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30" y="6414776"/>
              <a:ext cx="506747" cy="282609"/>
            </a:xfrm>
            <a:prstGeom prst="rect">
              <a:avLst/>
            </a:prstGeom>
          </p:spPr>
        </p:pic>
        <p:sp>
          <p:nvSpPr>
            <p:cNvPr id="22" name="Subtitle 2">
              <a:extLst>
                <a:ext uri="{FF2B5EF4-FFF2-40B4-BE49-F238E27FC236}">
                  <a16:creationId xmlns:a16="http://schemas.microsoft.com/office/drawing/2014/main" id="{2F27832E-FF67-5A4D-8F1E-C35466E8A2E4}"/>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
        <p:nvSpPr>
          <p:cNvPr id="12" name="TextBox 11">
            <a:extLst>
              <a:ext uri="{FF2B5EF4-FFF2-40B4-BE49-F238E27FC236}">
                <a16:creationId xmlns:a16="http://schemas.microsoft.com/office/drawing/2014/main" id="{1990FB6B-6319-3D4A-940F-10322E87648E}"/>
              </a:ext>
            </a:extLst>
          </p:cNvPr>
          <p:cNvSpPr txBox="1"/>
          <p:nvPr/>
        </p:nvSpPr>
        <p:spPr>
          <a:xfrm>
            <a:off x="1893411" y="1808836"/>
            <a:ext cx="9496137" cy="646331"/>
          </a:xfrm>
          <a:prstGeom prst="rect">
            <a:avLst/>
          </a:prstGeom>
          <a:noFill/>
        </p:spPr>
        <p:txBody>
          <a:bodyPr wrap="square" rtlCol="0">
            <a:spAutoFit/>
          </a:bodyPr>
          <a:lstStyle/>
          <a:p>
            <a:r>
              <a:rPr lang="sv-SE" b="1" dirty="0"/>
              <a:t>Vem				                Hur			              När		</a:t>
            </a:r>
          </a:p>
        </p:txBody>
      </p:sp>
      <p:cxnSp>
        <p:nvCxnSpPr>
          <p:cNvPr id="3" name="Rak koppling 2">
            <a:extLst>
              <a:ext uri="{FF2B5EF4-FFF2-40B4-BE49-F238E27FC236}">
                <a16:creationId xmlns:a16="http://schemas.microsoft.com/office/drawing/2014/main" id="{72CEA02D-1E95-4E42-8B31-36CC921B4376}"/>
              </a:ext>
            </a:extLst>
          </p:cNvPr>
          <p:cNvCxnSpPr>
            <a:cxnSpLocks/>
          </p:cNvCxnSpPr>
          <p:nvPr/>
        </p:nvCxnSpPr>
        <p:spPr>
          <a:xfrm>
            <a:off x="1058417" y="2287236"/>
            <a:ext cx="1007516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Rak koppling 5">
            <a:extLst>
              <a:ext uri="{FF2B5EF4-FFF2-40B4-BE49-F238E27FC236}">
                <a16:creationId xmlns:a16="http://schemas.microsoft.com/office/drawing/2014/main" id="{F1817C87-6AC5-431D-B6D0-EDE60572F21C}"/>
              </a:ext>
            </a:extLst>
          </p:cNvPr>
          <p:cNvCxnSpPr>
            <a:cxnSpLocks/>
          </p:cNvCxnSpPr>
          <p:nvPr/>
        </p:nvCxnSpPr>
        <p:spPr>
          <a:xfrm>
            <a:off x="4287931" y="2287236"/>
            <a:ext cx="0" cy="357102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Rak koppling 17">
            <a:extLst>
              <a:ext uri="{FF2B5EF4-FFF2-40B4-BE49-F238E27FC236}">
                <a16:creationId xmlns:a16="http://schemas.microsoft.com/office/drawing/2014/main" id="{D913E7B9-849F-4B3C-9A89-4ADE0FBAFC71}"/>
              </a:ext>
            </a:extLst>
          </p:cNvPr>
          <p:cNvCxnSpPr>
            <a:cxnSpLocks/>
          </p:cNvCxnSpPr>
          <p:nvPr/>
        </p:nvCxnSpPr>
        <p:spPr>
          <a:xfrm>
            <a:off x="9122059" y="2287236"/>
            <a:ext cx="0" cy="357102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Rak koppling 10">
            <a:extLst>
              <a:ext uri="{FF2B5EF4-FFF2-40B4-BE49-F238E27FC236}">
                <a16:creationId xmlns:a16="http://schemas.microsoft.com/office/drawing/2014/main" id="{8FAD3E52-60FA-4AE7-B15D-23FF2159284A}"/>
              </a:ext>
            </a:extLst>
          </p:cNvPr>
          <p:cNvCxnSpPr/>
          <p:nvPr/>
        </p:nvCxnSpPr>
        <p:spPr>
          <a:xfrm>
            <a:off x="1058416" y="2791968"/>
            <a:ext cx="10080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Rak koppling 25">
            <a:extLst>
              <a:ext uri="{FF2B5EF4-FFF2-40B4-BE49-F238E27FC236}">
                <a16:creationId xmlns:a16="http://schemas.microsoft.com/office/drawing/2014/main" id="{66C92327-53C3-4813-98B0-EBA85856ADE9}"/>
              </a:ext>
            </a:extLst>
          </p:cNvPr>
          <p:cNvCxnSpPr/>
          <p:nvPr/>
        </p:nvCxnSpPr>
        <p:spPr>
          <a:xfrm>
            <a:off x="1053582" y="3273552"/>
            <a:ext cx="10080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Rak koppling 26">
            <a:extLst>
              <a:ext uri="{FF2B5EF4-FFF2-40B4-BE49-F238E27FC236}">
                <a16:creationId xmlns:a16="http://schemas.microsoft.com/office/drawing/2014/main" id="{D0473F27-CEDF-48AF-B62B-E217BD1E3B69}"/>
              </a:ext>
            </a:extLst>
          </p:cNvPr>
          <p:cNvCxnSpPr/>
          <p:nvPr/>
        </p:nvCxnSpPr>
        <p:spPr>
          <a:xfrm>
            <a:off x="1058417" y="3785616"/>
            <a:ext cx="10080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Rak koppling 27">
            <a:extLst>
              <a:ext uri="{FF2B5EF4-FFF2-40B4-BE49-F238E27FC236}">
                <a16:creationId xmlns:a16="http://schemas.microsoft.com/office/drawing/2014/main" id="{03612128-BB44-4D90-A588-86950A10B0C1}"/>
              </a:ext>
            </a:extLst>
          </p:cNvPr>
          <p:cNvCxnSpPr/>
          <p:nvPr/>
        </p:nvCxnSpPr>
        <p:spPr>
          <a:xfrm>
            <a:off x="1058417" y="4322064"/>
            <a:ext cx="10080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Rak koppling 28">
            <a:extLst>
              <a:ext uri="{FF2B5EF4-FFF2-40B4-BE49-F238E27FC236}">
                <a16:creationId xmlns:a16="http://schemas.microsoft.com/office/drawing/2014/main" id="{8823C577-A8B8-44A8-B00D-1B4E29BBAB60}"/>
              </a:ext>
            </a:extLst>
          </p:cNvPr>
          <p:cNvCxnSpPr/>
          <p:nvPr/>
        </p:nvCxnSpPr>
        <p:spPr>
          <a:xfrm>
            <a:off x="1053582" y="4846320"/>
            <a:ext cx="10080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Rak koppling 29">
            <a:extLst>
              <a:ext uri="{FF2B5EF4-FFF2-40B4-BE49-F238E27FC236}">
                <a16:creationId xmlns:a16="http://schemas.microsoft.com/office/drawing/2014/main" id="{AC61A927-2794-4BDE-9D6C-D10C3BE2C57B}"/>
              </a:ext>
            </a:extLst>
          </p:cNvPr>
          <p:cNvCxnSpPr/>
          <p:nvPr/>
        </p:nvCxnSpPr>
        <p:spPr>
          <a:xfrm>
            <a:off x="1058417" y="5358384"/>
            <a:ext cx="10080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Rak koppling 30">
            <a:extLst>
              <a:ext uri="{FF2B5EF4-FFF2-40B4-BE49-F238E27FC236}">
                <a16:creationId xmlns:a16="http://schemas.microsoft.com/office/drawing/2014/main" id="{743F04AE-47DC-465B-96C0-253C551A1157}"/>
              </a:ext>
            </a:extLst>
          </p:cNvPr>
          <p:cNvCxnSpPr/>
          <p:nvPr/>
        </p:nvCxnSpPr>
        <p:spPr>
          <a:xfrm>
            <a:off x="1053582" y="5858256"/>
            <a:ext cx="10080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63732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6CA715-3097-D140-AFE3-A3C506C0F4C4}"/>
              </a:ext>
            </a:extLst>
          </p:cNvPr>
          <p:cNvSpPr/>
          <p:nvPr/>
        </p:nvSpPr>
        <p:spPr>
          <a:xfrm>
            <a:off x="6100116" y="4116"/>
            <a:ext cx="6096000" cy="6858000"/>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 name="Title 3">
            <a:extLst>
              <a:ext uri="{FF2B5EF4-FFF2-40B4-BE49-F238E27FC236}">
                <a16:creationId xmlns:a16="http://schemas.microsoft.com/office/drawing/2014/main" id="{A92735DA-B069-094D-BA79-7F92657C386D}"/>
              </a:ext>
            </a:extLst>
          </p:cNvPr>
          <p:cNvSpPr>
            <a:spLocks noGrp="1"/>
          </p:cNvSpPr>
          <p:nvPr>
            <p:ph type="title"/>
          </p:nvPr>
        </p:nvSpPr>
        <p:spPr>
          <a:xfrm>
            <a:off x="839788" y="1326338"/>
            <a:ext cx="3932237" cy="1600200"/>
          </a:xfrm>
        </p:spPr>
        <p:txBody>
          <a:bodyPr/>
          <a:lstStyle/>
          <a:p>
            <a:r>
              <a:rPr lang="sv-SE" b="1" dirty="0"/>
              <a:t>Grattis!</a:t>
            </a:r>
            <a:endParaRPr lang="sv-SE" dirty="0"/>
          </a:p>
        </p:txBody>
      </p:sp>
      <p:sp>
        <p:nvSpPr>
          <p:cNvPr id="3" name="Text Placeholder 2">
            <a:extLst>
              <a:ext uri="{FF2B5EF4-FFF2-40B4-BE49-F238E27FC236}">
                <a16:creationId xmlns:a16="http://schemas.microsoft.com/office/drawing/2014/main" id="{235E7761-381B-AE42-8F97-7D62C21C507A}"/>
              </a:ext>
            </a:extLst>
          </p:cNvPr>
          <p:cNvSpPr>
            <a:spLocks noGrp="1"/>
          </p:cNvSpPr>
          <p:nvPr>
            <p:ph type="body" sz="half" idx="2"/>
          </p:nvPr>
        </p:nvSpPr>
        <p:spPr>
          <a:xfrm>
            <a:off x="839788" y="3012465"/>
            <a:ext cx="3932237" cy="3811588"/>
          </a:xfrm>
        </p:spPr>
        <p:txBody>
          <a:bodyPr>
            <a:normAutofit/>
          </a:bodyPr>
          <a:lstStyle/>
          <a:p>
            <a:r>
              <a:rPr lang="sv-SE" sz="1400" dirty="0"/>
              <a:t>Ni har nu gått igenom hela arbetsmaterialet och skapat ännu bättre förutsättningar för att arbeta med SRHR i praktiken. </a:t>
            </a:r>
          </a:p>
        </p:txBody>
      </p:sp>
      <p:pic>
        <p:nvPicPr>
          <p:cNvPr id="16" name="Graphic 15">
            <a:extLst>
              <a:ext uri="{FF2B5EF4-FFF2-40B4-BE49-F238E27FC236}">
                <a16:creationId xmlns:a16="http://schemas.microsoft.com/office/drawing/2014/main" id="{FB4C4DA2-AEF0-6F4A-BACD-B9D0921CF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pic>
        <p:nvPicPr>
          <p:cNvPr id="6" name="Graphic 5">
            <a:extLst>
              <a:ext uri="{FF2B5EF4-FFF2-40B4-BE49-F238E27FC236}">
                <a16:creationId xmlns:a16="http://schemas.microsoft.com/office/drawing/2014/main" id="{1429BE73-E799-1E49-942C-5D8A1E0CC5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4396" y="2057400"/>
            <a:ext cx="3859208" cy="2347685"/>
          </a:xfrm>
          <a:prstGeom prst="rect">
            <a:avLst/>
          </a:prstGeom>
        </p:spPr>
      </p:pic>
    </p:spTree>
    <p:extLst>
      <p:ext uri="{BB962C8B-B14F-4D97-AF65-F5344CB8AC3E}">
        <p14:creationId xmlns:p14="http://schemas.microsoft.com/office/powerpoint/2010/main" val="2459400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F335268-D0EC-5547-BF78-8C1743CCDE1F}"/>
              </a:ext>
            </a:extLst>
          </p:cNvPr>
          <p:cNvSpPr/>
          <p:nvPr/>
        </p:nvSpPr>
        <p:spPr>
          <a:xfrm>
            <a:off x="6100116" y="4116"/>
            <a:ext cx="6096000" cy="6858000"/>
          </a:xfrm>
          <a:prstGeom prst="rect">
            <a:avLst/>
          </a:prstGeom>
          <a:solidFill>
            <a:srgbClr val="D4E8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 name="Title 3">
            <a:extLst>
              <a:ext uri="{FF2B5EF4-FFF2-40B4-BE49-F238E27FC236}">
                <a16:creationId xmlns:a16="http://schemas.microsoft.com/office/drawing/2014/main" id="{A92735DA-B069-094D-BA79-7F92657C386D}"/>
              </a:ext>
            </a:extLst>
          </p:cNvPr>
          <p:cNvSpPr>
            <a:spLocks noGrp="1"/>
          </p:cNvSpPr>
          <p:nvPr>
            <p:ph type="title"/>
          </p:nvPr>
        </p:nvSpPr>
        <p:spPr/>
        <p:txBody>
          <a:bodyPr/>
          <a:lstStyle/>
          <a:p>
            <a:r>
              <a:rPr lang="sv-SE" b="1" dirty="0"/>
              <a:t>Innan ni sätter igång</a:t>
            </a:r>
          </a:p>
        </p:txBody>
      </p:sp>
      <p:sp>
        <p:nvSpPr>
          <p:cNvPr id="3" name="Text Placeholder 2">
            <a:extLst>
              <a:ext uri="{FF2B5EF4-FFF2-40B4-BE49-F238E27FC236}">
                <a16:creationId xmlns:a16="http://schemas.microsoft.com/office/drawing/2014/main" id="{235E7761-381B-AE42-8F97-7D62C21C507A}"/>
              </a:ext>
            </a:extLst>
          </p:cNvPr>
          <p:cNvSpPr>
            <a:spLocks noGrp="1"/>
          </p:cNvSpPr>
          <p:nvPr>
            <p:ph type="body" sz="half" idx="2"/>
          </p:nvPr>
        </p:nvSpPr>
        <p:spPr/>
        <p:txBody>
          <a:bodyPr>
            <a:normAutofit/>
          </a:bodyPr>
          <a:lstStyle/>
          <a:p>
            <a:r>
              <a:rPr lang="sv-SE" sz="1400" dirty="0"/>
              <a:t>Sexuell hälsa är en del av den allmänna hälsan genom hela livet. Att ha med sig ett SRHR-perspektiv är en viktig del av många möten, såväl med patienter som med medarbetare. Arbetsmaterialet hjälper till att skapa en samsyn om hur detta kan genomföras i praktiken.</a:t>
            </a:r>
          </a:p>
          <a:p>
            <a:r>
              <a:rPr lang="sv-SE" sz="1400" dirty="0"/>
              <a:t>Tanken är att ni går igenom arbetsmaterialet gemensamt på er arbetsplats.</a:t>
            </a:r>
          </a:p>
        </p:txBody>
      </p:sp>
      <p:pic>
        <p:nvPicPr>
          <p:cNvPr id="16" name="Graphic 15">
            <a:extLst>
              <a:ext uri="{FF2B5EF4-FFF2-40B4-BE49-F238E27FC236}">
                <a16:creationId xmlns:a16="http://schemas.microsoft.com/office/drawing/2014/main" id="{FB4C4DA2-AEF0-6F4A-BACD-B9D0921CF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pic>
        <p:nvPicPr>
          <p:cNvPr id="6" name="Graphic 5">
            <a:extLst>
              <a:ext uri="{FF2B5EF4-FFF2-40B4-BE49-F238E27FC236}">
                <a16:creationId xmlns:a16="http://schemas.microsoft.com/office/drawing/2014/main" id="{1429BE73-E799-1E49-942C-5D8A1E0CC5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4396" y="2057400"/>
            <a:ext cx="3859208" cy="2347685"/>
          </a:xfrm>
          <a:prstGeom prst="rect">
            <a:avLst/>
          </a:prstGeom>
        </p:spPr>
      </p:pic>
    </p:spTree>
    <p:extLst>
      <p:ext uri="{BB962C8B-B14F-4D97-AF65-F5344CB8AC3E}">
        <p14:creationId xmlns:p14="http://schemas.microsoft.com/office/powerpoint/2010/main" val="4114048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00FD5C-DFAE-D44A-BD5B-6C73D62EB22D}"/>
              </a:ext>
            </a:extLst>
          </p:cNvPr>
          <p:cNvSpPr/>
          <p:nvPr/>
        </p:nvSpPr>
        <p:spPr>
          <a:xfrm>
            <a:off x="6096000" y="0"/>
            <a:ext cx="6096000" cy="6858000"/>
          </a:xfrm>
          <a:prstGeom prst="rect">
            <a:avLst/>
          </a:prstGeom>
          <a:solidFill>
            <a:srgbClr val="FBE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 name="Title 3">
            <a:extLst>
              <a:ext uri="{FF2B5EF4-FFF2-40B4-BE49-F238E27FC236}">
                <a16:creationId xmlns:a16="http://schemas.microsoft.com/office/drawing/2014/main" id="{A92735DA-B069-094D-BA79-7F92657C386D}"/>
              </a:ext>
            </a:extLst>
          </p:cNvPr>
          <p:cNvSpPr>
            <a:spLocks noGrp="1"/>
          </p:cNvSpPr>
          <p:nvPr>
            <p:ph type="title"/>
          </p:nvPr>
        </p:nvSpPr>
        <p:spPr/>
        <p:txBody>
          <a:bodyPr/>
          <a:lstStyle/>
          <a:p>
            <a:r>
              <a:rPr lang="sv-SE" b="1" dirty="0"/>
              <a:t>Innehåll och tidsåtgång</a:t>
            </a:r>
          </a:p>
        </p:txBody>
      </p:sp>
      <p:sp>
        <p:nvSpPr>
          <p:cNvPr id="3" name="Text Placeholder 2">
            <a:extLst>
              <a:ext uri="{FF2B5EF4-FFF2-40B4-BE49-F238E27FC236}">
                <a16:creationId xmlns:a16="http://schemas.microsoft.com/office/drawing/2014/main" id="{235E7761-381B-AE42-8F97-7D62C21C507A}"/>
              </a:ext>
            </a:extLst>
          </p:cNvPr>
          <p:cNvSpPr>
            <a:spLocks noGrp="1"/>
          </p:cNvSpPr>
          <p:nvPr>
            <p:ph type="body" sz="half" idx="2"/>
          </p:nvPr>
        </p:nvSpPr>
        <p:spPr/>
        <p:txBody>
          <a:bodyPr>
            <a:normAutofit/>
          </a:bodyPr>
          <a:lstStyle/>
          <a:p>
            <a:r>
              <a:rPr lang="sv-SE" sz="1400" dirty="0"/>
              <a:t>Arbetsmaterialet består av en inledande fråga och fyra diskussionsområden. Här får ni möjlighet att fördjupa er i frågor som rör kunskap, förhållningssätt, bemötande och utveckling.</a:t>
            </a:r>
          </a:p>
          <a:p>
            <a:r>
              <a:rPr lang="sv-SE" sz="1400" dirty="0"/>
              <a:t>Hur lång tid det tar att gå igenom materialet beror på hur gruppens reflektioner och diskussioner ser ut. Uppskattad tidsåtgång är cirka 15 till 20 minuter per område.</a:t>
            </a:r>
          </a:p>
        </p:txBody>
      </p:sp>
      <p:pic>
        <p:nvPicPr>
          <p:cNvPr id="16" name="Graphic 15">
            <a:extLst>
              <a:ext uri="{FF2B5EF4-FFF2-40B4-BE49-F238E27FC236}">
                <a16:creationId xmlns:a16="http://schemas.microsoft.com/office/drawing/2014/main" id="{FB4C4DA2-AEF0-6F4A-BACD-B9D0921CF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pic>
        <p:nvPicPr>
          <p:cNvPr id="6" name="Graphic 5">
            <a:extLst>
              <a:ext uri="{FF2B5EF4-FFF2-40B4-BE49-F238E27FC236}">
                <a16:creationId xmlns:a16="http://schemas.microsoft.com/office/drawing/2014/main" id="{1429BE73-E799-1E49-942C-5D8A1E0CC5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4396" y="2057400"/>
            <a:ext cx="3859208" cy="2347685"/>
          </a:xfrm>
          <a:prstGeom prst="rect">
            <a:avLst/>
          </a:prstGeom>
        </p:spPr>
      </p:pic>
    </p:spTree>
    <p:extLst>
      <p:ext uri="{BB962C8B-B14F-4D97-AF65-F5344CB8AC3E}">
        <p14:creationId xmlns:p14="http://schemas.microsoft.com/office/powerpoint/2010/main" val="2494940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FB4C4DA2-AEF0-6F4A-BACD-B9D0921CF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sp>
        <p:nvSpPr>
          <p:cNvPr id="12" name="Rectangle 11">
            <a:extLst>
              <a:ext uri="{FF2B5EF4-FFF2-40B4-BE49-F238E27FC236}">
                <a16:creationId xmlns:a16="http://schemas.microsoft.com/office/drawing/2014/main" id="{0D6CA715-3097-D140-AFE3-A3C506C0F4C4}"/>
              </a:ext>
            </a:extLst>
          </p:cNvPr>
          <p:cNvSpPr/>
          <p:nvPr/>
        </p:nvSpPr>
        <p:spPr>
          <a:xfrm>
            <a:off x="6096000" y="0"/>
            <a:ext cx="6096000" cy="6858000"/>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Graphic 5">
            <a:extLst>
              <a:ext uri="{FF2B5EF4-FFF2-40B4-BE49-F238E27FC236}">
                <a16:creationId xmlns:a16="http://schemas.microsoft.com/office/drawing/2014/main" id="{1429BE73-E799-1E49-942C-5D8A1E0CC5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4396" y="2057400"/>
            <a:ext cx="3859208" cy="2347685"/>
          </a:xfrm>
          <a:prstGeom prst="rect">
            <a:avLst/>
          </a:prstGeom>
        </p:spPr>
      </p:pic>
      <p:sp>
        <p:nvSpPr>
          <p:cNvPr id="9" name="Title 3">
            <a:extLst>
              <a:ext uri="{FF2B5EF4-FFF2-40B4-BE49-F238E27FC236}">
                <a16:creationId xmlns:a16="http://schemas.microsoft.com/office/drawing/2014/main" id="{A92735DA-B069-094D-BA79-7F92657C386D}"/>
              </a:ext>
            </a:extLst>
          </p:cNvPr>
          <p:cNvSpPr>
            <a:spLocks noGrp="1"/>
          </p:cNvSpPr>
          <p:nvPr>
            <p:ph type="title"/>
          </p:nvPr>
        </p:nvSpPr>
        <p:spPr>
          <a:xfrm>
            <a:off x="1064762" y="3008889"/>
            <a:ext cx="3932237" cy="648730"/>
          </a:xfrm>
        </p:spPr>
        <p:txBody>
          <a:bodyPr/>
          <a:lstStyle/>
          <a:p>
            <a:pPr algn="ctr"/>
            <a:r>
              <a:rPr lang="sv-SE" b="1" dirty="0"/>
              <a:t>Självskattning</a:t>
            </a:r>
          </a:p>
        </p:txBody>
      </p:sp>
    </p:spTree>
    <p:extLst>
      <p:ext uri="{BB962C8B-B14F-4D97-AF65-F5344CB8AC3E}">
        <p14:creationId xmlns:p14="http://schemas.microsoft.com/office/powerpoint/2010/main" val="1638870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3">
            <a:extLst>
              <a:ext uri="{FF2B5EF4-FFF2-40B4-BE49-F238E27FC236}">
                <a16:creationId xmlns:a16="http://schemas.microsoft.com/office/drawing/2014/main" id="{D3E1494B-2584-C843-B175-D5AED30893BA}"/>
              </a:ext>
            </a:extLst>
          </p:cNvPr>
          <p:cNvSpPr txBox="1">
            <a:spLocks/>
          </p:cNvSpPr>
          <p:nvPr/>
        </p:nvSpPr>
        <p:spPr>
          <a:xfrm>
            <a:off x="802451" y="987490"/>
            <a:ext cx="8975292"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I vilken grad arbetar vi med SRHR på vår arbetsplats?</a:t>
            </a:r>
          </a:p>
        </p:txBody>
      </p:sp>
      <p:pic>
        <p:nvPicPr>
          <p:cNvPr id="55" name="Graphic 54">
            <a:extLst>
              <a:ext uri="{FF2B5EF4-FFF2-40B4-BE49-F238E27FC236}">
                <a16:creationId xmlns:a16="http://schemas.microsoft.com/office/drawing/2014/main" id="{C063DA6D-FC93-DE4E-BF0B-ED98B98ED8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grpSp>
        <p:nvGrpSpPr>
          <p:cNvPr id="60" name="Group 59">
            <a:extLst>
              <a:ext uri="{FF2B5EF4-FFF2-40B4-BE49-F238E27FC236}">
                <a16:creationId xmlns:a16="http://schemas.microsoft.com/office/drawing/2014/main" id="{36C228B7-0986-4B4E-867D-1B774930F73F}"/>
              </a:ext>
            </a:extLst>
          </p:cNvPr>
          <p:cNvGrpSpPr/>
          <p:nvPr/>
        </p:nvGrpSpPr>
        <p:grpSpPr>
          <a:xfrm>
            <a:off x="0" y="6190138"/>
            <a:ext cx="12192000" cy="667862"/>
            <a:chOff x="0" y="6190138"/>
            <a:chExt cx="12192000" cy="667862"/>
          </a:xfrm>
        </p:grpSpPr>
        <p:sp>
          <p:nvSpPr>
            <p:cNvPr id="61" name="Rectangle 60">
              <a:extLst>
                <a:ext uri="{FF2B5EF4-FFF2-40B4-BE49-F238E27FC236}">
                  <a16:creationId xmlns:a16="http://schemas.microsoft.com/office/drawing/2014/main" id="{B0BBB4B5-7274-9440-A7F8-8CDD0017EFF1}"/>
                </a:ext>
              </a:extLst>
            </p:cNvPr>
            <p:cNvSpPr/>
            <p:nvPr/>
          </p:nvSpPr>
          <p:spPr>
            <a:xfrm>
              <a:off x="0" y="6190138"/>
              <a:ext cx="12192000" cy="667862"/>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2" name="Graphic 61">
              <a:extLst>
                <a:ext uri="{FF2B5EF4-FFF2-40B4-BE49-F238E27FC236}">
                  <a16:creationId xmlns:a16="http://schemas.microsoft.com/office/drawing/2014/main" id="{C5BB27AE-713D-714A-B8FA-1B42540ADA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30" y="6414776"/>
              <a:ext cx="506747" cy="282609"/>
            </a:xfrm>
            <a:prstGeom prst="rect">
              <a:avLst/>
            </a:prstGeom>
          </p:spPr>
        </p:pic>
        <p:sp>
          <p:nvSpPr>
            <p:cNvPr id="63" name="Subtitle 2">
              <a:extLst>
                <a:ext uri="{FF2B5EF4-FFF2-40B4-BE49-F238E27FC236}">
                  <a16:creationId xmlns:a16="http://schemas.microsoft.com/office/drawing/2014/main" id="{2F27832E-FF67-5A4D-8F1E-C35466E8A2E4}"/>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
        <p:nvSpPr>
          <p:cNvPr id="64" name="Text Placeholder 2">
            <a:extLst>
              <a:ext uri="{FF2B5EF4-FFF2-40B4-BE49-F238E27FC236}">
                <a16:creationId xmlns:a16="http://schemas.microsoft.com/office/drawing/2014/main" id="{2814422D-4AFA-A042-A915-E36A2E6329BD}"/>
              </a:ext>
            </a:extLst>
          </p:cNvPr>
          <p:cNvSpPr txBox="1">
            <a:spLocks/>
          </p:cNvSpPr>
          <p:nvPr/>
        </p:nvSpPr>
        <p:spPr>
          <a:xfrm>
            <a:off x="802087" y="2514676"/>
            <a:ext cx="2088349" cy="29312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b="1" dirty="0"/>
              <a:t>I låg grad</a:t>
            </a:r>
          </a:p>
        </p:txBody>
      </p:sp>
      <p:pic>
        <p:nvPicPr>
          <p:cNvPr id="65" name="Picture 64">
            <a:extLst>
              <a:ext uri="{FF2B5EF4-FFF2-40B4-BE49-F238E27FC236}">
                <a16:creationId xmlns:a16="http://schemas.microsoft.com/office/drawing/2014/main" id="{49ECB604-161C-0448-91C2-FD28C87BC2EA}"/>
              </a:ext>
            </a:extLst>
          </p:cNvPr>
          <p:cNvPicPr>
            <a:picLocks noChangeAspect="1"/>
          </p:cNvPicPr>
          <p:nvPr/>
        </p:nvPicPr>
        <p:blipFill>
          <a:blip r:embed="rId7"/>
          <a:stretch>
            <a:fillRect/>
          </a:stretch>
        </p:blipFill>
        <p:spPr>
          <a:xfrm>
            <a:off x="616600" y="2583362"/>
            <a:ext cx="180141" cy="180141"/>
          </a:xfrm>
          <a:prstGeom prst="rect">
            <a:avLst/>
          </a:prstGeom>
        </p:spPr>
      </p:pic>
      <p:sp>
        <p:nvSpPr>
          <p:cNvPr id="35" name="Text Placeholder 2">
            <a:extLst>
              <a:ext uri="{FF2B5EF4-FFF2-40B4-BE49-F238E27FC236}">
                <a16:creationId xmlns:a16="http://schemas.microsoft.com/office/drawing/2014/main" id="{2814422D-4AFA-A042-A915-E36A2E6329BD}"/>
              </a:ext>
            </a:extLst>
          </p:cNvPr>
          <p:cNvSpPr txBox="1">
            <a:spLocks/>
          </p:cNvSpPr>
          <p:nvPr/>
        </p:nvSpPr>
        <p:spPr>
          <a:xfrm>
            <a:off x="10691076" y="2514676"/>
            <a:ext cx="1386247" cy="29312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b="1" dirty="0"/>
              <a:t>I hög grad</a:t>
            </a:r>
          </a:p>
        </p:txBody>
      </p:sp>
      <p:pic>
        <p:nvPicPr>
          <p:cNvPr id="36" name="Picture 35">
            <a:extLst>
              <a:ext uri="{FF2B5EF4-FFF2-40B4-BE49-F238E27FC236}">
                <a16:creationId xmlns:a16="http://schemas.microsoft.com/office/drawing/2014/main" id="{49ECB604-161C-0448-91C2-FD28C87BC2EA}"/>
              </a:ext>
            </a:extLst>
          </p:cNvPr>
          <p:cNvPicPr>
            <a:picLocks noChangeAspect="1"/>
          </p:cNvPicPr>
          <p:nvPr/>
        </p:nvPicPr>
        <p:blipFill>
          <a:blip r:embed="rId7"/>
          <a:stretch>
            <a:fillRect/>
          </a:stretch>
        </p:blipFill>
        <p:spPr>
          <a:xfrm>
            <a:off x="10505589" y="2583362"/>
            <a:ext cx="180141" cy="180141"/>
          </a:xfrm>
          <a:prstGeom prst="rect">
            <a:avLst/>
          </a:prstGeom>
        </p:spPr>
      </p:pic>
      <p:grpSp>
        <p:nvGrpSpPr>
          <p:cNvPr id="37" name="Grupp 36">
            <a:extLst>
              <a:ext uri="{FF2B5EF4-FFF2-40B4-BE49-F238E27FC236}">
                <a16:creationId xmlns:a16="http://schemas.microsoft.com/office/drawing/2014/main" id="{AC81ED51-38E8-4F54-B6B5-3F55308F85EC}"/>
              </a:ext>
            </a:extLst>
          </p:cNvPr>
          <p:cNvGrpSpPr/>
          <p:nvPr/>
        </p:nvGrpSpPr>
        <p:grpSpPr>
          <a:xfrm>
            <a:off x="877747" y="3110879"/>
            <a:ext cx="10436506" cy="1139400"/>
            <a:chOff x="877747" y="3110879"/>
            <a:chExt cx="10436506" cy="1139400"/>
          </a:xfrm>
        </p:grpSpPr>
        <p:sp>
          <p:nvSpPr>
            <p:cNvPr id="5" name="Subtitle 2">
              <a:extLst>
                <a:ext uri="{FF2B5EF4-FFF2-40B4-BE49-F238E27FC236}">
                  <a16:creationId xmlns:a16="http://schemas.microsoft.com/office/drawing/2014/main" id="{A209AAF3-324A-034F-A42C-1CB4DEF13267}"/>
                </a:ext>
              </a:extLst>
            </p:cNvPr>
            <p:cNvSpPr txBox="1">
              <a:spLocks/>
            </p:cNvSpPr>
            <p:nvPr/>
          </p:nvSpPr>
          <p:spPr>
            <a:xfrm>
              <a:off x="877747" y="3754815"/>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t>1</a:t>
              </a:r>
            </a:p>
          </p:txBody>
        </p:sp>
        <p:sp>
          <p:nvSpPr>
            <p:cNvPr id="17" name="Subtitle 2">
              <a:extLst>
                <a:ext uri="{FF2B5EF4-FFF2-40B4-BE49-F238E27FC236}">
                  <a16:creationId xmlns:a16="http://schemas.microsoft.com/office/drawing/2014/main" id="{94A66D95-C67F-D941-ADDB-E041F727C50F}"/>
                </a:ext>
              </a:extLst>
            </p:cNvPr>
            <p:cNvSpPr txBox="1">
              <a:spLocks/>
            </p:cNvSpPr>
            <p:nvPr/>
          </p:nvSpPr>
          <p:spPr>
            <a:xfrm>
              <a:off x="5849339" y="3754815"/>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t>5</a:t>
              </a:r>
            </a:p>
          </p:txBody>
        </p:sp>
        <p:sp>
          <p:nvSpPr>
            <p:cNvPr id="27" name="Subtitle 2">
              <a:extLst>
                <a:ext uri="{FF2B5EF4-FFF2-40B4-BE49-F238E27FC236}">
                  <a16:creationId xmlns:a16="http://schemas.microsoft.com/office/drawing/2014/main" id="{B0B69925-E11D-754C-80EE-E65E09E8AEF2}"/>
                </a:ext>
              </a:extLst>
            </p:cNvPr>
            <p:cNvSpPr txBox="1">
              <a:spLocks/>
            </p:cNvSpPr>
            <p:nvPr/>
          </p:nvSpPr>
          <p:spPr>
            <a:xfrm>
              <a:off x="10747094" y="3728368"/>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t>10</a:t>
              </a:r>
            </a:p>
          </p:txBody>
        </p:sp>
        <p:cxnSp>
          <p:nvCxnSpPr>
            <p:cNvPr id="4" name="Rak koppling 3">
              <a:extLst>
                <a:ext uri="{FF2B5EF4-FFF2-40B4-BE49-F238E27FC236}">
                  <a16:creationId xmlns:a16="http://schemas.microsoft.com/office/drawing/2014/main" id="{CE823622-5A31-4D76-9FAA-CED875D98A1D}"/>
                </a:ext>
              </a:extLst>
            </p:cNvPr>
            <p:cNvCxnSpPr>
              <a:cxnSpLocks/>
            </p:cNvCxnSpPr>
            <p:nvPr/>
          </p:nvCxnSpPr>
          <p:spPr>
            <a:xfrm>
              <a:off x="1158240" y="3429000"/>
              <a:ext cx="9863328" cy="0"/>
            </a:xfrm>
            <a:prstGeom prst="line">
              <a:avLst/>
            </a:prstGeom>
            <a:ln w="28575"/>
          </p:spPr>
          <p:style>
            <a:lnRef idx="3">
              <a:schemeClr val="dk1"/>
            </a:lnRef>
            <a:fillRef idx="0">
              <a:schemeClr val="dk1"/>
            </a:fillRef>
            <a:effectRef idx="2">
              <a:schemeClr val="dk1"/>
            </a:effectRef>
            <a:fontRef idx="minor">
              <a:schemeClr val="tx1"/>
            </a:fontRef>
          </p:style>
        </p:cxnSp>
        <p:cxnSp>
          <p:nvCxnSpPr>
            <p:cNvPr id="28" name="Rak koppling 27">
              <a:extLst>
                <a:ext uri="{FF2B5EF4-FFF2-40B4-BE49-F238E27FC236}">
                  <a16:creationId xmlns:a16="http://schemas.microsoft.com/office/drawing/2014/main" id="{ED72C22A-2C2F-4E88-806A-132BEDB317E0}"/>
                </a:ext>
              </a:extLst>
            </p:cNvPr>
            <p:cNvCxnSpPr/>
            <p:nvPr/>
          </p:nvCxnSpPr>
          <p:spPr>
            <a:xfrm>
              <a:off x="1145971" y="3267456"/>
              <a:ext cx="0" cy="307848"/>
            </a:xfrm>
            <a:prstGeom prst="line">
              <a:avLst/>
            </a:prstGeom>
            <a:ln w="28575"/>
          </p:spPr>
          <p:style>
            <a:lnRef idx="1">
              <a:schemeClr val="dk1"/>
            </a:lnRef>
            <a:fillRef idx="0">
              <a:schemeClr val="dk1"/>
            </a:fillRef>
            <a:effectRef idx="0">
              <a:schemeClr val="dk1"/>
            </a:effectRef>
            <a:fontRef idx="minor">
              <a:schemeClr val="tx1"/>
            </a:fontRef>
          </p:style>
        </p:cxnSp>
        <p:cxnSp>
          <p:nvCxnSpPr>
            <p:cNvPr id="42" name="Rak koppling 41">
              <a:extLst>
                <a:ext uri="{FF2B5EF4-FFF2-40B4-BE49-F238E27FC236}">
                  <a16:creationId xmlns:a16="http://schemas.microsoft.com/office/drawing/2014/main" id="{53B041DB-8A18-49E5-8CDD-6C8F2D03A457}"/>
                </a:ext>
              </a:extLst>
            </p:cNvPr>
            <p:cNvCxnSpPr/>
            <p:nvPr/>
          </p:nvCxnSpPr>
          <p:spPr>
            <a:xfrm>
              <a:off x="6102019" y="3261360"/>
              <a:ext cx="0" cy="307848"/>
            </a:xfrm>
            <a:prstGeom prst="line">
              <a:avLst/>
            </a:prstGeom>
            <a:ln w="28575"/>
          </p:spPr>
          <p:style>
            <a:lnRef idx="1">
              <a:schemeClr val="dk1"/>
            </a:lnRef>
            <a:fillRef idx="0">
              <a:schemeClr val="dk1"/>
            </a:fillRef>
            <a:effectRef idx="0">
              <a:schemeClr val="dk1"/>
            </a:effectRef>
            <a:fontRef idx="minor">
              <a:schemeClr val="tx1"/>
            </a:fontRef>
          </p:style>
        </p:cxnSp>
        <p:cxnSp>
          <p:nvCxnSpPr>
            <p:cNvPr id="43" name="Rak koppling 42">
              <a:extLst>
                <a:ext uri="{FF2B5EF4-FFF2-40B4-BE49-F238E27FC236}">
                  <a16:creationId xmlns:a16="http://schemas.microsoft.com/office/drawing/2014/main" id="{CABF9ED0-DD15-4663-922F-0FF103FA4676}"/>
                </a:ext>
              </a:extLst>
            </p:cNvPr>
            <p:cNvCxnSpPr/>
            <p:nvPr/>
          </p:nvCxnSpPr>
          <p:spPr>
            <a:xfrm>
              <a:off x="11021491" y="3267456"/>
              <a:ext cx="0" cy="307848"/>
            </a:xfrm>
            <a:prstGeom prst="line">
              <a:avLst/>
            </a:prstGeom>
            <a:ln w="28575"/>
          </p:spPr>
          <p:style>
            <a:lnRef idx="1">
              <a:schemeClr val="dk1"/>
            </a:lnRef>
            <a:fillRef idx="0">
              <a:schemeClr val="dk1"/>
            </a:fillRef>
            <a:effectRef idx="0">
              <a:schemeClr val="dk1"/>
            </a:effectRef>
            <a:fontRef idx="minor">
              <a:schemeClr val="tx1"/>
            </a:fontRef>
          </p:style>
        </p:cxnSp>
        <p:cxnSp>
          <p:nvCxnSpPr>
            <p:cNvPr id="44" name="Rak koppling 43">
              <a:extLst>
                <a:ext uri="{FF2B5EF4-FFF2-40B4-BE49-F238E27FC236}">
                  <a16:creationId xmlns:a16="http://schemas.microsoft.com/office/drawing/2014/main" id="{AE1A2032-1E3F-449F-AB7A-C4D78DCFCB03}"/>
                </a:ext>
              </a:extLst>
            </p:cNvPr>
            <p:cNvCxnSpPr/>
            <p:nvPr/>
          </p:nvCxnSpPr>
          <p:spPr>
            <a:xfrm>
              <a:off x="3602659" y="3261360"/>
              <a:ext cx="0" cy="307848"/>
            </a:xfrm>
            <a:prstGeom prst="line">
              <a:avLst/>
            </a:prstGeom>
            <a:ln w="28575"/>
          </p:spPr>
          <p:style>
            <a:lnRef idx="1">
              <a:schemeClr val="dk1"/>
            </a:lnRef>
            <a:fillRef idx="0">
              <a:schemeClr val="dk1"/>
            </a:fillRef>
            <a:effectRef idx="0">
              <a:schemeClr val="dk1"/>
            </a:effectRef>
            <a:fontRef idx="minor">
              <a:schemeClr val="tx1"/>
            </a:fontRef>
          </p:style>
        </p:cxnSp>
        <p:cxnSp>
          <p:nvCxnSpPr>
            <p:cNvPr id="45" name="Rak koppling 44">
              <a:extLst>
                <a:ext uri="{FF2B5EF4-FFF2-40B4-BE49-F238E27FC236}">
                  <a16:creationId xmlns:a16="http://schemas.microsoft.com/office/drawing/2014/main" id="{DE5F00AA-DD2A-4C57-B6D6-CB811B42C409}"/>
                </a:ext>
              </a:extLst>
            </p:cNvPr>
            <p:cNvCxnSpPr/>
            <p:nvPr/>
          </p:nvCxnSpPr>
          <p:spPr>
            <a:xfrm>
              <a:off x="8540419" y="3261360"/>
              <a:ext cx="0" cy="307848"/>
            </a:xfrm>
            <a:prstGeom prst="line">
              <a:avLst/>
            </a:prstGeom>
            <a:ln w="28575"/>
          </p:spPr>
          <p:style>
            <a:lnRef idx="1">
              <a:schemeClr val="dk1"/>
            </a:lnRef>
            <a:fillRef idx="0">
              <a:schemeClr val="dk1"/>
            </a:fillRef>
            <a:effectRef idx="0">
              <a:schemeClr val="dk1"/>
            </a:effectRef>
            <a:fontRef idx="minor">
              <a:schemeClr val="tx1"/>
            </a:fontRef>
          </p:style>
        </p:cxnSp>
        <p:cxnSp>
          <p:nvCxnSpPr>
            <p:cNvPr id="46" name="Rak koppling 45">
              <a:extLst>
                <a:ext uri="{FF2B5EF4-FFF2-40B4-BE49-F238E27FC236}">
                  <a16:creationId xmlns:a16="http://schemas.microsoft.com/office/drawing/2014/main" id="{59F58A1B-1413-4D91-9232-3303713FBB61}"/>
                </a:ext>
              </a:extLst>
            </p:cNvPr>
            <p:cNvCxnSpPr/>
            <p:nvPr/>
          </p:nvCxnSpPr>
          <p:spPr>
            <a:xfrm>
              <a:off x="4852339" y="3267456"/>
              <a:ext cx="0" cy="307848"/>
            </a:xfrm>
            <a:prstGeom prst="line">
              <a:avLst/>
            </a:prstGeom>
            <a:ln w="28575"/>
          </p:spPr>
          <p:style>
            <a:lnRef idx="1">
              <a:schemeClr val="dk1"/>
            </a:lnRef>
            <a:fillRef idx="0">
              <a:schemeClr val="dk1"/>
            </a:fillRef>
            <a:effectRef idx="0">
              <a:schemeClr val="dk1"/>
            </a:effectRef>
            <a:fontRef idx="minor">
              <a:schemeClr val="tx1"/>
            </a:fontRef>
          </p:style>
        </p:cxnSp>
        <p:cxnSp>
          <p:nvCxnSpPr>
            <p:cNvPr id="48" name="Rak koppling 47">
              <a:extLst>
                <a:ext uri="{FF2B5EF4-FFF2-40B4-BE49-F238E27FC236}">
                  <a16:creationId xmlns:a16="http://schemas.microsoft.com/office/drawing/2014/main" id="{A7BC2313-C28D-4B02-9501-E09B084C47CE}"/>
                </a:ext>
              </a:extLst>
            </p:cNvPr>
            <p:cNvCxnSpPr/>
            <p:nvPr/>
          </p:nvCxnSpPr>
          <p:spPr>
            <a:xfrm>
              <a:off x="2334691" y="3273552"/>
              <a:ext cx="0" cy="307848"/>
            </a:xfrm>
            <a:prstGeom prst="line">
              <a:avLst/>
            </a:prstGeom>
            <a:ln w="28575"/>
          </p:spPr>
          <p:style>
            <a:lnRef idx="1">
              <a:schemeClr val="dk1"/>
            </a:lnRef>
            <a:fillRef idx="0">
              <a:schemeClr val="dk1"/>
            </a:fillRef>
            <a:effectRef idx="0">
              <a:schemeClr val="dk1"/>
            </a:effectRef>
            <a:fontRef idx="minor">
              <a:schemeClr val="tx1"/>
            </a:fontRef>
          </p:style>
        </p:cxnSp>
        <p:cxnSp>
          <p:nvCxnSpPr>
            <p:cNvPr id="49" name="Rak koppling 48">
              <a:extLst>
                <a:ext uri="{FF2B5EF4-FFF2-40B4-BE49-F238E27FC236}">
                  <a16:creationId xmlns:a16="http://schemas.microsoft.com/office/drawing/2014/main" id="{EC1EC2C7-2C10-44D7-9707-48599A4E3D3C}"/>
                </a:ext>
              </a:extLst>
            </p:cNvPr>
            <p:cNvCxnSpPr/>
            <p:nvPr/>
          </p:nvCxnSpPr>
          <p:spPr>
            <a:xfrm>
              <a:off x="7266355" y="3267456"/>
              <a:ext cx="0" cy="307848"/>
            </a:xfrm>
            <a:prstGeom prst="line">
              <a:avLst/>
            </a:prstGeom>
            <a:ln w="28575"/>
          </p:spPr>
          <p:style>
            <a:lnRef idx="1">
              <a:schemeClr val="dk1"/>
            </a:lnRef>
            <a:fillRef idx="0">
              <a:schemeClr val="dk1"/>
            </a:fillRef>
            <a:effectRef idx="0">
              <a:schemeClr val="dk1"/>
            </a:effectRef>
            <a:fontRef idx="minor">
              <a:schemeClr val="tx1"/>
            </a:fontRef>
          </p:style>
        </p:cxnSp>
        <p:cxnSp>
          <p:nvCxnSpPr>
            <p:cNvPr id="50" name="Rak koppling 49">
              <a:extLst>
                <a:ext uri="{FF2B5EF4-FFF2-40B4-BE49-F238E27FC236}">
                  <a16:creationId xmlns:a16="http://schemas.microsoft.com/office/drawing/2014/main" id="{9C101A18-7D91-466F-9953-03037E0CD756}"/>
                </a:ext>
              </a:extLst>
            </p:cNvPr>
            <p:cNvCxnSpPr/>
            <p:nvPr/>
          </p:nvCxnSpPr>
          <p:spPr>
            <a:xfrm>
              <a:off x="9741331" y="3267456"/>
              <a:ext cx="0" cy="307848"/>
            </a:xfrm>
            <a:prstGeom prst="line">
              <a:avLst/>
            </a:prstGeom>
            <a:ln w="28575"/>
          </p:spPr>
          <p:style>
            <a:lnRef idx="1">
              <a:schemeClr val="dk1"/>
            </a:lnRef>
            <a:fillRef idx="0">
              <a:schemeClr val="dk1"/>
            </a:fillRef>
            <a:effectRef idx="0">
              <a:schemeClr val="dk1"/>
            </a:effectRef>
            <a:fontRef idx="minor">
              <a:schemeClr val="tx1"/>
            </a:fontRef>
          </p:style>
        </p:cxnSp>
        <p:pic>
          <p:nvPicPr>
            <p:cNvPr id="30" name="Bildobjekt 29" descr="En bild som visar ritning&#10;&#10;Automatiskt genererad beskrivning">
              <a:extLst>
                <a:ext uri="{FF2B5EF4-FFF2-40B4-BE49-F238E27FC236}">
                  <a16:creationId xmlns:a16="http://schemas.microsoft.com/office/drawing/2014/main" id="{5E6ACE0C-68A6-4D1A-8BDB-A350B0173BB2}"/>
                </a:ext>
              </a:extLst>
            </p:cNvPr>
            <p:cNvPicPr>
              <a:picLocks noChangeAspect="1"/>
            </p:cNvPicPr>
            <p:nvPr/>
          </p:nvPicPr>
          <p:blipFill>
            <a:blip r:embed="rId8"/>
            <a:stretch>
              <a:fillRect/>
            </a:stretch>
          </p:blipFill>
          <p:spPr>
            <a:xfrm>
              <a:off x="2876383" y="3320484"/>
              <a:ext cx="1196520" cy="767000"/>
            </a:xfrm>
            <a:prstGeom prst="rect">
              <a:avLst/>
            </a:prstGeom>
          </p:spPr>
        </p:pic>
        <p:pic>
          <p:nvPicPr>
            <p:cNvPr id="32" name="Bildobjekt 31" descr="En bild som visar ritning&#10;&#10;Automatiskt genererad beskrivning">
              <a:extLst>
                <a:ext uri="{FF2B5EF4-FFF2-40B4-BE49-F238E27FC236}">
                  <a16:creationId xmlns:a16="http://schemas.microsoft.com/office/drawing/2014/main" id="{E69CD233-0D0F-4EBE-917C-83C4EDAA3DDE}"/>
                </a:ext>
              </a:extLst>
            </p:cNvPr>
            <p:cNvPicPr>
              <a:picLocks noChangeAspect="1"/>
            </p:cNvPicPr>
            <p:nvPr/>
          </p:nvPicPr>
          <p:blipFill>
            <a:blip r:embed="rId9"/>
            <a:stretch>
              <a:fillRect/>
            </a:stretch>
          </p:blipFill>
          <p:spPr>
            <a:xfrm>
              <a:off x="9115075" y="3494279"/>
              <a:ext cx="1179360" cy="756000"/>
            </a:xfrm>
            <a:prstGeom prst="rect">
              <a:avLst/>
            </a:prstGeom>
          </p:spPr>
        </p:pic>
        <p:pic>
          <p:nvPicPr>
            <p:cNvPr id="34" name="Bildobjekt 33" descr="En bild som visar ritning, kniv&#10;&#10;Automatiskt genererad beskrivning">
              <a:extLst>
                <a:ext uri="{FF2B5EF4-FFF2-40B4-BE49-F238E27FC236}">
                  <a16:creationId xmlns:a16="http://schemas.microsoft.com/office/drawing/2014/main" id="{EA981529-A7F3-440E-B071-4753F4E6B220}"/>
                </a:ext>
              </a:extLst>
            </p:cNvPr>
            <p:cNvPicPr>
              <a:picLocks noChangeAspect="1"/>
            </p:cNvPicPr>
            <p:nvPr/>
          </p:nvPicPr>
          <p:blipFill>
            <a:blip r:embed="rId10"/>
            <a:stretch>
              <a:fillRect/>
            </a:stretch>
          </p:blipFill>
          <p:spPr>
            <a:xfrm>
              <a:off x="6593027" y="3110879"/>
              <a:ext cx="1196208" cy="766800"/>
            </a:xfrm>
            <a:prstGeom prst="rect">
              <a:avLst/>
            </a:prstGeom>
          </p:spPr>
        </p:pic>
      </p:grpSp>
    </p:spTree>
    <p:extLst>
      <p:ext uri="{BB962C8B-B14F-4D97-AF65-F5344CB8AC3E}">
        <p14:creationId xmlns:p14="http://schemas.microsoft.com/office/powerpoint/2010/main" val="2852009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D3DAA8E-50A2-B74E-99B4-B7546326FE5B}"/>
              </a:ext>
            </a:extLst>
          </p:cNvPr>
          <p:cNvPicPr>
            <a:picLocks noChangeAspect="1"/>
          </p:cNvPicPr>
          <p:nvPr/>
        </p:nvPicPr>
        <p:blipFill>
          <a:blip r:embed="rId3"/>
          <a:stretch>
            <a:fillRect/>
          </a:stretch>
        </p:blipFill>
        <p:spPr>
          <a:xfrm>
            <a:off x="3424893" y="1902712"/>
            <a:ext cx="5325070" cy="3559215"/>
          </a:xfrm>
          <a:prstGeom prst="rect">
            <a:avLst/>
          </a:prstGeom>
        </p:spPr>
      </p:pic>
      <p:sp>
        <p:nvSpPr>
          <p:cNvPr id="29" name="TextBox 28">
            <a:extLst>
              <a:ext uri="{FF2B5EF4-FFF2-40B4-BE49-F238E27FC236}">
                <a16:creationId xmlns:a16="http://schemas.microsoft.com/office/drawing/2014/main" id="{1990FB6B-6319-3D4A-940F-10322E87648E}"/>
              </a:ext>
            </a:extLst>
          </p:cNvPr>
          <p:cNvSpPr txBox="1"/>
          <p:nvPr/>
        </p:nvSpPr>
        <p:spPr>
          <a:xfrm>
            <a:off x="4022438" y="2416297"/>
            <a:ext cx="3487555" cy="369332"/>
          </a:xfrm>
          <a:prstGeom prst="rect">
            <a:avLst/>
          </a:prstGeom>
          <a:noFill/>
        </p:spPr>
        <p:txBody>
          <a:bodyPr wrap="square" rtlCol="0">
            <a:spAutoFit/>
          </a:bodyPr>
          <a:lstStyle/>
          <a:p>
            <a:r>
              <a:rPr lang="sv-SE" b="1" dirty="0"/>
              <a:t>Diskussionsfrågor</a:t>
            </a:r>
          </a:p>
        </p:txBody>
      </p:sp>
      <p:pic>
        <p:nvPicPr>
          <p:cNvPr id="30" name="Graphic 29">
            <a:extLst>
              <a:ext uri="{FF2B5EF4-FFF2-40B4-BE49-F238E27FC236}">
                <a16:creationId xmlns:a16="http://schemas.microsoft.com/office/drawing/2014/main" id="{04D9E672-9EE9-8A4E-A480-5061AE1359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09993" y="2330137"/>
            <a:ext cx="672372" cy="579274"/>
          </a:xfrm>
          <a:prstGeom prst="rect">
            <a:avLst/>
          </a:prstGeom>
        </p:spPr>
      </p:pic>
      <p:sp>
        <p:nvSpPr>
          <p:cNvPr id="31" name="TextBox 30">
            <a:extLst>
              <a:ext uri="{FF2B5EF4-FFF2-40B4-BE49-F238E27FC236}">
                <a16:creationId xmlns:a16="http://schemas.microsoft.com/office/drawing/2014/main" id="{67FA5303-696A-6347-B0A7-B9EC53377D1A}"/>
              </a:ext>
            </a:extLst>
          </p:cNvPr>
          <p:cNvSpPr txBox="1"/>
          <p:nvPr/>
        </p:nvSpPr>
        <p:spPr>
          <a:xfrm>
            <a:off x="4022438" y="3132030"/>
            <a:ext cx="4154695" cy="954107"/>
          </a:xfrm>
          <a:prstGeom prst="rect">
            <a:avLst/>
          </a:prstGeom>
          <a:noFill/>
        </p:spPr>
        <p:txBody>
          <a:bodyPr wrap="square" rtlCol="0">
            <a:spAutoFit/>
          </a:bodyPr>
          <a:lstStyle/>
          <a:p>
            <a:pPr marL="285750" indent="-285750">
              <a:buFont typeface="Arial" panose="020B0604020202020204" pitchFamily="34" charset="0"/>
              <a:buChar char="•"/>
            </a:pPr>
            <a:r>
              <a:rPr lang="sv-SE" sz="1400" dirty="0"/>
              <a:t>Vilka är de viktigaste faktorerna som påverkar din skattning?</a:t>
            </a:r>
          </a:p>
          <a:p>
            <a:pPr marL="285750" indent="-285750">
              <a:buFont typeface="Arial" panose="020B0604020202020204" pitchFamily="34" charset="0"/>
              <a:buChar char="•"/>
            </a:pPr>
            <a:r>
              <a:rPr lang="sv-SE" sz="1400" dirty="0"/>
              <a:t>Vad innebär det att arbeta med SRHR på vår arbetsplats?</a:t>
            </a:r>
          </a:p>
        </p:txBody>
      </p:sp>
      <p:sp>
        <p:nvSpPr>
          <p:cNvPr id="36" name="Title 3">
            <a:extLst>
              <a:ext uri="{FF2B5EF4-FFF2-40B4-BE49-F238E27FC236}">
                <a16:creationId xmlns:a16="http://schemas.microsoft.com/office/drawing/2014/main" id="{EF9327D0-DFF3-B84D-BDFB-82630CA3EBD5}"/>
              </a:ext>
            </a:extLst>
          </p:cNvPr>
          <p:cNvSpPr txBox="1">
            <a:spLocks/>
          </p:cNvSpPr>
          <p:nvPr/>
        </p:nvSpPr>
        <p:spPr>
          <a:xfrm>
            <a:off x="802451" y="987490"/>
            <a:ext cx="4715426"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Diskussion</a:t>
            </a:r>
          </a:p>
        </p:txBody>
      </p:sp>
      <p:pic>
        <p:nvPicPr>
          <p:cNvPr id="37" name="Graphic 36">
            <a:extLst>
              <a:ext uri="{FF2B5EF4-FFF2-40B4-BE49-F238E27FC236}">
                <a16:creationId xmlns:a16="http://schemas.microsoft.com/office/drawing/2014/main" id="{872048C1-C9DA-8C49-A297-6438C7ACBC7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88308" y="347241"/>
            <a:ext cx="1536436" cy="312284"/>
          </a:xfrm>
          <a:prstGeom prst="rect">
            <a:avLst/>
          </a:prstGeom>
        </p:spPr>
      </p:pic>
      <p:grpSp>
        <p:nvGrpSpPr>
          <p:cNvPr id="13" name="Group 12">
            <a:extLst>
              <a:ext uri="{FF2B5EF4-FFF2-40B4-BE49-F238E27FC236}">
                <a16:creationId xmlns:a16="http://schemas.microsoft.com/office/drawing/2014/main" id="{36C228B7-0986-4B4E-867D-1B774930F73F}"/>
              </a:ext>
            </a:extLst>
          </p:cNvPr>
          <p:cNvGrpSpPr/>
          <p:nvPr/>
        </p:nvGrpSpPr>
        <p:grpSpPr>
          <a:xfrm>
            <a:off x="4116" y="6194254"/>
            <a:ext cx="12192000" cy="667862"/>
            <a:chOff x="0" y="6190138"/>
            <a:chExt cx="12192000" cy="667862"/>
          </a:xfrm>
        </p:grpSpPr>
        <p:sp>
          <p:nvSpPr>
            <p:cNvPr id="15" name="Rectangle 14">
              <a:extLst>
                <a:ext uri="{FF2B5EF4-FFF2-40B4-BE49-F238E27FC236}">
                  <a16:creationId xmlns:a16="http://schemas.microsoft.com/office/drawing/2014/main" id="{B0BBB4B5-7274-9440-A7F8-8CDD0017EFF1}"/>
                </a:ext>
              </a:extLst>
            </p:cNvPr>
            <p:cNvSpPr/>
            <p:nvPr/>
          </p:nvSpPr>
          <p:spPr>
            <a:xfrm>
              <a:off x="0" y="6190138"/>
              <a:ext cx="12192000" cy="667862"/>
            </a:xfrm>
            <a:prstGeom prst="rect">
              <a:avLst/>
            </a:prstGeom>
            <a:solidFill>
              <a:srgbClr val="F1C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6" name="Graphic 61">
              <a:extLst>
                <a:ext uri="{FF2B5EF4-FFF2-40B4-BE49-F238E27FC236}">
                  <a16:creationId xmlns:a16="http://schemas.microsoft.com/office/drawing/2014/main" id="{C5BB27AE-713D-714A-B8FA-1B42540ADA1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73230" y="6414776"/>
              <a:ext cx="506747" cy="282609"/>
            </a:xfrm>
            <a:prstGeom prst="rect">
              <a:avLst/>
            </a:prstGeom>
          </p:spPr>
        </p:pic>
        <p:sp>
          <p:nvSpPr>
            <p:cNvPr id="17" name="Subtitle 2">
              <a:extLst>
                <a:ext uri="{FF2B5EF4-FFF2-40B4-BE49-F238E27FC236}">
                  <a16:creationId xmlns:a16="http://schemas.microsoft.com/office/drawing/2014/main" id="{2F27832E-FF67-5A4D-8F1E-C35466E8A2E4}"/>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Tree>
    <p:extLst>
      <p:ext uri="{BB962C8B-B14F-4D97-AF65-F5344CB8AC3E}">
        <p14:creationId xmlns:p14="http://schemas.microsoft.com/office/powerpoint/2010/main" val="2024059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00FD5C-DFAE-D44A-BD5B-6C73D62EB22D}"/>
              </a:ext>
            </a:extLst>
          </p:cNvPr>
          <p:cNvSpPr/>
          <p:nvPr/>
        </p:nvSpPr>
        <p:spPr>
          <a:xfrm>
            <a:off x="6096000" y="0"/>
            <a:ext cx="6096000" cy="6858000"/>
          </a:xfrm>
          <a:prstGeom prst="rect">
            <a:avLst/>
          </a:prstGeom>
          <a:solidFill>
            <a:srgbClr val="FBE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 name="Title 3">
            <a:extLst>
              <a:ext uri="{FF2B5EF4-FFF2-40B4-BE49-F238E27FC236}">
                <a16:creationId xmlns:a16="http://schemas.microsoft.com/office/drawing/2014/main" id="{A92735DA-B069-094D-BA79-7F92657C386D}"/>
              </a:ext>
            </a:extLst>
          </p:cNvPr>
          <p:cNvSpPr>
            <a:spLocks noGrp="1"/>
          </p:cNvSpPr>
          <p:nvPr>
            <p:ph type="title"/>
          </p:nvPr>
        </p:nvSpPr>
        <p:spPr>
          <a:xfrm>
            <a:off x="1069219" y="2085734"/>
            <a:ext cx="3932237" cy="1600200"/>
          </a:xfrm>
        </p:spPr>
        <p:txBody>
          <a:bodyPr/>
          <a:lstStyle/>
          <a:p>
            <a:pPr algn="ctr"/>
            <a:r>
              <a:rPr lang="sv-SE" b="1" dirty="0"/>
              <a:t>Kunskap</a:t>
            </a:r>
          </a:p>
        </p:txBody>
      </p:sp>
      <p:pic>
        <p:nvPicPr>
          <p:cNvPr id="16" name="Graphic 15">
            <a:extLst>
              <a:ext uri="{FF2B5EF4-FFF2-40B4-BE49-F238E27FC236}">
                <a16:creationId xmlns:a16="http://schemas.microsoft.com/office/drawing/2014/main" id="{FB4C4DA2-AEF0-6F4A-BACD-B9D0921CF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pic>
        <p:nvPicPr>
          <p:cNvPr id="6" name="Graphic 5">
            <a:extLst>
              <a:ext uri="{FF2B5EF4-FFF2-40B4-BE49-F238E27FC236}">
                <a16:creationId xmlns:a16="http://schemas.microsoft.com/office/drawing/2014/main" id="{1429BE73-E799-1E49-942C-5D8A1E0CC5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4396" y="2057400"/>
            <a:ext cx="3859208" cy="2347685"/>
          </a:xfrm>
          <a:prstGeom prst="rect">
            <a:avLst/>
          </a:prstGeom>
        </p:spPr>
      </p:pic>
    </p:spTree>
    <p:extLst>
      <p:ext uri="{BB962C8B-B14F-4D97-AF65-F5344CB8AC3E}">
        <p14:creationId xmlns:p14="http://schemas.microsoft.com/office/powerpoint/2010/main" val="1623397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5E651D58-A00E-DF4A-91A0-A63C7E54776B}"/>
              </a:ext>
            </a:extLst>
          </p:cNvPr>
          <p:cNvSpPr/>
          <p:nvPr/>
        </p:nvSpPr>
        <p:spPr>
          <a:xfrm>
            <a:off x="877747" y="3023883"/>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ubtitle 2">
            <a:extLst>
              <a:ext uri="{FF2B5EF4-FFF2-40B4-BE49-F238E27FC236}">
                <a16:creationId xmlns:a16="http://schemas.microsoft.com/office/drawing/2014/main" id="{A209AAF3-324A-034F-A42C-1CB4DEF13267}"/>
              </a:ext>
            </a:extLst>
          </p:cNvPr>
          <p:cNvSpPr txBox="1">
            <a:spLocks/>
          </p:cNvSpPr>
          <p:nvPr/>
        </p:nvSpPr>
        <p:spPr>
          <a:xfrm>
            <a:off x="877747" y="3093330"/>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accent3"/>
                </a:solidFill>
              </a:rPr>
              <a:t>1</a:t>
            </a:r>
          </a:p>
        </p:txBody>
      </p:sp>
      <p:sp>
        <p:nvSpPr>
          <p:cNvPr id="7" name="Oval 6">
            <a:extLst>
              <a:ext uri="{FF2B5EF4-FFF2-40B4-BE49-F238E27FC236}">
                <a16:creationId xmlns:a16="http://schemas.microsoft.com/office/drawing/2014/main" id="{49ED4E25-36B0-9C4E-A475-78B8862B194A}"/>
              </a:ext>
            </a:extLst>
          </p:cNvPr>
          <p:cNvSpPr/>
          <p:nvPr/>
        </p:nvSpPr>
        <p:spPr>
          <a:xfrm>
            <a:off x="1974341" y="3023883"/>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Subtitle 2">
            <a:extLst>
              <a:ext uri="{FF2B5EF4-FFF2-40B4-BE49-F238E27FC236}">
                <a16:creationId xmlns:a16="http://schemas.microsoft.com/office/drawing/2014/main" id="{778D91F2-38D9-2144-A672-1BEEB803905B}"/>
              </a:ext>
            </a:extLst>
          </p:cNvPr>
          <p:cNvSpPr txBox="1">
            <a:spLocks/>
          </p:cNvSpPr>
          <p:nvPr/>
        </p:nvSpPr>
        <p:spPr>
          <a:xfrm>
            <a:off x="1974341" y="3093330"/>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accent3"/>
                </a:solidFill>
              </a:rPr>
              <a:t>2</a:t>
            </a:r>
          </a:p>
        </p:txBody>
      </p:sp>
      <p:sp>
        <p:nvSpPr>
          <p:cNvPr id="9" name="Oval 8">
            <a:extLst>
              <a:ext uri="{FF2B5EF4-FFF2-40B4-BE49-F238E27FC236}">
                <a16:creationId xmlns:a16="http://schemas.microsoft.com/office/drawing/2014/main" id="{0AFB5AC1-D67F-134F-B4AA-64A8E423C7EF}"/>
              </a:ext>
            </a:extLst>
          </p:cNvPr>
          <p:cNvSpPr/>
          <p:nvPr/>
        </p:nvSpPr>
        <p:spPr>
          <a:xfrm>
            <a:off x="3070935" y="3023883"/>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Subtitle 2">
            <a:extLst>
              <a:ext uri="{FF2B5EF4-FFF2-40B4-BE49-F238E27FC236}">
                <a16:creationId xmlns:a16="http://schemas.microsoft.com/office/drawing/2014/main" id="{523716CB-D407-7C48-B942-3EA696A47AF2}"/>
              </a:ext>
            </a:extLst>
          </p:cNvPr>
          <p:cNvSpPr txBox="1">
            <a:spLocks/>
          </p:cNvSpPr>
          <p:nvPr/>
        </p:nvSpPr>
        <p:spPr>
          <a:xfrm>
            <a:off x="3070935" y="3093330"/>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accent3"/>
                </a:solidFill>
              </a:rPr>
              <a:t>3</a:t>
            </a:r>
          </a:p>
        </p:txBody>
      </p:sp>
      <p:sp>
        <p:nvSpPr>
          <p:cNvPr id="12" name="Oval 11">
            <a:extLst>
              <a:ext uri="{FF2B5EF4-FFF2-40B4-BE49-F238E27FC236}">
                <a16:creationId xmlns:a16="http://schemas.microsoft.com/office/drawing/2014/main" id="{C52A90EF-3DD0-3A49-A8A0-E032EF6D2AA8}"/>
              </a:ext>
            </a:extLst>
          </p:cNvPr>
          <p:cNvSpPr/>
          <p:nvPr/>
        </p:nvSpPr>
        <p:spPr>
          <a:xfrm>
            <a:off x="4167529" y="3023883"/>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Subtitle 2">
            <a:extLst>
              <a:ext uri="{FF2B5EF4-FFF2-40B4-BE49-F238E27FC236}">
                <a16:creationId xmlns:a16="http://schemas.microsoft.com/office/drawing/2014/main" id="{8C5F87FF-D1CC-D147-B883-27C949B57F56}"/>
              </a:ext>
            </a:extLst>
          </p:cNvPr>
          <p:cNvSpPr txBox="1">
            <a:spLocks/>
          </p:cNvSpPr>
          <p:nvPr/>
        </p:nvSpPr>
        <p:spPr>
          <a:xfrm>
            <a:off x="4167529" y="3093330"/>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accent3"/>
                </a:solidFill>
              </a:rPr>
              <a:t>4</a:t>
            </a:r>
          </a:p>
        </p:txBody>
      </p:sp>
      <p:sp>
        <p:nvSpPr>
          <p:cNvPr id="16" name="Oval 15">
            <a:extLst>
              <a:ext uri="{FF2B5EF4-FFF2-40B4-BE49-F238E27FC236}">
                <a16:creationId xmlns:a16="http://schemas.microsoft.com/office/drawing/2014/main" id="{DD6BA17E-A159-BD4A-BB98-ED8754E6B732}"/>
              </a:ext>
            </a:extLst>
          </p:cNvPr>
          <p:cNvSpPr/>
          <p:nvPr/>
        </p:nvSpPr>
        <p:spPr>
          <a:xfrm>
            <a:off x="5264123" y="3023883"/>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Subtitle 2">
            <a:extLst>
              <a:ext uri="{FF2B5EF4-FFF2-40B4-BE49-F238E27FC236}">
                <a16:creationId xmlns:a16="http://schemas.microsoft.com/office/drawing/2014/main" id="{94A66D95-C67F-D941-ADDB-E041F727C50F}"/>
              </a:ext>
            </a:extLst>
          </p:cNvPr>
          <p:cNvSpPr txBox="1">
            <a:spLocks/>
          </p:cNvSpPr>
          <p:nvPr/>
        </p:nvSpPr>
        <p:spPr>
          <a:xfrm>
            <a:off x="5264123" y="3093330"/>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accent3"/>
                </a:solidFill>
              </a:rPr>
              <a:t>5</a:t>
            </a:r>
          </a:p>
        </p:txBody>
      </p:sp>
      <p:sp>
        <p:nvSpPr>
          <p:cNvPr id="18" name="Oval 17">
            <a:extLst>
              <a:ext uri="{FF2B5EF4-FFF2-40B4-BE49-F238E27FC236}">
                <a16:creationId xmlns:a16="http://schemas.microsoft.com/office/drawing/2014/main" id="{815D34D6-4046-2945-AB79-8E059802EE92}"/>
              </a:ext>
            </a:extLst>
          </p:cNvPr>
          <p:cNvSpPr/>
          <p:nvPr/>
        </p:nvSpPr>
        <p:spPr>
          <a:xfrm>
            <a:off x="6360717" y="3023883"/>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Subtitle 2">
            <a:extLst>
              <a:ext uri="{FF2B5EF4-FFF2-40B4-BE49-F238E27FC236}">
                <a16:creationId xmlns:a16="http://schemas.microsoft.com/office/drawing/2014/main" id="{DAE704E0-718C-1040-B068-EF559D65E7A5}"/>
              </a:ext>
            </a:extLst>
          </p:cNvPr>
          <p:cNvSpPr txBox="1">
            <a:spLocks/>
          </p:cNvSpPr>
          <p:nvPr/>
        </p:nvSpPr>
        <p:spPr>
          <a:xfrm>
            <a:off x="6360717" y="3093330"/>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accent3"/>
                </a:solidFill>
              </a:rPr>
              <a:t>6</a:t>
            </a:r>
          </a:p>
        </p:txBody>
      </p:sp>
      <p:sp>
        <p:nvSpPr>
          <p:cNvPr id="20" name="Oval 19">
            <a:extLst>
              <a:ext uri="{FF2B5EF4-FFF2-40B4-BE49-F238E27FC236}">
                <a16:creationId xmlns:a16="http://schemas.microsoft.com/office/drawing/2014/main" id="{62EE77A0-3F2E-7041-BE47-EB6305857B61}"/>
              </a:ext>
            </a:extLst>
          </p:cNvPr>
          <p:cNvSpPr/>
          <p:nvPr/>
        </p:nvSpPr>
        <p:spPr>
          <a:xfrm>
            <a:off x="7457311" y="3023883"/>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Subtitle 2">
            <a:extLst>
              <a:ext uri="{FF2B5EF4-FFF2-40B4-BE49-F238E27FC236}">
                <a16:creationId xmlns:a16="http://schemas.microsoft.com/office/drawing/2014/main" id="{0219DA93-022A-2B4F-BCDC-F27728DBF4D0}"/>
              </a:ext>
            </a:extLst>
          </p:cNvPr>
          <p:cNvSpPr txBox="1">
            <a:spLocks/>
          </p:cNvSpPr>
          <p:nvPr/>
        </p:nvSpPr>
        <p:spPr>
          <a:xfrm>
            <a:off x="7457311" y="3093330"/>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accent3"/>
                </a:solidFill>
              </a:rPr>
              <a:t>7</a:t>
            </a:r>
          </a:p>
        </p:txBody>
      </p:sp>
      <p:sp>
        <p:nvSpPr>
          <p:cNvPr id="22" name="Oval 21">
            <a:extLst>
              <a:ext uri="{FF2B5EF4-FFF2-40B4-BE49-F238E27FC236}">
                <a16:creationId xmlns:a16="http://schemas.microsoft.com/office/drawing/2014/main" id="{E1C231CC-3254-394E-BF6E-649EF317C258}"/>
              </a:ext>
            </a:extLst>
          </p:cNvPr>
          <p:cNvSpPr/>
          <p:nvPr/>
        </p:nvSpPr>
        <p:spPr>
          <a:xfrm>
            <a:off x="8553905" y="3023883"/>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Subtitle 2">
            <a:extLst>
              <a:ext uri="{FF2B5EF4-FFF2-40B4-BE49-F238E27FC236}">
                <a16:creationId xmlns:a16="http://schemas.microsoft.com/office/drawing/2014/main" id="{2731E123-DFD6-EF4B-AF4E-A05CB9AB98CD}"/>
              </a:ext>
            </a:extLst>
          </p:cNvPr>
          <p:cNvSpPr txBox="1">
            <a:spLocks/>
          </p:cNvSpPr>
          <p:nvPr/>
        </p:nvSpPr>
        <p:spPr>
          <a:xfrm>
            <a:off x="8553905" y="3093330"/>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accent3"/>
                </a:solidFill>
              </a:rPr>
              <a:t>8</a:t>
            </a:r>
          </a:p>
        </p:txBody>
      </p:sp>
      <p:sp>
        <p:nvSpPr>
          <p:cNvPr id="24" name="Oval 23">
            <a:extLst>
              <a:ext uri="{FF2B5EF4-FFF2-40B4-BE49-F238E27FC236}">
                <a16:creationId xmlns:a16="http://schemas.microsoft.com/office/drawing/2014/main" id="{429F73E9-ACBF-C042-BBE0-B4B9579645A7}"/>
              </a:ext>
            </a:extLst>
          </p:cNvPr>
          <p:cNvSpPr/>
          <p:nvPr/>
        </p:nvSpPr>
        <p:spPr>
          <a:xfrm>
            <a:off x="9650499" y="3023883"/>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Subtitle 2">
            <a:extLst>
              <a:ext uri="{FF2B5EF4-FFF2-40B4-BE49-F238E27FC236}">
                <a16:creationId xmlns:a16="http://schemas.microsoft.com/office/drawing/2014/main" id="{F6ECAC74-238E-774E-9FA8-F02096E53E6E}"/>
              </a:ext>
            </a:extLst>
          </p:cNvPr>
          <p:cNvSpPr txBox="1">
            <a:spLocks/>
          </p:cNvSpPr>
          <p:nvPr/>
        </p:nvSpPr>
        <p:spPr>
          <a:xfrm>
            <a:off x="9650499" y="3093330"/>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bg1">
                    <a:lumMod val="65000"/>
                  </a:schemeClr>
                </a:solidFill>
              </a:rPr>
              <a:t>9</a:t>
            </a:r>
          </a:p>
        </p:txBody>
      </p:sp>
      <p:sp>
        <p:nvSpPr>
          <p:cNvPr id="26" name="Oval 25">
            <a:extLst>
              <a:ext uri="{FF2B5EF4-FFF2-40B4-BE49-F238E27FC236}">
                <a16:creationId xmlns:a16="http://schemas.microsoft.com/office/drawing/2014/main" id="{7520F2DC-8905-2A4E-9412-5708E727973B}"/>
              </a:ext>
            </a:extLst>
          </p:cNvPr>
          <p:cNvSpPr/>
          <p:nvPr/>
        </p:nvSpPr>
        <p:spPr>
          <a:xfrm>
            <a:off x="10747094" y="2997436"/>
            <a:ext cx="567159" cy="567159"/>
          </a:xfrm>
          <a:prstGeom prst="ellipse">
            <a:avLst/>
          </a:prstGeom>
          <a:solidFill>
            <a:schemeClr val="bg2"/>
          </a:solid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Subtitle 2">
            <a:extLst>
              <a:ext uri="{FF2B5EF4-FFF2-40B4-BE49-F238E27FC236}">
                <a16:creationId xmlns:a16="http://schemas.microsoft.com/office/drawing/2014/main" id="{B0B69925-E11D-754C-80EE-E65E09E8AEF2}"/>
              </a:ext>
            </a:extLst>
          </p:cNvPr>
          <p:cNvSpPr txBox="1">
            <a:spLocks/>
          </p:cNvSpPr>
          <p:nvPr/>
        </p:nvSpPr>
        <p:spPr>
          <a:xfrm>
            <a:off x="10747094" y="3066883"/>
            <a:ext cx="567159" cy="4282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b="1" dirty="0">
                <a:solidFill>
                  <a:schemeClr val="bg1">
                    <a:lumMod val="65000"/>
                  </a:schemeClr>
                </a:solidFill>
              </a:rPr>
              <a:t>10</a:t>
            </a:r>
          </a:p>
        </p:txBody>
      </p:sp>
      <p:sp>
        <p:nvSpPr>
          <p:cNvPr id="47" name="Title 3">
            <a:extLst>
              <a:ext uri="{FF2B5EF4-FFF2-40B4-BE49-F238E27FC236}">
                <a16:creationId xmlns:a16="http://schemas.microsoft.com/office/drawing/2014/main" id="{D3E1494B-2584-C843-B175-D5AED30893BA}"/>
              </a:ext>
            </a:extLst>
          </p:cNvPr>
          <p:cNvSpPr txBox="1">
            <a:spLocks/>
          </p:cNvSpPr>
          <p:nvPr/>
        </p:nvSpPr>
        <p:spPr>
          <a:xfrm>
            <a:off x="802451" y="987490"/>
            <a:ext cx="8975292" cy="5671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Våra kunskaper om SRHR</a:t>
            </a:r>
          </a:p>
        </p:txBody>
      </p:sp>
      <p:pic>
        <p:nvPicPr>
          <p:cNvPr id="55" name="Graphic 54">
            <a:extLst>
              <a:ext uri="{FF2B5EF4-FFF2-40B4-BE49-F238E27FC236}">
                <a16:creationId xmlns:a16="http://schemas.microsoft.com/office/drawing/2014/main" id="{C063DA6D-FC93-DE4E-BF0B-ED98B98ED8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308" y="347241"/>
            <a:ext cx="1536436" cy="312284"/>
          </a:xfrm>
          <a:prstGeom prst="rect">
            <a:avLst/>
          </a:prstGeom>
        </p:spPr>
      </p:pic>
      <p:sp>
        <p:nvSpPr>
          <p:cNvPr id="52" name="Text Placeholder 2">
            <a:extLst>
              <a:ext uri="{FF2B5EF4-FFF2-40B4-BE49-F238E27FC236}">
                <a16:creationId xmlns:a16="http://schemas.microsoft.com/office/drawing/2014/main" id="{89DA3115-31CE-F840-9377-39334B3A6E08}"/>
              </a:ext>
            </a:extLst>
          </p:cNvPr>
          <p:cNvSpPr txBox="1">
            <a:spLocks/>
          </p:cNvSpPr>
          <p:nvPr/>
        </p:nvSpPr>
        <p:spPr>
          <a:xfrm>
            <a:off x="802451" y="1635859"/>
            <a:ext cx="5841845" cy="96170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dirty="0"/>
              <a:t>Hur bedömer vi våra kunskaper om SRHR? Rangordna individuellt från 1–10. Har vi samma bild? </a:t>
            </a:r>
          </a:p>
          <a:p>
            <a:pPr marL="0" indent="0">
              <a:lnSpc>
                <a:spcPct val="110000"/>
              </a:lnSpc>
              <a:buNone/>
            </a:pPr>
            <a:r>
              <a:rPr lang="sv-SE" sz="1400" dirty="0"/>
              <a:t>Diskutera i grupper om tre till fem personer.</a:t>
            </a:r>
          </a:p>
          <a:p>
            <a:pPr marL="0" indent="0">
              <a:lnSpc>
                <a:spcPct val="110000"/>
              </a:lnSpc>
              <a:buNone/>
            </a:pPr>
            <a:endParaRPr lang="sv-SE" sz="1400" dirty="0"/>
          </a:p>
          <a:p>
            <a:pPr marL="0" indent="0">
              <a:lnSpc>
                <a:spcPct val="110000"/>
              </a:lnSpc>
              <a:buNone/>
            </a:pPr>
            <a:endParaRPr lang="sv-SE" sz="1400" dirty="0"/>
          </a:p>
          <a:p>
            <a:pPr marL="0" indent="0">
              <a:lnSpc>
                <a:spcPct val="110000"/>
              </a:lnSpc>
              <a:buNone/>
            </a:pPr>
            <a:endParaRPr lang="sv-SE" sz="1400" dirty="0"/>
          </a:p>
        </p:txBody>
      </p:sp>
      <p:sp>
        <p:nvSpPr>
          <p:cNvPr id="64" name="Text Placeholder 2">
            <a:extLst>
              <a:ext uri="{FF2B5EF4-FFF2-40B4-BE49-F238E27FC236}">
                <a16:creationId xmlns:a16="http://schemas.microsoft.com/office/drawing/2014/main" id="{2814422D-4AFA-A042-A915-E36A2E6329BD}"/>
              </a:ext>
            </a:extLst>
          </p:cNvPr>
          <p:cNvSpPr txBox="1">
            <a:spLocks/>
          </p:cNvSpPr>
          <p:nvPr/>
        </p:nvSpPr>
        <p:spPr>
          <a:xfrm>
            <a:off x="802087" y="2597563"/>
            <a:ext cx="2088349" cy="29312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b="1" dirty="0"/>
              <a:t>Låg kunskap</a:t>
            </a:r>
          </a:p>
        </p:txBody>
      </p:sp>
      <p:pic>
        <p:nvPicPr>
          <p:cNvPr id="65" name="Picture 64">
            <a:extLst>
              <a:ext uri="{FF2B5EF4-FFF2-40B4-BE49-F238E27FC236}">
                <a16:creationId xmlns:a16="http://schemas.microsoft.com/office/drawing/2014/main" id="{49ECB604-161C-0448-91C2-FD28C87BC2EA}"/>
              </a:ext>
            </a:extLst>
          </p:cNvPr>
          <p:cNvPicPr>
            <a:picLocks noChangeAspect="1"/>
          </p:cNvPicPr>
          <p:nvPr/>
        </p:nvPicPr>
        <p:blipFill>
          <a:blip r:embed="rId5"/>
          <a:stretch>
            <a:fillRect/>
          </a:stretch>
        </p:blipFill>
        <p:spPr>
          <a:xfrm>
            <a:off x="616600" y="2666249"/>
            <a:ext cx="180141" cy="180141"/>
          </a:xfrm>
          <a:prstGeom prst="rect">
            <a:avLst/>
          </a:prstGeom>
        </p:spPr>
      </p:pic>
      <p:sp>
        <p:nvSpPr>
          <p:cNvPr id="66" name="Rectangle 65">
            <a:extLst>
              <a:ext uri="{FF2B5EF4-FFF2-40B4-BE49-F238E27FC236}">
                <a16:creationId xmlns:a16="http://schemas.microsoft.com/office/drawing/2014/main" id="{01808E16-035C-A549-AAD5-A42E2ADDF0B5}"/>
              </a:ext>
            </a:extLst>
          </p:cNvPr>
          <p:cNvSpPr/>
          <p:nvPr/>
        </p:nvSpPr>
        <p:spPr>
          <a:xfrm>
            <a:off x="877747" y="3925825"/>
            <a:ext cx="5218253" cy="1864960"/>
          </a:xfrm>
          <a:prstGeom prst="rect">
            <a:avLst/>
          </a:prstGeom>
          <a:solidFill>
            <a:schemeClr val="bg1">
              <a:lumMod val="95000"/>
            </a:schemeClr>
          </a:solid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2" name="Group 1">
            <a:extLst>
              <a:ext uri="{FF2B5EF4-FFF2-40B4-BE49-F238E27FC236}">
                <a16:creationId xmlns:a16="http://schemas.microsoft.com/office/drawing/2014/main" id="{51E8903D-2F6C-E84E-8781-B2DDD126F043}"/>
              </a:ext>
            </a:extLst>
          </p:cNvPr>
          <p:cNvGrpSpPr/>
          <p:nvPr/>
        </p:nvGrpSpPr>
        <p:grpSpPr>
          <a:xfrm>
            <a:off x="1038002" y="4053020"/>
            <a:ext cx="2739426" cy="293128"/>
            <a:chOff x="6256255" y="4395824"/>
            <a:chExt cx="2739426" cy="293128"/>
          </a:xfrm>
        </p:grpSpPr>
        <p:sp>
          <p:nvSpPr>
            <p:cNvPr id="67" name="Text Placeholder 2">
              <a:extLst>
                <a:ext uri="{FF2B5EF4-FFF2-40B4-BE49-F238E27FC236}">
                  <a16:creationId xmlns:a16="http://schemas.microsoft.com/office/drawing/2014/main" id="{D8D0A14E-75D1-3E4E-ABAB-9687D388C81D}"/>
                </a:ext>
              </a:extLst>
            </p:cNvPr>
            <p:cNvSpPr txBox="1">
              <a:spLocks/>
            </p:cNvSpPr>
            <p:nvPr/>
          </p:nvSpPr>
          <p:spPr>
            <a:xfrm>
              <a:off x="6468779" y="4395824"/>
              <a:ext cx="2526902" cy="29312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b="1" dirty="0"/>
                <a:t>Skriv ner dina motiveringar</a:t>
              </a:r>
            </a:p>
          </p:txBody>
        </p:sp>
        <p:pic>
          <p:nvPicPr>
            <p:cNvPr id="69" name="Picture 68">
              <a:extLst>
                <a:ext uri="{FF2B5EF4-FFF2-40B4-BE49-F238E27FC236}">
                  <a16:creationId xmlns:a16="http://schemas.microsoft.com/office/drawing/2014/main" id="{0A081251-31B0-F842-A91B-56F3D3F36BDF}"/>
                </a:ext>
              </a:extLst>
            </p:cNvPr>
            <p:cNvPicPr>
              <a:picLocks noChangeAspect="1"/>
            </p:cNvPicPr>
            <p:nvPr/>
          </p:nvPicPr>
          <p:blipFill>
            <a:blip r:embed="rId5"/>
            <a:stretch>
              <a:fillRect/>
            </a:stretch>
          </p:blipFill>
          <p:spPr>
            <a:xfrm>
              <a:off x="6256255" y="4452318"/>
              <a:ext cx="180141" cy="180141"/>
            </a:xfrm>
            <a:prstGeom prst="rect">
              <a:avLst/>
            </a:prstGeom>
          </p:spPr>
        </p:pic>
      </p:grpSp>
      <p:sp>
        <p:nvSpPr>
          <p:cNvPr id="35" name="Text Placeholder 2">
            <a:extLst>
              <a:ext uri="{FF2B5EF4-FFF2-40B4-BE49-F238E27FC236}">
                <a16:creationId xmlns:a16="http://schemas.microsoft.com/office/drawing/2014/main" id="{2814422D-4AFA-A042-A915-E36A2E6329BD}"/>
              </a:ext>
            </a:extLst>
          </p:cNvPr>
          <p:cNvSpPr txBox="1">
            <a:spLocks/>
          </p:cNvSpPr>
          <p:nvPr/>
        </p:nvSpPr>
        <p:spPr>
          <a:xfrm>
            <a:off x="10691076" y="2597563"/>
            <a:ext cx="1386247" cy="29312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sv-SE" sz="1400" b="1" dirty="0"/>
              <a:t>Hög kunskap</a:t>
            </a:r>
          </a:p>
        </p:txBody>
      </p:sp>
      <p:pic>
        <p:nvPicPr>
          <p:cNvPr id="36" name="Picture 35">
            <a:extLst>
              <a:ext uri="{FF2B5EF4-FFF2-40B4-BE49-F238E27FC236}">
                <a16:creationId xmlns:a16="http://schemas.microsoft.com/office/drawing/2014/main" id="{49ECB604-161C-0448-91C2-FD28C87BC2EA}"/>
              </a:ext>
            </a:extLst>
          </p:cNvPr>
          <p:cNvPicPr>
            <a:picLocks noChangeAspect="1"/>
          </p:cNvPicPr>
          <p:nvPr/>
        </p:nvPicPr>
        <p:blipFill>
          <a:blip r:embed="rId5"/>
          <a:stretch>
            <a:fillRect/>
          </a:stretch>
        </p:blipFill>
        <p:spPr>
          <a:xfrm>
            <a:off x="10505589" y="2666249"/>
            <a:ext cx="180141" cy="180141"/>
          </a:xfrm>
          <a:prstGeom prst="rect">
            <a:avLst/>
          </a:prstGeom>
        </p:spPr>
      </p:pic>
      <p:grpSp>
        <p:nvGrpSpPr>
          <p:cNvPr id="41" name="Group 40">
            <a:extLst>
              <a:ext uri="{FF2B5EF4-FFF2-40B4-BE49-F238E27FC236}">
                <a16:creationId xmlns:a16="http://schemas.microsoft.com/office/drawing/2014/main" id="{A25D7628-C2C4-F04B-88A3-2B0167F0D178}"/>
              </a:ext>
            </a:extLst>
          </p:cNvPr>
          <p:cNvGrpSpPr/>
          <p:nvPr/>
        </p:nvGrpSpPr>
        <p:grpSpPr>
          <a:xfrm>
            <a:off x="950" y="6194210"/>
            <a:ext cx="12192000" cy="667862"/>
            <a:chOff x="0" y="6190138"/>
            <a:chExt cx="12192000" cy="667862"/>
          </a:xfrm>
        </p:grpSpPr>
        <p:sp>
          <p:nvSpPr>
            <p:cNvPr id="42" name="Rectangle 41">
              <a:extLst>
                <a:ext uri="{FF2B5EF4-FFF2-40B4-BE49-F238E27FC236}">
                  <a16:creationId xmlns:a16="http://schemas.microsoft.com/office/drawing/2014/main" id="{32A88F7F-4EF9-A44A-8DB7-032BFB000AFA}"/>
                </a:ext>
              </a:extLst>
            </p:cNvPr>
            <p:cNvSpPr/>
            <p:nvPr/>
          </p:nvSpPr>
          <p:spPr>
            <a:xfrm>
              <a:off x="0" y="6190138"/>
              <a:ext cx="12192000" cy="667862"/>
            </a:xfrm>
            <a:prstGeom prst="rect">
              <a:avLst/>
            </a:prstGeom>
            <a:solidFill>
              <a:srgbClr val="FBE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43" name="Graphic 23">
              <a:extLst>
                <a:ext uri="{FF2B5EF4-FFF2-40B4-BE49-F238E27FC236}">
                  <a16:creationId xmlns:a16="http://schemas.microsoft.com/office/drawing/2014/main" id="{30F72042-4DEA-6648-8147-BD4776F28FB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73230" y="6414776"/>
              <a:ext cx="506747" cy="282609"/>
            </a:xfrm>
            <a:prstGeom prst="rect">
              <a:avLst/>
            </a:prstGeom>
          </p:spPr>
        </p:pic>
        <p:sp>
          <p:nvSpPr>
            <p:cNvPr id="44" name="Subtitle 2">
              <a:extLst>
                <a:ext uri="{FF2B5EF4-FFF2-40B4-BE49-F238E27FC236}">
                  <a16:creationId xmlns:a16="http://schemas.microsoft.com/office/drawing/2014/main" id="{D0E5A121-547F-284F-8019-870C6475B097}"/>
                </a:ext>
              </a:extLst>
            </p:cNvPr>
            <p:cNvSpPr txBox="1">
              <a:spLocks/>
            </p:cNvSpPr>
            <p:nvPr/>
          </p:nvSpPr>
          <p:spPr>
            <a:xfrm>
              <a:off x="1058417" y="6435096"/>
              <a:ext cx="1575690" cy="347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000" dirty="0"/>
                <a:t>SRHR – Ett arbetsmaterial</a:t>
              </a:r>
            </a:p>
          </p:txBody>
        </p:sp>
      </p:grpSp>
    </p:spTree>
    <p:extLst>
      <p:ext uri="{BB962C8B-B14F-4D97-AF65-F5344CB8AC3E}">
        <p14:creationId xmlns:p14="http://schemas.microsoft.com/office/powerpoint/2010/main" val="22319313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VGR Dokument RHS" ma:contentTypeID="0x01010006EBECDF67F89F4D8BC5FAF3B8FA559B1F00238DA3DC8C98E5439261E79D9C13BBC1" ma:contentTypeVersion="12" ma:contentTypeDescription="" ma:contentTypeScope="" ma:versionID="8765a91c10adb5f99c1ef4be77ceee13">
  <xsd:schema xmlns:xsd="http://www.w3.org/2001/XMLSchema" xmlns:xs="http://www.w3.org/2001/XMLSchema" xmlns:p="http://schemas.microsoft.com/office/2006/metadata/properties" xmlns:ns2="b24646ff-a183-4099-a94f-7ac6fbbd4c17" xmlns:ns3="597d7713-8a3d-4bd2-ae30-edced55b2c1b" xmlns:ns6="4552c23f-a756-462f-8287-3ff35245ed68" xmlns:ns7="722ad058-b035-40ce-bc4d-e0b6e52ca524" targetNamespace="http://schemas.microsoft.com/office/2006/metadata/properties" ma:root="true" ma:fieldsID="695eea8d4e607b62989c8a117606f5e3" ns2:_="" ns3:_="" ns6:_="" ns7:_="">
    <xsd:import namespace="b24646ff-a183-4099-a94f-7ac6fbbd4c17"/>
    <xsd:import namespace="597d7713-8a3d-4bd2-ae30-edced55b2c1b"/>
    <xsd:import namespace="4552c23f-a756-462f-8287-3ff35245ed68"/>
    <xsd:import namespace="722ad058-b035-40ce-bc4d-e0b6e52ca524"/>
    <xsd:element name="properties">
      <xsd:complexType>
        <xsd:sequence>
          <xsd:element name="documentManagement">
            <xsd:complexType>
              <xsd:all>
                <xsd:element ref="ns2:_dlc_DocId" minOccurs="0"/>
                <xsd:element ref="ns2:_dlc_DocIdUrl" minOccurs="0"/>
                <xsd:element ref="ns2:_dlc_DocIdPersistId" minOccurs="0"/>
                <xsd:element ref="ns3:m534ae9efef34a1ab5a1291502fec5e5" minOccurs="0"/>
                <xsd:element ref="ns2:TaxCatchAll" minOccurs="0"/>
                <xsd:element ref="ns2:TaxCatchAllLabel" minOccurs="0"/>
                <xsd:element ref="ns3:a7144f27c6ef407e8fb4465121afbe2b" minOccurs="0"/>
                <xsd:element ref="ns3:ec6953a5eee3424faece5c2353cf0721" minOccurs="0"/>
                <xsd:element ref="ns3:VGR_EgenAmnesindelning" minOccurs="0"/>
                <xsd:element ref="ns2:TaxKeywordTaxHTField" minOccurs="0"/>
                <xsd:element ref="ns3:VGR_DokBeskrivning" minOccurs="0"/>
                <xsd:element ref="ns3:VGR_TillgangligFran" minOccurs="0"/>
                <xsd:element ref="ns3:VGR_TillgangligTill" minOccurs="0"/>
                <xsd:element ref="ns3:VGR_AtkomstRatt" minOccurs="0"/>
                <xsd:element ref="ns3:VGR_Sekretess" minOccurs="0"/>
                <xsd:element ref="ns3:i1597c54c9084fe5ae9163fac681e86b" minOccurs="0"/>
                <xsd:element ref="ns3:VGR_PubliceratAv" minOccurs="0"/>
                <xsd:element ref="ns3:VGR_PubliceratDatum" minOccurs="0"/>
                <xsd:element ref="ns3:VGR_DokStatus" minOccurs="0"/>
                <xsd:element ref="ns3:VGR_DokStatusMessage" minOccurs="0"/>
                <xsd:element ref="ns3:VGR_DokItemId" minOccurs="0"/>
                <xsd:element ref="ns3:VGR_MellanarkivId" minOccurs="0"/>
                <xsd:element ref="ns3:VGR_MellanarkivUrl" minOccurs="0"/>
                <xsd:element ref="ns3:VGR_MellanarkivWebbUrl" minOccurs="0"/>
                <xsd:element ref="ns3:VGR_ArkivDatum" minOccurs="0"/>
                <xsd:element ref="ns3:VGR_Gallras" minOccurs="0"/>
                <xsd:element ref="ns6:jeb765fd685b45f397fbb05bbfbbf222" minOccurs="0"/>
                <xsd:element ref="ns7:Arbetsomr_x00e5_de" minOccurs="0"/>
                <xsd:element ref="ns7:Inneh_x00e5_llstyp" minOccurs="0"/>
                <xsd:element ref="ns7:MediaServiceMetadata" minOccurs="0"/>
                <xsd:element ref="ns7:MediaServiceFastMetadata" minOccurs="0"/>
                <xsd:element ref="ns7:MediaServiceAutoKeyPoints" minOccurs="0"/>
                <xsd:element ref="ns7: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4646ff-a183-4099-a94f-7ac6fbbd4c17" elementFormDefault="qualified">
    <xsd:import namespace="http://schemas.microsoft.com/office/2006/documentManagement/types"/>
    <xsd:import namespace="http://schemas.microsoft.com/office/infopath/2007/PartnerControls"/>
    <xsd:element name="_dlc_DocId" ma:index="8" nillable="true" ma:displayName="Dokument-ID-värde" ma:description="Värdet för dokument-ID som tilldelats till det här objektet." ma:indexed="true" ma:internalName="_dlc_DocId" ma:readOnly="true">
      <xsd:simpleType>
        <xsd:restriction base="dms:Text"/>
      </xsd:simpleType>
    </xsd:element>
    <xsd:element name="_dlc_DocIdUrl" ma:index="9" nillable="true" ma:displayName="Dokument-ID" ma:description="Permanent länk till det här dokumente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Spara ID" ma:description="Behåll ID vid tillägg." ma:hidden="true" ma:internalName="_dlc_DocIdPersistId" ma:readOnly="true">
      <xsd:simpleType>
        <xsd:restriction base="dms:Boolean"/>
      </xsd:simpleType>
    </xsd:element>
    <xsd:element name="TaxCatchAll" ma:index="12" nillable="true" ma:displayName="Taxonomy Catch All Column" ma:hidden="true" ma:list="{09f9f221-a8f0-4337-8276-349d6d91e97b}" ma:internalName="TaxCatchAll" ma:showField="CatchAllData" ma:web="b24646ff-a183-4099-a94f-7ac6fbbd4c17">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09f9f221-a8f0-4337-8276-349d6d91e97b}" ma:internalName="TaxCatchAllLabel" ma:readOnly="true" ma:showField="CatchAllDataLabel" ma:web="b24646ff-a183-4099-a94f-7ac6fbbd4c17">
      <xsd:complexType>
        <xsd:complexContent>
          <xsd:extension base="dms:MultiChoiceLookup">
            <xsd:sequence>
              <xsd:element name="Value" type="dms:Lookup" maxOccurs="unbounded" minOccurs="0" nillable="true"/>
            </xsd:sequence>
          </xsd:extension>
        </xsd:complexContent>
      </xsd:complexType>
    </xsd:element>
    <xsd:element name="TaxKeywordTaxHTField" ma:index="20" nillable="true" ma:taxonomy="true" ma:internalName="TaxKeywordTaxHTField" ma:taxonomyFieldName="TaxKeyword" ma:displayName="Företagsnyckelord" ma:fieldId="{23f27201-bee3-471e-b2e7-b64fd8b7ca38}" ma:taxonomyMulti="true" ma:sspId="5c300478-92f1-4a1e-b2db-7f8c75821d37"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97d7713-8a3d-4bd2-ae30-edced55b2c1b" elementFormDefault="qualified">
    <xsd:import namespace="http://schemas.microsoft.com/office/2006/documentManagement/types"/>
    <xsd:import namespace="http://schemas.microsoft.com/office/infopath/2007/PartnerControls"/>
    <xsd:element name="m534ae9efef34a1ab5a1291502fec5e5" ma:index="11" nillable="true" ma:taxonomy="true" ma:internalName="m534ae9efef34a1ab5a1291502fec5e5" ma:taxonomyFieldName="VGR_SkapatEnhet" ma:displayName="Upprättad av enhet" ma:default="" ma:fieldId="{6534ae9e-fef3-4a1a-b5a1-291502fec5e5}" ma:sspId="5c300478-92f1-4a1e-b2db-7f8c75821d37" ma:termSetId="9cea25d0-9008-4d39-abcf-763a6009e600" ma:anchorId="00000000-0000-0000-0000-000000000000" ma:open="false" ma:isKeyword="false">
      <xsd:complexType>
        <xsd:sequence>
          <xsd:element ref="pc:Terms" minOccurs="0" maxOccurs="1"/>
        </xsd:sequence>
      </xsd:complexType>
    </xsd:element>
    <xsd:element name="a7144f27c6ef407e8fb4465121afbe2b" ma:index="15" nillable="true" ma:taxonomy="true" ma:internalName="a7144f27c6ef407e8fb4465121afbe2b" ma:taxonomyFieldName="VGR_UpprattadForEnheter" ma:displayName="Upprättad för enhet" ma:default="" ma:fieldId="{a7144f27-c6ef-407e-8fb4-465121afbe2b}" ma:taxonomyMulti="true" ma:sspId="5c300478-92f1-4a1e-b2db-7f8c75821d37" ma:termSetId="9cea25d0-9008-4d39-abcf-763a6009e600" ma:anchorId="00000000-0000-0000-0000-000000000000" ma:open="false" ma:isKeyword="false">
      <xsd:complexType>
        <xsd:sequence>
          <xsd:element ref="pc:Terms" minOccurs="0" maxOccurs="1"/>
        </xsd:sequence>
      </xsd:complexType>
    </xsd:element>
    <xsd:element name="ec6953a5eee3424faece5c2353cf0721" ma:index="17" nillable="true" ma:taxonomy="true" ma:internalName="ec6953a5eee3424faece5c2353cf0721" ma:taxonomyFieldName="VGR_AmnesIndelning" ma:displayName="Regional ämnesindelning" ma:default="" ma:fieldId="{ec6953a5-eee3-424f-aece-5c2353cf0721}" ma:taxonomyMulti="true" ma:sspId="5c300478-92f1-4a1e-b2db-7f8c75821d37" ma:termSetId="66c52c7a-5036-4d83-ab03-8b3f33605b60" ma:anchorId="00000000-0000-0000-0000-000000000000" ma:open="false" ma:isKeyword="false">
      <xsd:complexType>
        <xsd:sequence>
          <xsd:element ref="pc:Terms" minOccurs="0" maxOccurs="1"/>
        </xsd:sequence>
      </xsd:complexType>
    </xsd:element>
    <xsd:element name="VGR_EgenAmnesindelning" ma:index="19" nillable="true" ma:displayName="Egen ämnesindelning" ma:description="Används för att samla upprättade handlingar utifrån egna ämnesindelningar. Flera ämnen separeras med kommatecken. Används vid publicering på webben." ma:hidden="true" ma:internalName="VGR_EgenAmnesindelning">
      <xsd:simpleType>
        <xsd:restriction base="dms:Text">
          <xsd:maxLength value="255"/>
        </xsd:restriction>
      </xsd:simpleType>
    </xsd:element>
    <xsd:element name="VGR_DokBeskrivning" ma:index="22" nillable="true" ma:displayName="Dokumentbeskrivning" ma:description="Kort beskrivning av innehållet i handlingen." ma:internalName="VGR_DokBeskrivning">
      <xsd:simpleType>
        <xsd:restriction base="dms:Note">
          <xsd:maxLength value="255"/>
        </xsd:restriction>
      </xsd:simpleType>
    </xsd:element>
    <xsd:element name="VGR_TillgangligFran" ma:index="23" nillable="true" ma:displayName="Tillgänglig från" ma:description="Tidpunkt när den upprättade handlingen blir publik och därmed nås från söktjänster och eventuella websidor." ma:format="DateTime" ma:hidden="true" ma:internalName="VGR_TillgangligFran" ma:readOnly="true">
      <xsd:simpleType>
        <xsd:restriction base="dms:DateTime"/>
      </xsd:simpleType>
    </xsd:element>
    <xsd:element name="VGR_TillgangligTill" ma:index="24" nillable="true" ma:displayName="Tillgänglig till" ma:description="Tidpunkt när den upprättade handlingen inte längre är publik och inte längre nås från söktjänster och eventuella websidor." ma:format="DateTime" ma:hidden="true" ma:internalName="VGR_TillgangligTill" ma:readOnly="true">
      <xsd:simpleType>
        <xsd:restriction base="dms:DateTime"/>
      </xsd:simpleType>
    </xsd:element>
    <xsd:element name="VGR_AtkomstRatt" ma:index="25" nillable="true" ma:displayName="Åtkomsträtt (värde)" ma:default="0" ma:description="Vilken spridning den upprättade handlingen ska ha. Vilka som ska kunna komma åt handlingen från mellanarkivet, söktjänster och eventuella websidor." ma:format="Dropdown" ma:hidden="true" ma:internalName="VGR_AtkomstRatt" ma:readOnly="true">
      <xsd:simpleType>
        <xsd:restriction base="dms:Choice">
          <xsd:enumeration value="0"/>
          <xsd:enumeration value="1"/>
          <xsd:enumeration value="2"/>
          <xsd:enumeration value="3"/>
          <xsd:enumeration value="4"/>
        </xsd:restriction>
      </xsd:simpleType>
    </xsd:element>
    <xsd:element name="VGR_Sekretess" ma:index="26" nillable="true" ma:displayName="Skyddskod" ma:default="Allmän handling - Offentlig" ma:description="Skyddsbehov av informationen i den upprättade handlingen. Vid sekretess eller känsliga personuppgifter ska detta anges." ma:format="Dropdown" ma:hidden="true" ma:internalName="VGR_Sekretess" ma:readOnly="true">
      <xsd:simpleType>
        <xsd:restriction base="dms:Choice">
          <xsd:enumeration value="Allmän handling - Offentlig"/>
          <xsd:enumeration value="Sekretess - Allmän handling - skyddad enligt sekretess"/>
          <xsd:enumeration value="GDPR - Allmän handling - skyddad enligt GDPR"/>
        </xsd:restriction>
      </xsd:simpleType>
    </xsd:element>
    <xsd:element name="i1597c54c9084fe5ae9163fac681e86b" ma:index="27" nillable="true" ma:taxonomy="true" ma:internalName="i1597c54c9084fe5ae9163fac681e86b" ma:taxonomyFieldName="VGR_Lagparagraf" ma:displayName="Lagparagraf" ma:default="" ma:fieldId="{21597c54-c908-4fe5-ae91-63fac681e86b}" ma:sspId="5c300478-92f1-4a1e-b2db-7f8c75821d37" ma:termSetId="ddb163ed-d655-4cf1-bb2c-a91ec57f9ce0" ma:anchorId="00000000-0000-0000-0000-000000000000" ma:open="false" ma:isKeyword="false">
      <xsd:complexType>
        <xsd:sequence>
          <xsd:element ref="pc:Terms" minOccurs="0" maxOccurs="1"/>
        </xsd:sequence>
      </xsd:complexType>
    </xsd:element>
    <xsd:element name="VGR_PubliceratAv" ma:index="29" nillable="true" ma:displayName="Upprättad av" ma:description="Inloggad person som upprättat dokumentet" ma:hidden="true" ma:list="UserInfo" ma:SharePointGroup="0" ma:internalName="VGR_PubliceratAv" ma:readOnly="tru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VGR_PubliceratDatum" ma:index="30" nillable="true" ma:displayName="Upprättad datum" ma:description="Tidpunkt när dokumentet upprättades och levererades som allmän handling till mellanarkivet" ma:format="DateTime" ma:hidden="true" ma:internalName="VGR_PubliceratDatum" ma:readOnly="true">
      <xsd:simpleType>
        <xsd:restriction base="dms:DateTime"/>
      </xsd:simpleType>
    </xsd:element>
    <xsd:element name="VGR_DokStatus" ma:index="31" nillable="true" ma:displayName="Mellanarkivstatus" ma:default="Arbetsmaterial" ma:description="Statusmärkning för dokument som beskriver var i processen dokumentet finns." ma:format="Dropdown" ma:hidden="true" ma:internalName="VGR_DokStatus" ma:readOnly="true">
      <xsd:simpleType>
        <xsd:restriction base="dms:Choice">
          <xsd:enumeration value="Arbetsmaterial"/>
          <xsd:enumeration value="Väntar på allmän handling"/>
          <xsd:enumeration value="Allmän handling"/>
          <xsd:enumeration value="Fel vid allmän handling"/>
        </xsd:restriction>
      </xsd:simpleType>
    </xsd:element>
    <xsd:element name="VGR_DokStatusMessage" ma:index="34" nillable="true" ma:displayName="Dokumentlogg" ma:hidden="true" ma:internalName="VGR_DokStatusMessage" ma:readOnly="true">
      <xsd:simpleType>
        <xsd:restriction base="dms:Note">
          <xsd:maxLength value="62000"/>
        </xsd:restriction>
      </xsd:simpleType>
    </xsd:element>
    <xsd:element name="VGR_DokItemId" ma:index="35" nillable="true" ma:displayName="DokItemId" ma:hidden="true" ma:internalName="VGR_DokItemId" ma:readOnly="true">
      <xsd:simpleType>
        <xsd:restriction base="dms:Text">
          <xsd:maxLength value="255"/>
        </xsd:restriction>
      </xsd:simpleType>
    </xsd:element>
    <xsd:element name="VGR_MellanarkivId" ma:index="36" nillable="true" ma:displayName="MellanarkivId" ma:hidden="true" ma:internalName="VGR_MellanarkivId" ma:readOnly="true">
      <xsd:simpleType>
        <xsd:restriction base="dms:Text">
          <xsd:maxLength value="255"/>
        </xsd:restriction>
      </xsd:simpleType>
    </xsd:element>
    <xsd:element name="VGR_MellanarkivUrl" ma:index="37" nillable="true" ma:displayName="Arkivlänk" ma:format="Hyperlink" ma:hidden="true" ma:internalName="VGR_Mellanarkiv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VGR_MellanarkivWebbUrl" ma:index="38" nillable="true" ma:displayName="Arkivlänk för webben" ma:hidden="true" ma:internalName="VGR_MellanarkivWebbUrl" ma:readOnly="true">
      <xsd:simpleType>
        <xsd:restriction base="dms:Text">
          <xsd:maxLength value="255"/>
        </xsd:restriction>
      </xsd:simpleType>
    </xsd:element>
    <xsd:element name="VGR_ArkivDatum" ma:index="39" nillable="true" ma:displayName="ArkivDatum" ma:format="DateTime" ma:hidden="true" ma:internalName="VGR_ArkivDatum" ma:readOnly="true">
      <xsd:simpleType>
        <xsd:restriction base="dms:DateTime"/>
      </xsd:simpleType>
    </xsd:element>
    <xsd:element name="VGR_Gallras" ma:index="40" nillable="true" ma:displayName="Gallras" ma:description="" ma:hidden="true" ma:internalName="VGR_Gallras" ma:readOnly="tru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52c23f-a756-462f-8287-3ff35245ed68" elementFormDefault="qualified">
    <xsd:import namespace="http://schemas.microsoft.com/office/2006/documentManagement/types"/>
    <xsd:import namespace="http://schemas.microsoft.com/office/infopath/2007/PartnerControls"/>
    <xsd:element name="jeb765fd685b45f397fbb05bbfbbf222" ma:index="44" nillable="true" ma:taxonomy="true" ma:internalName="jeb765fd685b45f397fbb05bbfbbf222" ma:taxonomyFieldName="Handlingstyp_RHS" ma:displayName="Handlingstyp RHS" ma:fieldId="{3eb765fd-685b-45f3-97fb-b05bbfbbf222}" ma:sspId="5c300478-92f1-4a1e-b2db-7f8c75821d37" ma:termSetId="5ab3f931-fe26-4053-acdb-e7bc62043332"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22ad058-b035-40ce-bc4d-e0b6e52ca524" elementFormDefault="qualified">
    <xsd:import namespace="http://schemas.microsoft.com/office/2006/documentManagement/types"/>
    <xsd:import namespace="http://schemas.microsoft.com/office/infopath/2007/PartnerControls"/>
    <xsd:element name="Arbetsomr_x00e5_de" ma:index="46" nillable="true" ma:displayName="Arbetsområde" ma:description="Val måste göras" ma:format="Dropdown" ma:internalName="Arbetsomr_x00e5_de">
      <xsd:simpleType>
        <xsd:union memberTypes="dms:Text">
          <xsd:simpleType>
            <xsd:restriction base="dms:Choice">
              <xsd:enumeration value="Andrologi"/>
              <xsd:enumeration value="Hiv/STI"/>
              <xsd:enumeration value="KSH internt"/>
              <xsd:enumeration value="KSH på högskola/universitet"/>
              <xsd:enumeration value="Kärnverksamhet"/>
              <xsd:enumeration value="Nätverk"/>
              <xsd:enumeration value="Sex på arbetstid"/>
              <xsd:enumeration value="SRHR övergripande"/>
            </xsd:restriction>
          </xsd:simpleType>
        </xsd:union>
      </xsd:simpleType>
    </xsd:element>
    <xsd:element name="Inneh_x00e5_llstyp" ma:index="47" nillable="true" ma:displayName="Innehåll" ma:description="Val måste inte göras." ma:format="Dropdown" ma:internalName="Inneh_x00e5_llstyp">
      <xsd:simpleType>
        <xsd:restriction base="dms:Choice">
          <xsd:enumeration value="Arbetsmiljö"/>
          <xsd:enumeration value="Arbetsplanering"/>
          <xsd:enumeration value="För medarbetare"/>
          <xsd:enumeration value="Intern verksamhetsutveckling"/>
          <xsd:enumeration value="Kommunikation"/>
          <xsd:enumeration value="Konsultation/Remiss"/>
          <xsd:enumeration value="Kontorsadministration"/>
          <xsd:enumeration value="Möten"/>
          <xsd:enumeration value="Presentation"/>
          <xsd:enumeration value="Projektplan/rapport/budget"/>
          <xsd:enumeration value="Publicerat material"/>
          <xsd:enumeration value="Rutin/lathund"/>
          <xsd:enumeration value="Utbildningsmaterial"/>
        </xsd:restriction>
      </xsd:simpleType>
    </xsd:element>
    <xsd:element name="MediaServiceMetadata" ma:index="48" nillable="true" ma:displayName="MediaServiceMetadata" ma:hidden="true" ma:internalName="MediaServiceMetadata" ma:readOnly="true">
      <xsd:simpleType>
        <xsd:restriction base="dms:Note"/>
      </xsd:simpleType>
    </xsd:element>
    <xsd:element name="MediaServiceFastMetadata" ma:index="49" nillable="true" ma:displayName="MediaServiceFastMetadata" ma:hidden="true" ma:internalName="MediaServiceFastMetadata" ma:readOnly="true">
      <xsd:simpleType>
        <xsd:restriction base="dms:Note"/>
      </xsd:simpleType>
    </xsd:element>
    <xsd:element name="MediaServiceAutoKeyPoints" ma:index="50" nillable="true" ma:displayName="MediaServiceAutoKeyPoints" ma:hidden="true" ma:internalName="MediaServiceAutoKeyPoints" ma:readOnly="true">
      <xsd:simpleType>
        <xsd:restriction base="dms:Note"/>
      </xsd:simpleType>
    </xsd:element>
    <xsd:element name="MediaServiceKeyPoints" ma:index="5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ec6953a5eee3424faece5c2353cf0721 xmlns="597d7713-8a3d-4bd2-ae30-edced55b2c1b">
      <Terms xmlns="http://schemas.microsoft.com/office/infopath/2007/PartnerControls"/>
    </ec6953a5eee3424faece5c2353cf0721>
    <VGR_DokBeskrivning xmlns="597d7713-8a3d-4bd2-ae30-edced55b2c1b">Arbetsmaterialet för SRHR – ett underlag för samtal och planering av verksamhetens gemensamma arbete med SRHR. </VGR_DokBeskrivning>
    <VGR_EgenAmnesindelning xmlns="597d7713-8a3d-4bd2-ae30-edced55b2c1b" xsi:nil="true"/>
    <TaxCatchAll xmlns="b24646ff-a183-4099-a94f-7ac6fbbd4c17">
      <Value>5</Value>
      <Value>1</Value>
    </TaxCatchAll>
    <Arbetsomr_x00e5_de xmlns="722ad058-b035-40ce-bc4d-e0b6e52ca524">SRHR övergripande</Arbetsomr_x00e5_de>
    <a7144f27c6ef407e8fb4465121afbe2b xmlns="597d7713-8a3d-4bd2-ae30-edced55b2c1b">
      <Terms xmlns="http://schemas.microsoft.com/office/infopath/2007/PartnerControls">
        <TermInfo xmlns="http://schemas.microsoft.com/office/infopath/2007/PartnerControls">
          <TermName xmlns="http://schemas.microsoft.com/office/infopath/2007/PartnerControls">Kunskapscentrum för sexuell hälsa</TermName>
          <TermId xmlns="http://schemas.microsoft.com/office/infopath/2007/PartnerControls">6d3cff72-64f2-476a-961e-224e239780e2</TermId>
        </TermInfo>
      </Terms>
    </a7144f27c6ef407e8fb4465121afbe2b>
    <TaxKeywordTaxHTField xmlns="b24646ff-a183-4099-a94f-7ac6fbbd4c17">
      <Terms xmlns="http://schemas.microsoft.com/office/infopath/2007/PartnerControls"/>
    </TaxKeywordTaxHTField>
    <i1597c54c9084fe5ae9163fac681e86b xmlns="597d7713-8a3d-4bd2-ae30-edced55b2c1b">
      <Terms xmlns="http://schemas.microsoft.com/office/infopath/2007/PartnerControls"/>
    </i1597c54c9084fe5ae9163fac681e86b>
    <m534ae9efef34a1ab5a1291502fec5e5 xmlns="597d7713-8a3d-4bd2-ae30-edced55b2c1b">
      <Terms xmlns="http://schemas.microsoft.com/office/infopath/2007/PartnerControls">
        <TermInfo xmlns="http://schemas.microsoft.com/office/infopath/2007/PartnerControls">
          <TermName xmlns="http://schemas.microsoft.com/office/infopath/2007/PartnerControls">Kunskapscentrum för sexuell hälsa</TermName>
          <TermId xmlns="http://schemas.microsoft.com/office/infopath/2007/PartnerControls">6d3cff72-64f2-476a-961e-224e239780e2</TermId>
        </TermInfo>
      </Terms>
    </m534ae9efef34a1ab5a1291502fec5e5>
    <jeb765fd685b45f397fbb05bbfbbf222 xmlns="4552c23f-a756-462f-8287-3ff35245ed68">
      <Terms xmlns="http://schemas.microsoft.com/office/infopath/2007/PartnerControls">
        <TermInfo xmlns="http://schemas.microsoft.com/office/infopath/2007/PartnerControls">
          <TermName xmlns="http://schemas.microsoft.com/office/infopath/2007/PartnerControls">Utbildningsmaterial, egenproducerat</TermName>
          <TermId xmlns="http://schemas.microsoft.com/office/infopath/2007/PartnerControls">93e3bbf5-3cc8-4826-8d47-6545936f1d2f</TermId>
        </TermInfo>
      </Terms>
    </jeb765fd685b45f397fbb05bbfbbf222>
    <Inneh_x00e5_llstyp xmlns="722ad058-b035-40ce-bc4d-e0b6e52ca524">Publicerat material</Inneh_x00e5_llstyp>
    <VGR_Sekretess xmlns="597d7713-8a3d-4bd2-ae30-edced55b2c1b">Allmän handling - Offentlig</VGR_Sekretess>
    <VGR_AtkomstRatt xmlns="597d7713-8a3d-4bd2-ae30-edced55b2c1b">1</VGR_AtkomstRatt>
    <_dlc_DocId xmlns="b24646ff-a183-4099-a94f-7ac6fbbd4c17">RHS5835-970605865-154</_dlc_DocId>
    <VGR_DokStatus xmlns="597d7713-8a3d-4bd2-ae30-edced55b2c1b">Väntar på allmän handling</VGR_DokStatus>
    <_dlc_DocIdUrl xmlns="b24646ff-a183-4099-a94f-7ac6fbbd4c17">
      <Url>https://vgregion.sharepoint.com/sites/sy-rhs-kunskapscentrum-for-sexuell-halsa/_layouts/15/DocIdRedir.aspx?ID=RHS5835-970605865-154</Url>
      <Description>RHS5835-970605865-154</Description>
    </_dlc_DocIdUrl>
    <VGR_TillgangligFran xmlns="597d7713-8a3d-4bd2-ae30-edced55b2c1b">2021-06-08T11:45:00+00:00</VGR_TillgangligFran>
    <VGR_TillgangligTill xmlns="597d7713-8a3d-4bd2-ae30-edced55b2c1b">2031-06-08T11:45:00+00:00</VGR_TillgangligTill>
    <VGR_PubliceratAv xmlns="597d7713-8a3d-4bd2-ae30-edced55b2c1b">
      <UserInfo>
        <DisplayName>Cecilia Nööjd Erlandsson</DisplayName>
        <AccountId>13</AccountId>
        <AccountType/>
      </UserInfo>
    </VGR_PubliceratAv>
    <VGR_PubliceratDatum xmlns="597d7713-8a3d-4bd2-ae30-edced55b2c1b">2021-06-08T11:46:49+00:00</VGR_PubliceratDatum>
    <VGR_DokStatusMessage xmlns="597d7713-8a3d-4bd2-ae30-edced55b2c1b">
2021-06-08 13:46:57: Låst för arkivering
2021-06-08 13:48:09: Väntar på arkivering</VGR_DokStatusMessage>
    <VGR_Gallras xmlns="597d7713-8a3d-4bd2-ae30-edced55b2c1b">Bevaras</VGR_Gallras>
    <VGR_DokItemId xmlns="597d7713-8a3d-4bd2-ae30-edced55b2c1b">f0ae6c11-4c1c-4263-b3cb-37c789ffb349</VGR_DokItemId>
  </documentManagement>
</p:properties>
</file>

<file path=customXml/itemProps1.xml><?xml version="1.0" encoding="utf-8"?>
<ds:datastoreItem xmlns:ds="http://schemas.openxmlformats.org/officeDocument/2006/customXml" ds:itemID="{DF3EE123-80CA-40E9-A9A0-0ECD57523955}"/>
</file>

<file path=customXml/itemProps2.xml><?xml version="1.0" encoding="utf-8"?>
<ds:datastoreItem xmlns:ds="http://schemas.openxmlformats.org/officeDocument/2006/customXml" ds:itemID="{7A47F678-215B-4C86-96C4-649EE03F1885}"/>
</file>

<file path=customXml/itemProps3.xml><?xml version="1.0" encoding="utf-8"?>
<ds:datastoreItem xmlns:ds="http://schemas.openxmlformats.org/officeDocument/2006/customXml" ds:itemID="{C8AD4EC9-CAFE-49A7-9ABC-801179140B8F}"/>
</file>

<file path=customXml/itemProps4.xml><?xml version="1.0" encoding="utf-8"?>
<ds:datastoreItem xmlns:ds="http://schemas.openxmlformats.org/officeDocument/2006/customXml" ds:itemID="{C0E0375B-AE66-402E-A4B9-C4457A9C0C82}"/>
</file>

<file path=docProps/app.xml><?xml version="1.0" encoding="utf-8"?>
<Properties xmlns="http://schemas.openxmlformats.org/officeDocument/2006/extended-properties" xmlns:vt="http://schemas.openxmlformats.org/officeDocument/2006/docPropsVTypes">
  <TotalTime>982</TotalTime>
  <Words>2630</Words>
  <Application>Microsoft Office PowerPoint</Application>
  <PresentationFormat>Bredbild</PresentationFormat>
  <Paragraphs>265</Paragraphs>
  <Slides>25</Slides>
  <Notes>25</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25</vt:i4>
      </vt:variant>
    </vt:vector>
  </HeadingPairs>
  <TitlesOfParts>
    <vt:vector size="29" baseType="lpstr">
      <vt:lpstr>Arial</vt:lpstr>
      <vt:lpstr>Calibri</vt:lpstr>
      <vt:lpstr>Calibri Light</vt:lpstr>
      <vt:lpstr>Office Theme</vt:lpstr>
      <vt:lpstr>Sexuell och reproduktiv hälsa och rättigheter</vt:lpstr>
      <vt:lpstr>Välkommen till Arbetsmaterialet – SRHR-utbildningen!</vt:lpstr>
      <vt:lpstr>Innan ni sätter igång</vt:lpstr>
      <vt:lpstr>Innehåll och tidsåtgång</vt:lpstr>
      <vt:lpstr>Självskattning</vt:lpstr>
      <vt:lpstr>PowerPoint-presentation</vt:lpstr>
      <vt:lpstr>PowerPoint-presentation</vt:lpstr>
      <vt:lpstr>Kunskap</vt:lpstr>
      <vt:lpstr>PowerPoint-presentation</vt:lpstr>
      <vt:lpstr>PowerPoint-presentation</vt:lpstr>
      <vt:lpstr>PowerPoint-presentation</vt:lpstr>
      <vt:lpstr>Förhållningssätt</vt:lpstr>
      <vt:lpstr>PowerPoint-presentation</vt:lpstr>
      <vt:lpstr>PowerPoint-presentation</vt:lpstr>
      <vt:lpstr>PowerPoint-presentation</vt:lpstr>
      <vt:lpstr>Bemötande</vt:lpstr>
      <vt:lpstr>PowerPoint-presentation</vt:lpstr>
      <vt:lpstr>PowerPoint-presentation</vt:lpstr>
      <vt:lpstr>Utveckling</vt:lpstr>
      <vt:lpstr>PowerPoint-presentation</vt:lpstr>
      <vt:lpstr>PowerPoint-presentation</vt:lpstr>
      <vt:lpstr>PowerPoint-presentation</vt:lpstr>
      <vt:lpstr>PowerPoint-presentation</vt:lpstr>
      <vt:lpstr>PowerPoint-presentation</vt:lpstr>
      <vt:lpstr>Grattis!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Arbetsmaterial­_Sexuell och reproduktiv hälsa och rättigheter</dc:title>
  <dc:creator>David Calmhede</dc:creator>
  <cp:keywords/>
  <cp:lastModifiedBy>Cecilia Nööjd Erlandsson</cp:lastModifiedBy>
  <cp:revision>76</cp:revision>
  <cp:lastPrinted>2019-11-15T12:32:27Z</cp:lastPrinted>
  <dcterms:created xsi:type="dcterms:W3CDTF">2019-11-15T09:51:20Z</dcterms:created>
  <dcterms:modified xsi:type="dcterms:W3CDTF">2021-03-03T09:45:46Z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0x01010006EBECDF67F89F4D8BC5FAF3B8FA559B1F00238DA3DC8C98E5439261E79D9C13BBC1</vt:lpwstr>
  </property>
  <property fmtid="{D5CDD505-2E9C-101B-9397-08002B2CF9AE}" pid="3" name="_dlc_DocIdItemGuid">
    <vt:lpwstr>9cdbeb84-bc7a-4ee8-b380-5def11b9deb7</vt:lpwstr>
  </property>
  <property fmtid="{D5CDD505-2E9C-101B-9397-08002B2CF9AE}" pid="4" name="VGR_AmnesIndelning">
    <vt:lpwstr/>
  </property>
  <property fmtid="{D5CDD505-2E9C-101B-9397-08002B2CF9AE}" pid="5" name="TaxKeyword">
    <vt:lpwstr/>
  </property>
  <property fmtid="{D5CDD505-2E9C-101B-9397-08002B2CF9AE}" pid="6" name="Handlingstyp_RHS">
    <vt:lpwstr>5;#Utbildningsmaterial, egenproducerat|93e3bbf5-3cc8-4826-8d47-6545936f1d2f</vt:lpwstr>
  </property>
  <property fmtid="{D5CDD505-2E9C-101B-9397-08002B2CF9AE}" pid="7" name="VGR_SkapatEnhet">
    <vt:lpwstr>1;#Kunskapscentrum för sexuell hälsa|6d3cff72-64f2-476a-961e-224e239780e2</vt:lpwstr>
  </property>
  <property fmtid="{D5CDD505-2E9C-101B-9397-08002B2CF9AE}" pid="8" name="VGR_UpprattadForEnheter">
    <vt:lpwstr>1;#Kunskapscentrum för sexuell hälsa|6d3cff72-64f2-476a-961e-224e239780e2</vt:lpwstr>
  </property>
  <property fmtid="{D5CDD505-2E9C-101B-9397-08002B2CF9AE}" pid="9" name="VGR_Lagparagraf">
    <vt:lpwstr/>
  </property>
</Properties>
</file>