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84" r:id="rId6"/>
    <p:sldId id="295" r:id="rId7"/>
    <p:sldId id="304" r:id="rId8"/>
    <p:sldId id="296" r:id="rId9"/>
    <p:sldId id="303" r:id="rId10"/>
    <p:sldId id="300" r:id="rId11"/>
    <p:sldId id="305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972C155-D5BF-46A7-B591-A42909CFC1FA}">
          <p14:sldIdLst>
            <p14:sldId id="284"/>
            <p14:sldId id="295"/>
            <p14:sldId id="304"/>
            <p14:sldId id="296"/>
            <p14:sldId id="303"/>
            <p14:sldId id="300"/>
            <p14:sldId id="305"/>
          </p14:sldIdLst>
        </p14:section>
        <p14:section name="Instruktioner" id="{2CE78CED-5BFF-4E73-9F86-7FD6AA461B08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A7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60457-2733-AF7C-F76A-1EFA7A215546}" v="20" dt="2025-02-27T08:23:53.36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notesMaster" Target="notesMasters/notesMaster1.xml" Id="rId13" /><Relationship Type="http://schemas.openxmlformats.org/officeDocument/2006/relationships/tableStyles" Target="tableStyles.xml" Id="rId18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theme" Target="theme/theme1.xml" Id="rId17" /><Relationship Type="http://schemas.openxmlformats.org/officeDocument/2006/relationships/viewProps" Target="viewProps.xml" Id="rId16" /><Relationship Type="http://schemas.microsoft.com/office/2015/10/relationships/revisionInfo" Target="revisionInfo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presProps" Target="presProps.xml" Id="rId15" /><Relationship Type="http://schemas.openxmlformats.org/officeDocument/2006/relationships/slide" Target="slides/slide5.xml" Id="rId10" /><Relationship Type="http://schemas.microsoft.com/office/2016/11/relationships/changesInfo" Target="changesInfos/changesInfo1.xml" Id="rId19" /><Relationship Type="http://schemas.openxmlformats.org/officeDocument/2006/relationships/slide" Target="slides/slide4.xml" Id="rId9" /><Relationship Type="http://schemas.openxmlformats.org/officeDocument/2006/relationships/handoutMaster" Target="handoutMasters/handoutMaster1.xml" Id="rId14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fia Hernvall" userId="S::sofhe2@vgregion.se::87f9f79b-68b3-44cf-843a-f7e4345f2fa2" providerId="AD" clId="Web-{DCF60457-2733-AF7C-F76A-1EFA7A215546}"/>
    <pc:docChg chg="addSld delSld modSld modSection">
      <pc:chgData name="Sofia Hernvall" userId="S::sofhe2@vgregion.se::87f9f79b-68b3-44cf-843a-f7e4345f2fa2" providerId="AD" clId="Web-{DCF60457-2733-AF7C-F76A-1EFA7A215546}" dt="2025-02-27T08:23:53.361" v="16"/>
      <pc:docMkLst>
        <pc:docMk/>
      </pc:docMkLst>
      <pc:sldChg chg="modSp add">
        <pc:chgData name="Sofia Hernvall" userId="S::sofhe2@vgregion.se::87f9f79b-68b3-44cf-843a-f7e4345f2fa2" providerId="AD" clId="Web-{DCF60457-2733-AF7C-F76A-1EFA7A215546}" dt="2025-02-27T08:23:41.986" v="15" actId="20577"/>
        <pc:sldMkLst>
          <pc:docMk/>
          <pc:sldMk cId="3875330676" sldId="284"/>
        </pc:sldMkLst>
        <pc:spChg chg="mod">
          <ac:chgData name="Sofia Hernvall" userId="S::sofhe2@vgregion.se::87f9f79b-68b3-44cf-843a-f7e4345f2fa2" providerId="AD" clId="Web-{DCF60457-2733-AF7C-F76A-1EFA7A215546}" dt="2025-02-27T08:23:11.986" v="11" actId="20577"/>
          <ac:spMkLst>
            <pc:docMk/>
            <pc:sldMk cId="3875330676" sldId="284"/>
            <ac:spMk id="8" creationId="{D11FED8F-FD75-BCD2-0422-2887022A3BDB}"/>
          </ac:spMkLst>
        </pc:spChg>
        <pc:spChg chg="mod">
          <ac:chgData name="Sofia Hernvall" userId="S::sofhe2@vgregion.se::87f9f79b-68b3-44cf-843a-f7e4345f2fa2" providerId="AD" clId="Web-{DCF60457-2733-AF7C-F76A-1EFA7A215546}" dt="2025-02-27T08:23:41.986" v="15" actId="20577"/>
          <ac:spMkLst>
            <pc:docMk/>
            <pc:sldMk cId="3875330676" sldId="284"/>
            <ac:spMk id="9" creationId="{5DEA5B0C-F232-3975-5648-E459042AD240}"/>
          </ac:spMkLst>
        </pc:spChg>
      </pc:sldChg>
      <pc:sldChg chg="delSp">
        <pc:chgData name="Sofia Hernvall" userId="S::sofhe2@vgregion.se::87f9f79b-68b3-44cf-843a-f7e4345f2fa2" providerId="AD" clId="Web-{DCF60457-2733-AF7C-F76A-1EFA7A215546}" dt="2025-02-27T08:21:01.190" v="0"/>
        <pc:sldMkLst>
          <pc:docMk/>
          <pc:sldMk cId="1258620814" sldId="295"/>
        </pc:sldMkLst>
        <pc:spChg chg="del">
          <ac:chgData name="Sofia Hernvall" userId="S::sofhe2@vgregion.se::87f9f79b-68b3-44cf-843a-f7e4345f2fa2" providerId="AD" clId="Web-{DCF60457-2733-AF7C-F76A-1EFA7A215546}" dt="2025-02-27T08:21:01.190" v="0"/>
          <ac:spMkLst>
            <pc:docMk/>
            <pc:sldMk cId="1258620814" sldId="295"/>
            <ac:spMk id="3" creationId="{4175813E-F3C6-7664-8262-0DB2C84F2598}"/>
          </ac:spMkLst>
        </pc:spChg>
      </pc:sldChg>
      <pc:sldChg chg="delSp modSp">
        <pc:chgData name="Sofia Hernvall" userId="S::sofhe2@vgregion.se::87f9f79b-68b3-44cf-843a-f7e4345f2fa2" providerId="AD" clId="Web-{DCF60457-2733-AF7C-F76A-1EFA7A215546}" dt="2025-02-27T08:21:15.674" v="3"/>
        <pc:sldMkLst>
          <pc:docMk/>
          <pc:sldMk cId="4115566407" sldId="296"/>
        </pc:sldMkLst>
        <pc:spChg chg="del mod">
          <ac:chgData name="Sofia Hernvall" userId="S::sofhe2@vgregion.se::87f9f79b-68b3-44cf-843a-f7e4345f2fa2" providerId="AD" clId="Web-{DCF60457-2733-AF7C-F76A-1EFA7A215546}" dt="2025-02-27T08:21:15.674" v="3"/>
          <ac:spMkLst>
            <pc:docMk/>
            <pc:sldMk cId="4115566407" sldId="296"/>
            <ac:spMk id="5" creationId="{EDE74BA1-72B3-0979-3269-7409893A0ECF}"/>
          </ac:spMkLst>
        </pc:spChg>
      </pc:sldChg>
      <pc:sldChg chg="del">
        <pc:chgData name="Sofia Hernvall" userId="S::sofhe2@vgregion.se::87f9f79b-68b3-44cf-843a-f7e4345f2fa2" providerId="AD" clId="Web-{DCF60457-2733-AF7C-F76A-1EFA7A215546}" dt="2025-02-27T08:23:53.361" v="16"/>
        <pc:sldMkLst>
          <pc:docMk/>
          <pc:sldMk cId="1238170223" sldId="299"/>
        </pc:sldMkLst>
      </pc:sldChg>
      <pc:sldChg chg="delSp">
        <pc:chgData name="Sofia Hernvall" userId="S::sofhe2@vgregion.se::87f9f79b-68b3-44cf-843a-f7e4345f2fa2" providerId="AD" clId="Web-{DCF60457-2733-AF7C-F76A-1EFA7A215546}" dt="2025-02-27T08:21:29.987" v="6"/>
        <pc:sldMkLst>
          <pc:docMk/>
          <pc:sldMk cId="3108882825" sldId="300"/>
        </pc:sldMkLst>
        <pc:spChg chg="del">
          <ac:chgData name="Sofia Hernvall" userId="S::sofhe2@vgregion.se::87f9f79b-68b3-44cf-843a-f7e4345f2fa2" providerId="AD" clId="Web-{DCF60457-2733-AF7C-F76A-1EFA7A215546}" dt="2025-02-27T08:21:29.987" v="6"/>
          <ac:spMkLst>
            <pc:docMk/>
            <pc:sldMk cId="3108882825" sldId="300"/>
            <ac:spMk id="3" creationId="{4175813E-F3C6-7664-8262-0DB2C84F2598}"/>
          </ac:spMkLst>
        </pc:spChg>
      </pc:sldChg>
      <pc:sldChg chg="delSp modSp">
        <pc:chgData name="Sofia Hernvall" userId="S::sofhe2@vgregion.se::87f9f79b-68b3-44cf-843a-f7e4345f2fa2" providerId="AD" clId="Web-{DCF60457-2733-AF7C-F76A-1EFA7A215546}" dt="2025-02-27T08:21:24.612" v="5"/>
        <pc:sldMkLst>
          <pc:docMk/>
          <pc:sldMk cId="3978942954" sldId="303"/>
        </pc:sldMkLst>
        <pc:spChg chg="del mod">
          <ac:chgData name="Sofia Hernvall" userId="S::sofhe2@vgregion.se::87f9f79b-68b3-44cf-843a-f7e4345f2fa2" providerId="AD" clId="Web-{DCF60457-2733-AF7C-F76A-1EFA7A215546}" dt="2025-02-27T08:21:24.612" v="5"/>
          <ac:spMkLst>
            <pc:docMk/>
            <pc:sldMk cId="3978942954" sldId="303"/>
            <ac:spMk id="3" creationId="{F8E922B5-F170-314E-96B7-A58C69E67C57}"/>
          </ac:spMkLst>
        </pc:spChg>
      </pc:sldChg>
      <pc:sldChg chg="delSp">
        <pc:chgData name="Sofia Hernvall" userId="S::sofhe2@vgregion.se::87f9f79b-68b3-44cf-843a-f7e4345f2fa2" providerId="AD" clId="Web-{DCF60457-2733-AF7C-F76A-1EFA7A215546}" dt="2025-02-27T08:21:07.253" v="1"/>
        <pc:sldMkLst>
          <pc:docMk/>
          <pc:sldMk cId="3700845589" sldId="304"/>
        </pc:sldMkLst>
        <pc:spChg chg="del">
          <ac:chgData name="Sofia Hernvall" userId="S::sofhe2@vgregion.se::87f9f79b-68b3-44cf-843a-f7e4345f2fa2" providerId="AD" clId="Web-{DCF60457-2733-AF7C-F76A-1EFA7A215546}" dt="2025-02-27T08:21:07.253" v="1"/>
          <ac:spMkLst>
            <pc:docMk/>
            <pc:sldMk cId="3700845589" sldId="304"/>
            <ac:spMk id="3" creationId="{7DD05E3B-8B5E-C7B5-93F6-20511450D187}"/>
          </ac:spMkLst>
        </pc:spChg>
      </pc:sldChg>
      <pc:sldChg chg="delSp">
        <pc:chgData name="Sofia Hernvall" userId="S::sofhe2@vgregion.se::87f9f79b-68b3-44cf-843a-f7e4345f2fa2" providerId="AD" clId="Web-{DCF60457-2733-AF7C-F76A-1EFA7A215546}" dt="2025-02-27T08:21:37.784" v="7"/>
        <pc:sldMkLst>
          <pc:docMk/>
          <pc:sldMk cId="1751233525" sldId="305"/>
        </pc:sldMkLst>
        <pc:spChg chg="del">
          <ac:chgData name="Sofia Hernvall" userId="S::sofhe2@vgregion.se::87f9f79b-68b3-44cf-843a-f7e4345f2fa2" providerId="AD" clId="Web-{DCF60457-2733-AF7C-F76A-1EFA7A215546}" dt="2025-02-27T08:21:37.784" v="7"/>
          <ac:spMkLst>
            <pc:docMk/>
            <pc:sldMk cId="1751233525" sldId="305"/>
            <ac:spMk id="3" creationId="{4175813E-F3C6-7664-8262-0DB2C84F2598}"/>
          </ac:spMkLst>
        </pc:spChg>
      </pc:sldChg>
      <pc:sldChg chg="new del">
        <pc:chgData name="Sofia Hernvall" userId="S::sofhe2@vgregion.se::87f9f79b-68b3-44cf-843a-f7e4345f2fa2" providerId="AD" clId="Web-{DCF60457-2733-AF7C-F76A-1EFA7A215546}" dt="2025-02-27T08:22:03.065" v="9"/>
        <pc:sldMkLst>
          <pc:docMk/>
          <pc:sldMk cId="4060809991" sldId="306"/>
        </pc:sldMkLst>
      </pc:sldChg>
      <pc:sldMasterChg chg="addSldLayout">
        <pc:chgData name="Sofia Hernvall" userId="S::sofhe2@vgregion.se::87f9f79b-68b3-44cf-843a-f7e4345f2fa2" providerId="AD" clId="Web-{DCF60457-2733-AF7C-F76A-1EFA7A215546}" dt="2025-02-27T08:23:02.564" v="10"/>
        <pc:sldMasterMkLst>
          <pc:docMk/>
          <pc:sldMasterMk cId="149138282" sldId="2147483648"/>
        </pc:sldMasterMkLst>
        <pc:sldLayoutChg chg="add">
          <pc:chgData name="Sofia Hernvall" userId="S::sofhe2@vgregion.se::87f9f79b-68b3-44cf-843a-f7e4345f2fa2" providerId="AD" clId="Web-{DCF60457-2733-AF7C-F76A-1EFA7A215546}" dt="2025-02-27T08:23:02.564" v="10"/>
          <pc:sldLayoutMkLst>
            <pc:docMk/>
            <pc:sldMasterMk cId="149138282" sldId="2147483648"/>
            <pc:sldLayoutMk cId="958968257" sldId="214748366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0815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2704" y="5865091"/>
            <a:ext cx="3351446" cy="621431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550C-F865-4F24-A199-8327E2BCB957}" type="datetime1">
              <a:rPr lang="sv-SE" smtClean="0"/>
              <a:t>2025-02-27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874" y="6056635"/>
            <a:ext cx="2147886" cy="383653"/>
          </a:xfrm>
          <a:prstGeom prst="rect">
            <a:avLst/>
          </a:prstGeom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2025-02-27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28">
            <a:extLst>
              <a:ext uri="{FF2B5EF4-FFF2-40B4-BE49-F238E27FC236}">
                <a16:creationId xmlns:a16="http://schemas.microsoft.com/office/drawing/2014/main" id="{BB51B449-2513-B8F3-2B63-E71100F978A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5" name="Freeform: Shape 30">
              <a:extLst>
                <a:ext uri="{FF2B5EF4-FFF2-40B4-BE49-F238E27FC236}">
                  <a16:creationId xmlns:a16="http://schemas.microsoft.com/office/drawing/2014/main" id="{CF300A9A-17BC-D773-8918-887CEF402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31">
              <a:extLst>
                <a:ext uri="{FF2B5EF4-FFF2-40B4-BE49-F238E27FC236}">
                  <a16:creationId xmlns:a16="http://schemas.microsoft.com/office/drawing/2014/main" id="{1D7FFA80-56C3-4ADD-DF3C-C90E7D530A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:a16="http://schemas.microsoft.com/office/drawing/2014/main" id="{69FE296A-0031-81BC-6089-2A24FC515C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33">
              <a:extLst>
                <a:ext uri="{FF2B5EF4-FFF2-40B4-BE49-F238E27FC236}">
                  <a16:creationId xmlns:a16="http://schemas.microsoft.com/office/drawing/2014/main" id="{004E38EF-08B8-7AAB-45C8-0F4D1AAC55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34">
              <a:extLst>
                <a:ext uri="{FF2B5EF4-FFF2-40B4-BE49-F238E27FC236}">
                  <a16:creationId xmlns:a16="http://schemas.microsoft.com/office/drawing/2014/main" id="{1C775D9D-4C6A-8975-C972-8816C73BDE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35">
              <a:extLst>
                <a:ext uri="{FF2B5EF4-FFF2-40B4-BE49-F238E27FC236}">
                  <a16:creationId xmlns:a16="http://schemas.microsoft.com/office/drawing/2014/main" id="{D75E7932-0FB6-64F2-B35F-AABC08F90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36">
              <a:extLst>
                <a:ext uri="{FF2B5EF4-FFF2-40B4-BE49-F238E27FC236}">
                  <a16:creationId xmlns:a16="http://schemas.microsoft.com/office/drawing/2014/main" id="{57FB1F63-CCE2-273B-C40B-56152D202E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37">
              <a:extLst>
                <a:ext uri="{FF2B5EF4-FFF2-40B4-BE49-F238E27FC236}">
                  <a16:creationId xmlns:a16="http://schemas.microsoft.com/office/drawing/2014/main" id="{014EC904-A4EA-3DEA-B024-5DC5F02EED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38">
              <a:extLst>
                <a:ext uri="{FF2B5EF4-FFF2-40B4-BE49-F238E27FC236}">
                  <a16:creationId xmlns:a16="http://schemas.microsoft.com/office/drawing/2014/main" id="{2D575801-093F-FE1B-1D2F-A91174798E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896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 me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598AF4-8416-41AC-A4B8-8AA2F78027DE}" type="datetime1">
              <a:rPr lang="sv-SE" smtClean="0"/>
              <a:t>2025-02-27</a:t>
            </a:fld>
            <a:endParaRPr lang="sv-SE"/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198E92E-CAA4-9C08-9C89-4029C21440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2704" y="5865091"/>
            <a:ext cx="3351446" cy="62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 enfärg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B0435-4108-4DA5-B871-C88C3C6BBB94}" type="datetime1">
              <a:rPr lang="sv-SE" smtClean="0"/>
              <a:t>2025-02-27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Sahlgrenska Universitetssjukhuset</a:t>
            </a:r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F1BA-72EB-4857-AA42-B15224BA00B9}" type="datetime1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Sahlgrenska Universitetssjukhuset</a:t>
            </a:r>
          </a:p>
        </p:txBody>
      </p:sp>
      <p:sp>
        <p:nvSpPr>
          <p:cNvPr id="2" name="Rubrik 2">
            <a:extLst>
              <a:ext uri="{FF2B5EF4-FFF2-40B4-BE49-F238E27FC236}">
                <a16:creationId xmlns:a16="http://schemas.microsoft.com/office/drawing/2014/main" id="{C8CDDCB9-B54D-2D70-8E7A-D1581A3F4A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33954"/>
            <a:ext cx="9666187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3" name="Platshållare för innehåll 8">
            <a:extLst>
              <a:ext uri="{FF2B5EF4-FFF2-40B4-BE49-F238E27FC236}">
                <a16:creationId xmlns:a16="http://schemas.microsoft.com/office/drawing/2014/main" id="{CC91CFAF-1F4C-CF0A-107A-0EADDBE12D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21960"/>
            <a:ext cx="9674654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83CE48-9A04-4EAD-ACE6-F96EF5477165}" type="datetime1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sv-SE"/>
              <a:t>Sahlgrenska Universitetssjukhuset</a:t>
            </a:r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B776B95-268A-4CFA-BBA5-9ACA910E4F80}" type="datetime1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v-SE"/>
              <a:t>Sahlgrenska Universitetssjukhuset</a:t>
            </a:r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936256-C231-4A85-ABBC-B9D46D6BA76A}" type="datetime1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sv-SE"/>
              <a:t>Sahlgrenska Universitetssjukhuset</a:t>
            </a:r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234210" y="2964611"/>
            <a:ext cx="5732564" cy="10629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234210" y="2964611"/>
            <a:ext cx="5732564" cy="10629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03DE84F-2189-4AE4-8038-290BEACE7459}" type="datetime1">
              <a:rPr lang="sv-SE" smtClean="0"/>
              <a:t>2025-02-27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sv-SE"/>
              <a:t>Sahlgrenska Universitetssjukhuset</a:t>
            </a:r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1" r:id="rId3"/>
    <p:sldLayoutId id="2147483655" r:id="rId4"/>
    <p:sldLayoutId id="2147483650" r:id="rId5"/>
    <p:sldLayoutId id="2147483652" r:id="rId6"/>
    <p:sldLayoutId id="2147483661" r:id="rId7"/>
    <p:sldLayoutId id="2147483659" r:id="rId8"/>
    <p:sldLayoutId id="2147483660" r:id="rId9"/>
    <p:sldLayoutId id="2147483662" r:id="rId10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>
            <a:extLst>
              <a:ext uri="{FF2B5EF4-FFF2-40B4-BE49-F238E27FC236}">
                <a16:creationId xmlns:a16="http://schemas.microsoft.com/office/drawing/2014/main" id="{D11FED8F-FD75-BCD2-0422-2887022A3B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/>
              <a:t>Prioriteringsmatris</a:t>
            </a:r>
            <a:endParaRPr lang="sv-SE" b="0"/>
          </a:p>
          <a:p>
            <a:endParaRPr lang="sv-SE">
              <a:ea typeface="Verdana"/>
            </a:endParaRPr>
          </a:p>
        </p:txBody>
      </p:sp>
      <p:sp>
        <p:nvSpPr>
          <p:cNvPr id="9" name="Underrubrik 8">
            <a:extLst>
              <a:ext uri="{FF2B5EF4-FFF2-40B4-BE49-F238E27FC236}">
                <a16:creationId xmlns:a16="http://schemas.microsoft.com/office/drawing/2014/main" id="{5DEA5B0C-F232-3975-5648-E459042AD2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/>
              <a:t>- en metod för att sortera och prioritera uppgifter, idéer och åtgärder</a:t>
            </a:r>
          </a:p>
          <a:p>
            <a:endParaRPr lang="sv-SE">
              <a:ea typeface="Verdana"/>
            </a:endParaRPr>
          </a:p>
          <a:p>
            <a:endParaRPr lang="sv-SE">
              <a:ea typeface="Verdana"/>
            </a:endParaRP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FB9D93-765D-9378-3CDE-482FD868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736A-5A47-45C7-BEAA-C23E1FD1FE5A}" type="datetime1">
              <a:rPr lang="sv-SE" smtClean="0"/>
              <a:pPr/>
              <a:t>2025-02-27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533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441AC0C-90CC-01E0-B7A7-25E926BC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F1BA-72EB-4857-AA42-B15224BA00B9}" type="datetime1">
              <a:rPr lang="sv-SE" smtClean="0"/>
              <a:t>2025-02-27</a:t>
            </a:fld>
            <a:endParaRPr lang="sv-SE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1145301D-E100-B458-ECCD-7BC10A493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Verktyget Prioriteringsmatris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2B85002-AF0F-3344-80AB-80C6C09CDD8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00667" y="2012903"/>
            <a:ext cx="5426046" cy="3756990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800"/>
              <a:t>Syftet med prioriteringsmatrisen är att bedöma olika förbättringar, förslag eller olika orsaker utifrån hur stor insats som krävs och vilken effekt de kan tänkas få.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800"/>
              <a:t>Prioriteringen av åtgärder görs visuellt utifrån två dimensioner: </a:t>
            </a:r>
          </a:p>
          <a:p>
            <a:pPr marL="876300" lvl="1" indent="-3429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sv-SE" sz="1800"/>
              <a:t>Arbetsinsats/kostnad (låg-hög)</a:t>
            </a:r>
          </a:p>
          <a:p>
            <a:pPr marL="876300" lvl="1" indent="-342900"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1800"/>
              <a:t>Effekt/påverkan på resultatet (låg-hög)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800"/>
              <a:t>Åtgärderna placeras ut i en så kallad </a:t>
            </a:r>
            <a:r>
              <a:rPr lang="sv-SE" sz="1800" err="1"/>
              <a:t>fyrfältare</a:t>
            </a:r>
            <a:r>
              <a:rPr lang="sv-SE" sz="1800"/>
              <a:t>, också kallad ”PICK </a:t>
            </a:r>
            <a:r>
              <a:rPr lang="sv-SE" sz="1800" err="1"/>
              <a:t>chart</a:t>
            </a:r>
            <a:r>
              <a:rPr lang="sv-SE" sz="1800"/>
              <a:t>”.</a:t>
            </a:r>
          </a:p>
          <a:p>
            <a:pPr lvl="1" indent="0">
              <a:buNone/>
            </a:pPr>
            <a:endParaRPr lang="sv-SE" sz="1800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84CCE138-1431-3ECB-AAA1-C0A86E5A6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179" y="3548543"/>
            <a:ext cx="5048846" cy="290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620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C4F8C22-8A43-5AA4-D80B-F17F80A76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F1BA-72EB-4857-AA42-B15224BA00B9}" type="datetime1">
              <a:rPr lang="sv-SE" smtClean="0"/>
              <a:t>2025-02-27</a:t>
            </a:fld>
            <a:endParaRPr lang="sv-SE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EDE4E47A-AD8F-7735-B338-63F269CF1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Hur fungerar prioriteringsmatrisen?</a:t>
            </a:r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B63194E0-9E41-7501-81B1-4F5A48F1A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67" y="1736513"/>
            <a:ext cx="10352578" cy="512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4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6A5F64-4B54-2182-755D-FEAF791BD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Gör så här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977438-0A90-C105-DD02-EF1D93A1DF1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83143" y="1688082"/>
            <a:ext cx="9133980" cy="331152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sv-SE" sz="1750"/>
              <a:t>Gruppen går tillsammans igenom insamlade förbättringsförslag eller problem. (Skriv förslagen på små post-it lappar eller klisterlappar som kan numreras)</a:t>
            </a:r>
          </a:p>
          <a:p>
            <a:pPr>
              <a:spcAft>
                <a:spcPts val="1200"/>
              </a:spcAft>
            </a:pPr>
            <a:r>
              <a:rPr lang="sv-SE" sz="1750"/>
              <a:t>Diskutera och placera ut post-it </a:t>
            </a:r>
            <a:r>
              <a:rPr lang="sv-SE" sz="1750" err="1"/>
              <a:t>lapparnai</a:t>
            </a:r>
            <a:r>
              <a:rPr lang="sv-SE" sz="1750"/>
              <a:t> prioriteringsmatrisens fyra rutor utifrån uppskattad effekt och arbetsinsats/kostnad. Varje problem/förslag måste placeras i en av rutorna, det vill säga inga förslag får överlappa och placeras mellan rutorna. </a:t>
            </a:r>
          </a:p>
          <a:p>
            <a:pPr>
              <a:spcAft>
                <a:spcPts val="1200"/>
              </a:spcAft>
            </a:pPr>
            <a:r>
              <a:rPr lang="sv-SE" sz="1750"/>
              <a:t>Numrera post-it lapparna och skriv ner vad förändringsförslagen innebär i en lista. Välj ut den eller de åtgärder som gruppen vill börja att arbeta med.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sv-SE" sz="1750"/>
              <a:t>Behövs ytterligare prioritering inom en ruta kan alla deltagare poängsätta de olika förslagen med poängen 3, 2  och 1 poäng. Förslaget med flest poäng väljs.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3446B55-D07F-FE68-B2A6-B3A022821A7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83CE48-9A04-4EAD-ACE6-F96EF5477165}" type="datetime1">
              <a:rPr lang="sv-SE" smtClean="0"/>
              <a:t>2025-02-27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1556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FC6C24E1-FA01-B840-4F5B-CE5B47A8FA0B}"/>
              </a:ext>
            </a:extLst>
          </p:cNvPr>
          <p:cNvSpPr/>
          <p:nvPr/>
        </p:nvSpPr>
        <p:spPr>
          <a:xfrm>
            <a:off x="3625756" y="2062946"/>
            <a:ext cx="2243034" cy="45037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r>
              <a:rPr lang="sv-SE" b="1">
                <a:solidFill>
                  <a:schemeClr val="tx1"/>
                </a:solidFill>
              </a:rPr>
              <a:t>PLACERING</a:t>
            </a: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r>
              <a:rPr lang="sv-SE" sz="1400">
                <a:solidFill>
                  <a:schemeClr val="tx1"/>
                </a:solidFill>
              </a:rPr>
              <a:t>Placera inga post-it lappar på linjerna i prioriteringsmatrisen – det gör det svårare att välja ut vilka åtgärder som skall genomföras eller inte</a:t>
            </a:r>
          </a:p>
        </p:txBody>
      </p:sp>
      <p:pic>
        <p:nvPicPr>
          <p:cNvPr id="11" name="Platshållare för innehåll 8" descr="Lägg till med hel fyllning">
            <a:extLst>
              <a:ext uri="{FF2B5EF4-FFF2-40B4-BE49-F238E27FC236}">
                <a16:creationId xmlns:a16="http://schemas.microsoft.com/office/drawing/2014/main" id="{95705683-B343-0A5C-8514-6CA5A96DB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07273" y="2442391"/>
            <a:ext cx="1080000" cy="108000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7BA790A-DF35-A565-8620-3A116B5F6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7F1BA-72EB-4857-AA42-B15224BA00B9}" type="datetime1">
              <a:rPr lang="sv-SE" smtClean="0"/>
              <a:t>2025-02-27</a:t>
            </a:fld>
            <a:endParaRPr lang="sv-SE"/>
          </a:p>
        </p:txBody>
      </p:sp>
      <p:sp>
        <p:nvSpPr>
          <p:cNvPr id="4" name="Rubrik 3">
            <a:extLst>
              <a:ext uri="{FF2B5EF4-FFF2-40B4-BE49-F238E27FC236}">
                <a16:creationId xmlns:a16="http://schemas.microsoft.com/office/drawing/2014/main" id="{3C6099F2-A6CC-8F0E-BA8B-C0859310A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Tänk på att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7888C281-73B1-44E0-27EC-EC28FC45A9AB}"/>
              </a:ext>
            </a:extLst>
          </p:cNvPr>
          <p:cNvSpPr/>
          <p:nvPr/>
        </p:nvSpPr>
        <p:spPr>
          <a:xfrm>
            <a:off x="6234732" y="2062946"/>
            <a:ext cx="2243034" cy="45037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 sz="900" b="1">
              <a:solidFill>
                <a:schemeClr val="tx1"/>
              </a:solidFill>
            </a:endParaRPr>
          </a:p>
          <a:p>
            <a:pPr algn="ctr"/>
            <a:r>
              <a:rPr lang="sv-SE" b="1">
                <a:solidFill>
                  <a:schemeClr val="tx1"/>
                </a:solidFill>
              </a:rPr>
              <a:t>BÖRJA MED</a:t>
            </a: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r>
              <a:rPr lang="sv-SE" sz="1400">
                <a:solidFill>
                  <a:schemeClr val="tx1"/>
                </a:solidFill>
              </a:rPr>
              <a:t>Börja gärna med små lättåtgärdade problem, där det krävs mindre insatser och effekten märks snabbt</a:t>
            </a:r>
          </a:p>
        </p:txBody>
      </p:sp>
      <p:pic>
        <p:nvPicPr>
          <p:cNvPr id="9" name="Platshållare för innehåll 8" descr="Prioritering med hel fyllning">
            <a:extLst>
              <a:ext uri="{FF2B5EF4-FFF2-40B4-BE49-F238E27FC236}">
                <a16:creationId xmlns:a16="http://schemas.microsoft.com/office/drawing/2014/main" id="{D2C3EFD4-CC2A-2144-78C2-90B124C78A8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6249" y="2442391"/>
            <a:ext cx="1080000" cy="108000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37E0679E-2615-5B35-551F-0D5205110FB2}"/>
              </a:ext>
            </a:extLst>
          </p:cNvPr>
          <p:cNvSpPr/>
          <p:nvPr/>
        </p:nvSpPr>
        <p:spPr>
          <a:xfrm>
            <a:off x="8843708" y="2062946"/>
            <a:ext cx="2243034" cy="45037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r>
              <a:rPr lang="sv-SE" b="1">
                <a:solidFill>
                  <a:schemeClr val="tx1"/>
                </a:solidFill>
              </a:rPr>
              <a:t>FOKUS PÅ RÄTT SAK</a:t>
            </a: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r>
              <a:rPr lang="sv-SE" sz="1400">
                <a:solidFill>
                  <a:schemeClr val="tx1"/>
                </a:solidFill>
              </a:rPr>
              <a:t>Prioriteringsmatrisen tvingar gruppen att fokusera på den åtgärd som är bäst att genomföra och inte på </a:t>
            </a:r>
            <a:r>
              <a:rPr lang="sv-SE" sz="1400" b="1" i="1">
                <a:solidFill>
                  <a:schemeClr val="tx1"/>
                </a:solidFill>
              </a:rPr>
              <a:t>allt</a:t>
            </a:r>
            <a:r>
              <a:rPr lang="sv-SE" sz="1400">
                <a:solidFill>
                  <a:schemeClr val="tx1"/>
                </a:solidFill>
              </a:rPr>
              <a:t> som är möjligt att göra, vilket ökar möjligheten till framgång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266E400F-CC9B-198C-B4D3-95EF952AF27B}"/>
              </a:ext>
            </a:extLst>
          </p:cNvPr>
          <p:cNvSpPr/>
          <p:nvPr/>
        </p:nvSpPr>
        <p:spPr>
          <a:xfrm>
            <a:off x="1091964" y="2062945"/>
            <a:ext cx="2243034" cy="45037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>
              <a:solidFill>
                <a:schemeClr val="tx1"/>
              </a:solidFill>
            </a:endParaRP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r>
              <a:rPr lang="sv-SE" b="1">
                <a:solidFill>
                  <a:schemeClr val="tx1"/>
                </a:solidFill>
              </a:rPr>
              <a:t>TVÄRPROFF-ESIONELLT TEAM</a:t>
            </a:r>
          </a:p>
          <a:p>
            <a:pPr algn="ctr"/>
            <a:r>
              <a:rPr lang="sv-SE" sz="1400">
                <a:solidFill>
                  <a:schemeClr val="tx1"/>
                </a:solidFill>
              </a:rPr>
              <a:t>Teamet bör vara en tvärprofessionell grupp som känner till problemet väl för bästa prioritering</a:t>
            </a:r>
          </a:p>
          <a:p>
            <a:pPr algn="ctr"/>
            <a:endParaRPr lang="sv-SE" b="1">
              <a:solidFill>
                <a:schemeClr val="tx1"/>
              </a:solidFill>
            </a:endParaRPr>
          </a:p>
          <a:p>
            <a:pPr algn="ctr"/>
            <a:endParaRPr lang="sv-SE" b="1">
              <a:solidFill>
                <a:schemeClr val="tx1"/>
              </a:solidFill>
            </a:endParaRPr>
          </a:p>
        </p:txBody>
      </p:sp>
      <p:pic>
        <p:nvPicPr>
          <p:cNvPr id="16" name="Bild 15" descr="Användare med hel fyllning">
            <a:extLst>
              <a:ext uri="{FF2B5EF4-FFF2-40B4-BE49-F238E27FC236}">
                <a16:creationId xmlns:a16="http://schemas.microsoft.com/office/drawing/2014/main" id="{890DD0CD-AF53-4EBC-96FA-E7A5CFE67C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998" y="2442391"/>
            <a:ext cx="1080000" cy="10800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Bild 17" descr="Förstoringsglas med hel fyllning">
            <a:extLst>
              <a:ext uri="{FF2B5EF4-FFF2-40B4-BE49-F238E27FC236}">
                <a16:creationId xmlns:a16="http://schemas.microsoft.com/office/drawing/2014/main" id="{BB1D757B-5194-0B57-E7E3-CDECCAB47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25225" y="2442391"/>
            <a:ext cx="1080000" cy="10800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8942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Rak koppling 13">
            <a:extLst>
              <a:ext uri="{FF2B5EF4-FFF2-40B4-BE49-F238E27FC236}">
                <a16:creationId xmlns:a16="http://schemas.microsoft.com/office/drawing/2014/main" id="{61324802-CFAC-15E6-54EF-FA923D10705D}"/>
              </a:ext>
            </a:extLst>
          </p:cNvPr>
          <p:cNvCxnSpPr>
            <a:cxnSpLocks/>
          </p:cNvCxnSpPr>
          <p:nvPr/>
        </p:nvCxnSpPr>
        <p:spPr>
          <a:xfrm>
            <a:off x="769453" y="6256804"/>
            <a:ext cx="10488573" cy="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koppling 12">
            <a:extLst>
              <a:ext uri="{FF2B5EF4-FFF2-40B4-BE49-F238E27FC236}">
                <a16:creationId xmlns:a16="http://schemas.microsoft.com/office/drawing/2014/main" id="{098B7BC5-AF1A-1C47-B042-69FC836FF61A}"/>
              </a:ext>
            </a:extLst>
          </p:cNvPr>
          <p:cNvCxnSpPr>
            <a:cxnSpLocks/>
          </p:cNvCxnSpPr>
          <p:nvPr/>
        </p:nvCxnSpPr>
        <p:spPr>
          <a:xfrm>
            <a:off x="769453" y="1362269"/>
            <a:ext cx="0" cy="4894535"/>
          </a:xfrm>
          <a:prstGeom prst="line">
            <a:avLst/>
          </a:prstGeom>
          <a:ln w="190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ubrik 3">
            <a:extLst>
              <a:ext uri="{FF2B5EF4-FFF2-40B4-BE49-F238E27FC236}">
                <a16:creationId xmlns:a16="http://schemas.microsoft.com/office/drawing/2014/main" id="{1145301D-E100-B458-ECCD-7BC10A49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6" y="455175"/>
            <a:ext cx="10868560" cy="1047750"/>
          </a:xfrm>
        </p:spPr>
        <p:txBody>
          <a:bodyPr anchor="t" anchorCtr="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sv-SE" sz="1200"/>
              <a:t>Verksamhet, process: </a:t>
            </a:r>
            <a:r>
              <a:rPr lang="sv-SE" sz="1050" i="1">
                <a:solidFill>
                  <a:schemeClr val="tx1">
                    <a:lumMod val="50000"/>
                    <a:lumOff val="50000"/>
                  </a:schemeClr>
                </a:solidFill>
              </a:rPr>
              <a:t>(t.ex. verksamhet, enhet/avdelning)		</a:t>
            </a:r>
            <a:r>
              <a:rPr lang="sv-SE" sz="1200"/>
              <a:t>Ansvarig:</a:t>
            </a:r>
            <a:br>
              <a:rPr lang="sv-SE" sz="1200"/>
            </a:br>
            <a:br>
              <a:rPr lang="sv-SE" sz="1050" i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v-SE" sz="1200"/>
              <a:t>Förbättringsområde:					</a:t>
            </a:r>
            <a:br>
              <a:rPr lang="sv-SE" sz="1200"/>
            </a:br>
            <a:r>
              <a:rPr lang="sv-SE" sz="1200"/>
              <a:t>					</a:t>
            </a:r>
            <a:br>
              <a:rPr lang="sv-SE" sz="1200"/>
            </a:br>
            <a:r>
              <a:rPr lang="sv-SE" sz="1200"/>
              <a:t>						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24A9FAAF-BC66-65F9-97DE-1CFA33E7BA58}"/>
              </a:ext>
            </a:extLst>
          </p:cNvPr>
          <p:cNvSpPr txBox="1"/>
          <p:nvPr/>
        </p:nvSpPr>
        <p:spPr>
          <a:xfrm>
            <a:off x="10816057" y="6458741"/>
            <a:ext cx="1212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200"/>
              <a:t>Hög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90CE50B3-6C8B-201F-12C1-E227D760F71F}"/>
              </a:ext>
            </a:extLst>
          </p:cNvPr>
          <p:cNvSpPr txBox="1"/>
          <p:nvPr/>
        </p:nvSpPr>
        <p:spPr>
          <a:xfrm>
            <a:off x="769453" y="6402825"/>
            <a:ext cx="1212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200"/>
              <a:t>Låg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14CD63FA-673E-33A5-5237-4C2E23EC8DC8}"/>
              </a:ext>
            </a:extLst>
          </p:cNvPr>
          <p:cNvSpPr txBox="1"/>
          <p:nvPr/>
        </p:nvSpPr>
        <p:spPr>
          <a:xfrm>
            <a:off x="272020" y="1419227"/>
            <a:ext cx="1212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200"/>
              <a:t>Hög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3EE6EEB8-D988-C287-67BD-F3661D713885}"/>
              </a:ext>
            </a:extLst>
          </p:cNvPr>
          <p:cNvSpPr txBox="1"/>
          <p:nvPr/>
        </p:nvSpPr>
        <p:spPr>
          <a:xfrm>
            <a:off x="272020" y="6072138"/>
            <a:ext cx="12129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200"/>
              <a:t>Låg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E29D53AE-7DF5-4D5E-7D8C-4C9D93B47012}"/>
              </a:ext>
            </a:extLst>
          </p:cNvPr>
          <p:cNvSpPr txBox="1"/>
          <p:nvPr/>
        </p:nvSpPr>
        <p:spPr>
          <a:xfrm>
            <a:off x="8864083" y="197861"/>
            <a:ext cx="29512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sv-SE" sz="2400"/>
              <a:t>Prioriteringsmatris</a:t>
            </a:r>
          </a:p>
        </p:txBody>
      </p:sp>
      <p:cxnSp>
        <p:nvCxnSpPr>
          <p:cNvPr id="8" name="Rak koppling 7">
            <a:extLst>
              <a:ext uri="{FF2B5EF4-FFF2-40B4-BE49-F238E27FC236}">
                <a16:creationId xmlns:a16="http://schemas.microsoft.com/office/drawing/2014/main" id="{298A67BE-ED46-C79F-429F-488429537592}"/>
              </a:ext>
            </a:extLst>
          </p:cNvPr>
          <p:cNvCxnSpPr>
            <a:cxnSpLocks/>
          </p:cNvCxnSpPr>
          <p:nvPr/>
        </p:nvCxnSpPr>
        <p:spPr>
          <a:xfrm>
            <a:off x="769452" y="3954717"/>
            <a:ext cx="1048857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k koppling 8">
            <a:extLst>
              <a:ext uri="{FF2B5EF4-FFF2-40B4-BE49-F238E27FC236}">
                <a16:creationId xmlns:a16="http://schemas.microsoft.com/office/drawing/2014/main" id="{5A4DF59F-36A7-337F-843C-58D4A2DAA85D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812538" y="1502925"/>
            <a:ext cx="11208" cy="4753879"/>
          </a:xfrm>
          <a:prstGeom prst="line">
            <a:avLst/>
          </a:prstGeom>
          <a:ln w="19050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B93BB58A-F914-DD70-E25F-CF404D259ED2}"/>
              </a:ext>
            </a:extLst>
          </p:cNvPr>
          <p:cNvSpPr txBox="1"/>
          <p:nvPr/>
        </p:nvSpPr>
        <p:spPr>
          <a:xfrm>
            <a:off x="4638579" y="6402101"/>
            <a:ext cx="23479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400" b="1"/>
              <a:t>Arbetsinsats/kostnad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BF295A3A-683E-C5F7-0131-DDA02C489841}"/>
              </a:ext>
            </a:extLst>
          </p:cNvPr>
          <p:cNvSpPr txBox="1"/>
          <p:nvPr/>
        </p:nvSpPr>
        <p:spPr>
          <a:xfrm rot="16200000">
            <a:off x="-1061098" y="3540115"/>
            <a:ext cx="30733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400" b="1"/>
              <a:t>Effekt/påverkan på resultatet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90CBC5EF-615A-8F2B-E1F8-654A6A575515}"/>
              </a:ext>
            </a:extLst>
          </p:cNvPr>
          <p:cNvSpPr txBox="1"/>
          <p:nvPr/>
        </p:nvSpPr>
        <p:spPr>
          <a:xfrm>
            <a:off x="6981088" y="6072154"/>
            <a:ext cx="388053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900" i="1">
                <a:solidFill>
                  <a:schemeClr val="bg1">
                    <a:lumMod val="65000"/>
                  </a:schemeClr>
                </a:solidFill>
              </a:rPr>
              <a:t>Avfärda – lägg förändringsenergin på annat än detta!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4EF86E83-AF7D-A70C-3199-7F7BF2161CF9}"/>
              </a:ext>
            </a:extLst>
          </p:cNvPr>
          <p:cNvSpPr txBox="1"/>
          <p:nvPr/>
        </p:nvSpPr>
        <p:spPr>
          <a:xfrm>
            <a:off x="6267697" y="3759809"/>
            <a:ext cx="49714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900" i="1">
                <a:solidFill>
                  <a:schemeClr val="bg1">
                    <a:lumMod val="65000"/>
                  </a:schemeClr>
                </a:solidFill>
              </a:rPr>
              <a:t>Utmana (välj endast enstaka) – Svårt med belönande. Välj med omsorg!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83A5E9A1-0E13-BEC6-F23B-4E817FEA9ADC}"/>
              </a:ext>
            </a:extLst>
          </p:cNvPr>
          <p:cNvSpPr txBox="1"/>
          <p:nvPr/>
        </p:nvSpPr>
        <p:spPr>
          <a:xfrm>
            <a:off x="1472169" y="3759809"/>
            <a:ext cx="418766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900" i="1">
                <a:solidFill>
                  <a:schemeClr val="bg1">
                    <a:lumMod val="65000"/>
                  </a:schemeClr>
                </a:solidFill>
              </a:rPr>
              <a:t>Genomför! ”Guldkorn” som bör genomföras i första hand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78013968-628D-DF9B-7F89-980AFA708A51}"/>
              </a:ext>
            </a:extLst>
          </p:cNvPr>
          <p:cNvSpPr txBox="1"/>
          <p:nvPr/>
        </p:nvSpPr>
        <p:spPr>
          <a:xfrm>
            <a:off x="1163857" y="6068586"/>
            <a:ext cx="485396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900" i="1">
                <a:solidFill>
                  <a:schemeClr val="bg1">
                    <a:lumMod val="65000"/>
                  </a:schemeClr>
                </a:solidFill>
              </a:rPr>
              <a:t>Överväg – ”låg hängande frukter” som kan genomföras när tid finns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FC1C747-0493-992E-932C-03517612B559}"/>
              </a:ext>
            </a:extLst>
          </p:cNvPr>
          <p:cNvSpPr/>
          <p:nvPr/>
        </p:nvSpPr>
        <p:spPr>
          <a:xfrm>
            <a:off x="0" y="1074457"/>
            <a:ext cx="12191994" cy="13849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888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145301D-E100-B458-ECCD-7BC10A49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6" y="455175"/>
            <a:ext cx="10868560" cy="1047750"/>
          </a:xfrm>
        </p:spPr>
        <p:txBody>
          <a:bodyPr anchor="t" anchorCtr="0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sv-SE" sz="1200"/>
              <a:t>Verksamhet, process: </a:t>
            </a:r>
            <a:r>
              <a:rPr lang="sv-SE" sz="1050" i="1">
                <a:solidFill>
                  <a:schemeClr val="tx1">
                    <a:lumMod val="50000"/>
                    <a:lumOff val="50000"/>
                  </a:schemeClr>
                </a:solidFill>
              </a:rPr>
              <a:t>(t.ex. verksamhet, enhet/avdelning)		</a:t>
            </a:r>
            <a:r>
              <a:rPr lang="sv-SE" sz="1200"/>
              <a:t>Ansvarig:</a:t>
            </a:r>
            <a:br>
              <a:rPr lang="sv-SE" sz="1200"/>
            </a:br>
            <a:br>
              <a:rPr lang="sv-SE" sz="1050" i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sv-SE" sz="1200"/>
              <a:t>Förbättringsområde:					</a:t>
            </a:r>
            <a:br>
              <a:rPr lang="sv-SE" sz="1200"/>
            </a:br>
            <a:r>
              <a:rPr lang="sv-SE" sz="1200"/>
              <a:t>					</a:t>
            </a:r>
            <a:br>
              <a:rPr lang="sv-SE" sz="1200"/>
            </a:br>
            <a:r>
              <a:rPr lang="sv-SE" sz="1200"/>
              <a:t>						</a:t>
            </a: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E29D53AE-7DF5-4D5E-7D8C-4C9D93B47012}"/>
              </a:ext>
            </a:extLst>
          </p:cNvPr>
          <p:cNvSpPr txBox="1"/>
          <p:nvPr/>
        </p:nvSpPr>
        <p:spPr>
          <a:xfrm>
            <a:off x="8864083" y="197861"/>
            <a:ext cx="295126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Prioriteringsmatris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- lista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AFC1C747-0493-992E-932C-03517612B559}"/>
              </a:ext>
            </a:extLst>
          </p:cNvPr>
          <p:cNvSpPr/>
          <p:nvPr/>
        </p:nvSpPr>
        <p:spPr>
          <a:xfrm>
            <a:off x="0" y="1074457"/>
            <a:ext cx="12191994" cy="13849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aphicFrame>
        <p:nvGraphicFramePr>
          <p:cNvPr id="6" name="Tabell 6">
            <a:extLst>
              <a:ext uri="{FF2B5EF4-FFF2-40B4-BE49-F238E27FC236}">
                <a16:creationId xmlns:a16="http://schemas.microsoft.com/office/drawing/2014/main" id="{7A7DA192-C703-DEA0-70C6-07444C977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349209"/>
              </p:ext>
            </p:extLst>
          </p:nvPr>
        </p:nvGraphicFramePr>
        <p:xfrm>
          <a:off x="389466" y="1350886"/>
          <a:ext cx="11413067" cy="50519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9309">
                  <a:extLst>
                    <a:ext uri="{9D8B030D-6E8A-4147-A177-3AD203B41FA5}">
                      <a16:colId xmlns:a16="http://schemas.microsoft.com/office/drawing/2014/main" val="833137637"/>
                    </a:ext>
                  </a:extLst>
                </a:gridCol>
                <a:gridCol w="5741467">
                  <a:extLst>
                    <a:ext uri="{9D8B030D-6E8A-4147-A177-3AD203B41FA5}">
                      <a16:colId xmlns:a16="http://schemas.microsoft.com/office/drawing/2014/main" val="431566883"/>
                    </a:ext>
                  </a:extLst>
                </a:gridCol>
                <a:gridCol w="1979816">
                  <a:extLst>
                    <a:ext uri="{9D8B030D-6E8A-4147-A177-3AD203B41FA5}">
                      <a16:colId xmlns:a16="http://schemas.microsoft.com/office/drawing/2014/main" val="792463314"/>
                    </a:ext>
                  </a:extLst>
                </a:gridCol>
                <a:gridCol w="2352475">
                  <a:extLst>
                    <a:ext uri="{9D8B030D-6E8A-4147-A177-3AD203B41FA5}">
                      <a16:colId xmlns:a16="http://schemas.microsoft.com/office/drawing/2014/main" val="2192305681"/>
                    </a:ext>
                  </a:extLst>
                </a:gridCol>
              </a:tblGrid>
              <a:tr h="388611">
                <a:tc>
                  <a:txBody>
                    <a:bodyPr/>
                    <a:lstStyle/>
                    <a:p>
                      <a:r>
                        <a:rPr lang="sv-SE" sz="1400">
                          <a:solidFill>
                            <a:schemeClr val="tx2"/>
                          </a:solidFill>
                        </a:rPr>
                        <a:t>Nummer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400">
                          <a:solidFill>
                            <a:schemeClr val="tx2"/>
                          </a:solidFill>
                        </a:rPr>
                        <a:t>Förbättringsförslag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400">
                          <a:solidFill>
                            <a:schemeClr val="tx2"/>
                          </a:solidFill>
                        </a:rPr>
                        <a:t>Genomföras?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1400">
                          <a:solidFill>
                            <a:schemeClr val="tx2"/>
                          </a:solidFill>
                        </a:rPr>
                        <a:t>Tidsplan/ansvarig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7331509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790634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614177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890531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837020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434077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872759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000589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377557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658419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457046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522156"/>
                  </a:ext>
                </a:extLst>
              </a:tr>
              <a:tr h="388611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962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33525"/>
      </p:ext>
    </p:extLst>
  </p:cSld>
  <p:clrMapOvr>
    <a:masterClrMapping/>
  </p:clrMapOvr>
</p:sld>
</file>

<file path=ppt/theme/theme1.xml><?xml version="1.0" encoding="utf-8"?>
<a:theme xmlns:a="http://schemas.openxmlformats.org/drawingml/2006/main" name="SU">
  <a:themeElements>
    <a:clrScheme name="Anpassat 2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0070C0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resentation1" id="{6BAB553F-D5B8-43FA-B36E-6CCEB5A74AF7}" vid="{7F98C360-8E5D-4B5D-89AB-12ADF0E0DBB1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 mall Powerpoint</Template>
  <Application>Microsoft Office PowerPoint</Application>
  <PresentationFormat>Widescreen</PresentationFormat>
  <Slides>7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</vt:lpstr>
      <vt:lpstr>Prioriteringsmatris </vt:lpstr>
      <vt:lpstr>Verktyget Prioriteringsmatris</vt:lpstr>
      <vt:lpstr>Hur fungerar prioriteringsmatrisen?</vt:lpstr>
      <vt:lpstr>Gör så här</vt:lpstr>
      <vt:lpstr>Tänk på att</vt:lpstr>
      <vt:lpstr>Verksamhet, process: (t.ex. verksamhet, enhet/avdelning)  Ansvarig:  Förbättringsområde:                  </vt:lpstr>
      <vt:lpstr>Verksamhet, process: (t.ex. verksamhet, enhet/avdelning)  Ansvarig:  Förbättringsområde: 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Prioriteringsmatris - metodbeskrivning</dc:title>
  <dc:creator>Kristina Edh</dc:creator>
  <keywords/>
  <revision>1</revision>
  <dcterms:created xsi:type="dcterms:W3CDTF">2023-08-15T10:36:28.0000000Z</dcterms:created>
  <dcterms:modified xsi:type="dcterms:W3CDTF">2025-02-27T08:24:02.0000000Z</dcterms:modified>
</coreProperties>
</file>