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307" r:id="rId2"/>
    <p:sldId id="304" r:id="rId3"/>
    <p:sldId id="303" r:id="rId4"/>
    <p:sldId id="305" r:id="rId5"/>
    <p:sldId id="306" r:id="rId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B972C155-D5BF-46A7-B591-A42909CFC1FA}">
          <p14:sldIdLst>
            <p14:sldId id="307"/>
            <p14:sldId id="304"/>
            <p14:sldId id="303"/>
            <p14:sldId id="305"/>
            <p14:sldId id="30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1DF"/>
    <a:srgbClr val="005B89"/>
    <a:srgbClr val="004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830AC2-A5AD-4AAB-8111-2D6E019D7B73}" v="1" dt="2025-02-20T08:35:02.843"/>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Inget format, tabellrutnät">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13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handoutMaster" Target="handoutMasters/handoutMaster1.xml" Id="rId8" /><Relationship Type="http://schemas.microsoft.com/office/2016/11/relationships/changesInfo" Target="changesInfos/changesInfo1.xml" Id="rId13" /><Relationship Type="http://schemas.openxmlformats.org/officeDocument/2006/relationships/slide" Target="slides/slide2.xml" Id="rId3" /><Relationship Type="http://schemas.openxmlformats.org/officeDocument/2006/relationships/notesMaster" Target="notesMasters/notesMaster1.xml" Id="rId7" /><Relationship Type="http://schemas.openxmlformats.org/officeDocument/2006/relationships/tableStyles" Target="tableStyles.xml" Id="rId12"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slide" Target="slides/slide5.xml" Id="rId6" /><Relationship Type="http://schemas.openxmlformats.org/officeDocument/2006/relationships/theme" Target="theme/theme1.xml" Id="rId11" /><Relationship Type="http://schemas.openxmlformats.org/officeDocument/2006/relationships/slide" Target="slides/slide4.xml" Id="rId5" /><Relationship Type="http://schemas.openxmlformats.org/officeDocument/2006/relationships/viewProps" Target="viewProps.xml" Id="rId10" /><Relationship Type="http://schemas.openxmlformats.org/officeDocument/2006/relationships/slide" Target="slides/slide3.xml" Id="rId4" /><Relationship Type="http://schemas.openxmlformats.org/officeDocument/2006/relationships/presProps" Target="presProps.xml" Id="rId9" /><Relationship Type="http://schemas.microsoft.com/office/2015/10/relationships/revisionInfo" Target="revisionInfo.xml" Id="rId14"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fia Hernvall" userId="87f9f79b-68b3-44cf-843a-f7e4345f2fa2" providerId="ADAL" clId="{FA830AC2-A5AD-4AAB-8111-2D6E019D7B73}"/>
    <pc:docChg chg="custSel addSld delSld modSld modSection">
      <pc:chgData name="Sofia Hernvall" userId="87f9f79b-68b3-44cf-843a-f7e4345f2fa2" providerId="ADAL" clId="{FA830AC2-A5AD-4AAB-8111-2D6E019D7B73}" dt="2025-02-20T08:35:39.859" v="7" actId="1076"/>
      <pc:docMkLst>
        <pc:docMk/>
      </pc:docMkLst>
      <pc:sldChg chg="del">
        <pc:chgData name="Sofia Hernvall" userId="87f9f79b-68b3-44cf-843a-f7e4345f2fa2" providerId="ADAL" clId="{FA830AC2-A5AD-4AAB-8111-2D6E019D7B73}" dt="2025-02-20T08:35:21.173" v="5" actId="2696"/>
        <pc:sldMkLst>
          <pc:docMk/>
          <pc:sldMk cId="120859086" sldId="300"/>
        </pc:sldMkLst>
      </pc:sldChg>
      <pc:sldChg chg="addSp delSp modSp new mod">
        <pc:chgData name="Sofia Hernvall" userId="87f9f79b-68b3-44cf-843a-f7e4345f2fa2" providerId="ADAL" clId="{FA830AC2-A5AD-4AAB-8111-2D6E019D7B73}" dt="2025-02-20T08:35:39.859" v="7" actId="1076"/>
        <pc:sldMkLst>
          <pc:docMk/>
          <pc:sldMk cId="2395153438" sldId="307"/>
        </pc:sldMkLst>
        <pc:spChg chg="mod">
          <ac:chgData name="Sofia Hernvall" userId="87f9f79b-68b3-44cf-843a-f7e4345f2fa2" providerId="ADAL" clId="{FA830AC2-A5AD-4AAB-8111-2D6E019D7B73}" dt="2025-02-20T08:35:39.859" v="7" actId="1076"/>
          <ac:spMkLst>
            <pc:docMk/>
            <pc:sldMk cId="2395153438" sldId="307"/>
            <ac:spMk id="2" creationId="{FDE0B583-E5A5-48F5-FF62-670B6AD31663}"/>
          </ac:spMkLst>
        </pc:spChg>
        <pc:spChg chg="del">
          <ac:chgData name="Sofia Hernvall" userId="87f9f79b-68b3-44cf-843a-f7e4345f2fa2" providerId="ADAL" clId="{FA830AC2-A5AD-4AAB-8111-2D6E019D7B73}" dt="2025-02-20T08:35:06.584" v="4" actId="478"/>
          <ac:spMkLst>
            <pc:docMk/>
            <pc:sldMk cId="2395153438" sldId="307"/>
            <ac:spMk id="3" creationId="{4AEEFD66-8C31-B3B2-97B1-7FD76CEDED3D}"/>
          </ac:spMkLst>
        </pc:spChg>
        <pc:picChg chg="add mod">
          <ac:chgData name="Sofia Hernvall" userId="87f9f79b-68b3-44cf-843a-f7e4345f2fa2" providerId="ADAL" clId="{FA830AC2-A5AD-4AAB-8111-2D6E019D7B73}" dt="2025-02-20T08:35:02.843" v="3"/>
          <ac:picMkLst>
            <pc:docMk/>
            <pc:sldMk cId="2395153438" sldId="307"/>
            <ac:picMk id="5" creationId="{BD9A34BB-101E-A76A-04FD-E2D3631F150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2025-02-20</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2025-02-20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05038" y="6002256"/>
            <a:ext cx="2246722" cy="46375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2025-02-20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4000" cy="6092422"/>
            <a:chOff x="4833937" y="1810035"/>
            <a:chExt cx="2409825"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287599" y="2915466"/>
            <a:ext cx="5625785"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2025-02-20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92405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287599" y="2915466"/>
            <a:ext cx="5625785"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2025-02-20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2025-02-20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pic>
        <p:nvPicPr>
          <p:cNvPr id="12" name="Logo">
            <a:extLst>
              <a:ext uri="{FF2B5EF4-FFF2-40B4-BE49-F238E27FC236}">
                <a16:creationId xmlns:a16="http://schemas.microsoft.com/office/drawing/2014/main" id="{15F3DB76-1DE5-8BE7-25A6-D29A6738161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05038" y="6002256"/>
            <a:ext cx="2246722" cy="463753"/>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utan bild - utan logotyp">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2025-02-20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4000" cy="6092422"/>
            <a:chOff x="4833937" y="1810035"/>
            <a:chExt cx="2409825"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452870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bild med bild - utan logotyp">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2025-02-20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925289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902741" y="722216"/>
            <a:ext cx="8840276" cy="1147224"/>
          </a:xfrm>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94080" y="2113722"/>
            <a:ext cx="884893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2025-02-20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2025-02-20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92739" y="425716"/>
            <a:ext cx="5537974" cy="1433564"/>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83920" y="2113722"/>
            <a:ext cx="554736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2025-02-20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2025-02-20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2025-02-20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94080" y="466356"/>
            <a:ext cx="10352617" cy="1372604"/>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904663" y="2105660"/>
            <a:ext cx="10352617"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2025-02-20</a:t>
            </a:fld>
            <a:endParaRPr lang="sv-SE" dirty="0"/>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62" r:id="rId3"/>
    <p:sldLayoutId id="2147483663" r:id="rId4"/>
    <p:sldLayoutId id="2147483650" r:id="rId5"/>
    <p:sldLayoutId id="2147483651" r:id="rId6"/>
    <p:sldLayoutId id="2147483652" r:id="rId7"/>
    <p:sldLayoutId id="2147483661" r:id="rId8"/>
    <p:sldLayoutId id="2147483655" r:id="rId9"/>
    <p:sldLayoutId id="2147483659" r:id="rId10"/>
    <p:sldLayoutId id="2147483660" r:id="rId11"/>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DE0B583-E5A5-48F5-FF62-670B6AD31663}"/>
              </a:ext>
            </a:extLst>
          </p:cNvPr>
          <p:cNvSpPr>
            <a:spLocks noGrp="1"/>
          </p:cNvSpPr>
          <p:nvPr>
            <p:ph type="ctrTitle"/>
          </p:nvPr>
        </p:nvSpPr>
        <p:spPr>
          <a:xfrm>
            <a:off x="1416389" y="-144021"/>
            <a:ext cx="5737195" cy="2387600"/>
          </a:xfrm>
        </p:spPr>
        <p:txBody>
          <a:bodyPr/>
          <a:lstStyle/>
          <a:p>
            <a:r>
              <a:rPr lang="sv-SE" sz="3600" b="1" dirty="0">
                <a:solidFill>
                  <a:schemeClr val="tx1"/>
                </a:solidFill>
              </a:rPr>
              <a:t>6 tänkande hattar</a:t>
            </a:r>
            <a:br>
              <a:rPr lang="sv-SE" sz="3600" b="1" dirty="0">
                <a:solidFill>
                  <a:schemeClr val="tx1"/>
                </a:solidFill>
              </a:rPr>
            </a:br>
            <a:endParaRPr lang="sv-SE" dirty="0"/>
          </a:p>
        </p:txBody>
      </p:sp>
      <p:sp>
        <p:nvSpPr>
          <p:cNvPr id="4" name="Platshållare för datum 3">
            <a:extLst>
              <a:ext uri="{FF2B5EF4-FFF2-40B4-BE49-F238E27FC236}">
                <a16:creationId xmlns:a16="http://schemas.microsoft.com/office/drawing/2014/main" id="{B18ABE2E-37F1-CA04-DFF1-65D8B4D4586F}"/>
              </a:ext>
            </a:extLst>
          </p:cNvPr>
          <p:cNvSpPr>
            <a:spLocks noGrp="1"/>
          </p:cNvSpPr>
          <p:nvPr>
            <p:ph type="dt" sz="half" idx="10"/>
          </p:nvPr>
        </p:nvSpPr>
        <p:spPr/>
        <p:txBody>
          <a:bodyPr/>
          <a:lstStyle/>
          <a:p>
            <a:fld id="{5A1A9ECC-DD52-4BAE-8436-3D4B0CE1438D}" type="datetime1">
              <a:rPr lang="sv-SE" smtClean="0"/>
              <a:t>2025-02-20</a:t>
            </a:fld>
            <a:endParaRPr lang="sv-SE"/>
          </a:p>
        </p:txBody>
      </p:sp>
      <p:pic>
        <p:nvPicPr>
          <p:cNvPr id="5" name="Picture 2" descr="sex tänkande hattar koncept diagram illustreras i infographic presentation  vektor. bilden har 6 element som färgglada hattar. var och en representerar  fakta, känsla, kreativitet, omdöme, analys, etc 10440895 Vektorkonst på  Vecteezy">
            <a:extLst>
              <a:ext uri="{FF2B5EF4-FFF2-40B4-BE49-F238E27FC236}">
                <a16:creationId xmlns:a16="http://schemas.microsoft.com/office/drawing/2014/main" id="{BD9A34BB-101E-A76A-04FD-E2D3631F150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211" t="23340" r="10004"/>
          <a:stretch/>
        </p:blipFill>
        <p:spPr bwMode="auto">
          <a:xfrm>
            <a:off x="1018095" y="2243579"/>
            <a:ext cx="5335572" cy="2920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153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Rak koppling 4">
            <a:extLst>
              <a:ext uri="{FF2B5EF4-FFF2-40B4-BE49-F238E27FC236}">
                <a16:creationId xmlns:a16="http://schemas.microsoft.com/office/drawing/2014/main" id="{23586E51-AA2F-32F1-5B71-F742C5CBBCDD}"/>
              </a:ext>
            </a:extLst>
          </p:cNvPr>
          <p:cNvCxnSpPr/>
          <p:nvPr/>
        </p:nvCxnSpPr>
        <p:spPr>
          <a:xfrm flipH="1">
            <a:off x="257732" y="407405"/>
            <a:ext cx="11502719" cy="0"/>
          </a:xfrm>
          <a:prstGeom prst="line">
            <a:avLst/>
          </a:prstGeom>
          <a:ln w="38100">
            <a:solidFill>
              <a:srgbClr val="1A9FB3"/>
            </a:solidFill>
          </a:ln>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801005BE-9E11-4D1B-5576-D549BBEB0AF6}"/>
              </a:ext>
            </a:extLst>
          </p:cNvPr>
          <p:cNvSpPr/>
          <p:nvPr/>
        </p:nvSpPr>
        <p:spPr>
          <a:xfrm>
            <a:off x="924947" y="176496"/>
            <a:ext cx="2109457" cy="443712"/>
          </a:xfrm>
          <a:prstGeom prst="rect">
            <a:avLst/>
          </a:prstGeom>
          <a:solidFill>
            <a:srgbClr val="E7E1DF"/>
          </a:solidFill>
          <a:ln w="28575">
            <a:solidFill>
              <a:srgbClr val="1A9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dirty="0">
                <a:solidFill>
                  <a:schemeClr val="tx1"/>
                </a:solidFill>
              </a:rPr>
              <a:t>Förklaring</a:t>
            </a:r>
          </a:p>
        </p:txBody>
      </p:sp>
      <p:pic>
        <p:nvPicPr>
          <p:cNvPr id="2" name="Bildobjekt 1">
            <a:extLst>
              <a:ext uri="{FF2B5EF4-FFF2-40B4-BE49-F238E27FC236}">
                <a16:creationId xmlns:a16="http://schemas.microsoft.com/office/drawing/2014/main" id="{5375AA32-DC0E-83F0-4BF9-F68ECD01F83E}"/>
              </a:ext>
            </a:extLst>
          </p:cNvPr>
          <p:cNvPicPr>
            <a:picLocks noChangeAspect="1"/>
          </p:cNvPicPr>
          <p:nvPr/>
        </p:nvPicPr>
        <p:blipFill rotWithShape="1">
          <a:blip r:embed="rId2"/>
          <a:srcRect l="69734" t="17809" b="53992"/>
          <a:stretch/>
        </p:blipFill>
        <p:spPr>
          <a:xfrm>
            <a:off x="625381" y="3346319"/>
            <a:ext cx="1008990" cy="1050203"/>
          </a:xfrm>
          <a:prstGeom prst="rect">
            <a:avLst/>
          </a:prstGeom>
        </p:spPr>
      </p:pic>
      <p:pic>
        <p:nvPicPr>
          <p:cNvPr id="3" name="Bildobjekt 2">
            <a:extLst>
              <a:ext uri="{FF2B5EF4-FFF2-40B4-BE49-F238E27FC236}">
                <a16:creationId xmlns:a16="http://schemas.microsoft.com/office/drawing/2014/main" id="{C591AFE7-3E20-DDEC-9EF7-231C1B494E10}"/>
              </a:ext>
            </a:extLst>
          </p:cNvPr>
          <p:cNvPicPr>
            <a:picLocks noChangeAspect="1"/>
          </p:cNvPicPr>
          <p:nvPr/>
        </p:nvPicPr>
        <p:blipFill rotWithShape="1">
          <a:blip r:embed="rId2"/>
          <a:srcRect l="71680" t="51941" b="20833"/>
          <a:stretch/>
        </p:blipFill>
        <p:spPr>
          <a:xfrm>
            <a:off x="653067" y="1420375"/>
            <a:ext cx="944106" cy="1013985"/>
          </a:xfrm>
          <a:prstGeom prst="rect">
            <a:avLst/>
          </a:prstGeom>
        </p:spPr>
      </p:pic>
      <p:pic>
        <p:nvPicPr>
          <p:cNvPr id="7" name="Bildobjekt 6">
            <a:extLst>
              <a:ext uri="{FF2B5EF4-FFF2-40B4-BE49-F238E27FC236}">
                <a16:creationId xmlns:a16="http://schemas.microsoft.com/office/drawing/2014/main" id="{1B3587B4-CF6A-2D76-14B0-CF757E6EFA9B}"/>
              </a:ext>
            </a:extLst>
          </p:cNvPr>
          <p:cNvPicPr>
            <a:picLocks noChangeAspect="1"/>
          </p:cNvPicPr>
          <p:nvPr/>
        </p:nvPicPr>
        <p:blipFill rotWithShape="1">
          <a:blip r:embed="rId2"/>
          <a:srcRect l="31805" t="71801" r="32620"/>
          <a:stretch/>
        </p:blipFill>
        <p:spPr>
          <a:xfrm>
            <a:off x="602730" y="4342266"/>
            <a:ext cx="1186005" cy="1050203"/>
          </a:xfrm>
          <a:prstGeom prst="rect">
            <a:avLst/>
          </a:prstGeom>
        </p:spPr>
      </p:pic>
      <p:pic>
        <p:nvPicPr>
          <p:cNvPr id="8" name="Bildobjekt 7">
            <a:extLst>
              <a:ext uri="{FF2B5EF4-FFF2-40B4-BE49-F238E27FC236}">
                <a16:creationId xmlns:a16="http://schemas.microsoft.com/office/drawing/2014/main" id="{5BD93A71-7F71-1442-82E6-FCE75F4698F1}"/>
              </a:ext>
            </a:extLst>
          </p:cNvPr>
          <p:cNvPicPr>
            <a:picLocks noChangeAspect="1"/>
          </p:cNvPicPr>
          <p:nvPr/>
        </p:nvPicPr>
        <p:blipFill rotWithShape="1">
          <a:blip r:embed="rId2"/>
          <a:srcRect t="53342" r="67064" b="24536"/>
          <a:stretch/>
        </p:blipFill>
        <p:spPr>
          <a:xfrm>
            <a:off x="653067" y="699496"/>
            <a:ext cx="1098016" cy="823866"/>
          </a:xfrm>
          <a:prstGeom prst="rect">
            <a:avLst/>
          </a:prstGeom>
        </p:spPr>
      </p:pic>
      <p:pic>
        <p:nvPicPr>
          <p:cNvPr id="9" name="Bildobjekt 8">
            <a:extLst>
              <a:ext uri="{FF2B5EF4-FFF2-40B4-BE49-F238E27FC236}">
                <a16:creationId xmlns:a16="http://schemas.microsoft.com/office/drawing/2014/main" id="{7C3B1618-9466-E83C-65E6-1925F12E81B5}"/>
              </a:ext>
            </a:extLst>
          </p:cNvPr>
          <p:cNvPicPr>
            <a:picLocks noChangeAspect="1"/>
          </p:cNvPicPr>
          <p:nvPr/>
        </p:nvPicPr>
        <p:blipFill rotWithShape="1">
          <a:blip r:embed="rId2"/>
          <a:srcRect t="18134" r="66869" b="53667"/>
          <a:stretch/>
        </p:blipFill>
        <p:spPr>
          <a:xfrm>
            <a:off x="653067" y="2387508"/>
            <a:ext cx="1104523" cy="1050203"/>
          </a:xfrm>
          <a:prstGeom prst="rect">
            <a:avLst/>
          </a:prstGeom>
        </p:spPr>
      </p:pic>
      <p:pic>
        <p:nvPicPr>
          <p:cNvPr id="10" name="Bildobjekt 9">
            <a:extLst>
              <a:ext uri="{FF2B5EF4-FFF2-40B4-BE49-F238E27FC236}">
                <a16:creationId xmlns:a16="http://schemas.microsoft.com/office/drawing/2014/main" id="{32B8E4DC-D4C8-6D53-E4D8-BA85ACF44FB9}"/>
              </a:ext>
            </a:extLst>
          </p:cNvPr>
          <p:cNvPicPr>
            <a:picLocks noChangeAspect="1"/>
          </p:cNvPicPr>
          <p:nvPr/>
        </p:nvPicPr>
        <p:blipFill rotWithShape="1">
          <a:blip r:embed="rId2"/>
          <a:srcRect l="32212" r="34656" b="75808"/>
          <a:stretch/>
        </p:blipFill>
        <p:spPr>
          <a:xfrm>
            <a:off x="684212" y="5331468"/>
            <a:ext cx="1104523" cy="900962"/>
          </a:xfrm>
          <a:prstGeom prst="rect">
            <a:avLst/>
          </a:prstGeom>
        </p:spPr>
      </p:pic>
      <p:sp>
        <p:nvSpPr>
          <p:cNvPr id="12" name="textruta 11">
            <a:extLst>
              <a:ext uri="{FF2B5EF4-FFF2-40B4-BE49-F238E27FC236}">
                <a16:creationId xmlns:a16="http://schemas.microsoft.com/office/drawing/2014/main" id="{28981EED-C72C-60CD-4DA8-3E780643B936}"/>
              </a:ext>
            </a:extLst>
          </p:cNvPr>
          <p:cNvSpPr txBox="1"/>
          <p:nvPr/>
        </p:nvSpPr>
        <p:spPr>
          <a:xfrm>
            <a:off x="1748467" y="869460"/>
            <a:ext cx="8508984" cy="384721"/>
          </a:xfrm>
          <a:prstGeom prst="rect">
            <a:avLst/>
          </a:prstGeom>
          <a:noFill/>
        </p:spPr>
        <p:txBody>
          <a:bodyPr wrap="square">
            <a:spAutoFit/>
          </a:bodyPr>
          <a:lstStyle/>
          <a:p>
            <a:r>
              <a:rPr lang="sv-SE" sz="1900" b="1" i="0" dirty="0">
                <a:solidFill>
                  <a:srgbClr val="303030"/>
                </a:solidFill>
                <a:effectLst/>
              </a:rPr>
              <a:t>Vit hatt:</a:t>
            </a:r>
            <a:r>
              <a:rPr lang="sv-SE" sz="1900" b="0" i="0" dirty="0">
                <a:solidFill>
                  <a:srgbClr val="303030"/>
                </a:solidFill>
                <a:effectLst/>
              </a:rPr>
              <a:t> Neutral, bär fakta och information. </a:t>
            </a:r>
          </a:p>
        </p:txBody>
      </p:sp>
      <p:sp>
        <p:nvSpPr>
          <p:cNvPr id="14" name="textruta 13">
            <a:extLst>
              <a:ext uri="{FF2B5EF4-FFF2-40B4-BE49-F238E27FC236}">
                <a16:creationId xmlns:a16="http://schemas.microsoft.com/office/drawing/2014/main" id="{6262996B-0FC9-4157-D845-8B9902B6042E}"/>
              </a:ext>
            </a:extLst>
          </p:cNvPr>
          <p:cNvSpPr txBox="1"/>
          <p:nvPr/>
        </p:nvSpPr>
        <p:spPr>
          <a:xfrm>
            <a:off x="1757332" y="1725192"/>
            <a:ext cx="8580516" cy="384721"/>
          </a:xfrm>
          <a:prstGeom prst="rect">
            <a:avLst/>
          </a:prstGeom>
          <a:noFill/>
        </p:spPr>
        <p:txBody>
          <a:bodyPr wrap="square">
            <a:spAutoFit/>
          </a:bodyPr>
          <a:lstStyle/>
          <a:p>
            <a:r>
              <a:rPr lang="sv-SE" sz="1900" b="1" i="0" dirty="0">
                <a:solidFill>
                  <a:srgbClr val="303030"/>
                </a:solidFill>
                <a:effectLst/>
                <a:latin typeface="+mj-lt"/>
              </a:rPr>
              <a:t>Röd hatt:</a:t>
            </a:r>
            <a:r>
              <a:rPr lang="sv-SE" sz="1900" b="0" i="0" dirty="0">
                <a:solidFill>
                  <a:srgbClr val="303030"/>
                </a:solidFill>
                <a:effectLst/>
                <a:latin typeface="+mj-lt"/>
              </a:rPr>
              <a:t> </a:t>
            </a:r>
            <a:r>
              <a:rPr lang="sv-SE" sz="1900" dirty="0">
                <a:solidFill>
                  <a:srgbClr val="303030"/>
                </a:solidFill>
                <a:latin typeface="+mj-lt"/>
              </a:rPr>
              <a:t>P</a:t>
            </a:r>
            <a:r>
              <a:rPr lang="sv-SE" sz="1900" b="0" i="0" dirty="0">
                <a:solidFill>
                  <a:srgbClr val="303030"/>
                </a:solidFill>
                <a:effectLst/>
                <a:latin typeface="+mj-lt"/>
              </a:rPr>
              <a:t>assion, värme, känsla... Du litar på din intuition.</a:t>
            </a:r>
            <a:endParaRPr lang="sv-SE" sz="1900" dirty="0">
              <a:latin typeface="+mj-lt"/>
            </a:endParaRPr>
          </a:p>
        </p:txBody>
      </p:sp>
      <p:sp>
        <p:nvSpPr>
          <p:cNvPr id="16" name="textruta 15">
            <a:extLst>
              <a:ext uri="{FF2B5EF4-FFF2-40B4-BE49-F238E27FC236}">
                <a16:creationId xmlns:a16="http://schemas.microsoft.com/office/drawing/2014/main" id="{6212F71A-2E33-278C-F603-E7C57E3D0FD8}"/>
              </a:ext>
            </a:extLst>
          </p:cNvPr>
          <p:cNvSpPr txBox="1"/>
          <p:nvPr/>
        </p:nvSpPr>
        <p:spPr>
          <a:xfrm>
            <a:off x="1757332" y="2603381"/>
            <a:ext cx="8508984" cy="677108"/>
          </a:xfrm>
          <a:prstGeom prst="rect">
            <a:avLst/>
          </a:prstGeom>
          <a:noFill/>
        </p:spPr>
        <p:txBody>
          <a:bodyPr wrap="square">
            <a:spAutoFit/>
          </a:bodyPr>
          <a:lstStyle/>
          <a:p>
            <a:r>
              <a:rPr lang="sv-SE" sz="1900" b="1" i="0" dirty="0">
                <a:solidFill>
                  <a:srgbClr val="303030"/>
                </a:solidFill>
                <a:effectLst/>
                <a:latin typeface="+mj-lt"/>
              </a:rPr>
              <a:t>Svart hatt:</a:t>
            </a:r>
            <a:r>
              <a:rPr lang="sv-SE" sz="1900" b="0" i="0" dirty="0">
                <a:solidFill>
                  <a:srgbClr val="303030"/>
                </a:solidFill>
                <a:effectLst/>
                <a:latin typeface="+mj-lt"/>
              </a:rPr>
              <a:t> Svarta tankar, pessimistens hatt, fylld med dömande, negativ kritik och varningar om varför saker inte fungerar.</a:t>
            </a:r>
            <a:endParaRPr lang="sv-SE" sz="1900" dirty="0">
              <a:latin typeface="+mj-lt"/>
            </a:endParaRPr>
          </a:p>
        </p:txBody>
      </p:sp>
      <p:sp>
        <p:nvSpPr>
          <p:cNvPr id="18" name="textruta 17">
            <a:extLst>
              <a:ext uri="{FF2B5EF4-FFF2-40B4-BE49-F238E27FC236}">
                <a16:creationId xmlns:a16="http://schemas.microsoft.com/office/drawing/2014/main" id="{8B8AB3AC-4FE7-4DC3-7705-6FE3EFADBB71}"/>
              </a:ext>
            </a:extLst>
          </p:cNvPr>
          <p:cNvSpPr txBox="1"/>
          <p:nvPr/>
        </p:nvSpPr>
        <p:spPr>
          <a:xfrm>
            <a:off x="1748467" y="3546002"/>
            <a:ext cx="8400343" cy="677108"/>
          </a:xfrm>
          <a:prstGeom prst="rect">
            <a:avLst/>
          </a:prstGeom>
          <a:noFill/>
        </p:spPr>
        <p:txBody>
          <a:bodyPr wrap="square">
            <a:spAutoFit/>
          </a:bodyPr>
          <a:lstStyle/>
          <a:p>
            <a:r>
              <a:rPr lang="sv-SE" sz="1900" b="1" i="0" dirty="0">
                <a:solidFill>
                  <a:srgbClr val="303030"/>
                </a:solidFill>
                <a:effectLst/>
              </a:rPr>
              <a:t>Gul hatt:</a:t>
            </a:r>
            <a:r>
              <a:rPr lang="sv-SE" sz="1900" b="0" i="0" dirty="0">
                <a:solidFill>
                  <a:srgbClr val="303030"/>
                </a:solidFill>
                <a:effectLst/>
              </a:rPr>
              <a:t> </a:t>
            </a:r>
            <a:r>
              <a:rPr lang="sv-SE" sz="1900" dirty="0">
                <a:solidFill>
                  <a:srgbClr val="303030"/>
                </a:solidFill>
              </a:rPr>
              <a:t>P</a:t>
            </a:r>
            <a:r>
              <a:rPr lang="sv-SE" sz="1900" b="0" i="0" dirty="0">
                <a:solidFill>
                  <a:srgbClr val="303030"/>
                </a:solidFill>
                <a:effectLst/>
              </a:rPr>
              <a:t>ositiva tankar, du ser möjligheter och fördelar med förslagen.</a:t>
            </a:r>
            <a:endParaRPr lang="sv-SE" sz="1900" dirty="0"/>
          </a:p>
        </p:txBody>
      </p:sp>
      <p:sp>
        <p:nvSpPr>
          <p:cNvPr id="20" name="textruta 19">
            <a:extLst>
              <a:ext uri="{FF2B5EF4-FFF2-40B4-BE49-F238E27FC236}">
                <a16:creationId xmlns:a16="http://schemas.microsoft.com/office/drawing/2014/main" id="{5EDE141C-69D3-BB90-E2EE-7CC9AD4DA99A}"/>
              </a:ext>
            </a:extLst>
          </p:cNvPr>
          <p:cNvSpPr txBox="1"/>
          <p:nvPr/>
        </p:nvSpPr>
        <p:spPr>
          <a:xfrm>
            <a:off x="1757332" y="4487562"/>
            <a:ext cx="8779504" cy="677108"/>
          </a:xfrm>
          <a:prstGeom prst="rect">
            <a:avLst/>
          </a:prstGeom>
          <a:noFill/>
        </p:spPr>
        <p:txBody>
          <a:bodyPr wrap="square">
            <a:spAutoFit/>
          </a:bodyPr>
          <a:lstStyle/>
          <a:p>
            <a:r>
              <a:rPr lang="sv-SE" sz="1900" b="1" i="0" dirty="0">
                <a:solidFill>
                  <a:srgbClr val="303030"/>
                </a:solidFill>
                <a:effectLst/>
              </a:rPr>
              <a:t>Grön hatt:</a:t>
            </a:r>
            <a:r>
              <a:rPr lang="sv-SE" sz="1900" b="0" i="0" dirty="0">
                <a:solidFill>
                  <a:srgbClr val="303030"/>
                </a:solidFill>
                <a:effectLst/>
              </a:rPr>
              <a:t> </a:t>
            </a:r>
            <a:r>
              <a:rPr lang="sv-SE" sz="1900" dirty="0">
                <a:solidFill>
                  <a:srgbClr val="303030"/>
                </a:solidFill>
              </a:rPr>
              <a:t>K</a:t>
            </a:r>
            <a:r>
              <a:rPr lang="sv-SE" sz="1900" b="0" i="0" dirty="0">
                <a:solidFill>
                  <a:srgbClr val="303030"/>
                </a:solidFill>
                <a:effectLst/>
              </a:rPr>
              <a:t>reativitet, tänker utanför ramarna och inställd på nya idéer och nya möjligheter.</a:t>
            </a:r>
            <a:endParaRPr lang="sv-SE" sz="1900" dirty="0"/>
          </a:p>
        </p:txBody>
      </p:sp>
      <p:sp>
        <p:nvSpPr>
          <p:cNvPr id="22" name="textruta 21">
            <a:extLst>
              <a:ext uri="{FF2B5EF4-FFF2-40B4-BE49-F238E27FC236}">
                <a16:creationId xmlns:a16="http://schemas.microsoft.com/office/drawing/2014/main" id="{63D4610D-B51E-A1F3-C991-E6EEBA2402F7}"/>
              </a:ext>
            </a:extLst>
          </p:cNvPr>
          <p:cNvSpPr txBox="1"/>
          <p:nvPr/>
        </p:nvSpPr>
        <p:spPr>
          <a:xfrm>
            <a:off x="1757333" y="5429122"/>
            <a:ext cx="8779503" cy="1261884"/>
          </a:xfrm>
          <a:prstGeom prst="rect">
            <a:avLst/>
          </a:prstGeom>
          <a:noFill/>
        </p:spPr>
        <p:txBody>
          <a:bodyPr wrap="square">
            <a:spAutoFit/>
          </a:bodyPr>
          <a:lstStyle/>
          <a:p>
            <a:r>
              <a:rPr lang="sv-SE" sz="1900" b="1" i="0" dirty="0">
                <a:solidFill>
                  <a:srgbClr val="303030"/>
                </a:solidFill>
                <a:effectLst/>
                <a:latin typeface="+mj-lt"/>
              </a:rPr>
              <a:t>Blå hatt:</a:t>
            </a:r>
            <a:r>
              <a:rPr lang="sv-SE" sz="1900" b="0" i="0" dirty="0">
                <a:solidFill>
                  <a:srgbClr val="303030"/>
                </a:solidFill>
                <a:effectLst/>
                <a:latin typeface="+mj-lt"/>
              </a:rPr>
              <a:t> </a:t>
            </a:r>
            <a:r>
              <a:rPr lang="sv-SE" sz="1900" dirty="0">
                <a:solidFill>
                  <a:srgbClr val="303030"/>
                </a:solidFill>
                <a:latin typeface="+mj-lt"/>
              </a:rPr>
              <a:t>S</a:t>
            </a:r>
            <a:r>
              <a:rPr lang="sv-SE" sz="1900" b="0" i="0" dirty="0">
                <a:solidFill>
                  <a:srgbClr val="303030"/>
                </a:solidFill>
                <a:effectLst/>
                <a:latin typeface="+mj-lt"/>
              </a:rPr>
              <a:t>er helheten, letar efter röda tråden och söker samband, mönster och analys. Under blå hatt sätts dagordningen för mötet, vilken ordning och hur ofta hattarna används. Summerar diskussionen.</a:t>
            </a:r>
            <a:endParaRPr lang="sv-SE" sz="1900" dirty="0">
              <a:latin typeface="+mj-lt"/>
            </a:endParaRPr>
          </a:p>
        </p:txBody>
      </p:sp>
      <p:sp>
        <p:nvSpPr>
          <p:cNvPr id="4" name="Rektangel 3">
            <a:extLst>
              <a:ext uri="{FF2B5EF4-FFF2-40B4-BE49-F238E27FC236}">
                <a16:creationId xmlns:a16="http://schemas.microsoft.com/office/drawing/2014/main" id="{14D98261-A804-B530-81CE-A0C9499227FF}"/>
              </a:ext>
            </a:extLst>
          </p:cNvPr>
          <p:cNvSpPr/>
          <p:nvPr/>
        </p:nvSpPr>
        <p:spPr>
          <a:xfrm rot="20318761">
            <a:off x="299154" y="3798038"/>
            <a:ext cx="718917" cy="214292"/>
          </a:xfrm>
          <a:prstGeom prst="rect">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1050" dirty="0">
                <a:solidFill>
                  <a:schemeClr val="tx1"/>
                </a:solidFill>
              </a:rPr>
              <a:t>POSITIV</a:t>
            </a:r>
          </a:p>
        </p:txBody>
      </p:sp>
      <p:sp>
        <p:nvSpPr>
          <p:cNvPr id="11" name="Rektangel 10">
            <a:extLst>
              <a:ext uri="{FF2B5EF4-FFF2-40B4-BE49-F238E27FC236}">
                <a16:creationId xmlns:a16="http://schemas.microsoft.com/office/drawing/2014/main" id="{8DB36C23-96DF-9C37-EF8E-2528E10D8E6A}"/>
              </a:ext>
            </a:extLst>
          </p:cNvPr>
          <p:cNvSpPr/>
          <p:nvPr/>
        </p:nvSpPr>
        <p:spPr>
          <a:xfrm rot="20318761">
            <a:off x="287998" y="2859090"/>
            <a:ext cx="718917" cy="214292"/>
          </a:xfrm>
          <a:prstGeom prst="rect">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1050" dirty="0">
                <a:solidFill>
                  <a:schemeClr val="tx1"/>
                </a:solidFill>
              </a:rPr>
              <a:t>NEGATIV</a:t>
            </a:r>
          </a:p>
        </p:txBody>
      </p:sp>
      <p:sp>
        <p:nvSpPr>
          <p:cNvPr id="13" name="Rektangel 12">
            <a:extLst>
              <a:ext uri="{FF2B5EF4-FFF2-40B4-BE49-F238E27FC236}">
                <a16:creationId xmlns:a16="http://schemas.microsoft.com/office/drawing/2014/main" id="{AF38327D-1CD3-953B-C092-4C4B1D70C7D6}"/>
              </a:ext>
            </a:extLst>
          </p:cNvPr>
          <p:cNvSpPr/>
          <p:nvPr/>
        </p:nvSpPr>
        <p:spPr>
          <a:xfrm rot="20318761">
            <a:off x="324752" y="974753"/>
            <a:ext cx="718917" cy="214292"/>
          </a:xfrm>
          <a:prstGeom prst="rect">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1050" dirty="0">
                <a:solidFill>
                  <a:schemeClr val="tx1"/>
                </a:solidFill>
              </a:rPr>
              <a:t>FAKTA</a:t>
            </a:r>
          </a:p>
        </p:txBody>
      </p:sp>
      <p:sp>
        <p:nvSpPr>
          <p:cNvPr id="15" name="Rektangel 14">
            <a:extLst>
              <a:ext uri="{FF2B5EF4-FFF2-40B4-BE49-F238E27FC236}">
                <a16:creationId xmlns:a16="http://schemas.microsoft.com/office/drawing/2014/main" id="{E1C2FF3C-2E58-A185-9625-5BE14F1C4501}"/>
              </a:ext>
            </a:extLst>
          </p:cNvPr>
          <p:cNvSpPr/>
          <p:nvPr/>
        </p:nvSpPr>
        <p:spPr>
          <a:xfrm rot="20318761">
            <a:off x="278324" y="1939309"/>
            <a:ext cx="718917" cy="214292"/>
          </a:xfrm>
          <a:prstGeom prst="rect">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1050" dirty="0">
                <a:solidFill>
                  <a:schemeClr val="tx1"/>
                </a:solidFill>
              </a:rPr>
              <a:t>KÄNSLOR</a:t>
            </a:r>
          </a:p>
        </p:txBody>
      </p:sp>
      <p:sp>
        <p:nvSpPr>
          <p:cNvPr id="17" name="Rektangel 16">
            <a:extLst>
              <a:ext uri="{FF2B5EF4-FFF2-40B4-BE49-F238E27FC236}">
                <a16:creationId xmlns:a16="http://schemas.microsoft.com/office/drawing/2014/main" id="{75B492B9-C79D-542C-3591-01DB87147FFB}"/>
              </a:ext>
            </a:extLst>
          </p:cNvPr>
          <p:cNvSpPr/>
          <p:nvPr/>
        </p:nvSpPr>
        <p:spPr>
          <a:xfrm rot="20318761">
            <a:off x="324752" y="4778552"/>
            <a:ext cx="718917" cy="214292"/>
          </a:xfrm>
          <a:prstGeom prst="rect">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1050" dirty="0">
                <a:solidFill>
                  <a:schemeClr val="tx1"/>
                </a:solidFill>
              </a:rPr>
              <a:t>KREATIV</a:t>
            </a:r>
          </a:p>
        </p:txBody>
      </p:sp>
      <p:sp>
        <p:nvSpPr>
          <p:cNvPr id="19" name="Rektangel 18">
            <a:extLst>
              <a:ext uri="{FF2B5EF4-FFF2-40B4-BE49-F238E27FC236}">
                <a16:creationId xmlns:a16="http://schemas.microsoft.com/office/drawing/2014/main" id="{186A2F19-5A61-CF16-8DE1-056A38E3F1A6}"/>
              </a:ext>
            </a:extLst>
          </p:cNvPr>
          <p:cNvSpPr/>
          <p:nvPr/>
        </p:nvSpPr>
        <p:spPr>
          <a:xfrm rot="20318761">
            <a:off x="285032" y="5781033"/>
            <a:ext cx="774540" cy="208489"/>
          </a:xfrm>
          <a:prstGeom prst="rect">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1050" dirty="0">
                <a:solidFill>
                  <a:schemeClr val="tx1"/>
                </a:solidFill>
              </a:rPr>
              <a:t>STRUKTUR</a:t>
            </a:r>
          </a:p>
        </p:txBody>
      </p:sp>
    </p:spTree>
    <p:extLst>
      <p:ext uri="{BB962C8B-B14F-4D97-AF65-F5344CB8AC3E}">
        <p14:creationId xmlns:p14="http://schemas.microsoft.com/office/powerpoint/2010/main" val="1694986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Rak koppling 4">
            <a:extLst>
              <a:ext uri="{FF2B5EF4-FFF2-40B4-BE49-F238E27FC236}">
                <a16:creationId xmlns:a16="http://schemas.microsoft.com/office/drawing/2014/main" id="{23586E51-AA2F-32F1-5B71-F742C5CBBCDD}"/>
              </a:ext>
            </a:extLst>
          </p:cNvPr>
          <p:cNvCxnSpPr/>
          <p:nvPr/>
        </p:nvCxnSpPr>
        <p:spPr>
          <a:xfrm flipH="1">
            <a:off x="257732" y="398352"/>
            <a:ext cx="11502719" cy="0"/>
          </a:xfrm>
          <a:prstGeom prst="line">
            <a:avLst/>
          </a:prstGeom>
          <a:ln w="38100">
            <a:solidFill>
              <a:srgbClr val="1A9FB3"/>
            </a:solidFill>
          </a:ln>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801005BE-9E11-4D1B-5576-D549BBEB0AF6}"/>
              </a:ext>
            </a:extLst>
          </p:cNvPr>
          <p:cNvSpPr/>
          <p:nvPr/>
        </p:nvSpPr>
        <p:spPr>
          <a:xfrm>
            <a:off x="924947" y="176496"/>
            <a:ext cx="2109457" cy="443712"/>
          </a:xfrm>
          <a:prstGeom prst="rect">
            <a:avLst/>
          </a:prstGeom>
          <a:solidFill>
            <a:srgbClr val="E7E1DF"/>
          </a:solidFill>
          <a:ln w="28575">
            <a:solidFill>
              <a:srgbClr val="1A9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dirty="0">
                <a:solidFill>
                  <a:schemeClr val="tx1"/>
                </a:solidFill>
              </a:rPr>
              <a:t>Förklaring</a:t>
            </a:r>
          </a:p>
        </p:txBody>
      </p:sp>
      <p:sp>
        <p:nvSpPr>
          <p:cNvPr id="2" name="Rectangle 3">
            <a:extLst>
              <a:ext uri="{FF2B5EF4-FFF2-40B4-BE49-F238E27FC236}">
                <a16:creationId xmlns:a16="http://schemas.microsoft.com/office/drawing/2014/main" id="{EF51AB54-A603-71FE-D7FE-E94B11794782}"/>
              </a:ext>
            </a:extLst>
          </p:cNvPr>
          <p:cNvSpPr>
            <a:spLocks noGrp="1" noChangeArrowheads="1"/>
          </p:cNvSpPr>
          <p:nvPr/>
        </p:nvSpPr>
        <p:spPr bwMode="auto">
          <a:xfrm>
            <a:off x="771808" y="1375600"/>
            <a:ext cx="8077200" cy="3617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t" anchorCtr="0" compatLnSpc="1">
            <a:prstTxWarp prst="textNoShape">
              <a:avLst/>
            </a:prstTxWarp>
          </a:bodyPr>
          <a:lstStyle>
            <a:lvl1pPr marL="180975" indent="-180975" algn="l" rtl="0" eaLnBrk="0" fontAlgn="base" hangingPunct="0">
              <a:lnSpc>
                <a:spcPct val="104000"/>
              </a:lnSpc>
              <a:spcBef>
                <a:spcPct val="40000"/>
              </a:spcBef>
              <a:spcAft>
                <a:spcPct val="0"/>
              </a:spcAft>
              <a:buChar char="•"/>
              <a:defRPr sz="2400" kern="1200">
                <a:solidFill>
                  <a:schemeClr val="tx1"/>
                </a:solidFill>
                <a:latin typeface="+mn-lt"/>
                <a:ea typeface="+mn-ea"/>
                <a:cs typeface="+mn-cs"/>
              </a:defRPr>
            </a:lvl1pPr>
            <a:lvl2pPr marL="627063" indent="-177800" algn="l" rtl="0" eaLnBrk="0" fontAlgn="base" hangingPunct="0">
              <a:lnSpc>
                <a:spcPct val="111000"/>
              </a:lnSpc>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035050"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443038"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1851025"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altLang="sv-SE" sz="1900" dirty="0"/>
              <a:t>De sex tänkarhattarna symboliserar olika sätt att tänka, och ska användas genom att man enskilt eller i grupp fokuserar på ett problem från sex olika perspektiv. De sex hattarna har olika färger och tas på antingen mentalt eller fysiskt </a:t>
            </a:r>
          </a:p>
          <a:p>
            <a:endParaRPr lang="sv-SE" altLang="sv-SE" sz="1900" dirty="0"/>
          </a:p>
          <a:p>
            <a:endParaRPr lang="sv-SE" altLang="sv-SE" sz="1900" dirty="0"/>
          </a:p>
          <a:p>
            <a:pPr marL="0" indent="0">
              <a:buNone/>
            </a:pPr>
            <a:r>
              <a:rPr lang="sv-SE" altLang="sv-SE" sz="1900" dirty="0"/>
              <a:t>Syftet är att:</a:t>
            </a:r>
          </a:p>
          <a:p>
            <a:pPr>
              <a:buFont typeface="Arial" panose="020B0604020202020204" pitchFamily="34" charset="0"/>
              <a:buChar char="•"/>
            </a:pPr>
            <a:r>
              <a:rPr lang="sv-SE" altLang="sv-SE" sz="1900" dirty="0"/>
              <a:t>fokusera och förbättra tänkandet </a:t>
            </a:r>
          </a:p>
          <a:p>
            <a:pPr>
              <a:buFont typeface="Arial" panose="020B0604020202020204" pitchFamily="34" charset="0"/>
              <a:buChar char="•"/>
            </a:pPr>
            <a:r>
              <a:rPr lang="sv-SE" altLang="sv-SE" sz="1900" dirty="0"/>
              <a:t>uppmuntra kreativt, parallellt och lateralt tänkande </a:t>
            </a:r>
          </a:p>
          <a:p>
            <a:pPr>
              <a:buFont typeface="Arial" panose="020B0604020202020204" pitchFamily="34" charset="0"/>
              <a:buChar char="•"/>
            </a:pPr>
            <a:r>
              <a:rPr lang="sv-SE" altLang="sv-SE" sz="1900" dirty="0"/>
              <a:t>förbättra kommunikation </a:t>
            </a:r>
          </a:p>
          <a:p>
            <a:pPr>
              <a:buFont typeface="Arial" panose="020B0604020202020204" pitchFamily="34" charset="0"/>
              <a:buChar char="•"/>
            </a:pPr>
            <a:r>
              <a:rPr lang="sv-SE" altLang="sv-SE" sz="1900" dirty="0"/>
              <a:t>effektivisera beslutsfattande </a:t>
            </a:r>
          </a:p>
          <a:p>
            <a:endParaRPr lang="sv-SE" altLang="sv-SE" sz="1900" dirty="0"/>
          </a:p>
        </p:txBody>
      </p:sp>
    </p:spTree>
    <p:extLst>
      <p:ext uri="{BB962C8B-B14F-4D97-AF65-F5344CB8AC3E}">
        <p14:creationId xmlns:p14="http://schemas.microsoft.com/office/powerpoint/2010/main" val="2341670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Rak koppling 4">
            <a:extLst>
              <a:ext uri="{FF2B5EF4-FFF2-40B4-BE49-F238E27FC236}">
                <a16:creationId xmlns:a16="http://schemas.microsoft.com/office/drawing/2014/main" id="{23586E51-AA2F-32F1-5B71-F742C5CBBCDD}"/>
              </a:ext>
            </a:extLst>
          </p:cNvPr>
          <p:cNvCxnSpPr/>
          <p:nvPr/>
        </p:nvCxnSpPr>
        <p:spPr>
          <a:xfrm flipH="1">
            <a:off x="257732" y="398352"/>
            <a:ext cx="11502719" cy="0"/>
          </a:xfrm>
          <a:prstGeom prst="line">
            <a:avLst/>
          </a:prstGeom>
          <a:ln w="38100">
            <a:solidFill>
              <a:srgbClr val="1A9FB3"/>
            </a:solidFill>
          </a:ln>
        </p:spPr>
        <p:style>
          <a:lnRef idx="1">
            <a:schemeClr val="accent1"/>
          </a:lnRef>
          <a:fillRef idx="0">
            <a:schemeClr val="accent1"/>
          </a:fillRef>
          <a:effectRef idx="0">
            <a:schemeClr val="accent1"/>
          </a:effectRef>
          <a:fontRef idx="minor">
            <a:schemeClr val="tx1"/>
          </a:fontRef>
        </p:style>
      </p:cxnSp>
      <p:sp>
        <p:nvSpPr>
          <p:cNvPr id="6" name="Rektangel 5">
            <a:extLst>
              <a:ext uri="{FF2B5EF4-FFF2-40B4-BE49-F238E27FC236}">
                <a16:creationId xmlns:a16="http://schemas.microsoft.com/office/drawing/2014/main" id="{801005BE-9E11-4D1B-5576-D549BBEB0AF6}"/>
              </a:ext>
            </a:extLst>
          </p:cNvPr>
          <p:cNvSpPr/>
          <p:nvPr/>
        </p:nvSpPr>
        <p:spPr>
          <a:xfrm>
            <a:off x="924947" y="176496"/>
            <a:ext cx="2109457" cy="443712"/>
          </a:xfrm>
          <a:prstGeom prst="rect">
            <a:avLst/>
          </a:prstGeom>
          <a:solidFill>
            <a:srgbClr val="E7E1DF"/>
          </a:solidFill>
          <a:ln w="28575">
            <a:solidFill>
              <a:srgbClr val="1A9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dirty="0">
                <a:solidFill>
                  <a:schemeClr val="tx1"/>
                </a:solidFill>
              </a:rPr>
              <a:t>Förklaring</a:t>
            </a:r>
          </a:p>
        </p:txBody>
      </p:sp>
      <p:sp>
        <p:nvSpPr>
          <p:cNvPr id="11" name="textruta 10">
            <a:extLst>
              <a:ext uri="{FF2B5EF4-FFF2-40B4-BE49-F238E27FC236}">
                <a16:creationId xmlns:a16="http://schemas.microsoft.com/office/drawing/2014/main" id="{82826706-466E-259A-C749-69F8D02A4A03}"/>
              </a:ext>
            </a:extLst>
          </p:cNvPr>
          <p:cNvSpPr txBox="1"/>
          <p:nvPr/>
        </p:nvSpPr>
        <p:spPr>
          <a:xfrm>
            <a:off x="812548" y="842064"/>
            <a:ext cx="9408813" cy="2431435"/>
          </a:xfrm>
          <a:prstGeom prst="rect">
            <a:avLst/>
          </a:prstGeom>
          <a:noFill/>
        </p:spPr>
        <p:txBody>
          <a:bodyPr wrap="square">
            <a:spAutoFit/>
          </a:bodyPr>
          <a:lstStyle/>
          <a:p>
            <a:pPr algn="l" fontAlgn="base"/>
            <a:r>
              <a:rPr lang="sv-SE" sz="1900" b="0" i="0" dirty="0">
                <a:solidFill>
                  <a:srgbClr val="303030"/>
                </a:solidFill>
                <a:effectLst/>
                <a:latin typeface="+mj-lt"/>
              </a:rPr>
              <a:t>Ni kan antingen bestämma att en person ska iklä sig en viss hatt under mötet och se till att låta den komma till användning under diskussionen alternativt att hela gruppen använder en hatt i taget.</a:t>
            </a:r>
          </a:p>
          <a:p>
            <a:pPr algn="l" fontAlgn="base"/>
            <a:endParaRPr lang="sv-SE" sz="1900" b="0" i="0" dirty="0">
              <a:solidFill>
                <a:srgbClr val="303030"/>
              </a:solidFill>
              <a:effectLst/>
              <a:latin typeface="+mj-lt"/>
            </a:endParaRPr>
          </a:p>
          <a:p>
            <a:pPr algn="l" fontAlgn="base"/>
            <a:r>
              <a:rPr lang="sv-SE" sz="1900" b="0" i="0" dirty="0">
                <a:solidFill>
                  <a:srgbClr val="303030"/>
                </a:solidFill>
                <a:effectLst/>
                <a:latin typeface="+mj-lt"/>
              </a:rPr>
              <a:t>Alternativt kan ni låta diskussionen flöda fritt och låta var och en kommentera vilken hatt som används när man gör ett inlägg. </a:t>
            </a:r>
          </a:p>
          <a:p>
            <a:pPr algn="l" fontAlgn="base"/>
            <a:r>
              <a:rPr lang="sv-SE" sz="1900" b="0" i="0" dirty="0">
                <a:solidFill>
                  <a:srgbClr val="303030"/>
                </a:solidFill>
                <a:effectLst/>
                <a:latin typeface="+mj-lt"/>
              </a:rPr>
              <a:t>Gruppen bör då och då stanna upp och fråga sig om verkligen alla hattar har använts eller om ni missat något perspektiv.</a:t>
            </a:r>
          </a:p>
        </p:txBody>
      </p:sp>
      <p:sp>
        <p:nvSpPr>
          <p:cNvPr id="13" name="textruta 12">
            <a:extLst>
              <a:ext uri="{FF2B5EF4-FFF2-40B4-BE49-F238E27FC236}">
                <a16:creationId xmlns:a16="http://schemas.microsoft.com/office/drawing/2014/main" id="{89BA2D99-4751-D6A3-02B6-43CEABEAD1C0}"/>
              </a:ext>
            </a:extLst>
          </p:cNvPr>
          <p:cNvSpPr txBox="1"/>
          <p:nvPr/>
        </p:nvSpPr>
        <p:spPr>
          <a:xfrm>
            <a:off x="812547" y="3584502"/>
            <a:ext cx="9408813" cy="2139047"/>
          </a:xfrm>
          <a:prstGeom prst="rect">
            <a:avLst/>
          </a:prstGeom>
          <a:noFill/>
        </p:spPr>
        <p:txBody>
          <a:bodyPr wrap="square">
            <a:spAutoFit/>
          </a:bodyPr>
          <a:lstStyle/>
          <a:p>
            <a:pPr algn="l" fontAlgn="base"/>
            <a:r>
              <a:rPr lang="sv-SE" sz="1900" b="1" i="1" dirty="0">
                <a:solidFill>
                  <a:srgbClr val="303030"/>
                </a:solidFill>
                <a:effectLst/>
                <a:latin typeface="+mj-lt"/>
              </a:rPr>
              <a:t>Exempel:</a:t>
            </a:r>
            <a:endParaRPr lang="sv-SE" sz="1900" b="0" i="0" dirty="0">
              <a:solidFill>
                <a:srgbClr val="303030"/>
              </a:solidFill>
              <a:effectLst/>
              <a:latin typeface="+mj-lt"/>
            </a:endParaRPr>
          </a:p>
          <a:p>
            <a:pPr marL="342900" indent="-342900" algn="l" fontAlgn="base">
              <a:buFont typeface="+mj-lt"/>
              <a:buAutoNum type="arabicPeriod"/>
            </a:pPr>
            <a:r>
              <a:rPr lang="sv-SE" sz="1900" b="0" i="0" dirty="0">
                <a:solidFill>
                  <a:srgbClr val="303030"/>
                </a:solidFill>
                <a:effectLst/>
                <a:latin typeface="+mj-lt"/>
              </a:rPr>
              <a:t>Vit hatt redogör för frågan </a:t>
            </a:r>
          </a:p>
          <a:p>
            <a:pPr marL="342900" indent="-342900" fontAlgn="base">
              <a:buFont typeface="+mj-lt"/>
              <a:buAutoNum type="arabicPeriod"/>
            </a:pPr>
            <a:r>
              <a:rPr lang="sv-SE" sz="1900" b="0" i="0" dirty="0">
                <a:solidFill>
                  <a:srgbClr val="303030"/>
                </a:solidFill>
                <a:effectLst/>
                <a:latin typeface="+mj-lt"/>
              </a:rPr>
              <a:t>Röd hatt känner efter - vad säger magkänslan? </a:t>
            </a:r>
            <a:endParaRPr lang="sv-SE" sz="1900" dirty="0">
              <a:solidFill>
                <a:srgbClr val="303030"/>
              </a:solidFill>
              <a:latin typeface="+mj-lt"/>
            </a:endParaRPr>
          </a:p>
          <a:p>
            <a:pPr marL="342900" indent="-342900" fontAlgn="base">
              <a:buFont typeface="+mj-lt"/>
              <a:buAutoNum type="arabicPeriod"/>
            </a:pPr>
            <a:r>
              <a:rPr lang="sv-SE" sz="1900" b="0" i="0" dirty="0">
                <a:solidFill>
                  <a:srgbClr val="303030"/>
                </a:solidFill>
                <a:effectLst/>
                <a:latin typeface="+mj-lt"/>
              </a:rPr>
              <a:t>Svart hatt drar nackdelarna, allt som kan gå fel </a:t>
            </a:r>
            <a:endParaRPr lang="sv-SE" sz="1900" dirty="0">
              <a:solidFill>
                <a:srgbClr val="303030"/>
              </a:solidFill>
              <a:latin typeface="+mj-lt"/>
            </a:endParaRPr>
          </a:p>
          <a:p>
            <a:pPr marL="342900" indent="-342900" fontAlgn="base">
              <a:buFont typeface="+mj-lt"/>
              <a:buAutoNum type="arabicPeriod"/>
            </a:pPr>
            <a:r>
              <a:rPr lang="sv-SE" sz="1900" b="0" i="0" dirty="0">
                <a:solidFill>
                  <a:srgbClr val="303030"/>
                </a:solidFill>
                <a:effectLst/>
                <a:latin typeface="+mj-lt"/>
              </a:rPr>
              <a:t>Gul hatt hjälper till att lista alla fördelar med förslaget </a:t>
            </a:r>
            <a:endParaRPr lang="sv-SE" sz="1900" dirty="0">
              <a:solidFill>
                <a:srgbClr val="303030"/>
              </a:solidFill>
              <a:latin typeface="+mj-lt"/>
            </a:endParaRPr>
          </a:p>
          <a:p>
            <a:pPr marL="342900" indent="-342900" algn="l" fontAlgn="base">
              <a:buFont typeface="+mj-lt"/>
              <a:buAutoNum type="arabicPeriod"/>
            </a:pPr>
            <a:r>
              <a:rPr lang="sv-SE" sz="1900" b="0" i="0" dirty="0">
                <a:solidFill>
                  <a:srgbClr val="303030"/>
                </a:solidFill>
                <a:effectLst/>
                <a:latin typeface="+mj-lt"/>
              </a:rPr>
              <a:t>Grön hatt spånar på hur ni kan gå vidare med nya idéer och möjligheter </a:t>
            </a:r>
            <a:endParaRPr lang="sv-SE" sz="1900" dirty="0">
              <a:solidFill>
                <a:srgbClr val="303030"/>
              </a:solidFill>
              <a:latin typeface="+mj-lt"/>
            </a:endParaRPr>
          </a:p>
          <a:p>
            <a:pPr marL="342900" indent="-342900" algn="l" fontAlgn="base">
              <a:buFont typeface="+mj-lt"/>
              <a:buAutoNum type="arabicPeriod"/>
            </a:pPr>
            <a:r>
              <a:rPr lang="sv-SE" sz="1900" b="0" i="0" dirty="0">
                <a:solidFill>
                  <a:srgbClr val="303030"/>
                </a:solidFill>
                <a:effectLst/>
                <a:latin typeface="+mj-lt"/>
              </a:rPr>
              <a:t>Blå hatt avslutar med att sammanfatta</a:t>
            </a:r>
          </a:p>
        </p:txBody>
      </p:sp>
      <p:pic>
        <p:nvPicPr>
          <p:cNvPr id="2054" name="Picture 6" descr="Sex tänkande hattar stock illustrationer. Illustration av fokus - 35977096">
            <a:extLst>
              <a:ext uri="{FF2B5EF4-FFF2-40B4-BE49-F238E27FC236}">
                <a16:creationId xmlns:a16="http://schemas.microsoft.com/office/drawing/2014/main" id="{AF64EABE-C703-CF84-7A03-EEA9630451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930"/>
          <a:stretch/>
        </p:blipFill>
        <p:spPr bwMode="auto">
          <a:xfrm>
            <a:off x="8027930" y="3273498"/>
            <a:ext cx="1394234" cy="1349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586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801005BE-9E11-4D1B-5576-D549BBEB0AF6}"/>
              </a:ext>
            </a:extLst>
          </p:cNvPr>
          <p:cNvSpPr/>
          <p:nvPr/>
        </p:nvSpPr>
        <p:spPr>
          <a:xfrm>
            <a:off x="0" y="0"/>
            <a:ext cx="840479" cy="443712"/>
          </a:xfrm>
          <a:prstGeom prst="rect">
            <a:avLst/>
          </a:prstGeom>
          <a:solidFill>
            <a:srgbClr val="E7E1DF"/>
          </a:solidFill>
          <a:ln w="28575">
            <a:solidFill>
              <a:srgbClr val="1A9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dirty="0">
                <a:solidFill>
                  <a:schemeClr val="tx1"/>
                </a:solidFill>
              </a:rPr>
              <a:t>Mall</a:t>
            </a:r>
          </a:p>
        </p:txBody>
      </p:sp>
      <p:sp>
        <p:nvSpPr>
          <p:cNvPr id="2" name="Rectangle 20">
            <a:extLst>
              <a:ext uri="{FF2B5EF4-FFF2-40B4-BE49-F238E27FC236}">
                <a16:creationId xmlns:a16="http://schemas.microsoft.com/office/drawing/2014/main" id="{DF665164-4168-9A72-6A09-89D7ADC400CC}"/>
              </a:ext>
            </a:extLst>
          </p:cNvPr>
          <p:cNvSpPr>
            <a:spLocks noGrp="1" noChangeArrowheads="1"/>
          </p:cNvSpPr>
          <p:nvPr/>
        </p:nvSpPr>
        <p:spPr bwMode="auto">
          <a:xfrm>
            <a:off x="994964" y="-153817"/>
            <a:ext cx="7923213" cy="751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lvl1pPr algn="l" rtl="0" eaLnBrk="0" fontAlgn="base" hangingPunct="0">
              <a:spcBef>
                <a:spcPct val="0"/>
              </a:spcBef>
              <a:spcAft>
                <a:spcPct val="0"/>
              </a:spcAft>
              <a:defRPr sz="3400" kern="1200">
                <a:solidFill>
                  <a:schemeClr val="tx2"/>
                </a:solidFill>
                <a:latin typeface="+mj-lt"/>
                <a:ea typeface="+mj-ea"/>
                <a:cs typeface="+mj-cs"/>
              </a:defRPr>
            </a:lvl1pPr>
            <a:lvl2pPr algn="l" rtl="0" eaLnBrk="0" fontAlgn="base" hangingPunct="0">
              <a:spcBef>
                <a:spcPct val="0"/>
              </a:spcBef>
              <a:spcAft>
                <a:spcPct val="0"/>
              </a:spcAft>
              <a:defRPr sz="3400">
                <a:solidFill>
                  <a:schemeClr val="tx2"/>
                </a:solidFill>
                <a:latin typeface="Arial" panose="020B0604020202020204" pitchFamily="34" charset="0"/>
              </a:defRPr>
            </a:lvl2pPr>
            <a:lvl3pPr algn="l" rtl="0" eaLnBrk="0" fontAlgn="base" hangingPunct="0">
              <a:spcBef>
                <a:spcPct val="0"/>
              </a:spcBef>
              <a:spcAft>
                <a:spcPct val="0"/>
              </a:spcAft>
              <a:defRPr sz="3400">
                <a:solidFill>
                  <a:schemeClr val="tx2"/>
                </a:solidFill>
                <a:latin typeface="Arial" panose="020B0604020202020204" pitchFamily="34" charset="0"/>
              </a:defRPr>
            </a:lvl3pPr>
            <a:lvl4pPr algn="l" rtl="0" eaLnBrk="0" fontAlgn="base" hangingPunct="0">
              <a:spcBef>
                <a:spcPct val="0"/>
              </a:spcBef>
              <a:spcAft>
                <a:spcPct val="0"/>
              </a:spcAft>
              <a:defRPr sz="3400">
                <a:solidFill>
                  <a:schemeClr val="tx2"/>
                </a:solidFill>
                <a:latin typeface="Arial" panose="020B0604020202020204" pitchFamily="34" charset="0"/>
              </a:defRPr>
            </a:lvl4pPr>
            <a:lvl5pPr algn="l" rtl="0" eaLnBrk="0" fontAlgn="base" hangingPunct="0">
              <a:spcBef>
                <a:spcPct val="0"/>
              </a:spcBef>
              <a:spcAft>
                <a:spcPct val="0"/>
              </a:spcAft>
              <a:defRPr sz="3400">
                <a:solidFill>
                  <a:schemeClr val="tx2"/>
                </a:solidFill>
                <a:latin typeface="Arial" panose="020B0604020202020204" pitchFamily="34" charset="0"/>
              </a:defRPr>
            </a:lvl5pPr>
            <a:lvl6pPr marL="457200" algn="l" rtl="0" fontAlgn="base">
              <a:spcBef>
                <a:spcPct val="0"/>
              </a:spcBef>
              <a:spcAft>
                <a:spcPct val="0"/>
              </a:spcAft>
              <a:defRPr sz="3400">
                <a:solidFill>
                  <a:schemeClr val="tx2"/>
                </a:solidFill>
                <a:latin typeface="Arial" panose="020B0604020202020204" pitchFamily="34" charset="0"/>
              </a:defRPr>
            </a:lvl6pPr>
            <a:lvl7pPr marL="914400" algn="l" rtl="0" fontAlgn="base">
              <a:spcBef>
                <a:spcPct val="0"/>
              </a:spcBef>
              <a:spcAft>
                <a:spcPct val="0"/>
              </a:spcAft>
              <a:defRPr sz="3400">
                <a:solidFill>
                  <a:schemeClr val="tx2"/>
                </a:solidFill>
                <a:latin typeface="Arial" panose="020B0604020202020204" pitchFamily="34" charset="0"/>
              </a:defRPr>
            </a:lvl7pPr>
            <a:lvl8pPr marL="1371600" algn="l" rtl="0" fontAlgn="base">
              <a:spcBef>
                <a:spcPct val="0"/>
              </a:spcBef>
              <a:spcAft>
                <a:spcPct val="0"/>
              </a:spcAft>
              <a:defRPr sz="3400">
                <a:solidFill>
                  <a:schemeClr val="tx2"/>
                </a:solidFill>
                <a:latin typeface="Arial" panose="020B0604020202020204" pitchFamily="34" charset="0"/>
              </a:defRPr>
            </a:lvl8pPr>
            <a:lvl9pPr marL="1828800" algn="l" rtl="0" fontAlgn="base">
              <a:spcBef>
                <a:spcPct val="0"/>
              </a:spcBef>
              <a:spcAft>
                <a:spcPct val="0"/>
              </a:spcAft>
              <a:defRPr sz="3400">
                <a:solidFill>
                  <a:schemeClr val="tx2"/>
                </a:solidFill>
                <a:latin typeface="Arial" panose="020B0604020202020204" pitchFamily="34" charset="0"/>
              </a:defRPr>
            </a:lvl9pPr>
          </a:lstStyle>
          <a:p>
            <a:r>
              <a:rPr lang="sv-SE" altLang="sv-SE" sz="1900" dirty="0"/>
              <a:t>Slutligen - Vad behöver vi göra?</a:t>
            </a:r>
          </a:p>
        </p:txBody>
      </p:sp>
      <p:graphicFrame>
        <p:nvGraphicFramePr>
          <p:cNvPr id="3" name="Tabell 3">
            <a:extLst>
              <a:ext uri="{FF2B5EF4-FFF2-40B4-BE49-F238E27FC236}">
                <a16:creationId xmlns:a16="http://schemas.microsoft.com/office/drawing/2014/main" id="{8441E7A7-6D17-90A2-CCEC-9658FDFBC7D5}"/>
              </a:ext>
            </a:extLst>
          </p:cNvPr>
          <p:cNvGraphicFramePr>
            <a:graphicFrameLocks noGrp="1"/>
          </p:cNvGraphicFramePr>
          <p:nvPr>
            <p:extLst>
              <p:ext uri="{D42A27DB-BD31-4B8C-83A1-F6EECF244321}">
                <p14:modId xmlns:p14="http://schemas.microsoft.com/office/powerpoint/2010/main" val="539246269"/>
              </p:ext>
            </p:extLst>
          </p:nvPr>
        </p:nvGraphicFramePr>
        <p:xfrm>
          <a:off x="253880" y="689178"/>
          <a:ext cx="11473062" cy="2595880"/>
        </p:xfrm>
        <a:graphic>
          <a:graphicData uri="http://schemas.openxmlformats.org/drawingml/2006/table">
            <a:tbl>
              <a:tblPr firstRow="1" bandRow="1">
                <a:tableStyleId>{5940675A-B579-460E-94D1-54222C63F5DA}</a:tableStyleId>
              </a:tblPr>
              <a:tblGrid>
                <a:gridCol w="415423">
                  <a:extLst>
                    <a:ext uri="{9D8B030D-6E8A-4147-A177-3AD203B41FA5}">
                      <a16:colId xmlns:a16="http://schemas.microsoft.com/office/drawing/2014/main" val="3368099445"/>
                    </a:ext>
                  </a:extLst>
                </a:gridCol>
                <a:gridCol w="4228622">
                  <a:extLst>
                    <a:ext uri="{9D8B030D-6E8A-4147-A177-3AD203B41FA5}">
                      <a16:colId xmlns:a16="http://schemas.microsoft.com/office/drawing/2014/main" val="3877566529"/>
                    </a:ext>
                  </a:extLst>
                </a:gridCol>
                <a:gridCol w="6829017">
                  <a:extLst>
                    <a:ext uri="{9D8B030D-6E8A-4147-A177-3AD203B41FA5}">
                      <a16:colId xmlns:a16="http://schemas.microsoft.com/office/drawing/2014/main" val="1097226692"/>
                    </a:ext>
                  </a:extLst>
                </a:gridCol>
              </a:tblGrid>
              <a:tr h="370840">
                <a:tc gridSpan="3">
                  <a:txBody>
                    <a:bodyPr/>
                    <a:lstStyle/>
                    <a:p>
                      <a:r>
                        <a:rPr lang="sv-SE" sz="1400" dirty="0"/>
                        <a:t>Problem/frågeställning: xxx</a:t>
                      </a:r>
                    </a:p>
                  </a:txBody>
                  <a:tcPr>
                    <a:solidFill>
                      <a:schemeClr val="bg1">
                        <a:lumMod val="95000"/>
                      </a:schemeClr>
                    </a:solidFill>
                  </a:tcPr>
                </a:tc>
                <a:tc hMerge="1">
                  <a:txBody>
                    <a:bodyPr/>
                    <a:lstStyle/>
                    <a:p>
                      <a:r>
                        <a:rPr lang="sv-SE" sz="1400" dirty="0"/>
                        <a:t>Problem/frågeställning</a:t>
                      </a:r>
                    </a:p>
                  </a:txBody>
                  <a:tcPr>
                    <a:solidFill>
                      <a:schemeClr val="bg1">
                        <a:lumMod val="95000"/>
                      </a:schemeClr>
                    </a:solidFill>
                  </a:tcPr>
                </a:tc>
                <a:tc hMerge="1">
                  <a:txBody>
                    <a:bodyPr/>
                    <a:lstStyle/>
                    <a:p>
                      <a:endParaRPr lang="sv-SE" sz="1000" dirty="0"/>
                    </a:p>
                  </a:txBody>
                  <a:tcPr>
                    <a:solidFill>
                      <a:schemeClr val="bg1">
                        <a:lumMod val="95000"/>
                      </a:schemeClr>
                    </a:solidFill>
                  </a:tcPr>
                </a:tc>
                <a:extLst>
                  <a:ext uri="{0D108BD9-81ED-4DB2-BD59-A6C34878D82A}">
                    <a16:rowId xmlns:a16="http://schemas.microsoft.com/office/drawing/2014/main" val="2776390260"/>
                  </a:ext>
                </a:extLst>
              </a:tr>
              <a:tr h="370840">
                <a:tc>
                  <a:txBody>
                    <a:bodyPr/>
                    <a:lstStyle/>
                    <a:p>
                      <a:endParaRPr lang="sv-SE" sz="1400" dirty="0"/>
                    </a:p>
                  </a:txBody>
                  <a:tcPr/>
                </a:tc>
                <a:tc>
                  <a:txBody>
                    <a:bodyPr/>
                    <a:lstStyle/>
                    <a:p>
                      <a:r>
                        <a:rPr lang="sv-SE" sz="1200" i="1" dirty="0"/>
                        <a:t>Fakta, vad vet vi?</a:t>
                      </a:r>
                    </a:p>
                  </a:txBody>
                  <a:tcPr/>
                </a:tc>
                <a:tc>
                  <a:txBody>
                    <a:bodyPr/>
                    <a:lstStyle/>
                    <a:p>
                      <a:r>
                        <a:rPr lang="sv-SE" sz="1000" dirty="0"/>
                        <a:t>xxx</a:t>
                      </a:r>
                    </a:p>
                  </a:txBody>
                  <a:tcPr/>
                </a:tc>
                <a:extLst>
                  <a:ext uri="{0D108BD9-81ED-4DB2-BD59-A6C34878D82A}">
                    <a16:rowId xmlns:a16="http://schemas.microsoft.com/office/drawing/2014/main" val="3379898582"/>
                  </a:ext>
                </a:extLst>
              </a:tr>
              <a:tr h="370840">
                <a:tc>
                  <a:txBody>
                    <a:bodyPr/>
                    <a:lstStyle/>
                    <a:p>
                      <a:endParaRPr lang="sv-SE" sz="1400" dirty="0"/>
                    </a:p>
                  </a:txBody>
                  <a:tcPr>
                    <a:solidFill>
                      <a:srgbClr val="FF0000"/>
                    </a:solidFill>
                  </a:tcPr>
                </a:tc>
                <a:tc>
                  <a:txBody>
                    <a:bodyPr/>
                    <a:lstStyle/>
                    <a:p>
                      <a:r>
                        <a:rPr lang="sv-SE" sz="1200" i="1" dirty="0"/>
                        <a:t>Hur känner vi kring frågan/</a:t>
                      </a:r>
                      <a:r>
                        <a:rPr lang="sv-SE" sz="1200" b="0" i="1" kern="1200" dirty="0">
                          <a:solidFill>
                            <a:srgbClr val="303030"/>
                          </a:solidFill>
                          <a:effectLst/>
                          <a:latin typeface="+mn-lt"/>
                          <a:ea typeface="+mn-ea"/>
                          <a:cs typeface="+mn-cs"/>
                        </a:rPr>
                        <a:t>Intuition</a:t>
                      </a:r>
                      <a:endParaRPr lang="sv-SE" sz="1200" i="1" dirty="0"/>
                    </a:p>
                  </a:txBody>
                  <a:tcPr/>
                </a:tc>
                <a:tc>
                  <a:txBody>
                    <a:bodyPr/>
                    <a:lstStyle/>
                    <a:p>
                      <a:r>
                        <a:rPr lang="sv-SE" sz="1000" dirty="0"/>
                        <a:t>xxx</a:t>
                      </a:r>
                    </a:p>
                  </a:txBody>
                  <a:tcPr/>
                </a:tc>
                <a:extLst>
                  <a:ext uri="{0D108BD9-81ED-4DB2-BD59-A6C34878D82A}">
                    <a16:rowId xmlns:a16="http://schemas.microsoft.com/office/drawing/2014/main" val="2556434118"/>
                  </a:ext>
                </a:extLst>
              </a:tr>
              <a:tr h="370840">
                <a:tc>
                  <a:txBody>
                    <a:bodyPr/>
                    <a:lstStyle/>
                    <a:p>
                      <a:endParaRPr lang="sv-SE" sz="1400" dirty="0"/>
                    </a:p>
                  </a:txBody>
                  <a:tcPr>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i="1" kern="1200" dirty="0">
                          <a:solidFill>
                            <a:srgbClr val="303030"/>
                          </a:solidFill>
                          <a:effectLst/>
                          <a:latin typeface="+mn-lt"/>
                          <a:ea typeface="+mn-ea"/>
                          <a:cs typeface="+mn-cs"/>
                        </a:rPr>
                        <a:t>Vilka hot ser vi? ​Vad kan gå fel?</a:t>
                      </a:r>
                    </a:p>
                  </a:txBody>
                  <a:tcPr/>
                </a:tc>
                <a:tc>
                  <a:txBody>
                    <a:bodyPr/>
                    <a:lstStyle/>
                    <a:p>
                      <a:r>
                        <a:rPr lang="sv-SE" sz="1000" dirty="0"/>
                        <a:t>xxx</a:t>
                      </a:r>
                    </a:p>
                  </a:txBody>
                  <a:tcPr/>
                </a:tc>
                <a:extLst>
                  <a:ext uri="{0D108BD9-81ED-4DB2-BD59-A6C34878D82A}">
                    <a16:rowId xmlns:a16="http://schemas.microsoft.com/office/drawing/2014/main" val="1540176314"/>
                  </a:ext>
                </a:extLst>
              </a:tr>
              <a:tr h="370840">
                <a:tc>
                  <a:txBody>
                    <a:bodyPr/>
                    <a:lstStyle/>
                    <a:p>
                      <a:endParaRPr lang="sv-SE" sz="1400" dirty="0"/>
                    </a:p>
                  </a:txBody>
                  <a:tcPr>
                    <a:solidFill>
                      <a:srgbClr val="FFFF00"/>
                    </a:solidFill>
                  </a:tcPr>
                </a:tc>
                <a:tc>
                  <a:txBody>
                    <a:bodyPr/>
                    <a:lstStyle/>
                    <a:p>
                      <a:r>
                        <a:rPr lang="sv-SE" sz="1200" i="1" kern="1200" dirty="0">
                          <a:solidFill>
                            <a:schemeClr val="tx1"/>
                          </a:solidFill>
                          <a:latin typeface="+mn-lt"/>
                          <a:ea typeface="+mn-ea"/>
                          <a:cs typeface="+mn-cs"/>
                        </a:rPr>
                        <a:t>Vilka möjligheter finns? ​Fördelar?</a:t>
                      </a:r>
                    </a:p>
                  </a:txBody>
                  <a:tcPr/>
                </a:tc>
                <a:tc>
                  <a:txBody>
                    <a:bodyPr/>
                    <a:lstStyle/>
                    <a:p>
                      <a:r>
                        <a:rPr lang="sv-SE" sz="1000" dirty="0"/>
                        <a:t>xxx</a:t>
                      </a:r>
                    </a:p>
                  </a:txBody>
                  <a:tcPr/>
                </a:tc>
                <a:extLst>
                  <a:ext uri="{0D108BD9-81ED-4DB2-BD59-A6C34878D82A}">
                    <a16:rowId xmlns:a16="http://schemas.microsoft.com/office/drawing/2014/main" val="2874453962"/>
                  </a:ext>
                </a:extLst>
              </a:tr>
              <a:tr h="370840">
                <a:tc>
                  <a:txBody>
                    <a:bodyPr/>
                    <a:lstStyle/>
                    <a:p>
                      <a:endParaRPr lang="sv-SE" sz="1400" dirty="0"/>
                    </a:p>
                  </a:txBody>
                  <a:tcPr>
                    <a:solidFill>
                      <a:srgbClr val="92D050"/>
                    </a:solidFill>
                  </a:tcPr>
                </a:tc>
                <a:tc>
                  <a:txBody>
                    <a:bodyPr/>
                    <a:lstStyle/>
                    <a:p>
                      <a:r>
                        <a:rPr lang="sv-SE" sz="1200" i="1" kern="1200" dirty="0">
                          <a:solidFill>
                            <a:schemeClr val="tx1"/>
                          </a:solidFill>
                          <a:latin typeface="+mn-lt"/>
                          <a:ea typeface="+mn-ea"/>
                          <a:cs typeface="+mn-cs"/>
                        </a:rPr>
                        <a:t>Vilka nya idéer och kreativa förslag har vi?</a:t>
                      </a:r>
                    </a:p>
                  </a:txBody>
                  <a:tcPr/>
                </a:tc>
                <a:tc>
                  <a:txBody>
                    <a:bodyPr/>
                    <a:lstStyle/>
                    <a:p>
                      <a:r>
                        <a:rPr lang="sv-SE" sz="1000" dirty="0"/>
                        <a:t>xxx</a:t>
                      </a:r>
                    </a:p>
                  </a:txBody>
                  <a:tcPr/>
                </a:tc>
                <a:extLst>
                  <a:ext uri="{0D108BD9-81ED-4DB2-BD59-A6C34878D82A}">
                    <a16:rowId xmlns:a16="http://schemas.microsoft.com/office/drawing/2014/main" val="2299784959"/>
                  </a:ext>
                </a:extLst>
              </a:tr>
              <a:tr h="370840">
                <a:tc>
                  <a:txBody>
                    <a:bodyPr/>
                    <a:lstStyle/>
                    <a:p>
                      <a:endParaRPr lang="sv-SE" sz="1400" dirty="0"/>
                    </a:p>
                  </a:txBody>
                  <a:tcPr>
                    <a:solidFill>
                      <a:srgbClr val="00B0F0"/>
                    </a:solidFill>
                  </a:tcPr>
                </a:tc>
                <a:tc>
                  <a:txBody>
                    <a:bodyPr/>
                    <a:lstStyle/>
                    <a:p>
                      <a:r>
                        <a:rPr lang="sv-SE" sz="1200" b="0" i="1" kern="1200" dirty="0">
                          <a:solidFill>
                            <a:srgbClr val="303030"/>
                          </a:solidFill>
                          <a:effectLst/>
                          <a:latin typeface="+mn-lt"/>
                          <a:ea typeface="+mn-ea"/>
                          <a:cs typeface="+mn-cs"/>
                        </a:rPr>
                        <a:t>Helhet, röda trådar, samband, mönster och analys.</a:t>
                      </a:r>
                      <a:endParaRPr lang="sv-SE" sz="1200" i="1" dirty="0"/>
                    </a:p>
                  </a:txBody>
                  <a:tcPr/>
                </a:tc>
                <a:tc>
                  <a:txBody>
                    <a:bodyPr/>
                    <a:lstStyle/>
                    <a:p>
                      <a:r>
                        <a:rPr lang="sv-SE" sz="1000" dirty="0"/>
                        <a:t>xxx</a:t>
                      </a:r>
                    </a:p>
                  </a:txBody>
                  <a:tcPr/>
                </a:tc>
                <a:extLst>
                  <a:ext uri="{0D108BD9-81ED-4DB2-BD59-A6C34878D82A}">
                    <a16:rowId xmlns:a16="http://schemas.microsoft.com/office/drawing/2014/main" val="4263163766"/>
                  </a:ext>
                </a:extLst>
              </a:tr>
            </a:tbl>
          </a:graphicData>
        </a:graphic>
      </p:graphicFrame>
    </p:spTree>
    <p:extLst>
      <p:ext uri="{BB962C8B-B14F-4D97-AF65-F5344CB8AC3E}">
        <p14:creationId xmlns:p14="http://schemas.microsoft.com/office/powerpoint/2010/main" val="920128719"/>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NU.potx" id="{87B26541-5279-4BA5-8CBE-D64D57BE494F}" vid="{EEBCB2E8-CD5D-4EFC-AA5E-D903B016AAAC}"/>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NU</Template>
  <TotalTime>342</TotalTime>
  <Words>398</Words>
  <Application>Microsoft Office PowerPoint</Application>
  <PresentationFormat>Bredbild</PresentationFormat>
  <Paragraphs>51</Paragraphs>
  <Slides>5</Slides>
  <Notes>0</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5</vt:i4>
      </vt:variant>
    </vt:vector>
  </HeadingPairs>
  <TitlesOfParts>
    <vt:vector size="8" baseType="lpstr">
      <vt:lpstr>Arial</vt:lpstr>
      <vt:lpstr>Verdana</vt:lpstr>
      <vt:lpstr>VGR</vt:lpstr>
      <vt:lpstr>6 tänkande hattar </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6 Hattar</dc:title>
  <dc:creator>Lena Wireby</dc:creator>
  <keywords/>
  <lastModifiedBy>Sofia Hernvall</lastModifiedBy>
  <revision>12</revision>
  <dcterms:created xsi:type="dcterms:W3CDTF">2024-03-18T08:03:12.0000000Z</dcterms:created>
  <dcterms:modified xsi:type="dcterms:W3CDTF">2025-02-20T08:35:41.0000000Z</dcterms:modified>
</coreProperties>
</file>