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6"/>
  </p:notesMasterIdLst>
  <p:handoutMasterIdLst>
    <p:handoutMasterId r:id="rId27"/>
  </p:handoutMasterIdLst>
  <p:sldIdLst>
    <p:sldId id="307" r:id="rId6"/>
    <p:sldId id="2040" r:id="rId7"/>
    <p:sldId id="2044" r:id="rId8"/>
    <p:sldId id="2042" r:id="rId9"/>
    <p:sldId id="2049" r:id="rId10"/>
    <p:sldId id="2048" r:id="rId11"/>
    <p:sldId id="2037" r:id="rId12"/>
    <p:sldId id="2033" r:id="rId13"/>
    <p:sldId id="2039" r:id="rId14"/>
    <p:sldId id="2035" r:id="rId15"/>
    <p:sldId id="2031" r:id="rId16"/>
    <p:sldId id="309" r:id="rId17"/>
    <p:sldId id="2034" r:id="rId18"/>
    <p:sldId id="2036" r:id="rId19"/>
    <p:sldId id="2038" r:id="rId20"/>
    <p:sldId id="2041" r:id="rId21"/>
    <p:sldId id="2045" r:id="rId22"/>
    <p:sldId id="2046" r:id="rId23"/>
    <p:sldId id="2050" r:id="rId24"/>
    <p:sldId id="2047" r:id="rId25"/>
  </p:sldIdLst>
  <p:sldSz cx="12192000" cy="6858000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01CE5A-F9E1-300C-6EEF-904BB58A49AC}" v="22" dt="2024-12-04T10:19:36.691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openxmlformats.org/officeDocument/2006/relationships/notesMaster" Target="notesMasters/notesMaster1.xml" Id="rId26" /><Relationship Type="http://schemas.openxmlformats.org/officeDocument/2006/relationships/slide" Target="slides/slide16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slide" Target="slides/slide20.xml" Id="rId25" /><Relationship Type="http://schemas.microsoft.com/office/2015/10/relationships/revisionInfo" Target="revisionInfo.xml" Id="rId33" /><Relationship Type="http://schemas.openxmlformats.org/officeDocument/2006/relationships/slide" Target="slides/slide11.xml" Id="rId16" /><Relationship Type="http://schemas.openxmlformats.org/officeDocument/2006/relationships/slide" Target="slides/slide15.xml" Id="rId20" /><Relationship Type="http://schemas.openxmlformats.org/officeDocument/2006/relationships/viewProps" Target="viewProps.xml" Id="rId29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" Target="slides/slide19.xml" Id="rId24" /><Relationship Type="http://schemas.microsoft.com/office/2016/11/relationships/changesInfo" Target="changesInfos/changesInfo1.xml" Id="rId32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openxmlformats.org/officeDocument/2006/relationships/slide" Target="slides/slide18.xml" Id="rId23" /><Relationship Type="http://schemas.openxmlformats.org/officeDocument/2006/relationships/presProps" Target="presProps.xml" Id="rId28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tableStyles" Target="tableStyles.xml" Id="rId31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slide" Target="slides/slide17.xml" Id="rId22" /><Relationship Type="http://schemas.openxmlformats.org/officeDocument/2006/relationships/handoutMaster" Target="handoutMasters/handoutMaster1.xml" Id="rId27" /><Relationship Type="http://schemas.openxmlformats.org/officeDocument/2006/relationships/theme" Target="theme/theme1.xml" Id="rId30" /><Relationship Type="http://schemas.openxmlformats.org/officeDocument/2006/relationships/slide" Target="slides/slide3.xml" Id="rId8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milla Toresson" userId="S::kamto1@vgregion.se::e91f3e22-8029-4200-ba4e-fbb296291467" providerId="AD" clId="Web-{9D01CE5A-F9E1-300C-6EEF-904BB58A49AC}"/>
    <pc:docChg chg="modSld">
      <pc:chgData name="Kamilla Toresson" userId="S::kamto1@vgregion.se::e91f3e22-8029-4200-ba4e-fbb296291467" providerId="AD" clId="Web-{9D01CE5A-F9E1-300C-6EEF-904BB58A49AC}" dt="2024-12-04T10:19:36.691" v="20" actId="14100"/>
      <pc:docMkLst>
        <pc:docMk/>
      </pc:docMkLst>
      <pc:sldChg chg="addSp modSp">
        <pc:chgData name="Kamilla Toresson" userId="S::kamto1@vgregion.se::e91f3e22-8029-4200-ba4e-fbb296291467" providerId="AD" clId="Web-{9D01CE5A-F9E1-300C-6EEF-904BB58A49AC}" dt="2024-12-04T10:19:36.691" v="20" actId="14100"/>
        <pc:sldMkLst>
          <pc:docMk/>
          <pc:sldMk cId="469636860" sldId="2047"/>
        </pc:sldMkLst>
        <pc:spChg chg="add">
          <ac:chgData name="Kamilla Toresson" userId="S::kamto1@vgregion.se::e91f3e22-8029-4200-ba4e-fbb296291467" providerId="AD" clId="Web-{9D01CE5A-F9E1-300C-6EEF-904BB58A49AC}" dt="2024-12-04T10:19:22.113" v="16"/>
          <ac:spMkLst>
            <pc:docMk/>
            <pc:sldMk cId="469636860" sldId="2047"/>
            <ac:spMk id="2" creationId="{01335673-7D6F-0A58-C1CA-B80B60AF1D4F}"/>
          </ac:spMkLst>
        </pc:spChg>
        <pc:spChg chg="add mod">
          <ac:chgData name="Kamilla Toresson" userId="S::kamto1@vgregion.se::e91f3e22-8029-4200-ba4e-fbb296291467" providerId="AD" clId="Web-{9D01CE5A-F9E1-300C-6EEF-904BB58A49AC}" dt="2024-12-04T10:19:36.691" v="20" actId="14100"/>
          <ac:spMkLst>
            <pc:docMk/>
            <pc:sldMk cId="469636860" sldId="2047"/>
            <ac:spMk id="3" creationId="{FB56D37B-0462-399E-69E2-964330EE0B0C}"/>
          </ac:spMkLst>
        </pc:spChg>
        <pc:spChg chg="mod">
          <ac:chgData name="Kamilla Toresson" userId="S::kamto1@vgregion.se::e91f3e22-8029-4200-ba4e-fbb296291467" providerId="AD" clId="Web-{9D01CE5A-F9E1-300C-6EEF-904BB58A49AC}" dt="2024-12-04T10:19:17.410" v="15" actId="20577"/>
          <ac:spMkLst>
            <pc:docMk/>
            <pc:sldMk cId="469636860" sldId="2047"/>
            <ac:spMk id="6" creationId="{7BF6EF22-391B-8D4E-E27E-40EFDBD5DDC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2024-12-04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2024-12-04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41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Syftet med APT-materialet är att ge dig som chef ett informationsmaterial som du kan använda för att informera dina medarbetare om ert arbete med våld i nära relationer i förhållande till era patienter. Materialet är tänkt att utgöra ett stöd för dig, och du kan lägga till eller ta bort bilder. Du behöver komplettera texten i bilderna med information om hur just din verksamhet arbetar med frågan och vilka stödjande aktörer som finns i ert närområde. Utgå från din verksamhets stödjande rutin.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665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Utifrån er stödjande rutin, beskriv hur ni ska anmäla oro för våld. </a:t>
            </a:r>
          </a:p>
          <a:p>
            <a:r>
              <a:rPr lang="sv-SE"/>
              <a:t>Ovanstående frågor kan guida dig i vad du behöver informera dem om.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3267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sv-SE" b="0" i="0">
                <a:solidFill>
                  <a:srgbClr val="323232"/>
                </a:solidFill>
                <a:effectLst/>
                <a:latin typeface="H5PDroidSans"/>
              </a:rPr>
              <a:t>Informera om vilket stöd olika samhällsaktörer kan erbjuda.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060D78-0732-444B-B0D5-1543BC9666EF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8149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b="0"/>
              <a:t>Fyll i kontaktuppgifter till andra aktörer som erbjuder stöd i mottagningens närområde.</a:t>
            </a:r>
          </a:p>
          <a:p>
            <a:r>
              <a:rPr lang="sv-SE" b="0"/>
              <a:t>Beskriv för dina medarbetare vart inom hälso-och sjukvården, socialtjänsten eller andra stödverksamheter de kan hänvisa personer som utsätts eller riskerar att utsättas för våld.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7415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Utifrån er stödjande rutin, berätta hur och när ni ska samverka med andra aktörer. </a:t>
            </a:r>
          </a:p>
          <a:p>
            <a:r>
              <a:rPr lang="sv-SE"/>
              <a:t>Ovanstående frågor kan guida dig i vad du behöver informera dem om. 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07927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Utifrån er stödjande rutin, berätta hur våld ska dokumenteras.  </a:t>
            </a:r>
          </a:p>
          <a:p>
            <a:r>
              <a:rPr lang="sv-SE"/>
              <a:t>Ovanstående frågor kan guida dig i vad du behöver informera dem om.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18680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Utifrån er stödjande rutin, berätta hur ni ska följa upp arbetet. </a:t>
            </a:r>
          </a:p>
          <a:p>
            <a:r>
              <a:rPr lang="sv-SE"/>
              <a:t>Ovanstående frågor kan guida dig i vad du behöver informera dem om.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40110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Berätta vad målet med ert arbete är. </a:t>
            </a:r>
          </a:p>
          <a:p>
            <a:r>
              <a:rPr lang="sv-SE"/>
              <a:t>Exempelvis:</a:t>
            </a:r>
          </a:p>
          <a:p>
            <a:r>
              <a:rPr lang="sv-SE"/>
              <a:t>Målet med det här arbetet är att vi ska bli ännu bättre på att: </a:t>
            </a:r>
          </a:p>
          <a:p>
            <a:pPr marL="171450" indent="-171450">
              <a:buFontTx/>
              <a:buChar char="-"/>
            </a:pPr>
            <a:r>
              <a:rPr lang="sv-SE"/>
              <a:t>Upptäcka och uppmärksamma våld. </a:t>
            </a:r>
          </a:p>
          <a:p>
            <a:pPr marL="171450" indent="-171450">
              <a:buFontTx/>
              <a:buChar char="-"/>
            </a:pPr>
            <a:r>
              <a:rPr lang="sv-SE"/>
              <a:t>Beakta våldsutsatthet och våldsutövande i anamnes och diagnostik.</a:t>
            </a:r>
          </a:p>
          <a:p>
            <a:pPr marL="171450" indent="-171450">
              <a:buFontTx/>
              <a:buChar char="-"/>
            </a:pPr>
            <a:r>
              <a:rPr lang="sv-SE"/>
              <a:t>Erbjuda vård med anledning av våldet.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sv-SE"/>
              <a:t>Anmäla oro för barn när våld upptäcks.</a:t>
            </a:r>
          </a:p>
          <a:p>
            <a:pPr marL="171450" indent="-171450">
              <a:buFontTx/>
              <a:buChar char="-"/>
            </a:pPr>
            <a:r>
              <a:rPr lang="sv-SE"/>
              <a:t>Hänvisa vidare till andra aktörer, och förmedla kontakt med socialtjänsten om patienten vill.</a:t>
            </a:r>
          </a:p>
          <a:p>
            <a:pPr marL="171450" indent="-171450">
              <a:buFontTx/>
              <a:buChar char="-"/>
            </a:pPr>
            <a:r>
              <a:rPr lang="sv-SE"/>
              <a:t>Dokumentera våldserfarenheter på ett säkert sätt. 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74168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/>
              <a:t>Reflektionsfråga att ställa till dina medarbetare. 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723036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Kontakta VKV om ni vill ha stöd med att utveckla ert arbete mot våld i nära relationer.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23934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Berätta för dina medarbetare att: </a:t>
            </a:r>
          </a:p>
          <a:p>
            <a:pPr marL="171450" indent="-171450">
              <a:buFontTx/>
              <a:buChar char="-"/>
            </a:pPr>
            <a:r>
              <a:rPr lang="sv-SE"/>
              <a:t>de kan påverkas av att möta våldsutsatta patienter, </a:t>
            </a:r>
          </a:p>
          <a:p>
            <a:pPr marL="171450" indent="-171450">
              <a:buFontTx/>
              <a:buChar char="-"/>
            </a:pPr>
            <a:r>
              <a:rPr lang="sv-SE" sz="1800">
                <a:effectLst/>
                <a:latin typeface="Century Gothic" panose="020B0502020202020204" pitchFamily="34" charset="0"/>
                <a:ea typeface="Corbel" panose="020B0503020204020204" pitchFamily="34" charset="0"/>
                <a:cs typeface="Times New Roman" panose="02020603050405020304" pitchFamily="18" charset="0"/>
              </a:rPr>
              <a:t>det är naturligt</a:t>
            </a:r>
          </a:p>
          <a:p>
            <a:pPr marL="171450" indent="-171450">
              <a:buFontTx/>
              <a:buChar char="-"/>
            </a:pPr>
            <a:r>
              <a:rPr lang="sv-SE" sz="1800">
                <a:effectLst/>
                <a:latin typeface="Century Gothic" panose="020B0502020202020204" pitchFamily="34" charset="0"/>
                <a:ea typeface="Corbel" panose="020B0503020204020204" pitchFamily="34" charset="0"/>
                <a:cs typeface="Times New Roman" panose="02020603050405020304" pitchFamily="18" charset="0"/>
              </a:rPr>
              <a:t>det är viktigt att vara uppmärksam på sin egen och andras mående, </a:t>
            </a:r>
          </a:p>
          <a:p>
            <a:pPr marL="171450" indent="-171450">
              <a:buFontTx/>
              <a:buChar char="-"/>
            </a:pPr>
            <a:r>
              <a:rPr lang="sv-SE" sz="1800">
                <a:effectLst/>
                <a:latin typeface="Century Gothic" panose="020B0502020202020204" pitchFamily="34" charset="0"/>
                <a:ea typeface="Corbel" panose="020B0503020204020204" pitchFamily="34" charset="0"/>
                <a:cs typeface="Times New Roman" panose="02020603050405020304" pitchFamily="18" charset="0"/>
              </a:rPr>
              <a:t>det är viktigt att berätta för andra, och </a:t>
            </a:r>
          </a:p>
          <a:p>
            <a:pPr marL="171450" indent="-171450">
              <a:buFontTx/>
              <a:buChar char="-"/>
            </a:pPr>
            <a:r>
              <a:rPr lang="sv-SE" sz="1800">
                <a:effectLst/>
                <a:latin typeface="Century Gothic" panose="020B0502020202020204" pitchFamily="34" charset="0"/>
                <a:ea typeface="Corbel" panose="020B0503020204020204" pitchFamily="34" charset="0"/>
                <a:cs typeface="Times New Roman" panose="02020603050405020304" pitchFamily="18" charset="0"/>
              </a:rPr>
              <a:t>du som chef har ett ansvar att stödja dem.  </a:t>
            </a:r>
          </a:p>
          <a:p>
            <a:pPr marL="0" indent="0">
              <a:buFontTx/>
              <a:buNone/>
            </a:pPr>
            <a:endParaRPr lang="sv-SE" sz="1800">
              <a:effectLst/>
              <a:latin typeface="Century Gothic" panose="020B0502020202020204" pitchFamily="34" charset="0"/>
              <a:ea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5573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25390" algn="l"/>
            <a:r>
              <a:rPr lang="sv-SE" sz="1800" b="1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  <a:t>Varför är det viktigt att hälso-och sjukvården och tandvården arbetar mot våld? </a:t>
            </a:r>
            <a:endParaRPr lang="sv-SE" sz="1800" b="0" i="0" u="none" strike="noStrike" baseline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sv-SE" sz="3600"/>
              <a:t>Därför att: </a:t>
            </a:r>
          </a:p>
          <a:p>
            <a:pPr marL="571500" indent="-571500">
              <a:buFontTx/>
              <a:buChar char="-"/>
            </a:pPr>
            <a:r>
              <a:rPr lang="sv-SE" sz="3600"/>
              <a:t>Våldet får stora hälsokonsekvenser för den utsatta och den utsattas barn.</a:t>
            </a:r>
          </a:p>
          <a:p>
            <a:pPr marL="571500" indent="-571500">
              <a:buFontTx/>
              <a:buChar char="-"/>
            </a:pPr>
            <a:r>
              <a:rPr lang="sv-SE" sz="3600"/>
              <a:t>Våldsutsatta, våldsutövare och deras barn har ofta kontakt med hälso- och sjukvården och tandvården.</a:t>
            </a:r>
          </a:p>
          <a:p>
            <a:pPr marL="571500" indent="-571500">
              <a:buFontTx/>
              <a:buChar char="-"/>
            </a:pPr>
            <a:r>
              <a:rPr lang="sv-SE" sz="3600"/>
              <a:t>Vi har möjlighet att upptäcka våld och göra skillnad, genom att ge rätt vård och hänvisa vidare till andra.</a:t>
            </a:r>
          </a:p>
          <a:p>
            <a:pPr marL="571500" indent="-571500">
              <a:buFontTx/>
              <a:buChar char="-"/>
            </a:pPr>
            <a:r>
              <a:rPr lang="sv-SE" sz="3600"/>
              <a:t>Det är vår skyldighet enligt föreskriften Våld i nära relationer (HSLF-FS 2022:39)</a:t>
            </a:r>
          </a:p>
          <a:p>
            <a:endParaRPr lang="sv-SE" sz="1800" b="0" i="0" u="none" strike="noStrike" baseline="0">
              <a:latin typeface="Arial" panose="020B0604020202020204" pitchFamily="34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82600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7719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Reflektionsfrågor att ställa till dina medarbetare.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2042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Informera dina medarbetare om vad som är er uppgift inom området våld i nära relationer.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8267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Reflektionsfråga att ställa till dina medarbetare.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18968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15000"/>
              </a:lnSpc>
              <a:buFont typeface="+mj-lt"/>
              <a:buNone/>
            </a:pPr>
            <a:r>
              <a:rPr lang="sv-SE" sz="1800">
                <a:effectLst/>
                <a:latin typeface="Century Gothic" panose="020B0502020202020204" pitchFamily="34" charset="0"/>
                <a:ea typeface="Corbel" panose="020B0503020204020204" pitchFamily="34" charset="0"/>
                <a:cs typeface="Times New Roman" panose="02020603050405020304" pitchFamily="18" charset="0"/>
              </a:rPr>
              <a:t>Berätta att din roll som chef är att underlätta för dina medarbetare att kunna fullfölja vårt uppdrag. Det innebär att:  </a:t>
            </a:r>
          </a:p>
          <a:p>
            <a:pPr marL="285750" lvl="0" indent="-285750">
              <a:lnSpc>
                <a:spcPct val="115000"/>
              </a:lnSpc>
              <a:buFontTx/>
              <a:buChar char="-"/>
            </a:pPr>
            <a:r>
              <a:rPr lang="sv-SE" sz="1800">
                <a:effectLst/>
                <a:latin typeface="Century Gothic" panose="020B0502020202020204" pitchFamily="34" charset="0"/>
                <a:ea typeface="Corbel" panose="020B0503020204020204" pitchFamily="34" charset="0"/>
                <a:cs typeface="Times New Roman" panose="02020603050405020304" pitchFamily="18" charset="0"/>
              </a:rPr>
              <a:t>Medarbetarna ska gå utbildningar. </a:t>
            </a:r>
          </a:p>
          <a:p>
            <a:pPr marL="285750" lvl="0" indent="-285750">
              <a:lnSpc>
                <a:spcPct val="115000"/>
              </a:lnSpc>
              <a:buFontTx/>
              <a:buChar char="-"/>
            </a:pPr>
            <a:r>
              <a:rPr lang="sv-SE" sz="1800">
                <a:effectLst/>
                <a:latin typeface="Century Gothic" panose="020B0502020202020204" pitchFamily="34" charset="0"/>
                <a:ea typeface="Corbel" panose="020B0503020204020204" pitchFamily="34" charset="0"/>
                <a:cs typeface="Times New Roman" panose="02020603050405020304" pitchFamily="18" charset="0"/>
              </a:rPr>
              <a:t>Ta fram en stödjande rutin för arbetet. </a:t>
            </a:r>
          </a:p>
          <a:p>
            <a:pPr marL="285750" lvl="0" indent="-285750">
              <a:lnSpc>
                <a:spcPct val="115000"/>
              </a:lnSpc>
              <a:buFontTx/>
              <a:buChar char="-"/>
            </a:pPr>
            <a:r>
              <a:rPr lang="sv-SE" sz="1800">
                <a:effectLst/>
                <a:latin typeface="Century Gothic" panose="020B0502020202020204" pitchFamily="34" charset="0"/>
                <a:ea typeface="Corbel" panose="020B0503020204020204" pitchFamily="34" charset="0"/>
                <a:cs typeface="Times New Roman" panose="02020603050405020304" pitchFamily="18" charset="0"/>
              </a:rPr>
              <a:t>Tillhandahålla det material som behövs.</a:t>
            </a:r>
          </a:p>
          <a:p>
            <a:pPr marL="285750" lvl="0" indent="-285750">
              <a:lnSpc>
                <a:spcPct val="115000"/>
              </a:lnSpc>
              <a:buFontTx/>
              <a:buChar char="-"/>
            </a:pPr>
            <a:r>
              <a:rPr lang="sv-SE" sz="1800">
                <a:effectLst/>
                <a:latin typeface="Century Gothic" panose="020B0502020202020204" pitchFamily="34" charset="0"/>
                <a:ea typeface="Corbel" panose="020B0503020204020204" pitchFamily="34" charset="0"/>
                <a:cs typeface="Times New Roman" panose="02020603050405020304" pitchFamily="18" charset="0"/>
              </a:rPr>
              <a:t>Följa upp hur arbetet går och vad dina medarbetare behöver för stöttning</a:t>
            </a:r>
          </a:p>
          <a:p>
            <a:pPr marL="0" lvl="0" indent="0">
              <a:lnSpc>
                <a:spcPct val="115000"/>
              </a:lnSpc>
              <a:buFont typeface="+mj-lt"/>
              <a:buNone/>
            </a:pPr>
            <a:endParaRPr lang="sv-SE" sz="1800">
              <a:effectLst/>
              <a:latin typeface="Century Gothic" panose="020B0502020202020204" pitchFamily="34" charset="0"/>
              <a:ea typeface="Corbel" panose="020B05030202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2354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b="1"/>
              <a:t>Utbildning</a:t>
            </a:r>
          </a:p>
          <a:p>
            <a:pPr marL="171450" indent="-171450">
              <a:buFontTx/>
              <a:buChar char="-"/>
            </a:pPr>
            <a:r>
              <a:rPr lang="sv-SE"/>
              <a:t>Berätta att hälso- och sjukvårdspersonal ska utbilda sig om våld i nära relationer.</a:t>
            </a:r>
          </a:p>
          <a:p>
            <a:pPr marL="171450" indent="-171450">
              <a:buFontTx/>
              <a:buChar char="-"/>
            </a:pPr>
            <a:r>
              <a:rPr lang="sv-SE"/>
              <a:t>Ta reda på vilka som redan gått respektive utbildning och när de gick den. </a:t>
            </a:r>
          </a:p>
          <a:p>
            <a:pPr marL="171450" indent="-171450">
              <a:buFontTx/>
              <a:buChar char="-"/>
            </a:pPr>
            <a:r>
              <a:rPr lang="sv-SE"/>
              <a:t>Planera tillsammans:</a:t>
            </a:r>
          </a:p>
          <a:p>
            <a:pPr marL="628650" lvl="1" indent="-171450">
              <a:buFontTx/>
              <a:buChar char="-"/>
            </a:pPr>
            <a:r>
              <a:rPr lang="sv-SE"/>
              <a:t>Vem som ska gå vilken utbildning. </a:t>
            </a:r>
          </a:p>
          <a:p>
            <a:pPr marL="628650" lvl="1" indent="-171450">
              <a:buFontTx/>
              <a:buChar char="-"/>
            </a:pPr>
            <a:r>
              <a:rPr lang="sv-SE"/>
              <a:t>I vilken form utbildningarna ska ges. Webbaserade utbildningar eller bjuda in föreläsare från VKV.  </a:t>
            </a:r>
          </a:p>
          <a:p>
            <a:pPr marL="628650" lvl="1" indent="-171450">
              <a:buFontTx/>
              <a:buChar char="-"/>
            </a:pPr>
            <a:r>
              <a:rPr lang="sv-SE"/>
              <a:t>När medarbetarna ska gå utbildningarna. Kom ihåg att avsätta tid för utbildningarna.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sv-SE" sz="1200" b="0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  <a:t>Ta reda på om dina medarbetare ser behov av annan fortbildning om våld i nära relationer? </a:t>
            </a:r>
          </a:p>
          <a:p>
            <a:pPr marL="342900" marR="0" indent="-342900" algn="l">
              <a:buFontTx/>
              <a:buChar char="-"/>
            </a:pPr>
            <a:endParaRPr lang="sv-SE" sz="2000" b="0" i="0" u="none" strike="noStrike" baseline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sv-SE"/>
              <a:t>Beslut från Regionfullmäktige att: </a:t>
            </a:r>
          </a:p>
          <a:p>
            <a:pPr marL="171450" indent="-171450">
              <a:buFontTx/>
              <a:buChar char="-"/>
            </a:pPr>
            <a:r>
              <a:rPr lang="sv-SE"/>
              <a:t>all hälso- och sjukvårdspersonal ska gå en basutbildning om våld i nära relationer.</a:t>
            </a:r>
          </a:p>
          <a:p>
            <a:pPr marL="171450" indent="-171450">
              <a:buFontTx/>
              <a:buChar char="-"/>
            </a:pPr>
            <a:r>
              <a:rPr lang="sv-SE"/>
              <a:t>all hälso- och sjukvårdspersonal som gör hälsobedömningar ska gå en metodutbildning om att ställa frågor på rutin om våld. </a:t>
            </a:r>
          </a:p>
          <a:p>
            <a:pPr marL="0" indent="0">
              <a:buFontTx/>
              <a:buNone/>
            </a:pPr>
            <a:r>
              <a:rPr lang="sv-SE"/>
              <a:t>Enligt Socialstyrelsens föreskrifter bör vårdgivaren </a:t>
            </a:r>
            <a:r>
              <a:rPr lang="sv-SE" sz="180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se</a:t>
            </a:r>
            <a:r>
              <a:rPr lang="sv-SE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till att personalen har kompetens om våld i nära relationer för att kunna ge god vård. </a:t>
            </a:r>
            <a:endParaRPr lang="sv-SE"/>
          </a:p>
          <a:p>
            <a:pPr marR="0" algn="l"/>
            <a:endParaRPr lang="sv-SE" sz="2000" b="0" i="0" u="none" strike="noStrik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5643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Utifrån er stödjande rutin, berätta hur ni ska arbeta för att upptäcka våld. </a:t>
            </a:r>
          </a:p>
          <a:p>
            <a:r>
              <a:rPr lang="sv-SE"/>
              <a:t>Ovanstående frågor kan guida dig i vad du behöver informera dem om. 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0235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Utifrån er stödjande rutin, berätta hur ni ska arbeta för att omhänderta våldsutsatta och hänvisa vidare. </a:t>
            </a:r>
          </a:p>
          <a:p>
            <a:r>
              <a:rPr lang="sv-SE"/>
              <a:t>Ovanstående frågor kan guida dig i vad du behöver informera dem om. </a:t>
            </a:r>
          </a:p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89391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5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1" y="3761691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7E61D836-2BE6-1C11-FBD1-3BB4D68DD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: ett hörn rundat 10">
            <a:extLst>
              <a:ext uri="{FF2B5EF4-FFF2-40B4-BE49-F238E27FC236}">
                <a16:creationId xmlns:a16="http://schemas.microsoft.com/office/drawing/2014/main" id="{D021E843-F0CA-3668-937E-991E96007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ktangel: ett hörn rundat 20">
            <a:extLst>
              <a:ext uri="{FF2B5EF4-FFF2-40B4-BE49-F238E27FC236}">
                <a16:creationId xmlns:a16="http://schemas.microsoft.com/office/drawing/2014/main" id="{2779E0F7-FC36-DC8B-F70D-E1EB4B431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Rektangel: ett hörn rundat 21">
            <a:extLst>
              <a:ext uri="{FF2B5EF4-FFF2-40B4-BE49-F238E27FC236}">
                <a16:creationId xmlns:a16="http://schemas.microsoft.com/office/drawing/2014/main" id="{9DC97AAD-37E8-82F9-3999-4634B50843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50074" y="5465756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Rektangel: ett hörn rundat 22">
            <a:extLst>
              <a:ext uri="{FF2B5EF4-FFF2-40B4-BE49-F238E27FC236}">
                <a16:creationId xmlns:a16="http://schemas.microsoft.com/office/drawing/2014/main" id="{262A45B3-FC56-5A48-E32E-99E82C5AB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4" name="Rektangel: ett hörn rundat 23">
            <a:extLst>
              <a:ext uri="{FF2B5EF4-FFF2-40B4-BE49-F238E27FC236}">
                <a16:creationId xmlns:a16="http://schemas.microsoft.com/office/drawing/2014/main" id="{5BD28DEE-ADA6-15DB-766D-492D1DE78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: ett hörn rundat 24">
            <a:extLst>
              <a:ext uri="{FF2B5EF4-FFF2-40B4-BE49-F238E27FC236}">
                <a16:creationId xmlns:a16="http://schemas.microsoft.com/office/drawing/2014/main" id="{5A1DBF60-A901-55C1-FAE0-9D2BFA62C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Rektangel: ett hörn rundat 25">
            <a:extLst>
              <a:ext uri="{FF2B5EF4-FFF2-40B4-BE49-F238E27FC236}">
                <a16:creationId xmlns:a16="http://schemas.microsoft.com/office/drawing/2014/main" id="{21E11914-6E9E-9412-96FA-D0BE87BBB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68474CD-0AF3-5001-F209-6782DA6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36831" y="380997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2024-12-04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AC656523-9789-1049-5C2B-211D1FFEEE93}"/>
              </a:ext>
            </a:extLst>
          </p:cNvPr>
          <p:cNvSpPr txBox="1"/>
          <p:nvPr userDrawn="1"/>
        </p:nvSpPr>
        <p:spPr>
          <a:xfrm>
            <a:off x="4067610" y="6044324"/>
            <a:ext cx="323927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sv-SE" sz="1050"/>
              <a:t>VKV – Västra Götalandsregionens kompetenscentrum om våld i nära relationer </a:t>
            </a:r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3554D-627D-914B-C979-86E23DE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301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Skriv en rubrik för tillgänglighetsanpassning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CD42F361-44E3-A3FA-0609-85270D52288F}"/>
              </a:ext>
            </a:extLst>
          </p:cNvPr>
          <p:cNvSpPr txBox="1"/>
          <p:nvPr userDrawn="1"/>
        </p:nvSpPr>
        <p:spPr>
          <a:xfrm>
            <a:off x="363436" y="6036079"/>
            <a:ext cx="573256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100"/>
              <a:t>VKV – Västra Götalandsregionens kompetenscentrum om våld i nära relationer 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CE12A601-470D-90B3-AC24-775D3848CDE9}"/>
              </a:ext>
            </a:extLst>
          </p:cNvPr>
          <p:cNvSpPr txBox="1"/>
          <p:nvPr userDrawn="1"/>
        </p:nvSpPr>
        <p:spPr>
          <a:xfrm>
            <a:off x="363436" y="6326956"/>
            <a:ext cx="573256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100"/>
              <a:t>www.valdinararelationer.se</a:t>
            </a:r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164177AA-D264-FC5D-56FD-650B7A7F14B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3436" y="5635029"/>
            <a:ext cx="6723164" cy="279450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sv-SE"/>
              <a:t>Namn, yrkesroll, e-post</a:t>
            </a:r>
          </a:p>
        </p:txBody>
      </p:sp>
      <p:sp>
        <p:nvSpPr>
          <p:cNvPr id="11" name="Platshållare för text 9">
            <a:extLst>
              <a:ext uri="{FF2B5EF4-FFF2-40B4-BE49-F238E27FC236}">
                <a16:creationId xmlns:a16="http://schemas.microsoft.com/office/drawing/2014/main" id="{2181A0C4-78E8-8A99-A70A-92B181B59D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436" y="5321069"/>
            <a:ext cx="6723164" cy="279450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sv-SE"/>
              <a:t>Namn, yrkesroll, e-post</a:t>
            </a:r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: ett hörn rundat 4">
            <a:extLst>
              <a:ext uri="{FF2B5EF4-FFF2-40B4-BE49-F238E27FC236}">
                <a16:creationId xmlns:a16="http://schemas.microsoft.com/office/drawing/2014/main" id="{0F7839DA-DC58-9FD4-5DB7-077F9CCAC0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987B4-A1C4-C717-553B-70AFEBCBF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410109"/>
            <a:ext cx="8642350" cy="1047750"/>
          </a:xfrm>
        </p:spPr>
        <p:txBody>
          <a:bodyPr/>
          <a:lstStyle/>
          <a:p>
            <a:r>
              <a:rPr lang="sv-SE" noProof="0"/>
              <a:t>Skriv en rubrik för tillgänglighetsanpassning</a:t>
            </a:r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93F41C94-D0F0-8A10-2F20-108FA4206BA4}"/>
              </a:ext>
            </a:extLst>
          </p:cNvPr>
          <p:cNvSpPr txBox="1"/>
          <p:nvPr userDrawn="1"/>
        </p:nvSpPr>
        <p:spPr>
          <a:xfrm>
            <a:off x="781447" y="5713862"/>
            <a:ext cx="573256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100">
                <a:solidFill>
                  <a:schemeClr val="bg1"/>
                </a:solidFill>
              </a:rPr>
              <a:t>VKV – Västra Götalandsregionens kompetenscentrum om våld i nära relationer </a:t>
            </a: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0A5A1AA0-1D92-4EFC-1E76-2A9B0F234871}"/>
              </a:ext>
            </a:extLst>
          </p:cNvPr>
          <p:cNvSpPr txBox="1"/>
          <p:nvPr userDrawn="1"/>
        </p:nvSpPr>
        <p:spPr>
          <a:xfrm>
            <a:off x="781447" y="6004739"/>
            <a:ext cx="573256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 sz="1100">
                <a:solidFill>
                  <a:schemeClr val="bg1"/>
                </a:solidFill>
              </a:rPr>
              <a:t>www.valdinararelationer.se</a:t>
            </a:r>
          </a:p>
        </p:txBody>
      </p:sp>
      <p:sp>
        <p:nvSpPr>
          <p:cNvPr id="2" name="Platshållare för text 9">
            <a:extLst>
              <a:ext uri="{FF2B5EF4-FFF2-40B4-BE49-F238E27FC236}">
                <a16:creationId xmlns:a16="http://schemas.microsoft.com/office/drawing/2014/main" id="{F7B15EDB-A96B-04D3-BF28-983ED1A5D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1447" y="5312812"/>
            <a:ext cx="6723164" cy="279450"/>
          </a:xfr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sv-SE"/>
              <a:t>Namn, yrkesroll, e-post</a:t>
            </a:r>
          </a:p>
        </p:txBody>
      </p:sp>
      <p:sp>
        <p:nvSpPr>
          <p:cNvPr id="4" name="Platshållare för text 9">
            <a:extLst>
              <a:ext uri="{FF2B5EF4-FFF2-40B4-BE49-F238E27FC236}">
                <a16:creationId xmlns:a16="http://schemas.microsoft.com/office/drawing/2014/main" id="{F7A105D1-F4A3-55C3-36CD-CEA6FE3551B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447" y="4998852"/>
            <a:ext cx="6723164" cy="279450"/>
          </a:xfr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sv-SE"/>
              <a:t>Namn, yrkesroll, e-post</a:t>
            </a:r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10400" y="341428"/>
            <a:ext cx="10771200" cy="138240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skriva din rubrik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710400" y="1799358"/>
            <a:ext cx="10771200" cy="457454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skriva din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719623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076643"/>
            <a:ext cx="5737196" cy="2387600"/>
          </a:xfrm>
        </p:spPr>
        <p:txBody>
          <a:bodyPr anchor="b"/>
          <a:lstStyle>
            <a:lvl1pPr algn="l">
              <a:lnSpc>
                <a:spcPct val="10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5372" y="3761691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27" name="Platshållare för bild 26">
            <a:extLst>
              <a:ext uri="{FF2B5EF4-FFF2-40B4-BE49-F238E27FC236}">
                <a16:creationId xmlns:a16="http://schemas.microsoft.com/office/drawing/2014/main" id="{B7586333-1D24-C4E6-41D4-F849486C42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6831" y="380998"/>
            <a:ext cx="2867819" cy="3048000"/>
          </a:xfrm>
          <a:custGeom>
            <a:avLst/>
            <a:gdLst>
              <a:gd name="connsiteX0" fmla="*/ 0 w 2867819"/>
              <a:gd name="connsiteY0" fmla="*/ 0 h 3048000"/>
              <a:gd name="connsiteX1" fmla="*/ 2867819 w 2867819"/>
              <a:gd name="connsiteY1" fmla="*/ 0 h 3048000"/>
              <a:gd name="connsiteX2" fmla="*/ 2867819 w 2867819"/>
              <a:gd name="connsiteY2" fmla="*/ 3048000 h 3048000"/>
              <a:gd name="connsiteX3" fmla="*/ 567857 w 2867819"/>
              <a:gd name="connsiteY3" fmla="*/ 3048000 h 3048000"/>
              <a:gd name="connsiteX4" fmla="*/ 0 w 2867819"/>
              <a:gd name="connsiteY4" fmla="*/ 2480143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7819" h="3048000">
                <a:moveTo>
                  <a:pt x="0" y="0"/>
                </a:moveTo>
                <a:lnTo>
                  <a:pt x="2867819" y="0"/>
                </a:lnTo>
                <a:lnTo>
                  <a:pt x="2867819" y="3048000"/>
                </a:lnTo>
                <a:lnTo>
                  <a:pt x="567857" y="3048000"/>
                </a:lnTo>
                <a:cubicBezTo>
                  <a:pt x="254238" y="3048000"/>
                  <a:pt x="0" y="2793762"/>
                  <a:pt x="0" y="2480143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6234" y="6030915"/>
            <a:ext cx="2147886" cy="435093"/>
          </a:xfrm>
          <a:prstGeom prst="rect">
            <a:avLst/>
          </a:prstGeom>
        </p:spPr>
      </p:pic>
      <p:sp>
        <p:nvSpPr>
          <p:cNvPr id="12" name="Rektangel: ett hörn rundat 11">
            <a:extLst>
              <a:ext uri="{FF2B5EF4-FFF2-40B4-BE49-F238E27FC236}">
                <a16:creationId xmlns:a16="http://schemas.microsoft.com/office/drawing/2014/main" id="{C20FB8AD-B642-E1E6-AC0D-E4A862F9B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7517606" y="1400174"/>
            <a:ext cx="1422400" cy="2028821"/>
          </a:xfrm>
          <a:prstGeom prst="round1Rect">
            <a:avLst>
              <a:gd name="adj" fmla="val 383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ktangel: ett hörn rundat 12">
            <a:extLst>
              <a:ext uri="{FF2B5EF4-FFF2-40B4-BE49-F238E27FC236}">
                <a16:creationId xmlns:a16="http://schemas.microsoft.com/office/drawing/2014/main" id="{B1925CA5-50D6-AB2F-5E1C-EACB82A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80998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: ett hörn rundat 13">
            <a:extLst>
              <a:ext uri="{FF2B5EF4-FFF2-40B4-BE49-F238E27FC236}">
                <a16:creationId xmlns:a16="http://schemas.microsoft.com/office/drawing/2014/main" id="{369C8F7C-E029-246E-DEFE-A2F38501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8940005" y="3428996"/>
            <a:ext cx="1439467" cy="2036754"/>
          </a:xfrm>
          <a:prstGeom prst="round1Rect">
            <a:avLst>
              <a:gd name="adj" fmla="val 373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: ett hörn rundat 14">
            <a:extLst>
              <a:ext uri="{FF2B5EF4-FFF2-40B4-BE49-F238E27FC236}">
                <a16:creationId xmlns:a16="http://schemas.microsoft.com/office/drawing/2014/main" id="{6A1C4870-0798-1888-787F-386EAC4D3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 flipV="1">
            <a:off x="10382253" y="5465755"/>
            <a:ext cx="1419222" cy="1020766"/>
          </a:xfrm>
          <a:prstGeom prst="round1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: ett hörn rundat 15">
            <a:extLst>
              <a:ext uri="{FF2B5EF4-FFF2-40B4-BE49-F238E27FC236}">
                <a16:creationId xmlns:a16="http://schemas.microsoft.com/office/drawing/2014/main" id="{FD86D645-4C70-7686-CEDC-C3F7E248E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3428997"/>
            <a:ext cx="1422400" cy="1019175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ktangel: ett hörn rundat 16">
            <a:extLst>
              <a:ext uri="{FF2B5EF4-FFF2-40B4-BE49-F238E27FC236}">
                <a16:creationId xmlns:a16="http://schemas.microsoft.com/office/drawing/2014/main" id="{31C76949-D02B-332F-5982-22F450E45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H="1">
            <a:off x="7517606" y="4448166"/>
            <a:ext cx="1422400" cy="2038355"/>
          </a:xfrm>
          <a:prstGeom prst="round1Rect">
            <a:avLst>
              <a:gd name="adj" fmla="val 399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: ett hörn rundat 17">
            <a:extLst>
              <a:ext uri="{FF2B5EF4-FFF2-40B4-BE49-F238E27FC236}">
                <a16:creationId xmlns:a16="http://schemas.microsoft.com/office/drawing/2014/main" id="{322ACDAC-1D12-98AB-7D77-C6C8ED0E6B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flipH="1">
            <a:off x="10379475" y="3428999"/>
            <a:ext cx="1422000" cy="2036754"/>
          </a:xfrm>
          <a:prstGeom prst="round1Rect">
            <a:avLst>
              <a:gd name="adj" fmla="val 3832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: ett hörn rundat 18">
            <a:extLst>
              <a:ext uri="{FF2B5EF4-FFF2-40B4-BE49-F238E27FC236}">
                <a16:creationId xmlns:a16="http://schemas.microsoft.com/office/drawing/2014/main" id="{078779E6-AB64-0FE7-3DCA-5727138E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 rot="10800000" flipV="1">
            <a:off x="8936830" y="5465754"/>
            <a:ext cx="1442643" cy="1020767"/>
          </a:xfrm>
          <a:prstGeom prst="round1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49B6E-96DA-4186-8F39-3AB022B7993C}" type="datetime1">
              <a:rPr lang="sv-SE" smtClean="0"/>
              <a:t>2024-12-04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C8D6C344-D6AF-A9DD-DFF9-723C892266DE}"/>
              </a:ext>
            </a:extLst>
          </p:cNvPr>
          <p:cNvSpPr txBox="1"/>
          <p:nvPr userDrawn="1"/>
        </p:nvSpPr>
        <p:spPr>
          <a:xfrm>
            <a:off x="4067610" y="6044324"/>
            <a:ext cx="323927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sv-SE" sz="1050"/>
              <a:t>VKV – Västra Götalandsregionens kompetenscentrum om våld i nära relationer </a:t>
            </a:r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Rektangel: ett hörn rundat 6">
            <a:extLst>
              <a:ext uri="{FF2B5EF4-FFF2-40B4-BE49-F238E27FC236}">
                <a16:creationId xmlns:a16="http://schemas.microsoft.com/office/drawing/2014/main" id="{73A585E4-AFD9-73B3-6228-5EC2E0056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B5372248-D21F-8D52-3DB3-51A7B6605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10FBF7AD-460F-553E-5C7C-F85B1FC5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52600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612268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01696" y="380998"/>
            <a:ext cx="5002954" cy="6071396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466" y="380999"/>
            <a:ext cx="11413068" cy="6099176"/>
          </a:xfrm>
          <a:prstGeom prst="round1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83866" y="2379369"/>
            <a:ext cx="10024267" cy="1500187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657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466" y="380999"/>
            <a:ext cx="11413068" cy="6099176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3" y="136525"/>
            <a:ext cx="908050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2024-12-04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3" r:id="rId7"/>
    <p:sldLayoutId id="2147483661" r:id="rId8"/>
    <p:sldLayoutId id="2147483655" r:id="rId9"/>
    <p:sldLayoutId id="2147483659" r:id="rId10"/>
    <p:sldLayoutId id="2147483660" r:id="rId11"/>
    <p:sldLayoutId id="2147483664" r:id="rId12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8" orient="horz" pos="164" userDrawn="1">
          <p15:clr>
            <a:srgbClr val="F26B43"/>
          </p15:clr>
        </p15:guide>
        <p15:guide id="13" orient="horz" pos="3793" userDrawn="1">
          <p15:clr>
            <a:srgbClr val="F26B43"/>
          </p15:clr>
        </p15:guide>
        <p15:guide id="14" pos="74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file://localhost/Volumes/Centralen/HD1/Vastra%20Gotalandsregionen/VGR%2015-2735%20Utveckling%20grafisk%20profil/Mallar%202015/Powerpoint/Dekor_powerpoint/Blue/Bullet_blue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ldinararelationer.se/tand-halso-sjukvard/att-hanvisa-patienter-vidar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arportalen.vgregion.se/course/view.php?id=147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E98D04A-296C-3F76-B936-DA38A53D5B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5237" y="1595198"/>
            <a:ext cx="6469381" cy="2387600"/>
          </a:xfrm>
        </p:spPr>
        <p:txBody>
          <a:bodyPr/>
          <a:lstStyle/>
          <a:p>
            <a:r>
              <a:rPr lang="sv-SE"/>
              <a:t>Hälso- och sjukvårdens samt tandvårdens roll </a:t>
            </a:r>
            <a:br>
              <a:rPr lang="sv-SE"/>
            </a:br>
            <a:r>
              <a:rPr lang="sv-SE"/>
              <a:t>vid våld i nära relationer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E2CD9CF-0132-FEB5-F628-7C3937DF42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5237" y="4443863"/>
            <a:ext cx="5743363" cy="518555"/>
          </a:xfrm>
        </p:spPr>
        <p:txBody>
          <a:bodyPr/>
          <a:lstStyle/>
          <a:p>
            <a:r>
              <a:rPr lang="sv-SE"/>
              <a:t>APT-material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3D8C28C-410B-2D54-DDEC-7B178B99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9ECC-DD52-4BAE-8436-3D4B0CE1438D}" type="datetime1">
              <a:rPr lang="sv-SE" smtClean="0"/>
              <a:t>2024-12-04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1551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133BD8C-85C9-CC5F-3090-61AB0FBB8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Anmäla oro för barn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95A29C-7E54-EBC0-9353-AA5400F63CF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00667" y="2008619"/>
            <a:ext cx="5003800" cy="375699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När och hur ska orosanmälan </a:t>
            </a:r>
            <a:br>
              <a:rPr lang="sv-SE"/>
            </a:br>
            <a:r>
              <a:rPr lang="sv-SE"/>
              <a:t>till Socialtjänsten göras?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Vad ska orosanmälan innehålla?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Vem/vilka som ska signera orosanmälan?</a:t>
            </a:r>
          </a:p>
          <a:p>
            <a:endParaRPr lang="sv-SE"/>
          </a:p>
        </p:txBody>
      </p:sp>
      <p:pic>
        <p:nvPicPr>
          <p:cNvPr id="6" name="Platshållare för bild 5" descr="En bild som visar utomhus, träd, mark, fotbeklädnader&#10;&#10;Automatiskt genererad beskrivning">
            <a:extLst>
              <a:ext uri="{FF2B5EF4-FFF2-40B4-BE49-F238E27FC236}">
                <a16:creationId xmlns:a16="http://schemas.microsoft.com/office/drawing/2014/main" id="{A121FD30-3822-A9D5-74EF-1AC3DDAD65E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6" r="225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0531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828FD25E-BA07-4955-B579-9E5EACAA8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400" y="472061"/>
            <a:ext cx="7301485" cy="877772"/>
          </a:xfrm>
        </p:spPr>
        <p:txBody>
          <a:bodyPr/>
          <a:lstStyle/>
          <a:p>
            <a:r>
              <a:rPr lang="sv-SE"/>
              <a:t>Samhället stöd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5447C94-14BA-4EA8-A177-AC1D3B2BD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00" y="1527324"/>
            <a:ext cx="3350323" cy="1901676"/>
          </a:xfrm>
        </p:spPr>
        <p:txBody>
          <a:bodyPr/>
          <a:lstStyle/>
          <a:p>
            <a:pPr marL="0" indent="0">
              <a:buNone/>
            </a:pPr>
            <a:r>
              <a:rPr lang="sv-SE" sz="1800" b="1">
                <a:solidFill>
                  <a:srgbClr val="FF6600"/>
                </a:solidFill>
              </a:rPr>
              <a:t>Hälso- och sjukvården</a:t>
            </a:r>
          </a:p>
          <a:p>
            <a:pPr>
              <a:lnSpc>
                <a:spcPct val="100000"/>
              </a:lnSpc>
              <a:spcBef>
                <a:spcPts val="750"/>
              </a:spcBef>
            </a:pPr>
            <a:r>
              <a:rPr lang="sv-SE" sz="1800"/>
              <a:t>Vård och behandling</a:t>
            </a:r>
          </a:p>
          <a:p>
            <a:pPr>
              <a:lnSpc>
                <a:spcPct val="100000"/>
              </a:lnSpc>
              <a:spcBef>
                <a:spcPts val="750"/>
              </a:spcBef>
            </a:pPr>
            <a:r>
              <a:rPr lang="sv-SE" sz="1800"/>
              <a:t>Skadedokumentation</a:t>
            </a:r>
          </a:p>
          <a:p>
            <a:pPr>
              <a:lnSpc>
                <a:spcPct val="100000"/>
              </a:lnSpc>
              <a:spcBef>
                <a:spcPts val="750"/>
              </a:spcBef>
            </a:pPr>
            <a:r>
              <a:rPr lang="sv-SE" sz="1800"/>
              <a:t>Spårsäkring</a:t>
            </a:r>
            <a:endParaRPr lang="sv-SE" sz="1467"/>
          </a:p>
        </p:txBody>
      </p:sp>
      <p:sp>
        <p:nvSpPr>
          <p:cNvPr id="7" name="Platshållare för innehåll 5">
            <a:extLst>
              <a:ext uri="{FF2B5EF4-FFF2-40B4-BE49-F238E27FC236}">
                <a16:creationId xmlns:a16="http://schemas.microsoft.com/office/drawing/2014/main" id="{CB4106D1-5E33-4B38-B801-8F088F4A4975}"/>
              </a:ext>
            </a:extLst>
          </p:cNvPr>
          <p:cNvSpPr txBox="1">
            <a:spLocks/>
          </p:cNvSpPr>
          <p:nvPr/>
        </p:nvSpPr>
        <p:spPr>
          <a:xfrm>
            <a:off x="7053943" y="1527326"/>
            <a:ext cx="4911916" cy="2503901"/>
          </a:xfrm>
          <a:prstGeom prst="rect">
            <a:avLst/>
          </a:prstGeom>
          <a:noFill/>
          <a:ln w="12700">
            <a:noFill/>
          </a:ln>
        </p:spPr>
        <p:txBody>
          <a:bodyPr vert="horz" lIns="0" tIns="0" rIns="0" bIns="0" spcCol="180000" rtlCol="0">
            <a:noAutofit/>
          </a:bodyPr>
          <a:lstStyle>
            <a:lvl1pPr marL="360363" marR="0" indent="-360363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Tx/>
              <a:buBlip>
                <a:blip r:embed="rId3" r:link="rId4"/>
              </a:buBlip>
              <a:tabLst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9750" marR="0" indent="-180975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963" marR="0" indent="-176213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8525" marR="0" indent="-182563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marR="0" indent="-174625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800" b="1">
                <a:solidFill>
                  <a:srgbClr val="582C83"/>
                </a:solidFill>
              </a:rPr>
              <a:t>Socialtjänsten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800"/>
              <a:t>Skyddat boende/tillfälligt boende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800"/>
              <a:t>Ekonomiskt bistånd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800"/>
              <a:t>Individuella insatser barn/vuxen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800"/>
              <a:t>Hot och riskbedömning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63AFDB20-9C0F-47E5-BF5E-25B54193A8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175" y="2404271"/>
            <a:ext cx="2335325" cy="2335325"/>
          </a:xfrm>
          <a:prstGeom prst="rect">
            <a:avLst/>
          </a:prstGeom>
        </p:spPr>
      </p:pic>
      <p:sp>
        <p:nvSpPr>
          <p:cNvPr id="9" name="Platshållare för innehåll 5">
            <a:extLst>
              <a:ext uri="{FF2B5EF4-FFF2-40B4-BE49-F238E27FC236}">
                <a16:creationId xmlns:a16="http://schemas.microsoft.com/office/drawing/2014/main" id="{33952735-4C0B-4889-97CB-CA8D12567307}"/>
              </a:ext>
            </a:extLst>
          </p:cNvPr>
          <p:cNvSpPr txBox="1">
            <a:spLocks/>
          </p:cNvSpPr>
          <p:nvPr/>
        </p:nvSpPr>
        <p:spPr>
          <a:xfrm>
            <a:off x="7053943" y="4031227"/>
            <a:ext cx="4565242" cy="1677992"/>
          </a:xfrm>
          <a:prstGeom prst="rect">
            <a:avLst/>
          </a:prstGeom>
        </p:spPr>
        <p:txBody>
          <a:bodyPr vert="horz" lIns="0" tIns="0" rIns="0" bIns="0" spcCol="180000" rtlCol="0">
            <a:noAutofit/>
          </a:bodyPr>
          <a:lstStyle>
            <a:lvl1pPr marL="360363" marR="0" indent="-360363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Tx/>
              <a:buBlip>
                <a:blip r:embed="rId3" r:link="rId4"/>
              </a:buBlip>
              <a:tabLst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9750" marR="0" indent="-180975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963" marR="0" indent="-176213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8525" marR="0" indent="-182563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marR="0" indent="-174625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800" b="1">
                <a:solidFill>
                  <a:srgbClr val="F2A900"/>
                </a:solidFill>
              </a:rPr>
              <a:t>Ideella organisationer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800"/>
              <a:t>Skyddat boende, rådgivning, </a:t>
            </a:r>
            <a:br>
              <a:rPr lang="sv-SE" sz="1800"/>
            </a:br>
            <a:r>
              <a:rPr lang="sv-SE" sz="1800"/>
              <a:t>samtalsstöd, praktisk hjälp, </a:t>
            </a:r>
            <a:br>
              <a:rPr lang="sv-SE" sz="1800"/>
            </a:br>
            <a:r>
              <a:rPr lang="sv-SE" sz="1800"/>
              <a:t>medföljning, jourhem för husdjur</a:t>
            </a:r>
          </a:p>
          <a:p>
            <a:endParaRPr lang="sv-SE" sz="2400"/>
          </a:p>
        </p:txBody>
      </p:sp>
      <p:sp>
        <p:nvSpPr>
          <p:cNvPr id="10" name="Platshållare för innehåll 5">
            <a:extLst>
              <a:ext uri="{FF2B5EF4-FFF2-40B4-BE49-F238E27FC236}">
                <a16:creationId xmlns:a16="http://schemas.microsoft.com/office/drawing/2014/main" id="{B7003260-2E94-4922-901D-9C601A3DC985}"/>
              </a:ext>
            </a:extLst>
          </p:cNvPr>
          <p:cNvSpPr txBox="1">
            <a:spLocks/>
          </p:cNvSpPr>
          <p:nvPr/>
        </p:nvSpPr>
        <p:spPr>
          <a:xfrm>
            <a:off x="710400" y="4031227"/>
            <a:ext cx="4245059" cy="1997541"/>
          </a:xfrm>
          <a:prstGeom prst="rect">
            <a:avLst/>
          </a:prstGeom>
        </p:spPr>
        <p:txBody>
          <a:bodyPr vert="horz" lIns="0" tIns="0" rIns="0" bIns="0" spcCol="180000" rtlCol="0">
            <a:noAutofit/>
          </a:bodyPr>
          <a:lstStyle>
            <a:lvl1pPr marL="360363" marR="0" indent="-360363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Pct val="100000"/>
              <a:buFontTx/>
              <a:buBlip>
                <a:blip r:embed="rId3" r:link="rId4"/>
              </a:buBlip>
              <a:tabLst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9750" marR="0" indent="-180975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963" marR="0" indent="-176213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8525" marR="0" indent="-182563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marR="0" indent="-174625" algn="l" defTabSz="685800" rtl="0" eaLnBrk="1" fontAlgn="auto" latinLnBrk="0" hangingPunct="1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‒"/>
              <a:tabLst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800" b="1">
                <a:solidFill>
                  <a:srgbClr val="008755"/>
                </a:solidFill>
              </a:rPr>
              <a:t>Polis och rättssystem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800"/>
              <a:t>Rättslig prövning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800"/>
              <a:t>Hot- och riskbedömning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1800"/>
              <a:t>Kontaktförbud</a:t>
            </a:r>
            <a:endParaRPr lang="sv-SE" sz="1100"/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9BDC2544-CBB3-4343-96D9-DECBF97BE670}"/>
              </a:ext>
            </a:extLst>
          </p:cNvPr>
          <p:cNvSpPr txBox="1"/>
          <p:nvPr/>
        </p:nvSpPr>
        <p:spPr>
          <a:xfrm>
            <a:off x="9845599" y="6188455"/>
            <a:ext cx="212026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333"/>
              <a:t>(Socialstyrelsen 2016)</a:t>
            </a:r>
          </a:p>
        </p:txBody>
      </p:sp>
    </p:spTree>
    <p:extLst>
      <p:ext uri="{BB962C8B-B14F-4D97-AF65-F5344CB8AC3E}">
        <p14:creationId xmlns:p14="http://schemas.microsoft.com/office/powerpoint/2010/main" val="341750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8621F06-5ADD-824B-E7C9-B10E08B63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Stöd att hänvisa patienter till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046031-C235-2D6F-F7CD-A10842E969A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00667" y="1661777"/>
            <a:ext cx="8650817" cy="3311526"/>
          </a:xfrm>
        </p:spPr>
        <p:txBody>
          <a:bodyPr/>
          <a:lstStyle/>
          <a:p>
            <a:r>
              <a:rPr lang="sv-SE"/>
              <a:t>Socialtjänsten: </a:t>
            </a:r>
          </a:p>
          <a:p>
            <a:r>
              <a:rPr lang="sv-SE"/>
              <a:t>Socialjouren: </a:t>
            </a:r>
          </a:p>
          <a:p>
            <a:r>
              <a:rPr lang="sv-SE"/>
              <a:t>Ev. specialiserad verksamhet:</a:t>
            </a:r>
          </a:p>
          <a:p>
            <a:r>
              <a:rPr lang="sv-SE"/>
              <a:t>Kvinnojour:</a:t>
            </a:r>
          </a:p>
          <a:p>
            <a:r>
              <a:rPr lang="sv-SE"/>
              <a:t>Polisen: 112 (akut), 114 14</a:t>
            </a:r>
          </a:p>
          <a:p>
            <a:r>
              <a:rPr lang="sv-SE"/>
              <a:t>Kvinnofridslinjen: 020-50 50 50 </a:t>
            </a:r>
          </a:p>
          <a:p>
            <a:r>
              <a:rPr lang="sv-SE"/>
              <a:t>Välj att sluta: 020-555 666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D74CB3BB-A99F-7A6C-B6DC-355F845870CE}"/>
              </a:ext>
            </a:extLst>
          </p:cNvPr>
          <p:cNvSpPr txBox="1"/>
          <p:nvPr/>
        </p:nvSpPr>
        <p:spPr>
          <a:xfrm>
            <a:off x="480557" y="5939841"/>
            <a:ext cx="885454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v-SE" sz="1600"/>
              <a:t>Läs mer: </a:t>
            </a:r>
          </a:p>
          <a:p>
            <a:pPr algn="l"/>
            <a:r>
              <a:rPr lang="sv-SE" sz="1600">
                <a:hlinkClick r:id="rId3"/>
              </a:rPr>
              <a:t>https://www.valdinararelationer.se/tand-halso-sjukvard/att-hanvisa-patienter-vidare/</a:t>
            </a:r>
            <a:r>
              <a:rPr lang="sv-SE" sz="16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9760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3D210B8-B907-C8CE-571F-9146536BE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Samverkan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2A70C2D-E565-A383-97F7-68DD11EA54D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/>
              <a:t>Hur och när ska samverkan </a:t>
            </a:r>
            <a:br>
              <a:rPr lang="sv-SE" sz="2000"/>
            </a:br>
            <a:r>
              <a:rPr lang="sv-SE" sz="2000"/>
              <a:t>med andra aktörer ske?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/>
              <a:t>En individuell samordnad plan (SIP) ska upprättas när en individ har behov av insatser från både hälso- </a:t>
            </a:r>
            <a:br>
              <a:rPr lang="sv-SE" sz="2000"/>
            </a:br>
            <a:r>
              <a:rPr lang="sv-SE" sz="2000"/>
              <a:t>och sjukvården och socialtjänsten. </a:t>
            </a:r>
          </a:p>
        </p:txBody>
      </p:sp>
      <p:pic>
        <p:nvPicPr>
          <p:cNvPr id="10" name="Platshållare för bild 9" descr="En bild som visar inomhus, möbler, vägg, klädsel&#10;&#10;Automatiskt genererad beskrivning">
            <a:extLst>
              <a:ext uri="{FF2B5EF4-FFF2-40B4-BE49-F238E27FC236}">
                <a16:creationId xmlns:a16="http://schemas.microsoft.com/office/drawing/2014/main" id="{4E2170E8-117C-22C7-8819-A81BDFF992C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0" r="22540"/>
          <a:stretch>
            <a:fillRect/>
          </a:stretch>
        </p:blipFill>
        <p:spPr/>
      </p:pic>
      <p:sp>
        <p:nvSpPr>
          <p:cNvPr id="12" name="textruta 11">
            <a:extLst>
              <a:ext uri="{FF2B5EF4-FFF2-40B4-BE49-F238E27FC236}">
                <a16:creationId xmlns:a16="http://schemas.microsoft.com/office/drawing/2014/main" id="{54DFD9AD-BF8B-2155-04E0-2F8276FA4F7D}"/>
              </a:ext>
            </a:extLst>
          </p:cNvPr>
          <p:cNvSpPr txBox="1"/>
          <p:nvPr/>
        </p:nvSpPr>
        <p:spPr>
          <a:xfrm>
            <a:off x="6795909" y="6144617"/>
            <a:ext cx="19588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700"/>
              <a:t>Ines </a:t>
            </a:r>
            <a:r>
              <a:rPr lang="sv-SE" sz="700" err="1"/>
              <a:t>Sebalj</a:t>
            </a:r>
            <a:endParaRPr lang="sv-SE" sz="700"/>
          </a:p>
          <a:p>
            <a:r>
              <a:rPr lang="sv-SE" sz="700"/>
              <a:t>inese6@vgregion.se_002852</a:t>
            </a:r>
          </a:p>
        </p:txBody>
      </p:sp>
    </p:spTree>
    <p:extLst>
      <p:ext uri="{BB962C8B-B14F-4D97-AF65-F5344CB8AC3E}">
        <p14:creationId xmlns:p14="http://schemas.microsoft.com/office/powerpoint/2010/main" val="2467486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003976-94C7-536B-C645-E6D9AF154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Dokumentation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E1C2582-1D75-ABFA-E34C-4A2A3201B91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00667" y="1901071"/>
            <a:ext cx="8341045" cy="3311526"/>
          </a:xfrm>
        </p:spPr>
        <p:txBody>
          <a:bodyPr/>
          <a:lstStyle/>
          <a:p>
            <a:r>
              <a:rPr lang="sv-SE"/>
              <a:t>Hur ska våldsutsatthet journalföras? </a:t>
            </a:r>
          </a:p>
          <a:p>
            <a:r>
              <a:rPr lang="sv-SE"/>
              <a:t>Hur ska dokumentation under skyddat sökord ske? </a:t>
            </a:r>
          </a:p>
          <a:p>
            <a:r>
              <a:rPr lang="sv-SE"/>
              <a:t>Hur ska patientjournal vid skyddade personuppgifter hanteras?</a:t>
            </a:r>
          </a:p>
          <a:p>
            <a:r>
              <a:rPr lang="sv-SE"/>
              <a:t>Hur ska orosanmälan journalföras och diarieföras?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6921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124AD8B-D6D8-59EF-1E4C-1EC7DCAC5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Uppföljning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4B804B6-1D80-4FE4-E704-86E9F559C41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6892851" cy="3311526"/>
          </a:xfrm>
        </p:spPr>
        <p:txBody>
          <a:bodyPr/>
          <a:lstStyle/>
          <a:p>
            <a:r>
              <a:rPr lang="sv-SE"/>
              <a:t>Hur ska kvaliteten i verksamhetens arbete med våld i nära relationer säkras?</a:t>
            </a:r>
          </a:p>
          <a:p>
            <a:r>
              <a:rPr lang="sv-SE"/>
              <a:t>Hur och när ska verksamhetens arbete med våld i nära relationer följas upp och utvecklas?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95463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9894B51-082C-0F9D-4A36-4671BBAD2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Vi ska bli ännu bättre på att: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A180AAB-765D-AC2A-92FD-F6D6D8519D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00667" y="1943601"/>
            <a:ext cx="8650817" cy="3311526"/>
          </a:xfrm>
        </p:spPr>
        <p:txBody>
          <a:bodyPr/>
          <a:lstStyle/>
          <a:p>
            <a:r>
              <a:rPr lang="sv-SE"/>
              <a:t>Upptäcka och uppmärksamma våld. </a:t>
            </a:r>
          </a:p>
          <a:p>
            <a:r>
              <a:rPr lang="sv-SE"/>
              <a:t>Beakta våldsutsatthet och våldsutövande </a:t>
            </a:r>
            <a:br>
              <a:rPr lang="sv-SE"/>
            </a:br>
            <a:r>
              <a:rPr lang="sv-SE"/>
              <a:t>i anamnes och diagnostik.</a:t>
            </a:r>
          </a:p>
          <a:p>
            <a:r>
              <a:rPr lang="sv-SE"/>
              <a:t>Erbjuda vård med anledning av våldet. </a:t>
            </a:r>
          </a:p>
          <a:p>
            <a:r>
              <a:rPr lang="sv-SE"/>
              <a:t>Anmäla oro för barn när våld upptäcks.</a:t>
            </a:r>
          </a:p>
          <a:p>
            <a:r>
              <a:rPr lang="sv-SE"/>
              <a:t>Hänvisa vidare till andra aktörer, och förmedla kontakt.</a:t>
            </a:r>
          </a:p>
          <a:p>
            <a:r>
              <a:rPr lang="sv-SE"/>
              <a:t>Dokumentera våldserfarenheter.</a:t>
            </a:r>
          </a:p>
        </p:txBody>
      </p:sp>
    </p:spTree>
    <p:extLst>
      <p:ext uri="{BB962C8B-B14F-4D97-AF65-F5344CB8AC3E}">
        <p14:creationId xmlns:p14="http://schemas.microsoft.com/office/powerpoint/2010/main" val="2889396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04A89DF-A700-17A6-B61E-D372B317C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Reflektera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AFE308A-0194-A70F-0675-263EE27077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4298105" cy="3756990"/>
          </a:xfrm>
        </p:spPr>
        <p:txBody>
          <a:bodyPr/>
          <a:lstStyle/>
          <a:p>
            <a:r>
              <a:rPr lang="sv-SE"/>
              <a:t>Är det något mer vår verksamhet behöver utveckla för att vi ska nå dit?</a:t>
            </a:r>
          </a:p>
        </p:txBody>
      </p:sp>
      <p:pic>
        <p:nvPicPr>
          <p:cNvPr id="6" name="Platshållare för bild 5" descr="En bild som visar klädsel, fotbeklädnader, vägg, person&#10;&#10;Automatiskt genererad beskrivning">
            <a:extLst>
              <a:ext uri="{FF2B5EF4-FFF2-40B4-BE49-F238E27FC236}">
                <a16:creationId xmlns:a16="http://schemas.microsoft.com/office/drawing/2014/main" id="{1FDDDF27-5FD9-23C7-E033-792FCCA298A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0" r="225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1687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EA3BF81-E37D-80F6-6579-54DEBB945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VKV erbjuder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255F61D-9391-3AB3-CC9C-04A9ED582B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1932968"/>
            <a:ext cx="5003800" cy="375699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Utbildningar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Patient- och stödmaterial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Stöd vid utvecklingsprojekt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Stöd vid implementering av </a:t>
            </a:r>
            <a:br>
              <a:rPr lang="sv-SE"/>
            </a:br>
            <a:r>
              <a:rPr lang="sv-SE"/>
              <a:t>att fråga på rutin om våld</a:t>
            </a:r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E517B797-622B-BD89-56E9-98E4B066BB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33594" y="232142"/>
            <a:ext cx="5002954" cy="6071396"/>
          </a:xfrm>
          <a:solidFill>
            <a:srgbClr val="FECCBF"/>
          </a:solidFill>
        </p:spPr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685040E0-C394-B9C4-0794-CB36B470F8B8}"/>
              </a:ext>
            </a:extLst>
          </p:cNvPr>
          <p:cNvSpPr txBox="1"/>
          <p:nvPr/>
        </p:nvSpPr>
        <p:spPr>
          <a:xfrm>
            <a:off x="7551557" y="1269223"/>
            <a:ext cx="444196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sv-SE" sz="2800" b="1"/>
              <a:t>VKV</a:t>
            </a:r>
            <a:r>
              <a:rPr lang="sv-SE" sz="2800"/>
              <a:t> är </a:t>
            </a:r>
            <a:r>
              <a:rPr lang="sv-SE" sz="2800" err="1"/>
              <a:t>VGR:s</a:t>
            </a:r>
            <a:r>
              <a:rPr lang="sv-SE" sz="2800"/>
              <a:t> kompetenscentrum </a:t>
            </a:r>
            <a:br>
              <a:rPr lang="sv-SE" sz="2800"/>
            </a:br>
            <a:r>
              <a:rPr lang="sv-SE" sz="2800"/>
              <a:t>om våld i nära relationer, med uppdrag att stödja tand-, hälso- och sjukvårdens arbete </a:t>
            </a:r>
            <a:br>
              <a:rPr lang="sv-SE" sz="2800"/>
            </a:br>
            <a:r>
              <a:rPr lang="sv-SE" sz="2800"/>
              <a:t>mot våld. </a:t>
            </a:r>
          </a:p>
        </p:txBody>
      </p:sp>
    </p:spTree>
    <p:extLst>
      <p:ext uri="{BB962C8B-B14F-4D97-AF65-F5344CB8AC3E}">
        <p14:creationId xmlns:p14="http://schemas.microsoft.com/office/powerpoint/2010/main" val="1743716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802FB7F-CA80-B0F7-F658-CC0FAC32B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Till sist: Våld i nära relationer påverkar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D721135-2301-9481-9B24-F93199CBC0A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00667" y="1773237"/>
            <a:ext cx="8650817" cy="3311526"/>
          </a:xfrm>
        </p:spPr>
        <p:txBody>
          <a:bodyPr/>
          <a:lstStyle/>
          <a:p>
            <a:pPr marL="0" indent="0">
              <a:buNone/>
            </a:pPr>
            <a:r>
              <a:rPr lang="sv-SE"/>
              <a:t>Möten med våldsutsatta kan påverka hälsan i form av nedstämdhet, utmattning, oro och uppgivenhet. </a:t>
            </a:r>
          </a:p>
          <a:p>
            <a:r>
              <a:rPr lang="sv-SE" sz="2000"/>
              <a:t>Berätta för mig eller för varandra om ni påverkas. </a:t>
            </a:r>
          </a:p>
          <a:p>
            <a:r>
              <a:rPr lang="sv-SE" sz="2000"/>
              <a:t>Var uppmärksam på varandras mående. </a:t>
            </a:r>
          </a:p>
          <a:p>
            <a:r>
              <a:rPr lang="sv-SE" sz="2000"/>
              <a:t>Stöd i form av individuellt samtal, handledning </a:t>
            </a:r>
            <a:br>
              <a:rPr lang="sv-SE" sz="2000"/>
            </a:br>
            <a:r>
              <a:rPr lang="sv-SE" sz="2000"/>
              <a:t>eller kontakt med företagshälsovården. </a:t>
            </a:r>
          </a:p>
          <a:p>
            <a:pPr marL="0" indent="0">
              <a:buNone/>
            </a:pPr>
            <a:r>
              <a:rPr lang="sv-SE" b="1"/>
              <a:t>Om ni själva utsätts: </a:t>
            </a:r>
            <a:r>
              <a:rPr lang="sv-SE"/>
              <a:t>Berätta, så kan du få stöd från arbetsgivaren. </a:t>
            </a:r>
          </a:p>
        </p:txBody>
      </p:sp>
    </p:spTree>
    <p:extLst>
      <p:ext uri="{BB962C8B-B14F-4D97-AF65-F5344CB8AC3E}">
        <p14:creationId xmlns:p14="http://schemas.microsoft.com/office/powerpoint/2010/main" val="1141988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EC4658E0-3EBA-936C-DCFE-0FBDFDB07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610651"/>
            <a:ext cx="8642350" cy="1047750"/>
          </a:xfrm>
        </p:spPr>
        <p:txBody>
          <a:bodyPr/>
          <a:lstStyle/>
          <a:p>
            <a:r>
              <a:rPr lang="sv-SE"/>
              <a:t>Varför ska vi arbeta mot </a:t>
            </a:r>
            <a:br>
              <a:rPr lang="sv-SE"/>
            </a:br>
            <a:r>
              <a:rPr lang="sv-SE"/>
              <a:t>våld i nära relationer?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9A4EA8AC-18F7-6B09-F238-6740CB2D479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1" y="2113722"/>
            <a:ext cx="7373705" cy="3311526"/>
          </a:xfrm>
        </p:spPr>
        <p:txBody>
          <a:bodyPr/>
          <a:lstStyle/>
          <a:p>
            <a:r>
              <a:rPr lang="sv-SE"/>
              <a:t>Våldet får stora hälsokonsekvenser för den utsatta och den utsattas barn.</a:t>
            </a:r>
          </a:p>
          <a:p>
            <a:r>
              <a:rPr lang="sv-SE"/>
              <a:t>Våldsutsatta och våldsutövare har ofta kontakt med hälso- och sjukvården och tandvården.</a:t>
            </a:r>
          </a:p>
          <a:p>
            <a:r>
              <a:rPr lang="sv-SE"/>
              <a:t>Vi har möjlighet att upptäcka våld och göra skillnad. </a:t>
            </a:r>
          </a:p>
          <a:p>
            <a:r>
              <a:rPr lang="sv-SE"/>
              <a:t>Det är vår skyldighet enligt föreskriften Våld i nära relationer </a:t>
            </a:r>
            <a:r>
              <a:rPr lang="sv-SE" sz="900"/>
              <a:t>(HSLF-FS 2022:39)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D355085-C38D-B4EB-0F2C-316DFC9A3F0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1283950" y="136525"/>
            <a:ext cx="908050" cy="141288"/>
          </a:xfrm>
        </p:spPr>
        <p:txBody>
          <a:bodyPr/>
          <a:lstStyle/>
          <a:p>
            <a:fld id="{19E49B6E-96DA-4186-8F39-3AB022B7993C}" type="datetime1">
              <a:rPr lang="sv-SE" smtClean="0"/>
              <a:t>2024-12-04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54594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DBDA12F3-BA2C-1AD3-1942-0FD42D608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F66E442F-367A-25D8-1FAF-A52EB3A834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sv-SE"/>
              <a:t>Kontakt: vkv@vgregion.se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BF6EF22-391B-8D4E-E27E-40EFDBD5DD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sv-SE" dirty="0">
                <a:ea typeface="Verdana"/>
              </a:rPr>
              <a:t>www.vgregion.se/valdinararelationer</a:t>
            </a:r>
            <a:endParaRPr lang="sv-SE" dirty="0"/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01335673-7D6F-0A58-C1CA-B80B60AF1D4F}"/>
              </a:ext>
            </a:extLst>
          </p:cNvPr>
          <p:cNvSpPr/>
          <p:nvPr/>
        </p:nvSpPr>
        <p:spPr>
          <a:xfrm>
            <a:off x="5638800" y="2971799"/>
            <a:ext cx="914399" cy="9143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FB56D37B-0462-399E-69E2-964330EE0B0C}"/>
              </a:ext>
            </a:extLst>
          </p:cNvPr>
          <p:cNvSpPr/>
          <p:nvPr/>
        </p:nvSpPr>
        <p:spPr>
          <a:xfrm>
            <a:off x="783318" y="5944960"/>
            <a:ext cx="2111827" cy="3973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69636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35EA4148-C260-DC42-BAB7-7F8274E6C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265" y="288860"/>
            <a:ext cx="4995333" cy="1047750"/>
          </a:xfrm>
        </p:spPr>
        <p:txBody>
          <a:bodyPr/>
          <a:lstStyle/>
          <a:p>
            <a:r>
              <a:rPr lang="sv-SE"/>
              <a:t>Reflektera</a:t>
            </a:r>
          </a:p>
        </p:txBody>
      </p:sp>
      <p:sp>
        <p:nvSpPr>
          <p:cNvPr id="8" name="Platshållare för innehåll 7">
            <a:extLst>
              <a:ext uri="{FF2B5EF4-FFF2-40B4-BE49-F238E27FC236}">
                <a16:creationId xmlns:a16="http://schemas.microsoft.com/office/drawing/2014/main" id="{889ADF18-BB56-D926-A480-6128479D4CC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3265" y="1797085"/>
            <a:ext cx="5125472" cy="375699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/>
              <a:t>Har du träffat patienter som du misstänker utsatts för våld i nära relation?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/>
              <a:t>Hur har du hanterat det?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/>
              <a:t>Vilka behov hos våldsutsatta kan vi möta i vår verksamhet?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/>
              <a:t>Med vilka kan vi behöva samverka?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/>
              <a:t>Hur kan vi arbeta vidare </a:t>
            </a:r>
            <a:br>
              <a:rPr lang="sv-SE" sz="2000"/>
            </a:br>
            <a:r>
              <a:rPr lang="sv-SE" sz="2000"/>
              <a:t>med frågan?</a:t>
            </a:r>
          </a:p>
        </p:txBody>
      </p:sp>
      <p:pic>
        <p:nvPicPr>
          <p:cNvPr id="3" name="Platshållare för bild 2" descr="En bild som visar person, klädsel, Människoansikte, kvinna&#10;&#10;Automatiskt genererad beskrivning">
            <a:extLst>
              <a:ext uri="{FF2B5EF4-FFF2-40B4-BE49-F238E27FC236}">
                <a16:creationId xmlns:a16="http://schemas.microsoft.com/office/drawing/2014/main" id="{D821772B-25FD-7C76-6A1E-0D4FC2BCC67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37" b="9537"/>
          <a:stretch>
            <a:fillRect/>
          </a:stretch>
        </p:blipFill>
        <p:spPr/>
      </p:pic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543E286-5409-94DE-CB0B-D754BD61F41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1283950" y="136525"/>
            <a:ext cx="908050" cy="141288"/>
          </a:xfrm>
        </p:spPr>
        <p:txBody>
          <a:bodyPr/>
          <a:lstStyle/>
          <a:p>
            <a:fld id="{19E49B6E-96DA-4186-8F39-3AB022B7993C}" type="datetime1">
              <a:rPr lang="sv-SE" smtClean="0"/>
              <a:t>2024-12-04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100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81FAE9-BB61-11B8-AE40-AAD5075FB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Vad ska vi göra?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D4B533D-4447-C0FA-08B1-4F59BB925F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00667" y="1773237"/>
            <a:ext cx="7848124" cy="3311526"/>
          </a:xfrm>
        </p:spPr>
        <p:txBody>
          <a:bodyPr/>
          <a:lstStyle/>
          <a:p>
            <a:r>
              <a:rPr lang="sv-SE"/>
              <a:t>Upptäcka våld genom att vara uppmärksam på tecken på våld och att ställa frågor om våld. </a:t>
            </a:r>
          </a:p>
          <a:p>
            <a:r>
              <a:rPr lang="sv-SE"/>
              <a:t>Beakta behov av vård med anledning av våldet.</a:t>
            </a:r>
          </a:p>
          <a:p>
            <a:r>
              <a:rPr lang="sv-SE"/>
              <a:t>Informera om möjlighet till vård, stöd och hjälp, </a:t>
            </a:r>
            <a:br>
              <a:rPr lang="sv-SE"/>
            </a:br>
            <a:r>
              <a:rPr lang="sv-SE"/>
              <a:t>och förmedla kontakt med socialtjänsten.</a:t>
            </a:r>
          </a:p>
          <a:p>
            <a:r>
              <a:rPr lang="sv-SE"/>
              <a:t>Anmäla oro till socialtjänsten.</a:t>
            </a:r>
          </a:p>
          <a:p>
            <a:r>
              <a:rPr lang="sv-SE"/>
              <a:t>Överväga kontakt med polis.</a:t>
            </a:r>
          </a:p>
          <a:p>
            <a:r>
              <a:rPr lang="sv-SE"/>
              <a:t>Dokumentera indikation och vidtagna åtgärder. </a:t>
            </a:r>
          </a:p>
        </p:txBody>
      </p:sp>
    </p:spTree>
    <p:extLst>
      <p:ext uri="{BB962C8B-B14F-4D97-AF65-F5344CB8AC3E}">
        <p14:creationId xmlns:p14="http://schemas.microsoft.com/office/powerpoint/2010/main" val="3881030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5448EDB-FAE4-F84E-AEA0-135223267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Reflektera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7057D1-61E6-FFEE-1FA2-94B1A27592B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00667" y="1939061"/>
            <a:ext cx="5003800" cy="3756990"/>
          </a:xfrm>
        </p:spPr>
        <p:txBody>
          <a:bodyPr/>
          <a:lstStyle/>
          <a:p>
            <a:r>
              <a:rPr lang="sv-SE"/>
              <a:t>Vilket stöd behöver ni för </a:t>
            </a:r>
            <a:br>
              <a:rPr lang="sv-SE"/>
            </a:br>
            <a:r>
              <a:rPr lang="sv-SE"/>
              <a:t>att kunna göra det?</a:t>
            </a:r>
          </a:p>
        </p:txBody>
      </p:sp>
      <p:pic>
        <p:nvPicPr>
          <p:cNvPr id="6" name="Platshållare för bild 5" descr="En bild som visar klädsel, person, vägg, person&#10;&#10;Automatiskt genererad beskrivning">
            <a:extLst>
              <a:ext uri="{FF2B5EF4-FFF2-40B4-BE49-F238E27FC236}">
                <a16:creationId xmlns:a16="http://schemas.microsoft.com/office/drawing/2014/main" id="{054BAC77-34E7-04AE-ED7C-D8719F41D5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0" r="225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8033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19D958-FB63-1A94-1F9E-6FF6DD2DD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Min roll som chef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D61614F-0787-E161-DC7E-B5BEAF3090A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v-SE"/>
              <a:t>Utbildning</a:t>
            </a:r>
          </a:p>
          <a:p>
            <a:r>
              <a:rPr lang="sv-SE"/>
              <a:t>Stödjande rutin</a:t>
            </a:r>
          </a:p>
          <a:p>
            <a:r>
              <a:rPr lang="sv-SE"/>
              <a:t>Material</a:t>
            </a:r>
          </a:p>
          <a:p>
            <a:r>
              <a:rPr lang="sv-SE"/>
              <a:t>Uppföljning</a:t>
            </a:r>
          </a:p>
        </p:txBody>
      </p:sp>
    </p:spTree>
    <p:extLst>
      <p:ext uri="{BB962C8B-B14F-4D97-AF65-F5344CB8AC3E}">
        <p14:creationId xmlns:p14="http://schemas.microsoft.com/office/powerpoint/2010/main" val="2216299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FA5B71F-7C34-21DB-9693-B746E0E4D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Utbildning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380CF5B-6639-0333-ECA7-8495657904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00667" y="1932969"/>
            <a:ext cx="8957733" cy="3311526"/>
          </a:xfrm>
        </p:spPr>
        <p:txBody>
          <a:bodyPr/>
          <a:lstStyle/>
          <a:p>
            <a:r>
              <a:rPr lang="sv-SE"/>
              <a:t>All personal ska gå </a:t>
            </a:r>
            <a:r>
              <a:rPr lang="sv-SE" b="1"/>
              <a:t>basutbildning</a:t>
            </a:r>
            <a:r>
              <a:rPr lang="sv-SE"/>
              <a:t> om våld i nära relationer. </a:t>
            </a:r>
          </a:p>
          <a:p>
            <a:r>
              <a:rPr lang="sv-SE"/>
              <a:t>Personal som gör hälso- och sjukvårdsbedömningar ska </a:t>
            </a:r>
            <a:br>
              <a:rPr lang="sv-SE"/>
            </a:br>
            <a:r>
              <a:rPr lang="sv-SE"/>
              <a:t>gå en utbildning om att </a:t>
            </a:r>
            <a:r>
              <a:rPr lang="sv-SE" b="1"/>
              <a:t>ställa frågor på rutin om våld</a:t>
            </a:r>
            <a:r>
              <a:rPr lang="sv-SE"/>
              <a:t>. </a:t>
            </a:r>
          </a:p>
          <a:p>
            <a:pPr lvl="1"/>
            <a:r>
              <a:rPr lang="sv-SE"/>
              <a:t>Webbaserade utbildningar i Lärportalen: </a:t>
            </a:r>
          </a:p>
          <a:p>
            <a:pPr lvl="2"/>
            <a:r>
              <a:rPr lang="sv-SE"/>
              <a:t>Basutbildning om våld i nära relationer (länk).</a:t>
            </a:r>
          </a:p>
          <a:p>
            <a:pPr lvl="2"/>
            <a:r>
              <a:rPr lang="sv-SE">
                <a:hlinkClick r:id="rId3"/>
              </a:rPr>
              <a:t>Ställa frågor på rutin om våld. </a:t>
            </a:r>
            <a:endParaRPr lang="sv-SE"/>
          </a:p>
          <a:p>
            <a:r>
              <a:rPr lang="sv-SE"/>
              <a:t>Behöver vi annan fortbildning i ämnet? </a:t>
            </a:r>
          </a:p>
        </p:txBody>
      </p:sp>
    </p:spTree>
    <p:extLst>
      <p:ext uri="{BB962C8B-B14F-4D97-AF65-F5344CB8AC3E}">
        <p14:creationId xmlns:p14="http://schemas.microsoft.com/office/powerpoint/2010/main" val="638758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C2094D2-E20B-299F-5CD8-056E1E829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Upptäcka våld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549C5D3-9C14-996D-2999-A9AC10EC01F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1945557"/>
            <a:ext cx="5003800" cy="375699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När och hur ska auktoriserad tolk bokas?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Vilka i personalen ska fråga patienter om våld?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Vilka patienter ska tillfrågas </a:t>
            </a:r>
            <a:br>
              <a:rPr lang="sv-SE"/>
            </a:br>
            <a:r>
              <a:rPr lang="sv-SE"/>
              <a:t>om våld?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/>
              <a:t>När och hur ska personalen ställa frågor om våld?</a:t>
            </a:r>
          </a:p>
        </p:txBody>
      </p:sp>
      <p:pic>
        <p:nvPicPr>
          <p:cNvPr id="6" name="Platshållare för bild 5" descr="En bild som visar klädsel, person, fotbeklädnader, Inlärning&#10;&#10;Automatiskt genererad beskrivning">
            <a:extLst>
              <a:ext uri="{FF2B5EF4-FFF2-40B4-BE49-F238E27FC236}">
                <a16:creationId xmlns:a16="http://schemas.microsoft.com/office/drawing/2014/main" id="{7FDF5094-60C8-4E37-4610-123955A67C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37" b="95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689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C2094D2-E20B-299F-5CD8-056E1E829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Omhändertagande vid våld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549C5D3-9C14-996D-2999-A9AC10EC01F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18324" y="1966577"/>
            <a:ext cx="8650817" cy="3311526"/>
          </a:xfrm>
        </p:spPr>
        <p:txBody>
          <a:bodyPr/>
          <a:lstStyle/>
          <a:p>
            <a:r>
              <a:rPr lang="sv-SE"/>
              <a:t>Hur ska personalen agera vid upptäckt av våld?</a:t>
            </a:r>
          </a:p>
          <a:p>
            <a:r>
              <a:rPr lang="sv-SE"/>
              <a:t>Vilken vård och behandling kan ni erbjuda våldsutsatta?</a:t>
            </a:r>
          </a:p>
          <a:p>
            <a:r>
              <a:rPr lang="sv-SE"/>
              <a:t>Vilket stöd till våldsutsatta och våldsutövare ska ni informera om och vilka aktörer kan ni hänvisa till?</a:t>
            </a:r>
          </a:p>
          <a:p>
            <a:r>
              <a:rPr lang="sv-SE"/>
              <a:t>När och hur ska barns behov av information, </a:t>
            </a:r>
            <a:br>
              <a:rPr lang="sv-SE"/>
            </a:br>
            <a:r>
              <a:rPr lang="sv-SE"/>
              <a:t>råd och stöd beaktas? 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622996"/>
      </p:ext>
    </p:extLst>
  </p:cSld>
  <p:clrMapOvr>
    <a:masterClrMapping/>
  </p:clrMapOvr>
</p:sld>
</file>

<file path=ppt/theme/theme1.xml><?xml version="1.0" encoding="utf-8"?>
<a:theme xmlns:a="http://schemas.openxmlformats.org/drawingml/2006/main" name="VGR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Hälso- och sjukvård.potx" id="{5567BE7E-460C-4565-BA92-C7C6C68D83E5}" vid="{81AEDF5B-CB3B-4087-978A-A9D995EC0AC9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PPT-Presentation Hälso- och sjukvård</Template>
  <TotalTime>0</TotalTime>
  <Words>1574</Words>
  <Application>Microsoft Office PowerPoint</Application>
  <PresentationFormat>Bredbild</PresentationFormat>
  <Paragraphs>194</Paragraphs>
  <Slides>20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20</vt:i4>
      </vt:variant>
    </vt:vector>
  </HeadingPairs>
  <TitlesOfParts>
    <vt:vector size="21" baseType="lpstr">
      <vt:lpstr>VGR</vt:lpstr>
      <vt:lpstr>Hälso- och sjukvårdens samt tandvårdens roll  vid våld i nära relationer</vt:lpstr>
      <vt:lpstr>Varför ska vi arbeta mot  våld i nära relationer?</vt:lpstr>
      <vt:lpstr>Reflektera</vt:lpstr>
      <vt:lpstr>Vad ska vi göra?</vt:lpstr>
      <vt:lpstr>Reflektera</vt:lpstr>
      <vt:lpstr>Min roll som chef</vt:lpstr>
      <vt:lpstr>Utbildning</vt:lpstr>
      <vt:lpstr>Upptäcka våld</vt:lpstr>
      <vt:lpstr>Omhändertagande vid våld</vt:lpstr>
      <vt:lpstr>Anmäla oro för barn</vt:lpstr>
      <vt:lpstr>Samhället stöd</vt:lpstr>
      <vt:lpstr>Stöd att hänvisa patienter till</vt:lpstr>
      <vt:lpstr>Samverkan</vt:lpstr>
      <vt:lpstr>Dokumentation</vt:lpstr>
      <vt:lpstr>Uppföljning</vt:lpstr>
      <vt:lpstr>Vi ska bli ännu bättre på att:</vt:lpstr>
      <vt:lpstr>Reflektera</vt:lpstr>
      <vt:lpstr>VKV erbjuder</vt:lpstr>
      <vt:lpstr>Till sist: Våld i nära relationer påverkar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APT-material, HoS ansvar vid våld i nära relationer, chefsstöd, Power point-presentation, VKV</dc:title>
  <dc:creator>Katja Elvå</dc:creator>
  <keywords/>
  <lastModifiedBy>Katja Elvå</lastModifiedBy>
  <revision>7</revision>
  <dcterms:created xsi:type="dcterms:W3CDTF">2023-02-14T10:03:21.0000000Z</dcterms:created>
  <dcterms:modified xsi:type="dcterms:W3CDTF">2024-12-04T10:19:37.0000000Z</dcterms:modified>
</coreProperties>
</file>